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49" r:id="rId5"/>
    <p:sldMasterId id="2147483700" r:id="rId6"/>
    <p:sldMasterId id="2147483751" r:id="rId7"/>
    <p:sldMasterId id="2147483763" r:id="rId8"/>
    <p:sldMasterId id="2147483776" r:id="rId9"/>
    <p:sldMasterId id="2147483789" r:id="rId10"/>
    <p:sldMasterId id="2147483802" r:id="rId11"/>
    <p:sldMasterId id="2147483815" r:id="rId12"/>
  </p:sldMasterIdLst>
  <p:notesMasterIdLst>
    <p:notesMasterId r:id="rId237"/>
  </p:notesMasterIdLst>
  <p:handoutMasterIdLst>
    <p:handoutMasterId r:id="rId238"/>
  </p:handoutMasterIdLst>
  <p:sldIdLst>
    <p:sldId id="1230" r:id="rId13"/>
    <p:sldId id="1373" r:id="rId14"/>
    <p:sldId id="1381" r:id="rId15"/>
    <p:sldId id="1099" r:id="rId16"/>
    <p:sldId id="1387" r:id="rId17"/>
    <p:sldId id="1375" r:id="rId18"/>
    <p:sldId id="1376" r:id="rId19"/>
    <p:sldId id="1734" r:id="rId20"/>
    <p:sldId id="1652" r:id="rId21"/>
    <p:sldId id="1378" r:id="rId22"/>
    <p:sldId id="1262" r:id="rId23"/>
    <p:sldId id="1328" r:id="rId24"/>
    <p:sldId id="1372" r:id="rId25"/>
    <p:sldId id="1334" r:id="rId26"/>
    <p:sldId id="1335" r:id="rId27"/>
    <p:sldId id="1337" r:id="rId28"/>
    <p:sldId id="1371" r:id="rId29"/>
    <p:sldId id="1263" r:id="rId30"/>
    <p:sldId id="1293" r:id="rId31"/>
    <p:sldId id="1654" r:id="rId32"/>
    <p:sldId id="1655" r:id="rId33"/>
    <p:sldId id="1656" r:id="rId34"/>
    <p:sldId id="1657" r:id="rId35"/>
    <p:sldId id="1658" r:id="rId36"/>
    <p:sldId id="1659" r:id="rId37"/>
    <p:sldId id="1660" r:id="rId38"/>
    <p:sldId id="1336" r:id="rId39"/>
    <p:sldId id="1380" r:id="rId40"/>
    <p:sldId id="1384" r:id="rId41"/>
    <p:sldId id="1386" r:id="rId42"/>
    <p:sldId id="1661" r:id="rId43"/>
    <p:sldId id="1662" r:id="rId44"/>
    <p:sldId id="1663" r:id="rId45"/>
    <p:sldId id="1723" r:id="rId46"/>
    <p:sldId id="1724" r:id="rId47"/>
    <p:sldId id="1389" r:id="rId48"/>
    <p:sldId id="1281" r:id="rId49"/>
    <p:sldId id="1145" r:id="rId50"/>
    <p:sldId id="1392" r:id="rId51"/>
    <p:sldId id="1604" r:id="rId52"/>
    <p:sldId id="1666" r:id="rId53"/>
    <p:sldId id="1395" r:id="rId54"/>
    <p:sldId id="1727" r:id="rId55"/>
    <p:sldId id="1398" r:id="rId56"/>
    <p:sldId id="1399" r:id="rId57"/>
    <p:sldId id="1400" r:id="rId58"/>
    <p:sldId id="1401" r:id="rId59"/>
    <p:sldId id="1714" r:id="rId60"/>
    <p:sldId id="1403" r:id="rId61"/>
    <p:sldId id="1560" r:id="rId62"/>
    <p:sldId id="1703" r:id="rId63"/>
    <p:sldId id="1409" r:id="rId64"/>
    <p:sldId id="1605" r:id="rId65"/>
    <p:sldId id="1667" r:id="rId66"/>
    <p:sldId id="1412" r:id="rId67"/>
    <p:sldId id="1732" r:id="rId68"/>
    <p:sldId id="1728" r:id="rId69"/>
    <p:sldId id="1729" r:id="rId70"/>
    <p:sldId id="1730" r:id="rId71"/>
    <p:sldId id="1416" r:id="rId72"/>
    <p:sldId id="1417" r:id="rId73"/>
    <p:sldId id="1418" r:id="rId74"/>
    <p:sldId id="1419" r:id="rId75"/>
    <p:sldId id="1731" r:id="rId76"/>
    <p:sldId id="1421" r:id="rId77"/>
    <p:sldId id="1422" r:id="rId78"/>
    <p:sldId id="1673" r:id="rId79"/>
    <p:sldId id="1674" r:id="rId80"/>
    <p:sldId id="1675" r:id="rId81"/>
    <p:sldId id="1676" r:id="rId82"/>
    <p:sldId id="1677" r:id="rId83"/>
    <p:sldId id="1678" r:id="rId84"/>
    <p:sldId id="1425" r:id="rId85"/>
    <p:sldId id="1426" r:id="rId86"/>
    <p:sldId id="1688" r:id="rId87"/>
    <p:sldId id="1715" r:id="rId88"/>
    <p:sldId id="1427" r:id="rId89"/>
    <p:sldId id="1428" r:id="rId90"/>
    <p:sldId id="1704" r:id="rId91"/>
    <p:sldId id="1705" r:id="rId92"/>
    <p:sldId id="1631" r:id="rId93"/>
    <p:sldId id="1562" r:id="rId94"/>
    <p:sldId id="1707" r:id="rId95"/>
    <p:sldId id="1708" r:id="rId96"/>
    <p:sldId id="1582" r:id="rId97"/>
    <p:sldId id="1606" r:id="rId98"/>
    <p:sldId id="1668" r:id="rId99"/>
    <p:sldId id="1585" r:id="rId100"/>
    <p:sldId id="1586" r:id="rId101"/>
    <p:sldId id="1680" r:id="rId102"/>
    <p:sldId id="1679" r:id="rId103"/>
    <p:sldId id="1587" r:id="rId104"/>
    <p:sldId id="1588" r:id="rId105"/>
    <p:sldId id="1589" r:id="rId106"/>
    <p:sldId id="1590" r:id="rId107"/>
    <p:sldId id="1591" r:id="rId108"/>
    <p:sldId id="1592" r:id="rId109"/>
    <p:sldId id="1593" r:id="rId110"/>
    <p:sldId id="1595" r:id="rId111"/>
    <p:sldId id="1597" r:id="rId112"/>
    <p:sldId id="1682" r:id="rId113"/>
    <p:sldId id="1683" r:id="rId114"/>
    <p:sldId id="1684" r:id="rId115"/>
    <p:sldId id="1685" r:id="rId116"/>
    <p:sldId id="1686" r:id="rId117"/>
    <p:sldId id="1599" r:id="rId118"/>
    <p:sldId id="1596" r:id="rId119"/>
    <p:sldId id="1687" r:id="rId120"/>
    <p:sldId id="1600" r:id="rId121"/>
    <p:sldId id="1709" r:id="rId122"/>
    <p:sldId id="1634" r:id="rId123"/>
    <p:sldId id="1710" r:id="rId124"/>
    <p:sldId id="1603" r:id="rId125"/>
    <p:sldId id="1608" r:id="rId126"/>
    <p:sldId id="1609" r:id="rId127"/>
    <p:sldId id="1669" r:id="rId128"/>
    <p:sldId id="1611" r:id="rId129"/>
    <p:sldId id="1612" r:id="rId130"/>
    <p:sldId id="1613" r:id="rId131"/>
    <p:sldId id="1615" r:id="rId132"/>
    <p:sldId id="1617" r:id="rId133"/>
    <p:sldId id="1618" r:id="rId134"/>
    <p:sldId id="1619" r:id="rId135"/>
    <p:sldId id="1717" r:id="rId136"/>
    <p:sldId id="1621" r:id="rId137"/>
    <p:sldId id="1689" r:id="rId138"/>
    <p:sldId id="1624" r:id="rId139"/>
    <p:sldId id="1625" r:id="rId140"/>
    <p:sldId id="1690" r:id="rId141"/>
    <p:sldId id="1691" r:id="rId142"/>
    <p:sldId id="1626" r:id="rId143"/>
    <p:sldId id="1627" r:id="rId144"/>
    <p:sldId id="1711" r:id="rId145"/>
    <p:sldId id="1628" r:id="rId146"/>
    <p:sldId id="1433" r:id="rId147"/>
    <p:sldId id="1607" r:id="rId148"/>
    <p:sldId id="1670" r:id="rId149"/>
    <p:sldId id="1436" r:id="rId150"/>
    <p:sldId id="1438" r:id="rId151"/>
    <p:sldId id="1437" r:id="rId152"/>
    <p:sldId id="1439" r:id="rId153"/>
    <p:sldId id="1440" r:id="rId154"/>
    <p:sldId id="1441" r:id="rId155"/>
    <p:sldId id="1442" r:id="rId156"/>
    <p:sldId id="1443" r:id="rId157"/>
    <p:sldId id="1692" r:id="rId158"/>
    <p:sldId id="1693" r:id="rId159"/>
    <p:sldId id="1446" r:id="rId160"/>
    <p:sldId id="1694" r:id="rId161"/>
    <p:sldId id="1696" r:id="rId162"/>
    <p:sldId id="1695" r:id="rId163"/>
    <p:sldId id="1447" r:id="rId164"/>
    <p:sldId id="1448" r:id="rId165"/>
    <p:sldId id="1722" r:id="rId166"/>
    <p:sldId id="1719" r:id="rId167"/>
    <p:sldId id="1720" r:id="rId168"/>
    <p:sldId id="1721" r:id="rId169"/>
    <p:sldId id="1500" r:id="rId170"/>
    <p:sldId id="1501" r:id="rId171"/>
    <p:sldId id="1671" r:id="rId172"/>
    <p:sldId id="1503" r:id="rId173"/>
    <p:sldId id="1733" r:id="rId174"/>
    <p:sldId id="1504" r:id="rId175"/>
    <p:sldId id="1505" r:id="rId176"/>
    <p:sldId id="1506" r:id="rId177"/>
    <p:sldId id="1507" r:id="rId178"/>
    <p:sldId id="1508" r:id="rId179"/>
    <p:sldId id="1509" r:id="rId180"/>
    <p:sldId id="1716" r:id="rId181"/>
    <p:sldId id="1511" r:id="rId182"/>
    <p:sldId id="1512" r:id="rId183"/>
    <p:sldId id="1697" r:id="rId184"/>
    <p:sldId id="1698" r:id="rId185"/>
    <p:sldId id="1699" r:id="rId186"/>
    <p:sldId id="1700" r:id="rId187"/>
    <p:sldId id="1702" r:id="rId188"/>
    <p:sldId id="1516" r:id="rId189"/>
    <p:sldId id="1639" r:id="rId190"/>
    <p:sldId id="1637" r:id="rId191"/>
    <p:sldId id="1638" r:id="rId192"/>
    <p:sldId id="1565" r:id="rId193"/>
    <p:sldId id="1522" r:id="rId194"/>
    <p:sldId id="1672" r:id="rId195"/>
    <p:sldId id="1524" r:id="rId196"/>
    <p:sldId id="1525" r:id="rId197"/>
    <p:sldId id="1526" r:id="rId198"/>
    <p:sldId id="1527" r:id="rId199"/>
    <p:sldId id="1528" r:id="rId200"/>
    <p:sldId id="1529" r:id="rId201"/>
    <p:sldId id="1530" r:id="rId202"/>
    <p:sldId id="1531" r:id="rId203"/>
    <p:sldId id="1532" r:id="rId204"/>
    <p:sldId id="1533" r:id="rId205"/>
    <p:sldId id="1534" r:id="rId206"/>
    <p:sldId id="1535" r:id="rId207"/>
    <p:sldId id="1536" r:id="rId208"/>
    <p:sldId id="1537" r:id="rId209"/>
    <p:sldId id="1538" r:id="rId210"/>
    <p:sldId id="1539" r:id="rId211"/>
    <p:sldId id="1540" r:id="rId212"/>
    <p:sldId id="1541" r:id="rId213"/>
    <p:sldId id="1542" r:id="rId214"/>
    <p:sldId id="1543" r:id="rId215"/>
    <p:sldId id="1544" r:id="rId216"/>
    <p:sldId id="1545" r:id="rId217"/>
    <p:sldId id="1546" r:id="rId218"/>
    <p:sldId id="1549" r:id="rId219"/>
    <p:sldId id="1550" r:id="rId220"/>
    <p:sldId id="1551" r:id="rId221"/>
    <p:sldId id="1552" r:id="rId222"/>
    <p:sldId id="1553" r:id="rId223"/>
    <p:sldId id="1725" r:id="rId224"/>
    <p:sldId id="1726" r:id="rId225"/>
    <p:sldId id="1554" r:id="rId226"/>
    <p:sldId id="1571" r:id="rId227"/>
    <p:sldId id="1642" r:id="rId228"/>
    <p:sldId id="1643" r:id="rId229"/>
    <p:sldId id="1644" r:id="rId230"/>
    <p:sldId id="1645" r:id="rId231"/>
    <p:sldId id="1577" r:id="rId232"/>
    <p:sldId id="1578" r:id="rId233"/>
    <p:sldId id="1579" r:id="rId234"/>
    <p:sldId id="1580" r:id="rId235"/>
    <p:sldId id="1581" r:id="rId236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CD414E-DC05-2669-678D-2BF3CB5697C3}" name="Cudmore, Alan P. (GSFC-582.0)[MICROTEL LLC]" initials="AC" userId="S::acudmore@ndc.nasa.gov::91e6f315-d1c7-4a4f-be83-fb18bd540618" providerId="AD"/>
  <p188:author id="{D25CF29F-310E-7FE5-67C4-235278F9D164}" name="Moore, Keegan R. (GSFC-5820)" initials="M(" userId="S::krmoore2@ndc.nasa.gov::98921b2f-d1fa-4585-9e58-de5b5570eb80" providerId="AD"/>
  <p188:author id="{9F004EF1-815C-3C7C-0A61-DF1BB4E3A577}" name="Geist, Elizabeth J. (GSFC-5820)" initials="GEJ(5" userId="S::ejgeist@ndc.nasa.gov::2a78f08f-2ac8-42ec-88cb-df106d1f95ea" providerId="AD"/>
  <p188:author id="{7BD1FDF3-BB26-18FE-8AE9-FD9EB65D5B7A}" name="Prajapati, Ashok K. (GSFC-5820)" initials="PAK(5" userId="S::aprajapa@ndc.nasa.gov::38346138-a564-450f-b267-7c38ada59e92" providerId="AD"/>
  <p188:author id="{442AAAFE-EFF7-8736-3EBD-20BE298A9958}" name="Bugenhagen, Jay (GSFC-5820)" initials="BJ(5" userId="S::jbugenha@ndc.nasa.gov::7b136e20-7196-4d54-8822-4585eca464e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99"/>
    <a:srgbClr val="B2F0E0"/>
    <a:srgbClr val="DD4FFF"/>
    <a:srgbClr val="66CCFF"/>
    <a:srgbClr val="FFCCFF"/>
    <a:srgbClr val="0000FF"/>
    <a:srgbClr val="0085B4"/>
    <a:srgbClr val="EAEAFA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4FADF9-1358-45F7-800E-6E9E934C9391}" v="5" dt="2024-01-04T15:54:45.973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5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63" Type="http://schemas.openxmlformats.org/officeDocument/2006/relationships/slide" Target="slides/slide51.xml"/><Relationship Id="rId84" Type="http://schemas.openxmlformats.org/officeDocument/2006/relationships/slide" Target="slides/slide72.xml"/><Relationship Id="rId138" Type="http://schemas.openxmlformats.org/officeDocument/2006/relationships/slide" Target="slides/slide126.xml"/><Relationship Id="rId159" Type="http://schemas.openxmlformats.org/officeDocument/2006/relationships/slide" Target="slides/slide147.xml"/><Relationship Id="rId170" Type="http://schemas.openxmlformats.org/officeDocument/2006/relationships/slide" Target="slides/slide158.xml"/><Relationship Id="rId191" Type="http://schemas.openxmlformats.org/officeDocument/2006/relationships/slide" Target="slides/slide179.xml"/><Relationship Id="rId205" Type="http://schemas.openxmlformats.org/officeDocument/2006/relationships/slide" Target="slides/slide193.xml"/><Relationship Id="rId226" Type="http://schemas.openxmlformats.org/officeDocument/2006/relationships/slide" Target="slides/slide21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0.xml"/><Relationship Id="rId53" Type="http://schemas.openxmlformats.org/officeDocument/2006/relationships/slide" Target="slides/slide41.xml"/><Relationship Id="rId74" Type="http://schemas.openxmlformats.org/officeDocument/2006/relationships/slide" Target="slides/slide62.xml"/><Relationship Id="rId128" Type="http://schemas.openxmlformats.org/officeDocument/2006/relationships/slide" Target="slides/slide116.xml"/><Relationship Id="rId149" Type="http://schemas.openxmlformats.org/officeDocument/2006/relationships/slide" Target="slides/slide137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3.xml"/><Relationship Id="rId160" Type="http://schemas.openxmlformats.org/officeDocument/2006/relationships/slide" Target="slides/slide148.xml"/><Relationship Id="rId181" Type="http://schemas.openxmlformats.org/officeDocument/2006/relationships/slide" Target="slides/slide169.xml"/><Relationship Id="rId216" Type="http://schemas.openxmlformats.org/officeDocument/2006/relationships/slide" Target="slides/slide204.xml"/><Relationship Id="rId237" Type="http://schemas.openxmlformats.org/officeDocument/2006/relationships/notesMaster" Target="notesMasters/notesMaster1.xml"/><Relationship Id="rId22" Type="http://schemas.openxmlformats.org/officeDocument/2006/relationships/slide" Target="slides/slide10.xml"/><Relationship Id="rId43" Type="http://schemas.openxmlformats.org/officeDocument/2006/relationships/slide" Target="slides/slide31.xml"/><Relationship Id="rId64" Type="http://schemas.openxmlformats.org/officeDocument/2006/relationships/slide" Target="slides/slide52.xml"/><Relationship Id="rId118" Type="http://schemas.openxmlformats.org/officeDocument/2006/relationships/slide" Target="slides/slide106.xml"/><Relationship Id="rId139" Type="http://schemas.openxmlformats.org/officeDocument/2006/relationships/slide" Target="slides/slide127.xml"/><Relationship Id="rId85" Type="http://schemas.openxmlformats.org/officeDocument/2006/relationships/slide" Target="slides/slide73.xml"/><Relationship Id="rId150" Type="http://schemas.openxmlformats.org/officeDocument/2006/relationships/slide" Target="slides/slide138.xml"/><Relationship Id="rId171" Type="http://schemas.openxmlformats.org/officeDocument/2006/relationships/slide" Target="slides/slide159.xml"/><Relationship Id="rId192" Type="http://schemas.openxmlformats.org/officeDocument/2006/relationships/slide" Target="slides/slide180.xml"/><Relationship Id="rId206" Type="http://schemas.openxmlformats.org/officeDocument/2006/relationships/slide" Target="slides/slide194.xml"/><Relationship Id="rId227" Type="http://schemas.openxmlformats.org/officeDocument/2006/relationships/slide" Target="slides/slide215.xml"/><Relationship Id="rId12" Type="http://schemas.openxmlformats.org/officeDocument/2006/relationships/slideMaster" Target="slideMasters/slideMaster9.xml"/><Relationship Id="rId33" Type="http://schemas.openxmlformats.org/officeDocument/2006/relationships/slide" Target="slides/slide21.xml"/><Relationship Id="rId108" Type="http://schemas.openxmlformats.org/officeDocument/2006/relationships/slide" Target="slides/slide96.xml"/><Relationship Id="rId129" Type="http://schemas.openxmlformats.org/officeDocument/2006/relationships/slide" Target="slides/slide117.xml"/><Relationship Id="rId54" Type="http://schemas.openxmlformats.org/officeDocument/2006/relationships/slide" Target="slides/slide42.xml"/><Relationship Id="rId75" Type="http://schemas.openxmlformats.org/officeDocument/2006/relationships/slide" Target="slides/slide63.xml"/><Relationship Id="rId96" Type="http://schemas.openxmlformats.org/officeDocument/2006/relationships/slide" Target="slides/slide84.xml"/><Relationship Id="rId140" Type="http://schemas.openxmlformats.org/officeDocument/2006/relationships/slide" Target="slides/slide128.xml"/><Relationship Id="rId161" Type="http://schemas.openxmlformats.org/officeDocument/2006/relationships/slide" Target="slides/slide149.xml"/><Relationship Id="rId182" Type="http://schemas.openxmlformats.org/officeDocument/2006/relationships/slide" Target="slides/slide170.xml"/><Relationship Id="rId217" Type="http://schemas.openxmlformats.org/officeDocument/2006/relationships/slide" Target="slides/slide205.xml"/><Relationship Id="rId6" Type="http://schemas.openxmlformats.org/officeDocument/2006/relationships/slideMaster" Target="slideMasters/slideMaster3.xml"/><Relationship Id="rId238" Type="http://schemas.openxmlformats.org/officeDocument/2006/relationships/handoutMaster" Target="handoutMasters/handoutMaster1.xml"/><Relationship Id="rId23" Type="http://schemas.openxmlformats.org/officeDocument/2006/relationships/slide" Target="slides/slide11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5" Type="http://schemas.openxmlformats.org/officeDocument/2006/relationships/slide" Target="slides/slide53.xml"/><Relationship Id="rId86" Type="http://schemas.openxmlformats.org/officeDocument/2006/relationships/slide" Target="slides/slide74.xml"/><Relationship Id="rId130" Type="http://schemas.openxmlformats.org/officeDocument/2006/relationships/slide" Target="slides/slide118.xml"/><Relationship Id="rId151" Type="http://schemas.openxmlformats.org/officeDocument/2006/relationships/slide" Target="slides/slide139.xml"/><Relationship Id="rId172" Type="http://schemas.openxmlformats.org/officeDocument/2006/relationships/slide" Target="slides/slide160.xml"/><Relationship Id="rId193" Type="http://schemas.openxmlformats.org/officeDocument/2006/relationships/slide" Target="slides/slide181.xml"/><Relationship Id="rId207" Type="http://schemas.openxmlformats.org/officeDocument/2006/relationships/slide" Target="slides/slide195.xml"/><Relationship Id="rId228" Type="http://schemas.openxmlformats.org/officeDocument/2006/relationships/slide" Target="slides/slide216.xml"/><Relationship Id="rId13" Type="http://schemas.openxmlformats.org/officeDocument/2006/relationships/slide" Target="slides/slide1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20" Type="http://schemas.openxmlformats.org/officeDocument/2006/relationships/slide" Target="slides/slide108.xml"/><Relationship Id="rId141" Type="http://schemas.openxmlformats.org/officeDocument/2006/relationships/slide" Target="slides/slide129.xml"/><Relationship Id="rId7" Type="http://schemas.openxmlformats.org/officeDocument/2006/relationships/slideMaster" Target="slideMasters/slideMaster4.xml"/><Relationship Id="rId162" Type="http://schemas.openxmlformats.org/officeDocument/2006/relationships/slide" Target="slides/slide150.xml"/><Relationship Id="rId183" Type="http://schemas.openxmlformats.org/officeDocument/2006/relationships/slide" Target="slides/slide171.xml"/><Relationship Id="rId218" Type="http://schemas.openxmlformats.org/officeDocument/2006/relationships/slide" Target="slides/slide206.xml"/><Relationship Id="rId239" Type="http://schemas.openxmlformats.org/officeDocument/2006/relationships/presProps" Target="presProps.xml"/><Relationship Id="rId24" Type="http://schemas.openxmlformats.org/officeDocument/2006/relationships/slide" Target="slides/slide12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31" Type="http://schemas.openxmlformats.org/officeDocument/2006/relationships/slide" Target="slides/slide119.xml"/><Relationship Id="rId152" Type="http://schemas.openxmlformats.org/officeDocument/2006/relationships/slide" Target="slides/slide140.xml"/><Relationship Id="rId173" Type="http://schemas.openxmlformats.org/officeDocument/2006/relationships/slide" Target="slides/slide161.xml"/><Relationship Id="rId194" Type="http://schemas.openxmlformats.org/officeDocument/2006/relationships/slide" Target="slides/slide182.xml"/><Relationship Id="rId208" Type="http://schemas.openxmlformats.org/officeDocument/2006/relationships/slide" Target="slides/slide196.xml"/><Relationship Id="rId229" Type="http://schemas.openxmlformats.org/officeDocument/2006/relationships/slide" Target="slides/slide217.xml"/><Relationship Id="rId240" Type="http://schemas.openxmlformats.org/officeDocument/2006/relationships/viewProps" Target="viewProps.xml"/><Relationship Id="rId14" Type="http://schemas.openxmlformats.org/officeDocument/2006/relationships/slide" Target="slides/slide2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8" Type="http://schemas.openxmlformats.org/officeDocument/2006/relationships/slideMaster" Target="slideMasters/slideMaster5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142" Type="http://schemas.openxmlformats.org/officeDocument/2006/relationships/slide" Target="slides/slide130.xml"/><Relationship Id="rId163" Type="http://schemas.openxmlformats.org/officeDocument/2006/relationships/slide" Target="slides/slide151.xml"/><Relationship Id="rId184" Type="http://schemas.openxmlformats.org/officeDocument/2006/relationships/slide" Target="slides/slide172.xml"/><Relationship Id="rId219" Type="http://schemas.openxmlformats.org/officeDocument/2006/relationships/slide" Target="slides/slide207.xml"/><Relationship Id="rId230" Type="http://schemas.openxmlformats.org/officeDocument/2006/relationships/slide" Target="slides/slide218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32" Type="http://schemas.openxmlformats.org/officeDocument/2006/relationships/slide" Target="slides/slide120.xml"/><Relationship Id="rId153" Type="http://schemas.openxmlformats.org/officeDocument/2006/relationships/slide" Target="slides/slide141.xml"/><Relationship Id="rId174" Type="http://schemas.openxmlformats.org/officeDocument/2006/relationships/slide" Target="slides/slide162.xml"/><Relationship Id="rId195" Type="http://schemas.openxmlformats.org/officeDocument/2006/relationships/slide" Target="slides/slide183.xml"/><Relationship Id="rId209" Type="http://schemas.openxmlformats.org/officeDocument/2006/relationships/slide" Target="slides/slide197.xml"/><Relationship Id="rId220" Type="http://schemas.openxmlformats.org/officeDocument/2006/relationships/slide" Target="slides/slide208.xml"/><Relationship Id="rId241" Type="http://schemas.openxmlformats.org/officeDocument/2006/relationships/theme" Target="theme/theme1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143" Type="http://schemas.openxmlformats.org/officeDocument/2006/relationships/slide" Target="slides/slide131.xml"/><Relationship Id="rId148" Type="http://schemas.openxmlformats.org/officeDocument/2006/relationships/slide" Target="slides/slide136.xml"/><Relationship Id="rId164" Type="http://schemas.openxmlformats.org/officeDocument/2006/relationships/slide" Target="slides/slide152.xml"/><Relationship Id="rId169" Type="http://schemas.openxmlformats.org/officeDocument/2006/relationships/slide" Target="slides/slide157.xml"/><Relationship Id="rId185" Type="http://schemas.openxmlformats.org/officeDocument/2006/relationships/slide" Target="slides/slide17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80" Type="http://schemas.openxmlformats.org/officeDocument/2006/relationships/slide" Target="slides/slide168.xml"/><Relationship Id="rId210" Type="http://schemas.openxmlformats.org/officeDocument/2006/relationships/slide" Target="slides/slide198.xml"/><Relationship Id="rId215" Type="http://schemas.openxmlformats.org/officeDocument/2006/relationships/slide" Target="slides/slide203.xml"/><Relationship Id="rId236" Type="http://schemas.openxmlformats.org/officeDocument/2006/relationships/slide" Target="slides/slide224.xml"/><Relationship Id="rId26" Type="http://schemas.openxmlformats.org/officeDocument/2006/relationships/slide" Target="slides/slide14.xml"/><Relationship Id="rId231" Type="http://schemas.openxmlformats.org/officeDocument/2006/relationships/slide" Target="slides/slide219.xml"/><Relationship Id="rId47" Type="http://schemas.openxmlformats.org/officeDocument/2006/relationships/slide" Target="slides/slide35.xml"/><Relationship Id="rId68" Type="http://schemas.openxmlformats.org/officeDocument/2006/relationships/slide" Target="slides/slide56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33" Type="http://schemas.openxmlformats.org/officeDocument/2006/relationships/slide" Target="slides/slide121.xml"/><Relationship Id="rId154" Type="http://schemas.openxmlformats.org/officeDocument/2006/relationships/slide" Target="slides/slide142.xml"/><Relationship Id="rId175" Type="http://schemas.openxmlformats.org/officeDocument/2006/relationships/slide" Target="slides/slide163.xml"/><Relationship Id="rId196" Type="http://schemas.openxmlformats.org/officeDocument/2006/relationships/slide" Target="slides/slide184.xml"/><Relationship Id="rId200" Type="http://schemas.openxmlformats.org/officeDocument/2006/relationships/slide" Target="slides/slide188.xml"/><Relationship Id="rId16" Type="http://schemas.openxmlformats.org/officeDocument/2006/relationships/slide" Target="slides/slide4.xml"/><Relationship Id="rId221" Type="http://schemas.openxmlformats.org/officeDocument/2006/relationships/slide" Target="slides/slide209.xml"/><Relationship Id="rId242" Type="http://schemas.openxmlformats.org/officeDocument/2006/relationships/tableStyles" Target="tableStyles.xml"/><Relationship Id="rId37" Type="http://schemas.openxmlformats.org/officeDocument/2006/relationships/slide" Target="slides/slide25.xml"/><Relationship Id="rId58" Type="http://schemas.openxmlformats.org/officeDocument/2006/relationships/slide" Target="slides/slide46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44" Type="http://schemas.openxmlformats.org/officeDocument/2006/relationships/slide" Target="slides/slide132.xml"/><Relationship Id="rId90" Type="http://schemas.openxmlformats.org/officeDocument/2006/relationships/slide" Target="slides/slide78.xml"/><Relationship Id="rId165" Type="http://schemas.openxmlformats.org/officeDocument/2006/relationships/slide" Target="slides/slide153.xml"/><Relationship Id="rId186" Type="http://schemas.openxmlformats.org/officeDocument/2006/relationships/slide" Target="slides/slide174.xml"/><Relationship Id="rId211" Type="http://schemas.openxmlformats.org/officeDocument/2006/relationships/slide" Target="slides/slide199.xml"/><Relationship Id="rId232" Type="http://schemas.openxmlformats.org/officeDocument/2006/relationships/slide" Target="slides/slide220.xml"/><Relationship Id="rId27" Type="http://schemas.openxmlformats.org/officeDocument/2006/relationships/slide" Target="slides/slide15.xml"/><Relationship Id="rId48" Type="http://schemas.openxmlformats.org/officeDocument/2006/relationships/slide" Target="slides/slide36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34" Type="http://schemas.openxmlformats.org/officeDocument/2006/relationships/slide" Target="slides/slide122.xml"/><Relationship Id="rId80" Type="http://schemas.openxmlformats.org/officeDocument/2006/relationships/slide" Target="slides/slide68.xml"/><Relationship Id="rId155" Type="http://schemas.openxmlformats.org/officeDocument/2006/relationships/slide" Target="slides/slide143.xml"/><Relationship Id="rId176" Type="http://schemas.openxmlformats.org/officeDocument/2006/relationships/slide" Target="slides/slide164.xml"/><Relationship Id="rId197" Type="http://schemas.openxmlformats.org/officeDocument/2006/relationships/slide" Target="slides/slide185.xml"/><Relationship Id="rId201" Type="http://schemas.openxmlformats.org/officeDocument/2006/relationships/slide" Target="slides/slide189.xml"/><Relationship Id="rId222" Type="http://schemas.openxmlformats.org/officeDocument/2006/relationships/slide" Target="slides/slide210.xml"/><Relationship Id="rId243" Type="http://schemas.microsoft.com/office/2016/11/relationships/changesInfo" Target="changesInfos/changesInfo1.xml"/><Relationship Id="rId17" Type="http://schemas.openxmlformats.org/officeDocument/2006/relationships/slide" Target="slides/slide5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24" Type="http://schemas.openxmlformats.org/officeDocument/2006/relationships/slide" Target="slides/slide112.xml"/><Relationship Id="rId70" Type="http://schemas.openxmlformats.org/officeDocument/2006/relationships/slide" Target="slides/slide58.xml"/><Relationship Id="rId91" Type="http://schemas.openxmlformats.org/officeDocument/2006/relationships/slide" Target="slides/slide79.xml"/><Relationship Id="rId145" Type="http://schemas.openxmlformats.org/officeDocument/2006/relationships/slide" Target="slides/slide133.xml"/><Relationship Id="rId166" Type="http://schemas.openxmlformats.org/officeDocument/2006/relationships/slide" Target="slides/slide154.xml"/><Relationship Id="rId187" Type="http://schemas.openxmlformats.org/officeDocument/2006/relationships/slide" Target="slides/slide175.xml"/><Relationship Id="rId1" Type="http://schemas.openxmlformats.org/officeDocument/2006/relationships/customXml" Target="../customXml/item1.xml"/><Relationship Id="rId212" Type="http://schemas.openxmlformats.org/officeDocument/2006/relationships/slide" Target="slides/slide200.xml"/><Relationship Id="rId233" Type="http://schemas.openxmlformats.org/officeDocument/2006/relationships/slide" Target="slides/slide22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60" Type="http://schemas.openxmlformats.org/officeDocument/2006/relationships/slide" Target="slides/slide48.xml"/><Relationship Id="rId81" Type="http://schemas.openxmlformats.org/officeDocument/2006/relationships/slide" Target="slides/slide69.xml"/><Relationship Id="rId135" Type="http://schemas.openxmlformats.org/officeDocument/2006/relationships/slide" Target="slides/slide123.xml"/><Relationship Id="rId156" Type="http://schemas.openxmlformats.org/officeDocument/2006/relationships/slide" Target="slides/slide144.xml"/><Relationship Id="rId177" Type="http://schemas.openxmlformats.org/officeDocument/2006/relationships/slide" Target="slides/slide165.xml"/><Relationship Id="rId198" Type="http://schemas.openxmlformats.org/officeDocument/2006/relationships/slide" Target="slides/slide186.xml"/><Relationship Id="rId202" Type="http://schemas.openxmlformats.org/officeDocument/2006/relationships/slide" Target="slides/slide190.xml"/><Relationship Id="rId223" Type="http://schemas.openxmlformats.org/officeDocument/2006/relationships/slide" Target="slides/slide211.xml"/><Relationship Id="rId244" Type="http://schemas.microsoft.com/office/2015/10/relationships/revisionInfo" Target="revisionInfo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50" Type="http://schemas.openxmlformats.org/officeDocument/2006/relationships/slide" Target="slides/slide38.xml"/><Relationship Id="rId104" Type="http://schemas.openxmlformats.org/officeDocument/2006/relationships/slide" Target="slides/slide92.xml"/><Relationship Id="rId125" Type="http://schemas.openxmlformats.org/officeDocument/2006/relationships/slide" Target="slides/slide113.xml"/><Relationship Id="rId146" Type="http://schemas.openxmlformats.org/officeDocument/2006/relationships/slide" Target="slides/slide134.xml"/><Relationship Id="rId167" Type="http://schemas.openxmlformats.org/officeDocument/2006/relationships/slide" Target="slides/slide155.xml"/><Relationship Id="rId188" Type="http://schemas.openxmlformats.org/officeDocument/2006/relationships/slide" Target="slides/slide176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13" Type="http://schemas.openxmlformats.org/officeDocument/2006/relationships/slide" Target="slides/slide201.xml"/><Relationship Id="rId234" Type="http://schemas.openxmlformats.org/officeDocument/2006/relationships/slide" Target="slides/slide222.xml"/><Relationship Id="rId2" Type="http://schemas.openxmlformats.org/officeDocument/2006/relationships/customXml" Target="../customXml/item2.xml"/><Relationship Id="rId29" Type="http://schemas.openxmlformats.org/officeDocument/2006/relationships/slide" Target="slides/slide17.xml"/><Relationship Id="rId40" Type="http://schemas.openxmlformats.org/officeDocument/2006/relationships/slide" Target="slides/slide28.xml"/><Relationship Id="rId115" Type="http://schemas.openxmlformats.org/officeDocument/2006/relationships/slide" Target="slides/slide103.xml"/><Relationship Id="rId136" Type="http://schemas.openxmlformats.org/officeDocument/2006/relationships/slide" Target="slides/slide124.xml"/><Relationship Id="rId157" Type="http://schemas.openxmlformats.org/officeDocument/2006/relationships/slide" Target="slides/slide145.xml"/><Relationship Id="rId178" Type="http://schemas.openxmlformats.org/officeDocument/2006/relationships/slide" Target="slides/slide166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9" Type="http://schemas.openxmlformats.org/officeDocument/2006/relationships/slide" Target="slides/slide187.xml"/><Relationship Id="rId203" Type="http://schemas.openxmlformats.org/officeDocument/2006/relationships/slide" Target="slides/slide191.xml"/><Relationship Id="rId19" Type="http://schemas.openxmlformats.org/officeDocument/2006/relationships/slide" Target="slides/slide7.xml"/><Relationship Id="rId224" Type="http://schemas.openxmlformats.org/officeDocument/2006/relationships/slide" Target="slides/slide212.xml"/><Relationship Id="rId245" Type="http://schemas.microsoft.com/office/2018/10/relationships/authors" Target="authors.xml"/><Relationship Id="rId30" Type="http://schemas.openxmlformats.org/officeDocument/2006/relationships/slide" Target="slides/slide18.xml"/><Relationship Id="rId105" Type="http://schemas.openxmlformats.org/officeDocument/2006/relationships/slide" Target="slides/slide93.xml"/><Relationship Id="rId126" Type="http://schemas.openxmlformats.org/officeDocument/2006/relationships/slide" Target="slides/slide114.xml"/><Relationship Id="rId147" Type="http://schemas.openxmlformats.org/officeDocument/2006/relationships/slide" Target="slides/slide135.xml"/><Relationship Id="rId168" Type="http://schemas.openxmlformats.org/officeDocument/2006/relationships/slide" Target="slides/slide156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189" Type="http://schemas.openxmlformats.org/officeDocument/2006/relationships/slide" Target="slides/slide177.xml"/><Relationship Id="rId3" Type="http://schemas.openxmlformats.org/officeDocument/2006/relationships/customXml" Target="../customXml/item3.xml"/><Relationship Id="rId214" Type="http://schemas.openxmlformats.org/officeDocument/2006/relationships/slide" Target="slides/slide202.xml"/><Relationship Id="rId235" Type="http://schemas.openxmlformats.org/officeDocument/2006/relationships/slide" Target="slides/slide223.xml"/><Relationship Id="rId116" Type="http://schemas.openxmlformats.org/officeDocument/2006/relationships/slide" Target="slides/slide104.xml"/><Relationship Id="rId137" Type="http://schemas.openxmlformats.org/officeDocument/2006/relationships/slide" Target="slides/slide125.xml"/><Relationship Id="rId158" Type="http://schemas.openxmlformats.org/officeDocument/2006/relationships/slide" Target="slides/slide146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179" Type="http://schemas.openxmlformats.org/officeDocument/2006/relationships/slide" Target="slides/slide167.xml"/><Relationship Id="rId190" Type="http://schemas.openxmlformats.org/officeDocument/2006/relationships/slide" Target="slides/slide178.xml"/><Relationship Id="rId204" Type="http://schemas.openxmlformats.org/officeDocument/2006/relationships/slide" Target="slides/slide192.xml"/><Relationship Id="rId225" Type="http://schemas.openxmlformats.org/officeDocument/2006/relationships/slide" Target="slides/slide213.xml"/><Relationship Id="rId106" Type="http://schemas.openxmlformats.org/officeDocument/2006/relationships/slide" Target="slides/slide94.xml"/><Relationship Id="rId127" Type="http://schemas.openxmlformats.org/officeDocument/2006/relationships/slide" Target="slides/slide1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ajapati, Ashok K. (GSFC-5820)" userId="38346138-a564-450f-b267-7c38ada59e92" providerId="ADAL" clId="{4EEDA8BE-87A5-425F-9483-F946074AFD10}"/>
    <pc:docChg chg="modSld sldOrd">
      <pc:chgData name="Prajapati, Ashok K. (GSFC-5820)" userId="38346138-a564-450f-b267-7c38ada59e92" providerId="ADAL" clId="{4EEDA8BE-87A5-425F-9483-F946074AFD10}" dt="2023-12-12T16:18:19.262" v="3"/>
      <pc:docMkLst>
        <pc:docMk/>
      </pc:docMkLst>
      <pc:sldChg chg="ord">
        <pc:chgData name="Prajapati, Ashok K. (GSFC-5820)" userId="38346138-a564-450f-b267-7c38ada59e92" providerId="ADAL" clId="{4EEDA8BE-87A5-425F-9483-F946074AFD10}" dt="2023-12-11T14:44:39.428" v="1"/>
        <pc:sldMkLst>
          <pc:docMk/>
          <pc:sldMk cId="4265253747" sldId="1263"/>
        </pc:sldMkLst>
      </pc:sldChg>
      <pc:sldChg chg="addCm delCm">
        <pc:chgData name="Prajapati, Ashok K. (GSFC-5820)" userId="38346138-a564-450f-b267-7c38ada59e92" providerId="ADAL" clId="{4EEDA8BE-87A5-425F-9483-F946074AFD10}" dt="2023-12-12T16:18:19.262" v="3"/>
        <pc:sldMkLst>
          <pc:docMk/>
          <pc:sldMk cId="3521933226" sldId="1617"/>
        </pc:sldMkLst>
      </pc:sldChg>
    </pc:docChg>
  </pc:docChgLst>
  <pc:docChgLst>
    <pc:chgData name="Bugenhagen, Jay (GSFC-5820)" userId="7b136e20-7196-4d54-8822-4585eca464ef" providerId="ADAL" clId="{3CF68710-745D-4DB9-9AEA-7D7A6A2608E5}"/>
    <pc:docChg chg="undo custSel addSld modSld">
      <pc:chgData name="Bugenhagen, Jay (GSFC-5820)" userId="7b136e20-7196-4d54-8822-4585eca464ef" providerId="ADAL" clId="{3CF68710-745D-4DB9-9AEA-7D7A6A2608E5}" dt="2024-01-04T15:37:40.488" v="1143" actId="20577"/>
      <pc:docMkLst>
        <pc:docMk/>
      </pc:docMkLst>
      <pc:sldChg chg="modSp mod addCm modCm">
        <pc:chgData name="Bugenhagen, Jay (GSFC-5820)" userId="7b136e20-7196-4d54-8822-4585eca464ef" providerId="ADAL" clId="{3CF68710-745D-4DB9-9AEA-7D7A6A2608E5}" dt="2023-12-18T16:50:44.523" v="811" actId="20577"/>
        <pc:sldMkLst>
          <pc:docMk/>
          <pc:sldMk cId="1771350724" sldId="1328"/>
        </pc:sldMkLst>
        <pc:spChg chg="mod">
          <ac:chgData name="Bugenhagen, Jay (GSFC-5820)" userId="7b136e20-7196-4d54-8822-4585eca464ef" providerId="ADAL" clId="{3CF68710-745D-4DB9-9AEA-7D7A6A2608E5}" dt="2023-12-18T16:50:44.523" v="811" actId="20577"/>
          <ac:spMkLst>
            <pc:docMk/>
            <pc:sldMk cId="1771350724" sldId="1328"/>
            <ac:spMk id="8" creationId="{00000000-0000-0000-0000-000000000000}"/>
          </ac:spMkLst>
        </pc:spChg>
      </pc:sldChg>
      <pc:sldChg chg="modSp mod addCm">
        <pc:chgData name="Bugenhagen, Jay (GSFC-5820)" userId="7b136e20-7196-4d54-8822-4585eca464ef" providerId="ADAL" clId="{3CF68710-745D-4DB9-9AEA-7D7A6A2608E5}" dt="2023-12-18T17:28:13.198" v="992"/>
        <pc:sldMkLst>
          <pc:docMk/>
          <pc:sldMk cId="4193309057" sldId="1334"/>
        </pc:sldMkLst>
        <pc:spChg chg="mod">
          <ac:chgData name="Bugenhagen, Jay (GSFC-5820)" userId="7b136e20-7196-4d54-8822-4585eca464ef" providerId="ADAL" clId="{3CF68710-745D-4DB9-9AEA-7D7A6A2608E5}" dt="2023-12-18T17:11:23.142" v="991" actId="5793"/>
          <ac:spMkLst>
            <pc:docMk/>
            <pc:sldMk cId="4193309057" sldId="1334"/>
            <ac:spMk id="3" creationId="{00000000-0000-0000-0000-000000000000}"/>
          </ac:spMkLst>
        </pc:spChg>
      </pc:sldChg>
      <pc:sldChg chg="addCm modCm">
        <pc:chgData name="Bugenhagen, Jay (GSFC-5820)" userId="7b136e20-7196-4d54-8822-4585eca464ef" providerId="ADAL" clId="{3CF68710-745D-4DB9-9AEA-7D7A6A2608E5}" dt="2023-12-18T17:29:24.289" v="993"/>
        <pc:sldMkLst>
          <pc:docMk/>
          <pc:sldMk cId="4294181454" sldId="1337"/>
        </pc:sldMkLst>
      </pc:sldChg>
      <pc:sldChg chg="modSp mod">
        <pc:chgData name="Bugenhagen, Jay (GSFC-5820)" userId="7b136e20-7196-4d54-8822-4585eca464ef" providerId="ADAL" clId="{3CF68710-745D-4DB9-9AEA-7D7A6A2608E5}" dt="2024-01-04T15:37:40.488" v="1143" actId="20577"/>
        <pc:sldMkLst>
          <pc:docMk/>
          <pc:sldMk cId="2631464697" sldId="1373"/>
        </pc:sldMkLst>
        <pc:spChg chg="mod">
          <ac:chgData name="Bugenhagen, Jay (GSFC-5820)" userId="7b136e20-7196-4d54-8822-4585eca464ef" providerId="ADAL" clId="{3CF68710-745D-4DB9-9AEA-7D7A6A2608E5}" dt="2024-01-04T15:37:40.488" v="1143" actId="20577"/>
          <ac:spMkLst>
            <pc:docMk/>
            <pc:sldMk cId="2631464697" sldId="1373"/>
            <ac:spMk id="3" creationId="{00000000-0000-0000-0000-000000000000}"/>
          </ac:spMkLst>
        </pc:spChg>
      </pc:sldChg>
      <pc:sldChg chg="modSp mod addCm">
        <pc:chgData name="Bugenhagen, Jay (GSFC-5820)" userId="7b136e20-7196-4d54-8822-4585eca464ef" providerId="ADAL" clId="{3CF68710-745D-4DB9-9AEA-7D7A6A2608E5}" dt="2023-12-18T17:09:25.274" v="989" actId="20577"/>
        <pc:sldMkLst>
          <pc:docMk/>
          <pc:sldMk cId="3909793345" sldId="1376"/>
        </pc:sldMkLst>
        <pc:spChg chg="mod">
          <ac:chgData name="Bugenhagen, Jay (GSFC-5820)" userId="7b136e20-7196-4d54-8822-4585eca464ef" providerId="ADAL" clId="{3CF68710-745D-4DB9-9AEA-7D7A6A2608E5}" dt="2023-12-18T16:44:09.892" v="454" actId="20577"/>
          <ac:spMkLst>
            <pc:docMk/>
            <pc:sldMk cId="3909793345" sldId="1376"/>
            <ac:spMk id="2" creationId="{00000000-0000-0000-0000-000000000000}"/>
          </ac:spMkLst>
        </pc:spChg>
        <pc:spChg chg="mod">
          <ac:chgData name="Bugenhagen, Jay (GSFC-5820)" userId="7b136e20-7196-4d54-8822-4585eca464ef" providerId="ADAL" clId="{3CF68710-745D-4DB9-9AEA-7D7A6A2608E5}" dt="2023-12-18T17:09:25.274" v="989" actId="20577"/>
          <ac:spMkLst>
            <pc:docMk/>
            <pc:sldMk cId="3909793345" sldId="1376"/>
            <ac:spMk id="3" creationId="{00000000-0000-0000-0000-000000000000}"/>
          </ac:spMkLst>
        </pc:spChg>
      </pc:sldChg>
      <pc:sldChg chg="modSp mod">
        <pc:chgData name="Bugenhagen, Jay (GSFC-5820)" userId="7b136e20-7196-4d54-8822-4585eca464ef" providerId="ADAL" clId="{3CF68710-745D-4DB9-9AEA-7D7A6A2608E5}" dt="2023-12-22T15:28:47.593" v="1020" actId="20577"/>
        <pc:sldMkLst>
          <pc:docMk/>
          <pc:sldMk cId="1263661061" sldId="1585"/>
        </pc:sldMkLst>
        <pc:spChg chg="mod">
          <ac:chgData name="Bugenhagen, Jay (GSFC-5820)" userId="7b136e20-7196-4d54-8822-4585eca464ef" providerId="ADAL" clId="{3CF68710-745D-4DB9-9AEA-7D7A6A2608E5}" dt="2023-12-22T15:28:47.593" v="1020" actId="20577"/>
          <ac:spMkLst>
            <pc:docMk/>
            <pc:sldMk cId="1263661061" sldId="1585"/>
            <ac:spMk id="35845" creationId="{00000000-0000-0000-0000-000000000000}"/>
          </ac:spMkLst>
        </pc:spChg>
      </pc:sldChg>
      <pc:sldChg chg="addCm">
        <pc:chgData name="Bugenhagen, Jay (GSFC-5820)" userId="7b136e20-7196-4d54-8822-4585eca464ef" providerId="ADAL" clId="{3CF68710-745D-4DB9-9AEA-7D7A6A2608E5}" dt="2023-12-22T16:11:17.705" v="1088"/>
        <pc:sldMkLst>
          <pc:docMk/>
          <pc:sldMk cId="2812801752" sldId="1589"/>
        </pc:sldMkLst>
      </pc:sldChg>
      <pc:sldChg chg="modSp mod">
        <pc:chgData name="Bugenhagen, Jay (GSFC-5820)" userId="7b136e20-7196-4d54-8822-4585eca464ef" providerId="ADAL" clId="{3CF68710-745D-4DB9-9AEA-7D7A6A2608E5}" dt="2023-12-22T16:12:20.257" v="1093" actId="6549"/>
        <pc:sldMkLst>
          <pc:docMk/>
          <pc:sldMk cId="2780721479" sldId="1590"/>
        </pc:sldMkLst>
        <pc:spChg chg="mod">
          <ac:chgData name="Bugenhagen, Jay (GSFC-5820)" userId="7b136e20-7196-4d54-8822-4585eca464ef" providerId="ADAL" clId="{3CF68710-745D-4DB9-9AEA-7D7A6A2608E5}" dt="2023-12-22T16:12:20.257" v="1093" actId="6549"/>
          <ac:spMkLst>
            <pc:docMk/>
            <pc:sldMk cId="2780721479" sldId="1590"/>
            <ac:spMk id="3" creationId="{00000000-0000-0000-0000-000000000000}"/>
          </ac:spMkLst>
        </pc:spChg>
      </pc:sldChg>
      <pc:sldChg chg="modSp mod">
        <pc:chgData name="Bugenhagen, Jay (GSFC-5820)" userId="7b136e20-7196-4d54-8822-4585eca464ef" providerId="ADAL" clId="{3CF68710-745D-4DB9-9AEA-7D7A6A2608E5}" dt="2023-12-22T16:18:11.960" v="1116" actId="20577"/>
        <pc:sldMkLst>
          <pc:docMk/>
          <pc:sldMk cId="3336513818" sldId="1592"/>
        </pc:sldMkLst>
        <pc:spChg chg="mod">
          <ac:chgData name="Bugenhagen, Jay (GSFC-5820)" userId="7b136e20-7196-4d54-8822-4585eca464ef" providerId="ADAL" clId="{3CF68710-745D-4DB9-9AEA-7D7A6A2608E5}" dt="2023-12-22T16:18:11.960" v="1116" actId="20577"/>
          <ac:spMkLst>
            <pc:docMk/>
            <pc:sldMk cId="3336513818" sldId="1592"/>
            <ac:spMk id="1115139" creationId="{00000000-0000-0000-0000-000000000000}"/>
          </ac:spMkLst>
        </pc:spChg>
      </pc:sldChg>
      <pc:sldChg chg="modSp mod">
        <pc:chgData name="Bugenhagen, Jay (GSFC-5820)" userId="7b136e20-7196-4d54-8822-4585eca464ef" providerId="ADAL" clId="{3CF68710-745D-4DB9-9AEA-7D7A6A2608E5}" dt="2023-12-22T16:18:27.470" v="1125" actId="6549"/>
        <pc:sldMkLst>
          <pc:docMk/>
          <pc:sldMk cId="3319535007" sldId="1593"/>
        </pc:sldMkLst>
        <pc:spChg chg="mod">
          <ac:chgData name="Bugenhagen, Jay (GSFC-5820)" userId="7b136e20-7196-4d54-8822-4585eca464ef" providerId="ADAL" clId="{3CF68710-745D-4DB9-9AEA-7D7A6A2608E5}" dt="2023-12-22T16:18:27.470" v="1125" actId="6549"/>
          <ac:spMkLst>
            <pc:docMk/>
            <pc:sldMk cId="3319535007" sldId="1593"/>
            <ac:spMk id="3" creationId="{00000000-0000-0000-0000-000000000000}"/>
          </ac:spMkLst>
        </pc:spChg>
      </pc:sldChg>
      <pc:sldChg chg="addCm">
        <pc:chgData name="Bugenhagen, Jay (GSFC-5820)" userId="7b136e20-7196-4d54-8822-4585eca464ef" providerId="ADAL" clId="{3CF68710-745D-4DB9-9AEA-7D7A6A2608E5}" dt="2023-12-22T16:36:18.699" v="1126"/>
        <pc:sldMkLst>
          <pc:docMk/>
          <pc:sldMk cId="1457154206" sldId="1603"/>
        </pc:sldMkLst>
      </pc:sldChg>
      <pc:sldChg chg="modSp mod">
        <pc:chgData name="Bugenhagen, Jay (GSFC-5820)" userId="7b136e20-7196-4d54-8822-4585eca464ef" providerId="ADAL" clId="{3CF68710-745D-4DB9-9AEA-7D7A6A2608E5}" dt="2023-12-22T15:48:13.441" v="1087" actId="20577"/>
        <pc:sldMkLst>
          <pc:docMk/>
          <pc:sldMk cId="753083952" sldId="1680"/>
        </pc:sldMkLst>
        <pc:spChg chg="mod">
          <ac:chgData name="Bugenhagen, Jay (GSFC-5820)" userId="7b136e20-7196-4d54-8822-4585eca464ef" providerId="ADAL" clId="{3CF68710-745D-4DB9-9AEA-7D7A6A2608E5}" dt="2023-12-22T15:48:13.441" v="1087" actId="20577"/>
          <ac:spMkLst>
            <pc:docMk/>
            <pc:sldMk cId="753083952" sldId="1680"/>
            <ac:spMk id="3" creationId="{52E0CC78-2E08-40D8-9599-F904C2BBFD28}"/>
          </ac:spMkLst>
        </pc:spChg>
      </pc:sldChg>
      <pc:sldChg chg="add">
        <pc:chgData name="Bugenhagen, Jay (GSFC-5820)" userId="7b136e20-7196-4d54-8822-4585eca464ef" providerId="ADAL" clId="{3CF68710-745D-4DB9-9AEA-7D7A6A2608E5}" dt="2023-12-18T16:40:10.733" v="63" actId="2890"/>
        <pc:sldMkLst>
          <pc:docMk/>
          <pc:sldMk cId="961369523" sldId="1734"/>
        </pc:sldMkLst>
      </pc:sldChg>
    </pc:docChg>
  </pc:docChgLst>
  <pc:docChgLst>
    <pc:chgData name="Elizabeth Geist" userId="2a78f08f-2ac8-42ec-88cb-df106d1f95ea" providerId="ADAL" clId="{714FADF9-1358-45F7-800E-6E9E934C9391}"/>
    <pc:docChg chg="custSel addSld modSld">
      <pc:chgData name="Elizabeth Geist" userId="2a78f08f-2ac8-42ec-88cb-df106d1f95ea" providerId="ADAL" clId="{714FADF9-1358-45F7-800E-6E9E934C9391}" dt="2023-12-15T18:30:20.407" v="796" actId="208"/>
      <pc:docMkLst>
        <pc:docMk/>
      </pc:docMkLst>
      <pc:sldChg chg="modSp mod">
        <pc:chgData name="Elizabeth Geist" userId="2a78f08f-2ac8-42ec-88cb-df106d1f95ea" providerId="ADAL" clId="{714FADF9-1358-45F7-800E-6E9E934C9391}" dt="2023-12-15T16:35:08.129" v="39" actId="20577"/>
        <pc:sldMkLst>
          <pc:docMk/>
          <pc:sldMk cId="2409156372" sldId="1293"/>
        </pc:sldMkLst>
        <pc:spChg chg="mod">
          <ac:chgData name="Elizabeth Geist" userId="2a78f08f-2ac8-42ec-88cb-df106d1f95ea" providerId="ADAL" clId="{714FADF9-1358-45F7-800E-6E9E934C9391}" dt="2023-12-15T16:35:08.129" v="39" actId="20577"/>
          <ac:spMkLst>
            <pc:docMk/>
            <pc:sldMk cId="2409156372" sldId="1293"/>
            <ac:spMk id="5" creationId="{00000000-0000-0000-0000-000000000000}"/>
          </ac:spMkLst>
        </pc:spChg>
      </pc:sldChg>
      <pc:sldChg chg="addSp modSp mod">
        <pc:chgData name="Elizabeth Geist" userId="2a78f08f-2ac8-42ec-88cb-df106d1f95ea" providerId="ADAL" clId="{714FADF9-1358-45F7-800E-6E9E934C9391}" dt="2023-12-15T16:36:21.558" v="97" actId="12"/>
        <pc:sldMkLst>
          <pc:docMk/>
          <pc:sldMk cId="238282234" sldId="1386"/>
        </pc:sldMkLst>
        <pc:spChg chg="mod">
          <ac:chgData name="Elizabeth Geist" userId="2a78f08f-2ac8-42ec-88cb-df106d1f95ea" providerId="ADAL" clId="{714FADF9-1358-45F7-800E-6E9E934C9391}" dt="2023-12-15T16:35:50.942" v="40" actId="1076"/>
          <ac:spMkLst>
            <pc:docMk/>
            <pc:sldMk cId="238282234" sldId="1386"/>
            <ac:spMk id="5" creationId="{00000000-0000-0000-0000-000000000000}"/>
          </ac:spMkLst>
        </pc:spChg>
        <pc:spChg chg="add mod">
          <ac:chgData name="Elizabeth Geist" userId="2a78f08f-2ac8-42ec-88cb-df106d1f95ea" providerId="ADAL" clId="{714FADF9-1358-45F7-800E-6E9E934C9391}" dt="2023-12-15T16:36:21.558" v="97" actId="12"/>
          <ac:spMkLst>
            <pc:docMk/>
            <pc:sldMk cId="238282234" sldId="1386"/>
            <ac:spMk id="6" creationId="{3E8CEC74-1F00-8966-34B5-ADCAB6D40C20}"/>
          </ac:spMkLst>
        </pc:spChg>
        <pc:spChg chg="mod">
          <ac:chgData name="Elizabeth Geist" userId="2a78f08f-2ac8-42ec-88cb-df106d1f95ea" providerId="ADAL" clId="{714FADF9-1358-45F7-800E-6E9E934C9391}" dt="2023-12-15T16:35:53.371" v="41" actId="1076"/>
          <ac:spMkLst>
            <pc:docMk/>
            <pc:sldMk cId="238282234" sldId="1386"/>
            <ac:spMk id="7" creationId="{00000000-0000-0000-0000-000000000000}"/>
          </ac:spMkLst>
        </pc:spChg>
        <pc:spChg chg="mod">
          <ac:chgData name="Elizabeth Geist" userId="2a78f08f-2ac8-42ec-88cb-df106d1f95ea" providerId="ADAL" clId="{714FADF9-1358-45F7-800E-6E9E934C9391}" dt="2023-12-15T16:36:00.847" v="43" actId="14100"/>
          <ac:spMkLst>
            <pc:docMk/>
            <pc:sldMk cId="238282234" sldId="1386"/>
            <ac:spMk id="8" creationId="{00000000-0000-0000-0000-000000000000}"/>
          </ac:spMkLst>
        </pc:spChg>
        <pc:cxnChg chg="mod">
          <ac:chgData name="Elizabeth Geist" userId="2a78f08f-2ac8-42ec-88cb-df106d1f95ea" providerId="ADAL" clId="{714FADF9-1358-45F7-800E-6E9E934C9391}" dt="2023-12-15T16:35:50.942" v="40" actId="1076"/>
          <ac:cxnSpMkLst>
            <pc:docMk/>
            <pc:sldMk cId="238282234" sldId="1386"/>
            <ac:cxnSpMk id="21" creationId="{00000000-0000-0000-0000-000000000000}"/>
          </ac:cxnSpMkLst>
        </pc:cxnChg>
        <pc:cxnChg chg="mod">
          <ac:chgData name="Elizabeth Geist" userId="2a78f08f-2ac8-42ec-88cb-df106d1f95ea" providerId="ADAL" clId="{714FADF9-1358-45F7-800E-6E9E934C9391}" dt="2023-12-15T16:36:00.847" v="43" actId="14100"/>
          <ac:cxnSpMkLst>
            <pc:docMk/>
            <pc:sldMk cId="238282234" sldId="1386"/>
            <ac:cxnSpMk id="23" creationId="{00000000-0000-0000-0000-000000000000}"/>
          </ac:cxnSpMkLst>
        </pc:cxnChg>
      </pc:sldChg>
      <pc:sldChg chg="modSp mod">
        <pc:chgData name="Elizabeth Geist" userId="2a78f08f-2ac8-42ec-88cb-df106d1f95ea" providerId="ADAL" clId="{714FADF9-1358-45F7-800E-6E9E934C9391}" dt="2023-12-15T16:38:12.208" v="208" actId="20577"/>
        <pc:sldMkLst>
          <pc:docMk/>
          <pc:sldMk cId="2168740112" sldId="1554"/>
        </pc:sldMkLst>
        <pc:spChg chg="mod">
          <ac:chgData name="Elizabeth Geist" userId="2a78f08f-2ac8-42ec-88cb-df106d1f95ea" providerId="ADAL" clId="{714FADF9-1358-45F7-800E-6E9E934C9391}" dt="2023-12-15T16:38:12.208" v="208" actId="20577"/>
          <ac:spMkLst>
            <pc:docMk/>
            <pc:sldMk cId="2168740112" sldId="1554"/>
            <ac:spMk id="2" creationId="{00000000-0000-0000-0000-000000000000}"/>
          </ac:spMkLst>
        </pc:spChg>
      </pc:sldChg>
      <pc:sldChg chg="modSp mod">
        <pc:chgData name="Elizabeth Geist" userId="2a78f08f-2ac8-42ec-88cb-df106d1f95ea" providerId="ADAL" clId="{714FADF9-1358-45F7-800E-6E9E934C9391}" dt="2023-12-15T16:38:18.308" v="210" actId="20577"/>
        <pc:sldMkLst>
          <pc:docMk/>
          <pc:sldMk cId="3135150871" sldId="1571"/>
        </pc:sldMkLst>
        <pc:spChg chg="mod">
          <ac:chgData name="Elizabeth Geist" userId="2a78f08f-2ac8-42ec-88cb-df106d1f95ea" providerId="ADAL" clId="{714FADF9-1358-45F7-800E-6E9E934C9391}" dt="2023-12-15T16:38:18.308" v="210" actId="20577"/>
          <ac:spMkLst>
            <pc:docMk/>
            <pc:sldMk cId="3135150871" sldId="1571"/>
            <ac:spMk id="2" creationId="{00000000-0000-0000-0000-000000000000}"/>
          </ac:spMkLst>
        </pc:spChg>
      </pc:sldChg>
      <pc:sldChg chg="modSp mod">
        <pc:chgData name="Elizabeth Geist" userId="2a78f08f-2ac8-42ec-88cb-df106d1f95ea" providerId="ADAL" clId="{714FADF9-1358-45F7-800E-6E9E934C9391}" dt="2023-12-15T16:38:22.985" v="212" actId="20577"/>
        <pc:sldMkLst>
          <pc:docMk/>
          <pc:sldMk cId="973291215" sldId="1642"/>
        </pc:sldMkLst>
        <pc:spChg chg="mod">
          <ac:chgData name="Elizabeth Geist" userId="2a78f08f-2ac8-42ec-88cb-df106d1f95ea" providerId="ADAL" clId="{714FADF9-1358-45F7-800E-6E9E934C9391}" dt="2023-12-15T16:38:22.985" v="212" actId="20577"/>
          <ac:spMkLst>
            <pc:docMk/>
            <pc:sldMk cId="973291215" sldId="1642"/>
            <ac:spMk id="2" creationId="{00000000-0000-0000-0000-000000000000}"/>
          </ac:spMkLst>
        </pc:spChg>
      </pc:sldChg>
      <pc:sldChg chg="modSp mod">
        <pc:chgData name="Elizabeth Geist" userId="2a78f08f-2ac8-42ec-88cb-df106d1f95ea" providerId="ADAL" clId="{714FADF9-1358-45F7-800E-6E9E934C9391}" dt="2023-12-15T18:30:20.407" v="796" actId="208"/>
        <pc:sldMkLst>
          <pc:docMk/>
          <pc:sldMk cId="101417259" sldId="1643"/>
        </pc:sldMkLst>
        <pc:spChg chg="mod">
          <ac:chgData name="Elizabeth Geist" userId="2a78f08f-2ac8-42ec-88cb-df106d1f95ea" providerId="ADAL" clId="{714FADF9-1358-45F7-800E-6E9E934C9391}" dt="2023-12-15T16:38:28.289" v="214" actId="20577"/>
          <ac:spMkLst>
            <pc:docMk/>
            <pc:sldMk cId="101417259" sldId="1643"/>
            <ac:spMk id="2" creationId="{00000000-0000-0000-0000-000000000000}"/>
          </ac:spMkLst>
        </pc:spChg>
        <pc:picChg chg="mod">
          <ac:chgData name="Elizabeth Geist" userId="2a78f08f-2ac8-42ec-88cb-df106d1f95ea" providerId="ADAL" clId="{714FADF9-1358-45F7-800E-6E9E934C9391}" dt="2023-12-15T18:30:20.407" v="796" actId="208"/>
          <ac:picMkLst>
            <pc:docMk/>
            <pc:sldMk cId="101417259" sldId="1643"/>
            <ac:picMk id="6" creationId="{92B5EA61-DF47-4168-B258-CB85EA980870}"/>
          </ac:picMkLst>
        </pc:picChg>
      </pc:sldChg>
      <pc:sldChg chg="modSp mod">
        <pc:chgData name="Elizabeth Geist" userId="2a78f08f-2ac8-42ec-88cb-df106d1f95ea" providerId="ADAL" clId="{714FADF9-1358-45F7-800E-6E9E934C9391}" dt="2023-12-15T16:38:33.689" v="216" actId="20577"/>
        <pc:sldMkLst>
          <pc:docMk/>
          <pc:sldMk cId="4200082803" sldId="1644"/>
        </pc:sldMkLst>
        <pc:spChg chg="mod">
          <ac:chgData name="Elizabeth Geist" userId="2a78f08f-2ac8-42ec-88cb-df106d1f95ea" providerId="ADAL" clId="{714FADF9-1358-45F7-800E-6E9E934C9391}" dt="2023-12-15T16:38:33.689" v="216" actId="20577"/>
          <ac:spMkLst>
            <pc:docMk/>
            <pc:sldMk cId="4200082803" sldId="1644"/>
            <ac:spMk id="2" creationId="{0FEAAEF3-BF96-4A2B-94BD-B7147847253A}"/>
          </ac:spMkLst>
        </pc:spChg>
      </pc:sldChg>
      <pc:sldChg chg="modSp mod">
        <pc:chgData name="Elizabeth Geist" userId="2a78f08f-2ac8-42ec-88cb-df106d1f95ea" providerId="ADAL" clId="{714FADF9-1358-45F7-800E-6E9E934C9391}" dt="2023-12-15T16:38:39.443" v="218" actId="20577"/>
        <pc:sldMkLst>
          <pc:docMk/>
          <pc:sldMk cId="3839601307" sldId="1645"/>
        </pc:sldMkLst>
        <pc:spChg chg="mod">
          <ac:chgData name="Elizabeth Geist" userId="2a78f08f-2ac8-42ec-88cb-df106d1f95ea" providerId="ADAL" clId="{714FADF9-1358-45F7-800E-6E9E934C9391}" dt="2023-12-15T16:38:39.443" v="218" actId="20577"/>
          <ac:spMkLst>
            <pc:docMk/>
            <pc:sldMk cId="3839601307" sldId="1645"/>
            <ac:spMk id="2" creationId="{00000000-0000-0000-0000-000000000000}"/>
          </ac:spMkLst>
        </pc:spChg>
      </pc:sldChg>
      <pc:sldChg chg="addSp modSp mod">
        <pc:chgData name="Elizabeth Geist" userId="2a78f08f-2ac8-42ec-88cb-df106d1f95ea" providerId="ADAL" clId="{714FADF9-1358-45F7-800E-6E9E934C9391}" dt="2023-12-15T16:36:59.327" v="144" actId="20577"/>
        <pc:sldMkLst>
          <pc:docMk/>
          <pc:sldMk cId="3880219500" sldId="1662"/>
        </pc:sldMkLst>
        <pc:spChg chg="mod">
          <ac:chgData name="Elizabeth Geist" userId="2a78f08f-2ac8-42ec-88cb-df106d1f95ea" providerId="ADAL" clId="{714FADF9-1358-45F7-800E-6E9E934C9391}" dt="2023-12-15T16:36:33.676" v="98" actId="14100"/>
          <ac:spMkLst>
            <pc:docMk/>
            <pc:sldMk cId="3880219500" sldId="1662"/>
            <ac:spMk id="7" creationId="{4F276D23-202C-429A-86D1-FF3FE6C5D2CE}"/>
          </ac:spMkLst>
        </pc:spChg>
        <pc:spChg chg="add mod">
          <ac:chgData name="Elizabeth Geist" userId="2a78f08f-2ac8-42ec-88cb-df106d1f95ea" providerId="ADAL" clId="{714FADF9-1358-45F7-800E-6E9E934C9391}" dt="2023-12-15T16:36:59.327" v="144" actId="20577"/>
          <ac:spMkLst>
            <pc:docMk/>
            <pc:sldMk cId="3880219500" sldId="1662"/>
            <ac:spMk id="18" creationId="{B431C940-DEC1-6FC4-615D-8C53F67BEB39}"/>
          </ac:spMkLst>
        </pc:spChg>
        <pc:cxnChg chg="mod">
          <ac:chgData name="Elizabeth Geist" userId="2a78f08f-2ac8-42ec-88cb-df106d1f95ea" providerId="ADAL" clId="{714FADF9-1358-45F7-800E-6E9E934C9391}" dt="2023-12-15T16:36:33.676" v="98" actId="14100"/>
          <ac:cxnSpMkLst>
            <pc:docMk/>
            <pc:sldMk cId="3880219500" sldId="1662"/>
            <ac:cxnSpMk id="12" creationId="{8A0E45FF-3FD7-425F-9589-F0D7CD9B7EFE}"/>
          </ac:cxnSpMkLst>
        </pc:cxnChg>
        <pc:cxnChg chg="mod">
          <ac:chgData name="Elizabeth Geist" userId="2a78f08f-2ac8-42ec-88cb-df106d1f95ea" providerId="ADAL" clId="{714FADF9-1358-45F7-800E-6E9E934C9391}" dt="2023-12-15T16:36:33.676" v="98" actId="14100"/>
          <ac:cxnSpMkLst>
            <pc:docMk/>
            <pc:sldMk cId="3880219500" sldId="1662"/>
            <ac:cxnSpMk id="31" creationId="{C51929C0-F2FC-449E-9BDB-4E533B64CD8C}"/>
          </ac:cxnSpMkLst>
        </pc:cxnChg>
        <pc:cxnChg chg="mod">
          <ac:chgData name="Elizabeth Geist" userId="2a78f08f-2ac8-42ec-88cb-df106d1f95ea" providerId="ADAL" clId="{714FADF9-1358-45F7-800E-6E9E934C9391}" dt="2023-12-15T16:36:33.676" v="98" actId="14100"/>
          <ac:cxnSpMkLst>
            <pc:docMk/>
            <pc:sldMk cId="3880219500" sldId="1662"/>
            <ac:cxnSpMk id="34" creationId="{9DDE4C2F-5854-4A37-9DFD-40FA9527E50A}"/>
          </ac:cxnSpMkLst>
        </pc:cxnChg>
      </pc:sldChg>
      <pc:sldChg chg="addSp delSp modSp new mod">
        <pc:chgData name="Elizabeth Geist" userId="2a78f08f-2ac8-42ec-88cb-df106d1f95ea" providerId="ADAL" clId="{714FADF9-1358-45F7-800E-6E9E934C9391}" dt="2023-12-15T18:29:55.015" v="795" actId="20577"/>
        <pc:sldMkLst>
          <pc:docMk/>
          <pc:sldMk cId="931592688" sldId="1725"/>
        </pc:sldMkLst>
        <pc:spChg chg="mod">
          <ac:chgData name="Elizabeth Geist" userId="2a78f08f-2ac8-42ec-88cb-df106d1f95ea" providerId="ADAL" clId="{714FADF9-1358-45F7-800E-6E9E934C9391}" dt="2023-12-15T16:37:57.201" v="206" actId="20577"/>
          <ac:spMkLst>
            <pc:docMk/>
            <pc:sldMk cId="931592688" sldId="1725"/>
            <ac:spMk id="2" creationId="{211E93A6-FDE2-FF13-D2EA-A0834A15FD5F}"/>
          </ac:spMkLst>
        </pc:spChg>
        <pc:spChg chg="del">
          <ac:chgData name="Elizabeth Geist" userId="2a78f08f-2ac8-42ec-88cb-df106d1f95ea" providerId="ADAL" clId="{714FADF9-1358-45F7-800E-6E9E934C9391}" dt="2023-12-15T16:39:31.343" v="221" actId="478"/>
          <ac:spMkLst>
            <pc:docMk/>
            <pc:sldMk cId="931592688" sldId="1725"/>
            <ac:spMk id="3" creationId="{200E07CE-4478-2478-418E-6F7494C1E2E8}"/>
          </ac:spMkLst>
        </pc:spChg>
        <pc:spChg chg="add del mod">
          <ac:chgData name="Elizabeth Geist" userId="2a78f08f-2ac8-42ec-88cb-df106d1f95ea" providerId="ADAL" clId="{714FADF9-1358-45F7-800E-6E9E934C9391}" dt="2023-12-15T16:39:29.305" v="220"/>
          <ac:spMkLst>
            <pc:docMk/>
            <pc:sldMk cId="931592688" sldId="1725"/>
            <ac:spMk id="4" creationId="{C5497928-EB6F-DB58-1B20-2E71AD254FB0}"/>
          </ac:spMkLst>
        </pc:spChg>
        <pc:spChg chg="add mod">
          <ac:chgData name="Elizabeth Geist" userId="2a78f08f-2ac8-42ec-88cb-df106d1f95ea" providerId="ADAL" clId="{714FADF9-1358-45F7-800E-6E9E934C9391}" dt="2023-12-15T18:29:55.015" v="795" actId="20577"/>
          <ac:spMkLst>
            <pc:docMk/>
            <pc:sldMk cId="931592688" sldId="1725"/>
            <ac:spMk id="5" creationId="{FC36F774-16C2-BA06-3D9B-3C27D486C698}"/>
          </ac:spMkLst>
        </pc:spChg>
      </pc:sldChg>
      <pc:sldChg chg="addSp delSp modSp new mod">
        <pc:chgData name="Elizabeth Geist" userId="2a78f08f-2ac8-42ec-88cb-df106d1f95ea" providerId="ADAL" clId="{714FADF9-1358-45F7-800E-6E9E934C9391}" dt="2023-12-15T18:29:26.949" v="792" actId="20577"/>
        <pc:sldMkLst>
          <pc:docMk/>
          <pc:sldMk cId="2418938995" sldId="1726"/>
        </pc:sldMkLst>
        <pc:spChg chg="mod">
          <ac:chgData name="Elizabeth Geist" userId="2a78f08f-2ac8-42ec-88cb-df106d1f95ea" providerId="ADAL" clId="{714FADF9-1358-45F7-800E-6E9E934C9391}" dt="2023-12-15T18:29:26.949" v="792" actId="20577"/>
          <ac:spMkLst>
            <pc:docMk/>
            <pc:sldMk cId="2418938995" sldId="1726"/>
            <ac:spMk id="2" creationId="{5F4117E7-D0FC-D4F7-6159-DD513BC11EFC}"/>
          </ac:spMkLst>
        </pc:spChg>
        <pc:spChg chg="del">
          <ac:chgData name="Elizabeth Geist" userId="2a78f08f-2ac8-42ec-88cb-df106d1f95ea" providerId="ADAL" clId="{714FADF9-1358-45F7-800E-6E9E934C9391}" dt="2023-12-15T18:15:31.008" v="752" actId="478"/>
          <ac:spMkLst>
            <pc:docMk/>
            <pc:sldMk cId="2418938995" sldId="1726"/>
            <ac:spMk id="3" creationId="{10E00A84-8545-4554-E1C3-FD35B9603A3C}"/>
          </ac:spMkLst>
        </pc:spChg>
        <pc:spChg chg="add mod">
          <ac:chgData name="Elizabeth Geist" userId="2a78f08f-2ac8-42ec-88cb-df106d1f95ea" providerId="ADAL" clId="{714FADF9-1358-45F7-800E-6E9E934C9391}" dt="2023-12-15T18:24:19.494" v="763" actId="14100"/>
          <ac:spMkLst>
            <pc:docMk/>
            <pc:sldMk cId="2418938995" sldId="1726"/>
            <ac:spMk id="6" creationId="{46ADFCBC-25AC-64E3-27A6-EB933400CBEE}"/>
          </ac:spMkLst>
        </pc:spChg>
        <pc:spChg chg="add mod">
          <ac:chgData name="Elizabeth Geist" userId="2a78f08f-2ac8-42ec-88cb-df106d1f95ea" providerId="ADAL" clId="{714FADF9-1358-45F7-800E-6E9E934C9391}" dt="2023-12-15T18:24:27.530" v="765" actId="1076"/>
          <ac:spMkLst>
            <pc:docMk/>
            <pc:sldMk cId="2418938995" sldId="1726"/>
            <ac:spMk id="7" creationId="{75D80A60-B1C6-EABD-CA38-3F13D5DAD14B}"/>
          </ac:spMkLst>
        </pc:spChg>
        <pc:spChg chg="add mod">
          <ac:chgData name="Elizabeth Geist" userId="2a78f08f-2ac8-42ec-88cb-df106d1f95ea" providerId="ADAL" clId="{714FADF9-1358-45F7-800E-6E9E934C9391}" dt="2023-12-15T18:27:55.089" v="786" actId="20577"/>
          <ac:spMkLst>
            <pc:docMk/>
            <pc:sldMk cId="2418938995" sldId="1726"/>
            <ac:spMk id="8" creationId="{A6285795-E07C-5F11-7DA0-FBB6797A2EE7}"/>
          </ac:spMkLst>
        </pc:spChg>
        <pc:picChg chg="add mod">
          <ac:chgData name="Elizabeth Geist" userId="2a78f08f-2ac8-42ec-88cb-df106d1f95ea" providerId="ADAL" clId="{714FADF9-1358-45F7-800E-6E9E934C9391}" dt="2023-12-15T18:23:58.249" v="760" actId="208"/>
          <ac:picMkLst>
            <pc:docMk/>
            <pc:sldMk cId="2418938995" sldId="1726"/>
            <ac:picMk id="5" creationId="{5DC865E4-4197-BF73-1D58-63DC9B6D9A12}"/>
          </ac:picMkLst>
        </pc:picChg>
        <pc:cxnChg chg="add mod">
          <ac:chgData name="Elizabeth Geist" userId="2a78f08f-2ac8-42ec-88cb-df106d1f95ea" providerId="ADAL" clId="{714FADF9-1358-45F7-800E-6E9E934C9391}" dt="2023-12-15T18:28:30.650" v="791" actId="208"/>
          <ac:cxnSpMkLst>
            <pc:docMk/>
            <pc:sldMk cId="2418938995" sldId="1726"/>
            <ac:cxnSpMk id="10" creationId="{94E98F2F-4E7D-1B0E-2BE6-218F7AC07150}"/>
          </ac:cxnSpMkLst>
        </pc:cxnChg>
        <pc:cxnChg chg="add mod">
          <ac:chgData name="Elizabeth Geist" userId="2a78f08f-2ac8-42ec-88cb-df106d1f95ea" providerId="ADAL" clId="{714FADF9-1358-45F7-800E-6E9E934C9391}" dt="2023-12-15T18:28:30.650" v="791" actId="208"/>
          <ac:cxnSpMkLst>
            <pc:docMk/>
            <pc:sldMk cId="2418938995" sldId="1726"/>
            <ac:cxnSpMk id="12" creationId="{E761FB49-F409-ABC9-1933-3EBE63A9C5CB}"/>
          </ac:cxnSpMkLst>
        </pc:cxnChg>
      </pc:sldChg>
    </pc:docChg>
  </pc:docChgLst>
  <pc:docChgLst>
    <pc:chgData name="Zogby, Charles A. (GSFC-5820)" userId="S::czogby@ndc.nasa.gov::ac22ccb0-afac-4047-a3ce-c51a6dc0e8d2" providerId="AD" clId="Web-{7C3A0C28-66E1-4563-BCC1-9F9993FD4B26}"/>
    <pc:docChg chg="sldOrd">
      <pc:chgData name="Zogby, Charles A. (GSFC-5820)" userId="S::czogby@ndc.nasa.gov::ac22ccb0-afac-4047-a3ce-c51a6dc0e8d2" providerId="AD" clId="Web-{7C3A0C28-66E1-4563-BCC1-9F9993FD4B26}" dt="2023-12-11T18:06:10.314" v="0"/>
      <pc:docMkLst>
        <pc:docMk/>
      </pc:docMkLst>
      <pc:sldChg chg="ord">
        <pc:chgData name="Zogby, Charles A. (GSFC-5820)" userId="S::czogby@ndc.nasa.gov::ac22ccb0-afac-4047-a3ce-c51a6dc0e8d2" providerId="AD" clId="Web-{7C3A0C28-66E1-4563-BCC1-9F9993FD4B26}" dt="2023-12-11T18:06:10.314" v="0"/>
        <pc:sldMkLst>
          <pc:docMk/>
          <pc:sldMk cId="3412736485" sldId="1381"/>
        </pc:sldMkLst>
      </pc:sldChg>
    </pc:docChg>
  </pc:docChgLst>
  <pc:docChgLst>
    <pc:chgData name="Geist, Elizabeth J. (GSFC-5820)" userId="2a78f08f-2ac8-42ec-88cb-df106d1f95ea" providerId="ADAL" clId="{714FADF9-1358-45F7-800E-6E9E934C9391}"/>
    <pc:docChg chg="custSel addSld delSld modSld sldOrd">
      <pc:chgData name="Geist, Elizabeth J. (GSFC-5820)" userId="2a78f08f-2ac8-42ec-88cb-df106d1f95ea" providerId="ADAL" clId="{714FADF9-1358-45F7-800E-6E9E934C9391}" dt="2024-01-04T15:54:45.973" v="2165" actId="20577"/>
      <pc:docMkLst>
        <pc:docMk/>
      </pc:docMkLst>
      <pc:sldChg chg="modCm">
        <pc:chgData name="Geist, Elizabeth J. (GSFC-5820)" userId="2a78f08f-2ac8-42ec-88cb-df106d1f95ea" providerId="ADAL" clId="{714FADF9-1358-45F7-800E-6E9E934C9391}" dt="2023-12-18T19:19:21.090" v="2142"/>
        <pc:sldMkLst>
          <pc:docMk/>
          <pc:sldMk cId="4294181454" sldId="1337"/>
        </pc:sldMkLst>
      </pc:sldChg>
      <pc:sldChg chg="modSp mod">
        <pc:chgData name="Geist, Elizabeth J. (GSFC-5820)" userId="2a78f08f-2ac8-42ec-88cb-df106d1f95ea" providerId="ADAL" clId="{714FADF9-1358-45F7-800E-6E9E934C9391}" dt="2024-01-04T15:54:45.973" v="2165" actId="20577"/>
        <pc:sldMkLst>
          <pc:docMk/>
          <pc:sldMk cId="2631464697" sldId="1373"/>
        </pc:sldMkLst>
        <pc:spChg chg="mod">
          <ac:chgData name="Geist, Elizabeth J. (GSFC-5820)" userId="2a78f08f-2ac8-42ec-88cb-df106d1f95ea" providerId="ADAL" clId="{714FADF9-1358-45F7-800E-6E9E934C9391}" dt="2024-01-04T15:54:45.973" v="2165" actId="20577"/>
          <ac:spMkLst>
            <pc:docMk/>
            <pc:sldMk cId="2631464697" sldId="1373"/>
            <ac:spMk id="3" creationId="{00000000-0000-0000-0000-000000000000}"/>
          </ac:spMkLst>
        </pc:spChg>
      </pc:sldChg>
      <pc:sldChg chg="modSp mod modCm">
        <pc:chgData name="Geist, Elizabeth J. (GSFC-5820)" userId="2a78f08f-2ac8-42ec-88cb-df106d1f95ea" providerId="ADAL" clId="{714FADF9-1358-45F7-800E-6E9E934C9391}" dt="2023-12-18T19:18:12.729" v="2141"/>
        <pc:sldMkLst>
          <pc:docMk/>
          <pc:sldMk cId="3909793345" sldId="1376"/>
        </pc:sldMkLst>
        <pc:spChg chg="mod">
          <ac:chgData name="Geist, Elizabeth J. (GSFC-5820)" userId="2a78f08f-2ac8-42ec-88cb-df106d1f95ea" providerId="ADAL" clId="{714FADF9-1358-45F7-800E-6E9E934C9391}" dt="2023-12-18T19:18:00.635" v="2140" actId="20577"/>
          <ac:spMkLst>
            <pc:docMk/>
            <pc:sldMk cId="3909793345" sldId="1376"/>
            <ac:spMk id="3" creationId="{00000000-0000-0000-0000-000000000000}"/>
          </ac:spMkLst>
        </pc:spChg>
      </pc:sldChg>
      <pc:sldChg chg="addSp modSp">
        <pc:chgData name="Geist, Elizabeth J. (GSFC-5820)" userId="2a78f08f-2ac8-42ec-88cb-df106d1f95ea" providerId="ADAL" clId="{714FADF9-1358-45F7-800E-6E9E934C9391}" dt="2023-12-13T19:27:06.047" v="434"/>
        <pc:sldMkLst>
          <pc:docMk/>
          <pc:sldMk cId="2195249386" sldId="1384"/>
        </pc:sldMkLst>
        <pc:spChg chg="add mod">
          <ac:chgData name="Geist, Elizabeth J. (GSFC-5820)" userId="2a78f08f-2ac8-42ec-88cb-df106d1f95ea" providerId="ADAL" clId="{714FADF9-1358-45F7-800E-6E9E934C9391}" dt="2023-12-13T19:27:06.047" v="434"/>
          <ac:spMkLst>
            <pc:docMk/>
            <pc:sldMk cId="2195249386" sldId="1384"/>
            <ac:spMk id="24" creationId="{E1A723CB-685F-AB28-EE88-C629032ED318}"/>
          </ac:spMkLst>
        </pc:spChg>
        <pc:spChg chg="add mod">
          <ac:chgData name="Geist, Elizabeth J. (GSFC-5820)" userId="2a78f08f-2ac8-42ec-88cb-df106d1f95ea" providerId="ADAL" clId="{714FADF9-1358-45F7-800E-6E9E934C9391}" dt="2023-12-13T19:27:06.047" v="434"/>
          <ac:spMkLst>
            <pc:docMk/>
            <pc:sldMk cId="2195249386" sldId="1384"/>
            <ac:spMk id="26" creationId="{9CF4A32C-0015-D522-6B1F-5D26FCC34F23}"/>
          </ac:spMkLst>
        </pc:spChg>
        <pc:spChg chg="add mod">
          <ac:chgData name="Geist, Elizabeth J. (GSFC-5820)" userId="2a78f08f-2ac8-42ec-88cb-df106d1f95ea" providerId="ADAL" clId="{714FADF9-1358-45F7-800E-6E9E934C9391}" dt="2023-12-13T19:27:06.047" v="434"/>
          <ac:spMkLst>
            <pc:docMk/>
            <pc:sldMk cId="2195249386" sldId="1384"/>
            <ac:spMk id="28" creationId="{5A4CBEE4-4252-3680-1F2C-E7EF7D1635AB}"/>
          </ac:spMkLst>
        </pc:spChg>
      </pc:sldChg>
      <pc:sldChg chg="del">
        <pc:chgData name="Geist, Elizabeth J. (GSFC-5820)" userId="2a78f08f-2ac8-42ec-88cb-df106d1f95ea" providerId="ADAL" clId="{714FADF9-1358-45F7-800E-6E9E934C9391}" dt="2023-12-18T14:28:38.763" v="794" actId="47"/>
        <pc:sldMkLst>
          <pc:docMk/>
          <pc:sldMk cId="1947250460" sldId="1396"/>
        </pc:sldMkLst>
      </pc:sldChg>
      <pc:sldChg chg="del">
        <pc:chgData name="Geist, Elizabeth J. (GSFC-5820)" userId="2a78f08f-2ac8-42ec-88cb-df106d1f95ea" providerId="ADAL" clId="{714FADF9-1358-45F7-800E-6E9E934C9391}" dt="2023-12-18T14:28:36.858" v="793" actId="47"/>
        <pc:sldMkLst>
          <pc:docMk/>
          <pc:sldMk cId="2467758193" sldId="1397"/>
        </pc:sldMkLst>
      </pc:sldChg>
      <pc:sldChg chg="modSp mod">
        <pc:chgData name="Geist, Elizabeth J. (GSFC-5820)" userId="2a78f08f-2ac8-42ec-88cb-df106d1f95ea" providerId="ADAL" clId="{714FADF9-1358-45F7-800E-6E9E934C9391}" dt="2023-12-18T14:33:09.506" v="997" actId="20577"/>
        <pc:sldMkLst>
          <pc:docMk/>
          <pc:sldMk cId="1592267766" sldId="1400"/>
        </pc:sldMkLst>
        <pc:spChg chg="mod">
          <ac:chgData name="Geist, Elizabeth J. (GSFC-5820)" userId="2a78f08f-2ac8-42ec-88cb-df106d1f95ea" providerId="ADAL" clId="{714FADF9-1358-45F7-800E-6E9E934C9391}" dt="2023-12-18T14:33:09.506" v="997" actId="20577"/>
          <ac:spMkLst>
            <pc:docMk/>
            <pc:sldMk cId="1592267766" sldId="1400"/>
            <ac:spMk id="1269763" creationId="{00000000-0000-0000-0000-000000000000}"/>
          </ac:spMkLst>
        </pc:spChg>
      </pc:sldChg>
      <pc:sldChg chg="modSp mod">
        <pc:chgData name="Geist, Elizabeth J. (GSFC-5820)" userId="2a78f08f-2ac8-42ec-88cb-df106d1f95ea" providerId="ADAL" clId="{714FADF9-1358-45F7-800E-6E9E934C9391}" dt="2023-12-18T14:35:55.024" v="1111" actId="20577"/>
        <pc:sldMkLst>
          <pc:docMk/>
          <pc:sldMk cId="3311330110" sldId="1412"/>
        </pc:sldMkLst>
        <pc:spChg chg="mod">
          <ac:chgData name="Geist, Elizabeth J. (GSFC-5820)" userId="2a78f08f-2ac8-42ec-88cb-df106d1f95ea" providerId="ADAL" clId="{714FADF9-1358-45F7-800E-6E9E934C9391}" dt="2023-12-18T14:35:55.024" v="1111" actId="20577"/>
          <ac:spMkLst>
            <pc:docMk/>
            <pc:sldMk cId="3311330110" sldId="1412"/>
            <ac:spMk id="4" creationId="{00000000-0000-0000-0000-000000000000}"/>
          </ac:spMkLst>
        </pc:spChg>
      </pc:sldChg>
      <pc:sldChg chg="del">
        <pc:chgData name="Geist, Elizabeth J. (GSFC-5820)" userId="2a78f08f-2ac8-42ec-88cb-df106d1f95ea" providerId="ADAL" clId="{714FADF9-1358-45F7-800E-6E9E934C9391}" dt="2023-12-18T14:36:53.244" v="1113" actId="47"/>
        <pc:sldMkLst>
          <pc:docMk/>
          <pc:sldMk cId="1401983597" sldId="1413"/>
        </pc:sldMkLst>
      </pc:sldChg>
      <pc:sldChg chg="del">
        <pc:chgData name="Geist, Elizabeth J. (GSFC-5820)" userId="2a78f08f-2ac8-42ec-88cb-df106d1f95ea" providerId="ADAL" clId="{714FADF9-1358-45F7-800E-6E9E934C9391}" dt="2023-12-18T14:36:54.109" v="1114" actId="47"/>
        <pc:sldMkLst>
          <pc:docMk/>
          <pc:sldMk cId="1527806485" sldId="1414"/>
        </pc:sldMkLst>
      </pc:sldChg>
      <pc:sldChg chg="modSp del mod">
        <pc:chgData name="Geist, Elizabeth J. (GSFC-5820)" userId="2a78f08f-2ac8-42ec-88cb-df106d1f95ea" providerId="ADAL" clId="{714FADF9-1358-45F7-800E-6E9E934C9391}" dt="2023-12-18T14:42:51.364" v="1882" actId="47"/>
        <pc:sldMkLst>
          <pc:docMk/>
          <pc:sldMk cId="877220044" sldId="1415"/>
        </pc:sldMkLst>
        <pc:picChg chg="mod">
          <ac:chgData name="Geist, Elizabeth J. (GSFC-5820)" userId="2a78f08f-2ac8-42ec-88cb-df106d1f95ea" providerId="ADAL" clId="{714FADF9-1358-45F7-800E-6E9E934C9391}" dt="2023-12-18T14:38:00.800" v="1121" actId="1076"/>
          <ac:picMkLst>
            <pc:docMk/>
            <pc:sldMk cId="877220044" sldId="1415"/>
            <ac:picMk id="1599490" creationId="{00000000-0000-0000-0000-000000000000}"/>
          </ac:picMkLst>
        </pc:picChg>
      </pc:sldChg>
      <pc:sldChg chg="modSp mod">
        <pc:chgData name="Geist, Elizabeth J. (GSFC-5820)" userId="2a78f08f-2ac8-42ec-88cb-df106d1f95ea" providerId="ADAL" clId="{714FADF9-1358-45F7-800E-6E9E934C9391}" dt="2023-12-18T15:10:46.957" v="1946" actId="208"/>
        <pc:sldMkLst>
          <pc:docMk/>
          <pc:sldMk cId="2009029732" sldId="1416"/>
        </pc:sldMkLst>
        <pc:picChg chg="mod modCrop">
          <ac:chgData name="Geist, Elizabeth J. (GSFC-5820)" userId="2a78f08f-2ac8-42ec-88cb-df106d1f95ea" providerId="ADAL" clId="{714FADF9-1358-45F7-800E-6E9E934C9391}" dt="2023-12-18T15:10:46.957" v="1946" actId="208"/>
          <ac:picMkLst>
            <pc:docMk/>
            <pc:sldMk cId="2009029732" sldId="1416"/>
            <ac:picMk id="7" creationId="{E07D5971-33BD-8B51-C317-E55505841939}"/>
          </ac:picMkLst>
        </pc:picChg>
      </pc:sldChg>
      <pc:sldChg chg="modSp mod">
        <pc:chgData name="Geist, Elizabeth J. (GSFC-5820)" userId="2a78f08f-2ac8-42ec-88cb-df106d1f95ea" providerId="ADAL" clId="{714FADF9-1358-45F7-800E-6E9E934C9391}" dt="2023-12-18T14:43:37.655" v="1895" actId="20577"/>
        <pc:sldMkLst>
          <pc:docMk/>
          <pc:sldMk cId="2825650951" sldId="1417"/>
        </pc:sldMkLst>
        <pc:spChg chg="mod">
          <ac:chgData name="Geist, Elizabeth J. (GSFC-5820)" userId="2a78f08f-2ac8-42ec-88cb-df106d1f95ea" providerId="ADAL" clId="{714FADF9-1358-45F7-800E-6E9E934C9391}" dt="2023-12-18T14:43:37.655" v="1895" actId="20577"/>
          <ac:spMkLst>
            <pc:docMk/>
            <pc:sldMk cId="2825650951" sldId="1417"/>
            <ac:spMk id="4" creationId="{00000000-0000-0000-0000-000000000000}"/>
          </ac:spMkLst>
        </pc:spChg>
      </pc:sldChg>
      <pc:sldChg chg="del">
        <pc:chgData name="Geist, Elizabeth J. (GSFC-5820)" userId="2a78f08f-2ac8-42ec-88cb-df106d1f95ea" providerId="ADAL" clId="{714FADF9-1358-45F7-800E-6E9E934C9391}" dt="2023-12-18T14:44:20.969" v="1897" actId="47"/>
        <pc:sldMkLst>
          <pc:docMk/>
          <pc:sldMk cId="2637263878" sldId="1420"/>
        </pc:sldMkLst>
      </pc:sldChg>
      <pc:sldChg chg="modSp mod">
        <pc:chgData name="Geist, Elizabeth J. (GSFC-5820)" userId="2a78f08f-2ac8-42ec-88cb-df106d1f95ea" providerId="ADAL" clId="{714FADF9-1358-45F7-800E-6E9E934C9391}" dt="2023-12-18T14:45:08.007" v="1939" actId="20577"/>
        <pc:sldMkLst>
          <pc:docMk/>
          <pc:sldMk cId="973616610" sldId="1422"/>
        </pc:sldMkLst>
        <pc:graphicFrameChg chg="modGraphic">
          <ac:chgData name="Geist, Elizabeth J. (GSFC-5820)" userId="2a78f08f-2ac8-42ec-88cb-df106d1f95ea" providerId="ADAL" clId="{714FADF9-1358-45F7-800E-6E9E934C9391}" dt="2023-12-18T14:45:08.007" v="1939" actId="20577"/>
          <ac:graphicFrameMkLst>
            <pc:docMk/>
            <pc:sldMk cId="973616610" sldId="1422"/>
            <ac:graphicFrameMk id="5" creationId="{7D83B07C-5950-4D42-84B9-0A1F3D41017D}"/>
          </ac:graphicFrameMkLst>
        </pc:graphicFrameChg>
      </pc:sldChg>
      <pc:sldChg chg="addSp delSp modSp mod delCm modCm">
        <pc:chgData name="Geist, Elizabeth J. (GSFC-5820)" userId="2a78f08f-2ac8-42ec-88cb-df106d1f95ea" providerId="ADAL" clId="{714FADF9-1358-45F7-800E-6E9E934C9391}" dt="2023-12-18T15:33:31.973" v="2099"/>
        <pc:sldMkLst>
          <pc:docMk/>
          <pc:sldMk cId="1371740851" sldId="1436"/>
        </pc:sldMkLst>
        <pc:spChg chg="mod">
          <ac:chgData name="Geist, Elizabeth J. (GSFC-5820)" userId="2a78f08f-2ac8-42ec-88cb-df106d1f95ea" providerId="ADAL" clId="{714FADF9-1358-45F7-800E-6E9E934C9391}" dt="2023-12-18T14:30:33.904" v="817"/>
          <ac:spMkLst>
            <pc:docMk/>
            <pc:sldMk cId="1371740851" sldId="1436"/>
            <ac:spMk id="6" creationId="{5C406CEB-05DF-B7A9-20AD-6F8EF3299A9B}"/>
          </ac:spMkLst>
        </pc:spChg>
        <pc:spChg chg="mod">
          <ac:chgData name="Geist, Elizabeth J. (GSFC-5820)" userId="2a78f08f-2ac8-42ec-88cb-df106d1f95ea" providerId="ADAL" clId="{714FADF9-1358-45F7-800E-6E9E934C9391}" dt="2023-12-18T14:30:33.904" v="817"/>
          <ac:spMkLst>
            <pc:docMk/>
            <pc:sldMk cId="1371740851" sldId="1436"/>
            <ac:spMk id="11" creationId="{5F96657F-726D-8159-B4E1-720C1344E5D7}"/>
          </ac:spMkLst>
        </pc:spChg>
        <pc:spChg chg="mod">
          <ac:chgData name="Geist, Elizabeth J. (GSFC-5820)" userId="2a78f08f-2ac8-42ec-88cb-df106d1f95ea" providerId="ADAL" clId="{714FADF9-1358-45F7-800E-6E9E934C9391}" dt="2023-12-18T14:30:33.904" v="817"/>
          <ac:spMkLst>
            <pc:docMk/>
            <pc:sldMk cId="1371740851" sldId="1436"/>
            <ac:spMk id="12" creationId="{D0832158-0064-D428-2C23-933F7C0E67FD}"/>
          </ac:spMkLst>
        </pc:spChg>
        <pc:spChg chg="mod">
          <ac:chgData name="Geist, Elizabeth J. (GSFC-5820)" userId="2a78f08f-2ac8-42ec-88cb-df106d1f95ea" providerId="ADAL" clId="{714FADF9-1358-45F7-800E-6E9E934C9391}" dt="2023-12-18T14:30:33.904" v="817"/>
          <ac:spMkLst>
            <pc:docMk/>
            <pc:sldMk cId="1371740851" sldId="1436"/>
            <ac:spMk id="13" creationId="{887A39FA-E811-1356-FA16-C62D9EB3806C}"/>
          </ac:spMkLst>
        </pc:spChg>
        <pc:spChg chg="mod">
          <ac:chgData name="Geist, Elizabeth J. (GSFC-5820)" userId="2a78f08f-2ac8-42ec-88cb-df106d1f95ea" providerId="ADAL" clId="{714FADF9-1358-45F7-800E-6E9E934C9391}" dt="2023-12-18T14:30:33.904" v="817"/>
          <ac:spMkLst>
            <pc:docMk/>
            <pc:sldMk cId="1371740851" sldId="1436"/>
            <ac:spMk id="14" creationId="{2583A24D-7EE7-CE33-53D7-3916139465B0}"/>
          </ac:spMkLst>
        </pc:spChg>
        <pc:spChg chg="mod">
          <ac:chgData name="Geist, Elizabeth J. (GSFC-5820)" userId="2a78f08f-2ac8-42ec-88cb-df106d1f95ea" providerId="ADAL" clId="{714FADF9-1358-45F7-800E-6E9E934C9391}" dt="2023-12-18T14:30:33.904" v="817"/>
          <ac:spMkLst>
            <pc:docMk/>
            <pc:sldMk cId="1371740851" sldId="1436"/>
            <ac:spMk id="16" creationId="{3112EF41-3D21-A58F-6682-9213E4CF188B}"/>
          </ac:spMkLst>
        </pc:spChg>
        <pc:spChg chg="mod">
          <ac:chgData name="Geist, Elizabeth J. (GSFC-5820)" userId="2a78f08f-2ac8-42ec-88cb-df106d1f95ea" providerId="ADAL" clId="{714FADF9-1358-45F7-800E-6E9E934C9391}" dt="2023-12-18T14:30:33.904" v="817"/>
          <ac:spMkLst>
            <pc:docMk/>
            <pc:sldMk cId="1371740851" sldId="1436"/>
            <ac:spMk id="17" creationId="{181E2262-9910-9A7F-351D-B14CC5D997EF}"/>
          </ac:spMkLst>
        </pc:spChg>
        <pc:spChg chg="mod">
          <ac:chgData name="Geist, Elizabeth J. (GSFC-5820)" userId="2a78f08f-2ac8-42ec-88cb-df106d1f95ea" providerId="ADAL" clId="{714FADF9-1358-45F7-800E-6E9E934C9391}" dt="2023-12-18T14:30:33.904" v="817"/>
          <ac:spMkLst>
            <pc:docMk/>
            <pc:sldMk cId="1371740851" sldId="1436"/>
            <ac:spMk id="19" creationId="{96A04206-47A4-CC30-FD7D-6409E9807D1D}"/>
          </ac:spMkLst>
        </pc:spChg>
        <pc:spChg chg="mod">
          <ac:chgData name="Geist, Elizabeth J. (GSFC-5820)" userId="2a78f08f-2ac8-42ec-88cb-df106d1f95ea" providerId="ADAL" clId="{714FADF9-1358-45F7-800E-6E9E934C9391}" dt="2023-12-18T14:30:33.904" v="817"/>
          <ac:spMkLst>
            <pc:docMk/>
            <pc:sldMk cId="1371740851" sldId="1436"/>
            <ac:spMk id="20" creationId="{97E1B10D-C821-B8FC-6EC0-9681A2C214EB}"/>
          </ac:spMkLst>
        </pc:spChg>
        <pc:spChg chg="mod">
          <ac:chgData name="Geist, Elizabeth J. (GSFC-5820)" userId="2a78f08f-2ac8-42ec-88cb-df106d1f95ea" providerId="ADAL" clId="{714FADF9-1358-45F7-800E-6E9E934C9391}" dt="2023-12-18T14:30:33.904" v="817"/>
          <ac:spMkLst>
            <pc:docMk/>
            <pc:sldMk cId="1371740851" sldId="1436"/>
            <ac:spMk id="21" creationId="{B61CAEB7-600C-FD0C-052E-C9D1981E3449}"/>
          </ac:spMkLst>
        </pc:spChg>
        <pc:spChg chg="mod">
          <ac:chgData name="Geist, Elizabeth J. (GSFC-5820)" userId="2a78f08f-2ac8-42ec-88cb-df106d1f95ea" providerId="ADAL" clId="{714FADF9-1358-45F7-800E-6E9E934C9391}" dt="2023-12-18T14:30:33.904" v="817"/>
          <ac:spMkLst>
            <pc:docMk/>
            <pc:sldMk cId="1371740851" sldId="1436"/>
            <ac:spMk id="22" creationId="{16C922DE-985E-DCFC-A81F-4F9ABD220465}"/>
          </ac:spMkLst>
        </pc:spChg>
        <pc:spChg chg="mod">
          <ac:chgData name="Geist, Elizabeth J. (GSFC-5820)" userId="2a78f08f-2ac8-42ec-88cb-df106d1f95ea" providerId="ADAL" clId="{714FADF9-1358-45F7-800E-6E9E934C9391}" dt="2023-12-13T19:21:02.937" v="291" actId="20577"/>
          <ac:spMkLst>
            <pc:docMk/>
            <pc:sldMk cId="1371740851" sldId="1436"/>
            <ac:spMk id="37894" creationId="{00000000-0000-0000-0000-000000000000}"/>
          </ac:spMkLst>
        </pc:spChg>
        <pc:grpChg chg="add del mod">
          <ac:chgData name="Geist, Elizabeth J. (GSFC-5820)" userId="2a78f08f-2ac8-42ec-88cb-df106d1f95ea" providerId="ADAL" clId="{714FADF9-1358-45F7-800E-6E9E934C9391}" dt="2023-12-18T14:30:35.223" v="818"/>
          <ac:grpSpMkLst>
            <pc:docMk/>
            <pc:sldMk cId="1371740851" sldId="1436"/>
            <ac:grpSpMk id="2" creationId="{CE41088E-02AC-B3BC-C0DF-15A83DCA5D59}"/>
          </ac:grpSpMkLst>
        </pc:grpChg>
        <pc:grpChg chg="mod">
          <ac:chgData name="Geist, Elizabeth J. (GSFC-5820)" userId="2a78f08f-2ac8-42ec-88cb-df106d1f95ea" providerId="ADAL" clId="{714FADF9-1358-45F7-800E-6E9E934C9391}" dt="2023-12-18T14:30:33.904" v="817"/>
          <ac:grpSpMkLst>
            <pc:docMk/>
            <pc:sldMk cId="1371740851" sldId="1436"/>
            <ac:grpSpMk id="3" creationId="{4C921438-0316-A626-FBC9-C5B140B9A48E}"/>
          </ac:grpSpMkLst>
        </pc:grpChg>
        <pc:grpChg chg="mod">
          <ac:chgData name="Geist, Elizabeth J. (GSFC-5820)" userId="2a78f08f-2ac8-42ec-88cb-df106d1f95ea" providerId="ADAL" clId="{714FADF9-1358-45F7-800E-6E9E934C9391}" dt="2023-12-18T14:30:33.904" v="817"/>
          <ac:grpSpMkLst>
            <pc:docMk/>
            <pc:sldMk cId="1371740851" sldId="1436"/>
            <ac:grpSpMk id="5" creationId="{660B2511-14E5-1066-5CA4-C874DA0810BF}"/>
          </ac:grpSpMkLst>
        </pc:grpChg>
        <pc:grpChg chg="mod">
          <ac:chgData name="Geist, Elizabeth J. (GSFC-5820)" userId="2a78f08f-2ac8-42ec-88cb-df106d1f95ea" providerId="ADAL" clId="{714FADF9-1358-45F7-800E-6E9E934C9391}" dt="2023-12-18T14:30:33.904" v="817"/>
          <ac:grpSpMkLst>
            <pc:docMk/>
            <pc:sldMk cId="1371740851" sldId="1436"/>
            <ac:grpSpMk id="7" creationId="{F1821642-5C26-CD6B-4E9F-8938861A8CDA}"/>
          </ac:grpSpMkLst>
        </pc:grpChg>
        <pc:grpChg chg="mod">
          <ac:chgData name="Geist, Elizabeth J. (GSFC-5820)" userId="2a78f08f-2ac8-42ec-88cb-df106d1f95ea" providerId="ADAL" clId="{714FADF9-1358-45F7-800E-6E9E934C9391}" dt="2023-12-18T14:30:33.904" v="817"/>
          <ac:grpSpMkLst>
            <pc:docMk/>
            <pc:sldMk cId="1371740851" sldId="1436"/>
            <ac:grpSpMk id="8" creationId="{3707EBF4-AB77-F9A7-07FD-5810B13D6D12}"/>
          </ac:grpSpMkLst>
        </pc:grpChg>
        <pc:grpChg chg="mod">
          <ac:chgData name="Geist, Elizabeth J. (GSFC-5820)" userId="2a78f08f-2ac8-42ec-88cb-df106d1f95ea" providerId="ADAL" clId="{714FADF9-1358-45F7-800E-6E9E934C9391}" dt="2023-12-18T14:30:33.904" v="817"/>
          <ac:grpSpMkLst>
            <pc:docMk/>
            <pc:sldMk cId="1371740851" sldId="1436"/>
            <ac:grpSpMk id="9" creationId="{CA66F6E2-87BD-CF60-EF2C-E64AC4CD9856}"/>
          </ac:grpSpMkLst>
        </pc:grpChg>
        <pc:grpChg chg="mod">
          <ac:chgData name="Geist, Elizabeth J. (GSFC-5820)" userId="2a78f08f-2ac8-42ec-88cb-df106d1f95ea" providerId="ADAL" clId="{714FADF9-1358-45F7-800E-6E9E934C9391}" dt="2023-12-18T14:30:33.904" v="817"/>
          <ac:grpSpMkLst>
            <pc:docMk/>
            <pc:sldMk cId="1371740851" sldId="1436"/>
            <ac:grpSpMk id="10" creationId="{B25811BD-9CC6-06AC-6A43-0D609B4D34AF}"/>
          </ac:grpSpMkLst>
        </pc:grpChg>
        <pc:picChg chg="mod">
          <ac:chgData name="Geist, Elizabeth J. (GSFC-5820)" userId="2a78f08f-2ac8-42ec-88cb-df106d1f95ea" providerId="ADAL" clId="{714FADF9-1358-45F7-800E-6E9E934C9391}" dt="2023-12-18T14:30:33.904" v="817"/>
          <ac:picMkLst>
            <pc:docMk/>
            <pc:sldMk cId="1371740851" sldId="1436"/>
            <ac:picMk id="18" creationId="{4F15C0D9-0F17-2208-AA4B-35A011DF12D4}"/>
          </ac:picMkLst>
        </pc:picChg>
        <pc:cxnChg chg="mod">
          <ac:chgData name="Geist, Elizabeth J. (GSFC-5820)" userId="2a78f08f-2ac8-42ec-88cb-df106d1f95ea" providerId="ADAL" clId="{714FADF9-1358-45F7-800E-6E9E934C9391}" dt="2023-12-18T14:30:33.904" v="817"/>
          <ac:cxnSpMkLst>
            <pc:docMk/>
            <pc:sldMk cId="1371740851" sldId="1436"/>
            <ac:cxnSpMk id="15" creationId="{5521FB01-E039-A65F-DB51-E3317393D508}"/>
          </ac:cxnSpMkLst>
        </pc:cxnChg>
      </pc:sldChg>
      <pc:sldChg chg="delCm modCm">
        <pc:chgData name="Geist, Elizabeth J. (GSFC-5820)" userId="2a78f08f-2ac8-42ec-88cb-df106d1f95ea" providerId="ADAL" clId="{714FADF9-1358-45F7-800E-6E9E934C9391}" dt="2023-12-18T15:33:27.291" v="2097"/>
        <pc:sldMkLst>
          <pc:docMk/>
          <pc:sldMk cId="3840768393" sldId="1437"/>
        </pc:sldMkLst>
      </pc:sldChg>
      <pc:sldChg chg="addSp modSp ord">
        <pc:chgData name="Geist, Elizabeth J. (GSFC-5820)" userId="2a78f08f-2ac8-42ec-88cb-df106d1f95ea" providerId="ADAL" clId="{714FADF9-1358-45F7-800E-6E9E934C9391}" dt="2023-12-18T15:23:47.745" v="2014"/>
        <pc:sldMkLst>
          <pc:docMk/>
          <pc:sldMk cId="3379130756" sldId="1438"/>
        </pc:sldMkLst>
        <pc:spChg chg="mod">
          <ac:chgData name="Geist, Elizabeth J. (GSFC-5820)" userId="2a78f08f-2ac8-42ec-88cb-df106d1f95ea" providerId="ADAL" clId="{714FADF9-1358-45F7-800E-6E9E934C9391}" dt="2023-12-18T14:30:37.122" v="819"/>
          <ac:spMkLst>
            <pc:docMk/>
            <pc:sldMk cId="3379130756" sldId="1438"/>
            <ac:spMk id="5" creationId="{205E0FB4-1056-BACC-0A0A-CC3A5F792630}"/>
          </ac:spMkLst>
        </pc:spChg>
        <pc:spChg chg="mod">
          <ac:chgData name="Geist, Elizabeth J. (GSFC-5820)" userId="2a78f08f-2ac8-42ec-88cb-df106d1f95ea" providerId="ADAL" clId="{714FADF9-1358-45F7-800E-6E9E934C9391}" dt="2023-12-18T14:30:37.122" v="819"/>
          <ac:spMkLst>
            <pc:docMk/>
            <pc:sldMk cId="3379130756" sldId="1438"/>
            <ac:spMk id="10" creationId="{C7FB64CC-31F5-21AA-342A-0A697166C4E3}"/>
          </ac:spMkLst>
        </pc:spChg>
        <pc:spChg chg="mod">
          <ac:chgData name="Geist, Elizabeth J. (GSFC-5820)" userId="2a78f08f-2ac8-42ec-88cb-df106d1f95ea" providerId="ADAL" clId="{714FADF9-1358-45F7-800E-6E9E934C9391}" dt="2023-12-18T14:30:37.122" v="819"/>
          <ac:spMkLst>
            <pc:docMk/>
            <pc:sldMk cId="3379130756" sldId="1438"/>
            <ac:spMk id="11" creationId="{DD7F0C0A-D1BF-F820-1A1F-BD98F8C1CA7E}"/>
          </ac:spMkLst>
        </pc:spChg>
        <pc:spChg chg="mod">
          <ac:chgData name="Geist, Elizabeth J. (GSFC-5820)" userId="2a78f08f-2ac8-42ec-88cb-df106d1f95ea" providerId="ADAL" clId="{714FADF9-1358-45F7-800E-6E9E934C9391}" dt="2023-12-18T14:30:37.122" v="819"/>
          <ac:spMkLst>
            <pc:docMk/>
            <pc:sldMk cId="3379130756" sldId="1438"/>
            <ac:spMk id="12" creationId="{07E1BBE3-2C95-131B-6B1B-F1D0ECCECCEF}"/>
          </ac:spMkLst>
        </pc:spChg>
        <pc:spChg chg="mod">
          <ac:chgData name="Geist, Elizabeth J. (GSFC-5820)" userId="2a78f08f-2ac8-42ec-88cb-df106d1f95ea" providerId="ADAL" clId="{714FADF9-1358-45F7-800E-6E9E934C9391}" dt="2023-12-18T14:30:37.122" v="819"/>
          <ac:spMkLst>
            <pc:docMk/>
            <pc:sldMk cId="3379130756" sldId="1438"/>
            <ac:spMk id="13" creationId="{E8303330-A30C-404F-2DA1-E66246F8363D}"/>
          </ac:spMkLst>
        </pc:spChg>
        <pc:spChg chg="mod">
          <ac:chgData name="Geist, Elizabeth J. (GSFC-5820)" userId="2a78f08f-2ac8-42ec-88cb-df106d1f95ea" providerId="ADAL" clId="{714FADF9-1358-45F7-800E-6E9E934C9391}" dt="2023-12-18T14:30:37.122" v="819"/>
          <ac:spMkLst>
            <pc:docMk/>
            <pc:sldMk cId="3379130756" sldId="1438"/>
            <ac:spMk id="15" creationId="{9C402507-6070-405E-DD1B-A6E6650392C9}"/>
          </ac:spMkLst>
        </pc:spChg>
        <pc:spChg chg="mod">
          <ac:chgData name="Geist, Elizabeth J. (GSFC-5820)" userId="2a78f08f-2ac8-42ec-88cb-df106d1f95ea" providerId="ADAL" clId="{714FADF9-1358-45F7-800E-6E9E934C9391}" dt="2023-12-18T14:30:37.122" v="819"/>
          <ac:spMkLst>
            <pc:docMk/>
            <pc:sldMk cId="3379130756" sldId="1438"/>
            <ac:spMk id="28" creationId="{B7E69A4A-BC0A-B926-3AB7-34556238C062}"/>
          </ac:spMkLst>
        </pc:spChg>
        <pc:spChg chg="mod">
          <ac:chgData name="Geist, Elizabeth J. (GSFC-5820)" userId="2a78f08f-2ac8-42ec-88cb-df106d1f95ea" providerId="ADAL" clId="{714FADF9-1358-45F7-800E-6E9E934C9391}" dt="2023-12-18T14:30:37.122" v="819"/>
          <ac:spMkLst>
            <pc:docMk/>
            <pc:sldMk cId="3379130756" sldId="1438"/>
            <ac:spMk id="35" creationId="{D2FA151D-8B25-E223-4E4F-EED5184E1424}"/>
          </ac:spMkLst>
        </pc:spChg>
        <pc:spChg chg="mod">
          <ac:chgData name="Geist, Elizabeth J. (GSFC-5820)" userId="2a78f08f-2ac8-42ec-88cb-df106d1f95ea" providerId="ADAL" clId="{714FADF9-1358-45F7-800E-6E9E934C9391}" dt="2023-12-18T14:30:37.122" v="819"/>
          <ac:spMkLst>
            <pc:docMk/>
            <pc:sldMk cId="3379130756" sldId="1438"/>
            <ac:spMk id="36" creationId="{5C4C10ED-A7BF-1487-C12F-6EA00A12094C}"/>
          </ac:spMkLst>
        </pc:spChg>
        <pc:spChg chg="mod">
          <ac:chgData name="Geist, Elizabeth J. (GSFC-5820)" userId="2a78f08f-2ac8-42ec-88cb-df106d1f95ea" providerId="ADAL" clId="{714FADF9-1358-45F7-800E-6E9E934C9391}" dt="2023-12-18T14:30:37.122" v="819"/>
          <ac:spMkLst>
            <pc:docMk/>
            <pc:sldMk cId="3379130756" sldId="1438"/>
            <ac:spMk id="37" creationId="{2B239F3F-CC04-7D55-20E5-0CA8FD2882A3}"/>
          </ac:spMkLst>
        </pc:spChg>
        <pc:spChg chg="mod">
          <ac:chgData name="Geist, Elizabeth J. (GSFC-5820)" userId="2a78f08f-2ac8-42ec-88cb-df106d1f95ea" providerId="ADAL" clId="{714FADF9-1358-45F7-800E-6E9E934C9391}" dt="2023-12-18T14:30:37.122" v="819"/>
          <ac:spMkLst>
            <pc:docMk/>
            <pc:sldMk cId="3379130756" sldId="1438"/>
            <ac:spMk id="38" creationId="{D0D230C8-BF6B-1FEF-E9C6-69126D76E4F7}"/>
          </ac:spMkLst>
        </pc:spChg>
        <pc:grpChg chg="add mod">
          <ac:chgData name="Geist, Elizabeth J. (GSFC-5820)" userId="2a78f08f-2ac8-42ec-88cb-df106d1f95ea" providerId="ADAL" clId="{714FADF9-1358-45F7-800E-6E9E934C9391}" dt="2023-12-18T14:30:37.122" v="819"/>
          <ac:grpSpMkLst>
            <pc:docMk/>
            <pc:sldMk cId="3379130756" sldId="1438"/>
            <ac:grpSpMk id="2" creationId="{4E0E11CA-E479-EF98-AA5F-A9304A934A0B}"/>
          </ac:grpSpMkLst>
        </pc:grpChg>
        <pc:grpChg chg="mod">
          <ac:chgData name="Geist, Elizabeth J. (GSFC-5820)" userId="2a78f08f-2ac8-42ec-88cb-df106d1f95ea" providerId="ADAL" clId="{714FADF9-1358-45F7-800E-6E9E934C9391}" dt="2023-12-18T14:30:37.122" v="819"/>
          <ac:grpSpMkLst>
            <pc:docMk/>
            <pc:sldMk cId="3379130756" sldId="1438"/>
            <ac:grpSpMk id="3" creationId="{85EDDECB-2635-6083-60BA-B5E0C1F890E3}"/>
          </ac:grpSpMkLst>
        </pc:grpChg>
        <pc:grpChg chg="mod">
          <ac:chgData name="Geist, Elizabeth J. (GSFC-5820)" userId="2a78f08f-2ac8-42ec-88cb-df106d1f95ea" providerId="ADAL" clId="{714FADF9-1358-45F7-800E-6E9E934C9391}" dt="2023-12-18T14:30:37.122" v="819"/>
          <ac:grpSpMkLst>
            <pc:docMk/>
            <pc:sldMk cId="3379130756" sldId="1438"/>
            <ac:grpSpMk id="4" creationId="{5C56C74D-C686-CC47-870D-2EC3F2C3B903}"/>
          </ac:grpSpMkLst>
        </pc:grpChg>
        <pc:grpChg chg="mod">
          <ac:chgData name="Geist, Elizabeth J. (GSFC-5820)" userId="2a78f08f-2ac8-42ec-88cb-df106d1f95ea" providerId="ADAL" clId="{714FADF9-1358-45F7-800E-6E9E934C9391}" dt="2023-12-18T14:30:37.122" v="819"/>
          <ac:grpSpMkLst>
            <pc:docMk/>
            <pc:sldMk cId="3379130756" sldId="1438"/>
            <ac:grpSpMk id="6" creationId="{B083CED3-1A80-6407-03D1-98F6C5625200}"/>
          </ac:grpSpMkLst>
        </pc:grpChg>
        <pc:grpChg chg="mod">
          <ac:chgData name="Geist, Elizabeth J. (GSFC-5820)" userId="2a78f08f-2ac8-42ec-88cb-df106d1f95ea" providerId="ADAL" clId="{714FADF9-1358-45F7-800E-6E9E934C9391}" dt="2023-12-18T14:30:37.122" v="819"/>
          <ac:grpSpMkLst>
            <pc:docMk/>
            <pc:sldMk cId="3379130756" sldId="1438"/>
            <ac:grpSpMk id="7" creationId="{004EFC4F-1A15-69F0-76C0-4EEB1E7BE024}"/>
          </ac:grpSpMkLst>
        </pc:grpChg>
        <pc:grpChg chg="mod">
          <ac:chgData name="Geist, Elizabeth J. (GSFC-5820)" userId="2a78f08f-2ac8-42ec-88cb-df106d1f95ea" providerId="ADAL" clId="{714FADF9-1358-45F7-800E-6E9E934C9391}" dt="2023-12-18T14:30:37.122" v="819"/>
          <ac:grpSpMkLst>
            <pc:docMk/>
            <pc:sldMk cId="3379130756" sldId="1438"/>
            <ac:grpSpMk id="8" creationId="{B0A3F187-C87A-96E0-31A5-243DFBB2F8A7}"/>
          </ac:grpSpMkLst>
        </pc:grpChg>
        <pc:grpChg chg="mod">
          <ac:chgData name="Geist, Elizabeth J. (GSFC-5820)" userId="2a78f08f-2ac8-42ec-88cb-df106d1f95ea" providerId="ADAL" clId="{714FADF9-1358-45F7-800E-6E9E934C9391}" dt="2023-12-18T14:30:37.122" v="819"/>
          <ac:grpSpMkLst>
            <pc:docMk/>
            <pc:sldMk cId="3379130756" sldId="1438"/>
            <ac:grpSpMk id="9" creationId="{401C2A97-D8B2-0C6C-985C-454D78560F50}"/>
          </ac:grpSpMkLst>
        </pc:grpChg>
        <pc:picChg chg="mod">
          <ac:chgData name="Geist, Elizabeth J. (GSFC-5820)" userId="2a78f08f-2ac8-42ec-88cb-df106d1f95ea" providerId="ADAL" clId="{714FADF9-1358-45F7-800E-6E9E934C9391}" dt="2023-12-18T14:30:37.122" v="819"/>
          <ac:picMkLst>
            <pc:docMk/>
            <pc:sldMk cId="3379130756" sldId="1438"/>
            <ac:picMk id="34" creationId="{C6F52B4F-1250-F670-5B5F-067B246F7D67}"/>
          </ac:picMkLst>
        </pc:picChg>
        <pc:cxnChg chg="mod">
          <ac:chgData name="Geist, Elizabeth J. (GSFC-5820)" userId="2a78f08f-2ac8-42ec-88cb-df106d1f95ea" providerId="ADAL" clId="{714FADF9-1358-45F7-800E-6E9E934C9391}" dt="2023-12-18T14:30:37.122" v="819"/>
          <ac:cxnSpMkLst>
            <pc:docMk/>
            <pc:sldMk cId="3379130756" sldId="1438"/>
            <ac:cxnSpMk id="14" creationId="{3A624B15-B191-A4E6-3A02-96985AE08534}"/>
          </ac:cxnSpMkLst>
        </pc:cxnChg>
      </pc:sldChg>
      <pc:sldChg chg="modSp mod delCm modCm">
        <pc:chgData name="Geist, Elizabeth J. (GSFC-5820)" userId="2a78f08f-2ac8-42ec-88cb-df106d1f95ea" providerId="ADAL" clId="{714FADF9-1358-45F7-800E-6E9E934C9391}" dt="2023-12-18T15:33:24.665" v="2096"/>
        <pc:sldMkLst>
          <pc:docMk/>
          <pc:sldMk cId="1957966568" sldId="1439"/>
        </pc:sldMkLst>
        <pc:spChg chg="mod">
          <ac:chgData name="Geist, Elizabeth J. (GSFC-5820)" userId="2a78f08f-2ac8-42ec-88cb-df106d1f95ea" providerId="ADAL" clId="{714FADF9-1358-45F7-800E-6E9E934C9391}" dt="2023-12-13T19:16:00.971" v="251" actId="20577"/>
          <ac:spMkLst>
            <pc:docMk/>
            <pc:sldMk cId="1957966568" sldId="1439"/>
            <ac:spMk id="3" creationId="{00000000-0000-0000-0000-000000000000}"/>
          </ac:spMkLst>
        </pc:spChg>
      </pc:sldChg>
      <pc:sldChg chg="modSp mod delCm modCm">
        <pc:chgData name="Geist, Elizabeth J. (GSFC-5820)" userId="2a78f08f-2ac8-42ec-88cb-df106d1f95ea" providerId="ADAL" clId="{714FADF9-1358-45F7-800E-6E9E934C9391}" dt="2023-12-18T15:33:18.003" v="2095"/>
        <pc:sldMkLst>
          <pc:docMk/>
          <pc:sldMk cId="4047792962" sldId="1440"/>
        </pc:sldMkLst>
        <pc:spChg chg="mod">
          <ac:chgData name="Geist, Elizabeth J. (GSFC-5820)" userId="2a78f08f-2ac8-42ec-88cb-df106d1f95ea" providerId="ADAL" clId="{714FADF9-1358-45F7-800E-6E9E934C9391}" dt="2023-12-13T19:16:20.412" v="253" actId="20577"/>
          <ac:spMkLst>
            <pc:docMk/>
            <pc:sldMk cId="4047792962" sldId="1440"/>
            <ac:spMk id="3" creationId="{00000000-0000-0000-0000-000000000000}"/>
          </ac:spMkLst>
        </pc:spChg>
      </pc:sldChg>
      <pc:sldChg chg="add del modCm">
        <pc:chgData name="Geist, Elizabeth J. (GSFC-5820)" userId="2a78f08f-2ac8-42ec-88cb-df106d1f95ea" providerId="ADAL" clId="{714FADF9-1358-45F7-800E-6E9E934C9391}" dt="2023-12-13T19:37:50.507" v="789"/>
        <pc:sldMkLst>
          <pc:docMk/>
          <pc:sldMk cId="1512898303" sldId="1447"/>
        </pc:sldMkLst>
      </pc:sldChg>
      <pc:sldChg chg="modSp add del mod">
        <pc:chgData name="Geist, Elizabeth J. (GSFC-5820)" userId="2a78f08f-2ac8-42ec-88cb-df106d1f95ea" providerId="ADAL" clId="{714FADF9-1358-45F7-800E-6E9E934C9391}" dt="2023-12-18T15:27:03.418" v="2040" actId="208"/>
        <pc:sldMkLst>
          <pc:docMk/>
          <pc:sldMk cId="1227046700" sldId="1448"/>
        </pc:sldMkLst>
        <pc:picChg chg="mod">
          <ac:chgData name="Geist, Elizabeth J. (GSFC-5820)" userId="2a78f08f-2ac8-42ec-88cb-df106d1f95ea" providerId="ADAL" clId="{714FADF9-1358-45F7-800E-6E9E934C9391}" dt="2023-12-18T15:27:03.418" v="2040" actId="208"/>
          <ac:picMkLst>
            <pc:docMk/>
            <pc:sldMk cId="1227046700" sldId="1448"/>
            <ac:picMk id="5" creationId="{BD821A7D-AC35-414E-B4D5-B6E4F5F543A9}"/>
          </ac:picMkLst>
        </pc:picChg>
      </pc:sldChg>
      <pc:sldChg chg="modSp mod">
        <pc:chgData name="Geist, Elizabeth J. (GSFC-5820)" userId="2a78f08f-2ac8-42ec-88cb-df106d1f95ea" providerId="ADAL" clId="{714FADF9-1358-45F7-800E-6E9E934C9391}" dt="2023-12-18T15:33:59.571" v="2100" actId="20577"/>
        <pc:sldMkLst>
          <pc:docMk/>
          <pc:sldMk cId="52780245" sldId="1507"/>
        </pc:sldMkLst>
        <pc:spChg chg="mod">
          <ac:chgData name="Geist, Elizabeth J. (GSFC-5820)" userId="2a78f08f-2ac8-42ec-88cb-df106d1f95ea" providerId="ADAL" clId="{714FADF9-1358-45F7-800E-6E9E934C9391}" dt="2023-12-18T15:33:59.571" v="2100" actId="20577"/>
          <ac:spMkLst>
            <pc:docMk/>
            <pc:sldMk cId="52780245" sldId="1507"/>
            <ac:spMk id="2" creationId="{00000000-0000-0000-0000-000000000000}"/>
          </ac:spMkLst>
        </pc:spChg>
      </pc:sldChg>
      <pc:sldChg chg="del">
        <pc:chgData name="Geist, Elizabeth J. (GSFC-5820)" userId="2a78f08f-2ac8-42ec-88cb-df106d1f95ea" providerId="ADAL" clId="{714FADF9-1358-45F7-800E-6E9E934C9391}" dt="2023-12-13T19:10:29.353" v="157" actId="47"/>
        <pc:sldMkLst>
          <pc:docMk/>
          <pc:sldMk cId="2387492607" sldId="1510"/>
        </pc:sldMkLst>
      </pc:sldChg>
      <pc:sldChg chg="addSp modSp mod">
        <pc:chgData name="Geist, Elizabeth J. (GSFC-5820)" userId="2a78f08f-2ac8-42ec-88cb-df106d1f95ea" providerId="ADAL" clId="{714FADF9-1358-45F7-800E-6E9E934C9391}" dt="2023-12-13T19:26:24.592" v="431" actId="20577"/>
        <pc:sldMkLst>
          <pc:docMk/>
          <pc:sldMk cId="2083884123" sldId="1527"/>
        </pc:sldMkLst>
        <pc:spChg chg="add mod">
          <ac:chgData name="Geist, Elizabeth J. (GSFC-5820)" userId="2a78f08f-2ac8-42ec-88cb-df106d1f95ea" providerId="ADAL" clId="{714FADF9-1358-45F7-800E-6E9E934C9391}" dt="2023-12-13T19:26:00.245" v="386" actId="20577"/>
          <ac:spMkLst>
            <pc:docMk/>
            <pc:sldMk cId="2083884123" sldId="1527"/>
            <ac:spMk id="24" creationId="{ED1B6620-12D7-0A74-031B-80EE50889A78}"/>
          </ac:spMkLst>
        </pc:spChg>
        <pc:spChg chg="add mod">
          <ac:chgData name="Geist, Elizabeth J. (GSFC-5820)" userId="2a78f08f-2ac8-42ec-88cb-df106d1f95ea" providerId="ADAL" clId="{714FADF9-1358-45F7-800E-6E9E934C9391}" dt="2023-12-13T19:26:13.227" v="406" actId="20577"/>
          <ac:spMkLst>
            <pc:docMk/>
            <pc:sldMk cId="2083884123" sldId="1527"/>
            <ac:spMk id="26" creationId="{97034C0A-3E27-8668-A88C-0897A25E351D}"/>
          </ac:spMkLst>
        </pc:spChg>
        <pc:spChg chg="add mod">
          <ac:chgData name="Geist, Elizabeth J. (GSFC-5820)" userId="2a78f08f-2ac8-42ec-88cb-df106d1f95ea" providerId="ADAL" clId="{714FADF9-1358-45F7-800E-6E9E934C9391}" dt="2023-12-13T19:26:24.592" v="431" actId="20577"/>
          <ac:spMkLst>
            <pc:docMk/>
            <pc:sldMk cId="2083884123" sldId="1527"/>
            <ac:spMk id="28" creationId="{3C594168-8CCD-0008-D03F-497E00289F16}"/>
          </ac:spMkLst>
        </pc:spChg>
      </pc:sldChg>
      <pc:sldChg chg="addSp delSp modSp mod">
        <pc:chgData name="Geist, Elizabeth J. (GSFC-5820)" userId="2a78f08f-2ac8-42ec-88cb-df106d1f95ea" providerId="ADAL" clId="{714FADF9-1358-45F7-800E-6E9E934C9391}" dt="2023-12-13T19:25:12.237" v="358" actId="14100"/>
        <pc:sldMkLst>
          <pc:docMk/>
          <pc:sldMk cId="3801607065" sldId="1528"/>
        </pc:sldMkLst>
        <pc:spChg chg="add mod">
          <ac:chgData name="Geist, Elizabeth J. (GSFC-5820)" userId="2a78f08f-2ac8-42ec-88cb-df106d1f95ea" providerId="ADAL" clId="{714FADF9-1358-45F7-800E-6E9E934C9391}" dt="2023-12-13T19:23:52.836" v="297" actId="1076"/>
          <ac:spMkLst>
            <pc:docMk/>
            <pc:sldMk cId="3801607065" sldId="1528"/>
            <ac:spMk id="6" creationId="{5543880C-B4DF-6C2B-03F0-EE0823D956A0}"/>
          </ac:spMkLst>
        </pc:spChg>
        <pc:spChg chg="del">
          <ac:chgData name="Geist, Elizabeth J. (GSFC-5820)" userId="2a78f08f-2ac8-42ec-88cb-df106d1f95ea" providerId="ADAL" clId="{714FADF9-1358-45F7-800E-6E9E934C9391}" dt="2023-12-13T19:23:57.459" v="301" actId="478"/>
          <ac:spMkLst>
            <pc:docMk/>
            <pc:sldMk cId="3801607065" sldId="1528"/>
            <ac:spMk id="14" creationId="{00000000-0000-0000-0000-000000000000}"/>
          </ac:spMkLst>
        </pc:spChg>
        <pc:spChg chg="add mod">
          <ac:chgData name="Geist, Elizabeth J. (GSFC-5820)" userId="2a78f08f-2ac8-42ec-88cb-df106d1f95ea" providerId="ADAL" clId="{714FADF9-1358-45F7-800E-6E9E934C9391}" dt="2023-12-13T19:24:35.436" v="316" actId="20577"/>
          <ac:spMkLst>
            <pc:docMk/>
            <pc:sldMk cId="3801607065" sldId="1528"/>
            <ac:spMk id="17" creationId="{085FE859-A63C-43DE-5E35-70473455F212}"/>
          </ac:spMkLst>
        </pc:spChg>
        <pc:spChg chg="add mod">
          <ac:chgData name="Geist, Elizabeth J. (GSFC-5820)" userId="2a78f08f-2ac8-42ec-88cb-df106d1f95ea" providerId="ADAL" clId="{714FADF9-1358-45F7-800E-6E9E934C9391}" dt="2023-12-13T19:24:42.586" v="352" actId="20577"/>
          <ac:spMkLst>
            <pc:docMk/>
            <pc:sldMk cId="3801607065" sldId="1528"/>
            <ac:spMk id="18" creationId="{2AA9447B-2858-97DE-DC76-E14A4EFA02E2}"/>
          </ac:spMkLst>
        </pc:spChg>
        <pc:spChg chg="mod">
          <ac:chgData name="Geist, Elizabeth J. (GSFC-5820)" userId="2a78f08f-2ac8-42ec-88cb-df106d1f95ea" providerId="ADAL" clId="{714FADF9-1358-45F7-800E-6E9E934C9391}" dt="2023-12-13T19:23:55.499" v="300" actId="20577"/>
          <ac:spMkLst>
            <pc:docMk/>
            <pc:sldMk cId="3801607065" sldId="1528"/>
            <ac:spMk id="32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3T19:23:35.493" v="294" actId="20577"/>
          <ac:spMkLst>
            <pc:docMk/>
            <pc:sldMk cId="3801607065" sldId="1528"/>
            <ac:spMk id="34" creationId="{00000000-0000-0000-0000-000000000000}"/>
          </ac:spMkLst>
        </pc:spChg>
        <pc:spChg chg="del">
          <ac:chgData name="Geist, Elizabeth J. (GSFC-5820)" userId="2a78f08f-2ac8-42ec-88cb-df106d1f95ea" providerId="ADAL" clId="{714FADF9-1358-45F7-800E-6E9E934C9391}" dt="2023-12-13T19:24:00.054" v="303" actId="478"/>
          <ac:spMkLst>
            <pc:docMk/>
            <pc:sldMk cId="3801607065" sldId="1528"/>
            <ac:spMk id="60" creationId="{00000000-0000-0000-0000-000000000000}"/>
          </ac:spMkLst>
        </pc:spChg>
        <pc:spChg chg="del">
          <ac:chgData name="Geist, Elizabeth J. (GSFC-5820)" userId="2a78f08f-2ac8-42ec-88cb-df106d1f95ea" providerId="ADAL" clId="{714FADF9-1358-45F7-800E-6E9E934C9391}" dt="2023-12-13T19:23:47.935" v="295" actId="478"/>
          <ac:spMkLst>
            <pc:docMk/>
            <pc:sldMk cId="3801607065" sldId="1528"/>
            <ac:spMk id="63" creationId="{00000000-0000-0000-0000-000000000000}"/>
          </ac:spMkLst>
        </pc:spChg>
        <pc:cxnChg chg="add mod">
          <ac:chgData name="Geist, Elizabeth J. (GSFC-5820)" userId="2a78f08f-2ac8-42ec-88cb-df106d1f95ea" providerId="ADAL" clId="{714FADF9-1358-45F7-800E-6E9E934C9391}" dt="2023-12-13T19:24:16.790" v="308" actId="14100"/>
          <ac:cxnSpMkLst>
            <pc:docMk/>
            <pc:sldMk cId="3801607065" sldId="1528"/>
            <ac:cxnSpMk id="9" creationId="{A72060DF-0A3C-8499-508A-B1DD83DF7068}"/>
          </ac:cxnSpMkLst>
        </pc:cxnChg>
        <pc:cxnChg chg="mod">
          <ac:chgData name="Geist, Elizabeth J. (GSFC-5820)" userId="2a78f08f-2ac8-42ec-88cb-df106d1f95ea" providerId="ADAL" clId="{714FADF9-1358-45F7-800E-6E9E934C9391}" dt="2023-12-13T19:25:04.149" v="355" actId="14100"/>
          <ac:cxnSpMkLst>
            <pc:docMk/>
            <pc:sldMk cId="3801607065" sldId="1528"/>
            <ac:cxnSpMk id="21" creationId="{00000000-0000-0000-0000-000000000000}"/>
          </ac:cxnSpMkLst>
        </pc:cxnChg>
        <pc:cxnChg chg="add mod">
          <ac:chgData name="Geist, Elizabeth J. (GSFC-5820)" userId="2a78f08f-2ac8-42ec-88cb-df106d1f95ea" providerId="ADAL" clId="{714FADF9-1358-45F7-800E-6E9E934C9391}" dt="2023-12-13T19:25:12.237" v="358" actId="14100"/>
          <ac:cxnSpMkLst>
            <pc:docMk/>
            <pc:sldMk cId="3801607065" sldId="1528"/>
            <ac:cxnSpMk id="23" creationId="{62AFE963-8FED-EF19-D70F-DE8A4F603F09}"/>
          </ac:cxnSpMkLst>
        </pc:cxnChg>
        <pc:cxnChg chg="del mod">
          <ac:chgData name="Geist, Elizabeth J. (GSFC-5820)" userId="2a78f08f-2ac8-42ec-88cb-df106d1f95ea" providerId="ADAL" clId="{714FADF9-1358-45F7-800E-6E9E934C9391}" dt="2023-12-13T19:24:06.763" v="305" actId="478"/>
          <ac:cxnSpMkLst>
            <pc:docMk/>
            <pc:sldMk cId="3801607065" sldId="1528"/>
            <ac:cxnSpMk id="41" creationId="{F439D661-D8ED-45A6-8CED-6FCB3BC2EDE5}"/>
          </ac:cxnSpMkLst>
        </pc:cxnChg>
        <pc:cxnChg chg="del mod">
          <ac:chgData name="Geist, Elizabeth J. (GSFC-5820)" userId="2a78f08f-2ac8-42ec-88cb-df106d1f95ea" providerId="ADAL" clId="{714FADF9-1358-45F7-800E-6E9E934C9391}" dt="2023-12-13T19:23:58.201" v="302" actId="478"/>
          <ac:cxnSpMkLst>
            <pc:docMk/>
            <pc:sldMk cId="3801607065" sldId="1528"/>
            <ac:cxnSpMk id="48" creationId="{00000000-0000-0000-0000-000000000000}"/>
          </ac:cxnSpMkLst>
        </pc:cxnChg>
        <pc:cxnChg chg="mod">
          <ac:chgData name="Geist, Elizabeth J. (GSFC-5820)" userId="2a78f08f-2ac8-42ec-88cb-df106d1f95ea" providerId="ADAL" clId="{714FADF9-1358-45F7-800E-6E9E934C9391}" dt="2023-12-13T19:24:54.687" v="353" actId="14100"/>
          <ac:cxnSpMkLst>
            <pc:docMk/>
            <pc:sldMk cId="3801607065" sldId="1528"/>
            <ac:cxnSpMk id="57" creationId="{00000000-0000-0000-0000-000000000000}"/>
          </ac:cxnSpMkLst>
        </pc:cxnChg>
      </pc:sldChg>
      <pc:sldChg chg="addSp modSp">
        <pc:chgData name="Geist, Elizabeth J. (GSFC-5820)" userId="2a78f08f-2ac8-42ec-88cb-df106d1f95ea" providerId="ADAL" clId="{714FADF9-1358-45F7-800E-6E9E934C9391}" dt="2023-12-13T19:26:32.295" v="432"/>
        <pc:sldMkLst>
          <pc:docMk/>
          <pc:sldMk cId="3132952115" sldId="1529"/>
        </pc:sldMkLst>
        <pc:spChg chg="add mod">
          <ac:chgData name="Geist, Elizabeth J. (GSFC-5820)" userId="2a78f08f-2ac8-42ec-88cb-df106d1f95ea" providerId="ADAL" clId="{714FADF9-1358-45F7-800E-6E9E934C9391}" dt="2023-12-13T19:26:32.295" v="432"/>
          <ac:spMkLst>
            <pc:docMk/>
            <pc:sldMk cId="3132952115" sldId="1529"/>
            <ac:spMk id="24" creationId="{D72ACBA8-7D72-4F73-AE65-22F9972DD3A4}"/>
          </ac:spMkLst>
        </pc:spChg>
        <pc:spChg chg="add mod">
          <ac:chgData name="Geist, Elizabeth J. (GSFC-5820)" userId="2a78f08f-2ac8-42ec-88cb-df106d1f95ea" providerId="ADAL" clId="{714FADF9-1358-45F7-800E-6E9E934C9391}" dt="2023-12-13T19:26:32.295" v="432"/>
          <ac:spMkLst>
            <pc:docMk/>
            <pc:sldMk cId="3132952115" sldId="1529"/>
            <ac:spMk id="26" creationId="{90EB21C8-780A-F3FD-A615-77B811730289}"/>
          </ac:spMkLst>
        </pc:spChg>
        <pc:spChg chg="add mod">
          <ac:chgData name="Geist, Elizabeth J. (GSFC-5820)" userId="2a78f08f-2ac8-42ec-88cb-df106d1f95ea" providerId="ADAL" clId="{714FADF9-1358-45F7-800E-6E9E934C9391}" dt="2023-12-13T19:26:32.295" v="432"/>
          <ac:spMkLst>
            <pc:docMk/>
            <pc:sldMk cId="3132952115" sldId="1529"/>
            <ac:spMk id="28" creationId="{402A33F4-FC99-598F-93B4-2947DEDCBBE4}"/>
          </ac:spMkLst>
        </pc:spChg>
      </pc:sldChg>
      <pc:sldChg chg="modSp mod">
        <pc:chgData name="Geist, Elizabeth J. (GSFC-5820)" userId="2a78f08f-2ac8-42ec-88cb-df106d1f95ea" providerId="ADAL" clId="{714FADF9-1358-45F7-800E-6E9E934C9391}" dt="2023-12-13T19:30:15.336" v="626" actId="15"/>
        <pc:sldMkLst>
          <pc:docMk/>
          <pc:sldMk cId="3931405694" sldId="1530"/>
        </pc:sldMkLst>
        <pc:spChg chg="mod">
          <ac:chgData name="Geist, Elizabeth J. (GSFC-5820)" userId="2a78f08f-2ac8-42ec-88cb-df106d1f95ea" providerId="ADAL" clId="{714FADF9-1358-45F7-800E-6E9E934C9391}" dt="2023-12-13T19:30:15.336" v="626" actId="15"/>
          <ac:spMkLst>
            <pc:docMk/>
            <pc:sldMk cId="3931405694" sldId="1530"/>
            <ac:spMk id="3" creationId="{00000000-0000-0000-0000-000000000000}"/>
          </ac:spMkLst>
        </pc:spChg>
      </pc:sldChg>
      <pc:sldChg chg="modSp">
        <pc:chgData name="Geist, Elizabeth J. (GSFC-5820)" userId="2a78f08f-2ac8-42ec-88cb-df106d1f95ea" providerId="ADAL" clId="{714FADF9-1358-45F7-800E-6E9E934C9391}" dt="2023-12-13T19:30:42.542" v="627"/>
        <pc:sldMkLst>
          <pc:docMk/>
          <pc:sldMk cId="2495697411" sldId="1536"/>
        </pc:sldMkLst>
        <pc:graphicFrameChg chg="mod">
          <ac:chgData name="Geist, Elizabeth J. (GSFC-5820)" userId="2a78f08f-2ac8-42ec-88cb-df106d1f95ea" providerId="ADAL" clId="{714FADF9-1358-45F7-800E-6E9E934C9391}" dt="2023-12-13T19:30:42.542" v="627"/>
          <ac:graphicFrameMkLst>
            <pc:docMk/>
            <pc:sldMk cId="2495697411" sldId="1536"/>
            <ac:graphicFrameMk id="5" creationId="{00000000-0000-0000-0000-000000000000}"/>
          </ac:graphicFrameMkLst>
        </pc:graphicFrameChg>
      </pc:sldChg>
      <pc:sldChg chg="addSp modSp">
        <pc:chgData name="Geist, Elizabeth J. (GSFC-5820)" userId="2a78f08f-2ac8-42ec-88cb-df106d1f95ea" providerId="ADAL" clId="{714FADF9-1358-45F7-800E-6E9E934C9391}" dt="2023-12-13T19:32:30.957" v="654"/>
        <pc:sldMkLst>
          <pc:docMk/>
          <pc:sldMk cId="3487852334" sldId="1545"/>
        </pc:sldMkLst>
        <pc:spChg chg="add mod">
          <ac:chgData name="Geist, Elizabeth J. (GSFC-5820)" userId="2a78f08f-2ac8-42ec-88cb-df106d1f95ea" providerId="ADAL" clId="{714FADF9-1358-45F7-800E-6E9E934C9391}" dt="2023-12-13T19:32:30.957" v="654"/>
          <ac:spMkLst>
            <pc:docMk/>
            <pc:sldMk cId="3487852334" sldId="1545"/>
            <ac:spMk id="2" creationId="{D3674A82-6A29-52B5-2C98-810B18E50965}"/>
          </ac:spMkLst>
        </pc:spChg>
      </pc:sldChg>
      <pc:sldChg chg="addSp modSp mod">
        <pc:chgData name="Geist, Elizabeth J. (GSFC-5820)" userId="2a78f08f-2ac8-42ec-88cb-df106d1f95ea" providerId="ADAL" clId="{714FADF9-1358-45F7-800E-6E9E934C9391}" dt="2023-12-13T19:32:24.433" v="653" actId="1076"/>
        <pc:sldMkLst>
          <pc:docMk/>
          <pc:sldMk cId="2153264358" sldId="1546"/>
        </pc:sldMkLst>
        <pc:spChg chg="add mod">
          <ac:chgData name="Geist, Elizabeth J. (GSFC-5820)" userId="2a78f08f-2ac8-42ec-88cb-df106d1f95ea" providerId="ADAL" clId="{714FADF9-1358-45F7-800E-6E9E934C9391}" dt="2023-12-13T19:32:24.433" v="653" actId="1076"/>
          <ac:spMkLst>
            <pc:docMk/>
            <pc:sldMk cId="2153264358" sldId="1546"/>
            <ac:spMk id="2" creationId="{EA5A7BF1-CAA8-A70D-EE62-B0F7AE6B9A36}"/>
          </ac:spMkLst>
        </pc:spChg>
      </pc:sldChg>
      <pc:sldChg chg="modSp mod">
        <pc:chgData name="Geist, Elizabeth J. (GSFC-5820)" userId="2a78f08f-2ac8-42ec-88cb-df106d1f95ea" providerId="ADAL" clId="{714FADF9-1358-45F7-800E-6E9E934C9391}" dt="2023-12-13T19:33:05.915" v="738" actId="20577"/>
        <pc:sldMkLst>
          <pc:docMk/>
          <pc:sldMk cId="2290468696" sldId="1551"/>
        </pc:sldMkLst>
        <pc:spChg chg="mod">
          <ac:chgData name="Geist, Elizabeth J. (GSFC-5820)" userId="2a78f08f-2ac8-42ec-88cb-df106d1f95ea" providerId="ADAL" clId="{714FADF9-1358-45F7-800E-6E9E934C9391}" dt="2023-12-13T19:33:05.915" v="738" actId="20577"/>
          <ac:spMkLst>
            <pc:docMk/>
            <pc:sldMk cId="2290468696" sldId="1551"/>
            <ac:spMk id="3" creationId="{00000000-0000-0000-0000-000000000000}"/>
          </ac:spMkLst>
        </pc:spChg>
      </pc:sldChg>
      <pc:sldChg chg="addSp modSp">
        <pc:chgData name="Geist, Elizabeth J. (GSFC-5820)" userId="2a78f08f-2ac8-42ec-88cb-df106d1f95ea" providerId="ADAL" clId="{714FADF9-1358-45F7-800E-6E9E934C9391}" dt="2023-12-18T14:29:26.965" v="797" actId="1076"/>
        <pc:sldMkLst>
          <pc:docMk/>
          <pc:sldMk cId="2948054437" sldId="1586"/>
        </pc:sldMkLst>
        <pc:spChg chg="mod">
          <ac:chgData name="Geist, Elizabeth J. (GSFC-5820)" userId="2a78f08f-2ac8-42ec-88cb-df106d1f95ea" providerId="ADAL" clId="{714FADF9-1358-45F7-800E-6E9E934C9391}" dt="2023-12-18T14:29:24.088" v="796" actId="1076"/>
          <ac:spMkLst>
            <pc:docMk/>
            <pc:sldMk cId="2948054437" sldId="1586"/>
            <ac:spMk id="5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4:29:24.088" v="796" actId="1076"/>
          <ac:spMkLst>
            <pc:docMk/>
            <pc:sldMk cId="2948054437" sldId="1586"/>
            <ac:spMk id="7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4:29:26.965" v="797" actId="1076"/>
          <ac:spMkLst>
            <pc:docMk/>
            <pc:sldMk cId="2948054437" sldId="1586"/>
            <ac:spMk id="8" creationId="{7B23A44E-FD08-5937-C6D5-DCD90D1850C3}"/>
          </ac:spMkLst>
        </pc:spChg>
        <pc:spChg chg="mod">
          <ac:chgData name="Geist, Elizabeth J. (GSFC-5820)" userId="2a78f08f-2ac8-42ec-88cb-df106d1f95ea" providerId="ADAL" clId="{714FADF9-1358-45F7-800E-6E9E934C9391}" dt="2023-12-18T14:29:24.088" v="796" actId="1076"/>
          <ac:spMkLst>
            <pc:docMk/>
            <pc:sldMk cId="2948054437" sldId="1586"/>
            <ac:spMk id="9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4:29:24.088" v="796" actId="1076"/>
          <ac:spMkLst>
            <pc:docMk/>
            <pc:sldMk cId="2948054437" sldId="1586"/>
            <ac:spMk id="11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4:29:26.965" v="797" actId="1076"/>
          <ac:spMkLst>
            <pc:docMk/>
            <pc:sldMk cId="2948054437" sldId="1586"/>
            <ac:spMk id="15" creationId="{1E52A62F-ABC9-1131-3DF2-2E039F53AA4D}"/>
          </ac:spMkLst>
        </pc:spChg>
        <pc:spChg chg="mod">
          <ac:chgData name="Geist, Elizabeth J. (GSFC-5820)" userId="2a78f08f-2ac8-42ec-88cb-df106d1f95ea" providerId="ADAL" clId="{714FADF9-1358-45F7-800E-6E9E934C9391}" dt="2023-12-18T14:29:26.965" v="797" actId="1076"/>
          <ac:spMkLst>
            <pc:docMk/>
            <pc:sldMk cId="2948054437" sldId="1586"/>
            <ac:spMk id="16" creationId="{D55FCC8E-5F46-2B2B-29A1-5A2DB2BBDB42}"/>
          </ac:spMkLst>
        </pc:spChg>
        <pc:spChg chg="mod">
          <ac:chgData name="Geist, Elizabeth J. (GSFC-5820)" userId="2a78f08f-2ac8-42ec-88cb-df106d1f95ea" providerId="ADAL" clId="{714FADF9-1358-45F7-800E-6E9E934C9391}" dt="2023-12-18T14:29:26.965" v="797" actId="1076"/>
          <ac:spMkLst>
            <pc:docMk/>
            <pc:sldMk cId="2948054437" sldId="1586"/>
            <ac:spMk id="17" creationId="{8FC7786F-F35D-9E4B-2911-FCD18B9E399F}"/>
          </ac:spMkLst>
        </pc:spChg>
        <pc:spChg chg="mod">
          <ac:chgData name="Geist, Elizabeth J. (GSFC-5820)" userId="2a78f08f-2ac8-42ec-88cb-df106d1f95ea" providerId="ADAL" clId="{714FADF9-1358-45F7-800E-6E9E934C9391}" dt="2023-12-18T14:29:26.965" v="797" actId="1076"/>
          <ac:spMkLst>
            <pc:docMk/>
            <pc:sldMk cId="2948054437" sldId="1586"/>
            <ac:spMk id="18" creationId="{2687F8E4-A552-E9FE-F8C4-7FFCEE15E226}"/>
          </ac:spMkLst>
        </pc:spChg>
        <pc:spChg chg="mod">
          <ac:chgData name="Geist, Elizabeth J. (GSFC-5820)" userId="2a78f08f-2ac8-42ec-88cb-df106d1f95ea" providerId="ADAL" clId="{714FADF9-1358-45F7-800E-6E9E934C9391}" dt="2023-12-18T14:29:26.965" v="797" actId="1076"/>
          <ac:spMkLst>
            <pc:docMk/>
            <pc:sldMk cId="2948054437" sldId="1586"/>
            <ac:spMk id="20" creationId="{102EFBC1-B06A-B93A-7B81-5B414449AE8F}"/>
          </ac:spMkLst>
        </pc:spChg>
        <pc:spChg chg="mod">
          <ac:chgData name="Geist, Elizabeth J. (GSFC-5820)" userId="2a78f08f-2ac8-42ec-88cb-df106d1f95ea" providerId="ADAL" clId="{714FADF9-1358-45F7-800E-6E9E934C9391}" dt="2023-12-18T14:29:26.965" v="797" actId="1076"/>
          <ac:spMkLst>
            <pc:docMk/>
            <pc:sldMk cId="2948054437" sldId="1586"/>
            <ac:spMk id="21" creationId="{FBA6E32D-FA62-32CB-938B-7C2B35519F2C}"/>
          </ac:spMkLst>
        </pc:spChg>
        <pc:spChg chg="mod">
          <ac:chgData name="Geist, Elizabeth J. (GSFC-5820)" userId="2a78f08f-2ac8-42ec-88cb-df106d1f95ea" providerId="ADAL" clId="{714FADF9-1358-45F7-800E-6E9E934C9391}" dt="2023-12-18T14:29:26.965" v="797" actId="1076"/>
          <ac:spMkLst>
            <pc:docMk/>
            <pc:sldMk cId="2948054437" sldId="1586"/>
            <ac:spMk id="23" creationId="{F732C042-350A-3C7D-36DA-A2B9241AF108}"/>
          </ac:spMkLst>
        </pc:spChg>
        <pc:spChg chg="mod">
          <ac:chgData name="Geist, Elizabeth J. (GSFC-5820)" userId="2a78f08f-2ac8-42ec-88cb-df106d1f95ea" providerId="ADAL" clId="{714FADF9-1358-45F7-800E-6E9E934C9391}" dt="2023-12-18T14:29:24.088" v="796" actId="1076"/>
          <ac:spMkLst>
            <pc:docMk/>
            <pc:sldMk cId="2948054437" sldId="1586"/>
            <ac:spMk id="24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4:29:26.965" v="797" actId="1076"/>
          <ac:spMkLst>
            <pc:docMk/>
            <pc:sldMk cId="2948054437" sldId="1586"/>
            <ac:spMk id="25" creationId="{570F7738-7A56-4B9D-D5B4-57582E721FA1}"/>
          </ac:spMkLst>
        </pc:spChg>
        <pc:spChg chg="mod">
          <ac:chgData name="Geist, Elizabeth J. (GSFC-5820)" userId="2a78f08f-2ac8-42ec-88cb-df106d1f95ea" providerId="ADAL" clId="{714FADF9-1358-45F7-800E-6E9E934C9391}" dt="2023-12-18T14:29:26.965" v="797" actId="1076"/>
          <ac:spMkLst>
            <pc:docMk/>
            <pc:sldMk cId="2948054437" sldId="1586"/>
            <ac:spMk id="26" creationId="{2AE1B992-35B9-ACF2-1BF8-661A44BEEBEE}"/>
          </ac:spMkLst>
        </pc:spChg>
        <pc:spChg chg="mod">
          <ac:chgData name="Geist, Elizabeth J. (GSFC-5820)" userId="2a78f08f-2ac8-42ec-88cb-df106d1f95ea" providerId="ADAL" clId="{714FADF9-1358-45F7-800E-6E9E934C9391}" dt="2023-12-18T14:29:26.965" v="797" actId="1076"/>
          <ac:spMkLst>
            <pc:docMk/>
            <pc:sldMk cId="2948054437" sldId="1586"/>
            <ac:spMk id="27" creationId="{9E41EC78-6BFC-1D19-7AA8-8D77E1E69225}"/>
          </ac:spMkLst>
        </pc:spChg>
        <pc:spChg chg="mod">
          <ac:chgData name="Geist, Elizabeth J. (GSFC-5820)" userId="2a78f08f-2ac8-42ec-88cb-df106d1f95ea" providerId="ADAL" clId="{714FADF9-1358-45F7-800E-6E9E934C9391}" dt="2023-12-18T14:29:24.088" v="796" actId="1076"/>
          <ac:spMkLst>
            <pc:docMk/>
            <pc:sldMk cId="2948054437" sldId="1586"/>
            <ac:spMk id="29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4:29:24.088" v="796" actId="1076"/>
          <ac:spMkLst>
            <pc:docMk/>
            <pc:sldMk cId="2948054437" sldId="1586"/>
            <ac:spMk id="30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4:29:24.088" v="796" actId="1076"/>
          <ac:spMkLst>
            <pc:docMk/>
            <pc:sldMk cId="2948054437" sldId="1586"/>
            <ac:spMk id="31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4:29:24.088" v="796" actId="1076"/>
          <ac:spMkLst>
            <pc:docMk/>
            <pc:sldMk cId="2948054437" sldId="1586"/>
            <ac:spMk id="32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4:29:24.088" v="796" actId="1076"/>
          <ac:spMkLst>
            <pc:docMk/>
            <pc:sldMk cId="2948054437" sldId="1586"/>
            <ac:spMk id="33" creationId="{00000000-0000-0000-0000-000000000000}"/>
          </ac:spMkLst>
        </pc:spChg>
        <pc:grpChg chg="add mod">
          <ac:chgData name="Geist, Elizabeth J. (GSFC-5820)" userId="2a78f08f-2ac8-42ec-88cb-df106d1f95ea" providerId="ADAL" clId="{714FADF9-1358-45F7-800E-6E9E934C9391}" dt="2023-12-18T14:29:26.965" v="797" actId="1076"/>
          <ac:grpSpMkLst>
            <pc:docMk/>
            <pc:sldMk cId="2948054437" sldId="1586"/>
            <ac:grpSpMk id="3" creationId="{AFAB13EF-C044-9E56-B37C-6979E6B8BAC6}"/>
          </ac:grpSpMkLst>
        </pc:grpChg>
        <pc:grpChg chg="mod">
          <ac:chgData name="Geist, Elizabeth J. (GSFC-5820)" userId="2a78f08f-2ac8-42ec-88cb-df106d1f95ea" providerId="ADAL" clId="{714FADF9-1358-45F7-800E-6E9E934C9391}" dt="2023-12-18T14:29:26.965" v="797" actId="1076"/>
          <ac:grpSpMkLst>
            <pc:docMk/>
            <pc:sldMk cId="2948054437" sldId="1586"/>
            <ac:grpSpMk id="4" creationId="{533B54EA-684D-875D-EB99-DF0BEA4904EB}"/>
          </ac:grpSpMkLst>
        </pc:grpChg>
        <pc:grpChg chg="mod">
          <ac:chgData name="Geist, Elizabeth J. (GSFC-5820)" userId="2a78f08f-2ac8-42ec-88cb-df106d1f95ea" providerId="ADAL" clId="{714FADF9-1358-45F7-800E-6E9E934C9391}" dt="2023-12-18T14:29:26.965" v="797" actId="1076"/>
          <ac:grpSpMkLst>
            <pc:docMk/>
            <pc:sldMk cId="2948054437" sldId="1586"/>
            <ac:grpSpMk id="6" creationId="{B8FAD21D-270E-F122-3EAD-192DEA2B1504}"/>
          </ac:grpSpMkLst>
        </pc:grpChg>
        <pc:grpChg chg="mod">
          <ac:chgData name="Geist, Elizabeth J. (GSFC-5820)" userId="2a78f08f-2ac8-42ec-88cb-df106d1f95ea" providerId="ADAL" clId="{714FADF9-1358-45F7-800E-6E9E934C9391}" dt="2023-12-18T14:29:26.965" v="797" actId="1076"/>
          <ac:grpSpMkLst>
            <pc:docMk/>
            <pc:sldMk cId="2948054437" sldId="1586"/>
            <ac:grpSpMk id="10" creationId="{6D45FD8C-B106-3F57-2D26-8CB60C6E5491}"/>
          </ac:grpSpMkLst>
        </pc:grpChg>
        <pc:grpChg chg="mod">
          <ac:chgData name="Geist, Elizabeth J. (GSFC-5820)" userId="2a78f08f-2ac8-42ec-88cb-df106d1f95ea" providerId="ADAL" clId="{714FADF9-1358-45F7-800E-6E9E934C9391}" dt="2023-12-18T14:29:26.965" v="797" actId="1076"/>
          <ac:grpSpMkLst>
            <pc:docMk/>
            <pc:sldMk cId="2948054437" sldId="1586"/>
            <ac:grpSpMk id="12" creationId="{2087724D-25C1-CBEE-1782-EA32DD05260B}"/>
          </ac:grpSpMkLst>
        </pc:grpChg>
        <pc:grpChg chg="mod">
          <ac:chgData name="Geist, Elizabeth J. (GSFC-5820)" userId="2a78f08f-2ac8-42ec-88cb-df106d1f95ea" providerId="ADAL" clId="{714FADF9-1358-45F7-800E-6E9E934C9391}" dt="2023-12-18T14:29:26.965" v="797" actId="1076"/>
          <ac:grpSpMkLst>
            <pc:docMk/>
            <pc:sldMk cId="2948054437" sldId="1586"/>
            <ac:grpSpMk id="13" creationId="{A36932B2-5DF4-7BAA-56C2-0ED682502E9B}"/>
          </ac:grpSpMkLst>
        </pc:grpChg>
        <pc:grpChg chg="mod">
          <ac:chgData name="Geist, Elizabeth J. (GSFC-5820)" userId="2a78f08f-2ac8-42ec-88cb-df106d1f95ea" providerId="ADAL" clId="{714FADF9-1358-45F7-800E-6E9E934C9391}" dt="2023-12-18T14:29:26.965" v="797" actId="1076"/>
          <ac:grpSpMkLst>
            <pc:docMk/>
            <pc:sldMk cId="2948054437" sldId="1586"/>
            <ac:grpSpMk id="14" creationId="{59138396-C300-5EA1-DDC6-992A5BDD3441}"/>
          </ac:grpSpMkLst>
        </pc:grpChg>
        <pc:picChg chg="mod">
          <ac:chgData name="Geist, Elizabeth J. (GSFC-5820)" userId="2a78f08f-2ac8-42ec-88cb-df106d1f95ea" providerId="ADAL" clId="{714FADF9-1358-45F7-800E-6E9E934C9391}" dt="2023-12-18T14:29:26.965" v="797" actId="1076"/>
          <ac:picMkLst>
            <pc:docMk/>
            <pc:sldMk cId="2948054437" sldId="1586"/>
            <ac:picMk id="22" creationId="{DF22E273-761F-BBC0-8709-B6B69AA6C4DA}"/>
          </ac:picMkLst>
        </pc:picChg>
        <pc:cxnChg chg="mod">
          <ac:chgData name="Geist, Elizabeth J. (GSFC-5820)" userId="2a78f08f-2ac8-42ec-88cb-df106d1f95ea" providerId="ADAL" clId="{714FADF9-1358-45F7-800E-6E9E934C9391}" dt="2023-12-18T14:29:26.965" v="797" actId="1076"/>
          <ac:cxnSpMkLst>
            <pc:docMk/>
            <pc:sldMk cId="2948054437" sldId="1586"/>
            <ac:cxnSpMk id="19" creationId="{B95FA9E1-D05C-090D-AC53-677E78BF257E}"/>
          </ac:cxnSpMkLst>
        </pc:cxnChg>
      </pc:sldChg>
      <pc:sldChg chg="modSp mod modCm">
        <pc:chgData name="Geist, Elizabeth J. (GSFC-5820)" userId="2a78f08f-2ac8-42ec-88cb-df106d1f95ea" providerId="ADAL" clId="{714FADF9-1358-45F7-800E-6E9E934C9391}" dt="2024-01-03T15:36:57.034" v="2162" actId="20577"/>
        <pc:sldMkLst>
          <pc:docMk/>
          <pc:sldMk cId="2812801752" sldId="1589"/>
        </pc:sldMkLst>
        <pc:spChg chg="mod">
          <ac:chgData name="Geist, Elizabeth J. (GSFC-5820)" userId="2a78f08f-2ac8-42ec-88cb-df106d1f95ea" providerId="ADAL" clId="{714FADF9-1358-45F7-800E-6E9E934C9391}" dt="2024-01-03T15:36:57.034" v="2162" actId="20577"/>
          <ac:spMkLst>
            <pc:docMk/>
            <pc:sldMk cId="2812801752" sldId="1589"/>
            <ac:spMk id="1271811" creationId="{00000000-0000-0000-0000-000000000000}"/>
          </ac:spMkLst>
        </pc:spChg>
      </pc:sldChg>
      <pc:sldChg chg="addSp delSp modSp mod">
        <pc:chgData name="Geist, Elizabeth J. (GSFC-5820)" userId="2a78f08f-2ac8-42ec-88cb-df106d1f95ea" providerId="ADAL" clId="{714FADF9-1358-45F7-800E-6E9E934C9391}" dt="2023-12-18T15:29:01.757" v="2072" actId="1037"/>
        <pc:sldMkLst>
          <pc:docMk/>
          <pc:sldMk cId="1871369448" sldId="1612"/>
        </pc:sldMkLst>
        <pc:spChg chg="del mod">
          <ac:chgData name="Geist, Elizabeth J. (GSFC-5820)" userId="2a78f08f-2ac8-42ec-88cb-df106d1f95ea" providerId="ADAL" clId="{714FADF9-1358-45F7-800E-6E9E934C9391}" dt="2023-12-18T15:27:26.618" v="2045" actId="478"/>
          <ac:spMkLst>
            <pc:docMk/>
            <pc:sldMk cId="1871369448" sldId="1612"/>
            <ac:spMk id="6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4:29:37.556" v="798"/>
          <ac:spMkLst>
            <pc:docMk/>
            <pc:sldMk cId="1871369448" sldId="1612"/>
            <ac:spMk id="8" creationId="{31D907CC-C10B-D6E4-CA75-0DC88E5A9422}"/>
          </ac:spMkLst>
        </pc:spChg>
        <pc:spChg chg="mod">
          <ac:chgData name="Geist, Elizabeth J. (GSFC-5820)" userId="2a78f08f-2ac8-42ec-88cb-df106d1f95ea" providerId="ADAL" clId="{714FADF9-1358-45F7-800E-6E9E934C9391}" dt="2023-12-18T14:29:37.556" v="798"/>
          <ac:spMkLst>
            <pc:docMk/>
            <pc:sldMk cId="1871369448" sldId="1612"/>
            <ac:spMk id="14" creationId="{F4F5B226-5BA6-225C-449B-65512D4CD828}"/>
          </ac:spMkLst>
        </pc:spChg>
        <pc:spChg chg="mod">
          <ac:chgData name="Geist, Elizabeth J. (GSFC-5820)" userId="2a78f08f-2ac8-42ec-88cb-df106d1f95ea" providerId="ADAL" clId="{714FADF9-1358-45F7-800E-6E9E934C9391}" dt="2023-12-18T14:29:37.556" v="798"/>
          <ac:spMkLst>
            <pc:docMk/>
            <pc:sldMk cId="1871369448" sldId="1612"/>
            <ac:spMk id="15" creationId="{46430D05-F15C-D2D8-58D4-5347EC68B947}"/>
          </ac:spMkLst>
        </pc:spChg>
        <pc:spChg chg="mod">
          <ac:chgData name="Geist, Elizabeth J. (GSFC-5820)" userId="2a78f08f-2ac8-42ec-88cb-df106d1f95ea" providerId="ADAL" clId="{714FADF9-1358-45F7-800E-6E9E934C9391}" dt="2023-12-18T14:29:37.556" v="798"/>
          <ac:spMkLst>
            <pc:docMk/>
            <pc:sldMk cId="1871369448" sldId="1612"/>
            <ac:spMk id="16" creationId="{32B1A3EF-D43C-9888-8A72-625959C09DE6}"/>
          </ac:spMkLst>
        </pc:spChg>
        <pc:spChg chg="mod">
          <ac:chgData name="Geist, Elizabeth J. (GSFC-5820)" userId="2a78f08f-2ac8-42ec-88cb-df106d1f95ea" providerId="ADAL" clId="{714FADF9-1358-45F7-800E-6E9E934C9391}" dt="2023-12-18T14:29:37.556" v="798"/>
          <ac:spMkLst>
            <pc:docMk/>
            <pc:sldMk cId="1871369448" sldId="1612"/>
            <ac:spMk id="17" creationId="{AD3A5913-3FEA-5DC1-A4CB-7E8F283DA8D3}"/>
          </ac:spMkLst>
        </pc:spChg>
        <pc:spChg chg="mod">
          <ac:chgData name="Geist, Elizabeth J. (GSFC-5820)" userId="2a78f08f-2ac8-42ec-88cb-df106d1f95ea" providerId="ADAL" clId="{714FADF9-1358-45F7-800E-6E9E934C9391}" dt="2023-12-18T14:29:37.556" v="798"/>
          <ac:spMkLst>
            <pc:docMk/>
            <pc:sldMk cId="1871369448" sldId="1612"/>
            <ac:spMk id="19" creationId="{42DE8D4B-E68E-D0EB-E394-59EF68D5CC99}"/>
          </ac:spMkLst>
        </pc:spChg>
        <pc:spChg chg="mod">
          <ac:chgData name="Geist, Elizabeth J. (GSFC-5820)" userId="2a78f08f-2ac8-42ec-88cb-df106d1f95ea" providerId="ADAL" clId="{714FADF9-1358-45F7-800E-6E9E934C9391}" dt="2023-12-18T14:29:37.556" v="798"/>
          <ac:spMkLst>
            <pc:docMk/>
            <pc:sldMk cId="1871369448" sldId="1612"/>
            <ac:spMk id="20" creationId="{604E501E-2DF8-85D8-7952-7B63D78621D1}"/>
          </ac:spMkLst>
        </pc:spChg>
        <pc:spChg chg="del">
          <ac:chgData name="Geist, Elizabeth J. (GSFC-5820)" userId="2a78f08f-2ac8-42ec-88cb-df106d1f95ea" providerId="ADAL" clId="{714FADF9-1358-45F7-800E-6E9E934C9391}" dt="2023-12-18T15:27:54.928" v="2054" actId="478"/>
          <ac:spMkLst>
            <pc:docMk/>
            <pc:sldMk cId="1871369448" sldId="1612"/>
            <ac:spMk id="21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4:29:37.556" v="798"/>
          <ac:spMkLst>
            <pc:docMk/>
            <pc:sldMk cId="1871369448" sldId="1612"/>
            <ac:spMk id="25" creationId="{A3E1AB06-B322-8D8D-88D0-6C6E9718ABA6}"/>
          </ac:spMkLst>
        </pc:spChg>
        <pc:spChg chg="mod">
          <ac:chgData name="Geist, Elizabeth J. (GSFC-5820)" userId="2a78f08f-2ac8-42ec-88cb-df106d1f95ea" providerId="ADAL" clId="{714FADF9-1358-45F7-800E-6E9E934C9391}" dt="2023-12-18T14:29:37.556" v="798"/>
          <ac:spMkLst>
            <pc:docMk/>
            <pc:sldMk cId="1871369448" sldId="1612"/>
            <ac:spMk id="26" creationId="{4621625C-28DC-C310-B3EB-E80A726CBB5C}"/>
          </ac:spMkLst>
        </pc:spChg>
        <pc:spChg chg="mod">
          <ac:chgData name="Geist, Elizabeth J. (GSFC-5820)" userId="2a78f08f-2ac8-42ec-88cb-df106d1f95ea" providerId="ADAL" clId="{714FADF9-1358-45F7-800E-6E9E934C9391}" dt="2023-12-18T14:29:37.556" v="798"/>
          <ac:spMkLst>
            <pc:docMk/>
            <pc:sldMk cId="1871369448" sldId="1612"/>
            <ac:spMk id="27" creationId="{225105DD-328E-9112-C53E-35D4F71B8731}"/>
          </ac:spMkLst>
        </pc:spChg>
        <pc:spChg chg="mod">
          <ac:chgData name="Geist, Elizabeth J. (GSFC-5820)" userId="2a78f08f-2ac8-42ec-88cb-df106d1f95ea" providerId="ADAL" clId="{714FADF9-1358-45F7-800E-6E9E934C9391}" dt="2023-12-18T15:29:01.757" v="2072" actId="1037"/>
          <ac:spMkLst>
            <pc:docMk/>
            <pc:sldMk cId="1871369448" sldId="1612"/>
            <ac:spMk id="28" creationId="{00000000-0000-0000-0000-000000000000}"/>
          </ac:spMkLst>
        </pc:spChg>
        <pc:spChg chg="del">
          <ac:chgData name="Geist, Elizabeth J. (GSFC-5820)" userId="2a78f08f-2ac8-42ec-88cb-df106d1f95ea" providerId="ADAL" clId="{714FADF9-1358-45F7-800E-6E9E934C9391}" dt="2023-12-18T14:30:10.597" v="799" actId="478"/>
          <ac:spMkLst>
            <pc:docMk/>
            <pc:sldMk cId="1871369448" sldId="1612"/>
            <ac:spMk id="30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5:28:53.865" v="2063" actId="1076"/>
          <ac:spMkLst>
            <pc:docMk/>
            <pc:sldMk cId="1871369448" sldId="1612"/>
            <ac:spMk id="31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4:29:37.556" v="798"/>
          <ac:spMkLst>
            <pc:docMk/>
            <pc:sldMk cId="1871369448" sldId="1612"/>
            <ac:spMk id="32" creationId="{24185ADA-0E4F-70C2-BEC3-671E972D975B}"/>
          </ac:spMkLst>
        </pc:spChg>
        <pc:spChg chg="add mod">
          <ac:chgData name="Geist, Elizabeth J. (GSFC-5820)" userId="2a78f08f-2ac8-42ec-88cb-df106d1f95ea" providerId="ADAL" clId="{714FADF9-1358-45F7-800E-6E9E934C9391}" dt="2023-12-18T14:30:20.096" v="816" actId="20577"/>
          <ac:spMkLst>
            <pc:docMk/>
            <pc:sldMk cId="1871369448" sldId="1612"/>
            <ac:spMk id="33" creationId="{7D9C1DA0-7983-162C-E536-3B2F439B6632}"/>
          </ac:spMkLst>
        </pc:spChg>
        <pc:spChg chg="add mod">
          <ac:chgData name="Geist, Elizabeth J. (GSFC-5820)" userId="2a78f08f-2ac8-42ec-88cb-df106d1f95ea" providerId="ADAL" clId="{714FADF9-1358-45F7-800E-6E9E934C9391}" dt="2023-12-18T15:28:42.903" v="2062" actId="1076"/>
          <ac:spMkLst>
            <pc:docMk/>
            <pc:sldMk cId="1871369448" sldId="1612"/>
            <ac:spMk id="34" creationId="{0F1E8194-46DB-252A-745E-C0EFEBC66DD9}"/>
          </ac:spMkLst>
        </pc:spChg>
        <pc:spChg chg="add mod">
          <ac:chgData name="Geist, Elizabeth J. (GSFC-5820)" userId="2a78f08f-2ac8-42ec-88cb-df106d1f95ea" providerId="ADAL" clId="{714FADF9-1358-45F7-800E-6E9E934C9391}" dt="2023-12-18T15:28:42.903" v="2062" actId="1076"/>
          <ac:spMkLst>
            <pc:docMk/>
            <pc:sldMk cId="1871369448" sldId="1612"/>
            <ac:spMk id="35" creationId="{FDD12E94-A0A3-8C66-92F3-89F5E8D1829F}"/>
          </ac:spMkLst>
        </pc:spChg>
        <pc:spChg chg="add mod">
          <ac:chgData name="Geist, Elizabeth J. (GSFC-5820)" userId="2a78f08f-2ac8-42ec-88cb-df106d1f95ea" providerId="ADAL" clId="{714FADF9-1358-45F7-800E-6E9E934C9391}" dt="2023-12-18T15:28:42.903" v="2062" actId="1076"/>
          <ac:spMkLst>
            <pc:docMk/>
            <pc:sldMk cId="1871369448" sldId="1612"/>
            <ac:spMk id="36" creationId="{E99E422C-E235-400B-8A17-5F31A0BC7C63}"/>
          </ac:spMkLst>
        </pc:spChg>
        <pc:spChg chg="add del mod">
          <ac:chgData name="Geist, Elizabeth J. (GSFC-5820)" userId="2a78f08f-2ac8-42ec-88cb-df106d1f95ea" providerId="ADAL" clId="{714FADF9-1358-45F7-800E-6E9E934C9391}" dt="2023-12-18T15:27:52.553" v="2053" actId="478"/>
          <ac:spMkLst>
            <pc:docMk/>
            <pc:sldMk cId="1871369448" sldId="1612"/>
            <ac:spMk id="37" creationId="{D7BDEAA2-4C53-2D09-E1AF-E41D184B2E4F}"/>
          </ac:spMkLst>
        </pc:spChg>
        <pc:grpChg chg="add mod">
          <ac:chgData name="Geist, Elizabeth J. (GSFC-5820)" userId="2a78f08f-2ac8-42ec-88cb-df106d1f95ea" providerId="ADAL" clId="{714FADF9-1358-45F7-800E-6E9E934C9391}" dt="2023-12-18T14:29:37.556" v="798"/>
          <ac:grpSpMkLst>
            <pc:docMk/>
            <pc:sldMk cId="1871369448" sldId="1612"/>
            <ac:grpSpMk id="3" creationId="{7D942D58-38ED-0AA6-5930-EADE3F0CB348}"/>
          </ac:grpSpMkLst>
        </pc:grpChg>
        <pc:grpChg chg="mod">
          <ac:chgData name="Geist, Elizabeth J. (GSFC-5820)" userId="2a78f08f-2ac8-42ec-88cb-df106d1f95ea" providerId="ADAL" clId="{714FADF9-1358-45F7-800E-6E9E934C9391}" dt="2023-12-18T14:29:37.556" v="798"/>
          <ac:grpSpMkLst>
            <pc:docMk/>
            <pc:sldMk cId="1871369448" sldId="1612"/>
            <ac:grpSpMk id="5" creationId="{5B7C6EDD-E4CB-48EB-9A99-AF2AC4A796D5}"/>
          </ac:grpSpMkLst>
        </pc:grpChg>
        <pc:grpChg chg="mod">
          <ac:chgData name="Geist, Elizabeth J. (GSFC-5820)" userId="2a78f08f-2ac8-42ec-88cb-df106d1f95ea" providerId="ADAL" clId="{714FADF9-1358-45F7-800E-6E9E934C9391}" dt="2023-12-18T14:29:37.556" v="798"/>
          <ac:grpSpMkLst>
            <pc:docMk/>
            <pc:sldMk cId="1871369448" sldId="1612"/>
            <ac:grpSpMk id="7" creationId="{A6E72D8B-CF21-CBD2-92F6-E0660646686C}"/>
          </ac:grpSpMkLst>
        </pc:grpChg>
        <pc:grpChg chg="mod">
          <ac:chgData name="Geist, Elizabeth J. (GSFC-5820)" userId="2a78f08f-2ac8-42ec-88cb-df106d1f95ea" providerId="ADAL" clId="{714FADF9-1358-45F7-800E-6E9E934C9391}" dt="2023-12-18T14:29:37.556" v="798"/>
          <ac:grpSpMkLst>
            <pc:docMk/>
            <pc:sldMk cId="1871369448" sldId="1612"/>
            <ac:grpSpMk id="9" creationId="{506CEFFC-A9A6-622A-88C1-3117093A1CA8}"/>
          </ac:grpSpMkLst>
        </pc:grpChg>
        <pc:grpChg chg="mod">
          <ac:chgData name="Geist, Elizabeth J. (GSFC-5820)" userId="2a78f08f-2ac8-42ec-88cb-df106d1f95ea" providerId="ADAL" clId="{714FADF9-1358-45F7-800E-6E9E934C9391}" dt="2023-12-18T14:29:37.556" v="798"/>
          <ac:grpSpMkLst>
            <pc:docMk/>
            <pc:sldMk cId="1871369448" sldId="1612"/>
            <ac:grpSpMk id="11" creationId="{8CA328B0-F050-B3D1-7471-38B0D3C26086}"/>
          </ac:grpSpMkLst>
        </pc:grpChg>
        <pc:grpChg chg="mod">
          <ac:chgData name="Geist, Elizabeth J. (GSFC-5820)" userId="2a78f08f-2ac8-42ec-88cb-df106d1f95ea" providerId="ADAL" clId="{714FADF9-1358-45F7-800E-6E9E934C9391}" dt="2023-12-18T14:29:37.556" v="798"/>
          <ac:grpSpMkLst>
            <pc:docMk/>
            <pc:sldMk cId="1871369448" sldId="1612"/>
            <ac:grpSpMk id="12" creationId="{12FE8699-0CF7-92A3-626D-C9CDF2E489DE}"/>
          </ac:grpSpMkLst>
        </pc:grpChg>
        <pc:grpChg chg="mod">
          <ac:chgData name="Geist, Elizabeth J. (GSFC-5820)" userId="2a78f08f-2ac8-42ec-88cb-df106d1f95ea" providerId="ADAL" clId="{714FADF9-1358-45F7-800E-6E9E934C9391}" dt="2023-12-18T14:29:37.556" v="798"/>
          <ac:grpSpMkLst>
            <pc:docMk/>
            <pc:sldMk cId="1871369448" sldId="1612"/>
            <ac:grpSpMk id="13" creationId="{08AAB57C-00BD-4C4B-1E62-7C34681040C7}"/>
          </ac:grpSpMkLst>
        </pc:grpChg>
        <pc:picChg chg="mod">
          <ac:chgData name="Geist, Elizabeth J. (GSFC-5820)" userId="2a78f08f-2ac8-42ec-88cb-df106d1f95ea" providerId="ADAL" clId="{714FADF9-1358-45F7-800E-6E9E934C9391}" dt="2023-12-18T14:29:37.556" v="798"/>
          <ac:picMkLst>
            <pc:docMk/>
            <pc:sldMk cId="1871369448" sldId="1612"/>
            <ac:picMk id="22" creationId="{22F49E66-0F26-A408-FBCB-EC2B2586DCC4}"/>
          </ac:picMkLst>
        </pc:picChg>
        <pc:cxnChg chg="mod">
          <ac:chgData name="Geist, Elizabeth J. (GSFC-5820)" userId="2a78f08f-2ac8-42ec-88cb-df106d1f95ea" providerId="ADAL" clId="{714FADF9-1358-45F7-800E-6E9E934C9391}" dt="2023-12-18T14:29:37.556" v="798"/>
          <ac:cxnSpMkLst>
            <pc:docMk/>
            <pc:sldMk cId="1871369448" sldId="1612"/>
            <ac:cxnSpMk id="18" creationId="{591BEA6D-474E-295A-DF4D-8F5F5B8A72A2}"/>
          </ac:cxnSpMkLst>
        </pc:cxnChg>
        <pc:cxnChg chg="add mod">
          <ac:chgData name="Geist, Elizabeth J. (GSFC-5820)" userId="2a78f08f-2ac8-42ec-88cb-df106d1f95ea" providerId="ADAL" clId="{714FADF9-1358-45F7-800E-6E9E934C9391}" dt="2023-12-18T15:28:22.607" v="2057" actId="1582"/>
          <ac:cxnSpMkLst>
            <pc:docMk/>
            <pc:sldMk cId="1871369448" sldId="1612"/>
            <ac:cxnSpMk id="39" creationId="{2E308BCD-AD48-7736-8436-DBA89A96BC85}"/>
          </ac:cxnSpMkLst>
        </pc:cxnChg>
        <pc:cxnChg chg="add mod">
          <ac:chgData name="Geist, Elizabeth J. (GSFC-5820)" userId="2a78f08f-2ac8-42ec-88cb-df106d1f95ea" providerId="ADAL" clId="{714FADF9-1358-45F7-800E-6E9E934C9391}" dt="2023-12-18T15:28:57.732" v="2064" actId="14100"/>
          <ac:cxnSpMkLst>
            <pc:docMk/>
            <pc:sldMk cId="1871369448" sldId="1612"/>
            <ac:cxnSpMk id="40" creationId="{E6DD0BD1-2C42-D071-8185-4DBF30502AFC}"/>
          </ac:cxnSpMkLst>
        </pc:cxnChg>
      </pc:sldChg>
      <pc:sldChg chg="del">
        <pc:chgData name="Geist, Elizabeth J. (GSFC-5820)" userId="2a78f08f-2ac8-42ec-88cb-df106d1f95ea" providerId="ADAL" clId="{714FADF9-1358-45F7-800E-6E9E934C9391}" dt="2023-12-13T19:13:10.870" v="220" actId="47"/>
        <pc:sldMkLst>
          <pc:docMk/>
          <pc:sldMk cId="1099872056" sldId="1620"/>
        </pc:sldMkLst>
      </pc:sldChg>
      <pc:sldChg chg="addSp modSp del">
        <pc:chgData name="Geist, Elizabeth J. (GSFC-5820)" userId="2a78f08f-2ac8-42ec-88cb-df106d1f95ea" providerId="ADAL" clId="{714FADF9-1358-45F7-800E-6E9E934C9391}" dt="2023-12-18T14:33:57.717" v="998" actId="47"/>
        <pc:sldMkLst>
          <pc:docMk/>
          <pc:sldMk cId="208177556" sldId="1664"/>
        </pc:sldMkLst>
        <pc:spChg chg="add mod">
          <ac:chgData name="Geist, Elizabeth J. (GSFC-5820)" userId="2a78f08f-2ac8-42ec-88cb-df106d1f95ea" providerId="ADAL" clId="{714FADF9-1358-45F7-800E-6E9E934C9391}" dt="2023-12-13T19:26:53.926" v="433"/>
          <ac:spMkLst>
            <pc:docMk/>
            <pc:sldMk cId="208177556" sldId="1664"/>
            <ac:spMk id="24" creationId="{6C29F8C4-C40D-0A9D-4FD1-ECF3B039F6D5}"/>
          </ac:spMkLst>
        </pc:spChg>
        <pc:spChg chg="add mod">
          <ac:chgData name="Geist, Elizabeth J. (GSFC-5820)" userId="2a78f08f-2ac8-42ec-88cb-df106d1f95ea" providerId="ADAL" clId="{714FADF9-1358-45F7-800E-6E9E934C9391}" dt="2023-12-13T19:26:53.926" v="433"/>
          <ac:spMkLst>
            <pc:docMk/>
            <pc:sldMk cId="208177556" sldId="1664"/>
            <ac:spMk id="26" creationId="{EFD209E4-001C-22C3-9971-D3F56CC669D0}"/>
          </ac:spMkLst>
        </pc:spChg>
        <pc:spChg chg="add mod">
          <ac:chgData name="Geist, Elizabeth J. (GSFC-5820)" userId="2a78f08f-2ac8-42ec-88cb-df106d1f95ea" providerId="ADAL" clId="{714FADF9-1358-45F7-800E-6E9E934C9391}" dt="2023-12-13T19:26:53.926" v="433"/>
          <ac:spMkLst>
            <pc:docMk/>
            <pc:sldMk cId="208177556" sldId="1664"/>
            <ac:spMk id="28" creationId="{49B3C977-0F70-9361-F3F5-8EBA3520E721}"/>
          </ac:spMkLst>
        </pc:spChg>
      </pc:sldChg>
      <pc:sldChg chg="del">
        <pc:chgData name="Geist, Elizabeth J. (GSFC-5820)" userId="2a78f08f-2ac8-42ec-88cb-df106d1f95ea" providerId="ADAL" clId="{714FADF9-1358-45F7-800E-6E9E934C9391}" dt="2023-12-18T14:33:58.018" v="999" actId="47"/>
        <pc:sldMkLst>
          <pc:docMk/>
          <pc:sldMk cId="4055942947" sldId="1665"/>
        </pc:sldMkLst>
      </pc:sldChg>
      <pc:sldChg chg="addSp modSp mod">
        <pc:chgData name="Geist, Elizabeth J. (GSFC-5820)" userId="2a78f08f-2ac8-42ec-88cb-df106d1f95ea" providerId="ADAL" clId="{714FADF9-1358-45F7-800E-6E9E934C9391}" dt="2023-12-13T19:15:15.635" v="247" actId="1076"/>
        <pc:sldMkLst>
          <pc:docMk/>
          <pc:sldMk cId="1551256496" sldId="1690"/>
        </pc:sldMkLst>
        <pc:spChg chg="add mod">
          <ac:chgData name="Geist, Elizabeth J. (GSFC-5820)" userId="2a78f08f-2ac8-42ec-88cb-df106d1f95ea" providerId="ADAL" clId="{714FADF9-1358-45F7-800E-6E9E934C9391}" dt="2023-12-13T19:14:58.312" v="222" actId="1076"/>
          <ac:spMkLst>
            <pc:docMk/>
            <pc:sldMk cId="1551256496" sldId="1690"/>
            <ac:spMk id="4" creationId="{F1E3B72B-3D28-8150-734D-A66DE0DB0ED8}"/>
          </ac:spMkLst>
        </pc:spChg>
        <pc:spChg chg="add mod">
          <ac:chgData name="Geist, Elizabeth J. (GSFC-5820)" userId="2a78f08f-2ac8-42ec-88cb-df106d1f95ea" providerId="ADAL" clId="{714FADF9-1358-45F7-800E-6E9E934C9391}" dt="2023-12-13T19:15:15.635" v="247" actId="1076"/>
          <ac:spMkLst>
            <pc:docMk/>
            <pc:sldMk cId="1551256496" sldId="1690"/>
            <ac:spMk id="5" creationId="{2DE6CBE3-67E9-E7E1-97F5-BE527F057B29}"/>
          </ac:spMkLst>
        </pc:spChg>
      </pc:sldChg>
      <pc:sldChg chg="modCm">
        <pc:chgData name="Geist, Elizabeth J. (GSFC-5820)" userId="2a78f08f-2ac8-42ec-88cb-df106d1f95ea" providerId="ADAL" clId="{714FADF9-1358-45F7-800E-6E9E934C9391}" dt="2023-12-13T19:18:52.776" v="288"/>
        <pc:sldMkLst>
          <pc:docMk/>
          <pc:sldMk cId="2390476403" sldId="1693"/>
        </pc:sldMkLst>
      </pc:sldChg>
      <pc:sldChg chg="addSp modSp mod modCm">
        <pc:chgData name="Geist, Elizabeth J. (GSFC-5820)" userId="2a78f08f-2ac8-42ec-88cb-df106d1f95ea" providerId="ADAL" clId="{714FADF9-1358-45F7-800E-6E9E934C9391}" dt="2023-12-13T19:17:02.858" v="287"/>
        <pc:sldMkLst>
          <pc:docMk/>
          <pc:sldMk cId="2201605426" sldId="1695"/>
        </pc:sldMkLst>
        <pc:spChg chg="add mod">
          <ac:chgData name="Geist, Elizabeth J. (GSFC-5820)" userId="2a78f08f-2ac8-42ec-88cb-df106d1f95ea" providerId="ADAL" clId="{714FADF9-1358-45F7-800E-6E9E934C9391}" dt="2023-12-13T19:16:56.843" v="286" actId="1036"/>
          <ac:spMkLst>
            <pc:docMk/>
            <pc:sldMk cId="2201605426" sldId="1695"/>
            <ac:spMk id="3" creationId="{EB3D8491-0B92-D18F-397C-4D0B0E409663}"/>
          </ac:spMkLst>
        </pc:spChg>
        <pc:spChg chg="add mod">
          <ac:chgData name="Geist, Elizabeth J. (GSFC-5820)" userId="2a78f08f-2ac8-42ec-88cb-df106d1f95ea" providerId="ADAL" clId="{714FADF9-1358-45F7-800E-6E9E934C9391}" dt="2023-12-13T19:16:56.843" v="286" actId="1036"/>
          <ac:spMkLst>
            <pc:docMk/>
            <pc:sldMk cId="2201605426" sldId="1695"/>
            <ac:spMk id="4" creationId="{7BAEB16F-2CB0-0464-27BD-1124429563A5}"/>
          </ac:spMkLst>
        </pc:spChg>
      </pc:sldChg>
      <pc:sldChg chg="ord">
        <pc:chgData name="Geist, Elizabeth J. (GSFC-5820)" userId="2a78f08f-2ac8-42ec-88cb-df106d1f95ea" providerId="ADAL" clId="{714FADF9-1358-45F7-800E-6E9E934C9391}" dt="2023-12-18T14:32:01.400" v="821"/>
        <pc:sldMkLst>
          <pc:docMk/>
          <pc:sldMk cId="3592230255" sldId="1703"/>
        </pc:sldMkLst>
      </pc:sldChg>
      <pc:sldChg chg="modSp mod">
        <pc:chgData name="Geist, Elizabeth J. (GSFC-5820)" userId="2a78f08f-2ac8-42ec-88cb-df106d1f95ea" providerId="ADAL" clId="{714FADF9-1358-45F7-800E-6E9E934C9391}" dt="2023-12-18T15:25:28.564" v="2033" actId="208"/>
        <pc:sldMkLst>
          <pc:docMk/>
          <pc:sldMk cId="2897505497" sldId="1710"/>
        </pc:sldMkLst>
        <pc:picChg chg="mod">
          <ac:chgData name="Geist, Elizabeth J. (GSFC-5820)" userId="2a78f08f-2ac8-42ec-88cb-df106d1f95ea" providerId="ADAL" clId="{714FADF9-1358-45F7-800E-6E9E934C9391}" dt="2023-12-18T15:25:28.564" v="2033" actId="208"/>
          <ac:picMkLst>
            <pc:docMk/>
            <pc:sldMk cId="2897505497" sldId="1710"/>
            <ac:picMk id="17" creationId="{A4C505AD-1220-DFF6-0C87-A36473FF5A8A}"/>
          </ac:picMkLst>
        </pc:picChg>
      </pc:sldChg>
      <pc:sldChg chg="del">
        <pc:chgData name="Geist, Elizabeth J. (GSFC-5820)" userId="2a78f08f-2ac8-42ec-88cb-df106d1f95ea" providerId="ADAL" clId="{714FADF9-1358-45F7-800E-6E9E934C9391}" dt="2023-12-13T19:41:20.417" v="791" actId="47"/>
        <pc:sldMkLst>
          <pc:docMk/>
          <pc:sldMk cId="697141017" sldId="1712"/>
        </pc:sldMkLst>
      </pc:sldChg>
      <pc:sldChg chg="del">
        <pc:chgData name="Geist, Elizabeth J. (GSFC-5820)" userId="2a78f08f-2ac8-42ec-88cb-df106d1f95ea" providerId="ADAL" clId="{714FADF9-1358-45F7-800E-6E9E934C9391}" dt="2023-12-13T19:41:21.023" v="792" actId="47"/>
        <pc:sldMkLst>
          <pc:docMk/>
          <pc:sldMk cId="1688078938" sldId="1713"/>
        </pc:sldMkLst>
      </pc:sldChg>
      <pc:sldChg chg="modSp add mod">
        <pc:chgData name="Geist, Elizabeth J. (GSFC-5820)" userId="2a78f08f-2ac8-42ec-88cb-df106d1f95ea" providerId="ADAL" clId="{714FADF9-1358-45F7-800E-6E9E934C9391}" dt="2023-12-13T19:10:26.662" v="156" actId="20577"/>
        <pc:sldMkLst>
          <pc:docMk/>
          <pc:sldMk cId="1888375122" sldId="1716"/>
        </pc:sldMkLst>
        <pc:spChg chg="mod">
          <ac:chgData name="Geist, Elizabeth J. (GSFC-5820)" userId="2a78f08f-2ac8-42ec-88cb-df106d1f95ea" providerId="ADAL" clId="{714FADF9-1358-45F7-800E-6E9E934C9391}" dt="2023-12-13T19:06:39.069" v="17" actId="20577"/>
          <ac:spMkLst>
            <pc:docMk/>
            <pc:sldMk cId="1888375122" sldId="1716"/>
            <ac:spMk id="1115138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3T19:10:26.662" v="156" actId="20577"/>
          <ac:spMkLst>
            <pc:docMk/>
            <pc:sldMk cId="1888375122" sldId="1716"/>
            <ac:spMk id="1115139" creationId="{00000000-0000-0000-0000-000000000000}"/>
          </ac:spMkLst>
        </pc:spChg>
      </pc:sldChg>
      <pc:sldChg chg="add del">
        <pc:chgData name="Geist, Elizabeth J. (GSFC-5820)" userId="2a78f08f-2ac8-42ec-88cb-df106d1f95ea" providerId="ADAL" clId="{714FADF9-1358-45F7-800E-6E9E934C9391}" dt="2023-12-13T19:05:26.671" v="1" actId="47"/>
        <pc:sldMkLst>
          <pc:docMk/>
          <pc:sldMk cId="3141461393" sldId="1716"/>
        </pc:sldMkLst>
      </pc:sldChg>
      <pc:sldChg chg="modSp add mod">
        <pc:chgData name="Geist, Elizabeth J. (GSFC-5820)" userId="2a78f08f-2ac8-42ec-88cb-df106d1f95ea" providerId="ADAL" clId="{714FADF9-1358-45F7-800E-6E9E934C9391}" dt="2023-12-13T19:13:04.033" v="219" actId="15"/>
        <pc:sldMkLst>
          <pc:docMk/>
          <pc:sldMk cId="1821659429" sldId="1717"/>
        </pc:sldMkLst>
        <pc:spChg chg="mod">
          <ac:chgData name="Geist, Elizabeth J. (GSFC-5820)" userId="2a78f08f-2ac8-42ec-88cb-df106d1f95ea" providerId="ADAL" clId="{714FADF9-1358-45F7-800E-6E9E934C9391}" dt="2023-12-13T19:11:12.933" v="163" actId="20577"/>
          <ac:spMkLst>
            <pc:docMk/>
            <pc:sldMk cId="1821659429" sldId="1717"/>
            <ac:spMk id="1115138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3T19:13:04.033" v="219" actId="15"/>
          <ac:spMkLst>
            <pc:docMk/>
            <pc:sldMk cId="1821659429" sldId="1717"/>
            <ac:spMk id="1115139" creationId="{00000000-0000-0000-0000-000000000000}"/>
          </ac:spMkLst>
        </pc:spChg>
      </pc:sldChg>
      <pc:sldChg chg="add del">
        <pc:chgData name="Geist, Elizabeth J. (GSFC-5820)" userId="2a78f08f-2ac8-42ec-88cb-df106d1f95ea" providerId="ADAL" clId="{714FADF9-1358-45F7-800E-6E9E934C9391}" dt="2023-12-13T19:37:35.987" v="788" actId="47"/>
        <pc:sldMkLst>
          <pc:docMk/>
          <pc:sldMk cId="2574919612" sldId="1718"/>
        </pc:sldMkLst>
      </pc:sldChg>
      <pc:sldChg chg="add">
        <pc:chgData name="Geist, Elizabeth J. (GSFC-5820)" userId="2a78f08f-2ac8-42ec-88cb-df106d1f95ea" providerId="ADAL" clId="{714FADF9-1358-45F7-800E-6E9E934C9391}" dt="2023-12-13T19:34:32.489" v="741"/>
        <pc:sldMkLst>
          <pc:docMk/>
          <pc:sldMk cId="2792190455" sldId="1719"/>
        </pc:sldMkLst>
      </pc:sldChg>
      <pc:sldChg chg="add">
        <pc:chgData name="Geist, Elizabeth J. (GSFC-5820)" userId="2a78f08f-2ac8-42ec-88cb-df106d1f95ea" providerId="ADAL" clId="{714FADF9-1358-45F7-800E-6E9E934C9391}" dt="2023-12-13T19:34:32.489" v="741"/>
        <pc:sldMkLst>
          <pc:docMk/>
          <pc:sldMk cId="2869594658" sldId="1720"/>
        </pc:sldMkLst>
      </pc:sldChg>
      <pc:sldChg chg="add">
        <pc:chgData name="Geist, Elizabeth J. (GSFC-5820)" userId="2a78f08f-2ac8-42ec-88cb-df106d1f95ea" providerId="ADAL" clId="{714FADF9-1358-45F7-800E-6E9E934C9391}" dt="2023-12-13T19:34:32.489" v="741"/>
        <pc:sldMkLst>
          <pc:docMk/>
          <pc:sldMk cId="4017702249" sldId="1721"/>
        </pc:sldMkLst>
      </pc:sldChg>
      <pc:sldChg chg="addSp delSp modSp add mod">
        <pc:chgData name="Geist, Elizabeth J. (GSFC-5820)" userId="2a78f08f-2ac8-42ec-88cb-df106d1f95ea" providerId="ADAL" clId="{714FADF9-1358-45F7-800E-6E9E934C9391}" dt="2023-12-13T19:37:12.015" v="787" actId="14100"/>
        <pc:sldMkLst>
          <pc:docMk/>
          <pc:sldMk cId="3559803086" sldId="1722"/>
        </pc:sldMkLst>
        <pc:spChg chg="mod">
          <ac:chgData name="Geist, Elizabeth J. (GSFC-5820)" userId="2a78f08f-2ac8-42ec-88cb-df106d1f95ea" providerId="ADAL" clId="{714FADF9-1358-45F7-800E-6E9E934C9391}" dt="2023-12-13T19:35:25.103" v="752" actId="1076"/>
          <ac:spMkLst>
            <pc:docMk/>
            <pc:sldMk cId="3559803086" sldId="1722"/>
            <ac:spMk id="4" creationId="{CBF6FDBB-97CE-A998-3336-C6F175BD938F}"/>
          </ac:spMkLst>
        </pc:spChg>
        <pc:spChg chg="add mod">
          <ac:chgData name="Geist, Elizabeth J. (GSFC-5820)" userId="2a78f08f-2ac8-42ec-88cb-df106d1f95ea" providerId="ADAL" clId="{714FADF9-1358-45F7-800E-6E9E934C9391}" dt="2023-12-13T19:36:12.209" v="779" actId="1036"/>
          <ac:spMkLst>
            <pc:docMk/>
            <pc:sldMk cId="3559803086" sldId="1722"/>
            <ac:spMk id="5" creationId="{39460895-89AF-25D4-F0FA-8196010BCE6F}"/>
          </ac:spMkLst>
        </pc:spChg>
        <pc:spChg chg="add mod ord">
          <ac:chgData name="Geist, Elizabeth J. (GSFC-5820)" userId="2a78f08f-2ac8-42ec-88cb-df106d1f95ea" providerId="ADAL" clId="{714FADF9-1358-45F7-800E-6E9E934C9391}" dt="2023-12-13T19:36:25.388" v="781" actId="171"/>
          <ac:spMkLst>
            <pc:docMk/>
            <pc:sldMk cId="3559803086" sldId="1722"/>
            <ac:spMk id="6" creationId="{A67B900E-CB5E-FEC9-549F-BEC8953CA9E1}"/>
          </ac:spMkLst>
        </pc:spChg>
        <pc:spChg chg="add mod">
          <ac:chgData name="Geist, Elizabeth J. (GSFC-5820)" userId="2a78f08f-2ac8-42ec-88cb-df106d1f95ea" providerId="ADAL" clId="{714FADF9-1358-45F7-800E-6E9E934C9391}" dt="2023-12-13T19:36:07.919" v="759" actId="1076"/>
          <ac:spMkLst>
            <pc:docMk/>
            <pc:sldMk cId="3559803086" sldId="1722"/>
            <ac:spMk id="11" creationId="{ED0257BB-784C-F11E-9DB1-504BA1E2CC09}"/>
          </ac:spMkLst>
        </pc:spChg>
        <pc:spChg chg="mod">
          <ac:chgData name="Geist, Elizabeth J. (GSFC-5820)" userId="2a78f08f-2ac8-42ec-88cb-df106d1f95ea" providerId="ADAL" clId="{714FADF9-1358-45F7-800E-6E9E934C9391}" dt="2023-12-13T19:35:34.052" v="753" actId="1076"/>
          <ac:spMkLst>
            <pc:docMk/>
            <pc:sldMk cId="3559803086" sldId="1722"/>
            <ac:spMk id="13" creationId="{5D23C618-E60A-85E4-D3B0-3F85D72DBD8F}"/>
          </ac:spMkLst>
        </pc:spChg>
        <pc:spChg chg="del">
          <ac:chgData name="Geist, Elizabeth J. (GSFC-5820)" userId="2a78f08f-2ac8-42ec-88cb-df106d1f95ea" providerId="ADAL" clId="{714FADF9-1358-45F7-800E-6E9E934C9391}" dt="2023-12-13T19:35:11.779" v="745" actId="478"/>
          <ac:spMkLst>
            <pc:docMk/>
            <pc:sldMk cId="3559803086" sldId="1722"/>
            <ac:spMk id="14" creationId="{49A2B12A-6DE6-F251-DF02-57C494744BFB}"/>
          </ac:spMkLst>
        </pc:spChg>
        <pc:spChg chg="del">
          <ac:chgData name="Geist, Elizabeth J. (GSFC-5820)" userId="2a78f08f-2ac8-42ec-88cb-df106d1f95ea" providerId="ADAL" clId="{714FADF9-1358-45F7-800E-6E9E934C9391}" dt="2023-12-13T19:35:17.547" v="751" actId="478"/>
          <ac:spMkLst>
            <pc:docMk/>
            <pc:sldMk cId="3559803086" sldId="1722"/>
            <ac:spMk id="15" creationId="{90457224-5EC1-2599-8926-9F7C52CB8F86}"/>
          </ac:spMkLst>
        </pc:spChg>
        <pc:spChg chg="mod">
          <ac:chgData name="Geist, Elizabeth J. (GSFC-5820)" userId="2a78f08f-2ac8-42ec-88cb-df106d1f95ea" providerId="ADAL" clId="{714FADF9-1358-45F7-800E-6E9E934C9391}" dt="2023-12-13T19:35:25.103" v="752" actId="1076"/>
          <ac:spMkLst>
            <pc:docMk/>
            <pc:sldMk cId="3559803086" sldId="1722"/>
            <ac:spMk id="16" creationId="{25CEC500-1E39-C000-3DBD-2F2948A56023}"/>
          </ac:spMkLst>
        </pc:spChg>
        <pc:spChg chg="mod">
          <ac:chgData name="Geist, Elizabeth J. (GSFC-5820)" userId="2a78f08f-2ac8-42ec-88cb-df106d1f95ea" providerId="ADAL" clId="{714FADF9-1358-45F7-800E-6E9E934C9391}" dt="2023-12-13T19:35:34.052" v="753" actId="1076"/>
          <ac:spMkLst>
            <pc:docMk/>
            <pc:sldMk cId="3559803086" sldId="1722"/>
            <ac:spMk id="17" creationId="{058C21A5-A47D-81EA-4ECC-6811BE245C88}"/>
          </ac:spMkLst>
        </pc:spChg>
        <pc:spChg chg="del">
          <ac:chgData name="Geist, Elizabeth J. (GSFC-5820)" userId="2a78f08f-2ac8-42ec-88cb-df106d1f95ea" providerId="ADAL" clId="{714FADF9-1358-45F7-800E-6E9E934C9391}" dt="2023-12-13T19:35:12.653" v="746" actId="478"/>
          <ac:spMkLst>
            <pc:docMk/>
            <pc:sldMk cId="3559803086" sldId="1722"/>
            <ac:spMk id="18" creationId="{7E20BD5C-48D9-50E0-FD7E-BCCF67BD7A12}"/>
          </ac:spMkLst>
        </pc:spChg>
        <pc:spChg chg="del mod">
          <ac:chgData name="Geist, Elizabeth J. (GSFC-5820)" userId="2a78f08f-2ac8-42ec-88cb-df106d1f95ea" providerId="ADAL" clId="{714FADF9-1358-45F7-800E-6E9E934C9391}" dt="2023-12-13T19:35:16.806" v="750" actId="478"/>
          <ac:spMkLst>
            <pc:docMk/>
            <pc:sldMk cId="3559803086" sldId="1722"/>
            <ac:spMk id="19" creationId="{A8ACADB6-C735-65C9-68D7-456AFB64E8AC}"/>
          </ac:spMkLst>
        </pc:spChg>
        <pc:spChg chg="mod ord">
          <ac:chgData name="Geist, Elizabeth J. (GSFC-5820)" userId="2a78f08f-2ac8-42ec-88cb-df106d1f95ea" providerId="ADAL" clId="{714FADF9-1358-45F7-800E-6E9E934C9391}" dt="2023-12-13T19:35:43.483" v="755" actId="171"/>
          <ac:spMkLst>
            <pc:docMk/>
            <pc:sldMk cId="3559803086" sldId="1722"/>
            <ac:spMk id="20" creationId="{1B75D1D6-7105-1740-9F26-F6EA46FDAE0D}"/>
          </ac:spMkLst>
        </pc:spChg>
        <pc:spChg chg="mod">
          <ac:chgData name="Geist, Elizabeth J. (GSFC-5820)" userId="2a78f08f-2ac8-42ec-88cb-df106d1f95ea" providerId="ADAL" clId="{714FADF9-1358-45F7-800E-6E9E934C9391}" dt="2023-12-13T19:35:25.103" v="752" actId="1076"/>
          <ac:spMkLst>
            <pc:docMk/>
            <pc:sldMk cId="3559803086" sldId="1722"/>
            <ac:spMk id="21" creationId="{B43E5C0C-9998-1A73-1A9C-0C8560E884BD}"/>
          </ac:spMkLst>
        </pc:spChg>
        <pc:spChg chg="del">
          <ac:chgData name="Geist, Elizabeth J. (GSFC-5820)" userId="2a78f08f-2ac8-42ec-88cb-df106d1f95ea" providerId="ADAL" clId="{714FADF9-1358-45F7-800E-6E9E934C9391}" dt="2023-12-13T19:35:15.234" v="748" actId="478"/>
          <ac:spMkLst>
            <pc:docMk/>
            <pc:sldMk cId="3559803086" sldId="1722"/>
            <ac:spMk id="22" creationId="{3FDB0C2F-6C5F-E6E9-D910-0A7F28859ACF}"/>
          </ac:spMkLst>
        </pc:spChg>
        <pc:spChg chg="del">
          <ac:chgData name="Geist, Elizabeth J. (GSFC-5820)" userId="2a78f08f-2ac8-42ec-88cb-df106d1f95ea" providerId="ADAL" clId="{714FADF9-1358-45F7-800E-6E9E934C9391}" dt="2023-12-13T19:35:10.868" v="744" actId="478"/>
          <ac:spMkLst>
            <pc:docMk/>
            <pc:sldMk cId="3559803086" sldId="1722"/>
            <ac:spMk id="23" creationId="{1B3828E1-794D-CDF8-1E33-1C24D5B192A0}"/>
          </ac:spMkLst>
        </pc:spChg>
        <pc:spChg chg="add mod ord">
          <ac:chgData name="Geist, Elizabeth J. (GSFC-5820)" userId="2a78f08f-2ac8-42ec-88cb-df106d1f95ea" providerId="ADAL" clId="{714FADF9-1358-45F7-800E-6E9E934C9391}" dt="2023-12-13T19:36:25.388" v="781" actId="171"/>
          <ac:spMkLst>
            <pc:docMk/>
            <pc:sldMk cId="3559803086" sldId="1722"/>
            <ac:spMk id="24" creationId="{4726BE14-F51A-A5A3-CA16-2B9FC65A3D0E}"/>
          </ac:spMkLst>
        </pc:spChg>
        <pc:spChg chg="add mod">
          <ac:chgData name="Geist, Elizabeth J. (GSFC-5820)" userId="2a78f08f-2ac8-42ec-88cb-df106d1f95ea" providerId="ADAL" clId="{714FADF9-1358-45F7-800E-6E9E934C9391}" dt="2023-12-13T19:37:12.015" v="787" actId="14100"/>
          <ac:spMkLst>
            <pc:docMk/>
            <pc:sldMk cId="3559803086" sldId="1722"/>
            <ac:spMk id="25" creationId="{CC27B858-FF2E-CACD-6BD1-D91C007206F8}"/>
          </ac:spMkLst>
        </pc:spChg>
        <pc:spChg chg="add mod">
          <ac:chgData name="Geist, Elizabeth J. (GSFC-5820)" userId="2a78f08f-2ac8-42ec-88cb-df106d1f95ea" providerId="ADAL" clId="{714FADF9-1358-45F7-800E-6E9E934C9391}" dt="2023-12-13T19:36:54.439" v="783" actId="1076"/>
          <ac:spMkLst>
            <pc:docMk/>
            <pc:sldMk cId="3559803086" sldId="1722"/>
            <ac:spMk id="26" creationId="{244F44A6-61E3-4C92-E06A-E2E14DB25CEA}"/>
          </ac:spMkLst>
        </pc:spChg>
        <pc:picChg chg="add mod">
          <ac:chgData name="Geist, Elizabeth J. (GSFC-5820)" userId="2a78f08f-2ac8-42ec-88cb-df106d1f95ea" providerId="ADAL" clId="{714FADF9-1358-45F7-800E-6E9E934C9391}" dt="2023-12-13T19:36:12.209" v="779" actId="1036"/>
          <ac:picMkLst>
            <pc:docMk/>
            <pc:sldMk cId="3559803086" sldId="1722"/>
            <ac:picMk id="2" creationId="{55D40B14-ADFF-BBD9-D7CF-58F6273425B6}"/>
          </ac:picMkLst>
        </pc:picChg>
        <pc:picChg chg="mod">
          <ac:chgData name="Geist, Elizabeth J. (GSFC-5820)" userId="2a78f08f-2ac8-42ec-88cb-df106d1f95ea" providerId="ADAL" clId="{714FADF9-1358-45F7-800E-6E9E934C9391}" dt="2023-12-13T19:35:25.103" v="752" actId="1076"/>
          <ac:picMkLst>
            <pc:docMk/>
            <pc:sldMk cId="3559803086" sldId="1722"/>
            <ac:picMk id="3" creationId="{618411B1-270C-D440-4936-902FA6DFA4B9}"/>
          </ac:picMkLst>
        </pc:picChg>
        <pc:picChg chg="mod">
          <ac:chgData name="Geist, Elizabeth J. (GSFC-5820)" userId="2a78f08f-2ac8-42ec-88cb-df106d1f95ea" providerId="ADAL" clId="{714FADF9-1358-45F7-800E-6E9E934C9391}" dt="2023-12-13T19:35:34.052" v="753" actId="1076"/>
          <ac:picMkLst>
            <pc:docMk/>
            <pc:sldMk cId="3559803086" sldId="1722"/>
            <ac:picMk id="8" creationId="{D70F4FB0-F398-03DC-331D-0B694E300E47}"/>
          </ac:picMkLst>
        </pc:picChg>
        <pc:picChg chg="add mod">
          <ac:chgData name="Geist, Elizabeth J. (GSFC-5820)" userId="2a78f08f-2ac8-42ec-88cb-df106d1f95ea" providerId="ADAL" clId="{714FADF9-1358-45F7-800E-6E9E934C9391}" dt="2023-12-13T19:36:07.919" v="759" actId="1076"/>
          <ac:picMkLst>
            <pc:docMk/>
            <pc:sldMk cId="3559803086" sldId="1722"/>
            <ac:picMk id="9" creationId="{9070B76A-0A4A-4E8E-C87F-8E3BA07B02E1}"/>
          </ac:picMkLst>
        </pc:picChg>
        <pc:picChg chg="del">
          <ac:chgData name="Geist, Elizabeth J. (GSFC-5820)" userId="2a78f08f-2ac8-42ec-88cb-df106d1f95ea" providerId="ADAL" clId="{714FADF9-1358-45F7-800E-6E9E934C9391}" dt="2023-12-13T19:35:09.603" v="743" actId="478"/>
          <ac:picMkLst>
            <pc:docMk/>
            <pc:sldMk cId="3559803086" sldId="1722"/>
            <ac:picMk id="10" creationId="{E9888F63-685B-098B-3BCC-9DD7C5C982F3}"/>
          </ac:picMkLst>
        </pc:picChg>
        <pc:picChg chg="del">
          <ac:chgData name="Geist, Elizabeth J. (GSFC-5820)" userId="2a78f08f-2ac8-42ec-88cb-df106d1f95ea" providerId="ADAL" clId="{714FADF9-1358-45F7-800E-6E9E934C9391}" dt="2023-12-13T19:35:14.520" v="747" actId="478"/>
          <ac:picMkLst>
            <pc:docMk/>
            <pc:sldMk cId="3559803086" sldId="1722"/>
            <ac:picMk id="12" creationId="{AD35D14E-8DE9-878E-CEA4-EA41D09DC47C}"/>
          </ac:picMkLst>
        </pc:picChg>
      </pc:sldChg>
      <pc:sldChg chg="add">
        <pc:chgData name="Geist, Elizabeth J. (GSFC-5820)" userId="2a78f08f-2ac8-42ec-88cb-df106d1f95ea" providerId="ADAL" clId="{714FADF9-1358-45F7-800E-6E9E934C9391}" dt="2023-12-13T19:41:16.124" v="790"/>
        <pc:sldMkLst>
          <pc:docMk/>
          <pc:sldMk cId="838105570" sldId="1723"/>
        </pc:sldMkLst>
      </pc:sldChg>
      <pc:sldChg chg="add">
        <pc:chgData name="Geist, Elizabeth J. (GSFC-5820)" userId="2a78f08f-2ac8-42ec-88cb-df106d1f95ea" providerId="ADAL" clId="{714FADF9-1358-45F7-800E-6E9E934C9391}" dt="2023-12-13T19:41:16.124" v="790"/>
        <pc:sldMkLst>
          <pc:docMk/>
          <pc:sldMk cId="846478975" sldId="1724"/>
        </pc:sldMkLst>
      </pc:sldChg>
      <pc:sldChg chg="add delCm modCm">
        <pc:chgData name="Geist, Elizabeth J. (GSFC-5820)" userId="2a78f08f-2ac8-42ec-88cb-df106d1f95ea" providerId="ADAL" clId="{714FADF9-1358-45F7-800E-6E9E934C9391}" dt="2023-12-18T14:37:05.844" v="1118"/>
        <pc:sldMkLst>
          <pc:docMk/>
          <pc:sldMk cId="561578913" sldId="1728"/>
        </pc:sldMkLst>
      </pc:sldChg>
      <pc:sldChg chg="add delCm modCm">
        <pc:chgData name="Geist, Elizabeth J. (GSFC-5820)" userId="2a78f08f-2ac8-42ec-88cb-df106d1f95ea" providerId="ADAL" clId="{714FADF9-1358-45F7-800E-6E9E934C9391}" dt="2023-12-18T14:37:55.373" v="1120"/>
        <pc:sldMkLst>
          <pc:docMk/>
          <pc:sldMk cId="4231933670" sldId="1729"/>
        </pc:sldMkLst>
      </pc:sldChg>
      <pc:sldChg chg="addSp delSp modSp add mod">
        <pc:chgData name="Geist, Elizabeth J. (GSFC-5820)" userId="2a78f08f-2ac8-42ec-88cb-df106d1f95ea" providerId="ADAL" clId="{714FADF9-1358-45F7-800E-6E9E934C9391}" dt="2023-12-18T14:42:47.153" v="1881" actId="12788"/>
        <pc:sldMkLst>
          <pc:docMk/>
          <pc:sldMk cId="2386089432" sldId="1730"/>
        </pc:sldMkLst>
        <pc:graphicFrameChg chg="add mod modGraphic">
          <ac:chgData name="Geist, Elizabeth J. (GSFC-5820)" userId="2a78f08f-2ac8-42ec-88cb-df106d1f95ea" providerId="ADAL" clId="{714FADF9-1358-45F7-800E-6E9E934C9391}" dt="2023-12-18T14:42:47.153" v="1881" actId="12788"/>
          <ac:graphicFrameMkLst>
            <pc:docMk/>
            <pc:sldMk cId="2386089432" sldId="1730"/>
            <ac:graphicFrameMk id="4" creationId="{A725AC0D-293C-9A27-F8DF-2F98CDA92841}"/>
          </ac:graphicFrameMkLst>
        </pc:graphicFrameChg>
        <pc:picChg chg="del">
          <ac:chgData name="Geist, Elizabeth J. (GSFC-5820)" userId="2a78f08f-2ac8-42ec-88cb-df106d1f95ea" providerId="ADAL" clId="{714FADF9-1358-45F7-800E-6E9E934C9391}" dt="2023-12-18T14:38:21.069" v="1123" actId="478"/>
          <ac:picMkLst>
            <pc:docMk/>
            <pc:sldMk cId="2386089432" sldId="1730"/>
            <ac:picMk id="1599490" creationId="{00000000-0000-0000-0000-000000000000}"/>
          </ac:picMkLst>
        </pc:picChg>
      </pc:sldChg>
      <pc:sldChg chg="delSp add mod delCm modCm">
        <pc:chgData name="Geist, Elizabeth J. (GSFC-5820)" userId="2a78f08f-2ac8-42ec-88cb-df106d1f95ea" providerId="ADAL" clId="{714FADF9-1358-45F7-800E-6E9E934C9391}" dt="2023-12-18T15:10:23.683" v="1943"/>
        <pc:sldMkLst>
          <pc:docMk/>
          <pc:sldMk cId="1492976578" sldId="1731"/>
        </pc:sldMkLst>
        <pc:graphicFrameChg chg="del">
          <ac:chgData name="Geist, Elizabeth J. (GSFC-5820)" userId="2a78f08f-2ac8-42ec-88cb-df106d1f95ea" providerId="ADAL" clId="{714FADF9-1358-45F7-800E-6E9E934C9391}" dt="2023-12-18T14:44:23.696" v="1898" actId="478"/>
          <ac:graphicFrameMkLst>
            <pc:docMk/>
            <pc:sldMk cId="1492976578" sldId="1731"/>
            <ac:graphicFrameMk id="3" creationId="{00000000-0000-0000-0000-000000000000}"/>
          </ac:graphicFrameMkLst>
        </pc:graphicFrameChg>
      </pc:sldChg>
      <pc:sldChg chg="addSp delSp modSp mod">
        <pc:chgData name="Geist, Elizabeth J. (GSFC-5820)" userId="2a78f08f-2ac8-42ec-88cb-df106d1f95ea" providerId="ADAL" clId="{714FADF9-1358-45F7-800E-6E9E934C9391}" dt="2023-12-18T15:19:08.823" v="2012" actId="20577"/>
        <pc:sldMkLst>
          <pc:docMk/>
          <pc:sldMk cId="3722734259" sldId="1732"/>
        </pc:sldMkLst>
        <pc:spChg chg="mod">
          <ac:chgData name="Geist, Elizabeth J. (GSFC-5820)" userId="2a78f08f-2ac8-42ec-88cb-df106d1f95ea" providerId="ADAL" clId="{714FADF9-1358-45F7-800E-6E9E934C9391}" dt="2023-12-18T15:16:22.473" v="1956" actId="20577"/>
          <ac:spMkLst>
            <pc:docMk/>
            <pc:sldMk cId="3722734259" sldId="1732"/>
            <ac:spMk id="2" creationId="{00000000-0000-0000-0000-000000000000}"/>
          </ac:spMkLst>
        </pc:spChg>
        <pc:spChg chg="del">
          <ac:chgData name="Geist, Elizabeth J. (GSFC-5820)" userId="2a78f08f-2ac8-42ec-88cb-df106d1f95ea" providerId="ADAL" clId="{714FADF9-1358-45F7-800E-6E9E934C9391}" dt="2023-12-18T15:16:41.448" v="1964" actId="478"/>
          <ac:spMkLst>
            <pc:docMk/>
            <pc:sldMk cId="3722734259" sldId="1732"/>
            <ac:spMk id="6" creationId="{00000000-0000-0000-0000-000000000000}"/>
          </ac:spMkLst>
        </pc:spChg>
        <pc:spChg chg="del">
          <ac:chgData name="Geist, Elizabeth J. (GSFC-5820)" userId="2a78f08f-2ac8-42ec-88cb-df106d1f95ea" providerId="ADAL" clId="{714FADF9-1358-45F7-800E-6E9E934C9391}" dt="2023-12-18T15:16:41.448" v="1964" actId="478"/>
          <ac:spMkLst>
            <pc:docMk/>
            <pc:sldMk cId="3722734259" sldId="1732"/>
            <ac:spMk id="21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5:16:48.875" v="1976" actId="20577"/>
          <ac:spMkLst>
            <pc:docMk/>
            <pc:sldMk cId="3722734259" sldId="1732"/>
            <ac:spMk id="23" creationId="{00000000-0000-0000-0000-000000000000}"/>
          </ac:spMkLst>
        </pc:spChg>
        <pc:spChg chg="del">
          <ac:chgData name="Geist, Elizabeth J. (GSFC-5820)" userId="2a78f08f-2ac8-42ec-88cb-df106d1f95ea" providerId="ADAL" clId="{714FADF9-1358-45F7-800E-6E9E934C9391}" dt="2023-12-18T15:16:41.448" v="1964" actId="478"/>
          <ac:spMkLst>
            <pc:docMk/>
            <pc:sldMk cId="3722734259" sldId="1732"/>
            <ac:spMk id="24" creationId="{00000000-0000-0000-0000-000000000000}"/>
          </ac:spMkLst>
        </pc:spChg>
        <pc:spChg chg="del">
          <ac:chgData name="Geist, Elizabeth J. (GSFC-5820)" userId="2a78f08f-2ac8-42ec-88cb-df106d1f95ea" providerId="ADAL" clId="{714FADF9-1358-45F7-800E-6E9E934C9391}" dt="2023-12-18T15:16:41.448" v="1964" actId="478"/>
          <ac:spMkLst>
            <pc:docMk/>
            <pc:sldMk cId="3722734259" sldId="1732"/>
            <ac:spMk id="28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5:19:08.823" v="2012" actId="20577"/>
          <ac:spMkLst>
            <pc:docMk/>
            <pc:sldMk cId="3722734259" sldId="1732"/>
            <ac:spMk id="29" creationId="{00000000-0000-0000-0000-000000000000}"/>
          </ac:spMkLst>
        </pc:spChg>
        <pc:spChg chg="add mod">
          <ac:chgData name="Geist, Elizabeth J. (GSFC-5820)" userId="2a78f08f-2ac8-42ec-88cb-df106d1f95ea" providerId="ADAL" clId="{714FADF9-1358-45F7-800E-6E9E934C9391}" dt="2023-12-18T15:19:02.813" v="2002" actId="1076"/>
          <ac:spMkLst>
            <pc:docMk/>
            <pc:sldMk cId="3722734259" sldId="1732"/>
            <ac:spMk id="30" creationId="{DE60C5D2-04E2-41C3-0AB7-6E3CC53F6E54}"/>
          </ac:spMkLst>
        </pc:spChg>
        <pc:spChg chg="del">
          <ac:chgData name="Geist, Elizabeth J. (GSFC-5820)" userId="2a78f08f-2ac8-42ec-88cb-df106d1f95ea" providerId="ADAL" clId="{714FADF9-1358-45F7-800E-6E9E934C9391}" dt="2023-12-18T15:16:41.448" v="1964" actId="478"/>
          <ac:spMkLst>
            <pc:docMk/>
            <pc:sldMk cId="3722734259" sldId="1732"/>
            <ac:spMk id="31" creationId="{00000000-0000-0000-0000-000000000000}"/>
          </ac:spMkLst>
        </pc:spChg>
        <pc:spChg chg="del">
          <ac:chgData name="Geist, Elizabeth J. (GSFC-5820)" userId="2a78f08f-2ac8-42ec-88cb-df106d1f95ea" providerId="ADAL" clId="{714FADF9-1358-45F7-800E-6E9E934C9391}" dt="2023-12-18T15:16:36.888" v="1963" actId="478"/>
          <ac:spMkLst>
            <pc:docMk/>
            <pc:sldMk cId="3722734259" sldId="1732"/>
            <ac:spMk id="33" creationId="{7D9C1DA0-7983-162C-E536-3B2F439B6632}"/>
          </ac:spMkLst>
        </pc:spChg>
        <pc:spChg chg="add mod">
          <ac:chgData name="Geist, Elizabeth J. (GSFC-5820)" userId="2a78f08f-2ac8-42ec-88cb-df106d1f95ea" providerId="ADAL" clId="{714FADF9-1358-45F7-800E-6E9E934C9391}" dt="2023-12-18T15:19:02.813" v="2002" actId="1076"/>
          <ac:spMkLst>
            <pc:docMk/>
            <pc:sldMk cId="3722734259" sldId="1732"/>
            <ac:spMk id="34" creationId="{CF1B8CE6-AE4A-1A7A-7F05-CC21504593F3}"/>
          </ac:spMkLst>
        </pc:spChg>
        <pc:spChg chg="add mod">
          <ac:chgData name="Geist, Elizabeth J. (GSFC-5820)" userId="2a78f08f-2ac8-42ec-88cb-df106d1f95ea" providerId="ADAL" clId="{714FADF9-1358-45F7-800E-6E9E934C9391}" dt="2023-12-18T15:19:02.813" v="2002" actId="1076"/>
          <ac:spMkLst>
            <pc:docMk/>
            <pc:sldMk cId="3722734259" sldId="1732"/>
            <ac:spMk id="35" creationId="{C7AE96A2-9AB1-FAF4-6665-BCD00B50C5F9}"/>
          </ac:spMkLst>
        </pc:spChg>
      </pc:sldChg>
      <pc:sldChg chg="addSp modSp mod">
        <pc:chgData name="Geist, Elizabeth J. (GSFC-5820)" userId="2a78f08f-2ac8-42ec-88cb-df106d1f95ea" providerId="ADAL" clId="{714FADF9-1358-45F7-800E-6E9E934C9391}" dt="2023-12-18T15:31:10.241" v="2094" actId="1076"/>
        <pc:sldMkLst>
          <pc:docMk/>
          <pc:sldMk cId="3736054528" sldId="1733"/>
        </pc:sldMkLst>
        <pc:spChg chg="mod">
          <ac:chgData name="Geist, Elizabeth J. (GSFC-5820)" userId="2a78f08f-2ac8-42ec-88cb-df106d1f95ea" providerId="ADAL" clId="{714FADF9-1358-45F7-800E-6E9E934C9391}" dt="2023-12-18T15:24:13.553" v="2019" actId="20577"/>
          <ac:spMkLst>
            <pc:docMk/>
            <pc:sldMk cId="3736054528" sldId="1733"/>
            <ac:spMk id="2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5:24:19.599" v="2024" actId="20577"/>
          <ac:spMkLst>
            <pc:docMk/>
            <pc:sldMk cId="3736054528" sldId="1733"/>
            <ac:spMk id="23" creationId="{00000000-0000-0000-0000-000000000000}"/>
          </ac:spMkLst>
        </pc:spChg>
        <pc:spChg chg="mod">
          <ac:chgData name="Geist, Elizabeth J. (GSFC-5820)" userId="2a78f08f-2ac8-42ec-88cb-df106d1f95ea" providerId="ADAL" clId="{714FADF9-1358-45F7-800E-6E9E934C9391}" dt="2023-12-18T15:24:23.765" v="2027" actId="20577"/>
          <ac:spMkLst>
            <pc:docMk/>
            <pc:sldMk cId="3736054528" sldId="1733"/>
            <ac:spMk id="29" creationId="{00000000-0000-0000-0000-000000000000}"/>
          </ac:spMkLst>
        </pc:spChg>
        <pc:spChg chg="add mod">
          <ac:chgData name="Geist, Elizabeth J. (GSFC-5820)" userId="2a78f08f-2ac8-42ec-88cb-df106d1f95ea" providerId="ADAL" clId="{714FADF9-1358-45F7-800E-6E9E934C9391}" dt="2023-12-18T15:31:10.241" v="2094" actId="1076"/>
          <ac:spMkLst>
            <pc:docMk/>
            <pc:sldMk cId="3736054528" sldId="1733"/>
            <ac:spMk id="31" creationId="{BE85BDB3-1D0D-2CE9-20F2-6CFB5FB828F8}"/>
          </ac:spMkLst>
        </pc:spChg>
        <pc:picChg chg="add mod">
          <ac:chgData name="Geist, Elizabeth J. (GSFC-5820)" userId="2a78f08f-2ac8-42ec-88cb-df106d1f95ea" providerId="ADAL" clId="{714FADF9-1358-45F7-800E-6E9E934C9391}" dt="2023-12-18T15:26:31.485" v="2037" actId="1076"/>
          <ac:picMkLst>
            <pc:docMk/>
            <pc:sldMk cId="3736054528" sldId="1733"/>
            <ac:picMk id="6" creationId="{F4B381CD-AA2D-E7E9-2730-8F07A5D633A0}"/>
          </ac:picMkLst>
        </pc:picChg>
        <pc:cxnChg chg="add mod">
          <ac:chgData name="Geist, Elizabeth J. (GSFC-5820)" userId="2a78f08f-2ac8-42ec-88cb-df106d1f95ea" providerId="ADAL" clId="{714FADF9-1358-45F7-800E-6E9E934C9391}" dt="2023-12-18T15:26:43.184" v="2039"/>
          <ac:cxnSpMkLst>
            <pc:docMk/>
            <pc:sldMk cId="3736054528" sldId="1733"/>
            <ac:cxnSpMk id="24" creationId="{AB2F0CAD-6C41-AF59-1F92-45962F354BD0}"/>
          </ac:cxnSpMkLst>
        </pc:cxnChg>
      </pc:sldChg>
    </pc:docChg>
  </pc:docChgLst>
  <pc:docChgLst>
    <pc:chgData name="Moore, Keegan R. (GSFC-5820)" userId="S::krmoore2@ndc.nasa.gov::98921b2f-d1fa-4585-9e58-de5b5570eb80" providerId="AD" clId="Web-{8E9C41D7-5FFF-0EFE-9D1C-0523F687CC7A}"/>
    <pc:docChg chg="modSld">
      <pc:chgData name="Moore, Keegan R. (GSFC-5820)" userId="S::krmoore2@ndc.nasa.gov::98921b2f-d1fa-4585-9e58-de5b5570eb80" providerId="AD" clId="Web-{8E9C41D7-5FFF-0EFE-9D1C-0523F687CC7A}" dt="2023-12-13T20:06:18.222" v="27"/>
      <pc:docMkLst>
        <pc:docMk/>
      </pc:docMkLst>
      <pc:sldChg chg="modCm">
        <pc:chgData name="Moore, Keegan R. (GSFC-5820)" userId="S::krmoore2@ndc.nasa.gov::98921b2f-d1fa-4585-9e58-de5b5570eb80" providerId="AD" clId="Web-{8E9C41D7-5FFF-0EFE-9D1C-0523F687CC7A}" dt="2023-12-13T19:54:14.947" v="3"/>
        <pc:sldMkLst>
          <pc:docMk/>
          <pc:sldMk cId="1371740851" sldId="1436"/>
        </pc:sldMkLst>
      </pc:sldChg>
      <pc:sldChg chg="modCm">
        <pc:chgData name="Moore, Keegan R. (GSFC-5820)" userId="S::krmoore2@ndc.nasa.gov::98921b2f-d1fa-4585-9e58-de5b5570eb80" providerId="AD" clId="Web-{8E9C41D7-5FFF-0EFE-9D1C-0523F687CC7A}" dt="2023-12-13T19:54:41.729" v="5"/>
        <pc:sldMkLst>
          <pc:docMk/>
          <pc:sldMk cId="3840768393" sldId="1437"/>
        </pc:sldMkLst>
      </pc:sldChg>
      <pc:sldChg chg="modCm">
        <pc:chgData name="Moore, Keegan R. (GSFC-5820)" userId="S::krmoore2@ndc.nasa.gov::98921b2f-d1fa-4585-9e58-de5b5570eb80" providerId="AD" clId="Web-{8E9C41D7-5FFF-0EFE-9D1C-0523F687CC7A}" dt="2023-12-13T19:55:03.979" v="7"/>
        <pc:sldMkLst>
          <pc:docMk/>
          <pc:sldMk cId="1957966568" sldId="1439"/>
        </pc:sldMkLst>
      </pc:sldChg>
      <pc:sldChg chg="modCm">
        <pc:chgData name="Moore, Keegan R. (GSFC-5820)" userId="S::krmoore2@ndc.nasa.gov::98921b2f-d1fa-4585-9e58-de5b5570eb80" providerId="AD" clId="Web-{8E9C41D7-5FFF-0EFE-9D1C-0523F687CC7A}" dt="2023-12-13T19:55:30.807" v="9"/>
        <pc:sldMkLst>
          <pc:docMk/>
          <pc:sldMk cId="4047792962" sldId="1440"/>
        </pc:sldMkLst>
      </pc:sldChg>
      <pc:sldChg chg="modCm">
        <pc:chgData name="Moore, Keegan R. (GSFC-5820)" userId="S::krmoore2@ndc.nasa.gov::98921b2f-d1fa-4585-9e58-de5b5570eb80" providerId="AD" clId="Web-{8E9C41D7-5FFF-0EFE-9D1C-0523F687CC7A}" dt="2023-12-13T19:59:02.341" v="11"/>
        <pc:sldMkLst>
          <pc:docMk/>
          <pc:sldMk cId="2390476403" sldId="1693"/>
        </pc:sldMkLst>
      </pc:sldChg>
      <pc:sldChg chg="modCm">
        <pc:chgData name="Moore, Keegan R. (GSFC-5820)" userId="S::krmoore2@ndc.nasa.gov::98921b2f-d1fa-4585-9e58-de5b5570eb80" providerId="AD" clId="Web-{8E9C41D7-5FFF-0EFE-9D1C-0523F687CC7A}" dt="2023-12-13T19:59:52.576" v="13"/>
        <pc:sldMkLst>
          <pc:docMk/>
          <pc:sldMk cId="2201605426" sldId="1695"/>
        </pc:sldMkLst>
      </pc:sldChg>
      <pc:sldChg chg="modSp addCm modCm">
        <pc:chgData name="Moore, Keegan R. (GSFC-5820)" userId="S::krmoore2@ndc.nasa.gov::98921b2f-d1fa-4585-9e58-de5b5570eb80" providerId="AD" clId="Web-{8E9C41D7-5FFF-0EFE-9D1C-0523F687CC7A}" dt="2023-12-13T20:06:18.222" v="27"/>
        <pc:sldMkLst>
          <pc:docMk/>
          <pc:sldMk cId="2869594658" sldId="1720"/>
        </pc:sldMkLst>
        <pc:spChg chg="mod">
          <ac:chgData name="Moore, Keegan R. (GSFC-5820)" userId="S::krmoore2@ndc.nasa.gov::98921b2f-d1fa-4585-9e58-de5b5570eb80" providerId="AD" clId="Web-{8E9C41D7-5FFF-0EFE-9D1C-0523F687CC7A}" dt="2023-12-13T20:05:14.596" v="20" actId="20577"/>
          <ac:spMkLst>
            <pc:docMk/>
            <pc:sldMk cId="2869594658" sldId="1720"/>
            <ac:spMk id="7" creationId="{8A5D02CE-2761-E81E-6704-096B96CDCDDC}"/>
          </ac:spMkLst>
        </pc:spChg>
        <pc:spChg chg="mod">
          <ac:chgData name="Moore, Keegan R. (GSFC-5820)" userId="S::krmoore2@ndc.nasa.gov::98921b2f-d1fa-4585-9e58-de5b5570eb80" providerId="AD" clId="Web-{8E9C41D7-5FFF-0EFE-9D1C-0523F687CC7A}" dt="2023-12-13T20:05:12.424" v="18" actId="20577"/>
          <ac:spMkLst>
            <pc:docMk/>
            <pc:sldMk cId="2869594658" sldId="1720"/>
            <ac:spMk id="29699" creationId="{00000000-0000-0000-0000-000000000000}"/>
          </ac:spMkLst>
        </pc:spChg>
      </pc:sldChg>
      <pc:sldChg chg="modSp">
        <pc:chgData name="Moore, Keegan R. (GSFC-5820)" userId="S::krmoore2@ndc.nasa.gov::98921b2f-d1fa-4585-9e58-de5b5570eb80" providerId="AD" clId="Web-{8E9C41D7-5FFF-0EFE-9D1C-0523F687CC7A}" dt="2023-12-13T20:05:43.190" v="26" actId="20577"/>
        <pc:sldMkLst>
          <pc:docMk/>
          <pc:sldMk cId="4017702249" sldId="1721"/>
        </pc:sldMkLst>
        <pc:spChg chg="mod">
          <ac:chgData name="Moore, Keegan R. (GSFC-5820)" userId="S::krmoore2@ndc.nasa.gov::98921b2f-d1fa-4585-9e58-de5b5570eb80" providerId="AD" clId="Web-{8E9C41D7-5FFF-0EFE-9D1C-0523F687CC7A}" dt="2023-12-13T20:05:35.846" v="22" actId="20577"/>
          <ac:spMkLst>
            <pc:docMk/>
            <pc:sldMk cId="4017702249" sldId="1721"/>
            <ac:spMk id="7" creationId="{959727A4-2D8F-1753-4425-B3610E28716B}"/>
          </ac:spMkLst>
        </pc:spChg>
        <pc:spChg chg="mod">
          <ac:chgData name="Moore, Keegan R. (GSFC-5820)" userId="S::krmoore2@ndc.nasa.gov::98921b2f-d1fa-4585-9e58-de5b5570eb80" providerId="AD" clId="Web-{8E9C41D7-5FFF-0EFE-9D1C-0523F687CC7A}" dt="2023-12-13T20:05:43.190" v="26" actId="20577"/>
          <ac:spMkLst>
            <pc:docMk/>
            <pc:sldMk cId="4017702249" sldId="1721"/>
            <ac:spMk id="13" creationId="{7083AFE5-F16E-BC12-9F5C-B1275FA979FC}"/>
          </ac:spMkLst>
        </pc:spChg>
        <pc:spChg chg="mod">
          <ac:chgData name="Moore, Keegan R. (GSFC-5820)" userId="S::krmoore2@ndc.nasa.gov::98921b2f-d1fa-4585-9e58-de5b5570eb80" providerId="AD" clId="Web-{8E9C41D7-5FFF-0EFE-9D1C-0523F687CC7A}" dt="2023-12-13T20:05:39.378" v="24" actId="20577"/>
          <ac:spMkLst>
            <pc:docMk/>
            <pc:sldMk cId="4017702249" sldId="1721"/>
            <ac:spMk id="18" creationId="{D4B06CE2-372D-3B9D-3C34-FA2C8AFD8790}"/>
          </ac:spMkLst>
        </pc:spChg>
      </pc:sldChg>
    </pc:docChg>
  </pc:docChgLst>
  <pc:docChgLst>
    <pc:chgData name="Moore, Keegan R. (GSFC-5820)" userId="S::krmoore2@ndc.nasa.gov::98921b2f-d1fa-4585-9e58-de5b5570eb80" providerId="AD" clId="Web-{754C6039-4E6E-37B5-05B0-7055A49F746F}"/>
    <pc:docChg chg="mod">
      <pc:chgData name="Moore, Keegan R. (GSFC-5820)" userId="S::krmoore2@ndc.nasa.gov::98921b2f-d1fa-4585-9e58-de5b5570eb80" providerId="AD" clId="Web-{754C6039-4E6E-37B5-05B0-7055A49F746F}" dt="2023-12-11T22:13:38.713" v="8"/>
      <pc:docMkLst>
        <pc:docMk/>
      </pc:docMkLst>
      <pc:sldChg chg="addCm">
        <pc:chgData name="Moore, Keegan R. (GSFC-5820)" userId="S::krmoore2@ndc.nasa.gov::98921b2f-d1fa-4585-9e58-de5b5570eb80" providerId="AD" clId="Web-{754C6039-4E6E-37B5-05B0-7055A49F746F}" dt="2023-12-11T21:59:01.053" v="4"/>
        <pc:sldMkLst>
          <pc:docMk/>
          <pc:sldMk cId="1371740851" sldId="1436"/>
        </pc:sldMkLst>
      </pc:sldChg>
      <pc:sldChg chg="addCm">
        <pc:chgData name="Moore, Keegan R. (GSFC-5820)" userId="S::krmoore2@ndc.nasa.gov::98921b2f-d1fa-4585-9e58-de5b5570eb80" providerId="AD" clId="Web-{754C6039-4E6E-37B5-05B0-7055A49F746F}" dt="2023-12-11T21:54:46.673" v="2"/>
        <pc:sldMkLst>
          <pc:docMk/>
          <pc:sldMk cId="3840768393" sldId="1437"/>
        </pc:sldMkLst>
      </pc:sldChg>
      <pc:sldChg chg="addCm">
        <pc:chgData name="Moore, Keegan R. (GSFC-5820)" userId="S::krmoore2@ndc.nasa.gov::98921b2f-d1fa-4585-9e58-de5b5570eb80" providerId="AD" clId="Web-{754C6039-4E6E-37B5-05B0-7055A49F746F}" dt="2023-12-11T21:57:33.442" v="3"/>
        <pc:sldMkLst>
          <pc:docMk/>
          <pc:sldMk cId="1957966568" sldId="1439"/>
        </pc:sldMkLst>
      </pc:sldChg>
      <pc:sldChg chg="addCm">
        <pc:chgData name="Moore, Keegan R. (GSFC-5820)" userId="S::krmoore2@ndc.nasa.gov::98921b2f-d1fa-4585-9e58-de5b5570eb80" providerId="AD" clId="Web-{754C6039-4E6E-37B5-05B0-7055A49F746F}" dt="2023-12-11T21:59:54.133" v="5"/>
        <pc:sldMkLst>
          <pc:docMk/>
          <pc:sldMk cId="4047792962" sldId="1440"/>
        </pc:sldMkLst>
      </pc:sldChg>
      <pc:sldChg chg="addCm">
        <pc:chgData name="Moore, Keegan R. (GSFC-5820)" userId="S::krmoore2@ndc.nasa.gov::98921b2f-d1fa-4585-9e58-de5b5570eb80" providerId="AD" clId="Web-{754C6039-4E6E-37B5-05B0-7055A49F746F}" dt="2023-12-11T22:13:38.713" v="8"/>
        <pc:sldMkLst>
          <pc:docMk/>
          <pc:sldMk cId="1512898303" sldId="1447"/>
        </pc:sldMkLst>
      </pc:sldChg>
      <pc:sldChg chg="addCm">
        <pc:chgData name="Moore, Keegan R. (GSFC-5820)" userId="S::krmoore2@ndc.nasa.gov::98921b2f-d1fa-4585-9e58-de5b5570eb80" providerId="AD" clId="Web-{754C6039-4E6E-37B5-05B0-7055A49F746F}" dt="2023-12-11T22:08:01.050" v="6"/>
        <pc:sldMkLst>
          <pc:docMk/>
          <pc:sldMk cId="2390476403" sldId="1693"/>
        </pc:sldMkLst>
      </pc:sldChg>
      <pc:sldChg chg="addCm">
        <pc:chgData name="Moore, Keegan R. (GSFC-5820)" userId="S::krmoore2@ndc.nasa.gov::98921b2f-d1fa-4585-9e58-de5b5570eb80" providerId="AD" clId="Web-{754C6039-4E6E-37B5-05B0-7055A49F746F}" dt="2023-12-11T22:09:21.536" v="7"/>
        <pc:sldMkLst>
          <pc:docMk/>
          <pc:sldMk cId="2201605426" sldId="1695"/>
        </pc:sldMkLst>
      </pc:sldChg>
    </pc:docChg>
  </pc:docChgLst>
  <pc:docChgLst>
    <pc:chgData name="Geist, Elizabeth J. (GSFC-5820)" userId="S::ejgeist@ndc.nasa.gov::2a78f08f-2ac8-42ec-88cb-df106d1f95ea" providerId="AD" clId="Web-{865FCC5A-C256-D3F0-E3F8-92A4B84EE96C}"/>
    <pc:docChg chg="">
      <pc:chgData name="Geist, Elizabeth J. (GSFC-5820)" userId="S::ejgeist@ndc.nasa.gov::2a78f08f-2ac8-42ec-88cb-df106d1f95ea" providerId="AD" clId="Web-{865FCC5A-C256-D3F0-E3F8-92A4B84EE96C}" dt="2023-12-13T20:09:05.461" v="1"/>
      <pc:docMkLst>
        <pc:docMk/>
      </pc:docMkLst>
      <pc:sldChg chg="modCm">
        <pc:chgData name="Geist, Elizabeth J. (GSFC-5820)" userId="S::ejgeist@ndc.nasa.gov::2a78f08f-2ac8-42ec-88cb-df106d1f95ea" providerId="AD" clId="Web-{865FCC5A-C256-D3F0-E3F8-92A4B84EE96C}" dt="2023-12-13T20:09:05.461" v="1"/>
        <pc:sldMkLst>
          <pc:docMk/>
          <pc:sldMk cId="2869594658" sldId="172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32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32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32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821134-1BFF-40F6-B1C3-9185F3ED8A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7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3F8F07-F938-48A4-AECA-E58EA13755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712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0662" indent="-296408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5634" indent="-237127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887" indent="-237127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4141" indent="-237127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8D80CF-8776-401A-8197-606F813F3E17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96680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85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B22584-A55D-4155-96E1-DBDE4FA60C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5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99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85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A851A8-C4FF-4391-920F-83151C4B7F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5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315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85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B22584-A55D-4155-96E1-DBDE4FA60C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5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159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85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B22584-A55D-4155-96E1-DBDE4FA60C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5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133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85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B22584-A55D-4155-96E1-DBDE4FA60C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5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005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07">
              <a:defRPr/>
            </a:pPr>
            <a:fld id="{12A851A8-C4FF-4391-920F-83151C4B7FA8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138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97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07">
              <a:defRPr/>
            </a:pPr>
            <a:fld id="{12A851A8-C4FF-4391-920F-83151C4B7FA8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140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308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8507">
              <a:defRPr/>
            </a:pPr>
            <a:fld id="{3EB22584-A55D-4155-96E1-DBDE4FA60C68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152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33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8507">
              <a:defRPr/>
            </a:pPr>
            <a:fld id="{3EB22584-A55D-4155-96E1-DBDE4FA60C68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154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11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8507">
              <a:defRPr/>
            </a:pPr>
            <a:fld id="{3EB22584-A55D-4155-96E1-DBDE4FA60C68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156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3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0662" indent="-296408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5634" indent="-237127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887" indent="-237127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4141" indent="-237127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28D80CF-8776-401A-8197-606F813F3E17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4550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07">
              <a:defRPr/>
            </a:pPr>
            <a:fld id="{12A851A8-C4FF-4391-920F-83151C4B7FA8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161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08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8507">
              <a:defRPr/>
            </a:pPr>
            <a:fld id="{3EB22584-A55D-4155-96E1-DBDE4FA60C68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177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71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0662" indent="-296408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85634" indent="-237127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59887" indent="-237127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34141" indent="-237127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48507">
              <a:defRPr/>
            </a:pPr>
            <a:fld id="{B28D80CF-8776-401A-8197-606F813F3E17}" type="slidenum">
              <a:rPr lang="en-US" altLang="en-US" sz="1200">
                <a:solidFill>
                  <a:srgbClr val="000000"/>
                </a:solidFill>
              </a:rPr>
              <a:pPr defTabSz="948507">
                <a:defRPr/>
              </a:pPr>
              <a:t>184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03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07">
              <a:defRPr/>
            </a:pPr>
            <a:fld id="{AD3F8F07-F938-48A4-AECA-E58EA13755D7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186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74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07">
              <a:defRPr/>
            </a:pPr>
            <a:fld id="{AD3F8F07-F938-48A4-AECA-E58EA13755D7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191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8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07">
              <a:defRPr/>
            </a:pPr>
            <a:fld id="{AD3F8F07-F938-48A4-AECA-E58EA13755D7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195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959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07">
              <a:defRPr/>
            </a:pPr>
            <a:fld id="{AD3F8F07-F938-48A4-AECA-E58EA13755D7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207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57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41945" algn="l"/>
                <a:tab pos="883891" algn="l"/>
                <a:tab pos="1325835" algn="l"/>
                <a:tab pos="1767781" algn="l"/>
                <a:tab pos="2209726" algn="l"/>
                <a:tab pos="2651671" algn="l"/>
                <a:tab pos="309361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eaLnBrk="0">
              <a:tabLst>
                <a:tab pos="441945" algn="l"/>
                <a:tab pos="883891" algn="l"/>
                <a:tab pos="1325835" algn="l"/>
                <a:tab pos="1767781" algn="l"/>
                <a:tab pos="2209726" algn="l"/>
                <a:tab pos="2651671" algn="l"/>
                <a:tab pos="309361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>
              <a:tabLst>
                <a:tab pos="441945" algn="l"/>
                <a:tab pos="883891" algn="l"/>
                <a:tab pos="1325835" algn="l"/>
                <a:tab pos="1767781" algn="l"/>
                <a:tab pos="2209726" algn="l"/>
                <a:tab pos="2651671" algn="l"/>
                <a:tab pos="309361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>
              <a:tabLst>
                <a:tab pos="441945" algn="l"/>
                <a:tab pos="883891" algn="l"/>
                <a:tab pos="1325835" algn="l"/>
                <a:tab pos="1767781" algn="l"/>
                <a:tab pos="2209726" algn="l"/>
                <a:tab pos="2651671" algn="l"/>
                <a:tab pos="309361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>
              <a:tabLst>
                <a:tab pos="441945" algn="l"/>
                <a:tab pos="883891" algn="l"/>
                <a:tab pos="1325835" algn="l"/>
                <a:tab pos="1767781" algn="l"/>
                <a:tab pos="2209726" algn="l"/>
                <a:tab pos="2651671" algn="l"/>
                <a:tab pos="309361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30699" indent="-220973" defTabSz="441945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1945" algn="l"/>
                <a:tab pos="883891" algn="l"/>
                <a:tab pos="1325835" algn="l"/>
                <a:tab pos="1767781" algn="l"/>
                <a:tab pos="2209726" algn="l"/>
                <a:tab pos="2651671" algn="l"/>
                <a:tab pos="309361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872645" indent="-220973" defTabSz="441945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1945" algn="l"/>
                <a:tab pos="883891" algn="l"/>
                <a:tab pos="1325835" algn="l"/>
                <a:tab pos="1767781" algn="l"/>
                <a:tab pos="2209726" algn="l"/>
                <a:tab pos="2651671" algn="l"/>
                <a:tab pos="309361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14590" indent="-220973" defTabSz="441945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1945" algn="l"/>
                <a:tab pos="883891" algn="l"/>
                <a:tab pos="1325835" algn="l"/>
                <a:tab pos="1767781" algn="l"/>
                <a:tab pos="2209726" algn="l"/>
                <a:tab pos="2651671" algn="l"/>
                <a:tab pos="309361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756535" indent="-220973" defTabSz="441945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41945" algn="l"/>
                <a:tab pos="883891" algn="l"/>
                <a:tab pos="1325835" algn="l"/>
                <a:tab pos="1767781" algn="l"/>
                <a:tab pos="2209726" algn="l"/>
                <a:tab pos="2651671" algn="l"/>
                <a:tab pos="3093618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/>
            <a:fld id="{E9CBD2B7-6EF5-48A5-8E2E-A8946B05E4A5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37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504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8507">
              <a:defRPr/>
            </a:pPr>
            <a:fld id="{12A851A8-C4FF-4391-920F-83151C4B7FA8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2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8507">
              <a:defRPr/>
            </a:pPr>
            <a:fld id="{3EB22584-A55D-4155-96E1-DBDE4FA60C68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78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74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8507">
              <a:defRPr/>
            </a:pPr>
            <a:fld id="{3EB22584-A55D-4155-96E1-DBDE4FA60C68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82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05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8507">
              <a:defRPr/>
            </a:pPr>
            <a:fld id="{3EB22584-A55D-4155-96E1-DBDE4FA60C68}" type="slidenum">
              <a:rPr lang="en-US">
                <a:solidFill>
                  <a:srgbClr val="000000"/>
                </a:solidFill>
              </a:rPr>
              <a:pPr defTabSz="948507">
                <a:defRPr/>
              </a:pPr>
              <a:t>83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22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85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A851A8-C4FF-4391-920F-83151C4B7F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5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533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85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B22584-A55D-4155-96E1-DBDE4FA60C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485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72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5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6799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2506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13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3202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3958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61854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3153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38" y="152400"/>
            <a:ext cx="2078037" cy="6032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5925" y="152400"/>
            <a:ext cx="6081713" cy="6032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80461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15925" y="1209675"/>
            <a:ext cx="8312150" cy="49752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5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3976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3976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55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1728788"/>
            <a:ext cx="8196262" cy="1089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047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680200" cy="6889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898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38" y="152400"/>
            <a:ext cx="2078037" cy="6032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5925" y="152400"/>
            <a:ext cx="6081713" cy="6032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15925" y="1209675"/>
            <a:ext cx="8312150" cy="49752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4633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680200" cy="6889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352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5723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051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6337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369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6178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5585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022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43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4979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38" y="152400"/>
            <a:ext cx="2078037" cy="6032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5925" y="152400"/>
            <a:ext cx="6081713" cy="6032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06062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15925" y="1209675"/>
            <a:ext cx="8312150" cy="49752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52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22233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0644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16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20925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5855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36029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94860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5611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6405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9729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2835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8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221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148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52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1411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5175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23094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57989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46958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0986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25669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93616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855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3976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3976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182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1728788"/>
            <a:ext cx="8196262" cy="1089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3217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42629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6742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680200" cy="6889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6539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71853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5545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7404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1922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487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92621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6122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1277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7657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38" y="152400"/>
            <a:ext cx="2078037" cy="6032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5925" y="152400"/>
            <a:ext cx="6081713" cy="6032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10518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15925" y="1209675"/>
            <a:ext cx="8312150" cy="49752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90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7317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680200" cy="6889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49026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23954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46907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07897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39600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9400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765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0026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36522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80993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38" y="152400"/>
            <a:ext cx="2078037" cy="6032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5925" y="152400"/>
            <a:ext cx="6081713" cy="6032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4624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15925" y="1209675"/>
            <a:ext cx="8312150" cy="49752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760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916702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680200" cy="6889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499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2196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09442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40741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994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8547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0442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2226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4148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47934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0038" y="152400"/>
            <a:ext cx="2078037" cy="6032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5925" y="152400"/>
            <a:ext cx="6081713" cy="6032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52579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15925" y="1209675"/>
            <a:ext cx="8312150" cy="49752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463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72640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680200" cy="68897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29698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49890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45" y="111386"/>
            <a:ext cx="6680200" cy="688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9675"/>
            <a:ext cx="4079875" cy="4975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657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4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4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6099"/>
          </a:xfrm>
          <a:prstGeom prst="rect">
            <a:avLst/>
          </a:prstGeom>
        </p:spPr>
      </p:pic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-11113" y="6484938"/>
            <a:ext cx="9155113" cy="304800"/>
          </a:xfrm>
          <a:custGeom>
            <a:avLst/>
            <a:gdLst>
              <a:gd name="G0" fmla="*/ 25431 1 2"/>
              <a:gd name="G1" fmla="*/ 847 1 2"/>
              <a:gd name="G2" fmla="+- 847 0 0"/>
              <a:gd name="G3" fmla="+- 25431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431" y="0"/>
                </a:lnTo>
                <a:lnTo>
                  <a:pt x="25431" y="847"/>
                </a:lnTo>
                <a:lnTo>
                  <a:pt x="0" y="84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algn="r">
              <a:lnSpc>
                <a:spcPct val="100000"/>
              </a:lnSpc>
              <a:defRPr/>
            </a:pPr>
            <a:fld id="{00A7DD5A-4C91-4CB8-84C7-D2586033CE3C}" type="slidenum">
              <a:rPr lang="en-US" altLang="en-US" sz="1000" b="1" smtClean="0">
                <a:solidFill>
                  <a:srgbClr val="FFFFFF"/>
                </a:solidFill>
                <a:ea typeface="MS PGothic" pitchFamily="34" charset="-128"/>
              </a:rPr>
              <a:pPr algn="r">
                <a:lnSpc>
                  <a:spcPct val="100000"/>
                </a:lnSpc>
                <a:defRPr/>
              </a:pPr>
              <a:t>‹#›</a:t>
            </a:fld>
            <a:endParaRPr lang="en-US" altLang="en-US" sz="1000" b="1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9" name="Line 4"/>
          <p:cNvSpPr>
            <a:spLocks noChangeShapeType="1"/>
          </p:cNvSpPr>
          <p:nvPr/>
        </p:nvSpPr>
        <p:spPr bwMode="auto">
          <a:xfrm>
            <a:off x="-11113" y="6637338"/>
            <a:ext cx="9155113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>
            <a:outerShdw dist="17819" dir="2700000" algn="ctr" rotWithShape="0">
              <a:srgbClr val="000000">
                <a:alpha val="7501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8520113" y="6623050"/>
            <a:ext cx="874712" cy="273050"/>
          </a:xfrm>
          <a:custGeom>
            <a:avLst/>
            <a:gdLst>
              <a:gd name="G0" fmla="*/ 2430 1 2"/>
              <a:gd name="G1" fmla="*/ 759 1 2"/>
              <a:gd name="G2" fmla="+- 759 0 0"/>
              <a:gd name="G3" fmla="+- 243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430" y="0"/>
                </a:lnTo>
                <a:lnTo>
                  <a:pt x="2430" y="759"/>
                </a:lnTo>
                <a:lnTo>
                  <a:pt x="0" y="75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defRPr/>
            </a:pPr>
            <a:fld id="{7DD15553-8755-44EC-ACF7-3C36FA2B0C13}" type="slidenum">
              <a:rPr lang="en-US" altLang="en-US" sz="1200" smtClean="0">
                <a:ea typeface="ヒラギノ角ゴ Pro W3"/>
                <a:cs typeface="ヒラギノ角ゴ Pro W3"/>
              </a:rPr>
              <a:pPr>
                <a:lnSpc>
                  <a:spcPct val="100000"/>
                </a:lnSpc>
                <a:defRPr/>
              </a:pPr>
              <a:t>‹#›</a:t>
            </a:fld>
            <a:endParaRPr lang="en-US" altLang="en-US" sz="1200">
              <a:ea typeface="ヒラギノ角ゴ Pro W3"/>
              <a:cs typeface="ヒラギノ角ゴ Pro W3"/>
            </a:endParaRPr>
          </a:p>
        </p:txBody>
      </p:sp>
      <p:sp>
        <p:nvSpPr>
          <p:cNvPr id="1032" name="Line 7"/>
          <p:cNvSpPr>
            <a:spLocks noChangeShapeType="1"/>
          </p:cNvSpPr>
          <p:nvPr/>
        </p:nvSpPr>
        <p:spPr bwMode="auto">
          <a:xfrm>
            <a:off x="0" y="1603375"/>
            <a:ext cx="57912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Line 8"/>
          <p:cNvSpPr>
            <a:spLocks noChangeShapeType="1"/>
          </p:cNvSpPr>
          <p:nvPr/>
        </p:nvSpPr>
        <p:spPr bwMode="auto">
          <a:xfrm>
            <a:off x="0" y="1835150"/>
            <a:ext cx="55626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Line 9"/>
          <p:cNvSpPr>
            <a:spLocks noChangeShapeType="1"/>
          </p:cNvSpPr>
          <p:nvPr/>
        </p:nvSpPr>
        <p:spPr bwMode="auto">
          <a:xfrm>
            <a:off x="0" y="2062163"/>
            <a:ext cx="54102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Line 10"/>
          <p:cNvSpPr>
            <a:spLocks noChangeShapeType="1"/>
          </p:cNvSpPr>
          <p:nvPr/>
        </p:nvSpPr>
        <p:spPr bwMode="auto">
          <a:xfrm>
            <a:off x="0" y="1371600"/>
            <a:ext cx="60198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6" name="Line 11"/>
          <p:cNvSpPr>
            <a:spLocks noChangeShapeType="1"/>
          </p:cNvSpPr>
          <p:nvPr/>
        </p:nvSpPr>
        <p:spPr bwMode="auto">
          <a:xfrm flipV="1">
            <a:off x="4119563" y="6170613"/>
            <a:ext cx="1587" cy="6889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7" name="Line 12"/>
          <p:cNvSpPr>
            <a:spLocks noChangeShapeType="1"/>
          </p:cNvSpPr>
          <p:nvPr/>
        </p:nvSpPr>
        <p:spPr bwMode="auto">
          <a:xfrm flipV="1">
            <a:off x="3894138" y="6018213"/>
            <a:ext cx="1587" cy="8413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8" name="Line 13"/>
          <p:cNvSpPr>
            <a:spLocks noChangeShapeType="1"/>
          </p:cNvSpPr>
          <p:nvPr/>
        </p:nvSpPr>
        <p:spPr bwMode="auto">
          <a:xfrm flipV="1">
            <a:off x="3208338" y="5256213"/>
            <a:ext cx="1587" cy="16033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9" name="Line 14"/>
          <p:cNvSpPr>
            <a:spLocks noChangeShapeType="1"/>
          </p:cNvSpPr>
          <p:nvPr/>
        </p:nvSpPr>
        <p:spPr bwMode="auto">
          <a:xfrm flipV="1">
            <a:off x="3440113" y="5637213"/>
            <a:ext cx="1587" cy="12223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0" name="Line 15"/>
          <p:cNvSpPr>
            <a:spLocks noChangeShapeType="1"/>
          </p:cNvSpPr>
          <p:nvPr/>
        </p:nvSpPr>
        <p:spPr bwMode="auto">
          <a:xfrm flipV="1">
            <a:off x="3668713" y="5865813"/>
            <a:ext cx="1587" cy="9937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1" name="Line 16"/>
          <p:cNvSpPr>
            <a:spLocks noChangeShapeType="1"/>
          </p:cNvSpPr>
          <p:nvPr/>
        </p:nvSpPr>
        <p:spPr bwMode="auto">
          <a:xfrm flipV="1">
            <a:off x="2976563" y="4875213"/>
            <a:ext cx="1587" cy="19843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3" name="Line 18"/>
          <p:cNvSpPr>
            <a:spLocks noChangeShapeType="1"/>
          </p:cNvSpPr>
          <p:nvPr/>
        </p:nvSpPr>
        <p:spPr bwMode="auto">
          <a:xfrm flipV="1">
            <a:off x="4343400" y="6323013"/>
            <a:ext cx="1588" cy="5365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" name="Line 19"/>
          <p:cNvSpPr>
            <a:spLocks noChangeShapeType="1"/>
          </p:cNvSpPr>
          <p:nvPr/>
        </p:nvSpPr>
        <p:spPr bwMode="auto">
          <a:xfrm>
            <a:off x="0" y="2284413"/>
            <a:ext cx="50292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5" name="Line 20"/>
          <p:cNvSpPr>
            <a:spLocks noChangeShapeType="1"/>
          </p:cNvSpPr>
          <p:nvPr/>
        </p:nvSpPr>
        <p:spPr bwMode="auto">
          <a:xfrm>
            <a:off x="0" y="2516188"/>
            <a:ext cx="41910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6" name="Line 21"/>
          <p:cNvSpPr>
            <a:spLocks noChangeShapeType="1"/>
          </p:cNvSpPr>
          <p:nvPr/>
        </p:nvSpPr>
        <p:spPr bwMode="auto">
          <a:xfrm>
            <a:off x="0" y="2743200"/>
            <a:ext cx="39624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7" name="Line 22"/>
          <p:cNvSpPr>
            <a:spLocks noChangeShapeType="1"/>
          </p:cNvSpPr>
          <p:nvPr/>
        </p:nvSpPr>
        <p:spPr bwMode="auto">
          <a:xfrm>
            <a:off x="0" y="2974975"/>
            <a:ext cx="37338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8" name="Line 23"/>
          <p:cNvSpPr>
            <a:spLocks noChangeShapeType="1"/>
          </p:cNvSpPr>
          <p:nvPr/>
        </p:nvSpPr>
        <p:spPr bwMode="auto">
          <a:xfrm>
            <a:off x="0" y="3206750"/>
            <a:ext cx="35052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9" name="Line 24"/>
          <p:cNvSpPr>
            <a:spLocks noChangeShapeType="1"/>
          </p:cNvSpPr>
          <p:nvPr/>
        </p:nvSpPr>
        <p:spPr bwMode="auto">
          <a:xfrm>
            <a:off x="0" y="3433763"/>
            <a:ext cx="32766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0" name="Line 25"/>
          <p:cNvSpPr>
            <a:spLocks noChangeShapeType="1"/>
          </p:cNvSpPr>
          <p:nvPr/>
        </p:nvSpPr>
        <p:spPr bwMode="auto">
          <a:xfrm>
            <a:off x="0" y="3656013"/>
            <a:ext cx="30480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" name="Line 26"/>
          <p:cNvSpPr>
            <a:spLocks noChangeShapeType="1"/>
          </p:cNvSpPr>
          <p:nvPr/>
        </p:nvSpPr>
        <p:spPr bwMode="auto">
          <a:xfrm>
            <a:off x="0" y="3887788"/>
            <a:ext cx="28956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2" name="Line 27"/>
          <p:cNvSpPr>
            <a:spLocks noChangeShapeType="1"/>
          </p:cNvSpPr>
          <p:nvPr/>
        </p:nvSpPr>
        <p:spPr bwMode="auto">
          <a:xfrm>
            <a:off x="0" y="4114800"/>
            <a:ext cx="27432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3" name="Line 28"/>
          <p:cNvSpPr>
            <a:spLocks noChangeShapeType="1"/>
          </p:cNvSpPr>
          <p:nvPr/>
        </p:nvSpPr>
        <p:spPr bwMode="auto">
          <a:xfrm>
            <a:off x="0" y="4344988"/>
            <a:ext cx="27432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" name="Line 29"/>
          <p:cNvSpPr>
            <a:spLocks noChangeShapeType="1"/>
          </p:cNvSpPr>
          <p:nvPr/>
        </p:nvSpPr>
        <p:spPr bwMode="auto">
          <a:xfrm>
            <a:off x="0" y="4576763"/>
            <a:ext cx="28956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" name="Line 30"/>
          <p:cNvSpPr>
            <a:spLocks noChangeShapeType="1"/>
          </p:cNvSpPr>
          <p:nvPr/>
        </p:nvSpPr>
        <p:spPr bwMode="auto">
          <a:xfrm>
            <a:off x="0" y="4803775"/>
            <a:ext cx="30480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6" name="Line 31"/>
          <p:cNvSpPr>
            <a:spLocks noChangeShapeType="1"/>
          </p:cNvSpPr>
          <p:nvPr/>
        </p:nvSpPr>
        <p:spPr bwMode="auto">
          <a:xfrm>
            <a:off x="0" y="5026025"/>
            <a:ext cx="30480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7" name="Line 32"/>
          <p:cNvSpPr>
            <a:spLocks noChangeShapeType="1"/>
          </p:cNvSpPr>
          <p:nvPr/>
        </p:nvSpPr>
        <p:spPr bwMode="auto">
          <a:xfrm>
            <a:off x="0" y="5257800"/>
            <a:ext cx="33528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8" name="Line 33"/>
          <p:cNvSpPr>
            <a:spLocks noChangeShapeType="1"/>
          </p:cNvSpPr>
          <p:nvPr/>
        </p:nvSpPr>
        <p:spPr bwMode="auto">
          <a:xfrm>
            <a:off x="0" y="5484813"/>
            <a:ext cx="33528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9" name="Line 34"/>
          <p:cNvSpPr>
            <a:spLocks noChangeShapeType="1"/>
          </p:cNvSpPr>
          <p:nvPr/>
        </p:nvSpPr>
        <p:spPr bwMode="auto">
          <a:xfrm>
            <a:off x="0" y="5716588"/>
            <a:ext cx="35814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0" name="Line 35"/>
          <p:cNvSpPr>
            <a:spLocks noChangeShapeType="1"/>
          </p:cNvSpPr>
          <p:nvPr/>
        </p:nvSpPr>
        <p:spPr bwMode="auto">
          <a:xfrm>
            <a:off x="0" y="5948363"/>
            <a:ext cx="38100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1" name="Line 36"/>
          <p:cNvSpPr>
            <a:spLocks noChangeShapeType="1"/>
          </p:cNvSpPr>
          <p:nvPr/>
        </p:nvSpPr>
        <p:spPr bwMode="auto">
          <a:xfrm>
            <a:off x="0" y="6175375"/>
            <a:ext cx="41910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2" name="Line 37"/>
          <p:cNvSpPr>
            <a:spLocks noChangeShapeType="1"/>
          </p:cNvSpPr>
          <p:nvPr/>
        </p:nvSpPr>
        <p:spPr bwMode="auto">
          <a:xfrm>
            <a:off x="0" y="6397625"/>
            <a:ext cx="44196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3" name="Line 38"/>
          <p:cNvSpPr>
            <a:spLocks noChangeShapeType="1"/>
          </p:cNvSpPr>
          <p:nvPr/>
        </p:nvSpPr>
        <p:spPr bwMode="auto">
          <a:xfrm>
            <a:off x="0" y="6629400"/>
            <a:ext cx="46482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64" name="Group 39"/>
          <p:cNvGrpSpPr>
            <a:grpSpLocks/>
          </p:cNvGrpSpPr>
          <p:nvPr/>
        </p:nvGrpSpPr>
        <p:grpSpPr bwMode="auto">
          <a:xfrm>
            <a:off x="236538" y="1065213"/>
            <a:ext cx="5703887" cy="5794375"/>
            <a:chOff x="149" y="671"/>
            <a:chExt cx="3593" cy="3650"/>
          </a:xfrm>
        </p:grpSpPr>
        <p:sp>
          <p:nvSpPr>
            <p:cNvPr id="1070" name="Line 40"/>
            <p:cNvSpPr>
              <a:spLocks noChangeShapeType="1"/>
            </p:cNvSpPr>
            <p:nvPr/>
          </p:nvSpPr>
          <p:spPr bwMode="auto">
            <a:xfrm flipV="1">
              <a:off x="149" y="670"/>
              <a:ext cx="0" cy="3649"/>
            </a:xfrm>
            <a:prstGeom prst="line">
              <a:avLst/>
            </a:prstGeom>
            <a:noFill/>
            <a:ln w="3240">
              <a:solidFill>
                <a:srgbClr val="FFFFFF">
                  <a:alpha val="14902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71" name="Group 41"/>
            <p:cNvGrpSpPr>
              <a:grpSpLocks/>
            </p:cNvGrpSpPr>
            <p:nvPr/>
          </p:nvGrpSpPr>
          <p:grpSpPr bwMode="auto">
            <a:xfrm>
              <a:off x="270" y="671"/>
              <a:ext cx="3472" cy="3650"/>
              <a:chOff x="270" y="671"/>
              <a:chExt cx="3472" cy="3650"/>
            </a:xfrm>
          </p:grpSpPr>
          <p:sp>
            <p:nvSpPr>
              <p:cNvPr id="1072" name="Line 42"/>
              <p:cNvSpPr>
                <a:spLocks noChangeShapeType="1"/>
              </p:cNvSpPr>
              <p:nvPr/>
            </p:nvSpPr>
            <p:spPr bwMode="auto">
              <a:xfrm flipV="1">
                <a:off x="3173" y="672"/>
                <a:ext cx="0" cy="731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Line 43"/>
              <p:cNvSpPr>
                <a:spLocks noChangeShapeType="1"/>
              </p:cNvSpPr>
              <p:nvPr/>
            </p:nvSpPr>
            <p:spPr bwMode="auto">
              <a:xfrm flipV="1">
                <a:off x="2890" y="670"/>
                <a:ext cx="0" cy="779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" name="Line 44"/>
              <p:cNvSpPr>
                <a:spLocks noChangeShapeType="1"/>
              </p:cNvSpPr>
              <p:nvPr/>
            </p:nvSpPr>
            <p:spPr bwMode="auto">
              <a:xfrm flipV="1">
                <a:off x="3030" y="671"/>
                <a:ext cx="0" cy="780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" name="Line 45"/>
              <p:cNvSpPr>
                <a:spLocks noChangeShapeType="1"/>
              </p:cNvSpPr>
              <p:nvPr/>
            </p:nvSpPr>
            <p:spPr bwMode="auto">
              <a:xfrm flipV="1">
                <a:off x="1420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" name="Line 46"/>
              <p:cNvSpPr>
                <a:spLocks noChangeShapeType="1"/>
              </p:cNvSpPr>
              <p:nvPr/>
            </p:nvSpPr>
            <p:spPr bwMode="auto">
              <a:xfrm flipV="1">
                <a:off x="1562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" name="Line 47"/>
              <p:cNvSpPr>
                <a:spLocks noChangeShapeType="1"/>
              </p:cNvSpPr>
              <p:nvPr/>
            </p:nvSpPr>
            <p:spPr bwMode="auto">
              <a:xfrm flipV="1">
                <a:off x="1704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" name="Line 48"/>
              <p:cNvSpPr>
                <a:spLocks noChangeShapeType="1"/>
              </p:cNvSpPr>
              <p:nvPr/>
            </p:nvSpPr>
            <p:spPr bwMode="auto">
              <a:xfrm flipV="1">
                <a:off x="1276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" name="Line 49"/>
              <p:cNvSpPr>
                <a:spLocks noChangeShapeType="1"/>
              </p:cNvSpPr>
              <p:nvPr/>
            </p:nvSpPr>
            <p:spPr bwMode="auto">
              <a:xfrm flipV="1">
                <a:off x="844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Line 50"/>
              <p:cNvSpPr>
                <a:spLocks noChangeShapeType="1"/>
              </p:cNvSpPr>
              <p:nvPr/>
            </p:nvSpPr>
            <p:spPr bwMode="auto">
              <a:xfrm flipV="1">
                <a:off x="990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" name="Line 51"/>
              <p:cNvSpPr>
                <a:spLocks noChangeShapeType="1"/>
              </p:cNvSpPr>
              <p:nvPr/>
            </p:nvSpPr>
            <p:spPr bwMode="auto">
              <a:xfrm flipV="1">
                <a:off x="1132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" name="Line 52"/>
              <p:cNvSpPr>
                <a:spLocks noChangeShapeType="1"/>
              </p:cNvSpPr>
              <p:nvPr/>
            </p:nvSpPr>
            <p:spPr bwMode="auto">
              <a:xfrm flipV="1">
                <a:off x="698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" name="Line 53"/>
              <p:cNvSpPr>
                <a:spLocks noChangeShapeType="1"/>
              </p:cNvSpPr>
              <p:nvPr/>
            </p:nvSpPr>
            <p:spPr bwMode="auto">
              <a:xfrm flipV="1">
                <a:off x="270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Line 54"/>
              <p:cNvSpPr>
                <a:spLocks noChangeShapeType="1"/>
              </p:cNvSpPr>
              <p:nvPr/>
            </p:nvSpPr>
            <p:spPr bwMode="auto">
              <a:xfrm flipV="1">
                <a:off x="412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Line 55"/>
              <p:cNvSpPr>
                <a:spLocks noChangeShapeType="1"/>
              </p:cNvSpPr>
              <p:nvPr/>
            </p:nvSpPr>
            <p:spPr bwMode="auto">
              <a:xfrm flipV="1">
                <a:off x="554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Line 56"/>
              <p:cNvSpPr>
                <a:spLocks noChangeShapeType="1"/>
              </p:cNvSpPr>
              <p:nvPr/>
            </p:nvSpPr>
            <p:spPr bwMode="auto">
              <a:xfrm flipV="1">
                <a:off x="2741" y="672"/>
                <a:ext cx="0" cy="828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Line 57"/>
              <p:cNvSpPr>
                <a:spLocks noChangeShapeType="1"/>
              </p:cNvSpPr>
              <p:nvPr/>
            </p:nvSpPr>
            <p:spPr bwMode="auto">
              <a:xfrm flipV="1">
                <a:off x="2592" y="671"/>
                <a:ext cx="0" cy="926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Line 58"/>
              <p:cNvSpPr>
                <a:spLocks noChangeShapeType="1"/>
              </p:cNvSpPr>
              <p:nvPr/>
            </p:nvSpPr>
            <p:spPr bwMode="auto">
              <a:xfrm flipV="1">
                <a:off x="2448" y="671"/>
                <a:ext cx="0" cy="107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Line 59"/>
              <p:cNvSpPr>
                <a:spLocks noChangeShapeType="1"/>
              </p:cNvSpPr>
              <p:nvPr/>
            </p:nvSpPr>
            <p:spPr bwMode="auto">
              <a:xfrm flipV="1">
                <a:off x="2304" y="672"/>
                <a:ext cx="0" cy="1169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Line 60"/>
              <p:cNvSpPr>
                <a:spLocks noChangeShapeType="1"/>
              </p:cNvSpPr>
              <p:nvPr/>
            </p:nvSpPr>
            <p:spPr bwMode="auto">
              <a:xfrm flipV="1">
                <a:off x="2160" y="672"/>
                <a:ext cx="0" cy="1364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" name="Line 61"/>
              <p:cNvSpPr>
                <a:spLocks noChangeShapeType="1"/>
              </p:cNvSpPr>
              <p:nvPr/>
            </p:nvSpPr>
            <p:spPr bwMode="auto">
              <a:xfrm flipV="1">
                <a:off x="2016" y="672"/>
                <a:ext cx="0" cy="1461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Line 62"/>
              <p:cNvSpPr>
                <a:spLocks noChangeShapeType="1"/>
              </p:cNvSpPr>
              <p:nvPr/>
            </p:nvSpPr>
            <p:spPr bwMode="auto">
              <a:xfrm flipV="1">
                <a:off x="1872" y="672"/>
                <a:ext cx="0" cy="1607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" name="Line 63"/>
              <p:cNvSpPr>
                <a:spLocks noChangeShapeType="1"/>
              </p:cNvSpPr>
              <p:nvPr/>
            </p:nvSpPr>
            <p:spPr bwMode="auto">
              <a:xfrm flipV="1">
                <a:off x="3456" y="671"/>
                <a:ext cx="0" cy="538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" name="Line 64"/>
              <p:cNvSpPr>
                <a:spLocks noChangeShapeType="1"/>
              </p:cNvSpPr>
              <p:nvPr/>
            </p:nvSpPr>
            <p:spPr bwMode="auto">
              <a:xfrm flipV="1">
                <a:off x="3312" y="672"/>
                <a:ext cx="0" cy="68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5"/>
              <p:cNvSpPr>
                <a:spLocks noChangeShapeType="1"/>
              </p:cNvSpPr>
              <p:nvPr/>
            </p:nvSpPr>
            <p:spPr bwMode="auto">
              <a:xfrm flipV="1">
                <a:off x="3599" y="671"/>
                <a:ext cx="0" cy="391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Line 66"/>
              <p:cNvSpPr>
                <a:spLocks noChangeShapeType="1"/>
              </p:cNvSpPr>
              <p:nvPr/>
            </p:nvSpPr>
            <p:spPr bwMode="auto">
              <a:xfrm flipV="1">
                <a:off x="3743" y="671"/>
                <a:ext cx="0" cy="245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65" name="Line 67"/>
          <p:cNvSpPr>
            <a:spLocks noChangeShapeType="1"/>
          </p:cNvSpPr>
          <p:nvPr/>
        </p:nvSpPr>
        <p:spPr bwMode="auto">
          <a:xfrm>
            <a:off x="0" y="1139825"/>
            <a:ext cx="61722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2" name="AutoShape 68"/>
          <p:cNvSpPr>
            <a:spLocks noChangeArrowheads="1"/>
          </p:cNvSpPr>
          <p:nvPr/>
        </p:nvSpPr>
        <p:spPr bwMode="auto">
          <a:xfrm>
            <a:off x="1866900" y="391666"/>
            <a:ext cx="5029200" cy="212725"/>
          </a:xfrm>
          <a:custGeom>
            <a:avLst/>
            <a:gdLst>
              <a:gd name="G0" fmla="*/ 13970 1 2"/>
              <a:gd name="G1" fmla="*/ 590 1 2"/>
              <a:gd name="G2" fmla="+- 590 0 0"/>
              <a:gd name="G3" fmla="+- 1397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3970" y="0"/>
                </a:lnTo>
                <a:lnTo>
                  <a:pt x="13970" y="590"/>
                </a:lnTo>
                <a:lnTo>
                  <a:pt x="0" y="59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defRPr/>
            </a:pPr>
            <a:r>
              <a:rPr lang="en-US" altLang="en-US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National Aeronautics and Space Administration</a:t>
            </a:r>
          </a:p>
        </p:txBody>
      </p:sp>
      <p:pic>
        <p:nvPicPr>
          <p:cNvPr id="1067" name="Picture 6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52400"/>
            <a:ext cx="71755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8" name="Rectangle 70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1728788"/>
            <a:ext cx="8196262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formatClick to edit Master title style</a:t>
            </a:r>
          </a:p>
        </p:txBody>
      </p:sp>
      <p:sp>
        <p:nvSpPr>
          <p:cNvPr id="1069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360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13" y="148156"/>
            <a:ext cx="756673" cy="5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7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2pPr>
      <a:lvl3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3pPr>
      <a:lvl4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4pPr>
      <a:lvl5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5pPr>
      <a:lvl6pPr marL="2514600" indent="-228600" algn="l" defTabSz="457200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6pPr>
      <a:lvl7pPr marL="2971800" indent="-228600" algn="l" defTabSz="457200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7pPr>
      <a:lvl8pPr marL="3429000" indent="-228600" algn="l" defTabSz="457200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8pPr>
      <a:lvl9pPr marL="3886200" indent="-228600" algn="l" defTabSz="457200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9pPr>
    </p:titleStyle>
    <p:bodyStyle>
      <a:lvl1pPr marL="342900" indent="-342900" algn="l" defTabSz="457200" rtl="0" eaLnBrk="0" fontAlgn="base" hangingPunct="0">
        <a:lnSpc>
          <a:spcPct val="9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j-ea"/>
          <a:cs typeface="+mj-cs"/>
        </a:defRPr>
      </a:lvl2pPr>
      <a:lvl3pPr marL="11430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j-ea"/>
          <a:cs typeface="+mj-cs"/>
        </a:defRPr>
      </a:lvl3pPr>
      <a:lvl4pPr marL="16002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j-ea"/>
          <a:cs typeface="+mj-cs"/>
        </a:defRPr>
      </a:lvl4pPr>
      <a:lvl5pPr marL="20574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5pPr>
      <a:lvl6pPr marL="2514600" indent="-228600" algn="l" defTabSz="457200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6pPr>
      <a:lvl7pPr marL="2971800" indent="-228600" algn="l" defTabSz="457200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7pPr>
      <a:lvl8pPr marL="3429000" indent="-228600" algn="l" defTabSz="457200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8pPr>
      <a:lvl9pPr marL="3886200" indent="-228600" algn="l" defTabSz="457200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209675"/>
            <a:ext cx="8312150" cy="49752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7939226" y="6643688"/>
            <a:ext cx="1178507" cy="2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defTabSz="820738" eaLnBrk="0" hangingPunct="0"/>
            <a:r>
              <a:rPr lang="en-US" sz="800" b="1" err="1">
                <a:solidFill>
                  <a:schemeClr val="tx1"/>
                </a:solidFill>
                <a:latin typeface="Times New Roman" pitchFamily="18" charset="0"/>
              </a:rPr>
              <a:t>cFS</a:t>
            </a:r>
            <a:r>
              <a:rPr lang="en-US" sz="800" b="1" baseline="0">
                <a:solidFill>
                  <a:schemeClr val="tx1"/>
                </a:solidFill>
                <a:latin typeface="Times New Roman" pitchFamily="18" charset="0"/>
              </a:rPr>
              <a:t> Training</a:t>
            </a:r>
            <a:r>
              <a:rPr lang="en-US" sz="800" b="1">
                <a:solidFill>
                  <a:schemeClr val="tx1"/>
                </a:solidFill>
                <a:latin typeface="Times New Roman" pitchFamily="18" charset="0"/>
              </a:rPr>
              <a:t>- Page </a:t>
            </a:r>
            <a:fld id="{89396F49-57AA-4E55-853F-F70DCFE55282}" type="slidenum">
              <a:rPr lang="en-US" sz="800" b="1">
                <a:solidFill>
                  <a:schemeClr val="tx1"/>
                </a:solidFill>
                <a:latin typeface="Times New Roman" pitchFamily="18" charset="0"/>
              </a:rPr>
              <a:pPr defTabSz="820738" eaLnBrk="0" hangingPunct="0"/>
              <a:t>‹#›</a:t>
            </a:fld>
            <a:endParaRPr lang="en-US" sz="8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200025" y="6461125"/>
            <a:ext cx="2382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000">
              <a:latin typeface="Times New Roman" pitchFamily="18" charset="0"/>
            </a:endParaRPr>
          </a:p>
          <a:p>
            <a:pPr algn="l" eaLnBrk="0" hangingPunct="0"/>
            <a:endParaRPr lang="en-US" sz="1000">
              <a:latin typeface="Times New Roman" pitchFamily="18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785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71755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841396" cy="6180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84163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062038" indent="-228600" algn="l" rtl="0" eaLnBrk="0" fontAlgn="base" hangingPunct="0"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Arial" charset="0"/>
        </a:defRPr>
      </a:lvl3pPr>
      <a:lvl4pPr marL="1392238" indent="-228600" algn="l" rtl="0" eaLnBrk="0" fontAlgn="base" hangingPunct="0">
        <a:spcBef>
          <a:spcPct val="35000"/>
        </a:spcBef>
        <a:spcAft>
          <a:spcPct val="0"/>
        </a:spcAft>
        <a:buChar char="o"/>
        <a:defRPr sz="1400">
          <a:solidFill>
            <a:schemeClr val="tx1"/>
          </a:solidFill>
          <a:latin typeface="+mn-lt"/>
          <a:cs typeface="Arial" charset="0"/>
        </a:defRPr>
      </a:lvl4pPr>
      <a:lvl5pPr marL="17224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5pPr>
      <a:lvl6pPr marL="21796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6pPr>
      <a:lvl7pPr marL="26368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7pPr>
      <a:lvl8pPr marL="30940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8pPr>
      <a:lvl9pPr marL="35512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209675"/>
            <a:ext cx="8312150" cy="49752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7939226" y="6643688"/>
            <a:ext cx="1178507" cy="2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defTabSz="820738" eaLnBrk="0" hangingPunct="0"/>
            <a:r>
              <a:rPr lang="en-US" sz="800" b="1" err="1">
                <a:solidFill>
                  <a:srgbClr val="000000"/>
                </a:solidFill>
                <a:latin typeface="Times New Roman" pitchFamily="18" charset="0"/>
              </a:rPr>
              <a:t>cFS</a:t>
            </a:r>
            <a:r>
              <a:rPr lang="en-US" sz="800" b="1">
                <a:solidFill>
                  <a:srgbClr val="000000"/>
                </a:solidFill>
                <a:latin typeface="Times New Roman" pitchFamily="18" charset="0"/>
              </a:rPr>
              <a:t> Training- Page </a:t>
            </a:r>
            <a:fld id="{89396F49-57AA-4E55-853F-F70DCFE55282}" type="slidenum">
              <a:rPr lang="en-US" sz="800" b="1">
                <a:solidFill>
                  <a:srgbClr val="000000"/>
                </a:solidFill>
                <a:latin typeface="Times New Roman" pitchFamily="18" charset="0"/>
              </a:rPr>
              <a:pPr defTabSz="820738" eaLnBrk="0" hangingPunct="0"/>
              <a:t>‹#›</a:t>
            </a:fld>
            <a:endParaRPr lang="en-US" sz="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200025" y="6461125"/>
            <a:ext cx="2382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  <a:p>
            <a:pPr algn="l" eaLnBrk="0" hangingPunct="0"/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785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71755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841396" cy="61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1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84163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062038" indent="-228600" algn="l" rtl="0" eaLnBrk="0" fontAlgn="base" hangingPunct="0"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Arial" charset="0"/>
        </a:defRPr>
      </a:lvl3pPr>
      <a:lvl4pPr marL="1392238" indent="-228600" algn="l" rtl="0" eaLnBrk="0" fontAlgn="base" hangingPunct="0">
        <a:spcBef>
          <a:spcPct val="35000"/>
        </a:spcBef>
        <a:spcAft>
          <a:spcPct val="0"/>
        </a:spcAft>
        <a:buChar char="o"/>
        <a:defRPr sz="1400">
          <a:solidFill>
            <a:schemeClr val="tx1"/>
          </a:solidFill>
          <a:latin typeface="+mn-lt"/>
          <a:cs typeface="Arial" charset="0"/>
        </a:defRPr>
      </a:lvl4pPr>
      <a:lvl5pPr marL="17224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5pPr>
      <a:lvl6pPr marL="21796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6pPr>
      <a:lvl7pPr marL="26368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7pPr>
      <a:lvl8pPr marL="30940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8pPr>
      <a:lvl9pPr marL="35512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23813"/>
            <a:ext cx="9155113" cy="785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-11113" y="6637338"/>
            <a:ext cx="9155113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>
            <a:outerShdw dist="17819" dir="2700000" algn="ctr" rotWithShape="0">
              <a:srgbClr val="000000">
                <a:alpha val="7501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8534400" y="6667500"/>
            <a:ext cx="304800" cy="266700"/>
          </a:xfrm>
          <a:custGeom>
            <a:avLst/>
            <a:gdLst>
              <a:gd name="G0" fmla="*/ 2430 1 2"/>
              <a:gd name="G1" fmla="*/ 759 1 2"/>
              <a:gd name="G2" fmla="+- 759 0 0"/>
              <a:gd name="G3" fmla="+- 243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430" y="0"/>
                </a:lnTo>
                <a:lnTo>
                  <a:pt x="2430" y="759"/>
                </a:lnTo>
                <a:lnTo>
                  <a:pt x="0" y="75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" tIns="9144" rIns="9144" bIns="9144">
            <a:spAutoFit/>
          </a:bodyPr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defRPr/>
            </a:pPr>
            <a:fld id="{CD2E07DB-A7F8-4578-80AC-230FD5D2EA1D}" type="slidenum">
              <a:rPr lang="en-US" altLang="en-US" sz="1200" smtClean="0">
                <a:ea typeface="ヒラギノ角ゴ Pro W3"/>
                <a:cs typeface="ヒラギノ角ゴ Pro W3"/>
              </a:rPr>
              <a:pPr>
                <a:lnSpc>
                  <a:spcPct val="100000"/>
                </a:lnSpc>
                <a:defRPr/>
              </a:pPr>
              <a:t>‹#›</a:t>
            </a:fld>
            <a:endParaRPr lang="en-US" altLang="en-US" sz="1200">
              <a:ea typeface="ヒラギノ角ゴ Pro W3"/>
              <a:cs typeface="ヒラギノ角ゴ Pro W3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5240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360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67784"/>
            <a:ext cx="841396" cy="618016"/>
          </a:xfrm>
          <a:prstGeom prst="rect">
            <a:avLst/>
          </a:prstGeom>
        </p:spPr>
      </p:pic>
      <p:pic>
        <p:nvPicPr>
          <p:cNvPr id="8" name="Picture 69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92075"/>
            <a:ext cx="71755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464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2pPr>
      <a:lvl3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3pPr>
      <a:lvl4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4pPr>
      <a:lvl5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5pPr>
      <a:lvl6pPr marL="2514600" indent="-228600" algn="l" defTabSz="457200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6pPr>
      <a:lvl7pPr marL="2971800" indent="-228600" algn="l" defTabSz="457200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7pPr>
      <a:lvl8pPr marL="3429000" indent="-228600" algn="l" defTabSz="457200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8pPr>
      <a:lvl9pPr marL="3886200" indent="-228600" algn="l" defTabSz="457200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9pPr>
    </p:titleStyle>
    <p:bodyStyle>
      <a:lvl1pPr marL="342900" indent="-342900" algn="l" defTabSz="457200" rtl="0" eaLnBrk="0" fontAlgn="base" hangingPunct="0">
        <a:lnSpc>
          <a:spcPct val="9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Arial" panose="020B0604020202020204" pitchFamily="34" charset="0"/>
        <a:buChar char="-"/>
        <a:defRPr>
          <a:solidFill>
            <a:srgbClr val="000000"/>
          </a:solidFill>
          <a:latin typeface="+mn-lt"/>
          <a:ea typeface="+mj-ea"/>
          <a:cs typeface="+mj-cs"/>
        </a:defRPr>
      </a:lvl2pPr>
      <a:lvl3pPr marL="1200150" indent="-285750" algn="l" defTabSz="457200" rtl="0" eaLnBrk="0" fontAlgn="base" hangingPunct="0">
        <a:lnSpc>
          <a:spcPct val="9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1600">
          <a:solidFill>
            <a:srgbClr val="000000"/>
          </a:solidFill>
          <a:latin typeface="+mn-lt"/>
          <a:ea typeface="+mj-ea"/>
          <a:cs typeface="+mj-cs"/>
        </a:defRPr>
      </a:lvl3pPr>
      <a:lvl4pPr marL="1657350" indent="-285750" algn="l" defTabSz="457200" rtl="0" eaLnBrk="0" fontAlgn="base" hangingPunct="0">
        <a:lnSpc>
          <a:spcPct val="9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Courier New" panose="02070309020205020404" pitchFamily="49" charset="0"/>
        <a:buChar char="o"/>
        <a:defRPr sz="1400">
          <a:solidFill>
            <a:srgbClr val="000000"/>
          </a:solidFill>
          <a:latin typeface="+mn-lt"/>
          <a:ea typeface="+mj-ea"/>
          <a:cs typeface="+mj-cs"/>
        </a:defRPr>
      </a:lvl4pPr>
      <a:lvl5pPr marL="2114550" indent="-285750" algn="l" defTabSz="457200" rtl="0" eaLnBrk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Arial" panose="020B0604020202020204" pitchFamily="34" charset="0"/>
        <a:buChar char="•"/>
        <a:defRPr sz="1400">
          <a:solidFill>
            <a:srgbClr val="000000"/>
          </a:solidFill>
          <a:latin typeface="+mn-lt"/>
          <a:ea typeface="+mj-ea"/>
          <a:cs typeface="+mj-cs"/>
        </a:defRPr>
      </a:lvl5pPr>
      <a:lvl6pPr marL="2514600" indent="-228600" algn="l" defTabSz="457200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6pPr>
      <a:lvl7pPr marL="2971800" indent="-228600" algn="l" defTabSz="457200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7pPr>
      <a:lvl8pPr marL="3429000" indent="-228600" algn="l" defTabSz="457200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8pPr>
      <a:lvl9pPr marL="3886200" indent="-228600" algn="l" defTabSz="457200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6099"/>
          </a:xfrm>
          <a:prstGeom prst="rect">
            <a:avLst/>
          </a:prstGeom>
        </p:spPr>
      </p:pic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-11113" y="6484938"/>
            <a:ext cx="9155113" cy="304800"/>
          </a:xfrm>
          <a:custGeom>
            <a:avLst/>
            <a:gdLst>
              <a:gd name="G0" fmla="*/ 25431 1 2"/>
              <a:gd name="G1" fmla="*/ 847 1 2"/>
              <a:gd name="G2" fmla="+- 847 0 0"/>
              <a:gd name="G3" fmla="+- 25431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431" y="0"/>
                </a:lnTo>
                <a:lnTo>
                  <a:pt x="25431" y="847"/>
                </a:lnTo>
                <a:lnTo>
                  <a:pt x="0" y="84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 algn="r">
              <a:lnSpc>
                <a:spcPct val="100000"/>
              </a:lnSpc>
              <a:defRPr/>
            </a:pPr>
            <a:fld id="{00A7DD5A-4C91-4CB8-84C7-D2586033CE3C}" type="slidenum">
              <a:rPr lang="en-US" altLang="en-US" sz="1000" b="1" smtClean="0">
                <a:solidFill>
                  <a:srgbClr val="FFFFFF"/>
                </a:solidFill>
                <a:ea typeface="MS PGothic" pitchFamily="34" charset="-128"/>
              </a:rPr>
              <a:pPr algn="r">
                <a:lnSpc>
                  <a:spcPct val="100000"/>
                </a:lnSpc>
                <a:defRPr/>
              </a:pPr>
              <a:t>‹#›</a:t>
            </a:fld>
            <a:endParaRPr lang="en-US" altLang="en-US" sz="1000" b="1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029" name="Line 4"/>
          <p:cNvSpPr>
            <a:spLocks noChangeShapeType="1"/>
          </p:cNvSpPr>
          <p:nvPr/>
        </p:nvSpPr>
        <p:spPr bwMode="auto">
          <a:xfrm>
            <a:off x="-11113" y="6637338"/>
            <a:ext cx="9155113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>
            <a:outerShdw dist="17819" dir="2700000" algn="ctr" rotWithShape="0">
              <a:srgbClr val="000000">
                <a:alpha val="75014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8520113" y="6623050"/>
            <a:ext cx="874712" cy="273050"/>
          </a:xfrm>
          <a:custGeom>
            <a:avLst/>
            <a:gdLst>
              <a:gd name="G0" fmla="*/ 2430 1 2"/>
              <a:gd name="G1" fmla="*/ 759 1 2"/>
              <a:gd name="G2" fmla="+- 759 0 0"/>
              <a:gd name="G3" fmla="+- 243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430" y="0"/>
                </a:lnTo>
                <a:lnTo>
                  <a:pt x="2430" y="759"/>
                </a:lnTo>
                <a:lnTo>
                  <a:pt x="0" y="75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defRPr/>
            </a:pPr>
            <a:fld id="{7DD15553-8755-44EC-ACF7-3C36FA2B0C13}" type="slidenum">
              <a:rPr lang="en-US" altLang="en-US" sz="1200" smtClean="0">
                <a:ea typeface="ヒラギノ角ゴ Pro W3"/>
                <a:cs typeface="ヒラギノ角ゴ Pro W3"/>
              </a:rPr>
              <a:pPr>
                <a:lnSpc>
                  <a:spcPct val="100000"/>
                </a:lnSpc>
                <a:defRPr/>
              </a:pPr>
              <a:t>‹#›</a:t>
            </a:fld>
            <a:endParaRPr lang="en-US" altLang="en-US" sz="1200">
              <a:ea typeface="ヒラギノ角ゴ Pro W3"/>
              <a:cs typeface="ヒラギノ角ゴ Pro W3"/>
            </a:endParaRPr>
          </a:p>
        </p:txBody>
      </p:sp>
      <p:sp>
        <p:nvSpPr>
          <p:cNvPr id="1032" name="Line 7"/>
          <p:cNvSpPr>
            <a:spLocks noChangeShapeType="1"/>
          </p:cNvSpPr>
          <p:nvPr/>
        </p:nvSpPr>
        <p:spPr bwMode="auto">
          <a:xfrm>
            <a:off x="0" y="1603375"/>
            <a:ext cx="57912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Line 8"/>
          <p:cNvSpPr>
            <a:spLocks noChangeShapeType="1"/>
          </p:cNvSpPr>
          <p:nvPr/>
        </p:nvSpPr>
        <p:spPr bwMode="auto">
          <a:xfrm>
            <a:off x="0" y="1835150"/>
            <a:ext cx="55626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Line 9"/>
          <p:cNvSpPr>
            <a:spLocks noChangeShapeType="1"/>
          </p:cNvSpPr>
          <p:nvPr/>
        </p:nvSpPr>
        <p:spPr bwMode="auto">
          <a:xfrm>
            <a:off x="0" y="2062163"/>
            <a:ext cx="54102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" name="Line 10"/>
          <p:cNvSpPr>
            <a:spLocks noChangeShapeType="1"/>
          </p:cNvSpPr>
          <p:nvPr/>
        </p:nvSpPr>
        <p:spPr bwMode="auto">
          <a:xfrm>
            <a:off x="0" y="1371600"/>
            <a:ext cx="60198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6" name="Line 11"/>
          <p:cNvSpPr>
            <a:spLocks noChangeShapeType="1"/>
          </p:cNvSpPr>
          <p:nvPr/>
        </p:nvSpPr>
        <p:spPr bwMode="auto">
          <a:xfrm flipV="1">
            <a:off x="4119563" y="6170613"/>
            <a:ext cx="1587" cy="6889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7" name="Line 12"/>
          <p:cNvSpPr>
            <a:spLocks noChangeShapeType="1"/>
          </p:cNvSpPr>
          <p:nvPr/>
        </p:nvSpPr>
        <p:spPr bwMode="auto">
          <a:xfrm flipV="1">
            <a:off x="3894138" y="6018213"/>
            <a:ext cx="1587" cy="8413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8" name="Line 13"/>
          <p:cNvSpPr>
            <a:spLocks noChangeShapeType="1"/>
          </p:cNvSpPr>
          <p:nvPr/>
        </p:nvSpPr>
        <p:spPr bwMode="auto">
          <a:xfrm flipV="1">
            <a:off x="3208338" y="5256213"/>
            <a:ext cx="1587" cy="16033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9" name="Line 14"/>
          <p:cNvSpPr>
            <a:spLocks noChangeShapeType="1"/>
          </p:cNvSpPr>
          <p:nvPr/>
        </p:nvSpPr>
        <p:spPr bwMode="auto">
          <a:xfrm flipV="1">
            <a:off x="3440113" y="5637213"/>
            <a:ext cx="1587" cy="12223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0" name="Line 15"/>
          <p:cNvSpPr>
            <a:spLocks noChangeShapeType="1"/>
          </p:cNvSpPr>
          <p:nvPr/>
        </p:nvSpPr>
        <p:spPr bwMode="auto">
          <a:xfrm flipV="1">
            <a:off x="3668713" y="5865813"/>
            <a:ext cx="1587" cy="9937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1" name="Line 16"/>
          <p:cNvSpPr>
            <a:spLocks noChangeShapeType="1"/>
          </p:cNvSpPr>
          <p:nvPr/>
        </p:nvSpPr>
        <p:spPr bwMode="auto">
          <a:xfrm flipV="1">
            <a:off x="2976563" y="4875213"/>
            <a:ext cx="1587" cy="19843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3" name="Line 18"/>
          <p:cNvSpPr>
            <a:spLocks noChangeShapeType="1"/>
          </p:cNvSpPr>
          <p:nvPr/>
        </p:nvSpPr>
        <p:spPr bwMode="auto">
          <a:xfrm flipV="1">
            <a:off x="4343400" y="6323013"/>
            <a:ext cx="1588" cy="536575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" name="Line 19"/>
          <p:cNvSpPr>
            <a:spLocks noChangeShapeType="1"/>
          </p:cNvSpPr>
          <p:nvPr/>
        </p:nvSpPr>
        <p:spPr bwMode="auto">
          <a:xfrm>
            <a:off x="0" y="2284413"/>
            <a:ext cx="50292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5" name="Line 20"/>
          <p:cNvSpPr>
            <a:spLocks noChangeShapeType="1"/>
          </p:cNvSpPr>
          <p:nvPr/>
        </p:nvSpPr>
        <p:spPr bwMode="auto">
          <a:xfrm>
            <a:off x="0" y="2516188"/>
            <a:ext cx="41910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6" name="Line 21"/>
          <p:cNvSpPr>
            <a:spLocks noChangeShapeType="1"/>
          </p:cNvSpPr>
          <p:nvPr/>
        </p:nvSpPr>
        <p:spPr bwMode="auto">
          <a:xfrm>
            <a:off x="0" y="2743200"/>
            <a:ext cx="39624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7" name="Line 22"/>
          <p:cNvSpPr>
            <a:spLocks noChangeShapeType="1"/>
          </p:cNvSpPr>
          <p:nvPr/>
        </p:nvSpPr>
        <p:spPr bwMode="auto">
          <a:xfrm>
            <a:off x="0" y="2974975"/>
            <a:ext cx="37338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8" name="Line 23"/>
          <p:cNvSpPr>
            <a:spLocks noChangeShapeType="1"/>
          </p:cNvSpPr>
          <p:nvPr/>
        </p:nvSpPr>
        <p:spPr bwMode="auto">
          <a:xfrm>
            <a:off x="0" y="3206750"/>
            <a:ext cx="35052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9" name="Line 24"/>
          <p:cNvSpPr>
            <a:spLocks noChangeShapeType="1"/>
          </p:cNvSpPr>
          <p:nvPr/>
        </p:nvSpPr>
        <p:spPr bwMode="auto">
          <a:xfrm>
            <a:off x="0" y="3433763"/>
            <a:ext cx="32766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0" name="Line 25"/>
          <p:cNvSpPr>
            <a:spLocks noChangeShapeType="1"/>
          </p:cNvSpPr>
          <p:nvPr/>
        </p:nvSpPr>
        <p:spPr bwMode="auto">
          <a:xfrm>
            <a:off x="0" y="3656013"/>
            <a:ext cx="30480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" name="Line 26"/>
          <p:cNvSpPr>
            <a:spLocks noChangeShapeType="1"/>
          </p:cNvSpPr>
          <p:nvPr/>
        </p:nvSpPr>
        <p:spPr bwMode="auto">
          <a:xfrm>
            <a:off x="0" y="3887788"/>
            <a:ext cx="28956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2" name="Line 27"/>
          <p:cNvSpPr>
            <a:spLocks noChangeShapeType="1"/>
          </p:cNvSpPr>
          <p:nvPr/>
        </p:nvSpPr>
        <p:spPr bwMode="auto">
          <a:xfrm>
            <a:off x="0" y="4114800"/>
            <a:ext cx="27432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3" name="Line 28"/>
          <p:cNvSpPr>
            <a:spLocks noChangeShapeType="1"/>
          </p:cNvSpPr>
          <p:nvPr/>
        </p:nvSpPr>
        <p:spPr bwMode="auto">
          <a:xfrm>
            <a:off x="0" y="4344988"/>
            <a:ext cx="27432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" name="Line 29"/>
          <p:cNvSpPr>
            <a:spLocks noChangeShapeType="1"/>
          </p:cNvSpPr>
          <p:nvPr/>
        </p:nvSpPr>
        <p:spPr bwMode="auto">
          <a:xfrm>
            <a:off x="0" y="4576763"/>
            <a:ext cx="28956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5" name="Line 30"/>
          <p:cNvSpPr>
            <a:spLocks noChangeShapeType="1"/>
          </p:cNvSpPr>
          <p:nvPr/>
        </p:nvSpPr>
        <p:spPr bwMode="auto">
          <a:xfrm>
            <a:off x="0" y="4803775"/>
            <a:ext cx="30480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6" name="Line 31"/>
          <p:cNvSpPr>
            <a:spLocks noChangeShapeType="1"/>
          </p:cNvSpPr>
          <p:nvPr/>
        </p:nvSpPr>
        <p:spPr bwMode="auto">
          <a:xfrm>
            <a:off x="0" y="5026025"/>
            <a:ext cx="30480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7" name="Line 32"/>
          <p:cNvSpPr>
            <a:spLocks noChangeShapeType="1"/>
          </p:cNvSpPr>
          <p:nvPr/>
        </p:nvSpPr>
        <p:spPr bwMode="auto">
          <a:xfrm>
            <a:off x="0" y="5257800"/>
            <a:ext cx="33528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8" name="Line 33"/>
          <p:cNvSpPr>
            <a:spLocks noChangeShapeType="1"/>
          </p:cNvSpPr>
          <p:nvPr/>
        </p:nvSpPr>
        <p:spPr bwMode="auto">
          <a:xfrm>
            <a:off x="0" y="5484813"/>
            <a:ext cx="33528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9" name="Line 34"/>
          <p:cNvSpPr>
            <a:spLocks noChangeShapeType="1"/>
          </p:cNvSpPr>
          <p:nvPr/>
        </p:nvSpPr>
        <p:spPr bwMode="auto">
          <a:xfrm>
            <a:off x="0" y="5716588"/>
            <a:ext cx="35814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0" name="Line 35"/>
          <p:cNvSpPr>
            <a:spLocks noChangeShapeType="1"/>
          </p:cNvSpPr>
          <p:nvPr/>
        </p:nvSpPr>
        <p:spPr bwMode="auto">
          <a:xfrm>
            <a:off x="0" y="5948363"/>
            <a:ext cx="3810000" cy="1587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1" name="Line 36"/>
          <p:cNvSpPr>
            <a:spLocks noChangeShapeType="1"/>
          </p:cNvSpPr>
          <p:nvPr/>
        </p:nvSpPr>
        <p:spPr bwMode="auto">
          <a:xfrm>
            <a:off x="0" y="6175375"/>
            <a:ext cx="41910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2" name="Line 37"/>
          <p:cNvSpPr>
            <a:spLocks noChangeShapeType="1"/>
          </p:cNvSpPr>
          <p:nvPr/>
        </p:nvSpPr>
        <p:spPr bwMode="auto">
          <a:xfrm>
            <a:off x="0" y="6397625"/>
            <a:ext cx="44196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3" name="Line 38"/>
          <p:cNvSpPr>
            <a:spLocks noChangeShapeType="1"/>
          </p:cNvSpPr>
          <p:nvPr/>
        </p:nvSpPr>
        <p:spPr bwMode="auto">
          <a:xfrm>
            <a:off x="0" y="6629400"/>
            <a:ext cx="46482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64" name="Group 39"/>
          <p:cNvGrpSpPr>
            <a:grpSpLocks/>
          </p:cNvGrpSpPr>
          <p:nvPr/>
        </p:nvGrpSpPr>
        <p:grpSpPr bwMode="auto">
          <a:xfrm>
            <a:off x="236538" y="1065213"/>
            <a:ext cx="5703887" cy="5794375"/>
            <a:chOff x="149" y="671"/>
            <a:chExt cx="3593" cy="3650"/>
          </a:xfrm>
        </p:grpSpPr>
        <p:sp>
          <p:nvSpPr>
            <p:cNvPr id="1070" name="Line 40"/>
            <p:cNvSpPr>
              <a:spLocks noChangeShapeType="1"/>
            </p:cNvSpPr>
            <p:nvPr/>
          </p:nvSpPr>
          <p:spPr bwMode="auto">
            <a:xfrm flipV="1">
              <a:off x="149" y="670"/>
              <a:ext cx="0" cy="3649"/>
            </a:xfrm>
            <a:prstGeom prst="line">
              <a:avLst/>
            </a:prstGeom>
            <a:noFill/>
            <a:ln w="3240">
              <a:solidFill>
                <a:srgbClr val="FFFFFF">
                  <a:alpha val="14902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71" name="Group 41"/>
            <p:cNvGrpSpPr>
              <a:grpSpLocks/>
            </p:cNvGrpSpPr>
            <p:nvPr/>
          </p:nvGrpSpPr>
          <p:grpSpPr bwMode="auto">
            <a:xfrm>
              <a:off x="270" y="671"/>
              <a:ext cx="3472" cy="3650"/>
              <a:chOff x="270" y="671"/>
              <a:chExt cx="3472" cy="3650"/>
            </a:xfrm>
          </p:grpSpPr>
          <p:sp>
            <p:nvSpPr>
              <p:cNvPr id="1072" name="Line 42"/>
              <p:cNvSpPr>
                <a:spLocks noChangeShapeType="1"/>
              </p:cNvSpPr>
              <p:nvPr/>
            </p:nvSpPr>
            <p:spPr bwMode="auto">
              <a:xfrm flipV="1">
                <a:off x="3173" y="672"/>
                <a:ext cx="0" cy="731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Line 43"/>
              <p:cNvSpPr>
                <a:spLocks noChangeShapeType="1"/>
              </p:cNvSpPr>
              <p:nvPr/>
            </p:nvSpPr>
            <p:spPr bwMode="auto">
              <a:xfrm flipV="1">
                <a:off x="2890" y="670"/>
                <a:ext cx="0" cy="779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4" name="Line 44"/>
              <p:cNvSpPr>
                <a:spLocks noChangeShapeType="1"/>
              </p:cNvSpPr>
              <p:nvPr/>
            </p:nvSpPr>
            <p:spPr bwMode="auto">
              <a:xfrm flipV="1">
                <a:off x="3030" y="671"/>
                <a:ext cx="0" cy="780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" name="Line 45"/>
              <p:cNvSpPr>
                <a:spLocks noChangeShapeType="1"/>
              </p:cNvSpPr>
              <p:nvPr/>
            </p:nvSpPr>
            <p:spPr bwMode="auto">
              <a:xfrm flipV="1">
                <a:off x="1420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6" name="Line 46"/>
              <p:cNvSpPr>
                <a:spLocks noChangeShapeType="1"/>
              </p:cNvSpPr>
              <p:nvPr/>
            </p:nvSpPr>
            <p:spPr bwMode="auto">
              <a:xfrm flipV="1">
                <a:off x="1562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" name="Line 47"/>
              <p:cNvSpPr>
                <a:spLocks noChangeShapeType="1"/>
              </p:cNvSpPr>
              <p:nvPr/>
            </p:nvSpPr>
            <p:spPr bwMode="auto">
              <a:xfrm flipV="1">
                <a:off x="1704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" name="Line 48"/>
              <p:cNvSpPr>
                <a:spLocks noChangeShapeType="1"/>
              </p:cNvSpPr>
              <p:nvPr/>
            </p:nvSpPr>
            <p:spPr bwMode="auto">
              <a:xfrm flipV="1">
                <a:off x="1276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" name="Line 49"/>
              <p:cNvSpPr>
                <a:spLocks noChangeShapeType="1"/>
              </p:cNvSpPr>
              <p:nvPr/>
            </p:nvSpPr>
            <p:spPr bwMode="auto">
              <a:xfrm flipV="1">
                <a:off x="844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Line 50"/>
              <p:cNvSpPr>
                <a:spLocks noChangeShapeType="1"/>
              </p:cNvSpPr>
              <p:nvPr/>
            </p:nvSpPr>
            <p:spPr bwMode="auto">
              <a:xfrm flipV="1">
                <a:off x="990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" name="Line 51"/>
              <p:cNvSpPr>
                <a:spLocks noChangeShapeType="1"/>
              </p:cNvSpPr>
              <p:nvPr/>
            </p:nvSpPr>
            <p:spPr bwMode="auto">
              <a:xfrm flipV="1">
                <a:off x="1132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" name="Line 52"/>
              <p:cNvSpPr>
                <a:spLocks noChangeShapeType="1"/>
              </p:cNvSpPr>
              <p:nvPr/>
            </p:nvSpPr>
            <p:spPr bwMode="auto">
              <a:xfrm flipV="1">
                <a:off x="698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" name="Line 53"/>
              <p:cNvSpPr>
                <a:spLocks noChangeShapeType="1"/>
              </p:cNvSpPr>
              <p:nvPr/>
            </p:nvSpPr>
            <p:spPr bwMode="auto">
              <a:xfrm flipV="1">
                <a:off x="270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Line 54"/>
              <p:cNvSpPr>
                <a:spLocks noChangeShapeType="1"/>
              </p:cNvSpPr>
              <p:nvPr/>
            </p:nvSpPr>
            <p:spPr bwMode="auto">
              <a:xfrm flipV="1">
                <a:off x="412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Line 55"/>
              <p:cNvSpPr>
                <a:spLocks noChangeShapeType="1"/>
              </p:cNvSpPr>
              <p:nvPr/>
            </p:nvSpPr>
            <p:spPr bwMode="auto">
              <a:xfrm flipV="1">
                <a:off x="554" y="670"/>
                <a:ext cx="0" cy="365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Line 56"/>
              <p:cNvSpPr>
                <a:spLocks noChangeShapeType="1"/>
              </p:cNvSpPr>
              <p:nvPr/>
            </p:nvSpPr>
            <p:spPr bwMode="auto">
              <a:xfrm flipV="1">
                <a:off x="2741" y="672"/>
                <a:ext cx="0" cy="828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Line 57"/>
              <p:cNvSpPr>
                <a:spLocks noChangeShapeType="1"/>
              </p:cNvSpPr>
              <p:nvPr/>
            </p:nvSpPr>
            <p:spPr bwMode="auto">
              <a:xfrm flipV="1">
                <a:off x="2592" y="671"/>
                <a:ext cx="0" cy="926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Line 58"/>
              <p:cNvSpPr>
                <a:spLocks noChangeShapeType="1"/>
              </p:cNvSpPr>
              <p:nvPr/>
            </p:nvSpPr>
            <p:spPr bwMode="auto">
              <a:xfrm flipV="1">
                <a:off x="2448" y="671"/>
                <a:ext cx="0" cy="107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Line 59"/>
              <p:cNvSpPr>
                <a:spLocks noChangeShapeType="1"/>
              </p:cNvSpPr>
              <p:nvPr/>
            </p:nvSpPr>
            <p:spPr bwMode="auto">
              <a:xfrm flipV="1">
                <a:off x="2304" y="672"/>
                <a:ext cx="0" cy="1169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Line 60"/>
              <p:cNvSpPr>
                <a:spLocks noChangeShapeType="1"/>
              </p:cNvSpPr>
              <p:nvPr/>
            </p:nvSpPr>
            <p:spPr bwMode="auto">
              <a:xfrm flipV="1">
                <a:off x="2160" y="672"/>
                <a:ext cx="0" cy="1364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" name="Line 61"/>
              <p:cNvSpPr>
                <a:spLocks noChangeShapeType="1"/>
              </p:cNvSpPr>
              <p:nvPr/>
            </p:nvSpPr>
            <p:spPr bwMode="auto">
              <a:xfrm flipV="1">
                <a:off x="2016" y="672"/>
                <a:ext cx="0" cy="1461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Line 62"/>
              <p:cNvSpPr>
                <a:spLocks noChangeShapeType="1"/>
              </p:cNvSpPr>
              <p:nvPr/>
            </p:nvSpPr>
            <p:spPr bwMode="auto">
              <a:xfrm flipV="1">
                <a:off x="1872" y="672"/>
                <a:ext cx="0" cy="1607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3" name="Line 63"/>
              <p:cNvSpPr>
                <a:spLocks noChangeShapeType="1"/>
              </p:cNvSpPr>
              <p:nvPr/>
            </p:nvSpPr>
            <p:spPr bwMode="auto">
              <a:xfrm flipV="1">
                <a:off x="3456" y="671"/>
                <a:ext cx="0" cy="538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4" name="Line 64"/>
              <p:cNvSpPr>
                <a:spLocks noChangeShapeType="1"/>
              </p:cNvSpPr>
              <p:nvPr/>
            </p:nvSpPr>
            <p:spPr bwMode="auto">
              <a:xfrm flipV="1">
                <a:off x="3312" y="672"/>
                <a:ext cx="0" cy="682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5" name="Line 65"/>
              <p:cNvSpPr>
                <a:spLocks noChangeShapeType="1"/>
              </p:cNvSpPr>
              <p:nvPr/>
            </p:nvSpPr>
            <p:spPr bwMode="auto">
              <a:xfrm flipV="1">
                <a:off x="3599" y="671"/>
                <a:ext cx="0" cy="391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Line 66"/>
              <p:cNvSpPr>
                <a:spLocks noChangeShapeType="1"/>
              </p:cNvSpPr>
              <p:nvPr/>
            </p:nvSpPr>
            <p:spPr bwMode="auto">
              <a:xfrm flipV="1">
                <a:off x="3743" y="671"/>
                <a:ext cx="0" cy="245"/>
              </a:xfrm>
              <a:prstGeom prst="line">
                <a:avLst/>
              </a:prstGeom>
              <a:noFill/>
              <a:ln w="3240">
                <a:solidFill>
                  <a:srgbClr val="FFFFFF">
                    <a:alpha val="14902"/>
                  </a:srgb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65" name="Line 67"/>
          <p:cNvSpPr>
            <a:spLocks noChangeShapeType="1"/>
          </p:cNvSpPr>
          <p:nvPr/>
        </p:nvSpPr>
        <p:spPr bwMode="auto">
          <a:xfrm>
            <a:off x="0" y="1139825"/>
            <a:ext cx="6172200" cy="1588"/>
          </a:xfrm>
          <a:prstGeom prst="line">
            <a:avLst/>
          </a:prstGeom>
          <a:noFill/>
          <a:ln w="3240">
            <a:solidFill>
              <a:srgbClr val="FFFFFF">
                <a:alpha val="14902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2" name="AutoShape 68"/>
          <p:cNvSpPr>
            <a:spLocks noChangeArrowheads="1"/>
          </p:cNvSpPr>
          <p:nvPr/>
        </p:nvSpPr>
        <p:spPr bwMode="auto">
          <a:xfrm>
            <a:off x="1866900" y="391666"/>
            <a:ext cx="5029200" cy="212725"/>
          </a:xfrm>
          <a:custGeom>
            <a:avLst/>
            <a:gdLst>
              <a:gd name="G0" fmla="*/ 13970 1 2"/>
              <a:gd name="G1" fmla="*/ 590 1 2"/>
              <a:gd name="G2" fmla="+- 590 0 0"/>
              <a:gd name="G3" fmla="+- 1397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3970" y="0"/>
                </a:lnTo>
                <a:lnTo>
                  <a:pt x="13970" y="590"/>
                </a:lnTo>
                <a:lnTo>
                  <a:pt x="0" y="59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defRPr/>
            </a:pPr>
            <a:r>
              <a:rPr lang="en-US" altLang="en-US" sz="800">
                <a:solidFill>
                  <a:srgbClr val="FFFFFF"/>
                </a:solidFill>
                <a:ea typeface="ヒラギノ角ゴ Pro W3"/>
                <a:cs typeface="ヒラギノ角ゴ Pro W3"/>
              </a:rPr>
              <a:t>National Aeronautics and Space Administration</a:t>
            </a:r>
          </a:p>
        </p:txBody>
      </p:sp>
      <p:pic>
        <p:nvPicPr>
          <p:cNvPr id="1067" name="Picture 6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52400"/>
            <a:ext cx="71755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8" name="Rectangle 70"/>
          <p:cNvSpPr>
            <a:spLocks noGrp="1" noChangeArrowheads="1"/>
          </p:cNvSpPr>
          <p:nvPr>
            <p:ph type="title"/>
          </p:nvPr>
        </p:nvSpPr>
        <p:spPr bwMode="auto">
          <a:xfrm>
            <a:off x="458788" y="1728788"/>
            <a:ext cx="8196262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formatClick to edit Master title style</a:t>
            </a:r>
          </a:p>
        </p:txBody>
      </p:sp>
      <p:sp>
        <p:nvSpPr>
          <p:cNvPr id="1069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360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713" y="147787"/>
            <a:ext cx="756673" cy="55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2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2pPr>
      <a:lvl3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3pPr>
      <a:lvl4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4pPr>
      <a:lvl5pPr algn="l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5pPr>
      <a:lvl6pPr marL="2514600" indent="-228600" algn="l" defTabSz="457200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6pPr>
      <a:lvl7pPr marL="2971800" indent="-228600" algn="l" defTabSz="457200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7pPr>
      <a:lvl8pPr marL="3429000" indent="-228600" algn="l" defTabSz="457200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8pPr>
      <a:lvl9pPr marL="3886200" indent="-228600" algn="l" defTabSz="457200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Arial" pitchFamily="34" charset="0"/>
          <a:ea typeface="ヒラギノ角ゴ Pro W3"/>
          <a:cs typeface="ヒラギノ角ゴ Pro W3"/>
        </a:defRPr>
      </a:lvl9pPr>
    </p:titleStyle>
    <p:bodyStyle>
      <a:lvl1pPr marL="342900" indent="-342900" algn="l" defTabSz="457200" rtl="0" eaLnBrk="0" fontAlgn="base" hangingPunct="0">
        <a:lnSpc>
          <a:spcPct val="9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j-ea"/>
          <a:cs typeface="+mj-cs"/>
        </a:defRPr>
      </a:lvl2pPr>
      <a:lvl3pPr marL="11430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j-ea"/>
          <a:cs typeface="+mj-cs"/>
        </a:defRPr>
      </a:lvl3pPr>
      <a:lvl4pPr marL="16002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j-ea"/>
          <a:cs typeface="+mj-cs"/>
        </a:defRPr>
      </a:lvl4pPr>
      <a:lvl5pPr marL="20574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5pPr>
      <a:lvl6pPr marL="2514600" indent="-228600" algn="l" defTabSz="457200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6pPr>
      <a:lvl7pPr marL="2971800" indent="-228600" algn="l" defTabSz="457200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7pPr>
      <a:lvl8pPr marL="3429000" indent="-228600" algn="l" defTabSz="457200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8pPr>
      <a:lvl9pPr marL="3886200" indent="-228600" algn="l" defTabSz="457200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j-ea"/>
          <a:cs typeface="+mj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209675"/>
            <a:ext cx="8312150" cy="49752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7939226" y="6643688"/>
            <a:ext cx="1178507" cy="2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defTabSz="820738" eaLnBrk="0" hangingPunct="0"/>
            <a:r>
              <a:rPr lang="en-US" sz="800" b="1">
                <a:solidFill>
                  <a:schemeClr val="tx1"/>
                </a:solidFill>
                <a:latin typeface="Times New Roman" pitchFamily="18" charset="0"/>
              </a:rPr>
              <a:t>cFS</a:t>
            </a:r>
            <a:r>
              <a:rPr lang="en-US" sz="800" b="1" baseline="0">
                <a:solidFill>
                  <a:schemeClr val="tx1"/>
                </a:solidFill>
                <a:latin typeface="Times New Roman" pitchFamily="18" charset="0"/>
              </a:rPr>
              <a:t> Training</a:t>
            </a:r>
            <a:r>
              <a:rPr lang="en-US" sz="800" b="1">
                <a:solidFill>
                  <a:schemeClr val="tx1"/>
                </a:solidFill>
                <a:latin typeface="Times New Roman" pitchFamily="18" charset="0"/>
              </a:rPr>
              <a:t>- Page </a:t>
            </a:r>
            <a:fld id="{89396F49-57AA-4E55-853F-F70DCFE55282}" type="slidenum">
              <a:rPr lang="en-US" sz="800" b="1">
                <a:solidFill>
                  <a:schemeClr val="tx1"/>
                </a:solidFill>
                <a:latin typeface="Times New Roman" pitchFamily="18" charset="0"/>
              </a:rPr>
              <a:pPr defTabSz="820738" eaLnBrk="0" hangingPunct="0"/>
              <a:t>‹#›</a:t>
            </a:fld>
            <a:endParaRPr lang="en-US" sz="8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200025" y="6461125"/>
            <a:ext cx="2382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000">
              <a:latin typeface="Times New Roman" pitchFamily="18" charset="0"/>
            </a:endParaRPr>
          </a:p>
          <a:p>
            <a:pPr algn="l" eaLnBrk="0" hangingPunct="0"/>
            <a:endParaRPr lang="en-US" sz="1000">
              <a:latin typeface="Times New Roman" pitchFamily="18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785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71755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841396" cy="61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4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84163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062038" indent="-228600" algn="l" rtl="0" eaLnBrk="0" fontAlgn="base" hangingPunct="0"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Arial" charset="0"/>
        </a:defRPr>
      </a:lvl3pPr>
      <a:lvl4pPr marL="1392238" indent="-228600" algn="l" rtl="0" eaLnBrk="0" fontAlgn="base" hangingPunct="0">
        <a:spcBef>
          <a:spcPct val="35000"/>
        </a:spcBef>
        <a:spcAft>
          <a:spcPct val="0"/>
        </a:spcAft>
        <a:buChar char="o"/>
        <a:defRPr sz="1400">
          <a:solidFill>
            <a:schemeClr val="tx1"/>
          </a:solidFill>
          <a:latin typeface="+mn-lt"/>
          <a:cs typeface="Arial" charset="0"/>
        </a:defRPr>
      </a:lvl4pPr>
      <a:lvl5pPr marL="17224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5pPr>
      <a:lvl6pPr marL="21796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6pPr>
      <a:lvl7pPr marL="26368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7pPr>
      <a:lvl8pPr marL="30940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8pPr>
      <a:lvl9pPr marL="35512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209675"/>
            <a:ext cx="8312150" cy="49752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7939226" y="6643688"/>
            <a:ext cx="1178507" cy="2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defTabSz="820738" eaLnBrk="0" hangingPunct="0"/>
            <a:r>
              <a:rPr lang="en-US" sz="800" b="1">
                <a:solidFill>
                  <a:srgbClr val="000000"/>
                </a:solidFill>
                <a:latin typeface="Times New Roman" pitchFamily="18" charset="0"/>
              </a:rPr>
              <a:t>cFS Training- Page </a:t>
            </a:r>
            <a:fld id="{89396F49-57AA-4E55-853F-F70DCFE55282}" type="slidenum">
              <a:rPr lang="en-US" sz="800" b="1">
                <a:solidFill>
                  <a:srgbClr val="000000"/>
                </a:solidFill>
                <a:latin typeface="Times New Roman" pitchFamily="18" charset="0"/>
              </a:rPr>
              <a:pPr defTabSz="820738" eaLnBrk="0" hangingPunct="0"/>
              <a:t>‹#›</a:t>
            </a:fld>
            <a:endParaRPr lang="en-US" sz="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200025" y="6461125"/>
            <a:ext cx="2382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  <a:p>
            <a:pPr algn="l" eaLnBrk="0" hangingPunct="0"/>
            <a:endParaRPr lang="en-US" sz="1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785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71755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841396" cy="61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1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84163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062038" indent="-228600" algn="l" rtl="0" eaLnBrk="0" fontAlgn="base" hangingPunct="0"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Arial" charset="0"/>
        </a:defRPr>
      </a:lvl3pPr>
      <a:lvl4pPr marL="1392238" indent="-228600" algn="l" rtl="0" eaLnBrk="0" fontAlgn="base" hangingPunct="0">
        <a:spcBef>
          <a:spcPct val="35000"/>
        </a:spcBef>
        <a:spcAft>
          <a:spcPct val="0"/>
        </a:spcAft>
        <a:buChar char="o"/>
        <a:defRPr sz="1400">
          <a:solidFill>
            <a:schemeClr val="tx1"/>
          </a:solidFill>
          <a:latin typeface="+mn-lt"/>
          <a:cs typeface="Arial" charset="0"/>
        </a:defRPr>
      </a:lvl4pPr>
      <a:lvl5pPr marL="17224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5pPr>
      <a:lvl6pPr marL="21796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6pPr>
      <a:lvl7pPr marL="26368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7pPr>
      <a:lvl8pPr marL="30940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8pPr>
      <a:lvl9pPr marL="35512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209675"/>
            <a:ext cx="8312150" cy="49752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7939226" y="6643688"/>
            <a:ext cx="1178507" cy="2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defTabSz="820738" eaLnBrk="0" hangingPunct="0"/>
            <a:r>
              <a:rPr lang="en-US" sz="800" b="1">
                <a:solidFill>
                  <a:schemeClr val="tx1"/>
                </a:solidFill>
                <a:latin typeface="Times New Roman" pitchFamily="18" charset="0"/>
              </a:rPr>
              <a:t>cFS</a:t>
            </a:r>
            <a:r>
              <a:rPr lang="en-US" sz="800" b="1" baseline="0">
                <a:solidFill>
                  <a:schemeClr val="tx1"/>
                </a:solidFill>
                <a:latin typeface="Times New Roman" pitchFamily="18" charset="0"/>
              </a:rPr>
              <a:t> Training</a:t>
            </a:r>
            <a:r>
              <a:rPr lang="en-US" sz="800" b="1">
                <a:solidFill>
                  <a:schemeClr val="tx1"/>
                </a:solidFill>
                <a:latin typeface="Times New Roman" pitchFamily="18" charset="0"/>
              </a:rPr>
              <a:t>- Page </a:t>
            </a:r>
            <a:fld id="{89396F49-57AA-4E55-853F-F70DCFE55282}" type="slidenum">
              <a:rPr lang="en-US" sz="800" b="1">
                <a:solidFill>
                  <a:schemeClr val="tx1"/>
                </a:solidFill>
                <a:latin typeface="Times New Roman" pitchFamily="18" charset="0"/>
              </a:rPr>
              <a:pPr defTabSz="820738" eaLnBrk="0" hangingPunct="0"/>
              <a:t>‹#›</a:t>
            </a:fld>
            <a:endParaRPr lang="en-US" sz="8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200025" y="6461125"/>
            <a:ext cx="2382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000">
              <a:latin typeface="Times New Roman" pitchFamily="18" charset="0"/>
            </a:endParaRPr>
          </a:p>
          <a:p>
            <a:pPr algn="l" eaLnBrk="0" hangingPunct="0"/>
            <a:endParaRPr lang="en-US" sz="1000">
              <a:latin typeface="Times New Roman" pitchFamily="18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785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71755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841396" cy="61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5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84163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062038" indent="-228600" algn="l" rtl="0" eaLnBrk="0" fontAlgn="base" hangingPunct="0"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Arial" charset="0"/>
        </a:defRPr>
      </a:lvl3pPr>
      <a:lvl4pPr marL="1392238" indent="-228600" algn="l" rtl="0" eaLnBrk="0" fontAlgn="base" hangingPunct="0">
        <a:spcBef>
          <a:spcPct val="35000"/>
        </a:spcBef>
        <a:spcAft>
          <a:spcPct val="0"/>
        </a:spcAft>
        <a:buChar char="o"/>
        <a:defRPr sz="1400">
          <a:solidFill>
            <a:schemeClr val="tx1"/>
          </a:solidFill>
          <a:latin typeface="+mn-lt"/>
          <a:cs typeface="Arial" charset="0"/>
        </a:defRPr>
      </a:lvl4pPr>
      <a:lvl5pPr marL="17224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5pPr>
      <a:lvl6pPr marL="21796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6pPr>
      <a:lvl7pPr marL="26368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7pPr>
      <a:lvl8pPr marL="30940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8pPr>
      <a:lvl9pPr marL="35512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209675"/>
            <a:ext cx="8312150" cy="497522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7939226" y="6643688"/>
            <a:ext cx="1178507" cy="21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9" tIns="45714" rIns="91429" bIns="45714">
            <a:spAutoFit/>
          </a:bodyPr>
          <a:lstStyle/>
          <a:p>
            <a:pPr defTabSz="820738" eaLnBrk="0" hangingPunct="0"/>
            <a:r>
              <a:rPr lang="en-US" sz="800" b="1">
                <a:solidFill>
                  <a:schemeClr val="tx1"/>
                </a:solidFill>
                <a:latin typeface="Times New Roman" pitchFamily="18" charset="0"/>
              </a:rPr>
              <a:t>cFS</a:t>
            </a:r>
            <a:r>
              <a:rPr lang="en-US" sz="800" b="1" baseline="0">
                <a:solidFill>
                  <a:schemeClr val="tx1"/>
                </a:solidFill>
                <a:latin typeface="Times New Roman" pitchFamily="18" charset="0"/>
              </a:rPr>
              <a:t> Training</a:t>
            </a:r>
            <a:r>
              <a:rPr lang="en-US" sz="800" b="1">
                <a:solidFill>
                  <a:schemeClr val="tx1"/>
                </a:solidFill>
                <a:latin typeface="Times New Roman" pitchFamily="18" charset="0"/>
              </a:rPr>
              <a:t>- Page </a:t>
            </a:r>
            <a:fld id="{89396F49-57AA-4E55-853F-F70DCFE55282}" type="slidenum">
              <a:rPr lang="en-US" sz="800" b="1">
                <a:solidFill>
                  <a:schemeClr val="tx1"/>
                </a:solidFill>
                <a:latin typeface="Times New Roman" pitchFamily="18" charset="0"/>
              </a:rPr>
              <a:pPr defTabSz="820738" eaLnBrk="0" hangingPunct="0"/>
              <a:t>‹#›</a:t>
            </a:fld>
            <a:endParaRPr lang="en-US" sz="8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200025" y="6461125"/>
            <a:ext cx="2382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000">
              <a:latin typeface="Times New Roman" pitchFamily="18" charset="0"/>
            </a:endParaRPr>
          </a:p>
          <a:p>
            <a:pPr algn="l" eaLnBrk="0" hangingPunct="0"/>
            <a:endParaRPr lang="en-US" sz="1000">
              <a:latin typeface="Times New Roman" pitchFamily="18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785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717550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841396" cy="61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8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84163" algn="l" rtl="0" eaLnBrk="0" fontAlgn="base" hangingPunct="0">
        <a:spcBef>
          <a:spcPct val="35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062038" indent="-228600" algn="l" rtl="0" eaLnBrk="0" fontAlgn="base" hangingPunct="0">
        <a:spcBef>
          <a:spcPct val="35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cs typeface="Arial" charset="0"/>
        </a:defRPr>
      </a:lvl3pPr>
      <a:lvl4pPr marL="1392238" indent="-228600" algn="l" rtl="0" eaLnBrk="0" fontAlgn="base" hangingPunct="0">
        <a:spcBef>
          <a:spcPct val="35000"/>
        </a:spcBef>
        <a:spcAft>
          <a:spcPct val="0"/>
        </a:spcAft>
        <a:buChar char="o"/>
        <a:defRPr sz="1400">
          <a:solidFill>
            <a:schemeClr val="tx1"/>
          </a:solidFill>
          <a:latin typeface="+mn-lt"/>
          <a:cs typeface="Arial" charset="0"/>
        </a:defRPr>
      </a:lvl4pPr>
      <a:lvl5pPr marL="17224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5pPr>
      <a:lvl6pPr marL="21796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6pPr>
      <a:lvl7pPr marL="26368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7pPr>
      <a:lvl8pPr marL="30940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8pPr>
      <a:lvl9pPr marL="3551238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ccsds.org/Pubs/133x0b1s.pdf" TargetMode="External"/><Relationship Id="rId2" Type="http://schemas.openxmlformats.org/officeDocument/2006/relationships/hyperlink" Target="https://public.ccsds.org/default.aspx" TargetMode="External"/><Relationship Id="rId1" Type="http://schemas.openxmlformats.org/officeDocument/2006/relationships/slideLayout" Target="../slideLayouts/slideLayout8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7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eflightsystem.org/" TargetMode="External"/><Relationship Id="rId2" Type="http://schemas.openxmlformats.org/officeDocument/2006/relationships/hyperlink" Target="http://github.com/nasa/cFS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cfs-community@lists.nasa.gov" TargetMode="External"/><Relationship Id="rId4" Type="http://schemas.openxmlformats.org/officeDocument/2006/relationships/hyperlink" Target="https://github.com/nasa/" TargetMode="Externa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7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asa/cFS" TargetMode="External"/><Relationship Id="rId2" Type="http://schemas.openxmlformats.org/officeDocument/2006/relationships/hyperlink" Target="https://software.nasa.gov/software/MSC-26323-1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github.com/OpenSatKit/OpenSatKit/wiki" TargetMode="External"/><Relationship Id="rId4" Type="http://schemas.openxmlformats.org/officeDocument/2006/relationships/hyperlink" Target="https://github.com/nasa/nos3" TargetMode="Externa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2.png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5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nasa/hs" TargetMode="External"/><Relationship Id="rId13" Type="http://schemas.openxmlformats.org/officeDocument/2006/relationships/hyperlink" Target="https://github.com/nasa/sch" TargetMode="External"/><Relationship Id="rId3" Type="http://schemas.openxmlformats.org/officeDocument/2006/relationships/hyperlink" Target="https://github.com/nasa/cs" TargetMode="External"/><Relationship Id="rId7" Type="http://schemas.openxmlformats.org/officeDocument/2006/relationships/hyperlink" Target="https://github.com/nasa/hk" TargetMode="External"/><Relationship Id="rId12" Type="http://schemas.openxmlformats.org/officeDocument/2006/relationships/hyperlink" Target="https://github.com/nasa/sbn" TargetMode="External"/><Relationship Id="rId17" Type="http://schemas.openxmlformats.org/officeDocument/2006/relationships/hyperlink" Target="https://github.com/nasa/to_lab/" TargetMode="External"/><Relationship Id="rId2" Type="http://schemas.openxmlformats.org/officeDocument/2006/relationships/hyperlink" Target="https://github.com/nasa/cf" TargetMode="External"/><Relationship Id="rId16" Type="http://schemas.openxmlformats.org/officeDocument/2006/relationships/hyperlink" Target="https://github.com/nasa/sca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github.com/nasa/fm" TargetMode="External"/><Relationship Id="rId11" Type="http://schemas.openxmlformats.org/officeDocument/2006/relationships/hyperlink" Target="https://github.com/nasa/mm" TargetMode="External"/><Relationship Id="rId5" Type="http://schemas.openxmlformats.org/officeDocument/2006/relationships/hyperlink" Target="https://github.com/nasa/ds" TargetMode="External"/><Relationship Id="rId15" Type="http://schemas.openxmlformats.org/officeDocument/2006/relationships/hyperlink" Target="https://github.com/nasa/sc" TargetMode="External"/><Relationship Id="rId10" Type="http://schemas.openxmlformats.org/officeDocument/2006/relationships/hyperlink" Target="https://github.com/nasa/md" TargetMode="External"/><Relationship Id="rId4" Type="http://schemas.openxmlformats.org/officeDocument/2006/relationships/hyperlink" Target="https://github.com/nasa/ci_lab/" TargetMode="External"/><Relationship Id="rId9" Type="http://schemas.openxmlformats.org/officeDocument/2006/relationships/hyperlink" Target="https://github.com/nasa/lc" TargetMode="External"/><Relationship Id="rId14" Type="http://schemas.openxmlformats.org/officeDocument/2006/relationships/hyperlink" Target="https://github.com/nasa/sch_lab/" TargetMode="Externa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nasa/sample_app/" TargetMode="External"/><Relationship Id="rId1" Type="http://schemas.openxmlformats.org/officeDocument/2006/relationships/slideLayout" Target="../slideLayouts/slideLayout9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nasa/FM.git" TargetMode="External"/><Relationship Id="rId1" Type="http://schemas.openxmlformats.org/officeDocument/2006/relationships/slideLayout" Target="../slideLayouts/slideLayout9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7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nasa/cF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fs.gsfc.nasa.gov/" TargetMode="External"/><Relationship Id="rId4" Type="http://schemas.openxmlformats.org/officeDocument/2006/relationships/hyperlink" Target="https://github.com/nasa/osal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nasa/hs" TargetMode="External"/><Relationship Id="rId13" Type="http://schemas.openxmlformats.org/officeDocument/2006/relationships/hyperlink" Target="https://github.com/nasa/sch" TargetMode="External"/><Relationship Id="rId3" Type="http://schemas.openxmlformats.org/officeDocument/2006/relationships/hyperlink" Target="https://github.com/nasa/cs" TargetMode="External"/><Relationship Id="rId7" Type="http://schemas.openxmlformats.org/officeDocument/2006/relationships/hyperlink" Target="https://github.com/nasa/hk" TargetMode="External"/><Relationship Id="rId12" Type="http://schemas.openxmlformats.org/officeDocument/2006/relationships/hyperlink" Target="https://github.com/nasa/sbn" TargetMode="External"/><Relationship Id="rId17" Type="http://schemas.openxmlformats.org/officeDocument/2006/relationships/hyperlink" Target="https://github.com/nasa/to_lab/" TargetMode="External"/><Relationship Id="rId2" Type="http://schemas.openxmlformats.org/officeDocument/2006/relationships/hyperlink" Target="https://github.com/nasa/cf" TargetMode="External"/><Relationship Id="rId16" Type="http://schemas.openxmlformats.org/officeDocument/2006/relationships/hyperlink" Target="https://github.com/nasa/sca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github.com/nasa/fm" TargetMode="External"/><Relationship Id="rId11" Type="http://schemas.openxmlformats.org/officeDocument/2006/relationships/hyperlink" Target="https://github.com/nasa/mm" TargetMode="External"/><Relationship Id="rId5" Type="http://schemas.openxmlformats.org/officeDocument/2006/relationships/hyperlink" Target="https://github.com/nasa/ds" TargetMode="External"/><Relationship Id="rId15" Type="http://schemas.openxmlformats.org/officeDocument/2006/relationships/hyperlink" Target="https://github.com/nasa/sc" TargetMode="External"/><Relationship Id="rId10" Type="http://schemas.openxmlformats.org/officeDocument/2006/relationships/hyperlink" Target="https://github.com/nasa/md" TargetMode="External"/><Relationship Id="rId4" Type="http://schemas.openxmlformats.org/officeDocument/2006/relationships/hyperlink" Target="https://github.com/nasa/ci_lab/" TargetMode="External"/><Relationship Id="rId9" Type="http://schemas.openxmlformats.org/officeDocument/2006/relationships/hyperlink" Target="https://github.com/nasa/lc" TargetMode="External"/><Relationship Id="rId14" Type="http://schemas.openxmlformats.org/officeDocument/2006/relationships/hyperlink" Target="https://github.com/nasa/sch_lab/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fs-program@lists.nasa.gov" TargetMode="External"/><Relationship Id="rId2" Type="http://schemas.openxmlformats.org/officeDocument/2006/relationships/hyperlink" Target="https://sed.gsfc.nasa.gov/index.php/etd/582" TargetMode="Externa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9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r>
              <a:rPr lang="en-US"/>
              <a:t>Core Flight System (cFS)</a:t>
            </a:r>
            <a:br>
              <a:rPr lang="en-US"/>
            </a:br>
            <a:r>
              <a:rPr lang="en-US"/>
              <a:t>Training</a:t>
            </a:r>
            <a:br>
              <a:rPr lang="en-US"/>
            </a:br>
            <a:br>
              <a:rPr lang="en-US"/>
            </a:br>
            <a:r>
              <a:rPr lang="en-US" sz="2800"/>
              <a:t>cFS Draco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990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</a:rPr>
              <a:t>Module 1: Introduction</a:t>
            </a:r>
          </a:p>
        </p:txBody>
      </p:sp>
    </p:spTree>
    <p:extLst>
      <p:ext uri="{BB962C8B-B14F-4D97-AF65-F5344CB8AC3E}">
        <p14:creationId xmlns:p14="http://schemas.microsoft.com/office/powerpoint/2010/main" val="202256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Framework – The set of individual services, applications, tools, and infrastructure supported by the open source community Configuration Control Board (CCB).</a:t>
            </a:r>
          </a:p>
          <a:p>
            <a:r>
              <a:rPr lang="en-US" sz="1800"/>
              <a:t>Bundle – An executable version of the framework configured for a nominal Linux system.  Links compatible versions of the framework elements as a recommended starting point for new cFS-based systems.</a:t>
            </a:r>
          </a:p>
          <a:p>
            <a:r>
              <a:rPr lang="en-US" sz="1800"/>
              <a:t>Component – An individual application, service, or tool that can be used in a cFS-based system</a:t>
            </a:r>
          </a:p>
          <a:p>
            <a:r>
              <a:rPr lang="en-US" sz="1800"/>
              <a:t>Distribution – A set of custom components packaged together with the framework; generally created and provided by a cFS user (individual or group) with specific needs (e.g. a NASA center, the GSFC </a:t>
            </a:r>
            <a:r>
              <a:rPr lang="en-US" sz="1800" err="1"/>
              <a:t>SmallSat</a:t>
            </a:r>
            <a:r>
              <a:rPr lang="en-US" sz="1800"/>
              <a:t> Project Office)</a:t>
            </a:r>
          </a:p>
          <a:p>
            <a:r>
              <a:rPr lang="en-US" sz="1800"/>
              <a:t>cFE vs cFS:</a:t>
            </a:r>
          </a:p>
          <a:p>
            <a:pPr lvl="1"/>
            <a:r>
              <a:rPr lang="en-US" sz="1600"/>
              <a:t>cFE is the Core Flight Executive services and API</a:t>
            </a:r>
          </a:p>
          <a:p>
            <a:pPr lvl="1"/>
            <a:r>
              <a:rPr lang="en-US" sz="1600"/>
              <a:t>cFS is a general collective term for the framework and the growing set of components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841711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cFE Software Bus APIs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701440"/>
              </p:ext>
            </p:extLst>
          </p:nvPr>
        </p:nvGraphicFramePr>
        <p:xfrm>
          <a:off x="152400" y="914400"/>
          <a:ext cx="8839200" cy="229552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Pipe Management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CFE_SB_CreatePipe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Creates a new software bus pipe.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CFE_SB_DeletePipe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Delete a software bus pipe.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CFE_SB_PipeId_ToIndex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Obtain an index value correlating to an SB Pipe 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316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CFE_SB_SetPipeOpts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 options on a pipe.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95479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CFE_SB_GetPipeOpts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options on a pipe.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CFE_SB_GetPipeName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the pipe name for a given id.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CFE_SB_GetPipeIdByName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pipe id by pipe name.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C7C15A-E512-43E3-ACC1-35DC6749F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572205"/>
              </p:ext>
            </p:extLst>
          </p:nvPr>
        </p:nvGraphicFramePr>
        <p:xfrm>
          <a:off x="152400" y="3547110"/>
          <a:ext cx="8839200" cy="18897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Message Subscription Control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CFE_SB_SubscribeEx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Subscribe to a message on the software bus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CFE_SB_Subscribe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Subscribe to a message on the software bus with default parameters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CFE_SB_SubscribeLocal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Subscribe to a message while keeping the request local to a CPU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316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CFE_SB_Unsubscribe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Remove a subscription to a message on the software bus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95479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CFE_SB_UnsubscribeLocal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Remove a subscription to a message on the software bus on the current CPU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4986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cFE Software Bus APIs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011569"/>
              </p:ext>
            </p:extLst>
          </p:nvPr>
        </p:nvGraphicFramePr>
        <p:xfrm>
          <a:off x="152400" y="914400"/>
          <a:ext cx="8839200" cy="10668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Send/Receive Message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CFE_SB_TransmitMsg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Transmit a message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CFE_SB_ReceiveBuffer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Receive a message from a software bus pipe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C7C15A-E512-43E3-ACC1-35DC6749F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716828"/>
              </p:ext>
            </p:extLst>
          </p:nvPr>
        </p:nvGraphicFramePr>
        <p:xfrm>
          <a:off x="152400" y="3578317"/>
          <a:ext cx="8839200" cy="21640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Message Characteristics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CFE_SB_SetUserDataLength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length of user data in a software bus message.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CFE_SB_TimeStampMsg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time field in a software bus message with the current spacecraft time.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CFE_SB_MessageStringSet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Copies a string into a software bus message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316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CFE_SB_GetUserData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a pointer to the user data portion of a software bus message.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95479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CFE_SB_GetUserDataLength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length of user data in a software bus message.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CFE_SB_MessageStringGet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Copies a string out of a software bus message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337673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7D40F50-1ECE-4373-8541-EC451E7D3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783503"/>
              </p:ext>
            </p:extLst>
          </p:nvPr>
        </p:nvGraphicFramePr>
        <p:xfrm>
          <a:off x="152400" y="2174331"/>
          <a:ext cx="8839200" cy="119824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Zero Copy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CFE_SB_AllocateMessageBuffer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a buffer pointer to use for "zero copy" SB sends.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CFE_SB_ReleaseMessageBuffer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Release an unused "zero copy" buffer pointer.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CFE_SB_TransmitBuffer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Transmit a buffer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7965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18490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cFE Software Bus APIs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786122"/>
              </p:ext>
            </p:extLst>
          </p:nvPr>
        </p:nvGraphicFramePr>
        <p:xfrm>
          <a:off x="152400" y="914400"/>
          <a:ext cx="8839200" cy="147256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Message ID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CFE_SB_IsValidMsgId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Identifies whether a given </a:t>
                      </a:r>
                      <a:r>
                        <a:rPr lang="en-US" sz="1200" err="1"/>
                        <a:t>CFE_SB_MsgId_t</a:t>
                      </a:r>
                      <a:r>
                        <a:rPr lang="en-US" sz="1200"/>
                        <a:t> is valid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CFE_SB_MsgId_Equal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Identifies whether two #CFE_SB_MsgId_t values are equal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CFE_SB_MsgIdToValue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Converts a #CFE_SB_MsgId_t to a normal integer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21410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CFE_SB_ValueToMsgId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Converts a normal integer into a #CFE_SB_MsgId_t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1623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25364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cFE Message Module APIs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234661"/>
              </p:ext>
            </p:extLst>
          </p:nvPr>
        </p:nvGraphicFramePr>
        <p:xfrm>
          <a:off x="152400" y="914400"/>
          <a:ext cx="8839200" cy="64960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Generic Message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CFE_MSG_Init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Initialize a message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BA1D68-ADB1-46C0-AAAC-23D6C2D456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63656"/>
              </p:ext>
            </p:extLst>
          </p:nvPr>
        </p:nvGraphicFramePr>
        <p:xfrm>
          <a:off x="152400" y="1828800"/>
          <a:ext cx="8839200" cy="449008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Message Primary Header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CFE_MSG_GetSize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total size of a message.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CFE_MSG_SetSize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total size of a message.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CFE_MSG_GetType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message type.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21410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CFE_MSG_SetType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message type.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16232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CFE_MSG_GetHeaderVersion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message header version.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6137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CFE_MSG_SetHeaderVersion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message header version.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39759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CFE_MSG_GetHasSecondaryHeader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message secondary header </a:t>
                      </a:r>
                      <a:r>
                        <a:rPr lang="en-US" sz="1200" err="1"/>
                        <a:t>boolean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5534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CFE_MSG_SetHasSecondaryHeader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message secondary header </a:t>
                      </a:r>
                      <a:r>
                        <a:rPr lang="en-US" sz="1200" err="1"/>
                        <a:t>boolean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5382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CFE_MSG_GetApId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message application 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23107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CFE_MSG_SetApId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message application 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769728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CFE_MSG_GetSegmentationFlag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message segmentation flag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24461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CFE_MSG_SetSegmentationFlag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message segmentation flag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22816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CFE_MSG_GetSequenceCount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message sequence count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2637893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CFE_MSG_SetSequenceCount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message sequence count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75390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CFE_MSG_GetNextSequenceCount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next sequence count value (rolls over if appropriate)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1899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65661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cFE Message Module APIs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BA1D68-ADB1-46C0-AAAC-23D6C2D456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612658"/>
              </p:ext>
            </p:extLst>
          </p:nvPr>
        </p:nvGraphicFramePr>
        <p:xfrm>
          <a:off x="158931" y="969327"/>
          <a:ext cx="8839200" cy="32613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Message Extended Header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CFE_MSG_GetEDSVersion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message EDS version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CFE_MSG_SetEDSVersion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message EDS version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CFE_MSG_GetEndian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message endian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21410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CFE_MSG_SetEndian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message endian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16232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CFE_MSG_GetPlaybackFlag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message playback flag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6137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CFE_MSG_SetPlaybackFlag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message playback flag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39759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CFE_MSG_GetSubsystem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message subsystem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5534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CFE_MSG_SetSubsystem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message subsystem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5382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CFE_MSG_GetSystem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message system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23107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CFE_MSG_SetSystem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message system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769728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48C4AB6-FCCB-46AD-B741-6455A534F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815726"/>
              </p:ext>
            </p:extLst>
          </p:nvPr>
        </p:nvGraphicFramePr>
        <p:xfrm>
          <a:off x="158931" y="4434839"/>
          <a:ext cx="8839200" cy="216408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Message Secondary Header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CFE_MSG_GenerateChecksum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Calculates and sets the checksum of a message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CFE_MSG_ValidateChecksum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Validates the checksum of a message.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CFE_MSG_SetFcnCode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function code field in a message.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21410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CFE_MSG_GetFcnCode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function code field from a message.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16232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CFE_MSG_GetMsgTime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time field from a message.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6137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CFE_MSG_SetMsgTime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time field in a message.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39759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498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cFE Message Module APIs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DBA1D68-ADB1-46C0-AAAC-23D6C2D456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993212"/>
              </p:ext>
            </p:extLst>
          </p:nvPr>
        </p:nvGraphicFramePr>
        <p:xfrm>
          <a:off x="158931" y="969327"/>
          <a:ext cx="8839200" cy="119824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Message Id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CFE_MSG_GetMsgId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the message id from a message.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CFE_MSG_SetMsgId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Sets the message id bits in a message.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CFE_MSG_GetTypeFromMsgId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message type using message 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2141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08426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cFE Software Bus Command List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888480"/>
              </p:ext>
            </p:extLst>
          </p:nvPr>
        </p:nvGraphicFramePr>
        <p:xfrm>
          <a:off x="152400" y="914400"/>
          <a:ext cx="8839200" cy="380428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955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3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r>
                        <a:rPr lang="en-US" sz="1800"/>
                        <a:t>SB Command List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CFE_SB_NoopCmd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Software Bus No-Op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CFE_SB_ResetCountersCmd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Resets counters in the Software Bus housekeeping telemetry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460803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CFE_SB_EnableSubReportingCmd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Enable Subscription Reporting Command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290314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CFE_SB_DisableSubReportingCmd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Disable Subscription Reporting Command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67033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CFE_SB_SendHKTlmCmd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Function to send the SB housekeeping packet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CFE_SB_EnableRouteCmd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Enable Software Bus Route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CFE_SB_DisableRouteCmd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Disable Software Bus Route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CFE_SB_SendStatsCmd</a:t>
                      </a: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Send Software Bus Statistics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err="1"/>
                        <a:t>CFE_SB_WriteRoutingInfoCmd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Write Software Bus Routing Info to a File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CFE_SB_WritePipeInfoCmd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Write Pipe Info to a File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CFE_SB_WriteMapInfoCmd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Write Map Info to a File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CFE_SB_SendPrevSubsCmd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17475" marR="0" indent="-117475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Generates a series of packets that contain information regarding all subscriptions previously received by SB.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4677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1081"/>
            <a:ext cx="7069138" cy="688975"/>
          </a:xfrm>
        </p:spPr>
        <p:txBody>
          <a:bodyPr/>
          <a:lstStyle/>
          <a:p>
            <a:pPr algn="ctr"/>
            <a:r>
              <a:rPr lang="en-US" sz="2400"/>
              <a:t>Software Bus – Platform Configuration Parameters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814262"/>
              </p:ext>
            </p:extLst>
          </p:nvPr>
        </p:nvGraphicFramePr>
        <p:xfrm>
          <a:off x="152400" y="914400"/>
          <a:ext cx="8839200" cy="536005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145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3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093">
                <a:tc>
                  <a:txBody>
                    <a:bodyPr/>
                    <a:lstStyle/>
                    <a:p>
                      <a:r>
                        <a:rPr lang="en-US" sz="140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CFE_PLATFORM_SB_MAX_MSG_IDS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Maximum Number of Unique Message IDs SB Routing Table can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hold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CFE_PLATFORM_SB_MAX_PIPES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Maximum Number of Unique Pipes SB Routing Table can hold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205773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CFE_PLATFORM_SB_MAX_DEST_PER_PKT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Maximum Number of unique local destinations a single MsgId can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have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07154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CFE_PLATFORM_SB_DEFAULT_MSG_LIMIT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Subscription Message Limit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5993212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CFE_PLATFORM_SB_BUF_MEMORY_BYTES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Size of the SB buffer memory pool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487462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CFE_PLATFORM_SB_HIGHEST_VALID_MSGID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Highest Valid Message Id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7843286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CFE_PLATFORM_SB_DEFAULT_ROUTING_FILENAME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Routing Information Filename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799222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CFE_PLATFORM_SB_DEFAULT_PIPE_FILENAME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Pipe Information Filename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269190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CFE_PLATFORM_SB_DEFAULT_MAP_FILENAME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Message Map Filename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889039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CFE_PLATFORM_SB_FILTERED_EVENT[1-8]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SB Event Filtering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655846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CFE_PLATFORM_SB_FILTER_MASK[1-8]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SB Event Filtering Mask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921355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CFE_PLATFORM_SB_MEM_BLOCK_SIZE_[01-16]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Define SB Memory Pool Block Sizes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107692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CFE_PLATFORM_SB_MAX_BLOCK_SIZE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Defines Max SB Memory Pool Block Size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CFE_PLATFORM_SB_START_TASK_PRIORITY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SB Task Priority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CFE_PLATFORM_SB_START_TASK_STACK_SIZE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SB Task Stack Size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6915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1081"/>
            <a:ext cx="7069138" cy="688975"/>
          </a:xfrm>
        </p:spPr>
        <p:txBody>
          <a:bodyPr/>
          <a:lstStyle/>
          <a:p>
            <a:pPr algn="ctr"/>
            <a:r>
              <a:rPr lang="en-US" sz="2400"/>
              <a:t>Software Bus – Mission Configuration Parameters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5103"/>
              </p:ext>
            </p:extLst>
          </p:nvPr>
        </p:nvGraphicFramePr>
        <p:xfrm>
          <a:off x="152400" y="914400"/>
          <a:ext cx="8839200" cy="103456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145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3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093">
                <a:tc>
                  <a:txBody>
                    <a:bodyPr/>
                    <a:lstStyle/>
                    <a:p>
                      <a:r>
                        <a:rPr lang="en-US" sz="140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CFE_MISSION_SB_MAX_SB_MSG_SIZE</a:t>
                      </a:r>
                      <a:endParaRPr lang="en-US" sz="12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Maximum SB Message Size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CFE_MISSION_SB_MAX_PIPES</a:t>
                      </a:r>
                      <a:endParaRPr lang="en-US" sz="12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Maximum Number of pipes that SB command/telemetry messages may hold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2057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688339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7" y="76200"/>
            <a:ext cx="6680200" cy="688975"/>
          </a:xfrm>
        </p:spPr>
        <p:txBody>
          <a:bodyPr/>
          <a:lstStyle/>
          <a:p>
            <a:pPr eaLnBrk="1" hangingPunct="1"/>
            <a:r>
              <a:rPr lang="en-US"/>
              <a:t>Exercise 3 - Command cFE Software Bus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33401" y="1143000"/>
            <a:ext cx="4419600" cy="5410200"/>
          </a:xfrm>
        </p:spPr>
        <p:txBody>
          <a:bodyPr/>
          <a:lstStyle/>
          <a:p>
            <a:pPr marL="58738" indent="0" eaLnBrk="1" hangingPunct="1">
              <a:buNone/>
            </a:pPr>
            <a:r>
              <a:rPr lang="en-US" sz="1800"/>
              <a:t>Part 1 – Send a No-Op Command</a:t>
            </a:r>
            <a:endParaRPr lang="en-US" sz="1800" b="0"/>
          </a:p>
          <a:p>
            <a:pPr marL="58738" indent="0" eaLnBrk="1" hangingPunct="1">
              <a:buNone/>
            </a:pPr>
            <a:r>
              <a:rPr lang="en-US" sz="1200" b="0"/>
              <a:t>1. Ensure that cFE is running</a:t>
            </a:r>
          </a:p>
          <a:p>
            <a:pPr marL="58738" indent="0" eaLnBrk="1" hangingPunct="1">
              <a:buNone/>
            </a:pPr>
            <a:r>
              <a:rPr lang="en-US" sz="1200" b="0"/>
              <a:t>2. Open a new terminal</a:t>
            </a:r>
          </a:p>
          <a:p>
            <a:pPr marL="58738" indent="0" eaLnBrk="1" hangingPunct="1">
              <a:buNone/>
            </a:pPr>
            <a:r>
              <a:rPr lang="en-US" sz="1200" b="0"/>
              <a:t>3. Start the ground system executable (as in Exercise 2)</a:t>
            </a:r>
          </a:p>
          <a:p>
            <a:pPr marL="58738" indent="0" eaLnBrk="1" hangingPunct="1">
              <a:buNone/>
            </a:pPr>
            <a:r>
              <a:rPr lang="en-US" sz="1200" b="0"/>
              <a:t>4. Enable Telemetry (as in Exercise 2)</a:t>
            </a:r>
          </a:p>
          <a:p>
            <a:pPr marL="58738" indent="0" eaLnBrk="1" hangingPunct="1">
              <a:buNone/>
            </a:pPr>
            <a:r>
              <a:rPr lang="en-US" sz="1200" b="0"/>
              <a:t>5. Send an SB No-Op command</a:t>
            </a:r>
          </a:p>
          <a:p>
            <a:pPr marL="630238" indent="-171450" eaLnBrk="1" hangingPunct="1"/>
            <a:r>
              <a:rPr lang="en-US" sz="1200" b="0"/>
              <a:t>Click the “SB No-Op" button beside "Software Bus"</a:t>
            </a:r>
          </a:p>
          <a:p>
            <a:pPr marL="58738" indent="0" eaLnBrk="1" hangingPunct="1">
              <a:buNone/>
            </a:pPr>
            <a:endParaRPr lang="en-US" sz="1200" b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04520E-BF48-41E5-9571-7B9A13398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990600"/>
            <a:ext cx="4007563" cy="41006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C3C029-9304-4979-9455-FA141852A95F}"/>
              </a:ext>
            </a:extLst>
          </p:cNvPr>
          <p:cNvSpPr/>
          <p:nvPr/>
        </p:nvSpPr>
        <p:spPr bwMode="auto">
          <a:xfrm>
            <a:off x="7638630" y="2095501"/>
            <a:ext cx="1124369" cy="122903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D1B2F3-4693-4DE3-8274-D174EBFFD6D3}"/>
              </a:ext>
            </a:extLst>
          </p:cNvPr>
          <p:cNvSpPr/>
          <p:nvPr/>
        </p:nvSpPr>
        <p:spPr bwMode="auto">
          <a:xfrm>
            <a:off x="7718464" y="1506539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28752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/>
          <a:lstStyle/>
          <a:p>
            <a:r>
              <a:rPr lang="en-US"/>
              <a:t>cFS</a:t>
            </a:r>
            <a:br>
              <a:rPr lang="en-US"/>
            </a:br>
            <a:r>
              <a:rPr lang="en-US"/>
              <a:t>Community</a:t>
            </a:r>
          </a:p>
        </p:txBody>
      </p:sp>
    </p:spTree>
    <p:extLst>
      <p:ext uri="{BB962C8B-B14F-4D97-AF65-F5344CB8AC3E}">
        <p14:creationId xmlns:p14="http://schemas.microsoft.com/office/powerpoint/2010/main" val="297012073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7" y="76200"/>
            <a:ext cx="6680200" cy="688975"/>
          </a:xfrm>
        </p:spPr>
        <p:txBody>
          <a:bodyPr/>
          <a:lstStyle/>
          <a:p>
            <a:pPr eaLnBrk="1" hangingPunct="1"/>
            <a:r>
              <a:rPr lang="en-US"/>
              <a:t>Exercise 3 - Command cFE Software Bus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33401" y="1143000"/>
            <a:ext cx="4419600" cy="5410200"/>
          </a:xfrm>
        </p:spPr>
        <p:txBody>
          <a:bodyPr/>
          <a:lstStyle/>
          <a:p>
            <a:pPr marL="58738" indent="0" eaLnBrk="1" hangingPunct="1">
              <a:buNone/>
            </a:pPr>
            <a:r>
              <a:rPr lang="en-US" sz="1800"/>
              <a:t>Part 2 – Write the Routing Map</a:t>
            </a:r>
            <a:endParaRPr lang="en-US" sz="1800" b="0"/>
          </a:p>
          <a:p>
            <a:pPr marL="287338" indent="-228600" eaLnBrk="1" hangingPunct="1">
              <a:buFont typeface="+mj-lt"/>
              <a:buAutoNum type="arabicPeriod"/>
            </a:pPr>
            <a:r>
              <a:rPr lang="en-US" sz="1200" b="0"/>
              <a:t>Click the “Display Page” button beside “Software Bus”</a:t>
            </a:r>
          </a:p>
          <a:p>
            <a:pPr marL="288925" indent="-228600" eaLnBrk="1" hangingPunct="1">
              <a:buFont typeface="+mj-lt"/>
              <a:buAutoNum type="arabicPeriod"/>
            </a:pPr>
            <a:r>
              <a:rPr lang="en-US" sz="1200" b="0"/>
              <a:t>In the "Software Bus" window, click the "Send" button beside “CFE_SEND_MAP_INFO_CC"</a:t>
            </a:r>
          </a:p>
          <a:p>
            <a:pPr marL="288925" indent="-228600" eaLnBrk="1" hangingPunct="1">
              <a:buFont typeface="+mj-lt"/>
              <a:buAutoNum type="arabicPeriod"/>
            </a:pPr>
            <a:r>
              <a:rPr lang="en-US" sz="1200" b="0"/>
              <a:t>Enter "/</a:t>
            </a:r>
            <a:r>
              <a:rPr lang="en-US" sz="1200" b="0" err="1"/>
              <a:t>cf</a:t>
            </a:r>
            <a:r>
              <a:rPr lang="en-US" sz="1200" b="0"/>
              <a:t>/</a:t>
            </a:r>
            <a:r>
              <a:rPr lang="en-US" sz="1200" b="0" err="1"/>
              <a:t>map.bin</a:t>
            </a:r>
            <a:r>
              <a:rPr lang="en-US" sz="1200" b="0"/>
              <a:t>" in the "Input" field next to "Filename"</a:t>
            </a:r>
          </a:p>
          <a:p>
            <a:pPr marL="288925" indent="-228600" eaLnBrk="1" hangingPunct="1">
              <a:buFont typeface="+mj-lt"/>
              <a:buAutoNum type="arabicPeriod"/>
            </a:pPr>
            <a:r>
              <a:rPr lang="en-US" sz="1200" b="0"/>
              <a:t>Click "Send“</a:t>
            </a:r>
          </a:p>
          <a:p>
            <a:pPr marL="630238" indent="-171450" eaLnBrk="1" hangingPunct="1"/>
            <a:r>
              <a:rPr lang="en-US" sz="1200" b="0"/>
              <a:t>Nothing appears in the cFE window unless debug messages have been enabled, but the file "</a:t>
            </a:r>
            <a:r>
              <a:rPr lang="en-US" sz="1200" b="0" err="1"/>
              <a:t>map.bin</a:t>
            </a:r>
            <a:r>
              <a:rPr lang="en-US" sz="1200" b="0"/>
              <a:t>" now exists in the build/exe/cpu1/</a:t>
            </a:r>
            <a:r>
              <a:rPr lang="en-US" sz="1200" b="0" err="1"/>
              <a:t>cf</a:t>
            </a:r>
            <a:r>
              <a:rPr lang="en-US" sz="1200" b="0"/>
              <a:t> directory.  View with "</a:t>
            </a:r>
            <a:r>
              <a:rPr lang="en-US" sz="1200" b="0" err="1"/>
              <a:t>hexdump</a:t>
            </a:r>
            <a:r>
              <a:rPr lang="en-US" sz="1200" b="0"/>
              <a:t> -C </a:t>
            </a:r>
            <a:r>
              <a:rPr lang="en-US" sz="1200" b="0" err="1"/>
              <a:t>cf</a:t>
            </a:r>
            <a:r>
              <a:rPr lang="en-US" sz="1200" b="0"/>
              <a:t>/</a:t>
            </a:r>
            <a:r>
              <a:rPr lang="en-US" sz="1200" b="0" err="1"/>
              <a:t>map.bin</a:t>
            </a:r>
            <a:r>
              <a:rPr lang="en-US" sz="1200" b="0"/>
              <a:t>"</a:t>
            </a:r>
          </a:p>
          <a:p>
            <a:pPr marL="58738" indent="0" eaLnBrk="1" hangingPunct="1">
              <a:buNone/>
            </a:pPr>
            <a:endParaRPr lang="en-US" sz="1200" b="0"/>
          </a:p>
          <a:p>
            <a:pPr marL="58738" indent="0" eaLnBrk="1" hangingPunct="1">
              <a:buNone/>
            </a:pPr>
            <a:r>
              <a:rPr lang="en-US" sz="1200" b="0"/>
              <a:t>**NOTE: The “Send Map Info" command is one of several commands that together provide the full routing information for the software bus.  This can be useful for troubleshooting purposes**</a:t>
            </a:r>
          </a:p>
          <a:p>
            <a:pPr marL="58738" indent="0" eaLnBrk="1" hangingPunct="1">
              <a:buNone/>
            </a:pPr>
            <a:endParaRPr lang="en-US" sz="1200" b="0"/>
          </a:p>
          <a:p>
            <a:pPr marL="58738" indent="0" eaLnBrk="1" hangingPunct="1">
              <a:buNone/>
            </a:pPr>
            <a:endParaRPr lang="en-US" sz="1200" b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6667"/>
          <a:stretch/>
        </p:blipFill>
        <p:spPr>
          <a:xfrm>
            <a:off x="228600" y="4838698"/>
            <a:ext cx="3898306" cy="1752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04520E-BF48-41E5-9571-7B9A133981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252"/>
          <a:stretch/>
        </p:blipFill>
        <p:spPr>
          <a:xfrm>
            <a:off x="5029200" y="990600"/>
            <a:ext cx="4007563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C3C029-9304-4979-9455-FA141852A95F}"/>
              </a:ext>
            </a:extLst>
          </p:cNvPr>
          <p:cNvSpPr/>
          <p:nvPr/>
        </p:nvSpPr>
        <p:spPr bwMode="auto">
          <a:xfrm>
            <a:off x="7086600" y="2100674"/>
            <a:ext cx="631863" cy="10912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AD1B2F3-4693-4DE3-8274-D174EBFFD6D3}"/>
              </a:ext>
            </a:extLst>
          </p:cNvPr>
          <p:cNvSpPr/>
          <p:nvPr/>
        </p:nvSpPr>
        <p:spPr bwMode="auto">
          <a:xfrm>
            <a:off x="7718464" y="1506539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279FB-19DE-4AC1-8DB4-5249194A6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330761"/>
            <a:ext cx="3612341" cy="3349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DA1C6C-2FA5-4229-9778-165C86D2916F}"/>
              </a:ext>
            </a:extLst>
          </p:cNvPr>
          <p:cNvSpPr/>
          <p:nvPr/>
        </p:nvSpPr>
        <p:spPr bwMode="auto">
          <a:xfrm>
            <a:off x="6858000" y="5714998"/>
            <a:ext cx="1447800" cy="228601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4769D4-B20F-4043-96D6-1DF8BCB85AC5}"/>
              </a:ext>
            </a:extLst>
          </p:cNvPr>
          <p:cNvSpPr/>
          <p:nvPr/>
        </p:nvSpPr>
        <p:spPr bwMode="auto">
          <a:xfrm>
            <a:off x="8412941" y="5603192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1EA6E4-1644-4509-9E88-EDEA44F923AE}"/>
              </a:ext>
            </a:extLst>
          </p:cNvPr>
          <p:cNvSpPr/>
          <p:nvPr/>
        </p:nvSpPr>
        <p:spPr bwMode="auto">
          <a:xfrm>
            <a:off x="2732315" y="6172201"/>
            <a:ext cx="1230085" cy="2286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7C72E2-B2D0-4C99-9CFB-D2B6ED7CED95}"/>
              </a:ext>
            </a:extLst>
          </p:cNvPr>
          <p:cNvSpPr/>
          <p:nvPr/>
        </p:nvSpPr>
        <p:spPr bwMode="auto">
          <a:xfrm>
            <a:off x="4176980" y="6102146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1428FA-C12B-40B1-8464-E95079EAF659}"/>
              </a:ext>
            </a:extLst>
          </p:cNvPr>
          <p:cNvSpPr/>
          <p:nvPr/>
        </p:nvSpPr>
        <p:spPr bwMode="auto">
          <a:xfrm>
            <a:off x="3657601" y="5276850"/>
            <a:ext cx="381000" cy="2286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A9364B-ED45-4BC6-AB81-30A0D925D90F}"/>
              </a:ext>
            </a:extLst>
          </p:cNvPr>
          <p:cNvSpPr/>
          <p:nvPr/>
        </p:nvSpPr>
        <p:spPr bwMode="auto">
          <a:xfrm>
            <a:off x="4145742" y="5210148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442037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3 Recap</a:t>
            </a:r>
          </a:p>
        </p:txBody>
      </p:sp>
      <p:cxnSp>
        <p:nvCxnSpPr>
          <p:cNvPr id="5" name="Straight Arrow Connector 4"/>
          <p:cNvCxnSpPr>
            <a:cxnSpLocks/>
            <a:stCxn id="6" idx="0"/>
          </p:cNvCxnSpPr>
          <p:nvPr/>
        </p:nvCxnSpPr>
        <p:spPr bwMode="auto">
          <a:xfrm flipV="1">
            <a:off x="3210110" y="4892806"/>
            <a:ext cx="0" cy="3649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667000" y="5257800"/>
            <a:ext cx="108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SB No-Op Command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2C39DB-3A32-5383-360E-59D32D01D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5194"/>
            <a:ext cx="9144000" cy="29276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 bwMode="auto">
          <a:xfrm>
            <a:off x="0" y="4700644"/>
            <a:ext cx="9067800" cy="192162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696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4C505AD-1220-DFF6-0C87-A36473FF5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028" y="1338058"/>
            <a:ext cx="6738248" cy="46055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299197-FA03-48D1-A8B2-65C4719E3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Exercise 3 Recap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941469-E1AB-455F-B9DC-D1ADE1B5FE1E}"/>
              </a:ext>
            </a:extLst>
          </p:cNvPr>
          <p:cNvSpPr/>
          <p:nvPr/>
        </p:nvSpPr>
        <p:spPr bwMode="auto">
          <a:xfrm>
            <a:off x="76111" y="3357172"/>
            <a:ext cx="228600" cy="228600"/>
          </a:xfrm>
          <a:prstGeom prst="rect">
            <a:avLst/>
          </a:prstGeom>
          <a:solidFill>
            <a:schemeClr val="accent1">
              <a:alpha val="3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742B30-996E-401E-8576-96FE49864F1C}"/>
              </a:ext>
            </a:extLst>
          </p:cNvPr>
          <p:cNvSpPr txBox="1"/>
          <p:nvPr/>
        </p:nvSpPr>
        <p:spPr>
          <a:xfrm>
            <a:off x="280269" y="3332972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File Header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16310-953D-44E1-B587-E5B1CA6A790C}"/>
              </a:ext>
            </a:extLst>
          </p:cNvPr>
          <p:cNvSpPr/>
          <p:nvPr/>
        </p:nvSpPr>
        <p:spPr bwMode="auto">
          <a:xfrm>
            <a:off x="74942" y="3776272"/>
            <a:ext cx="228600" cy="228600"/>
          </a:xfrm>
          <a:prstGeom prst="rect">
            <a:avLst/>
          </a:prstGeom>
          <a:solidFill>
            <a:srgbClr val="FFFF00">
              <a:alpha val="3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0DE55-FF5F-4DC6-9311-9C42004C834D}"/>
              </a:ext>
            </a:extLst>
          </p:cNvPr>
          <p:cNvSpPr txBox="1"/>
          <p:nvPr/>
        </p:nvSpPr>
        <p:spPr>
          <a:xfrm>
            <a:off x="290718" y="3752072"/>
            <a:ext cx="671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Msg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C4671-5721-4DF5-B341-6FE06F0DD83C}"/>
              </a:ext>
            </a:extLst>
          </p:cNvPr>
          <p:cNvSpPr/>
          <p:nvPr/>
        </p:nvSpPr>
        <p:spPr bwMode="auto">
          <a:xfrm>
            <a:off x="82131" y="4195372"/>
            <a:ext cx="228600" cy="228600"/>
          </a:xfrm>
          <a:prstGeom prst="rect">
            <a:avLst/>
          </a:prstGeom>
          <a:solidFill>
            <a:srgbClr val="FF0066">
              <a:alpha val="3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3EEAEA-4CD4-4994-BED7-CD394E6B423A}"/>
              </a:ext>
            </a:extLst>
          </p:cNvPr>
          <p:cNvSpPr txBox="1"/>
          <p:nvPr/>
        </p:nvSpPr>
        <p:spPr>
          <a:xfrm>
            <a:off x="287958" y="4162811"/>
            <a:ext cx="1161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Routing Table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Index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4B2575-5472-4E71-B0C9-19CED3C2F1C2}"/>
              </a:ext>
            </a:extLst>
          </p:cNvPr>
          <p:cNvSpPr/>
          <p:nvPr/>
        </p:nvSpPr>
        <p:spPr bwMode="auto">
          <a:xfrm>
            <a:off x="2438400" y="1981200"/>
            <a:ext cx="4267200" cy="457200"/>
          </a:xfrm>
          <a:prstGeom prst="rect">
            <a:avLst/>
          </a:prstGeom>
          <a:solidFill>
            <a:schemeClr val="accent1">
              <a:alpha val="3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9B3A25-FA91-49C3-A17D-20FBD0D577E7}"/>
              </a:ext>
            </a:extLst>
          </p:cNvPr>
          <p:cNvSpPr/>
          <p:nvPr/>
        </p:nvSpPr>
        <p:spPr bwMode="auto">
          <a:xfrm>
            <a:off x="2438400" y="2438400"/>
            <a:ext cx="685800" cy="223166"/>
          </a:xfrm>
          <a:prstGeom prst="rect">
            <a:avLst/>
          </a:prstGeom>
          <a:solidFill>
            <a:schemeClr val="accent1">
              <a:alpha val="3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16A0E6-3B81-4705-85E0-00BFA3552820}"/>
              </a:ext>
            </a:extLst>
          </p:cNvPr>
          <p:cNvSpPr/>
          <p:nvPr/>
        </p:nvSpPr>
        <p:spPr bwMode="auto">
          <a:xfrm>
            <a:off x="4610100" y="2667000"/>
            <a:ext cx="1028700" cy="2895600"/>
          </a:xfrm>
          <a:prstGeom prst="rect">
            <a:avLst/>
          </a:prstGeom>
          <a:solidFill>
            <a:srgbClr val="FFFF00">
              <a:alpha val="3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812814-E906-4249-94D2-4CB67FB45011}"/>
              </a:ext>
            </a:extLst>
          </p:cNvPr>
          <p:cNvSpPr/>
          <p:nvPr/>
        </p:nvSpPr>
        <p:spPr bwMode="auto">
          <a:xfrm>
            <a:off x="2438400" y="2667000"/>
            <a:ext cx="1028700" cy="2884732"/>
          </a:xfrm>
          <a:prstGeom prst="rect">
            <a:avLst/>
          </a:prstGeom>
          <a:solidFill>
            <a:srgbClr val="FFFF00">
              <a:alpha val="3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DCA869-3C17-40F0-B685-6CA213EDCA54}"/>
              </a:ext>
            </a:extLst>
          </p:cNvPr>
          <p:cNvSpPr/>
          <p:nvPr/>
        </p:nvSpPr>
        <p:spPr bwMode="auto">
          <a:xfrm>
            <a:off x="3504110" y="2667000"/>
            <a:ext cx="1067889" cy="2884732"/>
          </a:xfrm>
          <a:prstGeom prst="rect">
            <a:avLst/>
          </a:prstGeom>
          <a:solidFill>
            <a:srgbClr val="FF0066">
              <a:alpha val="3568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D34889-1B5D-44C6-B226-AACC1D78474F}"/>
              </a:ext>
            </a:extLst>
          </p:cNvPr>
          <p:cNvSpPr/>
          <p:nvPr/>
        </p:nvSpPr>
        <p:spPr bwMode="auto">
          <a:xfrm>
            <a:off x="5676901" y="2661566"/>
            <a:ext cx="1067889" cy="2895600"/>
          </a:xfrm>
          <a:prstGeom prst="rect">
            <a:avLst/>
          </a:prstGeom>
          <a:solidFill>
            <a:srgbClr val="FF0066">
              <a:alpha val="3568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5054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CCSDS 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Consultative Committee for Space Data Systems</a:t>
            </a:r>
          </a:p>
          <a:p>
            <a:r>
              <a:rPr lang="en-US" sz="1800"/>
              <a:t>CCSDS Home: </a:t>
            </a:r>
            <a:r>
              <a:rPr lang="en-US" sz="1800">
                <a:solidFill>
                  <a:srgbClr val="0000FF"/>
                </a:solidFill>
                <a:hlinkClick r:id="rId2"/>
              </a:rPr>
              <a:t>https://public.ccsds.org/default.aspx</a:t>
            </a:r>
            <a:endParaRPr lang="en-US" sz="1800">
              <a:solidFill>
                <a:srgbClr val="0000FF"/>
              </a:solidFill>
            </a:endParaRPr>
          </a:p>
          <a:p>
            <a:r>
              <a:rPr lang="en-US" sz="1800"/>
              <a:t>CCSDS Space Packet Protocol:  </a:t>
            </a:r>
            <a:r>
              <a:rPr lang="en-US" sz="1800">
                <a:hlinkClick r:id="rId3"/>
              </a:rPr>
              <a:t>https://public.ccsds.org/Pubs/133x0b1s.pdf</a:t>
            </a:r>
            <a:r>
              <a:rPr lang="en-US" sz="1800"/>
              <a:t> </a:t>
            </a:r>
          </a:p>
          <a:p>
            <a:endParaRPr lang="en-US" sz="1800">
              <a:solidFill>
                <a:srgbClr val="0000FF"/>
              </a:solidFill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571542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r>
              <a:rPr lang="en-US"/>
              <a:t>Core Flight System (cFS)</a:t>
            </a:r>
            <a:br>
              <a:rPr lang="en-US"/>
            </a:br>
            <a:r>
              <a:rPr lang="en-US"/>
              <a:t>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90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</a:rPr>
              <a:t>Module 2c: Event Services</a:t>
            </a:r>
          </a:p>
        </p:txBody>
      </p:sp>
    </p:spTree>
    <p:extLst>
      <p:ext uri="{BB962C8B-B14F-4D97-AF65-F5344CB8AC3E}">
        <p14:creationId xmlns:p14="http://schemas.microsoft.com/office/powerpoint/2010/main" val="7095305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Agenda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5925" y="1209675"/>
            <a:ext cx="8312150" cy="49752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cFE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Executive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Time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Event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Software Bus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Table Services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Application Layer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Applications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Libraries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838200" y="2590800"/>
            <a:ext cx="2590800" cy="390525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1314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6">
            <a:extLst>
              <a:ext uri="{FF2B5EF4-FFF2-40B4-BE49-F238E27FC236}">
                <a16:creationId xmlns:a16="http://schemas.microsoft.com/office/drawing/2014/main" id="{E2595E82-A54D-4F48-B960-6B6675D65C34}"/>
              </a:ext>
            </a:extLst>
          </p:cNvPr>
          <p:cNvSpPr/>
          <p:nvPr/>
        </p:nvSpPr>
        <p:spPr bwMode="auto">
          <a:xfrm>
            <a:off x="381000" y="2944805"/>
            <a:ext cx="8330674" cy="732624"/>
          </a:xfrm>
          <a:prstGeom prst="roundRect">
            <a:avLst/>
          </a:prstGeom>
          <a:solidFill>
            <a:srgbClr val="FF0066">
              <a:alpha val="32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Event Services - cFS Context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329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329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3964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3964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4632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4632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5300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5300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5968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5968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663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663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310874" y="28774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1115557" y="3120286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1094719" y="4034686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981032" y="4959266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1064260" y="2299409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310874" y="47062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310874" y="3720886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41534" y="5668952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666867" y="5779142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1097759" y="5777136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281587" y="5782829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551236" y="5818284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005252" y="5816281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750573" y="5818284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834863" y="5779142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6045764" y="5818284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6131586" y="5779142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79976" y="5816281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581338" y="3014614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4020180" y="3192888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581338" y="3919006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581338" y="4155903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404329" y="4153582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231632" y="4153581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530073" y="3916936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539909" y="4151734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802501" y="3684950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581338" y="5165676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598858" y="4928752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581338" y="4922112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329673" y="139700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396473" y="139341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463273" y="13948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530073" y="139181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595393" y="1393519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660713" y="13991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10874" y="198718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</p:spTree>
    <p:extLst>
      <p:ext uri="{BB962C8B-B14F-4D97-AF65-F5344CB8AC3E}">
        <p14:creationId xmlns:p14="http://schemas.microsoft.com/office/powerpoint/2010/main" val="124480148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6680200" cy="688975"/>
          </a:xfrm>
        </p:spPr>
        <p:txBody>
          <a:bodyPr/>
          <a:lstStyle/>
          <a:p>
            <a:pPr algn="ctr"/>
            <a:r>
              <a:rPr lang="en-US"/>
              <a:t>Event Services (EVS) - Overview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12150" cy="4505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Provides an interface for sending time-stamped text messages on the software bus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Considered asynchronous because they are not part of telemetry periodically generated by an application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Processor unique identifier 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Optionally logged to a local event log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Optionally output to a hardware port</a:t>
            </a:r>
          </a:p>
          <a:p>
            <a:pPr marL="446087" lvl="1" indent="0">
              <a:lnSpc>
                <a:spcPct val="80000"/>
              </a:lnSpc>
              <a:buNone/>
            </a:pPr>
            <a:endParaRPr lang="en-US" sz="1600"/>
          </a:p>
          <a:p>
            <a:pPr>
              <a:lnSpc>
                <a:spcPct val="80000"/>
              </a:lnSpc>
            </a:pPr>
            <a:r>
              <a:rPr lang="en-US" sz="1800"/>
              <a:t>Four event types defined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Debug, Informational, Error, Critical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Event message control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Apps can filter individual messages based on identifier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Enable/disable event types at the processor and application scope</a:t>
            </a:r>
          </a:p>
          <a:p>
            <a:pPr>
              <a:lnSpc>
                <a:spcPct val="80000"/>
              </a:lnSpc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2636331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Event Services - Context</a:t>
            </a:r>
          </a:p>
        </p:txBody>
      </p:sp>
      <p:sp>
        <p:nvSpPr>
          <p:cNvPr id="10" name="Right Arrow 53"/>
          <p:cNvSpPr>
            <a:spLocks noChangeArrowheads="1"/>
          </p:cNvSpPr>
          <p:nvPr/>
        </p:nvSpPr>
        <p:spPr bwMode="auto">
          <a:xfrm rot="8489019" flipV="1">
            <a:off x="4938634" y="2577136"/>
            <a:ext cx="1652983" cy="286650"/>
          </a:xfrm>
          <a:prstGeom prst="rightArrow">
            <a:avLst>
              <a:gd name="adj1" fmla="val 50000"/>
              <a:gd name="adj2" fmla="val 5012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3" name="Oval 53"/>
          <p:cNvSpPr>
            <a:spLocks noChangeArrowheads="1"/>
          </p:cNvSpPr>
          <p:nvPr/>
        </p:nvSpPr>
        <p:spPr bwMode="auto">
          <a:xfrm>
            <a:off x="3429000" y="2895600"/>
            <a:ext cx="1905000" cy="190195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cFE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Event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Services</a:t>
            </a:r>
          </a:p>
        </p:txBody>
      </p:sp>
      <p:sp>
        <p:nvSpPr>
          <p:cNvPr id="24" name="Text Box 67"/>
          <p:cNvSpPr txBox="1">
            <a:spLocks noChangeArrowheads="1"/>
          </p:cNvSpPr>
          <p:nvPr/>
        </p:nvSpPr>
        <p:spPr bwMode="auto">
          <a:xfrm>
            <a:off x="2514885" y="4895694"/>
            <a:ext cx="12426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Event Message</a:t>
            </a:r>
          </a:p>
        </p:txBody>
      </p:sp>
      <p:sp>
        <p:nvSpPr>
          <p:cNvPr id="4" name="Oval 53"/>
          <p:cNvSpPr>
            <a:spLocks noChangeArrowheads="1"/>
          </p:cNvSpPr>
          <p:nvPr/>
        </p:nvSpPr>
        <p:spPr bwMode="auto">
          <a:xfrm>
            <a:off x="6243283" y="1532934"/>
            <a:ext cx="987552" cy="98490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Any cFS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Application</a:t>
            </a:r>
          </a:p>
        </p:txBody>
      </p:sp>
      <p:sp>
        <p:nvSpPr>
          <p:cNvPr id="28" name="Text Box 67"/>
          <p:cNvSpPr txBox="1">
            <a:spLocks noChangeArrowheads="1"/>
          </p:cNvSpPr>
          <p:nvPr/>
        </p:nvSpPr>
        <p:spPr bwMode="auto">
          <a:xfrm>
            <a:off x="4971835" y="4927131"/>
            <a:ext cx="12426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Event Message</a:t>
            </a:r>
          </a:p>
        </p:txBody>
      </p:sp>
      <p:sp>
        <p:nvSpPr>
          <p:cNvPr id="29" name="Text Box 67"/>
          <p:cNvSpPr txBox="1">
            <a:spLocks noChangeArrowheads="1"/>
          </p:cNvSpPr>
          <p:nvPr/>
        </p:nvSpPr>
        <p:spPr bwMode="auto">
          <a:xfrm>
            <a:off x="4574668" y="2217616"/>
            <a:ext cx="14734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84" charset="-128"/>
                <a:cs typeface="+mn-cs"/>
              </a:rPr>
              <a:t>CFE_EVS_SendEvent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4768625" y="5561901"/>
            <a:ext cx="1030932" cy="5175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Output Port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942D58-38ED-0AA6-5930-EADE3F0CB348}"/>
              </a:ext>
            </a:extLst>
          </p:cNvPr>
          <p:cNvGrpSpPr/>
          <p:nvPr/>
        </p:nvGrpSpPr>
        <p:grpSpPr>
          <a:xfrm>
            <a:off x="7988810" y="1894367"/>
            <a:ext cx="1064715" cy="3069265"/>
            <a:chOff x="815649" y="1066800"/>
            <a:chExt cx="1064715" cy="30692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7C6EDD-E4CB-48EB-9A99-AF2AC4A796D5}"/>
                </a:ext>
              </a:extLst>
            </p:cNvPr>
            <p:cNvGrpSpPr/>
            <p:nvPr/>
          </p:nvGrpSpPr>
          <p:grpSpPr>
            <a:xfrm>
              <a:off x="943623" y="1166137"/>
              <a:ext cx="817852" cy="431831"/>
              <a:chOff x="943623" y="1166137"/>
              <a:chExt cx="817852" cy="431831"/>
            </a:xfrm>
          </p:grpSpPr>
          <p:sp>
            <p:nvSpPr>
              <p:cNvPr id="27" name="Right Arrow 56">
                <a:extLst>
                  <a:ext uri="{FF2B5EF4-FFF2-40B4-BE49-F238E27FC236}">
                    <a16:creationId xmlns:a16="http://schemas.microsoft.com/office/drawing/2014/main" id="{225105DD-328E-9112-C53E-35D4F71B8731}"/>
                  </a:ext>
                </a:extLst>
              </p:cNvPr>
              <p:cNvSpPr/>
              <p:nvPr/>
            </p:nvSpPr>
            <p:spPr bwMode="auto">
              <a:xfrm>
                <a:off x="1004679" y="1166137"/>
                <a:ext cx="747921" cy="187453"/>
              </a:xfrm>
              <a:prstGeom prst="right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4185ADA-0E4F-70C2-BEC3-671E972D975B}"/>
                  </a:ext>
                </a:extLst>
              </p:cNvPr>
              <p:cNvSpPr txBox="1"/>
              <p:nvPr/>
            </p:nvSpPr>
            <p:spPr>
              <a:xfrm>
                <a:off x="943623" y="1320969"/>
                <a:ext cx="8178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Software Bus (SB)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Communications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6E72D8B-CF21-CBD2-92F6-E0660646686C}"/>
                </a:ext>
              </a:extLst>
            </p:cNvPr>
            <p:cNvGrpSpPr/>
            <p:nvPr/>
          </p:nvGrpSpPr>
          <p:grpSpPr>
            <a:xfrm>
              <a:off x="958878" y="1937520"/>
              <a:ext cx="721672" cy="583744"/>
              <a:chOff x="967689" y="2222313"/>
              <a:chExt cx="721672" cy="58374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3E1AB06-B322-8D8D-88D0-6C6E9718ABA6}"/>
                  </a:ext>
                </a:extLst>
              </p:cNvPr>
              <p:cNvSpPr/>
              <p:nvPr/>
            </p:nvSpPr>
            <p:spPr bwMode="auto">
              <a:xfrm>
                <a:off x="1126847" y="2222313"/>
                <a:ext cx="442322" cy="39384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621625C-28DC-C310-B3EB-E80A726CBB5C}"/>
                  </a:ext>
                </a:extLst>
              </p:cNvPr>
              <p:cNvSpPr txBox="1"/>
              <p:nvPr/>
            </p:nvSpPr>
            <p:spPr>
              <a:xfrm>
                <a:off x="967689" y="2621391"/>
                <a:ext cx="72167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cFS Application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D907CC-C10B-D6E4-CA75-0DC88E5A9422}"/>
                </a:ext>
              </a:extLst>
            </p:cNvPr>
            <p:cNvSpPr/>
            <p:nvPr/>
          </p:nvSpPr>
          <p:spPr bwMode="auto">
            <a:xfrm>
              <a:off x="876241" y="1066800"/>
              <a:ext cx="980254" cy="306232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06CEFFC-A9A6-622A-88C1-3117093A1CA8}"/>
                </a:ext>
              </a:extLst>
            </p:cNvPr>
            <p:cNvGrpSpPr/>
            <p:nvPr/>
          </p:nvGrpSpPr>
          <p:grpSpPr>
            <a:xfrm>
              <a:off x="1184500" y="3036854"/>
              <a:ext cx="392097" cy="500020"/>
              <a:chOff x="1126847" y="3610252"/>
              <a:chExt cx="392097" cy="50002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4E501E-2DF8-85D8-7952-7B63D78621D1}"/>
                  </a:ext>
                </a:extLst>
              </p:cNvPr>
              <p:cNvSpPr txBox="1"/>
              <p:nvPr/>
            </p:nvSpPr>
            <p:spPr>
              <a:xfrm>
                <a:off x="1173925" y="3925606"/>
                <a:ext cx="30970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File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2F49E66-0F26-A408-FBCB-EC2B2586D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847" y="3610252"/>
                <a:ext cx="39209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CA328B0-F050-B3D1-7471-38B0D3C26086}"/>
                </a:ext>
              </a:extLst>
            </p:cNvPr>
            <p:cNvGrpSpPr/>
            <p:nvPr/>
          </p:nvGrpSpPr>
          <p:grpSpPr>
            <a:xfrm>
              <a:off x="967134" y="1656242"/>
              <a:ext cx="761747" cy="276999"/>
              <a:chOff x="947655" y="1790024"/>
              <a:chExt cx="761747" cy="276999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91BEA6D-474E-295A-DF4D-8F5F5B8A72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4679" y="1790024"/>
                <a:ext cx="6477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2DE8D4B-E68E-D0EB-E394-59EF68D5CC99}"/>
                  </a:ext>
                </a:extLst>
              </p:cNvPr>
              <p:cNvSpPr txBox="1"/>
              <p:nvPr/>
            </p:nvSpPr>
            <p:spPr>
              <a:xfrm>
                <a:off x="947655" y="1790024"/>
                <a:ext cx="7617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Non-SB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Communications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FE8699-0CF7-92A3-626D-C9CDF2E489DE}"/>
                </a:ext>
              </a:extLst>
            </p:cNvPr>
            <p:cNvGrpSpPr/>
            <p:nvPr/>
          </p:nvGrpSpPr>
          <p:grpSpPr>
            <a:xfrm>
              <a:off x="815649" y="2545969"/>
              <a:ext cx="1064715" cy="492443"/>
              <a:chOff x="796166" y="2970813"/>
              <a:chExt cx="1064715" cy="492443"/>
            </a:xfrm>
          </p:grpSpPr>
          <p:sp>
            <p:nvSpPr>
              <p:cNvPr id="16" name="Rounded Rectangle 48">
                <a:extLst>
                  <a:ext uri="{FF2B5EF4-FFF2-40B4-BE49-F238E27FC236}">
                    <a16:creationId xmlns:a16="http://schemas.microsoft.com/office/drawing/2014/main" id="{32B1A3EF-D43C-9888-8A72-625959C09DE6}"/>
                  </a:ext>
                </a:extLst>
              </p:cNvPr>
              <p:cNvSpPr/>
              <p:nvPr/>
            </p:nvSpPr>
            <p:spPr bwMode="auto">
              <a:xfrm>
                <a:off x="1029167" y="2970813"/>
                <a:ext cx="598714" cy="215444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D3A5913-3FEA-5DC1-A4CB-7E8F283DA8D3}"/>
                  </a:ext>
                </a:extLst>
              </p:cNvPr>
              <p:cNvSpPr txBox="1"/>
              <p:nvPr/>
            </p:nvSpPr>
            <p:spPr>
              <a:xfrm>
                <a:off x="796166" y="3186257"/>
                <a:ext cx="1064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Internal Software Module,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Library, or Data Store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8AAB57C-00BD-4C4B-1E62-7C34681040C7}"/>
                </a:ext>
              </a:extLst>
            </p:cNvPr>
            <p:cNvGrpSpPr/>
            <p:nvPr/>
          </p:nvGrpSpPr>
          <p:grpSpPr>
            <a:xfrm>
              <a:off x="900784" y="3520512"/>
              <a:ext cx="955710" cy="615553"/>
              <a:chOff x="845040" y="4198948"/>
              <a:chExt cx="955710" cy="61555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F5B226-5BA6-225C-449B-65512D4CD828}"/>
                  </a:ext>
                </a:extLst>
              </p:cNvPr>
              <p:cNvSpPr/>
              <p:nvPr/>
            </p:nvSpPr>
            <p:spPr bwMode="auto">
              <a:xfrm>
                <a:off x="979995" y="4198948"/>
                <a:ext cx="685800" cy="338554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430D05-F15C-D2D8-58D4-5347EC68B947}"/>
                  </a:ext>
                </a:extLst>
              </p:cNvPr>
              <p:cNvSpPr txBox="1"/>
              <p:nvPr/>
            </p:nvSpPr>
            <p:spPr>
              <a:xfrm>
                <a:off x="845040" y="4537502"/>
                <a:ext cx="9557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External Entity or Data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Store (variable/table)</a:t>
                </a:r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D9C1DA0-7983-162C-E536-3B2F439B6632}"/>
              </a:ext>
            </a:extLst>
          </p:cNvPr>
          <p:cNvSpPr/>
          <p:nvPr/>
        </p:nvSpPr>
        <p:spPr bwMode="auto">
          <a:xfrm>
            <a:off x="2883272" y="5561901"/>
            <a:ext cx="1030932" cy="5175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Local Event Log</a:t>
            </a:r>
          </a:p>
        </p:txBody>
      </p:sp>
      <p:sp>
        <p:nvSpPr>
          <p:cNvPr id="34" name="Right Arrow 72">
            <a:extLst>
              <a:ext uri="{FF2B5EF4-FFF2-40B4-BE49-F238E27FC236}">
                <a16:creationId xmlns:a16="http://schemas.microsoft.com/office/drawing/2014/main" id="{0F1E8194-46DB-252A-745E-C0EFEBC66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119" y="3781580"/>
            <a:ext cx="846214" cy="208990"/>
          </a:xfrm>
          <a:prstGeom prst="rightArrow">
            <a:avLst>
              <a:gd name="adj1" fmla="val 50000"/>
              <a:gd name="adj2" fmla="val 50079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35" name="Oval 55">
            <a:extLst>
              <a:ext uri="{FF2B5EF4-FFF2-40B4-BE49-F238E27FC236}">
                <a16:creationId xmlns:a16="http://schemas.microsoft.com/office/drawing/2014/main" id="{FDD12E94-A0A3-8C66-92F3-89F5E8D18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517" y="3412225"/>
            <a:ext cx="987552" cy="990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Software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Scheduler</a:t>
            </a:r>
          </a:p>
        </p:txBody>
      </p:sp>
      <p:sp>
        <p:nvSpPr>
          <p:cNvPr id="36" name="Text Box 67">
            <a:extLst>
              <a:ext uri="{FF2B5EF4-FFF2-40B4-BE49-F238E27FC236}">
                <a16:creationId xmlns:a16="http://schemas.microsoft.com/office/drawing/2014/main" id="{E99E422C-E235-400B-8A17-5F31A0BC7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134" y="3311790"/>
            <a:ext cx="838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HK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Requests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E308BCD-AD48-7736-8436-DBA89A96BC85}"/>
              </a:ext>
            </a:extLst>
          </p:cNvPr>
          <p:cNvCxnSpPr>
            <a:endCxn id="33" idx="0"/>
          </p:cNvCxnSpPr>
          <p:nvPr/>
        </p:nvCxnSpPr>
        <p:spPr bwMode="auto">
          <a:xfrm flipH="1">
            <a:off x="3398738" y="4686633"/>
            <a:ext cx="578458" cy="8752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6DD0BD1-2C42-D071-8185-4DBF30502AFC}"/>
              </a:ext>
            </a:extLst>
          </p:cNvPr>
          <p:cNvCxnSpPr>
            <a:cxnSpLocks/>
            <a:endCxn id="31" idx="0"/>
          </p:cNvCxnSpPr>
          <p:nvPr/>
        </p:nvCxnSpPr>
        <p:spPr bwMode="auto">
          <a:xfrm>
            <a:off x="4795763" y="4686633"/>
            <a:ext cx="488328" cy="8752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7136944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 Services – Message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800"/>
              <a:t>Spacecraft time (</a:t>
            </a:r>
            <a:r>
              <a:rPr lang="en-US" sz="1600"/>
              <a:t>retrieved via </a:t>
            </a:r>
            <a:r>
              <a:rPr lang="en-US" sz="1600" err="1"/>
              <a:t>CFE_TIME_GetTime</a:t>
            </a:r>
            <a:r>
              <a:rPr lang="en-US" sz="1600"/>
              <a:t>())</a:t>
            </a:r>
          </a:p>
          <a:p>
            <a:pPr marL="446087" lvl="1" indent="0">
              <a:lnSpc>
                <a:spcPct val="80000"/>
              </a:lnSpc>
              <a:spcAft>
                <a:spcPts val="600"/>
              </a:spcAft>
              <a:buNone/>
            </a:pPr>
            <a:endParaRPr lang="en-US" sz="1600"/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800"/>
              <a:t>Spacecraft ID</a:t>
            </a:r>
          </a:p>
          <a:p>
            <a:pPr marL="0" indent="0">
              <a:lnSpc>
                <a:spcPct val="80000"/>
              </a:lnSpc>
              <a:spcAft>
                <a:spcPts val="600"/>
              </a:spcAft>
              <a:buNone/>
            </a:pPr>
            <a:endParaRPr lang="en-US" sz="180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800"/>
              <a:t>Processor ID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180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800"/>
              <a:t>Application (defined in </a:t>
            </a:r>
            <a:r>
              <a:rPr lang="en-US" sz="1800" err="1"/>
              <a:t>cfe_es_startup.scr</a:t>
            </a:r>
            <a:r>
              <a:rPr lang="en-US" sz="1800"/>
              <a:t>)</a:t>
            </a:r>
          </a:p>
          <a:p>
            <a:pPr marL="446087" lvl="1" indent="0">
              <a:lnSpc>
                <a:spcPct val="80000"/>
              </a:lnSpc>
              <a:spcAft>
                <a:spcPts val="600"/>
              </a:spcAft>
              <a:buNone/>
            </a:pPr>
            <a:endParaRPr lang="en-US" sz="1600"/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800"/>
              <a:t>Event ID is unique within an application</a:t>
            </a:r>
          </a:p>
          <a:p>
            <a:pPr marL="0" indent="0">
              <a:lnSpc>
                <a:spcPct val="80000"/>
              </a:lnSpc>
              <a:spcAft>
                <a:spcPts val="600"/>
              </a:spcAft>
              <a:buNone/>
            </a:pPr>
            <a:endParaRPr lang="en-US" sz="1800"/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800"/>
              <a:t>Event Text is created using </a:t>
            </a:r>
            <a:r>
              <a:rPr lang="en-US" sz="1800" err="1"/>
              <a:t>printf</a:t>
            </a:r>
            <a:r>
              <a:rPr lang="en-US" sz="1800"/>
              <a:t>() format options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600"/>
              <a:t>“Short Format” platform option allows messages to be sent without text portion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1800">
              <a:solidFill>
                <a:srgbClr val="FF0000"/>
              </a:solidFill>
            </a:endParaRP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570CA3-0CA0-E4B5-B38C-1AEE61A8939D}"/>
              </a:ext>
            </a:extLst>
          </p:cNvPr>
          <p:cNvSpPr txBox="1"/>
          <p:nvPr/>
        </p:nvSpPr>
        <p:spPr>
          <a:xfrm>
            <a:off x="743560" y="1600201"/>
            <a:ext cx="71157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+mj-lt"/>
              </a:rPr>
              <a:t>EVS Port1 1980-012-15:06:19.78559 66/1/CFE_ES 91: Version Info: Module CONFIG, version git:draco-rc5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5B429BD7-ED16-B399-0120-41D38EB22810}"/>
              </a:ext>
            </a:extLst>
          </p:cNvPr>
          <p:cNvSpPr/>
          <p:nvPr/>
        </p:nvSpPr>
        <p:spPr bwMode="auto">
          <a:xfrm>
            <a:off x="1621864" y="1600200"/>
            <a:ext cx="1633072" cy="276999"/>
          </a:xfrm>
          <a:prstGeom prst="roundRect">
            <a:avLst/>
          </a:prstGeom>
          <a:solidFill>
            <a:schemeClr val="accent1">
              <a:alpha val="32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2580CC-1A2E-87E1-0FF4-12F8A5072BE5}"/>
              </a:ext>
            </a:extLst>
          </p:cNvPr>
          <p:cNvSpPr txBox="1"/>
          <p:nvPr/>
        </p:nvSpPr>
        <p:spPr>
          <a:xfrm>
            <a:off x="731528" y="2269562"/>
            <a:ext cx="71157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+mj-lt"/>
              </a:rPr>
              <a:t>EVS Port1 1980-012-15:06:19.78559 66/1/CFE_ES 91: Version Info: Module CONFIG, version git:draco-rc5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F997A0B0-60A9-AEE1-D08B-3A40120123C8}"/>
              </a:ext>
            </a:extLst>
          </p:cNvPr>
          <p:cNvSpPr/>
          <p:nvPr/>
        </p:nvSpPr>
        <p:spPr bwMode="auto">
          <a:xfrm>
            <a:off x="3246915" y="2239518"/>
            <a:ext cx="182085" cy="276999"/>
          </a:xfrm>
          <a:prstGeom prst="roundRect">
            <a:avLst/>
          </a:prstGeom>
          <a:solidFill>
            <a:schemeClr val="accent1">
              <a:alpha val="32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952B73-212B-029B-A36D-BEF2D88B1CE4}"/>
              </a:ext>
            </a:extLst>
          </p:cNvPr>
          <p:cNvSpPr txBox="1"/>
          <p:nvPr/>
        </p:nvSpPr>
        <p:spPr>
          <a:xfrm>
            <a:off x="701843" y="3071363"/>
            <a:ext cx="71157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+mj-lt"/>
              </a:rPr>
              <a:t>EVS Port1 1980-012-15:06:19.78559 66/1/CFE_ES 91: Version Info: Module CONFIG, version git:draco-rc5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459E86C9-65BA-473D-2963-FB4F085DB384}"/>
              </a:ext>
            </a:extLst>
          </p:cNvPr>
          <p:cNvSpPr/>
          <p:nvPr/>
        </p:nvSpPr>
        <p:spPr bwMode="auto">
          <a:xfrm>
            <a:off x="3403325" y="3047768"/>
            <a:ext cx="182085" cy="276999"/>
          </a:xfrm>
          <a:prstGeom prst="roundRect">
            <a:avLst/>
          </a:prstGeom>
          <a:solidFill>
            <a:schemeClr val="accent1">
              <a:alpha val="32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89710A-3853-61B5-3A2D-AE5ABB0ADF30}"/>
              </a:ext>
            </a:extLst>
          </p:cNvPr>
          <p:cNvSpPr txBox="1"/>
          <p:nvPr/>
        </p:nvSpPr>
        <p:spPr>
          <a:xfrm>
            <a:off x="681790" y="3849569"/>
            <a:ext cx="71157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+mj-lt"/>
              </a:rPr>
              <a:t>EVS Port1 1980-012-15:06:19.78559 66/1/CFE_ES 91: Version Info: Module CONFIG, version git:draco-rc5</a:t>
            </a: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9A78E202-FFEB-C42C-22CE-4847D6F9588A}"/>
              </a:ext>
            </a:extLst>
          </p:cNvPr>
          <p:cNvSpPr/>
          <p:nvPr/>
        </p:nvSpPr>
        <p:spPr bwMode="auto">
          <a:xfrm>
            <a:off x="3536064" y="3849568"/>
            <a:ext cx="533400" cy="276999"/>
          </a:xfrm>
          <a:prstGeom prst="roundRect">
            <a:avLst/>
          </a:prstGeom>
          <a:solidFill>
            <a:schemeClr val="accent1">
              <a:alpha val="32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033E2-0F7C-20B7-D6F7-6E66D05A8215}"/>
              </a:ext>
            </a:extLst>
          </p:cNvPr>
          <p:cNvSpPr txBox="1"/>
          <p:nvPr/>
        </p:nvSpPr>
        <p:spPr>
          <a:xfrm>
            <a:off x="681790" y="4604536"/>
            <a:ext cx="71157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+mj-lt"/>
              </a:rPr>
              <a:t>EVS Port1 1980-012-15:06:19.78559 66/1/CFE_ES 91: Version Info: Module CONFIG, version git:draco-rc5</a:t>
            </a:r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0FCC918D-A440-5C1F-FA4E-24FB9261DE4C}"/>
              </a:ext>
            </a:extLst>
          </p:cNvPr>
          <p:cNvSpPr/>
          <p:nvPr/>
        </p:nvSpPr>
        <p:spPr bwMode="auto">
          <a:xfrm>
            <a:off x="4069464" y="4604535"/>
            <a:ext cx="212166" cy="276999"/>
          </a:xfrm>
          <a:prstGeom prst="roundRect">
            <a:avLst/>
          </a:prstGeom>
          <a:solidFill>
            <a:schemeClr val="accent1">
              <a:alpha val="32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EBC132-515B-A526-BA57-66A6A89F67D0}"/>
              </a:ext>
            </a:extLst>
          </p:cNvPr>
          <p:cNvSpPr txBox="1"/>
          <p:nvPr/>
        </p:nvSpPr>
        <p:spPr>
          <a:xfrm>
            <a:off x="661737" y="5726010"/>
            <a:ext cx="71157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latin typeface="+mj-lt"/>
              </a:rPr>
              <a:t>EVS Port1 1980-012-15:06:19.78559 66/1/CFE_ES 91: Version Info: Module CONFIG, version git:draco-rc5</a:t>
            </a: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B60A560F-1E99-0BDD-29F4-D40F865FA754}"/>
              </a:ext>
            </a:extLst>
          </p:cNvPr>
          <p:cNvSpPr/>
          <p:nvPr/>
        </p:nvSpPr>
        <p:spPr bwMode="auto">
          <a:xfrm>
            <a:off x="4310095" y="5726010"/>
            <a:ext cx="3304282" cy="276999"/>
          </a:xfrm>
          <a:prstGeom prst="roundRect">
            <a:avLst/>
          </a:prstGeom>
          <a:solidFill>
            <a:schemeClr val="accent1">
              <a:alpha val="32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853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7688" y="50800"/>
            <a:ext cx="8042275" cy="682625"/>
          </a:xfrm>
        </p:spPr>
        <p:txBody>
          <a:bodyPr anchor="ctr"/>
          <a:lstStyle/>
          <a:p>
            <a:pPr algn="ctr"/>
            <a:r>
              <a:rPr lang="en-US" altLang="en-US"/>
              <a:t>Community-based Product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7573" y="4404864"/>
            <a:ext cx="80772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1800">
                <a:latin typeface="+mn-lt"/>
              </a:rPr>
              <a:t>A NASA multi-center configuration control board (CCB) manages releases of the open source </a:t>
            </a:r>
            <a:r>
              <a:rPr lang="en-US" sz="1800" err="1">
                <a:latin typeface="+mn-lt"/>
              </a:rPr>
              <a:t>cFS</a:t>
            </a:r>
            <a:r>
              <a:rPr lang="en-US" sz="1800">
                <a:latin typeface="+mn-lt"/>
              </a:rPr>
              <a:t> Framework and component specifications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en-US" sz="1800">
                <a:latin typeface="+mn-lt"/>
              </a:rPr>
              <a:t>CCB is chaired by GSFC Code 582 staff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en-US" sz="1800"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lang="en-US" sz="1800">
                <a:latin typeface="+mn-lt"/>
              </a:rPr>
              <a:t>Community members (regardless of affiliation)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en-US" sz="1800">
                <a:latin typeface="+mn-lt"/>
              </a:rPr>
              <a:t>Supply applications, platforms, and tools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lang="en-US" sz="1800">
                <a:latin typeface="+mn-lt"/>
              </a:rPr>
              <a:t>Create </a:t>
            </a:r>
            <a:r>
              <a:rPr lang="en-US" sz="1800" err="1">
                <a:latin typeface="+mn-lt"/>
              </a:rPr>
              <a:t>cFS</a:t>
            </a:r>
            <a:r>
              <a:rPr lang="en-US" sz="1800">
                <a:latin typeface="+mn-lt"/>
              </a:rPr>
              <a:t> distributions</a:t>
            </a:r>
          </a:p>
          <a:p>
            <a:pPr lvl="1" algn="l">
              <a:defRPr/>
            </a:pPr>
            <a:endParaRPr lang="en-US" sz="180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endParaRPr lang="en-US" sz="1600" u="sng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274097" y="2721908"/>
            <a:ext cx="1391740" cy="1164292"/>
            <a:chOff x="6301660" y="2907303"/>
            <a:chExt cx="1181041" cy="798438"/>
          </a:xfrm>
        </p:grpSpPr>
        <p:sp>
          <p:nvSpPr>
            <p:cNvPr id="13" name="Parallelogram 12"/>
            <p:cNvSpPr/>
            <p:nvPr/>
          </p:nvSpPr>
          <p:spPr>
            <a:xfrm>
              <a:off x="6301660" y="2907303"/>
              <a:ext cx="1181041" cy="798438"/>
            </a:xfrm>
            <a:prstGeom prst="parallelogram">
              <a:avLst/>
            </a:prstGeom>
            <a:solidFill>
              <a:srgbClr val="00FF00"/>
            </a:solidFill>
            <a:ln w="12700" cap="flat" cmpd="sng" algn="ctr">
              <a:solidFill>
                <a:srgbClr val="2C7C9F">
                  <a:shade val="95000"/>
                  <a:satMod val="105000"/>
                </a:srgbClr>
              </a:solidFill>
              <a:prstDash val="solid"/>
            </a:ln>
            <a:effectLst>
              <a:outerShdw blurRad="63500" dist="25400" dir="5400000" sx="101000" sy="101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200" kern="0">
                  <a:solidFill>
                    <a:prstClr val="black"/>
                  </a:solidFill>
                  <a:latin typeface="News Gothic MT"/>
                  <a:ea typeface="MS PGothic" pitchFamily="34" charset="-128"/>
                </a:rPr>
                <a:t>      Tools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200" kern="0">
                  <a:solidFill>
                    <a:prstClr val="black"/>
                  </a:solidFill>
                  <a:latin typeface="News Gothic MT"/>
                  <a:ea typeface="MS PGothic" pitchFamily="34" charset="-128"/>
                </a:rPr>
                <a:t>    Apps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200" kern="0">
                  <a:solidFill>
                    <a:prstClr val="black"/>
                  </a:solidFill>
                  <a:latin typeface="News Gothic MT"/>
                  <a:ea typeface="MS PGothic" pitchFamily="34" charset="-128"/>
                </a:rPr>
                <a:t>  Service</a:t>
              </a:r>
            </a:p>
            <a:p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200" kern="0">
                  <a:solidFill>
                    <a:prstClr val="black"/>
                  </a:solidFill>
                  <a:latin typeface="News Gothic MT"/>
                  <a:ea typeface="MS PGothic" pitchFamily="34" charset="-128"/>
                </a:rPr>
                <a:t>Platform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6621950" y="3124267"/>
              <a:ext cx="721754" cy="1609"/>
            </a:xfrm>
            <a:prstGeom prst="line">
              <a:avLst/>
            </a:prstGeom>
            <a:solidFill>
              <a:srgbClr val="7EB606">
                <a:lumMod val="40000"/>
                <a:lumOff val="60000"/>
              </a:srgbClr>
            </a:solidFill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>
            <a:xfrm flipV="1">
              <a:off x="6557286" y="3331682"/>
              <a:ext cx="721754" cy="1609"/>
            </a:xfrm>
            <a:prstGeom prst="line">
              <a:avLst/>
            </a:prstGeom>
            <a:solidFill>
              <a:srgbClr val="7EB606">
                <a:lumMod val="40000"/>
                <a:lumOff val="60000"/>
              </a:srgbClr>
            </a:solidFill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>
            <a:xfrm flipV="1">
              <a:off x="6492622" y="3499558"/>
              <a:ext cx="721754" cy="1609"/>
            </a:xfrm>
            <a:prstGeom prst="line">
              <a:avLst/>
            </a:prstGeom>
            <a:solidFill>
              <a:srgbClr val="7EB606">
                <a:lumMod val="40000"/>
                <a:lumOff val="60000"/>
              </a:srgbClr>
            </a:solidFill>
            <a:ln w="9525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1784093" y="2980354"/>
            <a:ext cx="731528" cy="692716"/>
            <a:chOff x="206140" y="2027906"/>
            <a:chExt cx="1294156" cy="1288882"/>
          </a:xfrm>
        </p:grpSpPr>
        <p:sp>
          <p:nvSpPr>
            <p:cNvPr id="19" name="Oval 18"/>
            <p:cNvSpPr/>
            <p:nvPr/>
          </p:nvSpPr>
          <p:spPr>
            <a:xfrm>
              <a:off x="206140" y="2027906"/>
              <a:ext cx="1294156" cy="1288882"/>
            </a:xfrm>
            <a:prstGeom prst="ellipse">
              <a:avLst/>
            </a:prstGeom>
            <a:gradFill rotWithShape="1">
              <a:gsLst>
                <a:gs pos="0">
                  <a:srgbClr val="00B0F0"/>
                </a:gs>
                <a:gs pos="80000">
                  <a:srgbClr val="2C7C9F">
                    <a:shade val="93000"/>
                    <a:satMod val="130000"/>
                  </a:srgbClr>
                </a:gs>
                <a:gs pos="100000">
                  <a:srgbClr val="2C7C9F">
                    <a:shade val="94000"/>
                    <a:satMod val="135000"/>
                  </a:srgbClr>
                </a:gs>
              </a:gsLst>
              <a:path path="circle">
                <a:fillToRect l="100000" t="100000" r="100000" b="100000"/>
              </a:path>
            </a:gradFill>
            <a:ln w="12700" cap="flat" cmpd="sng" algn="ctr">
              <a:solidFill>
                <a:srgbClr val="2C7C9F">
                  <a:shade val="95000"/>
                  <a:satMod val="105000"/>
                </a:srgbClr>
              </a:solidFill>
              <a:prstDash val="solid"/>
            </a:ln>
            <a:effectLst>
              <a:outerShdw blurRad="63500" dist="25400" dir="5400000" sx="101000" sy="101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prstClr val="white"/>
                </a:solidFill>
                <a:latin typeface="News Gothic MT"/>
                <a:ea typeface="MS PGothic" pitchFamily="34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6421" y="2458699"/>
              <a:ext cx="877890" cy="435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>
                  <a:solidFill>
                    <a:prstClr val="black"/>
                  </a:solidFill>
                  <a:ea typeface="MS PGothic" pitchFamily="34" charset="-128"/>
                </a:rPr>
                <a:t>NASA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76800" y="2824971"/>
            <a:ext cx="982176" cy="986096"/>
            <a:chOff x="3354128" y="2586739"/>
            <a:chExt cx="982176" cy="986096"/>
          </a:xfrm>
        </p:grpSpPr>
        <p:sp>
          <p:nvSpPr>
            <p:cNvPr id="22" name="Oval 21"/>
            <p:cNvSpPr/>
            <p:nvPr/>
          </p:nvSpPr>
          <p:spPr>
            <a:xfrm>
              <a:off x="3354128" y="2586739"/>
              <a:ext cx="982176" cy="98609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63500" dist="25400" dir="5400000" sx="101000" sy="101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 hangingPunct="0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kern="0">
                <a:solidFill>
                  <a:prstClr val="white"/>
                </a:solidFill>
                <a:latin typeface="News Gothic MT"/>
                <a:ea typeface="MS PGothic" pitchFamily="34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07242" y="2812770"/>
              <a:ext cx="883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0" err="1">
                  <a:solidFill>
                    <a:prstClr val="black"/>
                  </a:solidFill>
                  <a:latin typeface="Arial" pitchFamily="34" charset="0"/>
                  <a:ea typeface="MS PGothic" pitchFamily="34" charset="-128"/>
                </a:rPr>
                <a:t>cFS</a:t>
              </a:r>
              <a:endParaRPr lang="en-US" sz="1200" kern="0">
                <a:solidFill>
                  <a:prstClr val="black"/>
                </a:solidFill>
                <a:latin typeface="Arial" pitchFamily="34" charset="0"/>
                <a:ea typeface="MS PGothic" pitchFamily="34" charset="-128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0">
                  <a:solidFill>
                    <a:prstClr val="black"/>
                  </a:solidFill>
                  <a:latin typeface="Arial" pitchFamily="34" charset="0"/>
                  <a:ea typeface="MS PGothic" pitchFamily="34" charset="-128"/>
                </a:rPr>
                <a:t>Distributor</a:t>
              </a:r>
            </a:p>
          </p:txBody>
        </p:sp>
      </p:grpSp>
      <p:cxnSp>
        <p:nvCxnSpPr>
          <p:cNvPr id="24" name="Straight Arrow Connector 23"/>
          <p:cNvCxnSpPr>
            <a:stCxn id="22" idx="6"/>
            <a:endCxn id="13" idx="5"/>
          </p:cNvCxnSpPr>
          <p:nvPr/>
        </p:nvCxnSpPr>
        <p:spPr>
          <a:xfrm flipV="1">
            <a:off x="5858976" y="3304054"/>
            <a:ext cx="560658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25" name="Straight Connector 24"/>
          <p:cNvCxnSpPr>
            <a:stCxn id="27" idx="2"/>
            <a:endCxn id="31" idx="1"/>
          </p:cNvCxnSpPr>
          <p:nvPr/>
        </p:nvCxnSpPr>
        <p:spPr>
          <a:xfrm>
            <a:off x="2806545" y="1940317"/>
            <a:ext cx="453490" cy="1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grpSp>
        <p:nvGrpSpPr>
          <p:cNvPr id="26" name="Group 25"/>
          <p:cNvGrpSpPr/>
          <p:nvPr/>
        </p:nvGrpSpPr>
        <p:grpSpPr>
          <a:xfrm>
            <a:off x="1524000" y="1599845"/>
            <a:ext cx="1367663" cy="680943"/>
            <a:chOff x="1505201" y="1493033"/>
            <a:chExt cx="1367663" cy="680943"/>
          </a:xfrm>
        </p:grpSpPr>
        <p:sp>
          <p:nvSpPr>
            <p:cNvPr id="27" name="Parallelogram 26"/>
            <p:cNvSpPr/>
            <p:nvPr/>
          </p:nvSpPr>
          <p:spPr>
            <a:xfrm>
              <a:off x="1532099" y="1493033"/>
              <a:ext cx="1340765" cy="680943"/>
            </a:xfrm>
            <a:prstGeom prst="parallelogram">
              <a:avLst/>
            </a:prstGeom>
            <a:solidFill>
              <a:srgbClr val="D5EDF4">
                <a:lumMod val="75000"/>
              </a:srgbClr>
            </a:solidFill>
            <a:ln w="12700" cap="flat" cmpd="sng" algn="ctr">
              <a:solidFill>
                <a:srgbClr val="2C7C9F">
                  <a:shade val="95000"/>
                  <a:satMod val="105000"/>
                </a:srgbClr>
              </a:solidFill>
              <a:prstDash val="solid"/>
            </a:ln>
            <a:effectLst>
              <a:outerShdw blurRad="63500" dist="25400" dir="5400000" sx="101000" sy="101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endParaRPr lang="en-US" sz="700" kern="0">
                <a:solidFill>
                  <a:prstClr val="black"/>
                </a:solidFill>
                <a:latin typeface="News Gothic MT"/>
                <a:ea typeface="MS PGothic" pitchFamily="34" charset="-128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05201" y="1566245"/>
              <a:ext cx="1344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prstClr val="black"/>
                  </a:solidFill>
                  <a:ea typeface="MS PGothic" pitchFamily="34" charset="-128"/>
                </a:rPr>
                <a:t>Components</a:t>
              </a:r>
            </a:p>
            <a:p>
              <a:pPr algn="ctr"/>
              <a:r>
                <a:rPr lang="en-US" sz="1200">
                  <a:solidFill>
                    <a:prstClr val="black"/>
                  </a:solidFill>
                  <a:ea typeface="MS PGothic" pitchFamily="34" charset="-128"/>
                </a:rPr>
                <a:t>Specifications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260035" y="1419834"/>
            <a:ext cx="986587" cy="986096"/>
            <a:chOff x="3349717" y="2586739"/>
            <a:chExt cx="986587" cy="986096"/>
          </a:xfrm>
        </p:grpSpPr>
        <p:sp>
          <p:nvSpPr>
            <p:cNvPr id="30" name="Oval 29"/>
            <p:cNvSpPr/>
            <p:nvPr/>
          </p:nvSpPr>
          <p:spPr>
            <a:xfrm>
              <a:off x="3354128" y="2586739"/>
              <a:ext cx="982176" cy="986096"/>
            </a:xfrm>
            <a:prstGeom prst="ellipse">
              <a:avLst/>
            </a:prstGeom>
            <a:solidFill>
              <a:srgbClr val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>
              <a:outerShdw blurRad="63500" dist="25400" dir="5400000" sx="101000" sy="101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algn="ctr" defTabSz="457200" fontAlgn="auto" hangingPunct="0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kern="0">
                <a:solidFill>
                  <a:prstClr val="white"/>
                </a:solidFill>
                <a:latin typeface="News Gothic MT"/>
                <a:ea typeface="MS PGothic" pitchFamily="34" charset="-12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349717" y="2876390"/>
              <a:ext cx="976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0">
                  <a:solidFill>
                    <a:prstClr val="black"/>
                  </a:solidFill>
                  <a:latin typeface="Arial" pitchFamily="34" charset="0"/>
                  <a:ea typeface="MS PGothic" pitchFamily="34" charset="-128"/>
                </a:rPr>
                <a:t>Component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0">
                  <a:solidFill>
                    <a:prstClr val="black"/>
                  </a:solidFill>
                  <a:latin typeface="Arial" pitchFamily="34" charset="0"/>
                  <a:ea typeface="MS PGothic" pitchFamily="34" charset="-128"/>
                </a:rPr>
                <a:t>Supplier</a:t>
              </a:r>
            </a:p>
          </p:txBody>
        </p:sp>
      </p:grpSp>
      <p:cxnSp>
        <p:nvCxnSpPr>
          <p:cNvPr id="32" name="Straight Arrow Connector 31"/>
          <p:cNvCxnSpPr>
            <a:stCxn id="30" idx="6"/>
            <a:endCxn id="42" idx="5"/>
          </p:cNvCxnSpPr>
          <p:nvPr/>
        </p:nvCxnSpPr>
        <p:spPr>
          <a:xfrm>
            <a:off x="4246622" y="1912882"/>
            <a:ext cx="489551" cy="0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33" name="Straight Connector 32"/>
          <p:cNvCxnSpPr>
            <a:stCxn id="19" idx="0"/>
            <a:endCxn id="27" idx="3"/>
          </p:cNvCxnSpPr>
          <p:nvPr/>
        </p:nvCxnSpPr>
        <p:spPr>
          <a:xfrm flipH="1" flipV="1">
            <a:off x="2136163" y="2280788"/>
            <a:ext cx="0" cy="699566"/>
          </a:xfrm>
          <a:prstGeom prst="line">
            <a:avLst/>
          </a:prstGeom>
          <a:ln w="12700" cmpd="sng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9" idx="6"/>
            <a:endCxn id="39" idx="5"/>
          </p:cNvCxnSpPr>
          <p:nvPr/>
        </p:nvCxnSpPr>
        <p:spPr>
          <a:xfrm flipV="1">
            <a:off x="2515621" y="3309232"/>
            <a:ext cx="548226" cy="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35" name="Straight Connector 34"/>
          <p:cNvCxnSpPr>
            <a:stCxn id="39" idx="2"/>
            <a:endCxn id="22" idx="2"/>
          </p:cNvCxnSpPr>
          <p:nvPr/>
        </p:nvCxnSpPr>
        <p:spPr>
          <a:xfrm>
            <a:off x="4234376" y="3309232"/>
            <a:ext cx="642424" cy="0"/>
          </a:xfrm>
          <a:prstGeom prst="line">
            <a:avLst/>
          </a:prstGeom>
          <a:noFill/>
          <a:ln w="12700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36" name="Straight Arrow Connector 35"/>
          <p:cNvCxnSpPr>
            <a:endCxn id="22" idx="0"/>
          </p:cNvCxnSpPr>
          <p:nvPr/>
        </p:nvCxnSpPr>
        <p:spPr>
          <a:xfrm>
            <a:off x="5367888" y="2364877"/>
            <a:ext cx="0" cy="460094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6109694" y="2250192"/>
            <a:ext cx="1911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prstClr val="black"/>
                </a:solidFill>
                <a:ea typeface="MS PGothic" pitchFamily="34" charset="-128"/>
              </a:rPr>
              <a:t>cFS</a:t>
            </a:r>
            <a:endParaRPr lang="en-US" sz="1400" b="1">
              <a:solidFill>
                <a:prstClr val="black"/>
              </a:solidFill>
              <a:ea typeface="MS PGothic" pitchFamily="34" charset="-128"/>
            </a:endParaRPr>
          </a:p>
          <a:p>
            <a:pPr algn="ctr"/>
            <a:r>
              <a:rPr lang="en-US" sz="1400" b="1">
                <a:solidFill>
                  <a:prstClr val="black"/>
                </a:solidFill>
                <a:ea typeface="MS PGothic" pitchFamily="34" charset="-128"/>
              </a:rPr>
              <a:t>Distribution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966136" y="2968760"/>
            <a:ext cx="1353358" cy="680943"/>
            <a:chOff x="1519506" y="1493033"/>
            <a:chExt cx="1353358" cy="680943"/>
          </a:xfrm>
        </p:grpSpPr>
        <p:sp>
          <p:nvSpPr>
            <p:cNvPr id="39" name="Parallelogram 38"/>
            <p:cNvSpPr/>
            <p:nvPr/>
          </p:nvSpPr>
          <p:spPr>
            <a:xfrm>
              <a:off x="1532099" y="1493033"/>
              <a:ext cx="1340765" cy="680943"/>
            </a:xfrm>
            <a:prstGeom prst="parallelogram">
              <a:avLst/>
            </a:prstGeom>
            <a:solidFill>
              <a:srgbClr val="D5EDF4">
                <a:lumMod val="75000"/>
              </a:srgbClr>
            </a:solidFill>
            <a:ln w="12700" cap="flat" cmpd="sng" algn="ctr">
              <a:solidFill>
                <a:srgbClr val="2C7C9F">
                  <a:shade val="95000"/>
                  <a:satMod val="105000"/>
                </a:srgbClr>
              </a:solidFill>
              <a:prstDash val="solid"/>
            </a:ln>
            <a:effectLst>
              <a:outerShdw blurRad="63500" dist="25400" dir="5400000" sx="101000" sy="101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endParaRPr lang="en-US" sz="700" kern="0">
                <a:solidFill>
                  <a:prstClr val="black"/>
                </a:solidFill>
                <a:latin typeface="News Gothic MT"/>
                <a:ea typeface="MS PGothic" pitchFamily="34" charset="-128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19506" y="1603406"/>
              <a:ext cx="13442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err="1">
                  <a:solidFill>
                    <a:prstClr val="black"/>
                  </a:solidFill>
                  <a:ea typeface="MS PGothic" pitchFamily="34" charset="-128"/>
                </a:rPr>
                <a:t>cFS</a:t>
              </a:r>
              <a:endParaRPr lang="en-US" sz="1400" b="1">
                <a:solidFill>
                  <a:prstClr val="black"/>
                </a:solidFill>
                <a:ea typeface="MS PGothic" pitchFamily="34" charset="-128"/>
              </a:endParaRPr>
            </a:p>
            <a:p>
              <a:pPr algn="ctr"/>
              <a:r>
                <a:rPr lang="en-US" sz="1400" b="1">
                  <a:solidFill>
                    <a:prstClr val="black"/>
                  </a:solidFill>
                  <a:ea typeface="MS PGothic" pitchFamily="34" charset="-128"/>
                </a:rPr>
                <a:t>Framework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25501" y="1485520"/>
            <a:ext cx="1648596" cy="885379"/>
            <a:chOff x="388312" y="2032096"/>
            <a:chExt cx="1354802" cy="885379"/>
          </a:xfrm>
        </p:grpSpPr>
        <p:sp>
          <p:nvSpPr>
            <p:cNvPr id="42" name="Parallelogram 41"/>
            <p:cNvSpPr/>
            <p:nvPr/>
          </p:nvSpPr>
          <p:spPr>
            <a:xfrm>
              <a:off x="388312" y="2032096"/>
              <a:ext cx="1340765" cy="885379"/>
            </a:xfrm>
            <a:prstGeom prst="parallelogram">
              <a:avLst/>
            </a:prstGeom>
            <a:solidFill>
              <a:srgbClr val="00FF00"/>
            </a:solidFill>
            <a:ln w="12700" cap="flat" cmpd="sng" algn="ctr">
              <a:solidFill>
                <a:srgbClr val="2C7C9F">
                  <a:shade val="95000"/>
                  <a:satMod val="105000"/>
                </a:srgbClr>
              </a:solidFill>
              <a:prstDash val="solid"/>
            </a:ln>
            <a:effectLst>
              <a:outerShdw blurRad="63500" dist="25400" dir="5400000" sx="101000" sy="101000" rotWithShape="0">
                <a:srgbClr val="000000"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600"/>
                </a:spcAft>
                <a:defRPr/>
              </a:pPr>
              <a:endParaRPr lang="en-US" sz="700" kern="0">
                <a:solidFill>
                  <a:prstClr val="black"/>
                </a:solidFill>
                <a:latin typeface="News Gothic MT"/>
                <a:ea typeface="MS PGothic" pitchFamily="34" charset="-128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97505" y="2049679"/>
              <a:ext cx="124560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prstClr val="black"/>
                  </a:solidFill>
                  <a:ea typeface="MS PGothic" pitchFamily="34" charset="-128"/>
                </a:rPr>
                <a:t>Components</a:t>
              </a:r>
            </a:p>
            <a:p>
              <a:pPr marL="228600" indent="-109538" algn="l"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prstClr val="black"/>
                  </a:solidFill>
                  <a:ea typeface="MS PGothic" pitchFamily="34" charset="-128"/>
                </a:rPr>
                <a:t>Applications</a:t>
              </a:r>
            </a:p>
            <a:p>
              <a:pPr marL="228600" indent="-109538" algn="l"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prstClr val="black"/>
                  </a:solidFill>
                  <a:ea typeface="MS PGothic" pitchFamily="34" charset="-128"/>
                </a:rPr>
                <a:t>Platforms</a:t>
              </a:r>
            </a:p>
            <a:p>
              <a:pPr marL="228600" indent="-109538" algn="l">
                <a:buFont typeface="Arial" panose="020B0604020202020204" pitchFamily="34" charset="0"/>
                <a:buChar char="•"/>
              </a:pPr>
              <a:r>
                <a:rPr lang="en-US" sz="1200">
                  <a:solidFill>
                    <a:prstClr val="black"/>
                  </a:solidFill>
                  <a:ea typeface="MS PGothic" pitchFamily="34" charset="-128"/>
                </a:rPr>
                <a:t>Tools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135072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680200" cy="688975"/>
          </a:xfrm>
        </p:spPr>
        <p:txBody>
          <a:bodyPr/>
          <a:lstStyle/>
          <a:p>
            <a:pPr algn="ctr"/>
            <a:r>
              <a:rPr lang="en-US"/>
              <a:t>Event Services – Event Filtering</a:t>
            </a:r>
          </a:p>
        </p:txBody>
      </p:sp>
      <p:sp>
        <p:nvSpPr>
          <p:cNvPr id="111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1462" y="859960"/>
            <a:ext cx="8423275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Applications register events for filtering during initialization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Registering immediately after ES app registration allows events to be used rather than syslog writes</a:t>
            </a:r>
          </a:p>
          <a:p>
            <a:pPr lvl="1">
              <a:lnSpc>
                <a:spcPct val="80000"/>
              </a:lnSpc>
            </a:pPr>
            <a:endParaRPr lang="en-US" sz="1600"/>
          </a:p>
          <a:p>
            <a:pPr marL="0" indent="0">
              <a:lnSpc>
                <a:spcPct val="80000"/>
              </a:lnSpc>
              <a:buNone/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Bit-wise AND “filter mask”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Boolean AND performed on event ID message counter, if result is zero then the event is sent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Mask applied before the sent counter is incremented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0x0000 =&gt; Every message sent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0x0003 =&gt; Every 4</a:t>
            </a:r>
            <a:r>
              <a:rPr lang="en-US" sz="1600" baseline="30000"/>
              <a:t>th</a:t>
            </a:r>
            <a:r>
              <a:rPr lang="en-US" sz="1600"/>
              <a:t> message sent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0xFFFE =&gt; Only first two messages sent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CFE_EVS_MAX_FILTER_COUNT (</a:t>
            </a:r>
            <a:r>
              <a:rPr lang="en-US" sz="1800" err="1"/>
              <a:t>cfe_evs_task.h</a:t>
            </a:r>
            <a:r>
              <a:rPr lang="en-US" sz="1800"/>
              <a:t>) defines maximum count for a filtered event ID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Once reached event becomes locked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Prevents erratic filtering behavior with counter rollover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Ground can unlock filter by resetting or deleting the filter</a:t>
            </a:r>
          </a:p>
          <a:p>
            <a:pPr>
              <a:lnSpc>
                <a:spcPct val="8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3816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 Services -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err="1"/>
              <a:t>cFE</a:t>
            </a:r>
            <a:r>
              <a:rPr lang="en-US" sz="1800"/>
              <a:t> supports up to 4 ports</a:t>
            </a:r>
          </a:p>
          <a:p>
            <a:pPr lvl="1"/>
            <a:r>
              <a:rPr lang="en-US" sz="1600"/>
              <a:t>Port behavior can be customized in </a:t>
            </a:r>
            <a:r>
              <a:rPr lang="en-US" sz="1600" err="1"/>
              <a:t>cfe_evs_utils.c</a:t>
            </a:r>
            <a:endParaRPr lang="en-US" sz="1600"/>
          </a:p>
          <a:p>
            <a:pPr lvl="1"/>
            <a:r>
              <a:rPr lang="en-US" sz="1600"/>
              <a:t>By default, all ports call </a:t>
            </a:r>
            <a:r>
              <a:rPr lang="en-US" sz="1600" err="1"/>
              <a:t>OS_printf</a:t>
            </a:r>
            <a:endParaRPr lang="en-US" sz="1600"/>
          </a:p>
          <a:p>
            <a:r>
              <a:rPr lang="en-US" sz="1800"/>
              <a:t>Event messages are sent to enabled ports in addition to the software bus</a:t>
            </a:r>
          </a:p>
          <a:p>
            <a:r>
              <a:rPr lang="en-US" sz="1800"/>
              <a:t>By default, enabled ports are defined with the configuration parameter: CFE_PLATFORM_EVS_PORT_DEFAULT</a:t>
            </a:r>
          </a:p>
          <a:p>
            <a:pPr lvl="1"/>
            <a:r>
              <a:rPr lang="en-US" sz="1600"/>
              <a:t>Enabled ports can be changed in runtime with the command </a:t>
            </a:r>
            <a:r>
              <a:rPr lang="en-US" sz="1600" err="1"/>
              <a:t>CFE_EVS_EnablePortsCmd</a:t>
            </a:r>
            <a:endParaRPr lang="en-US" sz="1600"/>
          </a:p>
          <a:p>
            <a:pPr marL="446087" lvl="1" indent="0">
              <a:buNone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2193322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680200" cy="688975"/>
          </a:xfrm>
        </p:spPr>
        <p:txBody>
          <a:bodyPr/>
          <a:lstStyle/>
          <a:p>
            <a:pPr algn="ctr"/>
            <a:r>
              <a:rPr lang="en-US"/>
              <a:t>Event Services – Message Control</a:t>
            </a:r>
          </a:p>
        </p:txBody>
      </p:sp>
      <p:sp>
        <p:nvSpPr>
          <p:cNvPr id="111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209675"/>
            <a:ext cx="8423275" cy="5267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Processor scope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Enable/disable event messages based on type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Debug, Information, Error, Critical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Application scope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Enable/disable all events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Enable/disable based on type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Event message scope</a:t>
            </a:r>
            <a:endParaRPr lang="en-US" sz="1200"/>
          </a:p>
          <a:p>
            <a:pPr lvl="1">
              <a:lnSpc>
                <a:spcPct val="80000"/>
              </a:lnSpc>
            </a:pPr>
            <a:r>
              <a:rPr lang="en-US" sz="1600"/>
              <a:t>During initialization apps can register events for filtering for up to CFE_PLATFORM_EVS_MAX_EVENT_FILTERS defined in cfe_platform_cfg.h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Filters can be modified by command</a:t>
            </a:r>
          </a:p>
        </p:txBody>
      </p:sp>
    </p:spTree>
    <p:extLst>
      <p:ext uri="{BB962C8B-B14F-4D97-AF65-F5344CB8AC3E}">
        <p14:creationId xmlns:p14="http://schemas.microsoft.com/office/powerpoint/2010/main" val="119689647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680200" cy="688975"/>
          </a:xfrm>
        </p:spPr>
        <p:txBody>
          <a:bodyPr/>
          <a:lstStyle/>
          <a:p>
            <a:pPr algn="ctr"/>
            <a:r>
              <a:rPr lang="en-US"/>
              <a:t>Event Services – Reset Behavior</a:t>
            </a:r>
          </a:p>
        </p:txBody>
      </p:sp>
      <p:sp>
        <p:nvSpPr>
          <p:cNvPr id="111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209675"/>
            <a:ext cx="8423275" cy="49752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Power-on Reset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No data preserved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Application initialization routines register with the service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If configured local event log enabled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1800"/>
              <a:t>Processor Reset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If configured with an event log, preserves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Messages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Mode: Discard or Overwrite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Log Full and Overflow status </a:t>
            </a:r>
          </a:p>
          <a:p>
            <a:pPr lvl="2">
              <a:lnSpc>
                <a:spcPct val="80000"/>
              </a:lnSpc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9611928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467600" cy="688975"/>
          </a:xfrm>
        </p:spPr>
        <p:txBody>
          <a:bodyPr/>
          <a:lstStyle/>
          <a:p>
            <a:r>
              <a:rPr lang="en-US"/>
              <a:t>Event Services – Retrieving Onboard State</a:t>
            </a:r>
          </a:p>
        </p:txBody>
      </p:sp>
      <p:sp>
        <p:nvSpPr>
          <p:cNvPr id="11151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423275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Telemetry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Housekeeping Status</a:t>
            </a:r>
          </a:p>
          <a:p>
            <a:pPr lvl="2">
              <a:lnSpc>
                <a:spcPct val="80000"/>
              </a:lnSpc>
            </a:pPr>
            <a:r>
              <a:rPr lang="en-US" sz="1000"/>
              <a:t>Log Enabled, Overflow, Full, Enabled</a:t>
            </a:r>
          </a:p>
          <a:p>
            <a:pPr lvl="2">
              <a:lnSpc>
                <a:spcPct val="80000"/>
              </a:lnSpc>
            </a:pPr>
            <a:r>
              <a:rPr lang="en-US" sz="1000"/>
              <a:t>For each App: </a:t>
            </a:r>
            <a:r>
              <a:rPr lang="en-US" sz="1000" err="1"/>
              <a:t>AppID</a:t>
            </a:r>
            <a:r>
              <a:rPr lang="en-US" sz="1000"/>
              <a:t>, Events Sent Count, Enabled 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 b="0"/>
          </a:p>
          <a:p>
            <a:pPr>
              <a:lnSpc>
                <a:spcPct val="80000"/>
              </a:lnSpc>
            </a:pPr>
            <a:r>
              <a:rPr lang="en-US" sz="1800"/>
              <a:t>Files generated by command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Application data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Active flag – Are events enabled 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Event Count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For each filtered event</a:t>
            </a:r>
          </a:p>
          <a:p>
            <a:pPr lvl="3">
              <a:lnSpc>
                <a:spcPct val="80000"/>
              </a:lnSpc>
            </a:pPr>
            <a:r>
              <a:rPr lang="en-US" sz="1200"/>
              <a:t>Event ID</a:t>
            </a:r>
          </a:p>
          <a:p>
            <a:pPr lvl="3">
              <a:lnSpc>
                <a:spcPct val="80000"/>
              </a:lnSpc>
            </a:pPr>
            <a:r>
              <a:rPr lang="en-US" sz="1200"/>
              <a:t>Filter Mask</a:t>
            </a:r>
          </a:p>
          <a:p>
            <a:pPr lvl="3">
              <a:lnSpc>
                <a:spcPct val="80000"/>
              </a:lnSpc>
            </a:pPr>
            <a:r>
              <a:rPr lang="en-US" sz="1200"/>
              <a:t>Event Count – Number of times Event ID has been issued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Local Event Log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If enabled, events are written to a local buffer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Log “mode” can be set to overwrite or discard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Serves as backup to onboard-recorder during initialization or error scenarios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Suitable for multi-processor architectures</a:t>
            </a:r>
          </a:p>
          <a:p>
            <a:pPr lvl="1">
              <a:lnSpc>
                <a:spcPct val="80000"/>
              </a:lnSpc>
            </a:pPr>
            <a:endParaRPr lang="en-US" sz="1600"/>
          </a:p>
          <a:p>
            <a:pPr>
              <a:lnSpc>
                <a:spcPct val="80000"/>
              </a:lnSpc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216594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680200" cy="688975"/>
          </a:xfrm>
        </p:spPr>
        <p:txBody>
          <a:bodyPr/>
          <a:lstStyle/>
          <a:p>
            <a:r>
              <a:rPr lang="en-US" sz="2000"/>
              <a:t>Event Services -</a:t>
            </a:r>
            <a:br>
              <a:rPr lang="en-US" sz="2000"/>
            </a:br>
            <a:r>
              <a:rPr lang="en-US" sz="2000"/>
              <a:t>System Integration and App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System Integration</a:t>
            </a:r>
          </a:p>
          <a:p>
            <a:pPr lvl="1"/>
            <a:r>
              <a:rPr lang="en-US" sz="1600"/>
              <a:t>DEBUG logging level should be disabled in flight</a:t>
            </a:r>
          </a:p>
          <a:p>
            <a:pPr lvl="1"/>
            <a:r>
              <a:rPr lang="en-US" sz="1600"/>
              <a:t>Telemetry Output should subscribe to and downlink event messages</a:t>
            </a:r>
          </a:p>
          <a:p>
            <a:pPr lvl="1"/>
            <a:endParaRPr lang="en-US" sz="1600"/>
          </a:p>
          <a:p>
            <a:r>
              <a:rPr lang="en-US" sz="1800"/>
              <a:t>App Development</a:t>
            </a:r>
          </a:p>
          <a:p>
            <a:pPr lvl="1"/>
            <a:r>
              <a:rPr lang="en-US" sz="1600"/>
              <a:t>Any app can subscribe to event messages (like any other software bus message)</a:t>
            </a:r>
          </a:p>
          <a:p>
            <a:pPr lvl="1"/>
            <a:r>
              <a:rPr lang="en-US" sz="1600"/>
              <a:t>An app must register with event services before it can send any events</a:t>
            </a:r>
          </a:p>
          <a:p>
            <a:pPr lvl="2"/>
            <a:r>
              <a:rPr lang="en-US" sz="1400"/>
              <a:t>Apps should write to the ES system log if event services cannot be registered</a:t>
            </a:r>
          </a:p>
          <a:p>
            <a:pPr lvl="1"/>
            <a:r>
              <a:rPr lang="en-US" sz="1600"/>
              <a:t>Calls to any variety of </a:t>
            </a: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CFE_EVS_SendEvent</a:t>
            </a:r>
            <a:r>
              <a:rPr lang="en-US" sz="1600"/>
              <a:t> will have no effect if the app is not registered with EVS</a:t>
            </a:r>
          </a:p>
          <a:p>
            <a:pPr lvl="1"/>
            <a:r>
              <a:rPr lang="en-US" sz="1600"/>
              <a:t>cFE libraries cannot register with EVS</a:t>
            </a:r>
          </a:p>
          <a:p>
            <a:pPr lvl="1"/>
            <a:endParaRPr lang="en-US" sz="1600"/>
          </a:p>
          <a:p>
            <a:r>
              <a:rPr lang="en-US" sz="1800"/>
              <a:t>Event Filtering in Apps</a:t>
            </a:r>
          </a:p>
          <a:p>
            <a:pPr lvl="1"/>
            <a:r>
              <a:rPr lang="en-US" sz="1600"/>
              <a:t>Apps should limit the amount of filtering done with in the app (ground should have ultimate control over filtering)</a:t>
            </a:r>
          </a:p>
          <a:p>
            <a:pPr lvl="1"/>
            <a:r>
              <a:rPr lang="en-US" sz="1600"/>
              <a:t>Apps should avoid “spamming” event messages </a:t>
            </a:r>
          </a:p>
        </p:txBody>
      </p:sp>
    </p:spTree>
    <p:extLst>
      <p:ext uri="{BB962C8B-B14F-4D97-AF65-F5344CB8AC3E}">
        <p14:creationId xmlns:p14="http://schemas.microsoft.com/office/powerpoint/2010/main" val="127111562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cFE Event Services APIs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602283"/>
              </p:ext>
            </p:extLst>
          </p:nvPr>
        </p:nvGraphicFramePr>
        <p:xfrm>
          <a:off x="152400" y="914400"/>
          <a:ext cx="8839200" cy="64960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Registration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CFE_EVS_Register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Register an application for receiving event services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A8A12D6-FCF3-4C8F-89BC-3C93E2282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4425166"/>
              </p:ext>
            </p:extLst>
          </p:nvPr>
        </p:nvGraphicFramePr>
        <p:xfrm>
          <a:off x="152400" y="1713230"/>
          <a:ext cx="8839200" cy="119824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Send Event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CFE_EVS_SendEvent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Generate a software event.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CFE_EVS_SendEventWithAppID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Generate a software event given the specified Application ID.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25158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CFE_EVS_SendTimedEvent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Generate a software event with a specific time tag.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194513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D3139C-7A38-4416-AFAE-C94F9B0C7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692455"/>
              </p:ext>
            </p:extLst>
          </p:nvPr>
        </p:nvGraphicFramePr>
        <p:xfrm>
          <a:off x="152400" y="3060700"/>
          <a:ext cx="8839200" cy="92392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Reset Event Filter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CFE_EVS_ResetFilter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Resets the calling application's event filter for a single event ID.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CFE_EVS_ResetAllFilters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Resets all of the calling application's event filters.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2515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59911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C1F93-FD07-4794-B9C2-3BD414F2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 Services – Command List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26FFC9-4842-40F8-9EB1-3A2B9E0C8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92197"/>
              </p:ext>
            </p:extLst>
          </p:nvPr>
        </p:nvGraphicFramePr>
        <p:xfrm>
          <a:off x="190500" y="990600"/>
          <a:ext cx="8763000" cy="538603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058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835">
                <a:tc>
                  <a:txBody>
                    <a:bodyPr/>
                    <a:lstStyle/>
                    <a:p>
                      <a:r>
                        <a:rPr lang="en-US" sz="1600"/>
                        <a:t>Command 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Purpose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CFE_EVS_NoopCmd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function processes "no-op" commands received on the EVS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command pipe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CFE_EVS_ClearLogCmd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function processes "clear log" commands received on the EVS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command pipe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266617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CFE_EVS_ReportHousekeepingCmd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Request for housekeeping status telemetry packet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006232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CFE_EVS_ResetCountersCmd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function resets all the global counter variables that are part of the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task telemetry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51487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CFE_EVS_SetFilterCmd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sets the filter mask for the given event_id in the calling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task's filter array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697764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CFE_EVS_EnablePortsCmd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sets the command given ports to an enabled state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319347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CFE_EVS_DisablePortsCmd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sets the command given ports to a disabled state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58252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CFE_EVS_EnableEventTypeCmd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sets the given event types to an enabled state across all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registered applications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699228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CFE_EVS_DisableEventTypeCmd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sets the given event types to a disabled state across all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registered applications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21113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CFE_EVS_SetEventFormatModeCmd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sets the Event Format Mode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9672698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CFE_EVS_EnableAppEventTypeCmd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sets the given event type for the given application identifier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to an enabled state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21148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8784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C1F93-FD07-4794-B9C2-3BD414F2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Event Services – Command List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26FFC9-4842-40F8-9EB1-3A2B9E0C8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070282"/>
              </p:ext>
            </p:extLst>
          </p:nvPr>
        </p:nvGraphicFramePr>
        <p:xfrm>
          <a:off x="146012" y="990600"/>
          <a:ext cx="8851976" cy="541626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3147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4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3715">
                <a:tc>
                  <a:txBody>
                    <a:bodyPr/>
                    <a:lstStyle/>
                    <a:p>
                      <a:r>
                        <a:rPr lang="en-US" sz="1600"/>
                        <a:t>Command List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Purpose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2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CFE_EVS_DisableAppEventTypeCmd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sets the given event type for the given application identifier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to a disabled state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2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CFE_EVS_EnableAppEventsCmd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enables application events for the given application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identifier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2666171"/>
                  </a:ext>
                </a:extLst>
              </a:tr>
              <a:tr h="4602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CFE_EVS_DisableAppEventsCmd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disables application events for the given application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identifier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0062328"/>
                  </a:ext>
                </a:extLst>
              </a:tr>
              <a:tr h="4602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CFE_EVS_ResetAppCounterCmd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sets the application event counter to zero for the given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application identifier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5148703"/>
                  </a:ext>
                </a:extLst>
              </a:tr>
              <a:tr h="4602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CFE_EVS_ResetFilterCmd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sets the application event filter counter to zero for the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given application identifier and event identifier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6977645"/>
                  </a:ext>
                </a:extLst>
              </a:tr>
              <a:tr h="4602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CFE_EVS_ResetAllFiltersCmd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sets all application event filter counters to zero for the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given application identifier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53193472"/>
                  </a:ext>
                </a:extLst>
              </a:tr>
              <a:tr h="4602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CFE_EVS_AddEventFilterCmd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adds the given event filter for the given application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identifier and event identifier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5825229"/>
                  </a:ext>
                </a:extLst>
              </a:tr>
              <a:tr h="4602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CFE_EVS_DeleteEventFilterCmd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deletes the event filter for the given application identifier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and event identifier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6992287"/>
                  </a:ext>
                </a:extLst>
              </a:tr>
              <a:tr h="4602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CFE_EVS_WriteAppDataFileCmd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This routine writes all application data to a file for all applications that</a:t>
                      </a:r>
                    </a:p>
                    <a:p>
                      <a:pPr marL="0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have registered with the EVS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2111354"/>
                  </a:ext>
                </a:extLst>
              </a:tr>
              <a:tr h="4602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err="1"/>
                        <a:t>CFE_EVS_SetLogModeCmd</a:t>
                      </a:r>
                      <a:endParaRPr lang="en-US" sz="14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/>
                        <a:t>  Sets the logging mode to the command specified value.</a:t>
                      </a:r>
                      <a:endParaRPr lang="en-US" sz="14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4846720"/>
                  </a:ext>
                </a:extLst>
              </a:tr>
              <a:tr h="46023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err="1"/>
                        <a:t>CFE_EVS_WriteLogDataFileCmd</a:t>
                      </a:r>
                      <a:endParaRPr lang="en-US" sz="14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17475" indent="-117475" algn="l" defTabSz="914400" rtl="0" eaLnBrk="1" fontAlgn="b" latinLnBrk="0" hangingPunct="1"/>
                      <a:r>
                        <a:rPr lang="en-US" sz="14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400" b="0"/>
                        <a:t>Requests the Event Service to generate a file containing the contents  of the local event log.</a:t>
                      </a:r>
                      <a:endParaRPr lang="en-US" sz="14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1630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60119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1081"/>
            <a:ext cx="7069138" cy="688975"/>
          </a:xfrm>
        </p:spPr>
        <p:txBody>
          <a:bodyPr/>
          <a:lstStyle/>
          <a:p>
            <a:pPr algn="ctr"/>
            <a:r>
              <a:rPr lang="en-US" sz="2400"/>
              <a:t>Event Services – Platform Configuration Parameters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818925"/>
              </p:ext>
            </p:extLst>
          </p:nvPr>
        </p:nvGraphicFramePr>
        <p:xfrm>
          <a:off x="152400" y="914400"/>
          <a:ext cx="8839200" cy="432640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093">
                <a:tc>
                  <a:txBody>
                    <a:bodyPr/>
                    <a:lstStyle/>
                    <a:p>
                      <a:r>
                        <a:rPr lang="en-US" sz="140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CFE_PLATFORM_EVS_START_TASK_PRIORITY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 EVS Task Priority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CFE_PLATFORM_EVS_START_TASK_STACK_SIZE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 EVS Task Stack Size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205773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CFE_PLATFORM_EVS_MAX_EVENT_FILTERS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 Maximum Number of Event Filters per Application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07154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CFE_PLATFORM_EVS_MAX_APP_EVENT_BURST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Maximum number of event before squelching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570066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CFE_PLATFORM_EVS_APP_EVENTS_PER_SEC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Sustained number of event messages per second per app before squelching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1276288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CFE_PLATFORM_EVS_DEFAULT_LOG_FILE</a:t>
                      </a:r>
                      <a:endParaRPr lang="sv-SE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Default Event Log Filename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5993212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CFE_PLATFORM_EVS_LOG_MAX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Maximum Number of Events in EVS Local Event Log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487462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CFE_PLATFORM_EVS_DEFAULT_APP_DATA_FILE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Default EVS Application Data Filename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7843286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CFE_PLATFORM_EVS_PORT_DEFAULT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Default EVS Output Port State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799222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CFE_PLATFORM_EVS_DEFAULT_TYPE_FLAG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/>
                        <a:t>Default EVS Event Type Filter Mask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269190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CFE_PLATFORM_EVS_DEFAULT_LOG_MODE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Default EVS Local Event Log Mode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889039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CFE_PLATFORM_EVS_DEFAULT_MSG_FORMAT_MODE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Default EVS Message Format Mode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6558460"/>
                  </a:ext>
                </a:extLst>
              </a:tr>
            </a:tbl>
          </a:graphicData>
        </a:graphic>
      </p:graphicFrame>
      <p:sp>
        <p:nvSpPr>
          <p:cNvPr id="2" name="Star: 5 Points 1">
            <a:extLst>
              <a:ext uri="{FF2B5EF4-FFF2-40B4-BE49-F238E27FC236}">
                <a16:creationId xmlns:a16="http://schemas.microsoft.com/office/drawing/2014/main" id="{0216E751-0540-7AEE-52FD-870A28FA5764}"/>
              </a:ext>
            </a:extLst>
          </p:cNvPr>
          <p:cNvSpPr/>
          <p:nvPr/>
        </p:nvSpPr>
        <p:spPr bwMode="auto">
          <a:xfrm>
            <a:off x="3805989" y="2286000"/>
            <a:ext cx="152400" cy="152400"/>
          </a:xfrm>
          <a:prstGeom prst="star5">
            <a:avLst/>
          </a:prstGeom>
          <a:solidFill>
            <a:srgbClr val="FF0066"/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52DEA21F-3E3E-FE4D-315E-054F14DACECF}"/>
              </a:ext>
            </a:extLst>
          </p:cNvPr>
          <p:cNvSpPr/>
          <p:nvPr/>
        </p:nvSpPr>
        <p:spPr bwMode="auto">
          <a:xfrm>
            <a:off x="3729789" y="2667000"/>
            <a:ext cx="152400" cy="152400"/>
          </a:xfrm>
          <a:prstGeom prst="star5">
            <a:avLst/>
          </a:prstGeom>
          <a:solidFill>
            <a:srgbClr val="FF0066"/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F1E3B72B-3D28-8150-734D-A66DE0DB0ED8}"/>
              </a:ext>
            </a:extLst>
          </p:cNvPr>
          <p:cNvSpPr/>
          <p:nvPr/>
        </p:nvSpPr>
        <p:spPr bwMode="auto">
          <a:xfrm>
            <a:off x="685800" y="6197600"/>
            <a:ext cx="152400" cy="152400"/>
          </a:xfrm>
          <a:prstGeom prst="star5">
            <a:avLst/>
          </a:prstGeom>
          <a:solidFill>
            <a:srgbClr val="FF0066"/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6CBE3-67E9-E7E1-97F5-BE527F057B29}"/>
              </a:ext>
            </a:extLst>
          </p:cNvPr>
          <p:cNvSpPr txBox="1"/>
          <p:nvPr/>
        </p:nvSpPr>
        <p:spPr>
          <a:xfrm>
            <a:off x="838200" y="6135300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New in cFS Draco</a:t>
            </a:r>
          </a:p>
        </p:txBody>
      </p:sp>
    </p:spTree>
    <p:extLst>
      <p:ext uri="{BB962C8B-B14F-4D97-AF65-F5344CB8AC3E}">
        <p14:creationId xmlns:p14="http://schemas.microsoft.com/office/powerpoint/2010/main" val="15512564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52400"/>
            <a:ext cx="3545145" cy="688975"/>
          </a:xfrm>
        </p:spPr>
        <p:txBody>
          <a:bodyPr/>
          <a:lstStyle/>
          <a:p>
            <a:r>
              <a:rPr lang="en-US" altLang="en-US"/>
              <a:t>User Responsibilities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8194675" cy="5483225"/>
          </a:xfrm>
        </p:spPr>
        <p:txBody>
          <a:bodyPr/>
          <a:lstStyle/>
          <a:p>
            <a:r>
              <a:rPr lang="en-US" sz="1800"/>
              <a:t>The cFS Framework has a NASA NPR-7150.2C Class E classification</a:t>
            </a:r>
          </a:p>
          <a:p>
            <a:pPr marL="446087" lvl="1" indent="0">
              <a:buNone/>
            </a:pPr>
            <a:r>
              <a:rPr lang="en-US" sz="1600" i="1"/>
              <a:t>“Software developed to explore a design concept or hypothesis but not used to make decisions for an operational Class A, B, or C system or to-be-built Class A, B, or C system”</a:t>
            </a:r>
          </a:p>
          <a:p>
            <a:pPr lvl="1"/>
            <a:r>
              <a:rPr lang="en-US" sz="1600"/>
              <a:t>The </a:t>
            </a:r>
            <a:r>
              <a:rPr lang="en-US" sz="1600" err="1"/>
              <a:t>cFS</a:t>
            </a:r>
            <a:r>
              <a:rPr lang="en-US" sz="1600"/>
              <a:t> Framework provides artifacts to support Class B missions and a subset of artifacts to support Class A missions</a:t>
            </a:r>
          </a:p>
          <a:p>
            <a:pPr lvl="1"/>
            <a:r>
              <a:rPr lang="en-US" sz="1600"/>
              <a:t>End-users are responsible for classifying the software system that uses the </a:t>
            </a:r>
            <a:r>
              <a:rPr lang="en-US" sz="1600" err="1"/>
              <a:t>cFS</a:t>
            </a:r>
            <a:r>
              <a:rPr lang="en-US" sz="1600"/>
              <a:t> Framework</a:t>
            </a:r>
          </a:p>
          <a:p>
            <a:r>
              <a:rPr lang="en-US" sz="1800"/>
              <a:t>End-users are responsible for complying with International Traffic in arms Regulations (ITAR)</a:t>
            </a:r>
          </a:p>
          <a:p>
            <a:r>
              <a:rPr lang="en-US" sz="1800"/>
              <a:t>Projects are responsible for verifying all of their requirements</a:t>
            </a:r>
          </a:p>
          <a:p>
            <a:pPr lvl="1"/>
            <a:r>
              <a:rPr lang="en-US" sz="1600"/>
              <a:t>Many projects treat cFS in the same way as operating systems</a:t>
            </a:r>
          </a:p>
          <a:p>
            <a:pPr marL="446087" lvl="1" indent="0">
              <a:buNone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7474735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1081"/>
            <a:ext cx="7069138" cy="688975"/>
          </a:xfrm>
        </p:spPr>
        <p:txBody>
          <a:bodyPr/>
          <a:lstStyle/>
          <a:p>
            <a:pPr algn="ctr"/>
            <a:r>
              <a:rPr lang="en-US" sz="2400"/>
              <a:t>Event Services – Mission Configuration Parameters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970016"/>
              </p:ext>
            </p:extLst>
          </p:nvPr>
        </p:nvGraphicFramePr>
        <p:xfrm>
          <a:off x="152400" y="914400"/>
          <a:ext cx="8839200" cy="65927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145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3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093">
                <a:tc>
                  <a:txBody>
                    <a:bodyPr/>
                    <a:lstStyle/>
                    <a:p>
                      <a:r>
                        <a:rPr lang="en-US" sz="140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CFE_MISSION_EVS_MAX_MESSAGE_LENGTH</a:t>
                      </a:r>
                      <a:endParaRPr lang="en-US" sz="12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Maximum Event Message Length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15805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7" y="76200"/>
            <a:ext cx="6680200" cy="688975"/>
          </a:xfrm>
        </p:spPr>
        <p:txBody>
          <a:bodyPr/>
          <a:lstStyle/>
          <a:p>
            <a:pPr eaLnBrk="1" hangingPunct="1"/>
            <a:r>
              <a:rPr lang="en-US"/>
              <a:t>Exercise 4 - Command cFE Event Service</a:t>
            </a:r>
            <a:br>
              <a:rPr lang="en-US"/>
            </a:b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33401" y="1143000"/>
            <a:ext cx="4305299" cy="5410200"/>
          </a:xfrm>
        </p:spPr>
        <p:txBody>
          <a:bodyPr/>
          <a:lstStyle/>
          <a:p>
            <a:pPr marL="58738" indent="0" eaLnBrk="1" hangingPunct="1">
              <a:buNone/>
            </a:pPr>
            <a:r>
              <a:rPr lang="en-US" sz="1800"/>
              <a:t>Part 1 – Test an Informational Event Message</a:t>
            </a:r>
          </a:p>
          <a:p>
            <a:pPr marL="58738" indent="0" eaLnBrk="1" hangingPunct="1">
              <a:buNone/>
            </a:pPr>
            <a:endParaRPr lang="en-US" sz="1800"/>
          </a:p>
          <a:p>
            <a:pPr marL="58738" indent="0" eaLnBrk="1" hangingPunct="1">
              <a:buNone/>
            </a:pPr>
            <a:r>
              <a:rPr lang="en-US" sz="1200" b="0"/>
              <a:t>1. Ensure that cFE is running</a:t>
            </a:r>
          </a:p>
          <a:p>
            <a:pPr marL="58738" indent="0" eaLnBrk="1" hangingPunct="1">
              <a:buNone/>
            </a:pPr>
            <a:r>
              <a:rPr lang="en-US" sz="1200" b="0"/>
              <a:t>2. Open a new terminal</a:t>
            </a:r>
          </a:p>
          <a:p>
            <a:pPr marL="58738" indent="0" eaLnBrk="1" hangingPunct="1">
              <a:buNone/>
            </a:pPr>
            <a:r>
              <a:rPr lang="en-US" sz="1200" b="0"/>
              <a:t>3. Start the ground system executable (as in Exercise 2)</a:t>
            </a:r>
          </a:p>
          <a:p>
            <a:pPr marL="58738" indent="0" eaLnBrk="1" hangingPunct="1">
              <a:buNone/>
            </a:pPr>
            <a:r>
              <a:rPr lang="en-US" sz="1200" b="0"/>
              <a:t>4. Enable Telemetry (as in Exercise 2)</a:t>
            </a:r>
          </a:p>
          <a:p>
            <a:pPr marL="58738" indent="0" eaLnBrk="1" hangingPunct="1">
              <a:buNone/>
            </a:pPr>
            <a:r>
              <a:rPr lang="en-US" sz="1200" b="0"/>
              <a:t>5. Send an EVS No-Op command</a:t>
            </a:r>
          </a:p>
          <a:p>
            <a:pPr marL="630238" indent="-171450" eaLnBrk="1" hangingPunct="1"/>
            <a:r>
              <a:rPr lang="en-US" sz="1200" b="0"/>
              <a:t>Click the “EVS No-Op“ button beside “Event Services”</a:t>
            </a:r>
          </a:p>
          <a:p>
            <a:pPr marL="58738" indent="0" eaLnBrk="1" hangingPunct="1">
              <a:buNone/>
            </a:pPr>
            <a:r>
              <a:rPr lang="en-US" sz="1200" b="0"/>
              <a:t>6. Send a CI_LAB No-Op command </a:t>
            </a:r>
          </a:p>
          <a:p>
            <a:pPr marL="630238" indent="-171450" eaLnBrk="1" hangingPunct="1"/>
            <a:r>
              <a:rPr lang="en-US" sz="1200" b="0"/>
              <a:t>Click the “CI No-Op“ button beside “Command Ingest”</a:t>
            </a:r>
          </a:p>
          <a:p>
            <a:pPr marL="58738" indent="0" eaLnBrk="1" hangingPunct="1">
              <a:buNone/>
            </a:pPr>
            <a:endParaRPr lang="en-US" sz="1800"/>
          </a:p>
          <a:p>
            <a:pPr marL="401638" eaLnBrk="1" hangingPunct="1"/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6D0D6-E9DC-4C7E-B1AD-3AB10AE22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355" y="1683167"/>
            <a:ext cx="4242393" cy="432986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8610600" y="3429000"/>
            <a:ext cx="381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8610600" y="3581400"/>
            <a:ext cx="381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4519293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7" y="76200"/>
            <a:ext cx="6680200" cy="688975"/>
          </a:xfrm>
        </p:spPr>
        <p:txBody>
          <a:bodyPr/>
          <a:lstStyle/>
          <a:p>
            <a:pPr eaLnBrk="1" hangingPunct="1"/>
            <a:r>
              <a:rPr lang="en-US"/>
              <a:t>Exercise 4 - Command cFE Event Service</a:t>
            </a:r>
            <a:br>
              <a:rPr lang="en-US"/>
            </a:b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33401" y="1143000"/>
            <a:ext cx="4800599" cy="5410200"/>
          </a:xfrm>
        </p:spPr>
        <p:txBody>
          <a:bodyPr/>
          <a:lstStyle/>
          <a:p>
            <a:pPr marL="58738" indent="0" eaLnBrk="1" hangingPunct="1">
              <a:buNone/>
            </a:pPr>
            <a:r>
              <a:rPr lang="en-US" sz="1800"/>
              <a:t>Part 2 – Disable Informational Messages</a:t>
            </a:r>
          </a:p>
          <a:p>
            <a:pPr marL="228600" indent="-228600" eaLnBrk="1" hangingPunct="1">
              <a:buFont typeface="+mj-lt"/>
              <a:buAutoNum type="arabicPeriod"/>
              <a:tabLst>
                <a:tab pos="461963" algn="l"/>
              </a:tabLst>
            </a:pPr>
            <a:r>
              <a:rPr lang="en-US" sz="1200" b="0"/>
              <a:t>Click the “Display Page” button beside “Event Services”</a:t>
            </a:r>
          </a:p>
          <a:p>
            <a:pPr marL="228600" indent="-228600" eaLnBrk="1" hangingPunct="1">
              <a:buFont typeface="+mj-lt"/>
              <a:buAutoNum type="arabicPeriod"/>
              <a:tabLst>
                <a:tab pos="461963" algn="l"/>
              </a:tabLst>
            </a:pPr>
            <a:r>
              <a:rPr lang="en-US" sz="1200" b="0"/>
              <a:t>In the Event Services command window, click the "Send" button beside “CFE_EVS_DISABLE_EVENT_TYPE_CC"</a:t>
            </a:r>
          </a:p>
          <a:p>
            <a:pPr marL="228600" indent="-228600" eaLnBrk="1" hangingPunct="1">
              <a:buFont typeface="+mj-lt"/>
              <a:buAutoNum type="arabicPeriod"/>
              <a:tabLst>
                <a:tab pos="461963" algn="l"/>
              </a:tabLst>
            </a:pPr>
            <a:r>
              <a:rPr lang="en-US" sz="1200" b="0"/>
              <a:t>Enter "2" as the "</a:t>
            </a:r>
            <a:r>
              <a:rPr lang="en-US" sz="1200" b="0" err="1"/>
              <a:t>BitMask</a:t>
            </a:r>
            <a:r>
              <a:rPr lang="en-US" sz="1200" b="0"/>
              <a:t>" Input and "0" as the "Spare" input.</a:t>
            </a:r>
          </a:p>
          <a:p>
            <a:pPr marL="228600" indent="-228600" eaLnBrk="1" hangingPunct="1">
              <a:buFont typeface="+mj-lt"/>
              <a:buAutoNum type="arabicPeriod"/>
              <a:tabLst>
                <a:tab pos="461963" algn="l"/>
              </a:tabLst>
            </a:pPr>
            <a:r>
              <a:rPr lang="en-US" sz="1200" b="0"/>
              <a:t>Click send</a:t>
            </a:r>
          </a:p>
          <a:p>
            <a:pPr marL="228600" indent="-228600" eaLnBrk="1" hangingPunct="1">
              <a:buFont typeface="+mj-lt"/>
              <a:buAutoNum type="arabicPeriod"/>
              <a:tabLst>
                <a:tab pos="461963" algn="l"/>
              </a:tabLst>
            </a:pPr>
            <a:r>
              <a:rPr lang="en-US" sz="1200" b="0"/>
              <a:t>Send a CI_LAB No-Op command </a:t>
            </a:r>
          </a:p>
          <a:p>
            <a:pPr marL="630238" indent="-171450" eaLnBrk="1" hangingPunct="1"/>
            <a:r>
              <a:rPr lang="en-US" sz="1200" b="0"/>
              <a:t>On the “Command System Main Page” window, click the “CI No-Op“ button beside “Command Ingest”</a:t>
            </a:r>
          </a:p>
          <a:p>
            <a:pPr marL="58738" indent="0" eaLnBrk="1" hangingPunct="1">
              <a:buNone/>
            </a:pPr>
            <a:endParaRPr lang="en-US" sz="1200" b="0"/>
          </a:p>
          <a:p>
            <a:pPr marL="58738" indent="0" eaLnBrk="1" hangingPunct="1">
              <a:buNone/>
            </a:pPr>
            <a:r>
              <a:rPr lang="en-US" sz="1200" b="0"/>
              <a:t>Unlike the first time, nothing should show up in the cFE window. The CI_LAB no-op event message is an information level event message.  Therefore, it was enabled until step #7 disabled informational messages.</a:t>
            </a:r>
          </a:p>
          <a:p>
            <a:pPr marL="58738" indent="0" eaLnBrk="1" hangingPunct="1">
              <a:buNone/>
            </a:pPr>
            <a:endParaRPr lang="en-US" sz="1200" b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381000" y="3505200"/>
            <a:ext cx="4856164" cy="990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371C1-1B8E-47AE-8577-C3828875E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3427757" cy="3498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1B3CD8-968E-4F6E-AD94-4379CD9FC683}"/>
              </a:ext>
            </a:extLst>
          </p:cNvPr>
          <p:cNvSpPr/>
          <p:nvPr/>
        </p:nvSpPr>
        <p:spPr bwMode="auto">
          <a:xfrm>
            <a:off x="7430588" y="2209800"/>
            <a:ext cx="427037" cy="1524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37265-7946-4D82-9208-70E80ECC47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290"/>
          <a:stretch/>
        </p:blipFill>
        <p:spPr>
          <a:xfrm>
            <a:off x="5651863" y="4562057"/>
            <a:ext cx="3197788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2386B1-DCEC-499C-9A6D-F32AB60CC8CB}"/>
              </a:ext>
            </a:extLst>
          </p:cNvPr>
          <p:cNvSpPr/>
          <p:nvPr/>
        </p:nvSpPr>
        <p:spPr bwMode="auto">
          <a:xfrm>
            <a:off x="7585640" y="6019800"/>
            <a:ext cx="1177360" cy="1524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05EA5A-E76F-4492-9358-1AAC0022C2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182"/>
          <a:stretch/>
        </p:blipFill>
        <p:spPr>
          <a:xfrm>
            <a:off x="914400" y="4904242"/>
            <a:ext cx="3595670" cy="16163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A178AC-8238-4329-9DE1-72FADD710271}"/>
              </a:ext>
            </a:extLst>
          </p:cNvPr>
          <p:cNvSpPr/>
          <p:nvPr/>
        </p:nvSpPr>
        <p:spPr bwMode="auto">
          <a:xfrm>
            <a:off x="3224777" y="5867400"/>
            <a:ext cx="1118623" cy="4572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038F11-E3F5-4E04-892A-627FF249658A}"/>
              </a:ext>
            </a:extLst>
          </p:cNvPr>
          <p:cNvSpPr/>
          <p:nvPr/>
        </p:nvSpPr>
        <p:spPr bwMode="auto">
          <a:xfrm>
            <a:off x="4074621" y="5262938"/>
            <a:ext cx="344980" cy="147262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85A31B3-4930-45AF-ADF7-40FE7C0AD2F0}"/>
              </a:ext>
            </a:extLst>
          </p:cNvPr>
          <p:cNvSpPr/>
          <p:nvPr/>
        </p:nvSpPr>
        <p:spPr bwMode="auto">
          <a:xfrm>
            <a:off x="5791200" y="1143000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F199413-9152-44B3-A084-4FE15A3FAABC}"/>
              </a:ext>
            </a:extLst>
          </p:cNvPr>
          <p:cNvSpPr/>
          <p:nvPr/>
        </p:nvSpPr>
        <p:spPr bwMode="auto">
          <a:xfrm>
            <a:off x="7277479" y="6413090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2B3CE2-880E-4E97-A679-6CEC753FA84D}"/>
              </a:ext>
            </a:extLst>
          </p:cNvPr>
          <p:cNvSpPr/>
          <p:nvPr/>
        </p:nvSpPr>
        <p:spPr bwMode="auto">
          <a:xfrm>
            <a:off x="4590706" y="5911645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F1C5A63-FE69-4A25-8FF2-26F4E8E54DBF}"/>
              </a:ext>
            </a:extLst>
          </p:cNvPr>
          <p:cNvSpPr/>
          <p:nvPr/>
        </p:nvSpPr>
        <p:spPr bwMode="auto">
          <a:xfrm>
            <a:off x="4595496" y="5152214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5001263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7" y="76200"/>
            <a:ext cx="6680200" cy="688975"/>
          </a:xfrm>
        </p:spPr>
        <p:txBody>
          <a:bodyPr/>
          <a:lstStyle/>
          <a:p>
            <a:pPr eaLnBrk="1" hangingPunct="1"/>
            <a:r>
              <a:rPr lang="en-US"/>
              <a:t>Exercise 4 - Command cFE Event Service</a:t>
            </a:r>
            <a:br>
              <a:rPr lang="en-US"/>
            </a:b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33401" y="1143000"/>
            <a:ext cx="4953000" cy="5410200"/>
          </a:xfrm>
        </p:spPr>
        <p:txBody>
          <a:bodyPr/>
          <a:lstStyle/>
          <a:p>
            <a:pPr marL="58738" indent="0" eaLnBrk="1" hangingPunct="1">
              <a:buNone/>
            </a:pPr>
            <a:r>
              <a:rPr lang="en-US" sz="1800"/>
              <a:t>Part 3: Re-enable informational messages</a:t>
            </a:r>
          </a:p>
          <a:p>
            <a:pPr marL="0" indent="0" eaLnBrk="1" hangingPunct="1">
              <a:buNone/>
              <a:tabLst>
                <a:tab pos="287338" algn="l"/>
              </a:tabLst>
            </a:pPr>
            <a:r>
              <a:rPr lang="en-US" sz="1200" b="0"/>
              <a:t>1.  	Click the “Display Page” button beside “Event Services”</a:t>
            </a:r>
          </a:p>
          <a:p>
            <a:pPr marL="0" indent="0" eaLnBrk="1" hangingPunct="1">
              <a:buNone/>
              <a:tabLst>
                <a:tab pos="287338" algn="l"/>
              </a:tabLst>
            </a:pPr>
            <a:r>
              <a:rPr lang="en-US" sz="1200" b="0"/>
              <a:t>2. 	In the Event Services command window, click the "Send" button 	beside “CFE_EVS_ENABLE_EVENT_TYPE_CC"</a:t>
            </a:r>
          </a:p>
          <a:p>
            <a:pPr marL="0" indent="0" eaLnBrk="1" hangingPunct="1">
              <a:buNone/>
              <a:tabLst>
                <a:tab pos="287338" algn="l"/>
              </a:tabLst>
            </a:pPr>
            <a:r>
              <a:rPr lang="en-US" sz="1200" b="0"/>
              <a:t>3.	Enter "2" as the "</a:t>
            </a:r>
            <a:r>
              <a:rPr lang="en-US" sz="1200" b="0" err="1"/>
              <a:t>BitMask</a:t>
            </a:r>
            <a:r>
              <a:rPr lang="en-US" sz="1200" b="0"/>
              <a:t>" Input and "0" as the "Spare" input.</a:t>
            </a:r>
          </a:p>
          <a:p>
            <a:pPr marL="0" indent="0" eaLnBrk="1" hangingPunct="1">
              <a:buNone/>
              <a:tabLst>
                <a:tab pos="287338" algn="l"/>
              </a:tabLst>
            </a:pPr>
            <a:r>
              <a:rPr lang="en-US" sz="1200" b="0"/>
              <a:t>4.	Click send</a:t>
            </a:r>
          </a:p>
          <a:p>
            <a:pPr marL="446088" lvl="1" indent="0" eaLnBrk="1" hangingPunct="1">
              <a:buNone/>
            </a:pPr>
            <a:endParaRPr lang="en-US" sz="1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05174A-17CE-499F-9138-EBB456788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200400"/>
            <a:ext cx="4110038" cy="3070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697EF7-920E-4BD0-B0A3-B9EC910F7AF5}"/>
              </a:ext>
            </a:extLst>
          </p:cNvPr>
          <p:cNvSpPr/>
          <p:nvPr/>
        </p:nvSpPr>
        <p:spPr bwMode="auto">
          <a:xfrm>
            <a:off x="3292223" y="4293799"/>
            <a:ext cx="1355977" cy="4572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851782-59B3-4E20-B8D0-9722F0259652}"/>
              </a:ext>
            </a:extLst>
          </p:cNvPr>
          <p:cNvSpPr/>
          <p:nvPr/>
        </p:nvSpPr>
        <p:spPr bwMode="auto">
          <a:xfrm>
            <a:off x="4343400" y="3618883"/>
            <a:ext cx="344980" cy="147262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51C4591-CDC2-453C-8631-294BE8B2F120}"/>
              </a:ext>
            </a:extLst>
          </p:cNvPr>
          <p:cNvSpPr/>
          <p:nvPr/>
        </p:nvSpPr>
        <p:spPr bwMode="auto">
          <a:xfrm>
            <a:off x="4898157" y="4267590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6589C55-C9A9-48BD-AD57-4F670362C86D}"/>
              </a:ext>
            </a:extLst>
          </p:cNvPr>
          <p:cNvSpPr/>
          <p:nvPr/>
        </p:nvSpPr>
        <p:spPr bwMode="auto">
          <a:xfrm>
            <a:off x="4902947" y="3508159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AA61D7-4334-4358-8B92-F560D0750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290"/>
          <a:stretch/>
        </p:blipFill>
        <p:spPr>
          <a:xfrm>
            <a:off x="5638800" y="1256922"/>
            <a:ext cx="3197788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F9BDCBF-FE5C-426B-8DF7-8DD3C676CD52}"/>
              </a:ext>
            </a:extLst>
          </p:cNvPr>
          <p:cNvSpPr/>
          <p:nvPr/>
        </p:nvSpPr>
        <p:spPr bwMode="auto">
          <a:xfrm>
            <a:off x="7543800" y="2514600"/>
            <a:ext cx="1177360" cy="1524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9DEDA7-5BBB-41EC-9FE7-C3F0675B3F7B}"/>
              </a:ext>
            </a:extLst>
          </p:cNvPr>
          <p:cNvSpPr/>
          <p:nvPr/>
        </p:nvSpPr>
        <p:spPr bwMode="auto">
          <a:xfrm>
            <a:off x="7264416" y="3107955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509565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4 Recap</a:t>
            </a:r>
          </a:p>
        </p:txBody>
      </p:sp>
      <p:cxnSp>
        <p:nvCxnSpPr>
          <p:cNvPr id="12" name="Straight Arrow Connector 11"/>
          <p:cNvCxnSpPr>
            <a:cxnSpLocks/>
            <a:stCxn id="15" idx="0"/>
          </p:cNvCxnSpPr>
          <p:nvPr/>
        </p:nvCxnSpPr>
        <p:spPr bwMode="auto">
          <a:xfrm flipV="1">
            <a:off x="740402" y="4897399"/>
            <a:ext cx="0" cy="4366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97292" y="5334000"/>
            <a:ext cx="108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CI No-Op Command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4AEA6E-AFBA-A058-EEB2-531BECB2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0600"/>
            <a:ext cx="9144000" cy="2936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 bwMode="auto">
          <a:xfrm>
            <a:off x="0" y="4713089"/>
            <a:ext cx="8991600" cy="18431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66066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r>
              <a:rPr lang="en-US"/>
              <a:t>Core Flight System (cFS)</a:t>
            </a:r>
            <a:br>
              <a:rPr lang="en-US"/>
            </a:br>
            <a:r>
              <a:rPr lang="en-US"/>
              <a:t>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90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</a:rPr>
              <a:t>Module 2d: Time Services</a:t>
            </a:r>
          </a:p>
        </p:txBody>
      </p:sp>
    </p:spTree>
    <p:extLst>
      <p:ext uri="{BB962C8B-B14F-4D97-AF65-F5344CB8AC3E}">
        <p14:creationId xmlns:p14="http://schemas.microsoft.com/office/powerpoint/2010/main" val="280483484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cFE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Executive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Software Bus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Event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Time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Table Services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Application Layer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Applications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Libraries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838200" y="2886075"/>
            <a:ext cx="2251075" cy="390525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8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6">
            <a:extLst>
              <a:ext uri="{FF2B5EF4-FFF2-40B4-BE49-F238E27FC236}">
                <a16:creationId xmlns:a16="http://schemas.microsoft.com/office/drawing/2014/main" id="{E2595E82-A54D-4F48-B960-6B6675D65C34}"/>
              </a:ext>
            </a:extLst>
          </p:cNvPr>
          <p:cNvSpPr/>
          <p:nvPr/>
        </p:nvSpPr>
        <p:spPr bwMode="auto">
          <a:xfrm>
            <a:off x="381000" y="2944805"/>
            <a:ext cx="8330674" cy="732624"/>
          </a:xfrm>
          <a:prstGeom prst="roundRect">
            <a:avLst/>
          </a:prstGeom>
          <a:solidFill>
            <a:srgbClr val="FF0066">
              <a:alpha val="32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Time Services - cFS Context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329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329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3964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3964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4632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4632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5300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5300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5968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5968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663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663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310874" y="28774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1115557" y="3120286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1094719" y="4034686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981032" y="4959266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1064260" y="2299409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310874" y="47062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310874" y="3720886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41534" y="5668952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666867" y="5779142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1097759" y="5777136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281587" y="5782829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551236" y="5818284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005252" y="5816281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750573" y="5818284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834863" y="5779142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6045764" y="5818284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6131586" y="5779142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79976" y="5816281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581338" y="3014614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4020180" y="3192888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581338" y="3919006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581338" y="4155903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404329" y="4153582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231632" y="4153581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530073" y="3916936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539909" y="4151734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802501" y="3684950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581338" y="5165676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598858" y="4928752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581338" y="4922112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329673" y="139700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396473" y="139341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463273" y="13948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530073" y="139181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595393" y="1393519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660713" y="13991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10874" y="198718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</p:spTree>
    <p:extLst>
      <p:ext uri="{BB962C8B-B14F-4D97-AF65-F5344CB8AC3E}">
        <p14:creationId xmlns:p14="http://schemas.microsoft.com/office/powerpoint/2010/main" val="194310591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6680200" cy="688975"/>
          </a:xfrm>
        </p:spPr>
        <p:txBody>
          <a:bodyPr/>
          <a:lstStyle/>
          <a:p>
            <a:pPr algn="ctr"/>
            <a:r>
              <a:rPr lang="en-US"/>
              <a:t>Time Services - Overview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47471"/>
            <a:ext cx="8312150" cy="5572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180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Provides time correlation, distribution and synchronization services</a:t>
            </a:r>
          </a:p>
          <a:p>
            <a:pPr>
              <a:spcAft>
                <a:spcPts val="600"/>
              </a:spcAft>
            </a:pPr>
            <a:r>
              <a:rPr lang="en-US" sz="1800"/>
              <a:t>Provides a user interface for correlation of spacecraft time to the ground reference time (epoch)</a:t>
            </a:r>
          </a:p>
          <a:p>
            <a:pPr>
              <a:spcAft>
                <a:spcPts val="600"/>
              </a:spcAft>
            </a:pPr>
            <a:r>
              <a:rPr lang="en-US" sz="1800"/>
              <a:t>Provides calculation of spacecraft time, derived from mission elapsed time (MET), a spacecraft time correlation factor (STCF), and optionally, leap seconds</a:t>
            </a:r>
          </a:p>
          <a:p>
            <a:pPr>
              <a:spcAft>
                <a:spcPts val="600"/>
              </a:spcAft>
            </a:pPr>
            <a:r>
              <a:rPr lang="en-US" sz="1800"/>
              <a:t>Provides a functional API for cFE applications to query the time </a:t>
            </a:r>
          </a:p>
          <a:p>
            <a:pPr>
              <a:spcAft>
                <a:spcPts val="600"/>
              </a:spcAft>
            </a:pPr>
            <a:r>
              <a:rPr lang="en-US" sz="1800"/>
              <a:t>Distributes a “time at the tone” command packet, containing the correct time at the moment of the 1Hz tone signal</a:t>
            </a:r>
          </a:p>
          <a:p>
            <a:pPr>
              <a:spcAft>
                <a:spcPts val="600"/>
              </a:spcAft>
            </a:pPr>
            <a:r>
              <a:rPr lang="en-US" sz="1800"/>
              <a:t>Distributes a “1Hz wakeup” command packet</a:t>
            </a:r>
          </a:p>
          <a:p>
            <a:pPr>
              <a:spcAft>
                <a:spcPts val="600"/>
              </a:spcAft>
            </a:pPr>
            <a:r>
              <a:rPr lang="en-US" sz="1800"/>
              <a:t>Forwards tone and time-at-the-tone packets</a:t>
            </a:r>
          </a:p>
          <a:p>
            <a:pPr>
              <a:spcAft>
                <a:spcPts val="600"/>
              </a:spcAft>
            </a:pPr>
            <a:r>
              <a:rPr lang="en-US" sz="1800"/>
              <a:t>Designing and configuring time is tightly coupled with the mission avionics design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457200" y="5029200"/>
            <a:ext cx="8312150" cy="7620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74085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284" y="127464"/>
            <a:ext cx="6680200" cy="688975"/>
          </a:xfrm>
        </p:spPr>
        <p:txBody>
          <a:bodyPr/>
          <a:lstStyle/>
          <a:p>
            <a:pPr algn="ctr"/>
            <a:r>
              <a:rPr lang="en-US"/>
              <a:t>Time Services - Context</a:t>
            </a:r>
            <a:endParaRPr lang="en-US" sz="2400"/>
          </a:p>
        </p:txBody>
      </p:sp>
      <p:sp>
        <p:nvSpPr>
          <p:cNvPr id="1211396" name="Rectangle 4"/>
          <p:cNvSpPr>
            <a:spLocks noChangeArrowheads="1"/>
          </p:cNvSpPr>
          <p:nvPr/>
        </p:nvSpPr>
        <p:spPr bwMode="auto">
          <a:xfrm>
            <a:off x="1524000" y="152400"/>
            <a:ext cx="66802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11397" name="Rectangle 5"/>
          <p:cNvSpPr>
            <a:spLocks noChangeArrowheads="1"/>
          </p:cNvSpPr>
          <p:nvPr/>
        </p:nvSpPr>
        <p:spPr bwMode="auto">
          <a:xfrm>
            <a:off x="1524000" y="990600"/>
            <a:ext cx="66802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11399" name="Rectangle 7"/>
          <p:cNvSpPr>
            <a:spLocks noChangeArrowheads="1"/>
          </p:cNvSpPr>
          <p:nvPr/>
        </p:nvSpPr>
        <p:spPr bwMode="auto">
          <a:xfrm>
            <a:off x="1524000" y="152400"/>
            <a:ext cx="66802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" name="Oval 53"/>
          <p:cNvSpPr>
            <a:spLocks noChangeArrowheads="1"/>
          </p:cNvSpPr>
          <p:nvPr/>
        </p:nvSpPr>
        <p:spPr bwMode="auto">
          <a:xfrm>
            <a:off x="5270816" y="1012371"/>
            <a:ext cx="987552" cy="98490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Any cFS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Application</a:t>
            </a: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1581399" y="2711092"/>
            <a:ext cx="838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HK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Requests</a:t>
            </a:r>
          </a:p>
        </p:txBody>
      </p:sp>
      <p:sp>
        <p:nvSpPr>
          <p:cNvPr id="19" name="Right Arrow 72"/>
          <p:cNvSpPr>
            <a:spLocks noChangeArrowheads="1"/>
          </p:cNvSpPr>
          <p:nvPr/>
        </p:nvSpPr>
        <p:spPr bwMode="auto">
          <a:xfrm>
            <a:off x="1619254" y="3177005"/>
            <a:ext cx="846214" cy="208990"/>
          </a:xfrm>
          <a:prstGeom prst="rightArrow">
            <a:avLst>
              <a:gd name="adj1" fmla="val 50000"/>
              <a:gd name="adj2" fmla="val 50079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cxnSp>
        <p:nvCxnSpPr>
          <p:cNvPr id="20" name="Straight Arrow Connector 71"/>
          <p:cNvCxnSpPr>
            <a:cxnSpLocks noChangeShapeType="1"/>
            <a:stCxn id="22" idx="3"/>
            <a:endCxn id="16" idx="7"/>
          </p:cNvCxnSpPr>
          <p:nvPr/>
        </p:nvCxnSpPr>
        <p:spPr bwMode="auto">
          <a:xfrm flipH="1">
            <a:off x="4082552" y="1648638"/>
            <a:ext cx="1179899" cy="100493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Oval 55"/>
          <p:cNvSpPr>
            <a:spLocks noChangeArrowheads="1"/>
          </p:cNvSpPr>
          <p:nvPr/>
        </p:nvSpPr>
        <p:spPr bwMode="auto">
          <a:xfrm>
            <a:off x="664652" y="2807650"/>
            <a:ext cx="987552" cy="990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Software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Scheduler</a:t>
            </a:r>
          </a:p>
        </p:txBody>
      </p:sp>
      <p:sp>
        <p:nvSpPr>
          <p:cNvPr id="22" name="Text Box 63"/>
          <p:cNvSpPr txBox="1">
            <a:spLocks noChangeArrowheads="1"/>
          </p:cNvSpPr>
          <p:nvPr/>
        </p:nvSpPr>
        <p:spPr bwMode="auto">
          <a:xfrm>
            <a:off x="4051157" y="1510138"/>
            <a:ext cx="12112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Time Requests</a:t>
            </a:r>
          </a:p>
        </p:txBody>
      </p:sp>
      <p:sp>
        <p:nvSpPr>
          <p:cNvPr id="23" name="Right Arrow 53"/>
          <p:cNvSpPr>
            <a:spLocks noChangeArrowheads="1"/>
          </p:cNvSpPr>
          <p:nvPr/>
        </p:nvSpPr>
        <p:spPr bwMode="auto">
          <a:xfrm rot="19212607">
            <a:off x="4089154" y="2284570"/>
            <a:ext cx="1534999" cy="199791"/>
          </a:xfrm>
          <a:prstGeom prst="rightArrow">
            <a:avLst>
              <a:gd name="adj1" fmla="val 50000"/>
              <a:gd name="adj2" fmla="val 5012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4" name="Text Box 67"/>
          <p:cNvSpPr txBox="1">
            <a:spLocks noChangeArrowheads="1"/>
          </p:cNvSpPr>
          <p:nvPr/>
        </p:nvSpPr>
        <p:spPr bwMode="auto">
          <a:xfrm>
            <a:off x="4881550" y="2366756"/>
            <a:ext cx="8874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Time Data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60379" y="4352952"/>
            <a:ext cx="1377402" cy="6222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 Timing Hardware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114800" y="5459224"/>
            <a:ext cx="1533500" cy="4595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Local/External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Tone Source</a:t>
            </a:r>
          </a:p>
        </p:txBody>
      </p:sp>
      <p:cxnSp>
        <p:nvCxnSpPr>
          <p:cNvPr id="27" name="Straight Arrow Connector 71"/>
          <p:cNvCxnSpPr>
            <a:cxnSpLocks noChangeShapeType="1"/>
            <a:stCxn id="25" idx="1"/>
            <a:endCxn id="33" idx="3"/>
          </p:cNvCxnSpPr>
          <p:nvPr/>
        </p:nvCxnSpPr>
        <p:spPr bwMode="auto">
          <a:xfrm flipH="1">
            <a:off x="5362124" y="4664067"/>
            <a:ext cx="898255" cy="1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 Box 67"/>
          <p:cNvSpPr txBox="1">
            <a:spLocks noChangeArrowheads="1"/>
          </p:cNvSpPr>
          <p:nvPr/>
        </p:nvSpPr>
        <p:spPr bwMode="auto">
          <a:xfrm>
            <a:off x="3326489" y="4411109"/>
            <a:ext cx="11230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Tone interrupt</a:t>
            </a:r>
          </a:p>
        </p:txBody>
      </p:sp>
      <p:sp>
        <p:nvSpPr>
          <p:cNvPr id="30" name="Text Box 67"/>
          <p:cNvSpPr txBox="1">
            <a:spLocks noChangeArrowheads="1"/>
          </p:cNvSpPr>
          <p:nvPr/>
        </p:nvSpPr>
        <p:spPr bwMode="auto">
          <a:xfrm>
            <a:off x="5162356" y="3190765"/>
            <a:ext cx="1063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Local Clock,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1Hz interrupt</a:t>
            </a:r>
          </a:p>
        </p:txBody>
      </p:sp>
      <p:sp>
        <p:nvSpPr>
          <p:cNvPr id="31" name="Oval 55"/>
          <p:cNvSpPr>
            <a:spLocks noChangeArrowheads="1"/>
          </p:cNvSpPr>
          <p:nvPr/>
        </p:nvSpPr>
        <p:spPr bwMode="auto">
          <a:xfrm>
            <a:off x="6504331" y="2663453"/>
            <a:ext cx="987552" cy="990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Time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1Hz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Child Task</a:t>
            </a:r>
          </a:p>
        </p:txBody>
      </p:sp>
      <p:sp>
        <p:nvSpPr>
          <p:cNvPr id="33" name="Rounded Rectangle 61"/>
          <p:cNvSpPr>
            <a:spLocks noChangeArrowheads="1"/>
          </p:cNvSpPr>
          <p:nvPr/>
        </p:nvSpPr>
        <p:spPr bwMode="auto">
          <a:xfrm>
            <a:off x="4404861" y="4440922"/>
            <a:ext cx="957263" cy="4462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PSP</a:t>
            </a: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cxnSp>
        <p:nvCxnSpPr>
          <p:cNvPr id="1211393" name="Elbow Connector 1211392"/>
          <p:cNvCxnSpPr>
            <a:stCxn id="33" idx="1"/>
            <a:endCxn id="32" idx="6"/>
          </p:cNvCxnSpPr>
          <p:nvPr/>
        </p:nvCxnSpPr>
        <p:spPr bwMode="auto">
          <a:xfrm rot="10800000" flipV="1">
            <a:off x="2752131" y="4664068"/>
            <a:ext cx="1652731" cy="77195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11398" name="Straight Arrow Connector 1211397"/>
          <p:cNvCxnSpPr>
            <a:stCxn id="26" idx="0"/>
            <a:endCxn id="33" idx="2"/>
          </p:cNvCxnSpPr>
          <p:nvPr/>
        </p:nvCxnSpPr>
        <p:spPr bwMode="auto">
          <a:xfrm flipV="1">
            <a:off x="4881550" y="4887213"/>
            <a:ext cx="1943" cy="5720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Right Arrow 58"/>
          <p:cNvSpPr>
            <a:spLocks noChangeArrowheads="1"/>
          </p:cNvSpPr>
          <p:nvPr/>
        </p:nvSpPr>
        <p:spPr bwMode="auto">
          <a:xfrm rot="17996107">
            <a:off x="2202003" y="4511106"/>
            <a:ext cx="979499" cy="250610"/>
          </a:xfrm>
          <a:prstGeom prst="rightArrow">
            <a:avLst>
              <a:gd name="adj1" fmla="val 50000"/>
              <a:gd name="adj2" fmla="val 5012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32" name="Oval 55"/>
          <p:cNvSpPr>
            <a:spLocks noChangeArrowheads="1"/>
          </p:cNvSpPr>
          <p:nvPr/>
        </p:nvSpPr>
        <p:spPr bwMode="auto">
          <a:xfrm>
            <a:off x="1764578" y="4940726"/>
            <a:ext cx="987552" cy="990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Time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1Hz Tone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Child Task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16" name="Oval 53"/>
          <p:cNvSpPr>
            <a:spLocks noChangeArrowheads="1"/>
          </p:cNvSpPr>
          <p:nvPr/>
        </p:nvSpPr>
        <p:spPr bwMode="auto">
          <a:xfrm>
            <a:off x="2456533" y="2375037"/>
            <a:ext cx="1905000" cy="190195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cFE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Time Services</a:t>
            </a:r>
          </a:p>
        </p:txBody>
      </p:sp>
      <p:sp>
        <p:nvSpPr>
          <p:cNvPr id="44" name="Text Box 67"/>
          <p:cNvSpPr txBox="1">
            <a:spLocks noChangeArrowheads="1"/>
          </p:cNvSpPr>
          <p:nvPr/>
        </p:nvSpPr>
        <p:spPr bwMode="auto">
          <a:xfrm>
            <a:off x="1422268" y="4611072"/>
            <a:ext cx="11823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Tone Message</a:t>
            </a:r>
          </a:p>
        </p:txBody>
      </p:sp>
      <p:sp>
        <p:nvSpPr>
          <p:cNvPr id="46" name="Right Arrow 58"/>
          <p:cNvSpPr>
            <a:spLocks noChangeArrowheads="1"/>
          </p:cNvSpPr>
          <p:nvPr/>
        </p:nvSpPr>
        <p:spPr bwMode="auto">
          <a:xfrm rot="13741516">
            <a:off x="5794021" y="2235534"/>
            <a:ext cx="1100843" cy="250610"/>
          </a:xfrm>
          <a:prstGeom prst="rightArrow">
            <a:avLst>
              <a:gd name="adj1" fmla="val 50000"/>
              <a:gd name="adj2" fmla="val 50124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cxnSp>
        <p:nvCxnSpPr>
          <p:cNvPr id="1211403" name="Elbow Connector 1211402"/>
          <p:cNvCxnSpPr>
            <a:stCxn id="33" idx="0"/>
            <a:endCxn id="31" idx="2"/>
          </p:cNvCxnSpPr>
          <p:nvPr/>
        </p:nvCxnSpPr>
        <p:spPr bwMode="auto">
          <a:xfrm rot="5400000" flipH="1" flipV="1">
            <a:off x="5052828" y="2989419"/>
            <a:ext cx="1282169" cy="162083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9" name="Text Box 67"/>
          <p:cNvSpPr txBox="1">
            <a:spLocks noChangeArrowheads="1"/>
          </p:cNvSpPr>
          <p:nvPr/>
        </p:nvSpPr>
        <p:spPr bwMode="auto">
          <a:xfrm>
            <a:off x="6330755" y="2037004"/>
            <a:ext cx="10574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1Hz Wakeup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Message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E0E11CA-E479-EF98-AA5F-A9304A934A0B}"/>
              </a:ext>
            </a:extLst>
          </p:cNvPr>
          <p:cNvGrpSpPr/>
          <p:nvPr/>
        </p:nvGrpSpPr>
        <p:grpSpPr>
          <a:xfrm>
            <a:off x="7988810" y="1894367"/>
            <a:ext cx="1064715" cy="3069265"/>
            <a:chOff x="815649" y="1066800"/>
            <a:chExt cx="1064715" cy="306926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EDDECB-2635-6083-60BA-B5E0C1F890E3}"/>
                </a:ext>
              </a:extLst>
            </p:cNvPr>
            <p:cNvGrpSpPr/>
            <p:nvPr/>
          </p:nvGrpSpPr>
          <p:grpSpPr>
            <a:xfrm>
              <a:off x="943623" y="1166137"/>
              <a:ext cx="817852" cy="431831"/>
              <a:chOff x="943623" y="1166137"/>
              <a:chExt cx="817852" cy="431831"/>
            </a:xfrm>
          </p:grpSpPr>
          <p:sp>
            <p:nvSpPr>
              <p:cNvPr id="37" name="Right Arrow 56">
                <a:extLst>
                  <a:ext uri="{FF2B5EF4-FFF2-40B4-BE49-F238E27FC236}">
                    <a16:creationId xmlns:a16="http://schemas.microsoft.com/office/drawing/2014/main" id="{2B239F3F-CC04-7D55-20E5-0CA8FD2882A3}"/>
                  </a:ext>
                </a:extLst>
              </p:cNvPr>
              <p:cNvSpPr/>
              <p:nvPr/>
            </p:nvSpPr>
            <p:spPr bwMode="auto">
              <a:xfrm>
                <a:off x="1004679" y="1166137"/>
                <a:ext cx="747921" cy="187453"/>
              </a:xfrm>
              <a:prstGeom prst="right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0D230C8-BF6B-1FEF-E9C6-69126D76E4F7}"/>
                  </a:ext>
                </a:extLst>
              </p:cNvPr>
              <p:cNvSpPr txBox="1"/>
              <p:nvPr/>
            </p:nvSpPr>
            <p:spPr>
              <a:xfrm>
                <a:off x="943623" y="1320969"/>
                <a:ext cx="8178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Software Bus (SB)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Communications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56C74D-C686-CC47-870D-2EC3F2C3B903}"/>
                </a:ext>
              </a:extLst>
            </p:cNvPr>
            <p:cNvGrpSpPr/>
            <p:nvPr/>
          </p:nvGrpSpPr>
          <p:grpSpPr>
            <a:xfrm>
              <a:off x="958878" y="1937520"/>
              <a:ext cx="721672" cy="583744"/>
              <a:chOff x="967689" y="2222313"/>
              <a:chExt cx="721672" cy="58374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2FA151D-8B25-E223-4E4F-EED5184E1424}"/>
                  </a:ext>
                </a:extLst>
              </p:cNvPr>
              <p:cNvSpPr/>
              <p:nvPr/>
            </p:nvSpPr>
            <p:spPr bwMode="auto">
              <a:xfrm>
                <a:off x="1126847" y="2222313"/>
                <a:ext cx="442322" cy="39384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C4C10ED-A7BF-1487-C12F-6EA00A12094C}"/>
                  </a:ext>
                </a:extLst>
              </p:cNvPr>
              <p:cNvSpPr txBox="1"/>
              <p:nvPr/>
            </p:nvSpPr>
            <p:spPr>
              <a:xfrm>
                <a:off x="967689" y="2621391"/>
                <a:ext cx="72167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cFS Application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5E0FB4-1056-BACC-0A0A-CC3A5F792630}"/>
                </a:ext>
              </a:extLst>
            </p:cNvPr>
            <p:cNvSpPr/>
            <p:nvPr/>
          </p:nvSpPr>
          <p:spPr bwMode="auto">
            <a:xfrm>
              <a:off x="876241" y="1066800"/>
              <a:ext cx="980254" cy="306232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083CED3-1A80-6407-03D1-98F6C5625200}"/>
                </a:ext>
              </a:extLst>
            </p:cNvPr>
            <p:cNvGrpSpPr/>
            <p:nvPr/>
          </p:nvGrpSpPr>
          <p:grpSpPr>
            <a:xfrm>
              <a:off x="1184500" y="3036854"/>
              <a:ext cx="392097" cy="500020"/>
              <a:chOff x="1126847" y="3610252"/>
              <a:chExt cx="392097" cy="50002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E69A4A-BC0A-B926-3AB7-34556238C062}"/>
                  </a:ext>
                </a:extLst>
              </p:cNvPr>
              <p:cNvSpPr txBox="1"/>
              <p:nvPr/>
            </p:nvSpPr>
            <p:spPr>
              <a:xfrm>
                <a:off x="1173925" y="3925606"/>
                <a:ext cx="30970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File</a:t>
                </a: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6F52B4F-1250-F670-5B5F-067B246F7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847" y="3610252"/>
                <a:ext cx="39209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04EFC4F-1A15-69F0-76C0-4EEB1E7BE024}"/>
                </a:ext>
              </a:extLst>
            </p:cNvPr>
            <p:cNvGrpSpPr/>
            <p:nvPr/>
          </p:nvGrpSpPr>
          <p:grpSpPr>
            <a:xfrm>
              <a:off x="967134" y="1656242"/>
              <a:ext cx="761747" cy="276999"/>
              <a:chOff x="947655" y="1790024"/>
              <a:chExt cx="761747" cy="276999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A624B15-B191-A4E6-3A02-96985AE085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4679" y="1790024"/>
                <a:ext cx="6477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402507-6070-405E-DD1B-A6E6650392C9}"/>
                  </a:ext>
                </a:extLst>
              </p:cNvPr>
              <p:cNvSpPr txBox="1"/>
              <p:nvPr/>
            </p:nvSpPr>
            <p:spPr>
              <a:xfrm>
                <a:off x="947655" y="1790024"/>
                <a:ext cx="7617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Non-SB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Communications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0A3F187-C87A-96E0-31A5-243DFBB2F8A7}"/>
                </a:ext>
              </a:extLst>
            </p:cNvPr>
            <p:cNvGrpSpPr/>
            <p:nvPr/>
          </p:nvGrpSpPr>
          <p:grpSpPr>
            <a:xfrm>
              <a:off x="815649" y="2545969"/>
              <a:ext cx="1064715" cy="492443"/>
              <a:chOff x="796166" y="2970813"/>
              <a:chExt cx="1064715" cy="492443"/>
            </a:xfrm>
          </p:grpSpPr>
          <p:sp>
            <p:nvSpPr>
              <p:cNvPr id="12" name="Rounded Rectangle 48">
                <a:extLst>
                  <a:ext uri="{FF2B5EF4-FFF2-40B4-BE49-F238E27FC236}">
                    <a16:creationId xmlns:a16="http://schemas.microsoft.com/office/drawing/2014/main" id="{07E1BBE3-2C95-131B-6B1B-F1D0ECCECCEF}"/>
                  </a:ext>
                </a:extLst>
              </p:cNvPr>
              <p:cNvSpPr/>
              <p:nvPr/>
            </p:nvSpPr>
            <p:spPr bwMode="auto">
              <a:xfrm>
                <a:off x="1029167" y="2970813"/>
                <a:ext cx="598714" cy="215444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303330-A30C-404F-2DA1-E66246F8363D}"/>
                  </a:ext>
                </a:extLst>
              </p:cNvPr>
              <p:cNvSpPr txBox="1"/>
              <p:nvPr/>
            </p:nvSpPr>
            <p:spPr>
              <a:xfrm>
                <a:off x="796166" y="3186257"/>
                <a:ext cx="1064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Internal Software Module,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Library, or Data Store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01C2A97-D8B2-0C6C-985C-454D78560F50}"/>
                </a:ext>
              </a:extLst>
            </p:cNvPr>
            <p:cNvGrpSpPr/>
            <p:nvPr/>
          </p:nvGrpSpPr>
          <p:grpSpPr>
            <a:xfrm>
              <a:off x="900784" y="3520512"/>
              <a:ext cx="955710" cy="615553"/>
              <a:chOff x="845040" y="4198948"/>
              <a:chExt cx="955710" cy="61555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7FB64CC-31F5-21AA-342A-0A697166C4E3}"/>
                  </a:ext>
                </a:extLst>
              </p:cNvPr>
              <p:cNvSpPr/>
              <p:nvPr/>
            </p:nvSpPr>
            <p:spPr bwMode="auto">
              <a:xfrm>
                <a:off x="979995" y="4198948"/>
                <a:ext cx="685800" cy="338554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7F0C0A-D1BF-F820-1A1F-BD98F8C1CA7E}"/>
                  </a:ext>
                </a:extLst>
              </p:cNvPr>
              <p:cNvSpPr txBox="1"/>
              <p:nvPr/>
            </p:nvSpPr>
            <p:spPr>
              <a:xfrm>
                <a:off x="845040" y="4537502"/>
                <a:ext cx="9557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External Entity or Data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Store (variable/table)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9130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Obtaining </a:t>
            </a:r>
            <a:r>
              <a:rPr lang="en-US" err="1"/>
              <a:t>cFS</a:t>
            </a:r>
            <a:r>
              <a:rPr lang="en-US"/>
              <a:t> “Products”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50925"/>
            <a:ext cx="8312150" cy="5578475"/>
          </a:xfrm>
        </p:spPr>
        <p:txBody>
          <a:bodyPr/>
          <a:lstStyle/>
          <a:p>
            <a:r>
              <a:rPr lang="en-US" sz="1800" err="1"/>
              <a:t>cFS</a:t>
            </a:r>
            <a:r>
              <a:rPr lang="en-US" sz="1800"/>
              <a:t> Bundle</a:t>
            </a:r>
          </a:p>
          <a:p>
            <a:pPr lvl="1"/>
            <a:r>
              <a:rPr lang="en-US" sz="1600"/>
              <a:t>Contains the </a:t>
            </a:r>
            <a:r>
              <a:rPr lang="en-US" sz="1600" err="1"/>
              <a:t>cFS</a:t>
            </a:r>
            <a:r>
              <a:rPr lang="en-US" sz="1600"/>
              <a:t> Framework packaged with additional components to create a system that can easily be built, executed, and unit tested on a Linux platform</a:t>
            </a:r>
          </a:p>
          <a:p>
            <a:pPr lvl="1"/>
            <a:r>
              <a:rPr lang="en-US" sz="1600" u="sng">
                <a:hlinkClick r:id="rId2"/>
              </a:rPr>
              <a:t>http://github.com/nasa/cFS</a:t>
            </a:r>
            <a:endParaRPr lang="en-US" sz="1600" u="sng"/>
          </a:p>
          <a:p>
            <a:pPr>
              <a:spcBef>
                <a:spcPts val="0"/>
              </a:spcBef>
              <a:defRPr/>
            </a:pPr>
            <a:endParaRPr lang="en-US" sz="1800">
              <a:hlinkClick r:id="rId3"/>
            </a:endParaRPr>
          </a:p>
          <a:p>
            <a:r>
              <a:rPr lang="en-US" sz="1800"/>
              <a:t>User Components</a:t>
            </a:r>
          </a:p>
          <a:p>
            <a:pPr lvl="1"/>
            <a:r>
              <a:rPr lang="en-US" sz="1600"/>
              <a:t>Search </a:t>
            </a:r>
            <a:r>
              <a:rPr lang="en-US" sz="1600">
                <a:hlinkClick r:id="rId4"/>
              </a:rPr>
              <a:t>https://github.com/nasa/</a:t>
            </a:r>
            <a:r>
              <a:rPr lang="en-US" sz="1600"/>
              <a:t> or do a general web search on NASA </a:t>
            </a:r>
            <a:r>
              <a:rPr lang="en-US" sz="1600" err="1"/>
              <a:t>cFS</a:t>
            </a:r>
            <a:endParaRPr lang="en-US" sz="1600"/>
          </a:p>
          <a:p>
            <a:pPr lvl="1"/>
            <a:endParaRPr lang="en-US" sz="1600"/>
          </a:p>
          <a:p>
            <a:r>
              <a:rPr lang="en-US" sz="1800"/>
              <a:t>Distributions</a:t>
            </a:r>
          </a:p>
          <a:p>
            <a:pPr lvl="1"/>
            <a:r>
              <a:rPr lang="en-US" sz="1600"/>
              <a:t>Listed on a later slide</a:t>
            </a:r>
          </a:p>
          <a:p>
            <a:pPr lvl="1"/>
            <a:r>
              <a:rPr lang="en-US" sz="1600"/>
              <a:t>Some distributions contain many of the common apps which give you a good starting point for apps</a:t>
            </a:r>
          </a:p>
          <a:p>
            <a:endParaRPr lang="en-US" sz="1800"/>
          </a:p>
          <a:p>
            <a:r>
              <a:rPr lang="en-US" sz="1800"/>
              <a:t>Engage with the Community </a:t>
            </a:r>
          </a:p>
          <a:p>
            <a:pPr lvl="1"/>
            <a:r>
              <a:rPr lang="en-US" sz="1600"/>
              <a:t>Ask the community mailing list (</a:t>
            </a:r>
            <a:r>
              <a:rPr lang="en-US" sz="1600">
                <a:hlinkClick r:id="rId5"/>
              </a:rPr>
              <a:t>cfs-community@lists.nasa.gov</a:t>
            </a:r>
            <a:r>
              <a:rPr lang="en-US" sz="1600"/>
              <a:t>)</a:t>
            </a:r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9330905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6680200" cy="688975"/>
          </a:xfrm>
        </p:spPr>
        <p:txBody>
          <a:bodyPr/>
          <a:lstStyle/>
          <a:p>
            <a:pPr algn="ctr"/>
            <a:r>
              <a:rPr lang="en-US"/>
              <a:t>Time Services – Time Formats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66775"/>
            <a:ext cx="8312150" cy="53435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/>
              <a:t>Supports two formats</a:t>
            </a:r>
          </a:p>
          <a:p>
            <a:pPr>
              <a:spcAft>
                <a:spcPts val="600"/>
              </a:spcAft>
            </a:pPr>
            <a:r>
              <a:rPr lang="en-US" sz="1800"/>
              <a:t>International Atomic Time (TAI) </a:t>
            </a:r>
          </a:p>
          <a:p>
            <a:pPr lvl="1">
              <a:spcAft>
                <a:spcPts val="600"/>
              </a:spcAft>
            </a:pPr>
            <a:r>
              <a:rPr lang="en-US" sz="1600"/>
              <a:t>Number of seconds and sub-seconds elapsed since the ground epoch</a:t>
            </a:r>
          </a:p>
          <a:p>
            <a:pPr lvl="1">
              <a:spcAft>
                <a:spcPts val="600"/>
              </a:spcAft>
            </a:pPr>
            <a:r>
              <a:rPr lang="en-US" sz="1600"/>
              <a:t>TAI = MET + STCF</a:t>
            </a:r>
          </a:p>
          <a:p>
            <a:pPr lvl="2">
              <a:spcAft>
                <a:spcPts val="600"/>
              </a:spcAft>
            </a:pPr>
            <a:r>
              <a:rPr lang="en-US" sz="1400"/>
              <a:t>Mission Elapsed Counter (MET) time since powering on the hardware containing the counter</a:t>
            </a:r>
          </a:p>
          <a:p>
            <a:pPr lvl="2">
              <a:spcAft>
                <a:spcPts val="600"/>
              </a:spcAft>
            </a:pPr>
            <a:r>
              <a:rPr lang="en-US" sz="1400"/>
              <a:t>Spacecraft Time Correlation Factor (STCF) set by ground ops</a:t>
            </a:r>
          </a:p>
          <a:p>
            <a:pPr lvl="2">
              <a:spcAft>
                <a:spcPts val="600"/>
              </a:spcAft>
            </a:pPr>
            <a:r>
              <a:rPr lang="en-US" sz="1400"/>
              <a:t>Note STCF can correlate MET to any time epoch so TAI is mandated</a:t>
            </a:r>
          </a:p>
          <a:p>
            <a:pPr>
              <a:spcAft>
                <a:spcPts val="600"/>
              </a:spcAft>
            </a:pPr>
            <a:r>
              <a:rPr lang="en-US" sz="1800"/>
              <a:t>Coordinated Universal Time (UTC)</a:t>
            </a:r>
          </a:p>
          <a:p>
            <a:pPr lvl="1">
              <a:spcAft>
                <a:spcPts val="600"/>
              </a:spcAft>
            </a:pPr>
            <a:r>
              <a:rPr lang="en-US" sz="1600"/>
              <a:t>Synchronizes time with astronomical observations</a:t>
            </a:r>
          </a:p>
          <a:p>
            <a:pPr lvl="1">
              <a:spcAft>
                <a:spcPts val="600"/>
              </a:spcAft>
            </a:pPr>
            <a:r>
              <a:rPr lang="en-US" sz="1600"/>
              <a:t>UTC = TAI – Leap Seconds</a:t>
            </a:r>
          </a:p>
          <a:p>
            <a:pPr lvl="1">
              <a:spcAft>
                <a:spcPts val="600"/>
              </a:spcAft>
            </a:pPr>
            <a:r>
              <a:rPr lang="en-US" sz="1600"/>
              <a:t>Leap Seconds account for earth’s slowing rotation</a:t>
            </a:r>
          </a:p>
          <a:p>
            <a:pPr marL="446087" lvl="1" indent="0">
              <a:spcAft>
                <a:spcPts val="600"/>
              </a:spcAft>
              <a:buNone/>
            </a:pPr>
            <a:endParaRPr lang="en-US" sz="1600"/>
          </a:p>
          <a:p>
            <a:pPr>
              <a:spcAft>
                <a:spcPts val="600"/>
              </a:spcAft>
            </a:pPr>
            <a:endParaRPr lang="en-US" sz="1800" b="0"/>
          </a:p>
        </p:txBody>
      </p:sp>
    </p:spTree>
    <p:extLst>
      <p:ext uri="{BB962C8B-B14F-4D97-AF65-F5344CB8AC3E}">
        <p14:creationId xmlns:p14="http://schemas.microsoft.com/office/powerpoint/2010/main" val="384076839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Services – “Flywheeling”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i="1" err="1"/>
              <a:t>Flywheeling</a:t>
            </a:r>
            <a:r>
              <a:rPr lang="en-US" sz="1800"/>
              <a:t> occurs when TIME is not getting a valid tone signal or external "time at the tone" message.  It can result in the drifting apart of times being stored by different spacecraft systems.</a:t>
            </a:r>
          </a:p>
          <a:p>
            <a:endParaRPr lang="en-US" sz="1800"/>
          </a:p>
          <a:p>
            <a:r>
              <a:rPr lang="en-US" sz="1800" err="1"/>
              <a:t>Flywheeling</a:t>
            </a:r>
            <a:r>
              <a:rPr lang="en-US" sz="1800"/>
              <a:t> occurs when at least one of the following conditions is true:</a:t>
            </a:r>
          </a:p>
          <a:p>
            <a:pPr lvl="1"/>
            <a:r>
              <a:rPr lang="en-US" sz="1600"/>
              <a:t>loss of tone signal </a:t>
            </a:r>
          </a:p>
          <a:p>
            <a:pPr lvl="1"/>
            <a:r>
              <a:rPr lang="en-US" sz="1600"/>
              <a:t>loss of "time at the tone" data packet </a:t>
            </a:r>
          </a:p>
          <a:p>
            <a:pPr lvl="1"/>
            <a:r>
              <a:rPr lang="en-US" sz="1600"/>
              <a:t>signal and packet not within valid window </a:t>
            </a:r>
          </a:p>
          <a:p>
            <a:pPr lvl="1"/>
            <a:r>
              <a:rPr lang="en-US" sz="1600"/>
              <a:t>commanded into fly-wheel mode 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5796656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 Services – Reset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Power-On-Reset</a:t>
            </a:r>
          </a:p>
          <a:p>
            <a:pPr lvl="1"/>
            <a:r>
              <a:rPr lang="en-US" sz="1600"/>
              <a:t>Initializes all counters in housekeeping telemetry</a:t>
            </a:r>
          </a:p>
          <a:p>
            <a:pPr lvl="1"/>
            <a:r>
              <a:rPr lang="en-US" sz="1600"/>
              <a:t>Validity state set to Invalid</a:t>
            </a:r>
          </a:p>
          <a:p>
            <a:pPr lvl="1"/>
            <a:r>
              <a:rPr lang="en-US" sz="1600"/>
              <a:t>STCF, Leap Seconds, and 1 Hz Adjustment set to zero</a:t>
            </a:r>
          </a:p>
          <a:p>
            <a:endParaRPr lang="en-US" sz="1800"/>
          </a:p>
          <a:p>
            <a:r>
              <a:rPr lang="en-US" sz="1800"/>
              <a:t>Processor reset, preserves:</a:t>
            </a:r>
          </a:p>
          <a:p>
            <a:pPr lvl="1"/>
            <a:r>
              <a:rPr lang="en-US" sz="1600"/>
              <a:t>MET </a:t>
            </a:r>
          </a:p>
          <a:p>
            <a:pPr lvl="1"/>
            <a:r>
              <a:rPr lang="en-US" sz="1600"/>
              <a:t>STCF </a:t>
            </a:r>
          </a:p>
          <a:p>
            <a:pPr lvl="1"/>
            <a:r>
              <a:rPr lang="en-US" sz="1600"/>
              <a:t>Leap Seconds </a:t>
            </a:r>
          </a:p>
          <a:p>
            <a:pPr lvl="1"/>
            <a:r>
              <a:rPr lang="en-US" sz="1600"/>
              <a:t>Clock Signal Selection </a:t>
            </a:r>
          </a:p>
          <a:p>
            <a:pPr lvl="1"/>
            <a:r>
              <a:rPr lang="en-US" sz="1600"/>
              <a:t>Current Time Client Delay (if applicable) </a:t>
            </a:r>
          </a:p>
        </p:txBody>
      </p:sp>
    </p:spTree>
    <p:extLst>
      <p:ext uri="{BB962C8B-B14F-4D97-AF65-F5344CB8AC3E}">
        <p14:creationId xmlns:p14="http://schemas.microsoft.com/office/powerpoint/2010/main" val="404779296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6781800" cy="688975"/>
          </a:xfrm>
        </p:spPr>
        <p:txBody>
          <a:bodyPr/>
          <a:lstStyle/>
          <a:p>
            <a:pPr algn="ctr"/>
            <a:r>
              <a:rPr lang="en-US"/>
              <a:t>Time Services – Retrieving Onboard State</a:t>
            </a:r>
          </a:p>
        </p:txBody>
      </p:sp>
      <p:sp>
        <p:nvSpPr>
          <p:cNvPr id="111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209675"/>
            <a:ext cx="8423275" cy="49752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Telemetry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Housekeeping Status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Clock state, Leap Seconds, MET, STCF 1Hz Adjust</a:t>
            </a:r>
          </a:p>
          <a:p>
            <a:pPr lvl="2">
              <a:lnSpc>
                <a:spcPct val="80000"/>
              </a:lnSpc>
            </a:pPr>
            <a:endParaRPr lang="en-US" sz="1400"/>
          </a:p>
          <a:p>
            <a:pPr>
              <a:lnSpc>
                <a:spcPct val="80000"/>
              </a:lnSpc>
            </a:pPr>
            <a:r>
              <a:rPr lang="en-US" sz="1800"/>
              <a:t>Telemetry packets generated by command</a:t>
            </a:r>
            <a:endParaRPr lang="en-US" sz="1800" b="0"/>
          </a:p>
          <a:p>
            <a:pPr lvl="1">
              <a:lnSpc>
                <a:spcPct val="80000"/>
              </a:lnSpc>
            </a:pPr>
            <a:r>
              <a:rPr lang="en-US" sz="1600"/>
              <a:t>Diagnostic Packet</a:t>
            </a:r>
          </a:p>
          <a:p>
            <a:pPr>
              <a:lnSpc>
                <a:spcPct val="80000"/>
              </a:lnSpc>
            </a:pPr>
            <a:endParaRPr lang="en-US" sz="1800" b="0"/>
          </a:p>
          <a:p>
            <a:pPr>
              <a:lnSpc>
                <a:spcPct val="80000"/>
              </a:lnSpc>
            </a:pPr>
            <a:r>
              <a:rPr lang="en-US" sz="1800"/>
              <a:t>Files generated by command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None</a:t>
            </a:r>
            <a:endParaRPr lang="en-US" sz="160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  <a:buFontTx/>
              <a:buNone/>
            </a:pP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5933900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Time Services – Configuration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What is your time format?</a:t>
            </a:r>
          </a:p>
          <a:p>
            <a:r>
              <a:rPr lang="en-US" sz="1800"/>
              <a:t>Are you setting time or receiving time?</a:t>
            </a:r>
          </a:p>
          <a:p>
            <a:r>
              <a:rPr lang="en-US" sz="1800"/>
              <a:t>Is your MET provided by local hardware?</a:t>
            </a:r>
          </a:p>
          <a:p>
            <a:r>
              <a:rPr lang="en-US" sz="1800"/>
              <a:t>Is time coming from an external source?</a:t>
            </a:r>
          </a:p>
          <a:p>
            <a:r>
              <a:rPr lang="en-US" sz="1800"/>
              <a:t>How long can you go without synchronizing time?</a:t>
            </a:r>
          </a:p>
        </p:txBody>
      </p:sp>
    </p:spTree>
    <p:extLst>
      <p:ext uri="{BB962C8B-B14F-4D97-AF65-F5344CB8AC3E}">
        <p14:creationId xmlns:p14="http://schemas.microsoft.com/office/powerpoint/2010/main" val="332490160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Time Services – Configuration Parameters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438400" y="1219200"/>
            <a:ext cx="4038600" cy="609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CFE_PLATFORM_TIME_CFG_SERVER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CFE_PLATFORM_TIME_CFG_CLIENT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0247" y="2209547"/>
            <a:ext cx="1537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Server Only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13111" y="2175407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Server and Client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4486" y="2613085"/>
            <a:ext cx="4557508" cy="119691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CFE_PLATFORM_TIME_CFG_VIRTUAL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CFE_PLATFORM_TIME_CFG_SOURCE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CFE_PLATFORM_TIME_MAX_DELTA_SECS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CFE_PLATFORM_TIME_MAX_DELTA_SUBS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 bwMode="auto">
          <a:xfrm>
            <a:off x="2288742" y="3962400"/>
            <a:ext cx="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411392" y="4648200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 Only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14486" y="5048310"/>
            <a:ext cx="4389120" cy="913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CFE_PLATFORM_TIME_CFG_SRC_MET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CFE_PLATFORM_TIME_CFG_SRC_GPS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CFE_PLATFORM_TIME_CFG_SRC_TIME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4701540" y="2609657"/>
            <a:ext cx="4389120" cy="188986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CFE_PLATFORM_TIME_CFG_BIGENDIAN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CFE_PLATFORM_TIME_CFG_SIGNAL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CFE_PLATFORM_TIME_MAX_LOCAL_SECS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CFE_PLATFORM_TIME_MAX_LOCAL_SUBS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CFE_PLATFORM_TIME_CFG_TONE_LIMIT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CFE_PLATFORM_TIME_CFE_START_FLY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CFE_PLATFORM_TIME_CFE_LATCH_FLY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286000" y="1905000"/>
            <a:ext cx="381000" cy="30454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6172200" y="1888975"/>
            <a:ext cx="381000" cy="2797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ight Brace 16"/>
          <p:cNvSpPr/>
          <p:nvPr/>
        </p:nvSpPr>
        <p:spPr bwMode="auto">
          <a:xfrm>
            <a:off x="6553200" y="1219200"/>
            <a:ext cx="152400" cy="6096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9400" y="1258724"/>
            <a:ext cx="8938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 one can be TRUE</a:t>
            </a:r>
          </a:p>
        </p:txBody>
      </p:sp>
      <p:sp>
        <p:nvSpPr>
          <p:cNvPr id="19" name="Right Brace 18"/>
          <p:cNvSpPr/>
          <p:nvPr/>
        </p:nvSpPr>
        <p:spPr bwMode="auto">
          <a:xfrm>
            <a:off x="4495794" y="5048310"/>
            <a:ext cx="152400" cy="917193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95794" y="5204443"/>
            <a:ext cx="8938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 one can be TRUE</a:t>
            </a:r>
          </a:p>
        </p:txBody>
      </p:sp>
    </p:spTree>
    <p:extLst>
      <p:ext uri="{BB962C8B-B14F-4D97-AF65-F5344CB8AC3E}">
        <p14:creationId xmlns:p14="http://schemas.microsoft.com/office/powerpoint/2010/main" val="289038010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cFE Time Services APIs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724908"/>
              </p:ext>
            </p:extLst>
          </p:nvPr>
        </p:nvGraphicFramePr>
        <p:xfrm>
          <a:off x="152400" y="914400"/>
          <a:ext cx="8839200" cy="202120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Get Current Time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CFE_TIME_GetTime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the current spacecraft time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CFE_TIME_GetTAI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the current TAI (MET + SCTF) time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CFE_TIME_GetUTC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the current UTC (MET + SCTF - Leap Seconds) time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316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CFE_TIME_GetMET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the current value of the Mission Elapsed Time (MET)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95479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CFE_TIME_GetMETseconds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the current seconds count of the mission-elapsed time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CFE_TIME_GetMETsubsecs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the current sub-seconds count of the mission-elapsed time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C7C15A-E512-43E3-ACC1-35DC6749F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952810"/>
              </p:ext>
            </p:extLst>
          </p:nvPr>
        </p:nvGraphicFramePr>
        <p:xfrm>
          <a:off x="152400" y="3087007"/>
          <a:ext cx="8839200" cy="147256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Get Time Information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CFE_TIME_GetSTCF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the current value of the spacecraft time correction factor (STCF)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CFE_TIME_GetLeapSeconds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the current value of the leap seconds counter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CFE_TIME_GetClockState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the current state of the spacecraft clock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316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CFE_TIME_GetClockInfo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Provides information about the spacecraft clock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954798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7DC310A-B9C1-4006-A27E-CE0ADBBFB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608991"/>
              </p:ext>
            </p:extLst>
          </p:nvPr>
        </p:nvGraphicFramePr>
        <p:xfrm>
          <a:off x="152400" y="4710974"/>
          <a:ext cx="8839200" cy="119824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Time Arithmetic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CFE_TIME_Add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Adds two time values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CFE_TIME_Subtract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Subtracts two time values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CFE_TIME_Compare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Compares two time values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316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91933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cFE Time Services APIs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6561164"/>
              </p:ext>
            </p:extLst>
          </p:nvPr>
        </p:nvGraphicFramePr>
        <p:xfrm>
          <a:off x="152400" y="914400"/>
          <a:ext cx="8839200" cy="119824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Time Conversion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CFE_TIME_MET2SCTime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Convert specified MET into Spacecraft Time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CFE_TIME_Sub2MicroSecs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Converts a sub-seconds count to an equivalent number of microseconds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CFE_TIME_Micro2SubSecs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Converts a number of microseconds to an equivalent sub-seconds count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31665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C7C15A-E512-43E3-ACC1-35DC6749F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570695"/>
              </p:ext>
            </p:extLst>
          </p:nvPr>
        </p:nvGraphicFramePr>
        <p:xfrm>
          <a:off x="152400" y="2261870"/>
          <a:ext cx="8839200" cy="202120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External Time Source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CFE_TIME_ExternalTone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Provides the 1 Hz signal from an external source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CFE_TIME_ExternalMET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Provides the Mission Elapsed Time from an external source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CFE_TIME_ExternalGPS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Provide the time from an external source that has data common to GPS receivers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316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CFE_TIME_ExternalTime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Provide the time from an external source that measures time relative to a known epoch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95479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CFE_TIME_RegisterSynchCallback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Registers a callback function that is called whenever time synchronization occurs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138853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CFE_TIME_UnregisterSynchCallback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Unregisters a callback function that is called whenever time synchronization occurs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011427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7DC310A-B9C1-4006-A27E-CE0ADBBFB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492069"/>
              </p:ext>
            </p:extLst>
          </p:nvPr>
        </p:nvGraphicFramePr>
        <p:xfrm>
          <a:off x="152400" y="4432300"/>
          <a:ext cx="8839200" cy="92392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Miscellaneous Time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CFE_TIME_Print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Print a time value as a string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CFE_TIME_Local1HzISR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Drives the time processing logic from the system PSP layer.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47640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Time Services Commands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224550"/>
              </p:ext>
            </p:extLst>
          </p:nvPr>
        </p:nvGraphicFramePr>
        <p:xfrm>
          <a:off x="152400" y="987766"/>
          <a:ext cx="8839200" cy="485887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453">
                <a:tc>
                  <a:txBody>
                    <a:bodyPr/>
                    <a:lstStyle/>
                    <a:p>
                      <a:r>
                        <a:rPr lang="en-US" sz="1400"/>
                        <a:t>Command Functions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CFE_TIME_Add1HZAdjustmentCmd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Add Delta to Spacecraft Time Correlation Factor each 1Hz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CFE_TIME_AddAdjustCmd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Add Delta to Spacecraft Time Correlation Factor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0306752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CFE_TIME_AddDelayCmd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Add Time to Tone Time Delay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4071989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CFE_TIME_SendDiagnosticTlm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Request TIME Diagnostic Telemetry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5496123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CFE_TIME_NoopCmd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Time No-Op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994651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CFE_TIME_ResetCountersCmd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Resets counters within the housekeeping telemetry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4069374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CFE_TIME_SetLeapSecondsCmd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Set Leap Seconds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CFE_TIME_SetMETCmd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Set Mission Elapsed Time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CFE_TIME_SetSignalCmd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Set Tone Signal Source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CFE_TIME_SetSourceCmd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Set Time Source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CFE_TIME_SetStateCmd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Set Time State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CFE_TIME_SetSTCFCmd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Set Spacecraft Time Correlation Factor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CFE_TIME_SetTimeCmd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Set Spacecraft Time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CFE_TIME_Sub1HZAdjustmentCmd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Subtract Delta from Spacecraft Time Correlation Factor each 1Hz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CFE_TIME_SubAdjustCmd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Subtract Delta from Spacecraft Time Correlation Factor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34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CFE_TIME_SubDelayCmd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1200"/>
                        <a:t>Subtract Time from Tone Time Delay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747972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1081"/>
            <a:ext cx="7069138" cy="688975"/>
          </a:xfrm>
        </p:spPr>
        <p:txBody>
          <a:bodyPr/>
          <a:lstStyle/>
          <a:p>
            <a:pPr algn="ctr"/>
            <a:r>
              <a:rPr lang="en-US" sz="2400"/>
              <a:t>Time Services – Platform Configuration Parameters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164534"/>
              </p:ext>
            </p:extLst>
          </p:nvPr>
        </p:nvGraphicFramePr>
        <p:xfrm>
          <a:off x="152400" y="914400"/>
          <a:ext cx="8839200" cy="507697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093">
                <a:tc>
                  <a:txBody>
                    <a:bodyPr/>
                    <a:lstStyle/>
                    <a:p>
                      <a:r>
                        <a:rPr lang="en-US" sz="1400" b="1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CFE_PLATFORM_TIME_CFG_[SERVER/CLIENT]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Time Server or Time Client Selection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CFE_PLATFORM_TIME_CFG_BIGENDIAN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Time Tone In Big-Endian Order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07154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CFE_PLATFORM_TIME_CFG_VIRTUAL</a:t>
                      </a:r>
                      <a:endParaRPr lang="sv-SE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Local MET or Virtual MET Selection for Time Servers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5993212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CFE_PLATFORM_TIME_CFG_SIGNAL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Include or Exclude the Primary/Redundant Tone Selection </a:t>
                      </a:r>
                      <a:r>
                        <a:rPr lang="en-US" sz="1200" err="1"/>
                        <a:t>Cmd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487462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CFE_PLATFORM_TIME_CFG_SOURCE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Include or Exclude the Internal/External Time Source Selection </a:t>
                      </a:r>
                      <a:r>
                        <a:rPr lang="en-US" sz="1200" err="1"/>
                        <a:t>Cmd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7843286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CFE_PLATFORM_TIME_CFG_SRC_[MET/GPS/TIME]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Choose the External Time Source for Server only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799222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CFE_PLATFORM_TIME_MAX_DELTA_[SECS/SUBS]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 the Max Delta Limits for Time Servers using an Ext Time Source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269190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CFE_PLATFORM_TIME_MAX_LOCAL_[SECS/SUBS]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 the Local Clock Rollover Value in seconds and </a:t>
                      </a:r>
                      <a:r>
                        <a:rPr lang="en-US" sz="1200" err="1"/>
                        <a:t>subseconds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889039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CFE_PLATFORM_TIME_CFG_TONE_LIMIT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 Timing Limits From One Tone To The Next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655846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CFE_PLATFORM_TIME_CFG_START_FLY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 Time to Start Flywheel Since Last Tone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8972336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CFE_PLATFORM_TIME_CFG_LATCH_FLY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 Periodic Time to Update Local Clock Tone Latch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9102589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CFE_PLATFORM_TIME_START_TASK_PRIORITY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Defines the </a:t>
                      </a:r>
                      <a:r>
                        <a:rPr lang="en-US" sz="1200" err="1"/>
                        <a:t>cFE_TIME</a:t>
                      </a:r>
                      <a:r>
                        <a:rPr lang="en-US" sz="1200"/>
                        <a:t> Task priority.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2622729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CFE_PLATFORM_TIME_TONE_TASK_PRIORITY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Defines the </a:t>
                      </a:r>
                      <a:r>
                        <a:rPr lang="en-US" sz="1200" err="1"/>
                        <a:t>cFE_TIME</a:t>
                      </a:r>
                      <a:r>
                        <a:rPr lang="en-US" sz="1200"/>
                        <a:t> Tone Task priority.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362623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CFE_PLATFORM_TIME_1HZ_TASK_PRIORITY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Defines the </a:t>
                      </a:r>
                      <a:r>
                        <a:rPr lang="en-US" sz="1200" err="1"/>
                        <a:t>cFE_TIME</a:t>
                      </a:r>
                      <a:r>
                        <a:rPr lang="en-US" sz="1200"/>
                        <a:t> 1HZ Task priority.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237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69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cFS</a:t>
            </a:r>
            <a:r>
              <a:rPr lang="en-US"/>
              <a:t> Product Model</a:t>
            </a:r>
          </a:p>
        </p:txBody>
      </p:sp>
      <p:sp>
        <p:nvSpPr>
          <p:cNvPr id="90" name="Cube 89"/>
          <p:cNvSpPr/>
          <p:nvPr/>
        </p:nvSpPr>
        <p:spPr bwMode="auto">
          <a:xfrm>
            <a:off x="5723463" y="2756546"/>
            <a:ext cx="828041" cy="184663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App Library</a:t>
            </a:r>
          </a:p>
        </p:txBody>
      </p:sp>
      <p:sp>
        <p:nvSpPr>
          <p:cNvPr id="91" name="Flowchart: Magnetic Disk 90"/>
          <p:cNvSpPr/>
          <p:nvPr/>
        </p:nvSpPr>
        <p:spPr bwMode="auto">
          <a:xfrm>
            <a:off x="6776412" y="2506737"/>
            <a:ext cx="966920" cy="279021"/>
          </a:xfrm>
          <a:prstGeom prst="flowChartMagneticDisk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Apps</a:t>
            </a:r>
          </a:p>
        </p:txBody>
      </p:sp>
      <p:sp>
        <p:nvSpPr>
          <p:cNvPr id="92" name="Cube 91"/>
          <p:cNvSpPr/>
          <p:nvPr/>
        </p:nvSpPr>
        <p:spPr bwMode="auto">
          <a:xfrm>
            <a:off x="6776412" y="2766104"/>
            <a:ext cx="966792" cy="187493"/>
          </a:xfrm>
          <a:prstGeom prst="cube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App Libraries</a:t>
            </a:r>
          </a:p>
        </p:txBody>
      </p:sp>
      <p:sp>
        <p:nvSpPr>
          <p:cNvPr id="93" name="Cube 92"/>
          <p:cNvSpPr/>
          <p:nvPr/>
        </p:nvSpPr>
        <p:spPr bwMode="auto">
          <a:xfrm>
            <a:off x="5627402" y="3942433"/>
            <a:ext cx="597476" cy="418013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OS</a:t>
            </a:r>
          </a:p>
          <a:p>
            <a:pPr algn="ctr"/>
            <a:r>
              <a:rPr lang="en-US" sz="900" b="1"/>
              <a:t>Abstract</a:t>
            </a:r>
          </a:p>
        </p:txBody>
      </p:sp>
      <p:sp>
        <p:nvSpPr>
          <p:cNvPr id="94" name="Cube 93"/>
          <p:cNvSpPr/>
          <p:nvPr/>
        </p:nvSpPr>
        <p:spPr bwMode="auto">
          <a:xfrm>
            <a:off x="6795731" y="3868418"/>
            <a:ext cx="550489" cy="492028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PSPs</a:t>
            </a:r>
          </a:p>
        </p:txBody>
      </p:sp>
      <p:sp>
        <p:nvSpPr>
          <p:cNvPr id="95" name="TextBox 50"/>
          <p:cNvSpPr txBox="1">
            <a:spLocks noChangeArrowheads="1"/>
          </p:cNvSpPr>
          <p:nvPr/>
        </p:nvSpPr>
        <p:spPr bwMode="auto">
          <a:xfrm>
            <a:off x="1304859" y="2654772"/>
            <a:ext cx="1317768" cy="3671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eaLnBrk="0" hangingPunct="0"/>
            <a:r>
              <a:rPr lang="en-US" sz="1050" b="1"/>
              <a:t>Applications</a:t>
            </a:r>
          </a:p>
        </p:txBody>
      </p:sp>
      <p:sp>
        <p:nvSpPr>
          <p:cNvPr id="96" name="Flowchart: Magnetic Disk 95"/>
          <p:cNvSpPr/>
          <p:nvPr/>
        </p:nvSpPr>
        <p:spPr bwMode="auto">
          <a:xfrm>
            <a:off x="5745234" y="2524137"/>
            <a:ext cx="828041" cy="244906"/>
          </a:xfrm>
          <a:prstGeom prst="flowChartMagneticDisk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 err="1"/>
              <a:t>cFE</a:t>
            </a:r>
            <a:r>
              <a:rPr lang="en-US" sz="900" b="1"/>
              <a:t> Apps</a:t>
            </a:r>
          </a:p>
        </p:txBody>
      </p:sp>
      <p:sp>
        <p:nvSpPr>
          <p:cNvPr id="97" name="TextBox 50"/>
          <p:cNvSpPr txBox="1">
            <a:spLocks noChangeArrowheads="1"/>
          </p:cNvSpPr>
          <p:nvPr/>
        </p:nvSpPr>
        <p:spPr bwMode="auto">
          <a:xfrm>
            <a:off x="1322187" y="2011742"/>
            <a:ext cx="1317768" cy="3857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eaLnBrk="0" hangingPunct="0"/>
            <a:r>
              <a:rPr lang="en-US" sz="1050" b="1"/>
              <a:t>Support</a:t>
            </a:r>
          </a:p>
          <a:p>
            <a:pPr algn="ctr" eaLnBrk="0" hangingPunct="0"/>
            <a:r>
              <a:rPr lang="en-US" sz="1050" b="1"/>
              <a:t>Tools</a:t>
            </a:r>
          </a:p>
        </p:txBody>
      </p:sp>
      <p:sp>
        <p:nvSpPr>
          <p:cNvPr id="98" name="Cube 97"/>
          <p:cNvSpPr/>
          <p:nvPr/>
        </p:nvSpPr>
        <p:spPr bwMode="auto">
          <a:xfrm>
            <a:off x="5840553" y="1982398"/>
            <a:ext cx="828041" cy="184663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Unit Test</a:t>
            </a:r>
          </a:p>
        </p:txBody>
      </p:sp>
      <p:sp>
        <p:nvSpPr>
          <p:cNvPr id="99" name="Cube 98"/>
          <p:cNvSpPr/>
          <p:nvPr/>
        </p:nvSpPr>
        <p:spPr bwMode="auto">
          <a:xfrm>
            <a:off x="6795731" y="1991198"/>
            <a:ext cx="828041" cy="184663"/>
          </a:xfrm>
          <a:prstGeom prst="cube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Tools</a:t>
            </a:r>
          </a:p>
        </p:txBody>
      </p:sp>
      <p:sp>
        <p:nvSpPr>
          <p:cNvPr id="100" name="Cube 99"/>
          <p:cNvSpPr/>
          <p:nvPr/>
        </p:nvSpPr>
        <p:spPr bwMode="auto">
          <a:xfrm>
            <a:off x="6795731" y="2209200"/>
            <a:ext cx="828041" cy="184663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Table</a:t>
            </a:r>
          </a:p>
        </p:txBody>
      </p:sp>
      <p:sp>
        <p:nvSpPr>
          <p:cNvPr id="101" name="Cube 100"/>
          <p:cNvSpPr/>
          <p:nvPr/>
        </p:nvSpPr>
        <p:spPr bwMode="auto">
          <a:xfrm>
            <a:off x="5829374" y="2209200"/>
            <a:ext cx="828041" cy="184663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Build Tools</a:t>
            </a:r>
          </a:p>
        </p:txBody>
      </p:sp>
      <p:sp>
        <p:nvSpPr>
          <p:cNvPr id="102" name="TextBox 50"/>
          <p:cNvSpPr txBox="1">
            <a:spLocks noChangeArrowheads="1"/>
          </p:cNvSpPr>
          <p:nvPr/>
        </p:nvSpPr>
        <p:spPr bwMode="auto">
          <a:xfrm>
            <a:off x="1246267" y="3199520"/>
            <a:ext cx="1317768" cy="5266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eaLnBrk="0" hangingPunct="0"/>
            <a:r>
              <a:rPr lang="en-US" sz="1050" b="1"/>
              <a:t>Core Flight</a:t>
            </a:r>
          </a:p>
          <a:p>
            <a:pPr algn="ctr" eaLnBrk="0" hangingPunct="0"/>
            <a:r>
              <a:rPr lang="en-US" sz="1050" b="1"/>
              <a:t>Executive</a:t>
            </a:r>
          </a:p>
        </p:txBody>
      </p:sp>
      <p:sp>
        <p:nvSpPr>
          <p:cNvPr id="103" name="TextBox 50"/>
          <p:cNvSpPr txBox="1">
            <a:spLocks noChangeArrowheads="1"/>
          </p:cNvSpPr>
          <p:nvPr/>
        </p:nvSpPr>
        <p:spPr bwMode="auto">
          <a:xfrm>
            <a:off x="978136" y="3886275"/>
            <a:ext cx="1317768" cy="3671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r" eaLnBrk="0" hangingPunct="0"/>
            <a:r>
              <a:rPr lang="en-US" sz="1050" b="1"/>
              <a:t>Platform</a:t>
            </a:r>
          </a:p>
          <a:p>
            <a:pPr algn="r" eaLnBrk="0" hangingPunct="0"/>
            <a:r>
              <a:rPr lang="en-US" sz="1050" b="1"/>
              <a:t>Abstraction</a:t>
            </a:r>
          </a:p>
        </p:txBody>
      </p:sp>
      <p:sp>
        <p:nvSpPr>
          <p:cNvPr id="104" name="Cube 103"/>
          <p:cNvSpPr/>
          <p:nvPr/>
        </p:nvSpPr>
        <p:spPr bwMode="auto">
          <a:xfrm>
            <a:off x="5649787" y="3262078"/>
            <a:ext cx="2247968" cy="304757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 err="1"/>
              <a:t>cFE</a:t>
            </a:r>
            <a:endParaRPr lang="en-US" sz="900" b="1"/>
          </a:p>
        </p:txBody>
      </p:sp>
      <p:sp>
        <p:nvSpPr>
          <p:cNvPr id="105" name="Cube 104"/>
          <p:cNvSpPr/>
          <p:nvPr/>
        </p:nvSpPr>
        <p:spPr bwMode="auto">
          <a:xfrm>
            <a:off x="7316216" y="3893316"/>
            <a:ext cx="569704" cy="466876"/>
          </a:xfrm>
          <a:prstGeom prst="cube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PSPs</a:t>
            </a:r>
          </a:p>
        </p:txBody>
      </p:sp>
      <p:sp>
        <p:nvSpPr>
          <p:cNvPr id="106" name="Cube 105"/>
          <p:cNvSpPr/>
          <p:nvPr/>
        </p:nvSpPr>
        <p:spPr bwMode="auto">
          <a:xfrm>
            <a:off x="6169550" y="3942937"/>
            <a:ext cx="595693" cy="417255"/>
          </a:xfrm>
          <a:prstGeom prst="cube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OS</a:t>
            </a:r>
          </a:p>
          <a:p>
            <a:pPr algn="ctr"/>
            <a:r>
              <a:rPr lang="en-US" sz="900" b="1"/>
              <a:t>Abstract</a:t>
            </a:r>
          </a:p>
        </p:txBody>
      </p:sp>
      <p:sp>
        <p:nvSpPr>
          <p:cNvPr id="107" name="Cube 106"/>
          <p:cNvSpPr/>
          <p:nvPr/>
        </p:nvSpPr>
        <p:spPr bwMode="auto">
          <a:xfrm>
            <a:off x="6776412" y="3624175"/>
            <a:ext cx="1121343" cy="356436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Platform Support </a:t>
            </a:r>
          </a:p>
          <a:p>
            <a:pPr algn="ctr"/>
            <a:r>
              <a:rPr lang="en-US" sz="900" b="1"/>
              <a:t>Package API</a:t>
            </a:r>
          </a:p>
        </p:txBody>
      </p:sp>
      <p:sp>
        <p:nvSpPr>
          <p:cNvPr id="108" name="Cube 107"/>
          <p:cNvSpPr/>
          <p:nvPr/>
        </p:nvSpPr>
        <p:spPr bwMode="auto">
          <a:xfrm>
            <a:off x="5638174" y="3631559"/>
            <a:ext cx="1123298" cy="383367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OS Abstraction</a:t>
            </a:r>
          </a:p>
          <a:p>
            <a:pPr algn="ctr"/>
            <a:r>
              <a:rPr lang="en-US" sz="900" b="1"/>
              <a:t>API</a:t>
            </a:r>
          </a:p>
        </p:txBody>
      </p:sp>
      <p:sp>
        <p:nvSpPr>
          <p:cNvPr id="109" name="Cube 108"/>
          <p:cNvSpPr/>
          <p:nvPr/>
        </p:nvSpPr>
        <p:spPr bwMode="auto">
          <a:xfrm>
            <a:off x="5649786" y="3055917"/>
            <a:ext cx="2247969" cy="315929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 err="1"/>
              <a:t>cFE</a:t>
            </a:r>
            <a:r>
              <a:rPr lang="en-US" sz="900" b="1"/>
              <a:t> API</a:t>
            </a:r>
          </a:p>
        </p:txBody>
      </p:sp>
      <p:sp>
        <p:nvSpPr>
          <p:cNvPr id="110" name="Cube 109"/>
          <p:cNvSpPr/>
          <p:nvPr/>
        </p:nvSpPr>
        <p:spPr bwMode="auto">
          <a:xfrm>
            <a:off x="3227713" y="2755604"/>
            <a:ext cx="828041" cy="184663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App Library</a:t>
            </a:r>
          </a:p>
        </p:txBody>
      </p:sp>
      <p:sp>
        <p:nvSpPr>
          <p:cNvPr id="111" name="Cube 110"/>
          <p:cNvSpPr/>
          <p:nvPr/>
        </p:nvSpPr>
        <p:spPr bwMode="auto">
          <a:xfrm>
            <a:off x="2507664" y="3929441"/>
            <a:ext cx="1114751" cy="418013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OS</a:t>
            </a:r>
          </a:p>
          <a:p>
            <a:pPr algn="ctr"/>
            <a:r>
              <a:rPr lang="en-US" sz="900" b="1"/>
              <a:t>Abstractions</a:t>
            </a:r>
          </a:p>
        </p:txBody>
      </p:sp>
      <p:sp>
        <p:nvSpPr>
          <p:cNvPr id="112" name="Cube 111"/>
          <p:cNvSpPr/>
          <p:nvPr/>
        </p:nvSpPr>
        <p:spPr bwMode="auto">
          <a:xfrm>
            <a:off x="3675993" y="3855426"/>
            <a:ext cx="1116964" cy="492028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PSPs</a:t>
            </a:r>
          </a:p>
        </p:txBody>
      </p:sp>
      <p:sp>
        <p:nvSpPr>
          <p:cNvPr id="113" name="Flowchart: Magnetic Disk 112"/>
          <p:cNvSpPr/>
          <p:nvPr/>
        </p:nvSpPr>
        <p:spPr bwMode="auto">
          <a:xfrm>
            <a:off x="3249484" y="2523195"/>
            <a:ext cx="828041" cy="244906"/>
          </a:xfrm>
          <a:prstGeom prst="flowChartMagneticDisk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 err="1"/>
              <a:t>cFE</a:t>
            </a:r>
            <a:r>
              <a:rPr lang="en-US" sz="900" b="1"/>
              <a:t> Apps</a:t>
            </a:r>
          </a:p>
        </p:txBody>
      </p:sp>
      <p:sp>
        <p:nvSpPr>
          <p:cNvPr id="114" name="Cube 113"/>
          <p:cNvSpPr/>
          <p:nvPr/>
        </p:nvSpPr>
        <p:spPr bwMode="auto">
          <a:xfrm>
            <a:off x="3261972" y="1913122"/>
            <a:ext cx="828041" cy="184663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Unit Test</a:t>
            </a:r>
          </a:p>
        </p:txBody>
      </p:sp>
      <p:sp>
        <p:nvSpPr>
          <p:cNvPr id="115" name="Cube 114"/>
          <p:cNvSpPr/>
          <p:nvPr/>
        </p:nvSpPr>
        <p:spPr bwMode="auto">
          <a:xfrm>
            <a:off x="3675993" y="2162509"/>
            <a:ext cx="828041" cy="184663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Table</a:t>
            </a:r>
          </a:p>
        </p:txBody>
      </p:sp>
      <p:sp>
        <p:nvSpPr>
          <p:cNvPr id="116" name="Cube 115"/>
          <p:cNvSpPr/>
          <p:nvPr/>
        </p:nvSpPr>
        <p:spPr bwMode="auto">
          <a:xfrm>
            <a:off x="2709636" y="2162509"/>
            <a:ext cx="828041" cy="184663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Build Tools</a:t>
            </a:r>
          </a:p>
        </p:txBody>
      </p:sp>
      <p:sp>
        <p:nvSpPr>
          <p:cNvPr id="117" name="Cube 116"/>
          <p:cNvSpPr/>
          <p:nvPr/>
        </p:nvSpPr>
        <p:spPr bwMode="auto">
          <a:xfrm>
            <a:off x="2530049" y="3249086"/>
            <a:ext cx="2247968" cy="304757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 err="1"/>
              <a:t>cFE</a:t>
            </a:r>
            <a:endParaRPr lang="en-US" sz="900" b="1"/>
          </a:p>
        </p:txBody>
      </p:sp>
      <p:sp>
        <p:nvSpPr>
          <p:cNvPr id="118" name="Cube 117"/>
          <p:cNvSpPr/>
          <p:nvPr/>
        </p:nvSpPr>
        <p:spPr bwMode="auto">
          <a:xfrm>
            <a:off x="3656674" y="3611183"/>
            <a:ext cx="1121343" cy="356436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Platform Support </a:t>
            </a:r>
          </a:p>
          <a:p>
            <a:pPr algn="ctr"/>
            <a:r>
              <a:rPr lang="en-US" sz="900" b="1"/>
              <a:t>Package API</a:t>
            </a:r>
          </a:p>
        </p:txBody>
      </p:sp>
      <p:sp>
        <p:nvSpPr>
          <p:cNvPr id="119" name="Cube 118"/>
          <p:cNvSpPr/>
          <p:nvPr/>
        </p:nvSpPr>
        <p:spPr bwMode="auto">
          <a:xfrm>
            <a:off x="2518436" y="3618567"/>
            <a:ext cx="1123298" cy="383367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/>
              <a:t>OS Abstraction</a:t>
            </a:r>
          </a:p>
          <a:p>
            <a:pPr algn="ctr"/>
            <a:r>
              <a:rPr lang="en-US" sz="900" b="1"/>
              <a:t>API</a:t>
            </a:r>
          </a:p>
        </p:txBody>
      </p:sp>
      <p:sp>
        <p:nvSpPr>
          <p:cNvPr id="120" name="Cube 119"/>
          <p:cNvSpPr/>
          <p:nvPr/>
        </p:nvSpPr>
        <p:spPr bwMode="auto">
          <a:xfrm>
            <a:off x="2530048" y="3042925"/>
            <a:ext cx="2247969" cy="315929"/>
          </a:xfrm>
          <a:prstGeom prst="cube">
            <a:avLst/>
          </a:prstGeom>
          <a:solidFill>
            <a:srgbClr val="7AC6D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sz="900" b="1" err="1"/>
              <a:t>cFE</a:t>
            </a:r>
            <a:r>
              <a:rPr lang="en-US" sz="900" b="1"/>
              <a:t> API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295836" y="1116199"/>
            <a:ext cx="2341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NASA </a:t>
            </a:r>
            <a:r>
              <a:rPr lang="en-US" sz="1600" b="1" err="1"/>
              <a:t>cFS</a:t>
            </a:r>
            <a:r>
              <a:rPr lang="en-US" sz="1600" b="1"/>
              <a:t> Framework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853736" y="1139895"/>
            <a:ext cx="1770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err="1"/>
              <a:t>cFS</a:t>
            </a:r>
            <a:r>
              <a:rPr lang="en-US" sz="1600" b="1"/>
              <a:t> Distribution</a:t>
            </a:r>
          </a:p>
        </p:txBody>
      </p:sp>
      <p:sp>
        <p:nvSpPr>
          <p:cNvPr id="123" name="Right Arrow 122"/>
          <p:cNvSpPr/>
          <p:nvPr/>
        </p:nvSpPr>
        <p:spPr>
          <a:xfrm>
            <a:off x="4810542" y="1081547"/>
            <a:ext cx="687024" cy="381579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Left Brace 123"/>
          <p:cNvSpPr/>
          <p:nvPr/>
        </p:nvSpPr>
        <p:spPr bwMode="auto">
          <a:xfrm>
            <a:off x="1140964" y="3055290"/>
            <a:ext cx="444426" cy="144051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81429" y="3512316"/>
            <a:ext cx="1003801" cy="439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err="1"/>
              <a:t>cFS</a:t>
            </a:r>
            <a:endParaRPr lang="en-US" sz="1200" b="1"/>
          </a:p>
          <a:p>
            <a:pPr algn="ctr"/>
            <a:r>
              <a:rPr lang="en-US" sz="1200" b="1"/>
              <a:t>Framework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1429" y="4873583"/>
            <a:ext cx="868233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/>
              <a:t>The NASA Configuration Control Board (CCB) manages the “</a:t>
            </a:r>
            <a:r>
              <a:rPr lang="en-US" sz="1800" err="1"/>
              <a:t>cFS</a:t>
            </a:r>
            <a:r>
              <a:rPr lang="en-US" sz="1800"/>
              <a:t> Framework”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/>
              <a:t>“</a:t>
            </a:r>
            <a:r>
              <a:rPr lang="en-US" sz="1800" err="1"/>
              <a:t>cFS</a:t>
            </a:r>
            <a:r>
              <a:rPr lang="en-US" sz="1800"/>
              <a:t> Distribution” created by augmenting the NASA </a:t>
            </a:r>
            <a:r>
              <a:rPr lang="en-US" sz="1800" err="1"/>
              <a:t>cFS</a:t>
            </a:r>
            <a:r>
              <a:rPr lang="en-US" sz="1800"/>
              <a:t> Framework with components (platforms, apps, and tools) to create an operational system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1439005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1081"/>
            <a:ext cx="7069138" cy="688975"/>
          </a:xfrm>
        </p:spPr>
        <p:txBody>
          <a:bodyPr/>
          <a:lstStyle/>
          <a:p>
            <a:pPr algn="ctr"/>
            <a:r>
              <a:rPr lang="en-US" sz="2400"/>
              <a:t>Time Services – Platform Configuration Parameters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842662"/>
              </p:ext>
            </p:extLst>
          </p:nvPr>
        </p:nvGraphicFramePr>
        <p:xfrm>
          <a:off x="152400" y="914400"/>
          <a:ext cx="8839200" cy="131764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093">
                <a:tc>
                  <a:txBody>
                    <a:bodyPr/>
                    <a:lstStyle/>
                    <a:p>
                      <a:r>
                        <a:rPr lang="en-US" sz="140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CFE_PLATFORM_TIME_START_TASK_STACK_SIZE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Defines the </a:t>
                      </a:r>
                      <a:r>
                        <a:rPr lang="en-US" sz="1200" err="1"/>
                        <a:t>cFE_TIME</a:t>
                      </a:r>
                      <a:r>
                        <a:rPr lang="en-US" sz="1200"/>
                        <a:t> Main Task Stack Size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CFE_PLATFORM_TIME_TONE_TASK_STACK_SIZE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Defines the </a:t>
                      </a:r>
                      <a:r>
                        <a:rPr lang="en-US" sz="1200" err="1"/>
                        <a:t>cFE_TIME</a:t>
                      </a:r>
                      <a:r>
                        <a:rPr lang="en-US" sz="1200"/>
                        <a:t> Tone Task Stack Size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07154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CFE_PLATFORM_TIME_1HZ_TASK_STACK_SIZE</a:t>
                      </a:r>
                      <a:endParaRPr lang="sv-SE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Defines the </a:t>
                      </a:r>
                      <a:r>
                        <a:rPr lang="en-US" sz="1200" err="1"/>
                        <a:t>cFE_TIME</a:t>
                      </a:r>
                      <a:r>
                        <a:rPr lang="en-US" sz="1200"/>
                        <a:t> 1HZ Task Stack Size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5993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827625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1081"/>
            <a:ext cx="7069138" cy="688975"/>
          </a:xfrm>
        </p:spPr>
        <p:txBody>
          <a:bodyPr/>
          <a:lstStyle/>
          <a:p>
            <a:pPr algn="ctr"/>
            <a:r>
              <a:rPr lang="en-US" sz="2400"/>
              <a:t>Time Services – Mission Configuration Parameters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712574"/>
              </p:ext>
            </p:extLst>
          </p:nvPr>
        </p:nvGraphicFramePr>
        <p:xfrm>
          <a:off x="152400" y="914400"/>
          <a:ext cx="8839200" cy="559703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145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3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093">
                <a:tc>
                  <a:txBody>
                    <a:bodyPr/>
                    <a:lstStyle/>
                    <a:p>
                      <a:r>
                        <a:rPr lang="en-US" sz="140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CFE_MISSION_TIME_CFG_DEFAULT_[TAI/UTC]</a:t>
                      </a:r>
                      <a:endParaRPr lang="en-US" sz="10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Select either UTC or TAI as the default (mission specific) time format.</a:t>
                      </a:r>
                      <a:endParaRPr lang="en-US" sz="1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CFE_MISSION_TIME_CFG_FAKE_TONE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Default Time Format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7813522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CFE_MISSION_TIME_AT_TONE_[WAS/WILL_BE]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Default Time and Tone Order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5753822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CFE_MISSION_TIME_MIN_ELAPSED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 Time Elapsed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9577435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CFE_MISSION_TIME_MAX_ELAPSED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Time Elapsed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80477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CFE_MISSION_TIME_DEF_MET_[SECS/SUBS]</a:t>
                      </a:r>
                      <a:endParaRPr lang="en-US" sz="10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Default Time Values</a:t>
                      </a: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9541862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CFE_MISSION_TIME_DEF_STCF_[SECS/SUBS]</a:t>
                      </a:r>
                      <a:endParaRPr lang="en-US" sz="10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Default Time Values</a:t>
                      </a: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3584499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CFE_MISSION_TIME_DEF_DELAY_[SECS/SUBS]</a:t>
                      </a:r>
                      <a:endParaRPr lang="en-US" sz="10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Default Time Values</a:t>
                      </a: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1235802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CFE_MISSION_TIME_DEF_LEAPS</a:t>
                      </a:r>
                      <a:endParaRPr lang="en-US" sz="10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Default Time Values</a:t>
                      </a: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636766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CFE_MISSION_TIME_EPOCH_YEAR</a:t>
                      </a:r>
                      <a:endParaRPr lang="en-US" sz="12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Default ground time epoch values</a:t>
                      </a:r>
                      <a:endParaRPr lang="en-US"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1670643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CFE_MISSION_TIME_EPOCH_DAY</a:t>
                      </a:r>
                      <a:endParaRPr lang="en-US" sz="12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Default ground time epoch values</a:t>
                      </a:r>
                      <a:endParaRPr lang="en-US"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2365388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CFE_MISSION_TIME_EPOCH_HOUR</a:t>
                      </a:r>
                      <a:endParaRPr lang="en-US" sz="12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Default ground time epoch values</a:t>
                      </a:r>
                      <a:endParaRPr lang="en-US"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46654323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CFE_MISSION_TIME_EPOCH_MINUTE</a:t>
                      </a:r>
                      <a:endParaRPr lang="en-US" sz="12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Default ground time epoch values</a:t>
                      </a:r>
                      <a:endParaRPr lang="en-US"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420335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CFE_MISSION_TIME_EPOCH_SECOND</a:t>
                      </a:r>
                      <a:endParaRPr lang="en-US" sz="12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Default ground time epoch values</a:t>
                      </a:r>
                      <a:endParaRPr lang="en-US"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6205496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CFE_MISSION_TIME_EPOCH_MICROS</a:t>
                      </a:r>
                      <a:endParaRPr lang="en-US" sz="12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Default ground time epoch values</a:t>
                      </a:r>
                      <a:endParaRPr lang="en-US"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0058228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CFE_MISSION_TIME_FS_FACTOR</a:t>
                      </a:r>
                      <a:endParaRPr lang="en-US" sz="10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Define the s/c vs file system time conversion constant</a:t>
                      </a:r>
                      <a:endParaRPr lang="en-US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4587432"/>
                  </a:ext>
                </a:extLst>
              </a:tr>
            </a:tbl>
          </a:graphicData>
        </a:graphic>
      </p:graphicFrame>
      <p:sp>
        <p:nvSpPr>
          <p:cNvPr id="2" name="Star: 5 Points 1">
            <a:extLst>
              <a:ext uri="{FF2B5EF4-FFF2-40B4-BE49-F238E27FC236}">
                <a16:creationId xmlns:a16="http://schemas.microsoft.com/office/drawing/2014/main" id="{354A2C77-EDF9-0642-B5D6-746C31FA51C6}"/>
              </a:ext>
            </a:extLst>
          </p:cNvPr>
          <p:cNvSpPr/>
          <p:nvPr/>
        </p:nvSpPr>
        <p:spPr bwMode="auto">
          <a:xfrm>
            <a:off x="3048000" y="5943600"/>
            <a:ext cx="152400" cy="152400"/>
          </a:xfrm>
          <a:prstGeom prst="star5">
            <a:avLst/>
          </a:prstGeom>
          <a:solidFill>
            <a:srgbClr val="FF0066"/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EB3D8491-0B92-D18F-397C-4D0B0E409663}"/>
              </a:ext>
            </a:extLst>
          </p:cNvPr>
          <p:cNvSpPr/>
          <p:nvPr/>
        </p:nvSpPr>
        <p:spPr bwMode="auto">
          <a:xfrm>
            <a:off x="685800" y="6612470"/>
            <a:ext cx="152400" cy="152400"/>
          </a:xfrm>
          <a:prstGeom prst="star5">
            <a:avLst/>
          </a:prstGeom>
          <a:solidFill>
            <a:srgbClr val="FF0066"/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AEB16F-2CB0-0464-27BD-1124429563A5}"/>
              </a:ext>
            </a:extLst>
          </p:cNvPr>
          <p:cNvSpPr txBox="1"/>
          <p:nvPr/>
        </p:nvSpPr>
        <p:spPr>
          <a:xfrm>
            <a:off x="838200" y="6550170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New in cFS Draco</a:t>
            </a:r>
          </a:p>
        </p:txBody>
      </p:sp>
    </p:spTree>
    <p:extLst>
      <p:ext uri="{BB962C8B-B14F-4D97-AF65-F5344CB8AC3E}">
        <p14:creationId xmlns:p14="http://schemas.microsoft.com/office/powerpoint/2010/main" val="220160542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7" y="76200"/>
            <a:ext cx="6680200" cy="688975"/>
          </a:xfrm>
        </p:spPr>
        <p:txBody>
          <a:bodyPr/>
          <a:lstStyle/>
          <a:p>
            <a:pPr eaLnBrk="1" hangingPunct="1"/>
            <a:r>
              <a:rPr lang="en-US"/>
              <a:t>Exercise 5 - Command cFE Time Service</a:t>
            </a:r>
            <a:br>
              <a:rPr lang="en-US"/>
            </a:b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12234" y="1913467"/>
            <a:ext cx="7889875" cy="4546599"/>
          </a:xfrm>
        </p:spPr>
        <p:txBody>
          <a:bodyPr/>
          <a:lstStyle/>
          <a:p>
            <a:pPr marL="287338" indent="-228600" eaLnBrk="1" hangingPunct="1">
              <a:buFont typeface="+mj-lt"/>
              <a:buAutoNum type="arabicPeriod"/>
            </a:pPr>
            <a:r>
              <a:rPr lang="en-US" sz="1200" b="0"/>
              <a:t>Ensure that cFE is running</a:t>
            </a:r>
          </a:p>
          <a:p>
            <a:pPr marL="287338" indent="-228600" eaLnBrk="1" hangingPunct="1">
              <a:buFont typeface="+mj-lt"/>
              <a:buAutoNum type="arabicPeriod"/>
            </a:pPr>
            <a:r>
              <a:rPr lang="en-US" sz="1200" b="0"/>
              <a:t>Open a new terminal</a:t>
            </a:r>
          </a:p>
          <a:p>
            <a:pPr marL="287338" indent="-228600" eaLnBrk="1" hangingPunct="1">
              <a:buFont typeface="+mj-lt"/>
              <a:buAutoNum type="arabicPeriod"/>
            </a:pPr>
            <a:r>
              <a:rPr lang="en-US" sz="1200" b="0"/>
              <a:t>Start the ground system executable (as in Exercise 2)</a:t>
            </a:r>
          </a:p>
          <a:p>
            <a:pPr marL="287338" indent="-228600" eaLnBrk="1" hangingPunct="1">
              <a:buFont typeface="+mj-lt"/>
              <a:buAutoNum type="arabicPeriod"/>
            </a:pPr>
            <a:r>
              <a:rPr lang="en-US" sz="1200" b="0"/>
              <a:t>Enable Telemetry (as in Exercise 2)</a:t>
            </a:r>
          </a:p>
          <a:p>
            <a:pPr marL="287338" indent="-228600" eaLnBrk="1" hangingPunct="1">
              <a:buFont typeface="+mj-lt"/>
              <a:buAutoNum type="arabicPeriod"/>
            </a:pPr>
            <a:r>
              <a:rPr lang="en-US" sz="1200" b="0"/>
              <a:t>Send a TIME No-Op command</a:t>
            </a:r>
          </a:p>
          <a:p>
            <a:pPr marL="630238" indent="-171450" eaLnBrk="1" hangingPunct="1"/>
            <a:r>
              <a:rPr lang="en-US" sz="1200" b="0"/>
              <a:t>Click the “Time No-Op“ button beside “Time Services”</a:t>
            </a:r>
          </a:p>
          <a:p>
            <a:pPr marL="287338" indent="-228600" eaLnBrk="1" hangingPunct="1">
              <a:buFont typeface="+mj-lt"/>
              <a:buAutoNum type="arabicPeriod"/>
            </a:pPr>
            <a:endParaRPr lang="en-US" sz="1200" b="0"/>
          </a:p>
          <a:p>
            <a:pPr marL="58738" indent="0" eaLnBrk="1" hangingPunct="1">
              <a:buNone/>
            </a:pPr>
            <a:endParaRPr lang="en-US" sz="1200" b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176068"/>
            <a:ext cx="3732392" cy="470058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8647292" y="2514600"/>
            <a:ext cx="381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5D02CE-2761-E81E-6704-096B96CDCDDC}"/>
              </a:ext>
            </a:extLst>
          </p:cNvPr>
          <p:cNvSpPr txBox="1"/>
          <p:nvPr/>
        </p:nvSpPr>
        <p:spPr>
          <a:xfrm>
            <a:off x="512234" y="1176068"/>
            <a:ext cx="45931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 marR="0" lvl="0" indent="0" algn="l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 1 – Test an Informational Event Message</a:t>
            </a:r>
          </a:p>
        </p:txBody>
      </p:sp>
    </p:spTree>
    <p:extLst>
      <p:ext uri="{BB962C8B-B14F-4D97-AF65-F5344CB8AC3E}">
        <p14:creationId xmlns:p14="http://schemas.microsoft.com/office/powerpoint/2010/main" val="151289830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5 Part 1 Recap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974" y="5135674"/>
            <a:ext cx="947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No-Op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Command</a:t>
            </a:r>
          </a:p>
        </p:txBody>
      </p:sp>
      <p:cxnSp>
        <p:nvCxnSpPr>
          <p:cNvPr id="7" name="Straight Arrow Connector 6"/>
          <p:cNvCxnSpPr>
            <a:cxnSpLocks/>
            <a:stCxn id="6" idx="0"/>
          </p:cNvCxnSpPr>
          <p:nvPr/>
        </p:nvCxnSpPr>
        <p:spPr bwMode="auto">
          <a:xfrm flipV="1">
            <a:off x="521512" y="4890833"/>
            <a:ext cx="473537" cy="24484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D821A7D-AC35-414E-B4D5-B6E4F5F54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167"/>
            <a:ext cx="9144000" cy="29236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 bwMode="auto">
          <a:xfrm>
            <a:off x="-12032" y="4683141"/>
            <a:ext cx="8089232" cy="207692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04670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7" y="76200"/>
            <a:ext cx="6680200" cy="688975"/>
          </a:xfrm>
        </p:spPr>
        <p:txBody>
          <a:bodyPr/>
          <a:lstStyle/>
          <a:p>
            <a:pPr eaLnBrk="1" hangingPunct="1"/>
            <a:r>
              <a:rPr lang="en-US"/>
              <a:t>Exercise 5 - Command cFE Time Service</a:t>
            </a:r>
            <a:br>
              <a:rPr lang="en-US"/>
            </a:b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12234" y="1913467"/>
            <a:ext cx="7889875" cy="4546599"/>
          </a:xfrm>
        </p:spPr>
        <p:txBody>
          <a:bodyPr/>
          <a:lstStyle/>
          <a:p>
            <a:pPr marL="287338" indent="-228600" eaLnBrk="1" hangingPunct="1">
              <a:buFont typeface="+mj-lt"/>
              <a:buAutoNum type="arabicPeriod"/>
            </a:pPr>
            <a:r>
              <a:rPr lang="en-US" sz="1200" b="0"/>
              <a:t>Start the Telemetry System in the Ground System if not already done</a:t>
            </a:r>
          </a:p>
          <a:p>
            <a:pPr marL="287338" indent="-228600" eaLnBrk="1" hangingPunct="1">
              <a:buFont typeface="+mj-lt"/>
              <a:buAutoNum type="arabicPeriod"/>
            </a:pPr>
            <a:r>
              <a:rPr lang="en-US" sz="1200" b="0"/>
              <a:t>Click “Display Page” next to “TIME DIAG </a:t>
            </a:r>
            <a:r>
              <a:rPr lang="en-US" sz="1200" b="0" err="1"/>
              <a:t>Tlm</a:t>
            </a:r>
            <a:r>
              <a:rPr lang="en-US" sz="1200" b="0"/>
              <a:t> 1”</a:t>
            </a:r>
          </a:p>
          <a:p>
            <a:pPr marL="287338" indent="-228600" eaLnBrk="1" hangingPunct="1">
              <a:buFont typeface="+mj-lt"/>
              <a:buAutoNum type="arabicPeriod"/>
            </a:pPr>
            <a:r>
              <a:rPr lang="en-US" sz="1200" b="0"/>
              <a:t>In the command system, click “Display Page” next to “Time Services”</a:t>
            </a:r>
          </a:p>
          <a:p>
            <a:pPr marL="287338" indent="-228600" eaLnBrk="1" hangingPunct="1">
              <a:buFont typeface="+mj-lt"/>
              <a:buAutoNum type="arabicPeriod"/>
            </a:pPr>
            <a:r>
              <a:rPr lang="en-US" sz="1200" b="0"/>
              <a:t>Click “Send” next to “CFE_TIME_SEND_DIAGNOSTIC_TLM_CC”</a:t>
            </a:r>
          </a:p>
          <a:p>
            <a:pPr marL="287338" indent="-228600" eaLnBrk="1" hangingPunct="1">
              <a:buFont typeface="+mj-lt"/>
              <a:buAutoNum type="arabicPeriod"/>
            </a:pPr>
            <a:endParaRPr lang="en-US" sz="1200" b="0"/>
          </a:p>
          <a:p>
            <a:pPr marL="287338" indent="-228600" eaLnBrk="1" hangingPunct="1">
              <a:buFont typeface="+mj-lt"/>
              <a:buAutoNum type="arabicPeriod"/>
            </a:pPr>
            <a:endParaRPr lang="en-US" sz="1200" b="0"/>
          </a:p>
          <a:p>
            <a:pPr marL="58738" indent="0" eaLnBrk="1" hangingPunct="1">
              <a:buNone/>
            </a:pPr>
            <a:endParaRPr lang="en-US" sz="1200" b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5D02CE-2761-E81E-6704-096B96CDCDDC}"/>
              </a:ext>
            </a:extLst>
          </p:cNvPr>
          <p:cNvSpPr txBox="1"/>
          <p:nvPr/>
        </p:nvSpPr>
        <p:spPr>
          <a:xfrm>
            <a:off x="512234" y="1176068"/>
            <a:ext cx="4593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738" marR="0" lvl="0" indent="0" algn="l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 2 – Get TIME Diagnostic Telemetry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8411B1-270C-D440-4936-902FA6DFA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34" y="3087875"/>
            <a:ext cx="2838115" cy="1764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F6FDBB-97CE-A998-3336-C6F175BD938F}"/>
              </a:ext>
            </a:extLst>
          </p:cNvPr>
          <p:cNvSpPr/>
          <p:nvPr/>
        </p:nvSpPr>
        <p:spPr bwMode="auto">
          <a:xfrm>
            <a:off x="588434" y="4113492"/>
            <a:ext cx="1219200" cy="4572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0F4FB0-F398-03DC-331D-0B694E300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458"/>
          <a:stretch/>
        </p:blipFill>
        <p:spPr>
          <a:xfrm>
            <a:off x="493417" y="4925857"/>
            <a:ext cx="2838116" cy="1829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23C618-E60A-85E4-D3B0-3F85D72DBD8F}"/>
              </a:ext>
            </a:extLst>
          </p:cNvPr>
          <p:cNvSpPr/>
          <p:nvPr/>
        </p:nvSpPr>
        <p:spPr bwMode="auto">
          <a:xfrm>
            <a:off x="2345105" y="6442499"/>
            <a:ext cx="924863" cy="183962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CEC500-1E39-C000-3DBD-2F2948A56023}"/>
              </a:ext>
            </a:extLst>
          </p:cNvPr>
          <p:cNvSpPr txBox="1"/>
          <p:nvPr/>
        </p:nvSpPr>
        <p:spPr>
          <a:xfrm>
            <a:off x="125117" y="292700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B75D1D6-7105-1740-9F26-F6EA46FDAE0D}"/>
              </a:ext>
            </a:extLst>
          </p:cNvPr>
          <p:cNvSpPr/>
          <p:nvPr/>
        </p:nvSpPr>
        <p:spPr bwMode="auto">
          <a:xfrm>
            <a:off x="125117" y="4806911"/>
            <a:ext cx="457200" cy="457200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8C21A5-A47D-81EA-4ECC-6811BE245C88}"/>
              </a:ext>
            </a:extLst>
          </p:cNvPr>
          <p:cNvSpPr txBox="1"/>
          <p:nvPr/>
        </p:nvSpPr>
        <p:spPr>
          <a:xfrm>
            <a:off x="214018" y="4847662"/>
            <a:ext cx="279399" cy="414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3E5C0C-9998-1A73-1A9C-0C8560E884BD}"/>
              </a:ext>
            </a:extLst>
          </p:cNvPr>
          <p:cNvSpPr/>
          <p:nvPr/>
        </p:nvSpPr>
        <p:spPr bwMode="auto">
          <a:xfrm>
            <a:off x="60184" y="2898463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D40B14-ADFF-BBD9-D7CF-58F627342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534" y="4511427"/>
            <a:ext cx="3473457" cy="1883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67B900E-CB5E-FEC9-549F-BEC8953CA9E1}"/>
              </a:ext>
            </a:extLst>
          </p:cNvPr>
          <p:cNvSpPr/>
          <p:nvPr/>
        </p:nvSpPr>
        <p:spPr bwMode="auto">
          <a:xfrm>
            <a:off x="3443321" y="4098794"/>
            <a:ext cx="457200" cy="457200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60895-89AF-25D4-F0FA-8196010BCE6F}"/>
              </a:ext>
            </a:extLst>
          </p:cNvPr>
          <p:cNvSpPr txBox="1"/>
          <p:nvPr/>
        </p:nvSpPr>
        <p:spPr>
          <a:xfrm>
            <a:off x="3522779" y="4144752"/>
            <a:ext cx="279399" cy="414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70B76A-0A4A-4E8E-C87F-8E3BA07B0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102" y="1447028"/>
            <a:ext cx="2439124" cy="29028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726BE14-F51A-A5A3-CA16-2B9FC65A3D0E}"/>
              </a:ext>
            </a:extLst>
          </p:cNvPr>
          <p:cNvSpPr/>
          <p:nvPr/>
        </p:nvSpPr>
        <p:spPr bwMode="auto">
          <a:xfrm>
            <a:off x="6278325" y="1035982"/>
            <a:ext cx="457200" cy="457200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0257BB-784C-F11E-9DB1-504BA1E2CC09}"/>
              </a:ext>
            </a:extLst>
          </p:cNvPr>
          <p:cNvSpPr txBox="1"/>
          <p:nvPr/>
        </p:nvSpPr>
        <p:spPr>
          <a:xfrm>
            <a:off x="6350102" y="1078961"/>
            <a:ext cx="279399" cy="414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27B858-FF2E-CACD-6BD1-D91C007206F8}"/>
              </a:ext>
            </a:extLst>
          </p:cNvPr>
          <p:cNvSpPr/>
          <p:nvPr/>
        </p:nvSpPr>
        <p:spPr bwMode="auto">
          <a:xfrm>
            <a:off x="5236304" y="5689600"/>
            <a:ext cx="512563" cy="160868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44F44A6-61E3-4C92-E06A-E2E14DB25CEA}"/>
              </a:ext>
            </a:extLst>
          </p:cNvPr>
          <p:cNvSpPr/>
          <p:nvPr/>
        </p:nvSpPr>
        <p:spPr bwMode="auto">
          <a:xfrm>
            <a:off x="7742237" y="2383168"/>
            <a:ext cx="1010749" cy="16587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0308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376E6-9EF1-6164-DA64-372941A67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5 Part 2 Recap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B1DFC-D626-DC7B-C376-DE146A7C0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416" y="963793"/>
            <a:ext cx="3605168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6D293D-99D2-847E-2B15-CFEFA716E967}"/>
              </a:ext>
            </a:extLst>
          </p:cNvPr>
          <p:cNvSpPr txBox="1"/>
          <p:nvPr/>
        </p:nvSpPr>
        <p:spPr>
          <a:xfrm>
            <a:off x="788338" y="1862667"/>
            <a:ext cx="1277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Diagnostic telemetry showing default TIME settings</a:t>
            </a:r>
          </a:p>
        </p:txBody>
      </p:sp>
    </p:spTree>
    <p:extLst>
      <p:ext uri="{BB962C8B-B14F-4D97-AF65-F5344CB8AC3E}">
        <p14:creationId xmlns:p14="http://schemas.microsoft.com/office/powerpoint/2010/main" val="279219045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1A72E08-D3E4-0C2B-1DE7-537EDEFD3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11" y="4068948"/>
            <a:ext cx="2122611" cy="2526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C322CEF-21E2-86C1-5E1E-007176F8AB6C}"/>
              </a:ext>
            </a:extLst>
          </p:cNvPr>
          <p:cNvSpPr/>
          <p:nvPr/>
        </p:nvSpPr>
        <p:spPr bwMode="auto">
          <a:xfrm>
            <a:off x="1841307" y="5683200"/>
            <a:ext cx="932296" cy="166859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7" y="76200"/>
            <a:ext cx="6680200" cy="688975"/>
          </a:xfrm>
        </p:spPr>
        <p:txBody>
          <a:bodyPr/>
          <a:lstStyle/>
          <a:p>
            <a:pPr eaLnBrk="1" hangingPunct="1"/>
            <a:r>
              <a:rPr lang="en-US"/>
              <a:t>Exercise 5 - Command cFE Time Service</a:t>
            </a:r>
            <a:br>
              <a:rPr lang="en-US"/>
            </a:b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12234" y="1913467"/>
            <a:ext cx="5317771" cy="4546599"/>
          </a:xfrm>
        </p:spPr>
        <p:txBody>
          <a:bodyPr/>
          <a:lstStyle/>
          <a:p>
            <a:pPr marL="287020" indent="-228600" eaLnBrk="1" hangingPunct="1">
              <a:buFont typeface="+mj-lt"/>
              <a:buAutoNum type="arabicPeriod"/>
            </a:pPr>
            <a:r>
              <a:rPr lang="en-US" sz="1200" b="0"/>
              <a:t>In the command system, “Time Services” display page click “CFE_TIME_SET_STCF_CC”</a:t>
            </a:r>
            <a:endParaRPr lang="en-US"/>
          </a:p>
          <a:p>
            <a:pPr marL="287020" indent="-228600" eaLnBrk="1" hangingPunct="1">
              <a:buFont typeface="+mj-lt"/>
              <a:buAutoNum type="arabicPeriod"/>
            </a:pPr>
            <a:r>
              <a:rPr lang="en-US" sz="1200" b="0"/>
              <a:t>Set the “Seconds” field to “2000000” and the “</a:t>
            </a:r>
            <a:r>
              <a:rPr lang="en-US" sz="1200" b="0" err="1"/>
              <a:t>MicroSeconds</a:t>
            </a:r>
            <a:r>
              <a:rPr lang="en-US" sz="1200" b="0"/>
              <a:t>” field to “0” and click “Send”</a:t>
            </a:r>
            <a:endParaRPr lang="en-US" sz="1200" b="0">
              <a:cs typeface="Arial"/>
            </a:endParaRPr>
          </a:p>
          <a:p>
            <a:pPr marL="287020" indent="-228600" eaLnBrk="1" hangingPunct="1">
              <a:buFont typeface="+mj-lt"/>
              <a:buAutoNum type="arabicPeriod"/>
            </a:pPr>
            <a:r>
              <a:rPr lang="en-US" sz="1200" b="0"/>
              <a:t>Ensure that the time diagnostic telemetry window is still open, and click “Send” next to “CFE_TIME_SEND_DIAGNOSTIC_TLM_CC” in the Time Services command window</a:t>
            </a:r>
            <a:endParaRPr lang="en-US" sz="1200" b="0">
              <a:cs typeface="Arial"/>
            </a:endParaRPr>
          </a:p>
          <a:p>
            <a:pPr marL="287020" indent="-228600" eaLnBrk="1" hangingPunct="1">
              <a:buFont typeface="+mj-lt"/>
              <a:buAutoNum type="arabicPeriod"/>
            </a:pPr>
            <a:r>
              <a:rPr lang="en-US" sz="1200" b="0"/>
              <a:t>Click “CFE_TIME_NOOP_CC” in the Time Services command window</a:t>
            </a:r>
            <a:endParaRPr lang="en-US" sz="1200" b="0">
              <a:cs typeface="Arial"/>
            </a:endParaRPr>
          </a:p>
          <a:p>
            <a:pPr marL="287020" indent="-228600" eaLnBrk="1" hangingPunct="1">
              <a:buFont typeface="+mj-lt"/>
              <a:buAutoNum type="arabicPeriod"/>
            </a:pPr>
            <a:endParaRPr lang="en-US" sz="1200" b="0">
              <a:cs typeface="Arial"/>
            </a:endParaRPr>
          </a:p>
          <a:p>
            <a:pPr marL="287020" indent="-228600" eaLnBrk="1" hangingPunct="1">
              <a:buFont typeface="+mj-lt"/>
              <a:buAutoNum type="arabicPeriod"/>
            </a:pPr>
            <a:endParaRPr lang="en-US" sz="1200" b="0">
              <a:cs typeface="Arial"/>
            </a:endParaRPr>
          </a:p>
          <a:p>
            <a:pPr marL="58420" indent="0" eaLnBrk="1" hangingPunct="1">
              <a:buNone/>
            </a:pPr>
            <a:endParaRPr lang="en-US" sz="1200" b="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5D02CE-2761-E81E-6704-096B96CDCDDC}"/>
              </a:ext>
            </a:extLst>
          </p:cNvPr>
          <p:cNvSpPr txBox="1"/>
          <p:nvPr/>
        </p:nvSpPr>
        <p:spPr>
          <a:xfrm>
            <a:off x="512234" y="1176068"/>
            <a:ext cx="4593166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8420" marR="0" lvl="0" indent="0" algn="l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 3 – Change </a:t>
            </a:r>
            <a:r>
              <a:rPr lang="en-US" sz="1800" b="1" kern="0">
                <a:solidFill>
                  <a:srgbClr val="000000"/>
                </a:solidFill>
                <a:latin typeface="Arial"/>
              </a:rPr>
              <a:t>STCF</a:t>
            </a:r>
            <a:endParaRPr lang="en-US"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35D14E-8DE9-878E-CEA4-EA41D09DC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675" y="902821"/>
            <a:ext cx="2122611" cy="2526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457224-5EC1-2599-8926-9F7C52CB8F86}"/>
              </a:ext>
            </a:extLst>
          </p:cNvPr>
          <p:cNvSpPr/>
          <p:nvPr/>
        </p:nvSpPr>
        <p:spPr bwMode="auto">
          <a:xfrm>
            <a:off x="7699470" y="1729674"/>
            <a:ext cx="932296" cy="166859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CEC500-1E39-C000-3DBD-2F2948A56023}"/>
              </a:ext>
            </a:extLst>
          </p:cNvPr>
          <p:cNvSpPr txBox="1"/>
          <p:nvPr/>
        </p:nvSpPr>
        <p:spPr>
          <a:xfrm>
            <a:off x="6130408" y="91066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3E5C0C-9998-1A73-1A9C-0C8560E884BD}"/>
              </a:ext>
            </a:extLst>
          </p:cNvPr>
          <p:cNvSpPr/>
          <p:nvPr/>
        </p:nvSpPr>
        <p:spPr bwMode="auto">
          <a:xfrm>
            <a:off x="6065475" y="882121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8E277-3EB5-FBA5-92F6-483381CE1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655" y="4068948"/>
            <a:ext cx="2800820" cy="2097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0A62D38E-A229-8BE8-D2EB-F5CD9CFAEF29}"/>
              </a:ext>
            </a:extLst>
          </p:cNvPr>
          <p:cNvSpPr/>
          <p:nvPr/>
        </p:nvSpPr>
        <p:spPr bwMode="auto">
          <a:xfrm>
            <a:off x="335949" y="3746808"/>
            <a:ext cx="457200" cy="457200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D9973C-1EEE-F7AA-5CFF-1D2FAF87A890}"/>
              </a:ext>
            </a:extLst>
          </p:cNvPr>
          <p:cNvSpPr txBox="1"/>
          <p:nvPr/>
        </p:nvSpPr>
        <p:spPr>
          <a:xfrm>
            <a:off x="400882" y="377535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9BFB299-1177-8602-E436-F5AEECF40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083" y="3780162"/>
            <a:ext cx="2122611" cy="2526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58730E0-AA27-3F4C-B1BB-3466D9DC1172}"/>
              </a:ext>
            </a:extLst>
          </p:cNvPr>
          <p:cNvSpPr/>
          <p:nvPr/>
        </p:nvSpPr>
        <p:spPr bwMode="auto">
          <a:xfrm>
            <a:off x="7699470" y="4349016"/>
            <a:ext cx="932296" cy="166859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F692B38-2100-2EDA-73C8-9D19C2E4443F}"/>
              </a:ext>
            </a:extLst>
          </p:cNvPr>
          <p:cNvSpPr/>
          <p:nvPr/>
        </p:nvSpPr>
        <p:spPr bwMode="auto">
          <a:xfrm>
            <a:off x="2963407" y="3775353"/>
            <a:ext cx="457200" cy="457200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11B54A-D402-D45C-6514-D140A6129344}"/>
              </a:ext>
            </a:extLst>
          </p:cNvPr>
          <p:cNvSpPr txBox="1"/>
          <p:nvPr/>
        </p:nvSpPr>
        <p:spPr>
          <a:xfrm>
            <a:off x="3037856" y="380389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5F4E13-8712-65B3-4F74-C2B2600533BF}"/>
              </a:ext>
            </a:extLst>
          </p:cNvPr>
          <p:cNvSpPr/>
          <p:nvPr/>
        </p:nvSpPr>
        <p:spPr bwMode="auto">
          <a:xfrm>
            <a:off x="5022470" y="4783667"/>
            <a:ext cx="932296" cy="397933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FAA5A0-1404-0146-D853-DA2128EBBE81}"/>
              </a:ext>
            </a:extLst>
          </p:cNvPr>
          <p:cNvSpPr/>
          <p:nvPr/>
        </p:nvSpPr>
        <p:spPr bwMode="auto">
          <a:xfrm>
            <a:off x="5672727" y="4316908"/>
            <a:ext cx="342030" cy="198967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77110A5-082D-621C-BC7A-902828D47699}"/>
              </a:ext>
            </a:extLst>
          </p:cNvPr>
          <p:cNvSpPr/>
          <p:nvPr/>
        </p:nvSpPr>
        <p:spPr bwMode="auto">
          <a:xfrm>
            <a:off x="6130408" y="3546753"/>
            <a:ext cx="457200" cy="457200"/>
          </a:xfrm>
          <a:prstGeom prst="ellipse">
            <a:avLst/>
          </a:prstGeom>
          <a:solidFill>
            <a:schemeClr val="bg1"/>
          </a:solidFill>
          <a:ln w="57150" cap="flat" cmpd="sng" algn="ctr">
            <a:solidFill>
              <a:srgbClr val="00CC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92D8C8-FE23-776D-C142-27C92216DAAE}"/>
              </a:ext>
            </a:extLst>
          </p:cNvPr>
          <p:cNvSpPr txBox="1"/>
          <p:nvPr/>
        </p:nvSpPr>
        <p:spPr>
          <a:xfrm>
            <a:off x="6195341" y="357529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6959465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0FE4B-FFB5-9F85-BC02-E61D9148C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5 Part 3 Recap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32C02-70EB-6BC2-46D1-931F91965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51" y="2917198"/>
            <a:ext cx="7179733" cy="23182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1D69A9-3406-8996-7D9F-6F8A1B108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583" y="1020665"/>
            <a:ext cx="3607150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9727A4-2D8F-1753-4425-B3610E28716B}"/>
              </a:ext>
            </a:extLst>
          </p:cNvPr>
          <p:cNvSpPr txBox="1"/>
          <p:nvPr/>
        </p:nvSpPr>
        <p:spPr>
          <a:xfrm>
            <a:off x="2382078" y="1900534"/>
            <a:ext cx="218992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Diagnostic telemetry now shows the updated STCF</a:t>
            </a:r>
            <a:endParaRPr lang="en-US" sz="1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1C84E9-5EAC-3208-AD18-E3D806AC2752}"/>
              </a:ext>
            </a:extLst>
          </p:cNvPr>
          <p:cNvSpPr/>
          <p:nvPr/>
        </p:nvSpPr>
        <p:spPr bwMode="auto">
          <a:xfrm>
            <a:off x="5477933" y="2302933"/>
            <a:ext cx="2624667" cy="160867"/>
          </a:xfrm>
          <a:prstGeom prst="rect">
            <a:avLst/>
          </a:prstGeom>
          <a:solidFill>
            <a:srgbClr val="FFFF99">
              <a:alpha val="40000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081FFC-AB28-3201-0974-516BFA21FF3E}"/>
              </a:ext>
            </a:extLst>
          </p:cNvPr>
          <p:cNvCxnSpPr>
            <a:cxnSpLocks/>
          </p:cNvCxnSpPr>
          <p:nvPr/>
        </p:nvCxnSpPr>
        <p:spPr bwMode="auto">
          <a:xfrm>
            <a:off x="4385733" y="2167467"/>
            <a:ext cx="996122" cy="21589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9BC099D-8F4F-3830-C4D4-65B7CC959777}"/>
              </a:ext>
            </a:extLst>
          </p:cNvPr>
          <p:cNvSpPr/>
          <p:nvPr/>
        </p:nvSpPr>
        <p:spPr bwMode="auto">
          <a:xfrm>
            <a:off x="1774705" y="4838131"/>
            <a:ext cx="3305295" cy="123336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83AFE5-F16E-BC12-9F5C-B1275FA979FC}"/>
              </a:ext>
            </a:extLst>
          </p:cNvPr>
          <p:cNvSpPr txBox="1"/>
          <p:nvPr/>
        </p:nvSpPr>
        <p:spPr>
          <a:xfrm>
            <a:off x="2901204" y="5286475"/>
            <a:ext cx="231408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Event message confirming command to update the STCF</a:t>
            </a:r>
            <a:endParaRPr lang="en-US" sz="120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E66433-BA10-1B38-3285-1BF83CF1EBE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81400" y="5003802"/>
            <a:ext cx="270846" cy="32500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CC99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C9B7A14F-AA95-0125-2B3F-524A76AC7155}"/>
              </a:ext>
            </a:extLst>
          </p:cNvPr>
          <p:cNvSpPr/>
          <p:nvPr/>
        </p:nvSpPr>
        <p:spPr bwMode="auto">
          <a:xfrm>
            <a:off x="655929" y="4563533"/>
            <a:ext cx="1118776" cy="567267"/>
          </a:xfrm>
          <a:prstGeom prst="rect">
            <a:avLst/>
          </a:prstGeom>
          <a:solidFill>
            <a:srgbClr val="FF0066">
              <a:alpha val="35686"/>
            </a:srgb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B06CE2-372D-3B9D-3C34-FA2C8AFD8790}"/>
              </a:ext>
            </a:extLst>
          </p:cNvPr>
          <p:cNvSpPr txBox="1"/>
          <p:nvPr/>
        </p:nvSpPr>
        <p:spPr>
          <a:xfrm>
            <a:off x="120356" y="5548085"/>
            <a:ext cx="218992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When the STCF is increased, the system time jumps forward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C3F5754-1F00-1241-6CD3-17EFD9F5B5D9}"/>
              </a:ext>
            </a:extLst>
          </p:cNvPr>
          <p:cNvCxnSpPr>
            <a:cxnSpLocks/>
            <a:stCxn id="18" idx="0"/>
            <a:endCxn id="17" idx="2"/>
          </p:cNvCxnSpPr>
          <p:nvPr/>
        </p:nvCxnSpPr>
        <p:spPr bwMode="auto">
          <a:xfrm flipV="1">
            <a:off x="1215317" y="5130800"/>
            <a:ext cx="0" cy="41728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1770224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r>
              <a:rPr lang="en-US"/>
              <a:t>Core Flight System (cFS)</a:t>
            </a:r>
            <a:br>
              <a:rPr lang="en-US"/>
            </a:br>
            <a:r>
              <a:rPr lang="en-US"/>
              <a:t>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90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</a:rPr>
              <a:t>Module 2e: Table Services</a:t>
            </a:r>
          </a:p>
        </p:txBody>
      </p:sp>
    </p:spTree>
    <p:extLst>
      <p:ext uri="{BB962C8B-B14F-4D97-AF65-F5344CB8AC3E}">
        <p14:creationId xmlns:p14="http://schemas.microsoft.com/office/powerpoint/2010/main" val="295330825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Agenda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cFE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Executive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Time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Event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Software Bus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Table Services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Application Layer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Applications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Libraries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838200" y="3267075"/>
            <a:ext cx="2590800" cy="390525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24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cFS</a:t>
            </a:r>
            <a:r>
              <a:rPr lang="en-US"/>
              <a:t> Distributions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4701626"/>
              </p:ext>
            </p:extLst>
          </p:nvPr>
        </p:nvGraphicFramePr>
        <p:xfrm>
          <a:off x="177799" y="1219200"/>
          <a:ext cx="8610601" cy="5123138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845129">
                  <a:extLst>
                    <a:ext uri="{9D8B030D-6E8A-4147-A177-3AD203B41FA5}">
                      <a16:colId xmlns:a16="http://schemas.microsoft.com/office/drawing/2014/main" val="2918552946"/>
                    </a:ext>
                  </a:extLst>
                </a:gridCol>
                <a:gridCol w="2420673">
                  <a:extLst>
                    <a:ext uri="{9D8B030D-6E8A-4147-A177-3AD203B41FA5}">
                      <a16:colId xmlns:a16="http://schemas.microsoft.com/office/drawing/2014/main" val="735053909"/>
                    </a:ext>
                  </a:extLst>
                </a:gridCol>
                <a:gridCol w="4344799">
                  <a:extLst>
                    <a:ext uri="{9D8B030D-6E8A-4147-A177-3AD203B41FA5}">
                      <a16:colId xmlns:a16="http://schemas.microsoft.com/office/drawing/2014/main" val="175874616"/>
                    </a:ext>
                  </a:extLst>
                </a:gridCol>
              </a:tblGrid>
              <a:tr h="420497">
                <a:tc>
                  <a:txBody>
                    <a:bodyPr/>
                    <a:lstStyle/>
                    <a:p>
                      <a:r>
                        <a:rPr lang="en-US" sz="1400" b="1"/>
                        <a:t>Name/Link</a:t>
                      </a:r>
                    </a:p>
                  </a:txBody>
                  <a:tcPr marL="19665" marR="19665" marT="9832" marB="9832" anchor="ctr"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Intended Audience</a:t>
                      </a:r>
                    </a:p>
                  </a:txBody>
                  <a:tcPr marL="19665" marR="19665" marT="9832" marB="9832" anchor="ctr"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Overview</a:t>
                      </a:r>
                    </a:p>
                  </a:txBody>
                  <a:tcPr marL="19665" marR="19665" marT="9832" marB="9832" anchor="ctr"/>
                </a:tc>
                <a:extLst>
                  <a:ext uri="{0D108BD9-81ED-4DB2-BD59-A6C34878D82A}">
                    <a16:rowId xmlns:a16="http://schemas.microsoft.com/office/drawing/2014/main" val="3357129178"/>
                  </a:ext>
                </a:extLst>
              </a:tr>
              <a:tr h="818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err="1">
                          <a:hlinkClick r:id="rId2"/>
                        </a:rPr>
                        <a:t>cFS</a:t>
                      </a:r>
                      <a:r>
                        <a:rPr lang="en-US" sz="1400">
                          <a:hlinkClick r:id="rId2"/>
                        </a:rPr>
                        <a:t> Framework-101</a:t>
                      </a:r>
                      <a:endParaRPr lang="en-US" sz="1400"/>
                    </a:p>
                    <a:p>
                      <a:endParaRPr lang="en-US" sz="1400" b="1"/>
                    </a:p>
                  </a:txBody>
                  <a:tcPr marL="19665" marR="19665" marT="9832" marB="9832" anchor="ctr"/>
                </a:tc>
                <a:tc>
                  <a:txBody>
                    <a:bodyPr/>
                    <a:lstStyle/>
                    <a:p>
                      <a:r>
                        <a:rPr lang="en-US" sz="1400" err="1"/>
                        <a:t>cFS</a:t>
                      </a:r>
                      <a:r>
                        <a:rPr lang="en-US" sz="1400"/>
                        <a:t> Framework training package</a:t>
                      </a:r>
                    </a:p>
                  </a:txBody>
                  <a:tcPr marL="19665" marR="19665" marT="9832" marB="9832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This is a training tool for individuals to learn how to develop software with NASA-developed Core Flight software (CFS) framework. No agreement is necessary through this catalog. Training is created by JSC and is open source.</a:t>
                      </a:r>
                    </a:p>
                  </a:txBody>
                  <a:tcPr marL="19665" marR="19665" marT="9832" marB="9832" anchor="ctr"/>
                </a:tc>
                <a:extLst>
                  <a:ext uri="{0D108BD9-81ED-4DB2-BD59-A6C34878D82A}">
                    <a16:rowId xmlns:a16="http://schemas.microsoft.com/office/drawing/2014/main" val="4179620272"/>
                  </a:ext>
                </a:extLst>
              </a:tr>
              <a:tr h="9902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hlinkClick r:id="rId3"/>
                        </a:rPr>
                        <a:t>cFS Bundle</a:t>
                      </a:r>
                      <a:endParaRPr lang="en-US" sz="1400"/>
                    </a:p>
                    <a:p>
                      <a:endParaRPr lang="en-US" sz="1400" b="1"/>
                    </a:p>
                  </a:txBody>
                  <a:tcPr marL="19665" marR="19665" marT="9832" marB="9832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Initial </a:t>
                      </a:r>
                      <a:r>
                        <a:rPr lang="en-US" sz="1400" err="1"/>
                        <a:t>cFS</a:t>
                      </a:r>
                      <a:r>
                        <a:rPr lang="en-US" sz="1400"/>
                        <a:t> build for a developer or a project</a:t>
                      </a:r>
                    </a:p>
                  </a:txBody>
                  <a:tcPr marL="19665" marR="19665" marT="9832" marB="9832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This repository contains submodules</a:t>
                      </a:r>
                      <a:r>
                        <a:rPr lang="en-US" sz="1050" baseline="0"/>
                        <a:t> for the cFE, OSAL, and apps, as well as instructions for building the system.  This </a:t>
                      </a:r>
                      <a:r>
                        <a:rPr lang="en-US" sz="1050"/>
                        <a:t>distribution has been compiled/linked but has not been verified as an operational system.</a:t>
                      </a:r>
                    </a:p>
                  </a:txBody>
                  <a:tcPr marL="19665" marR="19665" marT="9832" marB="9832" anchor="ctr"/>
                </a:tc>
                <a:extLst>
                  <a:ext uri="{0D108BD9-81ED-4DB2-BD59-A6C34878D82A}">
                    <a16:rowId xmlns:a16="http://schemas.microsoft.com/office/drawing/2014/main" val="1964238747"/>
                  </a:ext>
                </a:extLst>
              </a:tr>
              <a:tr h="13802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hlinkClick r:id="rId4"/>
                        </a:rPr>
                        <a:t>NASA Operational Simulator for Small Satellites (NOS3)</a:t>
                      </a:r>
                      <a:endParaRPr lang="en-US" sz="1400"/>
                    </a:p>
                    <a:p>
                      <a:endParaRPr lang="en-US" sz="1400" b="1"/>
                    </a:p>
                  </a:txBody>
                  <a:tcPr marL="19665" marR="19665" marT="9832" marB="9832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Initial </a:t>
                      </a:r>
                      <a:r>
                        <a:rPr lang="en-US" sz="1400" err="1"/>
                        <a:t>cFS</a:t>
                      </a:r>
                      <a:r>
                        <a:rPr lang="en-US" sz="1400"/>
                        <a:t> platform for a project</a:t>
                      </a:r>
                    </a:p>
                  </a:txBody>
                  <a:tcPr marL="19665" marR="19665" marT="9832" marB="9832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NOS3 provides a complete </a:t>
                      </a:r>
                      <a:r>
                        <a:rPr lang="en-US" sz="1050" err="1"/>
                        <a:t>cFS</a:t>
                      </a:r>
                      <a:r>
                        <a:rPr lang="en-US" sz="1050"/>
                        <a:t> system designed to support satellite flight software development throughout the project life cycle. It includes</a:t>
                      </a:r>
                      <a:br>
                        <a:rPr lang="en-US" sz="1050"/>
                      </a:br>
                      <a:r>
                        <a:rPr lang="en-US" sz="1050"/>
                        <a:t>• 42 Spacecraft dynamics and visualization, NASA GSFC</a:t>
                      </a:r>
                      <a:br>
                        <a:rPr lang="en-US" sz="1050"/>
                      </a:br>
                      <a:r>
                        <a:rPr lang="en-US" sz="1050"/>
                        <a:t>• cFS – core Flight System, NASA GSFC </a:t>
                      </a:r>
                      <a:br>
                        <a:rPr lang="en-US" sz="1050"/>
                      </a:br>
                      <a:r>
                        <a:rPr lang="en-US" sz="1050"/>
                        <a:t>• COSMOS – Ball Aerospace</a:t>
                      </a:r>
                      <a:br>
                        <a:rPr lang="en-US" sz="1050"/>
                      </a:br>
                      <a:r>
                        <a:rPr lang="en-US" sz="1050"/>
                        <a:t>• ITC Common – Loggers and developer tools, NASA IV&amp;V ITC </a:t>
                      </a:r>
                      <a:br>
                        <a:rPr lang="en-US" sz="1050"/>
                      </a:br>
                      <a:r>
                        <a:rPr lang="en-US" sz="1050"/>
                        <a:t>• NOS Engine – Middleware bus simulator, NASA IV&amp;V ITC</a:t>
                      </a:r>
                      <a:br>
                        <a:rPr lang="en-US" sz="1050"/>
                      </a:br>
                      <a:endParaRPr lang="en-US" sz="1050"/>
                    </a:p>
                  </a:txBody>
                  <a:tcPr marL="19665" marR="19665" marT="9832" marB="9832" anchor="ctr"/>
                </a:tc>
                <a:extLst>
                  <a:ext uri="{0D108BD9-81ED-4DB2-BD59-A6C34878D82A}">
                    <a16:rowId xmlns:a16="http://schemas.microsoft.com/office/drawing/2014/main" val="1235655813"/>
                  </a:ext>
                </a:extLst>
              </a:tr>
              <a:tr h="1447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err="1">
                          <a:hlinkClick r:id="rId5"/>
                        </a:rPr>
                        <a:t>OpenSatKit</a:t>
                      </a:r>
                      <a:r>
                        <a:rPr lang="en-US" sz="1400">
                          <a:hlinkClick r:id="rId5"/>
                        </a:rPr>
                        <a:t> (OSK)</a:t>
                      </a:r>
                      <a:endParaRPr lang="en-US" sz="140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/>
                    </a:p>
                  </a:txBody>
                  <a:tcPr marL="19665" marR="19665" marT="9832" marB="9832" anchor="ctr"/>
                </a:tc>
                <a:tc>
                  <a:txBody>
                    <a:bodyPr/>
                    <a:lstStyle/>
                    <a:p>
                      <a:endParaRPr lang="en-US" sz="1400"/>
                    </a:p>
                    <a:p>
                      <a:endParaRPr lang="en-US" sz="1400"/>
                    </a:p>
                    <a:p>
                      <a:r>
                        <a:rPr lang="en-US" sz="1400"/>
                        <a:t>cFS training platform for new cFS developers</a:t>
                      </a:r>
                      <a:br>
                        <a:rPr lang="en-US" sz="1400"/>
                      </a:br>
                      <a:br>
                        <a:rPr lang="en-US" sz="1400"/>
                      </a:br>
                      <a:br>
                        <a:rPr lang="en-US" sz="1400"/>
                      </a:br>
                      <a:endParaRPr lang="en-US" sz="1400"/>
                    </a:p>
                  </a:txBody>
                  <a:tcPr marL="19665" marR="19665" marT="9832" marB="9832"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OSK provides a complete </a:t>
                      </a:r>
                      <a:r>
                        <a:rPr lang="en-US" sz="1050" err="1"/>
                        <a:t>cFS</a:t>
                      </a:r>
                      <a:r>
                        <a:rPr lang="en-US" sz="1050"/>
                        <a:t> system to simplify the </a:t>
                      </a:r>
                      <a:r>
                        <a:rPr lang="en-US" sz="1050" err="1"/>
                        <a:t>cFS</a:t>
                      </a:r>
                      <a:r>
                        <a:rPr lang="en-US" sz="1050"/>
                        <a:t> learning curve, </a:t>
                      </a:r>
                      <a:r>
                        <a:rPr lang="en-US" sz="1050" err="1"/>
                        <a:t>cFS</a:t>
                      </a:r>
                      <a:r>
                        <a:rPr lang="en-US" sz="1050"/>
                        <a:t> deployment, and application development. The kit combines three open source tools to achieve these goals: </a:t>
                      </a:r>
                      <a:br>
                        <a:rPr lang="en-US" sz="1050"/>
                      </a:br>
                      <a:br>
                        <a:rPr lang="en-US" sz="1050"/>
                      </a:br>
                      <a:r>
                        <a:rPr lang="en-US" sz="1050"/>
                        <a:t>• </a:t>
                      </a:r>
                      <a:r>
                        <a:rPr lang="en-US" sz="1050" err="1"/>
                        <a:t>cFS</a:t>
                      </a:r>
                      <a:r>
                        <a:rPr lang="en-US" sz="1050"/>
                        <a:t> – core Flight System, NASA GSFC </a:t>
                      </a:r>
                      <a:br>
                        <a:rPr lang="en-US" sz="1050"/>
                      </a:br>
                      <a:r>
                        <a:rPr lang="en-US" sz="1050"/>
                        <a:t>• COSMOS – command and control platform for embedded systems, Ball Aerospace</a:t>
                      </a:r>
                      <a:br>
                        <a:rPr lang="en-US" sz="1050"/>
                      </a:br>
                      <a:r>
                        <a:rPr lang="en-US" sz="1050"/>
                        <a:t>• 42 dynamic simulator, NASA GSFC</a:t>
                      </a:r>
                    </a:p>
                  </a:txBody>
                  <a:tcPr marL="19665" marR="19665" marT="9832" marB="9832" anchor="ctr"/>
                </a:tc>
                <a:extLst>
                  <a:ext uri="{0D108BD9-81ED-4DB2-BD59-A6C34878D82A}">
                    <a16:rowId xmlns:a16="http://schemas.microsoft.com/office/drawing/2014/main" val="3811681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18145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6">
            <a:extLst>
              <a:ext uri="{FF2B5EF4-FFF2-40B4-BE49-F238E27FC236}">
                <a16:creationId xmlns:a16="http://schemas.microsoft.com/office/drawing/2014/main" id="{E2595E82-A54D-4F48-B960-6B6675D65C34}"/>
              </a:ext>
            </a:extLst>
          </p:cNvPr>
          <p:cNvSpPr/>
          <p:nvPr/>
        </p:nvSpPr>
        <p:spPr bwMode="auto">
          <a:xfrm>
            <a:off x="381000" y="2944805"/>
            <a:ext cx="8330674" cy="732624"/>
          </a:xfrm>
          <a:prstGeom prst="roundRect">
            <a:avLst/>
          </a:prstGeom>
          <a:solidFill>
            <a:srgbClr val="FF0066">
              <a:alpha val="32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Table Services - cFS Context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329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329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3964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3964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4632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4632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5300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5300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5968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5968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663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663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310874" y="28774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1115557" y="3120286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1094719" y="4034686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981032" y="4959266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1064260" y="2299409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310874" y="47062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310874" y="3720886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41534" y="5668952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666867" y="5779142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1097759" y="5777136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281587" y="5782829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551236" y="5818284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005252" y="5816281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750573" y="5818284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834863" y="5779142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6045764" y="5818284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6131586" y="5779142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79976" y="5816281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581338" y="3014614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4020180" y="3192888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581338" y="3919006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581338" y="4155903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404329" y="4153582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231632" y="4153581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530073" y="3916936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539909" y="4151734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802501" y="3684950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581338" y="5165676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598858" y="4928752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581338" y="4922112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329673" y="139700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396473" y="139341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463273" y="13948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530073" y="139181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595393" y="1393519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660713" y="13991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10874" y="198718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</p:spTree>
    <p:extLst>
      <p:ext uri="{BB962C8B-B14F-4D97-AF65-F5344CB8AC3E}">
        <p14:creationId xmlns:p14="http://schemas.microsoft.com/office/powerpoint/2010/main" val="2393692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6680200" cy="688975"/>
          </a:xfrm>
        </p:spPr>
        <p:txBody>
          <a:bodyPr/>
          <a:lstStyle/>
          <a:p>
            <a:pPr algn="ctr"/>
            <a:r>
              <a:rPr lang="en-US"/>
              <a:t>Table Services (TBL) - Overview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312150" cy="53340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/>
              <a:t>What is a table?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Tables are logical groups of parameters that are managed as a named entity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/>
              <a:t>Parameters typically change the behavior of a FSW algorithm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Examples include controller gains, conversion factors, and filter algorithm parameters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/>
              <a:t>Tables service provides ground commands to load a table from a file and dump a table to a file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Table loads are synchronized with applications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/>
              <a:t>Tables are binary files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Ground support tools are required to create and display table contents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/>
              <a:t>The cFE can be built without table support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sz="1600"/>
              <a:t>Note the cFE services don’t use tables</a:t>
            </a:r>
          </a:p>
        </p:txBody>
      </p:sp>
    </p:spTree>
    <p:extLst>
      <p:ext uri="{BB962C8B-B14F-4D97-AF65-F5344CB8AC3E}">
        <p14:creationId xmlns:p14="http://schemas.microsoft.com/office/powerpoint/2010/main" val="22541462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Table Services - Context</a:t>
            </a:r>
          </a:p>
        </p:txBody>
      </p:sp>
      <p:sp>
        <p:nvSpPr>
          <p:cNvPr id="10" name="Right Arrow 53"/>
          <p:cNvSpPr>
            <a:spLocks noChangeArrowheads="1"/>
          </p:cNvSpPr>
          <p:nvPr/>
        </p:nvSpPr>
        <p:spPr bwMode="auto">
          <a:xfrm rot="8489019" flipV="1">
            <a:off x="4938634" y="2577136"/>
            <a:ext cx="1652983" cy="286650"/>
          </a:xfrm>
          <a:prstGeom prst="rightArrow">
            <a:avLst>
              <a:gd name="adj1" fmla="val 50000"/>
              <a:gd name="adj2" fmla="val 5012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3" name="Oval 53"/>
          <p:cNvSpPr>
            <a:spLocks noChangeArrowheads="1"/>
          </p:cNvSpPr>
          <p:nvPr/>
        </p:nvSpPr>
        <p:spPr bwMode="auto">
          <a:xfrm>
            <a:off x="3429000" y="2895600"/>
            <a:ext cx="1905000" cy="190195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cFE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Table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Services</a:t>
            </a:r>
          </a:p>
        </p:txBody>
      </p:sp>
      <p:sp>
        <p:nvSpPr>
          <p:cNvPr id="4" name="Oval 53"/>
          <p:cNvSpPr>
            <a:spLocks noChangeArrowheads="1"/>
          </p:cNvSpPr>
          <p:nvPr/>
        </p:nvSpPr>
        <p:spPr bwMode="auto">
          <a:xfrm>
            <a:off x="6243283" y="1532934"/>
            <a:ext cx="987552" cy="98490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Any cFS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Application</a:t>
            </a:r>
          </a:p>
        </p:txBody>
      </p:sp>
      <p:sp>
        <p:nvSpPr>
          <p:cNvPr id="29" name="Text Box 67"/>
          <p:cNvSpPr txBox="1">
            <a:spLocks noChangeArrowheads="1"/>
          </p:cNvSpPr>
          <p:nvPr/>
        </p:nvSpPr>
        <p:spPr bwMode="auto">
          <a:xfrm>
            <a:off x="5036136" y="2217616"/>
            <a:ext cx="8659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</a:rPr>
              <a:t>CFE_TBL_*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84" charset="-128"/>
                <a:cs typeface="+mn-cs"/>
              </a:rPr>
              <a:t>API Calls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942D58-38ED-0AA6-5930-EADE3F0CB348}"/>
              </a:ext>
            </a:extLst>
          </p:cNvPr>
          <p:cNvGrpSpPr/>
          <p:nvPr/>
        </p:nvGrpSpPr>
        <p:grpSpPr>
          <a:xfrm>
            <a:off x="7988810" y="1894367"/>
            <a:ext cx="1064715" cy="3069265"/>
            <a:chOff x="815649" y="1066800"/>
            <a:chExt cx="1064715" cy="30692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7C6EDD-E4CB-48EB-9A99-AF2AC4A796D5}"/>
                </a:ext>
              </a:extLst>
            </p:cNvPr>
            <p:cNvGrpSpPr/>
            <p:nvPr/>
          </p:nvGrpSpPr>
          <p:grpSpPr>
            <a:xfrm>
              <a:off x="943623" y="1166137"/>
              <a:ext cx="817852" cy="431831"/>
              <a:chOff x="943623" y="1166137"/>
              <a:chExt cx="817852" cy="431831"/>
            </a:xfrm>
          </p:grpSpPr>
          <p:sp>
            <p:nvSpPr>
              <p:cNvPr id="27" name="Right Arrow 56">
                <a:extLst>
                  <a:ext uri="{FF2B5EF4-FFF2-40B4-BE49-F238E27FC236}">
                    <a16:creationId xmlns:a16="http://schemas.microsoft.com/office/drawing/2014/main" id="{225105DD-328E-9112-C53E-35D4F71B8731}"/>
                  </a:ext>
                </a:extLst>
              </p:cNvPr>
              <p:cNvSpPr/>
              <p:nvPr/>
            </p:nvSpPr>
            <p:spPr bwMode="auto">
              <a:xfrm>
                <a:off x="1004679" y="1166137"/>
                <a:ext cx="747921" cy="187453"/>
              </a:xfrm>
              <a:prstGeom prst="right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4185ADA-0E4F-70C2-BEC3-671E972D975B}"/>
                  </a:ext>
                </a:extLst>
              </p:cNvPr>
              <p:cNvSpPr txBox="1"/>
              <p:nvPr/>
            </p:nvSpPr>
            <p:spPr>
              <a:xfrm>
                <a:off x="943623" y="1320969"/>
                <a:ext cx="8178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Software Bus (SB)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Communications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6E72D8B-CF21-CBD2-92F6-E0660646686C}"/>
                </a:ext>
              </a:extLst>
            </p:cNvPr>
            <p:cNvGrpSpPr/>
            <p:nvPr/>
          </p:nvGrpSpPr>
          <p:grpSpPr>
            <a:xfrm>
              <a:off x="958878" y="1937520"/>
              <a:ext cx="721672" cy="583744"/>
              <a:chOff x="967689" y="2222313"/>
              <a:chExt cx="721672" cy="58374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3E1AB06-B322-8D8D-88D0-6C6E9718ABA6}"/>
                  </a:ext>
                </a:extLst>
              </p:cNvPr>
              <p:cNvSpPr/>
              <p:nvPr/>
            </p:nvSpPr>
            <p:spPr bwMode="auto">
              <a:xfrm>
                <a:off x="1126847" y="2222313"/>
                <a:ext cx="442322" cy="39384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621625C-28DC-C310-B3EB-E80A726CBB5C}"/>
                  </a:ext>
                </a:extLst>
              </p:cNvPr>
              <p:cNvSpPr txBox="1"/>
              <p:nvPr/>
            </p:nvSpPr>
            <p:spPr>
              <a:xfrm>
                <a:off x="967689" y="2621391"/>
                <a:ext cx="72167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cFS Application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D907CC-C10B-D6E4-CA75-0DC88E5A9422}"/>
                </a:ext>
              </a:extLst>
            </p:cNvPr>
            <p:cNvSpPr/>
            <p:nvPr/>
          </p:nvSpPr>
          <p:spPr bwMode="auto">
            <a:xfrm>
              <a:off x="876241" y="1066800"/>
              <a:ext cx="980254" cy="306232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06CEFFC-A9A6-622A-88C1-3117093A1CA8}"/>
                </a:ext>
              </a:extLst>
            </p:cNvPr>
            <p:cNvGrpSpPr/>
            <p:nvPr/>
          </p:nvGrpSpPr>
          <p:grpSpPr>
            <a:xfrm>
              <a:off x="1184500" y="3036854"/>
              <a:ext cx="392097" cy="500020"/>
              <a:chOff x="1126847" y="3610252"/>
              <a:chExt cx="392097" cy="50002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4E501E-2DF8-85D8-7952-7B63D78621D1}"/>
                  </a:ext>
                </a:extLst>
              </p:cNvPr>
              <p:cNvSpPr txBox="1"/>
              <p:nvPr/>
            </p:nvSpPr>
            <p:spPr>
              <a:xfrm>
                <a:off x="1173925" y="3925606"/>
                <a:ext cx="30970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File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2F49E66-0F26-A408-FBCB-EC2B2586D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847" y="3610252"/>
                <a:ext cx="39209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CA328B0-F050-B3D1-7471-38B0D3C26086}"/>
                </a:ext>
              </a:extLst>
            </p:cNvPr>
            <p:cNvGrpSpPr/>
            <p:nvPr/>
          </p:nvGrpSpPr>
          <p:grpSpPr>
            <a:xfrm>
              <a:off x="967134" y="1656242"/>
              <a:ext cx="761747" cy="276999"/>
              <a:chOff x="947655" y="1790024"/>
              <a:chExt cx="761747" cy="276999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91BEA6D-474E-295A-DF4D-8F5F5B8A72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4679" y="1790024"/>
                <a:ext cx="6477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2DE8D4B-E68E-D0EB-E394-59EF68D5CC99}"/>
                  </a:ext>
                </a:extLst>
              </p:cNvPr>
              <p:cNvSpPr txBox="1"/>
              <p:nvPr/>
            </p:nvSpPr>
            <p:spPr>
              <a:xfrm>
                <a:off x="947655" y="1790024"/>
                <a:ext cx="7617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Non-SB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Communications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FE8699-0CF7-92A3-626D-C9CDF2E489DE}"/>
                </a:ext>
              </a:extLst>
            </p:cNvPr>
            <p:cNvGrpSpPr/>
            <p:nvPr/>
          </p:nvGrpSpPr>
          <p:grpSpPr>
            <a:xfrm>
              <a:off x="815649" y="2545969"/>
              <a:ext cx="1064715" cy="492443"/>
              <a:chOff x="796166" y="2970813"/>
              <a:chExt cx="1064715" cy="492443"/>
            </a:xfrm>
          </p:grpSpPr>
          <p:sp>
            <p:nvSpPr>
              <p:cNvPr id="16" name="Rounded Rectangle 48">
                <a:extLst>
                  <a:ext uri="{FF2B5EF4-FFF2-40B4-BE49-F238E27FC236}">
                    <a16:creationId xmlns:a16="http://schemas.microsoft.com/office/drawing/2014/main" id="{32B1A3EF-D43C-9888-8A72-625959C09DE6}"/>
                  </a:ext>
                </a:extLst>
              </p:cNvPr>
              <p:cNvSpPr/>
              <p:nvPr/>
            </p:nvSpPr>
            <p:spPr bwMode="auto">
              <a:xfrm>
                <a:off x="1029167" y="2970813"/>
                <a:ext cx="598714" cy="215444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D3A5913-3FEA-5DC1-A4CB-7E8F283DA8D3}"/>
                  </a:ext>
                </a:extLst>
              </p:cNvPr>
              <p:cNvSpPr txBox="1"/>
              <p:nvPr/>
            </p:nvSpPr>
            <p:spPr>
              <a:xfrm>
                <a:off x="796166" y="3186257"/>
                <a:ext cx="1064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Internal Software Module,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Library, or Data Store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8AAB57C-00BD-4C4B-1E62-7C34681040C7}"/>
                </a:ext>
              </a:extLst>
            </p:cNvPr>
            <p:cNvGrpSpPr/>
            <p:nvPr/>
          </p:nvGrpSpPr>
          <p:grpSpPr>
            <a:xfrm>
              <a:off x="900784" y="3520512"/>
              <a:ext cx="955710" cy="615553"/>
              <a:chOff x="845040" y="4198948"/>
              <a:chExt cx="955710" cy="61555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F5B226-5BA6-225C-449B-65512D4CD828}"/>
                  </a:ext>
                </a:extLst>
              </p:cNvPr>
              <p:cNvSpPr/>
              <p:nvPr/>
            </p:nvSpPr>
            <p:spPr bwMode="auto">
              <a:xfrm>
                <a:off x="979995" y="4198948"/>
                <a:ext cx="685800" cy="338554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430D05-F15C-D2D8-58D4-5347EC68B947}"/>
                  </a:ext>
                </a:extLst>
              </p:cNvPr>
              <p:cNvSpPr txBox="1"/>
              <p:nvPr/>
            </p:nvSpPr>
            <p:spPr>
              <a:xfrm>
                <a:off x="845040" y="4537502"/>
                <a:ext cx="9557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External Entity or Data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Store (variable/table)</a:t>
                </a:r>
              </a:p>
            </p:txBody>
          </p:sp>
        </p:grpSp>
      </p:grpSp>
      <p:sp>
        <p:nvSpPr>
          <p:cNvPr id="30" name="Right Arrow 72">
            <a:extLst>
              <a:ext uri="{FF2B5EF4-FFF2-40B4-BE49-F238E27FC236}">
                <a16:creationId xmlns:a16="http://schemas.microsoft.com/office/drawing/2014/main" id="{DE60C5D2-04E2-41C3-0AB7-6E3CC53F6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134" y="3798355"/>
            <a:ext cx="846214" cy="208990"/>
          </a:xfrm>
          <a:prstGeom prst="rightArrow">
            <a:avLst>
              <a:gd name="adj1" fmla="val 50000"/>
              <a:gd name="adj2" fmla="val 50079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34" name="Oval 55">
            <a:extLst>
              <a:ext uri="{FF2B5EF4-FFF2-40B4-BE49-F238E27FC236}">
                <a16:creationId xmlns:a16="http://schemas.microsoft.com/office/drawing/2014/main" id="{CF1B8CE6-AE4A-1A7A-7F05-CC215045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532" y="3429000"/>
            <a:ext cx="987552" cy="990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Software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Scheduler</a:t>
            </a:r>
          </a:p>
        </p:txBody>
      </p:sp>
      <p:sp>
        <p:nvSpPr>
          <p:cNvPr id="35" name="Text Box 67">
            <a:extLst>
              <a:ext uri="{FF2B5EF4-FFF2-40B4-BE49-F238E27FC236}">
                <a16:creationId xmlns:a16="http://schemas.microsoft.com/office/drawing/2014/main" id="{C7AE96A2-9AB1-FAF4-6665-BCD00B50C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149" y="3328565"/>
            <a:ext cx="838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HK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Requests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B381CD-AA2D-E7E9-2730-8F07A5D633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65" y="5599521"/>
            <a:ext cx="1013235" cy="87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B2F0CAD-6C41-AF59-1F92-45962F354BD0}"/>
              </a:ext>
            </a:extLst>
          </p:cNvPr>
          <p:cNvCxnSpPr>
            <a:stCxn id="6" idx="0"/>
            <a:endCxn id="23" idx="4"/>
          </p:cNvCxnSpPr>
          <p:nvPr/>
        </p:nvCxnSpPr>
        <p:spPr bwMode="auto">
          <a:xfrm flipV="1">
            <a:off x="4065383" y="4797552"/>
            <a:ext cx="316117" cy="8019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E85BDB3-1D0D-2CE9-20F2-6CFB5FB828F8}"/>
              </a:ext>
            </a:extLst>
          </p:cNvPr>
          <p:cNvSpPr txBox="1"/>
          <p:nvPr/>
        </p:nvSpPr>
        <p:spPr>
          <a:xfrm>
            <a:off x="3676493" y="5783041"/>
            <a:ext cx="7777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Table File</a:t>
            </a:r>
          </a:p>
        </p:txBody>
      </p:sp>
    </p:spTree>
    <p:extLst>
      <p:ext uri="{BB962C8B-B14F-4D97-AF65-F5344CB8AC3E}">
        <p14:creationId xmlns:p14="http://schemas.microsoft.com/office/powerpoint/2010/main" val="373605452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7" name="Oval 1117186"/>
          <p:cNvSpPr/>
          <p:nvPr/>
        </p:nvSpPr>
        <p:spPr bwMode="auto">
          <a:xfrm>
            <a:off x="5006068" y="772146"/>
            <a:ext cx="2613932" cy="258065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1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152400"/>
            <a:ext cx="6680200" cy="533400"/>
          </a:xfrm>
        </p:spPr>
        <p:txBody>
          <a:bodyPr/>
          <a:lstStyle/>
          <a:p>
            <a:pPr algn="ctr"/>
            <a:r>
              <a:rPr lang="en-US"/>
              <a:t>Table Services – Managing Tables 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3264430"/>
            <a:ext cx="8312150" cy="3593570"/>
          </a:xfrm>
        </p:spPr>
        <p:txBody>
          <a:bodyPr/>
          <a:lstStyle/>
          <a:p>
            <a:r>
              <a:rPr lang="en-US" sz="1600"/>
              <a:t>Active Table </a:t>
            </a:r>
            <a:r>
              <a:rPr lang="en-US" sz="1600" b="0"/>
              <a:t>- </a:t>
            </a:r>
            <a:r>
              <a:rPr lang="en-US" sz="1400" b="0"/>
              <a:t>Image accessed by app while it executes</a:t>
            </a:r>
          </a:p>
          <a:p>
            <a:r>
              <a:rPr lang="en-US" sz="1600"/>
              <a:t>Inactive Table </a:t>
            </a:r>
            <a:r>
              <a:rPr lang="en-US" sz="1600" b="0"/>
              <a:t>- </a:t>
            </a:r>
            <a:r>
              <a:rPr lang="en-US" sz="1400" b="0"/>
              <a:t>Image manipulated by ops (could be stored commands)</a:t>
            </a:r>
          </a:p>
          <a:p>
            <a:r>
              <a:rPr lang="en-US" sz="1600"/>
              <a:t>Load </a:t>
            </a:r>
            <a:r>
              <a:rPr lang="en-US" sz="1600">
                <a:sym typeface="Wingdings" panose="05000000000000000000" pitchFamily="2" charset="2"/>
              </a:rPr>
              <a:t></a:t>
            </a:r>
            <a:r>
              <a:rPr lang="en-US" sz="1600"/>
              <a:t> Validate </a:t>
            </a:r>
            <a:r>
              <a:rPr lang="en-US" sz="1600">
                <a:sym typeface="Wingdings" panose="05000000000000000000" pitchFamily="2" charset="2"/>
              </a:rPr>
              <a:t></a:t>
            </a:r>
            <a:r>
              <a:rPr lang="en-US" sz="1600"/>
              <a:t> Activate</a:t>
            </a:r>
          </a:p>
          <a:p>
            <a:pPr lvl="1"/>
            <a:r>
              <a:rPr lang="en-US" sz="1400"/>
              <a:t>Loads can be partial or complete</a:t>
            </a:r>
          </a:p>
          <a:p>
            <a:pPr lvl="1"/>
            <a:r>
              <a:rPr lang="en-US" sz="1400"/>
              <a:t>For partial loads current active contents copied to inactive buffer prior to updates from file</a:t>
            </a:r>
          </a:p>
          <a:p>
            <a:pPr lvl="1"/>
            <a:r>
              <a:rPr lang="en-US" sz="1400"/>
              <a:t>Apps can supply a “validate function”  that is executed when commanded </a:t>
            </a:r>
          </a:p>
          <a:p>
            <a:r>
              <a:rPr lang="en-US" sz="1600"/>
              <a:t>Dump</a:t>
            </a:r>
          </a:p>
          <a:p>
            <a:pPr lvl="1"/>
            <a:r>
              <a:rPr lang="en-US" sz="1400"/>
              <a:t>Command specifies whether to dump the active or inactive buffer to a file</a:t>
            </a:r>
          </a:p>
          <a:p>
            <a:r>
              <a:rPr lang="en-US" sz="1600"/>
              <a:t>Table operations are synchronous with the application that owns the table to ensure table data integrity</a:t>
            </a:r>
          </a:p>
          <a:p>
            <a:r>
              <a:rPr lang="en-US" sz="1600"/>
              <a:t>Non-Blocking table updates allow tables to be used in Interrupt Service Routines</a:t>
            </a:r>
          </a:p>
          <a:p>
            <a:pPr marL="0" indent="0">
              <a:buNone/>
            </a:pPr>
            <a:endParaRPr lang="en-US" sz="1600"/>
          </a:p>
        </p:txBody>
      </p:sp>
      <p:grpSp>
        <p:nvGrpSpPr>
          <p:cNvPr id="3" name="Group 2"/>
          <p:cNvGrpSpPr/>
          <p:nvPr/>
        </p:nvGrpSpPr>
        <p:grpSpPr>
          <a:xfrm>
            <a:off x="1360488" y="1769047"/>
            <a:ext cx="625474" cy="616357"/>
            <a:chOff x="606426" y="1385037"/>
            <a:chExt cx="985585" cy="9868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26" y="1385037"/>
              <a:ext cx="985585" cy="986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63"/>
            <p:cNvSpPr txBox="1">
              <a:spLocks noChangeArrowheads="1"/>
            </p:cNvSpPr>
            <p:nvPr/>
          </p:nvSpPr>
          <p:spPr bwMode="auto">
            <a:xfrm>
              <a:off x="606426" y="1447800"/>
              <a:ext cx="818916" cy="418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-84" charset="-128"/>
                  <a:cs typeface="+mn-cs"/>
                </a:rPr>
                <a:t>File</a:t>
              </a:r>
              <a:endPara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endParaRPr>
            </a:p>
          </p:txBody>
        </p:sp>
      </p:grp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3273425" y="1092200"/>
            <a:ext cx="914400" cy="400050"/>
            <a:chOff x="2112" y="3216"/>
            <a:chExt cx="576" cy="252"/>
          </a:xfrm>
        </p:grpSpPr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2160" y="321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2160" y="345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2112" y="3216"/>
              <a:ext cx="57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Inactive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Buffer</a:t>
              </a:r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3273425" y="2697913"/>
            <a:ext cx="914400" cy="400050"/>
            <a:chOff x="2112" y="3216"/>
            <a:chExt cx="576" cy="252"/>
          </a:xfrm>
        </p:grpSpPr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2160" y="321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2160" y="345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2112" y="3216"/>
              <a:ext cx="57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Active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Buffer</a:t>
              </a:r>
            </a:p>
          </p:txBody>
        </p:sp>
      </p:grpSp>
      <p:sp>
        <p:nvSpPr>
          <p:cNvPr id="10" name="Rectangle 9"/>
          <p:cNvSpPr/>
          <p:nvPr/>
        </p:nvSpPr>
        <p:spPr bwMode="auto">
          <a:xfrm>
            <a:off x="5485342" y="1303812"/>
            <a:ext cx="1752600" cy="6050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Table Maintenance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Function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(Typically run on HK cycle)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3121025" y="1828800"/>
            <a:ext cx="1219200" cy="5042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Service</a:t>
            </a:r>
          </a:p>
        </p:txBody>
      </p:sp>
      <p:cxnSp>
        <p:nvCxnSpPr>
          <p:cNvPr id="21" name="Straight Arrow Connector 20"/>
          <p:cNvCxnSpPr>
            <a:stCxn id="10" idx="1"/>
            <a:endCxn id="20" idx="3"/>
          </p:cNvCxnSpPr>
          <p:nvPr/>
        </p:nvCxnSpPr>
        <p:spPr bwMode="auto">
          <a:xfrm flipH="1">
            <a:off x="4340225" y="1606323"/>
            <a:ext cx="1145117" cy="4746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4606209" y="1572942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Poll 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997037" y="1939402"/>
            <a:ext cx="1135063" cy="37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2244625" y="1690300"/>
            <a:ext cx="567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Load </a:t>
            </a:r>
          </a:p>
        </p:txBody>
      </p:sp>
      <p:cxnSp>
        <p:nvCxnSpPr>
          <p:cNvPr id="27" name="Straight Arrow Connector 26"/>
          <p:cNvCxnSpPr>
            <a:stCxn id="20" idx="0"/>
            <a:endCxn id="14" idx="2"/>
          </p:cNvCxnSpPr>
          <p:nvPr/>
        </p:nvCxnSpPr>
        <p:spPr bwMode="auto">
          <a:xfrm flipV="1">
            <a:off x="3730625" y="1492250"/>
            <a:ext cx="0" cy="3365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9" name="Straight Arrow Connector 28"/>
          <p:cNvCxnSpPr>
            <a:stCxn id="18" idx="0"/>
            <a:endCxn id="20" idx="2"/>
          </p:cNvCxnSpPr>
          <p:nvPr/>
        </p:nvCxnSpPr>
        <p:spPr bwMode="auto">
          <a:xfrm flipV="1">
            <a:off x="3730625" y="2333084"/>
            <a:ext cx="0" cy="3648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35" name="Rectangle 34"/>
          <p:cNvSpPr/>
          <p:nvPr/>
        </p:nvSpPr>
        <p:spPr bwMode="auto">
          <a:xfrm>
            <a:off x="5524500" y="2276716"/>
            <a:ext cx="1752600" cy="6050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Run Loop Processing</a:t>
            </a:r>
          </a:p>
        </p:txBody>
      </p:sp>
      <p:cxnSp>
        <p:nvCxnSpPr>
          <p:cNvPr id="38" name="Straight Arrow Connector 37"/>
          <p:cNvCxnSpPr>
            <a:stCxn id="35" idx="1"/>
          </p:cNvCxnSpPr>
          <p:nvPr/>
        </p:nvCxnSpPr>
        <p:spPr bwMode="auto">
          <a:xfrm flipH="1" flipV="1">
            <a:off x="4340225" y="2276716"/>
            <a:ext cx="1184275" cy="3025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4332351" y="2460084"/>
            <a:ext cx="962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Get Pointer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 flipV="1">
            <a:off x="1985962" y="2197109"/>
            <a:ext cx="1146138" cy="142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2193068" y="2214226"/>
            <a:ext cx="6367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Dump </a:t>
            </a:r>
          </a:p>
        </p:txBody>
      </p:sp>
    </p:spTree>
    <p:extLst>
      <p:ext uri="{BB962C8B-B14F-4D97-AF65-F5344CB8AC3E}">
        <p14:creationId xmlns:p14="http://schemas.microsoft.com/office/powerpoint/2010/main" val="323420378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Services - Load Table</a:t>
            </a:r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915994" y="5193768"/>
            <a:ext cx="7772401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925138" y="2796780"/>
            <a:ext cx="7776467" cy="101322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571207" y="2474681"/>
            <a:ext cx="1408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CFDP</a:t>
            </a: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-249204" y="5298543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Ground</a:t>
            </a: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 rot="10800000">
            <a:off x="1525930" y="3875403"/>
            <a:ext cx="459172" cy="1287905"/>
          </a:xfrm>
          <a:prstGeom prst="downArrow">
            <a:avLst>
              <a:gd name="adj1" fmla="val 44471"/>
              <a:gd name="adj2" fmla="val 76771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982414" y="910498"/>
            <a:ext cx="139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Transfer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File to Flight</a:t>
            </a:r>
          </a:p>
        </p:txBody>
      </p:sp>
      <p:sp>
        <p:nvSpPr>
          <p:cNvPr id="12" name="Line 35"/>
          <p:cNvSpPr>
            <a:spLocks noChangeShapeType="1"/>
          </p:cNvSpPr>
          <p:nvPr/>
        </p:nvSpPr>
        <p:spPr bwMode="auto">
          <a:xfrm>
            <a:off x="954604" y="5957993"/>
            <a:ext cx="7181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8020961" y="5789718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Time</a:t>
            </a:r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915994" y="1656394"/>
            <a:ext cx="7772401" cy="6096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</p:txBody>
      </p: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4893761" y="907898"/>
            <a:ext cx="1890713" cy="4781550"/>
            <a:chOff x="2832" y="924"/>
            <a:chExt cx="1191" cy="3012"/>
          </a:xfrm>
        </p:grpSpPr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2914" y="924"/>
              <a:ext cx="110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ＭＳ Ｐゴシック"/>
                </a:rPr>
                <a:t>Validate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ＭＳ Ｐゴシック"/>
                </a:rPr>
                <a:t>Table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2832" y="1162"/>
              <a:ext cx="0" cy="27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6941637" y="925361"/>
            <a:ext cx="1576388" cy="4764088"/>
            <a:chOff x="4122" y="935"/>
            <a:chExt cx="993" cy="3001"/>
          </a:xfrm>
        </p:grpSpPr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4215" y="935"/>
              <a:ext cx="90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ＭＳ Ｐゴシック"/>
                </a:rPr>
                <a:t>Activate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ＭＳ Ｐゴシック"/>
                </a:rPr>
                <a:t>Table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26" name="Line 16"/>
            <p:cNvSpPr>
              <a:spLocks noChangeShapeType="1"/>
            </p:cNvSpPr>
            <p:nvPr/>
          </p:nvSpPr>
          <p:spPr bwMode="auto">
            <a:xfrm>
              <a:off x="4122" y="1162"/>
              <a:ext cx="0" cy="27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2566491" y="950761"/>
            <a:ext cx="2100265" cy="4738688"/>
            <a:chOff x="1366" y="951"/>
            <a:chExt cx="1323" cy="2985"/>
          </a:xfrm>
        </p:grpSpPr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389" y="951"/>
              <a:ext cx="130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ＭＳ Ｐゴシック"/>
                </a:rPr>
                <a:t>Load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ＭＳ Ｐゴシック"/>
                </a:rPr>
                <a:t>Table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1366" y="1162"/>
              <a:ext cx="0" cy="27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373016" y="2965233"/>
            <a:ext cx="870365" cy="684693"/>
            <a:chOff x="6732501" y="5186187"/>
            <a:chExt cx="985585" cy="986897"/>
          </a:xfrm>
        </p:grpSpPr>
        <p:pic>
          <p:nvPicPr>
            <p:cNvPr id="3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501" y="5186187"/>
              <a:ext cx="985585" cy="986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63"/>
            <p:cNvSpPr txBox="1">
              <a:spLocks noChangeArrowheads="1"/>
            </p:cNvSpPr>
            <p:nvPr/>
          </p:nvSpPr>
          <p:spPr bwMode="auto">
            <a:xfrm>
              <a:off x="6798498" y="5248290"/>
              <a:ext cx="818914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-84" charset="-128"/>
                  <a:cs typeface="+mn-cs"/>
                </a:rPr>
                <a:t>File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endParaRPr>
            </a:p>
          </p:txBody>
        </p:sp>
      </p:grpSp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2743638" y="5241422"/>
            <a:ext cx="20373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Table Load Cmd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276889" y="2991875"/>
            <a:ext cx="1374111" cy="5961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Inactive Table Buffer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3777565" y="3875403"/>
            <a:ext cx="0" cy="1112574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756386" y="5252498"/>
            <a:ext cx="20373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xfer File Cmd</a:t>
            </a:r>
          </a:p>
        </p:txBody>
      </p:sp>
      <p:cxnSp>
        <p:nvCxnSpPr>
          <p:cNvPr id="47" name="Straight Connector 46"/>
          <p:cNvCxnSpPr>
            <a:stCxn id="37" idx="3"/>
            <a:endCxn id="42" idx="1"/>
          </p:cNvCxnSpPr>
          <p:nvPr/>
        </p:nvCxnSpPr>
        <p:spPr>
          <a:xfrm flipV="1">
            <a:off x="2243381" y="3289931"/>
            <a:ext cx="1033508" cy="17649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4967585" y="5103266"/>
            <a:ext cx="20373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Validate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Table Cmd</a:t>
            </a: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5927270" y="3875403"/>
            <a:ext cx="0" cy="1112574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4740580" y="2228543"/>
            <a:ext cx="818569" cy="749774"/>
          </a:xfrm>
          <a:prstGeom prst="line">
            <a:avLst/>
          </a:prstGeom>
          <a:ln w="254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 Box 28"/>
          <p:cNvSpPr txBox="1">
            <a:spLocks noChangeArrowheads="1"/>
          </p:cNvSpPr>
          <p:nvPr/>
        </p:nvSpPr>
        <p:spPr bwMode="auto">
          <a:xfrm>
            <a:off x="4967585" y="1600012"/>
            <a:ext cx="20373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Validate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Contents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1</a:t>
            </a:r>
          </a:p>
        </p:txBody>
      </p:sp>
      <p:sp>
        <p:nvSpPr>
          <p:cNvPr id="60" name="Text Box 37"/>
          <p:cNvSpPr txBox="1">
            <a:spLocks noChangeArrowheads="1"/>
          </p:cNvSpPr>
          <p:nvPr/>
        </p:nvSpPr>
        <p:spPr bwMode="auto">
          <a:xfrm>
            <a:off x="344754" y="6087236"/>
            <a:ext cx="767925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Apps typically validate &amp; activate tables during their “housekeeping” execution cycle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In addition to instructing cFE to copy the contents, apps may have app-specific processing </a:t>
            </a:r>
          </a:p>
        </p:txBody>
      </p:sp>
      <p:sp>
        <p:nvSpPr>
          <p:cNvPr id="62" name="Text Box 28"/>
          <p:cNvSpPr txBox="1">
            <a:spLocks noChangeArrowheads="1"/>
          </p:cNvSpPr>
          <p:nvPr/>
        </p:nvSpPr>
        <p:spPr bwMode="auto">
          <a:xfrm>
            <a:off x="6878026" y="1637850"/>
            <a:ext cx="20373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Activate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Table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1,2</a:t>
            </a:r>
          </a:p>
        </p:txBody>
      </p: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-265113" y="1815087"/>
            <a:ext cx="1408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App</a:t>
            </a:r>
          </a:p>
        </p:txBody>
      </p:sp>
      <p:sp>
        <p:nvSpPr>
          <p:cNvPr id="64" name="Text Box 27"/>
          <p:cNvSpPr txBox="1">
            <a:spLocks noChangeArrowheads="1"/>
          </p:cNvSpPr>
          <p:nvPr/>
        </p:nvSpPr>
        <p:spPr bwMode="auto">
          <a:xfrm>
            <a:off x="-249204" y="3145390"/>
            <a:ext cx="1408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cFS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7204804" y="2978317"/>
            <a:ext cx="1374111" cy="5961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Active Table Buffer</a:t>
            </a:r>
          </a:p>
        </p:txBody>
      </p:sp>
      <p:sp>
        <p:nvSpPr>
          <p:cNvPr id="69" name="Text Box 28"/>
          <p:cNvSpPr txBox="1">
            <a:spLocks noChangeArrowheads="1"/>
          </p:cNvSpPr>
          <p:nvPr/>
        </p:nvSpPr>
        <p:spPr bwMode="auto">
          <a:xfrm>
            <a:off x="6812750" y="5113133"/>
            <a:ext cx="20373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Activate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Table Cmd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7891467" y="3883509"/>
            <a:ext cx="35" cy="1112574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42" idx="3"/>
            <a:endCxn id="68" idx="1"/>
          </p:cNvCxnSpPr>
          <p:nvPr/>
        </p:nvCxnSpPr>
        <p:spPr>
          <a:xfrm flipV="1">
            <a:off x="4651000" y="3276373"/>
            <a:ext cx="2553804" cy="13558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Box 27"/>
          <p:cNvSpPr txBox="1">
            <a:spLocks noChangeArrowheads="1"/>
          </p:cNvSpPr>
          <p:nvPr/>
        </p:nvSpPr>
        <p:spPr bwMode="auto">
          <a:xfrm>
            <a:off x="2353058" y="2427115"/>
            <a:ext cx="18803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TBL Service</a:t>
            </a:r>
          </a:p>
        </p:txBody>
      </p:sp>
    </p:spTree>
    <p:extLst>
      <p:ext uri="{BB962C8B-B14F-4D97-AF65-F5344CB8AC3E}">
        <p14:creationId xmlns:p14="http://schemas.microsoft.com/office/powerpoint/2010/main" val="41986834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Services - Dump Table</a:t>
            </a:r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2135194" y="5334000"/>
            <a:ext cx="4875206" cy="609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2144337" y="2937012"/>
            <a:ext cx="4866063" cy="101322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4531103" y="2542031"/>
            <a:ext cx="1408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CFDP</a:t>
            </a:r>
          </a:p>
        </p:txBody>
      </p:sp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969995" y="5438775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Ground</a:t>
            </a: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5172183" y="4040734"/>
            <a:ext cx="459172" cy="1287905"/>
          </a:xfrm>
          <a:prstGeom prst="downArrow">
            <a:avLst>
              <a:gd name="adj1" fmla="val 44471"/>
              <a:gd name="adj2" fmla="val 76771"/>
            </a:avLst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4789691" y="1072799"/>
            <a:ext cx="15821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Transfer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File to Ground</a:t>
            </a:r>
          </a:p>
        </p:txBody>
      </p:sp>
      <p:sp>
        <p:nvSpPr>
          <p:cNvPr id="12" name="Line 35"/>
          <p:cNvSpPr>
            <a:spLocks noChangeShapeType="1"/>
          </p:cNvSpPr>
          <p:nvPr/>
        </p:nvSpPr>
        <p:spPr bwMode="auto">
          <a:xfrm>
            <a:off x="954604" y="6232525"/>
            <a:ext cx="718185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8020961" y="6064250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Time</a:t>
            </a:r>
          </a:p>
        </p:txBody>
      </p:sp>
      <p:sp>
        <p:nvSpPr>
          <p:cNvPr id="31" name="Rectangle 26"/>
          <p:cNvSpPr>
            <a:spLocks noChangeArrowheads="1"/>
          </p:cNvSpPr>
          <p:nvPr/>
        </p:nvSpPr>
        <p:spPr bwMode="auto">
          <a:xfrm>
            <a:off x="2135193" y="1796626"/>
            <a:ext cx="4875207" cy="609600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H="1">
            <a:off x="6776942" y="1082605"/>
            <a:ext cx="4858" cy="4784531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2525059" y="1015780"/>
            <a:ext cx="2113212" cy="4851356"/>
            <a:chOff x="-17" y="875"/>
            <a:chExt cx="1383" cy="3061"/>
          </a:xfrm>
        </p:grpSpPr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-17" y="875"/>
              <a:ext cx="130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ＭＳ Ｐゴシック"/>
                </a:rPr>
                <a:t>Dump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ＭＳ Ｐゴシック"/>
                </a:rPr>
                <a:t>Table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1363" y="909"/>
              <a:ext cx="3" cy="30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90011" y="3110506"/>
            <a:ext cx="870365" cy="684693"/>
            <a:chOff x="6732501" y="5186187"/>
            <a:chExt cx="985585" cy="986897"/>
          </a:xfrm>
        </p:grpSpPr>
        <p:pic>
          <p:nvPicPr>
            <p:cNvPr id="3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501" y="5186187"/>
              <a:ext cx="985585" cy="986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63"/>
            <p:cNvSpPr txBox="1">
              <a:spLocks noChangeArrowheads="1"/>
            </p:cNvSpPr>
            <p:nvPr/>
          </p:nvSpPr>
          <p:spPr bwMode="auto">
            <a:xfrm>
              <a:off x="6798498" y="5248290"/>
              <a:ext cx="818914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-8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-84" charset="-128"/>
                  <a:cs typeface="+mn-cs"/>
                </a:rPr>
                <a:t>File</a:t>
              </a: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endParaRPr>
            </a:p>
          </p:txBody>
        </p:sp>
      </p:grpSp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2322059" y="5445508"/>
            <a:ext cx="24146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Table Dump Cmd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528382" y="3178852"/>
            <a:ext cx="1424638" cy="657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Active or Inactive Table Buffer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3190952" y="4120428"/>
            <a:ext cx="0" cy="1112574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28"/>
          <p:cNvSpPr txBox="1">
            <a:spLocks noChangeArrowheads="1"/>
          </p:cNvSpPr>
          <p:nvPr/>
        </p:nvSpPr>
        <p:spPr bwMode="auto">
          <a:xfrm>
            <a:off x="4633950" y="5402170"/>
            <a:ext cx="20373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xfer File Cmd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3977968" y="3456339"/>
            <a:ext cx="989418" cy="9422"/>
          </a:xfrm>
          <a:prstGeom prst="line">
            <a:avLst/>
          </a:prstGeom>
          <a:ln w="2540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27"/>
          <p:cNvSpPr txBox="1">
            <a:spLocks noChangeArrowheads="1"/>
          </p:cNvSpPr>
          <p:nvPr/>
        </p:nvSpPr>
        <p:spPr bwMode="auto">
          <a:xfrm>
            <a:off x="954086" y="1955319"/>
            <a:ext cx="1408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App</a:t>
            </a:r>
          </a:p>
        </p:txBody>
      </p:sp>
      <p:sp>
        <p:nvSpPr>
          <p:cNvPr id="64" name="Text Box 27"/>
          <p:cNvSpPr txBox="1">
            <a:spLocks noChangeArrowheads="1"/>
          </p:cNvSpPr>
          <p:nvPr/>
        </p:nvSpPr>
        <p:spPr bwMode="auto">
          <a:xfrm>
            <a:off x="969995" y="3285622"/>
            <a:ext cx="1408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cFS</a:t>
            </a:r>
          </a:p>
        </p:txBody>
      </p:sp>
      <p:sp>
        <p:nvSpPr>
          <p:cNvPr id="79" name="Text Box 27"/>
          <p:cNvSpPr txBox="1">
            <a:spLocks noChangeArrowheads="1"/>
          </p:cNvSpPr>
          <p:nvPr/>
        </p:nvSpPr>
        <p:spPr bwMode="auto">
          <a:xfrm>
            <a:off x="2213399" y="2521613"/>
            <a:ext cx="18803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/>
              </a:rPr>
              <a:t>TBL Service</a:t>
            </a: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 flipH="1">
            <a:off x="2426639" y="1069763"/>
            <a:ext cx="16185" cy="479737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72758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152400"/>
            <a:ext cx="6680200" cy="533400"/>
          </a:xfrm>
        </p:spPr>
        <p:txBody>
          <a:bodyPr/>
          <a:lstStyle/>
          <a:p>
            <a:pPr algn="ctr"/>
            <a:r>
              <a:rPr lang="en-US"/>
              <a:t>Table Services –Table Buffer Types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5181600"/>
          </a:xfrm>
        </p:spPr>
        <p:txBody>
          <a:bodyPr/>
          <a:lstStyle/>
          <a:p>
            <a:r>
              <a:rPr lang="en-US" sz="1800"/>
              <a:t>Single Buffer</a:t>
            </a:r>
          </a:p>
          <a:p>
            <a:pPr lvl="1"/>
            <a:r>
              <a:rPr lang="en-US" sz="1600"/>
              <a:t>The active buffer is the only buffer dedicated to the application’s table</a:t>
            </a:r>
          </a:p>
          <a:p>
            <a:pPr lvl="1"/>
            <a:r>
              <a:rPr lang="en-US" sz="1600"/>
              <a:t>Table service shares inactive buffers to service multiple apps with single buffer tables</a:t>
            </a:r>
          </a:p>
          <a:p>
            <a:pPr lvl="2"/>
            <a:r>
              <a:rPr lang="en-US" sz="1400"/>
              <a:t>CFE_PLATFORM_TBL_MAX_SIMULTANEOUS_LOADS defines the number of concurrent table load sessions</a:t>
            </a:r>
          </a:p>
          <a:p>
            <a:pPr lvl="1"/>
            <a:r>
              <a:rPr lang="en-US" sz="1600"/>
              <a:t>Most efficient use of memory and adequate for most situations</a:t>
            </a:r>
          </a:p>
          <a:p>
            <a:r>
              <a:rPr lang="en-US" sz="1800"/>
              <a:t>Double Buffer</a:t>
            </a:r>
          </a:p>
          <a:p>
            <a:pPr lvl="1"/>
            <a:r>
              <a:rPr lang="en-US" sz="1600" b="0"/>
              <a:t>Dedicated inactive image for each double buffered table</a:t>
            </a:r>
          </a:p>
          <a:p>
            <a:pPr lvl="1"/>
            <a:r>
              <a:rPr lang="en-US" sz="1600" b="0"/>
              <a:t>Useful for fast table image swaps (.e.g. </a:t>
            </a:r>
            <a:r>
              <a:rPr lang="en-US" sz="1600"/>
              <a:t>high rate app and/or </a:t>
            </a:r>
            <a:r>
              <a:rPr lang="en-US" sz="1600" b="0"/>
              <a:t>very large table) and delayed activation of table’s content (e.g. ephemeris)</a:t>
            </a:r>
          </a:p>
          <a:p>
            <a:pPr lvl="1"/>
            <a:r>
              <a:rPr lang="en-US" sz="1600"/>
              <a:t>E.g. Stored Command’s Absolute Time Command table</a:t>
            </a:r>
            <a:endParaRPr lang="en-US" sz="1600" b="0"/>
          </a:p>
          <a:p>
            <a:r>
              <a:rPr lang="en-US" sz="1800"/>
              <a:t>Shared single buffer pool must be sized to accommodate the largest single buffer image</a:t>
            </a:r>
          </a:p>
          <a:p>
            <a:pPr marL="0" indent="0">
              <a:buNone/>
            </a:pPr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5278024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152400"/>
            <a:ext cx="6680200" cy="533400"/>
          </a:xfrm>
        </p:spPr>
        <p:txBody>
          <a:bodyPr/>
          <a:lstStyle/>
          <a:p>
            <a:pPr algn="ctr"/>
            <a:r>
              <a:rPr lang="en-US"/>
              <a:t>Table Services –Table Attributes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914400"/>
            <a:ext cx="8312150" cy="5334000"/>
          </a:xfrm>
        </p:spPr>
        <p:txBody>
          <a:bodyPr/>
          <a:lstStyle/>
          <a:p>
            <a:r>
              <a:rPr lang="en-US" sz="1800"/>
              <a:t>Validation Function</a:t>
            </a:r>
          </a:p>
          <a:p>
            <a:pPr lvl="1"/>
            <a:r>
              <a:rPr lang="en-US" sz="1600"/>
              <a:t>Applications register validation functions during initialization</a:t>
            </a:r>
          </a:p>
          <a:p>
            <a:pPr lvl="1"/>
            <a:r>
              <a:rPr lang="en-US" sz="1600"/>
              <a:t>Table activates for tables with validation functions will be rejected if the validation has not been performed</a:t>
            </a:r>
          </a:p>
          <a:p>
            <a:pPr lvl="1"/>
            <a:r>
              <a:rPr lang="en-US" sz="1600"/>
              <a:t>Mission critical data table values are usually verified</a:t>
            </a:r>
            <a:endParaRPr lang="en-US" sz="1800"/>
          </a:p>
          <a:p>
            <a:r>
              <a:rPr lang="en-US" sz="1800"/>
              <a:t>Critical Tables</a:t>
            </a:r>
          </a:p>
          <a:p>
            <a:pPr lvl="1"/>
            <a:r>
              <a:rPr lang="en-US" sz="1600" b="0"/>
              <a:t>Table data </a:t>
            </a:r>
            <a:r>
              <a:rPr lang="en-US" sz="1600"/>
              <a:t>is </a:t>
            </a:r>
            <a:r>
              <a:rPr lang="en-US" sz="1600" b="0"/>
              <a:t>stored in a Critical Data Store (CDS)</a:t>
            </a:r>
          </a:p>
          <a:p>
            <a:pPr lvl="1"/>
            <a:r>
              <a:rPr lang="en-US" sz="1600"/>
              <a:t>Contents updated for each table active command</a:t>
            </a:r>
          </a:p>
          <a:p>
            <a:r>
              <a:rPr lang="en-US" sz="1800"/>
              <a:t>User Defined Address</a:t>
            </a:r>
          </a:p>
          <a:p>
            <a:pPr lvl="1"/>
            <a:r>
              <a:rPr lang="en-US" sz="1600"/>
              <a:t>Application provides the memory address for the active table buffer</a:t>
            </a:r>
          </a:p>
          <a:p>
            <a:pPr lvl="1"/>
            <a:r>
              <a:rPr lang="en-US" sz="1600"/>
              <a:t>Typically used in combination with a dump-only table</a:t>
            </a:r>
          </a:p>
          <a:p>
            <a:r>
              <a:rPr lang="en-US" sz="1800"/>
              <a:t>Dump-Only</a:t>
            </a:r>
            <a:endParaRPr lang="en-US" sz="1800" b="0"/>
          </a:p>
          <a:p>
            <a:pPr lvl="1"/>
            <a:r>
              <a:rPr lang="en-US" sz="1600"/>
              <a:t>Contents can’t be changed via the load/validate/activate sequence</a:t>
            </a:r>
          </a:p>
          <a:p>
            <a:pPr lvl="1"/>
            <a:r>
              <a:rPr lang="en-US" sz="1600"/>
              <a:t>The dump is controlled by the application that owns the table so it can synchronize the dump and avoid dumps that contain partial updates </a:t>
            </a:r>
          </a:p>
        </p:txBody>
      </p:sp>
    </p:spTree>
    <p:extLst>
      <p:ext uri="{BB962C8B-B14F-4D97-AF65-F5344CB8AC3E}">
        <p14:creationId xmlns:p14="http://schemas.microsoft.com/office/powerpoint/2010/main" val="312883746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Table Services – Reset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Table registry is cleared for power-on and processor resets</a:t>
            </a:r>
          </a:p>
          <a:p>
            <a:pPr lvl="1"/>
            <a:r>
              <a:rPr lang="en-US" sz="1600"/>
              <a:t>Applications must register tables for any type of reset</a:t>
            </a:r>
          </a:p>
          <a:p>
            <a:pPr lvl="1"/>
            <a:r>
              <a:rPr lang="en-US" sz="1600"/>
              <a:t>Applications must initialize their table data for any type of reset</a:t>
            </a:r>
          </a:p>
          <a:p>
            <a:endParaRPr lang="en-US" sz="1800"/>
          </a:p>
          <a:p>
            <a:r>
              <a:rPr lang="en-US" sz="1800"/>
              <a:t>Critical Table Exception</a:t>
            </a:r>
          </a:p>
          <a:p>
            <a:pPr lvl="1"/>
            <a:r>
              <a:rPr lang="en-US" sz="1600"/>
              <a:t>If a table is registered as critical then during a processor reset table service will locate and load the preserved table data from a critical data store</a:t>
            </a:r>
          </a:p>
          <a:p>
            <a:pPr lvl="1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5158896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467600" cy="688975"/>
          </a:xfrm>
        </p:spPr>
        <p:txBody>
          <a:bodyPr/>
          <a:lstStyle/>
          <a:p>
            <a:r>
              <a:rPr lang="en-US"/>
              <a:t>Table Services – Retrieving Onboard State</a:t>
            </a:r>
          </a:p>
        </p:txBody>
      </p:sp>
      <p:sp>
        <p:nvSpPr>
          <p:cNvPr id="11151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423275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Telemetry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Housekeeping Status</a:t>
            </a:r>
          </a:p>
          <a:p>
            <a:pPr lvl="2">
              <a:lnSpc>
                <a:spcPct val="80000"/>
              </a:lnSpc>
            </a:pPr>
            <a:r>
              <a:rPr lang="en-US" sz="1200"/>
              <a:t>Table registry statistics (number of tables and pending loads)</a:t>
            </a:r>
          </a:p>
          <a:p>
            <a:pPr lvl="2">
              <a:lnSpc>
                <a:spcPct val="80000"/>
              </a:lnSpc>
            </a:pPr>
            <a:r>
              <a:rPr lang="en-US" sz="1200"/>
              <a:t>Last table validation results (CRC, validation status, total validations)</a:t>
            </a:r>
          </a:p>
          <a:p>
            <a:pPr lvl="2">
              <a:lnSpc>
                <a:spcPct val="80000"/>
              </a:lnSpc>
            </a:pPr>
            <a:r>
              <a:rPr lang="en-US" sz="1200"/>
              <a:t>Last updated table</a:t>
            </a:r>
          </a:p>
          <a:p>
            <a:pPr lvl="2">
              <a:lnSpc>
                <a:spcPct val="80000"/>
              </a:lnSpc>
            </a:pPr>
            <a:r>
              <a:rPr lang="en-US" sz="1200"/>
              <a:t>Last file loaded</a:t>
            </a:r>
          </a:p>
          <a:p>
            <a:pPr lvl="2">
              <a:lnSpc>
                <a:spcPct val="80000"/>
              </a:lnSpc>
            </a:pPr>
            <a:r>
              <a:rPr lang="en-US" sz="1200"/>
              <a:t>Last file dumped</a:t>
            </a:r>
          </a:p>
          <a:p>
            <a:pPr lvl="2">
              <a:lnSpc>
                <a:spcPct val="80000"/>
              </a:lnSpc>
            </a:pPr>
            <a:r>
              <a:rPr lang="en-US" sz="1200"/>
              <a:t>Last table loaded</a:t>
            </a:r>
          </a:p>
          <a:p>
            <a:pPr lvl="2">
              <a:lnSpc>
                <a:spcPct val="80000"/>
              </a:lnSpc>
            </a:pPr>
            <a:endParaRPr lang="en-US" sz="1400" b="0"/>
          </a:p>
          <a:p>
            <a:pPr>
              <a:lnSpc>
                <a:spcPct val="80000"/>
              </a:lnSpc>
            </a:pPr>
            <a:r>
              <a:rPr lang="en-US" sz="1800"/>
              <a:t>Telemetry packets generated by command</a:t>
            </a:r>
            <a:endParaRPr lang="en-US" sz="1800" b="0"/>
          </a:p>
          <a:p>
            <a:pPr lvl="1">
              <a:lnSpc>
                <a:spcPct val="80000"/>
              </a:lnSpc>
            </a:pPr>
            <a:r>
              <a:rPr lang="en-US" sz="1600" b="0"/>
              <a:t>Table registry info for specified table</a:t>
            </a:r>
          </a:p>
          <a:p>
            <a:pPr>
              <a:lnSpc>
                <a:spcPct val="80000"/>
              </a:lnSpc>
            </a:pPr>
            <a:endParaRPr lang="en-US" sz="1800" b="0"/>
          </a:p>
          <a:p>
            <a:pPr>
              <a:lnSpc>
                <a:spcPct val="80000"/>
              </a:lnSpc>
            </a:pPr>
            <a:r>
              <a:rPr lang="en-US" sz="1800"/>
              <a:t>Files generated by command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Full Table Registry</a:t>
            </a:r>
            <a:endParaRPr lang="en-US" sz="1600"/>
          </a:p>
          <a:p>
            <a:pPr>
              <a:lnSpc>
                <a:spcPct val="80000"/>
              </a:lnSpc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88375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6400800" cy="688975"/>
          </a:xfrm>
        </p:spPr>
        <p:txBody>
          <a:bodyPr/>
          <a:lstStyle/>
          <a:p>
            <a:r>
              <a:rPr lang="en-US" altLang="en-US"/>
              <a:t>Community Operational Procedures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914400"/>
            <a:ext cx="8194675" cy="4989513"/>
          </a:xfrm>
        </p:spPr>
        <p:txBody>
          <a:bodyPr/>
          <a:lstStyle/>
          <a:p>
            <a:r>
              <a:rPr lang="en-US" sz="1800"/>
              <a:t>Version Control</a:t>
            </a:r>
          </a:p>
          <a:p>
            <a:pPr lvl="1"/>
            <a:r>
              <a:rPr lang="en-US" sz="1600"/>
              <a:t>Main Branch – always has the latest code</a:t>
            </a:r>
          </a:p>
          <a:p>
            <a:pPr lvl="1"/>
            <a:r>
              <a:rPr lang="en-US" sz="1600"/>
              <a:t>Integration Candidates – updated after the weekly CCB meeting</a:t>
            </a:r>
          </a:p>
          <a:p>
            <a:pPr lvl="1"/>
            <a:r>
              <a:rPr lang="en-US" sz="1600"/>
              <a:t>Release Candidates – periodically tagged from master</a:t>
            </a:r>
          </a:p>
          <a:p>
            <a:pPr lvl="1"/>
            <a:endParaRPr lang="en-US" sz="1400"/>
          </a:p>
          <a:p>
            <a:r>
              <a:rPr lang="en-US" sz="1800"/>
              <a:t>User Contributions</a:t>
            </a:r>
          </a:p>
          <a:p>
            <a:pPr lvl="1"/>
            <a:r>
              <a:rPr lang="en-US" sz="1600"/>
              <a:t>A Contributor License Agreement (CLA) is required for each contributor to the open source</a:t>
            </a:r>
          </a:p>
          <a:p>
            <a:pPr lvl="1"/>
            <a:endParaRPr lang="en-US" sz="1600"/>
          </a:p>
          <a:p>
            <a:r>
              <a:rPr lang="en-US" sz="2000"/>
              <a:t>Feature Deprecation</a:t>
            </a:r>
          </a:p>
          <a:p>
            <a:pPr lvl="1"/>
            <a:r>
              <a:rPr lang="en-US" sz="1600"/>
              <a:t>Mark feature as deprecated on any release</a:t>
            </a:r>
          </a:p>
          <a:p>
            <a:pPr lvl="1"/>
            <a:r>
              <a:rPr lang="en-US" sz="1600"/>
              <a:t>Provide tools/process that will warn applications when a feature is marked as deprecated</a:t>
            </a:r>
          </a:p>
          <a:p>
            <a:pPr lvl="1"/>
            <a:r>
              <a:rPr lang="en-US" sz="1600"/>
              <a:t>Only deprecate on major versions</a:t>
            </a:r>
          </a:p>
        </p:txBody>
      </p:sp>
    </p:spTree>
    <p:extLst>
      <p:ext uri="{BB962C8B-B14F-4D97-AF65-F5344CB8AC3E}">
        <p14:creationId xmlns:p14="http://schemas.microsoft.com/office/powerpoint/2010/main" val="168029805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3707"/>
            <a:ext cx="6680200" cy="688975"/>
          </a:xfrm>
        </p:spPr>
        <p:txBody>
          <a:bodyPr/>
          <a:lstStyle/>
          <a:p>
            <a:r>
              <a:rPr lang="en-US" sz="2400"/>
              <a:t>Table Services </a:t>
            </a:r>
            <a:br>
              <a:rPr lang="en-US" sz="2400"/>
            </a:br>
            <a:r>
              <a:rPr lang="en-US" sz="2400"/>
              <a:t>System Integration and App Development (1 of 2)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990600"/>
            <a:ext cx="8686800" cy="57150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84163" algn="l" rtl="0" eaLnBrk="0" fontAlgn="base" hangingPunct="0"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0620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Arial" charset="0"/>
              </a:defRPr>
            </a:lvl3pPr>
            <a:lvl4pPr marL="13922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7224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796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368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094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5512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Commands are typically used to initiate an action; not tables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example, change a control mode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Sometimes convenience commands are provided to change table elements 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example, scheduler app provides an enable/disable scheduler table entry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Typically tables do not contain dynamic data computed by the FSW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cFE doesn’t preclude this and it has been used as a convenient method to collect data, save to a file, and transfer it to the ground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These are defined as dump-only tables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Static tables can be checksummed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Tables can be shared between applications but this is rare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Tables are </a:t>
            </a:r>
            <a:r>
              <a:rPr kumimoji="0" lang="en-US" sz="16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intended to be an inter-application communication mechanism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5177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1121" y="-22789"/>
            <a:ext cx="6781800" cy="688975"/>
          </a:xfrm>
        </p:spPr>
        <p:txBody>
          <a:bodyPr/>
          <a:lstStyle/>
          <a:p>
            <a:r>
              <a:rPr lang="en-US" sz="2400"/>
              <a:t>Table Services</a:t>
            </a:r>
            <a:br>
              <a:rPr lang="en-US" sz="2400"/>
            </a:br>
            <a:r>
              <a:rPr lang="en-US" sz="2400"/>
              <a:t>System Integration and App Development (2 of 2)</a:t>
            </a:r>
          </a:p>
        </p:txBody>
      </p:sp>
      <p:sp>
        <p:nvSpPr>
          <p:cNvPr id="111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202" y="1333241"/>
            <a:ext cx="8423275" cy="45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Load/dump files are binary files with the following sections: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6298" y="4667071"/>
            <a:ext cx="85253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{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uint32   Reserved;   /**&lt; Future Use: NumTblSegments in File?   */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uint32   Offset;     /**&lt; Byte Offset at which load should commence */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uint32   NumBytes;   /**&lt; Number of bytes to load into table */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char     TableName[CFE_TBL_MAX_FULL_NAME_LEN]; /**&lt; Fully qualified name of table */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}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CFE_TBL_File_Hdr_t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411752" y="1985945"/>
            <a:ext cx="2514600" cy="6135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cFE File Header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411752" y="2606975"/>
            <a:ext cx="2514600" cy="6135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Table Header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417328" y="3231443"/>
            <a:ext cx="2509024" cy="6135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Table Data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0202" y="4140459"/>
            <a:ext cx="8423275" cy="4572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84163" algn="l" rtl="0" eaLnBrk="0" fontAlgn="base" hangingPunct="0"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0620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Arial" charset="0"/>
              </a:defRPr>
            </a:lvl3pPr>
            <a:lvl4pPr marL="13922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7224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796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368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094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5512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Table header defined in cfe_tbl_internal.h</a:t>
            </a:r>
          </a:p>
        </p:txBody>
      </p:sp>
    </p:spTree>
    <p:extLst>
      <p:ext uri="{BB962C8B-B14F-4D97-AF65-F5344CB8AC3E}">
        <p14:creationId xmlns:p14="http://schemas.microsoft.com/office/powerpoint/2010/main" val="126355338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cFE Table Services APIs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322490"/>
              </p:ext>
            </p:extLst>
          </p:nvPr>
        </p:nvGraphicFramePr>
        <p:xfrm>
          <a:off x="152400" y="914400"/>
          <a:ext cx="8839200" cy="119824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Registration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CFE_TBL_Register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Register a table with cFE to obtain Table Management Services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CFE_TBL_Share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Obtain handle of table registered by another application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CFE_TBL_Unregister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Unregister a table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31665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0C7C15A-E512-43E3-ACC1-35DC6749F4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730043"/>
              </p:ext>
            </p:extLst>
          </p:nvPr>
        </p:nvGraphicFramePr>
        <p:xfrm>
          <a:off x="152400" y="2261870"/>
          <a:ext cx="8839200" cy="202120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Manage Table Content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CFE_TBL_Load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Load a specified table with data from specified source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CFE_TBL_Update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Update contents of a specified table, if an update is pending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CFE_TBL_Validate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Perform steps to validate the contents of a table image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316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CFE_TBL_Manage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Perform standard operations to maintain a table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95479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CFE_TBL_DumpToBuffer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Copies the contents of a Dump Only Table to a shared buffer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093026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CFE_TBL_Modified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Notify cFE Table Services that table contents have been modified by the Application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978568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7DC310A-B9C1-4006-A27E-CE0ADBBFB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163700"/>
              </p:ext>
            </p:extLst>
          </p:nvPr>
        </p:nvGraphicFramePr>
        <p:xfrm>
          <a:off x="163286" y="4432300"/>
          <a:ext cx="8839200" cy="147256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Access Table Content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CFE_TBL_GetAddress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Obtain the current address of the contents of the specified table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CFE_TBL_ReleaseAddress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Release previously obtained pointer to the contents of the specified table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CFE_TBL_GetAddresses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Obtain the current addresses of an array of specified tables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3166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CFE_TBL_ReleaseAddresses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Release the addresses of an array of specified tables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1255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18027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cFE Table Services APIs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415709"/>
              </p:ext>
            </p:extLst>
          </p:nvPr>
        </p:nvGraphicFramePr>
        <p:xfrm>
          <a:off x="152400" y="914400"/>
          <a:ext cx="8839200" cy="129921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54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4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285">
                <a:tc>
                  <a:txBody>
                    <a:bodyPr/>
                    <a:lstStyle/>
                    <a:p>
                      <a:r>
                        <a:rPr lang="en-US" sz="1400"/>
                        <a:t>Get Table Information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CFE_TBL_GetStatus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Obtain current status of pending actions for a table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CFE_TBL_GetInfo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Obtain characteristics/information of/about a specified table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904187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CFE_TBL_NotifyByMessage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Instruct cFE Table Services to notify Application via message when table requires management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7316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425254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Table Services Commands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936836"/>
              </p:ext>
            </p:extLst>
          </p:nvPr>
        </p:nvGraphicFramePr>
        <p:xfrm>
          <a:off x="152400" y="987766"/>
          <a:ext cx="8839200" cy="4895453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3453">
                <a:tc>
                  <a:txBody>
                    <a:bodyPr/>
                    <a:lstStyle/>
                    <a:p>
                      <a:r>
                        <a:rPr lang="en-US" sz="1400"/>
                        <a:t>Command Functions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CFE_TBL_NoopCmd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Table No-Op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CFE_TBL_ResetCountersCmd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Resets the counters within the Table Services housekeeping telemetry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3030675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CFE_TBL_LoadCmd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Loads the contents of the specified file into an inactive buffer for the table specified within the file.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407198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CFE_TBL_DumpCmd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This command will cause the Table Services to put the contents of the specified table buffer into the command specified file.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549612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CFE_TBL_ValidateCmd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Validate Table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99465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CFE_TBL_ActivateCmd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Activate Table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40693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CFE_TBL_DumpRegistryCmd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This command will cause Table Services to write some of the contents of the Table Registry to the command specified file.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CFE_TBL_SendRegistryCmd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This command will cause Table Services to telemeter the contents of the Table Registry for the command specified table.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CFE_TBL_DeleteCDSCmd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This command will delete the Critical Data Store (CDS) associated with the specified Critical Table.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CFE_TBL_AbortLoadCmd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This command will cause Table Services to discard the contents of a table buffer that was previously loaded with the data in a file as specified by a Table Load command.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23878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1081"/>
            <a:ext cx="7069138" cy="688975"/>
          </a:xfrm>
        </p:spPr>
        <p:txBody>
          <a:bodyPr/>
          <a:lstStyle/>
          <a:p>
            <a:pPr algn="ctr"/>
            <a:r>
              <a:rPr lang="en-US" sz="2400"/>
              <a:t>Table Services – Platform Configuration Parameters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033640"/>
              </p:ext>
            </p:extLst>
          </p:nvPr>
        </p:nvGraphicFramePr>
        <p:xfrm>
          <a:off x="152400" y="914400"/>
          <a:ext cx="8839200" cy="5267853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093">
                <a:tc>
                  <a:txBody>
                    <a:bodyPr/>
                    <a:lstStyle/>
                    <a:p>
                      <a:r>
                        <a:rPr lang="en-US" sz="140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CFE_PLATFORM_TBL_START_TASK_PRIORITY</a:t>
                      </a:r>
                      <a:endParaRPr lang="en-US" sz="10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Defines the </a:t>
                      </a:r>
                      <a:r>
                        <a:rPr lang="en-US" sz="1200" b="0" i="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cFE_TBL</a:t>
                      </a: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Task priority</a:t>
                      </a:r>
                      <a:endParaRPr lang="en-US" sz="1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CFE_PLATFORM_TBL_START_TASK_STACK_SIZE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Define TBL Task Stack Size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766532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CFE_PLATFORM_TBL_BUF_MEMORY_BYTES</a:t>
                      </a:r>
                      <a:endParaRPr lang="en-US" sz="10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 of Table Services Table Memory Pool</a:t>
                      </a:r>
                      <a:endParaRPr lang="en-US" sz="1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07154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CFE_PLATFORM_TBL_MAX_DBL_TABLE_SIZE</a:t>
                      </a:r>
                      <a:endParaRPr lang="sv-SE" sz="10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 Size Allowed for a Double Buffered Table</a:t>
                      </a:r>
                      <a:endParaRPr lang="en-US" sz="1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5993212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CFE_PLATFORM_TBL_MAX_SNGL_TABLE_SIZE</a:t>
                      </a:r>
                      <a:endParaRPr lang="en-US" sz="10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 Size Allowed for a Single Buffered Table</a:t>
                      </a:r>
                      <a:endParaRPr lang="en-US" sz="1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487462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CFE_PLATFORM_TBL_MAX_NUM_TABLES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Maximum Number of Tables Allowed to be Registered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7843286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CFE_PLATFORM_TBL_MAX_CRITICAL_TABLES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Maximum Number of Critical Tables that can be Registered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9799222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CFE_PLATFORM_TBL_MAX_NUM_HANDLES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Maximum Number of Table Handles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269190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CFE_PLATFORM_TBL_MAX_SIMULTANEOUS_LOADS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Maximum Number of Simultaneous Loads to Support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889039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CFE_PLATFORM_TBL_MAX_NUM_VALIDATIONS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Maximum Number of Simultaneous Table Validations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655846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n-NO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CFE_PLATFORM_TBL_DEFAULT_REG_DUMP_FILE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Default Filename for a Table Registry Dump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8972336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CFE_PLATFORM_TBL_VALID_SCID_COUNT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Number of Spacecraft ID's specified for validation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9102589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CFE_PLATFORM_TBL_VALID_SCID_[1/2]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Spacecraft ID values used for table load validation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2622729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CFE_PLATFORM_TBL_VALID_PRID_COUNT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Number of Processor ID's specified for validation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362623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CFE_PLATFORM_TBL_VALID_PRID_[1/2/3/4]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Processor ID values used for table load validation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237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56434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1081"/>
            <a:ext cx="7069138" cy="688975"/>
          </a:xfrm>
        </p:spPr>
        <p:txBody>
          <a:bodyPr/>
          <a:lstStyle/>
          <a:p>
            <a:pPr algn="ctr"/>
            <a:r>
              <a:rPr lang="en-US" sz="2400"/>
              <a:t>Table Services – Mission Configuration Parameters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738855"/>
              </p:ext>
            </p:extLst>
          </p:nvPr>
        </p:nvGraphicFramePr>
        <p:xfrm>
          <a:off x="152400" y="914400"/>
          <a:ext cx="8839200" cy="988461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145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93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093">
                <a:tc>
                  <a:txBody>
                    <a:bodyPr/>
                    <a:lstStyle/>
                    <a:p>
                      <a:r>
                        <a:rPr lang="en-US" sz="140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CFE_MISSION_TBL_MAX_NAME_LENGTH</a:t>
                      </a:r>
                      <a:endParaRPr lang="en-US" sz="7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 Table Name Length</a:t>
                      </a:r>
                      <a:endParaRPr lang="en-US" sz="7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CFE_MISSION_TBL_MAX_FULL_NAME_LEN</a:t>
                      </a:r>
                      <a:endParaRPr lang="en-US" sz="1000" b="1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Maximum Length of Full Table Name in messages</a:t>
                      </a:r>
                      <a:endParaRPr lang="en-US" sz="10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37813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53806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7" y="76200"/>
            <a:ext cx="6680200" cy="688975"/>
          </a:xfrm>
        </p:spPr>
        <p:txBody>
          <a:bodyPr/>
          <a:lstStyle/>
          <a:p>
            <a:pPr eaLnBrk="1" hangingPunct="1"/>
            <a:r>
              <a:rPr lang="en-US"/>
              <a:t>Exercise 6 - Command cFE Table Service</a:t>
            </a:r>
            <a:br>
              <a:rPr lang="en-US"/>
            </a:b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7889875" cy="5410200"/>
          </a:xfrm>
        </p:spPr>
        <p:txBody>
          <a:bodyPr/>
          <a:lstStyle/>
          <a:p>
            <a:pPr marL="58738" indent="0" eaLnBrk="1" hangingPunct="1">
              <a:buNone/>
            </a:pPr>
            <a:r>
              <a:rPr lang="en-US" sz="1200" b="0"/>
              <a:t>1. Ensure that cFE is running</a:t>
            </a:r>
          </a:p>
          <a:p>
            <a:pPr marL="58738" indent="0" eaLnBrk="1" hangingPunct="1">
              <a:buNone/>
            </a:pPr>
            <a:r>
              <a:rPr lang="en-US" sz="1200" b="0"/>
              <a:t>2. Open a new terminal</a:t>
            </a:r>
          </a:p>
          <a:p>
            <a:pPr marL="58738" indent="0" eaLnBrk="1" hangingPunct="1">
              <a:buNone/>
            </a:pPr>
            <a:r>
              <a:rPr lang="en-US" sz="1200" b="0"/>
              <a:t>3. Start the ground system executable (as in Exercise 2)</a:t>
            </a:r>
          </a:p>
          <a:p>
            <a:pPr marL="58738" indent="0" eaLnBrk="1" hangingPunct="1">
              <a:buNone/>
            </a:pPr>
            <a:r>
              <a:rPr lang="en-US" sz="1200" b="0"/>
              <a:t>4. Enable Telemetry (as in Exercise 2)</a:t>
            </a:r>
          </a:p>
          <a:p>
            <a:pPr marL="58738" indent="0" eaLnBrk="1" hangingPunct="1">
              <a:buNone/>
            </a:pPr>
            <a:r>
              <a:rPr lang="en-US" sz="1200" b="0"/>
              <a:t>5. Send a TBL No-Op command</a:t>
            </a:r>
          </a:p>
          <a:p>
            <a:pPr marL="630238" indent="-171450" eaLnBrk="1" hangingPunct="1"/>
            <a:r>
              <a:rPr lang="en-US" sz="1200" b="0"/>
              <a:t>Click the “TBL No-Op“ button beside “Table Services”</a:t>
            </a:r>
          </a:p>
          <a:p>
            <a:pPr marL="58738" indent="0" eaLnBrk="1" hangingPunct="1">
              <a:buNone/>
            </a:pPr>
            <a:r>
              <a:rPr lang="en-US" sz="1200" b="0"/>
              <a:t>6. Send a "Load Table" command</a:t>
            </a:r>
          </a:p>
          <a:p>
            <a:pPr marL="630238" indent="-171450" eaLnBrk="1" hangingPunct="1"/>
            <a:r>
              <a:rPr lang="en-US" sz="1200" b="0"/>
              <a:t>Click the “Display Page” button beside “Table Services”</a:t>
            </a:r>
          </a:p>
          <a:p>
            <a:pPr marL="630238" indent="-171450" eaLnBrk="1" hangingPunct="1"/>
            <a:r>
              <a:rPr lang="en-US" sz="1200" b="0"/>
              <a:t>In the "Table Services" window, click the "Send" button beside “CFE_TBL_LOAD_CC"</a:t>
            </a:r>
          </a:p>
          <a:p>
            <a:pPr marL="630238" indent="-171450" eaLnBrk="1" hangingPunct="1"/>
            <a:r>
              <a:rPr lang="en-US" sz="1200" b="0"/>
              <a:t>Enter “/</a:t>
            </a:r>
            <a:r>
              <a:rPr lang="en-US" sz="1200" b="0" err="1"/>
              <a:t>cf</a:t>
            </a:r>
            <a:r>
              <a:rPr lang="en-US" sz="1200" b="0"/>
              <a:t>/</a:t>
            </a:r>
            <a:r>
              <a:rPr lang="en-US" sz="1200" b="0" err="1"/>
              <a:t>sample_app_tbl.tbl</a:t>
            </a:r>
            <a:r>
              <a:rPr lang="en-US" sz="1200" b="0"/>
              <a:t>" in the "Input" field next to "</a:t>
            </a:r>
            <a:r>
              <a:rPr lang="en-US" sz="1200" b="0" err="1"/>
              <a:t>LoadFilename</a:t>
            </a:r>
            <a:r>
              <a:rPr lang="en-US" sz="1200" b="0"/>
              <a:t>"</a:t>
            </a:r>
          </a:p>
          <a:p>
            <a:pPr marL="630238" indent="-171450" eaLnBrk="1" hangingPunct="1"/>
            <a:r>
              <a:rPr lang="en-US" sz="1200" b="0"/>
              <a:t>Click "Send"</a:t>
            </a:r>
          </a:p>
          <a:p>
            <a:pPr marL="58738" indent="0" eaLnBrk="1" hangingPunct="1">
              <a:buNone/>
            </a:pPr>
            <a:r>
              <a:rPr lang="en-US" sz="1200" b="0"/>
              <a:t>7. Dump the table registry</a:t>
            </a:r>
          </a:p>
          <a:p>
            <a:pPr marL="630238" indent="-171450" eaLnBrk="1" hangingPunct="1"/>
            <a:r>
              <a:rPr lang="en-US" sz="1200" b="0"/>
              <a:t>In the "Table Services " window, click the "Send" button beside “CFE_TBL_DUMP_REGISTRY_CC"</a:t>
            </a:r>
          </a:p>
          <a:p>
            <a:pPr marL="630238" indent="-171450" eaLnBrk="1" hangingPunct="1"/>
            <a:r>
              <a:rPr lang="en-US" sz="1200" b="0"/>
              <a:t>Enter "/</a:t>
            </a:r>
            <a:r>
              <a:rPr lang="en-US" sz="1200" b="0" err="1"/>
              <a:t>cf</a:t>
            </a:r>
            <a:r>
              <a:rPr lang="en-US" sz="1200" b="0"/>
              <a:t>/</a:t>
            </a:r>
            <a:r>
              <a:rPr lang="en-US" sz="1200" b="0" err="1"/>
              <a:t>tbl_reg.bin</a:t>
            </a:r>
            <a:r>
              <a:rPr lang="en-US" sz="1200" b="0"/>
              <a:t>" in the "Input" field next to "</a:t>
            </a:r>
            <a:r>
              <a:rPr lang="en-US" sz="1200" b="0" err="1"/>
              <a:t>DumpFilename</a:t>
            </a:r>
            <a:r>
              <a:rPr lang="en-US" sz="1200" b="0"/>
              <a:t>"</a:t>
            </a:r>
          </a:p>
          <a:p>
            <a:pPr marL="630238" indent="-171450" eaLnBrk="1" hangingPunct="1"/>
            <a:r>
              <a:rPr lang="en-US" sz="1200" b="0"/>
              <a:t>Click "Send"</a:t>
            </a:r>
          </a:p>
          <a:p>
            <a:pPr marL="58738" indent="0" eaLnBrk="1" hangingPunct="1">
              <a:buNone/>
            </a:pPr>
            <a:endParaRPr lang="en-US" sz="1200" b="0"/>
          </a:p>
          <a:p>
            <a:pPr marL="58738" indent="0" eaLnBrk="1" hangingPunct="1">
              <a:buNone/>
            </a:pPr>
            <a:r>
              <a:rPr lang="en-US" sz="1200" b="0"/>
              <a:t>**Nothing appears in the cFE window for Step 7 unless debug messages have been enabled, but the file "</a:t>
            </a:r>
            <a:r>
              <a:rPr lang="en-US" sz="1200" b="0" err="1"/>
              <a:t>tbl_reg.bin</a:t>
            </a:r>
            <a:r>
              <a:rPr lang="en-US" sz="1200" b="0"/>
              <a:t>" now exists in the build/exe/cpu1/</a:t>
            </a:r>
            <a:r>
              <a:rPr lang="en-US" sz="1200" b="0" err="1"/>
              <a:t>cf</a:t>
            </a:r>
            <a:r>
              <a:rPr lang="en-US" sz="1200" b="0"/>
              <a:t> directory.  View with "</a:t>
            </a:r>
            <a:r>
              <a:rPr lang="en-US" sz="1200" b="0" err="1"/>
              <a:t>hexdump</a:t>
            </a:r>
            <a:r>
              <a:rPr lang="en-US" sz="1200" b="0"/>
              <a:t> -C </a:t>
            </a:r>
            <a:r>
              <a:rPr lang="en-US" sz="1200" b="0" err="1"/>
              <a:t>cf</a:t>
            </a:r>
            <a:r>
              <a:rPr lang="en-US" sz="1200" b="0"/>
              <a:t>/</a:t>
            </a:r>
            <a:r>
              <a:rPr lang="en-US" sz="1200" b="0" err="1"/>
              <a:t>tbl_reg.bin</a:t>
            </a:r>
            <a:r>
              <a:rPr lang="en-US" sz="1200" b="0"/>
              <a:t>"**</a:t>
            </a:r>
          </a:p>
          <a:p>
            <a:pPr marL="58738" indent="0" eaLnBrk="1" hangingPunct="1">
              <a:buNone/>
            </a:pPr>
            <a:endParaRPr lang="en-US" sz="1200" b="0"/>
          </a:p>
          <a:p>
            <a:pPr marL="401638" eaLnBrk="1" hangingPunct="1"/>
            <a:endParaRPr lang="en-US" sz="1200" b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457199" y="5105400"/>
            <a:ext cx="7889875" cy="5334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7640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Exercise 6 - Recap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3172028" cy="5669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-164" b="33333"/>
          <a:stretch/>
        </p:blipFill>
        <p:spPr>
          <a:xfrm>
            <a:off x="4549678" y="3276600"/>
            <a:ext cx="3669858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-464" b="33281"/>
          <a:stretch/>
        </p:blipFill>
        <p:spPr>
          <a:xfrm>
            <a:off x="4549679" y="1095555"/>
            <a:ext cx="3669857" cy="183023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3392308" y="1828800"/>
            <a:ext cx="1157370" cy="533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>
            <a:endCxn id="4" idx="1"/>
          </p:cNvCxnSpPr>
          <p:nvPr/>
        </p:nvCxnSpPr>
        <p:spPr bwMode="auto">
          <a:xfrm>
            <a:off x="3392308" y="3095445"/>
            <a:ext cx="1157370" cy="109555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8A371B8B-F394-4951-8797-FDD01ECC14A1}"/>
              </a:ext>
            </a:extLst>
          </p:cNvPr>
          <p:cNvSpPr/>
          <p:nvPr/>
        </p:nvSpPr>
        <p:spPr bwMode="auto">
          <a:xfrm>
            <a:off x="3616417" y="1678975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37108B-95AA-4436-AD45-7710068B3E64}"/>
              </a:ext>
            </a:extLst>
          </p:cNvPr>
          <p:cNvSpPr/>
          <p:nvPr/>
        </p:nvSpPr>
        <p:spPr bwMode="auto">
          <a:xfrm>
            <a:off x="3581719" y="2891769"/>
            <a:ext cx="396836" cy="36871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8541199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Exercise 6 - Recap</a:t>
            </a:r>
          </a:p>
        </p:txBody>
      </p:sp>
      <p:cxnSp>
        <p:nvCxnSpPr>
          <p:cNvPr id="4" name="Straight Arrow Connector 3"/>
          <p:cNvCxnSpPr>
            <a:cxnSpLocks/>
            <a:stCxn id="8" idx="2"/>
            <a:endCxn id="12" idx="1"/>
          </p:cNvCxnSpPr>
          <p:nvPr/>
        </p:nvCxnSpPr>
        <p:spPr bwMode="auto">
          <a:xfrm>
            <a:off x="807720" y="4392551"/>
            <a:ext cx="738283" cy="1487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Arrow Connector 4"/>
          <p:cNvCxnSpPr>
            <a:cxnSpLocks/>
          </p:cNvCxnSpPr>
          <p:nvPr/>
        </p:nvCxnSpPr>
        <p:spPr bwMode="auto">
          <a:xfrm>
            <a:off x="1350830" y="4703886"/>
            <a:ext cx="18288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264610" y="3961664"/>
            <a:ext cx="1086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TBL No-Op Command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8661" y="4607994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Tbl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Load Command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7FA653-26C7-A4A9-CF51-120413923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003" y="1752600"/>
            <a:ext cx="7645742" cy="3157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 bwMode="auto">
          <a:xfrm>
            <a:off x="1546003" y="4433578"/>
            <a:ext cx="7589520" cy="215444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546003" y="4649022"/>
            <a:ext cx="7589520" cy="109728"/>
          </a:xfrm>
          <a:prstGeom prst="rect">
            <a:avLst/>
          </a:prstGeom>
          <a:solidFill>
            <a:srgbClr val="FF0066">
              <a:alpha val="30000"/>
            </a:srgb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15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200"/>
            <a:ext cx="7772400" cy="1470025"/>
          </a:xfrm>
        </p:spPr>
        <p:txBody>
          <a:bodyPr/>
          <a:lstStyle/>
          <a:p>
            <a:pPr algn="ctr"/>
            <a:r>
              <a:rPr lang="en-US"/>
              <a:t>Core Flight System </a:t>
            </a:r>
            <a:br>
              <a:rPr lang="en-US"/>
            </a:br>
            <a:r>
              <a:rPr lang="en-US"/>
              <a:t>Architectural Overview</a:t>
            </a:r>
          </a:p>
        </p:txBody>
      </p:sp>
    </p:spTree>
    <p:extLst>
      <p:ext uri="{BB962C8B-B14F-4D97-AF65-F5344CB8AC3E}">
        <p14:creationId xmlns:p14="http://schemas.microsoft.com/office/powerpoint/2010/main" val="426525374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Exercise 6 - Recap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7162802" y="2590801"/>
            <a:ext cx="609598" cy="8381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7162801" y="3429000"/>
            <a:ext cx="609599" cy="3962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675342" y="3238761"/>
            <a:ext cx="1086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 Tables in System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7107085" y="3429000"/>
            <a:ext cx="665315" cy="181555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25237AD-CD0C-9F1F-C173-E5541A18E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041" y="921423"/>
            <a:ext cx="5601185" cy="58831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974111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Core Flight System (cFS)</a:t>
            </a:r>
            <a:br>
              <a:rPr lang="en-US"/>
            </a:br>
            <a:r>
              <a:rPr lang="en-US"/>
              <a:t>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90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</a:rPr>
              <a:t>Module 3: Application Development</a:t>
            </a:r>
          </a:p>
        </p:txBody>
      </p:sp>
    </p:spTree>
    <p:extLst>
      <p:ext uri="{BB962C8B-B14F-4D97-AF65-F5344CB8AC3E}">
        <p14:creationId xmlns:p14="http://schemas.microsoft.com/office/powerpoint/2010/main" val="4832840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Agenda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5925" y="1209675"/>
            <a:ext cx="8312150" cy="497522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cFE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/>
              <a:t>Executive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/>
              <a:t>Time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/>
              <a:t>Event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/>
              <a:t>Software Bus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/>
              <a:t>Table Services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Application Layer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/>
              <a:t>cFS Applications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/>
              <a:t>cFS Libraries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15924" y="3876675"/>
            <a:ext cx="2784475" cy="466725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12756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6">
            <a:extLst>
              <a:ext uri="{FF2B5EF4-FFF2-40B4-BE49-F238E27FC236}">
                <a16:creationId xmlns:a16="http://schemas.microsoft.com/office/drawing/2014/main" id="{E2595E82-A54D-4F48-B960-6B6675D65C34}"/>
              </a:ext>
            </a:extLst>
          </p:cNvPr>
          <p:cNvSpPr/>
          <p:nvPr/>
        </p:nvSpPr>
        <p:spPr bwMode="auto">
          <a:xfrm>
            <a:off x="381000" y="2086776"/>
            <a:ext cx="8330674" cy="732624"/>
          </a:xfrm>
          <a:prstGeom prst="roundRect">
            <a:avLst/>
          </a:prstGeom>
          <a:solidFill>
            <a:srgbClr val="FF0066">
              <a:alpha val="32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Applications - cFS Context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329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329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3964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3964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4632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4632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5300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5300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5968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5968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663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663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310874" y="28774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1115557" y="3120286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1094719" y="4034686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981032" y="4959266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1064260" y="2299409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310874" y="47062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310874" y="3720886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41534" y="5668952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666867" y="5779142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1097759" y="5777136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281587" y="5782829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551236" y="5818284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005252" y="5816281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750573" y="5818284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834863" y="5779142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6045764" y="5818284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6131586" y="5779142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79976" y="5816281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581338" y="3014614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4020180" y="3192888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581338" y="3919006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581338" y="4155903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404329" y="4153582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231632" y="4153581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530073" y="3916936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539909" y="4151734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802501" y="3684950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581338" y="5165676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598858" y="4928752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581338" y="4922112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329673" y="139700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396473" y="139341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463273" y="13948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530073" y="139181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595393" y="1393519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660713" y="13991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10874" y="198718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</p:spTree>
    <p:extLst>
      <p:ext uri="{BB962C8B-B14F-4D97-AF65-F5344CB8AC3E}">
        <p14:creationId xmlns:p14="http://schemas.microsoft.com/office/powerpoint/2010/main" val="364152443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7688" y="50800"/>
            <a:ext cx="8042275" cy="682625"/>
          </a:xfrm>
        </p:spPr>
        <p:txBody>
          <a:bodyPr/>
          <a:lstStyle/>
          <a:p>
            <a:pPr algn="ctr"/>
            <a:r>
              <a:rPr lang="en-US" altLang="en-US"/>
              <a:t>cFS Applications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917912"/>
            <a:ext cx="8534400" cy="4257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Can run anywhere the cFS framework has been deployed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 “higher level” functions than the cFE itself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Command and data handling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Guidance, navigation, and control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Onboard data processing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GSFC has released 12 applications that provide common command and data handling functionality such as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Stored command management and execution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Onboard data storage file management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Missions use a combination of custom and reused applications</a:t>
            </a:r>
          </a:p>
        </p:txBody>
      </p:sp>
    </p:spTree>
    <p:extLst>
      <p:ext uri="{BB962C8B-B14F-4D97-AF65-F5344CB8AC3E}">
        <p14:creationId xmlns:p14="http://schemas.microsoft.com/office/powerpoint/2010/main" val="841428549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cFS Libraries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15922" y="1143000"/>
            <a:ext cx="8347077" cy="53340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84163" algn="l" rtl="0" eaLnBrk="0" fontAlgn="base" hangingPunct="0"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0620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Arial" charset="0"/>
              </a:defRPr>
            </a:lvl3pPr>
            <a:lvl4pPr marL="13922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7224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796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368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094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5512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is a library?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collection of utilities available for use by apps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main task execution in the library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Exist at the application layer of the cFS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Specified in the cfe_es_startup.scr script and loaded at cFE startup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Libraries can’t use application services that require registration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e.g. Event Services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Checksum can’t do library code space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42458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7175"/>
            <a:ext cx="7772400" cy="1470025"/>
          </a:xfrm>
        </p:spPr>
        <p:txBody>
          <a:bodyPr/>
          <a:lstStyle/>
          <a:p>
            <a:pPr algn="ctr"/>
            <a:r>
              <a:rPr lang="en-US"/>
              <a:t>Application Build</a:t>
            </a:r>
            <a:br>
              <a:rPr lang="en-US"/>
            </a:br>
            <a:r>
              <a:rPr lang="en-US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894651303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cFS Mission Directory Structure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501892" y="1371600"/>
            <a:ext cx="2057400" cy="5334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cFS Distribution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52400" y="2769881"/>
            <a:ext cx="8756385" cy="2420596"/>
            <a:chOff x="-77139" y="2769881"/>
            <a:chExt cx="8756385" cy="2420596"/>
          </a:xfrm>
        </p:grpSpPr>
        <p:sp>
          <p:nvSpPr>
            <p:cNvPr id="8" name="Flowchart: Multidocument 7"/>
            <p:cNvSpPr/>
            <p:nvPr/>
          </p:nvSpPr>
          <p:spPr bwMode="auto">
            <a:xfrm>
              <a:off x="3329646" y="3590277"/>
              <a:ext cx="9144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libs</a:t>
              </a:r>
            </a:p>
          </p:txBody>
        </p:sp>
        <p:sp>
          <p:nvSpPr>
            <p:cNvPr id="10" name="Flowchart: Multidocument 9"/>
            <p:cNvSpPr/>
            <p:nvPr/>
          </p:nvSpPr>
          <p:spPr bwMode="auto">
            <a:xfrm>
              <a:off x="5547246" y="3590277"/>
              <a:ext cx="9144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psp</a:t>
              </a:r>
            </a:p>
          </p:txBody>
        </p:sp>
        <p:sp>
          <p:nvSpPr>
            <p:cNvPr id="11" name="Flowchart: Multidocument 10"/>
            <p:cNvSpPr/>
            <p:nvPr/>
          </p:nvSpPr>
          <p:spPr bwMode="auto">
            <a:xfrm>
              <a:off x="6656046" y="2769881"/>
              <a:ext cx="9144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tools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-77139" y="2769881"/>
              <a:ext cx="989796" cy="1600200"/>
              <a:chOff x="16284" y="2971800"/>
              <a:chExt cx="1166694" cy="1600200"/>
            </a:xfrm>
          </p:grpSpPr>
          <p:sp>
            <p:nvSpPr>
              <p:cNvPr id="5" name="Flowchart: Multidocument 4"/>
              <p:cNvSpPr/>
              <p:nvPr/>
            </p:nvSpPr>
            <p:spPr bwMode="auto">
              <a:xfrm>
                <a:off x="122274" y="2971800"/>
                <a:ext cx="1060704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apps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6284" y="3581400"/>
                <a:ext cx="1136145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Each app is in a separate subdirectory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107057" y="3590277"/>
              <a:ext cx="914400" cy="1600200"/>
              <a:chOff x="1419044" y="2971800"/>
              <a:chExt cx="1066523" cy="1600200"/>
            </a:xfrm>
          </p:grpSpPr>
          <p:sp>
            <p:nvSpPr>
              <p:cNvPr id="6" name="Flowchart: Multidocument 5"/>
              <p:cNvSpPr/>
              <p:nvPr/>
            </p:nvSpPr>
            <p:spPr bwMode="auto">
              <a:xfrm>
                <a:off x="1424863" y="2971800"/>
                <a:ext cx="1060704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build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419044" y="3581399"/>
                <a:ext cx="96164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Contains cmake-generated files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189940" y="2769881"/>
              <a:ext cx="945306" cy="1600200"/>
              <a:chOff x="2189940" y="2769881"/>
              <a:chExt cx="945306" cy="1600200"/>
            </a:xfrm>
          </p:grpSpPr>
          <p:sp>
            <p:nvSpPr>
              <p:cNvPr id="7" name="Flowchart: Multidocument 6"/>
              <p:cNvSpPr/>
              <p:nvPr/>
            </p:nvSpPr>
            <p:spPr bwMode="auto">
              <a:xfrm>
                <a:off x="2220846" y="2769881"/>
                <a:ext cx="914400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cfe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189940" y="3437241"/>
                <a:ext cx="824481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cFE source files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438446" y="2769881"/>
              <a:ext cx="914400" cy="1600200"/>
              <a:chOff x="4438446" y="2769881"/>
              <a:chExt cx="914400" cy="1600200"/>
            </a:xfrm>
          </p:grpSpPr>
          <p:sp>
            <p:nvSpPr>
              <p:cNvPr id="9" name="Flowchart: Multidocument 8"/>
              <p:cNvSpPr/>
              <p:nvPr/>
            </p:nvSpPr>
            <p:spPr bwMode="auto">
              <a:xfrm>
                <a:off x="4438446" y="2769881"/>
                <a:ext cx="914400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osal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438446" y="3436053"/>
                <a:ext cx="824481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OSAL source files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645962" y="3590277"/>
              <a:ext cx="1033284" cy="1600200"/>
              <a:chOff x="7645962" y="3590277"/>
              <a:chExt cx="1033284" cy="1600200"/>
            </a:xfrm>
          </p:grpSpPr>
          <p:sp>
            <p:nvSpPr>
              <p:cNvPr id="16" name="Flowchart: Multidocument 15"/>
              <p:cNvSpPr/>
              <p:nvPr/>
            </p:nvSpPr>
            <p:spPr bwMode="auto">
              <a:xfrm>
                <a:off x="7764846" y="3590277"/>
                <a:ext cx="914400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_defs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645962" y="4280667"/>
                <a:ext cx="100596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cmake configuration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files</a:t>
                </a:r>
              </a:p>
            </p:txBody>
          </p:sp>
        </p:grpSp>
      </p:grpSp>
      <p:cxnSp>
        <p:nvCxnSpPr>
          <p:cNvPr id="25" name="Elbow Connector 24"/>
          <p:cNvCxnSpPr>
            <a:stCxn id="4" idx="2"/>
            <a:endCxn id="5" idx="0"/>
          </p:cNvCxnSpPr>
          <p:nvPr/>
        </p:nvCxnSpPr>
        <p:spPr bwMode="auto">
          <a:xfrm rot="5400000">
            <a:off x="2209939" y="449227"/>
            <a:ext cx="864881" cy="377642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Elbow Connector 26"/>
          <p:cNvCxnSpPr>
            <a:stCxn id="4" idx="2"/>
            <a:endCxn id="6" idx="0"/>
          </p:cNvCxnSpPr>
          <p:nvPr/>
        </p:nvCxnSpPr>
        <p:spPr bwMode="auto">
          <a:xfrm rot="5400000">
            <a:off x="2352086" y="1411770"/>
            <a:ext cx="1685277" cy="2671737"/>
          </a:xfrm>
          <a:prstGeom prst="bentConnector3">
            <a:avLst>
              <a:gd name="adj1" fmla="val 259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Elbow Connector 31"/>
          <p:cNvCxnSpPr>
            <a:stCxn id="4" idx="2"/>
            <a:endCxn id="7" idx="0"/>
          </p:cNvCxnSpPr>
          <p:nvPr/>
        </p:nvCxnSpPr>
        <p:spPr bwMode="auto">
          <a:xfrm rot="5400000">
            <a:off x="3318102" y="1557390"/>
            <a:ext cx="864881" cy="15601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Elbow Connector 33"/>
          <p:cNvCxnSpPr>
            <a:stCxn id="4" idx="2"/>
            <a:endCxn id="8" idx="0"/>
          </p:cNvCxnSpPr>
          <p:nvPr/>
        </p:nvCxnSpPr>
        <p:spPr bwMode="auto">
          <a:xfrm rot="5400000">
            <a:off x="3462304" y="2521988"/>
            <a:ext cx="1685277" cy="4513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Elbow Connector 35"/>
          <p:cNvCxnSpPr>
            <a:stCxn id="4" idx="2"/>
            <a:endCxn id="9" idx="0"/>
          </p:cNvCxnSpPr>
          <p:nvPr/>
        </p:nvCxnSpPr>
        <p:spPr bwMode="auto">
          <a:xfrm rot="16200000" flipH="1">
            <a:off x="4426902" y="2008690"/>
            <a:ext cx="864881" cy="6575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Elbow Connector 37"/>
          <p:cNvCxnSpPr>
            <a:stCxn id="4" idx="2"/>
            <a:endCxn id="10" idx="0"/>
          </p:cNvCxnSpPr>
          <p:nvPr/>
        </p:nvCxnSpPr>
        <p:spPr bwMode="auto">
          <a:xfrm rot="16200000" flipH="1">
            <a:off x="4571104" y="1864488"/>
            <a:ext cx="1685277" cy="1766300"/>
          </a:xfrm>
          <a:prstGeom prst="bentConnector3">
            <a:avLst>
              <a:gd name="adj1" fmla="val 259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Elbow Connector 40"/>
          <p:cNvCxnSpPr>
            <a:stCxn id="4" idx="2"/>
            <a:endCxn id="11" idx="0"/>
          </p:cNvCxnSpPr>
          <p:nvPr/>
        </p:nvCxnSpPr>
        <p:spPr bwMode="auto">
          <a:xfrm rot="16200000" flipH="1">
            <a:off x="5535702" y="899890"/>
            <a:ext cx="864881" cy="28751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Elbow Connector 42"/>
          <p:cNvCxnSpPr>
            <a:stCxn id="4" idx="2"/>
            <a:endCxn id="16" idx="0"/>
          </p:cNvCxnSpPr>
          <p:nvPr/>
        </p:nvCxnSpPr>
        <p:spPr bwMode="auto">
          <a:xfrm rot="16200000" flipH="1">
            <a:off x="5679904" y="755688"/>
            <a:ext cx="1685277" cy="3983900"/>
          </a:xfrm>
          <a:prstGeom prst="bentConnector3">
            <a:avLst>
              <a:gd name="adj1" fmla="val 2543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Oval 2"/>
          <p:cNvSpPr/>
          <p:nvPr/>
        </p:nvSpPr>
        <p:spPr bwMode="auto">
          <a:xfrm>
            <a:off x="32825" y="2445688"/>
            <a:ext cx="1314321" cy="2289175"/>
          </a:xfrm>
          <a:prstGeom prst="ellipse">
            <a:avLst/>
          </a:prstGeom>
          <a:noFill/>
          <a:ln w="76200" cap="flat" cmpd="sng" algn="ctr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1B6620-12D7-0A74-031B-80EE50889A78}"/>
              </a:ext>
            </a:extLst>
          </p:cNvPr>
          <p:cNvSpPr txBox="1"/>
          <p:nvPr/>
        </p:nvSpPr>
        <p:spPr>
          <a:xfrm>
            <a:off x="3531868" y="4208991"/>
            <a:ext cx="8244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000000"/>
                </a:solidFill>
              </a:rPr>
              <a:t>cFS Libraries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034C0A-3E27-8668-A88C-0897A25E351D}"/>
              </a:ext>
            </a:extLst>
          </p:cNvPr>
          <p:cNvSpPr txBox="1"/>
          <p:nvPr/>
        </p:nvSpPr>
        <p:spPr>
          <a:xfrm>
            <a:off x="5746956" y="4208991"/>
            <a:ext cx="8244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000000"/>
                </a:solidFill>
              </a:rPr>
              <a:t>PSP source files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594168-8CCD-0008-D03F-497E00289F16}"/>
              </a:ext>
            </a:extLst>
          </p:cNvPr>
          <p:cNvSpPr txBox="1"/>
          <p:nvPr/>
        </p:nvSpPr>
        <p:spPr>
          <a:xfrm>
            <a:off x="6855823" y="3429000"/>
            <a:ext cx="8244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000000"/>
                </a:solidFill>
              </a:rPr>
              <a:t>Ground and build tools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884123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 Directory Structure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501892" y="1371600"/>
            <a:ext cx="2057400" cy="5334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 XX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1547" y="2209800"/>
            <a:ext cx="1603075" cy="1600200"/>
            <a:chOff x="530525" y="2590800"/>
            <a:chExt cx="1603075" cy="1600200"/>
          </a:xfrm>
        </p:grpSpPr>
        <p:sp>
          <p:nvSpPr>
            <p:cNvPr id="5" name="Flowchart: Multidocument 4"/>
            <p:cNvSpPr/>
            <p:nvPr/>
          </p:nvSpPr>
          <p:spPr bwMode="auto">
            <a:xfrm>
              <a:off x="533400" y="2590800"/>
              <a:ext cx="16002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docs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30525" y="3276600"/>
              <a:ext cx="140754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VDD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Users Guide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Requirements</a:t>
              </a:r>
            </a:p>
          </p:txBody>
        </p:sp>
      </p:grpSp>
      <p:sp>
        <p:nvSpPr>
          <p:cNvPr id="8" name="Flowchart: Multidocument 7"/>
          <p:cNvSpPr/>
          <p:nvPr/>
        </p:nvSpPr>
        <p:spPr bwMode="auto">
          <a:xfrm>
            <a:off x="4572000" y="2214235"/>
            <a:ext cx="1600200" cy="914400"/>
          </a:xfrm>
          <a:prstGeom prst="flowChartMultidocumen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fsw</a:t>
            </a:r>
          </a:p>
        </p:txBody>
      </p:sp>
      <p:sp>
        <p:nvSpPr>
          <p:cNvPr id="15" name="Flowchart: Multidocument 14"/>
          <p:cNvSpPr/>
          <p:nvPr/>
        </p:nvSpPr>
        <p:spPr bwMode="auto">
          <a:xfrm>
            <a:off x="2837995" y="4239584"/>
            <a:ext cx="1513936" cy="914400"/>
          </a:xfrm>
          <a:prstGeom prst="flowChartMultidocumen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tables</a:t>
            </a:r>
          </a:p>
        </p:txBody>
      </p:sp>
      <p:cxnSp>
        <p:nvCxnSpPr>
          <p:cNvPr id="21" name="Elbow Connector 20"/>
          <p:cNvCxnSpPr>
            <a:stCxn id="4" idx="2"/>
            <a:endCxn id="5" idx="0"/>
          </p:cNvCxnSpPr>
          <p:nvPr/>
        </p:nvCxnSpPr>
        <p:spPr bwMode="auto">
          <a:xfrm rot="5400000">
            <a:off x="2870201" y="549409"/>
            <a:ext cx="304800" cy="3015982"/>
          </a:xfrm>
          <a:prstGeom prst="bentConnector3">
            <a:avLst>
              <a:gd name="adj1" fmla="val 5029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Elbow Connector 34"/>
          <p:cNvCxnSpPr>
            <a:stCxn id="8" idx="2"/>
            <a:endCxn id="34" idx="0"/>
          </p:cNvCxnSpPr>
          <p:nvPr/>
        </p:nvCxnSpPr>
        <p:spPr bwMode="auto">
          <a:xfrm rot="16200000" flipH="1">
            <a:off x="5277337" y="3077496"/>
            <a:ext cx="1145578" cy="1178598"/>
          </a:xfrm>
          <a:prstGeom prst="bentConnector3">
            <a:avLst>
              <a:gd name="adj1" fmla="val 773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Flowchart: Multidocument 31"/>
          <p:cNvSpPr/>
          <p:nvPr/>
        </p:nvSpPr>
        <p:spPr bwMode="auto">
          <a:xfrm>
            <a:off x="4156072" y="5259238"/>
            <a:ext cx="1517904" cy="914400"/>
          </a:xfrm>
          <a:prstGeom prst="flowChartMultidocumen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src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Flowchart: Multidocument 33"/>
          <p:cNvSpPr/>
          <p:nvPr/>
        </p:nvSpPr>
        <p:spPr bwMode="auto">
          <a:xfrm>
            <a:off x="5576047" y="4239584"/>
            <a:ext cx="1517904" cy="914400"/>
          </a:xfrm>
          <a:prstGeom prst="flowChartMultidocumen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inc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Flowchart: Multidocument 37"/>
          <p:cNvSpPr/>
          <p:nvPr/>
        </p:nvSpPr>
        <p:spPr bwMode="auto">
          <a:xfrm>
            <a:off x="2649179" y="2214235"/>
            <a:ext cx="1513936" cy="914400"/>
          </a:xfrm>
          <a:prstGeom prst="flowChartMultidocumen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unit_test</a:t>
            </a:r>
          </a:p>
        </p:txBody>
      </p:sp>
      <p:cxnSp>
        <p:nvCxnSpPr>
          <p:cNvPr id="54" name="Elbow Connector 53"/>
          <p:cNvCxnSpPr>
            <a:stCxn id="8" idx="2"/>
            <a:endCxn id="32" idx="0"/>
          </p:cNvCxnSpPr>
          <p:nvPr/>
        </p:nvCxnSpPr>
        <p:spPr bwMode="auto">
          <a:xfrm rot="5400000">
            <a:off x="4057523" y="4055934"/>
            <a:ext cx="2165232" cy="241377"/>
          </a:xfrm>
          <a:prstGeom prst="bentConnector3">
            <a:avLst>
              <a:gd name="adj1" fmla="val 409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Elbow Connector 56"/>
          <p:cNvCxnSpPr>
            <a:cxnSpLocks/>
            <a:stCxn id="4" idx="2"/>
            <a:endCxn id="38" idx="0"/>
          </p:cNvCxnSpPr>
          <p:nvPr/>
        </p:nvCxnSpPr>
        <p:spPr bwMode="auto">
          <a:xfrm rot="5400000">
            <a:off x="3865829" y="1549471"/>
            <a:ext cx="309235" cy="1020292"/>
          </a:xfrm>
          <a:prstGeom prst="bentConnector3">
            <a:avLst>
              <a:gd name="adj1" fmla="val 4999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570794" y="4648200"/>
            <a:ext cx="14396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Config parameters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Message IDs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820912" y="4663935"/>
            <a:ext cx="128716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Default table definitions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619540" y="2662510"/>
            <a:ext cx="14396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Unit test source and data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3" name="Elbow Connector 56">
            <a:extLst>
              <a:ext uri="{FF2B5EF4-FFF2-40B4-BE49-F238E27FC236}">
                <a16:creationId xmlns:a16="http://schemas.microsoft.com/office/drawing/2014/main" id="{D4E39EDD-0DE8-80E0-B4E6-FD7A3834045B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 bwMode="auto">
          <a:xfrm rot="16200000" flipH="1">
            <a:off x="4851773" y="1583819"/>
            <a:ext cx="309235" cy="95159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543880C-B4DF-6C2B-03F0-EE0823D956A0}"/>
              </a:ext>
            </a:extLst>
          </p:cNvPr>
          <p:cNvSpPr/>
          <p:nvPr/>
        </p:nvSpPr>
        <p:spPr>
          <a:xfrm>
            <a:off x="4207731" y="5690735"/>
            <a:ext cx="14145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Header files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Source files</a:t>
            </a:r>
          </a:p>
        </p:txBody>
      </p:sp>
      <p:cxnSp>
        <p:nvCxnSpPr>
          <p:cNvPr id="9" name="Elbow Connector 34">
            <a:extLst>
              <a:ext uri="{FF2B5EF4-FFF2-40B4-BE49-F238E27FC236}">
                <a16:creationId xmlns:a16="http://schemas.microsoft.com/office/drawing/2014/main" id="{A72060DF-0A3C-8499-508A-B1DD83DF7068}"/>
              </a:ext>
            </a:extLst>
          </p:cNvPr>
          <p:cNvCxnSpPr>
            <a:cxnSpLocks/>
            <a:stCxn id="8" idx="2"/>
            <a:endCxn id="15" idx="0"/>
          </p:cNvCxnSpPr>
          <p:nvPr/>
        </p:nvCxnSpPr>
        <p:spPr bwMode="auto">
          <a:xfrm rot="5400000">
            <a:off x="3907183" y="2885940"/>
            <a:ext cx="1145578" cy="1561711"/>
          </a:xfrm>
          <a:prstGeom prst="bentConnector3">
            <a:avLst>
              <a:gd name="adj1" fmla="val 7734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Flowchart: Multidocument 16">
            <a:extLst>
              <a:ext uri="{FF2B5EF4-FFF2-40B4-BE49-F238E27FC236}">
                <a16:creationId xmlns:a16="http://schemas.microsoft.com/office/drawing/2014/main" id="{085FE859-A63C-43DE-5E35-70473455F212}"/>
              </a:ext>
            </a:extLst>
          </p:cNvPr>
          <p:cNvSpPr/>
          <p:nvPr/>
        </p:nvSpPr>
        <p:spPr bwMode="auto">
          <a:xfrm>
            <a:off x="6564503" y="2205310"/>
            <a:ext cx="1513936" cy="914400"/>
          </a:xfrm>
          <a:prstGeom prst="flowChartMultidocumen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config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A9447B-2858-97DE-DC76-E14A4EFA02E2}"/>
              </a:ext>
            </a:extLst>
          </p:cNvPr>
          <p:cNvSpPr txBox="1"/>
          <p:nvPr/>
        </p:nvSpPr>
        <p:spPr>
          <a:xfrm>
            <a:off x="6534864" y="2653585"/>
            <a:ext cx="1439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Configuration files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3" name="Elbow Connector 56">
            <a:extLst>
              <a:ext uri="{FF2B5EF4-FFF2-40B4-BE49-F238E27FC236}">
                <a16:creationId xmlns:a16="http://schemas.microsoft.com/office/drawing/2014/main" id="{62AFE963-8FED-EF19-D70F-DE8A4F603F09}"/>
              </a:ext>
            </a:extLst>
          </p:cNvPr>
          <p:cNvCxnSpPr>
            <a:cxnSpLocks/>
            <a:stCxn id="4" idx="2"/>
            <a:endCxn id="17" idx="0"/>
          </p:cNvCxnSpPr>
          <p:nvPr/>
        </p:nvCxnSpPr>
        <p:spPr bwMode="auto">
          <a:xfrm rot="16200000" flipH="1">
            <a:off x="5827953" y="607639"/>
            <a:ext cx="300310" cy="289503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0160706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cFS Mission Directory Structure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501892" y="1371600"/>
            <a:ext cx="2057400" cy="5334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cFS Distribution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52400" y="2769881"/>
            <a:ext cx="8756385" cy="2420596"/>
            <a:chOff x="-77139" y="2769881"/>
            <a:chExt cx="8756385" cy="2420596"/>
          </a:xfrm>
        </p:grpSpPr>
        <p:sp>
          <p:nvSpPr>
            <p:cNvPr id="8" name="Flowchart: Multidocument 7"/>
            <p:cNvSpPr/>
            <p:nvPr/>
          </p:nvSpPr>
          <p:spPr bwMode="auto">
            <a:xfrm>
              <a:off x="3329646" y="3590277"/>
              <a:ext cx="9144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>
                  <a:solidFill>
                    <a:srgbClr val="000000"/>
                  </a:solidFill>
                </a:rPr>
                <a:t>lib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10" name="Flowchart: Multidocument 9"/>
            <p:cNvSpPr/>
            <p:nvPr/>
          </p:nvSpPr>
          <p:spPr bwMode="auto">
            <a:xfrm>
              <a:off x="5547246" y="3590277"/>
              <a:ext cx="9144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psp</a:t>
              </a:r>
            </a:p>
          </p:txBody>
        </p:sp>
        <p:sp>
          <p:nvSpPr>
            <p:cNvPr id="11" name="Flowchart: Multidocument 10"/>
            <p:cNvSpPr/>
            <p:nvPr/>
          </p:nvSpPr>
          <p:spPr bwMode="auto">
            <a:xfrm>
              <a:off x="6656046" y="2769881"/>
              <a:ext cx="9144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tools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-77139" y="2769881"/>
              <a:ext cx="989796" cy="1600200"/>
              <a:chOff x="16284" y="2971800"/>
              <a:chExt cx="1166694" cy="1600200"/>
            </a:xfrm>
          </p:grpSpPr>
          <p:sp>
            <p:nvSpPr>
              <p:cNvPr id="5" name="Flowchart: Multidocument 4"/>
              <p:cNvSpPr/>
              <p:nvPr/>
            </p:nvSpPr>
            <p:spPr bwMode="auto">
              <a:xfrm>
                <a:off x="122274" y="2971800"/>
                <a:ext cx="1060704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apps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6284" y="3581400"/>
                <a:ext cx="1136145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Each app is in a separate subdirectory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107057" y="3590277"/>
              <a:ext cx="914400" cy="1600200"/>
              <a:chOff x="1419044" y="2971800"/>
              <a:chExt cx="1066523" cy="1600200"/>
            </a:xfrm>
          </p:grpSpPr>
          <p:sp>
            <p:nvSpPr>
              <p:cNvPr id="6" name="Flowchart: Multidocument 5"/>
              <p:cNvSpPr/>
              <p:nvPr/>
            </p:nvSpPr>
            <p:spPr bwMode="auto">
              <a:xfrm>
                <a:off x="1424863" y="2971800"/>
                <a:ext cx="1060704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build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419044" y="3581399"/>
                <a:ext cx="96164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Contains cmake-generated files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189940" y="2769881"/>
              <a:ext cx="945306" cy="1600200"/>
              <a:chOff x="2189940" y="2769881"/>
              <a:chExt cx="945306" cy="1600200"/>
            </a:xfrm>
          </p:grpSpPr>
          <p:sp>
            <p:nvSpPr>
              <p:cNvPr id="7" name="Flowchart: Multidocument 6"/>
              <p:cNvSpPr/>
              <p:nvPr/>
            </p:nvSpPr>
            <p:spPr bwMode="auto">
              <a:xfrm>
                <a:off x="2220846" y="2769881"/>
                <a:ext cx="914400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cfe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189940" y="3437241"/>
                <a:ext cx="824481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cFE source files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438446" y="2769881"/>
              <a:ext cx="914400" cy="1600200"/>
              <a:chOff x="4438446" y="2769881"/>
              <a:chExt cx="914400" cy="1600200"/>
            </a:xfrm>
          </p:grpSpPr>
          <p:sp>
            <p:nvSpPr>
              <p:cNvPr id="9" name="Flowchart: Multidocument 8"/>
              <p:cNvSpPr/>
              <p:nvPr/>
            </p:nvSpPr>
            <p:spPr bwMode="auto">
              <a:xfrm>
                <a:off x="4438446" y="2769881"/>
                <a:ext cx="914400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osal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438446" y="3436053"/>
                <a:ext cx="824481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OSAL source files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645962" y="3590277"/>
              <a:ext cx="1033284" cy="1600200"/>
              <a:chOff x="7645962" y="3590277"/>
              <a:chExt cx="1033284" cy="1600200"/>
            </a:xfrm>
          </p:grpSpPr>
          <p:sp>
            <p:nvSpPr>
              <p:cNvPr id="16" name="Flowchart: Multidocument 15"/>
              <p:cNvSpPr/>
              <p:nvPr/>
            </p:nvSpPr>
            <p:spPr bwMode="auto">
              <a:xfrm>
                <a:off x="7764846" y="3590277"/>
                <a:ext cx="914400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_defs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645962" y="4280667"/>
                <a:ext cx="100596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cmake configuration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files</a:t>
                </a:r>
              </a:p>
            </p:txBody>
          </p:sp>
        </p:grpSp>
      </p:grpSp>
      <p:cxnSp>
        <p:nvCxnSpPr>
          <p:cNvPr id="25" name="Elbow Connector 24"/>
          <p:cNvCxnSpPr>
            <a:stCxn id="4" idx="2"/>
            <a:endCxn id="5" idx="0"/>
          </p:cNvCxnSpPr>
          <p:nvPr/>
        </p:nvCxnSpPr>
        <p:spPr bwMode="auto">
          <a:xfrm rot="5400000">
            <a:off x="2209939" y="449227"/>
            <a:ext cx="864881" cy="377642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Elbow Connector 26"/>
          <p:cNvCxnSpPr>
            <a:stCxn id="4" idx="2"/>
            <a:endCxn id="6" idx="0"/>
          </p:cNvCxnSpPr>
          <p:nvPr/>
        </p:nvCxnSpPr>
        <p:spPr bwMode="auto">
          <a:xfrm rot="5400000">
            <a:off x="2352086" y="1411770"/>
            <a:ext cx="1685277" cy="2671737"/>
          </a:xfrm>
          <a:prstGeom prst="bentConnector3">
            <a:avLst>
              <a:gd name="adj1" fmla="val 259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Elbow Connector 31"/>
          <p:cNvCxnSpPr>
            <a:stCxn id="4" idx="2"/>
            <a:endCxn id="7" idx="0"/>
          </p:cNvCxnSpPr>
          <p:nvPr/>
        </p:nvCxnSpPr>
        <p:spPr bwMode="auto">
          <a:xfrm rot="5400000">
            <a:off x="3318102" y="1557390"/>
            <a:ext cx="864881" cy="15601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Elbow Connector 33"/>
          <p:cNvCxnSpPr>
            <a:stCxn id="4" idx="2"/>
            <a:endCxn id="8" idx="0"/>
          </p:cNvCxnSpPr>
          <p:nvPr/>
        </p:nvCxnSpPr>
        <p:spPr bwMode="auto">
          <a:xfrm rot="5400000">
            <a:off x="3462304" y="2521988"/>
            <a:ext cx="1685277" cy="4513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Elbow Connector 35"/>
          <p:cNvCxnSpPr>
            <a:stCxn id="4" idx="2"/>
            <a:endCxn id="9" idx="0"/>
          </p:cNvCxnSpPr>
          <p:nvPr/>
        </p:nvCxnSpPr>
        <p:spPr bwMode="auto">
          <a:xfrm rot="16200000" flipH="1">
            <a:off x="4426902" y="2008690"/>
            <a:ext cx="864881" cy="6575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Elbow Connector 37"/>
          <p:cNvCxnSpPr>
            <a:stCxn id="4" idx="2"/>
            <a:endCxn id="10" idx="0"/>
          </p:cNvCxnSpPr>
          <p:nvPr/>
        </p:nvCxnSpPr>
        <p:spPr bwMode="auto">
          <a:xfrm rot="16200000" flipH="1">
            <a:off x="4571104" y="1864488"/>
            <a:ext cx="1685277" cy="1766300"/>
          </a:xfrm>
          <a:prstGeom prst="bentConnector3">
            <a:avLst>
              <a:gd name="adj1" fmla="val 259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Elbow Connector 40"/>
          <p:cNvCxnSpPr>
            <a:stCxn id="4" idx="2"/>
            <a:endCxn id="11" idx="0"/>
          </p:cNvCxnSpPr>
          <p:nvPr/>
        </p:nvCxnSpPr>
        <p:spPr bwMode="auto">
          <a:xfrm rot="16200000" flipH="1">
            <a:off x="5535702" y="899890"/>
            <a:ext cx="864881" cy="28751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Elbow Connector 42"/>
          <p:cNvCxnSpPr>
            <a:stCxn id="4" idx="2"/>
            <a:endCxn id="16" idx="0"/>
          </p:cNvCxnSpPr>
          <p:nvPr/>
        </p:nvCxnSpPr>
        <p:spPr bwMode="auto">
          <a:xfrm rot="16200000" flipH="1">
            <a:off x="5679904" y="755688"/>
            <a:ext cx="1685277" cy="3983900"/>
          </a:xfrm>
          <a:prstGeom prst="bentConnector3">
            <a:avLst>
              <a:gd name="adj1" fmla="val 2543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Oval 2"/>
          <p:cNvSpPr/>
          <p:nvPr/>
        </p:nvSpPr>
        <p:spPr bwMode="auto">
          <a:xfrm>
            <a:off x="7799985" y="3277420"/>
            <a:ext cx="1314321" cy="2289175"/>
          </a:xfrm>
          <a:prstGeom prst="ellipse">
            <a:avLst/>
          </a:prstGeom>
          <a:noFill/>
          <a:ln w="76200" cap="flat" cmpd="sng" algn="ctr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2ACBA8-7D72-4F73-AE65-22F9972DD3A4}"/>
              </a:ext>
            </a:extLst>
          </p:cNvPr>
          <p:cNvSpPr txBox="1"/>
          <p:nvPr/>
        </p:nvSpPr>
        <p:spPr>
          <a:xfrm>
            <a:off x="3531868" y="4208991"/>
            <a:ext cx="8244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000000"/>
                </a:solidFill>
              </a:rPr>
              <a:t>cFS Libraries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EB21C8-780A-F3FD-A615-77B811730289}"/>
              </a:ext>
            </a:extLst>
          </p:cNvPr>
          <p:cNvSpPr txBox="1"/>
          <p:nvPr/>
        </p:nvSpPr>
        <p:spPr>
          <a:xfrm>
            <a:off x="5746956" y="4208991"/>
            <a:ext cx="8244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000000"/>
                </a:solidFill>
              </a:rPr>
              <a:t>PSP source files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A33F4-FC99-598F-93B4-2947DEDCBBE4}"/>
              </a:ext>
            </a:extLst>
          </p:cNvPr>
          <p:cNvSpPr txBox="1"/>
          <p:nvPr/>
        </p:nvSpPr>
        <p:spPr>
          <a:xfrm>
            <a:off x="6855823" y="3429000"/>
            <a:ext cx="8244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000000"/>
                </a:solidFill>
              </a:rPr>
              <a:t>Ground and build tools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952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Architecture Goals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" y="1209675"/>
            <a:ext cx="8312150" cy="4975225"/>
          </a:xfrm>
        </p:spPr>
        <p:txBody>
          <a:bodyPr/>
          <a:lstStyle/>
          <a:p>
            <a:pPr marL="1257300" lvl="2" indent="-342900">
              <a:lnSpc>
                <a:spcPct val="12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1800" b="1"/>
              <a:t> Reduce time to deploy high quality flight software</a:t>
            </a:r>
          </a:p>
          <a:p>
            <a:pPr marL="1257300" lvl="2" indent="-342900">
              <a:lnSpc>
                <a:spcPct val="12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1800" b="1"/>
              <a:t> Reduce project schedule and cost uncertainty </a:t>
            </a:r>
          </a:p>
          <a:p>
            <a:pPr marL="1257300" lvl="2" indent="-342900">
              <a:lnSpc>
                <a:spcPct val="12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1800" b="1"/>
              <a:t> Directly facilitate formalized software reuse</a:t>
            </a:r>
          </a:p>
          <a:p>
            <a:pPr marL="1257300" lvl="2" indent="-342900">
              <a:lnSpc>
                <a:spcPct val="12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1800" b="1"/>
              <a:t> Enable collaboration across organizations</a:t>
            </a:r>
          </a:p>
          <a:p>
            <a:pPr marL="1319213" lvl="2" indent="-404813">
              <a:lnSpc>
                <a:spcPct val="12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1800" b="1"/>
              <a:t>Simplify sustaining engineering/on-orbit FSW maintenance</a:t>
            </a:r>
          </a:p>
          <a:p>
            <a:pPr marL="1319213" lvl="2" indent="-404813">
              <a:lnSpc>
                <a:spcPct val="12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1800" b="1"/>
              <a:t>Scale from small instruments to Hubble class missions </a:t>
            </a:r>
          </a:p>
          <a:p>
            <a:pPr marL="1257300" lvl="2" indent="-342900">
              <a:lnSpc>
                <a:spcPct val="12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1800" b="1"/>
              <a:t> Build a platform for advanced concepts and prototyping</a:t>
            </a:r>
          </a:p>
          <a:p>
            <a:pPr marL="1257300" lvl="2" indent="-342900">
              <a:lnSpc>
                <a:spcPct val="120000"/>
              </a:lnSpc>
              <a:spcBef>
                <a:spcPct val="50000"/>
              </a:spcBef>
              <a:buFont typeface="Wingdings" pitchFamily="2" charset="2"/>
              <a:buAutoNum type="arabicPeriod"/>
            </a:pPr>
            <a:r>
              <a:rPr lang="en-US" sz="1800" b="1"/>
              <a:t> Create common standards and tools across the center</a:t>
            </a:r>
          </a:p>
        </p:txBody>
      </p:sp>
    </p:spTree>
    <p:extLst>
      <p:ext uri="{BB962C8B-B14F-4D97-AF65-F5344CB8AC3E}">
        <p14:creationId xmlns:p14="http://schemas.microsoft.com/office/powerpoint/2010/main" val="240915637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_def Directory Structure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143000"/>
            <a:ext cx="7391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Targets.cmake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Identifies the target architectures and configurations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Identifies the apps to be built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Identifies files that will be copied from *_def to platform specific directories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Copied file examples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cpu1_cfe_es_startup.scr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cpu1_msgids.h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cpu1_osconfig.h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indent="-342900" algn="l"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Overrides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Configuration files from /config directories can be overridden by files placed in the _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defs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directory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405694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7175"/>
            <a:ext cx="7772400" cy="1470025"/>
          </a:xfrm>
        </p:spPr>
        <p:txBody>
          <a:bodyPr/>
          <a:lstStyle/>
          <a:p>
            <a:pPr algn="ctr"/>
            <a:r>
              <a:rPr lang="en-US"/>
              <a:t>Application Runtime</a:t>
            </a:r>
            <a:br>
              <a:rPr lang="en-US"/>
            </a:br>
            <a:r>
              <a:rPr lang="en-US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136379108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ght Arrow 32"/>
          <p:cNvSpPr/>
          <p:nvPr/>
        </p:nvSpPr>
        <p:spPr bwMode="auto">
          <a:xfrm rot="7708810">
            <a:off x="5000351" y="4649222"/>
            <a:ext cx="1018231" cy="224556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3205401" flipH="1">
            <a:off x="4753281" y="3425684"/>
            <a:ext cx="1018231" cy="224556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9194599">
            <a:off x="3433325" y="3480742"/>
            <a:ext cx="1018231" cy="224556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2827776">
            <a:off x="3424706" y="2169532"/>
            <a:ext cx="1018231" cy="224556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Runtime Context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191000" y="2515441"/>
            <a:ext cx="871081" cy="833287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1" fontAlgn="base" latinLnBrk="0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User</a:t>
            </a:r>
          </a:p>
          <a:p>
            <a:pPr marL="0" marR="0" lvl="0" indent="0" algn="ctr" defTabSz="457200" rtl="0" eaLnBrk="1" fontAlgn="base" latinLnBrk="0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81487" y="1261764"/>
            <a:ext cx="990976" cy="833287"/>
            <a:chOff x="2607052" y="1143000"/>
            <a:chExt cx="990976" cy="833287"/>
          </a:xfrm>
          <a:solidFill>
            <a:srgbClr val="FFCCFF"/>
          </a:solidFill>
        </p:grpSpPr>
        <p:sp>
          <p:nvSpPr>
            <p:cNvPr id="5" name="Oval 4"/>
            <p:cNvSpPr/>
            <p:nvPr/>
          </p:nvSpPr>
          <p:spPr bwMode="auto">
            <a:xfrm>
              <a:off x="2667000" y="1143000"/>
              <a:ext cx="871081" cy="833287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07052" y="1405754"/>
              <a:ext cx="9909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Scheduler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32344" y="3744706"/>
            <a:ext cx="1040119" cy="833287"/>
            <a:chOff x="2582480" y="1143000"/>
            <a:chExt cx="1040119" cy="833287"/>
          </a:xfrm>
          <a:solidFill>
            <a:srgbClr val="FFCCFF"/>
          </a:solidFill>
        </p:grpSpPr>
        <p:sp>
          <p:nvSpPr>
            <p:cNvPr id="9" name="Oval 8"/>
            <p:cNvSpPr/>
            <p:nvPr/>
          </p:nvSpPr>
          <p:spPr bwMode="auto">
            <a:xfrm>
              <a:off x="2667000" y="1143000"/>
              <a:ext cx="871081" cy="833287"/>
            </a:xfrm>
            <a:prstGeom prst="ellipse">
              <a:avLst/>
            </a:prstGeom>
            <a:gradFill flip="none" rotWithShape="1">
              <a:gsLst>
                <a:gs pos="100000">
                  <a:srgbClr val="FFFF99"/>
                </a:gs>
                <a:gs pos="0">
                  <a:srgbClr val="FFCCFF"/>
                </a:gs>
                <a:gs pos="100000">
                  <a:srgbClr val="FFFF99"/>
                </a:gs>
                <a:gs pos="100000">
                  <a:srgbClr val="FFFF99"/>
                </a:gs>
                <a:gs pos="61000">
                  <a:srgbClr val="FFFF99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82480" y="1298033"/>
              <a:ext cx="10401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Command Ingest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77366" y="3744706"/>
            <a:ext cx="1040119" cy="833287"/>
            <a:chOff x="2582480" y="1143000"/>
            <a:chExt cx="1040119" cy="833287"/>
          </a:xfrm>
          <a:solidFill>
            <a:srgbClr val="FFCCFF"/>
          </a:solidFill>
        </p:grpSpPr>
        <p:sp>
          <p:nvSpPr>
            <p:cNvPr id="12" name="Oval 11"/>
            <p:cNvSpPr/>
            <p:nvPr/>
          </p:nvSpPr>
          <p:spPr bwMode="auto">
            <a:xfrm>
              <a:off x="2667000" y="1143000"/>
              <a:ext cx="871081" cy="833287"/>
            </a:xfrm>
            <a:prstGeom prst="ellipse">
              <a:avLst/>
            </a:prstGeom>
            <a:gradFill>
              <a:gsLst>
                <a:gs pos="100000">
                  <a:srgbClr val="FFFF99"/>
                </a:gs>
                <a:gs pos="0">
                  <a:srgbClr val="FFCCFF"/>
                </a:gs>
                <a:gs pos="100000">
                  <a:srgbClr val="FFFF99"/>
                </a:gs>
                <a:gs pos="100000">
                  <a:srgbClr val="FFFF99"/>
                </a:gs>
                <a:gs pos="61000">
                  <a:srgbClr val="FFFF99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base" latinLnBrk="0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82480" y="1298033"/>
              <a:ext cx="10401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Telemetry Output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30192" y="1941396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Commands,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Telemetry Requests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84281" y="3261442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Ground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Commands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14593" y="3230249"/>
            <a:ext cx="753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Telemetry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841435" y="6228663"/>
            <a:ext cx="3793086" cy="457200"/>
            <a:chOff x="3581400" y="6324600"/>
            <a:chExt cx="3793086" cy="457200"/>
          </a:xfrm>
        </p:grpSpPr>
        <p:grpSp>
          <p:nvGrpSpPr>
            <p:cNvPr id="21" name="Group 20"/>
            <p:cNvGrpSpPr/>
            <p:nvPr/>
          </p:nvGrpSpPr>
          <p:grpSpPr>
            <a:xfrm>
              <a:off x="3733800" y="6419896"/>
              <a:ext cx="3441733" cy="261937"/>
              <a:chOff x="2376523" y="6399213"/>
              <a:chExt cx="3441733" cy="261937"/>
            </a:xfrm>
          </p:grpSpPr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3781616" y="6460930"/>
                <a:ext cx="628377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8"/>
                    <a:cs typeface="Arial" charset="0"/>
                  </a:rPr>
                  <a:t>Mission App</a:t>
                </a: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25" name="Freeform 33"/>
              <p:cNvSpPr>
                <a:spLocks/>
              </p:cNvSpPr>
              <p:nvPr/>
            </p:nvSpPr>
            <p:spPr bwMode="auto">
              <a:xfrm>
                <a:off x="2376523" y="6400800"/>
                <a:ext cx="258763" cy="258763"/>
              </a:xfrm>
              <a:custGeom>
                <a:avLst/>
                <a:gdLst>
                  <a:gd name="T0" fmla="*/ 0 w 155"/>
                  <a:gd name="T1" fmla="*/ 2147483647 h 154"/>
                  <a:gd name="T2" fmla="*/ 2147483647 w 155"/>
                  <a:gd name="T3" fmla="*/ 2147483647 h 154"/>
                  <a:gd name="T4" fmla="*/ 2147483647 w 155"/>
                  <a:gd name="T5" fmla="*/ 2147483647 h 154"/>
                  <a:gd name="T6" fmla="*/ 2147483647 w 155"/>
                  <a:gd name="T7" fmla="*/ 2147483647 h 154"/>
                  <a:gd name="T8" fmla="*/ 2147483647 w 155"/>
                  <a:gd name="T9" fmla="*/ 2147483647 h 154"/>
                  <a:gd name="T10" fmla="*/ 2147483647 w 155"/>
                  <a:gd name="T11" fmla="*/ 2147483647 h 154"/>
                  <a:gd name="T12" fmla="*/ 2147483647 w 155"/>
                  <a:gd name="T13" fmla="*/ 2147483647 h 154"/>
                  <a:gd name="T14" fmla="*/ 2147483647 w 155"/>
                  <a:gd name="T15" fmla="*/ 2147483647 h 154"/>
                  <a:gd name="T16" fmla="*/ 2147483647 w 155"/>
                  <a:gd name="T17" fmla="*/ 2147483647 h 154"/>
                  <a:gd name="T18" fmla="*/ 2147483647 w 155"/>
                  <a:gd name="T19" fmla="*/ 2147483647 h 154"/>
                  <a:gd name="T20" fmla="*/ 2147483647 w 155"/>
                  <a:gd name="T21" fmla="*/ 0 h 154"/>
                  <a:gd name="T22" fmla="*/ 2147483647 w 155"/>
                  <a:gd name="T23" fmla="*/ 0 h 154"/>
                  <a:gd name="T24" fmla="*/ 2147483647 w 155"/>
                  <a:gd name="T25" fmla="*/ 0 h 154"/>
                  <a:gd name="T26" fmla="*/ 2147483647 w 155"/>
                  <a:gd name="T27" fmla="*/ 2147483647 h 154"/>
                  <a:gd name="T28" fmla="*/ 2147483647 w 155"/>
                  <a:gd name="T29" fmla="*/ 2147483647 h 154"/>
                  <a:gd name="T30" fmla="*/ 2147483647 w 155"/>
                  <a:gd name="T31" fmla="*/ 2147483647 h 154"/>
                  <a:gd name="T32" fmla="*/ 2147483647 w 155"/>
                  <a:gd name="T33" fmla="*/ 2147483647 h 154"/>
                  <a:gd name="T34" fmla="*/ 2147483647 w 155"/>
                  <a:gd name="T35" fmla="*/ 2147483647 h 154"/>
                  <a:gd name="T36" fmla="*/ 2147483647 w 155"/>
                  <a:gd name="T37" fmla="*/ 2147483647 h 154"/>
                  <a:gd name="T38" fmla="*/ 2147483647 w 155"/>
                  <a:gd name="T39" fmla="*/ 2147483647 h 154"/>
                  <a:gd name="T40" fmla="*/ 2147483647 w 155"/>
                  <a:gd name="T41" fmla="*/ 2147483647 h 154"/>
                  <a:gd name="T42" fmla="*/ 2147483647 w 155"/>
                  <a:gd name="T43" fmla="*/ 2147483647 h 154"/>
                  <a:gd name="T44" fmla="*/ 2147483647 w 155"/>
                  <a:gd name="T45" fmla="*/ 2147483647 h 154"/>
                  <a:gd name="T46" fmla="*/ 2147483647 w 155"/>
                  <a:gd name="T47" fmla="*/ 2147483647 h 154"/>
                  <a:gd name="T48" fmla="*/ 2147483647 w 155"/>
                  <a:gd name="T49" fmla="*/ 2147483647 h 154"/>
                  <a:gd name="T50" fmla="*/ 2147483647 w 155"/>
                  <a:gd name="T51" fmla="*/ 2147483647 h 154"/>
                  <a:gd name="T52" fmla="*/ 2147483647 w 155"/>
                  <a:gd name="T53" fmla="*/ 2147483647 h 154"/>
                  <a:gd name="T54" fmla="*/ 2147483647 w 155"/>
                  <a:gd name="T55" fmla="*/ 2147483647 h 154"/>
                  <a:gd name="T56" fmla="*/ 2147483647 w 155"/>
                  <a:gd name="T57" fmla="*/ 2147483647 h 154"/>
                  <a:gd name="T58" fmla="*/ 2147483647 w 155"/>
                  <a:gd name="T59" fmla="*/ 2147483647 h 154"/>
                  <a:gd name="T60" fmla="*/ 2147483647 w 155"/>
                  <a:gd name="T61" fmla="*/ 2147483647 h 154"/>
                  <a:gd name="T62" fmla="*/ 2147483647 w 155"/>
                  <a:gd name="T63" fmla="*/ 2147483647 h 154"/>
                  <a:gd name="T64" fmla="*/ 2147483647 w 155"/>
                  <a:gd name="T65" fmla="*/ 2147483647 h 154"/>
                  <a:gd name="T66" fmla="*/ 2147483647 w 155"/>
                  <a:gd name="T67" fmla="*/ 2147483647 h 154"/>
                  <a:gd name="T68" fmla="*/ 2147483647 w 155"/>
                  <a:gd name="T69" fmla="*/ 2147483647 h 154"/>
                  <a:gd name="T70" fmla="*/ 2147483647 w 155"/>
                  <a:gd name="T71" fmla="*/ 2147483647 h 154"/>
                  <a:gd name="T72" fmla="*/ 2147483647 w 155"/>
                  <a:gd name="T73" fmla="*/ 2147483647 h 154"/>
                  <a:gd name="T74" fmla="*/ 2147483647 w 155"/>
                  <a:gd name="T75" fmla="*/ 2147483647 h 154"/>
                  <a:gd name="T76" fmla="*/ 2147483647 w 155"/>
                  <a:gd name="T77" fmla="*/ 2147483647 h 154"/>
                  <a:gd name="T78" fmla="*/ 2147483647 w 155"/>
                  <a:gd name="T79" fmla="*/ 2147483647 h 154"/>
                  <a:gd name="T80" fmla="*/ 2147483647 w 155"/>
                  <a:gd name="T81" fmla="*/ 2147483647 h 154"/>
                  <a:gd name="T82" fmla="*/ 2147483647 w 155"/>
                  <a:gd name="T83" fmla="*/ 2147483647 h 154"/>
                  <a:gd name="T84" fmla="*/ 2147483647 w 155"/>
                  <a:gd name="T85" fmla="*/ 2147483647 h 154"/>
                  <a:gd name="T86" fmla="*/ 2147483647 w 155"/>
                  <a:gd name="T87" fmla="*/ 2147483647 h 154"/>
                  <a:gd name="T88" fmla="*/ 0 w 155"/>
                  <a:gd name="T89" fmla="*/ 2147483647 h 1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5"/>
                  <a:gd name="T136" fmla="*/ 0 h 154"/>
                  <a:gd name="T137" fmla="*/ 155 w 155"/>
                  <a:gd name="T138" fmla="*/ 154 h 1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5" h="154">
                    <a:moveTo>
                      <a:pt x="0" y="77"/>
                    </a:moveTo>
                    <a:lnTo>
                      <a:pt x="1" y="66"/>
                    </a:lnTo>
                    <a:lnTo>
                      <a:pt x="3" y="55"/>
                    </a:lnTo>
                    <a:lnTo>
                      <a:pt x="7" y="45"/>
                    </a:lnTo>
                    <a:lnTo>
                      <a:pt x="12" y="35"/>
                    </a:lnTo>
                    <a:lnTo>
                      <a:pt x="19" y="26"/>
                    </a:lnTo>
                    <a:lnTo>
                      <a:pt x="27" y="19"/>
                    </a:lnTo>
                    <a:lnTo>
                      <a:pt x="35" y="12"/>
                    </a:lnTo>
                    <a:lnTo>
                      <a:pt x="45" y="7"/>
                    </a:lnTo>
                    <a:lnTo>
                      <a:pt x="56" y="3"/>
                    </a:lnTo>
                    <a:lnTo>
                      <a:pt x="66" y="0"/>
                    </a:lnTo>
                    <a:lnTo>
                      <a:pt x="77" y="0"/>
                    </a:lnTo>
                    <a:lnTo>
                      <a:pt x="88" y="0"/>
                    </a:lnTo>
                    <a:lnTo>
                      <a:pt x="99" y="3"/>
                    </a:lnTo>
                    <a:lnTo>
                      <a:pt x="110" y="7"/>
                    </a:lnTo>
                    <a:lnTo>
                      <a:pt x="119" y="12"/>
                    </a:lnTo>
                    <a:lnTo>
                      <a:pt x="128" y="19"/>
                    </a:lnTo>
                    <a:lnTo>
                      <a:pt x="136" y="26"/>
                    </a:lnTo>
                    <a:lnTo>
                      <a:pt x="142" y="35"/>
                    </a:lnTo>
                    <a:lnTo>
                      <a:pt x="148" y="45"/>
                    </a:lnTo>
                    <a:lnTo>
                      <a:pt x="152" y="55"/>
                    </a:lnTo>
                    <a:lnTo>
                      <a:pt x="154" y="66"/>
                    </a:lnTo>
                    <a:lnTo>
                      <a:pt x="155" y="77"/>
                    </a:lnTo>
                    <a:lnTo>
                      <a:pt x="154" y="88"/>
                    </a:lnTo>
                    <a:lnTo>
                      <a:pt x="152" y="99"/>
                    </a:lnTo>
                    <a:lnTo>
                      <a:pt x="148" y="109"/>
                    </a:lnTo>
                    <a:lnTo>
                      <a:pt x="142" y="119"/>
                    </a:lnTo>
                    <a:lnTo>
                      <a:pt x="136" y="128"/>
                    </a:lnTo>
                    <a:lnTo>
                      <a:pt x="128" y="135"/>
                    </a:lnTo>
                    <a:lnTo>
                      <a:pt x="119" y="142"/>
                    </a:lnTo>
                    <a:lnTo>
                      <a:pt x="110" y="147"/>
                    </a:lnTo>
                    <a:lnTo>
                      <a:pt x="99" y="151"/>
                    </a:lnTo>
                    <a:lnTo>
                      <a:pt x="88" y="153"/>
                    </a:lnTo>
                    <a:lnTo>
                      <a:pt x="77" y="154"/>
                    </a:lnTo>
                    <a:lnTo>
                      <a:pt x="66" y="153"/>
                    </a:lnTo>
                    <a:lnTo>
                      <a:pt x="56" y="151"/>
                    </a:lnTo>
                    <a:lnTo>
                      <a:pt x="45" y="147"/>
                    </a:lnTo>
                    <a:lnTo>
                      <a:pt x="35" y="142"/>
                    </a:lnTo>
                    <a:lnTo>
                      <a:pt x="27" y="135"/>
                    </a:lnTo>
                    <a:lnTo>
                      <a:pt x="19" y="128"/>
                    </a:lnTo>
                    <a:lnTo>
                      <a:pt x="12" y="119"/>
                    </a:lnTo>
                    <a:lnTo>
                      <a:pt x="7" y="109"/>
                    </a:lnTo>
                    <a:lnTo>
                      <a:pt x="3" y="99"/>
                    </a:lnTo>
                    <a:lnTo>
                      <a:pt x="1" y="88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FCC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Rectangle 35"/>
              <p:cNvSpPr>
                <a:spLocks noChangeArrowheads="1"/>
              </p:cNvSpPr>
              <p:nvPr/>
            </p:nvSpPr>
            <p:spPr bwMode="auto">
              <a:xfrm>
                <a:off x="2762720" y="6461918"/>
                <a:ext cx="463550" cy="136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8"/>
                    <a:cs typeface="Arial" charset="0"/>
                  </a:rPr>
                  <a:t>CFS App</a:t>
                </a:r>
              </a:p>
            </p:txBody>
          </p:sp>
          <p:sp>
            <p:nvSpPr>
              <p:cNvPr id="28" name="Freeform 32"/>
              <p:cNvSpPr>
                <a:spLocks/>
              </p:cNvSpPr>
              <p:nvPr/>
            </p:nvSpPr>
            <p:spPr bwMode="auto">
              <a:xfrm>
                <a:off x="3443323" y="6399213"/>
                <a:ext cx="258762" cy="260350"/>
              </a:xfrm>
              <a:custGeom>
                <a:avLst/>
                <a:gdLst>
                  <a:gd name="T0" fmla="*/ 0 w 155"/>
                  <a:gd name="T1" fmla="*/ 2147483647 h 155"/>
                  <a:gd name="T2" fmla="*/ 2147483647 w 155"/>
                  <a:gd name="T3" fmla="*/ 2147483647 h 155"/>
                  <a:gd name="T4" fmla="*/ 2147483647 w 155"/>
                  <a:gd name="T5" fmla="*/ 2147483647 h 155"/>
                  <a:gd name="T6" fmla="*/ 2147483647 w 155"/>
                  <a:gd name="T7" fmla="*/ 2147483647 h 155"/>
                  <a:gd name="T8" fmla="*/ 2147483647 w 155"/>
                  <a:gd name="T9" fmla="*/ 2147483647 h 155"/>
                  <a:gd name="T10" fmla="*/ 2147483647 w 155"/>
                  <a:gd name="T11" fmla="*/ 2147483647 h 155"/>
                  <a:gd name="T12" fmla="*/ 2147483647 w 155"/>
                  <a:gd name="T13" fmla="*/ 2147483647 h 155"/>
                  <a:gd name="T14" fmla="*/ 2147483647 w 155"/>
                  <a:gd name="T15" fmla="*/ 2147483647 h 155"/>
                  <a:gd name="T16" fmla="*/ 2147483647 w 155"/>
                  <a:gd name="T17" fmla="*/ 2147483647 h 155"/>
                  <a:gd name="T18" fmla="*/ 2147483647 w 155"/>
                  <a:gd name="T19" fmla="*/ 2147483647 h 155"/>
                  <a:gd name="T20" fmla="*/ 2147483647 w 155"/>
                  <a:gd name="T21" fmla="*/ 2147483647 h 155"/>
                  <a:gd name="T22" fmla="*/ 2147483647 w 155"/>
                  <a:gd name="T23" fmla="*/ 0 h 155"/>
                  <a:gd name="T24" fmla="*/ 2147483647 w 155"/>
                  <a:gd name="T25" fmla="*/ 2147483647 h 155"/>
                  <a:gd name="T26" fmla="*/ 2147483647 w 155"/>
                  <a:gd name="T27" fmla="*/ 2147483647 h 155"/>
                  <a:gd name="T28" fmla="*/ 2147483647 w 155"/>
                  <a:gd name="T29" fmla="*/ 2147483647 h 155"/>
                  <a:gd name="T30" fmla="*/ 2147483647 w 155"/>
                  <a:gd name="T31" fmla="*/ 2147483647 h 155"/>
                  <a:gd name="T32" fmla="*/ 2147483647 w 155"/>
                  <a:gd name="T33" fmla="*/ 2147483647 h 155"/>
                  <a:gd name="T34" fmla="*/ 2147483647 w 155"/>
                  <a:gd name="T35" fmla="*/ 2147483647 h 155"/>
                  <a:gd name="T36" fmla="*/ 2147483647 w 155"/>
                  <a:gd name="T37" fmla="*/ 2147483647 h 155"/>
                  <a:gd name="T38" fmla="*/ 2147483647 w 155"/>
                  <a:gd name="T39" fmla="*/ 2147483647 h 155"/>
                  <a:gd name="T40" fmla="*/ 2147483647 w 155"/>
                  <a:gd name="T41" fmla="*/ 2147483647 h 155"/>
                  <a:gd name="T42" fmla="*/ 2147483647 w 155"/>
                  <a:gd name="T43" fmla="*/ 2147483647 h 155"/>
                  <a:gd name="T44" fmla="*/ 2147483647 w 155"/>
                  <a:gd name="T45" fmla="*/ 2147483647 h 155"/>
                  <a:gd name="T46" fmla="*/ 2147483647 w 155"/>
                  <a:gd name="T47" fmla="*/ 2147483647 h 155"/>
                  <a:gd name="T48" fmla="*/ 2147483647 w 155"/>
                  <a:gd name="T49" fmla="*/ 2147483647 h 155"/>
                  <a:gd name="T50" fmla="*/ 2147483647 w 155"/>
                  <a:gd name="T51" fmla="*/ 2147483647 h 155"/>
                  <a:gd name="T52" fmla="*/ 2147483647 w 155"/>
                  <a:gd name="T53" fmla="*/ 2147483647 h 155"/>
                  <a:gd name="T54" fmla="*/ 2147483647 w 155"/>
                  <a:gd name="T55" fmla="*/ 2147483647 h 155"/>
                  <a:gd name="T56" fmla="*/ 2147483647 w 155"/>
                  <a:gd name="T57" fmla="*/ 2147483647 h 155"/>
                  <a:gd name="T58" fmla="*/ 2147483647 w 155"/>
                  <a:gd name="T59" fmla="*/ 2147483647 h 155"/>
                  <a:gd name="T60" fmla="*/ 2147483647 w 155"/>
                  <a:gd name="T61" fmla="*/ 2147483647 h 155"/>
                  <a:gd name="T62" fmla="*/ 2147483647 w 155"/>
                  <a:gd name="T63" fmla="*/ 2147483647 h 155"/>
                  <a:gd name="T64" fmla="*/ 2147483647 w 155"/>
                  <a:gd name="T65" fmla="*/ 2147483647 h 155"/>
                  <a:gd name="T66" fmla="*/ 2147483647 w 155"/>
                  <a:gd name="T67" fmla="*/ 2147483647 h 155"/>
                  <a:gd name="T68" fmla="*/ 2147483647 w 155"/>
                  <a:gd name="T69" fmla="*/ 2147483647 h 155"/>
                  <a:gd name="T70" fmla="*/ 2147483647 w 155"/>
                  <a:gd name="T71" fmla="*/ 2147483647 h 155"/>
                  <a:gd name="T72" fmla="*/ 2147483647 w 155"/>
                  <a:gd name="T73" fmla="*/ 2147483647 h 155"/>
                  <a:gd name="T74" fmla="*/ 2147483647 w 155"/>
                  <a:gd name="T75" fmla="*/ 2147483647 h 155"/>
                  <a:gd name="T76" fmla="*/ 2147483647 w 155"/>
                  <a:gd name="T77" fmla="*/ 2147483647 h 155"/>
                  <a:gd name="T78" fmla="*/ 2147483647 w 155"/>
                  <a:gd name="T79" fmla="*/ 2147483647 h 155"/>
                  <a:gd name="T80" fmla="*/ 2147483647 w 155"/>
                  <a:gd name="T81" fmla="*/ 2147483647 h 155"/>
                  <a:gd name="T82" fmla="*/ 2147483647 w 155"/>
                  <a:gd name="T83" fmla="*/ 2147483647 h 155"/>
                  <a:gd name="T84" fmla="*/ 2147483647 w 155"/>
                  <a:gd name="T85" fmla="*/ 2147483647 h 155"/>
                  <a:gd name="T86" fmla="*/ 2147483647 w 155"/>
                  <a:gd name="T87" fmla="*/ 2147483647 h 155"/>
                  <a:gd name="T88" fmla="*/ 0 w 155"/>
                  <a:gd name="T89" fmla="*/ 2147483647 h 15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5"/>
                  <a:gd name="T136" fmla="*/ 0 h 155"/>
                  <a:gd name="T137" fmla="*/ 155 w 155"/>
                  <a:gd name="T138" fmla="*/ 155 h 15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5" h="155">
                    <a:moveTo>
                      <a:pt x="0" y="78"/>
                    </a:moveTo>
                    <a:lnTo>
                      <a:pt x="1" y="67"/>
                    </a:lnTo>
                    <a:lnTo>
                      <a:pt x="3" y="56"/>
                    </a:lnTo>
                    <a:lnTo>
                      <a:pt x="7" y="46"/>
                    </a:lnTo>
                    <a:lnTo>
                      <a:pt x="12" y="36"/>
                    </a:lnTo>
                    <a:lnTo>
                      <a:pt x="19" y="27"/>
                    </a:lnTo>
                    <a:lnTo>
                      <a:pt x="27" y="19"/>
                    </a:lnTo>
                    <a:lnTo>
                      <a:pt x="35" y="13"/>
                    </a:lnTo>
                    <a:lnTo>
                      <a:pt x="45" y="7"/>
                    </a:lnTo>
                    <a:lnTo>
                      <a:pt x="56" y="4"/>
                    </a:lnTo>
                    <a:lnTo>
                      <a:pt x="66" y="1"/>
                    </a:lnTo>
                    <a:lnTo>
                      <a:pt x="77" y="0"/>
                    </a:lnTo>
                    <a:lnTo>
                      <a:pt x="88" y="1"/>
                    </a:lnTo>
                    <a:lnTo>
                      <a:pt x="99" y="4"/>
                    </a:lnTo>
                    <a:lnTo>
                      <a:pt x="110" y="7"/>
                    </a:lnTo>
                    <a:lnTo>
                      <a:pt x="119" y="13"/>
                    </a:lnTo>
                    <a:lnTo>
                      <a:pt x="128" y="19"/>
                    </a:lnTo>
                    <a:lnTo>
                      <a:pt x="136" y="27"/>
                    </a:lnTo>
                    <a:lnTo>
                      <a:pt x="142" y="36"/>
                    </a:lnTo>
                    <a:lnTo>
                      <a:pt x="148" y="46"/>
                    </a:lnTo>
                    <a:lnTo>
                      <a:pt x="152" y="56"/>
                    </a:lnTo>
                    <a:lnTo>
                      <a:pt x="154" y="67"/>
                    </a:lnTo>
                    <a:lnTo>
                      <a:pt x="155" y="78"/>
                    </a:lnTo>
                    <a:lnTo>
                      <a:pt x="154" y="88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2" y="119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19" y="143"/>
                    </a:lnTo>
                    <a:lnTo>
                      <a:pt x="110" y="148"/>
                    </a:lnTo>
                    <a:lnTo>
                      <a:pt x="99" y="152"/>
                    </a:lnTo>
                    <a:lnTo>
                      <a:pt x="88" y="154"/>
                    </a:lnTo>
                    <a:lnTo>
                      <a:pt x="77" y="155"/>
                    </a:lnTo>
                    <a:lnTo>
                      <a:pt x="66" y="154"/>
                    </a:lnTo>
                    <a:lnTo>
                      <a:pt x="56" y="152"/>
                    </a:lnTo>
                    <a:lnTo>
                      <a:pt x="45" y="148"/>
                    </a:lnTo>
                    <a:lnTo>
                      <a:pt x="35" y="143"/>
                    </a:lnTo>
                    <a:lnTo>
                      <a:pt x="27" y="136"/>
                    </a:lnTo>
                    <a:lnTo>
                      <a:pt x="19" y="128"/>
                    </a:lnTo>
                    <a:lnTo>
                      <a:pt x="12" y="119"/>
                    </a:lnTo>
                    <a:lnTo>
                      <a:pt x="7" y="110"/>
                    </a:lnTo>
                    <a:lnTo>
                      <a:pt x="3" y="99"/>
                    </a:lnTo>
                    <a:lnTo>
                      <a:pt x="1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FF99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Rectangle 34"/>
              <p:cNvSpPr>
                <a:spLocks noChangeArrowheads="1"/>
              </p:cNvSpPr>
              <p:nvPr/>
            </p:nvSpPr>
            <p:spPr bwMode="auto">
              <a:xfrm>
                <a:off x="4973474" y="6462858"/>
                <a:ext cx="844782" cy="153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8"/>
                    <a:cs typeface="Arial" charset="0"/>
                  </a:rPr>
                  <a:t>Ground </a:t>
                </a:r>
                <a:r>
                  <a: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 Unicode MS" pitchFamily="34" charset="-128"/>
                    <a:cs typeface="Arial" charset="0"/>
                  </a:rPr>
                  <a:t>System</a:t>
                </a: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30" name="Freeform 32"/>
              <p:cNvSpPr>
                <a:spLocks/>
              </p:cNvSpPr>
              <p:nvPr/>
            </p:nvSpPr>
            <p:spPr bwMode="auto">
              <a:xfrm>
                <a:off x="4586323" y="6400800"/>
                <a:ext cx="258762" cy="260350"/>
              </a:xfrm>
              <a:custGeom>
                <a:avLst/>
                <a:gdLst>
                  <a:gd name="T0" fmla="*/ 0 w 155"/>
                  <a:gd name="T1" fmla="*/ 2147483647 h 155"/>
                  <a:gd name="T2" fmla="*/ 2147483647 w 155"/>
                  <a:gd name="T3" fmla="*/ 2147483647 h 155"/>
                  <a:gd name="T4" fmla="*/ 2147483647 w 155"/>
                  <a:gd name="T5" fmla="*/ 2147483647 h 155"/>
                  <a:gd name="T6" fmla="*/ 2147483647 w 155"/>
                  <a:gd name="T7" fmla="*/ 2147483647 h 155"/>
                  <a:gd name="T8" fmla="*/ 2147483647 w 155"/>
                  <a:gd name="T9" fmla="*/ 2147483647 h 155"/>
                  <a:gd name="T10" fmla="*/ 2147483647 w 155"/>
                  <a:gd name="T11" fmla="*/ 2147483647 h 155"/>
                  <a:gd name="T12" fmla="*/ 2147483647 w 155"/>
                  <a:gd name="T13" fmla="*/ 2147483647 h 155"/>
                  <a:gd name="T14" fmla="*/ 2147483647 w 155"/>
                  <a:gd name="T15" fmla="*/ 2147483647 h 155"/>
                  <a:gd name="T16" fmla="*/ 2147483647 w 155"/>
                  <a:gd name="T17" fmla="*/ 2147483647 h 155"/>
                  <a:gd name="T18" fmla="*/ 2147483647 w 155"/>
                  <a:gd name="T19" fmla="*/ 2147483647 h 155"/>
                  <a:gd name="T20" fmla="*/ 2147483647 w 155"/>
                  <a:gd name="T21" fmla="*/ 2147483647 h 155"/>
                  <a:gd name="T22" fmla="*/ 2147483647 w 155"/>
                  <a:gd name="T23" fmla="*/ 0 h 155"/>
                  <a:gd name="T24" fmla="*/ 2147483647 w 155"/>
                  <a:gd name="T25" fmla="*/ 2147483647 h 155"/>
                  <a:gd name="T26" fmla="*/ 2147483647 w 155"/>
                  <a:gd name="T27" fmla="*/ 2147483647 h 155"/>
                  <a:gd name="T28" fmla="*/ 2147483647 w 155"/>
                  <a:gd name="T29" fmla="*/ 2147483647 h 155"/>
                  <a:gd name="T30" fmla="*/ 2147483647 w 155"/>
                  <a:gd name="T31" fmla="*/ 2147483647 h 155"/>
                  <a:gd name="T32" fmla="*/ 2147483647 w 155"/>
                  <a:gd name="T33" fmla="*/ 2147483647 h 155"/>
                  <a:gd name="T34" fmla="*/ 2147483647 w 155"/>
                  <a:gd name="T35" fmla="*/ 2147483647 h 155"/>
                  <a:gd name="T36" fmla="*/ 2147483647 w 155"/>
                  <a:gd name="T37" fmla="*/ 2147483647 h 155"/>
                  <a:gd name="T38" fmla="*/ 2147483647 w 155"/>
                  <a:gd name="T39" fmla="*/ 2147483647 h 155"/>
                  <a:gd name="T40" fmla="*/ 2147483647 w 155"/>
                  <a:gd name="T41" fmla="*/ 2147483647 h 155"/>
                  <a:gd name="T42" fmla="*/ 2147483647 w 155"/>
                  <a:gd name="T43" fmla="*/ 2147483647 h 155"/>
                  <a:gd name="T44" fmla="*/ 2147483647 w 155"/>
                  <a:gd name="T45" fmla="*/ 2147483647 h 155"/>
                  <a:gd name="T46" fmla="*/ 2147483647 w 155"/>
                  <a:gd name="T47" fmla="*/ 2147483647 h 155"/>
                  <a:gd name="T48" fmla="*/ 2147483647 w 155"/>
                  <a:gd name="T49" fmla="*/ 2147483647 h 155"/>
                  <a:gd name="T50" fmla="*/ 2147483647 w 155"/>
                  <a:gd name="T51" fmla="*/ 2147483647 h 155"/>
                  <a:gd name="T52" fmla="*/ 2147483647 w 155"/>
                  <a:gd name="T53" fmla="*/ 2147483647 h 155"/>
                  <a:gd name="T54" fmla="*/ 2147483647 w 155"/>
                  <a:gd name="T55" fmla="*/ 2147483647 h 155"/>
                  <a:gd name="T56" fmla="*/ 2147483647 w 155"/>
                  <a:gd name="T57" fmla="*/ 2147483647 h 155"/>
                  <a:gd name="T58" fmla="*/ 2147483647 w 155"/>
                  <a:gd name="T59" fmla="*/ 2147483647 h 155"/>
                  <a:gd name="T60" fmla="*/ 2147483647 w 155"/>
                  <a:gd name="T61" fmla="*/ 2147483647 h 155"/>
                  <a:gd name="T62" fmla="*/ 2147483647 w 155"/>
                  <a:gd name="T63" fmla="*/ 2147483647 h 155"/>
                  <a:gd name="T64" fmla="*/ 2147483647 w 155"/>
                  <a:gd name="T65" fmla="*/ 2147483647 h 155"/>
                  <a:gd name="T66" fmla="*/ 2147483647 w 155"/>
                  <a:gd name="T67" fmla="*/ 2147483647 h 155"/>
                  <a:gd name="T68" fmla="*/ 2147483647 w 155"/>
                  <a:gd name="T69" fmla="*/ 2147483647 h 155"/>
                  <a:gd name="T70" fmla="*/ 2147483647 w 155"/>
                  <a:gd name="T71" fmla="*/ 2147483647 h 155"/>
                  <a:gd name="T72" fmla="*/ 2147483647 w 155"/>
                  <a:gd name="T73" fmla="*/ 2147483647 h 155"/>
                  <a:gd name="T74" fmla="*/ 2147483647 w 155"/>
                  <a:gd name="T75" fmla="*/ 2147483647 h 155"/>
                  <a:gd name="T76" fmla="*/ 2147483647 w 155"/>
                  <a:gd name="T77" fmla="*/ 2147483647 h 155"/>
                  <a:gd name="T78" fmla="*/ 2147483647 w 155"/>
                  <a:gd name="T79" fmla="*/ 2147483647 h 155"/>
                  <a:gd name="T80" fmla="*/ 2147483647 w 155"/>
                  <a:gd name="T81" fmla="*/ 2147483647 h 155"/>
                  <a:gd name="T82" fmla="*/ 2147483647 w 155"/>
                  <a:gd name="T83" fmla="*/ 2147483647 h 155"/>
                  <a:gd name="T84" fmla="*/ 2147483647 w 155"/>
                  <a:gd name="T85" fmla="*/ 2147483647 h 155"/>
                  <a:gd name="T86" fmla="*/ 2147483647 w 155"/>
                  <a:gd name="T87" fmla="*/ 2147483647 h 155"/>
                  <a:gd name="T88" fmla="*/ 0 w 155"/>
                  <a:gd name="T89" fmla="*/ 2147483647 h 15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5"/>
                  <a:gd name="T136" fmla="*/ 0 h 155"/>
                  <a:gd name="T137" fmla="*/ 155 w 155"/>
                  <a:gd name="T138" fmla="*/ 155 h 15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5" h="155">
                    <a:moveTo>
                      <a:pt x="0" y="78"/>
                    </a:moveTo>
                    <a:lnTo>
                      <a:pt x="1" y="67"/>
                    </a:lnTo>
                    <a:lnTo>
                      <a:pt x="3" y="56"/>
                    </a:lnTo>
                    <a:lnTo>
                      <a:pt x="7" y="46"/>
                    </a:lnTo>
                    <a:lnTo>
                      <a:pt x="12" y="36"/>
                    </a:lnTo>
                    <a:lnTo>
                      <a:pt x="19" y="27"/>
                    </a:lnTo>
                    <a:lnTo>
                      <a:pt x="27" y="19"/>
                    </a:lnTo>
                    <a:lnTo>
                      <a:pt x="35" y="13"/>
                    </a:lnTo>
                    <a:lnTo>
                      <a:pt x="45" y="7"/>
                    </a:lnTo>
                    <a:lnTo>
                      <a:pt x="56" y="4"/>
                    </a:lnTo>
                    <a:lnTo>
                      <a:pt x="66" y="1"/>
                    </a:lnTo>
                    <a:lnTo>
                      <a:pt x="77" y="0"/>
                    </a:lnTo>
                    <a:lnTo>
                      <a:pt x="88" y="1"/>
                    </a:lnTo>
                    <a:lnTo>
                      <a:pt x="99" y="4"/>
                    </a:lnTo>
                    <a:lnTo>
                      <a:pt x="110" y="7"/>
                    </a:lnTo>
                    <a:lnTo>
                      <a:pt x="119" y="13"/>
                    </a:lnTo>
                    <a:lnTo>
                      <a:pt x="128" y="19"/>
                    </a:lnTo>
                    <a:lnTo>
                      <a:pt x="136" y="27"/>
                    </a:lnTo>
                    <a:lnTo>
                      <a:pt x="142" y="36"/>
                    </a:lnTo>
                    <a:lnTo>
                      <a:pt x="148" y="46"/>
                    </a:lnTo>
                    <a:lnTo>
                      <a:pt x="152" y="56"/>
                    </a:lnTo>
                    <a:lnTo>
                      <a:pt x="154" y="67"/>
                    </a:lnTo>
                    <a:lnTo>
                      <a:pt x="155" y="78"/>
                    </a:lnTo>
                    <a:lnTo>
                      <a:pt x="154" y="88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2" y="119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19" y="143"/>
                    </a:lnTo>
                    <a:lnTo>
                      <a:pt x="110" y="148"/>
                    </a:lnTo>
                    <a:lnTo>
                      <a:pt x="99" y="152"/>
                    </a:lnTo>
                    <a:lnTo>
                      <a:pt x="88" y="154"/>
                    </a:lnTo>
                    <a:lnTo>
                      <a:pt x="77" y="155"/>
                    </a:lnTo>
                    <a:lnTo>
                      <a:pt x="66" y="154"/>
                    </a:lnTo>
                    <a:lnTo>
                      <a:pt x="56" y="152"/>
                    </a:lnTo>
                    <a:lnTo>
                      <a:pt x="45" y="148"/>
                    </a:lnTo>
                    <a:lnTo>
                      <a:pt x="35" y="143"/>
                    </a:lnTo>
                    <a:lnTo>
                      <a:pt x="27" y="136"/>
                    </a:lnTo>
                    <a:lnTo>
                      <a:pt x="19" y="128"/>
                    </a:lnTo>
                    <a:lnTo>
                      <a:pt x="12" y="119"/>
                    </a:lnTo>
                    <a:lnTo>
                      <a:pt x="7" y="110"/>
                    </a:lnTo>
                    <a:lnTo>
                      <a:pt x="3" y="99"/>
                    </a:lnTo>
                    <a:lnTo>
                      <a:pt x="1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 bwMode="auto">
            <a:xfrm>
              <a:off x="3581400" y="6324600"/>
              <a:ext cx="3793086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2" name="Right Arrow 31"/>
          <p:cNvSpPr/>
          <p:nvPr/>
        </p:nvSpPr>
        <p:spPr bwMode="auto">
          <a:xfrm rot="13568308">
            <a:off x="3354066" y="4774841"/>
            <a:ext cx="1018231" cy="224556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3768626" y="5173173"/>
            <a:ext cx="1715828" cy="37074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Ground System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10105" y="4753305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Ground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Commands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91459" y="4769666"/>
            <a:ext cx="753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Telemetry</a:t>
            </a:r>
          </a:p>
        </p:txBody>
      </p:sp>
    </p:spTree>
    <p:extLst>
      <p:ext uri="{BB962C8B-B14F-4D97-AF65-F5344CB8AC3E}">
        <p14:creationId xmlns:p14="http://schemas.microsoft.com/office/powerpoint/2010/main" val="348348046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Runtime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77950"/>
            <a:ext cx="8534400" cy="575144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SCH, CI, and TO provide a runtime context that can be tailored for a particular environment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Scheduler (SCH) App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Sends software bus messages at pre-defined time intervals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Apps often use scheduled messages as wakeup signals</a:t>
            </a:r>
          </a:p>
          <a:p>
            <a:pPr marL="446087" lvl="1" indent="0">
              <a:lnSpc>
                <a:spcPct val="90000"/>
              </a:lnSpc>
              <a:buNone/>
            </a:pPr>
            <a:endParaRPr lang="en-US" sz="1600"/>
          </a:p>
          <a:p>
            <a:pPr>
              <a:lnSpc>
                <a:spcPct val="90000"/>
              </a:lnSpc>
            </a:pPr>
            <a:r>
              <a:rPr lang="en-US" sz="1800"/>
              <a:t>Command Ingest (CI) App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Receives commands from an external source, typically the ground system, and sends them on the software bus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Telemetry Output (TO) App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Receives telemetry packets from the software bus and sends them to an external source, typically the ground system</a:t>
            </a:r>
          </a:p>
          <a:p>
            <a:pPr>
              <a:lnSpc>
                <a:spcPct val="90000"/>
              </a:lnSpc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7657012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 Application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07472" y="4217988"/>
            <a:ext cx="226344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Inter-app Message Router (Software Bus)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7217479" y="4800600"/>
            <a:ext cx="621792" cy="621792"/>
          </a:xfrm>
          <a:custGeom>
            <a:avLst/>
            <a:gdLst>
              <a:gd name="T0" fmla="*/ 2147483647 w 371"/>
              <a:gd name="T1" fmla="*/ 2147483647 h 370"/>
              <a:gd name="T2" fmla="*/ 2147483647 w 371"/>
              <a:gd name="T3" fmla="*/ 2147483647 h 370"/>
              <a:gd name="T4" fmla="*/ 2147483647 w 371"/>
              <a:gd name="T5" fmla="*/ 2147483647 h 370"/>
              <a:gd name="T6" fmla="*/ 2147483647 w 371"/>
              <a:gd name="T7" fmla="*/ 2147483647 h 370"/>
              <a:gd name="T8" fmla="*/ 2147483647 w 371"/>
              <a:gd name="T9" fmla="*/ 2147483647 h 370"/>
              <a:gd name="T10" fmla="*/ 2147483647 w 371"/>
              <a:gd name="T11" fmla="*/ 2147483647 h 370"/>
              <a:gd name="T12" fmla="*/ 2147483647 w 371"/>
              <a:gd name="T13" fmla="*/ 2147483647 h 370"/>
              <a:gd name="T14" fmla="*/ 2147483647 w 371"/>
              <a:gd name="T15" fmla="*/ 2147483647 h 370"/>
              <a:gd name="T16" fmla="*/ 2147483647 w 371"/>
              <a:gd name="T17" fmla="*/ 0 h 370"/>
              <a:gd name="T18" fmla="*/ 2147483647 w 371"/>
              <a:gd name="T19" fmla="*/ 2147483647 h 370"/>
              <a:gd name="T20" fmla="*/ 2147483647 w 371"/>
              <a:gd name="T21" fmla="*/ 2147483647 h 370"/>
              <a:gd name="T22" fmla="*/ 2147483647 w 371"/>
              <a:gd name="T23" fmla="*/ 2147483647 h 370"/>
              <a:gd name="T24" fmla="*/ 2147483647 w 371"/>
              <a:gd name="T25" fmla="*/ 2147483647 h 370"/>
              <a:gd name="T26" fmla="*/ 2147483647 w 371"/>
              <a:gd name="T27" fmla="*/ 2147483647 h 370"/>
              <a:gd name="T28" fmla="*/ 2147483647 w 371"/>
              <a:gd name="T29" fmla="*/ 2147483647 h 370"/>
              <a:gd name="T30" fmla="*/ 2147483647 w 371"/>
              <a:gd name="T31" fmla="*/ 2147483647 h 370"/>
              <a:gd name="T32" fmla="*/ 2147483647 w 371"/>
              <a:gd name="T33" fmla="*/ 2147483647 h 370"/>
              <a:gd name="T34" fmla="*/ 2147483647 w 371"/>
              <a:gd name="T35" fmla="*/ 2147483647 h 370"/>
              <a:gd name="T36" fmla="*/ 2147483647 w 371"/>
              <a:gd name="T37" fmla="*/ 2147483647 h 370"/>
              <a:gd name="T38" fmla="*/ 2147483647 w 371"/>
              <a:gd name="T39" fmla="*/ 2147483647 h 370"/>
              <a:gd name="T40" fmla="*/ 2147483647 w 371"/>
              <a:gd name="T41" fmla="*/ 2147483647 h 370"/>
              <a:gd name="T42" fmla="*/ 2147483647 w 371"/>
              <a:gd name="T43" fmla="*/ 2147483647 h 370"/>
              <a:gd name="T44" fmla="*/ 2147483647 w 371"/>
              <a:gd name="T45" fmla="*/ 2147483647 h 370"/>
              <a:gd name="T46" fmla="*/ 2147483647 w 371"/>
              <a:gd name="T47" fmla="*/ 2147483647 h 370"/>
              <a:gd name="T48" fmla="*/ 2147483647 w 371"/>
              <a:gd name="T49" fmla="*/ 2147483647 h 370"/>
              <a:gd name="T50" fmla="*/ 2147483647 w 371"/>
              <a:gd name="T51" fmla="*/ 2147483647 h 370"/>
              <a:gd name="T52" fmla="*/ 2147483647 w 371"/>
              <a:gd name="T53" fmla="*/ 2147483647 h 370"/>
              <a:gd name="T54" fmla="*/ 2147483647 w 371"/>
              <a:gd name="T55" fmla="*/ 2147483647 h 370"/>
              <a:gd name="T56" fmla="*/ 2147483647 w 371"/>
              <a:gd name="T57" fmla="*/ 2147483647 h 370"/>
              <a:gd name="T58" fmla="*/ 2147483647 w 371"/>
              <a:gd name="T59" fmla="*/ 2147483647 h 370"/>
              <a:gd name="T60" fmla="*/ 2147483647 w 371"/>
              <a:gd name="T61" fmla="*/ 2147483647 h 370"/>
              <a:gd name="T62" fmla="*/ 2147483647 w 371"/>
              <a:gd name="T63" fmla="*/ 2147483647 h 370"/>
              <a:gd name="T64" fmla="*/ 2147483647 w 371"/>
              <a:gd name="T65" fmla="*/ 2147483647 h 370"/>
              <a:gd name="T66" fmla="*/ 2147483647 w 371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19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66CCFF"/>
          </a:solidFill>
          <a:ln w="31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374486" y="5019163"/>
            <a:ext cx="30777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EVS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9" name="Freeform 15"/>
          <p:cNvSpPr>
            <a:spLocks/>
          </p:cNvSpPr>
          <p:nvPr/>
        </p:nvSpPr>
        <p:spPr bwMode="auto">
          <a:xfrm>
            <a:off x="762000" y="2887595"/>
            <a:ext cx="621792" cy="621792"/>
          </a:xfrm>
          <a:custGeom>
            <a:avLst/>
            <a:gdLst>
              <a:gd name="T0" fmla="*/ 2147483647 w 372"/>
              <a:gd name="T1" fmla="*/ 2147483647 h 371"/>
              <a:gd name="T2" fmla="*/ 2147483647 w 372"/>
              <a:gd name="T3" fmla="*/ 2147483647 h 371"/>
              <a:gd name="T4" fmla="*/ 2147483647 w 372"/>
              <a:gd name="T5" fmla="*/ 2147483647 h 371"/>
              <a:gd name="T6" fmla="*/ 2147483647 w 372"/>
              <a:gd name="T7" fmla="*/ 2147483647 h 371"/>
              <a:gd name="T8" fmla="*/ 2147483647 w 372"/>
              <a:gd name="T9" fmla="*/ 2147483647 h 371"/>
              <a:gd name="T10" fmla="*/ 2147483647 w 372"/>
              <a:gd name="T11" fmla="*/ 2147483647 h 371"/>
              <a:gd name="T12" fmla="*/ 2147483647 w 372"/>
              <a:gd name="T13" fmla="*/ 2147483647 h 371"/>
              <a:gd name="T14" fmla="*/ 2147483647 w 372"/>
              <a:gd name="T15" fmla="*/ 2147483647 h 371"/>
              <a:gd name="T16" fmla="*/ 2147483647 w 372"/>
              <a:gd name="T17" fmla="*/ 0 h 371"/>
              <a:gd name="T18" fmla="*/ 2147483647 w 372"/>
              <a:gd name="T19" fmla="*/ 2147483647 h 371"/>
              <a:gd name="T20" fmla="*/ 2147483647 w 372"/>
              <a:gd name="T21" fmla="*/ 2147483647 h 371"/>
              <a:gd name="T22" fmla="*/ 2147483647 w 372"/>
              <a:gd name="T23" fmla="*/ 2147483647 h 371"/>
              <a:gd name="T24" fmla="*/ 2147483647 w 372"/>
              <a:gd name="T25" fmla="*/ 2147483647 h 371"/>
              <a:gd name="T26" fmla="*/ 2147483647 w 372"/>
              <a:gd name="T27" fmla="*/ 2147483647 h 371"/>
              <a:gd name="T28" fmla="*/ 2147483647 w 372"/>
              <a:gd name="T29" fmla="*/ 2147483647 h 371"/>
              <a:gd name="T30" fmla="*/ 2147483647 w 372"/>
              <a:gd name="T31" fmla="*/ 2147483647 h 371"/>
              <a:gd name="T32" fmla="*/ 2147483647 w 372"/>
              <a:gd name="T33" fmla="*/ 2147483647 h 371"/>
              <a:gd name="T34" fmla="*/ 2147483647 w 372"/>
              <a:gd name="T35" fmla="*/ 2147483647 h 371"/>
              <a:gd name="T36" fmla="*/ 2147483647 w 372"/>
              <a:gd name="T37" fmla="*/ 2147483647 h 371"/>
              <a:gd name="T38" fmla="*/ 2147483647 w 372"/>
              <a:gd name="T39" fmla="*/ 2147483647 h 371"/>
              <a:gd name="T40" fmla="*/ 2147483647 w 372"/>
              <a:gd name="T41" fmla="*/ 2147483647 h 371"/>
              <a:gd name="T42" fmla="*/ 2147483647 w 372"/>
              <a:gd name="T43" fmla="*/ 2147483647 h 371"/>
              <a:gd name="T44" fmla="*/ 2147483647 w 372"/>
              <a:gd name="T45" fmla="*/ 2147483647 h 371"/>
              <a:gd name="T46" fmla="*/ 2147483647 w 372"/>
              <a:gd name="T47" fmla="*/ 2147483647 h 371"/>
              <a:gd name="T48" fmla="*/ 2147483647 w 372"/>
              <a:gd name="T49" fmla="*/ 2147483647 h 371"/>
              <a:gd name="T50" fmla="*/ 2147483647 w 372"/>
              <a:gd name="T51" fmla="*/ 2147483647 h 371"/>
              <a:gd name="T52" fmla="*/ 2147483647 w 372"/>
              <a:gd name="T53" fmla="*/ 2147483647 h 371"/>
              <a:gd name="T54" fmla="*/ 2147483647 w 372"/>
              <a:gd name="T55" fmla="*/ 2147483647 h 371"/>
              <a:gd name="T56" fmla="*/ 2147483647 w 372"/>
              <a:gd name="T57" fmla="*/ 2147483647 h 371"/>
              <a:gd name="T58" fmla="*/ 2147483647 w 372"/>
              <a:gd name="T59" fmla="*/ 2147483647 h 371"/>
              <a:gd name="T60" fmla="*/ 2147483647 w 372"/>
              <a:gd name="T61" fmla="*/ 2147483647 h 371"/>
              <a:gd name="T62" fmla="*/ 2147483647 w 372"/>
              <a:gd name="T63" fmla="*/ 2147483647 h 371"/>
              <a:gd name="T64" fmla="*/ 2147483647 w 372"/>
              <a:gd name="T65" fmla="*/ 2147483647 h 371"/>
              <a:gd name="T66" fmla="*/ 2147483647 w 372"/>
              <a:gd name="T67" fmla="*/ 214748364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1"/>
              <a:gd name="T104" fmla="*/ 372 w 372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1">
                <a:moveTo>
                  <a:pt x="0" y="185"/>
                </a:moveTo>
                <a:lnTo>
                  <a:pt x="1" y="168"/>
                </a:lnTo>
                <a:lnTo>
                  <a:pt x="3" y="152"/>
                </a:lnTo>
                <a:lnTo>
                  <a:pt x="7" y="135"/>
                </a:lnTo>
                <a:lnTo>
                  <a:pt x="13" y="119"/>
                </a:lnTo>
                <a:lnTo>
                  <a:pt x="20" y="103"/>
                </a:lnTo>
                <a:lnTo>
                  <a:pt x="28" y="88"/>
                </a:lnTo>
                <a:lnTo>
                  <a:pt x="38" y="74"/>
                </a:lnTo>
                <a:lnTo>
                  <a:pt x="49" y="61"/>
                </a:lnTo>
                <a:lnTo>
                  <a:pt x="61" y="49"/>
                </a:lnTo>
                <a:lnTo>
                  <a:pt x="74" y="38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4" y="74"/>
                </a:lnTo>
                <a:lnTo>
                  <a:pt x="344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9" y="152"/>
                </a:lnTo>
                <a:lnTo>
                  <a:pt x="371" y="168"/>
                </a:lnTo>
                <a:lnTo>
                  <a:pt x="372" y="185"/>
                </a:lnTo>
                <a:lnTo>
                  <a:pt x="371" y="203"/>
                </a:lnTo>
                <a:lnTo>
                  <a:pt x="369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4"/>
                </a:lnTo>
                <a:lnTo>
                  <a:pt x="220" y="368"/>
                </a:lnTo>
                <a:lnTo>
                  <a:pt x="203" y="370"/>
                </a:lnTo>
                <a:lnTo>
                  <a:pt x="186" y="371"/>
                </a:lnTo>
                <a:lnTo>
                  <a:pt x="169" y="370"/>
                </a:lnTo>
                <a:lnTo>
                  <a:pt x="152" y="368"/>
                </a:lnTo>
                <a:lnTo>
                  <a:pt x="135" y="364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3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3"/>
                </a:lnTo>
                <a:lnTo>
                  <a:pt x="7" y="236"/>
                </a:lnTo>
                <a:lnTo>
                  <a:pt x="3" y="220"/>
                </a:lnTo>
                <a:lnTo>
                  <a:pt x="1" y="203"/>
                </a:lnTo>
                <a:lnTo>
                  <a:pt x="0" y="185"/>
                </a:lnTo>
                <a:close/>
              </a:path>
            </a:pathLst>
          </a:custGeom>
          <a:solidFill>
            <a:srgbClr val="FF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892903" y="3098863"/>
            <a:ext cx="359986" cy="19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SC</a:t>
            </a: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771525" y="2109993"/>
            <a:ext cx="621792" cy="621792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906759" y="2321260"/>
            <a:ext cx="351326" cy="19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SCH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15" name="Freeform 21"/>
          <p:cNvSpPr>
            <a:spLocks/>
          </p:cNvSpPr>
          <p:nvPr/>
        </p:nvSpPr>
        <p:spPr bwMode="auto">
          <a:xfrm>
            <a:off x="771525" y="3660774"/>
            <a:ext cx="621792" cy="621792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966762" y="3872041"/>
            <a:ext cx="231319" cy="19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HK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18" name="Freeform 23"/>
          <p:cNvSpPr>
            <a:spLocks/>
          </p:cNvSpPr>
          <p:nvPr/>
        </p:nvSpPr>
        <p:spPr bwMode="auto">
          <a:xfrm>
            <a:off x="6452677" y="4800600"/>
            <a:ext cx="621792" cy="621792"/>
          </a:xfrm>
          <a:custGeom>
            <a:avLst/>
            <a:gdLst>
              <a:gd name="T0" fmla="*/ 2147483647 w 371"/>
              <a:gd name="T1" fmla="*/ 2147483647 h 370"/>
              <a:gd name="T2" fmla="*/ 2147483647 w 371"/>
              <a:gd name="T3" fmla="*/ 2147483647 h 370"/>
              <a:gd name="T4" fmla="*/ 2147483647 w 371"/>
              <a:gd name="T5" fmla="*/ 2147483647 h 370"/>
              <a:gd name="T6" fmla="*/ 2147483647 w 371"/>
              <a:gd name="T7" fmla="*/ 2147483647 h 370"/>
              <a:gd name="T8" fmla="*/ 2147483647 w 371"/>
              <a:gd name="T9" fmla="*/ 2147483647 h 370"/>
              <a:gd name="T10" fmla="*/ 2147483647 w 371"/>
              <a:gd name="T11" fmla="*/ 2147483647 h 370"/>
              <a:gd name="T12" fmla="*/ 2147483647 w 371"/>
              <a:gd name="T13" fmla="*/ 2147483647 h 370"/>
              <a:gd name="T14" fmla="*/ 2147483647 w 371"/>
              <a:gd name="T15" fmla="*/ 2147483647 h 370"/>
              <a:gd name="T16" fmla="*/ 2147483647 w 371"/>
              <a:gd name="T17" fmla="*/ 0 h 370"/>
              <a:gd name="T18" fmla="*/ 2147483647 w 371"/>
              <a:gd name="T19" fmla="*/ 2147483647 h 370"/>
              <a:gd name="T20" fmla="*/ 2147483647 w 371"/>
              <a:gd name="T21" fmla="*/ 2147483647 h 370"/>
              <a:gd name="T22" fmla="*/ 2147483647 w 371"/>
              <a:gd name="T23" fmla="*/ 2147483647 h 370"/>
              <a:gd name="T24" fmla="*/ 2147483647 w 371"/>
              <a:gd name="T25" fmla="*/ 2147483647 h 370"/>
              <a:gd name="T26" fmla="*/ 2147483647 w 371"/>
              <a:gd name="T27" fmla="*/ 2147483647 h 370"/>
              <a:gd name="T28" fmla="*/ 2147483647 w 371"/>
              <a:gd name="T29" fmla="*/ 2147483647 h 370"/>
              <a:gd name="T30" fmla="*/ 2147483647 w 371"/>
              <a:gd name="T31" fmla="*/ 2147483647 h 370"/>
              <a:gd name="T32" fmla="*/ 2147483647 w 371"/>
              <a:gd name="T33" fmla="*/ 2147483647 h 370"/>
              <a:gd name="T34" fmla="*/ 2147483647 w 371"/>
              <a:gd name="T35" fmla="*/ 2147483647 h 370"/>
              <a:gd name="T36" fmla="*/ 2147483647 w 371"/>
              <a:gd name="T37" fmla="*/ 2147483647 h 370"/>
              <a:gd name="T38" fmla="*/ 2147483647 w 371"/>
              <a:gd name="T39" fmla="*/ 2147483647 h 370"/>
              <a:gd name="T40" fmla="*/ 2147483647 w 371"/>
              <a:gd name="T41" fmla="*/ 2147483647 h 370"/>
              <a:gd name="T42" fmla="*/ 2147483647 w 371"/>
              <a:gd name="T43" fmla="*/ 2147483647 h 370"/>
              <a:gd name="T44" fmla="*/ 2147483647 w 371"/>
              <a:gd name="T45" fmla="*/ 2147483647 h 370"/>
              <a:gd name="T46" fmla="*/ 2147483647 w 371"/>
              <a:gd name="T47" fmla="*/ 2147483647 h 370"/>
              <a:gd name="T48" fmla="*/ 2147483647 w 371"/>
              <a:gd name="T49" fmla="*/ 2147483647 h 370"/>
              <a:gd name="T50" fmla="*/ 2147483647 w 371"/>
              <a:gd name="T51" fmla="*/ 2147483647 h 370"/>
              <a:gd name="T52" fmla="*/ 2147483647 w 371"/>
              <a:gd name="T53" fmla="*/ 2147483647 h 370"/>
              <a:gd name="T54" fmla="*/ 2147483647 w 371"/>
              <a:gd name="T55" fmla="*/ 2147483647 h 370"/>
              <a:gd name="T56" fmla="*/ 2147483647 w 371"/>
              <a:gd name="T57" fmla="*/ 2147483647 h 370"/>
              <a:gd name="T58" fmla="*/ 2147483647 w 371"/>
              <a:gd name="T59" fmla="*/ 2147483647 h 370"/>
              <a:gd name="T60" fmla="*/ 2147483647 w 371"/>
              <a:gd name="T61" fmla="*/ 2147483647 h 370"/>
              <a:gd name="T62" fmla="*/ 2147483647 w 371"/>
              <a:gd name="T63" fmla="*/ 2147483647 h 370"/>
              <a:gd name="T64" fmla="*/ 2147483647 w 371"/>
              <a:gd name="T65" fmla="*/ 2147483647 h 370"/>
              <a:gd name="T66" fmla="*/ 2147483647 w 371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7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3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0" y="168"/>
                </a:lnTo>
                <a:lnTo>
                  <a:pt x="371" y="185"/>
                </a:lnTo>
                <a:lnTo>
                  <a:pt x="370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3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7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66CCFF"/>
          </a:solidFill>
          <a:ln w="31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6660981" y="5019163"/>
            <a:ext cx="2051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ES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714803" y="4800600"/>
            <a:ext cx="621792" cy="621792"/>
          </a:xfrm>
          <a:custGeom>
            <a:avLst/>
            <a:gdLst>
              <a:gd name="T0" fmla="*/ 0 w 371"/>
              <a:gd name="T1" fmla="*/ 2147483647 h 370"/>
              <a:gd name="T2" fmla="*/ 2147483647 w 371"/>
              <a:gd name="T3" fmla="*/ 2147483647 h 370"/>
              <a:gd name="T4" fmla="*/ 2147483647 w 371"/>
              <a:gd name="T5" fmla="*/ 2147483647 h 370"/>
              <a:gd name="T6" fmla="*/ 2147483647 w 371"/>
              <a:gd name="T7" fmla="*/ 2147483647 h 370"/>
              <a:gd name="T8" fmla="*/ 2147483647 w 371"/>
              <a:gd name="T9" fmla="*/ 2147483647 h 370"/>
              <a:gd name="T10" fmla="*/ 2147483647 w 371"/>
              <a:gd name="T11" fmla="*/ 2147483647 h 370"/>
              <a:gd name="T12" fmla="*/ 2147483647 w 371"/>
              <a:gd name="T13" fmla="*/ 2147483647 h 370"/>
              <a:gd name="T14" fmla="*/ 2147483647 w 371"/>
              <a:gd name="T15" fmla="*/ 2147483647 h 370"/>
              <a:gd name="T16" fmla="*/ 2147483647 w 371"/>
              <a:gd name="T17" fmla="*/ 0 h 370"/>
              <a:gd name="T18" fmla="*/ 2147483647 w 371"/>
              <a:gd name="T19" fmla="*/ 2147483647 h 370"/>
              <a:gd name="T20" fmla="*/ 2147483647 w 371"/>
              <a:gd name="T21" fmla="*/ 2147483647 h 370"/>
              <a:gd name="T22" fmla="*/ 2147483647 w 371"/>
              <a:gd name="T23" fmla="*/ 2147483647 h 370"/>
              <a:gd name="T24" fmla="*/ 2147483647 w 371"/>
              <a:gd name="T25" fmla="*/ 2147483647 h 370"/>
              <a:gd name="T26" fmla="*/ 2147483647 w 371"/>
              <a:gd name="T27" fmla="*/ 2147483647 h 370"/>
              <a:gd name="T28" fmla="*/ 2147483647 w 371"/>
              <a:gd name="T29" fmla="*/ 2147483647 h 370"/>
              <a:gd name="T30" fmla="*/ 2147483647 w 371"/>
              <a:gd name="T31" fmla="*/ 2147483647 h 370"/>
              <a:gd name="T32" fmla="*/ 2147483647 w 371"/>
              <a:gd name="T33" fmla="*/ 2147483647 h 370"/>
              <a:gd name="T34" fmla="*/ 2147483647 w 371"/>
              <a:gd name="T35" fmla="*/ 2147483647 h 370"/>
              <a:gd name="T36" fmla="*/ 2147483647 w 371"/>
              <a:gd name="T37" fmla="*/ 2147483647 h 370"/>
              <a:gd name="T38" fmla="*/ 2147483647 w 371"/>
              <a:gd name="T39" fmla="*/ 2147483647 h 370"/>
              <a:gd name="T40" fmla="*/ 2147483647 w 371"/>
              <a:gd name="T41" fmla="*/ 2147483647 h 370"/>
              <a:gd name="T42" fmla="*/ 2147483647 w 371"/>
              <a:gd name="T43" fmla="*/ 2147483647 h 370"/>
              <a:gd name="T44" fmla="*/ 2147483647 w 371"/>
              <a:gd name="T45" fmla="*/ 2147483647 h 370"/>
              <a:gd name="T46" fmla="*/ 2147483647 w 371"/>
              <a:gd name="T47" fmla="*/ 2147483647 h 370"/>
              <a:gd name="T48" fmla="*/ 2147483647 w 371"/>
              <a:gd name="T49" fmla="*/ 2147483647 h 370"/>
              <a:gd name="T50" fmla="*/ 2147483647 w 371"/>
              <a:gd name="T51" fmla="*/ 2147483647 h 370"/>
              <a:gd name="T52" fmla="*/ 2147483647 w 371"/>
              <a:gd name="T53" fmla="*/ 2147483647 h 370"/>
              <a:gd name="T54" fmla="*/ 2147483647 w 371"/>
              <a:gd name="T55" fmla="*/ 2147483647 h 370"/>
              <a:gd name="T56" fmla="*/ 2147483647 w 371"/>
              <a:gd name="T57" fmla="*/ 2147483647 h 370"/>
              <a:gd name="T58" fmla="*/ 2147483647 w 371"/>
              <a:gd name="T59" fmla="*/ 2147483647 h 370"/>
              <a:gd name="T60" fmla="*/ 2147483647 w 371"/>
              <a:gd name="T61" fmla="*/ 2147483647 h 370"/>
              <a:gd name="T62" fmla="*/ 2147483647 w 371"/>
              <a:gd name="T63" fmla="*/ 2147483647 h 370"/>
              <a:gd name="T64" fmla="*/ 2147483647 w 371"/>
              <a:gd name="T65" fmla="*/ 2147483647 h 370"/>
              <a:gd name="T66" fmla="*/ 0 w 371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0" y="168"/>
                </a:lnTo>
                <a:lnTo>
                  <a:pt x="3" y="151"/>
                </a:lnTo>
                <a:lnTo>
                  <a:pt x="7" y="134"/>
                </a:lnTo>
                <a:lnTo>
                  <a:pt x="12" y="118"/>
                </a:lnTo>
                <a:lnTo>
                  <a:pt x="19" y="103"/>
                </a:lnTo>
                <a:lnTo>
                  <a:pt x="28" y="87"/>
                </a:lnTo>
                <a:lnTo>
                  <a:pt x="37" y="73"/>
                </a:lnTo>
                <a:lnTo>
                  <a:pt x="48" y="60"/>
                </a:lnTo>
                <a:lnTo>
                  <a:pt x="60" y="48"/>
                </a:lnTo>
                <a:lnTo>
                  <a:pt x="73" y="37"/>
                </a:lnTo>
                <a:lnTo>
                  <a:pt x="87" y="28"/>
                </a:lnTo>
                <a:lnTo>
                  <a:pt x="103" y="19"/>
                </a:lnTo>
                <a:lnTo>
                  <a:pt x="118" y="13"/>
                </a:lnTo>
                <a:lnTo>
                  <a:pt x="135" y="7"/>
                </a:lnTo>
                <a:lnTo>
                  <a:pt x="151" y="3"/>
                </a:lnTo>
                <a:lnTo>
                  <a:pt x="168" y="1"/>
                </a:lnTo>
                <a:lnTo>
                  <a:pt x="185" y="0"/>
                </a:lnTo>
                <a:lnTo>
                  <a:pt x="203" y="1"/>
                </a:lnTo>
                <a:lnTo>
                  <a:pt x="220" y="3"/>
                </a:lnTo>
                <a:lnTo>
                  <a:pt x="236" y="7"/>
                </a:lnTo>
                <a:lnTo>
                  <a:pt x="253" y="13"/>
                </a:lnTo>
                <a:lnTo>
                  <a:pt x="268" y="19"/>
                </a:lnTo>
                <a:lnTo>
                  <a:pt x="283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3" y="73"/>
                </a:lnTo>
                <a:lnTo>
                  <a:pt x="343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8" y="151"/>
                </a:lnTo>
                <a:lnTo>
                  <a:pt x="370" y="168"/>
                </a:lnTo>
                <a:lnTo>
                  <a:pt x="371" y="185"/>
                </a:lnTo>
                <a:lnTo>
                  <a:pt x="370" y="202"/>
                </a:lnTo>
                <a:lnTo>
                  <a:pt x="368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3" y="283"/>
                </a:lnTo>
                <a:lnTo>
                  <a:pt x="333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3" y="343"/>
                </a:lnTo>
                <a:lnTo>
                  <a:pt x="268" y="351"/>
                </a:lnTo>
                <a:lnTo>
                  <a:pt x="253" y="358"/>
                </a:lnTo>
                <a:lnTo>
                  <a:pt x="236" y="363"/>
                </a:lnTo>
                <a:lnTo>
                  <a:pt x="220" y="368"/>
                </a:lnTo>
                <a:lnTo>
                  <a:pt x="203" y="370"/>
                </a:lnTo>
                <a:lnTo>
                  <a:pt x="185" y="370"/>
                </a:lnTo>
                <a:lnTo>
                  <a:pt x="168" y="370"/>
                </a:lnTo>
                <a:lnTo>
                  <a:pt x="151" y="368"/>
                </a:lnTo>
                <a:lnTo>
                  <a:pt x="135" y="363"/>
                </a:lnTo>
                <a:lnTo>
                  <a:pt x="118" y="358"/>
                </a:lnTo>
                <a:lnTo>
                  <a:pt x="103" y="351"/>
                </a:lnTo>
                <a:lnTo>
                  <a:pt x="87" y="343"/>
                </a:lnTo>
                <a:lnTo>
                  <a:pt x="73" y="333"/>
                </a:lnTo>
                <a:lnTo>
                  <a:pt x="60" y="322"/>
                </a:lnTo>
                <a:lnTo>
                  <a:pt x="48" y="310"/>
                </a:lnTo>
                <a:lnTo>
                  <a:pt x="37" y="297"/>
                </a:lnTo>
                <a:lnTo>
                  <a:pt x="28" y="283"/>
                </a:lnTo>
                <a:lnTo>
                  <a:pt x="19" y="268"/>
                </a:lnTo>
                <a:lnTo>
                  <a:pt x="12" y="252"/>
                </a:lnTo>
                <a:lnTo>
                  <a:pt x="7" y="236"/>
                </a:lnTo>
                <a:lnTo>
                  <a:pt x="3" y="219"/>
                </a:lnTo>
                <a:lnTo>
                  <a:pt x="0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66CCFF"/>
          </a:solidFill>
          <a:ln w="31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5841353" y="5019163"/>
            <a:ext cx="3686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TIME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24" name="Freeform 28"/>
          <p:cNvSpPr>
            <a:spLocks/>
          </p:cNvSpPr>
          <p:nvPr/>
        </p:nvSpPr>
        <p:spPr bwMode="auto">
          <a:xfrm>
            <a:off x="8011274" y="2893481"/>
            <a:ext cx="621792" cy="621792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8203078" y="3112354"/>
            <a:ext cx="222818" cy="18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FM</a:t>
            </a:r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5545646" y="1277386"/>
            <a:ext cx="5095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Cmd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Tlm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27" name="Rectangle 37"/>
          <p:cNvSpPr>
            <a:spLocks noChangeArrowheads="1"/>
          </p:cNvSpPr>
          <p:nvPr/>
        </p:nvSpPr>
        <p:spPr bwMode="auto">
          <a:xfrm>
            <a:off x="5688521" y="953536"/>
            <a:ext cx="604837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S-Comm</a:t>
            </a:r>
          </a:p>
        </p:txBody>
      </p:sp>
      <p:sp>
        <p:nvSpPr>
          <p:cNvPr id="29" name="Freeform 53"/>
          <p:cNvSpPr>
            <a:spLocks/>
          </p:cNvSpPr>
          <p:nvPr/>
        </p:nvSpPr>
        <p:spPr bwMode="auto">
          <a:xfrm>
            <a:off x="4946797" y="4800600"/>
            <a:ext cx="621792" cy="621792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66CCFF"/>
          </a:solidFill>
          <a:ln w="6350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54"/>
          <p:cNvSpPr>
            <a:spLocks noChangeArrowheads="1"/>
          </p:cNvSpPr>
          <p:nvPr/>
        </p:nvSpPr>
        <p:spPr bwMode="auto">
          <a:xfrm>
            <a:off x="5155101" y="5019163"/>
            <a:ext cx="2051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SB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32" name="Freeform 4"/>
          <p:cNvSpPr>
            <a:spLocks/>
          </p:cNvSpPr>
          <p:nvPr/>
        </p:nvSpPr>
        <p:spPr bwMode="auto">
          <a:xfrm>
            <a:off x="4180189" y="4800600"/>
            <a:ext cx="621792" cy="621792"/>
          </a:xfrm>
          <a:custGeom>
            <a:avLst/>
            <a:gdLst>
              <a:gd name="T0" fmla="*/ 2147483647 w 371"/>
              <a:gd name="T1" fmla="*/ 2147483647 h 370"/>
              <a:gd name="T2" fmla="*/ 2147483647 w 371"/>
              <a:gd name="T3" fmla="*/ 2147483647 h 370"/>
              <a:gd name="T4" fmla="*/ 2147483647 w 371"/>
              <a:gd name="T5" fmla="*/ 2147483647 h 370"/>
              <a:gd name="T6" fmla="*/ 2147483647 w 371"/>
              <a:gd name="T7" fmla="*/ 2147483647 h 370"/>
              <a:gd name="T8" fmla="*/ 2147483647 w 371"/>
              <a:gd name="T9" fmla="*/ 2147483647 h 370"/>
              <a:gd name="T10" fmla="*/ 2147483647 w 371"/>
              <a:gd name="T11" fmla="*/ 2147483647 h 370"/>
              <a:gd name="T12" fmla="*/ 2147483647 w 371"/>
              <a:gd name="T13" fmla="*/ 2147483647 h 370"/>
              <a:gd name="T14" fmla="*/ 2147483647 w 371"/>
              <a:gd name="T15" fmla="*/ 2147483647 h 370"/>
              <a:gd name="T16" fmla="*/ 2147483647 w 371"/>
              <a:gd name="T17" fmla="*/ 0 h 370"/>
              <a:gd name="T18" fmla="*/ 2147483647 w 371"/>
              <a:gd name="T19" fmla="*/ 2147483647 h 370"/>
              <a:gd name="T20" fmla="*/ 2147483647 w 371"/>
              <a:gd name="T21" fmla="*/ 2147483647 h 370"/>
              <a:gd name="T22" fmla="*/ 2147483647 w 371"/>
              <a:gd name="T23" fmla="*/ 2147483647 h 370"/>
              <a:gd name="T24" fmla="*/ 2147483647 w 371"/>
              <a:gd name="T25" fmla="*/ 2147483647 h 370"/>
              <a:gd name="T26" fmla="*/ 2147483647 w 371"/>
              <a:gd name="T27" fmla="*/ 2147483647 h 370"/>
              <a:gd name="T28" fmla="*/ 2147483647 w 371"/>
              <a:gd name="T29" fmla="*/ 2147483647 h 370"/>
              <a:gd name="T30" fmla="*/ 2147483647 w 371"/>
              <a:gd name="T31" fmla="*/ 2147483647 h 370"/>
              <a:gd name="T32" fmla="*/ 2147483647 w 371"/>
              <a:gd name="T33" fmla="*/ 2147483647 h 370"/>
              <a:gd name="T34" fmla="*/ 2147483647 w 371"/>
              <a:gd name="T35" fmla="*/ 2147483647 h 370"/>
              <a:gd name="T36" fmla="*/ 2147483647 w 371"/>
              <a:gd name="T37" fmla="*/ 2147483647 h 370"/>
              <a:gd name="T38" fmla="*/ 2147483647 w 371"/>
              <a:gd name="T39" fmla="*/ 2147483647 h 370"/>
              <a:gd name="T40" fmla="*/ 2147483647 w 371"/>
              <a:gd name="T41" fmla="*/ 2147483647 h 370"/>
              <a:gd name="T42" fmla="*/ 2147483647 w 371"/>
              <a:gd name="T43" fmla="*/ 2147483647 h 370"/>
              <a:gd name="T44" fmla="*/ 2147483647 w 371"/>
              <a:gd name="T45" fmla="*/ 2147483647 h 370"/>
              <a:gd name="T46" fmla="*/ 2147483647 w 371"/>
              <a:gd name="T47" fmla="*/ 2147483647 h 370"/>
              <a:gd name="T48" fmla="*/ 2147483647 w 371"/>
              <a:gd name="T49" fmla="*/ 2147483647 h 370"/>
              <a:gd name="T50" fmla="*/ 2147483647 w 371"/>
              <a:gd name="T51" fmla="*/ 2147483647 h 370"/>
              <a:gd name="T52" fmla="*/ 2147483647 w 371"/>
              <a:gd name="T53" fmla="*/ 2147483647 h 370"/>
              <a:gd name="T54" fmla="*/ 2147483647 w 371"/>
              <a:gd name="T55" fmla="*/ 2147483647 h 370"/>
              <a:gd name="T56" fmla="*/ 2147483647 w 371"/>
              <a:gd name="T57" fmla="*/ 2147483647 h 370"/>
              <a:gd name="T58" fmla="*/ 2147483647 w 371"/>
              <a:gd name="T59" fmla="*/ 2147483647 h 370"/>
              <a:gd name="T60" fmla="*/ 2147483647 w 371"/>
              <a:gd name="T61" fmla="*/ 2147483647 h 370"/>
              <a:gd name="T62" fmla="*/ 2147483647 w 371"/>
              <a:gd name="T63" fmla="*/ 2147483647 h 370"/>
              <a:gd name="T64" fmla="*/ 2147483647 w 371"/>
              <a:gd name="T65" fmla="*/ 2147483647 h 370"/>
              <a:gd name="T66" fmla="*/ 2147483647 w 371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Rectangle 57"/>
          <p:cNvSpPr>
            <a:spLocks noChangeArrowheads="1"/>
          </p:cNvSpPr>
          <p:nvPr/>
        </p:nvSpPr>
        <p:spPr bwMode="auto">
          <a:xfrm>
            <a:off x="4180189" y="4949913"/>
            <a:ext cx="62179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Command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Ingest</a:t>
            </a:r>
          </a:p>
        </p:txBody>
      </p:sp>
      <p:sp>
        <p:nvSpPr>
          <p:cNvPr id="35" name="Freeform 3"/>
          <p:cNvSpPr>
            <a:spLocks/>
          </p:cNvSpPr>
          <p:nvPr/>
        </p:nvSpPr>
        <p:spPr bwMode="auto">
          <a:xfrm>
            <a:off x="3422367" y="4800600"/>
            <a:ext cx="621792" cy="621792"/>
          </a:xfrm>
          <a:custGeom>
            <a:avLst/>
            <a:gdLst>
              <a:gd name="T0" fmla="*/ 2147483647 w 371"/>
              <a:gd name="T1" fmla="*/ 2147483647 h 370"/>
              <a:gd name="T2" fmla="*/ 2147483647 w 371"/>
              <a:gd name="T3" fmla="*/ 2147483647 h 370"/>
              <a:gd name="T4" fmla="*/ 2147483647 w 371"/>
              <a:gd name="T5" fmla="*/ 2147483647 h 370"/>
              <a:gd name="T6" fmla="*/ 2147483647 w 371"/>
              <a:gd name="T7" fmla="*/ 2147483647 h 370"/>
              <a:gd name="T8" fmla="*/ 2147483647 w 371"/>
              <a:gd name="T9" fmla="*/ 2147483647 h 370"/>
              <a:gd name="T10" fmla="*/ 2147483647 w 371"/>
              <a:gd name="T11" fmla="*/ 2147483647 h 370"/>
              <a:gd name="T12" fmla="*/ 2147483647 w 371"/>
              <a:gd name="T13" fmla="*/ 2147483647 h 370"/>
              <a:gd name="T14" fmla="*/ 2147483647 w 371"/>
              <a:gd name="T15" fmla="*/ 2147483647 h 370"/>
              <a:gd name="T16" fmla="*/ 2147483647 w 371"/>
              <a:gd name="T17" fmla="*/ 0 h 370"/>
              <a:gd name="T18" fmla="*/ 2147483647 w 371"/>
              <a:gd name="T19" fmla="*/ 2147483647 h 370"/>
              <a:gd name="T20" fmla="*/ 2147483647 w 371"/>
              <a:gd name="T21" fmla="*/ 2147483647 h 370"/>
              <a:gd name="T22" fmla="*/ 2147483647 w 371"/>
              <a:gd name="T23" fmla="*/ 2147483647 h 370"/>
              <a:gd name="T24" fmla="*/ 2147483647 w 371"/>
              <a:gd name="T25" fmla="*/ 2147483647 h 370"/>
              <a:gd name="T26" fmla="*/ 2147483647 w 371"/>
              <a:gd name="T27" fmla="*/ 2147483647 h 370"/>
              <a:gd name="T28" fmla="*/ 2147483647 w 371"/>
              <a:gd name="T29" fmla="*/ 2147483647 h 370"/>
              <a:gd name="T30" fmla="*/ 2147483647 w 371"/>
              <a:gd name="T31" fmla="*/ 2147483647 h 370"/>
              <a:gd name="T32" fmla="*/ 2147483647 w 371"/>
              <a:gd name="T33" fmla="*/ 2147483647 h 370"/>
              <a:gd name="T34" fmla="*/ 2147483647 w 371"/>
              <a:gd name="T35" fmla="*/ 2147483647 h 370"/>
              <a:gd name="T36" fmla="*/ 2147483647 w 371"/>
              <a:gd name="T37" fmla="*/ 2147483647 h 370"/>
              <a:gd name="T38" fmla="*/ 2147483647 w 371"/>
              <a:gd name="T39" fmla="*/ 2147483647 h 370"/>
              <a:gd name="T40" fmla="*/ 2147483647 w 371"/>
              <a:gd name="T41" fmla="*/ 2147483647 h 370"/>
              <a:gd name="T42" fmla="*/ 2147483647 w 371"/>
              <a:gd name="T43" fmla="*/ 2147483647 h 370"/>
              <a:gd name="T44" fmla="*/ 2147483647 w 371"/>
              <a:gd name="T45" fmla="*/ 2147483647 h 370"/>
              <a:gd name="T46" fmla="*/ 2147483647 w 371"/>
              <a:gd name="T47" fmla="*/ 2147483647 h 370"/>
              <a:gd name="T48" fmla="*/ 2147483647 w 371"/>
              <a:gd name="T49" fmla="*/ 2147483647 h 370"/>
              <a:gd name="T50" fmla="*/ 2147483647 w 371"/>
              <a:gd name="T51" fmla="*/ 2147483647 h 370"/>
              <a:gd name="T52" fmla="*/ 2147483647 w 371"/>
              <a:gd name="T53" fmla="*/ 2147483647 h 370"/>
              <a:gd name="T54" fmla="*/ 2147483647 w 371"/>
              <a:gd name="T55" fmla="*/ 2147483647 h 370"/>
              <a:gd name="T56" fmla="*/ 2147483647 w 371"/>
              <a:gd name="T57" fmla="*/ 2147483647 h 370"/>
              <a:gd name="T58" fmla="*/ 2147483647 w 371"/>
              <a:gd name="T59" fmla="*/ 2147483647 h 370"/>
              <a:gd name="T60" fmla="*/ 2147483647 w 371"/>
              <a:gd name="T61" fmla="*/ 2147483647 h 370"/>
              <a:gd name="T62" fmla="*/ 2147483647 w 371"/>
              <a:gd name="T63" fmla="*/ 2147483647 h 370"/>
              <a:gd name="T64" fmla="*/ 2147483647 w 371"/>
              <a:gd name="T65" fmla="*/ 2147483647 h 370"/>
              <a:gd name="T66" fmla="*/ 2147483647 w 371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58"/>
          <p:cNvSpPr>
            <a:spLocks noChangeArrowheads="1"/>
          </p:cNvSpPr>
          <p:nvPr/>
        </p:nvSpPr>
        <p:spPr bwMode="auto">
          <a:xfrm>
            <a:off x="3442750" y="4957608"/>
            <a:ext cx="5810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Telemetry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Output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37" name="Rectangle 60"/>
          <p:cNvSpPr>
            <a:spLocks noChangeArrowheads="1"/>
          </p:cNvSpPr>
          <p:nvPr/>
        </p:nvSpPr>
        <p:spPr bwMode="auto">
          <a:xfrm>
            <a:off x="1513745" y="5862324"/>
            <a:ext cx="658368" cy="30175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 61"/>
          <p:cNvSpPr>
            <a:spLocks noChangeArrowheads="1"/>
          </p:cNvSpPr>
          <p:nvPr/>
        </p:nvSpPr>
        <p:spPr bwMode="auto">
          <a:xfrm>
            <a:off x="1755046" y="5924238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SBC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1553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39" name="Line 62"/>
          <p:cNvSpPr>
            <a:spLocks noChangeShapeType="1"/>
          </p:cNvSpPr>
          <p:nvPr/>
        </p:nvSpPr>
        <p:spPr bwMode="auto">
          <a:xfrm flipH="1">
            <a:off x="1867931" y="5432738"/>
            <a:ext cx="212725" cy="412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7996259" y="2108196"/>
            <a:ext cx="621792" cy="621792"/>
          </a:xfrm>
          <a:custGeom>
            <a:avLst/>
            <a:gdLst>
              <a:gd name="T0" fmla="*/ 2147483647 w 371"/>
              <a:gd name="T1" fmla="*/ 2147483647 h 370"/>
              <a:gd name="T2" fmla="*/ 2147483647 w 371"/>
              <a:gd name="T3" fmla="*/ 2147483647 h 370"/>
              <a:gd name="T4" fmla="*/ 2147483647 w 371"/>
              <a:gd name="T5" fmla="*/ 2147483647 h 370"/>
              <a:gd name="T6" fmla="*/ 2147483647 w 371"/>
              <a:gd name="T7" fmla="*/ 2147483647 h 370"/>
              <a:gd name="T8" fmla="*/ 2147483647 w 371"/>
              <a:gd name="T9" fmla="*/ 2147483647 h 370"/>
              <a:gd name="T10" fmla="*/ 2147483647 w 371"/>
              <a:gd name="T11" fmla="*/ 2147483647 h 370"/>
              <a:gd name="T12" fmla="*/ 2147483647 w 371"/>
              <a:gd name="T13" fmla="*/ 2147483647 h 370"/>
              <a:gd name="T14" fmla="*/ 2147483647 w 371"/>
              <a:gd name="T15" fmla="*/ 2147483647 h 370"/>
              <a:gd name="T16" fmla="*/ 2147483647 w 371"/>
              <a:gd name="T17" fmla="*/ 0 h 370"/>
              <a:gd name="T18" fmla="*/ 2147483647 w 371"/>
              <a:gd name="T19" fmla="*/ 2147483647 h 370"/>
              <a:gd name="T20" fmla="*/ 2147483647 w 371"/>
              <a:gd name="T21" fmla="*/ 2147483647 h 370"/>
              <a:gd name="T22" fmla="*/ 2147483647 w 371"/>
              <a:gd name="T23" fmla="*/ 2147483647 h 370"/>
              <a:gd name="T24" fmla="*/ 2147483647 w 371"/>
              <a:gd name="T25" fmla="*/ 2147483647 h 370"/>
              <a:gd name="T26" fmla="*/ 2147483647 w 371"/>
              <a:gd name="T27" fmla="*/ 2147483647 h 370"/>
              <a:gd name="T28" fmla="*/ 2147483647 w 371"/>
              <a:gd name="T29" fmla="*/ 2147483647 h 370"/>
              <a:gd name="T30" fmla="*/ 2147483647 w 371"/>
              <a:gd name="T31" fmla="*/ 2147483647 h 370"/>
              <a:gd name="T32" fmla="*/ 2147483647 w 371"/>
              <a:gd name="T33" fmla="*/ 2147483647 h 370"/>
              <a:gd name="T34" fmla="*/ 2147483647 w 371"/>
              <a:gd name="T35" fmla="*/ 2147483647 h 370"/>
              <a:gd name="T36" fmla="*/ 2147483647 w 371"/>
              <a:gd name="T37" fmla="*/ 2147483647 h 370"/>
              <a:gd name="T38" fmla="*/ 2147483647 w 371"/>
              <a:gd name="T39" fmla="*/ 2147483647 h 370"/>
              <a:gd name="T40" fmla="*/ 2147483647 w 371"/>
              <a:gd name="T41" fmla="*/ 2147483647 h 370"/>
              <a:gd name="T42" fmla="*/ 2147483647 w 371"/>
              <a:gd name="T43" fmla="*/ 2147483647 h 370"/>
              <a:gd name="T44" fmla="*/ 2147483647 w 371"/>
              <a:gd name="T45" fmla="*/ 2147483647 h 370"/>
              <a:gd name="T46" fmla="*/ 2147483647 w 371"/>
              <a:gd name="T47" fmla="*/ 2147483647 h 370"/>
              <a:gd name="T48" fmla="*/ 2147483647 w 371"/>
              <a:gd name="T49" fmla="*/ 2147483647 h 370"/>
              <a:gd name="T50" fmla="*/ 2147483647 w 371"/>
              <a:gd name="T51" fmla="*/ 2147483647 h 370"/>
              <a:gd name="T52" fmla="*/ 2147483647 w 371"/>
              <a:gd name="T53" fmla="*/ 2147483647 h 370"/>
              <a:gd name="T54" fmla="*/ 2147483647 w 371"/>
              <a:gd name="T55" fmla="*/ 2147483647 h 370"/>
              <a:gd name="T56" fmla="*/ 2147483647 w 371"/>
              <a:gd name="T57" fmla="*/ 2147483647 h 370"/>
              <a:gd name="T58" fmla="*/ 2147483647 w 371"/>
              <a:gd name="T59" fmla="*/ 2147483647 h 370"/>
              <a:gd name="T60" fmla="*/ 2147483647 w 371"/>
              <a:gd name="T61" fmla="*/ 2147483647 h 370"/>
              <a:gd name="T62" fmla="*/ 2147483647 w 371"/>
              <a:gd name="T63" fmla="*/ 2147483647 h 370"/>
              <a:gd name="T64" fmla="*/ 2147483647 w 371"/>
              <a:gd name="T65" fmla="*/ 2147483647 h 370"/>
              <a:gd name="T66" fmla="*/ 2147483647 w 371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65"/>
          <p:cNvSpPr>
            <a:spLocks noChangeArrowheads="1"/>
          </p:cNvSpPr>
          <p:nvPr/>
        </p:nvSpPr>
        <p:spPr bwMode="auto">
          <a:xfrm>
            <a:off x="8200095" y="2327069"/>
            <a:ext cx="214118" cy="18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DS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grpSp>
        <p:nvGrpSpPr>
          <p:cNvPr id="44" name="Group 99"/>
          <p:cNvGrpSpPr>
            <a:grpSpLocks/>
          </p:cNvGrpSpPr>
          <p:nvPr/>
        </p:nvGrpSpPr>
        <p:grpSpPr bwMode="auto">
          <a:xfrm>
            <a:off x="7839272" y="1042817"/>
            <a:ext cx="685800" cy="531812"/>
            <a:chOff x="2722" y="840"/>
            <a:chExt cx="231" cy="225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46" name="Freeform 100"/>
            <p:cNvSpPr>
              <a:spLocks/>
            </p:cNvSpPr>
            <p:nvPr/>
          </p:nvSpPr>
          <p:spPr bwMode="auto">
            <a:xfrm>
              <a:off x="2722" y="840"/>
              <a:ext cx="231" cy="225"/>
            </a:xfrm>
            <a:custGeom>
              <a:avLst/>
              <a:gdLst>
                <a:gd name="T0" fmla="*/ 1 w 462"/>
                <a:gd name="T1" fmla="*/ 0 h 449"/>
                <a:gd name="T2" fmla="*/ 1 w 462"/>
                <a:gd name="T3" fmla="*/ 1 h 449"/>
                <a:gd name="T4" fmla="*/ 1 w 462"/>
                <a:gd name="T5" fmla="*/ 1 h 449"/>
                <a:gd name="T6" fmla="*/ 1 w 462"/>
                <a:gd name="T7" fmla="*/ 1 h 449"/>
                <a:gd name="T8" fmla="*/ 1 w 462"/>
                <a:gd name="T9" fmla="*/ 1 h 449"/>
                <a:gd name="T10" fmla="*/ 1 w 462"/>
                <a:gd name="T11" fmla="*/ 1 h 449"/>
                <a:gd name="T12" fmla="*/ 1 w 462"/>
                <a:gd name="T13" fmla="*/ 1 h 449"/>
                <a:gd name="T14" fmla="*/ 1 w 462"/>
                <a:gd name="T15" fmla="*/ 1 h 449"/>
                <a:gd name="T16" fmla="*/ 1 w 462"/>
                <a:gd name="T17" fmla="*/ 1 h 449"/>
                <a:gd name="T18" fmla="*/ 1 w 462"/>
                <a:gd name="T19" fmla="*/ 1 h 449"/>
                <a:gd name="T20" fmla="*/ 1 w 462"/>
                <a:gd name="T21" fmla="*/ 1 h 449"/>
                <a:gd name="T22" fmla="*/ 0 w 462"/>
                <a:gd name="T23" fmla="*/ 1 h 449"/>
                <a:gd name="T24" fmla="*/ 0 w 462"/>
                <a:gd name="T25" fmla="*/ 1 h 449"/>
                <a:gd name="T26" fmla="*/ 1 w 462"/>
                <a:gd name="T27" fmla="*/ 1 h 449"/>
                <a:gd name="T28" fmla="*/ 1 w 462"/>
                <a:gd name="T29" fmla="*/ 1 h 449"/>
                <a:gd name="T30" fmla="*/ 1 w 462"/>
                <a:gd name="T31" fmla="*/ 1 h 449"/>
                <a:gd name="T32" fmla="*/ 1 w 462"/>
                <a:gd name="T33" fmla="*/ 1 h 449"/>
                <a:gd name="T34" fmla="*/ 1 w 462"/>
                <a:gd name="T35" fmla="*/ 1 h 449"/>
                <a:gd name="T36" fmla="*/ 1 w 462"/>
                <a:gd name="T37" fmla="*/ 1 h 449"/>
                <a:gd name="T38" fmla="*/ 1 w 462"/>
                <a:gd name="T39" fmla="*/ 1 h 449"/>
                <a:gd name="T40" fmla="*/ 1 w 462"/>
                <a:gd name="T41" fmla="*/ 1 h 449"/>
                <a:gd name="T42" fmla="*/ 1 w 462"/>
                <a:gd name="T43" fmla="*/ 1 h 449"/>
                <a:gd name="T44" fmla="*/ 1 w 462"/>
                <a:gd name="T45" fmla="*/ 1 h 449"/>
                <a:gd name="T46" fmla="*/ 1 w 462"/>
                <a:gd name="T47" fmla="*/ 1 h 449"/>
                <a:gd name="T48" fmla="*/ 1 w 462"/>
                <a:gd name="T49" fmla="*/ 1 h 449"/>
                <a:gd name="T50" fmla="*/ 1 w 462"/>
                <a:gd name="T51" fmla="*/ 1 h 449"/>
                <a:gd name="T52" fmla="*/ 1 w 462"/>
                <a:gd name="T53" fmla="*/ 1 h 449"/>
                <a:gd name="T54" fmla="*/ 1 w 462"/>
                <a:gd name="T55" fmla="*/ 1 h 449"/>
                <a:gd name="T56" fmla="*/ 1 w 462"/>
                <a:gd name="T57" fmla="*/ 1 h 449"/>
                <a:gd name="T58" fmla="*/ 1 w 462"/>
                <a:gd name="T59" fmla="*/ 1 h 449"/>
                <a:gd name="T60" fmla="*/ 1 w 462"/>
                <a:gd name="T61" fmla="*/ 1 h 449"/>
                <a:gd name="T62" fmla="*/ 1 w 462"/>
                <a:gd name="T63" fmla="*/ 1 h 449"/>
                <a:gd name="T64" fmla="*/ 1 w 462"/>
                <a:gd name="T65" fmla="*/ 1 h 449"/>
                <a:gd name="T66" fmla="*/ 1 w 462"/>
                <a:gd name="T67" fmla="*/ 1 h 449"/>
                <a:gd name="T68" fmla="*/ 1 w 462"/>
                <a:gd name="T69" fmla="*/ 1 h 449"/>
                <a:gd name="T70" fmla="*/ 1 w 462"/>
                <a:gd name="T71" fmla="*/ 1 h 449"/>
                <a:gd name="T72" fmla="*/ 1 w 462"/>
                <a:gd name="T73" fmla="*/ 1 h 449"/>
                <a:gd name="T74" fmla="*/ 1 w 462"/>
                <a:gd name="T75" fmla="*/ 1 h 449"/>
                <a:gd name="T76" fmla="*/ 1 w 462"/>
                <a:gd name="T77" fmla="*/ 1 h 449"/>
                <a:gd name="T78" fmla="*/ 1 w 462"/>
                <a:gd name="T79" fmla="*/ 1 h 449"/>
                <a:gd name="T80" fmla="*/ 1 w 462"/>
                <a:gd name="T81" fmla="*/ 1 h 449"/>
                <a:gd name="T82" fmla="*/ 1 w 462"/>
                <a:gd name="T83" fmla="*/ 1 h 449"/>
                <a:gd name="T84" fmla="*/ 1 w 462"/>
                <a:gd name="T85" fmla="*/ 1 h 449"/>
                <a:gd name="T86" fmla="*/ 1 w 462"/>
                <a:gd name="T87" fmla="*/ 1 h 449"/>
                <a:gd name="T88" fmla="*/ 1 w 462"/>
                <a:gd name="T89" fmla="*/ 1 h 449"/>
                <a:gd name="T90" fmla="*/ 1 w 462"/>
                <a:gd name="T91" fmla="*/ 1 h 449"/>
                <a:gd name="T92" fmla="*/ 1 w 462"/>
                <a:gd name="T93" fmla="*/ 0 h 44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62"/>
                <a:gd name="T142" fmla="*/ 0 h 449"/>
                <a:gd name="T143" fmla="*/ 462 w 462"/>
                <a:gd name="T144" fmla="*/ 449 h 44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62" h="449">
                  <a:moveTo>
                    <a:pt x="230" y="0"/>
                  </a:moveTo>
                  <a:lnTo>
                    <a:pt x="184" y="1"/>
                  </a:lnTo>
                  <a:lnTo>
                    <a:pt x="140" y="5"/>
                  </a:lnTo>
                  <a:lnTo>
                    <a:pt x="101" y="11"/>
                  </a:lnTo>
                  <a:lnTo>
                    <a:pt x="68" y="20"/>
                  </a:lnTo>
                  <a:lnTo>
                    <a:pt x="39" y="32"/>
                  </a:lnTo>
                  <a:lnTo>
                    <a:pt x="29" y="37"/>
                  </a:lnTo>
                  <a:lnTo>
                    <a:pt x="18" y="43"/>
                  </a:lnTo>
                  <a:lnTo>
                    <a:pt x="11" y="50"/>
                  </a:lnTo>
                  <a:lnTo>
                    <a:pt x="6" y="57"/>
                  </a:lnTo>
                  <a:lnTo>
                    <a:pt x="2" y="64"/>
                  </a:lnTo>
                  <a:lnTo>
                    <a:pt x="0" y="70"/>
                  </a:lnTo>
                  <a:lnTo>
                    <a:pt x="0" y="379"/>
                  </a:lnTo>
                  <a:lnTo>
                    <a:pt x="2" y="386"/>
                  </a:lnTo>
                  <a:lnTo>
                    <a:pt x="6" y="392"/>
                  </a:lnTo>
                  <a:lnTo>
                    <a:pt x="11" y="399"/>
                  </a:lnTo>
                  <a:lnTo>
                    <a:pt x="18" y="406"/>
                  </a:lnTo>
                  <a:lnTo>
                    <a:pt x="29" y="412"/>
                  </a:lnTo>
                  <a:lnTo>
                    <a:pt x="39" y="417"/>
                  </a:lnTo>
                  <a:lnTo>
                    <a:pt x="68" y="429"/>
                  </a:lnTo>
                  <a:lnTo>
                    <a:pt x="101" y="438"/>
                  </a:lnTo>
                  <a:lnTo>
                    <a:pt x="140" y="444"/>
                  </a:lnTo>
                  <a:lnTo>
                    <a:pt x="184" y="448"/>
                  </a:lnTo>
                  <a:lnTo>
                    <a:pt x="230" y="449"/>
                  </a:lnTo>
                  <a:lnTo>
                    <a:pt x="278" y="448"/>
                  </a:lnTo>
                  <a:lnTo>
                    <a:pt x="320" y="444"/>
                  </a:lnTo>
                  <a:lnTo>
                    <a:pt x="361" y="438"/>
                  </a:lnTo>
                  <a:lnTo>
                    <a:pt x="395" y="429"/>
                  </a:lnTo>
                  <a:lnTo>
                    <a:pt x="423" y="417"/>
                  </a:lnTo>
                  <a:lnTo>
                    <a:pt x="434" y="412"/>
                  </a:lnTo>
                  <a:lnTo>
                    <a:pt x="444" y="406"/>
                  </a:lnTo>
                  <a:lnTo>
                    <a:pt x="451" y="399"/>
                  </a:lnTo>
                  <a:lnTo>
                    <a:pt x="457" y="392"/>
                  </a:lnTo>
                  <a:lnTo>
                    <a:pt x="460" y="386"/>
                  </a:lnTo>
                  <a:lnTo>
                    <a:pt x="462" y="379"/>
                  </a:lnTo>
                  <a:lnTo>
                    <a:pt x="462" y="70"/>
                  </a:lnTo>
                  <a:lnTo>
                    <a:pt x="460" y="64"/>
                  </a:lnTo>
                  <a:lnTo>
                    <a:pt x="457" y="57"/>
                  </a:lnTo>
                  <a:lnTo>
                    <a:pt x="451" y="50"/>
                  </a:lnTo>
                  <a:lnTo>
                    <a:pt x="444" y="43"/>
                  </a:lnTo>
                  <a:lnTo>
                    <a:pt x="434" y="37"/>
                  </a:lnTo>
                  <a:lnTo>
                    <a:pt x="423" y="32"/>
                  </a:lnTo>
                  <a:lnTo>
                    <a:pt x="395" y="20"/>
                  </a:lnTo>
                  <a:lnTo>
                    <a:pt x="361" y="11"/>
                  </a:lnTo>
                  <a:lnTo>
                    <a:pt x="320" y="5"/>
                  </a:lnTo>
                  <a:lnTo>
                    <a:pt x="278" y="1"/>
                  </a:lnTo>
                  <a:lnTo>
                    <a:pt x="230" y="0"/>
                  </a:lnTo>
                  <a:close/>
                </a:path>
              </a:pathLst>
            </a:custGeom>
            <a:grp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101"/>
            <p:cNvSpPr>
              <a:spLocks/>
            </p:cNvSpPr>
            <p:nvPr/>
          </p:nvSpPr>
          <p:spPr bwMode="auto">
            <a:xfrm>
              <a:off x="2722" y="875"/>
              <a:ext cx="231" cy="35"/>
            </a:xfrm>
            <a:custGeom>
              <a:avLst/>
              <a:gdLst>
                <a:gd name="T0" fmla="*/ 0 w 462"/>
                <a:gd name="T1" fmla="*/ 0 h 71"/>
                <a:gd name="T2" fmla="*/ 1 w 462"/>
                <a:gd name="T3" fmla="*/ 0 h 71"/>
                <a:gd name="T4" fmla="*/ 1 w 462"/>
                <a:gd name="T5" fmla="*/ 0 h 71"/>
                <a:gd name="T6" fmla="*/ 1 w 462"/>
                <a:gd name="T7" fmla="*/ 0 h 71"/>
                <a:gd name="T8" fmla="*/ 1 w 462"/>
                <a:gd name="T9" fmla="*/ 0 h 71"/>
                <a:gd name="T10" fmla="*/ 1 w 462"/>
                <a:gd name="T11" fmla="*/ 0 h 71"/>
                <a:gd name="T12" fmla="*/ 1 w 462"/>
                <a:gd name="T13" fmla="*/ 0 h 71"/>
                <a:gd name="T14" fmla="*/ 1 w 462"/>
                <a:gd name="T15" fmla="*/ 0 h 71"/>
                <a:gd name="T16" fmla="*/ 1 w 462"/>
                <a:gd name="T17" fmla="*/ 0 h 71"/>
                <a:gd name="T18" fmla="*/ 1 w 462"/>
                <a:gd name="T19" fmla="*/ 0 h 71"/>
                <a:gd name="T20" fmla="*/ 1 w 462"/>
                <a:gd name="T21" fmla="*/ 0 h 71"/>
                <a:gd name="T22" fmla="*/ 1 w 462"/>
                <a:gd name="T23" fmla="*/ 0 h 71"/>
                <a:gd name="T24" fmla="*/ 1 w 462"/>
                <a:gd name="T25" fmla="*/ 0 h 71"/>
                <a:gd name="T26" fmla="*/ 1 w 462"/>
                <a:gd name="T27" fmla="*/ 0 h 71"/>
                <a:gd name="T28" fmla="*/ 1 w 462"/>
                <a:gd name="T29" fmla="*/ 0 h 71"/>
                <a:gd name="T30" fmla="*/ 1 w 462"/>
                <a:gd name="T31" fmla="*/ 0 h 71"/>
                <a:gd name="T32" fmla="*/ 1 w 462"/>
                <a:gd name="T33" fmla="*/ 0 h 71"/>
                <a:gd name="T34" fmla="*/ 1 w 462"/>
                <a:gd name="T35" fmla="*/ 0 h 71"/>
                <a:gd name="T36" fmla="*/ 1 w 462"/>
                <a:gd name="T37" fmla="*/ 0 h 71"/>
                <a:gd name="T38" fmla="*/ 1 w 462"/>
                <a:gd name="T39" fmla="*/ 0 h 71"/>
                <a:gd name="T40" fmla="*/ 1 w 462"/>
                <a:gd name="T41" fmla="*/ 0 h 71"/>
                <a:gd name="T42" fmla="*/ 1 w 462"/>
                <a:gd name="T43" fmla="*/ 0 h 71"/>
                <a:gd name="T44" fmla="*/ 1 w 462"/>
                <a:gd name="T45" fmla="*/ 0 h 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2"/>
                <a:gd name="T70" fmla="*/ 0 h 71"/>
                <a:gd name="T71" fmla="*/ 462 w 462"/>
                <a:gd name="T72" fmla="*/ 71 h 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2" h="71">
                  <a:moveTo>
                    <a:pt x="0" y="0"/>
                  </a:moveTo>
                  <a:lnTo>
                    <a:pt x="2" y="7"/>
                  </a:lnTo>
                  <a:lnTo>
                    <a:pt x="6" y="14"/>
                  </a:lnTo>
                  <a:lnTo>
                    <a:pt x="11" y="20"/>
                  </a:lnTo>
                  <a:lnTo>
                    <a:pt x="18" y="27"/>
                  </a:lnTo>
                  <a:lnTo>
                    <a:pt x="29" y="34"/>
                  </a:lnTo>
                  <a:lnTo>
                    <a:pt x="39" y="39"/>
                  </a:lnTo>
                  <a:lnTo>
                    <a:pt x="68" y="51"/>
                  </a:lnTo>
                  <a:lnTo>
                    <a:pt x="101" y="59"/>
                  </a:lnTo>
                  <a:lnTo>
                    <a:pt x="140" y="66"/>
                  </a:lnTo>
                  <a:lnTo>
                    <a:pt x="184" y="69"/>
                  </a:lnTo>
                  <a:lnTo>
                    <a:pt x="230" y="71"/>
                  </a:lnTo>
                  <a:lnTo>
                    <a:pt x="278" y="69"/>
                  </a:lnTo>
                  <a:lnTo>
                    <a:pt x="320" y="66"/>
                  </a:lnTo>
                  <a:lnTo>
                    <a:pt x="361" y="59"/>
                  </a:lnTo>
                  <a:lnTo>
                    <a:pt x="395" y="51"/>
                  </a:lnTo>
                  <a:lnTo>
                    <a:pt x="423" y="39"/>
                  </a:lnTo>
                  <a:lnTo>
                    <a:pt x="434" y="34"/>
                  </a:lnTo>
                  <a:lnTo>
                    <a:pt x="444" y="27"/>
                  </a:lnTo>
                  <a:lnTo>
                    <a:pt x="451" y="20"/>
                  </a:lnTo>
                  <a:lnTo>
                    <a:pt x="457" y="14"/>
                  </a:lnTo>
                  <a:lnTo>
                    <a:pt x="460" y="7"/>
                  </a:lnTo>
                  <a:lnTo>
                    <a:pt x="462" y="0"/>
                  </a:lnTo>
                </a:path>
              </a:pathLst>
            </a:custGeom>
            <a:grp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5" name="Rectangle 68"/>
          <p:cNvSpPr>
            <a:spLocks noChangeArrowheads="1"/>
          </p:cNvSpPr>
          <p:nvPr/>
        </p:nvSpPr>
        <p:spPr bwMode="auto">
          <a:xfrm>
            <a:off x="7971035" y="1204742"/>
            <a:ext cx="4254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Spacecraft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Data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Recorder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48" name="Line 69"/>
          <p:cNvSpPr>
            <a:spLocks noChangeShapeType="1"/>
          </p:cNvSpPr>
          <p:nvPr/>
        </p:nvSpPr>
        <p:spPr bwMode="auto">
          <a:xfrm flipH="1">
            <a:off x="8299285" y="1597978"/>
            <a:ext cx="0" cy="46857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Freeform 73"/>
          <p:cNvSpPr>
            <a:spLocks/>
          </p:cNvSpPr>
          <p:nvPr/>
        </p:nvSpPr>
        <p:spPr bwMode="auto">
          <a:xfrm>
            <a:off x="8008398" y="4438948"/>
            <a:ext cx="621792" cy="621792"/>
          </a:xfrm>
          <a:custGeom>
            <a:avLst/>
            <a:gdLst>
              <a:gd name="T0" fmla="*/ 2147483647 w 371"/>
              <a:gd name="T1" fmla="*/ 2147483647 h 370"/>
              <a:gd name="T2" fmla="*/ 2147483647 w 371"/>
              <a:gd name="T3" fmla="*/ 2147483647 h 370"/>
              <a:gd name="T4" fmla="*/ 2147483647 w 371"/>
              <a:gd name="T5" fmla="*/ 2147483647 h 370"/>
              <a:gd name="T6" fmla="*/ 2147483647 w 371"/>
              <a:gd name="T7" fmla="*/ 2147483647 h 370"/>
              <a:gd name="T8" fmla="*/ 2147483647 w 371"/>
              <a:gd name="T9" fmla="*/ 2147483647 h 370"/>
              <a:gd name="T10" fmla="*/ 2147483647 w 371"/>
              <a:gd name="T11" fmla="*/ 2147483647 h 370"/>
              <a:gd name="T12" fmla="*/ 2147483647 w 371"/>
              <a:gd name="T13" fmla="*/ 2147483647 h 370"/>
              <a:gd name="T14" fmla="*/ 2147483647 w 371"/>
              <a:gd name="T15" fmla="*/ 2147483647 h 370"/>
              <a:gd name="T16" fmla="*/ 2147483647 w 371"/>
              <a:gd name="T17" fmla="*/ 0 h 370"/>
              <a:gd name="T18" fmla="*/ 2147483647 w 371"/>
              <a:gd name="T19" fmla="*/ 2147483647 h 370"/>
              <a:gd name="T20" fmla="*/ 2147483647 w 371"/>
              <a:gd name="T21" fmla="*/ 2147483647 h 370"/>
              <a:gd name="T22" fmla="*/ 2147483647 w 371"/>
              <a:gd name="T23" fmla="*/ 2147483647 h 370"/>
              <a:gd name="T24" fmla="*/ 2147483647 w 371"/>
              <a:gd name="T25" fmla="*/ 2147483647 h 370"/>
              <a:gd name="T26" fmla="*/ 2147483647 w 371"/>
              <a:gd name="T27" fmla="*/ 2147483647 h 370"/>
              <a:gd name="T28" fmla="*/ 2147483647 w 371"/>
              <a:gd name="T29" fmla="*/ 2147483647 h 370"/>
              <a:gd name="T30" fmla="*/ 2147483647 w 371"/>
              <a:gd name="T31" fmla="*/ 2147483647 h 370"/>
              <a:gd name="T32" fmla="*/ 2147483647 w 371"/>
              <a:gd name="T33" fmla="*/ 2147483647 h 370"/>
              <a:gd name="T34" fmla="*/ 2147483647 w 371"/>
              <a:gd name="T35" fmla="*/ 2147483647 h 370"/>
              <a:gd name="T36" fmla="*/ 2147483647 w 371"/>
              <a:gd name="T37" fmla="*/ 2147483647 h 370"/>
              <a:gd name="T38" fmla="*/ 2147483647 w 371"/>
              <a:gd name="T39" fmla="*/ 2147483647 h 370"/>
              <a:gd name="T40" fmla="*/ 2147483647 w 371"/>
              <a:gd name="T41" fmla="*/ 2147483647 h 370"/>
              <a:gd name="T42" fmla="*/ 2147483647 w 371"/>
              <a:gd name="T43" fmla="*/ 2147483647 h 370"/>
              <a:gd name="T44" fmla="*/ 2147483647 w 371"/>
              <a:gd name="T45" fmla="*/ 2147483647 h 370"/>
              <a:gd name="T46" fmla="*/ 2147483647 w 371"/>
              <a:gd name="T47" fmla="*/ 2147483647 h 370"/>
              <a:gd name="T48" fmla="*/ 2147483647 w 371"/>
              <a:gd name="T49" fmla="*/ 2147483647 h 370"/>
              <a:gd name="T50" fmla="*/ 2147483647 w 371"/>
              <a:gd name="T51" fmla="*/ 2147483647 h 370"/>
              <a:gd name="T52" fmla="*/ 2147483647 w 371"/>
              <a:gd name="T53" fmla="*/ 2147483647 h 370"/>
              <a:gd name="T54" fmla="*/ 2147483647 w 371"/>
              <a:gd name="T55" fmla="*/ 2147483647 h 370"/>
              <a:gd name="T56" fmla="*/ 2147483647 w 371"/>
              <a:gd name="T57" fmla="*/ 2147483647 h 370"/>
              <a:gd name="T58" fmla="*/ 2147483647 w 371"/>
              <a:gd name="T59" fmla="*/ 2147483647 h 370"/>
              <a:gd name="T60" fmla="*/ 2147483647 w 371"/>
              <a:gd name="T61" fmla="*/ 2147483647 h 370"/>
              <a:gd name="T62" fmla="*/ 2147483647 w 371"/>
              <a:gd name="T63" fmla="*/ 2147483647 h 370"/>
              <a:gd name="T64" fmla="*/ 2147483647 w 371"/>
              <a:gd name="T65" fmla="*/ 2147483647 h 370"/>
              <a:gd name="T66" fmla="*/ 2147483647 w 371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19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19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66CCFF"/>
          </a:solidFill>
          <a:ln w="3175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Rectangle 74"/>
          <p:cNvSpPr>
            <a:spLocks noChangeArrowheads="1"/>
          </p:cNvSpPr>
          <p:nvPr/>
        </p:nvSpPr>
        <p:spPr bwMode="auto">
          <a:xfrm>
            <a:off x="8178230" y="4657511"/>
            <a:ext cx="28212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TBL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53" name="Freeform 122"/>
          <p:cNvSpPr>
            <a:spLocks/>
          </p:cNvSpPr>
          <p:nvPr/>
        </p:nvSpPr>
        <p:spPr bwMode="auto">
          <a:xfrm>
            <a:off x="6455594" y="1699786"/>
            <a:ext cx="621792" cy="621792"/>
          </a:xfrm>
          <a:custGeom>
            <a:avLst/>
            <a:gdLst>
              <a:gd name="T0" fmla="*/ 2147483647 w 371"/>
              <a:gd name="T1" fmla="*/ 2147483647 h 370"/>
              <a:gd name="T2" fmla="*/ 2147483647 w 371"/>
              <a:gd name="T3" fmla="*/ 2147483647 h 370"/>
              <a:gd name="T4" fmla="*/ 2147483647 w 371"/>
              <a:gd name="T5" fmla="*/ 2147483647 h 370"/>
              <a:gd name="T6" fmla="*/ 2147483647 w 371"/>
              <a:gd name="T7" fmla="*/ 2147483647 h 370"/>
              <a:gd name="T8" fmla="*/ 2147483647 w 371"/>
              <a:gd name="T9" fmla="*/ 2147483647 h 370"/>
              <a:gd name="T10" fmla="*/ 2147483647 w 371"/>
              <a:gd name="T11" fmla="*/ 2147483647 h 370"/>
              <a:gd name="T12" fmla="*/ 2147483647 w 371"/>
              <a:gd name="T13" fmla="*/ 2147483647 h 370"/>
              <a:gd name="T14" fmla="*/ 2147483647 w 371"/>
              <a:gd name="T15" fmla="*/ 2147483647 h 370"/>
              <a:gd name="T16" fmla="*/ 2147483647 w 371"/>
              <a:gd name="T17" fmla="*/ 0 h 370"/>
              <a:gd name="T18" fmla="*/ 2147483647 w 371"/>
              <a:gd name="T19" fmla="*/ 2147483647 h 370"/>
              <a:gd name="T20" fmla="*/ 2147483647 w 371"/>
              <a:gd name="T21" fmla="*/ 2147483647 h 370"/>
              <a:gd name="T22" fmla="*/ 2147483647 w 371"/>
              <a:gd name="T23" fmla="*/ 2147483647 h 370"/>
              <a:gd name="T24" fmla="*/ 2147483647 w 371"/>
              <a:gd name="T25" fmla="*/ 2147483647 h 370"/>
              <a:gd name="T26" fmla="*/ 2147483647 w 371"/>
              <a:gd name="T27" fmla="*/ 2147483647 h 370"/>
              <a:gd name="T28" fmla="*/ 2147483647 w 371"/>
              <a:gd name="T29" fmla="*/ 2147483647 h 370"/>
              <a:gd name="T30" fmla="*/ 2147483647 w 371"/>
              <a:gd name="T31" fmla="*/ 2147483647 h 370"/>
              <a:gd name="T32" fmla="*/ 2147483647 w 371"/>
              <a:gd name="T33" fmla="*/ 2147483647 h 370"/>
              <a:gd name="T34" fmla="*/ 2147483647 w 371"/>
              <a:gd name="T35" fmla="*/ 2147483647 h 370"/>
              <a:gd name="T36" fmla="*/ 2147483647 w 371"/>
              <a:gd name="T37" fmla="*/ 2147483647 h 370"/>
              <a:gd name="T38" fmla="*/ 2147483647 w 371"/>
              <a:gd name="T39" fmla="*/ 2147483647 h 370"/>
              <a:gd name="T40" fmla="*/ 2147483647 w 371"/>
              <a:gd name="T41" fmla="*/ 2147483647 h 370"/>
              <a:gd name="T42" fmla="*/ 2147483647 w 371"/>
              <a:gd name="T43" fmla="*/ 2147483647 h 370"/>
              <a:gd name="T44" fmla="*/ 2147483647 w 371"/>
              <a:gd name="T45" fmla="*/ 2147483647 h 370"/>
              <a:gd name="T46" fmla="*/ 2147483647 w 371"/>
              <a:gd name="T47" fmla="*/ 2147483647 h 370"/>
              <a:gd name="T48" fmla="*/ 2147483647 w 371"/>
              <a:gd name="T49" fmla="*/ 2147483647 h 370"/>
              <a:gd name="T50" fmla="*/ 2147483647 w 371"/>
              <a:gd name="T51" fmla="*/ 2147483647 h 370"/>
              <a:gd name="T52" fmla="*/ 2147483647 w 371"/>
              <a:gd name="T53" fmla="*/ 2147483647 h 370"/>
              <a:gd name="T54" fmla="*/ 2147483647 w 371"/>
              <a:gd name="T55" fmla="*/ 2147483647 h 370"/>
              <a:gd name="T56" fmla="*/ 2147483647 w 371"/>
              <a:gd name="T57" fmla="*/ 2147483647 h 370"/>
              <a:gd name="T58" fmla="*/ 2147483647 w 371"/>
              <a:gd name="T59" fmla="*/ 2147483647 h 370"/>
              <a:gd name="T60" fmla="*/ 2147483647 w 371"/>
              <a:gd name="T61" fmla="*/ 2147483647 h 370"/>
              <a:gd name="T62" fmla="*/ 2147483647 w 371"/>
              <a:gd name="T63" fmla="*/ 2147483647 h 370"/>
              <a:gd name="T64" fmla="*/ 2147483647 w 371"/>
              <a:gd name="T65" fmla="*/ 2147483647 h 370"/>
              <a:gd name="T66" fmla="*/ 2147483647 w 371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CCFF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CF</a:t>
            </a:r>
          </a:p>
        </p:txBody>
      </p:sp>
      <p:sp>
        <p:nvSpPr>
          <p:cNvPr id="54" name="Line 77"/>
          <p:cNvSpPr>
            <a:spLocks noChangeShapeType="1"/>
          </p:cNvSpPr>
          <p:nvPr/>
        </p:nvSpPr>
        <p:spPr bwMode="auto">
          <a:xfrm>
            <a:off x="6772868" y="2345546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Freeform 31"/>
          <p:cNvSpPr>
            <a:spLocks/>
          </p:cNvSpPr>
          <p:nvPr/>
        </p:nvSpPr>
        <p:spPr bwMode="auto">
          <a:xfrm>
            <a:off x="1887065" y="1695677"/>
            <a:ext cx="621792" cy="621792"/>
          </a:xfrm>
          <a:custGeom>
            <a:avLst/>
            <a:gdLst>
              <a:gd name="T0" fmla="*/ 2147483647 w 371"/>
              <a:gd name="T1" fmla="*/ 2147483647 h 371"/>
              <a:gd name="T2" fmla="*/ 2147483647 w 371"/>
              <a:gd name="T3" fmla="*/ 2147483647 h 371"/>
              <a:gd name="T4" fmla="*/ 2147483647 w 371"/>
              <a:gd name="T5" fmla="*/ 2147483647 h 371"/>
              <a:gd name="T6" fmla="*/ 2147483647 w 371"/>
              <a:gd name="T7" fmla="*/ 2147483647 h 371"/>
              <a:gd name="T8" fmla="*/ 2147483647 w 371"/>
              <a:gd name="T9" fmla="*/ 2147483647 h 371"/>
              <a:gd name="T10" fmla="*/ 2147483647 w 371"/>
              <a:gd name="T11" fmla="*/ 2147483647 h 371"/>
              <a:gd name="T12" fmla="*/ 2147483647 w 371"/>
              <a:gd name="T13" fmla="*/ 2147483647 h 371"/>
              <a:gd name="T14" fmla="*/ 2147483647 w 371"/>
              <a:gd name="T15" fmla="*/ 2147483647 h 371"/>
              <a:gd name="T16" fmla="*/ 2147483647 w 371"/>
              <a:gd name="T17" fmla="*/ 0 h 371"/>
              <a:gd name="T18" fmla="*/ 2147483647 w 371"/>
              <a:gd name="T19" fmla="*/ 2147483647 h 371"/>
              <a:gd name="T20" fmla="*/ 2147483647 w 371"/>
              <a:gd name="T21" fmla="*/ 2147483647 h 371"/>
              <a:gd name="T22" fmla="*/ 2147483647 w 371"/>
              <a:gd name="T23" fmla="*/ 2147483647 h 371"/>
              <a:gd name="T24" fmla="*/ 2147483647 w 371"/>
              <a:gd name="T25" fmla="*/ 2147483647 h 371"/>
              <a:gd name="T26" fmla="*/ 2147483647 w 371"/>
              <a:gd name="T27" fmla="*/ 2147483647 h 371"/>
              <a:gd name="T28" fmla="*/ 2147483647 w 371"/>
              <a:gd name="T29" fmla="*/ 2147483647 h 371"/>
              <a:gd name="T30" fmla="*/ 2147483647 w 371"/>
              <a:gd name="T31" fmla="*/ 2147483647 h 371"/>
              <a:gd name="T32" fmla="*/ 2147483647 w 371"/>
              <a:gd name="T33" fmla="*/ 2147483647 h 371"/>
              <a:gd name="T34" fmla="*/ 2147483647 w 371"/>
              <a:gd name="T35" fmla="*/ 2147483647 h 371"/>
              <a:gd name="T36" fmla="*/ 2147483647 w 371"/>
              <a:gd name="T37" fmla="*/ 2147483647 h 371"/>
              <a:gd name="T38" fmla="*/ 2147483647 w 371"/>
              <a:gd name="T39" fmla="*/ 2147483647 h 371"/>
              <a:gd name="T40" fmla="*/ 2147483647 w 371"/>
              <a:gd name="T41" fmla="*/ 2147483647 h 371"/>
              <a:gd name="T42" fmla="*/ 2147483647 w 371"/>
              <a:gd name="T43" fmla="*/ 2147483647 h 371"/>
              <a:gd name="T44" fmla="*/ 2147483647 w 371"/>
              <a:gd name="T45" fmla="*/ 2147483647 h 371"/>
              <a:gd name="T46" fmla="*/ 2147483647 w 371"/>
              <a:gd name="T47" fmla="*/ 2147483647 h 371"/>
              <a:gd name="T48" fmla="*/ 2147483647 w 371"/>
              <a:gd name="T49" fmla="*/ 2147483647 h 371"/>
              <a:gd name="T50" fmla="*/ 2147483647 w 371"/>
              <a:gd name="T51" fmla="*/ 2147483647 h 371"/>
              <a:gd name="T52" fmla="*/ 2147483647 w 371"/>
              <a:gd name="T53" fmla="*/ 2147483647 h 371"/>
              <a:gd name="T54" fmla="*/ 2147483647 w 371"/>
              <a:gd name="T55" fmla="*/ 2147483647 h 371"/>
              <a:gd name="T56" fmla="*/ 2147483647 w 371"/>
              <a:gd name="T57" fmla="*/ 2147483647 h 371"/>
              <a:gd name="T58" fmla="*/ 2147483647 w 371"/>
              <a:gd name="T59" fmla="*/ 2147483647 h 371"/>
              <a:gd name="T60" fmla="*/ 2147483647 w 371"/>
              <a:gd name="T61" fmla="*/ 2147483647 h 371"/>
              <a:gd name="T62" fmla="*/ 2147483647 w 371"/>
              <a:gd name="T63" fmla="*/ 2147483647 h 371"/>
              <a:gd name="T64" fmla="*/ 2147483647 w 371"/>
              <a:gd name="T65" fmla="*/ 2147483647 h 371"/>
              <a:gd name="T66" fmla="*/ 2147483647 w 371"/>
              <a:gd name="T67" fmla="*/ 214748364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1" y="169"/>
                </a:lnTo>
                <a:lnTo>
                  <a:pt x="3" y="152"/>
                </a:lnTo>
                <a:lnTo>
                  <a:pt x="7" y="135"/>
                </a:lnTo>
                <a:lnTo>
                  <a:pt x="13" y="119"/>
                </a:lnTo>
                <a:lnTo>
                  <a:pt x="20" y="103"/>
                </a:lnTo>
                <a:lnTo>
                  <a:pt x="28" y="88"/>
                </a:lnTo>
                <a:lnTo>
                  <a:pt x="38" y="74"/>
                </a:lnTo>
                <a:lnTo>
                  <a:pt x="49" y="61"/>
                </a:lnTo>
                <a:lnTo>
                  <a:pt x="61" y="49"/>
                </a:lnTo>
                <a:lnTo>
                  <a:pt x="74" y="38"/>
                </a:lnTo>
                <a:lnTo>
                  <a:pt x="88" y="28"/>
                </a:lnTo>
                <a:lnTo>
                  <a:pt x="103" y="20"/>
                </a:lnTo>
                <a:lnTo>
                  <a:pt x="119" y="13"/>
                </a:lnTo>
                <a:lnTo>
                  <a:pt x="135" y="7"/>
                </a:lnTo>
                <a:lnTo>
                  <a:pt x="152" y="4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4"/>
                </a:lnTo>
                <a:lnTo>
                  <a:pt x="237" y="7"/>
                </a:lnTo>
                <a:lnTo>
                  <a:pt x="253" y="13"/>
                </a:lnTo>
                <a:lnTo>
                  <a:pt x="269" y="20"/>
                </a:lnTo>
                <a:lnTo>
                  <a:pt x="284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4" y="74"/>
                </a:lnTo>
                <a:lnTo>
                  <a:pt x="344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9" y="152"/>
                </a:lnTo>
                <a:lnTo>
                  <a:pt x="371" y="169"/>
                </a:lnTo>
                <a:lnTo>
                  <a:pt x="371" y="186"/>
                </a:lnTo>
                <a:lnTo>
                  <a:pt x="371" y="203"/>
                </a:lnTo>
                <a:lnTo>
                  <a:pt x="369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4" y="343"/>
                </a:lnTo>
                <a:lnTo>
                  <a:pt x="269" y="352"/>
                </a:lnTo>
                <a:lnTo>
                  <a:pt x="253" y="359"/>
                </a:lnTo>
                <a:lnTo>
                  <a:pt x="237" y="364"/>
                </a:lnTo>
                <a:lnTo>
                  <a:pt x="220" y="368"/>
                </a:lnTo>
                <a:lnTo>
                  <a:pt x="203" y="370"/>
                </a:lnTo>
                <a:lnTo>
                  <a:pt x="186" y="371"/>
                </a:lnTo>
                <a:lnTo>
                  <a:pt x="169" y="370"/>
                </a:lnTo>
                <a:lnTo>
                  <a:pt x="152" y="368"/>
                </a:lnTo>
                <a:lnTo>
                  <a:pt x="135" y="364"/>
                </a:lnTo>
                <a:lnTo>
                  <a:pt x="119" y="359"/>
                </a:lnTo>
                <a:lnTo>
                  <a:pt x="103" y="352"/>
                </a:lnTo>
                <a:lnTo>
                  <a:pt x="88" y="343"/>
                </a:lnTo>
                <a:lnTo>
                  <a:pt x="74" y="334"/>
                </a:lnTo>
                <a:lnTo>
                  <a:pt x="61" y="323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3"/>
                </a:lnTo>
                <a:lnTo>
                  <a:pt x="7" y="236"/>
                </a:lnTo>
                <a:lnTo>
                  <a:pt x="3" y="220"/>
                </a:lnTo>
                <a:lnTo>
                  <a:pt x="1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FFCCFF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CS</a:t>
            </a:r>
          </a:p>
        </p:txBody>
      </p:sp>
      <p:sp>
        <p:nvSpPr>
          <p:cNvPr id="57" name="Line 79"/>
          <p:cNvSpPr>
            <a:spLocks noChangeShapeType="1"/>
          </p:cNvSpPr>
          <p:nvPr/>
        </p:nvSpPr>
        <p:spPr bwMode="auto">
          <a:xfrm>
            <a:off x="2195040" y="2331189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3413215" y="1710483"/>
            <a:ext cx="621792" cy="621792"/>
            <a:chOff x="2957513" y="1708150"/>
            <a:chExt cx="619125" cy="625475"/>
          </a:xfrm>
          <a:effectLst/>
        </p:grpSpPr>
        <p:sp>
          <p:nvSpPr>
            <p:cNvPr id="61" name="Freeform 63"/>
            <p:cNvSpPr>
              <a:spLocks/>
            </p:cNvSpPr>
            <p:nvPr/>
          </p:nvSpPr>
          <p:spPr bwMode="auto">
            <a:xfrm>
              <a:off x="2957513" y="1708150"/>
              <a:ext cx="619125" cy="625475"/>
            </a:xfrm>
            <a:custGeom>
              <a:avLst/>
              <a:gdLst>
                <a:gd name="T0" fmla="*/ 2147483647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2147483647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1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3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8" y="74"/>
                  </a:lnTo>
                  <a:lnTo>
                    <a:pt x="49" y="61"/>
                  </a:lnTo>
                  <a:lnTo>
                    <a:pt x="61" y="49"/>
                  </a:lnTo>
                  <a:lnTo>
                    <a:pt x="74" y="38"/>
                  </a:lnTo>
                  <a:lnTo>
                    <a:pt x="88" y="28"/>
                  </a:lnTo>
                  <a:lnTo>
                    <a:pt x="103" y="20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4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9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4" y="74"/>
                  </a:lnTo>
                  <a:lnTo>
                    <a:pt x="344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1" y="169"/>
                  </a:lnTo>
                  <a:lnTo>
                    <a:pt x="371" y="186"/>
                  </a:lnTo>
                  <a:lnTo>
                    <a:pt x="371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9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1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4"/>
                  </a:lnTo>
                  <a:lnTo>
                    <a:pt x="119" y="359"/>
                  </a:lnTo>
                  <a:lnTo>
                    <a:pt x="103" y="352"/>
                  </a:lnTo>
                  <a:lnTo>
                    <a:pt x="88" y="343"/>
                  </a:lnTo>
                  <a:lnTo>
                    <a:pt x="74" y="334"/>
                  </a:lnTo>
                  <a:lnTo>
                    <a:pt x="61" y="323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3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1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Rectangle 64"/>
            <p:cNvSpPr>
              <a:spLocks noChangeArrowheads="1"/>
            </p:cNvSpPr>
            <p:nvPr/>
          </p:nvSpPr>
          <p:spPr bwMode="auto">
            <a:xfrm>
              <a:off x="3138835" y="1928554"/>
              <a:ext cx="25648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MM</a:t>
              </a:r>
              <a:endPara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sp>
        <p:nvSpPr>
          <p:cNvPr id="60" name="Line 81"/>
          <p:cNvSpPr>
            <a:spLocks noChangeShapeType="1"/>
          </p:cNvSpPr>
          <p:nvPr/>
        </p:nvSpPr>
        <p:spPr bwMode="auto">
          <a:xfrm>
            <a:off x="3730462" y="2345546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175527" y="1720250"/>
            <a:ext cx="621792" cy="621792"/>
            <a:chOff x="3640138" y="1712913"/>
            <a:chExt cx="619125" cy="625475"/>
          </a:xfrm>
          <a:effectLst/>
        </p:grpSpPr>
        <p:sp>
          <p:nvSpPr>
            <p:cNvPr id="66" name="Freeform 19"/>
            <p:cNvSpPr>
              <a:spLocks/>
            </p:cNvSpPr>
            <p:nvPr/>
          </p:nvSpPr>
          <p:spPr bwMode="auto">
            <a:xfrm>
              <a:off x="3640138" y="1712913"/>
              <a:ext cx="619125" cy="625475"/>
            </a:xfrm>
            <a:custGeom>
              <a:avLst/>
              <a:gdLst>
                <a:gd name="T0" fmla="*/ 2147483647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2147483647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1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3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8" y="74"/>
                  </a:lnTo>
                  <a:lnTo>
                    <a:pt x="49" y="61"/>
                  </a:lnTo>
                  <a:lnTo>
                    <a:pt x="61" y="49"/>
                  </a:lnTo>
                  <a:lnTo>
                    <a:pt x="74" y="38"/>
                  </a:lnTo>
                  <a:lnTo>
                    <a:pt x="88" y="28"/>
                  </a:lnTo>
                  <a:lnTo>
                    <a:pt x="103" y="20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4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9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4" y="74"/>
                  </a:lnTo>
                  <a:lnTo>
                    <a:pt x="344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1" y="169"/>
                  </a:lnTo>
                  <a:lnTo>
                    <a:pt x="371" y="186"/>
                  </a:lnTo>
                  <a:lnTo>
                    <a:pt x="371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9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1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4"/>
                  </a:lnTo>
                  <a:lnTo>
                    <a:pt x="119" y="359"/>
                  </a:lnTo>
                  <a:lnTo>
                    <a:pt x="103" y="352"/>
                  </a:lnTo>
                  <a:lnTo>
                    <a:pt x="88" y="343"/>
                  </a:lnTo>
                  <a:lnTo>
                    <a:pt x="74" y="334"/>
                  </a:lnTo>
                  <a:lnTo>
                    <a:pt x="61" y="323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3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1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3830276" y="1933317"/>
              <a:ext cx="23884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MD</a:t>
              </a:r>
            </a:p>
          </p:txBody>
        </p:sp>
      </p:grpSp>
      <p:sp>
        <p:nvSpPr>
          <p:cNvPr id="65" name="Line 82"/>
          <p:cNvSpPr>
            <a:spLocks noChangeShapeType="1"/>
          </p:cNvSpPr>
          <p:nvPr/>
        </p:nvSpPr>
        <p:spPr bwMode="auto">
          <a:xfrm>
            <a:off x="4486422" y="2345546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Line 84"/>
          <p:cNvSpPr>
            <a:spLocks noChangeShapeType="1"/>
          </p:cNvSpPr>
          <p:nvPr/>
        </p:nvSpPr>
        <p:spPr bwMode="auto">
          <a:xfrm>
            <a:off x="3730462" y="4480560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Line 85"/>
          <p:cNvSpPr>
            <a:spLocks noChangeShapeType="1"/>
          </p:cNvSpPr>
          <p:nvPr/>
        </p:nvSpPr>
        <p:spPr bwMode="auto">
          <a:xfrm>
            <a:off x="4491085" y="4490196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0" name="Line 86"/>
          <p:cNvSpPr>
            <a:spLocks noChangeShapeType="1"/>
          </p:cNvSpPr>
          <p:nvPr/>
        </p:nvSpPr>
        <p:spPr bwMode="auto">
          <a:xfrm>
            <a:off x="5250416" y="4480560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" name="Line 87"/>
          <p:cNvSpPr>
            <a:spLocks noChangeShapeType="1"/>
          </p:cNvSpPr>
          <p:nvPr/>
        </p:nvSpPr>
        <p:spPr bwMode="auto">
          <a:xfrm>
            <a:off x="6008987" y="4473349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" name="Line 88"/>
          <p:cNvSpPr>
            <a:spLocks noChangeShapeType="1"/>
          </p:cNvSpPr>
          <p:nvPr/>
        </p:nvSpPr>
        <p:spPr bwMode="auto">
          <a:xfrm>
            <a:off x="6772868" y="4478086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3" name="Line 89"/>
          <p:cNvSpPr>
            <a:spLocks noChangeShapeType="1"/>
          </p:cNvSpPr>
          <p:nvPr/>
        </p:nvSpPr>
        <p:spPr bwMode="auto">
          <a:xfrm>
            <a:off x="7528375" y="4473349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4" name="Line 90"/>
          <p:cNvSpPr>
            <a:spLocks noChangeShapeType="1"/>
          </p:cNvSpPr>
          <p:nvPr/>
        </p:nvSpPr>
        <p:spPr bwMode="auto">
          <a:xfrm>
            <a:off x="7703598" y="3273425"/>
            <a:ext cx="304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Line 92"/>
          <p:cNvSpPr>
            <a:spLocks noChangeShapeType="1"/>
          </p:cNvSpPr>
          <p:nvPr/>
        </p:nvSpPr>
        <p:spPr bwMode="auto">
          <a:xfrm>
            <a:off x="1413940" y="2511425"/>
            <a:ext cx="320040" cy="1632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6" name="Line 93"/>
          <p:cNvSpPr>
            <a:spLocks noChangeShapeType="1"/>
          </p:cNvSpPr>
          <p:nvPr/>
        </p:nvSpPr>
        <p:spPr bwMode="auto">
          <a:xfrm>
            <a:off x="1428987" y="3185696"/>
            <a:ext cx="32004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7" name="Line 94"/>
          <p:cNvSpPr>
            <a:spLocks noChangeShapeType="1"/>
          </p:cNvSpPr>
          <p:nvPr/>
        </p:nvSpPr>
        <p:spPr bwMode="auto">
          <a:xfrm>
            <a:off x="1424542" y="3948311"/>
            <a:ext cx="32004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8" name="Line 98"/>
          <p:cNvSpPr>
            <a:spLocks noChangeShapeType="1"/>
          </p:cNvSpPr>
          <p:nvPr/>
        </p:nvSpPr>
        <p:spPr bwMode="auto">
          <a:xfrm>
            <a:off x="7715250" y="4480560"/>
            <a:ext cx="276421" cy="20362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9" name="Line 102"/>
          <p:cNvSpPr>
            <a:spLocks noChangeShapeType="1"/>
          </p:cNvSpPr>
          <p:nvPr/>
        </p:nvSpPr>
        <p:spPr bwMode="auto">
          <a:xfrm>
            <a:off x="7703598" y="3948311"/>
            <a:ext cx="304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" name="Line 76"/>
          <p:cNvSpPr>
            <a:spLocks noChangeShapeType="1"/>
          </p:cNvSpPr>
          <p:nvPr/>
        </p:nvSpPr>
        <p:spPr bwMode="auto">
          <a:xfrm>
            <a:off x="5991780" y="2356704"/>
            <a:ext cx="0" cy="318009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5698091" y="1720625"/>
            <a:ext cx="621792" cy="621792"/>
            <a:chOff x="5002212" y="1703388"/>
            <a:chExt cx="621792" cy="621792"/>
          </a:xfrm>
          <a:effectLst/>
        </p:grpSpPr>
        <p:sp>
          <p:nvSpPr>
            <p:cNvPr id="83" name="Freeform 122"/>
            <p:cNvSpPr>
              <a:spLocks/>
            </p:cNvSpPr>
            <p:nvPr/>
          </p:nvSpPr>
          <p:spPr bwMode="auto">
            <a:xfrm>
              <a:off x="5002212" y="1703388"/>
              <a:ext cx="621792" cy="621792"/>
            </a:xfrm>
            <a:custGeom>
              <a:avLst/>
              <a:gdLst>
                <a:gd name="T0" fmla="*/ 2147483647 w 371"/>
                <a:gd name="T1" fmla="*/ 2147483647 h 370"/>
                <a:gd name="T2" fmla="*/ 2147483647 w 371"/>
                <a:gd name="T3" fmla="*/ 2147483647 h 370"/>
                <a:gd name="T4" fmla="*/ 2147483647 w 371"/>
                <a:gd name="T5" fmla="*/ 2147483647 h 370"/>
                <a:gd name="T6" fmla="*/ 2147483647 w 371"/>
                <a:gd name="T7" fmla="*/ 2147483647 h 370"/>
                <a:gd name="T8" fmla="*/ 2147483647 w 371"/>
                <a:gd name="T9" fmla="*/ 2147483647 h 370"/>
                <a:gd name="T10" fmla="*/ 2147483647 w 371"/>
                <a:gd name="T11" fmla="*/ 2147483647 h 370"/>
                <a:gd name="T12" fmla="*/ 2147483647 w 371"/>
                <a:gd name="T13" fmla="*/ 2147483647 h 370"/>
                <a:gd name="T14" fmla="*/ 2147483647 w 371"/>
                <a:gd name="T15" fmla="*/ 2147483647 h 370"/>
                <a:gd name="T16" fmla="*/ 2147483647 w 371"/>
                <a:gd name="T17" fmla="*/ 0 h 370"/>
                <a:gd name="T18" fmla="*/ 2147483647 w 371"/>
                <a:gd name="T19" fmla="*/ 2147483647 h 370"/>
                <a:gd name="T20" fmla="*/ 2147483647 w 371"/>
                <a:gd name="T21" fmla="*/ 2147483647 h 370"/>
                <a:gd name="T22" fmla="*/ 2147483647 w 371"/>
                <a:gd name="T23" fmla="*/ 2147483647 h 370"/>
                <a:gd name="T24" fmla="*/ 2147483647 w 371"/>
                <a:gd name="T25" fmla="*/ 2147483647 h 370"/>
                <a:gd name="T26" fmla="*/ 2147483647 w 371"/>
                <a:gd name="T27" fmla="*/ 2147483647 h 370"/>
                <a:gd name="T28" fmla="*/ 2147483647 w 371"/>
                <a:gd name="T29" fmla="*/ 2147483647 h 370"/>
                <a:gd name="T30" fmla="*/ 2147483647 w 371"/>
                <a:gd name="T31" fmla="*/ 2147483647 h 370"/>
                <a:gd name="T32" fmla="*/ 2147483647 w 371"/>
                <a:gd name="T33" fmla="*/ 2147483647 h 370"/>
                <a:gd name="T34" fmla="*/ 2147483647 w 371"/>
                <a:gd name="T35" fmla="*/ 2147483647 h 370"/>
                <a:gd name="T36" fmla="*/ 2147483647 w 371"/>
                <a:gd name="T37" fmla="*/ 2147483647 h 370"/>
                <a:gd name="T38" fmla="*/ 2147483647 w 371"/>
                <a:gd name="T39" fmla="*/ 2147483647 h 370"/>
                <a:gd name="T40" fmla="*/ 2147483647 w 371"/>
                <a:gd name="T41" fmla="*/ 2147483647 h 370"/>
                <a:gd name="T42" fmla="*/ 2147483647 w 371"/>
                <a:gd name="T43" fmla="*/ 2147483647 h 370"/>
                <a:gd name="T44" fmla="*/ 2147483647 w 371"/>
                <a:gd name="T45" fmla="*/ 2147483647 h 370"/>
                <a:gd name="T46" fmla="*/ 2147483647 w 371"/>
                <a:gd name="T47" fmla="*/ 2147483647 h 370"/>
                <a:gd name="T48" fmla="*/ 2147483647 w 371"/>
                <a:gd name="T49" fmla="*/ 2147483647 h 370"/>
                <a:gd name="T50" fmla="*/ 2147483647 w 371"/>
                <a:gd name="T51" fmla="*/ 2147483647 h 370"/>
                <a:gd name="T52" fmla="*/ 2147483647 w 371"/>
                <a:gd name="T53" fmla="*/ 2147483647 h 370"/>
                <a:gd name="T54" fmla="*/ 2147483647 w 371"/>
                <a:gd name="T55" fmla="*/ 2147483647 h 370"/>
                <a:gd name="T56" fmla="*/ 2147483647 w 371"/>
                <a:gd name="T57" fmla="*/ 2147483647 h 370"/>
                <a:gd name="T58" fmla="*/ 2147483647 w 371"/>
                <a:gd name="T59" fmla="*/ 2147483647 h 370"/>
                <a:gd name="T60" fmla="*/ 2147483647 w 371"/>
                <a:gd name="T61" fmla="*/ 2147483647 h 370"/>
                <a:gd name="T62" fmla="*/ 2147483647 w 371"/>
                <a:gd name="T63" fmla="*/ 2147483647 h 370"/>
                <a:gd name="T64" fmla="*/ 2147483647 w 371"/>
                <a:gd name="T65" fmla="*/ 2147483647 h 370"/>
                <a:gd name="T66" fmla="*/ 2147483647 w 371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0"/>
                <a:gd name="T104" fmla="*/ 371 w 371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1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Rectangle 123"/>
            <p:cNvSpPr>
              <a:spLocks noChangeArrowheads="1"/>
            </p:cNvSpPr>
            <p:nvPr/>
          </p:nvSpPr>
          <p:spPr bwMode="auto">
            <a:xfrm>
              <a:off x="5046408" y="1845007"/>
              <a:ext cx="533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Space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Wire</a:t>
              </a: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sp>
        <p:nvSpPr>
          <p:cNvPr id="86" name="Freeform 124"/>
          <p:cNvSpPr>
            <a:spLocks/>
          </p:cNvSpPr>
          <p:nvPr/>
        </p:nvSpPr>
        <p:spPr bwMode="auto">
          <a:xfrm>
            <a:off x="1885081" y="4800600"/>
            <a:ext cx="621792" cy="621792"/>
          </a:xfrm>
          <a:custGeom>
            <a:avLst/>
            <a:gdLst>
              <a:gd name="T0" fmla="*/ 2147483647 w 371"/>
              <a:gd name="T1" fmla="*/ 2147483647 h 370"/>
              <a:gd name="T2" fmla="*/ 2147483647 w 371"/>
              <a:gd name="T3" fmla="*/ 2147483647 h 370"/>
              <a:gd name="T4" fmla="*/ 2147483647 w 371"/>
              <a:gd name="T5" fmla="*/ 2147483647 h 370"/>
              <a:gd name="T6" fmla="*/ 2147483647 w 371"/>
              <a:gd name="T7" fmla="*/ 2147483647 h 370"/>
              <a:gd name="T8" fmla="*/ 2147483647 w 371"/>
              <a:gd name="T9" fmla="*/ 2147483647 h 370"/>
              <a:gd name="T10" fmla="*/ 2147483647 w 371"/>
              <a:gd name="T11" fmla="*/ 2147483647 h 370"/>
              <a:gd name="T12" fmla="*/ 2147483647 w 371"/>
              <a:gd name="T13" fmla="*/ 2147483647 h 370"/>
              <a:gd name="T14" fmla="*/ 2147483647 w 371"/>
              <a:gd name="T15" fmla="*/ 2147483647 h 370"/>
              <a:gd name="T16" fmla="*/ 2147483647 w 371"/>
              <a:gd name="T17" fmla="*/ 0 h 370"/>
              <a:gd name="T18" fmla="*/ 2147483647 w 371"/>
              <a:gd name="T19" fmla="*/ 2147483647 h 370"/>
              <a:gd name="T20" fmla="*/ 2147483647 w 371"/>
              <a:gd name="T21" fmla="*/ 2147483647 h 370"/>
              <a:gd name="T22" fmla="*/ 2147483647 w 371"/>
              <a:gd name="T23" fmla="*/ 2147483647 h 370"/>
              <a:gd name="T24" fmla="*/ 2147483647 w 371"/>
              <a:gd name="T25" fmla="*/ 2147483647 h 370"/>
              <a:gd name="T26" fmla="*/ 2147483647 w 371"/>
              <a:gd name="T27" fmla="*/ 2147483647 h 370"/>
              <a:gd name="T28" fmla="*/ 2147483647 w 371"/>
              <a:gd name="T29" fmla="*/ 2147483647 h 370"/>
              <a:gd name="T30" fmla="*/ 2147483647 w 371"/>
              <a:gd name="T31" fmla="*/ 2147483647 h 370"/>
              <a:gd name="T32" fmla="*/ 2147483647 w 371"/>
              <a:gd name="T33" fmla="*/ 2147483647 h 370"/>
              <a:gd name="T34" fmla="*/ 2147483647 w 371"/>
              <a:gd name="T35" fmla="*/ 2147483647 h 370"/>
              <a:gd name="T36" fmla="*/ 2147483647 w 371"/>
              <a:gd name="T37" fmla="*/ 2147483647 h 370"/>
              <a:gd name="T38" fmla="*/ 2147483647 w 371"/>
              <a:gd name="T39" fmla="*/ 2147483647 h 370"/>
              <a:gd name="T40" fmla="*/ 2147483647 w 371"/>
              <a:gd name="T41" fmla="*/ 2147483647 h 370"/>
              <a:gd name="T42" fmla="*/ 2147483647 w 371"/>
              <a:gd name="T43" fmla="*/ 2147483647 h 370"/>
              <a:gd name="T44" fmla="*/ 2147483647 w 371"/>
              <a:gd name="T45" fmla="*/ 2147483647 h 370"/>
              <a:gd name="T46" fmla="*/ 2147483647 w 371"/>
              <a:gd name="T47" fmla="*/ 2147483647 h 370"/>
              <a:gd name="T48" fmla="*/ 2147483647 w 371"/>
              <a:gd name="T49" fmla="*/ 2147483647 h 370"/>
              <a:gd name="T50" fmla="*/ 2147483647 w 371"/>
              <a:gd name="T51" fmla="*/ 2147483647 h 370"/>
              <a:gd name="T52" fmla="*/ 2147483647 w 371"/>
              <a:gd name="T53" fmla="*/ 2147483647 h 370"/>
              <a:gd name="T54" fmla="*/ 2147483647 w 371"/>
              <a:gd name="T55" fmla="*/ 2147483647 h 370"/>
              <a:gd name="T56" fmla="*/ 2147483647 w 371"/>
              <a:gd name="T57" fmla="*/ 2147483647 h 370"/>
              <a:gd name="T58" fmla="*/ 2147483647 w 371"/>
              <a:gd name="T59" fmla="*/ 2147483647 h 370"/>
              <a:gd name="T60" fmla="*/ 2147483647 w 371"/>
              <a:gd name="T61" fmla="*/ 2147483647 h 370"/>
              <a:gd name="T62" fmla="*/ 2147483647 w 371"/>
              <a:gd name="T63" fmla="*/ 2147483647 h 370"/>
              <a:gd name="T64" fmla="*/ 2147483647 w 371"/>
              <a:gd name="T65" fmla="*/ 2147483647 h 370"/>
              <a:gd name="T66" fmla="*/ 2147483647 w 371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Rectangle 125"/>
          <p:cNvSpPr>
            <a:spLocks noChangeArrowheads="1"/>
          </p:cNvSpPr>
          <p:nvPr/>
        </p:nvSpPr>
        <p:spPr bwMode="auto">
          <a:xfrm>
            <a:off x="1945909" y="4972997"/>
            <a:ext cx="5001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1553 Bus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Controller</a:t>
            </a:r>
          </a:p>
        </p:txBody>
      </p:sp>
      <p:sp>
        <p:nvSpPr>
          <p:cNvPr id="88" name="Line 126"/>
          <p:cNvSpPr>
            <a:spLocks noChangeShapeType="1"/>
          </p:cNvSpPr>
          <p:nvPr/>
        </p:nvSpPr>
        <p:spPr bwMode="auto">
          <a:xfrm flipH="1">
            <a:off x="5993321" y="1182136"/>
            <a:ext cx="0" cy="514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Rectangle 131"/>
          <p:cNvSpPr>
            <a:spLocks noChangeArrowheads="1"/>
          </p:cNvSpPr>
          <p:nvPr/>
        </p:nvSpPr>
        <p:spPr bwMode="auto">
          <a:xfrm>
            <a:off x="1489788" y="5491007"/>
            <a:ext cx="509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S/C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Data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90" name="Line 133"/>
          <p:cNvSpPr>
            <a:spLocks noChangeShapeType="1"/>
          </p:cNvSpPr>
          <p:nvPr/>
        </p:nvSpPr>
        <p:spPr bwMode="auto">
          <a:xfrm>
            <a:off x="2195040" y="4491673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Freeform 140"/>
          <p:cNvSpPr>
            <a:spLocks/>
          </p:cNvSpPr>
          <p:nvPr/>
        </p:nvSpPr>
        <p:spPr bwMode="auto">
          <a:xfrm>
            <a:off x="771016" y="4438949"/>
            <a:ext cx="621792" cy="621792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2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2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2"/>
                </a:lnTo>
                <a:lnTo>
                  <a:pt x="334" y="296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6"/>
                </a:lnTo>
                <a:lnTo>
                  <a:pt x="28" y="282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Rectangle 141"/>
          <p:cNvSpPr>
            <a:spLocks noChangeArrowheads="1"/>
          </p:cNvSpPr>
          <p:nvPr/>
        </p:nvSpPr>
        <p:spPr bwMode="auto">
          <a:xfrm>
            <a:off x="966253" y="4650216"/>
            <a:ext cx="231319" cy="19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HS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94" name="Line 142"/>
          <p:cNvSpPr>
            <a:spLocks noChangeShapeType="1"/>
          </p:cNvSpPr>
          <p:nvPr/>
        </p:nvSpPr>
        <p:spPr bwMode="auto">
          <a:xfrm flipV="1">
            <a:off x="1409211" y="4486275"/>
            <a:ext cx="320040" cy="180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Freeform 143"/>
          <p:cNvSpPr>
            <a:spLocks/>
          </p:cNvSpPr>
          <p:nvPr/>
        </p:nvSpPr>
        <p:spPr bwMode="auto">
          <a:xfrm>
            <a:off x="8025634" y="3655206"/>
            <a:ext cx="621792" cy="621792"/>
          </a:xfrm>
          <a:custGeom>
            <a:avLst/>
            <a:gdLst>
              <a:gd name="T0" fmla="*/ 1 w 371"/>
              <a:gd name="T1" fmla="*/ 255 h 370"/>
              <a:gd name="T2" fmla="*/ 7 w 371"/>
              <a:gd name="T3" fmla="*/ 204 h 370"/>
              <a:gd name="T4" fmla="*/ 27 w 371"/>
              <a:gd name="T5" fmla="*/ 157 h 370"/>
              <a:gd name="T6" fmla="*/ 53 w 371"/>
              <a:gd name="T7" fmla="*/ 112 h 370"/>
              <a:gd name="T8" fmla="*/ 86 w 371"/>
              <a:gd name="T9" fmla="*/ 73 h 370"/>
              <a:gd name="T10" fmla="*/ 126 w 371"/>
              <a:gd name="T11" fmla="*/ 42 h 370"/>
              <a:gd name="T12" fmla="*/ 168 w 371"/>
              <a:gd name="T13" fmla="*/ 19 h 370"/>
              <a:gd name="T14" fmla="*/ 217 w 371"/>
              <a:gd name="T15" fmla="*/ 3 h 370"/>
              <a:gd name="T16" fmla="*/ 265 w 371"/>
              <a:gd name="T17" fmla="*/ 0 h 370"/>
              <a:gd name="T18" fmla="*/ 311 w 371"/>
              <a:gd name="T19" fmla="*/ 3 h 370"/>
              <a:gd name="T20" fmla="*/ 360 w 371"/>
              <a:gd name="T21" fmla="*/ 19 h 370"/>
              <a:gd name="T22" fmla="*/ 404 w 371"/>
              <a:gd name="T23" fmla="*/ 42 h 370"/>
              <a:gd name="T24" fmla="*/ 444 w 371"/>
              <a:gd name="T25" fmla="*/ 73 h 370"/>
              <a:gd name="T26" fmla="*/ 474 w 371"/>
              <a:gd name="T27" fmla="*/ 112 h 370"/>
              <a:gd name="T28" fmla="*/ 499 w 371"/>
              <a:gd name="T29" fmla="*/ 157 h 370"/>
              <a:gd name="T30" fmla="*/ 518 w 371"/>
              <a:gd name="T31" fmla="*/ 204 h 370"/>
              <a:gd name="T32" fmla="*/ 526 w 371"/>
              <a:gd name="T33" fmla="*/ 255 h 370"/>
              <a:gd name="T34" fmla="*/ 526 w 371"/>
              <a:gd name="T35" fmla="*/ 308 h 370"/>
              <a:gd name="T36" fmla="*/ 518 w 371"/>
              <a:gd name="T37" fmla="*/ 362 h 370"/>
              <a:gd name="T38" fmla="*/ 499 w 371"/>
              <a:gd name="T39" fmla="*/ 410 h 370"/>
              <a:gd name="T40" fmla="*/ 474 w 371"/>
              <a:gd name="T41" fmla="*/ 452 h 370"/>
              <a:gd name="T42" fmla="*/ 444 w 371"/>
              <a:gd name="T43" fmla="*/ 491 h 370"/>
              <a:gd name="T44" fmla="*/ 404 w 371"/>
              <a:gd name="T45" fmla="*/ 524 h 370"/>
              <a:gd name="T46" fmla="*/ 360 w 371"/>
              <a:gd name="T47" fmla="*/ 546 h 370"/>
              <a:gd name="T48" fmla="*/ 311 w 371"/>
              <a:gd name="T49" fmla="*/ 560 h 370"/>
              <a:gd name="T50" fmla="*/ 265 w 371"/>
              <a:gd name="T51" fmla="*/ 564 h 370"/>
              <a:gd name="T52" fmla="*/ 217 w 371"/>
              <a:gd name="T53" fmla="*/ 560 h 370"/>
              <a:gd name="T54" fmla="*/ 168 w 371"/>
              <a:gd name="T55" fmla="*/ 546 h 370"/>
              <a:gd name="T56" fmla="*/ 126 w 371"/>
              <a:gd name="T57" fmla="*/ 524 h 370"/>
              <a:gd name="T58" fmla="*/ 86 w 371"/>
              <a:gd name="T59" fmla="*/ 491 h 370"/>
              <a:gd name="T60" fmla="*/ 53 w 371"/>
              <a:gd name="T61" fmla="*/ 452 h 370"/>
              <a:gd name="T62" fmla="*/ 27 w 371"/>
              <a:gd name="T63" fmla="*/ 410 h 370"/>
              <a:gd name="T64" fmla="*/ 7 w 371"/>
              <a:gd name="T65" fmla="*/ 362 h 370"/>
              <a:gd name="T66" fmla="*/ 1 w 371"/>
              <a:gd name="T67" fmla="*/ 308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Rectangle 144"/>
          <p:cNvSpPr>
            <a:spLocks noChangeArrowheads="1"/>
          </p:cNvSpPr>
          <p:nvPr/>
        </p:nvSpPr>
        <p:spPr bwMode="auto">
          <a:xfrm>
            <a:off x="7989058" y="3712164"/>
            <a:ext cx="665988" cy="50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EDAC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Memory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Scrub</a:t>
            </a:r>
          </a:p>
        </p:txBody>
      </p:sp>
      <p:sp>
        <p:nvSpPr>
          <p:cNvPr id="98" name="Rectangle 148"/>
          <p:cNvSpPr>
            <a:spLocks noChangeArrowheads="1"/>
          </p:cNvSpPr>
          <p:nvPr/>
        </p:nvSpPr>
        <p:spPr bwMode="auto">
          <a:xfrm>
            <a:off x="2319814" y="5862451"/>
            <a:ext cx="658813" cy="3016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DIO</a:t>
            </a:r>
          </a:p>
        </p:txBody>
      </p:sp>
      <p:sp>
        <p:nvSpPr>
          <p:cNvPr id="99" name="Rectangle 150"/>
          <p:cNvSpPr>
            <a:spLocks noChangeArrowheads="1"/>
          </p:cNvSpPr>
          <p:nvPr/>
        </p:nvSpPr>
        <p:spPr bwMode="auto">
          <a:xfrm>
            <a:off x="3047681" y="5613382"/>
            <a:ext cx="8810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Time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Registers</a:t>
            </a:r>
          </a:p>
        </p:txBody>
      </p:sp>
      <p:sp>
        <p:nvSpPr>
          <p:cNvPr id="100" name="Rectangle 161"/>
          <p:cNvSpPr>
            <a:spLocks noChangeArrowheads="1"/>
          </p:cNvSpPr>
          <p:nvPr/>
        </p:nvSpPr>
        <p:spPr bwMode="auto">
          <a:xfrm>
            <a:off x="2319814" y="5437180"/>
            <a:ext cx="5095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Instr.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Data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102" name="Freeform 162"/>
          <p:cNvSpPr>
            <a:spLocks/>
          </p:cNvSpPr>
          <p:nvPr/>
        </p:nvSpPr>
        <p:spPr bwMode="auto">
          <a:xfrm>
            <a:off x="7217480" y="1692612"/>
            <a:ext cx="621792" cy="621792"/>
          </a:xfrm>
          <a:custGeom>
            <a:avLst/>
            <a:gdLst>
              <a:gd name="T0" fmla="*/ 2147483647 w 371"/>
              <a:gd name="T1" fmla="*/ 2147483647 h 370"/>
              <a:gd name="T2" fmla="*/ 2147483647 w 371"/>
              <a:gd name="T3" fmla="*/ 2147483647 h 370"/>
              <a:gd name="T4" fmla="*/ 2147483647 w 371"/>
              <a:gd name="T5" fmla="*/ 2147483647 h 370"/>
              <a:gd name="T6" fmla="*/ 2147483647 w 371"/>
              <a:gd name="T7" fmla="*/ 2147483647 h 370"/>
              <a:gd name="T8" fmla="*/ 2147483647 w 371"/>
              <a:gd name="T9" fmla="*/ 2147483647 h 370"/>
              <a:gd name="T10" fmla="*/ 2147483647 w 371"/>
              <a:gd name="T11" fmla="*/ 2147483647 h 370"/>
              <a:gd name="T12" fmla="*/ 2147483647 w 371"/>
              <a:gd name="T13" fmla="*/ 2147483647 h 370"/>
              <a:gd name="T14" fmla="*/ 2147483647 w 371"/>
              <a:gd name="T15" fmla="*/ 2147483647 h 370"/>
              <a:gd name="T16" fmla="*/ 2147483647 w 371"/>
              <a:gd name="T17" fmla="*/ 0 h 370"/>
              <a:gd name="T18" fmla="*/ 2147483647 w 371"/>
              <a:gd name="T19" fmla="*/ 2147483647 h 370"/>
              <a:gd name="T20" fmla="*/ 2147483647 w 371"/>
              <a:gd name="T21" fmla="*/ 2147483647 h 370"/>
              <a:gd name="T22" fmla="*/ 2147483647 w 371"/>
              <a:gd name="T23" fmla="*/ 2147483647 h 370"/>
              <a:gd name="T24" fmla="*/ 2147483647 w 371"/>
              <a:gd name="T25" fmla="*/ 2147483647 h 370"/>
              <a:gd name="T26" fmla="*/ 2147483647 w 371"/>
              <a:gd name="T27" fmla="*/ 2147483647 h 370"/>
              <a:gd name="T28" fmla="*/ 2147483647 w 371"/>
              <a:gd name="T29" fmla="*/ 2147483647 h 370"/>
              <a:gd name="T30" fmla="*/ 2147483647 w 371"/>
              <a:gd name="T31" fmla="*/ 2147483647 h 370"/>
              <a:gd name="T32" fmla="*/ 2147483647 w 371"/>
              <a:gd name="T33" fmla="*/ 2147483647 h 370"/>
              <a:gd name="T34" fmla="*/ 2147483647 w 371"/>
              <a:gd name="T35" fmla="*/ 2147483647 h 370"/>
              <a:gd name="T36" fmla="*/ 2147483647 w 371"/>
              <a:gd name="T37" fmla="*/ 2147483647 h 370"/>
              <a:gd name="T38" fmla="*/ 2147483647 w 371"/>
              <a:gd name="T39" fmla="*/ 2147483647 h 370"/>
              <a:gd name="T40" fmla="*/ 2147483647 w 371"/>
              <a:gd name="T41" fmla="*/ 2147483647 h 370"/>
              <a:gd name="T42" fmla="*/ 2147483647 w 371"/>
              <a:gd name="T43" fmla="*/ 2147483647 h 370"/>
              <a:gd name="T44" fmla="*/ 2147483647 w 371"/>
              <a:gd name="T45" fmla="*/ 2147483647 h 370"/>
              <a:gd name="T46" fmla="*/ 2147483647 w 371"/>
              <a:gd name="T47" fmla="*/ 2147483647 h 370"/>
              <a:gd name="T48" fmla="*/ 2147483647 w 371"/>
              <a:gd name="T49" fmla="*/ 2147483647 h 370"/>
              <a:gd name="T50" fmla="*/ 2147483647 w 371"/>
              <a:gd name="T51" fmla="*/ 2147483647 h 370"/>
              <a:gd name="T52" fmla="*/ 2147483647 w 371"/>
              <a:gd name="T53" fmla="*/ 2147483647 h 370"/>
              <a:gd name="T54" fmla="*/ 2147483647 w 371"/>
              <a:gd name="T55" fmla="*/ 2147483647 h 370"/>
              <a:gd name="T56" fmla="*/ 2147483647 w 371"/>
              <a:gd name="T57" fmla="*/ 2147483647 h 370"/>
              <a:gd name="T58" fmla="*/ 2147483647 w 371"/>
              <a:gd name="T59" fmla="*/ 2147483647 h 370"/>
              <a:gd name="T60" fmla="*/ 2147483647 w 371"/>
              <a:gd name="T61" fmla="*/ 2147483647 h 370"/>
              <a:gd name="T62" fmla="*/ 2147483647 w 371"/>
              <a:gd name="T63" fmla="*/ 2147483647 h 370"/>
              <a:gd name="T64" fmla="*/ 2147483647 w 371"/>
              <a:gd name="T65" fmla="*/ 2147483647 h 370"/>
              <a:gd name="T66" fmla="*/ 2147483647 w 371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Rectangle 163"/>
          <p:cNvSpPr>
            <a:spLocks noChangeArrowheads="1"/>
          </p:cNvSpPr>
          <p:nvPr/>
        </p:nvSpPr>
        <p:spPr bwMode="auto">
          <a:xfrm>
            <a:off x="7265483" y="1849620"/>
            <a:ext cx="5257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Recorder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Manager</a:t>
            </a:r>
          </a:p>
        </p:txBody>
      </p:sp>
      <p:sp>
        <p:nvSpPr>
          <p:cNvPr id="104" name="Line 165"/>
          <p:cNvSpPr>
            <a:spLocks noChangeShapeType="1"/>
          </p:cNvSpPr>
          <p:nvPr/>
        </p:nvSpPr>
        <p:spPr bwMode="auto">
          <a:xfrm flipV="1">
            <a:off x="6772868" y="1368424"/>
            <a:ext cx="103763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Line 166"/>
          <p:cNvSpPr>
            <a:spLocks noChangeShapeType="1"/>
          </p:cNvSpPr>
          <p:nvPr/>
        </p:nvSpPr>
        <p:spPr bwMode="auto">
          <a:xfrm>
            <a:off x="6775817" y="1387812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Line 168"/>
          <p:cNvSpPr>
            <a:spLocks noChangeShapeType="1"/>
          </p:cNvSpPr>
          <p:nvPr/>
        </p:nvSpPr>
        <p:spPr bwMode="auto">
          <a:xfrm flipV="1">
            <a:off x="7734414" y="1528218"/>
            <a:ext cx="139700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Line 169"/>
          <p:cNvSpPr>
            <a:spLocks noChangeShapeType="1"/>
          </p:cNvSpPr>
          <p:nvPr/>
        </p:nvSpPr>
        <p:spPr bwMode="auto">
          <a:xfrm flipH="1" flipV="1">
            <a:off x="8465565" y="1554194"/>
            <a:ext cx="302537" cy="21732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Line 170"/>
          <p:cNvSpPr>
            <a:spLocks noChangeShapeType="1"/>
          </p:cNvSpPr>
          <p:nvPr/>
        </p:nvSpPr>
        <p:spPr bwMode="auto">
          <a:xfrm flipV="1">
            <a:off x="7721062" y="2574924"/>
            <a:ext cx="270609" cy="13867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Line 171"/>
          <p:cNvSpPr>
            <a:spLocks noChangeShapeType="1"/>
          </p:cNvSpPr>
          <p:nvPr/>
        </p:nvSpPr>
        <p:spPr bwMode="auto">
          <a:xfrm flipH="1">
            <a:off x="8647426" y="3033170"/>
            <a:ext cx="152400" cy="228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Line 172"/>
          <p:cNvSpPr>
            <a:spLocks noChangeShapeType="1"/>
          </p:cNvSpPr>
          <p:nvPr/>
        </p:nvSpPr>
        <p:spPr bwMode="auto">
          <a:xfrm>
            <a:off x="8768103" y="1774155"/>
            <a:ext cx="19233" cy="12620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Line 173"/>
          <p:cNvSpPr>
            <a:spLocks noChangeShapeType="1"/>
          </p:cNvSpPr>
          <p:nvPr/>
        </p:nvSpPr>
        <p:spPr bwMode="auto">
          <a:xfrm>
            <a:off x="5262577" y="2354673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Freeform 174"/>
          <p:cNvSpPr>
            <a:spLocks/>
          </p:cNvSpPr>
          <p:nvPr/>
        </p:nvSpPr>
        <p:spPr bwMode="auto">
          <a:xfrm>
            <a:off x="4939520" y="1719829"/>
            <a:ext cx="621792" cy="621792"/>
          </a:xfrm>
          <a:custGeom>
            <a:avLst/>
            <a:gdLst>
              <a:gd name="T0" fmla="*/ 2147483647 w 371"/>
              <a:gd name="T1" fmla="*/ 2147483647 h 370"/>
              <a:gd name="T2" fmla="*/ 2147483647 w 371"/>
              <a:gd name="T3" fmla="*/ 2147483647 h 370"/>
              <a:gd name="T4" fmla="*/ 2147483647 w 371"/>
              <a:gd name="T5" fmla="*/ 2147483647 h 370"/>
              <a:gd name="T6" fmla="*/ 2147483647 w 371"/>
              <a:gd name="T7" fmla="*/ 2147483647 h 370"/>
              <a:gd name="T8" fmla="*/ 2147483647 w 371"/>
              <a:gd name="T9" fmla="*/ 2147483647 h 370"/>
              <a:gd name="T10" fmla="*/ 2147483647 w 371"/>
              <a:gd name="T11" fmla="*/ 2147483647 h 370"/>
              <a:gd name="T12" fmla="*/ 2147483647 w 371"/>
              <a:gd name="T13" fmla="*/ 2147483647 h 370"/>
              <a:gd name="T14" fmla="*/ 2147483647 w 371"/>
              <a:gd name="T15" fmla="*/ 2147483647 h 370"/>
              <a:gd name="T16" fmla="*/ 2147483647 w 371"/>
              <a:gd name="T17" fmla="*/ 0 h 370"/>
              <a:gd name="T18" fmla="*/ 2147483647 w 371"/>
              <a:gd name="T19" fmla="*/ 2147483647 h 370"/>
              <a:gd name="T20" fmla="*/ 2147483647 w 371"/>
              <a:gd name="T21" fmla="*/ 2147483647 h 370"/>
              <a:gd name="T22" fmla="*/ 2147483647 w 371"/>
              <a:gd name="T23" fmla="*/ 2147483647 h 370"/>
              <a:gd name="T24" fmla="*/ 2147483647 w 371"/>
              <a:gd name="T25" fmla="*/ 2147483647 h 370"/>
              <a:gd name="T26" fmla="*/ 2147483647 w 371"/>
              <a:gd name="T27" fmla="*/ 2147483647 h 370"/>
              <a:gd name="T28" fmla="*/ 2147483647 w 371"/>
              <a:gd name="T29" fmla="*/ 2147483647 h 370"/>
              <a:gd name="T30" fmla="*/ 2147483647 w 371"/>
              <a:gd name="T31" fmla="*/ 2147483647 h 370"/>
              <a:gd name="T32" fmla="*/ 2147483647 w 371"/>
              <a:gd name="T33" fmla="*/ 2147483647 h 370"/>
              <a:gd name="T34" fmla="*/ 2147483647 w 371"/>
              <a:gd name="T35" fmla="*/ 2147483647 h 370"/>
              <a:gd name="T36" fmla="*/ 2147483647 w 371"/>
              <a:gd name="T37" fmla="*/ 2147483647 h 370"/>
              <a:gd name="T38" fmla="*/ 2147483647 w 371"/>
              <a:gd name="T39" fmla="*/ 2147483647 h 370"/>
              <a:gd name="T40" fmla="*/ 2147483647 w 371"/>
              <a:gd name="T41" fmla="*/ 2147483647 h 370"/>
              <a:gd name="T42" fmla="*/ 2147483647 w 371"/>
              <a:gd name="T43" fmla="*/ 2147483647 h 370"/>
              <a:gd name="T44" fmla="*/ 2147483647 w 371"/>
              <a:gd name="T45" fmla="*/ 2147483647 h 370"/>
              <a:gd name="T46" fmla="*/ 2147483647 w 371"/>
              <a:gd name="T47" fmla="*/ 2147483647 h 370"/>
              <a:gd name="T48" fmla="*/ 2147483647 w 371"/>
              <a:gd name="T49" fmla="*/ 2147483647 h 370"/>
              <a:gd name="T50" fmla="*/ 2147483647 w 371"/>
              <a:gd name="T51" fmla="*/ 2147483647 h 370"/>
              <a:gd name="T52" fmla="*/ 2147483647 w 371"/>
              <a:gd name="T53" fmla="*/ 2147483647 h 370"/>
              <a:gd name="T54" fmla="*/ 2147483647 w 371"/>
              <a:gd name="T55" fmla="*/ 2147483647 h 370"/>
              <a:gd name="T56" fmla="*/ 2147483647 w 371"/>
              <a:gd name="T57" fmla="*/ 2147483647 h 370"/>
              <a:gd name="T58" fmla="*/ 2147483647 w 371"/>
              <a:gd name="T59" fmla="*/ 2147483647 h 370"/>
              <a:gd name="T60" fmla="*/ 2147483647 w 371"/>
              <a:gd name="T61" fmla="*/ 2147483647 h 370"/>
              <a:gd name="T62" fmla="*/ 2147483647 w 371"/>
              <a:gd name="T63" fmla="*/ 2147483647 h 370"/>
              <a:gd name="T64" fmla="*/ 2147483647 w 371"/>
              <a:gd name="T65" fmla="*/ 2147483647 h 370"/>
              <a:gd name="T66" fmla="*/ 2147483647 w 371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Rectangle 175"/>
          <p:cNvSpPr>
            <a:spLocks noChangeArrowheads="1"/>
          </p:cNvSpPr>
          <p:nvPr/>
        </p:nvSpPr>
        <p:spPr bwMode="auto">
          <a:xfrm>
            <a:off x="4983716" y="1876837"/>
            <a:ext cx="533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Power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Support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116" name="Line 176"/>
          <p:cNvSpPr>
            <a:spLocks noChangeShapeType="1"/>
          </p:cNvSpPr>
          <p:nvPr/>
        </p:nvSpPr>
        <p:spPr bwMode="auto">
          <a:xfrm>
            <a:off x="2978626" y="5441872"/>
            <a:ext cx="0" cy="42045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Rectangle 180"/>
          <p:cNvSpPr>
            <a:spLocks noChangeArrowheads="1"/>
          </p:cNvSpPr>
          <p:nvPr/>
        </p:nvSpPr>
        <p:spPr bwMode="auto">
          <a:xfrm>
            <a:off x="4552566" y="993707"/>
            <a:ext cx="747713" cy="2857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MAC, BME, &amp; PSE</a:t>
            </a:r>
          </a:p>
        </p:txBody>
      </p:sp>
      <p:sp>
        <p:nvSpPr>
          <p:cNvPr id="118" name="Line 126"/>
          <p:cNvSpPr>
            <a:spLocks noChangeShapeType="1"/>
          </p:cNvSpPr>
          <p:nvPr/>
        </p:nvSpPr>
        <p:spPr bwMode="auto">
          <a:xfrm>
            <a:off x="4916799" y="1330936"/>
            <a:ext cx="271463" cy="381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" name="Line 133"/>
          <p:cNvSpPr>
            <a:spLocks noChangeShapeType="1"/>
          </p:cNvSpPr>
          <p:nvPr/>
        </p:nvSpPr>
        <p:spPr bwMode="auto">
          <a:xfrm>
            <a:off x="2960117" y="4480560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1" name="Line 80"/>
          <p:cNvSpPr>
            <a:spLocks noChangeShapeType="1"/>
          </p:cNvSpPr>
          <p:nvPr/>
        </p:nvSpPr>
        <p:spPr bwMode="auto">
          <a:xfrm>
            <a:off x="2960117" y="2345546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" name="Freeform 31"/>
          <p:cNvSpPr>
            <a:spLocks/>
          </p:cNvSpPr>
          <p:nvPr/>
        </p:nvSpPr>
        <p:spPr bwMode="auto">
          <a:xfrm>
            <a:off x="2649221" y="1720250"/>
            <a:ext cx="621792" cy="621792"/>
          </a:xfrm>
          <a:custGeom>
            <a:avLst/>
            <a:gdLst>
              <a:gd name="T0" fmla="*/ 2147483647 w 371"/>
              <a:gd name="T1" fmla="*/ 2147483647 h 371"/>
              <a:gd name="T2" fmla="*/ 2147483647 w 371"/>
              <a:gd name="T3" fmla="*/ 2147483647 h 371"/>
              <a:gd name="T4" fmla="*/ 2147483647 w 371"/>
              <a:gd name="T5" fmla="*/ 2147483647 h 371"/>
              <a:gd name="T6" fmla="*/ 2147483647 w 371"/>
              <a:gd name="T7" fmla="*/ 2147483647 h 371"/>
              <a:gd name="T8" fmla="*/ 2147483647 w 371"/>
              <a:gd name="T9" fmla="*/ 2147483647 h 371"/>
              <a:gd name="T10" fmla="*/ 2147483647 w 371"/>
              <a:gd name="T11" fmla="*/ 2147483647 h 371"/>
              <a:gd name="T12" fmla="*/ 2147483647 w 371"/>
              <a:gd name="T13" fmla="*/ 2147483647 h 371"/>
              <a:gd name="T14" fmla="*/ 2147483647 w 371"/>
              <a:gd name="T15" fmla="*/ 2147483647 h 371"/>
              <a:gd name="T16" fmla="*/ 2147483647 w 371"/>
              <a:gd name="T17" fmla="*/ 0 h 371"/>
              <a:gd name="T18" fmla="*/ 2147483647 w 371"/>
              <a:gd name="T19" fmla="*/ 2147483647 h 371"/>
              <a:gd name="T20" fmla="*/ 2147483647 w 371"/>
              <a:gd name="T21" fmla="*/ 2147483647 h 371"/>
              <a:gd name="T22" fmla="*/ 2147483647 w 371"/>
              <a:gd name="T23" fmla="*/ 2147483647 h 371"/>
              <a:gd name="T24" fmla="*/ 2147483647 w 371"/>
              <a:gd name="T25" fmla="*/ 2147483647 h 371"/>
              <a:gd name="T26" fmla="*/ 2147483647 w 371"/>
              <a:gd name="T27" fmla="*/ 2147483647 h 371"/>
              <a:gd name="T28" fmla="*/ 2147483647 w 371"/>
              <a:gd name="T29" fmla="*/ 2147483647 h 371"/>
              <a:gd name="T30" fmla="*/ 2147483647 w 371"/>
              <a:gd name="T31" fmla="*/ 2147483647 h 371"/>
              <a:gd name="T32" fmla="*/ 2147483647 w 371"/>
              <a:gd name="T33" fmla="*/ 2147483647 h 371"/>
              <a:gd name="T34" fmla="*/ 2147483647 w 371"/>
              <a:gd name="T35" fmla="*/ 2147483647 h 371"/>
              <a:gd name="T36" fmla="*/ 2147483647 w 371"/>
              <a:gd name="T37" fmla="*/ 2147483647 h 371"/>
              <a:gd name="T38" fmla="*/ 2147483647 w 371"/>
              <a:gd name="T39" fmla="*/ 2147483647 h 371"/>
              <a:gd name="T40" fmla="*/ 2147483647 w 371"/>
              <a:gd name="T41" fmla="*/ 2147483647 h 371"/>
              <a:gd name="T42" fmla="*/ 2147483647 w 371"/>
              <a:gd name="T43" fmla="*/ 2147483647 h 371"/>
              <a:gd name="T44" fmla="*/ 2147483647 w 371"/>
              <a:gd name="T45" fmla="*/ 2147483647 h 371"/>
              <a:gd name="T46" fmla="*/ 2147483647 w 371"/>
              <a:gd name="T47" fmla="*/ 2147483647 h 371"/>
              <a:gd name="T48" fmla="*/ 2147483647 w 371"/>
              <a:gd name="T49" fmla="*/ 2147483647 h 371"/>
              <a:gd name="T50" fmla="*/ 2147483647 w 371"/>
              <a:gd name="T51" fmla="*/ 2147483647 h 371"/>
              <a:gd name="T52" fmla="*/ 2147483647 w 371"/>
              <a:gd name="T53" fmla="*/ 2147483647 h 371"/>
              <a:gd name="T54" fmla="*/ 2147483647 w 371"/>
              <a:gd name="T55" fmla="*/ 2147483647 h 371"/>
              <a:gd name="T56" fmla="*/ 2147483647 w 371"/>
              <a:gd name="T57" fmla="*/ 2147483647 h 371"/>
              <a:gd name="T58" fmla="*/ 2147483647 w 371"/>
              <a:gd name="T59" fmla="*/ 2147483647 h 371"/>
              <a:gd name="T60" fmla="*/ 2147483647 w 371"/>
              <a:gd name="T61" fmla="*/ 2147483647 h 371"/>
              <a:gd name="T62" fmla="*/ 2147483647 w 371"/>
              <a:gd name="T63" fmla="*/ 2147483647 h 371"/>
              <a:gd name="T64" fmla="*/ 2147483647 w 371"/>
              <a:gd name="T65" fmla="*/ 2147483647 h 371"/>
              <a:gd name="T66" fmla="*/ 2147483647 w 371"/>
              <a:gd name="T67" fmla="*/ 2147483647 h 3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1"/>
              <a:gd name="T104" fmla="*/ 371 w 371"/>
              <a:gd name="T105" fmla="*/ 371 h 37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1">
                <a:moveTo>
                  <a:pt x="0" y="186"/>
                </a:moveTo>
                <a:lnTo>
                  <a:pt x="1" y="169"/>
                </a:lnTo>
                <a:lnTo>
                  <a:pt x="3" y="152"/>
                </a:lnTo>
                <a:lnTo>
                  <a:pt x="7" y="135"/>
                </a:lnTo>
                <a:lnTo>
                  <a:pt x="13" y="119"/>
                </a:lnTo>
                <a:lnTo>
                  <a:pt x="20" y="103"/>
                </a:lnTo>
                <a:lnTo>
                  <a:pt x="28" y="88"/>
                </a:lnTo>
                <a:lnTo>
                  <a:pt x="38" y="74"/>
                </a:lnTo>
                <a:lnTo>
                  <a:pt x="49" y="61"/>
                </a:lnTo>
                <a:lnTo>
                  <a:pt x="61" y="49"/>
                </a:lnTo>
                <a:lnTo>
                  <a:pt x="74" y="38"/>
                </a:lnTo>
                <a:lnTo>
                  <a:pt x="88" y="28"/>
                </a:lnTo>
                <a:lnTo>
                  <a:pt x="103" y="20"/>
                </a:lnTo>
                <a:lnTo>
                  <a:pt x="119" y="13"/>
                </a:lnTo>
                <a:lnTo>
                  <a:pt x="135" y="7"/>
                </a:lnTo>
                <a:lnTo>
                  <a:pt x="152" y="4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4"/>
                </a:lnTo>
                <a:lnTo>
                  <a:pt x="237" y="7"/>
                </a:lnTo>
                <a:lnTo>
                  <a:pt x="253" y="13"/>
                </a:lnTo>
                <a:lnTo>
                  <a:pt x="269" y="20"/>
                </a:lnTo>
                <a:lnTo>
                  <a:pt x="284" y="28"/>
                </a:lnTo>
                <a:lnTo>
                  <a:pt x="298" y="38"/>
                </a:lnTo>
                <a:lnTo>
                  <a:pt x="311" y="49"/>
                </a:lnTo>
                <a:lnTo>
                  <a:pt x="323" y="61"/>
                </a:lnTo>
                <a:lnTo>
                  <a:pt x="334" y="74"/>
                </a:lnTo>
                <a:lnTo>
                  <a:pt x="344" y="88"/>
                </a:lnTo>
                <a:lnTo>
                  <a:pt x="352" y="103"/>
                </a:lnTo>
                <a:lnTo>
                  <a:pt x="359" y="119"/>
                </a:lnTo>
                <a:lnTo>
                  <a:pt x="364" y="135"/>
                </a:lnTo>
                <a:lnTo>
                  <a:pt x="369" y="152"/>
                </a:lnTo>
                <a:lnTo>
                  <a:pt x="371" y="169"/>
                </a:lnTo>
                <a:lnTo>
                  <a:pt x="371" y="186"/>
                </a:lnTo>
                <a:lnTo>
                  <a:pt x="371" y="203"/>
                </a:lnTo>
                <a:lnTo>
                  <a:pt x="369" y="220"/>
                </a:lnTo>
                <a:lnTo>
                  <a:pt x="364" y="236"/>
                </a:lnTo>
                <a:lnTo>
                  <a:pt x="359" y="253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3"/>
                </a:lnTo>
                <a:lnTo>
                  <a:pt x="298" y="334"/>
                </a:lnTo>
                <a:lnTo>
                  <a:pt x="284" y="343"/>
                </a:lnTo>
                <a:lnTo>
                  <a:pt x="269" y="352"/>
                </a:lnTo>
                <a:lnTo>
                  <a:pt x="253" y="359"/>
                </a:lnTo>
                <a:lnTo>
                  <a:pt x="237" y="364"/>
                </a:lnTo>
                <a:lnTo>
                  <a:pt x="220" y="368"/>
                </a:lnTo>
                <a:lnTo>
                  <a:pt x="203" y="370"/>
                </a:lnTo>
                <a:lnTo>
                  <a:pt x="186" y="371"/>
                </a:lnTo>
                <a:lnTo>
                  <a:pt x="169" y="370"/>
                </a:lnTo>
                <a:lnTo>
                  <a:pt x="152" y="368"/>
                </a:lnTo>
                <a:lnTo>
                  <a:pt x="135" y="364"/>
                </a:lnTo>
                <a:lnTo>
                  <a:pt x="119" y="359"/>
                </a:lnTo>
                <a:lnTo>
                  <a:pt x="103" y="352"/>
                </a:lnTo>
                <a:lnTo>
                  <a:pt x="88" y="343"/>
                </a:lnTo>
                <a:lnTo>
                  <a:pt x="74" y="334"/>
                </a:lnTo>
                <a:lnTo>
                  <a:pt x="61" y="323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3"/>
                </a:lnTo>
                <a:lnTo>
                  <a:pt x="7" y="236"/>
                </a:lnTo>
                <a:lnTo>
                  <a:pt x="3" y="220"/>
                </a:lnTo>
                <a:lnTo>
                  <a:pt x="1" y="203"/>
                </a:lnTo>
                <a:lnTo>
                  <a:pt x="0" y="186"/>
                </a:lnTo>
                <a:close/>
              </a:path>
            </a:pathLst>
          </a:custGeom>
          <a:solidFill>
            <a:srgbClr val="FFCCFF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LC</a:t>
            </a:r>
          </a:p>
        </p:txBody>
      </p:sp>
      <p:sp>
        <p:nvSpPr>
          <p:cNvPr id="123" name="Rectangle 148"/>
          <p:cNvSpPr>
            <a:spLocks noChangeArrowheads="1"/>
          </p:cNvSpPr>
          <p:nvPr/>
        </p:nvSpPr>
        <p:spPr bwMode="auto">
          <a:xfrm>
            <a:off x="6390279" y="950108"/>
            <a:ext cx="603504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GPS</a:t>
            </a:r>
          </a:p>
        </p:txBody>
      </p:sp>
      <p:sp>
        <p:nvSpPr>
          <p:cNvPr id="124" name="Line 126"/>
          <p:cNvSpPr>
            <a:spLocks noChangeShapeType="1"/>
          </p:cNvSpPr>
          <p:nvPr/>
        </p:nvSpPr>
        <p:spPr bwMode="auto">
          <a:xfrm flipH="1">
            <a:off x="6226769" y="1185311"/>
            <a:ext cx="361864" cy="55776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5" name="Rectangle 30"/>
          <p:cNvSpPr>
            <a:spLocks noChangeArrowheads="1"/>
          </p:cNvSpPr>
          <p:nvPr/>
        </p:nvSpPr>
        <p:spPr bwMode="auto">
          <a:xfrm>
            <a:off x="6029833" y="1298024"/>
            <a:ext cx="509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Cmd &amp;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Tlm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126" name="Rectangle 125"/>
          <p:cNvSpPr/>
          <p:nvPr/>
        </p:nvSpPr>
        <p:spPr bwMode="auto">
          <a:xfrm>
            <a:off x="1814003" y="2736850"/>
            <a:ext cx="5844098" cy="1706563"/>
          </a:xfrm>
          <a:prstGeom prst="rect">
            <a:avLst/>
          </a:prstGeom>
          <a:noFill/>
          <a:ln w="114300" cap="flat" cmpd="sng" algn="ctr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8" name="Freeform 162"/>
          <p:cNvSpPr>
            <a:spLocks/>
          </p:cNvSpPr>
          <p:nvPr/>
        </p:nvSpPr>
        <p:spPr bwMode="auto">
          <a:xfrm>
            <a:off x="2650444" y="4800600"/>
            <a:ext cx="621792" cy="621792"/>
          </a:xfrm>
          <a:custGeom>
            <a:avLst/>
            <a:gdLst>
              <a:gd name="T0" fmla="*/ 2147483647 w 371"/>
              <a:gd name="T1" fmla="*/ 2147483647 h 370"/>
              <a:gd name="T2" fmla="*/ 2147483647 w 371"/>
              <a:gd name="T3" fmla="*/ 2147483647 h 370"/>
              <a:gd name="T4" fmla="*/ 2147483647 w 371"/>
              <a:gd name="T5" fmla="*/ 2147483647 h 370"/>
              <a:gd name="T6" fmla="*/ 2147483647 w 371"/>
              <a:gd name="T7" fmla="*/ 2147483647 h 370"/>
              <a:gd name="T8" fmla="*/ 2147483647 w 371"/>
              <a:gd name="T9" fmla="*/ 2147483647 h 370"/>
              <a:gd name="T10" fmla="*/ 2147483647 w 371"/>
              <a:gd name="T11" fmla="*/ 2147483647 h 370"/>
              <a:gd name="T12" fmla="*/ 2147483647 w 371"/>
              <a:gd name="T13" fmla="*/ 2147483647 h 370"/>
              <a:gd name="T14" fmla="*/ 2147483647 w 371"/>
              <a:gd name="T15" fmla="*/ 2147483647 h 370"/>
              <a:gd name="T16" fmla="*/ 2147483647 w 371"/>
              <a:gd name="T17" fmla="*/ 0 h 370"/>
              <a:gd name="T18" fmla="*/ 2147483647 w 371"/>
              <a:gd name="T19" fmla="*/ 2147483647 h 370"/>
              <a:gd name="T20" fmla="*/ 2147483647 w 371"/>
              <a:gd name="T21" fmla="*/ 2147483647 h 370"/>
              <a:gd name="T22" fmla="*/ 2147483647 w 371"/>
              <a:gd name="T23" fmla="*/ 2147483647 h 370"/>
              <a:gd name="T24" fmla="*/ 2147483647 w 371"/>
              <a:gd name="T25" fmla="*/ 2147483647 h 370"/>
              <a:gd name="T26" fmla="*/ 2147483647 w 371"/>
              <a:gd name="T27" fmla="*/ 2147483647 h 370"/>
              <a:gd name="T28" fmla="*/ 2147483647 w 371"/>
              <a:gd name="T29" fmla="*/ 2147483647 h 370"/>
              <a:gd name="T30" fmla="*/ 2147483647 w 371"/>
              <a:gd name="T31" fmla="*/ 2147483647 h 370"/>
              <a:gd name="T32" fmla="*/ 2147483647 w 371"/>
              <a:gd name="T33" fmla="*/ 2147483647 h 370"/>
              <a:gd name="T34" fmla="*/ 2147483647 w 371"/>
              <a:gd name="T35" fmla="*/ 2147483647 h 370"/>
              <a:gd name="T36" fmla="*/ 2147483647 w 371"/>
              <a:gd name="T37" fmla="*/ 2147483647 h 370"/>
              <a:gd name="T38" fmla="*/ 2147483647 w 371"/>
              <a:gd name="T39" fmla="*/ 2147483647 h 370"/>
              <a:gd name="T40" fmla="*/ 2147483647 w 371"/>
              <a:gd name="T41" fmla="*/ 2147483647 h 370"/>
              <a:gd name="T42" fmla="*/ 2147483647 w 371"/>
              <a:gd name="T43" fmla="*/ 2147483647 h 370"/>
              <a:gd name="T44" fmla="*/ 2147483647 w 371"/>
              <a:gd name="T45" fmla="*/ 2147483647 h 370"/>
              <a:gd name="T46" fmla="*/ 2147483647 w 371"/>
              <a:gd name="T47" fmla="*/ 2147483647 h 370"/>
              <a:gd name="T48" fmla="*/ 2147483647 w 371"/>
              <a:gd name="T49" fmla="*/ 2147483647 h 370"/>
              <a:gd name="T50" fmla="*/ 2147483647 w 371"/>
              <a:gd name="T51" fmla="*/ 2147483647 h 370"/>
              <a:gd name="T52" fmla="*/ 2147483647 w 371"/>
              <a:gd name="T53" fmla="*/ 2147483647 h 370"/>
              <a:gd name="T54" fmla="*/ 2147483647 w 371"/>
              <a:gd name="T55" fmla="*/ 2147483647 h 370"/>
              <a:gd name="T56" fmla="*/ 2147483647 w 371"/>
              <a:gd name="T57" fmla="*/ 2147483647 h 370"/>
              <a:gd name="T58" fmla="*/ 2147483647 w 371"/>
              <a:gd name="T59" fmla="*/ 2147483647 h 370"/>
              <a:gd name="T60" fmla="*/ 2147483647 w 371"/>
              <a:gd name="T61" fmla="*/ 2147483647 h 370"/>
              <a:gd name="T62" fmla="*/ 2147483647 w 371"/>
              <a:gd name="T63" fmla="*/ 2147483647 h 370"/>
              <a:gd name="T64" fmla="*/ 2147483647 w 371"/>
              <a:gd name="T65" fmla="*/ 2147483647 h 370"/>
              <a:gd name="T66" fmla="*/ 2147483647 w 371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1"/>
              <a:gd name="T103" fmla="*/ 0 h 370"/>
              <a:gd name="T104" fmla="*/ 371 w 371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1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7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2"/>
                </a:lnTo>
                <a:lnTo>
                  <a:pt x="135" y="7"/>
                </a:lnTo>
                <a:lnTo>
                  <a:pt x="152" y="3"/>
                </a:lnTo>
                <a:lnTo>
                  <a:pt x="169" y="0"/>
                </a:lnTo>
                <a:lnTo>
                  <a:pt x="186" y="0"/>
                </a:lnTo>
                <a:lnTo>
                  <a:pt x="203" y="0"/>
                </a:lnTo>
                <a:lnTo>
                  <a:pt x="220" y="3"/>
                </a:lnTo>
                <a:lnTo>
                  <a:pt x="237" y="7"/>
                </a:lnTo>
                <a:lnTo>
                  <a:pt x="253" y="12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4" y="134"/>
                </a:lnTo>
                <a:lnTo>
                  <a:pt x="369" y="151"/>
                </a:lnTo>
                <a:lnTo>
                  <a:pt x="371" y="168"/>
                </a:lnTo>
                <a:lnTo>
                  <a:pt x="371" y="185"/>
                </a:lnTo>
                <a:lnTo>
                  <a:pt x="371" y="202"/>
                </a:lnTo>
                <a:lnTo>
                  <a:pt x="369" y="219"/>
                </a:lnTo>
                <a:lnTo>
                  <a:pt x="364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7"/>
                </a:lnTo>
                <a:lnTo>
                  <a:pt x="203" y="369"/>
                </a:lnTo>
                <a:lnTo>
                  <a:pt x="186" y="370"/>
                </a:lnTo>
                <a:lnTo>
                  <a:pt x="169" y="369"/>
                </a:lnTo>
                <a:lnTo>
                  <a:pt x="152" y="367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7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FF99"/>
          </a:solidFill>
          <a:ln w="3175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591778" y="4896053"/>
            <a:ext cx="739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Time Manager</a:t>
            </a:r>
          </a:p>
        </p:txBody>
      </p:sp>
      <p:sp>
        <p:nvSpPr>
          <p:cNvPr id="130" name="Line 77"/>
          <p:cNvSpPr>
            <a:spLocks noChangeShapeType="1"/>
          </p:cNvSpPr>
          <p:nvPr/>
        </p:nvSpPr>
        <p:spPr bwMode="auto">
          <a:xfrm>
            <a:off x="7530329" y="2345546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1" name="Line 62"/>
          <p:cNvSpPr>
            <a:spLocks noChangeShapeType="1"/>
          </p:cNvSpPr>
          <p:nvPr/>
        </p:nvSpPr>
        <p:spPr bwMode="auto">
          <a:xfrm flipH="1" flipV="1">
            <a:off x="2336600" y="5422392"/>
            <a:ext cx="212725" cy="412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3" name="Group 132"/>
          <p:cNvGrpSpPr/>
          <p:nvPr/>
        </p:nvGrpSpPr>
        <p:grpSpPr>
          <a:xfrm>
            <a:off x="1760419" y="6421483"/>
            <a:ext cx="5438211" cy="263434"/>
            <a:chOff x="403142" y="6400800"/>
            <a:chExt cx="5438211" cy="263434"/>
          </a:xfrm>
        </p:grpSpPr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3585248" y="6460930"/>
              <a:ext cx="1021113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Mission C&amp;DH App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136" name="Freeform 32"/>
            <p:cNvSpPr>
              <a:spLocks/>
            </p:cNvSpPr>
            <p:nvPr/>
          </p:nvSpPr>
          <p:spPr bwMode="auto">
            <a:xfrm>
              <a:off x="1766580" y="6401638"/>
              <a:ext cx="258762" cy="260350"/>
            </a:xfrm>
            <a:custGeom>
              <a:avLst/>
              <a:gdLst>
                <a:gd name="T0" fmla="*/ 0 w 155"/>
                <a:gd name="T1" fmla="*/ 2147483647 h 155"/>
                <a:gd name="T2" fmla="*/ 2147483647 w 155"/>
                <a:gd name="T3" fmla="*/ 2147483647 h 155"/>
                <a:gd name="T4" fmla="*/ 2147483647 w 155"/>
                <a:gd name="T5" fmla="*/ 2147483647 h 155"/>
                <a:gd name="T6" fmla="*/ 2147483647 w 155"/>
                <a:gd name="T7" fmla="*/ 2147483647 h 155"/>
                <a:gd name="T8" fmla="*/ 2147483647 w 155"/>
                <a:gd name="T9" fmla="*/ 2147483647 h 155"/>
                <a:gd name="T10" fmla="*/ 2147483647 w 155"/>
                <a:gd name="T11" fmla="*/ 2147483647 h 155"/>
                <a:gd name="T12" fmla="*/ 2147483647 w 155"/>
                <a:gd name="T13" fmla="*/ 2147483647 h 155"/>
                <a:gd name="T14" fmla="*/ 2147483647 w 155"/>
                <a:gd name="T15" fmla="*/ 2147483647 h 155"/>
                <a:gd name="T16" fmla="*/ 2147483647 w 155"/>
                <a:gd name="T17" fmla="*/ 2147483647 h 155"/>
                <a:gd name="T18" fmla="*/ 2147483647 w 155"/>
                <a:gd name="T19" fmla="*/ 2147483647 h 155"/>
                <a:gd name="T20" fmla="*/ 2147483647 w 155"/>
                <a:gd name="T21" fmla="*/ 2147483647 h 155"/>
                <a:gd name="T22" fmla="*/ 2147483647 w 155"/>
                <a:gd name="T23" fmla="*/ 0 h 155"/>
                <a:gd name="T24" fmla="*/ 2147483647 w 155"/>
                <a:gd name="T25" fmla="*/ 2147483647 h 155"/>
                <a:gd name="T26" fmla="*/ 2147483647 w 155"/>
                <a:gd name="T27" fmla="*/ 2147483647 h 155"/>
                <a:gd name="T28" fmla="*/ 2147483647 w 155"/>
                <a:gd name="T29" fmla="*/ 2147483647 h 155"/>
                <a:gd name="T30" fmla="*/ 2147483647 w 155"/>
                <a:gd name="T31" fmla="*/ 2147483647 h 155"/>
                <a:gd name="T32" fmla="*/ 2147483647 w 155"/>
                <a:gd name="T33" fmla="*/ 2147483647 h 155"/>
                <a:gd name="T34" fmla="*/ 2147483647 w 155"/>
                <a:gd name="T35" fmla="*/ 2147483647 h 155"/>
                <a:gd name="T36" fmla="*/ 2147483647 w 155"/>
                <a:gd name="T37" fmla="*/ 2147483647 h 155"/>
                <a:gd name="T38" fmla="*/ 2147483647 w 155"/>
                <a:gd name="T39" fmla="*/ 2147483647 h 155"/>
                <a:gd name="T40" fmla="*/ 2147483647 w 155"/>
                <a:gd name="T41" fmla="*/ 2147483647 h 155"/>
                <a:gd name="T42" fmla="*/ 2147483647 w 155"/>
                <a:gd name="T43" fmla="*/ 2147483647 h 155"/>
                <a:gd name="T44" fmla="*/ 2147483647 w 155"/>
                <a:gd name="T45" fmla="*/ 2147483647 h 155"/>
                <a:gd name="T46" fmla="*/ 2147483647 w 155"/>
                <a:gd name="T47" fmla="*/ 2147483647 h 155"/>
                <a:gd name="T48" fmla="*/ 2147483647 w 155"/>
                <a:gd name="T49" fmla="*/ 2147483647 h 155"/>
                <a:gd name="T50" fmla="*/ 2147483647 w 155"/>
                <a:gd name="T51" fmla="*/ 2147483647 h 155"/>
                <a:gd name="T52" fmla="*/ 2147483647 w 155"/>
                <a:gd name="T53" fmla="*/ 2147483647 h 155"/>
                <a:gd name="T54" fmla="*/ 2147483647 w 155"/>
                <a:gd name="T55" fmla="*/ 2147483647 h 155"/>
                <a:gd name="T56" fmla="*/ 2147483647 w 155"/>
                <a:gd name="T57" fmla="*/ 2147483647 h 155"/>
                <a:gd name="T58" fmla="*/ 2147483647 w 155"/>
                <a:gd name="T59" fmla="*/ 2147483647 h 155"/>
                <a:gd name="T60" fmla="*/ 2147483647 w 155"/>
                <a:gd name="T61" fmla="*/ 2147483647 h 155"/>
                <a:gd name="T62" fmla="*/ 2147483647 w 155"/>
                <a:gd name="T63" fmla="*/ 2147483647 h 155"/>
                <a:gd name="T64" fmla="*/ 2147483647 w 155"/>
                <a:gd name="T65" fmla="*/ 2147483647 h 155"/>
                <a:gd name="T66" fmla="*/ 2147483647 w 155"/>
                <a:gd name="T67" fmla="*/ 2147483647 h 155"/>
                <a:gd name="T68" fmla="*/ 2147483647 w 155"/>
                <a:gd name="T69" fmla="*/ 2147483647 h 155"/>
                <a:gd name="T70" fmla="*/ 2147483647 w 155"/>
                <a:gd name="T71" fmla="*/ 2147483647 h 155"/>
                <a:gd name="T72" fmla="*/ 2147483647 w 155"/>
                <a:gd name="T73" fmla="*/ 2147483647 h 155"/>
                <a:gd name="T74" fmla="*/ 2147483647 w 155"/>
                <a:gd name="T75" fmla="*/ 2147483647 h 155"/>
                <a:gd name="T76" fmla="*/ 2147483647 w 155"/>
                <a:gd name="T77" fmla="*/ 2147483647 h 155"/>
                <a:gd name="T78" fmla="*/ 2147483647 w 155"/>
                <a:gd name="T79" fmla="*/ 2147483647 h 155"/>
                <a:gd name="T80" fmla="*/ 2147483647 w 155"/>
                <a:gd name="T81" fmla="*/ 2147483647 h 155"/>
                <a:gd name="T82" fmla="*/ 2147483647 w 155"/>
                <a:gd name="T83" fmla="*/ 2147483647 h 155"/>
                <a:gd name="T84" fmla="*/ 2147483647 w 155"/>
                <a:gd name="T85" fmla="*/ 2147483647 h 155"/>
                <a:gd name="T86" fmla="*/ 2147483647 w 155"/>
                <a:gd name="T87" fmla="*/ 2147483647 h 155"/>
                <a:gd name="T88" fmla="*/ 0 w 155"/>
                <a:gd name="T89" fmla="*/ 2147483647 h 15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5"/>
                <a:gd name="T137" fmla="*/ 155 w 155"/>
                <a:gd name="T138" fmla="*/ 155 h 15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5">
                  <a:moveTo>
                    <a:pt x="0" y="78"/>
                  </a:moveTo>
                  <a:lnTo>
                    <a:pt x="1" y="67"/>
                  </a:lnTo>
                  <a:lnTo>
                    <a:pt x="3" y="56"/>
                  </a:lnTo>
                  <a:lnTo>
                    <a:pt x="7" y="46"/>
                  </a:lnTo>
                  <a:lnTo>
                    <a:pt x="12" y="36"/>
                  </a:lnTo>
                  <a:lnTo>
                    <a:pt x="19" y="27"/>
                  </a:lnTo>
                  <a:lnTo>
                    <a:pt x="27" y="19"/>
                  </a:lnTo>
                  <a:lnTo>
                    <a:pt x="35" y="13"/>
                  </a:lnTo>
                  <a:lnTo>
                    <a:pt x="45" y="7"/>
                  </a:lnTo>
                  <a:lnTo>
                    <a:pt x="56" y="4"/>
                  </a:lnTo>
                  <a:lnTo>
                    <a:pt x="66" y="1"/>
                  </a:lnTo>
                  <a:lnTo>
                    <a:pt x="77" y="0"/>
                  </a:lnTo>
                  <a:lnTo>
                    <a:pt x="88" y="1"/>
                  </a:lnTo>
                  <a:lnTo>
                    <a:pt x="99" y="4"/>
                  </a:lnTo>
                  <a:lnTo>
                    <a:pt x="110" y="7"/>
                  </a:lnTo>
                  <a:lnTo>
                    <a:pt x="119" y="13"/>
                  </a:lnTo>
                  <a:lnTo>
                    <a:pt x="128" y="19"/>
                  </a:lnTo>
                  <a:lnTo>
                    <a:pt x="136" y="27"/>
                  </a:lnTo>
                  <a:lnTo>
                    <a:pt x="142" y="36"/>
                  </a:lnTo>
                  <a:lnTo>
                    <a:pt x="148" y="46"/>
                  </a:lnTo>
                  <a:lnTo>
                    <a:pt x="152" y="56"/>
                  </a:lnTo>
                  <a:lnTo>
                    <a:pt x="154" y="67"/>
                  </a:lnTo>
                  <a:lnTo>
                    <a:pt x="155" y="78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10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6"/>
                  </a:lnTo>
                  <a:lnTo>
                    <a:pt x="119" y="143"/>
                  </a:lnTo>
                  <a:lnTo>
                    <a:pt x="110" y="148"/>
                  </a:lnTo>
                  <a:lnTo>
                    <a:pt x="99" y="152"/>
                  </a:lnTo>
                  <a:lnTo>
                    <a:pt x="88" y="154"/>
                  </a:lnTo>
                  <a:lnTo>
                    <a:pt x="77" y="155"/>
                  </a:lnTo>
                  <a:lnTo>
                    <a:pt x="66" y="154"/>
                  </a:lnTo>
                  <a:lnTo>
                    <a:pt x="56" y="152"/>
                  </a:lnTo>
                  <a:lnTo>
                    <a:pt x="45" y="148"/>
                  </a:lnTo>
                  <a:lnTo>
                    <a:pt x="35" y="143"/>
                  </a:lnTo>
                  <a:lnTo>
                    <a:pt x="27" y="136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10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66CC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33"/>
            <p:cNvSpPr>
              <a:spLocks/>
            </p:cNvSpPr>
            <p:nvPr/>
          </p:nvSpPr>
          <p:spPr bwMode="auto">
            <a:xfrm>
              <a:off x="403142" y="6400800"/>
              <a:ext cx="258763" cy="258763"/>
            </a:xfrm>
            <a:custGeom>
              <a:avLst/>
              <a:gdLst>
                <a:gd name="T0" fmla="*/ 0 w 155"/>
                <a:gd name="T1" fmla="*/ 2147483647 h 154"/>
                <a:gd name="T2" fmla="*/ 2147483647 w 155"/>
                <a:gd name="T3" fmla="*/ 2147483647 h 154"/>
                <a:gd name="T4" fmla="*/ 2147483647 w 155"/>
                <a:gd name="T5" fmla="*/ 2147483647 h 154"/>
                <a:gd name="T6" fmla="*/ 2147483647 w 155"/>
                <a:gd name="T7" fmla="*/ 2147483647 h 154"/>
                <a:gd name="T8" fmla="*/ 2147483647 w 155"/>
                <a:gd name="T9" fmla="*/ 2147483647 h 154"/>
                <a:gd name="T10" fmla="*/ 2147483647 w 155"/>
                <a:gd name="T11" fmla="*/ 2147483647 h 154"/>
                <a:gd name="T12" fmla="*/ 2147483647 w 155"/>
                <a:gd name="T13" fmla="*/ 2147483647 h 154"/>
                <a:gd name="T14" fmla="*/ 2147483647 w 155"/>
                <a:gd name="T15" fmla="*/ 2147483647 h 154"/>
                <a:gd name="T16" fmla="*/ 2147483647 w 155"/>
                <a:gd name="T17" fmla="*/ 2147483647 h 154"/>
                <a:gd name="T18" fmla="*/ 2147483647 w 155"/>
                <a:gd name="T19" fmla="*/ 2147483647 h 154"/>
                <a:gd name="T20" fmla="*/ 2147483647 w 155"/>
                <a:gd name="T21" fmla="*/ 0 h 154"/>
                <a:gd name="T22" fmla="*/ 2147483647 w 155"/>
                <a:gd name="T23" fmla="*/ 0 h 154"/>
                <a:gd name="T24" fmla="*/ 2147483647 w 155"/>
                <a:gd name="T25" fmla="*/ 0 h 154"/>
                <a:gd name="T26" fmla="*/ 2147483647 w 155"/>
                <a:gd name="T27" fmla="*/ 2147483647 h 154"/>
                <a:gd name="T28" fmla="*/ 2147483647 w 155"/>
                <a:gd name="T29" fmla="*/ 2147483647 h 154"/>
                <a:gd name="T30" fmla="*/ 2147483647 w 155"/>
                <a:gd name="T31" fmla="*/ 2147483647 h 154"/>
                <a:gd name="T32" fmla="*/ 2147483647 w 155"/>
                <a:gd name="T33" fmla="*/ 2147483647 h 154"/>
                <a:gd name="T34" fmla="*/ 2147483647 w 155"/>
                <a:gd name="T35" fmla="*/ 2147483647 h 154"/>
                <a:gd name="T36" fmla="*/ 2147483647 w 155"/>
                <a:gd name="T37" fmla="*/ 2147483647 h 154"/>
                <a:gd name="T38" fmla="*/ 2147483647 w 155"/>
                <a:gd name="T39" fmla="*/ 2147483647 h 154"/>
                <a:gd name="T40" fmla="*/ 2147483647 w 155"/>
                <a:gd name="T41" fmla="*/ 2147483647 h 154"/>
                <a:gd name="T42" fmla="*/ 2147483647 w 155"/>
                <a:gd name="T43" fmla="*/ 2147483647 h 154"/>
                <a:gd name="T44" fmla="*/ 2147483647 w 155"/>
                <a:gd name="T45" fmla="*/ 2147483647 h 154"/>
                <a:gd name="T46" fmla="*/ 2147483647 w 155"/>
                <a:gd name="T47" fmla="*/ 2147483647 h 154"/>
                <a:gd name="T48" fmla="*/ 2147483647 w 155"/>
                <a:gd name="T49" fmla="*/ 2147483647 h 154"/>
                <a:gd name="T50" fmla="*/ 2147483647 w 155"/>
                <a:gd name="T51" fmla="*/ 2147483647 h 154"/>
                <a:gd name="T52" fmla="*/ 2147483647 w 155"/>
                <a:gd name="T53" fmla="*/ 2147483647 h 154"/>
                <a:gd name="T54" fmla="*/ 2147483647 w 155"/>
                <a:gd name="T55" fmla="*/ 2147483647 h 154"/>
                <a:gd name="T56" fmla="*/ 2147483647 w 155"/>
                <a:gd name="T57" fmla="*/ 2147483647 h 154"/>
                <a:gd name="T58" fmla="*/ 2147483647 w 155"/>
                <a:gd name="T59" fmla="*/ 2147483647 h 154"/>
                <a:gd name="T60" fmla="*/ 2147483647 w 155"/>
                <a:gd name="T61" fmla="*/ 2147483647 h 154"/>
                <a:gd name="T62" fmla="*/ 2147483647 w 155"/>
                <a:gd name="T63" fmla="*/ 2147483647 h 154"/>
                <a:gd name="T64" fmla="*/ 2147483647 w 155"/>
                <a:gd name="T65" fmla="*/ 2147483647 h 154"/>
                <a:gd name="T66" fmla="*/ 2147483647 w 155"/>
                <a:gd name="T67" fmla="*/ 2147483647 h 154"/>
                <a:gd name="T68" fmla="*/ 2147483647 w 155"/>
                <a:gd name="T69" fmla="*/ 2147483647 h 154"/>
                <a:gd name="T70" fmla="*/ 2147483647 w 155"/>
                <a:gd name="T71" fmla="*/ 2147483647 h 154"/>
                <a:gd name="T72" fmla="*/ 2147483647 w 155"/>
                <a:gd name="T73" fmla="*/ 2147483647 h 154"/>
                <a:gd name="T74" fmla="*/ 2147483647 w 155"/>
                <a:gd name="T75" fmla="*/ 2147483647 h 154"/>
                <a:gd name="T76" fmla="*/ 2147483647 w 155"/>
                <a:gd name="T77" fmla="*/ 2147483647 h 154"/>
                <a:gd name="T78" fmla="*/ 2147483647 w 155"/>
                <a:gd name="T79" fmla="*/ 2147483647 h 154"/>
                <a:gd name="T80" fmla="*/ 2147483647 w 155"/>
                <a:gd name="T81" fmla="*/ 2147483647 h 154"/>
                <a:gd name="T82" fmla="*/ 2147483647 w 155"/>
                <a:gd name="T83" fmla="*/ 2147483647 h 154"/>
                <a:gd name="T84" fmla="*/ 2147483647 w 155"/>
                <a:gd name="T85" fmla="*/ 2147483647 h 154"/>
                <a:gd name="T86" fmla="*/ 2147483647 w 155"/>
                <a:gd name="T87" fmla="*/ 2147483647 h 154"/>
                <a:gd name="T88" fmla="*/ 0 w 155"/>
                <a:gd name="T89" fmla="*/ 2147483647 h 1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4"/>
                <a:gd name="T137" fmla="*/ 155 w 155"/>
                <a:gd name="T138" fmla="*/ 154 h 15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4">
                  <a:moveTo>
                    <a:pt x="0" y="77"/>
                  </a:moveTo>
                  <a:lnTo>
                    <a:pt x="1" y="66"/>
                  </a:lnTo>
                  <a:lnTo>
                    <a:pt x="3" y="55"/>
                  </a:lnTo>
                  <a:lnTo>
                    <a:pt x="7" y="45"/>
                  </a:lnTo>
                  <a:lnTo>
                    <a:pt x="12" y="35"/>
                  </a:lnTo>
                  <a:lnTo>
                    <a:pt x="19" y="26"/>
                  </a:lnTo>
                  <a:lnTo>
                    <a:pt x="27" y="19"/>
                  </a:lnTo>
                  <a:lnTo>
                    <a:pt x="35" y="12"/>
                  </a:lnTo>
                  <a:lnTo>
                    <a:pt x="45" y="7"/>
                  </a:lnTo>
                  <a:lnTo>
                    <a:pt x="56" y="3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8" y="0"/>
                  </a:lnTo>
                  <a:lnTo>
                    <a:pt x="99" y="3"/>
                  </a:lnTo>
                  <a:lnTo>
                    <a:pt x="110" y="7"/>
                  </a:lnTo>
                  <a:lnTo>
                    <a:pt x="119" y="12"/>
                  </a:lnTo>
                  <a:lnTo>
                    <a:pt x="128" y="19"/>
                  </a:lnTo>
                  <a:lnTo>
                    <a:pt x="136" y="26"/>
                  </a:lnTo>
                  <a:lnTo>
                    <a:pt x="142" y="35"/>
                  </a:lnTo>
                  <a:lnTo>
                    <a:pt x="148" y="45"/>
                  </a:lnTo>
                  <a:lnTo>
                    <a:pt x="152" y="55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09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5"/>
                  </a:lnTo>
                  <a:lnTo>
                    <a:pt x="119" y="142"/>
                  </a:lnTo>
                  <a:lnTo>
                    <a:pt x="110" y="147"/>
                  </a:lnTo>
                  <a:lnTo>
                    <a:pt x="99" y="151"/>
                  </a:lnTo>
                  <a:lnTo>
                    <a:pt x="88" y="153"/>
                  </a:lnTo>
                  <a:lnTo>
                    <a:pt x="77" y="154"/>
                  </a:lnTo>
                  <a:lnTo>
                    <a:pt x="66" y="153"/>
                  </a:lnTo>
                  <a:lnTo>
                    <a:pt x="56" y="151"/>
                  </a:lnTo>
                  <a:lnTo>
                    <a:pt x="45" y="147"/>
                  </a:lnTo>
                  <a:lnTo>
                    <a:pt x="35" y="142"/>
                  </a:lnTo>
                  <a:lnTo>
                    <a:pt x="27" y="135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09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Rectangle 34"/>
            <p:cNvSpPr>
              <a:spLocks noChangeArrowheads="1"/>
            </p:cNvSpPr>
            <p:nvPr/>
          </p:nvSpPr>
          <p:spPr bwMode="auto">
            <a:xfrm>
              <a:off x="2172113" y="6460930"/>
              <a:ext cx="621965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cFE Service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139" name="Rectangle 35"/>
            <p:cNvSpPr>
              <a:spLocks noChangeArrowheads="1"/>
            </p:cNvSpPr>
            <p:nvPr/>
          </p:nvSpPr>
          <p:spPr bwMode="auto">
            <a:xfrm>
              <a:off x="789339" y="6461918"/>
              <a:ext cx="46355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CFS App</a:t>
              </a:r>
            </a:p>
          </p:txBody>
        </p:sp>
        <p:sp>
          <p:nvSpPr>
            <p:cNvPr id="140" name="Freeform 32"/>
            <p:cNvSpPr>
              <a:spLocks/>
            </p:cNvSpPr>
            <p:nvPr/>
          </p:nvSpPr>
          <p:spPr bwMode="auto">
            <a:xfrm>
              <a:off x="3201521" y="6403884"/>
              <a:ext cx="258762" cy="260350"/>
            </a:xfrm>
            <a:custGeom>
              <a:avLst/>
              <a:gdLst>
                <a:gd name="T0" fmla="*/ 0 w 155"/>
                <a:gd name="T1" fmla="*/ 2147483647 h 155"/>
                <a:gd name="T2" fmla="*/ 2147483647 w 155"/>
                <a:gd name="T3" fmla="*/ 2147483647 h 155"/>
                <a:gd name="T4" fmla="*/ 2147483647 w 155"/>
                <a:gd name="T5" fmla="*/ 2147483647 h 155"/>
                <a:gd name="T6" fmla="*/ 2147483647 w 155"/>
                <a:gd name="T7" fmla="*/ 2147483647 h 155"/>
                <a:gd name="T8" fmla="*/ 2147483647 w 155"/>
                <a:gd name="T9" fmla="*/ 2147483647 h 155"/>
                <a:gd name="T10" fmla="*/ 2147483647 w 155"/>
                <a:gd name="T11" fmla="*/ 2147483647 h 155"/>
                <a:gd name="T12" fmla="*/ 2147483647 w 155"/>
                <a:gd name="T13" fmla="*/ 2147483647 h 155"/>
                <a:gd name="T14" fmla="*/ 2147483647 w 155"/>
                <a:gd name="T15" fmla="*/ 2147483647 h 155"/>
                <a:gd name="T16" fmla="*/ 2147483647 w 155"/>
                <a:gd name="T17" fmla="*/ 2147483647 h 155"/>
                <a:gd name="T18" fmla="*/ 2147483647 w 155"/>
                <a:gd name="T19" fmla="*/ 2147483647 h 155"/>
                <a:gd name="T20" fmla="*/ 2147483647 w 155"/>
                <a:gd name="T21" fmla="*/ 2147483647 h 155"/>
                <a:gd name="T22" fmla="*/ 2147483647 w 155"/>
                <a:gd name="T23" fmla="*/ 0 h 155"/>
                <a:gd name="T24" fmla="*/ 2147483647 w 155"/>
                <a:gd name="T25" fmla="*/ 2147483647 h 155"/>
                <a:gd name="T26" fmla="*/ 2147483647 w 155"/>
                <a:gd name="T27" fmla="*/ 2147483647 h 155"/>
                <a:gd name="T28" fmla="*/ 2147483647 w 155"/>
                <a:gd name="T29" fmla="*/ 2147483647 h 155"/>
                <a:gd name="T30" fmla="*/ 2147483647 w 155"/>
                <a:gd name="T31" fmla="*/ 2147483647 h 155"/>
                <a:gd name="T32" fmla="*/ 2147483647 w 155"/>
                <a:gd name="T33" fmla="*/ 2147483647 h 155"/>
                <a:gd name="T34" fmla="*/ 2147483647 w 155"/>
                <a:gd name="T35" fmla="*/ 2147483647 h 155"/>
                <a:gd name="T36" fmla="*/ 2147483647 w 155"/>
                <a:gd name="T37" fmla="*/ 2147483647 h 155"/>
                <a:gd name="T38" fmla="*/ 2147483647 w 155"/>
                <a:gd name="T39" fmla="*/ 2147483647 h 155"/>
                <a:gd name="T40" fmla="*/ 2147483647 w 155"/>
                <a:gd name="T41" fmla="*/ 2147483647 h 155"/>
                <a:gd name="T42" fmla="*/ 2147483647 w 155"/>
                <a:gd name="T43" fmla="*/ 2147483647 h 155"/>
                <a:gd name="T44" fmla="*/ 2147483647 w 155"/>
                <a:gd name="T45" fmla="*/ 2147483647 h 155"/>
                <a:gd name="T46" fmla="*/ 2147483647 w 155"/>
                <a:gd name="T47" fmla="*/ 2147483647 h 155"/>
                <a:gd name="T48" fmla="*/ 2147483647 w 155"/>
                <a:gd name="T49" fmla="*/ 2147483647 h 155"/>
                <a:gd name="T50" fmla="*/ 2147483647 w 155"/>
                <a:gd name="T51" fmla="*/ 2147483647 h 155"/>
                <a:gd name="T52" fmla="*/ 2147483647 w 155"/>
                <a:gd name="T53" fmla="*/ 2147483647 h 155"/>
                <a:gd name="T54" fmla="*/ 2147483647 w 155"/>
                <a:gd name="T55" fmla="*/ 2147483647 h 155"/>
                <a:gd name="T56" fmla="*/ 2147483647 w 155"/>
                <a:gd name="T57" fmla="*/ 2147483647 h 155"/>
                <a:gd name="T58" fmla="*/ 2147483647 w 155"/>
                <a:gd name="T59" fmla="*/ 2147483647 h 155"/>
                <a:gd name="T60" fmla="*/ 2147483647 w 155"/>
                <a:gd name="T61" fmla="*/ 2147483647 h 155"/>
                <a:gd name="T62" fmla="*/ 2147483647 w 155"/>
                <a:gd name="T63" fmla="*/ 2147483647 h 155"/>
                <a:gd name="T64" fmla="*/ 2147483647 w 155"/>
                <a:gd name="T65" fmla="*/ 2147483647 h 155"/>
                <a:gd name="T66" fmla="*/ 2147483647 w 155"/>
                <a:gd name="T67" fmla="*/ 2147483647 h 155"/>
                <a:gd name="T68" fmla="*/ 2147483647 w 155"/>
                <a:gd name="T69" fmla="*/ 2147483647 h 155"/>
                <a:gd name="T70" fmla="*/ 2147483647 w 155"/>
                <a:gd name="T71" fmla="*/ 2147483647 h 155"/>
                <a:gd name="T72" fmla="*/ 2147483647 w 155"/>
                <a:gd name="T73" fmla="*/ 2147483647 h 155"/>
                <a:gd name="T74" fmla="*/ 2147483647 w 155"/>
                <a:gd name="T75" fmla="*/ 2147483647 h 155"/>
                <a:gd name="T76" fmla="*/ 2147483647 w 155"/>
                <a:gd name="T77" fmla="*/ 2147483647 h 155"/>
                <a:gd name="T78" fmla="*/ 2147483647 w 155"/>
                <a:gd name="T79" fmla="*/ 2147483647 h 155"/>
                <a:gd name="T80" fmla="*/ 2147483647 w 155"/>
                <a:gd name="T81" fmla="*/ 2147483647 h 155"/>
                <a:gd name="T82" fmla="*/ 2147483647 w 155"/>
                <a:gd name="T83" fmla="*/ 2147483647 h 155"/>
                <a:gd name="T84" fmla="*/ 2147483647 w 155"/>
                <a:gd name="T85" fmla="*/ 2147483647 h 155"/>
                <a:gd name="T86" fmla="*/ 2147483647 w 155"/>
                <a:gd name="T87" fmla="*/ 2147483647 h 155"/>
                <a:gd name="T88" fmla="*/ 0 w 155"/>
                <a:gd name="T89" fmla="*/ 2147483647 h 15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5"/>
                <a:gd name="T137" fmla="*/ 155 w 155"/>
                <a:gd name="T138" fmla="*/ 155 h 15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5">
                  <a:moveTo>
                    <a:pt x="0" y="78"/>
                  </a:moveTo>
                  <a:lnTo>
                    <a:pt x="1" y="67"/>
                  </a:lnTo>
                  <a:lnTo>
                    <a:pt x="3" y="56"/>
                  </a:lnTo>
                  <a:lnTo>
                    <a:pt x="7" y="46"/>
                  </a:lnTo>
                  <a:lnTo>
                    <a:pt x="12" y="36"/>
                  </a:lnTo>
                  <a:lnTo>
                    <a:pt x="19" y="27"/>
                  </a:lnTo>
                  <a:lnTo>
                    <a:pt x="27" y="19"/>
                  </a:lnTo>
                  <a:lnTo>
                    <a:pt x="35" y="13"/>
                  </a:lnTo>
                  <a:lnTo>
                    <a:pt x="45" y="7"/>
                  </a:lnTo>
                  <a:lnTo>
                    <a:pt x="56" y="4"/>
                  </a:lnTo>
                  <a:lnTo>
                    <a:pt x="66" y="1"/>
                  </a:lnTo>
                  <a:lnTo>
                    <a:pt x="77" y="0"/>
                  </a:lnTo>
                  <a:lnTo>
                    <a:pt x="88" y="1"/>
                  </a:lnTo>
                  <a:lnTo>
                    <a:pt x="99" y="4"/>
                  </a:lnTo>
                  <a:lnTo>
                    <a:pt x="110" y="7"/>
                  </a:lnTo>
                  <a:lnTo>
                    <a:pt x="119" y="13"/>
                  </a:lnTo>
                  <a:lnTo>
                    <a:pt x="128" y="19"/>
                  </a:lnTo>
                  <a:lnTo>
                    <a:pt x="136" y="27"/>
                  </a:lnTo>
                  <a:lnTo>
                    <a:pt x="142" y="36"/>
                  </a:lnTo>
                  <a:lnTo>
                    <a:pt x="148" y="46"/>
                  </a:lnTo>
                  <a:lnTo>
                    <a:pt x="152" y="56"/>
                  </a:lnTo>
                  <a:lnTo>
                    <a:pt x="154" y="67"/>
                  </a:lnTo>
                  <a:lnTo>
                    <a:pt x="155" y="78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10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6"/>
                  </a:lnTo>
                  <a:lnTo>
                    <a:pt x="119" y="143"/>
                  </a:lnTo>
                  <a:lnTo>
                    <a:pt x="110" y="148"/>
                  </a:lnTo>
                  <a:lnTo>
                    <a:pt x="99" y="152"/>
                  </a:lnTo>
                  <a:lnTo>
                    <a:pt x="88" y="154"/>
                  </a:lnTo>
                  <a:lnTo>
                    <a:pt x="77" y="155"/>
                  </a:lnTo>
                  <a:lnTo>
                    <a:pt x="66" y="154"/>
                  </a:lnTo>
                  <a:lnTo>
                    <a:pt x="56" y="152"/>
                  </a:lnTo>
                  <a:lnTo>
                    <a:pt x="45" y="148"/>
                  </a:lnTo>
                  <a:lnTo>
                    <a:pt x="35" y="143"/>
                  </a:lnTo>
                  <a:lnTo>
                    <a:pt x="27" y="136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10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Rectangle 34"/>
            <p:cNvSpPr>
              <a:spLocks noChangeArrowheads="1"/>
            </p:cNvSpPr>
            <p:nvPr/>
          </p:nvSpPr>
          <p:spPr bwMode="auto">
            <a:xfrm>
              <a:off x="5341215" y="6460929"/>
              <a:ext cx="500138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Hardware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142" name="Freeform 32"/>
            <p:cNvSpPr>
              <a:spLocks/>
            </p:cNvSpPr>
            <p:nvPr/>
          </p:nvSpPr>
          <p:spPr bwMode="auto">
            <a:xfrm>
              <a:off x="4950078" y="6400800"/>
              <a:ext cx="258762" cy="260350"/>
            </a:xfrm>
            <a:custGeom>
              <a:avLst/>
              <a:gdLst>
                <a:gd name="T0" fmla="*/ 0 w 155"/>
                <a:gd name="T1" fmla="*/ 2147483647 h 155"/>
                <a:gd name="T2" fmla="*/ 2147483647 w 155"/>
                <a:gd name="T3" fmla="*/ 2147483647 h 155"/>
                <a:gd name="T4" fmla="*/ 2147483647 w 155"/>
                <a:gd name="T5" fmla="*/ 2147483647 h 155"/>
                <a:gd name="T6" fmla="*/ 2147483647 w 155"/>
                <a:gd name="T7" fmla="*/ 2147483647 h 155"/>
                <a:gd name="T8" fmla="*/ 2147483647 w 155"/>
                <a:gd name="T9" fmla="*/ 2147483647 h 155"/>
                <a:gd name="T10" fmla="*/ 2147483647 w 155"/>
                <a:gd name="T11" fmla="*/ 2147483647 h 155"/>
                <a:gd name="T12" fmla="*/ 2147483647 w 155"/>
                <a:gd name="T13" fmla="*/ 2147483647 h 155"/>
                <a:gd name="T14" fmla="*/ 2147483647 w 155"/>
                <a:gd name="T15" fmla="*/ 2147483647 h 155"/>
                <a:gd name="T16" fmla="*/ 2147483647 w 155"/>
                <a:gd name="T17" fmla="*/ 2147483647 h 155"/>
                <a:gd name="T18" fmla="*/ 2147483647 w 155"/>
                <a:gd name="T19" fmla="*/ 2147483647 h 155"/>
                <a:gd name="T20" fmla="*/ 2147483647 w 155"/>
                <a:gd name="T21" fmla="*/ 2147483647 h 155"/>
                <a:gd name="T22" fmla="*/ 2147483647 w 155"/>
                <a:gd name="T23" fmla="*/ 0 h 155"/>
                <a:gd name="T24" fmla="*/ 2147483647 w 155"/>
                <a:gd name="T25" fmla="*/ 2147483647 h 155"/>
                <a:gd name="T26" fmla="*/ 2147483647 w 155"/>
                <a:gd name="T27" fmla="*/ 2147483647 h 155"/>
                <a:gd name="T28" fmla="*/ 2147483647 w 155"/>
                <a:gd name="T29" fmla="*/ 2147483647 h 155"/>
                <a:gd name="T30" fmla="*/ 2147483647 w 155"/>
                <a:gd name="T31" fmla="*/ 2147483647 h 155"/>
                <a:gd name="T32" fmla="*/ 2147483647 w 155"/>
                <a:gd name="T33" fmla="*/ 2147483647 h 155"/>
                <a:gd name="T34" fmla="*/ 2147483647 w 155"/>
                <a:gd name="T35" fmla="*/ 2147483647 h 155"/>
                <a:gd name="T36" fmla="*/ 2147483647 w 155"/>
                <a:gd name="T37" fmla="*/ 2147483647 h 155"/>
                <a:gd name="T38" fmla="*/ 2147483647 w 155"/>
                <a:gd name="T39" fmla="*/ 2147483647 h 155"/>
                <a:gd name="T40" fmla="*/ 2147483647 w 155"/>
                <a:gd name="T41" fmla="*/ 2147483647 h 155"/>
                <a:gd name="T42" fmla="*/ 2147483647 w 155"/>
                <a:gd name="T43" fmla="*/ 2147483647 h 155"/>
                <a:gd name="T44" fmla="*/ 2147483647 w 155"/>
                <a:gd name="T45" fmla="*/ 2147483647 h 155"/>
                <a:gd name="T46" fmla="*/ 2147483647 w 155"/>
                <a:gd name="T47" fmla="*/ 2147483647 h 155"/>
                <a:gd name="T48" fmla="*/ 2147483647 w 155"/>
                <a:gd name="T49" fmla="*/ 2147483647 h 155"/>
                <a:gd name="T50" fmla="*/ 2147483647 w 155"/>
                <a:gd name="T51" fmla="*/ 2147483647 h 155"/>
                <a:gd name="T52" fmla="*/ 2147483647 w 155"/>
                <a:gd name="T53" fmla="*/ 2147483647 h 155"/>
                <a:gd name="T54" fmla="*/ 2147483647 w 155"/>
                <a:gd name="T55" fmla="*/ 2147483647 h 155"/>
                <a:gd name="T56" fmla="*/ 2147483647 w 155"/>
                <a:gd name="T57" fmla="*/ 2147483647 h 155"/>
                <a:gd name="T58" fmla="*/ 2147483647 w 155"/>
                <a:gd name="T59" fmla="*/ 2147483647 h 155"/>
                <a:gd name="T60" fmla="*/ 2147483647 w 155"/>
                <a:gd name="T61" fmla="*/ 2147483647 h 155"/>
                <a:gd name="T62" fmla="*/ 2147483647 w 155"/>
                <a:gd name="T63" fmla="*/ 2147483647 h 155"/>
                <a:gd name="T64" fmla="*/ 2147483647 w 155"/>
                <a:gd name="T65" fmla="*/ 2147483647 h 155"/>
                <a:gd name="T66" fmla="*/ 2147483647 w 155"/>
                <a:gd name="T67" fmla="*/ 2147483647 h 155"/>
                <a:gd name="T68" fmla="*/ 2147483647 w 155"/>
                <a:gd name="T69" fmla="*/ 2147483647 h 155"/>
                <a:gd name="T70" fmla="*/ 2147483647 w 155"/>
                <a:gd name="T71" fmla="*/ 2147483647 h 155"/>
                <a:gd name="T72" fmla="*/ 2147483647 w 155"/>
                <a:gd name="T73" fmla="*/ 2147483647 h 155"/>
                <a:gd name="T74" fmla="*/ 2147483647 w 155"/>
                <a:gd name="T75" fmla="*/ 2147483647 h 155"/>
                <a:gd name="T76" fmla="*/ 2147483647 w 155"/>
                <a:gd name="T77" fmla="*/ 2147483647 h 155"/>
                <a:gd name="T78" fmla="*/ 2147483647 w 155"/>
                <a:gd name="T79" fmla="*/ 2147483647 h 155"/>
                <a:gd name="T80" fmla="*/ 2147483647 w 155"/>
                <a:gd name="T81" fmla="*/ 2147483647 h 155"/>
                <a:gd name="T82" fmla="*/ 2147483647 w 155"/>
                <a:gd name="T83" fmla="*/ 2147483647 h 155"/>
                <a:gd name="T84" fmla="*/ 2147483647 w 155"/>
                <a:gd name="T85" fmla="*/ 2147483647 h 155"/>
                <a:gd name="T86" fmla="*/ 2147483647 w 155"/>
                <a:gd name="T87" fmla="*/ 2147483647 h 155"/>
                <a:gd name="T88" fmla="*/ 0 w 155"/>
                <a:gd name="T89" fmla="*/ 2147483647 h 15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5"/>
                <a:gd name="T136" fmla="*/ 0 h 155"/>
                <a:gd name="T137" fmla="*/ 155 w 155"/>
                <a:gd name="T138" fmla="*/ 155 h 15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5" h="155">
                  <a:moveTo>
                    <a:pt x="0" y="78"/>
                  </a:moveTo>
                  <a:lnTo>
                    <a:pt x="1" y="67"/>
                  </a:lnTo>
                  <a:lnTo>
                    <a:pt x="3" y="56"/>
                  </a:lnTo>
                  <a:lnTo>
                    <a:pt x="7" y="46"/>
                  </a:lnTo>
                  <a:lnTo>
                    <a:pt x="12" y="36"/>
                  </a:lnTo>
                  <a:lnTo>
                    <a:pt x="19" y="27"/>
                  </a:lnTo>
                  <a:lnTo>
                    <a:pt x="27" y="19"/>
                  </a:lnTo>
                  <a:lnTo>
                    <a:pt x="35" y="13"/>
                  </a:lnTo>
                  <a:lnTo>
                    <a:pt x="45" y="7"/>
                  </a:lnTo>
                  <a:lnTo>
                    <a:pt x="56" y="4"/>
                  </a:lnTo>
                  <a:lnTo>
                    <a:pt x="66" y="1"/>
                  </a:lnTo>
                  <a:lnTo>
                    <a:pt x="77" y="0"/>
                  </a:lnTo>
                  <a:lnTo>
                    <a:pt x="88" y="1"/>
                  </a:lnTo>
                  <a:lnTo>
                    <a:pt x="99" y="4"/>
                  </a:lnTo>
                  <a:lnTo>
                    <a:pt x="110" y="7"/>
                  </a:lnTo>
                  <a:lnTo>
                    <a:pt x="119" y="13"/>
                  </a:lnTo>
                  <a:lnTo>
                    <a:pt x="128" y="19"/>
                  </a:lnTo>
                  <a:lnTo>
                    <a:pt x="136" y="27"/>
                  </a:lnTo>
                  <a:lnTo>
                    <a:pt x="142" y="36"/>
                  </a:lnTo>
                  <a:lnTo>
                    <a:pt x="148" y="46"/>
                  </a:lnTo>
                  <a:lnTo>
                    <a:pt x="152" y="56"/>
                  </a:lnTo>
                  <a:lnTo>
                    <a:pt x="154" y="67"/>
                  </a:lnTo>
                  <a:lnTo>
                    <a:pt x="155" y="78"/>
                  </a:lnTo>
                  <a:lnTo>
                    <a:pt x="154" y="88"/>
                  </a:lnTo>
                  <a:lnTo>
                    <a:pt x="152" y="99"/>
                  </a:lnTo>
                  <a:lnTo>
                    <a:pt x="148" y="110"/>
                  </a:lnTo>
                  <a:lnTo>
                    <a:pt x="142" y="119"/>
                  </a:lnTo>
                  <a:lnTo>
                    <a:pt x="136" y="128"/>
                  </a:lnTo>
                  <a:lnTo>
                    <a:pt x="128" y="136"/>
                  </a:lnTo>
                  <a:lnTo>
                    <a:pt x="119" y="143"/>
                  </a:lnTo>
                  <a:lnTo>
                    <a:pt x="110" y="148"/>
                  </a:lnTo>
                  <a:lnTo>
                    <a:pt x="99" y="152"/>
                  </a:lnTo>
                  <a:lnTo>
                    <a:pt x="88" y="154"/>
                  </a:lnTo>
                  <a:lnTo>
                    <a:pt x="77" y="155"/>
                  </a:lnTo>
                  <a:lnTo>
                    <a:pt x="66" y="154"/>
                  </a:lnTo>
                  <a:lnTo>
                    <a:pt x="56" y="152"/>
                  </a:lnTo>
                  <a:lnTo>
                    <a:pt x="45" y="148"/>
                  </a:lnTo>
                  <a:lnTo>
                    <a:pt x="35" y="143"/>
                  </a:lnTo>
                  <a:lnTo>
                    <a:pt x="27" y="136"/>
                  </a:lnTo>
                  <a:lnTo>
                    <a:pt x="19" y="128"/>
                  </a:lnTo>
                  <a:lnTo>
                    <a:pt x="12" y="119"/>
                  </a:lnTo>
                  <a:lnTo>
                    <a:pt x="7" y="110"/>
                  </a:lnTo>
                  <a:lnTo>
                    <a:pt x="3" y="99"/>
                  </a:lnTo>
                  <a:lnTo>
                    <a:pt x="1" y="8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4" name="Rectangle 133"/>
          <p:cNvSpPr/>
          <p:nvPr/>
        </p:nvSpPr>
        <p:spPr bwMode="auto">
          <a:xfrm>
            <a:off x="1584562" y="6324600"/>
            <a:ext cx="5789924" cy="4572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33370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7175"/>
            <a:ext cx="7772400" cy="1470025"/>
          </a:xfrm>
        </p:spPr>
        <p:txBody>
          <a:bodyPr/>
          <a:lstStyle/>
          <a:p>
            <a:pPr algn="ctr"/>
            <a:r>
              <a:rPr lang="en-US"/>
              <a:t>Existing Applications</a:t>
            </a:r>
          </a:p>
        </p:txBody>
      </p:sp>
    </p:spTree>
    <p:extLst>
      <p:ext uri="{BB962C8B-B14F-4D97-AF65-F5344CB8AC3E}">
        <p14:creationId xmlns:p14="http://schemas.microsoft.com/office/powerpoint/2010/main" val="60322521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900" y="152400"/>
            <a:ext cx="6680200" cy="688975"/>
          </a:xfrm>
        </p:spPr>
        <p:txBody>
          <a:bodyPr/>
          <a:lstStyle/>
          <a:p>
            <a:pPr algn="ctr"/>
            <a:r>
              <a:rPr lang="en-US"/>
              <a:t>GSFC Open Source Apps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860150"/>
              </p:ext>
            </p:extLst>
          </p:nvPr>
        </p:nvGraphicFramePr>
        <p:xfrm>
          <a:off x="57150" y="841375"/>
          <a:ext cx="9029700" cy="58855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257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962">
                <a:tc>
                  <a:txBody>
                    <a:bodyPr/>
                    <a:lstStyle/>
                    <a:p>
                      <a:r>
                        <a:rPr lang="en-US" sz="1400"/>
                        <a:t>Application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Function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2"/>
                        </a:rPr>
                        <a:t>CFDP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Transfers/receives file data to/from the ground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3"/>
                        </a:rPr>
                        <a:t>Checksum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Performs data integrity checking of memory, tables and files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4"/>
                        </a:rPr>
                        <a:t>Command Ingest Lab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Accepts CCSDS telecommand packets over a UDP/IP port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5"/>
                        </a:rPr>
                        <a:t>Data Storage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Records housekeeping, engineering and science data onboard for downlink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6"/>
                        </a:rPr>
                        <a:t>File Manager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Interfaces to the ground for managing files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7"/>
                        </a:rPr>
                        <a:t>Housekeeping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Collects and re-packages telemetry from other applications. 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8"/>
                        </a:rPr>
                        <a:t>Health and Safety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Ensures critical tasks check-in, services watchdog, detects CPU hogging, calculates CPU utilization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9"/>
                        </a:rPr>
                        <a:t>Limit Checker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Monitors telemetry and responds to limit violations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0"/>
                        </a:rPr>
                        <a:t>Memory Dwell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Allows ground to telemeter the contents of memory locations.  Useful for debugging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1"/>
                        </a:rPr>
                        <a:t>Memory Manager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Provides the ability to load and dump memory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2"/>
                        </a:rPr>
                        <a:t>Software Bus Network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Passes Software Bus messages over various “plug-in” network protocols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3"/>
                        </a:rPr>
                        <a:t>Scheduler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Schedules onboard activities  (e.g. HK requests)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4"/>
                        </a:rPr>
                        <a:t>Scheduler Lab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Simple activity scheduler with a one second resolution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5"/>
                        </a:rPr>
                        <a:t>Stored Command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Onboard Commands Sequencer (absolute and relative)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6"/>
                        </a:rPr>
                        <a:t>Stored Command Absolute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Allows</a:t>
                      </a:r>
                      <a:r>
                        <a:rPr lang="en-US" sz="1300" kern="1200" baseline="0"/>
                        <a:t> concurrent processing of up to 5 (configurable) absolute time sequences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20527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7"/>
                        </a:rPr>
                        <a:t>Telemetry Output Lab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Sends CCSDS telemetry packets over a UDP/IP port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569741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Fault Detection and Correction Apps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sz="1800"/>
              <a:t>Limit Checker (LC) – Monitors telemetry and responds to limit violations</a:t>
            </a:r>
          </a:p>
          <a:p>
            <a:pPr>
              <a:spcAft>
                <a:spcPts val="1800"/>
              </a:spcAft>
            </a:pPr>
            <a:r>
              <a:rPr lang="en-US" sz="1800"/>
              <a:t>Health &amp; Safety (HS) – </a:t>
            </a:r>
            <a:r>
              <a:rPr lang="en-US" sz="1800" kern="1200"/>
              <a:t>Ensures critical tasks check-in, services watchdog, detects CPU hogging, calculates CPU utilization</a:t>
            </a:r>
            <a:endParaRPr lang="en-US" sz="1800"/>
          </a:p>
          <a:p>
            <a:pPr>
              <a:spcAft>
                <a:spcPts val="1800"/>
              </a:spcAft>
            </a:pPr>
            <a:r>
              <a:rPr lang="en-US" sz="1800"/>
              <a:t>Checksum (CS) – </a:t>
            </a:r>
            <a:r>
              <a:rPr lang="en-US" sz="1800" kern="1200"/>
              <a:t>Performs data integrity checking of memory, tables and files</a:t>
            </a:r>
            <a:endParaRPr lang="en-US" sz="1800"/>
          </a:p>
          <a:p>
            <a:r>
              <a:rPr lang="en-US" sz="1800"/>
              <a:t>Stored Commands (SC) – </a:t>
            </a:r>
            <a:r>
              <a:rPr lang="en-US" sz="1800" kern="1200"/>
              <a:t>Onboard commands sequencer (absolute and relative); used in combination with LC</a:t>
            </a:r>
            <a:endParaRPr lang="en-US" sz="1800" b="0" kern="1200">
              <a:solidFill>
                <a:srgbClr val="000000"/>
              </a:solidFill>
            </a:endParaRP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06004320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Oval 73"/>
          <p:cNvSpPr>
            <a:spLocks noChangeAspect="1" noChangeArrowheads="1"/>
          </p:cNvSpPr>
          <p:nvPr/>
        </p:nvSpPr>
        <p:spPr bwMode="auto">
          <a:xfrm>
            <a:off x="7315201" y="4898707"/>
            <a:ext cx="1127180" cy="10715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29" name="Oval 37"/>
          <p:cNvSpPr>
            <a:spLocks noChangeAspect="1" noChangeArrowheads="1"/>
          </p:cNvSpPr>
          <p:nvPr/>
        </p:nvSpPr>
        <p:spPr bwMode="auto">
          <a:xfrm>
            <a:off x="7162801" y="4881887"/>
            <a:ext cx="1127180" cy="10715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08100" y="-21543"/>
            <a:ext cx="6680200" cy="688975"/>
          </a:xfrm>
        </p:spPr>
        <p:txBody>
          <a:bodyPr>
            <a:normAutofit fontScale="90000"/>
          </a:bodyPr>
          <a:lstStyle/>
          <a:p>
            <a:r>
              <a:rPr lang="en-US"/>
              <a:t>Operational Scenarios </a:t>
            </a:r>
            <a:br>
              <a:rPr lang="en-US"/>
            </a:br>
            <a:r>
              <a:rPr lang="en-US"/>
              <a:t>Health &amp; Safety</a:t>
            </a:r>
          </a:p>
        </p:txBody>
      </p:sp>
      <p:sp>
        <p:nvSpPr>
          <p:cNvPr id="522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2819400" cy="4505325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 </a:t>
            </a:r>
          </a:p>
        </p:txBody>
      </p:sp>
      <p:sp>
        <p:nvSpPr>
          <p:cNvPr id="52232" name="Oval 4"/>
          <p:cNvSpPr>
            <a:spLocks noChangeArrowheads="1"/>
          </p:cNvSpPr>
          <p:nvPr/>
        </p:nvSpPr>
        <p:spPr bwMode="auto">
          <a:xfrm>
            <a:off x="5105400" y="2976887"/>
            <a:ext cx="912813" cy="919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3" name="Rectangle 21"/>
          <p:cNvSpPr>
            <a:spLocks noChangeArrowheads="1"/>
          </p:cNvSpPr>
          <p:nvPr/>
        </p:nvSpPr>
        <p:spPr bwMode="auto">
          <a:xfrm>
            <a:off x="231464" y="1659968"/>
            <a:ext cx="2895600" cy="41148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HS monitors applications 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HS monitors event messages 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HS Table specified actions are taken in response to application and event monitoring:</a:t>
            </a:r>
          </a:p>
          <a:p>
            <a:pPr marL="838200" marR="0" lvl="1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Reset applications or the processor</a:t>
            </a:r>
          </a:p>
          <a:p>
            <a:pPr marL="838200" marR="0" lvl="1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Send Event message</a:t>
            </a:r>
          </a:p>
          <a:p>
            <a:pPr marL="838200" marR="0" lvl="1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Initiate Stored Command (SC) recovery sequence</a:t>
            </a: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4" name="computr1"/>
          <p:cNvSpPr>
            <a:spLocks noEditPoints="1" noChangeArrowheads="1"/>
          </p:cNvSpPr>
          <p:nvPr/>
        </p:nvSpPr>
        <p:spPr bwMode="auto">
          <a:xfrm>
            <a:off x="3657600" y="5034287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5" name="Oval 28"/>
          <p:cNvSpPr>
            <a:spLocks noChangeArrowheads="1"/>
          </p:cNvSpPr>
          <p:nvPr/>
        </p:nvSpPr>
        <p:spPr bwMode="auto">
          <a:xfrm>
            <a:off x="6624880" y="2754311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6" name="Oval 30"/>
          <p:cNvSpPr>
            <a:spLocks noChangeArrowheads="1"/>
          </p:cNvSpPr>
          <p:nvPr/>
        </p:nvSpPr>
        <p:spPr bwMode="auto">
          <a:xfrm>
            <a:off x="5105400" y="4805687"/>
            <a:ext cx="912813" cy="919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7" name="Oval 31"/>
          <p:cNvSpPr>
            <a:spLocks noChangeAspect="1" noChangeArrowheads="1"/>
          </p:cNvSpPr>
          <p:nvPr/>
        </p:nvSpPr>
        <p:spPr bwMode="auto">
          <a:xfrm>
            <a:off x="7469187" y="2748287"/>
            <a:ext cx="1446212" cy="13763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cFE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Executive Services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9" name="Oval 35"/>
          <p:cNvSpPr>
            <a:spLocks noChangeAspect="1" noChangeArrowheads="1"/>
          </p:cNvSpPr>
          <p:nvPr/>
        </p:nvSpPr>
        <p:spPr bwMode="auto">
          <a:xfrm>
            <a:off x="7010401" y="4881887"/>
            <a:ext cx="1127180" cy="10715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1" name="Line 39"/>
          <p:cNvSpPr>
            <a:spLocks noChangeShapeType="1"/>
          </p:cNvSpPr>
          <p:nvPr/>
        </p:nvSpPr>
        <p:spPr bwMode="auto">
          <a:xfrm flipV="1">
            <a:off x="6009436" y="3281687"/>
            <a:ext cx="1447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2" name="Line 40"/>
          <p:cNvSpPr>
            <a:spLocks noChangeShapeType="1"/>
          </p:cNvSpPr>
          <p:nvPr/>
        </p:nvSpPr>
        <p:spPr bwMode="auto">
          <a:xfrm flipV="1">
            <a:off x="4114800" y="5186687"/>
            <a:ext cx="914400" cy="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3" name="Text Box 41"/>
          <p:cNvSpPr txBox="1">
            <a:spLocks noChangeArrowheads="1"/>
          </p:cNvSpPr>
          <p:nvPr/>
        </p:nvSpPr>
        <p:spPr bwMode="auto">
          <a:xfrm>
            <a:off x="3505200" y="5445450"/>
            <a:ext cx="1752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Start ATS/RTS Cmd</a:t>
            </a:r>
          </a:p>
        </p:txBody>
      </p:sp>
      <p:sp>
        <p:nvSpPr>
          <p:cNvPr id="52244" name="computr1"/>
          <p:cNvSpPr>
            <a:spLocks noEditPoints="1" noChangeArrowheads="1"/>
          </p:cNvSpPr>
          <p:nvPr/>
        </p:nvSpPr>
        <p:spPr bwMode="auto">
          <a:xfrm>
            <a:off x="3657600" y="3281687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5" name="Line 43"/>
          <p:cNvSpPr>
            <a:spLocks noChangeShapeType="1"/>
          </p:cNvSpPr>
          <p:nvPr/>
        </p:nvSpPr>
        <p:spPr bwMode="auto">
          <a:xfrm flipV="1">
            <a:off x="4114800" y="3434087"/>
            <a:ext cx="914400" cy="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50" name="Text Box 52"/>
          <p:cNvSpPr txBox="1">
            <a:spLocks noChangeArrowheads="1"/>
          </p:cNvSpPr>
          <p:nvPr/>
        </p:nvSpPr>
        <p:spPr bwMode="auto">
          <a:xfrm>
            <a:off x="6030164" y="3527908"/>
            <a:ext cx="1447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Reset calls</a:t>
            </a:r>
          </a:p>
        </p:txBody>
      </p:sp>
      <p:sp>
        <p:nvSpPr>
          <p:cNvPr id="52253" name="Text Box 57"/>
          <p:cNvSpPr txBox="1">
            <a:spLocks noChangeArrowheads="1"/>
          </p:cNvSpPr>
          <p:nvPr/>
        </p:nvSpPr>
        <p:spPr bwMode="auto">
          <a:xfrm>
            <a:off x="3581400" y="3738887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Enable/Disable Monitor Cmd</a:t>
            </a:r>
          </a:p>
        </p:txBody>
      </p:sp>
      <p:sp>
        <p:nvSpPr>
          <p:cNvPr id="52254" name="Oval 58"/>
          <p:cNvSpPr>
            <a:spLocks noChangeArrowheads="1"/>
          </p:cNvSpPr>
          <p:nvPr/>
        </p:nvSpPr>
        <p:spPr bwMode="auto">
          <a:xfrm>
            <a:off x="7237413" y="4397032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Down Arrow 63"/>
          <p:cNvSpPr/>
          <p:nvPr/>
        </p:nvSpPr>
        <p:spPr bwMode="auto">
          <a:xfrm>
            <a:off x="5486400" y="3891287"/>
            <a:ext cx="152400" cy="914400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0" name="Text Box 12"/>
          <p:cNvSpPr txBox="1">
            <a:spLocks noChangeArrowheads="1"/>
          </p:cNvSpPr>
          <p:nvPr/>
        </p:nvSpPr>
        <p:spPr bwMode="auto">
          <a:xfrm>
            <a:off x="4953000" y="4196087"/>
            <a:ext cx="1143000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Start RTS </a:t>
            </a:r>
          </a:p>
        </p:txBody>
      </p:sp>
      <p:sp>
        <p:nvSpPr>
          <p:cNvPr id="65" name="Right Arrow 64"/>
          <p:cNvSpPr/>
          <p:nvPr/>
        </p:nvSpPr>
        <p:spPr bwMode="auto">
          <a:xfrm rot="13242286">
            <a:off x="5707432" y="4246322"/>
            <a:ext cx="1834897" cy="190081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65" name="Text Box 50"/>
          <p:cNvSpPr txBox="1">
            <a:spLocks noChangeArrowheads="1"/>
          </p:cNvSpPr>
          <p:nvPr/>
        </p:nvSpPr>
        <p:spPr bwMode="auto">
          <a:xfrm>
            <a:off x="6333020" y="4206830"/>
            <a:ext cx="8382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Events</a:t>
            </a:r>
          </a:p>
        </p:txBody>
      </p:sp>
      <p:sp>
        <p:nvSpPr>
          <p:cNvPr id="66" name="Right Arrow 65"/>
          <p:cNvSpPr/>
          <p:nvPr/>
        </p:nvSpPr>
        <p:spPr bwMode="auto">
          <a:xfrm>
            <a:off x="6019800" y="5262887"/>
            <a:ext cx="990600" cy="1524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9" name="Text Box 51"/>
          <p:cNvSpPr txBox="1">
            <a:spLocks noChangeArrowheads="1"/>
          </p:cNvSpPr>
          <p:nvPr/>
        </p:nvSpPr>
        <p:spPr bwMode="auto">
          <a:xfrm>
            <a:off x="5942013" y="3064657"/>
            <a:ext cx="1600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Application Info</a:t>
            </a:r>
          </a:p>
        </p:txBody>
      </p:sp>
      <p:sp>
        <p:nvSpPr>
          <p:cNvPr id="67" name="Text Box 34"/>
          <p:cNvSpPr txBox="1">
            <a:spLocks noChangeArrowheads="1"/>
          </p:cNvSpPr>
          <p:nvPr/>
        </p:nvSpPr>
        <p:spPr bwMode="auto">
          <a:xfrm>
            <a:off x="6133122" y="4881887"/>
            <a:ext cx="72487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Recovery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Cmds</a:t>
            </a:r>
          </a:p>
        </p:txBody>
      </p:sp>
      <p:sp>
        <p:nvSpPr>
          <p:cNvPr id="52" name="Oval 34"/>
          <p:cNvSpPr>
            <a:spLocks noChangeArrowheads="1"/>
          </p:cNvSpPr>
          <p:nvPr/>
        </p:nvSpPr>
        <p:spPr bwMode="auto">
          <a:xfrm>
            <a:off x="5105400" y="1143000"/>
            <a:ext cx="912812" cy="9191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3" name="Right Arrow 52"/>
          <p:cNvSpPr/>
          <p:nvPr/>
        </p:nvSpPr>
        <p:spPr bwMode="auto">
          <a:xfrm rot="16200000">
            <a:off x="5119241" y="2430137"/>
            <a:ext cx="913298" cy="175435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V="1">
            <a:off x="6019800" y="3515050"/>
            <a:ext cx="1447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4999952" y="2369302"/>
            <a:ext cx="1162499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Health &amp; Safety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Reporting Events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14300" y="6285043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 pictured: HS manages watchdog,  reports CPU utilization &amp; detects hogging, and outputs aliveness heartbeat to UART.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" name="Oval 28"/>
          <p:cNvSpPr>
            <a:spLocks noChangeArrowheads="1"/>
          </p:cNvSpPr>
          <p:nvPr/>
        </p:nvSpPr>
        <p:spPr bwMode="auto">
          <a:xfrm>
            <a:off x="7152436" y="3569575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" name="Oval 28"/>
          <p:cNvSpPr>
            <a:spLocks noChangeArrowheads="1"/>
          </p:cNvSpPr>
          <p:nvPr/>
        </p:nvSpPr>
        <p:spPr bwMode="auto">
          <a:xfrm>
            <a:off x="5760629" y="2042961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3b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Oval 28"/>
          <p:cNvSpPr>
            <a:spLocks noChangeArrowheads="1"/>
          </p:cNvSpPr>
          <p:nvPr/>
        </p:nvSpPr>
        <p:spPr bwMode="auto">
          <a:xfrm>
            <a:off x="5122858" y="4445397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3c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Oval 50"/>
          <p:cNvSpPr>
            <a:spLocks noChangeArrowheads="1"/>
          </p:cNvSpPr>
          <p:nvPr/>
        </p:nvSpPr>
        <p:spPr bwMode="auto">
          <a:xfrm>
            <a:off x="3499884" y="5923360"/>
            <a:ext cx="152400" cy="1524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3652284" y="5876449"/>
            <a:ext cx="17604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Mission Specific Application</a:t>
            </a:r>
          </a:p>
        </p:txBody>
      </p:sp>
    </p:spTree>
    <p:extLst>
      <p:ext uri="{BB962C8B-B14F-4D97-AF65-F5344CB8AC3E}">
        <p14:creationId xmlns:p14="http://schemas.microsoft.com/office/powerpoint/2010/main" val="2435456625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Oval 73"/>
          <p:cNvSpPr>
            <a:spLocks noChangeAspect="1" noChangeArrowheads="1"/>
          </p:cNvSpPr>
          <p:nvPr/>
        </p:nvSpPr>
        <p:spPr bwMode="auto">
          <a:xfrm>
            <a:off x="7543800" y="2286000"/>
            <a:ext cx="1127180" cy="10715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29" name="Oval 37"/>
          <p:cNvSpPr>
            <a:spLocks noChangeAspect="1" noChangeArrowheads="1"/>
          </p:cNvSpPr>
          <p:nvPr/>
        </p:nvSpPr>
        <p:spPr bwMode="auto">
          <a:xfrm>
            <a:off x="7391400" y="2286000"/>
            <a:ext cx="1127180" cy="10715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08100" y="-21543"/>
            <a:ext cx="6680200" cy="688975"/>
          </a:xfrm>
        </p:spPr>
        <p:txBody>
          <a:bodyPr>
            <a:normAutofit fontScale="90000"/>
          </a:bodyPr>
          <a:lstStyle/>
          <a:p>
            <a:r>
              <a:rPr lang="en-US"/>
              <a:t>Operational Scenarios </a:t>
            </a:r>
            <a:br>
              <a:rPr lang="en-US"/>
            </a:br>
            <a:r>
              <a:rPr lang="en-US"/>
              <a:t>Fault Detection</a:t>
            </a:r>
          </a:p>
        </p:txBody>
      </p:sp>
      <p:sp>
        <p:nvSpPr>
          <p:cNvPr id="522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8100" y="1160621"/>
            <a:ext cx="2819400" cy="4505325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 </a:t>
            </a:r>
          </a:p>
        </p:txBody>
      </p:sp>
      <p:sp>
        <p:nvSpPr>
          <p:cNvPr id="52233" name="Rectangle 21"/>
          <p:cNvSpPr>
            <a:spLocks noChangeArrowheads="1"/>
          </p:cNvSpPr>
          <p:nvPr/>
        </p:nvSpPr>
        <p:spPr bwMode="auto">
          <a:xfrm>
            <a:off x="284317" y="2209800"/>
            <a:ext cx="2895600" cy="41148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LC monitors table specified telemetry and data (watchpoints) 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LC  evaluates actionpoints and takes action upon detected failure condition:</a:t>
            </a:r>
          </a:p>
          <a:p>
            <a:pPr marL="838200" marR="0" lvl="1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Initiate Stored Command (SC) recovery sequence</a:t>
            </a:r>
          </a:p>
          <a:p>
            <a:pPr marL="838200" marR="0" lvl="1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Send failure event messages</a:t>
            </a: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4" name="computr1"/>
          <p:cNvSpPr>
            <a:spLocks noEditPoints="1" noChangeArrowheads="1"/>
          </p:cNvSpPr>
          <p:nvPr/>
        </p:nvSpPr>
        <p:spPr bwMode="auto">
          <a:xfrm>
            <a:off x="3886199" y="243840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6" name="Oval 30"/>
          <p:cNvSpPr>
            <a:spLocks noChangeArrowheads="1"/>
          </p:cNvSpPr>
          <p:nvPr/>
        </p:nvSpPr>
        <p:spPr bwMode="auto">
          <a:xfrm>
            <a:off x="5333999" y="2209800"/>
            <a:ext cx="912813" cy="919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8" name="Oval 34"/>
          <p:cNvSpPr>
            <a:spLocks noChangeArrowheads="1"/>
          </p:cNvSpPr>
          <p:nvPr/>
        </p:nvSpPr>
        <p:spPr bwMode="auto">
          <a:xfrm>
            <a:off x="5411787" y="3881438"/>
            <a:ext cx="912812" cy="9191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39" name="Oval 35"/>
          <p:cNvSpPr>
            <a:spLocks noChangeAspect="1" noChangeArrowheads="1"/>
          </p:cNvSpPr>
          <p:nvPr/>
        </p:nvSpPr>
        <p:spPr bwMode="auto">
          <a:xfrm>
            <a:off x="7239000" y="2286000"/>
            <a:ext cx="1127180" cy="10715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2" name="Line 40"/>
          <p:cNvSpPr>
            <a:spLocks noChangeShapeType="1"/>
          </p:cNvSpPr>
          <p:nvPr/>
        </p:nvSpPr>
        <p:spPr bwMode="auto">
          <a:xfrm flipV="1">
            <a:off x="4343399" y="2590800"/>
            <a:ext cx="914400" cy="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3" name="Text Box 41"/>
          <p:cNvSpPr txBox="1">
            <a:spLocks noChangeArrowheads="1"/>
          </p:cNvSpPr>
          <p:nvPr/>
        </p:nvSpPr>
        <p:spPr bwMode="auto">
          <a:xfrm>
            <a:off x="3733799" y="2849563"/>
            <a:ext cx="1752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Start ATS/RTS Cmd</a:t>
            </a:r>
          </a:p>
        </p:txBody>
      </p:sp>
      <p:sp>
        <p:nvSpPr>
          <p:cNvPr id="52246" name="computr1"/>
          <p:cNvSpPr>
            <a:spLocks noEditPoints="1" noChangeArrowheads="1"/>
          </p:cNvSpPr>
          <p:nvPr/>
        </p:nvSpPr>
        <p:spPr bwMode="auto">
          <a:xfrm>
            <a:off x="3886199" y="419100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47" name="Line 45"/>
          <p:cNvSpPr>
            <a:spLocks noChangeShapeType="1"/>
          </p:cNvSpPr>
          <p:nvPr/>
        </p:nvSpPr>
        <p:spPr bwMode="auto">
          <a:xfrm flipV="1">
            <a:off x="4419599" y="4343400"/>
            <a:ext cx="914400" cy="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52" name="Text Box 56"/>
          <p:cNvSpPr txBox="1">
            <a:spLocks noChangeArrowheads="1"/>
          </p:cNvSpPr>
          <p:nvPr/>
        </p:nvSpPr>
        <p:spPr bwMode="auto">
          <a:xfrm>
            <a:off x="3809999" y="46482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Enable/Disable Action/Watchpoint Cmds</a:t>
            </a:r>
          </a:p>
        </p:txBody>
      </p:sp>
      <p:sp>
        <p:nvSpPr>
          <p:cNvPr id="52254" name="Oval 58"/>
          <p:cNvSpPr>
            <a:spLocks noChangeArrowheads="1"/>
          </p:cNvSpPr>
          <p:nvPr/>
        </p:nvSpPr>
        <p:spPr bwMode="auto">
          <a:xfrm>
            <a:off x="5231721" y="3691254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Oval 34"/>
          <p:cNvSpPr>
            <a:spLocks noChangeArrowheads="1"/>
          </p:cNvSpPr>
          <p:nvPr/>
        </p:nvSpPr>
        <p:spPr bwMode="auto">
          <a:xfrm>
            <a:off x="7391399" y="3886200"/>
            <a:ext cx="912812" cy="9191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Right Arrow 59"/>
          <p:cNvSpPr/>
          <p:nvPr/>
        </p:nvSpPr>
        <p:spPr bwMode="auto">
          <a:xfrm>
            <a:off x="6324599" y="4267200"/>
            <a:ext cx="1066800" cy="1524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Text Box 31"/>
          <p:cNvSpPr txBox="1">
            <a:spLocks noChangeArrowheads="1"/>
          </p:cNvSpPr>
          <p:nvPr/>
        </p:nvSpPr>
        <p:spPr bwMode="auto">
          <a:xfrm>
            <a:off x="6528783" y="4448145"/>
            <a:ext cx="69762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Limit Fail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Events</a:t>
            </a:r>
          </a:p>
        </p:txBody>
      </p:sp>
      <p:sp>
        <p:nvSpPr>
          <p:cNvPr id="62" name="Right Arrow 61"/>
          <p:cNvSpPr/>
          <p:nvPr/>
        </p:nvSpPr>
        <p:spPr bwMode="auto">
          <a:xfrm rot="8267136">
            <a:off x="6119031" y="3504636"/>
            <a:ext cx="1389806" cy="186913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51" name="Text Box 53"/>
          <p:cNvSpPr txBox="1">
            <a:spLocks noChangeArrowheads="1"/>
          </p:cNvSpPr>
          <p:nvPr/>
        </p:nvSpPr>
        <p:spPr bwMode="auto">
          <a:xfrm>
            <a:off x="6170611" y="3371528"/>
            <a:ext cx="1418149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Telemetry/Data Packets</a:t>
            </a:r>
          </a:p>
        </p:txBody>
      </p:sp>
      <p:sp>
        <p:nvSpPr>
          <p:cNvPr id="63" name="Up Arrow 62"/>
          <p:cNvSpPr/>
          <p:nvPr/>
        </p:nvSpPr>
        <p:spPr bwMode="auto">
          <a:xfrm>
            <a:off x="5714999" y="3124200"/>
            <a:ext cx="152400" cy="762000"/>
          </a:xfrm>
          <a:prstGeom prst="up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2262" name="Text Box 67"/>
          <p:cNvSpPr txBox="1">
            <a:spLocks noChangeArrowheads="1"/>
          </p:cNvSpPr>
          <p:nvPr/>
        </p:nvSpPr>
        <p:spPr bwMode="auto">
          <a:xfrm>
            <a:off x="5410199" y="3459163"/>
            <a:ext cx="914400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Start RTS </a:t>
            </a:r>
          </a:p>
        </p:txBody>
      </p:sp>
      <p:sp>
        <p:nvSpPr>
          <p:cNvPr id="66" name="Right Arrow 65"/>
          <p:cNvSpPr/>
          <p:nvPr/>
        </p:nvSpPr>
        <p:spPr bwMode="auto">
          <a:xfrm>
            <a:off x="6248399" y="2667000"/>
            <a:ext cx="990600" cy="1524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7" name="Text Box 34"/>
          <p:cNvSpPr txBox="1">
            <a:spLocks noChangeArrowheads="1"/>
          </p:cNvSpPr>
          <p:nvPr/>
        </p:nvSpPr>
        <p:spPr bwMode="auto">
          <a:xfrm>
            <a:off x="6361721" y="2286000"/>
            <a:ext cx="72487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Recovery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Cmds</a:t>
            </a: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879865" y="5404042"/>
            <a:ext cx="152400" cy="1524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Text Box 51"/>
          <p:cNvSpPr txBox="1">
            <a:spLocks noChangeArrowheads="1"/>
          </p:cNvSpPr>
          <p:nvPr/>
        </p:nvSpPr>
        <p:spPr bwMode="auto">
          <a:xfrm>
            <a:off x="3992992" y="5357131"/>
            <a:ext cx="18389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Mission Specific Application</a:t>
            </a:r>
          </a:p>
        </p:txBody>
      </p:sp>
      <p:sp>
        <p:nvSpPr>
          <p:cNvPr id="52255" name="Oval 60"/>
          <p:cNvSpPr>
            <a:spLocks noChangeArrowheads="1"/>
          </p:cNvSpPr>
          <p:nvPr/>
        </p:nvSpPr>
        <p:spPr bwMode="auto">
          <a:xfrm>
            <a:off x="7379973" y="3386454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Oval 58"/>
          <p:cNvSpPr>
            <a:spLocks noChangeArrowheads="1"/>
          </p:cNvSpPr>
          <p:nvPr/>
        </p:nvSpPr>
        <p:spPr bwMode="auto">
          <a:xfrm>
            <a:off x="6277122" y="44958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2b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28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Audience &amp; Prerequisites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Audience: Flight Software Developers</a:t>
            </a:r>
          </a:p>
          <a:p>
            <a:pPr marL="0" indent="0">
              <a:buNone/>
            </a:pPr>
            <a:endParaRPr lang="en-US" sz="1800"/>
          </a:p>
          <a:p>
            <a:r>
              <a:rPr lang="en-US" sz="1800"/>
              <a:t>Prerequisites:</a:t>
            </a:r>
          </a:p>
          <a:p>
            <a:pPr lvl="1"/>
            <a:r>
              <a:rPr lang="en-US" sz="1600"/>
              <a:t>C programming experience</a:t>
            </a:r>
          </a:p>
          <a:p>
            <a:pPr lvl="1"/>
            <a:r>
              <a:rPr lang="en-US" sz="1600"/>
              <a:t>Linux experience</a:t>
            </a:r>
          </a:p>
          <a:p>
            <a:pPr lvl="1"/>
            <a:endParaRPr lang="en-US" sz="1600"/>
          </a:p>
          <a:p>
            <a:r>
              <a:rPr lang="en-US" sz="1800"/>
              <a:t>System requirements for hands-on exercises:</a:t>
            </a:r>
          </a:p>
          <a:p>
            <a:pPr lvl="1"/>
            <a:r>
              <a:rPr lang="en-US" sz="1600"/>
              <a:t>Linux build environment</a:t>
            </a:r>
          </a:p>
          <a:p>
            <a:pPr lvl="2"/>
            <a:r>
              <a:rPr lang="en-US" sz="1400"/>
              <a:t>With </a:t>
            </a:r>
            <a:r>
              <a:rPr lang="en-US" sz="1400" err="1"/>
              <a:t>sudo</a:t>
            </a:r>
            <a:r>
              <a:rPr lang="en-US" sz="1400"/>
              <a:t> privileges or a /proc/sys/fs/</a:t>
            </a:r>
            <a:r>
              <a:rPr lang="en-US" sz="1400" err="1"/>
              <a:t>mqueue</a:t>
            </a:r>
            <a:r>
              <a:rPr lang="en-US" sz="1400"/>
              <a:t>/</a:t>
            </a:r>
            <a:r>
              <a:rPr lang="en-US" sz="1400" err="1"/>
              <a:t>msg_max</a:t>
            </a:r>
            <a:r>
              <a:rPr lang="en-US" sz="1400"/>
              <a:t> &gt;= 1024</a:t>
            </a:r>
          </a:p>
          <a:p>
            <a:pPr lvl="1"/>
            <a:r>
              <a:rPr lang="en-US" sz="1600"/>
              <a:t>git, </a:t>
            </a:r>
            <a:r>
              <a:rPr lang="en-US" sz="1600" err="1"/>
              <a:t>gcc</a:t>
            </a:r>
            <a:r>
              <a:rPr lang="en-US" sz="1600"/>
              <a:t>, </a:t>
            </a:r>
            <a:r>
              <a:rPr lang="en-US" sz="1600" err="1"/>
              <a:t>cmake</a:t>
            </a:r>
            <a:r>
              <a:rPr lang="en-US" sz="1600"/>
              <a:t>, clang</a:t>
            </a:r>
          </a:p>
          <a:p>
            <a:pPr lvl="1"/>
            <a:r>
              <a:rPr lang="en-US" sz="1600"/>
              <a:t>Python 3.8, PyQt5, PyZMQ</a:t>
            </a:r>
            <a:endParaRPr lang="en-US" sz="1800"/>
          </a:p>
          <a:p>
            <a:pPr marL="446087" lvl="1" indent="0">
              <a:buNone/>
            </a:pPr>
            <a:endParaRPr lang="en-US" sz="16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31464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cFS Architecture Layers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329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329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3964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3964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4632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4632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5300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5300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5968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5968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663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663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310874" y="28774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1115557" y="3120286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1094719" y="4034686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981032" y="4959266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1064260" y="2299409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310874" y="47062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310874" y="3720886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41534" y="5668952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666867" y="5779142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1097759" y="5777136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281587" y="5782829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551236" y="5818284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005252" y="5816281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750573" y="5818284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834863" y="5779142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6045764" y="5818284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6131586" y="5779142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79976" y="5816281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581338" y="3014614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4020180" y="3192888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581338" y="3919006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581338" y="4155903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404329" y="4153582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231632" y="4153581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530073" y="3916936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539909" y="4151734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802501" y="3684950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581338" y="5165676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598858" y="4928752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581338" y="4922112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329673" y="139700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396473" y="139341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463273" y="13948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530073" y="139181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595393" y="1393519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660713" y="13991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10874" y="198718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</p:spTree>
    <p:extLst>
      <p:ext uri="{BB962C8B-B14F-4D97-AF65-F5344CB8AC3E}">
        <p14:creationId xmlns:p14="http://schemas.microsoft.com/office/powerpoint/2010/main" val="91447828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File &amp; Data Management Apps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sz="1800"/>
              <a:t>File Manager (FM) – Provides onboard file system operations</a:t>
            </a:r>
          </a:p>
          <a:p>
            <a:pPr>
              <a:spcAft>
                <a:spcPts val="1800"/>
              </a:spcAft>
            </a:pPr>
            <a:r>
              <a:rPr lang="en-US" sz="1800"/>
              <a:t>Data Storage (DS) – </a:t>
            </a:r>
            <a:r>
              <a:rPr lang="en-US" sz="1800" kern="1200"/>
              <a:t>Records housekeeping, engineering and science data onboard for downlink</a:t>
            </a:r>
            <a:endParaRPr lang="en-US" sz="1800"/>
          </a:p>
          <a:p>
            <a:pPr>
              <a:spcAft>
                <a:spcPts val="1800"/>
              </a:spcAft>
            </a:pPr>
            <a:r>
              <a:rPr lang="en-US" sz="1800"/>
              <a:t>CFDP (CF) – </a:t>
            </a:r>
            <a:r>
              <a:rPr lang="en-US" sz="1800" kern="1200"/>
              <a:t>Transfers/receives file data to/from the ground</a:t>
            </a:r>
            <a:endParaRPr lang="en-US" sz="1800"/>
          </a:p>
          <a:p>
            <a:pPr>
              <a:spcAft>
                <a:spcPts val="1800"/>
              </a:spcAft>
            </a:pPr>
            <a:r>
              <a:rPr lang="en-US" sz="1800"/>
              <a:t>Housekeeping (HK) – </a:t>
            </a:r>
            <a:r>
              <a:rPr lang="en-US" sz="1800" kern="1200"/>
              <a:t>Collects and re-packages telemetry from other applications</a:t>
            </a:r>
            <a:endParaRPr lang="en-US" sz="1800" b="0" kern="1200">
              <a:solidFill>
                <a:srgbClr val="000000"/>
              </a:solidFill>
            </a:endParaRPr>
          </a:p>
          <a:p>
            <a:pPr>
              <a:spcAft>
                <a:spcPts val="1800"/>
              </a:spcAft>
            </a:pPr>
            <a:endParaRPr lang="en-US" sz="18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831032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 Box 10"/>
          <p:cNvSpPr txBox="1">
            <a:spLocks noChangeArrowheads="1"/>
          </p:cNvSpPr>
          <p:nvPr/>
        </p:nvSpPr>
        <p:spPr bwMode="auto">
          <a:xfrm>
            <a:off x="344905" y="5824766"/>
            <a:ext cx="1676400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CFDP Hot Directory</a:t>
            </a:r>
          </a:p>
        </p:txBody>
      </p:sp>
      <p:sp>
        <p:nvSpPr>
          <p:cNvPr id="47130" name="Text Box 25"/>
          <p:cNvSpPr txBox="1">
            <a:spLocks noChangeArrowheads="1"/>
          </p:cNvSpPr>
          <p:nvPr/>
        </p:nvSpPr>
        <p:spPr bwMode="auto">
          <a:xfrm>
            <a:off x="7620000" y="3254216"/>
            <a:ext cx="1371600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Copy, Move, etc.</a:t>
            </a:r>
          </a:p>
        </p:txBody>
      </p:sp>
      <p:sp>
        <p:nvSpPr>
          <p:cNvPr id="47131" name="Text Box 26"/>
          <p:cNvSpPr txBox="1">
            <a:spLocks noChangeArrowheads="1"/>
          </p:cNvSpPr>
          <p:nvPr/>
        </p:nvSpPr>
        <p:spPr bwMode="auto">
          <a:xfrm>
            <a:off x="5986619" y="2797016"/>
            <a:ext cx="1099981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File System Info</a:t>
            </a:r>
          </a:p>
        </p:txBody>
      </p:sp>
      <p:sp>
        <p:nvSpPr>
          <p:cNvPr id="63" name="Text Box 26"/>
          <p:cNvSpPr txBox="1">
            <a:spLocks noChangeArrowheads="1"/>
          </p:cNvSpPr>
          <p:nvPr/>
        </p:nvSpPr>
        <p:spPr bwMode="auto">
          <a:xfrm>
            <a:off x="6096000" y="4262437"/>
            <a:ext cx="795411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Delete File</a:t>
            </a:r>
          </a:p>
        </p:txBody>
      </p: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5638800" y="4016216"/>
            <a:ext cx="638316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File Info</a:t>
            </a:r>
          </a:p>
        </p:txBody>
      </p:sp>
      <p:sp>
        <p:nvSpPr>
          <p:cNvPr id="47133" name="Text Box 28"/>
          <p:cNvSpPr txBox="1">
            <a:spLocks noChangeArrowheads="1"/>
          </p:cNvSpPr>
          <p:nvPr/>
        </p:nvSpPr>
        <p:spPr bwMode="auto">
          <a:xfrm>
            <a:off x="6096000" y="3254216"/>
            <a:ext cx="13716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Pwr DSB, Init SDR Cmds</a:t>
            </a:r>
          </a:p>
        </p:txBody>
      </p:sp>
      <p:sp>
        <p:nvSpPr>
          <p:cNvPr id="44" name="Can 43"/>
          <p:cNvSpPr/>
          <p:nvPr/>
        </p:nvSpPr>
        <p:spPr bwMode="auto">
          <a:xfrm>
            <a:off x="6934200" y="3500437"/>
            <a:ext cx="1143000" cy="1447800"/>
          </a:xfrm>
          <a:prstGeom prst="can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SDR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214" y="-39687"/>
            <a:ext cx="6680200" cy="688975"/>
          </a:xfrm>
        </p:spPr>
        <p:txBody>
          <a:bodyPr>
            <a:normAutofit fontScale="90000"/>
          </a:bodyPr>
          <a:lstStyle/>
          <a:p>
            <a:r>
              <a:rPr lang="en-US"/>
              <a:t>Operational Scenarios</a:t>
            </a:r>
            <a:br>
              <a:rPr lang="en-US"/>
            </a:br>
            <a:r>
              <a:rPr lang="en-US"/>
              <a:t>File Management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33400"/>
            <a:ext cx="2555875" cy="4962525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 </a:t>
            </a:r>
          </a:p>
        </p:txBody>
      </p:sp>
      <p:sp>
        <p:nvSpPr>
          <p:cNvPr id="47109" name="Oval 4"/>
          <p:cNvSpPr>
            <a:spLocks noChangeArrowheads="1"/>
          </p:cNvSpPr>
          <p:nvPr/>
        </p:nvSpPr>
        <p:spPr bwMode="auto">
          <a:xfrm>
            <a:off x="7621588" y="1824037"/>
            <a:ext cx="912812" cy="9191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FM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0" name="Oval 5"/>
          <p:cNvSpPr>
            <a:spLocks noChangeArrowheads="1"/>
          </p:cNvSpPr>
          <p:nvPr/>
        </p:nvSpPr>
        <p:spPr bwMode="auto">
          <a:xfrm>
            <a:off x="4724400" y="3805237"/>
            <a:ext cx="912813" cy="919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CFDP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1" name="Line 6"/>
          <p:cNvSpPr>
            <a:spLocks noChangeShapeType="1"/>
          </p:cNvSpPr>
          <p:nvPr/>
        </p:nvSpPr>
        <p:spPr bwMode="auto">
          <a:xfrm flipV="1">
            <a:off x="4038600" y="4491037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3" name="Line 8"/>
          <p:cNvSpPr>
            <a:spLocks noChangeShapeType="1"/>
          </p:cNvSpPr>
          <p:nvPr/>
        </p:nvSpPr>
        <p:spPr bwMode="auto">
          <a:xfrm>
            <a:off x="8077200" y="1290637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7162800" y="1062037"/>
            <a:ext cx="2057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File Management Cmds</a:t>
            </a:r>
          </a:p>
        </p:txBody>
      </p:sp>
      <p:sp>
        <p:nvSpPr>
          <p:cNvPr id="47115" name="Text Box 10"/>
          <p:cNvSpPr txBox="1">
            <a:spLocks noChangeArrowheads="1"/>
          </p:cNvSpPr>
          <p:nvPr/>
        </p:nvSpPr>
        <p:spPr bwMode="auto">
          <a:xfrm>
            <a:off x="2514600" y="5634037"/>
            <a:ext cx="2362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Uplink/Downlink File/Directory Cmds</a:t>
            </a:r>
          </a:p>
        </p:txBody>
      </p:sp>
      <p:sp>
        <p:nvSpPr>
          <p:cNvPr id="47118" name="Rectangle 13"/>
          <p:cNvSpPr>
            <a:spLocks noChangeArrowheads="1"/>
          </p:cNvSpPr>
          <p:nvPr/>
        </p:nvSpPr>
        <p:spPr bwMode="auto">
          <a:xfrm>
            <a:off x="77787" y="1667405"/>
            <a:ext cx="3352800" cy="41148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Stored commands sent to initialize file system(s) and create partitions  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Applications create Science, HK, and/or Engineering files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 (typically via ATS) sends CFDP downlink directory commands 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Ground commands sent to uplink and downlink files 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Ground commands sent to  manage the files and directories in the file system(s).</a:t>
            </a:r>
          </a:p>
          <a:p>
            <a:pPr marL="838200" marR="0" lvl="1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 typeface="+mj-lt"/>
              <a:buAutoNum type="alphaLcParenR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0" name="Oval 15"/>
          <p:cNvSpPr>
            <a:spLocks noChangeArrowheads="1"/>
          </p:cNvSpPr>
          <p:nvPr/>
        </p:nvSpPr>
        <p:spPr bwMode="auto">
          <a:xfrm>
            <a:off x="7239000" y="1290637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2" name="Oval 17"/>
          <p:cNvSpPr>
            <a:spLocks noChangeArrowheads="1"/>
          </p:cNvSpPr>
          <p:nvPr/>
        </p:nvSpPr>
        <p:spPr bwMode="auto">
          <a:xfrm>
            <a:off x="6324600" y="1900237"/>
            <a:ext cx="912813" cy="919163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SDR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4" name="Oval 19"/>
          <p:cNvSpPr>
            <a:spLocks noChangeArrowheads="1"/>
          </p:cNvSpPr>
          <p:nvPr/>
        </p:nvSpPr>
        <p:spPr bwMode="auto">
          <a:xfrm>
            <a:off x="5013158" y="2017699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5" name="Text Box 20"/>
          <p:cNvSpPr txBox="1">
            <a:spLocks noChangeArrowheads="1"/>
          </p:cNvSpPr>
          <p:nvPr/>
        </p:nvSpPr>
        <p:spPr bwMode="auto">
          <a:xfrm>
            <a:off x="4895592" y="1621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Recorder Management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Cmds</a:t>
            </a:r>
          </a:p>
        </p:txBody>
      </p:sp>
      <p:sp>
        <p:nvSpPr>
          <p:cNvPr id="47126" name="Oval 21"/>
          <p:cNvSpPr>
            <a:spLocks noChangeArrowheads="1"/>
          </p:cNvSpPr>
          <p:nvPr/>
        </p:nvSpPr>
        <p:spPr bwMode="auto">
          <a:xfrm>
            <a:off x="3657600" y="4872037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28" name="Text Box 23"/>
          <p:cNvSpPr txBox="1">
            <a:spLocks noChangeArrowheads="1"/>
          </p:cNvSpPr>
          <p:nvPr/>
        </p:nvSpPr>
        <p:spPr bwMode="auto">
          <a:xfrm>
            <a:off x="7543412" y="5043763"/>
            <a:ext cx="1524776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Science, HK, Eng. Files</a:t>
            </a:r>
          </a:p>
        </p:txBody>
      </p:sp>
      <p:sp>
        <p:nvSpPr>
          <p:cNvPr id="47129" name="Text Box 24"/>
          <p:cNvSpPr txBox="1">
            <a:spLocks noChangeArrowheads="1"/>
          </p:cNvSpPr>
          <p:nvPr/>
        </p:nvSpPr>
        <p:spPr bwMode="auto">
          <a:xfrm>
            <a:off x="7924800" y="2814637"/>
            <a:ext cx="638316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File Info</a:t>
            </a:r>
          </a:p>
        </p:txBody>
      </p:sp>
      <p:sp>
        <p:nvSpPr>
          <p:cNvPr id="47132" name="Line 27"/>
          <p:cNvSpPr>
            <a:spLocks noChangeShapeType="1"/>
          </p:cNvSpPr>
          <p:nvPr/>
        </p:nvSpPr>
        <p:spPr bwMode="auto">
          <a:xfrm flipV="1">
            <a:off x="7543800" y="2814637"/>
            <a:ext cx="4572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34" name="Line 29"/>
          <p:cNvSpPr>
            <a:spLocks noChangeShapeType="1"/>
          </p:cNvSpPr>
          <p:nvPr/>
        </p:nvSpPr>
        <p:spPr bwMode="auto">
          <a:xfrm flipH="1" flipV="1">
            <a:off x="7010400" y="2814637"/>
            <a:ext cx="4572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38" name="computr1"/>
          <p:cNvSpPr>
            <a:spLocks noEditPoints="1" noChangeArrowheads="1"/>
          </p:cNvSpPr>
          <p:nvPr/>
        </p:nvSpPr>
        <p:spPr bwMode="auto">
          <a:xfrm>
            <a:off x="7620000" y="1290637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Oval 17"/>
          <p:cNvSpPr>
            <a:spLocks noChangeArrowheads="1"/>
          </p:cNvSpPr>
          <p:nvPr/>
        </p:nvSpPr>
        <p:spPr bwMode="auto">
          <a:xfrm>
            <a:off x="7164387" y="5405437"/>
            <a:ext cx="912813" cy="919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Oval 17"/>
          <p:cNvSpPr>
            <a:spLocks noChangeArrowheads="1"/>
          </p:cNvSpPr>
          <p:nvPr/>
        </p:nvSpPr>
        <p:spPr bwMode="auto">
          <a:xfrm>
            <a:off x="4038600" y="1900237"/>
            <a:ext cx="912813" cy="919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File"/>
          <p:cNvSpPr>
            <a:spLocks noChangeAspect="1" noEditPoints="1" noChangeArrowheads="1"/>
          </p:cNvSpPr>
          <p:nvPr/>
        </p:nvSpPr>
        <p:spPr bwMode="auto">
          <a:xfrm>
            <a:off x="152400" y="5791200"/>
            <a:ext cx="304800" cy="190500"/>
          </a:xfrm>
          <a:custGeom>
            <a:avLst/>
            <a:gdLst>
              <a:gd name="T0" fmla="*/ 10981 w 21600"/>
              <a:gd name="T1" fmla="*/ 324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0 w 21600"/>
              <a:gd name="T9" fmla="*/ 21600 h 21600"/>
              <a:gd name="T10" fmla="*/ 21600 w 21600"/>
              <a:gd name="T11" fmla="*/ 21600 h 21600"/>
              <a:gd name="T12" fmla="*/ 1086 w 21600"/>
              <a:gd name="T13" fmla="*/ 4628 h 21600"/>
              <a:gd name="T14" fmla="*/ 20635 w 21600"/>
              <a:gd name="T15" fmla="*/ 2028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51" name="Straight Arrow Connector 50"/>
          <p:cNvCxnSpPr>
            <a:stCxn id="40" idx="6"/>
            <a:endCxn id="47122" idx="2"/>
          </p:cNvCxnSpPr>
          <p:nvPr/>
        </p:nvCxnSpPr>
        <p:spPr bwMode="auto">
          <a:xfrm>
            <a:off x="4951413" y="2359819"/>
            <a:ext cx="1373187" cy="1588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7" name="Line 11"/>
          <p:cNvSpPr>
            <a:spLocks noChangeShapeType="1"/>
          </p:cNvSpPr>
          <p:nvPr/>
        </p:nvSpPr>
        <p:spPr bwMode="auto">
          <a:xfrm flipH="1">
            <a:off x="5638800" y="4262437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Line 11"/>
          <p:cNvSpPr>
            <a:spLocks noChangeShapeType="1"/>
          </p:cNvSpPr>
          <p:nvPr/>
        </p:nvSpPr>
        <p:spPr bwMode="auto">
          <a:xfrm flipH="1" flipV="1">
            <a:off x="4572000" y="2814637"/>
            <a:ext cx="3810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3962400" y="3119437"/>
            <a:ext cx="1676400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Downlink Directory Cmds</a:t>
            </a:r>
          </a:p>
        </p:txBody>
      </p:sp>
      <p:sp>
        <p:nvSpPr>
          <p:cNvPr id="60" name="Oval 4"/>
          <p:cNvSpPr>
            <a:spLocks noChangeArrowheads="1"/>
          </p:cNvSpPr>
          <p:nvPr/>
        </p:nvSpPr>
        <p:spPr bwMode="auto">
          <a:xfrm>
            <a:off x="7620000" y="1824037"/>
            <a:ext cx="912812" cy="9191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FM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File"/>
          <p:cNvSpPr>
            <a:spLocks noChangeAspect="1" noEditPoints="1" noChangeArrowheads="1"/>
          </p:cNvSpPr>
          <p:nvPr/>
        </p:nvSpPr>
        <p:spPr bwMode="auto">
          <a:xfrm>
            <a:off x="7010400" y="4110037"/>
            <a:ext cx="304800" cy="190500"/>
          </a:xfrm>
          <a:custGeom>
            <a:avLst/>
            <a:gdLst>
              <a:gd name="T0" fmla="*/ 10981 w 21600"/>
              <a:gd name="T1" fmla="*/ 324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0 w 21600"/>
              <a:gd name="T9" fmla="*/ 21600 h 21600"/>
              <a:gd name="T10" fmla="*/ 21600 w 21600"/>
              <a:gd name="T11" fmla="*/ 21600 h 21600"/>
              <a:gd name="T12" fmla="*/ 1086 w 21600"/>
              <a:gd name="T13" fmla="*/ 4628 h 21600"/>
              <a:gd name="T14" fmla="*/ 20635 w 21600"/>
              <a:gd name="T15" fmla="*/ 2028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8" name="File"/>
          <p:cNvSpPr>
            <a:spLocks noChangeAspect="1" noEditPoints="1" noChangeArrowheads="1"/>
          </p:cNvSpPr>
          <p:nvPr/>
        </p:nvSpPr>
        <p:spPr bwMode="auto">
          <a:xfrm>
            <a:off x="7162800" y="4233862"/>
            <a:ext cx="304800" cy="190500"/>
          </a:xfrm>
          <a:custGeom>
            <a:avLst/>
            <a:gdLst>
              <a:gd name="T0" fmla="*/ 10981 w 21600"/>
              <a:gd name="T1" fmla="*/ 324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0 w 21600"/>
              <a:gd name="T9" fmla="*/ 21600 h 21600"/>
              <a:gd name="T10" fmla="*/ 21600 w 21600"/>
              <a:gd name="T11" fmla="*/ 21600 h 21600"/>
              <a:gd name="T12" fmla="*/ 1086 w 21600"/>
              <a:gd name="T13" fmla="*/ 4628 h 21600"/>
              <a:gd name="T14" fmla="*/ 20635 w 21600"/>
              <a:gd name="T15" fmla="*/ 2028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File"/>
          <p:cNvSpPr>
            <a:spLocks noChangeAspect="1" noEditPoints="1" noChangeArrowheads="1"/>
          </p:cNvSpPr>
          <p:nvPr/>
        </p:nvSpPr>
        <p:spPr bwMode="auto">
          <a:xfrm>
            <a:off x="7315200" y="4386262"/>
            <a:ext cx="304800" cy="190500"/>
          </a:xfrm>
          <a:custGeom>
            <a:avLst/>
            <a:gdLst>
              <a:gd name="T0" fmla="*/ 10981 w 21600"/>
              <a:gd name="T1" fmla="*/ 324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0 w 21600"/>
              <a:gd name="T9" fmla="*/ 21600 h 21600"/>
              <a:gd name="T10" fmla="*/ 21600 w 21600"/>
              <a:gd name="T11" fmla="*/ 21600 h 21600"/>
              <a:gd name="T12" fmla="*/ 1086 w 21600"/>
              <a:gd name="T13" fmla="*/ 4628 h 21600"/>
              <a:gd name="T14" fmla="*/ 20635 w 21600"/>
              <a:gd name="T15" fmla="*/ 2028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File"/>
          <p:cNvSpPr>
            <a:spLocks noChangeAspect="1" noEditPoints="1" noChangeArrowheads="1"/>
          </p:cNvSpPr>
          <p:nvPr/>
        </p:nvSpPr>
        <p:spPr bwMode="auto">
          <a:xfrm>
            <a:off x="7467600" y="4538662"/>
            <a:ext cx="304800" cy="190500"/>
          </a:xfrm>
          <a:custGeom>
            <a:avLst/>
            <a:gdLst>
              <a:gd name="T0" fmla="*/ 10981 w 21600"/>
              <a:gd name="T1" fmla="*/ 324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0 w 21600"/>
              <a:gd name="T9" fmla="*/ 21600 h 21600"/>
              <a:gd name="T10" fmla="*/ 21600 w 21600"/>
              <a:gd name="T11" fmla="*/ 21600 h 21600"/>
              <a:gd name="T12" fmla="*/ 1086 w 21600"/>
              <a:gd name="T13" fmla="*/ 4628 h 21600"/>
              <a:gd name="T14" fmla="*/ 20635 w 21600"/>
              <a:gd name="T15" fmla="*/ 2028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T12" t="T13" r="T14" b="T15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Line 11"/>
          <p:cNvSpPr>
            <a:spLocks noChangeShapeType="1"/>
          </p:cNvSpPr>
          <p:nvPr/>
        </p:nvSpPr>
        <p:spPr bwMode="auto">
          <a:xfrm>
            <a:off x="7618413" y="4782977"/>
            <a:ext cx="1587" cy="63123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computr1"/>
          <p:cNvSpPr>
            <a:spLocks noEditPoints="1" noChangeArrowheads="1"/>
          </p:cNvSpPr>
          <p:nvPr/>
        </p:nvSpPr>
        <p:spPr bwMode="auto">
          <a:xfrm>
            <a:off x="3657600" y="5253037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" name="Oval 14"/>
          <p:cNvSpPr>
            <a:spLocks noChangeArrowheads="1"/>
          </p:cNvSpPr>
          <p:nvPr/>
        </p:nvSpPr>
        <p:spPr bwMode="auto">
          <a:xfrm>
            <a:off x="3657600" y="3119437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" name="Oval 21"/>
          <p:cNvSpPr>
            <a:spLocks noChangeArrowheads="1"/>
          </p:cNvSpPr>
          <p:nvPr/>
        </p:nvSpPr>
        <p:spPr bwMode="auto">
          <a:xfrm>
            <a:off x="7239000" y="500832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" name="Oval 50"/>
          <p:cNvSpPr>
            <a:spLocks noChangeArrowheads="1"/>
          </p:cNvSpPr>
          <p:nvPr/>
        </p:nvSpPr>
        <p:spPr bwMode="auto">
          <a:xfrm>
            <a:off x="228600" y="6207185"/>
            <a:ext cx="152400" cy="1524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Text Box 51"/>
          <p:cNvSpPr txBox="1">
            <a:spLocks noChangeArrowheads="1"/>
          </p:cNvSpPr>
          <p:nvPr/>
        </p:nvSpPr>
        <p:spPr bwMode="auto">
          <a:xfrm>
            <a:off x="341727" y="6160274"/>
            <a:ext cx="183896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Mission Specific Application</a:t>
            </a:r>
          </a:p>
        </p:txBody>
      </p:sp>
      <p:sp>
        <p:nvSpPr>
          <p:cNvPr id="72" name="Oval 50"/>
          <p:cNvSpPr>
            <a:spLocks noChangeArrowheads="1"/>
          </p:cNvSpPr>
          <p:nvPr/>
        </p:nvSpPr>
        <p:spPr bwMode="auto">
          <a:xfrm>
            <a:off x="228600" y="646112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3" name="Text Box 51"/>
          <p:cNvSpPr txBox="1">
            <a:spLocks noChangeArrowheads="1"/>
          </p:cNvSpPr>
          <p:nvPr/>
        </p:nvSpPr>
        <p:spPr bwMode="auto">
          <a:xfrm>
            <a:off x="348916" y="6414214"/>
            <a:ext cx="10342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Optional Step</a:t>
            </a:r>
          </a:p>
        </p:txBody>
      </p:sp>
    </p:spTree>
    <p:extLst>
      <p:ext uri="{BB962C8B-B14F-4D97-AF65-F5344CB8AC3E}">
        <p14:creationId xmlns:p14="http://schemas.microsoft.com/office/powerpoint/2010/main" val="7306829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84" name="Rectangle 35"/>
          <p:cNvSpPr>
            <a:spLocks noChangeArrowheads="1"/>
          </p:cNvSpPr>
          <p:nvPr/>
        </p:nvSpPr>
        <p:spPr bwMode="auto">
          <a:xfrm>
            <a:off x="37058" y="1066800"/>
            <a:ext cx="3841749" cy="41148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Uplink table – table is written to File System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Optionally CRC the table file (via FM file info command)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Disable background checksuming of the table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Send Table commands:</a:t>
            </a:r>
          </a:p>
          <a:p>
            <a:pPr marL="838200" marR="0" lvl="1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Load – reads table file and copies contents into active buffer</a:t>
            </a:r>
          </a:p>
          <a:p>
            <a:pPr marL="838200" marR="0" lvl="1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Validate – authenticates table data in the active buffer </a:t>
            </a:r>
          </a:p>
          <a:p>
            <a:pPr marL="838200" marR="0" lvl="1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Activate – writes/commits table data to RAM </a:t>
            </a:r>
          </a:p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Application handshakes with Table Services to read updated table data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Enable background checksumming of the table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200" y="-59383"/>
            <a:ext cx="6680200" cy="688975"/>
          </a:xfrm>
        </p:spPr>
        <p:txBody>
          <a:bodyPr>
            <a:normAutofit fontScale="90000"/>
          </a:bodyPr>
          <a:lstStyle/>
          <a:p>
            <a:r>
              <a:rPr lang="en-US"/>
              <a:t>Operational Scenarios </a:t>
            </a:r>
            <a:br>
              <a:rPr lang="en-US"/>
            </a:br>
            <a:r>
              <a:rPr lang="en-US"/>
              <a:t>Uplink System Tables</a:t>
            </a:r>
          </a:p>
        </p:txBody>
      </p:sp>
      <p:sp>
        <p:nvSpPr>
          <p:cNvPr id="49156" name="Oval 4"/>
          <p:cNvSpPr>
            <a:spLocks noChangeArrowheads="1"/>
          </p:cNvSpPr>
          <p:nvPr/>
        </p:nvSpPr>
        <p:spPr bwMode="auto">
          <a:xfrm>
            <a:off x="7735888" y="1747838"/>
            <a:ext cx="912812" cy="9191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7" name="Oval 5"/>
          <p:cNvSpPr>
            <a:spLocks noChangeArrowheads="1"/>
          </p:cNvSpPr>
          <p:nvPr/>
        </p:nvSpPr>
        <p:spPr bwMode="auto">
          <a:xfrm>
            <a:off x="5754688" y="4643438"/>
            <a:ext cx="912812" cy="9191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cFE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</a:t>
            </a:r>
          </a:p>
        </p:txBody>
      </p:sp>
      <p:sp>
        <p:nvSpPr>
          <p:cNvPr id="49158" name="Oval 6"/>
          <p:cNvSpPr>
            <a:spLocks noChangeArrowheads="1"/>
          </p:cNvSpPr>
          <p:nvPr/>
        </p:nvSpPr>
        <p:spPr bwMode="auto">
          <a:xfrm>
            <a:off x="3387725" y="4648200"/>
            <a:ext cx="912813" cy="919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0" name="AutoShape 8"/>
          <p:cNvSpPr>
            <a:spLocks noChangeArrowheads="1"/>
          </p:cNvSpPr>
          <p:nvPr/>
        </p:nvSpPr>
        <p:spPr bwMode="auto">
          <a:xfrm>
            <a:off x="7697788" y="3395663"/>
            <a:ext cx="1065212" cy="446087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File Systems</a:t>
            </a:r>
          </a:p>
        </p:txBody>
      </p:sp>
      <p:sp>
        <p:nvSpPr>
          <p:cNvPr id="49161" name="Line 9"/>
          <p:cNvSpPr>
            <a:spLocks noChangeShapeType="1"/>
          </p:cNvSpPr>
          <p:nvPr/>
        </p:nvSpPr>
        <p:spPr bwMode="auto">
          <a:xfrm flipV="1">
            <a:off x="6213892" y="3048000"/>
            <a:ext cx="7521" cy="1595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2" name="Oval 10"/>
          <p:cNvSpPr>
            <a:spLocks noChangeArrowheads="1"/>
          </p:cNvSpPr>
          <p:nvPr/>
        </p:nvSpPr>
        <p:spPr bwMode="auto">
          <a:xfrm>
            <a:off x="7810500" y="4648200"/>
            <a:ext cx="912813" cy="919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CFDP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 flipV="1">
            <a:off x="7124700" y="55626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4" name="Line 12"/>
          <p:cNvSpPr>
            <a:spLocks noChangeShapeType="1"/>
          </p:cNvSpPr>
          <p:nvPr/>
        </p:nvSpPr>
        <p:spPr bwMode="auto">
          <a:xfrm flipV="1">
            <a:off x="8267700" y="3886200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5" name="Text Box 13"/>
          <p:cNvSpPr txBox="1">
            <a:spLocks noChangeArrowheads="1"/>
          </p:cNvSpPr>
          <p:nvPr/>
        </p:nvSpPr>
        <p:spPr bwMode="auto">
          <a:xfrm>
            <a:off x="7888288" y="4191000"/>
            <a:ext cx="836612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Write File</a:t>
            </a:r>
          </a:p>
        </p:txBody>
      </p:sp>
      <p:sp>
        <p:nvSpPr>
          <p:cNvPr id="49166" name="Line 14"/>
          <p:cNvSpPr>
            <a:spLocks noChangeShapeType="1"/>
          </p:cNvSpPr>
          <p:nvPr/>
        </p:nvSpPr>
        <p:spPr bwMode="auto">
          <a:xfrm>
            <a:off x="6972300" y="1295400"/>
            <a:ext cx="762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6934200" y="1287462"/>
            <a:ext cx="1752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File Info Cmd</a:t>
            </a:r>
          </a:p>
        </p:txBody>
      </p:sp>
      <p:sp>
        <p:nvSpPr>
          <p:cNvPr id="49168" name="Text Box 16"/>
          <p:cNvSpPr txBox="1">
            <a:spLocks noChangeArrowheads="1"/>
          </p:cNvSpPr>
          <p:nvPr/>
        </p:nvSpPr>
        <p:spPr bwMode="auto">
          <a:xfrm>
            <a:off x="7127875" y="5791200"/>
            <a:ext cx="1444625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Uplink File Cmd</a:t>
            </a:r>
          </a:p>
        </p:txBody>
      </p:sp>
      <p:sp>
        <p:nvSpPr>
          <p:cNvPr id="49169" name="Line 17"/>
          <p:cNvSpPr>
            <a:spLocks noChangeShapeType="1"/>
          </p:cNvSpPr>
          <p:nvPr/>
        </p:nvSpPr>
        <p:spPr bwMode="auto">
          <a:xfrm flipV="1">
            <a:off x="3086100" y="5567363"/>
            <a:ext cx="528638" cy="681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3314700" y="5791200"/>
            <a:ext cx="144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Disable CS of specific File Cmd</a:t>
            </a:r>
          </a:p>
        </p:txBody>
      </p:sp>
      <p:sp>
        <p:nvSpPr>
          <p:cNvPr id="49171" name="Line 19"/>
          <p:cNvSpPr>
            <a:spLocks noChangeShapeType="1"/>
          </p:cNvSpPr>
          <p:nvPr/>
        </p:nvSpPr>
        <p:spPr bwMode="auto">
          <a:xfrm flipV="1">
            <a:off x="8267700" y="27432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7881938" y="2916238"/>
            <a:ext cx="842962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File</a:t>
            </a:r>
          </a:p>
        </p:txBody>
      </p:sp>
      <p:grpSp>
        <p:nvGrpSpPr>
          <p:cNvPr id="49173" name="Group 21"/>
          <p:cNvGrpSpPr>
            <a:grpSpLocks/>
          </p:cNvGrpSpPr>
          <p:nvPr/>
        </p:nvGrpSpPr>
        <p:grpSpPr bwMode="auto">
          <a:xfrm>
            <a:off x="4229100" y="3657600"/>
            <a:ext cx="1371600" cy="457200"/>
            <a:chOff x="1968" y="2112"/>
            <a:chExt cx="864" cy="288"/>
          </a:xfrm>
        </p:grpSpPr>
        <p:sp>
          <p:nvSpPr>
            <p:cNvPr id="49200" name="Text Box 22"/>
            <p:cNvSpPr txBox="1">
              <a:spLocks noChangeArrowheads="1"/>
            </p:cNvSpPr>
            <p:nvPr/>
          </p:nvSpPr>
          <p:spPr bwMode="auto">
            <a:xfrm>
              <a:off x="1991" y="2174"/>
              <a:ext cx="78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Processor RAM</a:t>
              </a:r>
            </a:p>
          </p:txBody>
        </p:sp>
        <p:sp>
          <p:nvSpPr>
            <p:cNvPr id="49201" name="Line 23"/>
            <p:cNvSpPr>
              <a:spLocks noChangeShapeType="1"/>
            </p:cNvSpPr>
            <p:nvPr/>
          </p:nvSpPr>
          <p:spPr bwMode="auto">
            <a:xfrm>
              <a:off x="1968" y="2400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202" name="Line 24"/>
            <p:cNvSpPr>
              <a:spLocks noChangeShapeType="1"/>
            </p:cNvSpPr>
            <p:nvPr/>
          </p:nvSpPr>
          <p:spPr bwMode="auto">
            <a:xfrm>
              <a:off x="1968" y="2112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49174" name="Line 25"/>
          <p:cNvSpPr>
            <a:spLocks noChangeShapeType="1"/>
          </p:cNvSpPr>
          <p:nvPr/>
        </p:nvSpPr>
        <p:spPr bwMode="auto">
          <a:xfrm flipH="1">
            <a:off x="6667500" y="3810000"/>
            <a:ext cx="9906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75" name="Text Box 26"/>
          <p:cNvSpPr txBox="1">
            <a:spLocks noChangeArrowheads="1"/>
          </p:cNvSpPr>
          <p:nvPr/>
        </p:nvSpPr>
        <p:spPr bwMode="auto">
          <a:xfrm>
            <a:off x="6819900" y="4114800"/>
            <a:ext cx="84296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File</a:t>
            </a:r>
          </a:p>
        </p:txBody>
      </p:sp>
      <p:sp>
        <p:nvSpPr>
          <p:cNvPr id="49176" name="Line 27"/>
          <p:cNvSpPr>
            <a:spLocks noChangeShapeType="1"/>
          </p:cNvSpPr>
          <p:nvPr/>
        </p:nvSpPr>
        <p:spPr bwMode="auto">
          <a:xfrm flipH="1" flipV="1">
            <a:off x="4991100" y="4191000"/>
            <a:ext cx="7620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77" name="Text Box 28"/>
          <p:cNvSpPr txBox="1">
            <a:spLocks noChangeArrowheads="1"/>
          </p:cNvSpPr>
          <p:nvPr/>
        </p:nvSpPr>
        <p:spPr bwMode="auto">
          <a:xfrm>
            <a:off x="4914900" y="4419600"/>
            <a:ext cx="91281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Write Data</a:t>
            </a:r>
          </a:p>
        </p:txBody>
      </p:sp>
      <p:sp>
        <p:nvSpPr>
          <p:cNvPr id="49178" name="Line 29"/>
          <p:cNvSpPr>
            <a:spLocks noChangeShapeType="1"/>
          </p:cNvSpPr>
          <p:nvPr/>
        </p:nvSpPr>
        <p:spPr bwMode="auto">
          <a:xfrm flipV="1">
            <a:off x="2778125" y="5334000"/>
            <a:ext cx="609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79" name="Text Box 30"/>
          <p:cNvSpPr txBox="1">
            <a:spLocks noChangeArrowheads="1"/>
          </p:cNvSpPr>
          <p:nvPr/>
        </p:nvSpPr>
        <p:spPr bwMode="auto">
          <a:xfrm>
            <a:off x="1946275" y="5029200"/>
            <a:ext cx="144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Enable CS of specific File Cmd</a:t>
            </a:r>
          </a:p>
        </p:txBody>
      </p:sp>
      <p:sp>
        <p:nvSpPr>
          <p:cNvPr id="49180" name="Line 31"/>
          <p:cNvSpPr>
            <a:spLocks noChangeShapeType="1"/>
          </p:cNvSpPr>
          <p:nvPr/>
        </p:nvSpPr>
        <p:spPr bwMode="auto">
          <a:xfrm flipH="1">
            <a:off x="4229100" y="4191000"/>
            <a:ext cx="3810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81" name="Text Box 32"/>
          <p:cNvSpPr txBox="1">
            <a:spLocks noChangeArrowheads="1"/>
          </p:cNvSpPr>
          <p:nvPr/>
        </p:nvSpPr>
        <p:spPr bwMode="auto">
          <a:xfrm>
            <a:off x="3848100" y="4267200"/>
            <a:ext cx="91916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Data</a:t>
            </a:r>
          </a:p>
        </p:txBody>
      </p:sp>
      <p:sp>
        <p:nvSpPr>
          <p:cNvPr id="49182" name="Line 33"/>
          <p:cNvSpPr>
            <a:spLocks noChangeShapeType="1"/>
          </p:cNvSpPr>
          <p:nvPr/>
        </p:nvSpPr>
        <p:spPr bwMode="auto">
          <a:xfrm flipV="1">
            <a:off x="5295900" y="5562600"/>
            <a:ext cx="609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83" name="Text Box 34"/>
          <p:cNvSpPr txBox="1">
            <a:spLocks noChangeArrowheads="1"/>
          </p:cNvSpPr>
          <p:nvPr/>
        </p:nvSpPr>
        <p:spPr bwMode="auto">
          <a:xfrm>
            <a:off x="4914900" y="5715000"/>
            <a:ext cx="22860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Table Load/Verify/Commit Cmds</a:t>
            </a:r>
          </a:p>
        </p:txBody>
      </p:sp>
      <p:sp>
        <p:nvSpPr>
          <p:cNvPr id="49185" name="Oval 36"/>
          <p:cNvSpPr>
            <a:spLocks noChangeArrowheads="1"/>
          </p:cNvSpPr>
          <p:nvPr/>
        </p:nvSpPr>
        <p:spPr bwMode="auto">
          <a:xfrm>
            <a:off x="6362700" y="62484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86" name="Oval 37"/>
          <p:cNvSpPr>
            <a:spLocks noChangeArrowheads="1"/>
          </p:cNvSpPr>
          <p:nvPr/>
        </p:nvSpPr>
        <p:spPr bwMode="auto">
          <a:xfrm>
            <a:off x="6134100" y="10668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87" name="Oval 38"/>
          <p:cNvSpPr>
            <a:spLocks noChangeArrowheads="1"/>
          </p:cNvSpPr>
          <p:nvPr/>
        </p:nvSpPr>
        <p:spPr bwMode="auto">
          <a:xfrm>
            <a:off x="2476500" y="62484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88" name="Oval 39"/>
          <p:cNvSpPr>
            <a:spLocks noChangeArrowheads="1"/>
          </p:cNvSpPr>
          <p:nvPr/>
        </p:nvSpPr>
        <p:spPr bwMode="auto">
          <a:xfrm>
            <a:off x="4533900" y="62484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89" name="Line 40"/>
          <p:cNvSpPr>
            <a:spLocks noChangeShapeType="1"/>
          </p:cNvSpPr>
          <p:nvPr/>
        </p:nvSpPr>
        <p:spPr bwMode="auto">
          <a:xfrm flipV="1">
            <a:off x="4914900" y="2819400"/>
            <a:ext cx="6858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90" name="Text Box 41"/>
          <p:cNvSpPr txBox="1">
            <a:spLocks noChangeArrowheads="1"/>
          </p:cNvSpPr>
          <p:nvPr/>
        </p:nvSpPr>
        <p:spPr bwMode="auto">
          <a:xfrm>
            <a:off x="4686300" y="3048000"/>
            <a:ext cx="919163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Data</a:t>
            </a:r>
          </a:p>
        </p:txBody>
      </p:sp>
      <p:sp>
        <p:nvSpPr>
          <p:cNvPr id="49191" name="Oval 42"/>
          <p:cNvSpPr>
            <a:spLocks noChangeArrowheads="1"/>
          </p:cNvSpPr>
          <p:nvPr/>
        </p:nvSpPr>
        <p:spPr bwMode="auto">
          <a:xfrm>
            <a:off x="1943100" y="5562600"/>
            <a:ext cx="304800" cy="3048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92" name="computr1"/>
          <p:cNvSpPr>
            <a:spLocks noEditPoints="1" noChangeArrowheads="1"/>
          </p:cNvSpPr>
          <p:nvPr/>
        </p:nvSpPr>
        <p:spPr bwMode="auto">
          <a:xfrm>
            <a:off x="6743700" y="624840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93" name="computr1"/>
          <p:cNvSpPr>
            <a:spLocks noEditPoints="1" noChangeArrowheads="1"/>
          </p:cNvSpPr>
          <p:nvPr/>
        </p:nvSpPr>
        <p:spPr bwMode="auto">
          <a:xfrm>
            <a:off x="4914900" y="624840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94" name="computr1"/>
          <p:cNvSpPr>
            <a:spLocks noEditPoints="1" noChangeArrowheads="1"/>
          </p:cNvSpPr>
          <p:nvPr/>
        </p:nvSpPr>
        <p:spPr bwMode="auto">
          <a:xfrm>
            <a:off x="2857500" y="624840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95" name="computr1"/>
          <p:cNvSpPr>
            <a:spLocks noEditPoints="1" noChangeArrowheads="1"/>
          </p:cNvSpPr>
          <p:nvPr/>
        </p:nvSpPr>
        <p:spPr bwMode="auto">
          <a:xfrm>
            <a:off x="2324100" y="556260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96" name="computr1"/>
          <p:cNvSpPr>
            <a:spLocks noEditPoints="1" noChangeArrowheads="1"/>
          </p:cNvSpPr>
          <p:nvPr/>
        </p:nvSpPr>
        <p:spPr bwMode="auto">
          <a:xfrm>
            <a:off x="6515100" y="106680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97" name="Oval 50"/>
          <p:cNvSpPr>
            <a:spLocks noChangeArrowheads="1"/>
          </p:cNvSpPr>
          <p:nvPr/>
        </p:nvSpPr>
        <p:spPr bwMode="auto">
          <a:xfrm>
            <a:off x="152400" y="650629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98" name="Text Box 51"/>
          <p:cNvSpPr txBox="1">
            <a:spLocks noChangeArrowheads="1"/>
          </p:cNvSpPr>
          <p:nvPr/>
        </p:nvSpPr>
        <p:spPr bwMode="auto">
          <a:xfrm>
            <a:off x="324246" y="6459379"/>
            <a:ext cx="10342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Optional Step</a:t>
            </a:r>
          </a:p>
        </p:txBody>
      </p:sp>
      <p:cxnSp>
        <p:nvCxnSpPr>
          <p:cNvPr id="54" name="Straight Connector 53"/>
          <p:cNvCxnSpPr>
            <a:stCxn id="49202" idx="0"/>
            <a:endCxn id="49201" idx="0"/>
          </p:cNvCxnSpPr>
          <p:nvPr/>
        </p:nvCxnSpPr>
        <p:spPr bwMode="auto">
          <a:xfrm rot="5400000">
            <a:off x="4000500" y="3886200"/>
            <a:ext cx="4572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rot="5400000">
            <a:off x="5372100" y="3886200"/>
            <a:ext cx="4572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Oval 17"/>
          <p:cNvSpPr>
            <a:spLocks noChangeArrowheads="1"/>
          </p:cNvSpPr>
          <p:nvPr/>
        </p:nvSpPr>
        <p:spPr bwMode="auto">
          <a:xfrm>
            <a:off x="5607051" y="2150226"/>
            <a:ext cx="912813" cy="919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5746683" y="3741988"/>
            <a:ext cx="958917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Handshake</a:t>
            </a:r>
          </a:p>
        </p:txBody>
      </p:sp>
    </p:spTree>
    <p:extLst>
      <p:ext uri="{BB962C8B-B14F-4D97-AF65-F5344CB8AC3E}">
        <p14:creationId xmlns:p14="http://schemas.microsoft.com/office/powerpoint/2010/main" val="306666303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5257800" y="3200400"/>
            <a:ext cx="912812" cy="9191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cFE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7200900" y="1952625"/>
            <a:ext cx="1065212" cy="446087"/>
          </a:xfrm>
          <a:prstGeom prst="flowChartMagneticDisk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File Systems</a:t>
            </a:r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7313612" y="3205162"/>
            <a:ext cx="912813" cy="9191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CFDP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6627812" y="4119562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V="1">
            <a:off x="7770812" y="2443162"/>
            <a:ext cx="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/>
            <a:tailEnd type="non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391400" y="2595562"/>
            <a:ext cx="840295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File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6630987" y="4348162"/>
            <a:ext cx="1825625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Downlink File Cmd</a:t>
            </a:r>
          </a:p>
        </p:txBody>
      </p:sp>
      <p:grpSp>
        <p:nvGrpSpPr>
          <p:cNvPr id="12" name="Group 21"/>
          <p:cNvGrpSpPr>
            <a:grpSpLocks/>
          </p:cNvGrpSpPr>
          <p:nvPr/>
        </p:nvGrpSpPr>
        <p:grpSpPr bwMode="auto">
          <a:xfrm>
            <a:off x="3732212" y="2214562"/>
            <a:ext cx="1371600" cy="457200"/>
            <a:chOff x="1968" y="2112"/>
            <a:chExt cx="864" cy="288"/>
          </a:xfrm>
        </p:grpSpPr>
        <p:sp>
          <p:nvSpPr>
            <p:cNvPr id="13" name="Text Box 22"/>
            <p:cNvSpPr txBox="1">
              <a:spLocks noChangeArrowheads="1"/>
            </p:cNvSpPr>
            <p:nvPr/>
          </p:nvSpPr>
          <p:spPr bwMode="auto">
            <a:xfrm>
              <a:off x="1991" y="2174"/>
              <a:ext cx="78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Processor RAM</a:t>
              </a:r>
            </a:p>
          </p:txBody>
        </p:sp>
        <p:sp>
          <p:nvSpPr>
            <p:cNvPr id="14" name="Line 23"/>
            <p:cNvSpPr>
              <a:spLocks noChangeShapeType="1"/>
            </p:cNvSpPr>
            <p:nvPr/>
          </p:nvSpPr>
          <p:spPr bwMode="auto">
            <a:xfrm>
              <a:off x="1968" y="2400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Line 24"/>
            <p:cNvSpPr>
              <a:spLocks noChangeShapeType="1"/>
            </p:cNvSpPr>
            <p:nvPr/>
          </p:nvSpPr>
          <p:spPr bwMode="auto">
            <a:xfrm>
              <a:off x="1968" y="2112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6" name="Line 25"/>
          <p:cNvSpPr>
            <a:spLocks noChangeShapeType="1"/>
          </p:cNvSpPr>
          <p:nvPr/>
        </p:nvSpPr>
        <p:spPr bwMode="auto">
          <a:xfrm flipH="1">
            <a:off x="6170612" y="2366962"/>
            <a:ext cx="9906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/>
            <a:tailEnd type="non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6323012" y="2671762"/>
            <a:ext cx="831125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Write File</a:t>
            </a:r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 flipH="1" flipV="1">
            <a:off x="4494212" y="2747962"/>
            <a:ext cx="7620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/>
            <a:tailEnd type="non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4418012" y="2976562"/>
            <a:ext cx="917239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Data</a:t>
            </a:r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 flipV="1">
            <a:off x="4799012" y="4119562"/>
            <a:ext cx="6096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 Box 34"/>
          <p:cNvSpPr txBox="1">
            <a:spLocks noChangeArrowheads="1"/>
          </p:cNvSpPr>
          <p:nvPr/>
        </p:nvSpPr>
        <p:spPr bwMode="auto">
          <a:xfrm>
            <a:off x="4418012" y="4271962"/>
            <a:ext cx="2286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Table Dump Cmd</a:t>
            </a:r>
          </a:p>
        </p:txBody>
      </p:sp>
      <p:sp>
        <p:nvSpPr>
          <p:cNvPr id="22" name="Rectangle 35"/>
          <p:cNvSpPr>
            <a:spLocks noChangeArrowheads="1"/>
          </p:cNvSpPr>
          <p:nvPr/>
        </p:nvSpPr>
        <p:spPr bwMode="auto">
          <a:xfrm>
            <a:off x="301625" y="2832183"/>
            <a:ext cx="2895600" cy="41148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Send Table dump command – table file is written to File System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Downlink file – table is written to ground File System.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" name="Oval 36"/>
          <p:cNvSpPr>
            <a:spLocks noChangeArrowheads="1"/>
          </p:cNvSpPr>
          <p:nvPr/>
        </p:nvSpPr>
        <p:spPr bwMode="auto">
          <a:xfrm>
            <a:off x="5865812" y="4805362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Oval 39"/>
          <p:cNvSpPr>
            <a:spLocks noChangeArrowheads="1"/>
          </p:cNvSpPr>
          <p:nvPr/>
        </p:nvSpPr>
        <p:spPr bwMode="auto">
          <a:xfrm>
            <a:off x="4037012" y="4805362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computr1"/>
          <p:cNvSpPr>
            <a:spLocks noEditPoints="1" noChangeArrowheads="1"/>
          </p:cNvSpPr>
          <p:nvPr/>
        </p:nvSpPr>
        <p:spPr bwMode="auto">
          <a:xfrm>
            <a:off x="6246812" y="4805362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computr1"/>
          <p:cNvSpPr>
            <a:spLocks noEditPoints="1" noChangeArrowheads="1"/>
          </p:cNvSpPr>
          <p:nvPr/>
        </p:nvSpPr>
        <p:spPr bwMode="auto">
          <a:xfrm>
            <a:off x="4418012" y="4805362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9" name="Straight Connector 28"/>
          <p:cNvCxnSpPr>
            <a:stCxn id="15" idx="0"/>
            <a:endCxn id="14" idx="0"/>
          </p:cNvCxnSpPr>
          <p:nvPr/>
        </p:nvCxnSpPr>
        <p:spPr bwMode="auto">
          <a:xfrm rot="5400000">
            <a:off x="3503612" y="2443162"/>
            <a:ext cx="4572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4875212" y="2443162"/>
            <a:ext cx="457200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412" y="-55562"/>
            <a:ext cx="6680200" cy="688975"/>
          </a:xfrm>
        </p:spPr>
        <p:txBody>
          <a:bodyPr/>
          <a:lstStyle/>
          <a:p>
            <a:r>
              <a:rPr lang="en-US" sz="2500"/>
              <a:t>Operational Scenarios</a:t>
            </a:r>
            <a:br>
              <a:rPr lang="en-US" sz="2500"/>
            </a:br>
            <a:r>
              <a:rPr lang="en-US" sz="2500"/>
              <a:t>Dump System Tables</a:t>
            </a:r>
          </a:p>
        </p:txBody>
      </p:sp>
    </p:spTree>
    <p:extLst>
      <p:ext uri="{BB962C8B-B14F-4D97-AF65-F5344CB8AC3E}">
        <p14:creationId xmlns:p14="http://schemas.microsoft.com/office/powerpoint/2010/main" val="125050176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System Operations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sz="1800"/>
              <a:t>Scheduler (SCH) – </a:t>
            </a:r>
            <a:r>
              <a:rPr lang="en-US" sz="1800" kern="1200"/>
              <a:t>Schedules onboard activities; many other applications depend on Scheduler</a:t>
            </a:r>
            <a:endParaRPr lang="en-US" sz="1800"/>
          </a:p>
          <a:p>
            <a:pPr>
              <a:spcAft>
                <a:spcPts val="1800"/>
              </a:spcAft>
            </a:pPr>
            <a:r>
              <a:rPr lang="en-US" sz="1800"/>
              <a:t>Command Ingest (CI) – Receives ground commands, validates them, and distributes them throughout the system; this app is often custom</a:t>
            </a:r>
          </a:p>
          <a:p>
            <a:pPr>
              <a:spcAft>
                <a:spcPts val="1800"/>
              </a:spcAft>
            </a:pPr>
            <a:r>
              <a:rPr lang="en-US" sz="1800"/>
              <a:t>Telemetry Output (TO) – Downlinks telemetry; this app is often custom</a:t>
            </a:r>
          </a:p>
          <a:p>
            <a:pPr>
              <a:spcAft>
                <a:spcPts val="1800"/>
              </a:spcAft>
            </a:pPr>
            <a:r>
              <a:rPr lang="en-US" sz="1800"/>
              <a:t>Stored Commands (SC) – </a:t>
            </a:r>
            <a:r>
              <a:rPr lang="en-US" sz="1800" kern="1200"/>
              <a:t>Executes onboard command sequences (absolute and relative)</a:t>
            </a:r>
            <a:endParaRPr lang="en-US" sz="18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0318616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Text Box 19"/>
          <p:cNvSpPr txBox="1">
            <a:spLocks noChangeArrowheads="1"/>
          </p:cNvSpPr>
          <p:nvPr/>
        </p:nvSpPr>
        <p:spPr bwMode="auto">
          <a:xfrm>
            <a:off x="7619509" y="3228945"/>
            <a:ext cx="838691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Application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Commands</a:t>
            </a:r>
          </a:p>
        </p:txBody>
      </p:sp>
      <p:sp>
        <p:nvSpPr>
          <p:cNvPr id="67" name="Rectangle 22"/>
          <p:cNvSpPr>
            <a:spLocks noChangeArrowheads="1"/>
          </p:cNvSpPr>
          <p:nvPr/>
        </p:nvSpPr>
        <p:spPr bwMode="auto">
          <a:xfrm>
            <a:off x="3857382" y="2209800"/>
            <a:ext cx="9906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30" name="Rectangle 22"/>
          <p:cNvSpPr>
            <a:spLocks noChangeArrowheads="1"/>
          </p:cNvSpPr>
          <p:nvPr/>
        </p:nvSpPr>
        <p:spPr bwMode="auto">
          <a:xfrm>
            <a:off x="3781182" y="2133600"/>
            <a:ext cx="9906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1" name="Line 37"/>
          <p:cNvSpPr>
            <a:spLocks noChangeShapeType="1"/>
          </p:cNvSpPr>
          <p:nvPr/>
        </p:nvSpPr>
        <p:spPr bwMode="auto">
          <a:xfrm>
            <a:off x="4314582" y="45720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3933582" y="5029200"/>
            <a:ext cx="762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1279282" y="-37292"/>
            <a:ext cx="6680200" cy="688975"/>
          </a:xfrm>
        </p:spPr>
        <p:txBody>
          <a:bodyPr>
            <a:normAutofit fontScale="90000"/>
          </a:bodyPr>
          <a:lstStyle/>
          <a:p>
            <a:r>
              <a:rPr lang="en-US"/>
              <a:t>Operational Scenarios </a:t>
            </a:r>
            <a:br>
              <a:rPr lang="en-US"/>
            </a:br>
            <a:r>
              <a:rPr lang="en-US"/>
              <a:t>Uplink</a:t>
            </a:r>
          </a:p>
        </p:txBody>
      </p:sp>
      <p:sp>
        <p:nvSpPr>
          <p:cNvPr id="34869" name="Oval 4"/>
          <p:cNvSpPr>
            <a:spLocks noChangeArrowheads="1"/>
          </p:cNvSpPr>
          <p:nvPr/>
        </p:nvSpPr>
        <p:spPr bwMode="auto">
          <a:xfrm>
            <a:off x="5381384" y="2133600"/>
            <a:ext cx="838201" cy="838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</a:t>
            </a: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210182" y="2133600"/>
            <a:ext cx="838200" cy="838200"/>
            <a:chOff x="1008" y="1440"/>
            <a:chExt cx="528" cy="528"/>
          </a:xfrm>
          <a:solidFill>
            <a:schemeClr val="bg1">
              <a:lumMod val="85000"/>
            </a:schemeClr>
          </a:solidFill>
        </p:grpSpPr>
        <p:sp>
          <p:nvSpPr>
            <p:cNvPr id="34867" name="Oval 7"/>
            <p:cNvSpPr>
              <a:spLocks noChangeArrowheads="1"/>
            </p:cNvSpPr>
            <p:nvPr/>
          </p:nvSpPr>
          <p:spPr bwMode="auto">
            <a:xfrm>
              <a:off x="1008" y="1440"/>
              <a:ext cx="528" cy="52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4868" name="Text Box 8"/>
            <p:cNvSpPr txBox="1">
              <a:spLocks noChangeArrowheads="1"/>
            </p:cNvSpPr>
            <p:nvPr/>
          </p:nvSpPr>
          <p:spPr bwMode="auto">
            <a:xfrm>
              <a:off x="1146" y="1584"/>
              <a:ext cx="246" cy="2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CI</a:t>
              </a:r>
              <a:endPara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4823" name="Line 12"/>
          <p:cNvSpPr>
            <a:spLocks noChangeShapeType="1"/>
          </p:cNvSpPr>
          <p:nvPr/>
        </p:nvSpPr>
        <p:spPr bwMode="auto">
          <a:xfrm>
            <a:off x="4847982" y="2590800"/>
            <a:ext cx="533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24" name="Text Box 13"/>
          <p:cNvSpPr txBox="1">
            <a:spLocks noChangeArrowheads="1"/>
          </p:cNvSpPr>
          <p:nvPr/>
        </p:nvSpPr>
        <p:spPr bwMode="auto">
          <a:xfrm>
            <a:off x="3931120" y="2286000"/>
            <a:ext cx="7441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Cards</a:t>
            </a:r>
          </a:p>
        </p:txBody>
      </p:sp>
      <p:sp>
        <p:nvSpPr>
          <p:cNvPr id="34836" name="Text Box 32"/>
          <p:cNvSpPr txBox="1">
            <a:spLocks noChangeArrowheads="1"/>
          </p:cNvSpPr>
          <p:nvPr/>
        </p:nvSpPr>
        <p:spPr bwMode="auto">
          <a:xfrm>
            <a:off x="3921011" y="5105400"/>
            <a:ext cx="774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Database</a:t>
            </a:r>
          </a:p>
        </p:txBody>
      </p:sp>
      <p:sp>
        <p:nvSpPr>
          <p:cNvPr id="34839" name="Text Box 35"/>
          <p:cNvSpPr txBox="1">
            <a:spLocks noChangeArrowheads="1"/>
          </p:cNvSpPr>
          <p:nvPr/>
        </p:nvSpPr>
        <p:spPr bwMode="auto">
          <a:xfrm>
            <a:off x="3399691" y="3943290"/>
            <a:ext cx="8386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Operator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Commands</a:t>
            </a:r>
          </a:p>
        </p:txBody>
      </p:sp>
      <p:sp>
        <p:nvSpPr>
          <p:cNvPr id="34840" name="Line 36"/>
          <p:cNvSpPr>
            <a:spLocks noChangeShapeType="1"/>
          </p:cNvSpPr>
          <p:nvPr/>
        </p:nvSpPr>
        <p:spPr bwMode="auto">
          <a:xfrm>
            <a:off x="3400182" y="4343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3" name="Line 39"/>
          <p:cNvSpPr>
            <a:spLocks noChangeShapeType="1"/>
          </p:cNvSpPr>
          <p:nvPr/>
        </p:nvSpPr>
        <p:spPr bwMode="auto">
          <a:xfrm flipH="1" flipV="1">
            <a:off x="4314582" y="2971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45" name="Text Box 41"/>
          <p:cNvSpPr txBox="1">
            <a:spLocks noChangeArrowheads="1"/>
          </p:cNvSpPr>
          <p:nvPr/>
        </p:nvSpPr>
        <p:spPr bwMode="auto">
          <a:xfrm>
            <a:off x="4847982" y="2209800"/>
            <a:ext cx="5613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Code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Blocks</a:t>
            </a:r>
          </a:p>
        </p:txBody>
      </p:sp>
      <p:sp>
        <p:nvSpPr>
          <p:cNvPr id="34846" name="Text Box 42"/>
          <p:cNvSpPr txBox="1">
            <a:spLocks noChangeArrowheads="1"/>
          </p:cNvSpPr>
          <p:nvPr/>
        </p:nvSpPr>
        <p:spPr bwMode="auto">
          <a:xfrm>
            <a:off x="4078849" y="3429000"/>
            <a:ext cx="54053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Uplink</a:t>
            </a:r>
          </a:p>
        </p:txBody>
      </p:sp>
      <p:sp>
        <p:nvSpPr>
          <p:cNvPr id="59" name="Text Box 41"/>
          <p:cNvSpPr txBox="1">
            <a:spLocks noChangeArrowheads="1"/>
          </p:cNvSpPr>
          <p:nvPr/>
        </p:nvSpPr>
        <p:spPr bwMode="auto">
          <a:xfrm>
            <a:off x="6143382" y="2286000"/>
            <a:ext cx="1066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Code Blocks</a:t>
            </a:r>
          </a:p>
        </p:txBody>
      </p:sp>
      <p:sp>
        <p:nvSpPr>
          <p:cNvPr id="60" name="Right Arrow 59"/>
          <p:cNvSpPr/>
          <p:nvPr/>
        </p:nvSpPr>
        <p:spPr bwMode="auto">
          <a:xfrm>
            <a:off x="6219582" y="2438400"/>
            <a:ext cx="990600" cy="2286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" name="Oval 14"/>
          <p:cNvSpPr>
            <a:spLocks noChangeArrowheads="1"/>
          </p:cNvSpPr>
          <p:nvPr/>
        </p:nvSpPr>
        <p:spPr bwMode="auto">
          <a:xfrm>
            <a:off x="3628782" y="36576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" name="Oval 14"/>
          <p:cNvSpPr>
            <a:spLocks noChangeArrowheads="1"/>
          </p:cNvSpPr>
          <p:nvPr/>
        </p:nvSpPr>
        <p:spPr bwMode="auto">
          <a:xfrm>
            <a:off x="4924182" y="19050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6" name="Oval 14"/>
          <p:cNvSpPr>
            <a:spLocks noChangeArrowheads="1"/>
          </p:cNvSpPr>
          <p:nvPr/>
        </p:nvSpPr>
        <p:spPr bwMode="auto">
          <a:xfrm>
            <a:off x="6600582" y="19050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8" name="Right Arrow 77"/>
          <p:cNvSpPr/>
          <p:nvPr/>
        </p:nvSpPr>
        <p:spPr bwMode="auto">
          <a:xfrm rot="5400000" flipV="1">
            <a:off x="7115676" y="3382678"/>
            <a:ext cx="1017685" cy="195929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0" name="Oval 14"/>
          <p:cNvSpPr>
            <a:spLocks noChangeArrowheads="1"/>
          </p:cNvSpPr>
          <p:nvPr/>
        </p:nvSpPr>
        <p:spPr bwMode="auto">
          <a:xfrm>
            <a:off x="7175277" y="2986959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4" name="computr1"/>
          <p:cNvSpPr>
            <a:spLocks noEditPoints="1" noChangeArrowheads="1"/>
          </p:cNvSpPr>
          <p:nvPr/>
        </p:nvSpPr>
        <p:spPr bwMode="auto">
          <a:xfrm>
            <a:off x="4162182" y="419100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331212" y="1905000"/>
            <a:ext cx="2590800" cy="54864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Commands sent from ground system are received by communication hardware 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Communication hardware processes commands received and sends code blocks to receiving application. 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Communication application strips off any hardware protocol wrappers, packages Code Blocks for transfer over software bus , and forwards Code Blocks to CI application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CI assembles command packets, performs command authentication, and sends commands to subscribed applications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" name="Oval 50"/>
          <p:cNvSpPr>
            <a:spLocks noChangeArrowheads="1"/>
          </p:cNvSpPr>
          <p:nvPr/>
        </p:nvSpPr>
        <p:spPr bwMode="auto">
          <a:xfrm>
            <a:off x="304800" y="6384925"/>
            <a:ext cx="152400" cy="152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" name="Text Box 51"/>
          <p:cNvSpPr txBox="1">
            <a:spLocks noChangeArrowheads="1"/>
          </p:cNvSpPr>
          <p:nvPr/>
        </p:nvSpPr>
        <p:spPr bwMode="auto">
          <a:xfrm>
            <a:off x="457200" y="6338014"/>
            <a:ext cx="17604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Mission Specific Application</a:t>
            </a:r>
          </a:p>
        </p:txBody>
      </p:sp>
      <p:sp>
        <p:nvSpPr>
          <p:cNvPr id="86" name="Oval 7"/>
          <p:cNvSpPr>
            <a:spLocks noChangeArrowheads="1"/>
          </p:cNvSpPr>
          <p:nvPr/>
        </p:nvSpPr>
        <p:spPr bwMode="auto">
          <a:xfrm>
            <a:off x="7200655" y="3996122"/>
            <a:ext cx="838200" cy="838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674A82-6A29-52B5-2C98-810B18E50965}"/>
              </a:ext>
            </a:extLst>
          </p:cNvPr>
          <p:cNvSpPr txBox="1"/>
          <p:nvPr/>
        </p:nvSpPr>
        <p:spPr>
          <a:xfrm>
            <a:off x="7168258" y="2584922"/>
            <a:ext cx="922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(or equivalent)</a:t>
            </a:r>
          </a:p>
        </p:txBody>
      </p:sp>
    </p:spTree>
    <p:extLst>
      <p:ext uri="{BB962C8B-B14F-4D97-AF65-F5344CB8AC3E}">
        <p14:creationId xmlns:p14="http://schemas.microsoft.com/office/powerpoint/2010/main" val="348785233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-31114"/>
            <a:ext cx="6680200" cy="688975"/>
          </a:xfrm>
        </p:spPr>
        <p:txBody>
          <a:bodyPr>
            <a:normAutofit fontScale="90000"/>
          </a:bodyPr>
          <a:lstStyle/>
          <a:p>
            <a:r>
              <a:rPr lang="en-US"/>
              <a:t>Operational Scenarios </a:t>
            </a:r>
            <a:br>
              <a:rPr lang="en-US"/>
            </a:br>
            <a:r>
              <a:rPr lang="en-US"/>
              <a:t>Telemetry Packet Downlink</a:t>
            </a:r>
          </a:p>
        </p:txBody>
      </p:sp>
      <p:sp>
        <p:nvSpPr>
          <p:cNvPr id="66" name="Rectangle 13"/>
          <p:cNvSpPr>
            <a:spLocks noChangeArrowheads="1"/>
          </p:cNvSpPr>
          <p:nvPr/>
        </p:nvSpPr>
        <p:spPr bwMode="auto">
          <a:xfrm>
            <a:off x="258908" y="2114490"/>
            <a:ext cx="2590800" cy="35052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91429" tIns="45714" rIns="91429" bIns="45714"/>
          <a:lstStyle/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Telemetry is collected from the various applications in the system and routed to TO application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collects, filters, and builds real-time VCDUs for downlink.  The VCDU’s are packaged and routed over the software bus</a:t>
            </a: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Communication application strips off software bus headers, packages VCDUs in hardware protocol wrappers and outputs VCDUs across hardware link.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Telemetry is received by the ground system from communication hardware 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81000" marR="0" lvl="0" indent="-381000" algn="ctr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7619509" y="3333862"/>
            <a:ext cx="838691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Application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Telemetry</a:t>
            </a: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3857382" y="2209800"/>
            <a:ext cx="9906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Rectangle 22"/>
          <p:cNvSpPr>
            <a:spLocks noChangeArrowheads="1"/>
          </p:cNvSpPr>
          <p:nvPr/>
        </p:nvSpPr>
        <p:spPr bwMode="auto">
          <a:xfrm>
            <a:off x="3781182" y="2133600"/>
            <a:ext cx="9906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Line 37"/>
          <p:cNvSpPr>
            <a:spLocks noChangeShapeType="1"/>
          </p:cNvSpPr>
          <p:nvPr/>
        </p:nvSpPr>
        <p:spPr bwMode="auto">
          <a:xfrm>
            <a:off x="4314582" y="45720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3933582" y="5029200"/>
            <a:ext cx="7620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381384" y="2133600"/>
            <a:ext cx="838201" cy="8382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</a:t>
            </a:r>
          </a:p>
        </p:txBody>
      </p:sp>
      <p:grpSp>
        <p:nvGrpSpPr>
          <p:cNvPr id="30" name="Group 6"/>
          <p:cNvGrpSpPr>
            <a:grpSpLocks/>
          </p:cNvGrpSpPr>
          <p:nvPr/>
        </p:nvGrpSpPr>
        <p:grpSpPr bwMode="auto">
          <a:xfrm>
            <a:off x="7210182" y="2133600"/>
            <a:ext cx="838200" cy="838200"/>
            <a:chOff x="1008" y="1440"/>
            <a:chExt cx="528" cy="528"/>
          </a:xfrm>
          <a:solidFill>
            <a:schemeClr val="bg1">
              <a:lumMod val="85000"/>
            </a:schemeClr>
          </a:solidFill>
        </p:grpSpPr>
        <p:sp>
          <p:nvSpPr>
            <p:cNvPr id="31" name="Oval 7"/>
            <p:cNvSpPr>
              <a:spLocks noChangeArrowheads="1"/>
            </p:cNvSpPr>
            <p:nvPr/>
          </p:nvSpPr>
          <p:spPr bwMode="auto">
            <a:xfrm>
              <a:off x="1008" y="1440"/>
              <a:ext cx="528" cy="52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1121" y="1584"/>
              <a:ext cx="294" cy="2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</a:t>
              </a:r>
              <a:endPara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33" name="Line 12"/>
          <p:cNvSpPr>
            <a:spLocks noChangeShapeType="1"/>
          </p:cNvSpPr>
          <p:nvPr/>
        </p:nvSpPr>
        <p:spPr bwMode="auto">
          <a:xfrm>
            <a:off x="4847982" y="2590800"/>
            <a:ext cx="533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3931120" y="2286000"/>
            <a:ext cx="7441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Cards</a:t>
            </a: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3931431" y="5105400"/>
            <a:ext cx="7537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Telemetry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Database</a:t>
            </a:r>
          </a:p>
        </p:txBody>
      </p:sp>
      <p:sp>
        <p:nvSpPr>
          <p:cNvPr id="38" name="Line 39"/>
          <p:cNvSpPr>
            <a:spLocks noChangeShapeType="1"/>
          </p:cNvSpPr>
          <p:nvPr/>
        </p:nvSpPr>
        <p:spPr bwMode="auto">
          <a:xfrm flipH="1" flipV="1">
            <a:off x="4314582" y="29718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4803214" y="2315289"/>
            <a:ext cx="6126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VCDUs</a:t>
            </a:r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4008318" y="3429000"/>
            <a:ext cx="68159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downlink</a:t>
            </a: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6233076" y="2243591"/>
            <a:ext cx="1066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VCDUs</a:t>
            </a:r>
          </a:p>
        </p:txBody>
      </p:sp>
      <p:sp>
        <p:nvSpPr>
          <p:cNvPr id="42" name="Right Arrow 41"/>
          <p:cNvSpPr/>
          <p:nvPr/>
        </p:nvSpPr>
        <p:spPr bwMode="auto">
          <a:xfrm rot="10800000">
            <a:off x="6219582" y="2438400"/>
            <a:ext cx="990600" cy="2286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" name="Oval 14"/>
          <p:cNvSpPr>
            <a:spLocks noChangeArrowheads="1"/>
          </p:cNvSpPr>
          <p:nvPr/>
        </p:nvSpPr>
        <p:spPr bwMode="auto">
          <a:xfrm>
            <a:off x="4924182" y="19050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Oval 14"/>
          <p:cNvSpPr>
            <a:spLocks noChangeArrowheads="1"/>
          </p:cNvSpPr>
          <p:nvPr/>
        </p:nvSpPr>
        <p:spPr bwMode="auto">
          <a:xfrm>
            <a:off x="6600582" y="19050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Right Arrow 45"/>
          <p:cNvSpPr/>
          <p:nvPr/>
        </p:nvSpPr>
        <p:spPr bwMode="auto">
          <a:xfrm rot="16200000" flipV="1">
            <a:off x="7115676" y="3382678"/>
            <a:ext cx="1017685" cy="195929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Oval 14"/>
          <p:cNvSpPr>
            <a:spLocks noChangeArrowheads="1"/>
          </p:cNvSpPr>
          <p:nvPr/>
        </p:nvSpPr>
        <p:spPr bwMode="auto">
          <a:xfrm>
            <a:off x="7200655" y="3666843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computr1"/>
          <p:cNvSpPr>
            <a:spLocks noEditPoints="1" noChangeArrowheads="1"/>
          </p:cNvSpPr>
          <p:nvPr/>
        </p:nvSpPr>
        <p:spPr bwMode="auto">
          <a:xfrm>
            <a:off x="4162182" y="419100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0 w 21600"/>
              <a:gd name="T7" fmla="*/ 2147483647 h 21600"/>
              <a:gd name="T8" fmla="*/ 0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0 w 21600"/>
              <a:gd name="T25" fmla="*/ 2147483647 h 21600"/>
              <a:gd name="T26" fmla="*/ 2147483647 w 21600"/>
              <a:gd name="T27" fmla="*/ 2147483647 h 2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4923 w 21600"/>
              <a:gd name="T43" fmla="*/ 2541 h 21600"/>
              <a:gd name="T44" fmla="*/ 16756 w 21600"/>
              <a:gd name="T45" fmla="*/ 11153 h 2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600" h="21600" extrusionOk="0">
                <a:moveTo>
                  <a:pt x="16994" y="15388"/>
                </a:moveTo>
                <a:lnTo>
                  <a:pt x="16994" y="13553"/>
                </a:lnTo>
                <a:lnTo>
                  <a:pt x="19535" y="13553"/>
                </a:lnTo>
                <a:lnTo>
                  <a:pt x="19535" y="10729"/>
                </a:lnTo>
                <a:lnTo>
                  <a:pt x="19535" y="6776"/>
                </a:lnTo>
                <a:lnTo>
                  <a:pt x="19535" y="0"/>
                </a:lnTo>
                <a:lnTo>
                  <a:pt x="10800" y="0"/>
                </a:lnTo>
                <a:lnTo>
                  <a:pt x="2065" y="0"/>
                </a:lnTo>
                <a:lnTo>
                  <a:pt x="2065" y="6776"/>
                </a:lnTo>
                <a:lnTo>
                  <a:pt x="2065" y="10729"/>
                </a:lnTo>
                <a:lnTo>
                  <a:pt x="2065" y="13553"/>
                </a:lnTo>
                <a:lnTo>
                  <a:pt x="4606" y="13553"/>
                </a:lnTo>
                <a:lnTo>
                  <a:pt x="4606" y="15388"/>
                </a:lnTo>
                <a:lnTo>
                  <a:pt x="0" y="15388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5388"/>
                </a:lnTo>
                <a:lnTo>
                  <a:pt x="16994" y="15388"/>
                </a:lnTo>
                <a:close/>
              </a:path>
              <a:path w="21600" h="21600" extrusionOk="0">
                <a:moveTo>
                  <a:pt x="4606" y="15388"/>
                </a:moveTo>
                <a:lnTo>
                  <a:pt x="4606" y="13553"/>
                </a:lnTo>
                <a:lnTo>
                  <a:pt x="16994" y="13553"/>
                </a:lnTo>
                <a:lnTo>
                  <a:pt x="16994" y="15388"/>
                </a:lnTo>
                <a:lnTo>
                  <a:pt x="4606" y="15388"/>
                </a:lnTo>
              </a:path>
              <a:path w="21600" h="21600" extrusionOk="0">
                <a:moveTo>
                  <a:pt x="4606" y="11294"/>
                </a:moveTo>
                <a:lnTo>
                  <a:pt x="4606" y="2259"/>
                </a:lnTo>
                <a:lnTo>
                  <a:pt x="16994" y="2259"/>
                </a:lnTo>
                <a:lnTo>
                  <a:pt x="16994" y="11294"/>
                </a:lnTo>
                <a:lnTo>
                  <a:pt x="4606" y="11294"/>
                </a:lnTo>
                <a:moveTo>
                  <a:pt x="13976" y="17082"/>
                </a:moveTo>
                <a:lnTo>
                  <a:pt x="13976" y="16376"/>
                </a:lnTo>
                <a:lnTo>
                  <a:pt x="20171" y="16376"/>
                </a:lnTo>
                <a:lnTo>
                  <a:pt x="20171" y="17082"/>
                </a:lnTo>
                <a:lnTo>
                  <a:pt x="13976" y="17082"/>
                </a:lnTo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" name="Oval 50"/>
          <p:cNvSpPr>
            <a:spLocks noChangeArrowheads="1"/>
          </p:cNvSpPr>
          <p:nvPr/>
        </p:nvSpPr>
        <p:spPr bwMode="auto">
          <a:xfrm>
            <a:off x="304800" y="6384925"/>
            <a:ext cx="152400" cy="15240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Text Box 51"/>
          <p:cNvSpPr txBox="1">
            <a:spLocks noChangeArrowheads="1"/>
          </p:cNvSpPr>
          <p:nvPr/>
        </p:nvSpPr>
        <p:spPr bwMode="auto">
          <a:xfrm>
            <a:off x="457200" y="6338014"/>
            <a:ext cx="17604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Mission Specific Application</a:t>
            </a:r>
          </a:p>
        </p:txBody>
      </p:sp>
      <p:sp>
        <p:nvSpPr>
          <p:cNvPr id="53" name="Oval 14"/>
          <p:cNvSpPr>
            <a:spLocks noChangeArrowheads="1"/>
          </p:cNvSpPr>
          <p:nvPr/>
        </p:nvSpPr>
        <p:spPr bwMode="auto">
          <a:xfrm>
            <a:off x="4532763" y="3840700"/>
            <a:ext cx="304800" cy="304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Oval 7"/>
          <p:cNvSpPr>
            <a:spLocks noChangeArrowheads="1"/>
          </p:cNvSpPr>
          <p:nvPr/>
        </p:nvSpPr>
        <p:spPr bwMode="auto">
          <a:xfrm>
            <a:off x="7200655" y="3996122"/>
            <a:ext cx="838200" cy="838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5A7BF1-CAA8-A70D-EE62-B0F7AE6B9A36}"/>
              </a:ext>
            </a:extLst>
          </p:cNvPr>
          <p:cNvSpPr txBox="1"/>
          <p:nvPr/>
        </p:nvSpPr>
        <p:spPr>
          <a:xfrm>
            <a:off x="7168258" y="2584922"/>
            <a:ext cx="922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(or equivalent)</a:t>
            </a:r>
          </a:p>
        </p:txBody>
      </p:sp>
    </p:spTree>
    <p:extLst>
      <p:ext uri="{BB962C8B-B14F-4D97-AF65-F5344CB8AC3E}">
        <p14:creationId xmlns:p14="http://schemas.microsoft.com/office/powerpoint/2010/main" val="2153264358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97175"/>
            <a:ext cx="7772400" cy="1470025"/>
          </a:xfrm>
        </p:spPr>
        <p:txBody>
          <a:bodyPr/>
          <a:lstStyle/>
          <a:p>
            <a:pPr algn="ctr"/>
            <a:r>
              <a:rPr lang="en-US"/>
              <a:t>Application Design</a:t>
            </a:r>
          </a:p>
        </p:txBody>
      </p:sp>
    </p:spTree>
    <p:extLst>
      <p:ext uri="{BB962C8B-B14F-4D97-AF65-F5344CB8AC3E}">
        <p14:creationId xmlns:p14="http://schemas.microsoft.com/office/powerpoint/2010/main" val="146970076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Design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1215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err="1"/>
              <a:t>cFE</a:t>
            </a:r>
            <a:r>
              <a:rPr lang="en-US" sz="1800"/>
              <a:t>/docs/</a:t>
            </a:r>
            <a:r>
              <a:rPr lang="en-US" sz="1800" err="1"/>
              <a:t>cFE</a:t>
            </a:r>
            <a:r>
              <a:rPr lang="en-US" sz="1800"/>
              <a:t> Application Developers Guide.doc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Provides a good description of how to use </a:t>
            </a:r>
            <a:r>
              <a:rPr lang="en-US" sz="1600" err="1"/>
              <a:t>cFE</a:t>
            </a:r>
            <a:r>
              <a:rPr lang="en-US" sz="1600"/>
              <a:t> services/features 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Provides one example of an application template</a:t>
            </a:r>
          </a:p>
          <a:p>
            <a:pPr>
              <a:lnSpc>
                <a:spcPct val="90000"/>
              </a:lnSpc>
            </a:pPr>
            <a:r>
              <a:rPr lang="en-US" sz="1800" err="1"/>
              <a:t>sample_app</a:t>
            </a:r>
            <a:endParaRPr lang="en-US" sz="1800"/>
          </a:p>
          <a:p>
            <a:pPr lvl="1">
              <a:lnSpc>
                <a:spcPct val="90000"/>
              </a:lnSpc>
            </a:pPr>
            <a:r>
              <a:rPr lang="en-US" sz="1600"/>
              <a:t>Provides an operational example of a basic application</a:t>
            </a:r>
          </a:p>
          <a:p>
            <a:pPr lvl="1">
              <a:lnSpc>
                <a:spcPct val="90000"/>
              </a:lnSpc>
            </a:pPr>
            <a:r>
              <a:rPr lang="en-US" sz="1600">
                <a:hlinkClick r:id="rId2"/>
              </a:rPr>
              <a:t>https://github.com/nasa/sample_app/</a:t>
            </a:r>
            <a:r>
              <a:rPr lang="en-US" sz="1600"/>
              <a:t> </a:t>
            </a:r>
          </a:p>
          <a:p>
            <a:pPr>
              <a:lnSpc>
                <a:spcPct val="90000"/>
              </a:lnSpc>
            </a:pPr>
            <a:r>
              <a:rPr lang="en-US" sz="1800"/>
              <a:t>Application frameworks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Organizations have created frameworks in C and C++ but they are not </a:t>
            </a:r>
            <a:r>
              <a:rPr lang="en-US" sz="1600" err="1"/>
              <a:t>publically</a:t>
            </a:r>
            <a:r>
              <a:rPr lang="en-US" sz="1600"/>
              <a:t> available</a:t>
            </a:r>
          </a:p>
          <a:p>
            <a:pPr>
              <a:lnSpc>
                <a:spcPct val="90000"/>
              </a:lnSpc>
            </a:pPr>
            <a:r>
              <a:rPr lang="en-US" sz="1800"/>
              <a:t>“Hello World” app generation tools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Multiple tools exist, but none have been sanctioned as demonstrating best practices </a:t>
            </a:r>
          </a:p>
          <a:p>
            <a:pPr>
              <a:lnSpc>
                <a:spcPct val="90000"/>
              </a:lnSpc>
            </a:pPr>
            <a:r>
              <a:rPr lang="en-US" sz="1800"/>
              <a:t>Application design patterns 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There are patterns but they have not been formally captured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When creating a new app look for an existing app that has similar operational context</a:t>
            </a:r>
          </a:p>
          <a:p>
            <a:pPr>
              <a:lnSpc>
                <a:spcPct val="90000"/>
              </a:lnSpc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7094083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 Design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12150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Allocate resources during initialization to help keep run loop deterministic</a:t>
            </a:r>
          </a:p>
          <a:p>
            <a:pPr>
              <a:lnSpc>
                <a:spcPct val="90000"/>
              </a:lnSpc>
            </a:pPr>
            <a:r>
              <a:rPr lang="en-US" sz="1800"/>
              <a:t>Use a lower priority child task for long operations like a memory dump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Create child tasks during initialization</a:t>
            </a:r>
          </a:p>
          <a:p>
            <a:pPr>
              <a:lnSpc>
                <a:spcPct val="90000"/>
              </a:lnSpc>
            </a:pPr>
            <a:r>
              <a:rPr lang="en-US" sz="1800"/>
              <a:t>Register with EVS immediately after initialization so local event log can be used instead of system log</a:t>
            </a:r>
          </a:p>
          <a:p>
            <a:pPr>
              <a:lnSpc>
                <a:spcPct val="90000"/>
              </a:lnSpc>
            </a:pPr>
            <a:r>
              <a:rPr lang="en-US" sz="1800"/>
              <a:t>NOOP command sends an informational event message with app’s version number</a:t>
            </a:r>
          </a:p>
          <a:p>
            <a:pPr>
              <a:lnSpc>
                <a:spcPct val="90000"/>
              </a:lnSpc>
            </a:pPr>
            <a:r>
              <a:rPr lang="en-US" sz="1800"/>
              <a:t>Reset Counters command resets housekeeping telemetry counters to 0</a:t>
            </a:r>
          </a:p>
          <a:p>
            <a:pPr>
              <a:lnSpc>
                <a:spcPct val="90000"/>
              </a:lnSpc>
            </a:pPr>
            <a:r>
              <a:rPr lang="en-US" sz="1800"/>
              <a:t>Use SCH app to periodically send a “send housekeeping” message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Housekeeping data includes command counters and general app status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3 to 5 seconds is a common interval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Attitude Determination and Control apps don’t typically use this pattern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 lvl="1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90468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63">
            <a:extLst>
              <a:ext uri="{FF2B5EF4-FFF2-40B4-BE49-F238E27FC236}">
                <a16:creationId xmlns:a16="http://schemas.microsoft.com/office/drawing/2014/main" id="{10D5837E-BF13-4BA1-A63F-6246D0E34082}"/>
              </a:ext>
            </a:extLst>
          </p:cNvPr>
          <p:cNvSpPr/>
          <p:nvPr/>
        </p:nvSpPr>
        <p:spPr bwMode="auto">
          <a:xfrm>
            <a:off x="480429" y="5356131"/>
            <a:ext cx="8053971" cy="728213"/>
          </a:xfrm>
          <a:prstGeom prst="roundRect">
            <a:avLst/>
          </a:prstGeom>
          <a:solidFill>
            <a:srgbClr val="FF0066">
              <a:alpha val="30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Operating System / Boot Layer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1523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1523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2191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2191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2859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2859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3527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527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4195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4195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4863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4863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133600" y="339629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938283" y="3639130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917445" y="4553530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803758" y="5478110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886986" y="2818253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133600" y="522509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133600" y="423973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64260" y="6187796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489593" y="6297986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920485" y="6295980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104313" y="6301673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373962" y="6337128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827978" y="6335125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73299" y="6337128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657589" y="6297986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5868490" y="6337128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5954312" y="6297986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002702" y="6335125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404064" y="3533458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842906" y="3711732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404064" y="4437850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404064" y="4674747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227055" y="4672426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054358" y="4672425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352799" y="4435780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362635" y="4670578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625227" y="4203794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404064" y="5684520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421584" y="5447596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404064" y="5440956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152399" y="1915852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219199" y="191225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285999" y="191371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352799" y="1910657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418119" y="191236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483439" y="191801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33600" y="2506024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26" y="1890444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  <p:sp>
        <p:nvSpPr>
          <p:cNvPr id="61" name="Rounded Rectangle 58">
            <a:extLst>
              <a:ext uri="{FF2B5EF4-FFF2-40B4-BE49-F238E27FC236}">
                <a16:creationId xmlns:a16="http://schemas.microsoft.com/office/drawing/2014/main" id="{80B593FE-ABB5-403F-96EA-A8C564396707}"/>
              </a:ext>
            </a:extLst>
          </p:cNvPr>
          <p:cNvSpPr/>
          <p:nvPr/>
        </p:nvSpPr>
        <p:spPr bwMode="auto">
          <a:xfrm>
            <a:off x="431858" y="802550"/>
            <a:ext cx="8175833" cy="1012016"/>
          </a:xfrm>
          <a:prstGeom prst="roundRect">
            <a:avLst/>
          </a:prstGeom>
          <a:solidFill>
            <a:srgbClr val="FF0066">
              <a:alpha val="30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>
                <a:solidFill>
                  <a:srgbClr val="000000"/>
                </a:solidFill>
              </a:rPr>
              <a:t>Provides the commercial, open-source, or custom software interface between the processor and the FSW. Real-time multi-tasking preemptive scheduling operating systems used for flight applications.</a:t>
            </a:r>
          </a:p>
        </p:txBody>
      </p:sp>
    </p:spTree>
    <p:extLst>
      <p:ext uri="{BB962C8B-B14F-4D97-AF65-F5344CB8AC3E}">
        <p14:creationId xmlns:p14="http://schemas.microsoft.com/office/powerpoint/2010/main" val="53554283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Generic App Design</a:t>
            </a:r>
          </a:p>
        </p:txBody>
      </p:sp>
      <p:sp>
        <p:nvSpPr>
          <p:cNvPr id="100" name="Content Placeholder 2"/>
          <p:cNvSpPr>
            <a:spLocks noGrp="1"/>
          </p:cNvSpPr>
          <p:nvPr>
            <p:ph idx="1"/>
          </p:nvPr>
        </p:nvSpPr>
        <p:spPr>
          <a:xfrm>
            <a:off x="351286" y="3068871"/>
            <a:ext cx="3396424" cy="2746091"/>
          </a:xfrm>
        </p:spPr>
        <p:txBody>
          <a:bodyPr/>
          <a:lstStyle/>
          <a:p>
            <a:r>
              <a:rPr lang="en-US" sz="1600"/>
              <a:t>There are several variants in terms of control/data flow. For example</a:t>
            </a:r>
          </a:p>
          <a:p>
            <a:pPr lvl="1"/>
            <a:r>
              <a:rPr lang="en-US" sz="1400" b="0"/>
              <a:t>Pend with time out</a:t>
            </a:r>
          </a:p>
          <a:p>
            <a:pPr lvl="1"/>
            <a:r>
              <a:rPr lang="en-US" sz="1400" b="0"/>
              <a:t>Multiple input pipes</a:t>
            </a:r>
          </a:p>
          <a:p>
            <a:r>
              <a:rPr lang="en-US" sz="1600"/>
              <a:t>Exiting an application should not occur during normal operations</a:t>
            </a:r>
          </a:p>
          <a:p>
            <a:pPr lvl="1"/>
            <a:r>
              <a:rPr lang="en-US" sz="1400" b="0"/>
              <a:t>Stopping/starting an app has been used for in-orbit maintenance</a:t>
            </a:r>
          </a:p>
        </p:txBody>
      </p:sp>
      <p:grpSp>
        <p:nvGrpSpPr>
          <p:cNvPr id="55" name="Group 103"/>
          <p:cNvGrpSpPr>
            <a:grpSpLocks/>
          </p:cNvGrpSpPr>
          <p:nvPr/>
        </p:nvGrpSpPr>
        <p:grpSpPr bwMode="auto">
          <a:xfrm>
            <a:off x="963613" y="1253951"/>
            <a:ext cx="898525" cy="387350"/>
            <a:chOff x="158" y="778"/>
            <a:chExt cx="566" cy="244"/>
          </a:xfrm>
          <a:solidFill>
            <a:srgbClr val="FFFFFF"/>
          </a:solidFill>
        </p:grpSpPr>
        <p:sp>
          <p:nvSpPr>
            <p:cNvPr id="56" name="AutoShape 104"/>
            <p:cNvSpPr>
              <a:spLocks noChangeArrowheads="1"/>
            </p:cNvSpPr>
            <p:nvPr/>
          </p:nvSpPr>
          <p:spPr bwMode="auto">
            <a:xfrm>
              <a:off x="158" y="778"/>
              <a:ext cx="566" cy="244"/>
            </a:xfrm>
            <a:prstGeom prst="flowChartTerminator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3639" tIns="36819" rIns="73639" bIns="36819" anchor="ctr">
              <a:spAutoFit/>
            </a:bodyPr>
            <a:lstStyle>
              <a:lvl1pPr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8207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57" name="Text Box 105"/>
            <p:cNvSpPr txBox="1">
              <a:spLocks noChangeArrowheads="1"/>
            </p:cNvSpPr>
            <p:nvPr/>
          </p:nvSpPr>
          <p:spPr bwMode="auto">
            <a:xfrm>
              <a:off x="300" y="834"/>
              <a:ext cx="261" cy="1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3639" tIns="36819" rIns="73639" bIns="36819">
              <a:spAutoFit/>
            </a:bodyPr>
            <a:lstStyle>
              <a:lvl1pPr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8207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Start</a:t>
              </a:r>
            </a:p>
          </p:txBody>
        </p:sp>
      </p:grpSp>
      <p:sp>
        <p:nvSpPr>
          <p:cNvPr id="58" name="Text Box 106"/>
          <p:cNvSpPr txBox="1">
            <a:spLocks noChangeArrowheads="1"/>
          </p:cNvSpPr>
          <p:nvPr/>
        </p:nvSpPr>
        <p:spPr bwMode="auto">
          <a:xfrm>
            <a:off x="2532381" y="1219200"/>
            <a:ext cx="1101726" cy="53602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3639" tIns="36819" rIns="73639" bIns="36819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Initialize App</a:t>
            </a:r>
          </a:p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Register for cFE services</a:t>
            </a:r>
          </a:p>
        </p:txBody>
      </p:sp>
      <p:sp>
        <p:nvSpPr>
          <p:cNvPr id="59" name="Line 107"/>
          <p:cNvSpPr>
            <a:spLocks noChangeShapeType="1"/>
          </p:cNvSpPr>
          <p:nvPr/>
        </p:nvSpPr>
        <p:spPr bwMode="auto">
          <a:xfrm flipH="1" flipV="1">
            <a:off x="4564826" y="1411807"/>
            <a:ext cx="2715" cy="403546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0" name="Line 109"/>
          <p:cNvSpPr>
            <a:spLocks noChangeShapeType="1"/>
          </p:cNvSpPr>
          <p:nvPr/>
        </p:nvSpPr>
        <p:spPr bwMode="auto">
          <a:xfrm>
            <a:off x="5826428" y="4206068"/>
            <a:ext cx="0" cy="387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" name="Line 110"/>
          <p:cNvSpPr>
            <a:spLocks noChangeShapeType="1"/>
          </p:cNvSpPr>
          <p:nvPr/>
        </p:nvSpPr>
        <p:spPr bwMode="auto">
          <a:xfrm flipH="1">
            <a:off x="4543728" y="4218768"/>
            <a:ext cx="3175" cy="382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62" name="Group 112"/>
          <p:cNvGrpSpPr>
            <a:grpSpLocks/>
          </p:cNvGrpSpPr>
          <p:nvPr/>
        </p:nvGrpSpPr>
        <p:grpSpPr bwMode="auto">
          <a:xfrm>
            <a:off x="4089703" y="3596468"/>
            <a:ext cx="914400" cy="609600"/>
            <a:chOff x="255" y="1890"/>
            <a:chExt cx="576" cy="384"/>
          </a:xfrm>
        </p:grpSpPr>
        <p:sp>
          <p:nvSpPr>
            <p:cNvPr id="63" name="AutoShape 113"/>
            <p:cNvSpPr>
              <a:spLocks noChangeArrowheads="1"/>
            </p:cNvSpPr>
            <p:nvPr/>
          </p:nvSpPr>
          <p:spPr bwMode="auto">
            <a:xfrm>
              <a:off x="255" y="1890"/>
              <a:ext cx="576" cy="384"/>
            </a:xfrm>
            <a:prstGeom prst="flowChartDecision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73639" tIns="36819" rIns="73639" bIns="36819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4" name="Text Box 114"/>
            <p:cNvSpPr txBox="1">
              <a:spLocks noChangeArrowheads="1"/>
            </p:cNvSpPr>
            <p:nvPr/>
          </p:nvSpPr>
          <p:spPr bwMode="auto">
            <a:xfrm>
              <a:off x="399" y="1932"/>
              <a:ext cx="309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3639" tIns="36819" rIns="73639" bIns="36819">
              <a:spAutoFit/>
            </a:bodyPr>
            <a:lstStyle>
              <a:lvl1pPr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8207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Gnd</a:t>
              </a:r>
            </a:p>
            <a:p>
              <a:pPr marL="0" marR="0" lvl="0" indent="0" algn="ctr" defTabSz="8207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Cmd?</a:t>
              </a:r>
            </a:p>
          </p:txBody>
        </p:sp>
      </p:grpSp>
      <p:sp>
        <p:nvSpPr>
          <p:cNvPr id="65" name="Text Box 118"/>
          <p:cNvSpPr txBox="1">
            <a:spLocks noChangeArrowheads="1"/>
          </p:cNvSpPr>
          <p:nvPr/>
        </p:nvSpPr>
        <p:spPr bwMode="auto">
          <a:xfrm>
            <a:off x="4211940" y="2942032"/>
            <a:ext cx="666750" cy="390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3639" tIns="36819" rIns="73639" bIns="36819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Pend on </a:t>
            </a:r>
          </a:p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SB Msg</a:t>
            </a:r>
          </a:p>
        </p:txBody>
      </p:sp>
      <p:sp>
        <p:nvSpPr>
          <p:cNvPr id="66" name="Text Box 119"/>
          <p:cNvSpPr txBox="1">
            <a:spLocks noChangeArrowheads="1"/>
          </p:cNvSpPr>
          <p:nvPr/>
        </p:nvSpPr>
        <p:spPr bwMode="auto">
          <a:xfrm>
            <a:off x="5534328" y="4331481"/>
            <a:ext cx="327025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639" tIns="36819" rIns="73639" bIns="36819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Yes</a:t>
            </a:r>
          </a:p>
        </p:txBody>
      </p:sp>
      <p:sp>
        <p:nvSpPr>
          <p:cNvPr id="67" name="Text Box 120"/>
          <p:cNvSpPr txBox="1">
            <a:spLocks noChangeArrowheads="1"/>
          </p:cNvSpPr>
          <p:nvPr/>
        </p:nvSpPr>
        <p:spPr bwMode="auto">
          <a:xfrm>
            <a:off x="5004103" y="3672668"/>
            <a:ext cx="280988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639" tIns="36819" rIns="73639" bIns="36819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No</a:t>
            </a:r>
          </a:p>
        </p:txBody>
      </p:sp>
      <p:sp>
        <p:nvSpPr>
          <p:cNvPr id="68" name="Text Box 121"/>
          <p:cNvSpPr txBox="1">
            <a:spLocks noChangeArrowheads="1"/>
          </p:cNvSpPr>
          <p:nvPr/>
        </p:nvSpPr>
        <p:spPr bwMode="auto">
          <a:xfrm>
            <a:off x="4137328" y="4587068"/>
            <a:ext cx="775491" cy="382134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73639" tIns="36819" rIns="73639" bIns="36819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Process </a:t>
            </a:r>
          </a:p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Command</a:t>
            </a:r>
          </a:p>
        </p:txBody>
      </p:sp>
      <p:sp>
        <p:nvSpPr>
          <p:cNvPr id="69" name="Text Box 123"/>
          <p:cNvSpPr txBox="1">
            <a:spLocks noChangeArrowheads="1"/>
          </p:cNvSpPr>
          <p:nvPr/>
        </p:nvSpPr>
        <p:spPr bwMode="auto">
          <a:xfrm>
            <a:off x="4240516" y="4272743"/>
            <a:ext cx="327025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639" tIns="36819" rIns="73639" bIns="36819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Yes</a:t>
            </a:r>
          </a:p>
        </p:txBody>
      </p:sp>
      <p:sp>
        <p:nvSpPr>
          <p:cNvPr id="70" name="Text Box 124"/>
          <p:cNvSpPr txBox="1">
            <a:spLocks noChangeArrowheads="1"/>
          </p:cNvSpPr>
          <p:nvPr/>
        </p:nvSpPr>
        <p:spPr bwMode="auto">
          <a:xfrm>
            <a:off x="6391578" y="3728231"/>
            <a:ext cx="280988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639" tIns="36819" rIns="73639" bIns="36819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No</a:t>
            </a:r>
          </a:p>
        </p:txBody>
      </p:sp>
      <p:grpSp>
        <p:nvGrpSpPr>
          <p:cNvPr id="71" name="Group 126"/>
          <p:cNvGrpSpPr>
            <a:grpSpLocks/>
          </p:cNvGrpSpPr>
          <p:nvPr/>
        </p:nvGrpSpPr>
        <p:grpSpPr bwMode="auto">
          <a:xfrm>
            <a:off x="5308903" y="3596468"/>
            <a:ext cx="1035050" cy="611188"/>
            <a:chOff x="995" y="2149"/>
            <a:chExt cx="652" cy="434"/>
          </a:xfrm>
        </p:grpSpPr>
        <p:sp>
          <p:nvSpPr>
            <p:cNvPr id="72" name="AutoShape 127"/>
            <p:cNvSpPr>
              <a:spLocks noChangeArrowheads="1"/>
            </p:cNvSpPr>
            <p:nvPr/>
          </p:nvSpPr>
          <p:spPr bwMode="auto">
            <a:xfrm>
              <a:off x="995" y="2149"/>
              <a:ext cx="652" cy="434"/>
            </a:xfrm>
            <a:prstGeom prst="flowChartDecision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3639" tIns="36819" rIns="73639" bIns="36819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73" name="Text Box 128"/>
            <p:cNvSpPr txBox="1">
              <a:spLocks noChangeArrowheads="1"/>
            </p:cNvSpPr>
            <p:nvPr/>
          </p:nvSpPr>
          <p:spPr bwMode="auto">
            <a:xfrm>
              <a:off x="1094" y="2216"/>
              <a:ext cx="46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3639" tIns="36819" rIns="73639" bIns="36819">
              <a:spAutoFit/>
            </a:bodyPr>
            <a:lstStyle>
              <a:lvl1pPr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8207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HK Tlm</a:t>
              </a:r>
            </a:p>
            <a:p>
              <a:pPr marL="0" marR="0" lvl="0" indent="0" algn="ctr" defTabSz="8207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Request?</a:t>
              </a:r>
            </a:p>
          </p:txBody>
        </p:sp>
      </p:grpSp>
      <p:sp>
        <p:nvSpPr>
          <p:cNvPr id="74" name="Text Box 129"/>
          <p:cNvSpPr txBox="1">
            <a:spLocks noChangeArrowheads="1"/>
          </p:cNvSpPr>
          <p:nvPr/>
        </p:nvSpPr>
        <p:spPr bwMode="auto">
          <a:xfrm>
            <a:off x="5415439" y="4601809"/>
            <a:ext cx="821977" cy="382134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73639" tIns="36819" rIns="73639" bIns="36819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Send HK </a:t>
            </a:r>
          </a:p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Tlm Packet</a:t>
            </a:r>
          </a:p>
        </p:txBody>
      </p:sp>
      <p:sp>
        <p:nvSpPr>
          <p:cNvPr id="75" name="Line 130"/>
          <p:cNvSpPr>
            <a:spLocks noChangeShapeType="1"/>
          </p:cNvSpPr>
          <p:nvPr/>
        </p:nvSpPr>
        <p:spPr bwMode="auto">
          <a:xfrm>
            <a:off x="4529298" y="5525236"/>
            <a:ext cx="3886515" cy="907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6" name="Line 131"/>
          <p:cNvSpPr>
            <a:spLocks noChangeShapeType="1"/>
          </p:cNvSpPr>
          <p:nvPr/>
        </p:nvSpPr>
        <p:spPr bwMode="auto">
          <a:xfrm>
            <a:off x="5004103" y="3901268"/>
            <a:ext cx="28892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7" name="Line 132"/>
          <p:cNvSpPr>
            <a:spLocks noChangeShapeType="1"/>
          </p:cNvSpPr>
          <p:nvPr/>
        </p:nvSpPr>
        <p:spPr bwMode="auto">
          <a:xfrm>
            <a:off x="6364591" y="3918731"/>
            <a:ext cx="487362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8" name="Line 133"/>
          <p:cNvSpPr>
            <a:spLocks noChangeShapeType="1"/>
          </p:cNvSpPr>
          <p:nvPr/>
        </p:nvSpPr>
        <p:spPr bwMode="auto">
          <a:xfrm flipH="1">
            <a:off x="1885072" y="2161819"/>
            <a:ext cx="617418" cy="496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9" name="Line 137"/>
          <p:cNvSpPr>
            <a:spLocks noChangeShapeType="1"/>
          </p:cNvSpPr>
          <p:nvPr/>
        </p:nvSpPr>
        <p:spPr bwMode="auto">
          <a:xfrm>
            <a:off x="1874838" y="1450801"/>
            <a:ext cx="6715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0" name="Line 143"/>
          <p:cNvSpPr>
            <a:spLocks noChangeShapeType="1"/>
          </p:cNvSpPr>
          <p:nvPr/>
        </p:nvSpPr>
        <p:spPr bwMode="auto">
          <a:xfrm>
            <a:off x="4550078" y="3329551"/>
            <a:ext cx="0" cy="26691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1" name="Line 145"/>
          <p:cNvSpPr>
            <a:spLocks noChangeShapeType="1"/>
          </p:cNvSpPr>
          <p:nvPr/>
        </p:nvSpPr>
        <p:spPr bwMode="auto">
          <a:xfrm flipV="1">
            <a:off x="3641538" y="1434926"/>
            <a:ext cx="920745" cy="393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2" name="Text Box 160"/>
          <p:cNvSpPr txBox="1">
            <a:spLocks noChangeArrowheads="1"/>
          </p:cNvSpPr>
          <p:nvPr/>
        </p:nvSpPr>
        <p:spPr bwMode="auto">
          <a:xfrm>
            <a:off x="6882750" y="3726077"/>
            <a:ext cx="1247775" cy="3821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3639" tIns="36819" rIns="73639" bIns="36819">
            <a:spAutoFit/>
          </a:bodyPr>
          <a:lstStyle>
            <a:lvl1pPr defTabSz="820738" eaLnBrk="0" hangingPunct="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2333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3363" algn="l"/>
              </a:tabLst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App Specific Processing</a:t>
            </a:r>
          </a:p>
        </p:txBody>
      </p:sp>
      <p:sp>
        <p:nvSpPr>
          <p:cNvPr id="83" name="Rectangle 190"/>
          <p:cNvSpPr>
            <a:spLocks noChangeArrowheads="1"/>
          </p:cNvSpPr>
          <p:nvPr/>
        </p:nvSpPr>
        <p:spPr bwMode="auto">
          <a:xfrm>
            <a:off x="8426450" y="508153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" name="Line 203"/>
          <p:cNvSpPr>
            <a:spLocks noChangeShapeType="1"/>
          </p:cNvSpPr>
          <p:nvPr/>
        </p:nvSpPr>
        <p:spPr bwMode="auto">
          <a:xfrm flipH="1">
            <a:off x="4534203" y="4991799"/>
            <a:ext cx="9525" cy="53117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85" name="Group 115"/>
          <p:cNvGrpSpPr>
            <a:grpSpLocks/>
          </p:cNvGrpSpPr>
          <p:nvPr/>
        </p:nvGrpSpPr>
        <p:grpSpPr bwMode="auto">
          <a:xfrm>
            <a:off x="4030473" y="1824684"/>
            <a:ext cx="1079500" cy="641350"/>
            <a:chOff x="2736" y="2085"/>
            <a:chExt cx="680" cy="454"/>
          </a:xfrm>
        </p:grpSpPr>
        <p:sp>
          <p:nvSpPr>
            <p:cNvPr id="86" name="AutoShape 116"/>
            <p:cNvSpPr>
              <a:spLocks noChangeArrowheads="1"/>
            </p:cNvSpPr>
            <p:nvPr/>
          </p:nvSpPr>
          <p:spPr bwMode="auto">
            <a:xfrm>
              <a:off x="2736" y="2085"/>
              <a:ext cx="680" cy="454"/>
            </a:xfrm>
            <a:prstGeom prst="flowChartDecision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73639" tIns="36819" rIns="73639" bIns="36819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7" name="Text Box 117"/>
            <p:cNvSpPr txBox="1">
              <a:spLocks noChangeArrowheads="1"/>
            </p:cNvSpPr>
            <p:nvPr/>
          </p:nvSpPr>
          <p:spPr bwMode="auto">
            <a:xfrm>
              <a:off x="2924" y="2173"/>
              <a:ext cx="291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3639" tIns="36819" rIns="73639" bIns="36819">
              <a:spAutoFit/>
            </a:bodyPr>
            <a:lstStyle>
              <a:lvl1pPr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8207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ES</a:t>
              </a:r>
            </a:p>
            <a:p>
              <a:pPr marL="0" marR="0" lvl="0" indent="0" algn="ctr" defTabSz="8207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Exit?</a:t>
              </a:r>
            </a:p>
          </p:txBody>
        </p:sp>
      </p:grpSp>
      <p:sp>
        <p:nvSpPr>
          <p:cNvPr id="88" name="Line 253"/>
          <p:cNvSpPr>
            <a:spLocks noChangeShapeType="1"/>
          </p:cNvSpPr>
          <p:nvPr/>
        </p:nvSpPr>
        <p:spPr bwMode="auto">
          <a:xfrm flipH="1">
            <a:off x="4564826" y="2468811"/>
            <a:ext cx="9525" cy="44933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9" name="Line 203"/>
          <p:cNvSpPr>
            <a:spLocks noChangeShapeType="1"/>
          </p:cNvSpPr>
          <p:nvPr/>
        </p:nvSpPr>
        <p:spPr bwMode="auto">
          <a:xfrm flipH="1">
            <a:off x="5826428" y="4983942"/>
            <a:ext cx="0" cy="53903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0" name="Line 130"/>
          <p:cNvSpPr>
            <a:spLocks noChangeShapeType="1"/>
          </p:cNvSpPr>
          <p:nvPr/>
        </p:nvSpPr>
        <p:spPr bwMode="auto">
          <a:xfrm>
            <a:off x="4557395" y="1422677"/>
            <a:ext cx="385841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1" name="Line 130"/>
          <p:cNvSpPr>
            <a:spLocks noChangeShapeType="1"/>
          </p:cNvSpPr>
          <p:nvPr/>
        </p:nvSpPr>
        <p:spPr bwMode="auto">
          <a:xfrm flipV="1">
            <a:off x="8418356" y="1429527"/>
            <a:ext cx="0" cy="4104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2" name="Group 103"/>
          <p:cNvGrpSpPr>
            <a:grpSpLocks/>
          </p:cNvGrpSpPr>
          <p:nvPr/>
        </p:nvGrpSpPr>
        <p:grpSpPr bwMode="auto">
          <a:xfrm>
            <a:off x="985980" y="1988307"/>
            <a:ext cx="898525" cy="387350"/>
            <a:chOff x="158" y="778"/>
            <a:chExt cx="566" cy="244"/>
          </a:xfrm>
          <a:solidFill>
            <a:srgbClr val="FFFFFF"/>
          </a:solidFill>
        </p:grpSpPr>
        <p:sp>
          <p:nvSpPr>
            <p:cNvPr id="93" name="AutoShape 104"/>
            <p:cNvSpPr>
              <a:spLocks noChangeArrowheads="1"/>
            </p:cNvSpPr>
            <p:nvPr/>
          </p:nvSpPr>
          <p:spPr bwMode="auto">
            <a:xfrm>
              <a:off x="158" y="778"/>
              <a:ext cx="566" cy="244"/>
            </a:xfrm>
            <a:prstGeom prst="flowChartTerminator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73639" tIns="36819" rIns="73639" bIns="36819" anchor="ctr">
              <a:spAutoFit/>
            </a:bodyPr>
            <a:lstStyle>
              <a:lvl1pPr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8207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94" name="Text Box 105"/>
            <p:cNvSpPr txBox="1">
              <a:spLocks noChangeArrowheads="1"/>
            </p:cNvSpPr>
            <p:nvPr/>
          </p:nvSpPr>
          <p:spPr bwMode="auto">
            <a:xfrm>
              <a:off x="300" y="834"/>
              <a:ext cx="241" cy="1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3639" tIns="36819" rIns="73639" bIns="36819">
              <a:spAutoFit/>
            </a:bodyPr>
            <a:lstStyle>
              <a:lvl1pPr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defTabSz="820738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8207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Exit</a:t>
              </a:r>
            </a:p>
          </p:txBody>
        </p:sp>
      </p:grpSp>
      <p:sp>
        <p:nvSpPr>
          <p:cNvPr id="95" name="Text Box 106"/>
          <p:cNvSpPr txBox="1">
            <a:spLocks noChangeArrowheads="1"/>
          </p:cNvSpPr>
          <p:nvPr/>
        </p:nvSpPr>
        <p:spPr bwMode="auto">
          <a:xfrm>
            <a:off x="2509347" y="1975720"/>
            <a:ext cx="1101726" cy="3821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3639" tIns="36819" rIns="73639" bIns="36819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Call ES Exit to free resources</a:t>
            </a:r>
          </a:p>
        </p:txBody>
      </p:sp>
      <p:sp>
        <p:nvSpPr>
          <p:cNvPr id="96" name="Line 133"/>
          <p:cNvSpPr>
            <a:spLocks noChangeShapeType="1"/>
          </p:cNvSpPr>
          <p:nvPr/>
        </p:nvSpPr>
        <p:spPr bwMode="auto">
          <a:xfrm flipH="1" flipV="1">
            <a:off x="3611072" y="2141046"/>
            <a:ext cx="419399" cy="933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7" name="Line 132"/>
          <p:cNvSpPr>
            <a:spLocks noChangeShapeType="1"/>
          </p:cNvSpPr>
          <p:nvPr/>
        </p:nvSpPr>
        <p:spPr bwMode="auto">
          <a:xfrm>
            <a:off x="8131776" y="3899681"/>
            <a:ext cx="284037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lIns="73639" tIns="36819" rIns="73639" bIns="36819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8" name="Text Box 124"/>
          <p:cNvSpPr txBox="1">
            <a:spLocks noChangeArrowheads="1"/>
          </p:cNvSpPr>
          <p:nvPr/>
        </p:nvSpPr>
        <p:spPr bwMode="auto">
          <a:xfrm>
            <a:off x="4556554" y="2532709"/>
            <a:ext cx="280988" cy="1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639" tIns="36819" rIns="73639" bIns="36819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No</a:t>
            </a:r>
          </a:p>
        </p:txBody>
      </p:sp>
      <p:sp>
        <p:nvSpPr>
          <p:cNvPr id="99" name="Text Box 123"/>
          <p:cNvSpPr txBox="1">
            <a:spLocks noChangeArrowheads="1"/>
          </p:cNvSpPr>
          <p:nvPr/>
        </p:nvSpPr>
        <p:spPr bwMode="auto">
          <a:xfrm>
            <a:off x="3657347" y="1986719"/>
            <a:ext cx="327025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3639" tIns="36819" rIns="73639" bIns="36819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8207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8207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4051440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I/O Application Design Pattern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58958" y="4586340"/>
            <a:ext cx="7786627" cy="1837974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84163" algn="l" rtl="0" eaLnBrk="0" fontAlgn="base" hangingPunct="0"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0620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Arial" charset="0"/>
              </a:defRPr>
            </a:lvl3pPr>
            <a:lvl4pPr marL="13922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7224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796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368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094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5512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 control/data conceptual flow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Each communication bus has a specific protocol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Architectural role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Read device data and publish on software bus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Receive software bus messages and send to the device</a:t>
            </a:r>
          </a:p>
        </p:txBody>
      </p:sp>
      <p:sp>
        <p:nvSpPr>
          <p:cNvPr id="5" name="Text Box 45"/>
          <p:cNvSpPr txBox="1">
            <a:spLocks noChangeArrowheads="1"/>
          </p:cNvSpPr>
          <p:nvPr/>
        </p:nvSpPr>
        <p:spPr bwMode="auto">
          <a:xfrm>
            <a:off x="376631" y="2734480"/>
            <a:ext cx="905120" cy="5601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008" tIns="64008" rIns="64008" bIns="64008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Device</a:t>
            </a:r>
          </a:p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Hardware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2790790"/>
            <a:ext cx="4828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3535724" y="2838373"/>
            <a:ext cx="533400" cy="392624"/>
            <a:chOff x="3535724" y="2838373"/>
            <a:chExt cx="533400" cy="392624"/>
          </a:xfrm>
        </p:grpSpPr>
        <p:cxnSp>
          <p:nvCxnSpPr>
            <p:cNvPr id="7" name="Straight Connector 6"/>
            <p:cNvCxnSpPr/>
            <p:nvPr/>
          </p:nvCxnSpPr>
          <p:spPr bwMode="auto">
            <a:xfrm flipV="1">
              <a:off x="3535724" y="2838373"/>
              <a:ext cx="533400" cy="0"/>
            </a:xfrm>
            <a:prstGeom prst="line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535724" y="3230997"/>
              <a:ext cx="533400" cy="0"/>
            </a:xfrm>
            <a:prstGeom prst="line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069124" y="2853275"/>
              <a:ext cx="0" cy="366098"/>
            </a:xfrm>
            <a:prstGeom prst="line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916724" y="2914573"/>
              <a:ext cx="0" cy="228600"/>
            </a:xfrm>
            <a:prstGeom prst="line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764324" y="2914573"/>
              <a:ext cx="0" cy="228600"/>
            </a:xfrm>
            <a:prstGeom prst="line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611924" y="2914573"/>
              <a:ext cx="0" cy="228600"/>
            </a:xfrm>
            <a:prstGeom prst="line">
              <a:avLst/>
            </a:prstGeom>
            <a:solidFill>
              <a:srgbClr val="00CC99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/>
          <p:cNvSpPr txBox="1"/>
          <p:nvPr/>
        </p:nvSpPr>
        <p:spPr>
          <a:xfrm>
            <a:off x="3414814" y="2342057"/>
            <a:ext cx="801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Buffer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 Queue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069124" y="3028873"/>
            <a:ext cx="378881" cy="0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3036788" y="3028873"/>
            <a:ext cx="466330" cy="0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6" name="Group 49"/>
          <p:cNvGrpSpPr>
            <a:grpSpLocks/>
          </p:cNvGrpSpPr>
          <p:nvPr/>
        </p:nvGrpSpPr>
        <p:grpSpPr bwMode="auto">
          <a:xfrm>
            <a:off x="4462333" y="2589045"/>
            <a:ext cx="838200" cy="857538"/>
            <a:chOff x="2716" y="1650"/>
            <a:chExt cx="395" cy="395"/>
          </a:xfrm>
        </p:grpSpPr>
        <p:sp>
          <p:nvSpPr>
            <p:cNvPr id="17" name="Oval 50"/>
            <p:cNvSpPr>
              <a:spLocks noChangeArrowheads="1"/>
            </p:cNvSpPr>
            <p:nvPr/>
          </p:nvSpPr>
          <p:spPr bwMode="auto">
            <a:xfrm>
              <a:off x="2716" y="1650"/>
              <a:ext cx="395" cy="39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58410" tIns="28492" rIns="58410" bIns="28492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51"/>
            <p:cNvSpPr>
              <a:spLocks noChangeArrowheads="1"/>
            </p:cNvSpPr>
            <p:nvPr/>
          </p:nvSpPr>
          <p:spPr bwMode="auto">
            <a:xfrm>
              <a:off x="2790" y="1684"/>
              <a:ext cx="248" cy="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58410" tIns="28492" rIns="58410" bIns="28492">
              <a:spAutoFit/>
            </a:bodyPr>
            <a:lstStyle/>
            <a:p>
              <a:pPr marL="0" marR="0" lvl="0" indent="0" algn="ctr" defTabSz="574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Recv</a:t>
              </a:r>
            </a:p>
            <a:p>
              <a:pPr marL="0" marR="0" lvl="0" indent="0" algn="ctr" defTabSz="574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Child</a:t>
              </a:r>
            </a:p>
            <a:p>
              <a:pPr marL="0" marR="0" lvl="0" indent="0" algn="ctr" defTabSz="574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Task</a:t>
              </a:r>
            </a:p>
          </p:txBody>
        </p:sp>
      </p:grp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3409043" y="1905910"/>
            <a:ext cx="733599" cy="2908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008" tIns="64008" rIns="64008" bIns="64008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Semaphore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310182" y="3200885"/>
            <a:ext cx="749780" cy="856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2156613" y="2604959"/>
            <a:ext cx="794513" cy="7755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008" tIns="64008" rIns="64008" bIns="64008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Interrupt</a:t>
            </a:r>
          </a:p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Service</a:t>
            </a:r>
          </a:p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Routine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1310183" y="2878817"/>
            <a:ext cx="775097" cy="1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1458340" y="2447930"/>
            <a:ext cx="4828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Ctrl,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</a:t>
            </a:r>
          </a:p>
        </p:txBody>
      </p:sp>
      <p:grpSp>
        <p:nvGrpSpPr>
          <p:cNvPr id="24" name="Group 49"/>
          <p:cNvGrpSpPr>
            <a:grpSpLocks/>
          </p:cNvGrpSpPr>
          <p:nvPr/>
        </p:nvGrpSpPr>
        <p:grpSpPr bwMode="auto">
          <a:xfrm>
            <a:off x="5483457" y="1266972"/>
            <a:ext cx="838200" cy="857538"/>
            <a:chOff x="2716" y="1650"/>
            <a:chExt cx="395" cy="395"/>
          </a:xfrm>
        </p:grpSpPr>
        <p:sp>
          <p:nvSpPr>
            <p:cNvPr id="25" name="Oval 50"/>
            <p:cNvSpPr>
              <a:spLocks noChangeArrowheads="1"/>
            </p:cNvSpPr>
            <p:nvPr/>
          </p:nvSpPr>
          <p:spPr bwMode="auto">
            <a:xfrm>
              <a:off x="2716" y="1650"/>
              <a:ext cx="395" cy="39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58410" tIns="28492" rIns="58410" bIns="28492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Rectangle 51"/>
            <p:cNvSpPr>
              <a:spLocks noChangeArrowheads="1"/>
            </p:cNvSpPr>
            <p:nvPr/>
          </p:nvSpPr>
          <p:spPr bwMode="auto">
            <a:xfrm>
              <a:off x="2762" y="1754"/>
              <a:ext cx="304" cy="2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58410" tIns="28492" rIns="58410" bIns="28492">
              <a:spAutoFit/>
            </a:bodyPr>
            <a:lstStyle/>
            <a:p>
              <a:pPr marL="0" marR="0" lvl="0" indent="0" algn="ctr" defTabSz="574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Parent</a:t>
              </a:r>
            </a:p>
            <a:p>
              <a:pPr marL="0" marR="0" lvl="0" indent="0" algn="ctr" defTabSz="574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App</a:t>
              </a:r>
            </a:p>
          </p:txBody>
        </p:sp>
      </p:grpSp>
      <p:cxnSp>
        <p:nvCxnSpPr>
          <p:cNvPr id="27" name="Straight Arrow Connector 26"/>
          <p:cNvCxnSpPr>
            <a:endCxn id="19" idx="1"/>
          </p:cNvCxnSpPr>
          <p:nvPr/>
        </p:nvCxnSpPr>
        <p:spPr bwMode="auto">
          <a:xfrm flipV="1">
            <a:off x="2822118" y="2051335"/>
            <a:ext cx="586925" cy="5536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19" idx="3"/>
          </p:cNvCxnSpPr>
          <p:nvPr/>
        </p:nvCxnSpPr>
        <p:spPr bwMode="auto">
          <a:xfrm>
            <a:off x="4142642" y="2051335"/>
            <a:ext cx="509630" cy="56914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1343416" y="3186145"/>
            <a:ext cx="7072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Interrupt</a:t>
            </a:r>
          </a:p>
        </p:txBody>
      </p:sp>
      <p:cxnSp>
        <p:nvCxnSpPr>
          <p:cNvPr id="30" name="Straight Arrow Connector 29"/>
          <p:cNvCxnSpPr>
            <a:endCxn id="25" idx="3"/>
          </p:cNvCxnSpPr>
          <p:nvPr/>
        </p:nvCxnSpPr>
        <p:spPr bwMode="auto">
          <a:xfrm flipV="1">
            <a:off x="5042915" y="1998926"/>
            <a:ext cx="563294" cy="65203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grpSp>
        <p:nvGrpSpPr>
          <p:cNvPr id="31" name="Group 49"/>
          <p:cNvGrpSpPr>
            <a:grpSpLocks/>
          </p:cNvGrpSpPr>
          <p:nvPr/>
        </p:nvGrpSpPr>
        <p:grpSpPr bwMode="auto">
          <a:xfrm>
            <a:off x="6255767" y="2640045"/>
            <a:ext cx="838200" cy="857538"/>
            <a:chOff x="2716" y="1650"/>
            <a:chExt cx="395" cy="395"/>
          </a:xfrm>
        </p:grpSpPr>
        <p:sp>
          <p:nvSpPr>
            <p:cNvPr id="32" name="Oval 50"/>
            <p:cNvSpPr>
              <a:spLocks noChangeArrowheads="1"/>
            </p:cNvSpPr>
            <p:nvPr/>
          </p:nvSpPr>
          <p:spPr bwMode="auto">
            <a:xfrm>
              <a:off x="2716" y="1650"/>
              <a:ext cx="395" cy="395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58410" tIns="28492" rIns="58410" bIns="28492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3" name="Rectangle 51"/>
            <p:cNvSpPr>
              <a:spLocks noChangeArrowheads="1"/>
            </p:cNvSpPr>
            <p:nvPr/>
          </p:nvSpPr>
          <p:spPr bwMode="auto">
            <a:xfrm>
              <a:off x="2788" y="1684"/>
              <a:ext cx="253" cy="3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58410" tIns="28492" rIns="58410" bIns="28492">
              <a:spAutoFit/>
            </a:bodyPr>
            <a:lstStyle/>
            <a:p>
              <a:pPr marL="0" marR="0" lvl="0" indent="0" algn="ctr" defTabSz="574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Send</a:t>
              </a:r>
            </a:p>
            <a:p>
              <a:pPr marL="0" marR="0" lvl="0" indent="0" algn="ctr" defTabSz="574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Child</a:t>
              </a:r>
            </a:p>
            <a:p>
              <a:pPr marL="0" marR="0" lvl="0" indent="0" algn="ctr" defTabSz="574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Task</a:t>
              </a:r>
            </a:p>
          </p:txBody>
        </p:sp>
      </p:grpSp>
      <p:cxnSp>
        <p:nvCxnSpPr>
          <p:cNvPr id="34" name="Straight Arrow Connector 33"/>
          <p:cNvCxnSpPr>
            <a:stCxn id="25" idx="5"/>
            <a:endCxn id="32" idx="0"/>
          </p:cNvCxnSpPr>
          <p:nvPr/>
        </p:nvCxnSpPr>
        <p:spPr bwMode="auto">
          <a:xfrm>
            <a:off x="6198905" y="1998926"/>
            <a:ext cx="475962" cy="641119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35" name="Text Box 45"/>
          <p:cNvSpPr txBox="1">
            <a:spLocks noChangeArrowheads="1"/>
          </p:cNvSpPr>
          <p:nvPr/>
        </p:nvSpPr>
        <p:spPr bwMode="auto">
          <a:xfrm>
            <a:off x="8032796" y="2716793"/>
            <a:ext cx="905120" cy="5601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008" tIns="64008" rIns="64008" bIns="64008">
            <a:spAutoFit/>
          </a:bodyPr>
          <a:lstStyle/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Device</a:t>
            </a:r>
          </a:p>
          <a:p>
            <a:pPr marL="0" marR="0" lvl="0" indent="0" algn="ctr" defTabSz="820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Hardware</a:t>
            </a:r>
          </a:p>
        </p:txBody>
      </p:sp>
      <p:sp>
        <p:nvSpPr>
          <p:cNvPr id="36" name="Right Arrow 53"/>
          <p:cNvSpPr>
            <a:spLocks noChangeArrowheads="1"/>
          </p:cNvSpPr>
          <p:nvPr/>
        </p:nvSpPr>
        <p:spPr bwMode="auto">
          <a:xfrm rot="5400000">
            <a:off x="4641436" y="3564130"/>
            <a:ext cx="479993" cy="257619"/>
          </a:xfrm>
          <a:prstGeom prst="rightArrow">
            <a:avLst>
              <a:gd name="adj1" fmla="val 50000"/>
              <a:gd name="adj2" fmla="val 5012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37" name="Right Arrow 53"/>
          <p:cNvSpPr>
            <a:spLocks noChangeArrowheads="1"/>
          </p:cNvSpPr>
          <p:nvPr/>
        </p:nvSpPr>
        <p:spPr bwMode="auto">
          <a:xfrm rot="16200000">
            <a:off x="6434870" y="3620409"/>
            <a:ext cx="479993" cy="257619"/>
          </a:xfrm>
          <a:prstGeom prst="rightArrow">
            <a:avLst>
              <a:gd name="adj1" fmla="val 50000"/>
              <a:gd name="adj2" fmla="val 5012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38" name="Right Arrow 53"/>
          <p:cNvSpPr>
            <a:spLocks noChangeArrowheads="1"/>
          </p:cNvSpPr>
          <p:nvPr/>
        </p:nvSpPr>
        <p:spPr bwMode="auto">
          <a:xfrm>
            <a:off x="5003464" y="1559796"/>
            <a:ext cx="479993" cy="257619"/>
          </a:xfrm>
          <a:prstGeom prst="rightArrow">
            <a:avLst>
              <a:gd name="adj1" fmla="val 50000"/>
              <a:gd name="adj2" fmla="val 5012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39" name="Right Arrow 53"/>
          <p:cNvSpPr>
            <a:spLocks noChangeArrowheads="1"/>
          </p:cNvSpPr>
          <p:nvPr/>
        </p:nvSpPr>
        <p:spPr bwMode="auto">
          <a:xfrm>
            <a:off x="6321657" y="1529295"/>
            <a:ext cx="479993" cy="257619"/>
          </a:xfrm>
          <a:prstGeom prst="rightArrow">
            <a:avLst>
              <a:gd name="adj1" fmla="val 50000"/>
              <a:gd name="adj2" fmla="val 5012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>
            <a:off x="7086848" y="2919180"/>
            <a:ext cx="878621" cy="0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7288306" y="2498414"/>
            <a:ext cx="4828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Ctrl,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 flipV="1">
            <a:off x="7086848" y="3201741"/>
            <a:ext cx="878621" cy="0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7176095" y="3200885"/>
            <a:ext cx="7072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Interrupt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62199" y="1512000"/>
            <a:ext cx="811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Telemetry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42642" y="1548045"/>
            <a:ext cx="9060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Commands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76147" y="3954529"/>
            <a:ext cx="6783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Device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Data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21858" y="4008557"/>
            <a:ext cx="9060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Device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Commands</a:t>
            </a:r>
          </a:p>
        </p:txBody>
      </p:sp>
    </p:spTree>
    <p:extLst>
      <p:ext uri="{BB962C8B-B14F-4D97-AF65-F5344CB8AC3E}">
        <p14:creationId xmlns:p14="http://schemas.microsoft.com/office/powerpoint/2010/main" val="293068731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E93A6-FDE2-FF13-D2EA-A0834A15F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7 – Add FM App to Build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C36F774-16C2-BA06-3D9B-3C27D486C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924" y="1209675"/>
            <a:ext cx="8728075" cy="4975225"/>
          </a:xfrm>
        </p:spPr>
        <p:txBody>
          <a:bodyPr/>
          <a:lstStyle/>
          <a:p>
            <a:pPr marL="0" indent="0">
              <a:buNone/>
            </a:pPr>
            <a:r>
              <a:rPr lang="en-US" sz="1200" b="0" i="1"/>
              <a:t>Stop both the cFS and the Python ground system before starting this exercise.</a:t>
            </a:r>
          </a:p>
          <a:p>
            <a:pPr marL="0" indent="0">
              <a:buNone/>
            </a:pPr>
            <a:endParaRPr lang="en-US" sz="1200" b="0" i="1"/>
          </a:p>
          <a:p>
            <a:pPr marL="0" indent="0">
              <a:buNone/>
            </a:pPr>
            <a:r>
              <a:rPr lang="en-US" sz="1200" b="0"/>
              <a:t>1. Navigate to the apps subdirectory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cd ~/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cfs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/apps</a:t>
            </a: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1200" b="0"/>
              <a:t>2. Checkout the File Manager (FM) app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git clone 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https://github.com/nasa/FM.git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fm</a:t>
            </a: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cd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fm</a:t>
            </a: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git checkout draco-rc5</a:t>
            </a: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1200" b="0"/>
              <a:t>3. Navigate to the </a:t>
            </a:r>
            <a:r>
              <a:rPr lang="en-US" sz="1200" b="0" err="1"/>
              <a:t>sample_defs</a:t>
            </a:r>
            <a:r>
              <a:rPr lang="en-US" sz="1200" b="0"/>
              <a:t> directory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cd ../../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sample_defs</a:t>
            </a: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</a:p>
          <a:p>
            <a:pPr marL="0" indent="0">
              <a:buNone/>
            </a:pPr>
            <a:r>
              <a:rPr lang="en-US" sz="1200" b="0">
                <a:cs typeface="Courier New" panose="02070309020205020404" pitchFamily="49" charset="0"/>
              </a:rPr>
              <a:t>4. In </a:t>
            </a:r>
            <a:r>
              <a:rPr lang="en-US" sz="1200" b="0" err="1">
                <a:cs typeface="Courier New" panose="02070309020205020404" pitchFamily="49" charset="0"/>
              </a:rPr>
              <a:t>targets.cmake</a:t>
            </a:r>
            <a:r>
              <a:rPr lang="en-US" sz="1200" b="0">
                <a:cs typeface="Courier New" panose="02070309020205020404" pitchFamily="49" charset="0"/>
              </a:rPr>
              <a:t>, add FM to the CPU1 app list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SET(cpu1_APPLIST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ci_lab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to_lab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sch_lab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fm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</a:p>
          <a:p>
            <a:pPr marL="0" indent="0">
              <a:buNone/>
            </a:pPr>
            <a:r>
              <a:rPr lang="en-US" sz="1200" b="0">
                <a:cs typeface="Courier New" panose="02070309020205020404" pitchFamily="49" charset="0"/>
              </a:rPr>
              <a:t>5. Add the following line to the 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cpu1_cfe_es_startup.scr</a:t>
            </a:r>
            <a:r>
              <a:rPr lang="en-US" sz="1200" b="0">
                <a:cs typeface="Courier New" panose="02070309020205020404" pitchFamily="49" charset="0"/>
              </a:rPr>
              <a:t> file </a:t>
            </a:r>
          </a:p>
          <a:p>
            <a:pPr marL="0" indent="0" defTabSz="746125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CFE_APP,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fm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FM_AppMain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, FM, 50, 16384, 0x0, 0;</a:t>
            </a:r>
          </a:p>
          <a:p>
            <a:pPr marL="0" indent="0" defTabSz="746125">
              <a:buNone/>
            </a:pP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 defTabSz="746125">
              <a:buNone/>
            </a:pPr>
            <a:r>
              <a:rPr lang="en-US" sz="1200" b="0">
                <a:cs typeface="Courier New" panose="02070309020205020404" pitchFamily="49" charset="0"/>
              </a:rPr>
              <a:t>6. Build and run cFS</a:t>
            </a:r>
          </a:p>
          <a:p>
            <a:pPr marL="0" indent="0">
              <a:buNone/>
            </a:pP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59268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17E7-D0FC-D4F7-6159-DD513BC1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7 Recap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865E4-4197-BF73-1D58-63DC9B6D9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2" y="871491"/>
            <a:ext cx="9104776" cy="49379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ADFCBC-25AC-64E3-27A6-EB933400CBEE}"/>
              </a:ext>
            </a:extLst>
          </p:cNvPr>
          <p:cNvSpPr/>
          <p:nvPr/>
        </p:nvSpPr>
        <p:spPr bwMode="auto">
          <a:xfrm>
            <a:off x="19612" y="5070823"/>
            <a:ext cx="7132320" cy="220268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80A60-B1C6-EABD-CA38-3F13D5DAD14B}"/>
              </a:ext>
            </a:extLst>
          </p:cNvPr>
          <p:cNvSpPr/>
          <p:nvPr/>
        </p:nvSpPr>
        <p:spPr bwMode="auto">
          <a:xfrm>
            <a:off x="19612" y="5474085"/>
            <a:ext cx="7132320" cy="1524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85795-E07C-5F11-7DA0-FBB6797A2EE7}"/>
              </a:ext>
            </a:extLst>
          </p:cNvPr>
          <p:cNvSpPr txBox="1"/>
          <p:nvPr/>
        </p:nvSpPr>
        <p:spPr>
          <a:xfrm>
            <a:off x="892334" y="5986509"/>
            <a:ext cx="1242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FM Startup Messages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E98F2F-4E7D-1B0E-2BE6-218F7AC07150}"/>
              </a:ext>
            </a:extLst>
          </p:cNvPr>
          <p:cNvCxnSpPr/>
          <p:nvPr/>
        </p:nvCxnSpPr>
        <p:spPr bwMode="auto">
          <a:xfrm flipV="1">
            <a:off x="1961965" y="5626485"/>
            <a:ext cx="173141" cy="47247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61FB49-F409-ABC9-1933-3EBE63A9C5CB}"/>
              </a:ext>
            </a:extLst>
          </p:cNvPr>
          <p:cNvCxnSpPr/>
          <p:nvPr/>
        </p:nvCxnSpPr>
        <p:spPr bwMode="auto">
          <a:xfrm flipV="1">
            <a:off x="1961965" y="5291091"/>
            <a:ext cx="790113" cy="8078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1893899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680200" cy="841375"/>
          </a:xfrm>
        </p:spPr>
        <p:txBody>
          <a:bodyPr anchor="ctr"/>
          <a:lstStyle/>
          <a:p>
            <a:r>
              <a:rPr lang="en-US" sz="2400"/>
              <a:t>Exercise 8 - Add a command to </a:t>
            </a:r>
            <a:r>
              <a:rPr lang="en-US" sz="2400" err="1"/>
              <a:t>sample_app</a:t>
            </a: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4" y="1209675"/>
            <a:ext cx="8728075" cy="4975225"/>
          </a:xfrm>
        </p:spPr>
        <p:txBody>
          <a:bodyPr/>
          <a:lstStyle/>
          <a:p>
            <a:pPr marL="0" indent="0">
              <a:buNone/>
            </a:pPr>
            <a:r>
              <a:rPr lang="en-US" sz="1800"/>
              <a:t>Part 1 – Add new command code event message</a:t>
            </a:r>
          </a:p>
          <a:p>
            <a:pPr marL="0" indent="0">
              <a:buNone/>
            </a:pPr>
            <a:r>
              <a:rPr lang="en-US" sz="1200" b="0" i="1"/>
              <a:t>Stop both the cFS and the Python ground system before starting this exercise.</a:t>
            </a:r>
          </a:p>
          <a:p>
            <a:pPr marL="0" indent="0">
              <a:buNone/>
            </a:pPr>
            <a:endParaRPr lang="en-US" sz="1200" b="0" i="1"/>
          </a:p>
          <a:p>
            <a:pPr marL="0" indent="0">
              <a:buNone/>
            </a:pPr>
            <a:r>
              <a:rPr lang="en-US" sz="1200" b="0"/>
              <a:t>1. Navigate to the </a:t>
            </a:r>
            <a:r>
              <a:rPr lang="en-US" sz="1200" b="0" err="1"/>
              <a:t>sample_app</a:t>
            </a:r>
            <a:r>
              <a:rPr lang="en-US" sz="1200" b="0"/>
              <a:t> source directory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cd apps/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fsw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src</a:t>
            </a: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1200" b="0"/>
              <a:t>2. Open the </a:t>
            </a:r>
            <a:r>
              <a:rPr lang="en-US" sz="1200" b="0" err="1"/>
              <a:t>sample_app_msg.h</a:t>
            </a:r>
            <a:r>
              <a:rPr lang="en-US" sz="1200" b="0"/>
              <a:t> file and add a new command code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#define SAMPLE_APP_HELLO_WORLD_CC          3</a:t>
            </a: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1200" b="0"/>
              <a:t>3. Open the </a:t>
            </a:r>
            <a:r>
              <a:rPr lang="en-US" sz="1200" b="0" err="1"/>
              <a:t>sample_app_events.h</a:t>
            </a:r>
            <a:r>
              <a:rPr lang="en-US" sz="1200" b="0"/>
              <a:t> file and add a new event message and update the number of events.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#define SAMPLE_APP_HELLO_WORLD_INF_EID            8</a:t>
            </a:r>
          </a:p>
          <a:p>
            <a:pPr marL="0" indent="0">
              <a:buNone/>
            </a:pP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cs typeface="Courier New" panose="02070309020205020404" pitchFamily="49" charset="0"/>
              </a:rPr>
              <a:t>4. In </a:t>
            </a:r>
            <a:r>
              <a:rPr lang="en-US" sz="1200" b="0" err="1">
                <a:cs typeface="Courier New" panose="02070309020205020404" pitchFamily="49" charset="0"/>
              </a:rPr>
              <a:t>sample_app.c</a:t>
            </a:r>
            <a:r>
              <a:rPr lang="en-US" sz="1200" b="0">
                <a:cs typeface="Courier New" panose="02070309020205020404" pitchFamily="49" charset="0"/>
              </a:rPr>
              <a:t>, add a case for the new command code in </a:t>
            </a:r>
            <a:r>
              <a:rPr lang="en-US" sz="1200" b="0" err="1">
                <a:cs typeface="Courier New" panose="02070309020205020404" pitchFamily="49" charset="0"/>
              </a:rPr>
              <a:t>SAMPLE_APP_ProcessGroundCommand</a:t>
            </a:r>
            <a:endParaRPr lang="en-US" sz="1200" b="0"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case SAMPLE_APP_HELLO_WORLD_CC: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if (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SAMPLE_APP_VerifyCmdLength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(&amp;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SBBufPtr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-&gt;Msg,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SAMPLE_APP_NoopCmd_t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))) {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SAMPLE_APP_HelloCmd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SAMPLE_APP_NoopCmd_t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* )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SBBufPtr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}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break;</a:t>
            </a:r>
          </a:p>
          <a:p>
            <a:pPr marL="0" indent="0">
              <a:buNone/>
            </a:pP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4011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680200" cy="841375"/>
          </a:xfrm>
        </p:spPr>
        <p:txBody>
          <a:bodyPr anchor="ctr"/>
          <a:lstStyle/>
          <a:p>
            <a:r>
              <a:rPr lang="en-US" sz="2400"/>
              <a:t>Exercise 8 - Add a command to </a:t>
            </a:r>
            <a:r>
              <a:rPr lang="en-US" sz="2400" err="1"/>
              <a:t>sample_app</a:t>
            </a: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/>
              <a:t>Part 2 – Add code to handle new command</a:t>
            </a:r>
          </a:p>
          <a:p>
            <a:pPr marL="0" indent="0">
              <a:buNone/>
            </a:pPr>
            <a:endParaRPr lang="en-US" sz="1200" b="0"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cs typeface="Courier New" panose="02070309020205020404" pitchFamily="49" charset="0"/>
              </a:rPr>
              <a:t>5. In </a:t>
            </a:r>
            <a:r>
              <a:rPr lang="en-US" sz="1200" b="0" err="1">
                <a:cs typeface="Courier New" panose="02070309020205020404" pitchFamily="49" charset="0"/>
              </a:rPr>
              <a:t>sample_app.c</a:t>
            </a:r>
            <a:r>
              <a:rPr lang="en-US" sz="1200" b="0">
                <a:cs typeface="Courier New" panose="02070309020205020404" pitchFamily="49" charset="0"/>
              </a:rPr>
              <a:t>, add a new function called </a:t>
            </a:r>
            <a:r>
              <a:rPr lang="en-US" sz="1200" b="0" err="1">
                <a:cs typeface="Courier New" panose="02070309020205020404" pitchFamily="49" charset="0"/>
              </a:rPr>
              <a:t>SAMPLE_HelloCmd</a:t>
            </a:r>
            <a:endParaRPr lang="en-US" sz="1200" b="0"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int32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SAMPLE_APP_HelloCmd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( const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SAMPLE_APP_NoopCmd_t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* Msg )  {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SAMPLE_APP_Data.CmdCounter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++;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CFE_EVS_SendEvent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(SAMPLE_APP_HELLO_WORLD_INF_EID, 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CFE_EVS_EventType_INFORMATION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"Hello, World.  This is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!");  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return CFE_SUCCESS;           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}</a:t>
            </a:r>
          </a:p>
          <a:p>
            <a:pPr marL="0" indent="0">
              <a:buNone/>
            </a:pPr>
            <a:endParaRPr lang="en-US" sz="1200" b="0"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cs typeface="Courier New" panose="02070309020205020404" pitchFamily="49" charset="0"/>
              </a:rPr>
              <a:t>6. Add a function prototype for the new function in </a:t>
            </a:r>
            <a:r>
              <a:rPr lang="en-US" sz="1200" b="0" err="1">
                <a:cs typeface="Courier New" panose="02070309020205020404" pitchFamily="49" charset="0"/>
              </a:rPr>
              <a:t>sample_app.h</a:t>
            </a:r>
            <a:endParaRPr lang="en-US" sz="1200" b="0"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int32 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SAMPLE_APP_HelloCmd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(const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SAMPLE_APP_NoopCmd_t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* Msg);</a:t>
            </a:r>
          </a:p>
          <a:p>
            <a:pPr marL="0" indent="0">
              <a:buNone/>
            </a:pP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cs typeface="Courier New" panose="02070309020205020404" pitchFamily="49" charset="0"/>
              </a:rPr>
              <a:t>7. Recompile cFS and launch it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	make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make install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	cd build/exe/cpu1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  ./core-cpu1</a:t>
            </a:r>
          </a:p>
          <a:p>
            <a:pPr marL="0" indent="0">
              <a:buNone/>
            </a:pP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5087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680200" cy="841375"/>
          </a:xfrm>
        </p:spPr>
        <p:txBody>
          <a:bodyPr anchor="ctr"/>
          <a:lstStyle/>
          <a:p>
            <a:r>
              <a:rPr lang="en-US" sz="2400"/>
              <a:t>Exercise 8 - Add a command to </a:t>
            </a:r>
            <a:r>
              <a:rPr lang="en-US" sz="2400" err="1"/>
              <a:t>sample_app</a:t>
            </a: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/>
              <a:t>Part 3 – Add ground command to GroundSystem.py</a:t>
            </a:r>
          </a:p>
          <a:p>
            <a:pPr marL="0" indent="0">
              <a:buNone/>
            </a:pPr>
            <a:r>
              <a:rPr lang="en-US" sz="1200" b="0"/>
              <a:t>1. Navigate to the /</a:t>
            </a:r>
            <a:r>
              <a:rPr lang="en-US" sz="1200" b="0" err="1"/>
              <a:t>cmdGui</a:t>
            </a:r>
            <a:r>
              <a:rPr lang="en-US" sz="1200" b="0"/>
              <a:t> directory from the top level cFS directory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cd tools/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cFS-GroundSystem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/Subsystems/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cmdGui</a:t>
            </a: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1200" b="0"/>
              <a:t>2. Open the CHeaderParser-hdr-paths.txt and uncomment the ‘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sample_app_msg.h</a:t>
            </a:r>
            <a:r>
              <a:rPr lang="en-US" sz="1200" b="0"/>
              <a:t>’ line (make sure all other lines should are commented out)    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#../../../../apps/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to_lab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fsw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src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to_lab_msg.h</a:t>
            </a: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#../../../../apps/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ci_lab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fsw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src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ci_lab_msg.h</a:t>
            </a: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../../../../apps/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fsw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src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sample_app_msg.h</a:t>
            </a: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#../../../../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cfe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fsw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cfe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-core/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src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inc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cfe_es_msg.h</a:t>
            </a: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#../../../../cfe/fsw/cfe-core/src/inc/cfe_time_msg.h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#../../../../cfe/fsw/cfe-core/src/inc/cfe_evs_msg.h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#../../../../cfe/fsw/cfe-core/src/inc/cfe_sb_msg.h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#../../../../cfe/fsw/cfe-core/src/inc/cfe_tbl_msg.h</a:t>
            </a: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1200" b="0"/>
              <a:t>3. Run the CHeaderParser.py script</a:t>
            </a:r>
          </a:p>
          <a:p>
            <a:pPr marL="0" indent="0">
              <a:buNone/>
            </a:pPr>
            <a:r>
              <a:rPr lang="en-US" sz="1200" b="0"/>
              <a:t>                 python3 CHeaderParser.py</a:t>
            </a:r>
          </a:p>
          <a:p>
            <a:pPr marL="0" indent="0">
              <a:buNone/>
            </a:pPr>
            <a:r>
              <a:rPr lang="en-US" sz="1200" b="0"/>
              <a:t>                        - When prompted, select a name for the command file to be saved as: </a:t>
            </a:r>
          </a:p>
          <a:p>
            <a:pPr marL="0" indent="0">
              <a:buNone/>
            </a:pPr>
            <a:r>
              <a:rPr lang="en-US" sz="1200" b="0"/>
              <a:t>                                  Example: APPS_SAMPLE_APP_CMD</a:t>
            </a:r>
          </a:p>
          <a:p>
            <a:pPr marL="0" indent="0">
              <a:buNone/>
            </a:pPr>
            <a:r>
              <a:rPr lang="en-US" sz="1200" b="0"/>
              <a:t>                        - Respond ‘no’ when asked if any of the commands require parameters.</a:t>
            </a: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endParaRPr lang="en-US" sz="1200" b="0"/>
          </a:p>
        </p:txBody>
      </p:sp>
    </p:spTree>
    <p:extLst>
      <p:ext uri="{BB962C8B-B14F-4D97-AF65-F5344CB8AC3E}">
        <p14:creationId xmlns:p14="http://schemas.microsoft.com/office/powerpoint/2010/main" val="97329121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680200" cy="841375"/>
          </a:xfrm>
        </p:spPr>
        <p:txBody>
          <a:bodyPr anchor="ctr"/>
          <a:lstStyle/>
          <a:p>
            <a:r>
              <a:rPr lang="en-US" sz="2400"/>
              <a:t>Exercise 8 - Add a command to </a:t>
            </a:r>
            <a:r>
              <a:rPr lang="en-US" sz="2400" err="1"/>
              <a:t>sample_app</a:t>
            </a:r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/>
              <a:t>Part 3 – Add ground command to GroundSystem.py (continued)</a:t>
            </a:r>
          </a:p>
          <a:p>
            <a:pPr marL="0" indent="0">
              <a:buNone/>
            </a:pPr>
            <a:r>
              <a:rPr lang="en-US" sz="1200" b="0"/>
              <a:t>4. Edit the command-pages.txt file to update the name of the SAMPLE_APP </a:t>
            </a:r>
            <a:r>
              <a:rPr lang="en-US" sz="1200" b="0" err="1"/>
              <a:t>cmd</a:t>
            </a:r>
            <a:r>
              <a:rPr lang="en-US" sz="1200" b="0"/>
              <a:t> file with the name chosen on step 3.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Command Ingest,   CI_LAB_CMD,          0x1884, LE, UdpCommands.py,  127.0.0.1,   1234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Telemetry Output, TO_LAB_CMD,          0x1880, LE, UdpCommands.py,  127.0.0.1,   1234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Sample App,       </a:t>
            </a: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APPS_SAMPLE_APP_CMD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, 0x1882, LE, UdpCommands.py,  127.0.0.1,   1234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Spare,                          ,      0x0000, LE, UdpCommands.py,  127.0.0.1,   1234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Spare,                          ,      0x0000, LE, UdpCommands.py,  127.0.0.1,   1234</a:t>
            </a: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1200" b="0"/>
              <a:t>5. Navigate to /</a:t>
            </a:r>
            <a:r>
              <a:rPr lang="en-US" sz="1200" b="0" err="1"/>
              <a:t>cFS-GroundSystem</a:t>
            </a:r>
            <a:r>
              <a:rPr lang="en-US" sz="1200" b="0"/>
              <a:t> and launch GroundSystem.py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cd ../..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  python3 GroundSystem.py   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B5EA61-DF47-4168-B258-CB85EA980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623" y="4191001"/>
            <a:ext cx="3605578" cy="2213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E7FE6E-E002-43F7-A241-AF068EF71350}"/>
              </a:ext>
            </a:extLst>
          </p:cNvPr>
          <p:cNvSpPr/>
          <p:nvPr/>
        </p:nvSpPr>
        <p:spPr bwMode="auto">
          <a:xfrm>
            <a:off x="4495800" y="5455920"/>
            <a:ext cx="1620568" cy="64008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725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AAEF3-BF96-4A2B-94BD-B71478472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Exercise 8 - Add a command to </a:t>
            </a:r>
            <a:r>
              <a:rPr lang="en-US" sz="2400" err="1"/>
              <a:t>sample_app</a:t>
            </a:r>
            <a:endParaRPr lang="en-US" sz="24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34FF6D-F70A-4BF4-AB3D-B89701023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/>
              <a:t>Part 3 – Add ground command to GroundSystem.py (continued)</a:t>
            </a: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1200" b="0"/>
              <a:t>6. Launch Sample App Command Display Page and Send Command</a:t>
            </a:r>
          </a:p>
          <a:p>
            <a:endParaRPr lang="en-US"/>
          </a:p>
        </p:txBody>
      </p:sp>
      <p:pic>
        <p:nvPicPr>
          <p:cNvPr id="10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48EB9FA-D465-471B-8A2B-3263D4B59D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3611" r="18679" b="2516"/>
          <a:stretch/>
        </p:blipFill>
        <p:spPr bwMode="auto">
          <a:xfrm>
            <a:off x="502919" y="2148532"/>
            <a:ext cx="3276601" cy="39624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2" name="Picture 1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BDE651C-E56A-4A23-B385-31567DAC4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0" y="2148463"/>
            <a:ext cx="2286001" cy="39349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E7FE6E-E002-43F7-A241-AF068EF71350}"/>
              </a:ext>
            </a:extLst>
          </p:cNvPr>
          <p:cNvSpPr/>
          <p:nvPr/>
        </p:nvSpPr>
        <p:spPr bwMode="auto">
          <a:xfrm>
            <a:off x="1981200" y="3810000"/>
            <a:ext cx="457200" cy="13716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E7FE6E-E002-43F7-A241-AF068EF71350}"/>
              </a:ext>
            </a:extLst>
          </p:cNvPr>
          <p:cNvSpPr/>
          <p:nvPr/>
        </p:nvSpPr>
        <p:spPr bwMode="auto">
          <a:xfrm>
            <a:off x="6598919" y="3142311"/>
            <a:ext cx="1066801" cy="134666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082803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Exercise 8 Recap</a:t>
            </a:r>
          </a:p>
        </p:txBody>
      </p:sp>
      <p:sp>
        <p:nvSpPr>
          <p:cNvPr id="4" name="Left Brace 3"/>
          <p:cNvSpPr/>
          <p:nvPr/>
        </p:nvSpPr>
        <p:spPr bwMode="auto">
          <a:xfrm>
            <a:off x="1391430" y="5196733"/>
            <a:ext cx="228600" cy="152400"/>
          </a:xfrm>
          <a:prstGeom prst="leftBrac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4163" y="4949767"/>
            <a:ext cx="124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Sample App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Hello</a:t>
            </a:r>
            <a:r>
              <a:rPr kumimoji="0" lang="en-US" sz="12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World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message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296E97-2673-2F30-3DDC-F9EBEA92A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35" y="1390473"/>
            <a:ext cx="7216765" cy="40770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 bwMode="auto">
          <a:xfrm>
            <a:off x="1687518" y="5212866"/>
            <a:ext cx="7132320" cy="15240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01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63">
            <a:extLst>
              <a:ext uri="{FF2B5EF4-FFF2-40B4-BE49-F238E27FC236}">
                <a16:creationId xmlns:a16="http://schemas.microsoft.com/office/drawing/2014/main" id="{10D5837E-BF13-4BA1-A63F-6246D0E34082}"/>
              </a:ext>
            </a:extLst>
          </p:cNvPr>
          <p:cNvSpPr/>
          <p:nvPr/>
        </p:nvSpPr>
        <p:spPr bwMode="auto">
          <a:xfrm>
            <a:off x="492789" y="4322512"/>
            <a:ext cx="4564246" cy="782888"/>
          </a:xfrm>
          <a:prstGeom prst="roundRect">
            <a:avLst/>
          </a:prstGeom>
          <a:solidFill>
            <a:srgbClr val="FF0066">
              <a:alpha val="30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Platform Abstraction - OSAL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1523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1523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2191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2191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2859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2859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3527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527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4195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4195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4863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4863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133600" y="339629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938283" y="3639130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917445" y="4553530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803758" y="5478110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886986" y="2818253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133600" y="522509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133600" y="423973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64260" y="6187796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489593" y="6297986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920485" y="6295980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104313" y="6301673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373962" y="6337128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827978" y="6335125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73299" y="6337128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657589" y="6297986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5868490" y="6337128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5954312" y="6297986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002702" y="6335125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404064" y="3533458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842906" y="3711732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404064" y="4437850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404064" y="4674747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227055" y="4672426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054358" y="4672425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352799" y="4435780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362635" y="4670578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625227" y="4203794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404064" y="5684520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421584" y="5447596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404064" y="5440956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152399" y="1915852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219199" y="191225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285999" y="191371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352799" y="1910657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418119" y="191236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483439" y="191801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33600" y="2506024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26" y="1890444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  <p:sp>
        <p:nvSpPr>
          <p:cNvPr id="61" name="Rounded Rectangle 58">
            <a:extLst>
              <a:ext uri="{FF2B5EF4-FFF2-40B4-BE49-F238E27FC236}">
                <a16:creationId xmlns:a16="http://schemas.microsoft.com/office/drawing/2014/main" id="{80B593FE-ABB5-403F-96EA-A8C564396707}"/>
              </a:ext>
            </a:extLst>
          </p:cNvPr>
          <p:cNvSpPr/>
          <p:nvPr/>
        </p:nvSpPr>
        <p:spPr bwMode="auto">
          <a:xfrm>
            <a:off x="431858" y="802550"/>
            <a:ext cx="8175833" cy="1012016"/>
          </a:xfrm>
          <a:prstGeom prst="roundRect">
            <a:avLst/>
          </a:prstGeom>
          <a:solidFill>
            <a:srgbClr val="FF0066">
              <a:alpha val="30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>
                <a:solidFill>
                  <a:srgbClr val="000000"/>
                </a:solidFill>
              </a:rPr>
              <a:t>The OS Abstraction Layer (OSAL) is a software library that provides a single Application Program Interface (API) to the core Flight Executive (cFE) regardless of the underlying real-time operating system.</a:t>
            </a:r>
          </a:p>
        </p:txBody>
      </p:sp>
    </p:spTree>
    <p:extLst>
      <p:ext uri="{BB962C8B-B14F-4D97-AF65-F5344CB8AC3E}">
        <p14:creationId xmlns:p14="http://schemas.microsoft.com/office/powerpoint/2010/main" val="3536118360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Acronyms</a:t>
            </a:r>
          </a:p>
        </p:txBody>
      </p:sp>
    </p:spTree>
    <p:extLst>
      <p:ext uri="{BB962C8B-B14F-4D97-AF65-F5344CB8AC3E}">
        <p14:creationId xmlns:p14="http://schemas.microsoft.com/office/powerpoint/2010/main" val="225896868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Acronyms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230107"/>
              </p:ext>
            </p:extLst>
          </p:nvPr>
        </p:nvGraphicFramePr>
        <p:xfrm>
          <a:off x="609600" y="841375"/>
          <a:ext cx="8229600" cy="59283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2250614736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95085010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590427734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748180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Acronym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Definition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Acronym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Definition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21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API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Application Programmer Interface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Configuration Management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402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APID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Application Process ID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CMD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Command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7178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ATS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Absolute Time Sequence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COTS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Commercial Off The Shelf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3283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BC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Bus Controller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CRC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Cyclic Redundancy Check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6122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BSP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Board Support Package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Checksum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746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C&amp;DH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Command and Data Handling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DS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Data Storage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158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CCB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Configuration</a:t>
                      </a:r>
                      <a:r>
                        <a:rPr lang="en-US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Control Board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EEPROM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Electrically Erasable Programmable Read-Only Memory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0074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CCSDS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Consultative Committee for Space Data Systems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Executive Services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41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CDS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Critical Data Store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EVS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Event Services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231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CESE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Center for Experimental Software Engineering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FDC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Failure Detection and Correction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2822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CFDP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CCSDS File Delivery Protocol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FDIR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Failure Detection, Isolation, and Recovery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161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cFE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Core Flight Executive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FM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File Management, Fault Management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3845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cFS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Core Flight Software System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7840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638260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Acronyms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038400"/>
              </p:ext>
            </p:extLst>
          </p:nvPr>
        </p:nvGraphicFramePr>
        <p:xfrm>
          <a:off x="609600" y="841375"/>
          <a:ext cx="8229600" cy="56337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2250614736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95085010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590427734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748180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Acronym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Definition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Acronym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Definition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21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FSW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Flight Software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Independent Test Capability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402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GNC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Guidance Navigation and Control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Integration Test and Operations 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024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GSFC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Goddard Space Flight Center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IV&amp;V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Independent Verification and Validation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7178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Government Off The Shelf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Limit Checker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3283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Global Precipitation Measurement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Mbps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Megabits-per seconds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6122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Global Positioning System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Memory Dwell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746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Hi-Fi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High-Fidelity Simulation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Mission Elapsed Timer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158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Housekeeping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Memory Manager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41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&amp; Safety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Memory Scrub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231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Hardware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Negative-acknowledgement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2822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Hertz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National Aeronautics Space Agency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161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ITAR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International  Traffic in Arms Regulations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 Operation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3845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ISR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Interrupt Service Routine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Operating 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7840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605389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Acronyms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689690"/>
              </p:ext>
            </p:extLst>
          </p:nvPr>
        </p:nvGraphicFramePr>
        <p:xfrm>
          <a:off x="609600" y="841375"/>
          <a:ext cx="8229600" cy="578104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2250614736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95085010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590427734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748180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Acronym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Definition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Acronym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Definition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21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OSAL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Operating System Abstraction Layer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Stored Command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402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Platform Support Package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Scheduler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024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Programmable Read-Only Memory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S-COMM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S-Band Communication Card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7178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Random-Access Memory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SDR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Spacecraft Data Recorder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3283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Remote Terminal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Spacewire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6122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R/T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Real-time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STCF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Spacecraft Time Correlation Factor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746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RTEMS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Real-Time Executive for Multiprocessor Systems (an RTOS)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Software, Spacewire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158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Real-Time Operating System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International Atomic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541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Relative Time Sequence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 be determined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231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SARB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Software Architecture Review Board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TBL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Table Services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2822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S/C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Spacecraft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TLM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Telemetry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1615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Software Bus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Telemetry Output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3845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SBC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Single-Board Computer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UART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Universal Asynchronous Receiver/Transmitter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7840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7640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Acronyms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344425"/>
              </p:ext>
            </p:extLst>
          </p:nvPr>
        </p:nvGraphicFramePr>
        <p:xfrm>
          <a:off x="609600" y="841375"/>
          <a:ext cx="8229600" cy="11125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2250614736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950850105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590427734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7481805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Acronym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Definition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Acronym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Definition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215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User Datagram Protocol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Coordinated Universal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402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Unit Test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VCDU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Virtual Channel Data Unit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0241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939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63">
            <a:extLst>
              <a:ext uri="{FF2B5EF4-FFF2-40B4-BE49-F238E27FC236}">
                <a16:creationId xmlns:a16="http://schemas.microsoft.com/office/drawing/2014/main" id="{10D5837E-BF13-4BA1-A63F-6246D0E34082}"/>
              </a:ext>
            </a:extLst>
          </p:cNvPr>
          <p:cNvSpPr/>
          <p:nvPr/>
        </p:nvSpPr>
        <p:spPr bwMode="auto">
          <a:xfrm>
            <a:off x="492789" y="4337672"/>
            <a:ext cx="1605674" cy="782888"/>
          </a:xfrm>
          <a:prstGeom prst="roundRect">
            <a:avLst/>
          </a:prstGeom>
          <a:solidFill>
            <a:srgbClr val="FF0066">
              <a:alpha val="30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2" name="Rounded Rectangle 63">
            <a:extLst>
              <a:ext uri="{FF2B5EF4-FFF2-40B4-BE49-F238E27FC236}">
                <a16:creationId xmlns:a16="http://schemas.microsoft.com/office/drawing/2014/main" id="{E27EC927-B259-4111-A76E-0BA91F8E526E}"/>
              </a:ext>
            </a:extLst>
          </p:cNvPr>
          <p:cNvSpPr/>
          <p:nvPr/>
        </p:nvSpPr>
        <p:spPr bwMode="auto">
          <a:xfrm>
            <a:off x="5200398" y="4341802"/>
            <a:ext cx="2724401" cy="782888"/>
          </a:xfrm>
          <a:prstGeom prst="roundRect">
            <a:avLst/>
          </a:prstGeom>
          <a:solidFill>
            <a:srgbClr val="FF0066">
              <a:alpha val="30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Platform Abstraction - PSP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1523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1523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2191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2191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2859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2859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3527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527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4195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4195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4863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4863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133600" y="339629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938283" y="3639130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917445" y="4553530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803758" y="5478110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886986" y="2818253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133600" y="522509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133600" y="423973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64260" y="6187796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489593" y="6297986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920485" y="6295980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104313" y="6301673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373962" y="6337128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827978" y="6335125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73299" y="6337128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657589" y="6297986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5868490" y="6337128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5954312" y="6297986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002702" y="6335125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404064" y="3533458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842906" y="3711732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404064" y="4437850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404064" y="4674747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227055" y="4672426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054358" y="4672425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352799" y="4435780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362635" y="4670578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625227" y="4203794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404064" y="5684520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421584" y="5447596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404064" y="5440956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152399" y="1915852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219199" y="191225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285999" y="191371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352799" y="1910657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418119" y="191236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483439" y="191801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33600" y="2506024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26" y="1890444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  <p:sp>
        <p:nvSpPr>
          <p:cNvPr id="61" name="Rounded Rectangle 58">
            <a:extLst>
              <a:ext uri="{FF2B5EF4-FFF2-40B4-BE49-F238E27FC236}">
                <a16:creationId xmlns:a16="http://schemas.microsoft.com/office/drawing/2014/main" id="{80B593FE-ABB5-403F-96EA-A8C564396707}"/>
              </a:ext>
            </a:extLst>
          </p:cNvPr>
          <p:cNvSpPr/>
          <p:nvPr/>
        </p:nvSpPr>
        <p:spPr bwMode="auto">
          <a:xfrm>
            <a:off x="431858" y="802550"/>
            <a:ext cx="8175833" cy="1012016"/>
          </a:xfrm>
          <a:prstGeom prst="roundRect">
            <a:avLst/>
          </a:prstGeom>
          <a:solidFill>
            <a:srgbClr val="FF0066">
              <a:alpha val="30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>
                <a:solidFill>
                  <a:srgbClr val="000000"/>
                </a:solidFill>
              </a:rPr>
              <a:t>The Platform Support Package (PSP) is a software library that provides a single Application Program Interface (API) to underlying avionics hardware and board support package.</a:t>
            </a:r>
          </a:p>
        </p:txBody>
      </p:sp>
    </p:spTree>
    <p:extLst>
      <p:ext uri="{BB962C8B-B14F-4D97-AF65-F5344CB8AC3E}">
        <p14:creationId xmlns:p14="http://schemas.microsoft.com/office/powerpoint/2010/main" val="3410011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63">
            <a:extLst>
              <a:ext uri="{FF2B5EF4-FFF2-40B4-BE49-F238E27FC236}">
                <a16:creationId xmlns:a16="http://schemas.microsoft.com/office/drawing/2014/main" id="{10D5837E-BF13-4BA1-A63F-6246D0E34082}"/>
              </a:ext>
            </a:extLst>
          </p:cNvPr>
          <p:cNvSpPr/>
          <p:nvPr/>
        </p:nvSpPr>
        <p:spPr bwMode="auto">
          <a:xfrm>
            <a:off x="492788" y="3496322"/>
            <a:ext cx="8041611" cy="694678"/>
          </a:xfrm>
          <a:prstGeom prst="roundRect">
            <a:avLst/>
          </a:prstGeom>
          <a:solidFill>
            <a:srgbClr val="FF0066">
              <a:alpha val="30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Core Flight Executive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1523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1523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2191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2191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2859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2859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3527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527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4195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4195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4863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4863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133600" y="339629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938283" y="3639130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917445" y="4553530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803758" y="5478110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886986" y="2818253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133600" y="522509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133600" y="423973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64260" y="6187796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489593" y="6297986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920485" y="6295980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104313" y="6301673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373962" y="6337128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827978" y="6335125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73299" y="6337128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657589" y="6297986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5868490" y="6337128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5954312" y="6297986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002702" y="6335125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404064" y="3533458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842906" y="3711732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404064" y="4437850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404064" y="4674747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227055" y="4672426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054358" y="4672425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352799" y="4435780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362635" y="4670578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625227" y="4203794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404064" y="5684520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421584" y="5447596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404064" y="5440956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152399" y="1915852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219199" y="191225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285999" y="191371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352799" y="1910657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418119" y="191236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483439" y="191801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33600" y="2506024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26" y="1890444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  <p:sp>
        <p:nvSpPr>
          <p:cNvPr id="61" name="Rounded Rectangle 58">
            <a:extLst>
              <a:ext uri="{FF2B5EF4-FFF2-40B4-BE49-F238E27FC236}">
                <a16:creationId xmlns:a16="http://schemas.microsoft.com/office/drawing/2014/main" id="{80B593FE-ABB5-403F-96EA-A8C564396707}"/>
              </a:ext>
            </a:extLst>
          </p:cNvPr>
          <p:cNvSpPr/>
          <p:nvPr/>
        </p:nvSpPr>
        <p:spPr bwMode="auto">
          <a:xfrm>
            <a:off x="431858" y="802550"/>
            <a:ext cx="8175833" cy="1012016"/>
          </a:xfrm>
          <a:prstGeom prst="roundRect">
            <a:avLst/>
          </a:prstGeom>
          <a:solidFill>
            <a:srgbClr val="FF0066">
              <a:alpha val="30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>
                <a:solidFill>
                  <a:srgbClr val="000000"/>
                </a:solidFill>
              </a:rPr>
              <a:t>The cFE is a portable, platform-independent framework that creates an application runtime environment by providing services that are common to most flight applications.</a:t>
            </a:r>
          </a:p>
        </p:txBody>
      </p:sp>
    </p:spTree>
    <p:extLst>
      <p:ext uri="{BB962C8B-B14F-4D97-AF65-F5344CB8AC3E}">
        <p14:creationId xmlns:p14="http://schemas.microsoft.com/office/powerpoint/2010/main" val="3326304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63">
            <a:extLst>
              <a:ext uri="{FF2B5EF4-FFF2-40B4-BE49-F238E27FC236}">
                <a16:creationId xmlns:a16="http://schemas.microsoft.com/office/drawing/2014/main" id="{10D5837E-BF13-4BA1-A63F-6246D0E34082}"/>
              </a:ext>
            </a:extLst>
          </p:cNvPr>
          <p:cNvSpPr/>
          <p:nvPr/>
        </p:nvSpPr>
        <p:spPr bwMode="auto">
          <a:xfrm>
            <a:off x="492788" y="2667000"/>
            <a:ext cx="8041611" cy="694678"/>
          </a:xfrm>
          <a:prstGeom prst="roundRect">
            <a:avLst/>
          </a:prstGeom>
          <a:solidFill>
            <a:srgbClr val="FF0066">
              <a:alpha val="30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Applications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1523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1523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2191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2191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2859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2859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3527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527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4195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4195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4863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4863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133600" y="339629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938283" y="3639130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917445" y="4553530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803758" y="5478110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886986" y="2818253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133600" y="522509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133600" y="423973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64260" y="6187796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489593" y="6297986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920485" y="6295980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104313" y="6301673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373962" y="6337128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827978" y="6335125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73299" y="6337128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657589" y="6297986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5868490" y="6337128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5954312" y="6297986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002702" y="6335125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404064" y="3533458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842906" y="3711732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404064" y="4437850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404064" y="4674747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227055" y="4672426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054358" y="4672425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352799" y="4435780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362635" y="4670578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625227" y="4203794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404064" y="5684520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421584" y="5447596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404064" y="5440956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152399" y="1915852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219199" y="191225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285999" y="191371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352799" y="1910657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418119" y="191236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483439" y="191801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33600" y="2506024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26" y="1890444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  <p:sp>
        <p:nvSpPr>
          <p:cNvPr id="61" name="Rounded Rectangle 58">
            <a:extLst>
              <a:ext uri="{FF2B5EF4-FFF2-40B4-BE49-F238E27FC236}">
                <a16:creationId xmlns:a16="http://schemas.microsoft.com/office/drawing/2014/main" id="{80B593FE-ABB5-403F-96EA-A8C564396707}"/>
              </a:ext>
            </a:extLst>
          </p:cNvPr>
          <p:cNvSpPr/>
          <p:nvPr/>
        </p:nvSpPr>
        <p:spPr bwMode="auto">
          <a:xfrm>
            <a:off x="431858" y="802550"/>
            <a:ext cx="8175833" cy="1012016"/>
          </a:xfrm>
          <a:prstGeom prst="roundRect">
            <a:avLst/>
          </a:prstGeom>
          <a:solidFill>
            <a:srgbClr val="FF0066">
              <a:alpha val="30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>
                <a:solidFill>
                  <a:srgbClr val="000000"/>
                </a:solidFill>
              </a:rPr>
              <a:t>Applications provide mission functionality using a combination of cFS community apps and mission-specific apps.  </a:t>
            </a:r>
          </a:p>
        </p:txBody>
      </p:sp>
    </p:spTree>
    <p:extLst>
      <p:ext uri="{BB962C8B-B14F-4D97-AF65-F5344CB8AC3E}">
        <p14:creationId xmlns:p14="http://schemas.microsoft.com/office/powerpoint/2010/main" val="2816671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63">
            <a:extLst>
              <a:ext uri="{FF2B5EF4-FFF2-40B4-BE49-F238E27FC236}">
                <a16:creationId xmlns:a16="http://schemas.microsoft.com/office/drawing/2014/main" id="{10D5837E-BF13-4BA1-A63F-6246D0E34082}"/>
              </a:ext>
            </a:extLst>
          </p:cNvPr>
          <p:cNvSpPr/>
          <p:nvPr/>
        </p:nvSpPr>
        <p:spPr bwMode="auto">
          <a:xfrm>
            <a:off x="304800" y="1828800"/>
            <a:ext cx="8229599" cy="646348"/>
          </a:xfrm>
          <a:prstGeom prst="roundRect">
            <a:avLst/>
          </a:prstGeom>
          <a:solidFill>
            <a:srgbClr val="FF0066">
              <a:alpha val="30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Development Tools &amp; Ground Systems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1523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1523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2191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2191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2859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2859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3527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527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4195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4195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486399" y="30662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486399" y="276145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133600" y="339629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938283" y="3639130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917445" y="4553530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803758" y="5478110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886986" y="2818253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133600" y="522509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133600" y="423973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64260" y="6187796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489593" y="6297986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920485" y="6295980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104313" y="6301673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373962" y="6337128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827978" y="6335125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73299" y="6337128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657589" y="6297986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5868490" y="6337128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5954312" y="6297986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002702" y="6335125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404064" y="3533458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842906" y="3711732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404064" y="4437850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404064" y="4674747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227055" y="4672426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054358" y="4672425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352799" y="4435780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362635" y="4670578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625227" y="4203794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404064" y="5684520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421584" y="5447596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404064" y="5440956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152399" y="1915852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219199" y="191225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285999" y="191371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352799" y="1910657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418119" y="191236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483439" y="191801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33600" y="2506024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726" y="1890444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  <p:sp>
        <p:nvSpPr>
          <p:cNvPr id="61" name="Rounded Rectangle 58">
            <a:extLst>
              <a:ext uri="{FF2B5EF4-FFF2-40B4-BE49-F238E27FC236}">
                <a16:creationId xmlns:a16="http://schemas.microsoft.com/office/drawing/2014/main" id="{80B593FE-ABB5-403F-96EA-A8C564396707}"/>
              </a:ext>
            </a:extLst>
          </p:cNvPr>
          <p:cNvSpPr/>
          <p:nvPr/>
        </p:nvSpPr>
        <p:spPr bwMode="auto">
          <a:xfrm>
            <a:off x="431858" y="802550"/>
            <a:ext cx="8175833" cy="1012016"/>
          </a:xfrm>
          <a:prstGeom prst="roundRect">
            <a:avLst/>
          </a:prstGeom>
          <a:solidFill>
            <a:srgbClr val="FF0066">
              <a:alpha val="30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800">
                <a:solidFill>
                  <a:srgbClr val="000000"/>
                </a:solidFill>
              </a:rPr>
              <a:t>Development tools and ground systems are used to test and run the cFS.  A variety of ground systems can be used with cFS.  Ground system and tool selection generally vary by project.</a:t>
            </a:r>
          </a:p>
        </p:txBody>
      </p:sp>
    </p:spTree>
    <p:extLst>
      <p:ext uri="{BB962C8B-B14F-4D97-AF65-F5344CB8AC3E}">
        <p14:creationId xmlns:p14="http://schemas.microsoft.com/office/powerpoint/2010/main" val="1877900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47688" y="50800"/>
            <a:ext cx="8042275" cy="682625"/>
          </a:xfrm>
        </p:spPr>
        <p:txBody>
          <a:bodyPr/>
          <a:lstStyle/>
          <a:p>
            <a:pPr algn="ctr"/>
            <a:r>
              <a:rPr lang="en-US" altLang="en-US"/>
              <a:t>cFS Applications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917912"/>
            <a:ext cx="8534400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>
                <a:latin typeface="+mn-lt"/>
              </a:rPr>
              <a:t>Can run anywhere the cFS framework has been deployed</a:t>
            </a:r>
          </a:p>
          <a:p>
            <a:pPr algn="l">
              <a:spcAft>
                <a:spcPts val="400"/>
              </a:spcAft>
              <a:defRPr/>
            </a:pPr>
            <a:endParaRPr lang="en-US" sz="1800">
              <a:latin typeface="+mn-lt"/>
            </a:endParaRPr>
          </a:p>
          <a:p>
            <a:pPr marL="342900" indent="-342900" algn="l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>
                <a:latin typeface="+mn-lt"/>
              </a:rPr>
              <a:t>GSFC has released 12 applications that provide common command and data handling functionality such as</a:t>
            </a:r>
          </a:p>
          <a:p>
            <a:pPr marL="800100" lvl="1" indent="-342900" algn="l">
              <a:spcAft>
                <a:spcPts val="400"/>
              </a:spcAft>
              <a:buFont typeface="Arial" panose="020B0604020202020204" pitchFamily="34" charset="0"/>
              <a:buChar char="‒"/>
              <a:defRPr/>
            </a:pPr>
            <a:r>
              <a:rPr lang="en-US" sz="1600">
                <a:latin typeface="+mn-lt"/>
              </a:rPr>
              <a:t>Stored command management and execution</a:t>
            </a:r>
          </a:p>
          <a:p>
            <a:pPr marL="800100" lvl="1" indent="-342900" algn="l">
              <a:spcAft>
                <a:spcPts val="400"/>
              </a:spcAft>
              <a:buFont typeface="Arial" panose="020B0604020202020204" pitchFamily="34" charset="0"/>
              <a:buChar char="‒"/>
              <a:defRPr/>
            </a:pPr>
            <a:r>
              <a:rPr lang="en-US" sz="1600">
                <a:latin typeface="+mn-lt"/>
              </a:rPr>
              <a:t>Onboard data storage file management</a:t>
            </a:r>
          </a:p>
          <a:p>
            <a:pPr marL="800100" lvl="1" indent="-342900" algn="l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endParaRPr lang="en-US" sz="1800">
              <a:latin typeface="+mn-lt"/>
            </a:endParaRPr>
          </a:p>
          <a:p>
            <a:pPr marL="342900" indent="-342900" algn="l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>
                <a:latin typeface="+mn-lt"/>
              </a:rPr>
              <a:t>Missions use a combination of custom and reused applications</a:t>
            </a:r>
          </a:p>
        </p:txBody>
      </p:sp>
    </p:spTree>
    <p:extLst>
      <p:ext uri="{BB962C8B-B14F-4D97-AF65-F5344CB8AC3E}">
        <p14:creationId xmlns:p14="http://schemas.microsoft.com/office/powerpoint/2010/main" val="1329313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Mission Application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07472" y="4217988"/>
            <a:ext cx="226344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900" b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Inter-app Message Router (Software Bus)</a:t>
            </a:r>
            <a:endParaRPr lang="en-US" sz="1600" b="1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17479" y="4800600"/>
            <a:ext cx="621792" cy="621792"/>
            <a:chOff x="6965949" y="4805362"/>
            <a:chExt cx="621792" cy="6217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6965949" y="4805362"/>
              <a:ext cx="621792" cy="621792"/>
            </a:xfrm>
            <a:custGeom>
              <a:avLst/>
              <a:gdLst>
                <a:gd name="T0" fmla="*/ 2147483647 w 371"/>
                <a:gd name="T1" fmla="*/ 2147483647 h 370"/>
                <a:gd name="T2" fmla="*/ 2147483647 w 371"/>
                <a:gd name="T3" fmla="*/ 2147483647 h 370"/>
                <a:gd name="T4" fmla="*/ 2147483647 w 371"/>
                <a:gd name="T5" fmla="*/ 2147483647 h 370"/>
                <a:gd name="T6" fmla="*/ 2147483647 w 371"/>
                <a:gd name="T7" fmla="*/ 2147483647 h 370"/>
                <a:gd name="T8" fmla="*/ 2147483647 w 371"/>
                <a:gd name="T9" fmla="*/ 2147483647 h 370"/>
                <a:gd name="T10" fmla="*/ 2147483647 w 371"/>
                <a:gd name="T11" fmla="*/ 2147483647 h 370"/>
                <a:gd name="T12" fmla="*/ 2147483647 w 371"/>
                <a:gd name="T13" fmla="*/ 2147483647 h 370"/>
                <a:gd name="T14" fmla="*/ 2147483647 w 371"/>
                <a:gd name="T15" fmla="*/ 2147483647 h 370"/>
                <a:gd name="T16" fmla="*/ 2147483647 w 371"/>
                <a:gd name="T17" fmla="*/ 0 h 370"/>
                <a:gd name="T18" fmla="*/ 2147483647 w 371"/>
                <a:gd name="T19" fmla="*/ 2147483647 h 370"/>
                <a:gd name="T20" fmla="*/ 2147483647 w 371"/>
                <a:gd name="T21" fmla="*/ 2147483647 h 370"/>
                <a:gd name="T22" fmla="*/ 2147483647 w 371"/>
                <a:gd name="T23" fmla="*/ 2147483647 h 370"/>
                <a:gd name="T24" fmla="*/ 2147483647 w 371"/>
                <a:gd name="T25" fmla="*/ 2147483647 h 370"/>
                <a:gd name="T26" fmla="*/ 2147483647 w 371"/>
                <a:gd name="T27" fmla="*/ 2147483647 h 370"/>
                <a:gd name="T28" fmla="*/ 2147483647 w 371"/>
                <a:gd name="T29" fmla="*/ 2147483647 h 370"/>
                <a:gd name="T30" fmla="*/ 2147483647 w 371"/>
                <a:gd name="T31" fmla="*/ 2147483647 h 370"/>
                <a:gd name="T32" fmla="*/ 2147483647 w 371"/>
                <a:gd name="T33" fmla="*/ 2147483647 h 370"/>
                <a:gd name="T34" fmla="*/ 2147483647 w 371"/>
                <a:gd name="T35" fmla="*/ 2147483647 h 370"/>
                <a:gd name="T36" fmla="*/ 2147483647 w 371"/>
                <a:gd name="T37" fmla="*/ 2147483647 h 370"/>
                <a:gd name="T38" fmla="*/ 2147483647 w 371"/>
                <a:gd name="T39" fmla="*/ 2147483647 h 370"/>
                <a:gd name="T40" fmla="*/ 2147483647 w 371"/>
                <a:gd name="T41" fmla="*/ 2147483647 h 370"/>
                <a:gd name="T42" fmla="*/ 2147483647 w 371"/>
                <a:gd name="T43" fmla="*/ 2147483647 h 370"/>
                <a:gd name="T44" fmla="*/ 2147483647 w 371"/>
                <a:gd name="T45" fmla="*/ 2147483647 h 370"/>
                <a:gd name="T46" fmla="*/ 2147483647 w 371"/>
                <a:gd name="T47" fmla="*/ 2147483647 h 370"/>
                <a:gd name="T48" fmla="*/ 2147483647 w 371"/>
                <a:gd name="T49" fmla="*/ 2147483647 h 370"/>
                <a:gd name="T50" fmla="*/ 2147483647 w 371"/>
                <a:gd name="T51" fmla="*/ 2147483647 h 370"/>
                <a:gd name="T52" fmla="*/ 2147483647 w 371"/>
                <a:gd name="T53" fmla="*/ 2147483647 h 370"/>
                <a:gd name="T54" fmla="*/ 2147483647 w 371"/>
                <a:gd name="T55" fmla="*/ 2147483647 h 370"/>
                <a:gd name="T56" fmla="*/ 2147483647 w 371"/>
                <a:gd name="T57" fmla="*/ 2147483647 h 370"/>
                <a:gd name="T58" fmla="*/ 2147483647 w 371"/>
                <a:gd name="T59" fmla="*/ 2147483647 h 370"/>
                <a:gd name="T60" fmla="*/ 2147483647 w 371"/>
                <a:gd name="T61" fmla="*/ 2147483647 h 370"/>
                <a:gd name="T62" fmla="*/ 2147483647 w 371"/>
                <a:gd name="T63" fmla="*/ 2147483647 h 370"/>
                <a:gd name="T64" fmla="*/ 2147483647 w 371"/>
                <a:gd name="T65" fmla="*/ 2147483647 h 370"/>
                <a:gd name="T66" fmla="*/ 2147483647 w 371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0"/>
                <a:gd name="T104" fmla="*/ 371 w 371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19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1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66CCFF"/>
            </a:solidFill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7122956" y="5023925"/>
              <a:ext cx="30777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EVS</a:t>
              </a:r>
              <a:endParaRPr lang="en-US" sz="7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71525" y="2109993"/>
            <a:ext cx="621792" cy="621792"/>
            <a:chOff x="863600" y="2403475"/>
            <a:chExt cx="573088" cy="576263"/>
          </a:xfrm>
          <a:effectLst/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863600" y="2403475"/>
              <a:ext cx="573088" cy="576263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1000923" y="2599273"/>
              <a:ext cx="298444" cy="1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SCH</a:t>
              </a:r>
              <a:endParaRPr lang="en-US" sz="7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71525" y="3660774"/>
            <a:ext cx="621792" cy="621792"/>
            <a:chOff x="863600" y="3660775"/>
            <a:chExt cx="573088" cy="576263"/>
          </a:xfrm>
          <a:effectLst/>
        </p:grpSpPr>
        <p:sp>
          <p:nvSpPr>
            <p:cNvPr id="15" name="Freeform 21"/>
            <p:cNvSpPr>
              <a:spLocks/>
            </p:cNvSpPr>
            <p:nvPr/>
          </p:nvSpPr>
          <p:spPr bwMode="auto">
            <a:xfrm>
              <a:off x="863600" y="3660775"/>
              <a:ext cx="573088" cy="576263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2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2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2"/>
                  </a:lnTo>
                  <a:lnTo>
                    <a:pt x="334" y="296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6"/>
                  </a:lnTo>
                  <a:lnTo>
                    <a:pt x="28" y="282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Rectangle 22"/>
            <p:cNvSpPr>
              <a:spLocks noChangeArrowheads="1"/>
            </p:cNvSpPr>
            <p:nvPr/>
          </p:nvSpPr>
          <p:spPr bwMode="auto">
            <a:xfrm>
              <a:off x="1051894" y="3856573"/>
              <a:ext cx="196500" cy="1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HK</a:t>
              </a:r>
              <a:endParaRPr lang="en-US" sz="7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52677" y="4800600"/>
            <a:ext cx="621792" cy="621792"/>
            <a:chOff x="6345238" y="4818062"/>
            <a:chExt cx="621792" cy="621792"/>
          </a:xfrm>
        </p:grpSpPr>
        <p:sp>
          <p:nvSpPr>
            <p:cNvPr id="18" name="Freeform 23"/>
            <p:cNvSpPr>
              <a:spLocks/>
            </p:cNvSpPr>
            <p:nvPr/>
          </p:nvSpPr>
          <p:spPr bwMode="auto">
            <a:xfrm>
              <a:off x="6345238" y="4818062"/>
              <a:ext cx="621792" cy="621792"/>
            </a:xfrm>
            <a:custGeom>
              <a:avLst/>
              <a:gdLst>
                <a:gd name="T0" fmla="*/ 2147483647 w 371"/>
                <a:gd name="T1" fmla="*/ 2147483647 h 370"/>
                <a:gd name="T2" fmla="*/ 2147483647 w 371"/>
                <a:gd name="T3" fmla="*/ 2147483647 h 370"/>
                <a:gd name="T4" fmla="*/ 2147483647 w 371"/>
                <a:gd name="T5" fmla="*/ 2147483647 h 370"/>
                <a:gd name="T6" fmla="*/ 2147483647 w 371"/>
                <a:gd name="T7" fmla="*/ 2147483647 h 370"/>
                <a:gd name="T8" fmla="*/ 2147483647 w 371"/>
                <a:gd name="T9" fmla="*/ 2147483647 h 370"/>
                <a:gd name="T10" fmla="*/ 2147483647 w 371"/>
                <a:gd name="T11" fmla="*/ 2147483647 h 370"/>
                <a:gd name="T12" fmla="*/ 2147483647 w 371"/>
                <a:gd name="T13" fmla="*/ 2147483647 h 370"/>
                <a:gd name="T14" fmla="*/ 2147483647 w 371"/>
                <a:gd name="T15" fmla="*/ 2147483647 h 370"/>
                <a:gd name="T16" fmla="*/ 2147483647 w 371"/>
                <a:gd name="T17" fmla="*/ 0 h 370"/>
                <a:gd name="T18" fmla="*/ 2147483647 w 371"/>
                <a:gd name="T19" fmla="*/ 2147483647 h 370"/>
                <a:gd name="T20" fmla="*/ 2147483647 w 371"/>
                <a:gd name="T21" fmla="*/ 2147483647 h 370"/>
                <a:gd name="T22" fmla="*/ 2147483647 w 371"/>
                <a:gd name="T23" fmla="*/ 2147483647 h 370"/>
                <a:gd name="T24" fmla="*/ 2147483647 w 371"/>
                <a:gd name="T25" fmla="*/ 2147483647 h 370"/>
                <a:gd name="T26" fmla="*/ 2147483647 w 371"/>
                <a:gd name="T27" fmla="*/ 2147483647 h 370"/>
                <a:gd name="T28" fmla="*/ 2147483647 w 371"/>
                <a:gd name="T29" fmla="*/ 2147483647 h 370"/>
                <a:gd name="T30" fmla="*/ 2147483647 w 371"/>
                <a:gd name="T31" fmla="*/ 2147483647 h 370"/>
                <a:gd name="T32" fmla="*/ 2147483647 w 371"/>
                <a:gd name="T33" fmla="*/ 2147483647 h 370"/>
                <a:gd name="T34" fmla="*/ 2147483647 w 371"/>
                <a:gd name="T35" fmla="*/ 2147483647 h 370"/>
                <a:gd name="T36" fmla="*/ 2147483647 w 371"/>
                <a:gd name="T37" fmla="*/ 2147483647 h 370"/>
                <a:gd name="T38" fmla="*/ 2147483647 w 371"/>
                <a:gd name="T39" fmla="*/ 2147483647 h 370"/>
                <a:gd name="T40" fmla="*/ 2147483647 w 371"/>
                <a:gd name="T41" fmla="*/ 2147483647 h 370"/>
                <a:gd name="T42" fmla="*/ 2147483647 w 371"/>
                <a:gd name="T43" fmla="*/ 2147483647 h 370"/>
                <a:gd name="T44" fmla="*/ 2147483647 w 371"/>
                <a:gd name="T45" fmla="*/ 2147483647 h 370"/>
                <a:gd name="T46" fmla="*/ 2147483647 w 371"/>
                <a:gd name="T47" fmla="*/ 2147483647 h 370"/>
                <a:gd name="T48" fmla="*/ 2147483647 w 371"/>
                <a:gd name="T49" fmla="*/ 2147483647 h 370"/>
                <a:gd name="T50" fmla="*/ 2147483647 w 371"/>
                <a:gd name="T51" fmla="*/ 2147483647 h 370"/>
                <a:gd name="T52" fmla="*/ 2147483647 w 371"/>
                <a:gd name="T53" fmla="*/ 2147483647 h 370"/>
                <a:gd name="T54" fmla="*/ 2147483647 w 371"/>
                <a:gd name="T55" fmla="*/ 2147483647 h 370"/>
                <a:gd name="T56" fmla="*/ 2147483647 w 371"/>
                <a:gd name="T57" fmla="*/ 2147483647 h 370"/>
                <a:gd name="T58" fmla="*/ 2147483647 w 371"/>
                <a:gd name="T59" fmla="*/ 2147483647 h 370"/>
                <a:gd name="T60" fmla="*/ 2147483647 w 371"/>
                <a:gd name="T61" fmla="*/ 2147483647 h 370"/>
                <a:gd name="T62" fmla="*/ 2147483647 w 371"/>
                <a:gd name="T63" fmla="*/ 2147483647 h 370"/>
                <a:gd name="T64" fmla="*/ 2147483647 w 371"/>
                <a:gd name="T65" fmla="*/ 2147483647 h 370"/>
                <a:gd name="T66" fmla="*/ 2147483647 w 371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0"/>
                <a:gd name="T104" fmla="*/ 371 w 371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7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3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8" y="151"/>
                  </a:lnTo>
                  <a:lnTo>
                    <a:pt x="370" y="168"/>
                  </a:lnTo>
                  <a:lnTo>
                    <a:pt x="371" y="185"/>
                  </a:lnTo>
                  <a:lnTo>
                    <a:pt x="370" y="202"/>
                  </a:lnTo>
                  <a:lnTo>
                    <a:pt x="368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3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66CCFF"/>
            </a:solidFill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Rectangle 24"/>
            <p:cNvSpPr>
              <a:spLocks noChangeArrowheads="1"/>
            </p:cNvSpPr>
            <p:nvPr/>
          </p:nvSpPr>
          <p:spPr bwMode="auto">
            <a:xfrm>
              <a:off x="6553542" y="5036625"/>
              <a:ext cx="20518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ES</a:t>
              </a:r>
              <a:endParaRPr lang="en-US" sz="7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14803" y="4800600"/>
            <a:ext cx="621792" cy="621792"/>
            <a:chOff x="5737224" y="4818062"/>
            <a:chExt cx="621792" cy="621792"/>
          </a:xfrm>
        </p:grpSpPr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5737224" y="4818062"/>
              <a:ext cx="621792" cy="621792"/>
            </a:xfrm>
            <a:custGeom>
              <a:avLst/>
              <a:gdLst>
                <a:gd name="T0" fmla="*/ 0 w 371"/>
                <a:gd name="T1" fmla="*/ 2147483647 h 370"/>
                <a:gd name="T2" fmla="*/ 2147483647 w 371"/>
                <a:gd name="T3" fmla="*/ 2147483647 h 370"/>
                <a:gd name="T4" fmla="*/ 2147483647 w 371"/>
                <a:gd name="T5" fmla="*/ 2147483647 h 370"/>
                <a:gd name="T6" fmla="*/ 2147483647 w 371"/>
                <a:gd name="T7" fmla="*/ 2147483647 h 370"/>
                <a:gd name="T8" fmla="*/ 2147483647 w 371"/>
                <a:gd name="T9" fmla="*/ 2147483647 h 370"/>
                <a:gd name="T10" fmla="*/ 2147483647 w 371"/>
                <a:gd name="T11" fmla="*/ 2147483647 h 370"/>
                <a:gd name="T12" fmla="*/ 2147483647 w 371"/>
                <a:gd name="T13" fmla="*/ 2147483647 h 370"/>
                <a:gd name="T14" fmla="*/ 2147483647 w 371"/>
                <a:gd name="T15" fmla="*/ 2147483647 h 370"/>
                <a:gd name="T16" fmla="*/ 2147483647 w 371"/>
                <a:gd name="T17" fmla="*/ 0 h 370"/>
                <a:gd name="T18" fmla="*/ 2147483647 w 371"/>
                <a:gd name="T19" fmla="*/ 2147483647 h 370"/>
                <a:gd name="T20" fmla="*/ 2147483647 w 371"/>
                <a:gd name="T21" fmla="*/ 2147483647 h 370"/>
                <a:gd name="T22" fmla="*/ 2147483647 w 371"/>
                <a:gd name="T23" fmla="*/ 2147483647 h 370"/>
                <a:gd name="T24" fmla="*/ 2147483647 w 371"/>
                <a:gd name="T25" fmla="*/ 2147483647 h 370"/>
                <a:gd name="T26" fmla="*/ 2147483647 w 371"/>
                <a:gd name="T27" fmla="*/ 2147483647 h 370"/>
                <a:gd name="T28" fmla="*/ 2147483647 w 371"/>
                <a:gd name="T29" fmla="*/ 2147483647 h 370"/>
                <a:gd name="T30" fmla="*/ 2147483647 w 371"/>
                <a:gd name="T31" fmla="*/ 2147483647 h 370"/>
                <a:gd name="T32" fmla="*/ 2147483647 w 371"/>
                <a:gd name="T33" fmla="*/ 2147483647 h 370"/>
                <a:gd name="T34" fmla="*/ 2147483647 w 371"/>
                <a:gd name="T35" fmla="*/ 2147483647 h 370"/>
                <a:gd name="T36" fmla="*/ 2147483647 w 371"/>
                <a:gd name="T37" fmla="*/ 2147483647 h 370"/>
                <a:gd name="T38" fmla="*/ 2147483647 w 371"/>
                <a:gd name="T39" fmla="*/ 2147483647 h 370"/>
                <a:gd name="T40" fmla="*/ 2147483647 w 371"/>
                <a:gd name="T41" fmla="*/ 2147483647 h 370"/>
                <a:gd name="T42" fmla="*/ 2147483647 w 371"/>
                <a:gd name="T43" fmla="*/ 2147483647 h 370"/>
                <a:gd name="T44" fmla="*/ 2147483647 w 371"/>
                <a:gd name="T45" fmla="*/ 2147483647 h 370"/>
                <a:gd name="T46" fmla="*/ 2147483647 w 371"/>
                <a:gd name="T47" fmla="*/ 2147483647 h 370"/>
                <a:gd name="T48" fmla="*/ 2147483647 w 371"/>
                <a:gd name="T49" fmla="*/ 2147483647 h 370"/>
                <a:gd name="T50" fmla="*/ 2147483647 w 371"/>
                <a:gd name="T51" fmla="*/ 2147483647 h 370"/>
                <a:gd name="T52" fmla="*/ 2147483647 w 371"/>
                <a:gd name="T53" fmla="*/ 2147483647 h 370"/>
                <a:gd name="T54" fmla="*/ 2147483647 w 371"/>
                <a:gd name="T55" fmla="*/ 2147483647 h 370"/>
                <a:gd name="T56" fmla="*/ 2147483647 w 371"/>
                <a:gd name="T57" fmla="*/ 2147483647 h 370"/>
                <a:gd name="T58" fmla="*/ 2147483647 w 371"/>
                <a:gd name="T59" fmla="*/ 2147483647 h 370"/>
                <a:gd name="T60" fmla="*/ 2147483647 w 371"/>
                <a:gd name="T61" fmla="*/ 2147483647 h 370"/>
                <a:gd name="T62" fmla="*/ 2147483647 w 371"/>
                <a:gd name="T63" fmla="*/ 2147483647 h 370"/>
                <a:gd name="T64" fmla="*/ 2147483647 w 371"/>
                <a:gd name="T65" fmla="*/ 2147483647 h 370"/>
                <a:gd name="T66" fmla="*/ 0 w 371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0"/>
                <a:gd name="T104" fmla="*/ 371 w 371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0">
                  <a:moveTo>
                    <a:pt x="0" y="185"/>
                  </a:moveTo>
                  <a:lnTo>
                    <a:pt x="0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2" y="118"/>
                  </a:lnTo>
                  <a:lnTo>
                    <a:pt x="19" y="103"/>
                  </a:lnTo>
                  <a:lnTo>
                    <a:pt x="28" y="87"/>
                  </a:lnTo>
                  <a:lnTo>
                    <a:pt x="37" y="73"/>
                  </a:lnTo>
                  <a:lnTo>
                    <a:pt x="48" y="60"/>
                  </a:lnTo>
                  <a:lnTo>
                    <a:pt x="60" y="48"/>
                  </a:lnTo>
                  <a:lnTo>
                    <a:pt x="73" y="37"/>
                  </a:lnTo>
                  <a:lnTo>
                    <a:pt x="87" y="28"/>
                  </a:lnTo>
                  <a:lnTo>
                    <a:pt x="103" y="19"/>
                  </a:lnTo>
                  <a:lnTo>
                    <a:pt x="118" y="13"/>
                  </a:lnTo>
                  <a:lnTo>
                    <a:pt x="135" y="7"/>
                  </a:lnTo>
                  <a:lnTo>
                    <a:pt x="151" y="3"/>
                  </a:lnTo>
                  <a:lnTo>
                    <a:pt x="168" y="1"/>
                  </a:lnTo>
                  <a:lnTo>
                    <a:pt x="185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8" y="19"/>
                  </a:lnTo>
                  <a:lnTo>
                    <a:pt x="283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3" y="73"/>
                  </a:lnTo>
                  <a:lnTo>
                    <a:pt x="343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8" y="151"/>
                  </a:lnTo>
                  <a:lnTo>
                    <a:pt x="370" y="168"/>
                  </a:lnTo>
                  <a:lnTo>
                    <a:pt x="371" y="185"/>
                  </a:lnTo>
                  <a:lnTo>
                    <a:pt x="370" y="202"/>
                  </a:lnTo>
                  <a:lnTo>
                    <a:pt x="368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3" y="283"/>
                  </a:lnTo>
                  <a:lnTo>
                    <a:pt x="333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3" y="343"/>
                  </a:lnTo>
                  <a:lnTo>
                    <a:pt x="268" y="351"/>
                  </a:lnTo>
                  <a:lnTo>
                    <a:pt x="253" y="358"/>
                  </a:lnTo>
                  <a:lnTo>
                    <a:pt x="236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5" y="370"/>
                  </a:lnTo>
                  <a:lnTo>
                    <a:pt x="168" y="370"/>
                  </a:lnTo>
                  <a:lnTo>
                    <a:pt x="151" y="368"/>
                  </a:lnTo>
                  <a:lnTo>
                    <a:pt x="135" y="363"/>
                  </a:lnTo>
                  <a:lnTo>
                    <a:pt x="118" y="358"/>
                  </a:lnTo>
                  <a:lnTo>
                    <a:pt x="103" y="351"/>
                  </a:lnTo>
                  <a:lnTo>
                    <a:pt x="87" y="343"/>
                  </a:lnTo>
                  <a:lnTo>
                    <a:pt x="73" y="333"/>
                  </a:lnTo>
                  <a:lnTo>
                    <a:pt x="60" y="322"/>
                  </a:lnTo>
                  <a:lnTo>
                    <a:pt x="48" y="310"/>
                  </a:lnTo>
                  <a:lnTo>
                    <a:pt x="37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2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0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66CCFF"/>
            </a:solidFill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Rectangle 27"/>
            <p:cNvSpPr>
              <a:spLocks noChangeArrowheads="1"/>
            </p:cNvSpPr>
            <p:nvPr/>
          </p:nvSpPr>
          <p:spPr bwMode="auto">
            <a:xfrm>
              <a:off x="5863774" y="5036625"/>
              <a:ext cx="36869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TIME</a:t>
              </a:r>
              <a:endParaRPr lang="en-US" sz="7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sp>
        <p:nvSpPr>
          <p:cNvPr id="24" name="Freeform 28"/>
          <p:cNvSpPr>
            <a:spLocks/>
          </p:cNvSpPr>
          <p:nvPr/>
        </p:nvSpPr>
        <p:spPr bwMode="auto">
          <a:xfrm>
            <a:off x="8011274" y="2893481"/>
            <a:ext cx="621792" cy="621792"/>
          </a:xfrm>
          <a:custGeom>
            <a:avLst/>
            <a:gdLst>
              <a:gd name="T0" fmla="*/ 2147483647 w 372"/>
              <a:gd name="T1" fmla="*/ 2147483647 h 370"/>
              <a:gd name="T2" fmla="*/ 2147483647 w 372"/>
              <a:gd name="T3" fmla="*/ 2147483647 h 370"/>
              <a:gd name="T4" fmla="*/ 2147483647 w 372"/>
              <a:gd name="T5" fmla="*/ 2147483647 h 370"/>
              <a:gd name="T6" fmla="*/ 2147483647 w 372"/>
              <a:gd name="T7" fmla="*/ 2147483647 h 370"/>
              <a:gd name="T8" fmla="*/ 2147483647 w 372"/>
              <a:gd name="T9" fmla="*/ 2147483647 h 370"/>
              <a:gd name="T10" fmla="*/ 2147483647 w 372"/>
              <a:gd name="T11" fmla="*/ 2147483647 h 370"/>
              <a:gd name="T12" fmla="*/ 2147483647 w 372"/>
              <a:gd name="T13" fmla="*/ 2147483647 h 370"/>
              <a:gd name="T14" fmla="*/ 2147483647 w 372"/>
              <a:gd name="T15" fmla="*/ 2147483647 h 370"/>
              <a:gd name="T16" fmla="*/ 2147483647 w 372"/>
              <a:gd name="T17" fmla="*/ 0 h 370"/>
              <a:gd name="T18" fmla="*/ 2147483647 w 372"/>
              <a:gd name="T19" fmla="*/ 2147483647 h 370"/>
              <a:gd name="T20" fmla="*/ 2147483647 w 372"/>
              <a:gd name="T21" fmla="*/ 2147483647 h 370"/>
              <a:gd name="T22" fmla="*/ 2147483647 w 372"/>
              <a:gd name="T23" fmla="*/ 2147483647 h 370"/>
              <a:gd name="T24" fmla="*/ 2147483647 w 372"/>
              <a:gd name="T25" fmla="*/ 2147483647 h 370"/>
              <a:gd name="T26" fmla="*/ 2147483647 w 372"/>
              <a:gd name="T27" fmla="*/ 2147483647 h 370"/>
              <a:gd name="T28" fmla="*/ 2147483647 w 372"/>
              <a:gd name="T29" fmla="*/ 2147483647 h 370"/>
              <a:gd name="T30" fmla="*/ 2147483647 w 372"/>
              <a:gd name="T31" fmla="*/ 2147483647 h 370"/>
              <a:gd name="T32" fmla="*/ 2147483647 w 372"/>
              <a:gd name="T33" fmla="*/ 2147483647 h 370"/>
              <a:gd name="T34" fmla="*/ 2147483647 w 372"/>
              <a:gd name="T35" fmla="*/ 2147483647 h 370"/>
              <a:gd name="T36" fmla="*/ 2147483647 w 372"/>
              <a:gd name="T37" fmla="*/ 2147483647 h 370"/>
              <a:gd name="T38" fmla="*/ 2147483647 w 372"/>
              <a:gd name="T39" fmla="*/ 2147483647 h 370"/>
              <a:gd name="T40" fmla="*/ 2147483647 w 372"/>
              <a:gd name="T41" fmla="*/ 2147483647 h 370"/>
              <a:gd name="T42" fmla="*/ 2147483647 w 372"/>
              <a:gd name="T43" fmla="*/ 2147483647 h 370"/>
              <a:gd name="T44" fmla="*/ 2147483647 w 372"/>
              <a:gd name="T45" fmla="*/ 2147483647 h 370"/>
              <a:gd name="T46" fmla="*/ 2147483647 w 372"/>
              <a:gd name="T47" fmla="*/ 2147483647 h 370"/>
              <a:gd name="T48" fmla="*/ 2147483647 w 372"/>
              <a:gd name="T49" fmla="*/ 2147483647 h 370"/>
              <a:gd name="T50" fmla="*/ 2147483647 w 372"/>
              <a:gd name="T51" fmla="*/ 2147483647 h 370"/>
              <a:gd name="T52" fmla="*/ 2147483647 w 372"/>
              <a:gd name="T53" fmla="*/ 2147483647 h 370"/>
              <a:gd name="T54" fmla="*/ 2147483647 w 372"/>
              <a:gd name="T55" fmla="*/ 2147483647 h 370"/>
              <a:gd name="T56" fmla="*/ 2147483647 w 372"/>
              <a:gd name="T57" fmla="*/ 2147483647 h 370"/>
              <a:gd name="T58" fmla="*/ 2147483647 w 372"/>
              <a:gd name="T59" fmla="*/ 2147483647 h 370"/>
              <a:gd name="T60" fmla="*/ 2147483647 w 372"/>
              <a:gd name="T61" fmla="*/ 2147483647 h 370"/>
              <a:gd name="T62" fmla="*/ 2147483647 w 372"/>
              <a:gd name="T63" fmla="*/ 2147483647 h 370"/>
              <a:gd name="T64" fmla="*/ 2147483647 w 372"/>
              <a:gd name="T65" fmla="*/ 2147483647 h 370"/>
              <a:gd name="T66" fmla="*/ 2147483647 w 372"/>
              <a:gd name="T67" fmla="*/ 2147483647 h 37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72"/>
              <a:gd name="T103" fmla="*/ 0 h 370"/>
              <a:gd name="T104" fmla="*/ 372 w 372"/>
              <a:gd name="T105" fmla="*/ 370 h 37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72" h="370">
                <a:moveTo>
                  <a:pt x="0" y="185"/>
                </a:moveTo>
                <a:lnTo>
                  <a:pt x="1" y="168"/>
                </a:lnTo>
                <a:lnTo>
                  <a:pt x="3" y="151"/>
                </a:lnTo>
                <a:lnTo>
                  <a:pt x="8" y="134"/>
                </a:lnTo>
                <a:lnTo>
                  <a:pt x="13" y="118"/>
                </a:lnTo>
                <a:lnTo>
                  <a:pt x="20" y="103"/>
                </a:lnTo>
                <a:lnTo>
                  <a:pt x="28" y="87"/>
                </a:lnTo>
                <a:lnTo>
                  <a:pt x="38" y="73"/>
                </a:lnTo>
                <a:lnTo>
                  <a:pt x="49" y="60"/>
                </a:lnTo>
                <a:lnTo>
                  <a:pt x="61" y="48"/>
                </a:lnTo>
                <a:lnTo>
                  <a:pt x="74" y="37"/>
                </a:lnTo>
                <a:lnTo>
                  <a:pt x="88" y="28"/>
                </a:lnTo>
                <a:lnTo>
                  <a:pt x="103" y="19"/>
                </a:lnTo>
                <a:lnTo>
                  <a:pt x="119" y="13"/>
                </a:lnTo>
                <a:lnTo>
                  <a:pt x="135" y="7"/>
                </a:lnTo>
                <a:lnTo>
                  <a:pt x="152" y="3"/>
                </a:lnTo>
                <a:lnTo>
                  <a:pt x="169" y="1"/>
                </a:lnTo>
                <a:lnTo>
                  <a:pt x="186" y="0"/>
                </a:lnTo>
                <a:lnTo>
                  <a:pt x="203" y="1"/>
                </a:lnTo>
                <a:lnTo>
                  <a:pt x="220" y="3"/>
                </a:lnTo>
                <a:lnTo>
                  <a:pt x="237" y="7"/>
                </a:lnTo>
                <a:lnTo>
                  <a:pt x="253" y="13"/>
                </a:lnTo>
                <a:lnTo>
                  <a:pt x="269" y="19"/>
                </a:lnTo>
                <a:lnTo>
                  <a:pt x="284" y="28"/>
                </a:lnTo>
                <a:lnTo>
                  <a:pt x="298" y="37"/>
                </a:lnTo>
                <a:lnTo>
                  <a:pt x="311" y="48"/>
                </a:lnTo>
                <a:lnTo>
                  <a:pt x="323" y="60"/>
                </a:lnTo>
                <a:lnTo>
                  <a:pt x="334" y="73"/>
                </a:lnTo>
                <a:lnTo>
                  <a:pt x="344" y="87"/>
                </a:lnTo>
                <a:lnTo>
                  <a:pt x="352" y="103"/>
                </a:lnTo>
                <a:lnTo>
                  <a:pt x="359" y="118"/>
                </a:lnTo>
                <a:lnTo>
                  <a:pt x="365" y="134"/>
                </a:lnTo>
                <a:lnTo>
                  <a:pt x="369" y="151"/>
                </a:lnTo>
                <a:lnTo>
                  <a:pt x="371" y="168"/>
                </a:lnTo>
                <a:lnTo>
                  <a:pt x="372" y="185"/>
                </a:lnTo>
                <a:lnTo>
                  <a:pt x="371" y="202"/>
                </a:lnTo>
                <a:lnTo>
                  <a:pt x="369" y="219"/>
                </a:lnTo>
                <a:lnTo>
                  <a:pt x="365" y="236"/>
                </a:lnTo>
                <a:lnTo>
                  <a:pt x="359" y="252"/>
                </a:lnTo>
                <a:lnTo>
                  <a:pt x="352" y="268"/>
                </a:lnTo>
                <a:lnTo>
                  <a:pt x="344" y="283"/>
                </a:lnTo>
                <a:lnTo>
                  <a:pt x="334" y="297"/>
                </a:lnTo>
                <a:lnTo>
                  <a:pt x="323" y="310"/>
                </a:lnTo>
                <a:lnTo>
                  <a:pt x="311" y="322"/>
                </a:lnTo>
                <a:lnTo>
                  <a:pt x="298" y="333"/>
                </a:lnTo>
                <a:lnTo>
                  <a:pt x="284" y="343"/>
                </a:lnTo>
                <a:lnTo>
                  <a:pt x="269" y="351"/>
                </a:lnTo>
                <a:lnTo>
                  <a:pt x="253" y="358"/>
                </a:lnTo>
                <a:lnTo>
                  <a:pt x="237" y="363"/>
                </a:lnTo>
                <a:lnTo>
                  <a:pt x="220" y="368"/>
                </a:lnTo>
                <a:lnTo>
                  <a:pt x="203" y="370"/>
                </a:lnTo>
                <a:lnTo>
                  <a:pt x="186" y="370"/>
                </a:lnTo>
                <a:lnTo>
                  <a:pt x="169" y="370"/>
                </a:lnTo>
                <a:lnTo>
                  <a:pt x="152" y="368"/>
                </a:lnTo>
                <a:lnTo>
                  <a:pt x="135" y="363"/>
                </a:lnTo>
                <a:lnTo>
                  <a:pt x="119" y="358"/>
                </a:lnTo>
                <a:lnTo>
                  <a:pt x="103" y="351"/>
                </a:lnTo>
                <a:lnTo>
                  <a:pt x="88" y="343"/>
                </a:lnTo>
                <a:lnTo>
                  <a:pt x="74" y="333"/>
                </a:lnTo>
                <a:lnTo>
                  <a:pt x="61" y="322"/>
                </a:lnTo>
                <a:lnTo>
                  <a:pt x="49" y="310"/>
                </a:lnTo>
                <a:lnTo>
                  <a:pt x="38" y="297"/>
                </a:lnTo>
                <a:lnTo>
                  <a:pt x="28" y="283"/>
                </a:lnTo>
                <a:lnTo>
                  <a:pt x="20" y="268"/>
                </a:lnTo>
                <a:lnTo>
                  <a:pt x="13" y="252"/>
                </a:lnTo>
                <a:lnTo>
                  <a:pt x="8" y="236"/>
                </a:lnTo>
                <a:lnTo>
                  <a:pt x="3" y="219"/>
                </a:lnTo>
                <a:lnTo>
                  <a:pt x="1" y="202"/>
                </a:lnTo>
                <a:lnTo>
                  <a:pt x="0" y="185"/>
                </a:lnTo>
                <a:close/>
              </a:path>
            </a:pathLst>
          </a:custGeom>
          <a:solidFill>
            <a:srgbClr val="FFCCFF"/>
          </a:solidFill>
          <a:ln w="3175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endParaRPr lang="en-US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8203078" y="3112354"/>
            <a:ext cx="222818" cy="18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FM</a:t>
            </a:r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5545646" y="1277386"/>
            <a:ext cx="5095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Cmd &amp;</a:t>
            </a:r>
          </a:p>
          <a:p>
            <a:pPr eaLnBrk="0" hangingPunct="0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Tlm</a:t>
            </a:r>
            <a:endParaRPr lang="en-US" sz="44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27" name="Rectangle 37"/>
          <p:cNvSpPr>
            <a:spLocks noChangeArrowheads="1"/>
          </p:cNvSpPr>
          <p:nvPr/>
        </p:nvSpPr>
        <p:spPr bwMode="auto">
          <a:xfrm>
            <a:off x="5688521" y="953536"/>
            <a:ext cx="604837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</a:rPr>
              <a:t>S-</a:t>
            </a:r>
            <a:r>
              <a:rPr lang="en-US" sz="800" err="1">
                <a:solidFill>
                  <a:srgbClr val="000000"/>
                </a:solidFill>
                <a:latin typeface="Arial" panose="020B0604020202020204" pitchFamily="34" charset="0"/>
              </a:rPr>
              <a:t>Comm</a:t>
            </a:r>
            <a:endParaRPr lang="en-US" sz="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946797" y="4800600"/>
            <a:ext cx="621792" cy="621792"/>
            <a:chOff x="5143500" y="4832350"/>
            <a:chExt cx="621792" cy="621792"/>
          </a:xfrm>
        </p:grpSpPr>
        <p:sp>
          <p:nvSpPr>
            <p:cNvPr id="29" name="Freeform 53"/>
            <p:cNvSpPr>
              <a:spLocks/>
            </p:cNvSpPr>
            <p:nvPr/>
          </p:nvSpPr>
          <p:spPr bwMode="auto">
            <a:xfrm>
              <a:off x="5143500" y="4832350"/>
              <a:ext cx="621792" cy="621792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8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5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5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8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66CCFF"/>
            </a:solidFill>
            <a:ln w="6350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0" name="Rectangle 54"/>
            <p:cNvSpPr>
              <a:spLocks noChangeArrowheads="1"/>
            </p:cNvSpPr>
            <p:nvPr/>
          </p:nvSpPr>
          <p:spPr bwMode="auto">
            <a:xfrm>
              <a:off x="5351804" y="5050913"/>
              <a:ext cx="20518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SB</a:t>
              </a:r>
              <a:endParaRPr lang="en-US" sz="7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grpSp>
        <p:nvGrpSpPr>
          <p:cNvPr id="31" name="Group 146"/>
          <p:cNvGrpSpPr>
            <a:grpSpLocks/>
          </p:cNvGrpSpPr>
          <p:nvPr/>
        </p:nvGrpSpPr>
        <p:grpSpPr bwMode="auto">
          <a:xfrm>
            <a:off x="4180189" y="4800600"/>
            <a:ext cx="621792" cy="621792"/>
            <a:chOff x="3897396" y="5045075"/>
            <a:chExt cx="877888" cy="535834"/>
          </a:xfrm>
          <a:effectLst/>
        </p:grpSpPr>
        <p:sp>
          <p:nvSpPr>
            <p:cNvPr id="32" name="Freeform 4"/>
            <p:cNvSpPr>
              <a:spLocks/>
            </p:cNvSpPr>
            <p:nvPr/>
          </p:nvSpPr>
          <p:spPr bwMode="auto">
            <a:xfrm>
              <a:off x="3897396" y="5045075"/>
              <a:ext cx="877888" cy="535834"/>
            </a:xfrm>
            <a:custGeom>
              <a:avLst/>
              <a:gdLst>
                <a:gd name="T0" fmla="*/ 2147483647 w 371"/>
                <a:gd name="T1" fmla="*/ 2147483647 h 370"/>
                <a:gd name="T2" fmla="*/ 2147483647 w 371"/>
                <a:gd name="T3" fmla="*/ 2147483647 h 370"/>
                <a:gd name="T4" fmla="*/ 2147483647 w 371"/>
                <a:gd name="T5" fmla="*/ 2147483647 h 370"/>
                <a:gd name="T6" fmla="*/ 2147483647 w 371"/>
                <a:gd name="T7" fmla="*/ 2147483647 h 370"/>
                <a:gd name="T8" fmla="*/ 2147483647 w 371"/>
                <a:gd name="T9" fmla="*/ 2147483647 h 370"/>
                <a:gd name="T10" fmla="*/ 2147483647 w 371"/>
                <a:gd name="T11" fmla="*/ 2147483647 h 370"/>
                <a:gd name="T12" fmla="*/ 2147483647 w 371"/>
                <a:gd name="T13" fmla="*/ 2147483647 h 370"/>
                <a:gd name="T14" fmla="*/ 2147483647 w 371"/>
                <a:gd name="T15" fmla="*/ 2147483647 h 370"/>
                <a:gd name="T16" fmla="*/ 2147483647 w 371"/>
                <a:gd name="T17" fmla="*/ 0 h 370"/>
                <a:gd name="T18" fmla="*/ 2147483647 w 371"/>
                <a:gd name="T19" fmla="*/ 2147483647 h 370"/>
                <a:gd name="T20" fmla="*/ 2147483647 w 371"/>
                <a:gd name="T21" fmla="*/ 2147483647 h 370"/>
                <a:gd name="T22" fmla="*/ 2147483647 w 371"/>
                <a:gd name="T23" fmla="*/ 2147483647 h 370"/>
                <a:gd name="T24" fmla="*/ 2147483647 w 371"/>
                <a:gd name="T25" fmla="*/ 2147483647 h 370"/>
                <a:gd name="T26" fmla="*/ 2147483647 w 371"/>
                <a:gd name="T27" fmla="*/ 2147483647 h 370"/>
                <a:gd name="T28" fmla="*/ 2147483647 w 371"/>
                <a:gd name="T29" fmla="*/ 2147483647 h 370"/>
                <a:gd name="T30" fmla="*/ 2147483647 w 371"/>
                <a:gd name="T31" fmla="*/ 2147483647 h 370"/>
                <a:gd name="T32" fmla="*/ 2147483647 w 371"/>
                <a:gd name="T33" fmla="*/ 2147483647 h 370"/>
                <a:gd name="T34" fmla="*/ 2147483647 w 371"/>
                <a:gd name="T35" fmla="*/ 2147483647 h 370"/>
                <a:gd name="T36" fmla="*/ 2147483647 w 371"/>
                <a:gd name="T37" fmla="*/ 2147483647 h 370"/>
                <a:gd name="T38" fmla="*/ 2147483647 w 371"/>
                <a:gd name="T39" fmla="*/ 2147483647 h 370"/>
                <a:gd name="T40" fmla="*/ 2147483647 w 371"/>
                <a:gd name="T41" fmla="*/ 2147483647 h 370"/>
                <a:gd name="T42" fmla="*/ 2147483647 w 371"/>
                <a:gd name="T43" fmla="*/ 2147483647 h 370"/>
                <a:gd name="T44" fmla="*/ 2147483647 w 371"/>
                <a:gd name="T45" fmla="*/ 2147483647 h 370"/>
                <a:gd name="T46" fmla="*/ 2147483647 w 371"/>
                <a:gd name="T47" fmla="*/ 2147483647 h 370"/>
                <a:gd name="T48" fmla="*/ 2147483647 w 371"/>
                <a:gd name="T49" fmla="*/ 2147483647 h 370"/>
                <a:gd name="T50" fmla="*/ 2147483647 w 371"/>
                <a:gd name="T51" fmla="*/ 2147483647 h 370"/>
                <a:gd name="T52" fmla="*/ 2147483647 w 371"/>
                <a:gd name="T53" fmla="*/ 2147483647 h 370"/>
                <a:gd name="T54" fmla="*/ 2147483647 w 371"/>
                <a:gd name="T55" fmla="*/ 2147483647 h 370"/>
                <a:gd name="T56" fmla="*/ 2147483647 w 371"/>
                <a:gd name="T57" fmla="*/ 2147483647 h 370"/>
                <a:gd name="T58" fmla="*/ 2147483647 w 371"/>
                <a:gd name="T59" fmla="*/ 2147483647 h 370"/>
                <a:gd name="T60" fmla="*/ 2147483647 w 371"/>
                <a:gd name="T61" fmla="*/ 2147483647 h 370"/>
                <a:gd name="T62" fmla="*/ 2147483647 w 371"/>
                <a:gd name="T63" fmla="*/ 2147483647 h 370"/>
                <a:gd name="T64" fmla="*/ 2147483647 w 371"/>
                <a:gd name="T65" fmla="*/ 2147483647 h 370"/>
                <a:gd name="T66" fmla="*/ 2147483647 w 371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0"/>
                <a:gd name="T104" fmla="*/ 371 w 371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1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" name="Rectangle 57"/>
            <p:cNvSpPr>
              <a:spLocks noChangeArrowheads="1"/>
            </p:cNvSpPr>
            <p:nvPr/>
          </p:nvSpPr>
          <p:spPr bwMode="auto">
            <a:xfrm>
              <a:off x="3897396" y="5173747"/>
              <a:ext cx="877888" cy="278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5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Command</a:t>
              </a:r>
            </a:p>
            <a:p>
              <a:pPr eaLnBrk="0" hangingPunct="0">
                <a:defRPr/>
              </a:pPr>
              <a:r>
                <a:rPr lang="en-US" sz="105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Ingest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422367" y="4800600"/>
            <a:ext cx="621792" cy="621792"/>
            <a:chOff x="3814890" y="4849812"/>
            <a:chExt cx="621792" cy="621792"/>
          </a:xfrm>
        </p:grpSpPr>
        <p:sp>
          <p:nvSpPr>
            <p:cNvPr id="35" name="Freeform 3"/>
            <p:cNvSpPr>
              <a:spLocks/>
            </p:cNvSpPr>
            <p:nvPr/>
          </p:nvSpPr>
          <p:spPr bwMode="auto">
            <a:xfrm>
              <a:off x="3814890" y="4849812"/>
              <a:ext cx="621792" cy="621792"/>
            </a:xfrm>
            <a:custGeom>
              <a:avLst/>
              <a:gdLst>
                <a:gd name="T0" fmla="*/ 2147483647 w 371"/>
                <a:gd name="T1" fmla="*/ 2147483647 h 370"/>
                <a:gd name="T2" fmla="*/ 2147483647 w 371"/>
                <a:gd name="T3" fmla="*/ 2147483647 h 370"/>
                <a:gd name="T4" fmla="*/ 2147483647 w 371"/>
                <a:gd name="T5" fmla="*/ 2147483647 h 370"/>
                <a:gd name="T6" fmla="*/ 2147483647 w 371"/>
                <a:gd name="T7" fmla="*/ 2147483647 h 370"/>
                <a:gd name="T8" fmla="*/ 2147483647 w 371"/>
                <a:gd name="T9" fmla="*/ 2147483647 h 370"/>
                <a:gd name="T10" fmla="*/ 2147483647 w 371"/>
                <a:gd name="T11" fmla="*/ 2147483647 h 370"/>
                <a:gd name="T12" fmla="*/ 2147483647 w 371"/>
                <a:gd name="T13" fmla="*/ 2147483647 h 370"/>
                <a:gd name="T14" fmla="*/ 2147483647 w 371"/>
                <a:gd name="T15" fmla="*/ 2147483647 h 370"/>
                <a:gd name="T16" fmla="*/ 2147483647 w 371"/>
                <a:gd name="T17" fmla="*/ 0 h 370"/>
                <a:gd name="T18" fmla="*/ 2147483647 w 371"/>
                <a:gd name="T19" fmla="*/ 2147483647 h 370"/>
                <a:gd name="T20" fmla="*/ 2147483647 w 371"/>
                <a:gd name="T21" fmla="*/ 2147483647 h 370"/>
                <a:gd name="T22" fmla="*/ 2147483647 w 371"/>
                <a:gd name="T23" fmla="*/ 2147483647 h 370"/>
                <a:gd name="T24" fmla="*/ 2147483647 w 371"/>
                <a:gd name="T25" fmla="*/ 2147483647 h 370"/>
                <a:gd name="T26" fmla="*/ 2147483647 w 371"/>
                <a:gd name="T27" fmla="*/ 2147483647 h 370"/>
                <a:gd name="T28" fmla="*/ 2147483647 w 371"/>
                <a:gd name="T29" fmla="*/ 2147483647 h 370"/>
                <a:gd name="T30" fmla="*/ 2147483647 w 371"/>
                <a:gd name="T31" fmla="*/ 2147483647 h 370"/>
                <a:gd name="T32" fmla="*/ 2147483647 w 371"/>
                <a:gd name="T33" fmla="*/ 2147483647 h 370"/>
                <a:gd name="T34" fmla="*/ 2147483647 w 371"/>
                <a:gd name="T35" fmla="*/ 2147483647 h 370"/>
                <a:gd name="T36" fmla="*/ 2147483647 w 371"/>
                <a:gd name="T37" fmla="*/ 2147483647 h 370"/>
                <a:gd name="T38" fmla="*/ 2147483647 w 371"/>
                <a:gd name="T39" fmla="*/ 2147483647 h 370"/>
                <a:gd name="T40" fmla="*/ 2147483647 w 371"/>
                <a:gd name="T41" fmla="*/ 2147483647 h 370"/>
                <a:gd name="T42" fmla="*/ 2147483647 w 371"/>
                <a:gd name="T43" fmla="*/ 2147483647 h 370"/>
                <a:gd name="T44" fmla="*/ 2147483647 w 371"/>
                <a:gd name="T45" fmla="*/ 2147483647 h 370"/>
                <a:gd name="T46" fmla="*/ 2147483647 w 371"/>
                <a:gd name="T47" fmla="*/ 2147483647 h 370"/>
                <a:gd name="T48" fmla="*/ 2147483647 w 371"/>
                <a:gd name="T49" fmla="*/ 2147483647 h 370"/>
                <a:gd name="T50" fmla="*/ 2147483647 w 371"/>
                <a:gd name="T51" fmla="*/ 2147483647 h 370"/>
                <a:gd name="T52" fmla="*/ 2147483647 w 371"/>
                <a:gd name="T53" fmla="*/ 2147483647 h 370"/>
                <a:gd name="T54" fmla="*/ 2147483647 w 371"/>
                <a:gd name="T55" fmla="*/ 2147483647 h 370"/>
                <a:gd name="T56" fmla="*/ 2147483647 w 371"/>
                <a:gd name="T57" fmla="*/ 2147483647 h 370"/>
                <a:gd name="T58" fmla="*/ 2147483647 w 371"/>
                <a:gd name="T59" fmla="*/ 2147483647 h 370"/>
                <a:gd name="T60" fmla="*/ 2147483647 w 371"/>
                <a:gd name="T61" fmla="*/ 2147483647 h 370"/>
                <a:gd name="T62" fmla="*/ 2147483647 w 371"/>
                <a:gd name="T63" fmla="*/ 2147483647 h 370"/>
                <a:gd name="T64" fmla="*/ 2147483647 w 371"/>
                <a:gd name="T65" fmla="*/ 2147483647 h 370"/>
                <a:gd name="T66" fmla="*/ 2147483647 w 371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0"/>
                <a:gd name="T104" fmla="*/ 371 w 371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1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3835273" y="5006820"/>
              <a:ext cx="58102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Telemetry </a:t>
              </a:r>
            </a:p>
            <a:p>
              <a:pPr eaLnBrk="0" hangingPunct="0">
                <a:defRPr/>
              </a:pPr>
              <a:r>
                <a:rPr lang="en-US" sz="1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Output</a:t>
              </a:r>
              <a:endParaRPr lang="en-US" sz="54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sp>
        <p:nvSpPr>
          <p:cNvPr id="37" name="Rectangle 60"/>
          <p:cNvSpPr>
            <a:spLocks noChangeArrowheads="1"/>
          </p:cNvSpPr>
          <p:nvPr/>
        </p:nvSpPr>
        <p:spPr bwMode="auto">
          <a:xfrm>
            <a:off x="1513745" y="5862324"/>
            <a:ext cx="658368" cy="30175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endParaRPr lang="en-US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8" name="Rectangle 61"/>
          <p:cNvSpPr>
            <a:spLocks noChangeArrowheads="1"/>
          </p:cNvSpPr>
          <p:nvPr/>
        </p:nvSpPr>
        <p:spPr bwMode="auto">
          <a:xfrm>
            <a:off x="1755046" y="5924238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7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SBC</a:t>
            </a:r>
          </a:p>
          <a:p>
            <a:pPr eaLnBrk="0" hangingPunct="0">
              <a:defRPr/>
            </a:pPr>
            <a:r>
              <a:rPr lang="en-US" sz="7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1553</a:t>
            </a:r>
            <a:endParaRPr lang="en-US" sz="40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39" name="Line 62"/>
          <p:cNvSpPr>
            <a:spLocks noChangeShapeType="1"/>
          </p:cNvSpPr>
          <p:nvPr/>
        </p:nvSpPr>
        <p:spPr bwMode="auto">
          <a:xfrm flipH="1">
            <a:off x="1867931" y="5432738"/>
            <a:ext cx="212725" cy="412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996259" y="2108196"/>
            <a:ext cx="621792" cy="621792"/>
            <a:chOff x="7953375" y="2511425"/>
            <a:chExt cx="619125" cy="623888"/>
          </a:xfrm>
          <a:effectLst/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7953375" y="2511425"/>
              <a:ext cx="619125" cy="623888"/>
            </a:xfrm>
            <a:custGeom>
              <a:avLst/>
              <a:gdLst>
                <a:gd name="T0" fmla="*/ 2147483647 w 371"/>
                <a:gd name="T1" fmla="*/ 2147483647 h 370"/>
                <a:gd name="T2" fmla="*/ 2147483647 w 371"/>
                <a:gd name="T3" fmla="*/ 2147483647 h 370"/>
                <a:gd name="T4" fmla="*/ 2147483647 w 371"/>
                <a:gd name="T5" fmla="*/ 2147483647 h 370"/>
                <a:gd name="T6" fmla="*/ 2147483647 w 371"/>
                <a:gd name="T7" fmla="*/ 2147483647 h 370"/>
                <a:gd name="T8" fmla="*/ 2147483647 w 371"/>
                <a:gd name="T9" fmla="*/ 2147483647 h 370"/>
                <a:gd name="T10" fmla="*/ 2147483647 w 371"/>
                <a:gd name="T11" fmla="*/ 2147483647 h 370"/>
                <a:gd name="T12" fmla="*/ 2147483647 w 371"/>
                <a:gd name="T13" fmla="*/ 2147483647 h 370"/>
                <a:gd name="T14" fmla="*/ 2147483647 w 371"/>
                <a:gd name="T15" fmla="*/ 2147483647 h 370"/>
                <a:gd name="T16" fmla="*/ 2147483647 w 371"/>
                <a:gd name="T17" fmla="*/ 0 h 370"/>
                <a:gd name="T18" fmla="*/ 2147483647 w 371"/>
                <a:gd name="T19" fmla="*/ 2147483647 h 370"/>
                <a:gd name="T20" fmla="*/ 2147483647 w 371"/>
                <a:gd name="T21" fmla="*/ 2147483647 h 370"/>
                <a:gd name="T22" fmla="*/ 2147483647 w 371"/>
                <a:gd name="T23" fmla="*/ 2147483647 h 370"/>
                <a:gd name="T24" fmla="*/ 2147483647 w 371"/>
                <a:gd name="T25" fmla="*/ 2147483647 h 370"/>
                <a:gd name="T26" fmla="*/ 2147483647 w 371"/>
                <a:gd name="T27" fmla="*/ 2147483647 h 370"/>
                <a:gd name="T28" fmla="*/ 2147483647 w 371"/>
                <a:gd name="T29" fmla="*/ 2147483647 h 370"/>
                <a:gd name="T30" fmla="*/ 2147483647 w 371"/>
                <a:gd name="T31" fmla="*/ 2147483647 h 370"/>
                <a:gd name="T32" fmla="*/ 2147483647 w 371"/>
                <a:gd name="T33" fmla="*/ 2147483647 h 370"/>
                <a:gd name="T34" fmla="*/ 2147483647 w 371"/>
                <a:gd name="T35" fmla="*/ 2147483647 h 370"/>
                <a:gd name="T36" fmla="*/ 2147483647 w 371"/>
                <a:gd name="T37" fmla="*/ 2147483647 h 370"/>
                <a:gd name="T38" fmla="*/ 2147483647 w 371"/>
                <a:gd name="T39" fmla="*/ 2147483647 h 370"/>
                <a:gd name="T40" fmla="*/ 2147483647 w 371"/>
                <a:gd name="T41" fmla="*/ 2147483647 h 370"/>
                <a:gd name="T42" fmla="*/ 2147483647 w 371"/>
                <a:gd name="T43" fmla="*/ 2147483647 h 370"/>
                <a:gd name="T44" fmla="*/ 2147483647 w 371"/>
                <a:gd name="T45" fmla="*/ 2147483647 h 370"/>
                <a:gd name="T46" fmla="*/ 2147483647 w 371"/>
                <a:gd name="T47" fmla="*/ 2147483647 h 370"/>
                <a:gd name="T48" fmla="*/ 2147483647 w 371"/>
                <a:gd name="T49" fmla="*/ 2147483647 h 370"/>
                <a:gd name="T50" fmla="*/ 2147483647 w 371"/>
                <a:gd name="T51" fmla="*/ 2147483647 h 370"/>
                <a:gd name="T52" fmla="*/ 2147483647 w 371"/>
                <a:gd name="T53" fmla="*/ 2147483647 h 370"/>
                <a:gd name="T54" fmla="*/ 2147483647 w 371"/>
                <a:gd name="T55" fmla="*/ 2147483647 h 370"/>
                <a:gd name="T56" fmla="*/ 2147483647 w 371"/>
                <a:gd name="T57" fmla="*/ 2147483647 h 370"/>
                <a:gd name="T58" fmla="*/ 2147483647 w 371"/>
                <a:gd name="T59" fmla="*/ 2147483647 h 370"/>
                <a:gd name="T60" fmla="*/ 2147483647 w 371"/>
                <a:gd name="T61" fmla="*/ 2147483647 h 370"/>
                <a:gd name="T62" fmla="*/ 2147483647 w 371"/>
                <a:gd name="T63" fmla="*/ 2147483647 h 370"/>
                <a:gd name="T64" fmla="*/ 2147483647 w 371"/>
                <a:gd name="T65" fmla="*/ 2147483647 h 370"/>
                <a:gd name="T66" fmla="*/ 2147483647 w 371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0"/>
                <a:gd name="T104" fmla="*/ 371 w 371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1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2" name="Rectangle 65"/>
            <p:cNvSpPr>
              <a:spLocks noChangeArrowheads="1"/>
            </p:cNvSpPr>
            <p:nvPr/>
          </p:nvSpPr>
          <p:spPr bwMode="auto">
            <a:xfrm>
              <a:off x="8156337" y="2731036"/>
              <a:ext cx="21320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DS</a:t>
              </a:r>
              <a:endParaRPr lang="en-US" sz="7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839272" y="1042817"/>
            <a:ext cx="685800" cy="531812"/>
            <a:chOff x="7810500" y="1217613"/>
            <a:chExt cx="685800" cy="531812"/>
          </a:xfrm>
        </p:grpSpPr>
        <p:grpSp>
          <p:nvGrpSpPr>
            <p:cNvPr id="44" name="Group 99"/>
            <p:cNvGrpSpPr>
              <a:grpSpLocks/>
            </p:cNvGrpSpPr>
            <p:nvPr/>
          </p:nvGrpSpPr>
          <p:grpSpPr bwMode="auto">
            <a:xfrm>
              <a:off x="7810500" y="1217613"/>
              <a:ext cx="685800" cy="531812"/>
              <a:chOff x="2722" y="840"/>
              <a:chExt cx="231" cy="225"/>
            </a:xfrm>
            <a:solidFill>
              <a:schemeClr val="bg2">
                <a:lumMod val="60000"/>
                <a:lumOff val="40000"/>
              </a:schemeClr>
            </a:solidFill>
          </p:grpSpPr>
          <p:sp>
            <p:nvSpPr>
              <p:cNvPr id="46" name="Freeform 100"/>
              <p:cNvSpPr>
                <a:spLocks/>
              </p:cNvSpPr>
              <p:nvPr/>
            </p:nvSpPr>
            <p:spPr bwMode="auto">
              <a:xfrm>
                <a:off x="2722" y="840"/>
                <a:ext cx="231" cy="225"/>
              </a:xfrm>
              <a:custGeom>
                <a:avLst/>
                <a:gdLst>
                  <a:gd name="T0" fmla="*/ 1 w 462"/>
                  <a:gd name="T1" fmla="*/ 0 h 449"/>
                  <a:gd name="T2" fmla="*/ 1 w 462"/>
                  <a:gd name="T3" fmla="*/ 1 h 449"/>
                  <a:gd name="T4" fmla="*/ 1 w 462"/>
                  <a:gd name="T5" fmla="*/ 1 h 449"/>
                  <a:gd name="T6" fmla="*/ 1 w 462"/>
                  <a:gd name="T7" fmla="*/ 1 h 449"/>
                  <a:gd name="T8" fmla="*/ 1 w 462"/>
                  <a:gd name="T9" fmla="*/ 1 h 449"/>
                  <a:gd name="T10" fmla="*/ 1 w 462"/>
                  <a:gd name="T11" fmla="*/ 1 h 449"/>
                  <a:gd name="T12" fmla="*/ 1 w 462"/>
                  <a:gd name="T13" fmla="*/ 1 h 449"/>
                  <a:gd name="T14" fmla="*/ 1 w 462"/>
                  <a:gd name="T15" fmla="*/ 1 h 449"/>
                  <a:gd name="T16" fmla="*/ 1 w 462"/>
                  <a:gd name="T17" fmla="*/ 1 h 449"/>
                  <a:gd name="T18" fmla="*/ 1 w 462"/>
                  <a:gd name="T19" fmla="*/ 1 h 449"/>
                  <a:gd name="T20" fmla="*/ 1 w 462"/>
                  <a:gd name="T21" fmla="*/ 1 h 449"/>
                  <a:gd name="T22" fmla="*/ 0 w 462"/>
                  <a:gd name="T23" fmla="*/ 1 h 449"/>
                  <a:gd name="T24" fmla="*/ 0 w 462"/>
                  <a:gd name="T25" fmla="*/ 1 h 449"/>
                  <a:gd name="T26" fmla="*/ 1 w 462"/>
                  <a:gd name="T27" fmla="*/ 1 h 449"/>
                  <a:gd name="T28" fmla="*/ 1 w 462"/>
                  <a:gd name="T29" fmla="*/ 1 h 449"/>
                  <a:gd name="T30" fmla="*/ 1 w 462"/>
                  <a:gd name="T31" fmla="*/ 1 h 449"/>
                  <a:gd name="T32" fmla="*/ 1 w 462"/>
                  <a:gd name="T33" fmla="*/ 1 h 449"/>
                  <a:gd name="T34" fmla="*/ 1 w 462"/>
                  <a:gd name="T35" fmla="*/ 1 h 449"/>
                  <a:gd name="T36" fmla="*/ 1 w 462"/>
                  <a:gd name="T37" fmla="*/ 1 h 449"/>
                  <a:gd name="T38" fmla="*/ 1 w 462"/>
                  <a:gd name="T39" fmla="*/ 1 h 449"/>
                  <a:gd name="T40" fmla="*/ 1 w 462"/>
                  <a:gd name="T41" fmla="*/ 1 h 449"/>
                  <a:gd name="T42" fmla="*/ 1 w 462"/>
                  <a:gd name="T43" fmla="*/ 1 h 449"/>
                  <a:gd name="T44" fmla="*/ 1 w 462"/>
                  <a:gd name="T45" fmla="*/ 1 h 449"/>
                  <a:gd name="T46" fmla="*/ 1 w 462"/>
                  <a:gd name="T47" fmla="*/ 1 h 449"/>
                  <a:gd name="T48" fmla="*/ 1 w 462"/>
                  <a:gd name="T49" fmla="*/ 1 h 449"/>
                  <a:gd name="T50" fmla="*/ 1 w 462"/>
                  <a:gd name="T51" fmla="*/ 1 h 449"/>
                  <a:gd name="T52" fmla="*/ 1 w 462"/>
                  <a:gd name="T53" fmla="*/ 1 h 449"/>
                  <a:gd name="T54" fmla="*/ 1 w 462"/>
                  <a:gd name="T55" fmla="*/ 1 h 449"/>
                  <a:gd name="T56" fmla="*/ 1 w 462"/>
                  <a:gd name="T57" fmla="*/ 1 h 449"/>
                  <a:gd name="T58" fmla="*/ 1 w 462"/>
                  <a:gd name="T59" fmla="*/ 1 h 449"/>
                  <a:gd name="T60" fmla="*/ 1 w 462"/>
                  <a:gd name="T61" fmla="*/ 1 h 449"/>
                  <a:gd name="T62" fmla="*/ 1 w 462"/>
                  <a:gd name="T63" fmla="*/ 1 h 449"/>
                  <a:gd name="T64" fmla="*/ 1 w 462"/>
                  <a:gd name="T65" fmla="*/ 1 h 449"/>
                  <a:gd name="T66" fmla="*/ 1 w 462"/>
                  <a:gd name="T67" fmla="*/ 1 h 449"/>
                  <a:gd name="T68" fmla="*/ 1 w 462"/>
                  <a:gd name="T69" fmla="*/ 1 h 449"/>
                  <a:gd name="T70" fmla="*/ 1 w 462"/>
                  <a:gd name="T71" fmla="*/ 1 h 449"/>
                  <a:gd name="T72" fmla="*/ 1 w 462"/>
                  <a:gd name="T73" fmla="*/ 1 h 449"/>
                  <a:gd name="T74" fmla="*/ 1 w 462"/>
                  <a:gd name="T75" fmla="*/ 1 h 449"/>
                  <a:gd name="T76" fmla="*/ 1 w 462"/>
                  <a:gd name="T77" fmla="*/ 1 h 449"/>
                  <a:gd name="T78" fmla="*/ 1 w 462"/>
                  <a:gd name="T79" fmla="*/ 1 h 449"/>
                  <a:gd name="T80" fmla="*/ 1 w 462"/>
                  <a:gd name="T81" fmla="*/ 1 h 449"/>
                  <a:gd name="T82" fmla="*/ 1 w 462"/>
                  <a:gd name="T83" fmla="*/ 1 h 449"/>
                  <a:gd name="T84" fmla="*/ 1 w 462"/>
                  <a:gd name="T85" fmla="*/ 1 h 449"/>
                  <a:gd name="T86" fmla="*/ 1 w 462"/>
                  <a:gd name="T87" fmla="*/ 1 h 449"/>
                  <a:gd name="T88" fmla="*/ 1 w 462"/>
                  <a:gd name="T89" fmla="*/ 1 h 449"/>
                  <a:gd name="T90" fmla="*/ 1 w 462"/>
                  <a:gd name="T91" fmla="*/ 1 h 449"/>
                  <a:gd name="T92" fmla="*/ 1 w 462"/>
                  <a:gd name="T93" fmla="*/ 0 h 44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62"/>
                  <a:gd name="T142" fmla="*/ 0 h 449"/>
                  <a:gd name="T143" fmla="*/ 462 w 462"/>
                  <a:gd name="T144" fmla="*/ 449 h 44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62" h="449">
                    <a:moveTo>
                      <a:pt x="230" y="0"/>
                    </a:moveTo>
                    <a:lnTo>
                      <a:pt x="184" y="1"/>
                    </a:lnTo>
                    <a:lnTo>
                      <a:pt x="140" y="5"/>
                    </a:lnTo>
                    <a:lnTo>
                      <a:pt x="101" y="11"/>
                    </a:lnTo>
                    <a:lnTo>
                      <a:pt x="68" y="20"/>
                    </a:lnTo>
                    <a:lnTo>
                      <a:pt x="39" y="32"/>
                    </a:lnTo>
                    <a:lnTo>
                      <a:pt x="29" y="37"/>
                    </a:lnTo>
                    <a:lnTo>
                      <a:pt x="18" y="43"/>
                    </a:lnTo>
                    <a:lnTo>
                      <a:pt x="11" y="50"/>
                    </a:lnTo>
                    <a:lnTo>
                      <a:pt x="6" y="57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379"/>
                    </a:lnTo>
                    <a:lnTo>
                      <a:pt x="2" y="386"/>
                    </a:lnTo>
                    <a:lnTo>
                      <a:pt x="6" y="392"/>
                    </a:lnTo>
                    <a:lnTo>
                      <a:pt x="11" y="399"/>
                    </a:lnTo>
                    <a:lnTo>
                      <a:pt x="18" y="406"/>
                    </a:lnTo>
                    <a:lnTo>
                      <a:pt x="29" y="412"/>
                    </a:lnTo>
                    <a:lnTo>
                      <a:pt x="39" y="417"/>
                    </a:lnTo>
                    <a:lnTo>
                      <a:pt x="68" y="429"/>
                    </a:lnTo>
                    <a:lnTo>
                      <a:pt x="101" y="438"/>
                    </a:lnTo>
                    <a:lnTo>
                      <a:pt x="140" y="444"/>
                    </a:lnTo>
                    <a:lnTo>
                      <a:pt x="184" y="448"/>
                    </a:lnTo>
                    <a:lnTo>
                      <a:pt x="230" y="449"/>
                    </a:lnTo>
                    <a:lnTo>
                      <a:pt x="278" y="448"/>
                    </a:lnTo>
                    <a:lnTo>
                      <a:pt x="320" y="444"/>
                    </a:lnTo>
                    <a:lnTo>
                      <a:pt x="361" y="438"/>
                    </a:lnTo>
                    <a:lnTo>
                      <a:pt x="395" y="429"/>
                    </a:lnTo>
                    <a:lnTo>
                      <a:pt x="423" y="417"/>
                    </a:lnTo>
                    <a:lnTo>
                      <a:pt x="434" y="412"/>
                    </a:lnTo>
                    <a:lnTo>
                      <a:pt x="444" y="406"/>
                    </a:lnTo>
                    <a:lnTo>
                      <a:pt x="451" y="399"/>
                    </a:lnTo>
                    <a:lnTo>
                      <a:pt x="457" y="392"/>
                    </a:lnTo>
                    <a:lnTo>
                      <a:pt x="460" y="386"/>
                    </a:lnTo>
                    <a:lnTo>
                      <a:pt x="462" y="379"/>
                    </a:lnTo>
                    <a:lnTo>
                      <a:pt x="462" y="70"/>
                    </a:lnTo>
                    <a:lnTo>
                      <a:pt x="460" y="64"/>
                    </a:lnTo>
                    <a:lnTo>
                      <a:pt x="457" y="57"/>
                    </a:lnTo>
                    <a:lnTo>
                      <a:pt x="451" y="50"/>
                    </a:lnTo>
                    <a:lnTo>
                      <a:pt x="444" y="43"/>
                    </a:lnTo>
                    <a:lnTo>
                      <a:pt x="434" y="37"/>
                    </a:lnTo>
                    <a:lnTo>
                      <a:pt x="423" y="32"/>
                    </a:lnTo>
                    <a:lnTo>
                      <a:pt x="395" y="20"/>
                    </a:lnTo>
                    <a:lnTo>
                      <a:pt x="361" y="11"/>
                    </a:lnTo>
                    <a:lnTo>
                      <a:pt x="320" y="5"/>
                    </a:lnTo>
                    <a:lnTo>
                      <a:pt x="278" y="1"/>
                    </a:lnTo>
                    <a:lnTo>
                      <a:pt x="230" y="0"/>
                    </a:lnTo>
                    <a:close/>
                  </a:path>
                </a:pathLst>
              </a:custGeom>
              <a:grp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sz="10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7" name="Freeform 101"/>
              <p:cNvSpPr>
                <a:spLocks/>
              </p:cNvSpPr>
              <p:nvPr/>
            </p:nvSpPr>
            <p:spPr bwMode="auto">
              <a:xfrm>
                <a:off x="2722" y="875"/>
                <a:ext cx="231" cy="35"/>
              </a:xfrm>
              <a:custGeom>
                <a:avLst/>
                <a:gdLst>
                  <a:gd name="T0" fmla="*/ 0 w 462"/>
                  <a:gd name="T1" fmla="*/ 0 h 71"/>
                  <a:gd name="T2" fmla="*/ 1 w 462"/>
                  <a:gd name="T3" fmla="*/ 0 h 71"/>
                  <a:gd name="T4" fmla="*/ 1 w 462"/>
                  <a:gd name="T5" fmla="*/ 0 h 71"/>
                  <a:gd name="T6" fmla="*/ 1 w 462"/>
                  <a:gd name="T7" fmla="*/ 0 h 71"/>
                  <a:gd name="T8" fmla="*/ 1 w 462"/>
                  <a:gd name="T9" fmla="*/ 0 h 71"/>
                  <a:gd name="T10" fmla="*/ 1 w 462"/>
                  <a:gd name="T11" fmla="*/ 0 h 71"/>
                  <a:gd name="T12" fmla="*/ 1 w 462"/>
                  <a:gd name="T13" fmla="*/ 0 h 71"/>
                  <a:gd name="T14" fmla="*/ 1 w 462"/>
                  <a:gd name="T15" fmla="*/ 0 h 71"/>
                  <a:gd name="T16" fmla="*/ 1 w 462"/>
                  <a:gd name="T17" fmla="*/ 0 h 71"/>
                  <a:gd name="T18" fmla="*/ 1 w 462"/>
                  <a:gd name="T19" fmla="*/ 0 h 71"/>
                  <a:gd name="T20" fmla="*/ 1 w 462"/>
                  <a:gd name="T21" fmla="*/ 0 h 71"/>
                  <a:gd name="T22" fmla="*/ 1 w 462"/>
                  <a:gd name="T23" fmla="*/ 0 h 71"/>
                  <a:gd name="T24" fmla="*/ 1 w 462"/>
                  <a:gd name="T25" fmla="*/ 0 h 71"/>
                  <a:gd name="T26" fmla="*/ 1 w 462"/>
                  <a:gd name="T27" fmla="*/ 0 h 71"/>
                  <a:gd name="T28" fmla="*/ 1 w 462"/>
                  <a:gd name="T29" fmla="*/ 0 h 71"/>
                  <a:gd name="T30" fmla="*/ 1 w 462"/>
                  <a:gd name="T31" fmla="*/ 0 h 71"/>
                  <a:gd name="T32" fmla="*/ 1 w 462"/>
                  <a:gd name="T33" fmla="*/ 0 h 71"/>
                  <a:gd name="T34" fmla="*/ 1 w 462"/>
                  <a:gd name="T35" fmla="*/ 0 h 71"/>
                  <a:gd name="T36" fmla="*/ 1 w 462"/>
                  <a:gd name="T37" fmla="*/ 0 h 71"/>
                  <a:gd name="T38" fmla="*/ 1 w 462"/>
                  <a:gd name="T39" fmla="*/ 0 h 71"/>
                  <a:gd name="T40" fmla="*/ 1 w 462"/>
                  <a:gd name="T41" fmla="*/ 0 h 71"/>
                  <a:gd name="T42" fmla="*/ 1 w 462"/>
                  <a:gd name="T43" fmla="*/ 0 h 71"/>
                  <a:gd name="T44" fmla="*/ 1 w 462"/>
                  <a:gd name="T45" fmla="*/ 0 h 7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62"/>
                  <a:gd name="T70" fmla="*/ 0 h 71"/>
                  <a:gd name="T71" fmla="*/ 462 w 462"/>
                  <a:gd name="T72" fmla="*/ 71 h 7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62" h="71">
                    <a:moveTo>
                      <a:pt x="0" y="0"/>
                    </a:moveTo>
                    <a:lnTo>
                      <a:pt x="2" y="7"/>
                    </a:lnTo>
                    <a:lnTo>
                      <a:pt x="6" y="14"/>
                    </a:lnTo>
                    <a:lnTo>
                      <a:pt x="11" y="20"/>
                    </a:lnTo>
                    <a:lnTo>
                      <a:pt x="18" y="27"/>
                    </a:lnTo>
                    <a:lnTo>
                      <a:pt x="29" y="34"/>
                    </a:lnTo>
                    <a:lnTo>
                      <a:pt x="39" y="39"/>
                    </a:lnTo>
                    <a:lnTo>
                      <a:pt x="68" y="51"/>
                    </a:lnTo>
                    <a:lnTo>
                      <a:pt x="101" y="59"/>
                    </a:lnTo>
                    <a:lnTo>
                      <a:pt x="140" y="66"/>
                    </a:lnTo>
                    <a:lnTo>
                      <a:pt x="184" y="69"/>
                    </a:lnTo>
                    <a:lnTo>
                      <a:pt x="230" y="71"/>
                    </a:lnTo>
                    <a:lnTo>
                      <a:pt x="278" y="69"/>
                    </a:lnTo>
                    <a:lnTo>
                      <a:pt x="320" y="66"/>
                    </a:lnTo>
                    <a:lnTo>
                      <a:pt x="361" y="59"/>
                    </a:lnTo>
                    <a:lnTo>
                      <a:pt x="395" y="51"/>
                    </a:lnTo>
                    <a:lnTo>
                      <a:pt x="423" y="39"/>
                    </a:lnTo>
                    <a:lnTo>
                      <a:pt x="434" y="34"/>
                    </a:lnTo>
                    <a:lnTo>
                      <a:pt x="444" y="27"/>
                    </a:lnTo>
                    <a:lnTo>
                      <a:pt x="451" y="20"/>
                    </a:lnTo>
                    <a:lnTo>
                      <a:pt x="457" y="14"/>
                    </a:lnTo>
                    <a:lnTo>
                      <a:pt x="460" y="7"/>
                    </a:lnTo>
                    <a:lnTo>
                      <a:pt x="462" y="0"/>
                    </a:lnTo>
                  </a:path>
                </a:pathLst>
              </a:custGeom>
              <a:grp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sz="10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5" name="Rectangle 68"/>
            <p:cNvSpPr>
              <a:spLocks noChangeArrowheads="1"/>
            </p:cNvSpPr>
            <p:nvPr/>
          </p:nvSpPr>
          <p:spPr bwMode="auto">
            <a:xfrm>
              <a:off x="7942263" y="1379538"/>
              <a:ext cx="425450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7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Spacecraft</a:t>
              </a:r>
            </a:p>
            <a:p>
              <a:pPr eaLnBrk="0" hangingPunct="0">
                <a:defRPr/>
              </a:pPr>
              <a:r>
                <a:rPr lang="en-US" sz="7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Data</a:t>
              </a:r>
            </a:p>
            <a:p>
              <a:pPr eaLnBrk="0" hangingPunct="0">
                <a:defRPr/>
              </a:pPr>
              <a:r>
                <a:rPr lang="en-US" sz="7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Recorder</a:t>
              </a:r>
              <a:endParaRPr lang="en-US" sz="40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sp>
        <p:nvSpPr>
          <p:cNvPr id="48" name="Line 69"/>
          <p:cNvSpPr>
            <a:spLocks noChangeShapeType="1"/>
          </p:cNvSpPr>
          <p:nvPr/>
        </p:nvSpPr>
        <p:spPr bwMode="auto">
          <a:xfrm>
            <a:off x="8299284" y="1597978"/>
            <a:ext cx="8917" cy="51018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008398" y="4438948"/>
            <a:ext cx="621792" cy="621792"/>
            <a:chOff x="7616824" y="4751387"/>
            <a:chExt cx="621792" cy="621792"/>
          </a:xfrm>
        </p:grpSpPr>
        <p:sp>
          <p:nvSpPr>
            <p:cNvPr id="50" name="Freeform 73"/>
            <p:cNvSpPr>
              <a:spLocks/>
            </p:cNvSpPr>
            <p:nvPr/>
          </p:nvSpPr>
          <p:spPr bwMode="auto">
            <a:xfrm>
              <a:off x="7616824" y="4751387"/>
              <a:ext cx="621792" cy="621792"/>
            </a:xfrm>
            <a:custGeom>
              <a:avLst/>
              <a:gdLst>
                <a:gd name="T0" fmla="*/ 2147483647 w 371"/>
                <a:gd name="T1" fmla="*/ 2147483647 h 370"/>
                <a:gd name="T2" fmla="*/ 2147483647 w 371"/>
                <a:gd name="T3" fmla="*/ 2147483647 h 370"/>
                <a:gd name="T4" fmla="*/ 2147483647 w 371"/>
                <a:gd name="T5" fmla="*/ 2147483647 h 370"/>
                <a:gd name="T6" fmla="*/ 2147483647 w 371"/>
                <a:gd name="T7" fmla="*/ 2147483647 h 370"/>
                <a:gd name="T8" fmla="*/ 2147483647 w 371"/>
                <a:gd name="T9" fmla="*/ 2147483647 h 370"/>
                <a:gd name="T10" fmla="*/ 2147483647 w 371"/>
                <a:gd name="T11" fmla="*/ 2147483647 h 370"/>
                <a:gd name="T12" fmla="*/ 2147483647 w 371"/>
                <a:gd name="T13" fmla="*/ 2147483647 h 370"/>
                <a:gd name="T14" fmla="*/ 2147483647 w 371"/>
                <a:gd name="T15" fmla="*/ 2147483647 h 370"/>
                <a:gd name="T16" fmla="*/ 2147483647 w 371"/>
                <a:gd name="T17" fmla="*/ 0 h 370"/>
                <a:gd name="T18" fmla="*/ 2147483647 w 371"/>
                <a:gd name="T19" fmla="*/ 2147483647 h 370"/>
                <a:gd name="T20" fmla="*/ 2147483647 w 371"/>
                <a:gd name="T21" fmla="*/ 2147483647 h 370"/>
                <a:gd name="T22" fmla="*/ 2147483647 w 371"/>
                <a:gd name="T23" fmla="*/ 2147483647 h 370"/>
                <a:gd name="T24" fmla="*/ 2147483647 w 371"/>
                <a:gd name="T25" fmla="*/ 2147483647 h 370"/>
                <a:gd name="T26" fmla="*/ 2147483647 w 371"/>
                <a:gd name="T27" fmla="*/ 2147483647 h 370"/>
                <a:gd name="T28" fmla="*/ 2147483647 w 371"/>
                <a:gd name="T29" fmla="*/ 2147483647 h 370"/>
                <a:gd name="T30" fmla="*/ 2147483647 w 371"/>
                <a:gd name="T31" fmla="*/ 2147483647 h 370"/>
                <a:gd name="T32" fmla="*/ 2147483647 w 371"/>
                <a:gd name="T33" fmla="*/ 2147483647 h 370"/>
                <a:gd name="T34" fmla="*/ 2147483647 w 371"/>
                <a:gd name="T35" fmla="*/ 2147483647 h 370"/>
                <a:gd name="T36" fmla="*/ 2147483647 w 371"/>
                <a:gd name="T37" fmla="*/ 2147483647 h 370"/>
                <a:gd name="T38" fmla="*/ 2147483647 w 371"/>
                <a:gd name="T39" fmla="*/ 2147483647 h 370"/>
                <a:gd name="T40" fmla="*/ 2147483647 w 371"/>
                <a:gd name="T41" fmla="*/ 2147483647 h 370"/>
                <a:gd name="T42" fmla="*/ 2147483647 w 371"/>
                <a:gd name="T43" fmla="*/ 2147483647 h 370"/>
                <a:gd name="T44" fmla="*/ 2147483647 w 371"/>
                <a:gd name="T45" fmla="*/ 2147483647 h 370"/>
                <a:gd name="T46" fmla="*/ 2147483647 w 371"/>
                <a:gd name="T47" fmla="*/ 2147483647 h 370"/>
                <a:gd name="T48" fmla="*/ 2147483647 w 371"/>
                <a:gd name="T49" fmla="*/ 2147483647 h 370"/>
                <a:gd name="T50" fmla="*/ 2147483647 w 371"/>
                <a:gd name="T51" fmla="*/ 2147483647 h 370"/>
                <a:gd name="T52" fmla="*/ 2147483647 w 371"/>
                <a:gd name="T53" fmla="*/ 2147483647 h 370"/>
                <a:gd name="T54" fmla="*/ 2147483647 w 371"/>
                <a:gd name="T55" fmla="*/ 2147483647 h 370"/>
                <a:gd name="T56" fmla="*/ 2147483647 w 371"/>
                <a:gd name="T57" fmla="*/ 2147483647 h 370"/>
                <a:gd name="T58" fmla="*/ 2147483647 w 371"/>
                <a:gd name="T59" fmla="*/ 2147483647 h 370"/>
                <a:gd name="T60" fmla="*/ 2147483647 w 371"/>
                <a:gd name="T61" fmla="*/ 2147483647 h 370"/>
                <a:gd name="T62" fmla="*/ 2147483647 w 371"/>
                <a:gd name="T63" fmla="*/ 2147483647 h 370"/>
                <a:gd name="T64" fmla="*/ 2147483647 w 371"/>
                <a:gd name="T65" fmla="*/ 2147483647 h 370"/>
                <a:gd name="T66" fmla="*/ 2147483647 w 371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0"/>
                <a:gd name="T104" fmla="*/ 371 w 371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19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1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0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66CCFF"/>
            </a:solidFill>
            <a:ln w="3175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1" name="Rectangle 74"/>
            <p:cNvSpPr>
              <a:spLocks noChangeArrowheads="1"/>
            </p:cNvSpPr>
            <p:nvPr/>
          </p:nvSpPr>
          <p:spPr bwMode="auto">
            <a:xfrm>
              <a:off x="7786656" y="4969950"/>
              <a:ext cx="282129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TBL</a:t>
              </a:r>
              <a:endParaRPr lang="en-US" sz="7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456662" y="1725172"/>
            <a:ext cx="621792" cy="965800"/>
            <a:chOff x="6236208" y="1720250"/>
            <a:chExt cx="621792" cy="965800"/>
          </a:xfrm>
        </p:grpSpPr>
        <p:sp>
          <p:nvSpPr>
            <p:cNvPr id="53" name="Freeform 122"/>
            <p:cNvSpPr>
              <a:spLocks/>
            </p:cNvSpPr>
            <p:nvPr/>
          </p:nvSpPr>
          <p:spPr bwMode="auto">
            <a:xfrm>
              <a:off x="6236208" y="1720250"/>
              <a:ext cx="621792" cy="621792"/>
            </a:xfrm>
            <a:custGeom>
              <a:avLst/>
              <a:gdLst>
                <a:gd name="T0" fmla="*/ 2147483647 w 371"/>
                <a:gd name="T1" fmla="*/ 2147483647 h 370"/>
                <a:gd name="T2" fmla="*/ 2147483647 w 371"/>
                <a:gd name="T3" fmla="*/ 2147483647 h 370"/>
                <a:gd name="T4" fmla="*/ 2147483647 w 371"/>
                <a:gd name="T5" fmla="*/ 2147483647 h 370"/>
                <a:gd name="T6" fmla="*/ 2147483647 w 371"/>
                <a:gd name="T7" fmla="*/ 2147483647 h 370"/>
                <a:gd name="T8" fmla="*/ 2147483647 w 371"/>
                <a:gd name="T9" fmla="*/ 2147483647 h 370"/>
                <a:gd name="T10" fmla="*/ 2147483647 w 371"/>
                <a:gd name="T11" fmla="*/ 2147483647 h 370"/>
                <a:gd name="T12" fmla="*/ 2147483647 w 371"/>
                <a:gd name="T13" fmla="*/ 2147483647 h 370"/>
                <a:gd name="T14" fmla="*/ 2147483647 w 371"/>
                <a:gd name="T15" fmla="*/ 2147483647 h 370"/>
                <a:gd name="T16" fmla="*/ 2147483647 w 371"/>
                <a:gd name="T17" fmla="*/ 0 h 370"/>
                <a:gd name="T18" fmla="*/ 2147483647 w 371"/>
                <a:gd name="T19" fmla="*/ 2147483647 h 370"/>
                <a:gd name="T20" fmla="*/ 2147483647 w 371"/>
                <a:gd name="T21" fmla="*/ 2147483647 h 370"/>
                <a:gd name="T22" fmla="*/ 2147483647 w 371"/>
                <a:gd name="T23" fmla="*/ 2147483647 h 370"/>
                <a:gd name="T24" fmla="*/ 2147483647 w 371"/>
                <a:gd name="T25" fmla="*/ 2147483647 h 370"/>
                <a:gd name="T26" fmla="*/ 2147483647 w 371"/>
                <a:gd name="T27" fmla="*/ 2147483647 h 370"/>
                <a:gd name="T28" fmla="*/ 2147483647 w 371"/>
                <a:gd name="T29" fmla="*/ 2147483647 h 370"/>
                <a:gd name="T30" fmla="*/ 2147483647 w 371"/>
                <a:gd name="T31" fmla="*/ 2147483647 h 370"/>
                <a:gd name="T32" fmla="*/ 2147483647 w 371"/>
                <a:gd name="T33" fmla="*/ 2147483647 h 370"/>
                <a:gd name="T34" fmla="*/ 2147483647 w 371"/>
                <a:gd name="T35" fmla="*/ 2147483647 h 370"/>
                <a:gd name="T36" fmla="*/ 2147483647 w 371"/>
                <a:gd name="T37" fmla="*/ 2147483647 h 370"/>
                <a:gd name="T38" fmla="*/ 2147483647 w 371"/>
                <a:gd name="T39" fmla="*/ 2147483647 h 370"/>
                <a:gd name="T40" fmla="*/ 2147483647 w 371"/>
                <a:gd name="T41" fmla="*/ 2147483647 h 370"/>
                <a:gd name="T42" fmla="*/ 2147483647 w 371"/>
                <a:gd name="T43" fmla="*/ 2147483647 h 370"/>
                <a:gd name="T44" fmla="*/ 2147483647 w 371"/>
                <a:gd name="T45" fmla="*/ 2147483647 h 370"/>
                <a:gd name="T46" fmla="*/ 2147483647 w 371"/>
                <a:gd name="T47" fmla="*/ 2147483647 h 370"/>
                <a:gd name="T48" fmla="*/ 2147483647 w 371"/>
                <a:gd name="T49" fmla="*/ 2147483647 h 370"/>
                <a:gd name="T50" fmla="*/ 2147483647 w 371"/>
                <a:gd name="T51" fmla="*/ 2147483647 h 370"/>
                <a:gd name="T52" fmla="*/ 2147483647 w 371"/>
                <a:gd name="T53" fmla="*/ 2147483647 h 370"/>
                <a:gd name="T54" fmla="*/ 2147483647 w 371"/>
                <a:gd name="T55" fmla="*/ 2147483647 h 370"/>
                <a:gd name="T56" fmla="*/ 2147483647 w 371"/>
                <a:gd name="T57" fmla="*/ 2147483647 h 370"/>
                <a:gd name="T58" fmla="*/ 2147483647 w 371"/>
                <a:gd name="T59" fmla="*/ 2147483647 h 370"/>
                <a:gd name="T60" fmla="*/ 2147483647 w 371"/>
                <a:gd name="T61" fmla="*/ 2147483647 h 370"/>
                <a:gd name="T62" fmla="*/ 2147483647 w 371"/>
                <a:gd name="T63" fmla="*/ 2147483647 h 370"/>
                <a:gd name="T64" fmla="*/ 2147483647 w 371"/>
                <a:gd name="T65" fmla="*/ 2147483647 h 370"/>
                <a:gd name="T66" fmla="*/ 2147483647 w 371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0"/>
                <a:gd name="T104" fmla="*/ 371 w 371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1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CF</a:t>
              </a:r>
            </a:p>
          </p:txBody>
        </p:sp>
        <p:sp>
          <p:nvSpPr>
            <p:cNvPr id="54" name="Line 77"/>
            <p:cNvSpPr>
              <a:spLocks noChangeShapeType="1"/>
            </p:cNvSpPr>
            <p:nvPr/>
          </p:nvSpPr>
          <p:spPr bwMode="auto">
            <a:xfrm>
              <a:off x="6553482" y="2366010"/>
              <a:ext cx="0" cy="3200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887065" y="1695677"/>
            <a:ext cx="621792" cy="955552"/>
            <a:chOff x="2072196" y="1720250"/>
            <a:chExt cx="621792" cy="955552"/>
          </a:xfrm>
          <a:effectLst/>
        </p:grpSpPr>
        <p:sp>
          <p:nvSpPr>
            <p:cNvPr id="56" name="Freeform 31"/>
            <p:cNvSpPr>
              <a:spLocks/>
            </p:cNvSpPr>
            <p:nvPr/>
          </p:nvSpPr>
          <p:spPr bwMode="auto">
            <a:xfrm>
              <a:off x="2072196" y="1720250"/>
              <a:ext cx="621792" cy="621792"/>
            </a:xfrm>
            <a:custGeom>
              <a:avLst/>
              <a:gdLst>
                <a:gd name="T0" fmla="*/ 2147483647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2147483647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1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3" y="119"/>
                  </a:lnTo>
                  <a:lnTo>
                    <a:pt x="20" y="103"/>
                  </a:lnTo>
                  <a:lnTo>
                    <a:pt x="28" y="88"/>
                  </a:lnTo>
                  <a:lnTo>
                    <a:pt x="38" y="74"/>
                  </a:lnTo>
                  <a:lnTo>
                    <a:pt x="49" y="61"/>
                  </a:lnTo>
                  <a:lnTo>
                    <a:pt x="61" y="49"/>
                  </a:lnTo>
                  <a:lnTo>
                    <a:pt x="74" y="38"/>
                  </a:lnTo>
                  <a:lnTo>
                    <a:pt x="88" y="28"/>
                  </a:lnTo>
                  <a:lnTo>
                    <a:pt x="103" y="20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4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20"/>
                  </a:lnTo>
                  <a:lnTo>
                    <a:pt x="284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4" y="74"/>
                  </a:lnTo>
                  <a:lnTo>
                    <a:pt x="344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9" y="152"/>
                  </a:lnTo>
                  <a:lnTo>
                    <a:pt x="371" y="169"/>
                  </a:lnTo>
                  <a:lnTo>
                    <a:pt x="371" y="186"/>
                  </a:lnTo>
                  <a:lnTo>
                    <a:pt x="371" y="203"/>
                  </a:lnTo>
                  <a:lnTo>
                    <a:pt x="369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4" y="343"/>
                  </a:lnTo>
                  <a:lnTo>
                    <a:pt x="269" y="352"/>
                  </a:lnTo>
                  <a:lnTo>
                    <a:pt x="253" y="359"/>
                  </a:lnTo>
                  <a:lnTo>
                    <a:pt x="237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1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4"/>
                  </a:lnTo>
                  <a:lnTo>
                    <a:pt x="119" y="359"/>
                  </a:lnTo>
                  <a:lnTo>
                    <a:pt x="103" y="352"/>
                  </a:lnTo>
                  <a:lnTo>
                    <a:pt x="88" y="343"/>
                  </a:lnTo>
                  <a:lnTo>
                    <a:pt x="74" y="334"/>
                  </a:lnTo>
                  <a:lnTo>
                    <a:pt x="61" y="323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1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CS</a:t>
              </a:r>
            </a:p>
          </p:txBody>
        </p:sp>
        <p:sp>
          <p:nvSpPr>
            <p:cNvPr id="57" name="Line 79"/>
            <p:cNvSpPr>
              <a:spLocks noChangeShapeType="1"/>
            </p:cNvSpPr>
            <p:nvPr/>
          </p:nvSpPr>
          <p:spPr bwMode="auto">
            <a:xfrm>
              <a:off x="2380171" y="2355762"/>
              <a:ext cx="0" cy="3200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413215" y="1710483"/>
            <a:ext cx="621792" cy="621792"/>
            <a:chOff x="2957513" y="1708150"/>
            <a:chExt cx="619125" cy="625475"/>
          </a:xfrm>
          <a:effectLst/>
        </p:grpSpPr>
        <p:sp>
          <p:nvSpPr>
            <p:cNvPr id="61" name="Freeform 63"/>
            <p:cNvSpPr>
              <a:spLocks/>
            </p:cNvSpPr>
            <p:nvPr/>
          </p:nvSpPr>
          <p:spPr bwMode="auto">
            <a:xfrm>
              <a:off x="2957513" y="1708150"/>
              <a:ext cx="619125" cy="625475"/>
            </a:xfrm>
            <a:custGeom>
              <a:avLst/>
              <a:gdLst>
                <a:gd name="T0" fmla="*/ 2147483647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2147483647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1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3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8" y="74"/>
                  </a:lnTo>
                  <a:lnTo>
                    <a:pt x="49" y="61"/>
                  </a:lnTo>
                  <a:lnTo>
                    <a:pt x="61" y="49"/>
                  </a:lnTo>
                  <a:lnTo>
                    <a:pt x="74" y="38"/>
                  </a:lnTo>
                  <a:lnTo>
                    <a:pt x="88" y="28"/>
                  </a:lnTo>
                  <a:lnTo>
                    <a:pt x="103" y="20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4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9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4" y="74"/>
                  </a:lnTo>
                  <a:lnTo>
                    <a:pt x="344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1" y="169"/>
                  </a:lnTo>
                  <a:lnTo>
                    <a:pt x="371" y="186"/>
                  </a:lnTo>
                  <a:lnTo>
                    <a:pt x="371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9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1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4"/>
                  </a:lnTo>
                  <a:lnTo>
                    <a:pt x="119" y="359"/>
                  </a:lnTo>
                  <a:lnTo>
                    <a:pt x="103" y="352"/>
                  </a:lnTo>
                  <a:lnTo>
                    <a:pt x="88" y="343"/>
                  </a:lnTo>
                  <a:lnTo>
                    <a:pt x="74" y="334"/>
                  </a:lnTo>
                  <a:lnTo>
                    <a:pt x="61" y="323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3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1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2" name="Rectangle 64"/>
            <p:cNvSpPr>
              <a:spLocks noChangeArrowheads="1"/>
            </p:cNvSpPr>
            <p:nvPr/>
          </p:nvSpPr>
          <p:spPr bwMode="auto">
            <a:xfrm>
              <a:off x="3138835" y="1928554"/>
              <a:ext cx="25648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MM</a:t>
              </a:r>
              <a:endParaRPr lang="en-US" sz="7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sp>
        <p:nvSpPr>
          <p:cNvPr id="60" name="Line 81"/>
          <p:cNvSpPr>
            <a:spLocks noChangeShapeType="1"/>
          </p:cNvSpPr>
          <p:nvPr/>
        </p:nvSpPr>
        <p:spPr bwMode="auto">
          <a:xfrm>
            <a:off x="3730462" y="2345546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175527" y="1720250"/>
            <a:ext cx="621792" cy="621792"/>
            <a:chOff x="3640138" y="1712913"/>
            <a:chExt cx="619125" cy="625475"/>
          </a:xfrm>
          <a:effectLst/>
        </p:grpSpPr>
        <p:sp>
          <p:nvSpPr>
            <p:cNvPr id="66" name="Freeform 19"/>
            <p:cNvSpPr>
              <a:spLocks/>
            </p:cNvSpPr>
            <p:nvPr/>
          </p:nvSpPr>
          <p:spPr bwMode="auto">
            <a:xfrm>
              <a:off x="3640138" y="1712913"/>
              <a:ext cx="619125" cy="625475"/>
            </a:xfrm>
            <a:custGeom>
              <a:avLst/>
              <a:gdLst>
                <a:gd name="T0" fmla="*/ 2147483647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2147483647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1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3" y="119"/>
                  </a:lnTo>
                  <a:lnTo>
                    <a:pt x="19" y="103"/>
                  </a:lnTo>
                  <a:lnTo>
                    <a:pt x="28" y="88"/>
                  </a:lnTo>
                  <a:lnTo>
                    <a:pt x="38" y="74"/>
                  </a:lnTo>
                  <a:lnTo>
                    <a:pt x="49" y="61"/>
                  </a:lnTo>
                  <a:lnTo>
                    <a:pt x="61" y="49"/>
                  </a:lnTo>
                  <a:lnTo>
                    <a:pt x="74" y="38"/>
                  </a:lnTo>
                  <a:lnTo>
                    <a:pt x="88" y="28"/>
                  </a:lnTo>
                  <a:lnTo>
                    <a:pt x="103" y="20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4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6" y="7"/>
                  </a:lnTo>
                  <a:lnTo>
                    <a:pt x="253" y="13"/>
                  </a:lnTo>
                  <a:lnTo>
                    <a:pt x="269" y="20"/>
                  </a:lnTo>
                  <a:lnTo>
                    <a:pt x="283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4" y="74"/>
                  </a:lnTo>
                  <a:lnTo>
                    <a:pt x="344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8" y="152"/>
                  </a:lnTo>
                  <a:lnTo>
                    <a:pt x="371" y="169"/>
                  </a:lnTo>
                  <a:lnTo>
                    <a:pt x="371" y="186"/>
                  </a:lnTo>
                  <a:lnTo>
                    <a:pt x="371" y="203"/>
                  </a:lnTo>
                  <a:lnTo>
                    <a:pt x="368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3" y="343"/>
                  </a:lnTo>
                  <a:lnTo>
                    <a:pt x="269" y="352"/>
                  </a:lnTo>
                  <a:lnTo>
                    <a:pt x="253" y="359"/>
                  </a:lnTo>
                  <a:lnTo>
                    <a:pt x="236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1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4"/>
                  </a:lnTo>
                  <a:lnTo>
                    <a:pt x="119" y="359"/>
                  </a:lnTo>
                  <a:lnTo>
                    <a:pt x="103" y="352"/>
                  </a:lnTo>
                  <a:lnTo>
                    <a:pt x="88" y="343"/>
                  </a:lnTo>
                  <a:lnTo>
                    <a:pt x="74" y="334"/>
                  </a:lnTo>
                  <a:lnTo>
                    <a:pt x="61" y="323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19" y="268"/>
                  </a:lnTo>
                  <a:lnTo>
                    <a:pt x="13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1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3830276" y="1933317"/>
              <a:ext cx="23884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MD</a:t>
              </a:r>
            </a:p>
          </p:txBody>
        </p:sp>
      </p:grpSp>
      <p:sp>
        <p:nvSpPr>
          <p:cNvPr id="65" name="Line 82"/>
          <p:cNvSpPr>
            <a:spLocks noChangeShapeType="1"/>
          </p:cNvSpPr>
          <p:nvPr/>
        </p:nvSpPr>
        <p:spPr bwMode="auto">
          <a:xfrm>
            <a:off x="4486422" y="2345546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8" name="Line 84"/>
          <p:cNvSpPr>
            <a:spLocks noChangeShapeType="1"/>
          </p:cNvSpPr>
          <p:nvPr/>
        </p:nvSpPr>
        <p:spPr bwMode="auto">
          <a:xfrm>
            <a:off x="3730462" y="4480560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9" name="Line 85"/>
          <p:cNvSpPr>
            <a:spLocks noChangeShapeType="1"/>
          </p:cNvSpPr>
          <p:nvPr/>
        </p:nvSpPr>
        <p:spPr bwMode="auto">
          <a:xfrm>
            <a:off x="4491085" y="4490196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0" name="Line 86"/>
          <p:cNvSpPr>
            <a:spLocks noChangeShapeType="1"/>
          </p:cNvSpPr>
          <p:nvPr/>
        </p:nvSpPr>
        <p:spPr bwMode="auto">
          <a:xfrm>
            <a:off x="5250416" y="4480560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1" name="Line 87"/>
          <p:cNvSpPr>
            <a:spLocks noChangeShapeType="1"/>
          </p:cNvSpPr>
          <p:nvPr/>
        </p:nvSpPr>
        <p:spPr bwMode="auto">
          <a:xfrm>
            <a:off x="6008987" y="4473349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2" name="Line 88"/>
          <p:cNvSpPr>
            <a:spLocks noChangeShapeType="1"/>
          </p:cNvSpPr>
          <p:nvPr/>
        </p:nvSpPr>
        <p:spPr bwMode="auto">
          <a:xfrm>
            <a:off x="6772868" y="4478086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3" name="Line 89"/>
          <p:cNvSpPr>
            <a:spLocks noChangeShapeType="1"/>
          </p:cNvSpPr>
          <p:nvPr/>
        </p:nvSpPr>
        <p:spPr bwMode="auto">
          <a:xfrm>
            <a:off x="7528375" y="4473349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4" name="Line 90"/>
          <p:cNvSpPr>
            <a:spLocks noChangeShapeType="1"/>
          </p:cNvSpPr>
          <p:nvPr/>
        </p:nvSpPr>
        <p:spPr bwMode="auto">
          <a:xfrm>
            <a:off x="7703598" y="3273425"/>
            <a:ext cx="304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5" name="Line 92"/>
          <p:cNvSpPr>
            <a:spLocks noChangeShapeType="1"/>
          </p:cNvSpPr>
          <p:nvPr/>
        </p:nvSpPr>
        <p:spPr bwMode="auto">
          <a:xfrm>
            <a:off x="1413940" y="2511425"/>
            <a:ext cx="320040" cy="1632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6" name="Line 93"/>
          <p:cNvSpPr>
            <a:spLocks noChangeShapeType="1"/>
          </p:cNvSpPr>
          <p:nvPr/>
        </p:nvSpPr>
        <p:spPr bwMode="auto">
          <a:xfrm>
            <a:off x="1428987" y="3185696"/>
            <a:ext cx="32004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7" name="Line 94"/>
          <p:cNvSpPr>
            <a:spLocks noChangeShapeType="1"/>
          </p:cNvSpPr>
          <p:nvPr/>
        </p:nvSpPr>
        <p:spPr bwMode="auto">
          <a:xfrm>
            <a:off x="1424542" y="3948311"/>
            <a:ext cx="32004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8" name="Line 98"/>
          <p:cNvSpPr>
            <a:spLocks noChangeShapeType="1"/>
          </p:cNvSpPr>
          <p:nvPr/>
        </p:nvSpPr>
        <p:spPr bwMode="auto">
          <a:xfrm>
            <a:off x="7715250" y="4480560"/>
            <a:ext cx="276421" cy="20362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9" name="Line 102"/>
          <p:cNvSpPr>
            <a:spLocks noChangeShapeType="1"/>
          </p:cNvSpPr>
          <p:nvPr/>
        </p:nvSpPr>
        <p:spPr bwMode="auto">
          <a:xfrm>
            <a:off x="7703598" y="3948311"/>
            <a:ext cx="304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5698091" y="1720625"/>
            <a:ext cx="621792" cy="954088"/>
            <a:chOff x="5525008" y="1720250"/>
            <a:chExt cx="621792" cy="954088"/>
          </a:xfrm>
        </p:grpSpPr>
        <p:sp>
          <p:nvSpPr>
            <p:cNvPr id="81" name="Line 76"/>
            <p:cNvSpPr>
              <a:spLocks noChangeShapeType="1"/>
            </p:cNvSpPr>
            <p:nvPr/>
          </p:nvSpPr>
          <p:spPr bwMode="auto">
            <a:xfrm>
              <a:off x="5818697" y="2356329"/>
              <a:ext cx="0" cy="31800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5525008" y="1720250"/>
              <a:ext cx="621792" cy="621792"/>
              <a:chOff x="5002212" y="1703388"/>
              <a:chExt cx="621792" cy="621792"/>
            </a:xfrm>
          </p:grpSpPr>
          <p:sp>
            <p:nvSpPr>
              <p:cNvPr id="83" name="Freeform 122"/>
              <p:cNvSpPr>
                <a:spLocks/>
              </p:cNvSpPr>
              <p:nvPr/>
            </p:nvSpPr>
            <p:spPr bwMode="auto">
              <a:xfrm>
                <a:off x="5002212" y="1703388"/>
                <a:ext cx="621792" cy="621792"/>
              </a:xfrm>
              <a:custGeom>
                <a:avLst/>
                <a:gdLst>
                  <a:gd name="T0" fmla="*/ 2147483647 w 371"/>
                  <a:gd name="T1" fmla="*/ 2147483647 h 370"/>
                  <a:gd name="T2" fmla="*/ 2147483647 w 371"/>
                  <a:gd name="T3" fmla="*/ 2147483647 h 370"/>
                  <a:gd name="T4" fmla="*/ 2147483647 w 371"/>
                  <a:gd name="T5" fmla="*/ 2147483647 h 370"/>
                  <a:gd name="T6" fmla="*/ 2147483647 w 371"/>
                  <a:gd name="T7" fmla="*/ 2147483647 h 370"/>
                  <a:gd name="T8" fmla="*/ 2147483647 w 371"/>
                  <a:gd name="T9" fmla="*/ 2147483647 h 370"/>
                  <a:gd name="T10" fmla="*/ 2147483647 w 371"/>
                  <a:gd name="T11" fmla="*/ 2147483647 h 370"/>
                  <a:gd name="T12" fmla="*/ 2147483647 w 371"/>
                  <a:gd name="T13" fmla="*/ 2147483647 h 370"/>
                  <a:gd name="T14" fmla="*/ 2147483647 w 371"/>
                  <a:gd name="T15" fmla="*/ 2147483647 h 370"/>
                  <a:gd name="T16" fmla="*/ 2147483647 w 371"/>
                  <a:gd name="T17" fmla="*/ 0 h 370"/>
                  <a:gd name="T18" fmla="*/ 2147483647 w 371"/>
                  <a:gd name="T19" fmla="*/ 2147483647 h 370"/>
                  <a:gd name="T20" fmla="*/ 2147483647 w 371"/>
                  <a:gd name="T21" fmla="*/ 2147483647 h 370"/>
                  <a:gd name="T22" fmla="*/ 2147483647 w 371"/>
                  <a:gd name="T23" fmla="*/ 2147483647 h 370"/>
                  <a:gd name="T24" fmla="*/ 2147483647 w 371"/>
                  <a:gd name="T25" fmla="*/ 2147483647 h 370"/>
                  <a:gd name="T26" fmla="*/ 2147483647 w 371"/>
                  <a:gd name="T27" fmla="*/ 2147483647 h 370"/>
                  <a:gd name="T28" fmla="*/ 2147483647 w 371"/>
                  <a:gd name="T29" fmla="*/ 2147483647 h 370"/>
                  <a:gd name="T30" fmla="*/ 2147483647 w 371"/>
                  <a:gd name="T31" fmla="*/ 2147483647 h 370"/>
                  <a:gd name="T32" fmla="*/ 2147483647 w 371"/>
                  <a:gd name="T33" fmla="*/ 2147483647 h 370"/>
                  <a:gd name="T34" fmla="*/ 2147483647 w 371"/>
                  <a:gd name="T35" fmla="*/ 2147483647 h 370"/>
                  <a:gd name="T36" fmla="*/ 2147483647 w 371"/>
                  <a:gd name="T37" fmla="*/ 2147483647 h 370"/>
                  <a:gd name="T38" fmla="*/ 2147483647 w 371"/>
                  <a:gd name="T39" fmla="*/ 2147483647 h 370"/>
                  <a:gd name="T40" fmla="*/ 2147483647 w 371"/>
                  <a:gd name="T41" fmla="*/ 2147483647 h 370"/>
                  <a:gd name="T42" fmla="*/ 2147483647 w 371"/>
                  <a:gd name="T43" fmla="*/ 2147483647 h 370"/>
                  <a:gd name="T44" fmla="*/ 2147483647 w 371"/>
                  <a:gd name="T45" fmla="*/ 2147483647 h 370"/>
                  <a:gd name="T46" fmla="*/ 2147483647 w 371"/>
                  <a:gd name="T47" fmla="*/ 2147483647 h 370"/>
                  <a:gd name="T48" fmla="*/ 2147483647 w 371"/>
                  <a:gd name="T49" fmla="*/ 2147483647 h 370"/>
                  <a:gd name="T50" fmla="*/ 2147483647 w 371"/>
                  <a:gd name="T51" fmla="*/ 2147483647 h 370"/>
                  <a:gd name="T52" fmla="*/ 2147483647 w 371"/>
                  <a:gd name="T53" fmla="*/ 2147483647 h 370"/>
                  <a:gd name="T54" fmla="*/ 2147483647 w 371"/>
                  <a:gd name="T55" fmla="*/ 2147483647 h 370"/>
                  <a:gd name="T56" fmla="*/ 2147483647 w 371"/>
                  <a:gd name="T57" fmla="*/ 2147483647 h 370"/>
                  <a:gd name="T58" fmla="*/ 2147483647 w 371"/>
                  <a:gd name="T59" fmla="*/ 2147483647 h 370"/>
                  <a:gd name="T60" fmla="*/ 2147483647 w 371"/>
                  <a:gd name="T61" fmla="*/ 2147483647 h 370"/>
                  <a:gd name="T62" fmla="*/ 2147483647 w 371"/>
                  <a:gd name="T63" fmla="*/ 2147483647 h 370"/>
                  <a:gd name="T64" fmla="*/ 2147483647 w 371"/>
                  <a:gd name="T65" fmla="*/ 2147483647 h 370"/>
                  <a:gd name="T66" fmla="*/ 2147483647 w 371"/>
                  <a:gd name="T67" fmla="*/ 2147483647 h 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1"/>
                  <a:gd name="T103" fmla="*/ 0 h 370"/>
                  <a:gd name="T104" fmla="*/ 371 w 371"/>
                  <a:gd name="T105" fmla="*/ 370 h 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1" h="370">
                    <a:moveTo>
                      <a:pt x="0" y="185"/>
                    </a:moveTo>
                    <a:lnTo>
                      <a:pt x="1" y="168"/>
                    </a:lnTo>
                    <a:lnTo>
                      <a:pt x="3" y="151"/>
                    </a:lnTo>
                    <a:lnTo>
                      <a:pt x="7" y="134"/>
                    </a:lnTo>
                    <a:lnTo>
                      <a:pt x="13" y="118"/>
                    </a:lnTo>
                    <a:lnTo>
                      <a:pt x="20" y="103"/>
                    </a:lnTo>
                    <a:lnTo>
                      <a:pt x="28" y="87"/>
                    </a:lnTo>
                    <a:lnTo>
                      <a:pt x="38" y="73"/>
                    </a:lnTo>
                    <a:lnTo>
                      <a:pt x="49" y="60"/>
                    </a:lnTo>
                    <a:lnTo>
                      <a:pt x="61" y="48"/>
                    </a:lnTo>
                    <a:lnTo>
                      <a:pt x="74" y="37"/>
                    </a:lnTo>
                    <a:lnTo>
                      <a:pt x="88" y="28"/>
                    </a:lnTo>
                    <a:lnTo>
                      <a:pt x="103" y="19"/>
                    </a:lnTo>
                    <a:lnTo>
                      <a:pt x="119" y="12"/>
                    </a:lnTo>
                    <a:lnTo>
                      <a:pt x="135" y="7"/>
                    </a:lnTo>
                    <a:lnTo>
                      <a:pt x="152" y="3"/>
                    </a:lnTo>
                    <a:lnTo>
                      <a:pt x="169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20" y="3"/>
                    </a:lnTo>
                    <a:lnTo>
                      <a:pt x="237" y="7"/>
                    </a:lnTo>
                    <a:lnTo>
                      <a:pt x="253" y="12"/>
                    </a:lnTo>
                    <a:lnTo>
                      <a:pt x="269" y="19"/>
                    </a:lnTo>
                    <a:lnTo>
                      <a:pt x="284" y="28"/>
                    </a:lnTo>
                    <a:lnTo>
                      <a:pt x="298" y="37"/>
                    </a:lnTo>
                    <a:lnTo>
                      <a:pt x="311" y="48"/>
                    </a:lnTo>
                    <a:lnTo>
                      <a:pt x="323" y="60"/>
                    </a:lnTo>
                    <a:lnTo>
                      <a:pt x="334" y="73"/>
                    </a:lnTo>
                    <a:lnTo>
                      <a:pt x="344" y="87"/>
                    </a:lnTo>
                    <a:lnTo>
                      <a:pt x="352" y="103"/>
                    </a:lnTo>
                    <a:lnTo>
                      <a:pt x="359" y="118"/>
                    </a:lnTo>
                    <a:lnTo>
                      <a:pt x="364" y="134"/>
                    </a:lnTo>
                    <a:lnTo>
                      <a:pt x="369" y="151"/>
                    </a:lnTo>
                    <a:lnTo>
                      <a:pt x="371" y="168"/>
                    </a:lnTo>
                    <a:lnTo>
                      <a:pt x="371" y="185"/>
                    </a:lnTo>
                    <a:lnTo>
                      <a:pt x="371" y="202"/>
                    </a:lnTo>
                    <a:lnTo>
                      <a:pt x="369" y="219"/>
                    </a:lnTo>
                    <a:lnTo>
                      <a:pt x="364" y="236"/>
                    </a:lnTo>
                    <a:lnTo>
                      <a:pt x="359" y="252"/>
                    </a:lnTo>
                    <a:lnTo>
                      <a:pt x="352" y="268"/>
                    </a:lnTo>
                    <a:lnTo>
                      <a:pt x="344" y="283"/>
                    </a:lnTo>
                    <a:lnTo>
                      <a:pt x="334" y="297"/>
                    </a:lnTo>
                    <a:lnTo>
                      <a:pt x="323" y="310"/>
                    </a:lnTo>
                    <a:lnTo>
                      <a:pt x="311" y="322"/>
                    </a:lnTo>
                    <a:lnTo>
                      <a:pt x="298" y="333"/>
                    </a:lnTo>
                    <a:lnTo>
                      <a:pt x="284" y="343"/>
                    </a:lnTo>
                    <a:lnTo>
                      <a:pt x="269" y="351"/>
                    </a:lnTo>
                    <a:lnTo>
                      <a:pt x="253" y="358"/>
                    </a:lnTo>
                    <a:lnTo>
                      <a:pt x="237" y="363"/>
                    </a:lnTo>
                    <a:lnTo>
                      <a:pt x="220" y="367"/>
                    </a:lnTo>
                    <a:lnTo>
                      <a:pt x="203" y="369"/>
                    </a:lnTo>
                    <a:lnTo>
                      <a:pt x="186" y="370"/>
                    </a:lnTo>
                    <a:lnTo>
                      <a:pt x="169" y="369"/>
                    </a:lnTo>
                    <a:lnTo>
                      <a:pt x="152" y="367"/>
                    </a:lnTo>
                    <a:lnTo>
                      <a:pt x="135" y="363"/>
                    </a:lnTo>
                    <a:lnTo>
                      <a:pt x="119" y="358"/>
                    </a:lnTo>
                    <a:lnTo>
                      <a:pt x="103" y="351"/>
                    </a:lnTo>
                    <a:lnTo>
                      <a:pt x="88" y="343"/>
                    </a:lnTo>
                    <a:lnTo>
                      <a:pt x="74" y="333"/>
                    </a:lnTo>
                    <a:lnTo>
                      <a:pt x="61" y="322"/>
                    </a:lnTo>
                    <a:lnTo>
                      <a:pt x="49" y="310"/>
                    </a:lnTo>
                    <a:lnTo>
                      <a:pt x="38" y="297"/>
                    </a:lnTo>
                    <a:lnTo>
                      <a:pt x="28" y="283"/>
                    </a:lnTo>
                    <a:lnTo>
                      <a:pt x="20" y="268"/>
                    </a:lnTo>
                    <a:lnTo>
                      <a:pt x="13" y="252"/>
                    </a:lnTo>
                    <a:lnTo>
                      <a:pt x="7" y="236"/>
                    </a:lnTo>
                    <a:lnTo>
                      <a:pt x="3" y="219"/>
                    </a:lnTo>
                    <a:lnTo>
                      <a:pt x="1" y="202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FFFF99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sz="10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4" name="Rectangle 123"/>
              <p:cNvSpPr>
                <a:spLocks noChangeArrowheads="1"/>
              </p:cNvSpPr>
              <p:nvPr/>
            </p:nvSpPr>
            <p:spPr bwMode="auto">
              <a:xfrm>
                <a:off x="5046408" y="1845007"/>
                <a:ext cx="5334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1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  <a:cs typeface="Arial" charset="0"/>
                  </a:rPr>
                  <a:t>Space</a:t>
                </a:r>
              </a:p>
              <a:p>
                <a:pPr eaLnBrk="0" hangingPunct="0">
                  <a:defRPr/>
                </a:pPr>
                <a:r>
                  <a:rPr lang="en-US" sz="11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  <a:cs typeface="Arial" charset="0"/>
                  </a:rPr>
                  <a:t>Wire</a:t>
                </a:r>
                <a:endParaRPr lang="en-US" sz="66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endParaRPr>
              </a:p>
            </p:txBody>
          </p:sp>
        </p:grpSp>
      </p:grpSp>
      <p:grpSp>
        <p:nvGrpSpPr>
          <p:cNvPr id="85" name="Group 84"/>
          <p:cNvGrpSpPr/>
          <p:nvPr/>
        </p:nvGrpSpPr>
        <p:grpSpPr>
          <a:xfrm>
            <a:off x="1885081" y="4800600"/>
            <a:ext cx="621792" cy="621792"/>
            <a:chOff x="2279649" y="4876800"/>
            <a:chExt cx="621792" cy="621792"/>
          </a:xfrm>
          <a:effectLst/>
        </p:grpSpPr>
        <p:sp>
          <p:nvSpPr>
            <p:cNvPr id="86" name="Freeform 124"/>
            <p:cNvSpPr>
              <a:spLocks/>
            </p:cNvSpPr>
            <p:nvPr/>
          </p:nvSpPr>
          <p:spPr bwMode="auto">
            <a:xfrm>
              <a:off x="2279649" y="4876800"/>
              <a:ext cx="621792" cy="621792"/>
            </a:xfrm>
            <a:custGeom>
              <a:avLst/>
              <a:gdLst>
                <a:gd name="T0" fmla="*/ 2147483647 w 371"/>
                <a:gd name="T1" fmla="*/ 2147483647 h 370"/>
                <a:gd name="T2" fmla="*/ 2147483647 w 371"/>
                <a:gd name="T3" fmla="*/ 2147483647 h 370"/>
                <a:gd name="T4" fmla="*/ 2147483647 w 371"/>
                <a:gd name="T5" fmla="*/ 2147483647 h 370"/>
                <a:gd name="T6" fmla="*/ 2147483647 w 371"/>
                <a:gd name="T7" fmla="*/ 2147483647 h 370"/>
                <a:gd name="T8" fmla="*/ 2147483647 w 371"/>
                <a:gd name="T9" fmla="*/ 2147483647 h 370"/>
                <a:gd name="T10" fmla="*/ 2147483647 w 371"/>
                <a:gd name="T11" fmla="*/ 2147483647 h 370"/>
                <a:gd name="T12" fmla="*/ 2147483647 w 371"/>
                <a:gd name="T13" fmla="*/ 2147483647 h 370"/>
                <a:gd name="T14" fmla="*/ 2147483647 w 371"/>
                <a:gd name="T15" fmla="*/ 2147483647 h 370"/>
                <a:gd name="T16" fmla="*/ 2147483647 w 371"/>
                <a:gd name="T17" fmla="*/ 0 h 370"/>
                <a:gd name="T18" fmla="*/ 2147483647 w 371"/>
                <a:gd name="T19" fmla="*/ 2147483647 h 370"/>
                <a:gd name="T20" fmla="*/ 2147483647 w 371"/>
                <a:gd name="T21" fmla="*/ 2147483647 h 370"/>
                <a:gd name="T22" fmla="*/ 2147483647 w 371"/>
                <a:gd name="T23" fmla="*/ 2147483647 h 370"/>
                <a:gd name="T24" fmla="*/ 2147483647 w 371"/>
                <a:gd name="T25" fmla="*/ 2147483647 h 370"/>
                <a:gd name="T26" fmla="*/ 2147483647 w 371"/>
                <a:gd name="T27" fmla="*/ 2147483647 h 370"/>
                <a:gd name="T28" fmla="*/ 2147483647 w 371"/>
                <a:gd name="T29" fmla="*/ 2147483647 h 370"/>
                <a:gd name="T30" fmla="*/ 2147483647 w 371"/>
                <a:gd name="T31" fmla="*/ 2147483647 h 370"/>
                <a:gd name="T32" fmla="*/ 2147483647 w 371"/>
                <a:gd name="T33" fmla="*/ 2147483647 h 370"/>
                <a:gd name="T34" fmla="*/ 2147483647 w 371"/>
                <a:gd name="T35" fmla="*/ 2147483647 h 370"/>
                <a:gd name="T36" fmla="*/ 2147483647 w 371"/>
                <a:gd name="T37" fmla="*/ 2147483647 h 370"/>
                <a:gd name="T38" fmla="*/ 2147483647 w 371"/>
                <a:gd name="T39" fmla="*/ 2147483647 h 370"/>
                <a:gd name="T40" fmla="*/ 2147483647 w 371"/>
                <a:gd name="T41" fmla="*/ 2147483647 h 370"/>
                <a:gd name="T42" fmla="*/ 2147483647 w 371"/>
                <a:gd name="T43" fmla="*/ 2147483647 h 370"/>
                <a:gd name="T44" fmla="*/ 2147483647 w 371"/>
                <a:gd name="T45" fmla="*/ 2147483647 h 370"/>
                <a:gd name="T46" fmla="*/ 2147483647 w 371"/>
                <a:gd name="T47" fmla="*/ 2147483647 h 370"/>
                <a:gd name="T48" fmla="*/ 2147483647 w 371"/>
                <a:gd name="T49" fmla="*/ 2147483647 h 370"/>
                <a:gd name="T50" fmla="*/ 2147483647 w 371"/>
                <a:gd name="T51" fmla="*/ 2147483647 h 370"/>
                <a:gd name="T52" fmla="*/ 2147483647 w 371"/>
                <a:gd name="T53" fmla="*/ 2147483647 h 370"/>
                <a:gd name="T54" fmla="*/ 2147483647 w 371"/>
                <a:gd name="T55" fmla="*/ 2147483647 h 370"/>
                <a:gd name="T56" fmla="*/ 2147483647 w 371"/>
                <a:gd name="T57" fmla="*/ 2147483647 h 370"/>
                <a:gd name="T58" fmla="*/ 2147483647 w 371"/>
                <a:gd name="T59" fmla="*/ 2147483647 h 370"/>
                <a:gd name="T60" fmla="*/ 2147483647 w 371"/>
                <a:gd name="T61" fmla="*/ 2147483647 h 370"/>
                <a:gd name="T62" fmla="*/ 2147483647 w 371"/>
                <a:gd name="T63" fmla="*/ 2147483647 h 370"/>
                <a:gd name="T64" fmla="*/ 2147483647 w 371"/>
                <a:gd name="T65" fmla="*/ 2147483647 h 370"/>
                <a:gd name="T66" fmla="*/ 2147483647 w 371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0"/>
                <a:gd name="T104" fmla="*/ 371 w 371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1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7" name="Rectangle 125"/>
            <p:cNvSpPr>
              <a:spLocks noChangeArrowheads="1"/>
            </p:cNvSpPr>
            <p:nvPr/>
          </p:nvSpPr>
          <p:spPr bwMode="auto">
            <a:xfrm>
              <a:off x="2340477" y="5049197"/>
              <a:ext cx="50013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1553 Bus</a:t>
              </a:r>
            </a:p>
            <a:p>
              <a:pPr eaLnBrk="0" hangingPunct="0">
                <a:defRPr/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Controller</a:t>
              </a:r>
            </a:p>
          </p:txBody>
        </p:sp>
      </p:grpSp>
      <p:sp>
        <p:nvSpPr>
          <p:cNvPr id="88" name="Line 126"/>
          <p:cNvSpPr>
            <a:spLocks noChangeShapeType="1"/>
          </p:cNvSpPr>
          <p:nvPr/>
        </p:nvSpPr>
        <p:spPr bwMode="auto">
          <a:xfrm flipH="1">
            <a:off x="5993321" y="1182136"/>
            <a:ext cx="0" cy="514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9" name="Rectangle 131"/>
          <p:cNvSpPr>
            <a:spLocks noChangeArrowheads="1"/>
          </p:cNvSpPr>
          <p:nvPr/>
        </p:nvSpPr>
        <p:spPr bwMode="auto">
          <a:xfrm>
            <a:off x="1489788" y="5491007"/>
            <a:ext cx="509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S/C</a:t>
            </a:r>
          </a:p>
          <a:p>
            <a:pPr eaLnBrk="0" hangingPunct="0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Data</a:t>
            </a:r>
            <a:endParaRPr lang="en-US" sz="44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90" name="Line 133"/>
          <p:cNvSpPr>
            <a:spLocks noChangeShapeType="1"/>
          </p:cNvSpPr>
          <p:nvPr/>
        </p:nvSpPr>
        <p:spPr bwMode="auto">
          <a:xfrm>
            <a:off x="2195040" y="4491673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771016" y="4438949"/>
            <a:ext cx="621792" cy="621792"/>
            <a:chOff x="882650" y="4308475"/>
            <a:chExt cx="573088" cy="576263"/>
          </a:xfrm>
          <a:effectLst/>
        </p:grpSpPr>
        <p:sp>
          <p:nvSpPr>
            <p:cNvPr id="92" name="Freeform 140"/>
            <p:cNvSpPr>
              <a:spLocks/>
            </p:cNvSpPr>
            <p:nvPr/>
          </p:nvSpPr>
          <p:spPr bwMode="auto">
            <a:xfrm>
              <a:off x="882650" y="4308475"/>
              <a:ext cx="573088" cy="576263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2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2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2"/>
                  </a:lnTo>
                  <a:lnTo>
                    <a:pt x="334" y="296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6"/>
                  </a:lnTo>
                  <a:lnTo>
                    <a:pt x="28" y="282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" name="Rectangle 141"/>
            <p:cNvSpPr>
              <a:spLocks noChangeArrowheads="1"/>
            </p:cNvSpPr>
            <p:nvPr/>
          </p:nvSpPr>
          <p:spPr bwMode="auto">
            <a:xfrm>
              <a:off x="1070944" y="4504273"/>
              <a:ext cx="196500" cy="1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HS</a:t>
              </a:r>
              <a:endParaRPr lang="en-US" sz="7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  <p:sp>
        <p:nvSpPr>
          <p:cNvPr id="94" name="Line 142"/>
          <p:cNvSpPr>
            <a:spLocks noChangeShapeType="1"/>
          </p:cNvSpPr>
          <p:nvPr/>
        </p:nvSpPr>
        <p:spPr bwMode="auto">
          <a:xfrm flipV="1">
            <a:off x="1409211" y="4486275"/>
            <a:ext cx="320040" cy="180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7989058" y="3655206"/>
            <a:ext cx="665988" cy="621792"/>
            <a:chOff x="6103620" y="3959225"/>
            <a:chExt cx="665988" cy="621792"/>
          </a:xfrm>
        </p:grpSpPr>
        <p:sp>
          <p:nvSpPr>
            <p:cNvPr id="96" name="Freeform 143"/>
            <p:cNvSpPr>
              <a:spLocks/>
            </p:cNvSpPr>
            <p:nvPr/>
          </p:nvSpPr>
          <p:spPr bwMode="auto">
            <a:xfrm>
              <a:off x="6140196" y="3959225"/>
              <a:ext cx="621792" cy="621792"/>
            </a:xfrm>
            <a:custGeom>
              <a:avLst/>
              <a:gdLst>
                <a:gd name="T0" fmla="*/ 1 w 371"/>
                <a:gd name="T1" fmla="*/ 255 h 370"/>
                <a:gd name="T2" fmla="*/ 7 w 371"/>
                <a:gd name="T3" fmla="*/ 204 h 370"/>
                <a:gd name="T4" fmla="*/ 27 w 371"/>
                <a:gd name="T5" fmla="*/ 157 h 370"/>
                <a:gd name="T6" fmla="*/ 53 w 371"/>
                <a:gd name="T7" fmla="*/ 112 h 370"/>
                <a:gd name="T8" fmla="*/ 86 w 371"/>
                <a:gd name="T9" fmla="*/ 73 h 370"/>
                <a:gd name="T10" fmla="*/ 126 w 371"/>
                <a:gd name="T11" fmla="*/ 42 h 370"/>
                <a:gd name="T12" fmla="*/ 168 w 371"/>
                <a:gd name="T13" fmla="*/ 19 h 370"/>
                <a:gd name="T14" fmla="*/ 217 w 371"/>
                <a:gd name="T15" fmla="*/ 3 h 370"/>
                <a:gd name="T16" fmla="*/ 265 w 371"/>
                <a:gd name="T17" fmla="*/ 0 h 370"/>
                <a:gd name="T18" fmla="*/ 311 w 371"/>
                <a:gd name="T19" fmla="*/ 3 h 370"/>
                <a:gd name="T20" fmla="*/ 360 w 371"/>
                <a:gd name="T21" fmla="*/ 19 h 370"/>
                <a:gd name="T22" fmla="*/ 404 w 371"/>
                <a:gd name="T23" fmla="*/ 42 h 370"/>
                <a:gd name="T24" fmla="*/ 444 w 371"/>
                <a:gd name="T25" fmla="*/ 73 h 370"/>
                <a:gd name="T26" fmla="*/ 474 w 371"/>
                <a:gd name="T27" fmla="*/ 112 h 370"/>
                <a:gd name="T28" fmla="*/ 499 w 371"/>
                <a:gd name="T29" fmla="*/ 157 h 370"/>
                <a:gd name="T30" fmla="*/ 518 w 371"/>
                <a:gd name="T31" fmla="*/ 204 h 370"/>
                <a:gd name="T32" fmla="*/ 526 w 371"/>
                <a:gd name="T33" fmla="*/ 255 h 370"/>
                <a:gd name="T34" fmla="*/ 526 w 371"/>
                <a:gd name="T35" fmla="*/ 308 h 370"/>
                <a:gd name="T36" fmla="*/ 518 w 371"/>
                <a:gd name="T37" fmla="*/ 362 h 370"/>
                <a:gd name="T38" fmla="*/ 499 w 371"/>
                <a:gd name="T39" fmla="*/ 410 h 370"/>
                <a:gd name="T40" fmla="*/ 474 w 371"/>
                <a:gd name="T41" fmla="*/ 452 h 370"/>
                <a:gd name="T42" fmla="*/ 444 w 371"/>
                <a:gd name="T43" fmla="*/ 491 h 370"/>
                <a:gd name="T44" fmla="*/ 404 w 371"/>
                <a:gd name="T45" fmla="*/ 524 h 370"/>
                <a:gd name="T46" fmla="*/ 360 w 371"/>
                <a:gd name="T47" fmla="*/ 546 h 370"/>
                <a:gd name="T48" fmla="*/ 311 w 371"/>
                <a:gd name="T49" fmla="*/ 560 h 370"/>
                <a:gd name="T50" fmla="*/ 265 w 371"/>
                <a:gd name="T51" fmla="*/ 564 h 370"/>
                <a:gd name="T52" fmla="*/ 217 w 371"/>
                <a:gd name="T53" fmla="*/ 560 h 370"/>
                <a:gd name="T54" fmla="*/ 168 w 371"/>
                <a:gd name="T55" fmla="*/ 546 h 370"/>
                <a:gd name="T56" fmla="*/ 126 w 371"/>
                <a:gd name="T57" fmla="*/ 524 h 370"/>
                <a:gd name="T58" fmla="*/ 86 w 371"/>
                <a:gd name="T59" fmla="*/ 491 h 370"/>
                <a:gd name="T60" fmla="*/ 53 w 371"/>
                <a:gd name="T61" fmla="*/ 452 h 370"/>
                <a:gd name="T62" fmla="*/ 27 w 371"/>
                <a:gd name="T63" fmla="*/ 410 h 370"/>
                <a:gd name="T64" fmla="*/ 7 w 371"/>
                <a:gd name="T65" fmla="*/ 362 h 370"/>
                <a:gd name="T66" fmla="*/ 1 w 371"/>
                <a:gd name="T67" fmla="*/ 308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0"/>
                <a:gd name="T104" fmla="*/ 371 w 371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1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7" name="Rectangle 144"/>
            <p:cNvSpPr>
              <a:spLocks noChangeArrowheads="1"/>
            </p:cNvSpPr>
            <p:nvPr/>
          </p:nvSpPr>
          <p:spPr bwMode="auto">
            <a:xfrm>
              <a:off x="6103620" y="4016183"/>
              <a:ext cx="665988" cy="507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</a:rPr>
                <a:t>EDAC</a:t>
              </a:r>
            </a:p>
            <a:p>
              <a:pPr eaLnBrk="0" hangingPunct="0">
                <a:defRPr/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</a:rPr>
                <a:t>Memory</a:t>
              </a:r>
            </a:p>
            <a:p>
              <a:pPr eaLnBrk="0" hangingPunct="0">
                <a:defRPr/>
              </a:pPr>
              <a:r>
                <a:rPr lang="en-US" sz="900">
                  <a:solidFill>
                    <a:srgbClr val="000000"/>
                  </a:solidFill>
                  <a:latin typeface="Arial" panose="020B0604020202020204" pitchFamily="34" charset="0"/>
                </a:rPr>
                <a:t>Scrub</a:t>
              </a:r>
            </a:p>
          </p:txBody>
        </p:sp>
      </p:grpSp>
      <p:sp>
        <p:nvSpPr>
          <p:cNvPr id="98" name="Rectangle 148"/>
          <p:cNvSpPr>
            <a:spLocks noChangeArrowheads="1"/>
          </p:cNvSpPr>
          <p:nvPr/>
        </p:nvSpPr>
        <p:spPr bwMode="auto">
          <a:xfrm>
            <a:off x="2319814" y="5862451"/>
            <a:ext cx="658813" cy="3016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</a:rPr>
              <a:t>DIO</a:t>
            </a:r>
          </a:p>
        </p:txBody>
      </p:sp>
      <p:sp>
        <p:nvSpPr>
          <p:cNvPr id="99" name="Rectangle 150"/>
          <p:cNvSpPr>
            <a:spLocks noChangeArrowheads="1"/>
          </p:cNvSpPr>
          <p:nvPr/>
        </p:nvSpPr>
        <p:spPr bwMode="auto">
          <a:xfrm>
            <a:off x="3047681" y="5613382"/>
            <a:ext cx="8810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eaLnBrk="0" hangingPunct="0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Time</a:t>
            </a:r>
          </a:p>
          <a:p>
            <a:pPr algn="l" eaLnBrk="0" hangingPunct="0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Registers</a:t>
            </a:r>
          </a:p>
        </p:txBody>
      </p:sp>
      <p:sp>
        <p:nvSpPr>
          <p:cNvPr id="100" name="Rectangle 161"/>
          <p:cNvSpPr>
            <a:spLocks noChangeArrowheads="1"/>
          </p:cNvSpPr>
          <p:nvPr/>
        </p:nvSpPr>
        <p:spPr bwMode="auto">
          <a:xfrm>
            <a:off x="2319814" y="5437180"/>
            <a:ext cx="5095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Instr.</a:t>
            </a:r>
          </a:p>
          <a:p>
            <a:pPr eaLnBrk="0" hangingPunct="0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Data</a:t>
            </a:r>
            <a:endParaRPr lang="en-US" sz="44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7217480" y="1692612"/>
            <a:ext cx="621792" cy="621792"/>
            <a:chOff x="7518399" y="1920875"/>
            <a:chExt cx="621792" cy="621792"/>
          </a:xfrm>
        </p:grpSpPr>
        <p:sp>
          <p:nvSpPr>
            <p:cNvPr id="102" name="Freeform 162"/>
            <p:cNvSpPr>
              <a:spLocks/>
            </p:cNvSpPr>
            <p:nvPr/>
          </p:nvSpPr>
          <p:spPr bwMode="auto">
            <a:xfrm>
              <a:off x="7518399" y="1920875"/>
              <a:ext cx="621792" cy="621792"/>
            </a:xfrm>
            <a:custGeom>
              <a:avLst/>
              <a:gdLst>
                <a:gd name="T0" fmla="*/ 2147483647 w 371"/>
                <a:gd name="T1" fmla="*/ 2147483647 h 370"/>
                <a:gd name="T2" fmla="*/ 2147483647 w 371"/>
                <a:gd name="T3" fmla="*/ 2147483647 h 370"/>
                <a:gd name="T4" fmla="*/ 2147483647 w 371"/>
                <a:gd name="T5" fmla="*/ 2147483647 h 370"/>
                <a:gd name="T6" fmla="*/ 2147483647 w 371"/>
                <a:gd name="T7" fmla="*/ 2147483647 h 370"/>
                <a:gd name="T8" fmla="*/ 2147483647 w 371"/>
                <a:gd name="T9" fmla="*/ 2147483647 h 370"/>
                <a:gd name="T10" fmla="*/ 2147483647 w 371"/>
                <a:gd name="T11" fmla="*/ 2147483647 h 370"/>
                <a:gd name="T12" fmla="*/ 2147483647 w 371"/>
                <a:gd name="T13" fmla="*/ 2147483647 h 370"/>
                <a:gd name="T14" fmla="*/ 2147483647 w 371"/>
                <a:gd name="T15" fmla="*/ 2147483647 h 370"/>
                <a:gd name="T16" fmla="*/ 2147483647 w 371"/>
                <a:gd name="T17" fmla="*/ 0 h 370"/>
                <a:gd name="T18" fmla="*/ 2147483647 w 371"/>
                <a:gd name="T19" fmla="*/ 2147483647 h 370"/>
                <a:gd name="T20" fmla="*/ 2147483647 w 371"/>
                <a:gd name="T21" fmla="*/ 2147483647 h 370"/>
                <a:gd name="T22" fmla="*/ 2147483647 w 371"/>
                <a:gd name="T23" fmla="*/ 2147483647 h 370"/>
                <a:gd name="T24" fmla="*/ 2147483647 w 371"/>
                <a:gd name="T25" fmla="*/ 2147483647 h 370"/>
                <a:gd name="T26" fmla="*/ 2147483647 w 371"/>
                <a:gd name="T27" fmla="*/ 2147483647 h 370"/>
                <a:gd name="T28" fmla="*/ 2147483647 w 371"/>
                <a:gd name="T29" fmla="*/ 2147483647 h 370"/>
                <a:gd name="T30" fmla="*/ 2147483647 w 371"/>
                <a:gd name="T31" fmla="*/ 2147483647 h 370"/>
                <a:gd name="T32" fmla="*/ 2147483647 w 371"/>
                <a:gd name="T33" fmla="*/ 2147483647 h 370"/>
                <a:gd name="T34" fmla="*/ 2147483647 w 371"/>
                <a:gd name="T35" fmla="*/ 2147483647 h 370"/>
                <a:gd name="T36" fmla="*/ 2147483647 w 371"/>
                <a:gd name="T37" fmla="*/ 2147483647 h 370"/>
                <a:gd name="T38" fmla="*/ 2147483647 w 371"/>
                <a:gd name="T39" fmla="*/ 2147483647 h 370"/>
                <a:gd name="T40" fmla="*/ 2147483647 w 371"/>
                <a:gd name="T41" fmla="*/ 2147483647 h 370"/>
                <a:gd name="T42" fmla="*/ 2147483647 w 371"/>
                <a:gd name="T43" fmla="*/ 2147483647 h 370"/>
                <a:gd name="T44" fmla="*/ 2147483647 w 371"/>
                <a:gd name="T45" fmla="*/ 2147483647 h 370"/>
                <a:gd name="T46" fmla="*/ 2147483647 w 371"/>
                <a:gd name="T47" fmla="*/ 2147483647 h 370"/>
                <a:gd name="T48" fmla="*/ 2147483647 w 371"/>
                <a:gd name="T49" fmla="*/ 2147483647 h 370"/>
                <a:gd name="T50" fmla="*/ 2147483647 w 371"/>
                <a:gd name="T51" fmla="*/ 2147483647 h 370"/>
                <a:gd name="T52" fmla="*/ 2147483647 w 371"/>
                <a:gd name="T53" fmla="*/ 2147483647 h 370"/>
                <a:gd name="T54" fmla="*/ 2147483647 w 371"/>
                <a:gd name="T55" fmla="*/ 2147483647 h 370"/>
                <a:gd name="T56" fmla="*/ 2147483647 w 371"/>
                <a:gd name="T57" fmla="*/ 2147483647 h 370"/>
                <a:gd name="T58" fmla="*/ 2147483647 w 371"/>
                <a:gd name="T59" fmla="*/ 2147483647 h 370"/>
                <a:gd name="T60" fmla="*/ 2147483647 w 371"/>
                <a:gd name="T61" fmla="*/ 2147483647 h 370"/>
                <a:gd name="T62" fmla="*/ 2147483647 w 371"/>
                <a:gd name="T63" fmla="*/ 2147483647 h 370"/>
                <a:gd name="T64" fmla="*/ 2147483647 w 371"/>
                <a:gd name="T65" fmla="*/ 2147483647 h 370"/>
                <a:gd name="T66" fmla="*/ 2147483647 w 371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0"/>
                <a:gd name="T104" fmla="*/ 371 w 371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1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3" name="Rectangle 163"/>
            <p:cNvSpPr>
              <a:spLocks noChangeArrowheads="1"/>
            </p:cNvSpPr>
            <p:nvPr/>
          </p:nvSpPr>
          <p:spPr bwMode="auto">
            <a:xfrm>
              <a:off x="7566402" y="2077883"/>
              <a:ext cx="52578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Recorder</a:t>
              </a:r>
            </a:p>
            <a:p>
              <a:pPr eaLnBrk="0" hangingPunct="0">
                <a:defRPr/>
              </a:pPr>
              <a:r>
                <a:rPr lang="en-US" sz="1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Manager</a:t>
              </a:r>
            </a:p>
          </p:txBody>
        </p:sp>
      </p:grpSp>
      <p:sp>
        <p:nvSpPr>
          <p:cNvPr id="104" name="Line 165"/>
          <p:cNvSpPr>
            <a:spLocks noChangeShapeType="1"/>
          </p:cNvSpPr>
          <p:nvPr/>
        </p:nvSpPr>
        <p:spPr bwMode="auto">
          <a:xfrm flipV="1">
            <a:off x="6772868" y="1368424"/>
            <a:ext cx="103763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5" name="Line 166"/>
          <p:cNvSpPr>
            <a:spLocks noChangeShapeType="1"/>
          </p:cNvSpPr>
          <p:nvPr/>
        </p:nvSpPr>
        <p:spPr bwMode="auto">
          <a:xfrm>
            <a:off x="6775817" y="1387812"/>
            <a:ext cx="0" cy="304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6" name="Line 168"/>
          <p:cNvSpPr>
            <a:spLocks noChangeShapeType="1"/>
          </p:cNvSpPr>
          <p:nvPr/>
        </p:nvSpPr>
        <p:spPr bwMode="auto">
          <a:xfrm flipV="1">
            <a:off x="7734414" y="1528218"/>
            <a:ext cx="139700" cy="20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7" name="Line 169"/>
          <p:cNvSpPr>
            <a:spLocks noChangeShapeType="1"/>
          </p:cNvSpPr>
          <p:nvPr/>
        </p:nvSpPr>
        <p:spPr bwMode="auto">
          <a:xfrm flipH="1" flipV="1">
            <a:off x="8465565" y="1554194"/>
            <a:ext cx="314829" cy="23899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8" name="Line 170"/>
          <p:cNvSpPr>
            <a:spLocks noChangeShapeType="1"/>
          </p:cNvSpPr>
          <p:nvPr/>
        </p:nvSpPr>
        <p:spPr bwMode="auto">
          <a:xfrm flipV="1">
            <a:off x="7721062" y="2574924"/>
            <a:ext cx="270609" cy="13867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9" name="Line 171"/>
          <p:cNvSpPr>
            <a:spLocks noChangeShapeType="1"/>
          </p:cNvSpPr>
          <p:nvPr/>
        </p:nvSpPr>
        <p:spPr bwMode="auto">
          <a:xfrm flipH="1">
            <a:off x="8655046" y="3044825"/>
            <a:ext cx="148872" cy="19689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0" name="Line 172"/>
          <p:cNvSpPr>
            <a:spLocks noChangeShapeType="1"/>
          </p:cNvSpPr>
          <p:nvPr/>
        </p:nvSpPr>
        <p:spPr bwMode="auto">
          <a:xfrm>
            <a:off x="8784423" y="1782794"/>
            <a:ext cx="19233" cy="126203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4939520" y="1719829"/>
            <a:ext cx="621792" cy="954884"/>
            <a:chOff x="4874133" y="1720250"/>
            <a:chExt cx="621792" cy="954884"/>
          </a:xfrm>
          <a:effectLst/>
        </p:grpSpPr>
        <p:sp>
          <p:nvSpPr>
            <p:cNvPr id="112" name="Line 173"/>
            <p:cNvSpPr>
              <a:spLocks noChangeShapeType="1"/>
            </p:cNvSpPr>
            <p:nvPr/>
          </p:nvSpPr>
          <p:spPr bwMode="auto">
            <a:xfrm>
              <a:off x="5197190" y="2355094"/>
              <a:ext cx="0" cy="3200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4874133" y="1720250"/>
              <a:ext cx="621792" cy="621792"/>
              <a:chOff x="4351337" y="1739900"/>
              <a:chExt cx="621792" cy="621792"/>
            </a:xfrm>
          </p:grpSpPr>
          <p:sp>
            <p:nvSpPr>
              <p:cNvPr id="114" name="Freeform 174"/>
              <p:cNvSpPr>
                <a:spLocks/>
              </p:cNvSpPr>
              <p:nvPr/>
            </p:nvSpPr>
            <p:spPr bwMode="auto">
              <a:xfrm>
                <a:off x="4351337" y="1739900"/>
                <a:ext cx="621792" cy="621792"/>
              </a:xfrm>
              <a:custGeom>
                <a:avLst/>
                <a:gdLst>
                  <a:gd name="T0" fmla="*/ 2147483647 w 371"/>
                  <a:gd name="T1" fmla="*/ 2147483647 h 370"/>
                  <a:gd name="T2" fmla="*/ 2147483647 w 371"/>
                  <a:gd name="T3" fmla="*/ 2147483647 h 370"/>
                  <a:gd name="T4" fmla="*/ 2147483647 w 371"/>
                  <a:gd name="T5" fmla="*/ 2147483647 h 370"/>
                  <a:gd name="T6" fmla="*/ 2147483647 w 371"/>
                  <a:gd name="T7" fmla="*/ 2147483647 h 370"/>
                  <a:gd name="T8" fmla="*/ 2147483647 w 371"/>
                  <a:gd name="T9" fmla="*/ 2147483647 h 370"/>
                  <a:gd name="T10" fmla="*/ 2147483647 w 371"/>
                  <a:gd name="T11" fmla="*/ 2147483647 h 370"/>
                  <a:gd name="T12" fmla="*/ 2147483647 w 371"/>
                  <a:gd name="T13" fmla="*/ 2147483647 h 370"/>
                  <a:gd name="T14" fmla="*/ 2147483647 w 371"/>
                  <a:gd name="T15" fmla="*/ 2147483647 h 370"/>
                  <a:gd name="T16" fmla="*/ 2147483647 w 371"/>
                  <a:gd name="T17" fmla="*/ 0 h 370"/>
                  <a:gd name="T18" fmla="*/ 2147483647 w 371"/>
                  <a:gd name="T19" fmla="*/ 2147483647 h 370"/>
                  <a:gd name="T20" fmla="*/ 2147483647 w 371"/>
                  <a:gd name="T21" fmla="*/ 2147483647 h 370"/>
                  <a:gd name="T22" fmla="*/ 2147483647 w 371"/>
                  <a:gd name="T23" fmla="*/ 2147483647 h 370"/>
                  <a:gd name="T24" fmla="*/ 2147483647 w 371"/>
                  <a:gd name="T25" fmla="*/ 2147483647 h 370"/>
                  <a:gd name="T26" fmla="*/ 2147483647 w 371"/>
                  <a:gd name="T27" fmla="*/ 2147483647 h 370"/>
                  <a:gd name="T28" fmla="*/ 2147483647 w 371"/>
                  <a:gd name="T29" fmla="*/ 2147483647 h 370"/>
                  <a:gd name="T30" fmla="*/ 2147483647 w 371"/>
                  <a:gd name="T31" fmla="*/ 2147483647 h 370"/>
                  <a:gd name="T32" fmla="*/ 2147483647 w 371"/>
                  <a:gd name="T33" fmla="*/ 2147483647 h 370"/>
                  <a:gd name="T34" fmla="*/ 2147483647 w 371"/>
                  <a:gd name="T35" fmla="*/ 2147483647 h 370"/>
                  <a:gd name="T36" fmla="*/ 2147483647 w 371"/>
                  <a:gd name="T37" fmla="*/ 2147483647 h 370"/>
                  <a:gd name="T38" fmla="*/ 2147483647 w 371"/>
                  <a:gd name="T39" fmla="*/ 2147483647 h 370"/>
                  <a:gd name="T40" fmla="*/ 2147483647 w 371"/>
                  <a:gd name="T41" fmla="*/ 2147483647 h 370"/>
                  <a:gd name="T42" fmla="*/ 2147483647 w 371"/>
                  <a:gd name="T43" fmla="*/ 2147483647 h 370"/>
                  <a:gd name="T44" fmla="*/ 2147483647 w 371"/>
                  <a:gd name="T45" fmla="*/ 2147483647 h 370"/>
                  <a:gd name="T46" fmla="*/ 2147483647 w 371"/>
                  <a:gd name="T47" fmla="*/ 2147483647 h 370"/>
                  <a:gd name="T48" fmla="*/ 2147483647 w 371"/>
                  <a:gd name="T49" fmla="*/ 2147483647 h 370"/>
                  <a:gd name="T50" fmla="*/ 2147483647 w 371"/>
                  <a:gd name="T51" fmla="*/ 2147483647 h 370"/>
                  <a:gd name="T52" fmla="*/ 2147483647 w 371"/>
                  <a:gd name="T53" fmla="*/ 2147483647 h 370"/>
                  <a:gd name="T54" fmla="*/ 2147483647 w 371"/>
                  <a:gd name="T55" fmla="*/ 2147483647 h 370"/>
                  <a:gd name="T56" fmla="*/ 2147483647 w 371"/>
                  <a:gd name="T57" fmla="*/ 2147483647 h 370"/>
                  <a:gd name="T58" fmla="*/ 2147483647 w 371"/>
                  <a:gd name="T59" fmla="*/ 2147483647 h 370"/>
                  <a:gd name="T60" fmla="*/ 2147483647 w 371"/>
                  <a:gd name="T61" fmla="*/ 2147483647 h 370"/>
                  <a:gd name="T62" fmla="*/ 2147483647 w 371"/>
                  <a:gd name="T63" fmla="*/ 2147483647 h 370"/>
                  <a:gd name="T64" fmla="*/ 2147483647 w 371"/>
                  <a:gd name="T65" fmla="*/ 2147483647 h 370"/>
                  <a:gd name="T66" fmla="*/ 2147483647 w 371"/>
                  <a:gd name="T67" fmla="*/ 2147483647 h 3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71"/>
                  <a:gd name="T103" fmla="*/ 0 h 370"/>
                  <a:gd name="T104" fmla="*/ 371 w 371"/>
                  <a:gd name="T105" fmla="*/ 370 h 37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71" h="370">
                    <a:moveTo>
                      <a:pt x="0" y="185"/>
                    </a:moveTo>
                    <a:lnTo>
                      <a:pt x="1" y="168"/>
                    </a:lnTo>
                    <a:lnTo>
                      <a:pt x="3" y="151"/>
                    </a:lnTo>
                    <a:lnTo>
                      <a:pt x="7" y="134"/>
                    </a:lnTo>
                    <a:lnTo>
                      <a:pt x="13" y="118"/>
                    </a:lnTo>
                    <a:lnTo>
                      <a:pt x="20" y="103"/>
                    </a:lnTo>
                    <a:lnTo>
                      <a:pt x="28" y="87"/>
                    </a:lnTo>
                    <a:lnTo>
                      <a:pt x="38" y="73"/>
                    </a:lnTo>
                    <a:lnTo>
                      <a:pt x="49" y="60"/>
                    </a:lnTo>
                    <a:lnTo>
                      <a:pt x="61" y="48"/>
                    </a:lnTo>
                    <a:lnTo>
                      <a:pt x="74" y="37"/>
                    </a:lnTo>
                    <a:lnTo>
                      <a:pt x="88" y="28"/>
                    </a:lnTo>
                    <a:lnTo>
                      <a:pt x="103" y="19"/>
                    </a:lnTo>
                    <a:lnTo>
                      <a:pt x="119" y="12"/>
                    </a:lnTo>
                    <a:lnTo>
                      <a:pt x="135" y="7"/>
                    </a:lnTo>
                    <a:lnTo>
                      <a:pt x="152" y="3"/>
                    </a:lnTo>
                    <a:lnTo>
                      <a:pt x="169" y="0"/>
                    </a:lnTo>
                    <a:lnTo>
                      <a:pt x="186" y="0"/>
                    </a:lnTo>
                    <a:lnTo>
                      <a:pt x="203" y="0"/>
                    </a:lnTo>
                    <a:lnTo>
                      <a:pt x="220" y="3"/>
                    </a:lnTo>
                    <a:lnTo>
                      <a:pt x="237" y="7"/>
                    </a:lnTo>
                    <a:lnTo>
                      <a:pt x="253" y="12"/>
                    </a:lnTo>
                    <a:lnTo>
                      <a:pt x="269" y="19"/>
                    </a:lnTo>
                    <a:lnTo>
                      <a:pt x="284" y="28"/>
                    </a:lnTo>
                    <a:lnTo>
                      <a:pt x="298" y="37"/>
                    </a:lnTo>
                    <a:lnTo>
                      <a:pt x="311" y="48"/>
                    </a:lnTo>
                    <a:lnTo>
                      <a:pt x="323" y="60"/>
                    </a:lnTo>
                    <a:lnTo>
                      <a:pt x="334" y="73"/>
                    </a:lnTo>
                    <a:lnTo>
                      <a:pt x="344" y="87"/>
                    </a:lnTo>
                    <a:lnTo>
                      <a:pt x="352" y="103"/>
                    </a:lnTo>
                    <a:lnTo>
                      <a:pt x="359" y="118"/>
                    </a:lnTo>
                    <a:lnTo>
                      <a:pt x="364" y="134"/>
                    </a:lnTo>
                    <a:lnTo>
                      <a:pt x="369" y="151"/>
                    </a:lnTo>
                    <a:lnTo>
                      <a:pt x="371" y="168"/>
                    </a:lnTo>
                    <a:lnTo>
                      <a:pt x="371" y="185"/>
                    </a:lnTo>
                    <a:lnTo>
                      <a:pt x="371" y="202"/>
                    </a:lnTo>
                    <a:lnTo>
                      <a:pt x="369" y="219"/>
                    </a:lnTo>
                    <a:lnTo>
                      <a:pt x="364" y="236"/>
                    </a:lnTo>
                    <a:lnTo>
                      <a:pt x="359" y="252"/>
                    </a:lnTo>
                    <a:lnTo>
                      <a:pt x="352" y="268"/>
                    </a:lnTo>
                    <a:lnTo>
                      <a:pt x="344" y="283"/>
                    </a:lnTo>
                    <a:lnTo>
                      <a:pt x="334" y="297"/>
                    </a:lnTo>
                    <a:lnTo>
                      <a:pt x="323" y="310"/>
                    </a:lnTo>
                    <a:lnTo>
                      <a:pt x="311" y="322"/>
                    </a:lnTo>
                    <a:lnTo>
                      <a:pt x="298" y="333"/>
                    </a:lnTo>
                    <a:lnTo>
                      <a:pt x="284" y="343"/>
                    </a:lnTo>
                    <a:lnTo>
                      <a:pt x="269" y="351"/>
                    </a:lnTo>
                    <a:lnTo>
                      <a:pt x="253" y="358"/>
                    </a:lnTo>
                    <a:lnTo>
                      <a:pt x="237" y="363"/>
                    </a:lnTo>
                    <a:lnTo>
                      <a:pt x="220" y="367"/>
                    </a:lnTo>
                    <a:lnTo>
                      <a:pt x="203" y="369"/>
                    </a:lnTo>
                    <a:lnTo>
                      <a:pt x="186" y="370"/>
                    </a:lnTo>
                    <a:lnTo>
                      <a:pt x="169" y="369"/>
                    </a:lnTo>
                    <a:lnTo>
                      <a:pt x="152" y="367"/>
                    </a:lnTo>
                    <a:lnTo>
                      <a:pt x="135" y="363"/>
                    </a:lnTo>
                    <a:lnTo>
                      <a:pt x="119" y="358"/>
                    </a:lnTo>
                    <a:lnTo>
                      <a:pt x="103" y="351"/>
                    </a:lnTo>
                    <a:lnTo>
                      <a:pt x="88" y="343"/>
                    </a:lnTo>
                    <a:lnTo>
                      <a:pt x="74" y="333"/>
                    </a:lnTo>
                    <a:lnTo>
                      <a:pt x="61" y="322"/>
                    </a:lnTo>
                    <a:lnTo>
                      <a:pt x="49" y="310"/>
                    </a:lnTo>
                    <a:lnTo>
                      <a:pt x="38" y="297"/>
                    </a:lnTo>
                    <a:lnTo>
                      <a:pt x="28" y="283"/>
                    </a:lnTo>
                    <a:lnTo>
                      <a:pt x="20" y="268"/>
                    </a:lnTo>
                    <a:lnTo>
                      <a:pt x="13" y="252"/>
                    </a:lnTo>
                    <a:lnTo>
                      <a:pt x="7" y="236"/>
                    </a:lnTo>
                    <a:lnTo>
                      <a:pt x="3" y="219"/>
                    </a:lnTo>
                    <a:lnTo>
                      <a:pt x="1" y="202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FFFF99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sz="10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5" name="Rectangle 175"/>
              <p:cNvSpPr>
                <a:spLocks noChangeArrowheads="1"/>
              </p:cNvSpPr>
              <p:nvPr/>
            </p:nvSpPr>
            <p:spPr bwMode="auto">
              <a:xfrm>
                <a:off x="4395533" y="1896908"/>
                <a:ext cx="533400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  <a:cs typeface="Arial" charset="0"/>
                  </a:rPr>
                  <a:t>Power &amp;</a:t>
                </a:r>
              </a:p>
              <a:p>
                <a:pPr eaLnBrk="0" hangingPunct="0">
                  <a:defRPr/>
                </a:pPr>
                <a:r>
                  <a:rPr lang="en-US" sz="10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  <a:cs typeface="Arial" charset="0"/>
                  </a:rPr>
                  <a:t>Support</a:t>
                </a:r>
                <a:endParaRPr lang="en-US" sz="54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endParaRPr>
              </a:p>
            </p:txBody>
          </p:sp>
        </p:grpSp>
      </p:grpSp>
      <p:sp>
        <p:nvSpPr>
          <p:cNvPr id="116" name="Line 176"/>
          <p:cNvSpPr>
            <a:spLocks noChangeShapeType="1"/>
          </p:cNvSpPr>
          <p:nvPr/>
        </p:nvSpPr>
        <p:spPr bwMode="auto">
          <a:xfrm>
            <a:off x="2978626" y="5441872"/>
            <a:ext cx="0" cy="42045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/>
          </a:ln>
        </p:spPr>
        <p:txBody>
          <a:bodyPr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7" name="Rectangle 180"/>
          <p:cNvSpPr>
            <a:spLocks noChangeArrowheads="1"/>
          </p:cNvSpPr>
          <p:nvPr/>
        </p:nvSpPr>
        <p:spPr bwMode="auto">
          <a:xfrm>
            <a:off x="4552566" y="993707"/>
            <a:ext cx="747713" cy="2857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</a:rPr>
              <a:t>MAC, BME, &amp; PSE</a:t>
            </a:r>
          </a:p>
        </p:txBody>
      </p:sp>
      <p:sp>
        <p:nvSpPr>
          <p:cNvPr id="118" name="Line 126"/>
          <p:cNvSpPr>
            <a:spLocks noChangeShapeType="1"/>
          </p:cNvSpPr>
          <p:nvPr/>
        </p:nvSpPr>
        <p:spPr bwMode="auto">
          <a:xfrm>
            <a:off x="4916799" y="1330936"/>
            <a:ext cx="271463" cy="3810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9" name="Line 133"/>
          <p:cNvSpPr>
            <a:spLocks noChangeShapeType="1"/>
          </p:cNvSpPr>
          <p:nvPr/>
        </p:nvSpPr>
        <p:spPr bwMode="auto">
          <a:xfrm>
            <a:off x="2960117" y="4480560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120" name="Group 119"/>
          <p:cNvGrpSpPr/>
          <p:nvPr/>
        </p:nvGrpSpPr>
        <p:grpSpPr>
          <a:xfrm>
            <a:off x="2649221" y="1720250"/>
            <a:ext cx="621792" cy="945336"/>
            <a:chOff x="2767521" y="1720250"/>
            <a:chExt cx="621792" cy="945336"/>
          </a:xfrm>
          <a:effectLst/>
        </p:grpSpPr>
        <p:sp>
          <p:nvSpPr>
            <p:cNvPr id="121" name="Line 80"/>
            <p:cNvSpPr>
              <a:spLocks noChangeShapeType="1"/>
            </p:cNvSpPr>
            <p:nvPr/>
          </p:nvSpPr>
          <p:spPr bwMode="auto">
            <a:xfrm>
              <a:off x="3078417" y="2345546"/>
              <a:ext cx="0" cy="3200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 marL="0" marR="0" lvl="0" indent="0" algn="l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2" name="Freeform 31"/>
            <p:cNvSpPr>
              <a:spLocks/>
            </p:cNvSpPr>
            <p:nvPr/>
          </p:nvSpPr>
          <p:spPr bwMode="auto">
            <a:xfrm>
              <a:off x="2767521" y="1720250"/>
              <a:ext cx="621792" cy="621792"/>
            </a:xfrm>
            <a:custGeom>
              <a:avLst/>
              <a:gdLst>
                <a:gd name="T0" fmla="*/ 2147483647 w 371"/>
                <a:gd name="T1" fmla="*/ 2147483647 h 371"/>
                <a:gd name="T2" fmla="*/ 2147483647 w 371"/>
                <a:gd name="T3" fmla="*/ 2147483647 h 371"/>
                <a:gd name="T4" fmla="*/ 2147483647 w 371"/>
                <a:gd name="T5" fmla="*/ 2147483647 h 371"/>
                <a:gd name="T6" fmla="*/ 2147483647 w 371"/>
                <a:gd name="T7" fmla="*/ 2147483647 h 371"/>
                <a:gd name="T8" fmla="*/ 2147483647 w 371"/>
                <a:gd name="T9" fmla="*/ 2147483647 h 371"/>
                <a:gd name="T10" fmla="*/ 2147483647 w 371"/>
                <a:gd name="T11" fmla="*/ 2147483647 h 371"/>
                <a:gd name="T12" fmla="*/ 2147483647 w 371"/>
                <a:gd name="T13" fmla="*/ 2147483647 h 371"/>
                <a:gd name="T14" fmla="*/ 2147483647 w 371"/>
                <a:gd name="T15" fmla="*/ 2147483647 h 371"/>
                <a:gd name="T16" fmla="*/ 2147483647 w 371"/>
                <a:gd name="T17" fmla="*/ 0 h 371"/>
                <a:gd name="T18" fmla="*/ 2147483647 w 371"/>
                <a:gd name="T19" fmla="*/ 2147483647 h 371"/>
                <a:gd name="T20" fmla="*/ 2147483647 w 371"/>
                <a:gd name="T21" fmla="*/ 2147483647 h 371"/>
                <a:gd name="T22" fmla="*/ 2147483647 w 371"/>
                <a:gd name="T23" fmla="*/ 2147483647 h 371"/>
                <a:gd name="T24" fmla="*/ 2147483647 w 371"/>
                <a:gd name="T25" fmla="*/ 2147483647 h 371"/>
                <a:gd name="T26" fmla="*/ 2147483647 w 371"/>
                <a:gd name="T27" fmla="*/ 2147483647 h 371"/>
                <a:gd name="T28" fmla="*/ 2147483647 w 371"/>
                <a:gd name="T29" fmla="*/ 2147483647 h 371"/>
                <a:gd name="T30" fmla="*/ 2147483647 w 371"/>
                <a:gd name="T31" fmla="*/ 2147483647 h 371"/>
                <a:gd name="T32" fmla="*/ 2147483647 w 371"/>
                <a:gd name="T33" fmla="*/ 2147483647 h 371"/>
                <a:gd name="T34" fmla="*/ 2147483647 w 371"/>
                <a:gd name="T35" fmla="*/ 2147483647 h 371"/>
                <a:gd name="T36" fmla="*/ 2147483647 w 371"/>
                <a:gd name="T37" fmla="*/ 2147483647 h 371"/>
                <a:gd name="T38" fmla="*/ 2147483647 w 371"/>
                <a:gd name="T39" fmla="*/ 2147483647 h 371"/>
                <a:gd name="T40" fmla="*/ 2147483647 w 371"/>
                <a:gd name="T41" fmla="*/ 2147483647 h 371"/>
                <a:gd name="T42" fmla="*/ 2147483647 w 371"/>
                <a:gd name="T43" fmla="*/ 2147483647 h 371"/>
                <a:gd name="T44" fmla="*/ 2147483647 w 371"/>
                <a:gd name="T45" fmla="*/ 2147483647 h 371"/>
                <a:gd name="T46" fmla="*/ 2147483647 w 371"/>
                <a:gd name="T47" fmla="*/ 2147483647 h 371"/>
                <a:gd name="T48" fmla="*/ 2147483647 w 371"/>
                <a:gd name="T49" fmla="*/ 2147483647 h 371"/>
                <a:gd name="T50" fmla="*/ 2147483647 w 371"/>
                <a:gd name="T51" fmla="*/ 2147483647 h 371"/>
                <a:gd name="T52" fmla="*/ 2147483647 w 371"/>
                <a:gd name="T53" fmla="*/ 2147483647 h 371"/>
                <a:gd name="T54" fmla="*/ 2147483647 w 371"/>
                <a:gd name="T55" fmla="*/ 2147483647 h 371"/>
                <a:gd name="T56" fmla="*/ 2147483647 w 371"/>
                <a:gd name="T57" fmla="*/ 2147483647 h 371"/>
                <a:gd name="T58" fmla="*/ 2147483647 w 371"/>
                <a:gd name="T59" fmla="*/ 2147483647 h 371"/>
                <a:gd name="T60" fmla="*/ 2147483647 w 371"/>
                <a:gd name="T61" fmla="*/ 2147483647 h 371"/>
                <a:gd name="T62" fmla="*/ 2147483647 w 371"/>
                <a:gd name="T63" fmla="*/ 2147483647 h 371"/>
                <a:gd name="T64" fmla="*/ 2147483647 w 371"/>
                <a:gd name="T65" fmla="*/ 2147483647 h 371"/>
                <a:gd name="T66" fmla="*/ 2147483647 w 371"/>
                <a:gd name="T67" fmla="*/ 2147483647 h 37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1"/>
                <a:gd name="T104" fmla="*/ 371 w 371"/>
                <a:gd name="T105" fmla="*/ 371 h 37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1">
                  <a:moveTo>
                    <a:pt x="0" y="186"/>
                  </a:moveTo>
                  <a:lnTo>
                    <a:pt x="1" y="169"/>
                  </a:lnTo>
                  <a:lnTo>
                    <a:pt x="3" y="152"/>
                  </a:lnTo>
                  <a:lnTo>
                    <a:pt x="7" y="135"/>
                  </a:lnTo>
                  <a:lnTo>
                    <a:pt x="13" y="119"/>
                  </a:lnTo>
                  <a:lnTo>
                    <a:pt x="20" y="103"/>
                  </a:lnTo>
                  <a:lnTo>
                    <a:pt x="28" y="88"/>
                  </a:lnTo>
                  <a:lnTo>
                    <a:pt x="38" y="74"/>
                  </a:lnTo>
                  <a:lnTo>
                    <a:pt x="49" y="61"/>
                  </a:lnTo>
                  <a:lnTo>
                    <a:pt x="61" y="49"/>
                  </a:lnTo>
                  <a:lnTo>
                    <a:pt x="74" y="38"/>
                  </a:lnTo>
                  <a:lnTo>
                    <a:pt x="88" y="28"/>
                  </a:lnTo>
                  <a:lnTo>
                    <a:pt x="103" y="20"/>
                  </a:lnTo>
                  <a:lnTo>
                    <a:pt x="119" y="13"/>
                  </a:lnTo>
                  <a:lnTo>
                    <a:pt x="135" y="7"/>
                  </a:lnTo>
                  <a:lnTo>
                    <a:pt x="152" y="4"/>
                  </a:lnTo>
                  <a:lnTo>
                    <a:pt x="169" y="1"/>
                  </a:lnTo>
                  <a:lnTo>
                    <a:pt x="186" y="0"/>
                  </a:lnTo>
                  <a:lnTo>
                    <a:pt x="203" y="1"/>
                  </a:lnTo>
                  <a:lnTo>
                    <a:pt x="220" y="4"/>
                  </a:lnTo>
                  <a:lnTo>
                    <a:pt x="237" y="7"/>
                  </a:lnTo>
                  <a:lnTo>
                    <a:pt x="253" y="13"/>
                  </a:lnTo>
                  <a:lnTo>
                    <a:pt x="269" y="20"/>
                  </a:lnTo>
                  <a:lnTo>
                    <a:pt x="284" y="28"/>
                  </a:lnTo>
                  <a:lnTo>
                    <a:pt x="298" y="38"/>
                  </a:lnTo>
                  <a:lnTo>
                    <a:pt x="311" y="49"/>
                  </a:lnTo>
                  <a:lnTo>
                    <a:pt x="323" y="61"/>
                  </a:lnTo>
                  <a:lnTo>
                    <a:pt x="334" y="74"/>
                  </a:lnTo>
                  <a:lnTo>
                    <a:pt x="344" y="88"/>
                  </a:lnTo>
                  <a:lnTo>
                    <a:pt x="352" y="103"/>
                  </a:lnTo>
                  <a:lnTo>
                    <a:pt x="359" y="119"/>
                  </a:lnTo>
                  <a:lnTo>
                    <a:pt x="364" y="135"/>
                  </a:lnTo>
                  <a:lnTo>
                    <a:pt x="369" y="152"/>
                  </a:lnTo>
                  <a:lnTo>
                    <a:pt x="371" y="169"/>
                  </a:lnTo>
                  <a:lnTo>
                    <a:pt x="371" y="186"/>
                  </a:lnTo>
                  <a:lnTo>
                    <a:pt x="371" y="203"/>
                  </a:lnTo>
                  <a:lnTo>
                    <a:pt x="369" y="220"/>
                  </a:lnTo>
                  <a:lnTo>
                    <a:pt x="364" y="236"/>
                  </a:lnTo>
                  <a:lnTo>
                    <a:pt x="359" y="253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3"/>
                  </a:lnTo>
                  <a:lnTo>
                    <a:pt x="298" y="334"/>
                  </a:lnTo>
                  <a:lnTo>
                    <a:pt x="284" y="343"/>
                  </a:lnTo>
                  <a:lnTo>
                    <a:pt x="269" y="352"/>
                  </a:lnTo>
                  <a:lnTo>
                    <a:pt x="253" y="359"/>
                  </a:lnTo>
                  <a:lnTo>
                    <a:pt x="237" y="364"/>
                  </a:lnTo>
                  <a:lnTo>
                    <a:pt x="220" y="368"/>
                  </a:lnTo>
                  <a:lnTo>
                    <a:pt x="203" y="370"/>
                  </a:lnTo>
                  <a:lnTo>
                    <a:pt x="186" y="371"/>
                  </a:lnTo>
                  <a:lnTo>
                    <a:pt x="169" y="370"/>
                  </a:lnTo>
                  <a:lnTo>
                    <a:pt x="152" y="368"/>
                  </a:lnTo>
                  <a:lnTo>
                    <a:pt x="135" y="364"/>
                  </a:lnTo>
                  <a:lnTo>
                    <a:pt x="119" y="359"/>
                  </a:lnTo>
                  <a:lnTo>
                    <a:pt x="103" y="352"/>
                  </a:lnTo>
                  <a:lnTo>
                    <a:pt x="88" y="343"/>
                  </a:lnTo>
                  <a:lnTo>
                    <a:pt x="74" y="334"/>
                  </a:lnTo>
                  <a:lnTo>
                    <a:pt x="61" y="323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3"/>
                  </a:lnTo>
                  <a:lnTo>
                    <a:pt x="7" y="236"/>
                  </a:lnTo>
                  <a:lnTo>
                    <a:pt x="3" y="220"/>
                  </a:lnTo>
                  <a:lnTo>
                    <a:pt x="1" y="203"/>
                  </a:lnTo>
                  <a:lnTo>
                    <a:pt x="0" y="186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</a:rPr>
                <a:t>LC</a:t>
              </a:r>
            </a:p>
          </p:txBody>
        </p:sp>
      </p:grpSp>
      <p:sp>
        <p:nvSpPr>
          <p:cNvPr id="123" name="Rectangle 148"/>
          <p:cNvSpPr>
            <a:spLocks noChangeArrowheads="1"/>
          </p:cNvSpPr>
          <p:nvPr/>
        </p:nvSpPr>
        <p:spPr bwMode="auto">
          <a:xfrm>
            <a:off x="6390279" y="950108"/>
            <a:ext cx="603504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</a:rPr>
              <a:t>GPS</a:t>
            </a:r>
          </a:p>
        </p:txBody>
      </p:sp>
      <p:sp>
        <p:nvSpPr>
          <p:cNvPr id="124" name="Line 126"/>
          <p:cNvSpPr>
            <a:spLocks noChangeShapeType="1"/>
          </p:cNvSpPr>
          <p:nvPr/>
        </p:nvSpPr>
        <p:spPr bwMode="auto">
          <a:xfrm flipH="1">
            <a:off x="6226769" y="1185311"/>
            <a:ext cx="361864" cy="55776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5" name="Rectangle 30"/>
          <p:cNvSpPr>
            <a:spLocks noChangeArrowheads="1"/>
          </p:cNvSpPr>
          <p:nvPr/>
        </p:nvSpPr>
        <p:spPr bwMode="auto">
          <a:xfrm>
            <a:off x="6029833" y="1298024"/>
            <a:ext cx="509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defRPr/>
            </a:pPr>
            <a:r>
              <a:rPr lang="en-US" sz="800" err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Cmd</a:t>
            </a: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 &amp;</a:t>
            </a:r>
          </a:p>
          <a:p>
            <a:pPr eaLnBrk="0" hangingPunct="0">
              <a:defRPr/>
            </a:pPr>
            <a:r>
              <a:rPr lang="en-US" sz="800" err="1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rPr>
              <a:t>Tlm</a:t>
            </a:r>
            <a:endParaRPr lang="en-US" sz="4400">
              <a:solidFill>
                <a:srgbClr val="000000"/>
              </a:solidFill>
              <a:latin typeface="Arial" panose="020B0604020202020204" pitchFamily="34" charset="0"/>
              <a:ea typeface="Arial Unicode MS" pitchFamily="34" charset="-128"/>
              <a:cs typeface="Arial" charset="0"/>
            </a:endParaRPr>
          </a:p>
        </p:txBody>
      </p:sp>
      <p:sp>
        <p:nvSpPr>
          <p:cNvPr id="126" name="Rectangle 125"/>
          <p:cNvSpPr/>
          <p:nvPr/>
        </p:nvSpPr>
        <p:spPr bwMode="auto">
          <a:xfrm>
            <a:off x="1814003" y="2736850"/>
            <a:ext cx="5844098" cy="1706563"/>
          </a:xfrm>
          <a:prstGeom prst="rect">
            <a:avLst/>
          </a:prstGeom>
          <a:noFill/>
          <a:ln w="114300" cap="flat" cmpd="sng" algn="ctr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2591778" y="4800600"/>
            <a:ext cx="739124" cy="621792"/>
            <a:chOff x="2994250" y="4895850"/>
            <a:chExt cx="739124" cy="621792"/>
          </a:xfrm>
        </p:grpSpPr>
        <p:sp>
          <p:nvSpPr>
            <p:cNvPr id="128" name="Freeform 162"/>
            <p:cNvSpPr>
              <a:spLocks/>
            </p:cNvSpPr>
            <p:nvPr/>
          </p:nvSpPr>
          <p:spPr bwMode="auto">
            <a:xfrm>
              <a:off x="3052916" y="4895850"/>
              <a:ext cx="621792" cy="621792"/>
            </a:xfrm>
            <a:custGeom>
              <a:avLst/>
              <a:gdLst>
                <a:gd name="T0" fmla="*/ 2147483647 w 371"/>
                <a:gd name="T1" fmla="*/ 2147483647 h 370"/>
                <a:gd name="T2" fmla="*/ 2147483647 w 371"/>
                <a:gd name="T3" fmla="*/ 2147483647 h 370"/>
                <a:gd name="T4" fmla="*/ 2147483647 w 371"/>
                <a:gd name="T5" fmla="*/ 2147483647 h 370"/>
                <a:gd name="T6" fmla="*/ 2147483647 w 371"/>
                <a:gd name="T7" fmla="*/ 2147483647 h 370"/>
                <a:gd name="T8" fmla="*/ 2147483647 w 371"/>
                <a:gd name="T9" fmla="*/ 2147483647 h 370"/>
                <a:gd name="T10" fmla="*/ 2147483647 w 371"/>
                <a:gd name="T11" fmla="*/ 2147483647 h 370"/>
                <a:gd name="T12" fmla="*/ 2147483647 w 371"/>
                <a:gd name="T13" fmla="*/ 2147483647 h 370"/>
                <a:gd name="T14" fmla="*/ 2147483647 w 371"/>
                <a:gd name="T15" fmla="*/ 2147483647 h 370"/>
                <a:gd name="T16" fmla="*/ 2147483647 w 371"/>
                <a:gd name="T17" fmla="*/ 0 h 370"/>
                <a:gd name="T18" fmla="*/ 2147483647 w 371"/>
                <a:gd name="T19" fmla="*/ 2147483647 h 370"/>
                <a:gd name="T20" fmla="*/ 2147483647 w 371"/>
                <a:gd name="T21" fmla="*/ 2147483647 h 370"/>
                <a:gd name="T22" fmla="*/ 2147483647 w 371"/>
                <a:gd name="T23" fmla="*/ 2147483647 h 370"/>
                <a:gd name="T24" fmla="*/ 2147483647 w 371"/>
                <a:gd name="T25" fmla="*/ 2147483647 h 370"/>
                <a:gd name="T26" fmla="*/ 2147483647 w 371"/>
                <a:gd name="T27" fmla="*/ 2147483647 h 370"/>
                <a:gd name="T28" fmla="*/ 2147483647 w 371"/>
                <a:gd name="T29" fmla="*/ 2147483647 h 370"/>
                <a:gd name="T30" fmla="*/ 2147483647 w 371"/>
                <a:gd name="T31" fmla="*/ 2147483647 h 370"/>
                <a:gd name="T32" fmla="*/ 2147483647 w 371"/>
                <a:gd name="T33" fmla="*/ 2147483647 h 370"/>
                <a:gd name="T34" fmla="*/ 2147483647 w 371"/>
                <a:gd name="T35" fmla="*/ 2147483647 h 370"/>
                <a:gd name="T36" fmla="*/ 2147483647 w 371"/>
                <a:gd name="T37" fmla="*/ 2147483647 h 370"/>
                <a:gd name="T38" fmla="*/ 2147483647 w 371"/>
                <a:gd name="T39" fmla="*/ 2147483647 h 370"/>
                <a:gd name="T40" fmla="*/ 2147483647 w 371"/>
                <a:gd name="T41" fmla="*/ 2147483647 h 370"/>
                <a:gd name="T42" fmla="*/ 2147483647 w 371"/>
                <a:gd name="T43" fmla="*/ 2147483647 h 370"/>
                <a:gd name="T44" fmla="*/ 2147483647 w 371"/>
                <a:gd name="T45" fmla="*/ 2147483647 h 370"/>
                <a:gd name="T46" fmla="*/ 2147483647 w 371"/>
                <a:gd name="T47" fmla="*/ 2147483647 h 370"/>
                <a:gd name="T48" fmla="*/ 2147483647 w 371"/>
                <a:gd name="T49" fmla="*/ 2147483647 h 370"/>
                <a:gd name="T50" fmla="*/ 2147483647 w 371"/>
                <a:gd name="T51" fmla="*/ 2147483647 h 370"/>
                <a:gd name="T52" fmla="*/ 2147483647 w 371"/>
                <a:gd name="T53" fmla="*/ 2147483647 h 370"/>
                <a:gd name="T54" fmla="*/ 2147483647 w 371"/>
                <a:gd name="T55" fmla="*/ 2147483647 h 370"/>
                <a:gd name="T56" fmla="*/ 2147483647 w 371"/>
                <a:gd name="T57" fmla="*/ 2147483647 h 370"/>
                <a:gd name="T58" fmla="*/ 2147483647 w 371"/>
                <a:gd name="T59" fmla="*/ 2147483647 h 370"/>
                <a:gd name="T60" fmla="*/ 2147483647 w 371"/>
                <a:gd name="T61" fmla="*/ 2147483647 h 370"/>
                <a:gd name="T62" fmla="*/ 2147483647 w 371"/>
                <a:gd name="T63" fmla="*/ 2147483647 h 370"/>
                <a:gd name="T64" fmla="*/ 2147483647 w 371"/>
                <a:gd name="T65" fmla="*/ 2147483647 h 370"/>
                <a:gd name="T66" fmla="*/ 2147483647 w 371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1"/>
                <a:gd name="T103" fmla="*/ 0 h 370"/>
                <a:gd name="T104" fmla="*/ 371 w 371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1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1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FF99"/>
            </a:solidFill>
            <a:ln w="317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994250" y="4991303"/>
              <a:ext cx="7391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/>
                <a:t>Time Manager</a:t>
              </a:r>
            </a:p>
          </p:txBody>
        </p:sp>
      </p:grpSp>
      <p:sp>
        <p:nvSpPr>
          <p:cNvPr id="130" name="Line 77"/>
          <p:cNvSpPr>
            <a:spLocks noChangeShapeType="1"/>
          </p:cNvSpPr>
          <p:nvPr/>
        </p:nvSpPr>
        <p:spPr bwMode="auto">
          <a:xfrm>
            <a:off x="7530329" y="2345546"/>
            <a:ext cx="0" cy="3200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1" name="Line 62"/>
          <p:cNvSpPr>
            <a:spLocks noChangeShapeType="1"/>
          </p:cNvSpPr>
          <p:nvPr/>
        </p:nvSpPr>
        <p:spPr bwMode="auto">
          <a:xfrm flipH="1" flipV="1">
            <a:off x="2336600" y="5422392"/>
            <a:ext cx="212725" cy="412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 anchor="ctr"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1584562" y="6324600"/>
            <a:ext cx="5789924" cy="457200"/>
            <a:chOff x="1584562" y="6324600"/>
            <a:chExt cx="5789924" cy="457200"/>
          </a:xfrm>
        </p:grpSpPr>
        <p:grpSp>
          <p:nvGrpSpPr>
            <p:cNvPr id="133" name="Group 132"/>
            <p:cNvGrpSpPr/>
            <p:nvPr/>
          </p:nvGrpSpPr>
          <p:grpSpPr>
            <a:xfrm>
              <a:off x="1760419" y="6421483"/>
              <a:ext cx="5438211" cy="263434"/>
              <a:chOff x="403142" y="6400800"/>
              <a:chExt cx="5438211" cy="263434"/>
            </a:xfrm>
          </p:grpSpPr>
          <p:sp>
            <p:nvSpPr>
              <p:cNvPr id="135" name="Rectangle 134"/>
              <p:cNvSpPr>
                <a:spLocks noChangeArrowheads="1"/>
              </p:cNvSpPr>
              <p:nvPr/>
            </p:nvSpPr>
            <p:spPr bwMode="auto">
              <a:xfrm>
                <a:off x="3585248" y="6460930"/>
                <a:ext cx="1021113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  <a:cs typeface="Arial" charset="0"/>
                  </a:rPr>
                  <a:t>Mission C&amp;DH App</a:t>
                </a:r>
                <a:endParaRPr lang="en-US" sz="8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36" name="Freeform 32"/>
              <p:cNvSpPr>
                <a:spLocks/>
              </p:cNvSpPr>
              <p:nvPr/>
            </p:nvSpPr>
            <p:spPr bwMode="auto">
              <a:xfrm>
                <a:off x="1766580" y="6401638"/>
                <a:ext cx="258762" cy="260350"/>
              </a:xfrm>
              <a:custGeom>
                <a:avLst/>
                <a:gdLst>
                  <a:gd name="T0" fmla="*/ 0 w 155"/>
                  <a:gd name="T1" fmla="*/ 2147483647 h 155"/>
                  <a:gd name="T2" fmla="*/ 2147483647 w 155"/>
                  <a:gd name="T3" fmla="*/ 2147483647 h 155"/>
                  <a:gd name="T4" fmla="*/ 2147483647 w 155"/>
                  <a:gd name="T5" fmla="*/ 2147483647 h 155"/>
                  <a:gd name="T6" fmla="*/ 2147483647 w 155"/>
                  <a:gd name="T7" fmla="*/ 2147483647 h 155"/>
                  <a:gd name="T8" fmla="*/ 2147483647 w 155"/>
                  <a:gd name="T9" fmla="*/ 2147483647 h 155"/>
                  <a:gd name="T10" fmla="*/ 2147483647 w 155"/>
                  <a:gd name="T11" fmla="*/ 2147483647 h 155"/>
                  <a:gd name="T12" fmla="*/ 2147483647 w 155"/>
                  <a:gd name="T13" fmla="*/ 2147483647 h 155"/>
                  <a:gd name="T14" fmla="*/ 2147483647 w 155"/>
                  <a:gd name="T15" fmla="*/ 2147483647 h 155"/>
                  <a:gd name="T16" fmla="*/ 2147483647 w 155"/>
                  <a:gd name="T17" fmla="*/ 2147483647 h 155"/>
                  <a:gd name="T18" fmla="*/ 2147483647 w 155"/>
                  <a:gd name="T19" fmla="*/ 2147483647 h 155"/>
                  <a:gd name="T20" fmla="*/ 2147483647 w 155"/>
                  <a:gd name="T21" fmla="*/ 2147483647 h 155"/>
                  <a:gd name="T22" fmla="*/ 2147483647 w 155"/>
                  <a:gd name="T23" fmla="*/ 0 h 155"/>
                  <a:gd name="T24" fmla="*/ 2147483647 w 155"/>
                  <a:gd name="T25" fmla="*/ 2147483647 h 155"/>
                  <a:gd name="T26" fmla="*/ 2147483647 w 155"/>
                  <a:gd name="T27" fmla="*/ 2147483647 h 155"/>
                  <a:gd name="T28" fmla="*/ 2147483647 w 155"/>
                  <a:gd name="T29" fmla="*/ 2147483647 h 155"/>
                  <a:gd name="T30" fmla="*/ 2147483647 w 155"/>
                  <a:gd name="T31" fmla="*/ 2147483647 h 155"/>
                  <a:gd name="T32" fmla="*/ 2147483647 w 155"/>
                  <a:gd name="T33" fmla="*/ 2147483647 h 155"/>
                  <a:gd name="T34" fmla="*/ 2147483647 w 155"/>
                  <a:gd name="T35" fmla="*/ 2147483647 h 155"/>
                  <a:gd name="T36" fmla="*/ 2147483647 w 155"/>
                  <a:gd name="T37" fmla="*/ 2147483647 h 155"/>
                  <a:gd name="T38" fmla="*/ 2147483647 w 155"/>
                  <a:gd name="T39" fmla="*/ 2147483647 h 155"/>
                  <a:gd name="T40" fmla="*/ 2147483647 w 155"/>
                  <a:gd name="T41" fmla="*/ 2147483647 h 155"/>
                  <a:gd name="T42" fmla="*/ 2147483647 w 155"/>
                  <a:gd name="T43" fmla="*/ 2147483647 h 155"/>
                  <a:gd name="T44" fmla="*/ 2147483647 w 155"/>
                  <a:gd name="T45" fmla="*/ 2147483647 h 155"/>
                  <a:gd name="T46" fmla="*/ 2147483647 w 155"/>
                  <a:gd name="T47" fmla="*/ 2147483647 h 155"/>
                  <a:gd name="T48" fmla="*/ 2147483647 w 155"/>
                  <a:gd name="T49" fmla="*/ 2147483647 h 155"/>
                  <a:gd name="T50" fmla="*/ 2147483647 w 155"/>
                  <a:gd name="T51" fmla="*/ 2147483647 h 155"/>
                  <a:gd name="T52" fmla="*/ 2147483647 w 155"/>
                  <a:gd name="T53" fmla="*/ 2147483647 h 155"/>
                  <a:gd name="T54" fmla="*/ 2147483647 w 155"/>
                  <a:gd name="T55" fmla="*/ 2147483647 h 155"/>
                  <a:gd name="T56" fmla="*/ 2147483647 w 155"/>
                  <a:gd name="T57" fmla="*/ 2147483647 h 155"/>
                  <a:gd name="T58" fmla="*/ 2147483647 w 155"/>
                  <a:gd name="T59" fmla="*/ 2147483647 h 155"/>
                  <a:gd name="T60" fmla="*/ 2147483647 w 155"/>
                  <a:gd name="T61" fmla="*/ 2147483647 h 155"/>
                  <a:gd name="T62" fmla="*/ 2147483647 w 155"/>
                  <a:gd name="T63" fmla="*/ 2147483647 h 155"/>
                  <a:gd name="T64" fmla="*/ 2147483647 w 155"/>
                  <a:gd name="T65" fmla="*/ 2147483647 h 155"/>
                  <a:gd name="T66" fmla="*/ 2147483647 w 155"/>
                  <a:gd name="T67" fmla="*/ 2147483647 h 155"/>
                  <a:gd name="T68" fmla="*/ 2147483647 w 155"/>
                  <a:gd name="T69" fmla="*/ 2147483647 h 155"/>
                  <a:gd name="T70" fmla="*/ 2147483647 w 155"/>
                  <a:gd name="T71" fmla="*/ 2147483647 h 155"/>
                  <a:gd name="T72" fmla="*/ 2147483647 w 155"/>
                  <a:gd name="T73" fmla="*/ 2147483647 h 155"/>
                  <a:gd name="T74" fmla="*/ 2147483647 w 155"/>
                  <a:gd name="T75" fmla="*/ 2147483647 h 155"/>
                  <a:gd name="T76" fmla="*/ 2147483647 w 155"/>
                  <a:gd name="T77" fmla="*/ 2147483647 h 155"/>
                  <a:gd name="T78" fmla="*/ 2147483647 w 155"/>
                  <a:gd name="T79" fmla="*/ 2147483647 h 155"/>
                  <a:gd name="T80" fmla="*/ 2147483647 w 155"/>
                  <a:gd name="T81" fmla="*/ 2147483647 h 155"/>
                  <a:gd name="T82" fmla="*/ 2147483647 w 155"/>
                  <a:gd name="T83" fmla="*/ 2147483647 h 155"/>
                  <a:gd name="T84" fmla="*/ 2147483647 w 155"/>
                  <a:gd name="T85" fmla="*/ 2147483647 h 155"/>
                  <a:gd name="T86" fmla="*/ 2147483647 w 155"/>
                  <a:gd name="T87" fmla="*/ 2147483647 h 155"/>
                  <a:gd name="T88" fmla="*/ 0 w 155"/>
                  <a:gd name="T89" fmla="*/ 2147483647 h 15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5"/>
                  <a:gd name="T136" fmla="*/ 0 h 155"/>
                  <a:gd name="T137" fmla="*/ 155 w 155"/>
                  <a:gd name="T138" fmla="*/ 155 h 15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5" h="155">
                    <a:moveTo>
                      <a:pt x="0" y="78"/>
                    </a:moveTo>
                    <a:lnTo>
                      <a:pt x="1" y="67"/>
                    </a:lnTo>
                    <a:lnTo>
                      <a:pt x="3" y="56"/>
                    </a:lnTo>
                    <a:lnTo>
                      <a:pt x="7" y="46"/>
                    </a:lnTo>
                    <a:lnTo>
                      <a:pt x="12" y="36"/>
                    </a:lnTo>
                    <a:lnTo>
                      <a:pt x="19" y="27"/>
                    </a:lnTo>
                    <a:lnTo>
                      <a:pt x="27" y="19"/>
                    </a:lnTo>
                    <a:lnTo>
                      <a:pt x="35" y="13"/>
                    </a:lnTo>
                    <a:lnTo>
                      <a:pt x="45" y="7"/>
                    </a:lnTo>
                    <a:lnTo>
                      <a:pt x="56" y="4"/>
                    </a:lnTo>
                    <a:lnTo>
                      <a:pt x="66" y="1"/>
                    </a:lnTo>
                    <a:lnTo>
                      <a:pt x="77" y="0"/>
                    </a:lnTo>
                    <a:lnTo>
                      <a:pt x="88" y="1"/>
                    </a:lnTo>
                    <a:lnTo>
                      <a:pt x="99" y="4"/>
                    </a:lnTo>
                    <a:lnTo>
                      <a:pt x="110" y="7"/>
                    </a:lnTo>
                    <a:lnTo>
                      <a:pt x="119" y="13"/>
                    </a:lnTo>
                    <a:lnTo>
                      <a:pt x="128" y="19"/>
                    </a:lnTo>
                    <a:lnTo>
                      <a:pt x="136" y="27"/>
                    </a:lnTo>
                    <a:lnTo>
                      <a:pt x="142" y="36"/>
                    </a:lnTo>
                    <a:lnTo>
                      <a:pt x="148" y="46"/>
                    </a:lnTo>
                    <a:lnTo>
                      <a:pt x="152" y="56"/>
                    </a:lnTo>
                    <a:lnTo>
                      <a:pt x="154" y="67"/>
                    </a:lnTo>
                    <a:lnTo>
                      <a:pt x="155" y="78"/>
                    </a:lnTo>
                    <a:lnTo>
                      <a:pt x="154" y="88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2" y="119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19" y="143"/>
                    </a:lnTo>
                    <a:lnTo>
                      <a:pt x="110" y="148"/>
                    </a:lnTo>
                    <a:lnTo>
                      <a:pt x="99" y="152"/>
                    </a:lnTo>
                    <a:lnTo>
                      <a:pt x="88" y="154"/>
                    </a:lnTo>
                    <a:lnTo>
                      <a:pt x="77" y="155"/>
                    </a:lnTo>
                    <a:lnTo>
                      <a:pt x="66" y="154"/>
                    </a:lnTo>
                    <a:lnTo>
                      <a:pt x="56" y="152"/>
                    </a:lnTo>
                    <a:lnTo>
                      <a:pt x="45" y="148"/>
                    </a:lnTo>
                    <a:lnTo>
                      <a:pt x="35" y="143"/>
                    </a:lnTo>
                    <a:lnTo>
                      <a:pt x="27" y="136"/>
                    </a:lnTo>
                    <a:lnTo>
                      <a:pt x="19" y="128"/>
                    </a:lnTo>
                    <a:lnTo>
                      <a:pt x="12" y="119"/>
                    </a:lnTo>
                    <a:lnTo>
                      <a:pt x="7" y="110"/>
                    </a:lnTo>
                    <a:lnTo>
                      <a:pt x="3" y="99"/>
                    </a:lnTo>
                    <a:lnTo>
                      <a:pt x="1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66CC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sz="10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7" name="Freeform 33"/>
              <p:cNvSpPr>
                <a:spLocks/>
              </p:cNvSpPr>
              <p:nvPr/>
            </p:nvSpPr>
            <p:spPr bwMode="auto">
              <a:xfrm>
                <a:off x="403142" y="6400800"/>
                <a:ext cx="258763" cy="258763"/>
              </a:xfrm>
              <a:custGeom>
                <a:avLst/>
                <a:gdLst>
                  <a:gd name="T0" fmla="*/ 0 w 155"/>
                  <a:gd name="T1" fmla="*/ 2147483647 h 154"/>
                  <a:gd name="T2" fmla="*/ 2147483647 w 155"/>
                  <a:gd name="T3" fmla="*/ 2147483647 h 154"/>
                  <a:gd name="T4" fmla="*/ 2147483647 w 155"/>
                  <a:gd name="T5" fmla="*/ 2147483647 h 154"/>
                  <a:gd name="T6" fmla="*/ 2147483647 w 155"/>
                  <a:gd name="T7" fmla="*/ 2147483647 h 154"/>
                  <a:gd name="T8" fmla="*/ 2147483647 w 155"/>
                  <a:gd name="T9" fmla="*/ 2147483647 h 154"/>
                  <a:gd name="T10" fmla="*/ 2147483647 w 155"/>
                  <a:gd name="T11" fmla="*/ 2147483647 h 154"/>
                  <a:gd name="T12" fmla="*/ 2147483647 w 155"/>
                  <a:gd name="T13" fmla="*/ 2147483647 h 154"/>
                  <a:gd name="T14" fmla="*/ 2147483647 w 155"/>
                  <a:gd name="T15" fmla="*/ 2147483647 h 154"/>
                  <a:gd name="T16" fmla="*/ 2147483647 w 155"/>
                  <a:gd name="T17" fmla="*/ 2147483647 h 154"/>
                  <a:gd name="T18" fmla="*/ 2147483647 w 155"/>
                  <a:gd name="T19" fmla="*/ 2147483647 h 154"/>
                  <a:gd name="T20" fmla="*/ 2147483647 w 155"/>
                  <a:gd name="T21" fmla="*/ 0 h 154"/>
                  <a:gd name="T22" fmla="*/ 2147483647 w 155"/>
                  <a:gd name="T23" fmla="*/ 0 h 154"/>
                  <a:gd name="T24" fmla="*/ 2147483647 w 155"/>
                  <a:gd name="T25" fmla="*/ 0 h 154"/>
                  <a:gd name="T26" fmla="*/ 2147483647 w 155"/>
                  <a:gd name="T27" fmla="*/ 2147483647 h 154"/>
                  <a:gd name="T28" fmla="*/ 2147483647 w 155"/>
                  <a:gd name="T29" fmla="*/ 2147483647 h 154"/>
                  <a:gd name="T30" fmla="*/ 2147483647 w 155"/>
                  <a:gd name="T31" fmla="*/ 2147483647 h 154"/>
                  <a:gd name="T32" fmla="*/ 2147483647 w 155"/>
                  <a:gd name="T33" fmla="*/ 2147483647 h 154"/>
                  <a:gd name="T34" fmla="*/ 2147483647 w 155"/>
                  <a:gd name="T35" fmla="*/ 2147483647 h 154"/>
                  <a:gd name="T36" fmla="*/ 2147483647 w 155"/>
                  <a:gd name="T37" fmla="*/ 2147483647 h 154"/>
                  <a:gd name="T38" fmla="*/ 2147483647 w 155"/>
                  <a:gd name="T39" fmla="*/ 2147483647 h 154"/>
                  <a:gd name="T40" fmla="*/ 2147483647 w 155"/>
                  <a:gd name="T41" fmla="*/ 2147483647 h 154"/>
                  <a:gd name="T42" fmla="*/ 2147483647 w 155"/>
                  <a:gd name="T43" fmla="*/ 2147483647 h 154"/>
                  <a:gd name="T44" fmla="*/ 2147483647 w 155"/>
                  <a:gd name="T45" fmla="*/ 2147483647 h 154"/>
                  <a:gd name="T46" fmla="*/ 2147483647 w 155"/>
                  <a:gd name="T47" fmla="*/ 2147483647 h 154"/>
                  <a:gd name="T48" fmla="*/ 2147483647 w 155"/>
                  <a:gd name="T49" fmla="*/ 2147483647 h 154"/>
                  <a:gd name="T50" fmla="*/ 2147483647 w 155"/>
                  <a:gd name="T51" fmla="*/ 2147483647 h 154"/>
                  <a:gd name="T52" fmla="*/ 2147483647 w 155"/>
                  <a:gd name="T53" fmla="*/ 2147483647 h 154"/>
                  <a:gd name="T54" fmla="*/ 2147483647 w 155"/>
                  <a:gd name="T55" fmla="*/ 2147483647 h 154"/>
                  <a:gd name="T56" fmla="*/ 2147483647 w 155"/>
                  <a:gd name="T57" fmla="*/ 2147483647 h 154"/>
                  <a:gd name="T58" fmla="*/ 2147483647 w 155"/>
                  <a:gd name="T59" fmla="*/ 2147483647 h 154"/>
                  <a:gd name="T60" fmla="*/ 2147483647 w 155"/>
                  <a:gd name="T61" fmla="*/ 2147483647 h 154"/>
                  <a:gd name="T62" fmla="*/ 2147483647 w 155"/>
                  <a:gd name="T63" fmla="*/ 2147483647 h 154"/>
                  <a:gd name="T64" fmla="*/ 2147483647 w 155"/>
                  <a:gd name="T65" fmla="*/ 2147483647 h 154"/>
                  <a:gd name="T66" fmla="*/ 2147483647 w 155"/>
                  <a:gd name="T67" fmla="*/ 2147483647 h 154"/>
                  <a:gd name="T68" fmla="*/ 2147483647 w 155"/>
                  <a:gd name="T69" fmla="*/ 2147483647 h 154"/>
                  <a:gd name="T70" fmla="*/ 2147483647 w 155"/>
                  <a:gd name="T71" fmla="*/ 2147483647 h 154"/>
                  <a:gd name="T72" fmla="*/ 2147483647 w 155"/>
                  <a:gd name="T73" fmla="*/ 2147483647 h 154"/>
                  <a:gd name="T74" fmla="*/ 2147483647 w 155"/>
                  <a:gd name="T75" fmla="*/ 2147483647 h 154"/>
                  <a:gd name="T76" fmla="*/ 2147483647 w 155"/>
                  <a:gd name="T77" fmla="*/ 2147483647 h 154"/>
                  <a:gd name="T78" fmla="*/ 2147483647 w 155"/>
                  <a:gd name="T79" fmla="*/ 2147483647 h 154"/>
                  <a:gd name="T80" fmla="*/ 2147483647 w 155"/>
                  <a:gd name="T81" fmla="*/ 2147483647 h 154"/>
                  <a:gd name="T82" fmla="*/ 2147483647 w 155"/>
                  <a:gd name="T83" fmla="*/ 2147483647 h 154"/>
                  <a:gd name="T84" fmla="*/ 2147483647 w 155"/>
                  <a:gd name="T85" fmla="*/ 2147483647 h 154"/>
                  <a:gd name="T86" fmla="*/ 2147483647 w 155"/>
                  <a:gd name="T87" fmla="*/ 2147483647 h 154"/>
                  <a:gd name="T88" fmla="*/ 0 w 155"/>
                  <a:gd name="T89" fmla="*/ 2147483647 h 1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5"/>
                  <a:gd name="T136" fmla="*/ 0 h 154"/>
                  <a:gd name="T137" fmla="*/ 155 w 155"/>
                  <a:gd name="T138" fmla="*/ 154 h 1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5" h="154">
                    <a:moveTo>
                      <a:pt x="0" y="77"/>
                    </a:moveTo>
                    <a:lnTo>
                      <a:pt x="1" y="66"/>
                    </a:lnTo>
                    <a:lnTo>
                      <a:pt x="3" y="55"/>
                    </a:lnTo>
                    <a:lnTo>
                      <a:pt x="7" y="45"/>
                    </a:lnTo>
                    <a:lnTo>
                      <a:pt x="12" y="35"/>
                    </a:lnTo>
                    <a:lnTo>
                      <a:pt x="19" y="26"/>
                    </a:lnTo>
                    <a:lnTo>
                      <a:pt x="27" y="19"/>
                    </a:lnTo>
                    <a:lnTo>
                      <a:pt x="35" y="12"/>
                    </a:lnTo>
                    <a:lnTo>
                      <a:pt x="45" y="7"/>
                    </a:lnTo>
                    <a:lnTo>
                      <a:pt x="56" y="3"/>
                    </a:lnTo>
                    <a:lnTo>
                      <a:pt x="66" y="0"/>
                    </a:lnTo>
                    <a:lnTo>
                      <a:pt x="77" y="0"/>
                    </a:lnTo>
                    <a:lnTo>
                      <a:pt x="88" y="0"/>
                    </a:lnTo>
                    <a:lnTo>
                      <a:pt x="99" y="3"/>
                    </a:lnTo>
                    <a:lnTo>
                      <a:pt x="110" y="7"/>
                    </a:lnTo>
                    <a:lnTo>
                      <a:pt x="119" y="12"/>
                    </a:lnTo>
                    <a:lnTo>
                      <a:pt x="128" y="19"/>
                    </a:lnTo>
                    <a:lnTo>
                      <a:pt x="136" y="26"/>
                    </a:lnTo>
                    <a:lnTo>
                      <a:pt x="142" y="35"/>
                    </a:lnTo>
                    <a:lnTo>
                      <a:pt x="148" y="45"/>
                    </a:lnTo>
                    <a:lnTo>
                      <a:pt x="152" y="55"/>
                    </a:lnTo>
                    <a:lnTo>
                      <a:pt x="154" y="66"/>
                    </a:lnTo>
                    <a:lnTo>
                      <a:pt x="155" y="77"/>
                    </a:lnTo>
                    <a:lnTo>
                      <a:pt x="154" y="88"/>
                    </a:lnTo>
                    <a:lnTo>
                      <a:pt x="152" y="99"/>
                    </a:lnTo>
                    <a:lnTo>
                      <a:pt x="148" y="109"/>
                    </a:lnTo>
                    <a:lnTo>
                      <a:pt x="142" y="119"/>
                    </a:lnTo>
                    <a:lnTo>
                      <a:pt x="136" y="128"/>
                    </a:lnTo>
                    <a:lnTo>
                      <a:pt x="128" y="135"/>
                    </a:lnTo>
                    <a:lnTo>
                      <a:pt x="119" y="142"/>
                    </a:lnTo>
                    <a:lnTo>
                      <a:pt x="110" y="147"/>
                    </a:lnTo>
                    <a:lnTo>
                      <a:pt x="99" y="151"/>
                    </a:lnTo>
                    <a:lnTo>
                      <a:pt x="88" y="153"/>
                    </a:lnTo>
                    <a:lnTo>
                      <a:pt x="77" y="154"/>
                    </a:lnTo>
                    <a:lnTo>
                      <a:pt x="66" y="153"/>
                    </a:lnTo>
                    <a:lnTo>
                      <a:pt x="56" y="151"/>
                    </a:lnTo>
                    <a:lnTo>
                      <a:pt x="45" y="147"/>
                    </a:lnTo>
                    <a:lnTo>
                      <a:pt x="35" y="142"/>
                    </a:lnTo>
                    <a:lnTo>
                      <a:pt x="27" y="135"/>
                    </a:lnTo>
                    <a:lnTo>
                      <a:pt x="19" y="128"/>
                    </a:lnTo>
                    <a:lnTo>
                      <a:pt x="12" y="119"/>
                    </a:lnTo>
                    <a:lnTo>
                      <a:pt x="7" y="109"/>
                    </a:lnTo>
                    <a:lnTo>
                      <a:pt x="3" y="99"/>
                    </a:lnTo>
                    <a:lnTo>
                      <a:pt x="1" y="88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FCC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sz="10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38" name="Rectangle 34"/>
              <p:cNvSpPr>
                <a:spLocks noChangeArrowheads="1"/>
              </p:cNvSpPr>
              <p:nvPr/>
            </p:nvSpPr>
            <p:spPr bwMode="auto">
              <a:xfrm>
                <a:off x="2172113" y="6460930"/>
                <a:ext cx="621965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  <a:cs typeface="Arial" charset="0"/>
                  </a:rPr>
                  <a:t>cFE Service</a:t>
                </a:r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39" name="Rectangle 35"/>
              <p:cNvSpPr>
                <a:spLocks noChangeArrowheads="1"/>
              </p:cNvSpPr>
              <p:nvPr/>
            </p:nvSpPr>
            <p:spPr bwMode="auto">
              <a:xfrm>
                <a:off x="799899" y="6461918"/>
                <a:ext cx="442429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  <a:cs typeface="Arial" charset="0"/>
                  </a:rPr>
                  <a:t>cFS App</a:t>
                </a:r>
              </a:p>
            </p:txBody>
          </p:sp>
          <p:sp>
            <p:nvSpPr>
              <p:cNvPr id="140" name="Freeform 32"/>
              <p:cNvSpPr>
                <a:spLocks/>
              </p:cNvSpPr>
              <p:nvPr/>
            </p:nvSpPr>
            <p:spPr bwMode="auto">
              <a:xfrm>
                <a:off x="3201521" y="6403884"/>
                <a:ext cx="258762" cy="260350"/>
              </a:xfrm>
              <a:custGeom>
                <a:avLst/>
                <a:gdLst>
                  <a:gd name="T0" fmla="*/ 0 w 155"/>
                  <a:gd name="T1" fmla="*/ 2147483647 h 155"/>
                  <a:gd name="T2" fmla="*/ 2147483647 w 155"/>
                  <a:gd name="T3" fmla="*/ 2147483647 h 155"/>
                  <a:gd name="T4" fmla="*/ 2147483647 w 155"/>
                  <a:gd name="T5" fmla="*/ 2147483647 h 155"/>
                  <a:gd name="T6" fmla="*/ 2147483647 w 155"/>
                  <a:gd name="T7" fmla="*/ 2147483647 h 155"/>
                  <a:gd name="T8" fmla="*/ 2147483647 w 155"/>
                  <a:gd name="T9" fmla="*/ 2147483647 h 155"/>
                  <a:gd name="T10" fmla="*/ 2147483647 w 155"/>
                  <a:gd name="T11" fmla="*/ 2147483647 h 155"/>
                  <a:gd name="T12" fmla="*/ 2147483647 w 155"/>
                  <a:gd name="T13" fmla="*/ 2147483647 h 155"/>
                  <a:gd name="T14" fmla="*/ 2147483647 w 155"/>
                  <a:gd name="T15" fmla="*/ 2147483647 h 155"/>
                  <a:gd name="T16" fmla="*/ 2147483647 w 155"/>
                  <a:gd name="T17" fmla="*/ 2147483647 h 155"/>
                  <a:gd name="T18" fmla="*/ 2147483647 w 155"/>
                  <a:gd name="T19" fmla="*/ 2147483647 h 155"/>
                  <a:gd name="T20" fmla="*/ 2147483647 w 155"/>
                  <a:gd name="T21" fmla="*/ 2147483647 h 155"/>
                  <a:gd name="T22" fmla="*/ 2147483647 w 155"/>
                  <a:gd name="T23" fmla="*/ 0 h 155"/>
                  <a:gd name="T24" fmla="*/ 2147483647 w 155"/>
                  <a:gd name="T25" fmla="*/ 2147483647 h 155"/>
                  <a:gd name="T26" fmla="*/ 2147483647 w 155"/>
                  <a:gd name="T27" fmla="*/ 2147483647 h 155"/>
                  <a:gd name="T28" fmla="*/ 2147483647 w 155"/>
                  <a:gd name="T29" fmla="*/ 2147483647 h 155"/>
                  <a:gd name="T30" fmla="*/ 2147483647 w 155"/>
                  <a:gd name="T31" fmla="*/ 2147483647 h 155"/>
                  <a:gd name="T32" fmla="*/ 2147483647 w 155"/>
                  <a:gd name="T33" fmla="*/ 2147483647 h 155"/>
                  <a:gd name="T34" fmla="*/ 2147483647 w 155"/>
                  <a:gd name="T35" fmla="*/ 2147483647 h 155"/>
                  <a:gd name="T36" fmla="*/ 2147483647 w 155"/>
                  <a:gd name="T37" fmla="*/ 2147483647 h 155"/>
                  <a:gd name="T38" fmla="*/ 2147483647 w 155"/>
                  <a:gd name="T39" fmla="*/ 2147483647 h 155"/>
                  <a:gd name="T40" fmla="*/ 2147483647 w 155"/>
                  <a:gd name="T41" fmla="*/ 2147483647 h 155"/>
                  <a:gd name="T42" fmla="*/ 2147483647 w 155"/>
                  <a:gd name="T43" fmla="*/ 2147483647 h 155"/>
                  <a:gd name="T44" fmla="*/ 2147483647 w 155"/>
                  <a:gd name="T45" fmla="*/ 2147483647 h 155"/>
                  <a:gd name="T46" fmla="*/ 2147483647 w 155"/>
                  <a:gd name="T47" fmla="*/ 2147483647 h 155"/>
                  <a:gd name="T48" fmla="*/ 2147483647 w 155"/>
                  <a:gd name="T49" fmla="*/ 2147483647 h 155"/>
                  <a:gd name="T50" fmla="*/ 2147483647 w 155"/>
                  <a:gd name="T51" fmla="*/ 2147483647 h 155"/>
                  <a:gd name="T52" fmla="*/ 2147483647 w 155"/>
                  <a:gd name="T53" fmla="*/ 2147483647 h 155"/>
                  <a:gd name="T54" fmla="*/ 2147483647 w 155"/>
                  <a:gd name="T55" fmla="*/ 2147483647 h 155"/>
                  <a:gd name="T56" fmla="*/ 2147483647 w 155"/>
                  <a:gd name="T57" fmla="*/ 2147483647 h 155"/>
                  <a:gd name="T58" fmla="*/ 2147483647 w 155"/>
                  <a:gd name="T59" fmla="*/ 2147483647 h 155"/>
                  <a:gd name="T60" fmla="*/ 2147483647 w 155"/>
                  <a:gd name="T61" fmla="*/ 2147483647 h 155"/>
                  <a:gd name="T62" fmla="*/ 2147483647 w 155"/>
                  <a:gd name="T63" fmla="*/ 2147483647 h 155"/>
                  <a:gd name="T64" fmla="*/ 2147483647 w 155"/>
                  <a:gd name="T65" fmla="*/ 2147483647 h 155"/>
                  <a:gd name="T66" fmla="*/ 2147483647 w 155"/>
                  <a:gd name="T67" fmla="*/ 2147483647 h 155"/>
                  <a:gd name="T68" fmla="*/ 2147483647 w 155"/>
                  <a:gd name="T69" fmla="*/ 2147483647 h 155"/>
                  <a:gd name="T70" fmla="*/ 2147483647 w 155"/>
                  <a:gd name="T71" fmla="*/ 2147483647 h 155"/>
                  <a:gd name="T72" fmla="*/ 2147483647 w 155"/>
                  <a:gd name="T73" fmla="*/ 2147483647 h 155"/>
                  <a:gd name="T74" fmla="*/ 2147483647 w 155"/>
                  <a:gd name="T75" fmla="*/ 2147483647 h 155"/>
                  <a:gd name="T76" fmla="*/ 2147483647 w 155"/>
                  <a:gd name="T77" fmla="*/ 2147483647 h 155"/>
                  <a:gd name="T78" fmla="*/ 2147483647 w 155"/>
                  <a:gd name="T79" fmla="*/ 2147483647 h 155"/>
                  <a:gd name="T80" fmla="*/ 2147483647 w 155"/>
                  <a:gd name="T81" fmla="*/ 2147483647 h 155"/>
                  <a:gd name="T82" fmla="*/ 2147483647 w 155"/>
                  <a:gd name="T83" fmla="*/ 2147483647 h 155"/>
                  <a:gd name="T84" fmla="*/ 2147483647 w 155"/>
                  <a:gd name="T85" fmla="*/ 2147483647 h 155"/>
                  <a:gd name="T86" fmla="*/ 2147483647 w 155"/>
                  <a:gd name="T87" fmla="*/ 2147483647 h 155"/>
                  <a:gd name="T88" fmla="*/ 0 w 155"/>
                  <a:gd name="T89" fmla="*/ 2147483647 h 15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5"/>
                  <a:gd name="T136" fmla="*/ 0 h 155"/>
                  <a:gd name="T137" fmla="*/ 155 w 155"/>
                  <a:gd name="T138" fmla="*/ 155 h 15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5" h="155">
                    <a:moveTo>
                      <a:pt x="0" y="78"/>
                    </a:moveTo>
                    <a:lnTo>
                      <a:pt x="1" y="67"/>
                    </a:lnTo>
                    <a:lnTo>
                      <a:pt x="3" y="56"/>
                    </a:lnTo>
                    <a:lnTo>
                      <a:pt x="7" y="46"/>
                    </a:lnTo>
                    <a:lnTo>
                      <a:pt x="12" y="36"/>
                    </a:lnTo>
                    <a:lnTo>
                      <a:pt x="19" y="27"/>
                    </a:lnTo>
                    <a:lnTo>
                      <a:pt x="27" y="19"/>
                    </a:lnTo>
                    <a:lnTo>
                      <a:pt x="35" y="13"/>
                    </a:lnTo>
                    <a:lnTo>
                      <a:pt x="45" y="7"/>
                    </a:lnTo>
                    <a:lnTo>
                      <a:pt x="56" y="4"/>
                    </a:lnTo>
                    <a:lnTo>
                      <a:pt x="66" y="1"/>
                    </a:lnTo>
                    <a:lnTo>
                      <a:pt x="77" y="0"/>
                    </a:lnTo>
                    <a:lnTo>
                      <a:pt x="88" y="1"/>
                    </a:lnTo>
                    <a:lnTo>
                      <a:pt x="99" y="4"/>
                    </a:lnTo>
                    <a:lnTo>
                      <a:pt x="110" y="7"/>
                    </a:lnTo>
                    <a:lnTo>
                      <a:pt x="119" y="13"/>
                    </a:lnTo>
                    <a:lnTo>
                      <a:pt x="128" y="19"/>
                    </a:lnTo>
                    <a:lnTo>
                      <a:pt x="136" y="27"/>
                    </a:lnTo>
                    <a:lnTo>
                      <a:pt x="142" y="36"/>
                    </a:lnTo>
                    <a:lnTo>
                      <a:pt x="148" y="46"/>
                    </a:lnTo>
                    <a:lnTo>
                      <a:pt x="152" y="56"/>
                    </a:lnTo>
                    <a:lnTo>
                      <a:pt x="154" y="67"/>
                    </a:lnTo>
                    <a:lnTo>
                      <a:pt x="155" y="78"/>
                    </a:lnTo>
                    <a:lnTo>
                      <a:pt x="154" y="88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2" y="119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19" y="143"/>
                    </a:lnTo>
                    <a:lnTo>
                      <a:pt x="110" y="148"/>
                    </a:lnTo>
                    <a:lnTo>
                      <a:pt x="99" y="152"/>
                    </a:lnTo>
                    <a:lnTo>
                      <a:pt x="88" y="154"/>
                    </a:lnTo>
                    <a:lnTo>
                      <a:pt x="77" y="155"/>
                    </a:lnTo>
                    <a:lnTo>
                      <a:pt x="66" y="154"/>
                    </a:lnTo>
                    <a:lnTo>
                      <a:pt x="56" y="152"/>
                    </a:lnTo>
                    <a:lnTo>
                      <a:pt x="45" y="148"/>
                    </a:lnTo>
                    <a:lnTo>
                      <a:pt x="35" y="143"/>
                    </a:lnTo>
                    <a:lnTo>
                      <a:pt x="27" y="136"/>
                    </a:lnTo>
                    <a:lnTo>
                      <a:pt x="19" y="128"/>
                    </a:lnTo>
                    <a:lnTo>
                      <a:pt x="12" y="119"/>
                    </a:lnTo>
                    <a:lnTo>
                      <a:pt x="7" y="110"/>
                    </a:lnTo>
                    <a:lnTo>
                      <a:pt x="3" y="99"/>
                    </a:lnTo>
                    <a:lnTo>
                      <a:pt x="1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FF99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sz="10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1" name="Rectangle 34"/>
              <p:cNvSpPr>
                <a:spLocks noChangeArrowheads="1"/>
              </p:cNvSpPr>
              <p:nvPr/>
            </p:nvSpPr>
            <p:spPr bwMode="auto">
              <a:xfrm>
                <a:off x="5341215" y="6460929"/>
                <a:ext cx="500138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Arial" panose="020B0604020202020204" pitchFamily="34" charset="0"/>
                    <a:ea typeface="Arial Unicode MS" pitchFamily="34" charset="-128"/>
                    <a:cs typeface="Arial" charset="0"/>
                  </a:rPr>
                  <a:t>Hardware</a:t>
                </a:r>
                <a:endParaRPr lang="en-US" sz="40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endParaRPr>
              </a:p>
            </p:txBody>
          </p:sp>
          <p:sp>
            <p:nvSpPr>
              <p:cNvPr id="142" name="Freeform 32"/>
              <p:cNvSpPr>
                <a:spLocks/>
              </p:cNvSpPr>
              <p:nvPr/>
            </p:nvSpPr>
            <p:spPr bwMode="auto">
              <a:xfrm>
                <a:off x="4950078" y="6400800"/>
                <a:ext cx="258762" cy="260350"/>
              </a:xfrm>
              <a:custGeom>
                <a:avLst/>
                <a:gdLst>
                  <a:gd name="T0" fmla="*/ 0 w 155"/>
                  <a:gd name="T1" fmla="*/ 2147483647 h 155"/>
                  <a:gd name="T2" fmla="*/ 2147483647 w 155"/>
                  <a:gd name="T3" fmla="*/ 2147483647 h 155"/>
                  <a:gd name="T4" fmla="*/ 2147483647 w 155"/>
                  <a:gd name="T5" fmla="*/ 2147483647 h 155"/>
                  <a:gd name="T6" fmla="*/ 2147483647 w 155"/>
                  <a:gd name="T7" fmla="*/ 2147483647 h 155"/>
                  <a:gd name="T8" fmla="*/ 2147483647 w 155"/>
                  <a:gd name="T9" fmla="*/ 2147483647 h 155"/>
                  <a:gd name="T10" fmla="*/ 2147483647 w 155"/>
                  <a:gd name="T11" fmla="*/ 2147483647 h 155"/>
                  <a:gd name="T12" fmla="*/ 2147483647 w 155"/>
                  <a:gd name="T13" fmla="*/ 2147483647 h 155"/>
                  <a:gd name="T14" fmla="*/ 2147483647 w 155"/>
                  <a:gd name="T15" fmla="*/ 2147483647 h 155"/>
                  <a:gd name="T16" fmla="*/ 2147483647 w 155"/>
                  <a:gd name="T17" fmla="*/ 2147483647 h 155"/>
                  <a:gd name="T18" fmla="*/ 2147483647 w 155"/>
                  <a:gd name="T19" fmla="*/ 2147483647 h 155"/>
                  <a:gd name="T20" fmla="*/ 2147483647 w 155"/>
                  <a:gd name="T21" fmla="*/ 2147483647 h 155"/>
                  <a:gd name="T22" fmla="*/ 2147483647 w 155"/>
                  <a:gd name="T23" fmla="*/ 0 h 155"/>
                  <a:gd name="T24" fmla="*/ 2147483647 w 155"/>
                  <a:gd name="T25" fmla="*/ 2147483647 h 155"/>
                  <a:gd name="T26" fmla="*/ 2147483647 w 155"/>
                  <a:gd name="T27" fmla="*/ 2147483647 h 155"/>
                  <a:gd name="T28" fmla="*/ 2147483647 w 155"/>
                  <a:gd name="T29" fmla="*/ 2147483647 h 155"/>
                  <a:gd name="T30" fmla="*/ 2147483647 w 155"/>
                  <a:gd name="T31" fmla="*/ 2147483647 h 155"/>
                  <a:gd name="T32" fmla="*/ 2147483647 w 155"/>
                  <a:gd name="T33" fmla="*/ 2147483647 h 155"/>
                  <a:gd name="T34" fmla="*/ 2147483647 w 155"/>
                  <a:gd name="T35" fmla="*/ 2147483647 h 155"/>
                  <a:gd name="T36" fmla="*/ 2147483647 w 155"/>
                  <a:gd name="T37" fmla="*/ 2147483647 h 155"/>
                  <a:gd name="T38" fmla="*/ 2147483647 w 155"/>
                  <a:gd name="T39" fmla="*/ 2147483647 h 155"/>
                  <a:gd name="T40" fmla="*/ 2147483647 w 155"/>
                  <a:gd name="T41" fmla="*/ 2147483647 h 155"/>
                  <a:gd name="T42" fmla="*/ 2147483647 w 155"/>
                  <a:gd name="T43" fmla="*/ 2147483647 h 155"/>
                  <a:gd name="T44" fmla="*/ 2147483647 w 155"/>
                  <a:gd name="T45" fmla="*/ 2147483647 h 155"/>
                  <a:gd name="T46" fmla="*/ 2147483647 w 155"/>
                  <a:gd name="T47" fmla="*/ 2147483647 h 155"/>
                  <a:gd name="T48" fmla="*/ 2147483647 w 155"/>
                  <a:gd name="T49" fmla="*/ 2147483647 h 155"/>
                  <a:gd name="T50" fmla="*/ 2147483647 w 155"/>
                  <a:gd name="T51" fmla="*/ 2147483647 h 155"/>
                  <a:gd name="T52" fmla="*/ 2147483647 w 155"/>
                  <a:gd name="T53" fmla="*/ 2147483647 h 155"/>
                  <a:gd name="T54" fmla="*/ 2147483647 w 155"/>
                  <a:gd name="T55" fmla="*/ 2147483647 h 155"/>
                  <a:gd name="T56" fmla="*/ 2147483647 w 155"/>
                  <a:gd name="T57" fmla="*/ 2147483647 h 155"/>
                  <a:gd name="T58" fmla="*/ 2147483647 w 155"/>
                  <a:gd name="T59" fmla="*/ 2147483647 h 155"/>
                  <a:gd name="T60" fmla="*/ 2147483647 w 155"/>
                  <a:gd name="T61" fmla="*/ 2147483647 h 155"/>
                  <a:gd name="T62" fmla="*/ 2147483647 w 155"/>
                  <a:gd name="T63" fmla="*/ 2147483647 h 155"/>
                  <a:gd name="T64" fmla="*/ 2147483647 w 155"/>
                  <a:gd name="T65" fmla="*/ 2147483647 h 155"/>
                  <a:gd name="T66" fmla="*/ 2147483647 w 155"/>
                  <a:gd name="T67" fmla="*/ 2147483647 h 155"/>
                  <a:gd name="T68" fmla="*/ 2147483647 w 155"/>
                  <a:gd name="T69" fmla="*/ 2147483647 h 155"/>
                  <a:gd name="T70" fmla="*/ 2147483647 w 155"/>
                  <a:gd name="T71" fmla="*/ 2147483647 h 155"/>
                  <a:gd name="T72" fmla="*/ 2147483647 w 155"/>
                  <a:gd name="T73" fmla="*/ 2147483647 h 155"/>
                  <a:gd name="T74" fmla="*/ 2147483647 w 155"/>
                  <a:gd name="T75" fmla="*/ 2147483647 h 155"/>
                  <a:gd name="T76" fmla="*/ 2147483647 w 155"/>
                  <a:gd name="T77" fmla="*/ 2147483647 h 155"/>
                  <a:gd name="T78" fmla="*/ 2147483647 w 155"/>
                  <a:gd name="T79" fmla="*/ 2147483647 h 155"/>
                  <a:gd name="T80" fmla="*/ 2147483647 w 155"/>
                  <a:gd name="T81" fmla="*/ 2147483647 h 155"/>
                  <a:gd name="T82" fmla="*/ 2147483647 w 155"/>
                  <a:gd name="T83" fmla="*/ 2147483647 h 155"/>
                  <a:gd name="T84" fmla="*/ 2147483647 w 155"/>
                  <a:gd name="T85" fmla="*/ 2147483647 h 155"/>
                  <a:gd name="T86" fmla="*/ 2147483647 w 155"/>
                  <a:gd name="T87" fmla="*/ 2147483647 h 155"/>
                  <a:gd name="T88" fmla="*/ 0 w 155"/>
                  <a:gd name="T89" fmla="*/ 2147483647 h 15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55"/>
                  <a:gd name="T136" fmla="*/ 0 h 155"/>
                  <a:gd name="T137" fmla="*/ 155 w 155"/>
                  <a:gd name="T138" fmla="*/ 155 h 15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55" h="155">
                    <a:moveTo>
                      <a:pt x="0" y="78"/>
                    </a:moveTo>
                    <a:lnTo>
                      <a:pt x="1" y="67"/>
                    </a:lnTo>
                    <a:lnTo>
                      <a:pt x="3" y="56"/>
                    </a:lnTo>
                    <a:lnTo>
                      <a:pt x="7" y="46"/>
                    </a:lnTo>
                    <a:lnTo>
                      <a:pt x="12" y="36"/>
                    </a:lnTo>
                    <a:lnTo>
                      <a:pt x="19" y="27"/>
                    </a:lnTo>
                    <a:lnTo>
                      <a:pt x="27" y="19"/>
                    </a:lnTo>
                    <a:lnTo>
                      <a:pt x="35" y="13"/>
                    </a:lnTo>
                    <a:lnTo>
                      <a:pt x="45" y="7"/>
                    </a:lnTo>
                    <a:lnTo>
                      <a:pt x="56" y="4"/>
                    </a:lnTo>
                    <a:lnTo>
                      <a:pt x="66" y="1"/>
                    </a:lnTo>
                    <a:lnTo>
                      <a:pt x="77" y="0"/>
                    </a:lnTo>
                    <a:lnTo>
                      <a:pt x="88" y="1"/>
                    </a:lnTo>
                    <a:lnTo>
                      <a:pt x="99" y="4"/>
                    </a:lnTo>
                    <a:lnTo>
                      <a:pt x="110" y="7"/>
                    </a:lnTo>
                    <a:lnTo>
                      <a:pt x="119" y="13"/>
                    </a:lnTo>
                    <a:lnTo>
                      <a:pt x="128" y="19"/>
                    </a:lnTo>
                    <a:lnTo>
                      <a:pt x="136" y="27"/>
                    </a:lnTo>
                    <a:lnTo>
                      <a:pt x="142" y="36"/>
                    </a:lnTo>
                    <a:lnTo>
                      <a:pt x="148" y="46"/>
                    </a:lnTo>
                    <a:lnTo>
                      <a:pt x="152" y="56"/>
                    </a:lnTo>
                    <a:lnTo>
                      <a:pt x="154" y="67"/>
                    </a:lnTo>
                    <a:lnTo>
                      <a:pt x="155" y="78"/>
                    </a:lnTo>
                    <a:lnTo>
                      <a:pt x="154" y="88"/>
                    </a:lnTo>
                    <a:lnTo>
                      <a:pt x="152" y="99"/>
                    </a:lnTo>
                    <a:lnTo>
                      <a:pt x="148" y="110"/>
                    </a:lnTo>
                    <a:lnTo>
                      <a:pt x="142" y="119"/>
                    </a:lnTo>
                    <a:lnTo>
                      <a:pt x="136" y="128"/>
                    </a:lnTo>
                    <a:lnTo>
                      <a:pt x="128" y="136"/>
                    </a:lnTo>
                    <a:lnTo>
                      <a:pt x="119" y="143"/>
                    </a:lnTo>
                    <a:lnTo>
                      <a:pt x="110" y="148"/>
                    </a:lnTo>
                    <a:lnTo>
                      <a:pt x="99" y="152"/>
                    </a:lnTo>
                    <a:lnTo>
                      <a:pt x="88" y="154"/>
                    </a:lnTo>
                    <a:lnTo>
                      <a:pt x="77" y="155"/>
                    </a:lnTo>
                    <a:lnTo>
                      <a:pt x="66" y="154"/>
                    </a:lnTo>
                    <a:lnTo>
                      <a:pt x="56" y="152"/>
                    </a:lnTo>
                    <a:lnTo>
                      <a:pt x="45" y="148"/>
                    </a:lnTo>
                    <a:lnTo>
                      <a:pt x="35" y="143"/>
                    </a:lnTo>
                    <a:lnTo>
                      <a:pt x="27" y="136"/>
                    </a:lnTo>
                    <a:lnTo>
                      <a:pt x="19" y="128"/>
                    </a:lnTo>
                    <a:lnTo>
                      <a:pt x="12" y="119"/>
                    </a:lnTo>
                    <a:lnTo>
                      <a:pt x="7" y="110"/>
                    </a:lnTo>
                    <a:lnTo>
                      <a:pt x="3" y="99"/>
                    </a:lnTo>
                    <a:lnTo>
                      <a:pt x="1" y="88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l" eaLnBrk="0" hangingPunct="0">
                  <a:defRPr/>
                </a:pPr>
                <a:endParaRPr lang="en-US" sz="10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34" name="Rectangle 133"/>
            <p:cNvSpPr/>
            <p:nvPr/>
          </p:nvSpPr>
          <p:spPr bwMode="auto">
            <a:xfrm>
              <a:off x="1584562" y="6324600"/>
              <a:ext cx="5789924" cy="457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DC1F2B9-3C34-E158-B686-00B32AAF5706}"/>
              </a:ext>
            </a:extLst>
          </p:cNvPr>
          <p:cNvGrpSpPr/>
          <p:nvPr/>
        </p:nvGrpSpPr>
        <p:grpSpPr>
          <a:xfrm>
            <a:off x="771525" y="2893481"/>
            <a:ext cx="621792" cy="621792"/>
            <a:chOff x="863600" y="2403475"/>
            <a:chExt cx="573088" cy="576263"/>
          </a:xfrm>
          <a:effectLst/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ED9E66FE-917F-5F34-516C-CAE127AED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00" y="2403475"/>
              <a:ext cx="573088" cy="576263"/>
            </a:xfrm>
            <a:custGeom>
              <a:avLst/>
              <a:gdLst>
                <a:gd name="T0" fmla="*/ 2147483647 w 372"/>
                <a:gd name="T1" fmla="*/ 2147483647 h 370"/>
                <a:gd name="T2" fmla="*/ 2147483647 w 372"/>
                <a:gd name="T3" fmla="*/ 2147483647 h 370"/>
                <a:gd name="T4" fmla="*/ 2147483647 w 372"/>
                <a:gd name="T5" fmla="*/ 2147483647 h 370"/>
                <a:gd name="T6" fmla="*/ 2147483647 w 372"/>
                <a:gd name="T7" fmla="*/ 2147483647 h 370"/>
                <a:gd name="T8" fmla="*/ 2147483647 w 372"/>
                <a:gd name="T9" fmla="*/ 2147483647 h 370"/>
                <a:gd name="T10" fmla="*/ 2147483647 w 372"/>
                <a:gd name="T11" fmla="*/ 2147483647 h 370"/>
                <a:gd name="T12" fmla="*/ 2147483647 w 372"/>
                <a:gd name="T13" fmla="*/ 2147483647 h 370"/>
                <a:gd name="T14" fmla="*/ 2147483647 w 372"/>
                <a:gd name="T15" fmla="*/ 2147483647 h 370"/>
                <a:gd name="T16" fmla="*/ 2147483647 w 372"/>
                <a:gd name="T17" fmla="*/ 0 h 370"/>
                <a:gd name="T18" fmla="*/ 2147483647 w 372"/>
                <a:gd name="T19" fmla="*/ 2147483647 h 370"/>
                <a:gd name="T20" fmla="*/ 2147483647 w 372"/>
                <a:gd name="T21" fmla="*/ 2147483647 h 370"/>
                <a:gd name="T22" fmla="*/ 2147483647 w 372"/>
                <a:gd name="T23" fmla="*/ 2147483647 h 370"/>
                <a:gd name="T24" fmla="*/ 2147483647 w 372"/>
                <a:gd name="T25" fmla="*/ 2147483647 h 370"/>
                <a:gd name="T26" fmla="*/ 2147483647 w 372"/>
                <a:gd name="T27" fmla="*/ 2147483647 h 370"/>
                <a:gd name="T28" fmla="*/ 2147483647 w 372"/>
                <a:gd name="T29" fmla="*/ 2147483647 h 370"/>
                <a:gd name="T30" fmla="*/ 2147483647 w 372"/>
                <a:gd name="T31" fmla="*/ 2147483647 h 370"/>
                <a:gd name="T32" fmla="*/ 2147483647 w 372"/>
                <a:gd name="T33" fmla="*/ 2147483647 h 370"/>
                <a:gd name="T34" fmla="*/ 2147483647 w 372"/>
                <a:gd name="T35" fmla="*/ 2147483647 h 370"/>
                <a:gd name="T36" fmla="*/ 2147483647 w 372"/>
                <a:gd name="T37" fmla="*/ 2147483647 h 370"/>
                <a:gd name="T38" fmla="*/ 2147483647 w 372"/>
                <a:gd name="T39" fmla="*/ 2147483647 h 370"/>
                <a:gd name="T40" fmla="*/ 2147483647 w 372"/>
                <a:gd name="T41" fmla="*/ 2147483647 h 370"/>
                <a:gd name="T42" fmla="*/ 2147483647 w 372"/>
                <a:gd name="T43" fmla="*/ 2147483647 h 370"/>
                <a:gd name="T44" fmla="*/ 2147483647 w 372"/>
                <a:gd name="T45" fmla="*/ 2147483647 h 370"/>
                <a:gd name="T46" fmla="*/ 2147483647 w 372"/>
                <a:gd name="T47" fmla="*/ 2147483647 h 370"/>
                <a:gd name="T48" fmla="*/ 2147483647 w 372"/>
                <a:gd name="T49" fmla="*/ 2147483647 h 370"/>
                <a:gd name="T50" fmla="*/ 2147483647 w 372"/>
                <a:gd name="T51" fmla="*/ 2147483647 h 370"/>
                <a:gd name="T52" fmla="*/ 2147483647 w 372"/>
                <a:gd name="T53" fmla="*/ 2147483647 h 370"/>
                <a:gd name="T54" fmla="*/ 2147483647 w 372"/>
                <a:gd name="T55" fmla="*/ 2147483647 h 370"/>
                <a:gd name="T56" fmla="*/ 2147483647 w 372"/>
                <a:gd name="T57" fmla="*/ 2147483647 h 370"/>
                <a:gd name="T58" fmla="*/ 2147483647 w 372"/>
                <a:gd name="T59" fmla="*/ 2147483647 h 370"/>
                <a:gd name="T60" fmla="*/ 2147483647 w 372"/>
                <a:gd name="T61" fmla="*/ 2147483647 h 370"/>
                <a:gd name="T62" fmla="*/ 2147483647 w 372"/>
                <a:gd name="T63" fmla="*/ 2147483647 h 370"/>
                <a:gd name="T64" fmla="*/ 2147483647 w 372"/>
                <a:gd name="T65" fmla="*/ 2147483647 h 370"/>
                <a:gd name="T66" fmla="*/ 2147483647 w 372"/>
                <a:gd name="T67" fmla="*/ 2147483647 h 3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72"/>
                <a:gd name="T103" fmla="*/ 0 h 370"/>
                <a:gd name="T104" fmla="*/ 372 w 372"/>
                <a:gd name="T105" fmla="*/ 370 h 3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72" h="370">
                  <a:moveTo>
                    <a:pt x="0" y="185"/>
                  </a:moveTo>
                  <a:lnTo>
                    <a:pt x="1" y="168"/>
                  </a:lnTo>
                  <a:lnTo>
                    <a:pt x="3" y="151"/>
                  </a:lnTo>
                  <a:lnTo>
                    <a:pt x="7" y="134"/>
                  </a:lnTo>
                  <a:lnTo>
                    <a:pt x="13" y="118"/>
                  </a:lnTo>
                  <a:lnTo>
                    <a:pt x="20" y="103"/>
                  </a:lnTo>
                  <a:lnTo>
                    <a:pt x="28" y="87"/>
                  </a:lnTo>
                  <a:lnTo>
                    <a:pt x="38" y="73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4" y="37"/>
                  </a:lnTo>
                  <a:lnTo>
                    <a:pt x="88" y="28"/>
                  </a:lnTo>
                  <a:lnTo>
                    <a:pt x="103" y="19"/>
                  </a:lnTo>
                  <a:lnTo>
                    <a:pt x="119" y="12"/>
                  </a:lnTo>
                  <a:lnTo>
                    <a:pt x="135" y="7"/>
                  </a:lnTo>
                  <a:lnTo>
                    <a:pt x="152" y="3"/>
                  </a:lnTo>
                  <a:lnTo>
                    <a:pt x="169" y="0"/>
                  </a:lnTo>
                  <a:lnTo>
                    <a:pt x="186" y="0"/>
                  </a:lnTo>
                  <a:lnTo>
                    <a:pt x="203" y="0"/>
                  </a:lnTo>
                  <a:lnTo>
                    <a:pt x="220" y="3"/>
                  </a:lnTo>
                  <a:lnTo>
                    <a:pt x="237" y="7"/>
                  </a:lnTo>
                  <a:lnTo>
                    <a:pt x="253" y="12"/>
                  </a:lnTo>
                  <a:lnTo>
                    <a:pt x="269" y="19"/>
                  </a:lnTo>
                  <a:lnTo>
                    <a:pt x="284" y="28"/>
                  </a:lnTo>
                  <a:lnTo>
                    <a:pt x="298" y="37"/>
                  </a:lnTo>
                  <a:lnTo>
                    <a:pt x="311" y="48"/>
                  </a:lnTo>
                  <a:lnTo>
                    <a:pt x="323" y="60"/>
                  </a:lnTo>
                  <a:lnTo>
                    <a:pt x="334" y="73"/>
                  </a:lnTo>
                  <a:lnTo>
                    <a:pt x="344" y="87"/>
                  </a:lnTo>
                  <a:lnTo>
                    <a:pt x="352" y="103"/>
                  </a:lnTo>
                  <a:lnTo>
                    <a:pt x="359" y="118"/>
                  </a:lnTo>
                  <a:lnTo>
                    <a:pt x="364" y="134"/>
                  </a:lnTo>
                  <a:lnTo>
                    <a:pt x="369" y="151"/>
                  </a:lnTo>
                  <a:lnTo>
                    <a:pt x="371" y="168"/>
                  </a:lnTo>
                  <a:lnTo>
                    <a:pt x="372" y="185"/>
                  </a:lnTo>
                  <a:lnTo>
                    <a:pt x="371" y="202"/>
                  </a:lnTo>
                  <a:lnTo>
                    <a:pt x="369" y="219"/>
                  </a:lnTo>
                  <a:lnTo>
                    <a:pt x="364" y="236"/>
                  </a:lnTo>
                  <a:lnTo>
                    <a:pt x="359" y="252"/>
                  </a:lnTo>
                  <a:lnTo>
                    <a:pt x="352" y="268"/>
                  </a:lnTo>
                  <a:lnTo>
                    <a:pt x="344" y="283"/>
                  </a:lnTo>
                  <a:lnTo>
                    <a:pt x="334" y="297"/>
                  </a:lnTo>
                  <a:lnTo>
                    <a:pt x="323" y="310"/>
                  </a:lnTo>
                  <a:lnTo>
                    <a:pt x="311" y="322"/>
                  </a:lnTo>
                  <a:lnTo>
                    <a:pt x="298" y="333"/>
                  </a:lnTo>
                  <a:lnTo>
                    <a:pt x="284" y="343"/>
                  </a:lnTo>
                  <a:lnTo>
                    <a:pt x="269" y="351"/>
                  </a:lnTo>
                  <a:lnTo>
                    <a:pt x="253" y="358"/>
                  </a:lnTo>
                  <a:lnTo>
                    <a:pt x="237" y="363"/>
                  </a:lnTo>
                  <a:lnTo>
                    <a:pt x="220" y="367"/>
                  </a:lnTo>
                  <a:lnTo>
                    <a:pt x="203" y="369"/>
                  </a:lnTo>
                  <a:lnTo>
                    <a:pt x="186" y="370"/>
                  </a:lnTo>
                  <a:lnTo>
                    <a:pt x="169" y="369"/>
                  </a:lnTo>
                  <a:lnTo>
                    <a:pt x="152" y="367"/>
                  </a:lnTo>
                  <a:lnTo>
                    <a:pt x="135" y="363"/>
                  </a:lnTo>
                  <a:lnTo>
                    <a:pt x="119" y="358"/>
                  </a:lnTo>
                  <a:lnTo>
                    <a:pt x="103" y="351"/>
                  </a:lnTo>
                  <a:lnTo>
                    <a:pt x="88" y="343"/>
                  </a:lnTo>
                  <a:lnTo>
                    <a:pt x="74" y="333"/>
                  </a:lnTo>
                  <a:lnTo>
                    <a:pt x="61" y="322"/>
                  </a:lnTo>
                  <a:lnTo>
                    <a:pt x="49" y="310"/>
                  </a:lnTo>
                  <a:lnTo>
                    <a:pt x="38" y="297"/>
                  </a:lnTo>
                  <a:lnTo>
                    <a:pt x="28" y="283"/>
                  </a:lnTo>
                  <a:lnTo>
                    <a:pt x="20" y="268"/>
                  </a:lnTo>
                  <a:lnTo>
                    <a:pt x="13" y="252"/>
                  </a:lnTo>
                  <a:lnTo>
                    <a:pt x="7" y="236"/>
                  </a:lnTo>
                  <a:lnTo>
                    <a:pt x="3" y="219"/>
                  </a:lnTo>
                  <a:lnTo>
                    <a:pt x="1" y="202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CCFF"/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algn="l" eaLnBrk="0" hangingPunct="0">
                <a:defRPr/>
              </a:pPr>
              <a:endParaRPr lang="en-US" sz="10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Rectangle 20">
              <a:extLst>
                <a:ext uri="{FF2B5EF4-FFF2-40B4-BE49-F238E27FC236}">
                  <a16:creationId xmlns:a16="http://schemas.microsoft.com/office/drawing/2014/main" id="{1353F46D-EF35-F642-AB19-4E0D9A3EE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1895" y="2599273"/>
              <a:ext cx="196499" cy="17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defRPr/>
              </a:pPr>
              <a:r>
                <a:rPr lang="en-US" sz="1200">
                  <a:solidFill>
                    <a:srgbClr val="000000"/>
                  </a:solidFill>
                  <a:latin typeface="Arial" panose="020B0604020202020204" pitchFamily="34" charset="0"/>
                  <a:ea typeface="Arial Unicode MS" pitchFamily="34" charset="-128"/>
                  <a:cs typeface="Arial" charset="0"/>
                </a:rPr>
                <a:t>SC</a:t>
              </a:r>
              <a:endParaRPr lang="en-US" sz="7200"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326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cFS Mission Directory Structure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501892" y="1371600"/>
            <a:ext cx="2057400" cy="5334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cFS Distribution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52400" y="2769881"/>
            <a:ext cx="8756385" cy="2420596"/>
            <a:chOff x="-77139" y="2769881"/>
            <a:chExt cx="8756385" cy="2420596"/>
          </a:xfrm>
        </p:grpSpPr>
        <p:sp>
          <p:nvSpPr>
            <p:cNvPr id="8" name="Flowchart: Multidocument 7"/>
            <p:cNvSpPr/>
            <p:nvPr/>
          </p:nvSpPr>
          <p:spPr bwMode="auto">
            <a:xfrm>
              <a:off x="3329646" y="3590277"/>
              <a:ext cx="9144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/>
                <a:t>libs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Flowchart: Multidocument 9"/>
            <p:cNvSpPr/>
            <p:nvPr/>
          </p:nvSpPr>
          <p:spPr bwMode="auto">
            <a:xfrm>
              <a:off x="5547246" y="3590277"/>
              <a:ext cx="9144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err="1"/>
                <a:t>psp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Flowchart: Multidocument 10"/>
            <p:cNvSpPr/>
            <p:nvPr/>
          </p:nvSpPr>
          <p:spPr bwMode="auto">
            <a:xfrm>
              <a:off x="6656046" y="2769881"/>
              <a:ext cx="9144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/>
                <a:t>tools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-77139" y="2769881"/>
              <a:ext cx="989796" cy="1600200"/>
              <a:chOff x="16284" y="2971800"/>
              <a:chExt cx="1166694" cy="1600200"/>
            </a:xfrm>
          </p:grpSpPr>
          <p:sp>
            <p:nvSpPr>
              <p:cNvPr id="5" name="Flowchart: Multidocument 4"/>
              <p:cNvSpPr/>
              <p:nvPr/>
            </p:nvSpPr>
            <p:spPr bwMode="auto">
              <a:xfrm>
                <a:off x="122274" y="2971800"/>
                <a:ext cx="1060704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/>
                  <a:t>a</a:t>
                </a:r>
                <a:r>
                  <a:rPr kumimoji="0" lang="en-US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pps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6284" y="3581400"/>
                <a:ext cx="1136145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/>
                  <a:t>Each app is in a separate subdirectory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107057" y="3590277"/>
              <a:ext cx="914400" cy="1600200"/>
              <a:chOff x="1419044" y="2971800"/>
              <a:chExt cx="1066523" cy="1600200"/>
            </a:xfrm>
          </p:grpSpPr>
          <p:sp>
            <p:nvSpPr>
              <p:cNvPr id="6" name="Flowchart: Multidocument 5"/>
              <p:cNvSpPr/>
              <p:nvPr/>
            </p:nvSpPr>
            <p:spPr bwMode="auto">
              <a:xfrm>
                <a:off x="1424863" y="2971800"/>
                <a:ext cx="1060704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/>
                  <a:t>build</a:t>
                </a: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419044" y="3581399"/>
                <a:ext cx="96164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/>
                  <a:t>Contains </a:t>
                </a:r>
                <a:r>
                  <a:rPr lang="en-US" sz="1050" err="1"/>
                  <a:t>cmake</a:t>
                </a:r>
                <a:r>
                  <a:rPr lang="en-US" sz="1050"/>
                  <a:t>-generated files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189940" y="2769881"/>
              <a:ext cx="945306" cy="1600200"/>
              <a:chOff x="2189940" y="2769881"/>
              <a:chExt cx="945306" cy="1600200"/>
            </a:xfrm>
          </p:grpSpPr>
          <p:sp>
            <p:nvSpPr>
              <p:cNvPr id="7" name="Flowchart: Multidocument 6"/>
              <p:cNvSpPr/>
              <p:nvPr/>
            </p:nvSpPr>
            <p:spPr bwMode="auto">
              <a:xfrm>
                <a:off x="2220846" y="2769881"/>
                <a:ext cx="914400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err="1"/>
                  <a:t>cfe</a:t>
                </a: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189940" y="3437241"/>
                <a:ext cx="824481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/>
                  <a:t>cFE source files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438446" y="2769881"/>
              <a:ext cx="914400" cy="1600200"/>
              <a:chOff x="4438446" y="2769881"/>
              <a:chExt cx="914400" cy="1600200"/>
            </a:xfrm>
          </p:grpSpPr>
          <p:sp>
            <p:nvSpPr>
              <p:cNvPr id="9" name="Flowchart: Multidocument 8"/>
              <p:cNvSpPr/>
              <p:nvPr/>
            </p:nvSpPr>
            <p:spPr bwMode="auto">
              <a:xfrm>
                <a:off x="4438446" y="2769881"/>
                <a:ext cx="914400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err="1"/>
                  <a:t>osal</a:t>
                </a: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438446" y="3436053"/>
                <a:ext cx="824481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/>
                  <a:t>OSAL source files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645962" y="3590277"/>
              <a:ext cx="1033284" cy="1600200"/>
              <a:chOff x="7645962" y="3590277"/>
              <a:chExt cx="1033284" cy="1600200"/>
            </a:xfrm>
          </p:grpSpPr>
          <p:sp>
            <p:nvSpPr>
              <p:cNvPr id="16" name="Flowchart: Multidocument 15"/>
              <p:cNvSpPr/>
              <p:nvPr/>
            </p:nvSpPr>
            <p:spPr bwMode="auto">
              <a:xfrm>
                <a:off x="7764846" y="3590277"/>
                <a:ext cx="914400" cy="1600200"/>
              </a:xfrm>
              <a:prstGeom prst="flowChartMultidocument">
                <a:avLst/>
              </a:prstGeom>
              <a:solidFill>
                <a:schemeClr val="accent3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800"/>
                  <a:t>_</a:t>
                </a:r>
                <a:r>
                  <a:rPr lang="en-US" sz="1800" err="1"/>
                  <a:t>defs</a:t>
                </a: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645962" y="4280667"/>
                <a:ext cx="100596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err="1"/>
                  <a:t>cmake</a:t>
                </a:r>
                <a:r>
                  <a:rPr lang="en-US" sz="1000"/>
                  <a:t> configuration </a:t>
                </a:r>
              </a:p>
              <a:p>
                <a:r>
                  <a:rPr lang="en-US" sz="1000"/>
                  <a:t>files</a:t>
                </a:r>
              </a:p>
            </p:txBody>
          </p:sp>
        </p:grpSp>
      </p:grpSp>
      <p:cxnSp>
        <p:nvCxnSpPr>
          <p:cNvPr id="25" name="Elbow Connector 24"/>
          <p:cNvCxnSpPr>
            <a:stCxn id="4" idx="2"/>
            <a:endCxn id="5" idx="0"/>
          </p:cNvCxnSpPr>
          <p:nvPr/>
        </p:nvCxnSpPr>
        <p:spPr bwMode="auto">
          <a:xfrm rot="5400000">
            <a:off x="2209939" y="449227"/>
            <a:ext cx="864881" cy="3776426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Elbow Connector 26"/>
          <p:cNvCxnSpPr>
            <a:stCxn id="4" idx="2"/>
            <a:endCxn id="6" idx="0"/>
          </p:cNvCxnSpPr>
          <p:nvPr/>
        </p:nvCxnSpPr>
        <p:spPr bwMode="auto">
          <a:xfrm rot="5400000">
            <a:off x="2352086" y="1411770"/>
            <a:ext cx="1685277" cy="2671737"/>
          </a:xfrm>
          <a:prstGeom prst="bentConnector3">
            <a:avLst>
              <a:gd name="adj1" fmla="val 259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Elbow Connector 31"/>
          <p:cNvCxnSpPr>
            <a:stCxn id="4" idx="2"/>
            <a:endCxn id="7" idx="0"/>
          </p:cNvCxnSpPr>
          <p:nvPr/>
        </p:nvCxnSpPr>
        <p:spPr bwMode="auto">
          <a:xfrm rot="5400000">
            <a:off x="3318102" y="1557390"/>
            <a:ext cx="864881" cy="15601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Elbow Connector 33"/>
          <p:cNvCxnSpPr>
            <a:stCxn id="4" idx="2"/>
            <a:endCxn id="8" idx="0"/>
          </p:cNvCxnSpPr>
          <p:nvPr/>
        </p:nvCxnSpPr>
        <p:spPr bwMode="auto">
          <a:xfrm rot="5400000">
            <a:off x="3462304" y="2521988"/>
            <a:ext cx="1685277" cy="4513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Elbow Connector 35"/>
          <p:cNvCxnSpPr>
            <a:stCxn id="4" idx="2"/>
            <a:endCxn id="9" idx="0"/>
          </p:cNvCxnSpPr>
          <p:nvPr/>
        </p:nvCxnSpPr>
        <p:spPr bwMode="auto">
          <a:xfrm rot="16200000" flipH="1">
            <a:off x="4426902" y="2008690"/>
            <a:ext cx="864881" cy="6575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Elbow Connector 37"/>
          <p:cNvCxnSpPr>
            <a:stCxn id="4" idx="2"/>
            <a:endCxn id="10" idx="0"/>
          </p:cNvCxnSpPr>
          <p:nvPr/>
        </p:nvCxnSpPr>
        <p:spPr bwMode="auto">
          <a:xfrm rot="16200000" flipH="1">
            <a:off x="4571104" y="1864488"/>
            <a:ext cx="1685277" cy="1766300"/>
          </a:xfrm>
          <a:prstGeom prst="bentConnector3">
            <a:avLst>
              <a:gd name="adj1" fmla="val 2594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Elbow Connector 40"/>
          <p:cNvCxnSpPr>
            <a:stCxn id="4" idx="2"/>
            <a:endCxn id="11" idx="0"/>
          </p:cNvCxnSpPr>
          <p:nvPr/>
        </p:nvCxnSpPr>
        <p:spPr bwMode="auto">
          <a:xfrm rot="16200000" flipH="1">
            <a:off x="5535702" y="899890"/>
            <a:ext cx="864881" cy="28751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Elbow Connector 42"/>
          <p:cNvCxnSpPr>
            <a:stCxn id="4" idx="2"/>
            <a:endCxn id="16" idx="0"/>
          </p:cNvCxnSpPr>
          <p:nvPr/>
        </p:nvCxnSpPr>
        <p:spPr bwMode="auto">
          <a:xfrm rot="16200000" flipH="1">
            <a:off x="5679904" y="755688"/>
            <a:ext cx="1685277" cy="3983900"/>
          </a:xfrm>
          <a:prstGeom prst="bentConnector3">
            <a:avLst>
              <a:gd name="adj1" fmla="val 2543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Oval 2"/>
          <p:cNvSpPr/>
          <p:nvPr/>
        </p:nvSpPr>
        <p:spPr bwMode="auto">
          <a:xfrm>
            <a:off x="2264765" y="2435224"/>
            <a:ext cx="1314321" cy="2289175"/>
          </a:xfrm>
          <a:prstGeom prst="ellipse">
            <a:avLst/>
          </a:prstGeom>
          <a:noFill/>
          <a:ln w="76200" cap="flat" cmpd="sng" algn="ctr">
            <a:solidFill>
              <a:srgbClr val="66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A723CB-685F-AB28-EE88-C629032ED318}"/>
              </a:ext>
            </a:extLst>
          </p:cNvPr>
          <p:cNvSpPr txBox="1"/>
          <p:nvPr/>
        </p:nvSpPr>
        <p:spPr>
          <a:xfrm>
            <a:off x="3531868" y="4208991"/>
            <a:ext cx="8244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000000"/>
                </a:solidFill>
              </a:rPr>
              <a:t>cFS Libraries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F4A32C-0015-D522-6B1F-5D26FCC34F23}"/>
              </a:ext>
            </a:extLst>
          </p:cNvPr>
          <p:cNvSpPr txBox="1"/>
          <p:nvPr/>
        </p:nvSpPr>
        <p:spPr>
          <a:xfrm>
            <a:off x="5746956" y="4208991"/>
            <a:ext cx="8244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000000"/>
                </a:solidFill>
              </a:rPr>
              <a:t>PSP source files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4CBEE4-4252-3680-1F2C-E7EF7D1635AB}"/>
              </a:ext>
            </a:extLst>
          </p:cNvPr>
          <p:cNvSpPr txBox="1"/>
          <p:nvPr/>
        </p:nvSpPr>
        <p:spPr>
          <a:xfrm>
            <a:off x="6855823" y="3429000"/>
            <a:ext cx="8244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50">
                <a:solidFill>
                  <a:srgbClr val="000000"/>
                </a:solidFill>
              </a:rPr>
              <a:t>Ground and build tools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249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cFE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Executive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Software Bus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Event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Time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Table Services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Application Layer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Applications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Libraries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415924" y="1143000"/>
            <a:ext cx="2251075" cy="466725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736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cFE Directory Structure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501892" y="1371600"/>
            <a:ext cx="2057400" cy="5334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1547" y="2209800"/>
            <a:ext cx="1600200" cy="1600200"/>
            <a:chOff x="530525" y="2590800"/>
            <a:chExt cx="1600200" cy="1600200"/>
          </a:xfrm>
        </p:grpSpPr>
        <p:sp>
          <p:nvSpPr>
            <p:cNvPr id="5" name="Flowchart: Multidocument 4"/>
            <p:cNvSpPr/>
            <p:nvPr/>
          </p:nvSpPr>
          <p:spPr bwMode="auto">
            <a:xfrm>
              <a:off x="530525" y="2590800"/>
              <a:ext cx="16002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/>
                <a:t>docs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30525" y="3300483"/>
              <a:ext cx="140754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000">
                  <a:solidFill>
                    <a:srgbClr val="000000"/>
                  </a:solidFill>
                </a:rPr>
                <a:t>VDD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Users Guide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App Developers Guide</a:t>
              </a:r>
            </a:p>
          </p:txBody>
        </p:sp>
      </p:grpSp>
      <p:sp>
        <p:nvSpPr>
          <p:cNvPr id="8" name="Flowchart: Multidocument 7"/>
          <p:cNvSpPr/>
          <p:nvPr/>
        </p:nvSpPr>
        <p:spPr bwMode="auto">
          <a:xfrm>
            <a:off x="3620404" y="2209799"/>
            <a:ext cx="1600200" cy="1569969"/>
          </a:xfrm>
          <a:prstGeom prst="flowChartMultidocumen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modules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636386" y="2209800"/>
            <a:ext cx="1610264" cy="1600200"/>
            <a:chOff x="6776049" y="2590800"/>
            <a:chExt cx="1610264" cy="1600200"/>
          </a:xfrm>
        </p:grpSpPr>
        <p:sp>
          <p:nvSpPr>
            <p:cNvPr id="9" name="Flowchart: Multidocument 8"/>
            <p:cNvSpPr/>
            <p:nvPr/>
          </p:nvSpPr>
          <p:spPr bwMode="auto">
            <a:xfrm>
              <a:off x="6786113" y="2590800"/>
              <a:ext cx="16002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err="1"/>
                <a:t>cmake</a:t>
              </a:r>
              <a:endParaRPr kumimoji="0" 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76049" y="3360003"/>
              <a:ext cx="1377351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1050">
                  <a:solidFill>
                    <a:srgbClr val="000000"/>
                  </a:solidFill>
                </a:rPr>
                <a:t>Files required by build system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21" name="Elbow Connector 20"/>
          <p:cNvCxnSpPr>
            <a:stCxn id="4" idx="2"/>
            <a:endCxn id="5" idx="0"/>
          </p:cNvCxnSpPr>
          <p:nvPr/>
        </p:nvCxnSpPr>
        <p:spPr bwMode="auto">
          <a:xfrm rot="5400000">
            <a:off x="2868764" y="547972"/>
            <a:ext cx="304800" cy="3018857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cxnSpLocks/>
            <a:stCxn id="4" idx="2"/>
            <a:endCxn id="8" idx="0"/>
          </p:cNvCxnSpPr>
          <p:nvPr/>
        </p:nvCxnSpPr>
        <p:spPr bwMode="auto">
          <a:xfrm>
            <a:off x="4530592" y="1905000"/>
            <a:ext cx="0" cy="3047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Elbow Connector 24"/>
          <p:cNvCxnSpPr>
            <a:stCxn id="4" idx="2"/>
            <a:endCxn id="9" idx="0"/>
          </p:cNvCxnSpPr>
          <p:nvPr/>
        </p:nvCxnSpPr>
        <p:spPr bwMode="auto">
          <a:xfrm rot="16200000" flipH="1">
            <a:off x="5891215" y="544377"/>
            <a:ext cx="304800" cy="302604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E8CEC74-1F00-8966-34B5-ADCAB6D40C20}"/>
              </a:ext>
            </a:extLst>
          </p:cNvPr>
          <p:cNvSpPr/>
          <p:nvPr/>
        </p:nvSpPr>
        <p:spPr>
          <a:xfrm>
            <a:off x="3627678" y="2832809"/>
            <a:ext cx="14075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Source and header files for module implementations</a:t>
            </a:r>
          </a:p>
        </p:txBody>
      </p:sp>
    </p:spTree>
    <p:extLst>
      <p:ext uri="{BB962C8B-B14F-4D97-AF65-F5344CB8AC3E}">
        <p14:creationId xmlns:p14="http://schemas.microsoft.com/office/powerpoint/2010/main" val="238282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B989A-E441-4D16-BEF0-9A0345C7A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cFE Module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6AB85-B8B9-4F84-BB82-EE1A37C25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cFE core components are organized as modules</a:t>
            </a:r>
          </a:p>
          <a:p>
            <a:r>
              <a:rPr lang="en-US"/>
              <a:t>Modular structure allows advanced users to add, remove, or override entire core services as necessary to support their particular mission requirements</a:t>
            </a:r>
          </a:p>
          <a:p>
            <a:r>
              <a:rPr lang="en-US"/>
              <a:t>cFE “out of the box” provides reference implementations that meet the needs of most missions</a:t>
            </a:r>
          </a:p>
        </p:txBody>
      </p:sp>
    </p:spTree>
    <p:extLst>
      <p:ext uri="{BB962C8B-B14F-4D97-AF65-F5344CB8AC3E}">
        <p14:creationId xmlns:p14="http://schemas.microsoft.com/office/powerpoint/2010/main" val="36067360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AA275-0580-404B-A854-D4D2B831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Module Directory Structure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3D9C4F-F1D3-482F-AC93-5D50A081C7A8}"/>
              </a:ext>
            </a:extLst>
          </p:cNvPr>
          <p:cNvSpPr/>
          <p:nvPr/>
        </p:nvSpPr>
        <p:spPr bwMode="auto">
          <a:xfrm>
            <a:off x="3429000" y="1371600"/>
            <a:ext cx="2213108" cy="533400"/>
          </a:xfrm>
          <a:prstGeom prst="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&lt;Module Name&gt;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3AF75E-5E7F-4249-AB2B-CEF4DB9A5D68}"/>
              </a:ext>
            </a:extLst>
          </p:cNvPr>
          <p:cNvGrpSpPr/>
          <p:nvPr/>
        </p:nvGrpSpPr>
        <p:grpSpPr>
          <a:xfrm>
            <a:off x="613933" y="2209538"/>
            <a:ext cx="1600200" cy="2011680"/>
            <a:chOff x="533400" y="2590800"/>
            <a:chExt cx="1600200" cy="1600200"/>
          </a:xfrm>
        </p:grpSpPr>
        <p:sp>
          <p:nvSpPr>
            <p:cNvPr id="5" name="Flowchart: Multidocument 4">
              <a:extLst>
                <a:ext uri="{FF2B5EF4-FFF2-40B4-BE49-F238E27FC236}">
                  <a16:creationId xmlns:a16="http://schemas.microsoft.com/office/drawing/2014/main" id="{11731B15-9627-452F-ABD6-B1F9194209F5}"/>
                </a:ext>
              </a:extLst>
            </p:cNvPr>
            <p:cNvSpPr/>
            <p:nvPr/>
          </p:nvSpPr>
          <p:spPr bwMode="auto">
            <a:xfrm>
              <a:off x="533400" y="2590800"/>
              <a:ext cx="16002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/>
                <a:t>eds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248B78D-FC02-4B1D-9933-641ED90FCC95}"/>
                </a:ext>
              </a:extLst>
            </p:cNvPr>
            <p:cNvSpPr/>
            <p:nvPr/>
          </p:nvSpPr>
          <p:spPr>
            <a:xfrm>
              <a:off x="541542" y="3181352"/>
              <a:ext cx="1407543" cy="7467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Command and Telemetry interface description as a CCSDS Electronic Data Sheet</a:t>
              </a:r>
            </a:p>
          </p:txBody>
        </p:sp>
      </p:grpSp>
      <p:sp>
        <p:nvSpPr>
          <p:cNvPr id="7" name="Flowchart: Multidocument 6">
            <a:extLst>
              <a:ext uri="{FF2B5EF4-FFF2-40B4-BE49-F238E27FC236}">
                <a16:creationId xmlns:a16="http://schemas.microsoft.com/office/drawing/2014/main" id="{4F276D23-202C-429A-86D1-FF3FE6C5D2CE}"/>
              </a:ext>
            </a:extLst>
          </p:cNvPr>
          <p:cNvSpPr/>
          <p:nvPr/>
        </p:nvSpPr>
        <p:spPr bwMode="auto">
          <a:xfrm>
            <a:off x="2624772" y="2209800"/>
            <a:ext cx="1600200" cy="2011418"/>
          </a:xfrm>
          <a:prstGeom prst="flowChartMultidocumen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err="1"/>
              <a:t>fsw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500832-4453-4C68-B257-7198308A4FB6}"/>
              </a:ext>
            </a:extLst>
          </p:cNvPr>
          <p:cNvSpPr/>
          <p:nvPr/>
        </p:nvSpPr>
        <p:spPr>
          <a:xfrm>
            <a:off x="6705600" y="3071687"/>
            <a:ext cx="1262266" cy="242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11" name="Elbow Connector 20">
            <a:extLst>
              <a:ext uri="{FF2B5EF4-FFF2-40B4-BE49-F238E27FC236}">
                <a16:creationId xmlns:a16="http://schemas.microsoft.com/office/drawing/2014/main" id="{C51A4BEB-FD9F-414F-9ED3-86168D4D3181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 bwMode="auto">
          <a:xfrm rot="5400000">
            <a:off x="2877569" y="551553"/>
            <a:ext cx="304538" cy="301143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0E45FF-3FD7-425F-9589-F0D7CD9B7EFE}"/>
              </a:ext>
            </a:extLst>
          </p:cNvPr>
          <p:cNvCxnSpPr>
            <a:cxnSpLocks/>
            <a:endCxn id="7" idx="0"/>
          </p:cNvCxnSpPr>
          <p:nvPr/>
        </p:nvCxnSpPr>
        <p:spPr bwMode="auto">
          <a:xfrm>
            <a:off x="3534960" y="2057399"/>
            <a:ext cx="0" cy="1524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Elbow Connector 24">
            <a:extLst>
              <a:ext uri="{FF2B5EF4-FFF2-40B4-BE49-F238E27FC236}">
                <a16:creationId xmlns:a16="http://schemas.microsoft.com/office/drawing/2014/main" id="{272CC798-AA85-48D3-B873-278E8C3422EE}"/>
              </a:ext>
            </a:extLst>
          </p:cNvPr>
          <p:cNvCxnSpPr>
            <a:cxnSpLocks/>
            <a:stCxn id="3" idx="2"/>
          </p:cNvCxnSpPr>
          <p:nvPr/>
        </p:nvCxnSpPr>
        <p:spPr bwMode="auto">
          <a:xfrm rot="16200000" flipH="1">
            <a:off x="5893696" y="546858"/>
            <a:ext cx="304800" cy="302108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Flowchart: Multidocument 18">
            <a:extLst>
              <a:ext uri="{FF2B5EF4-FFF2-40B4-BE49-F238E27FC236}">
                <a16:creationId xmlns:a16="http://schemas.microsoft.com/office/drawing/2014/main" id="{DF919EDC-A00F-4ABE-91D7-9364F12D709A}"/>
              </a:ext>
            </a:extLst>
          </p:cNvPr>
          <p:cNvSpPr/>
          <p:nvPr/>
        </p:nvSpPr>
        <p:spPr bwMode="auto">
          <a:xfrm>
            <a:off x="4635611" y="2209538"/>
            <a:ext cx="1600200" cy="2011680"/>
          </a:xfrm>
          <a:prstGeom prst="flowChartMultidocumen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err="1"/>
              <a:t>ut</a:t>
            </a:r>
            <a:r>
              <a:rPr lang="en-US"/>
              <a:t>-coverage</a:t>
            </a: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03D606-B113-4846-9645-BD3DA4086F47}"/>
              </a:ext>
            </a:extLst>
          </p:cNvPr>
          <p:cNvSpPr txBox="1"/>
          <p:nvPr/>
        </p:nvSpPr>
        <p:spPr>
          <a:xfrm>
            <a:off x="4635611" y="3215378"/>
            <a:ext cx="14146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/>
              <a:t>Coverage tests to provide line and branch testing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5DB01B-598F-4A15-8C93-FE711236591D}"/>
              </a:ext>
            </a:extLst>
          </p:cNvPr>
          <p:cNvGrpSpPr/>
          <p:nvPr/>
        </p:nvGrpSpPr>
        <p:grpSpPr>
          <a:xfrm>
            <a:off x="1480193" y="4495800"/>
            <a:ext cx="1600200" cy="1554480"/>
            <a:chOff x="533400" y="2590800"/>
            <a:chExt cx="1600200" cy="1600200"/>
          </a:xfrm>
        </p:grpSpPr>
        <p:sp>
          <p:nvSpPr>
            <p:cNvPr id="25" name="Flowchart: Multidocument 24">
              <a:extLst>
                <a:ext uri="{FF2B5EF4-FFF2-40B4-BE49-F238E27FC236}">
                  <a16:creationId xmlns:a16="http://schemas.microsoft.com/office/drawing/2014/main" id="{B3BAE635-7B24-44B1-9BFA-172D6C2C36C9}"/>
                </a:ext>
              </a:extLst>
            </p:cNvPr>
            <p:cNvSpPr/>
            <p:nvPr/>
          </p:nvSpPr>
          <p:spPr bwMode="auto">
            <a:xfrm>
              <a:off x="533400" y="2590800"/>
              <a:ext cx="16002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inc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770A44-29FE-4A6A-A20D-856AF82A6B05}"/>
                </a:ext>
              </a:extLst>
            </p:cNvPr>
            <p:cNvSpPr/>
            <p:nvPr/>
          </p:nvSpPr>
          <p:spPr>
            <a:xfrm>
              <a:off x="533400" y="3277704"/>
              <a:ext cx="1407543" cy="4774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Public/Interface headers for the component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E842F6-FD1F-4DAC-A62B-F0F0ABF0481A}"/>
              </a:ext>
            </a:extLst>
          </p:cNvPr>
          <p:cNvGrpSpPr/>
          <p:nvPr/>
        </p:nvGrpSpPr>
        <p:grpSpPr>
          <a:xfrm>
            <a:off x="3534960" y="4480560"/>
            <a:ext cx="1600200" cy="1554480"/>
            <a:chOff x="533400" y="2590800"/>
            <a:chExt cx="1600200" cy="1600200"/>
          </a:xfrm>
        </p:grpSpPr>
        <p:sp>
          <p:nvSpPr>
            <p:cNvPr id="28" name="Flowchart: Multidocument 27">
              <a:extLst>
                <a:ext uri="{FF2B5EF4-FFF2-40B4-BE49-F238E27FC236}">
                  <a16:creationId xmlns:a16="http://schemas.microsoft.com/office/drawing/2014/main" id="{FD0E5D35-E4AD-4A8C-ADAB-66E36AB656E8}"/>
                </a:ext>
              </a:extLst>
            </p:cNvPr>
            <p:cNvSpPr/>
            <p:nvPr/>
          </p:nvSpPr>
          <p:spPr bwMode="auto">
            <a:xfrm>
              <a:off x="533400" y="2590800"/>
              <a:ext cx="1600200" cy="1600200"/>
            </a:xfrm>
            <a:prstGeom prst="flowChartMultidocument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src</a:t>
              </a: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AAEE7C8-7E24-4118-9DF2-3DBDD06A6F0C}"/>
                </a:ext>
              </a:extLst>
            </p:cNvPr>
            <p:cNvSpPr/>
            <p:nvPr/>
          </p:nvSpPr>
          <p:spPr>
            <a:xfrm>
              <a:off x="533400" y="3293392"/>
              <a:ext cx="1407543" cy="4774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Source files and private headers for the component</a:t>
              </a:r>
            </a:p>
          </p:txBody>
        </p:sp>
      </p:grp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C51929C0-F2FC-449E-9BDB-4E533B64CD8C}"/>
              </a:ext>
            </a:extLst>
          </p:cNvPr>
          <p:cNvCxnSpPr>
            <a:cxnSpLocks/>
            <a:stCxn id="7" idx="2"/>
            <a:endCxn id="25" idx="0"/>
          </p:cNvCxnSpPr>
          <p:nvPr/>
        </p:nvCxnSpPr>
        <p:spPr bwMode="auto">
          <a:xfrm rot="5400000">
            <a:off x="2676613" y="3858813"/>
            <a:ext cx="350755" cy="92321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9DDE4C2F-5854-4A37-9DFD-40FA9527E50A}"/>
              </a:ext>
            </a:extLst>
          </p:cNvPr>
          <p:cNvCxnSpPr>
            <a:cxnSpLocks/>
            <a:stCxn id="7" idx="2"/>
            <a:endCxn id="28" idx="0"/>
          </p:cNvCxnSpPr>
          <p:nvPr/>
        </p:nvCxnSpPr>
        <p:spPr bwMode="auto">
          <a:xfrm rot="16200000" flipH="1">
            <a:off x="3711616" y="3747027"/>
            <a:ext cx="335515" cy="113154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Flowchart: Multidocument 13">
            <a:extLst>
              <a:ext uri="{FF2B5EF4-FFF2-40B4-BE49-F238E27FC236}">
                <a16:creationId xmlns:a16="http://schemas.microsoft.com/office/drawing/2014/main" id="{596E8706-0C25-5BB0-C6F7-F5DFCB20C6EE}"/>
              </a:ext>
            </a:extLst>
          </p:cNvPr>
          <p:cNvSpPr/>
          <p:nvPr/>
        </p:nvSpPr>
        <p:spPr bwMode="auto">
          <a:xfrm>
            <a:off x="6705600" y="2209538"/>
            <a:ext cx="1600200" cy="914400"/>
          </a:xfrm>
          <a:prstGeom prst="flowChartMultidocumen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config</a:t>
            </a: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31C940-DEC1-6FC4-615D-8C53F67BEB39}"/>
              </a:ext>
            </a:extLst>
          </p:cNvPr>
          <p:cNvSpPr txBox="1"/>
          <p:nvPr/>
        </p:nvSpPr>
        <p:spPr>
          <a:xfrm>
            <a:off x="2717539" y="2951946"/>
            <a:ext cx="14146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/>
              <a:t>Module implementation files</a:t>
            </a:r>
          </a:p>
        </p:txBody>
      </p:sp>
    </p:spTree>
    <p:extLst>
      <p:ext uri="{BB962C8B-B14F-4D97-AF65-F5344CB8AC3E}">
        <p14:creationId xmlns:p14="http://schemas.microsoft.com/office/powerpoint/2010/main" val="3880219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40B0-C4D8-4647-B975-DD2BCAAED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Current Modules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DC56419-1382-4910-AEDC-EFF02B6C2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75017"/>
              </p:ext>
            </p:extLst>
          </p:nvPr>
        </p:nvGraphicFramePr>
        <p:xfrm>
          <a:off x="381000" y="811430"/>
          <a:ext cx="8382000" cy="5857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818836845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1506736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Module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Purpose/Content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150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err="1"/>
                        <a:t>cfe_assert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 CFE-compatible library wrapping the basic UT assert library.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79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err="1"/>
                        <a:t>cfe_testcase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 CFE-compatible library implementing test cases for CFE core apps.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727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config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Provides APIs for accessing cFE configuration settings.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055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err="1"/>
                        <a:t>core_api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Contains the public interface definition of the complete CFE core - public API/headers only, no implementation.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635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err="1"/>
                        <a:t>core_private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Contains the inter-module interface definition of the CFE core - internal API/headers only, no implementation.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005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Implementation of the Executive Services (ES) core module.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837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err="1"/>
                        <a:t>evs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Implementation of the Event Services (EVS) core module.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714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Implementation of the File Services (FS) core module.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183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msg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Implementation of the Message (MSG) core module.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043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err="1"/>
                        <a:t>resourceid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Implementation of the Resource ID core module.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578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Implementation of the Software Bus (SB) core module.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149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err="1"/>
                        <a:t>sbr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Implementation of the Software Bus (SB) Routing module.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72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err="1"/>
                        <a:t>tbl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Implementation of the Table Services (TBL) core module.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500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Implementation of the Time Services (TIME) core module.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006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015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858DC-4679-D19F-0D8B-25453C6E3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Config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908B1-C292-E80F-F156-E245122C9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362" y="990600"/>
            <a:ext cx="8499475" cy="5343525"/>
          </a:xfrm>
        </p:spPr>
        <p:txBody>
          <a:bodyPr/>
          <a:lstStyle/>
          <a:p>
            <a:r>
              <a:rPr lang="en-US"/>
              <a:t>The Config module provides getters and setters for configuration parameters specified in “config” folders under </a:t>
            </a:r>
            <a:r>
              <a:rPr lang="en-US" err="1"/>
              <a:t>cfe</a:t>
            </a:r>
            <a:r>
              <a:rPr lang="en-US"/>
              <a:t> or apps</a:t>
            </a:r>
          </a:p>
          <a:p>
            <a:pPr lvl="1">
              <a:buFont typeface="+mj-lt"/>
              <a:buChar char="–"/>
            </a:pPr>
            <a:r>
              <a:rPr lang="en-US" sz="1700"/>
              <a:t>Allows projects to change configuration parameters without forking.​</a:t>
            </a:r>
          </a:p>
          <a:p>
            <a:pPr lvl="1">
              <a:buFont typeface="+mj-lt"/>
              <a:buChar char="–"/>
            </a:pPr>
            <a:r>
              <a:rPr lang="en-US" sz="1700"/>
              <a:t>Breaks up configuration files into smaller, more logical/consistent pieces.​</a:t>
            </a:r>
          </a:p>
          <a:p>
            <a:pPr lvl="1">
              <a:buFont typeface="+mj-lt"/>
              <a:buChar char="–"/>
            </a:pPr>
            <a:r>
              <a:rPr lang="en-US" sz="1700"/>
              <a:t>Specifies which files can be over-written by putting user modifiable files into one ‘config’ location​</a:t>
            </a:r>
          </a:p>
          <a:p>
            <a:pPr lvl="1">
              <a:buFont typeface="+mj-lt"/>
              <a:buChar char="–"/>
            </a:pPr>
            <a:r>
              <a:rPr lang="en-US" sz="1700"/>
              <a:t>Eliminates multiple files of the same name being on the filesystem – such that it is clear to user’s which file is being used in build process (default files have ‘default’ prefix in filename while override files do not).​</a:t>
            </a:r>
          </a:p>
          <a:p>
            <a:pPr lvl="1">
              <a:buFont typeface="+mj-lt"/>
              <a:buChar char="–"/>
            </a:pPr>
            <a:r>
              <a:rPr lang="en-US" sz="1700"/>
              <a:t>Makes clear what configuration parameters affect the interface definition (</a:t>
            </a:r>
            <a:r>
              <a:rPr lang="en-US" sz="1700" err="1"/>
              <a:t>ie</a:t>
            </a:r>
            <a:r>
              <a:rPr lang="en-US" sz="1700"/>
              <a:t>. commands, </a:t>
            </a:r>
            <a:r>
              <a:rPr lang="en-US" sz="1700" err="1"/>
              <a:t>tlm</a:t>
            </a:r>
            <a:r>
              <a:rPr lang="en-US" sz="1700"/>
              <a:t>, tables, dump files, </a:t>
            </a:r>
            <a:r>
              <a:rPr lang="en-US" sz="1700" err="1"/>
              <a:t>etc</a:t>
            </a:r>
            <a:r>
              <a:rPr lang="en-US" sz="1700"/>
              <a:t>) vs what parameters are internal to the app itself.​</a:t>
            </a:r>
          </a:p>
          <a:p>
            <a:pPr lvl="1">
              <a:buFont typeface="+mj-lt"/>
              <a:buChar char="–"/>
            </a:pPr>
            <a:r>
              <a:rPr lang="en-US" sz="1700"/>
              <a:t>Standardizes where definitions are located.​</a:t>
            </a:r>
          </a:p>
          <a:p>
            <a:pPr lvl="1">
              <a:buFont typeface="+mj-lt"/>
              <a:buChar char="–"/>
            </a:pPr>
            <a:r>
              <a:rPr lang="en-US" sz="1700"/>
              <a:t>Backward compatible – Example files provided in ‘</a:t>
            </a:r>
            <a:r>
              <a:rPr lang="en-US" sz="1700" err="1"/>
              <a:t>sample_defs</a:t>
            </a:r>
            <a:r>
              <a:rPr lang="en-US" sz="1700"/>
              <a:t> to demonstrate how to integrate build while maintaining backward compatibility for projects choosing to do so (</a:t>
            </a:r>
            <a:r>
              <a:rPr lang="en-US" sz="1700" err="1"/>
              <a:t>ie</a:t>
            </a:r>
            <a:r>
              <a:rPr lang="en-US" sz="1700"/>
              <a:t> using historic/nominal mission/platform config files). ​</a:t>
            </a:r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D55CC1FB-04EB-6664-AC3A-822A77DB938D}"/>
              </a:ext>
            </a:extLst>
          </p:cNvPr>
          <p:cNvSpPr/>
          <p:nvPr/>
        </p:nvSpPr>
        <p:spPr bwMode="auto">
          <a:xfrm>
            <a:off x="6096000" y="5791199"/>
            <a:ext cx="3124200" cy="1066801"/>
          </a:xfrm>
          <a:prstGeom prst="irregularSeal2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/>
              <a:t>New in Draco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055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EA03A-C5E0-D322-9606-CEFDF03F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8F61-9EBA-711E-C030-8DFFB3770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Electronic Data Sheets (EDS) are a standard way of capturing interface information for a component (hardware or software)</a:t>
            </a:r>
          </a:p>
          <a:p>
            <a:r>
              <a:rPr lang="en-US"/>
              <a:t>If enabled in the workflow, EDSs can be used to generate interface header files, as well as </a:t>
            </a:r>
            <a:r>
              <a:rPr lang="en-US" err="1"/>
              <a:t>cmd</a:t>
            </a:r>
            <a:r>
              <a:rPr lang="en-US"/>
              <a:t>/</a:t>
            </a:r>
            <a:r>
              <a:rPr lang="en-US" err="1"/>
              <a:t>tlm</a:t>
            </a:r>
            <a:r>
              <a:rPr lang="en-US"/>
              <a:t> databases.</a:t>
            </a:r>
          </a:p>
          <a:p>
            <a:pPr lvl="1"/>
            <a:r>
              <a:rPr lang="en-US"/>
              <a:t>EDS has been integrated into </a:t>
            </a:r>
            <a:r>
              <a:rPr lang="en-US" err="1"/>
              <a:t>cFE</a:t>
            </a:r>
            <a:r>
              <a:rPr lang="en-US"/>
              <a:t> and 4 open-source apps (LC, SC, CF, and HS).  Still have 6 to go (DS, CS, HK, MD, MM, and FM)</a:t>
            </a:r>
          </a:p>
          <a:p>
            <a:pPr lvl="1"/>
            <a:r>
              <a:rPr lang="en-US"/>
              <a:t>As a compile time option, able to support generation of JSON database (based on EDS input) which can be ingested into our </a:t>
            </a:r>
            <a:r>
              <a:rPr lang="en-US" err="1"/>
              <a:t>cFS</a:t>
            </a:r>
            <a:r>
              <a:rPr lang="en-US"/>
              <a:t> test framework (CTF) for execution of build verification testing (requirement verification/functional testing).</a:t>
            </a:r>
          </a:p>
          <a:p>
            <a:pPr lvl="2"/>
            <a:r>
              <a:rPr lang="en-US"/>
              <a:t>Tooling exists to support the generation of other database formats as a compile time option (COSMOS is currently being worked).</a:t>
            </a:r>
          </a:p>
          <a:p>
            <a:pPr lvl="1"/>
            <a:r>
              <a:rPr lang="en-US"/>
              <a:t>EDS definitions also being used as </a:t>
            </a:r>
            <a:r>
              <a:rPr lang="en-US" err="1"/>
              <a:t>cmd</a:t>
            </a:r>
            <a:r>
              <a:rPr lang="en-US"/>
              <a:t>/</a:t>
            </a:r>
            <a:r>
              <a:rPr lang="en-US" err="1"/>
              <a:t>tlm</a:t>
            </a:r>
            <a:r>
              <a:rPr lang="en-US"/>
              <a:t> definitions for Lua scripting engine (still a work in progress – plan to release with Equuleus)</a:t>
            </a:r>
          </a:p>
          <a:p>
            <a:pPr lvl="1"/>
            <a:endParaRPr lang="en-US"/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E6C31788-5462-3B10-8A4C-FA293A321D25}"/>
              </a:ext>
            </a:extLst>
          </p:cNvPr>
          <p:cNvSpPr/>
          <p:nvPr/>
        </p:nvSpPr>
        <p:spPr bwMode="auto">
          <a:xfrm>
            <a:off x="7066466" y="5410200"/>
            <a:ext cx="2106226" cy="1295400"/>
          </a:xfrm>
          <a:prstGeom prst="irregularSeal2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/>
              <a:t>New in Draco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78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r>
              <a:rPr lang="en-US"/>
              <a:t>Module 1: Backup Charts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90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</a:rPr>
              <a:t>cFS References</a:t>
            </a:r>
          </a:p>
        </p:txBody>
      </p:sp>
    </p:spTree>
    <p:extLst>
      <p:ext uri="{BB962C8B-B14F-4D97-AF65-F5344CB8AC3E}">
        <p14:creationId xmlns:p14="http://schemas.microsoft.com/office/powerpoint/2010/main" val="1274329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8013" cy="556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800" err="1"/>
              <a:t>cFS</a:t>
            </a:r>
            <a:r>
              <a:rPr lang="en-US" sz="1800"/>
              <a:t> Framework, </a:t>
            </a:r>
            <a:r>
              <a:rPr lang="en-US" sz="1800" u="sng">
                <a:hlinkClick r:id="rId3"/>
              </a:rPr>
              <a:t>http://github.com/nasa/cFS</a:t>
            </a:r>
            <a:endParaRPr lang="en-US" sz="1800">
              <a:solidFill>
                <a:schemeClr val="accent2"/>
              </a:solidFill>
            </a:endParaRPr>
          </a:p>
          <a:p>
            <a:pPr lvl="1">
              <a:spcBef>
                <a:spcPts val="0"/>
              </a:spcBef>
              <a:defRPr/>
            </a:pPr>
            <a:r>
              <a:rPr lang="en-US" sz="1600"/>
              <a:t>Source code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/>
              <a:t>Requirements and user guides</a:t>
            </a:r>
          </a:p>
          <a:p>
            <a:pPr lvl="1">
              <a:spcBef>
                <a:spcPts val="0"/>
              </a:spcBef>
              <a:defRPr/>
            </a:pPr>
            <a:endParaRPr lang="en-US" sz="1600"/>
          </a:p>
          <a:p>
            <a:pPr>
              <a:spcBef>
                <a:spcPts val="0"/>
              </a:spcBef>
              <a:defRPr/>
            </a:pPr>
            <a:r>
              <a:rPr lang="en-US" sz="1800"/>
              <a:t>OSAL, </a:t>
            </a:r>
            <a:r>
              <a:rPr lang="en-US" sz="1800">
                <a:hlinkClick r:id="rId4"/>
              </a:rPr>
              <a:t>https://github.com/nasa/osal</a:t>
            </a:r>
            <a:endParaRPr lang="en-US" sz="1800"/>
          </a:p>
          <a:p>
            <a:pPr lvl="1">
              <a:spcBef>
                <a:spcPts val="0"/>
              </a:spcBef>
              <a:defRPr/>
            </a:pPr>
            <a:r>
              <a:rPr lang="en-US" sz="1600"/>
              <a:t>Source code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/>
              <a:t>Requirements and user guides</a:t>
            </a:r>
          </a:p>
          <a:p>
            <a:pPr lvl="1">
              <a:spcBef>
                <a:spcPts val="0"/>
              </a:spcBef>
              <a:defRPr/>
            </a:pPr>
            <a:r>
              <a:rPr lang="en-US" sz="1600"/>
              <a:t>Tools</a:t>
            </a:r>
          </a:p>
          <a:p>
            <a:pPr lvl="1">
              <a:spcBef>
                <a:spcPts val="0"/>
              </a:spcBef>
              <a:defRPr/>
            </a:pPr>
            <a:endParaRPr lang="en-US" sz="1600"/>
          </a:p>
          <a:p>
            <a:pPr>
              <a:spcBef>
                <a:spcPts val="0"/>
              </a:spcBef>
              <a:defRPr/>
            </a:pPr>
            <a:r>
              <a:rPr lang="en-US" sz="1800"/>
              <a:t>Links to GSFC applications, </a:t>
            </a:r>
            <a:r>
              <a:rPr lang="en-US" sz="1800">
                <a:hlinkClick r:id="rId5"/>
              </a:rPr>
              <a:t>https://cfs.gsfc.nasa.gov</a:t>
            </a:r>
            <a:endParaRPr lang="en-US" sz="1800"/>
          </a:p>
          <a:p>
            <a:pPr lvl="1">
              <a:spcBef>
                <a:spcPts val="0"/>
              </a:spcBef>
              <a:defRPr/>
            </a:pPr>
            <a:endParaRPr lang="en-US" sz="160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is the cFS?</a:t>
            </a:r>
          </a:p>
        </p:txBody>
      </p:sp>
    </p:spTree>
    <p:extLst>
      <p:ext uri="{BB962C8B-B14F-4D97-AF65-F5344CB8AC3E}">
        <p14:creationId xmlns:p14="http://schemas.microsoft.com/office/powerpoint/2010/main" val="2389419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900" y="152400"/>
            <a:ext cx="6680200" cy="688975"/>
          </a:xfrm>
        </p:spPr>
        <p:txBody>
          <a:bodyPr/>
          <a:lstStyle/>
          <a:p>
            <a:pPr algn="ctr"/>
            <a:r>
              <a:rPr lang="en-US"/>
              <a:t>GSFC Open Source Apps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4516410"/>
              </p:ext>
            </p:extLst>
          </p:nvPr>
        </p:nvGraphicFramePr>
        <p:xfrm>
          <a:off x="57150" y="841375"/>
          <a:ext cx="9029700" cy="588550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257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0962">
                <a:tc>
                  <a:txBody>
                    <a:bodyPr/>
                    <a:lstStyle/>
                    <a:p>
                      <a:r>
                        <a:rPr lang="en-US" sz="1400"/>
                        <a:t>Application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Function</a:t>
                      </a:r>
                      <a:endParaRPr lang="en-US" sz="1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2"/>
                        </a:rPr>
                        <a:t>CFDP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Transfers/receives file data to/from the ground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3"/>
                        </a:rPr>
                        <a:t>Checksum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Performs data integrity checking of memory, tables and files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4"/>
                        </a:rPr>
                        <a:t>Command Ingest Lab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Accepts CCSDS </a:t>
                      </a:r>
                      <a:r>
                        <a:rPr lang="en-US" sz="1300" kern="1200" err="1"/>
                        <a:t>telecommand</a:t>
                      </a:r>
                      <a:r>
                        <a:rPr lang="en-US" sz="1300" kern="1200"/>
                        <a:t> packets over a UDP/IP port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5"/>
                        </a:rPr>
                        <a:t>Data Storage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Records housekeeping, engineering and science data onboard for downlink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6"/>
                        </a:rPr>
                        <a:t>File Manager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Interfaces to the ground for managing files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7"/>
                        </a:rPr>
                        <a:t>Housekeeping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Collects and re-packages telemetry from other applications. 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8"/>
                        </a:rPr>
                        <a:t>Health and Safety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Ensures critical tasks check-in, services watchdog, detects CPU hogging, calculates CPU utilization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9"/>
                        </a:rPr>
                        <a:t>Limit Checker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Provides the capability to monitor values and take action when exceed threshold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0"/>
                        </a:rPr>
                        <a:t>Memory Dwell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Allows ground to telemeter the contents of memory locations.  Useful for debugging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1"/>
                        </a:rPr>
                        <a:t>Memory Manager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Provides the ability to load and dump memory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52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2"/>
                        </a:rPr>
                        <a:t>Software Bus Network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Passes Software Bus messages over various “plug-in” network protocols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3"/>
                        </a:rPr>
                        <a:t>Scheduler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Schedules onboard activities via  (e.g. HK requests)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4"/>
                        </a:rPr>
                        <a:t>Scheduler Lab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Simple activity scheduler with a one second resolution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5"/>
                        </a:rPr>
                        <a:t>Stored Command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Onboard Commands Sequencer (absolute and relative)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6"/>
                        </a:rPr>
                        <a:t>Stored Command Absolute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Allows</a:t>
                      </a:r>
                      <a:r>
                        <a:rPr lang="en-US" sz="1300" kern="1200" baseline="0"/>
                        <a:t> concurrent processing of up to 5 (configurable) absolute time sequences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20527"/>
                  </a:ext>
                </a:extLst>
              </a:tr>
              <a:tr h="339536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>
                          <a:hlinkClick r:id="rId17"/>
                        </a:rPr>
                        <a:t>Telemetry Output Lab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/>
                        <a:t>Sends CCSDS telemetry packets over a UDP/IP port</a:t>
                      </a:r>
                      <a:endParaRPr lang="en-US" sz="1300" b="0" kern="120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27699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Core Flight System (cFS)</a:t>
            </a:r>
            <a:br>
              <a:rPr lang="en-US"/>
            </a:br>
            <a:r>
              <a:rPr lang="en-US"/>
              <a:t>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2954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</a:rPr>
              <a:t>Module 2: Core Flight Executive (cFE)</a:t>
            </a:r>
          </a:p>
          <a:p>
            <a:pPr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</a:rPr>
              <a:t>Services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467600" y="63246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algn="l" defTabSz="457200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algn="l" defTabSz="457200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algn="l" defTabSz="457200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algn="l" defTabSz="457200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marL="0" marR="0" lvl="0" indent="0" algn="r" defTabSz="457200" rtl="0" eaLnBrk="0" fontAlgn="base" latinLnBrk="0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August 3, 2019</a:t>
            </a:r>
          </a:p>
        </p:txBody>
      </p:sp>
    </p:spTree>
    <p:extLst>
      <p:ext uri="{BB962C8B-B14F-4D97-AF65-F5344CB8AC3E}">
        <p14:creationId xmlns:p14="http://schemas.microsoft.com/office/powerpoint/2010/main" val="3351733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209675"/>
            <a:ext cx="8312150" cy="5267325"/>
          </a:xfrm>
        </p:spPr>
        <p:txBody>
          <a:bodyPr/>
          <a:lstStyle/>
          <a:p>
            <a:r>
              <a:rPr lang="en-US" sz="1800"/>
              <a:t>Understand the architecture of the cFS</a:t>
            </a:r>
          </a:p>
          <a:p>
            <a:r>
              <a:rPr lang="en-US" sz="1800"/>
              <a:t>Build and execute the cFS</a:t>
            </a:r>
          </a:p>
          <a:p>
            <a:r>
              <a:rPr lang="en-US" sz="1800"/>
              <a:t>Interact with the cFS through a ground system</a:t>
            </a:r>
          </a:p>
          <a:p>
            <a:r>
              <a:rPr lang="en-US" sz="1800"/>
              <a:t>Modify a cFS application</a:t>
            </a:r>
          </a:p>
          <a:p>
            <a:endParaRPr lang="en-US"/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20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cFE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Executive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Software Bus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Event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Time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Table Services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Application Layer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Applications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Libraries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415925" y="1524000"/>
            <a:ext cx="2251075" cy="466725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5750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6">
            <a:extLst>
              <a:ext uri="{FF2B5EF4-FFF2-40B4-BE49-F238E27FC236}">
                <a16:creationId xmlns:a16="http://schemas.microsoft.com/office/drawing/2014/main" id="{E2595E82-A54D-4F48-B960-6B6675D65C34}"/>
              </a:ext>
            </a:extLst>
          </p:cNvPr>
          <p:cNvSpPr/>
          <p:nvPr/>
        </p:nvSpPr>
        <p:spPr bwMode="auto">
          <a:xfrm>
            <a:off x="381000" y="2944805"/>
            <a:ext cx="8330674" cy="732624"/>
          </a:xfrm>
          <a:prstGeom prst="roundRect">
            <a:avLst/>
          </a:prstGeom>
          <a:solidFill>
            <a:srgbClr val="FF0066">
              <a:alpha val="32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cFE Services - cFS Context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329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329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3964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3964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4632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4632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5300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5300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5968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5968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663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663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310874" y="28774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1115557" y="3120286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1094719" y="4034686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981032" y="4959266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1064260" y="2299409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310874" y="47062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310874" y="3720886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41534" y="5668952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666867" y="5779142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1097759" y="5777136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281587" y="5782829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551236" y="5818284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005252" y="5816281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750573" y="5818284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834863" y="5779142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6045764" y="5818284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6131586" y="5779142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79976" y="5816281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581338" y="3014614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4020180" y="3192888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581338" y="3919006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581338" y="4155903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404329" y="4153582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231632" y="4153581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530073" y="3916936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539909" y="4151734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802501" y="3684950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581338" y="5165676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598858" y="4928752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581338" y="4922112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329673" y="139700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396473" y="139341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463273" y="13948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530073" y="139181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595393" y="1393519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660713" y="13991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10874" y="198718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</p:spTree>
    <p:extLst>
      <p:ext uri="{BB962C8B-B14F-4D97-AF65-F5344CB8AC3E}">
        <p14:creationId xmlns:p14="http://schemas.microsoft.com/office/powerpoint/2010/main" val="1589660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the cFE Services?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1962" y="990600"/>
            <a:ext cx="8042276" cy="53340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84163" algn="l" rtl="0" eaLnBrk="0" fontAlgn="base" hangingPunct="0"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0620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Arial" charset="0"/>
              </a:defRPr>
            </a:lvl3pPr>
            <a:lvl4pPr marL="13922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7224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796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368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094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5512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Executive Services (ES)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Manages the software system and creates an application runtime environment</a:t>
            </a:r>
          </a:p>
          <a:p>
            <a:pPr lvl="0">
              <a:spcBef>
                <a:spcPts val="1200"/>
              </a:spcBef>
              <a:buNone/>
              <a:defRPr/>
            </a:pPr>
            <a:r>
              <a:rPr lang="en-US" sz="1800" kern="0">
                <a:solidFill>
                  <a:srgbClr val="000000"/>
                </a:solidFill>
              </a:rPr>
              <a:t>Software Bus (SB) Services</a:t>
            </a:r>
          </a:p>
          <a:p>
            <a:pPr lvl="1">
              <a:defRPr/>
            </a:pPr>
            <a:r>
              <a:rPr lang="en-US" sz="1600" kern="0">
                <a:solidFill>
                  <a:srgbClr val="000000"/>
                </a:solidFill>
              </a:rPr>
              <a:t>Provides an application publish/subscribe messaging service</a:t>
            </a:r>
          </a:p>
          <a:p>
            <a:pPr lvl="0">
              <a:spcBef>
                <a:spcPts val="1200"/>
              </a:spcBef>
              <a:buNone/>
              <a:defRPr/>
            </a:pPr>
            <a:r>
              <a:rPr lang="en-US" sz="1800" kern="0">
                <a:solidFill>
                  <a:srgbClr val="000000"/>
                </a:solidFill>
              </a:rPr>
              <a:t>Event Services (EVS)</a:t>
            </a:r>
          </a:p>
          <a:p>
            <a:pPr lvl="1">
              <a:defRPr/>
            </a:pPr>
            <a:r>
              <a:rPr lang="en-US" sz="1600" kern="0">
                <a:solidFill>
                  <a:srgbClr val="000000"/>
                </a:solidFill>
              </a:rPr>
              <a:t>Provides a service for sending, filtering, and logging event messages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Services (TIME)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Manages spacecraft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Table Services (TBL)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Manages application table images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2934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6911" y="134700"/>
            <a:ext cx="6680200" cy="688975"/>
          </a:xfrm>
        </p:spPr>
        <p:txBody>
          <a:bodyPr/>
          <a:lstStyle/>
          <a:p>
            <a:pPr algn="ctr"/>
            <a:r>
              <a:rPr lang="en-US"/>
              <a:t>Common cFE Service Design</a:t>
            </a:r>
          </a:p>
        </p:txBody>
      </p:sp>
      <p:sp>
        <p:nvSpPr>
          <p:cNvPr id="33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299" y="1131378"/>
            <a:ext cx="8312150" cy="141196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Each cFE service has: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An </a:t>
            </a:r>
            <a:r>
              <a:rPr lang="en-US" sz="1600" u="sng"/>
              <a:t>application</a:t>
            </a:r>
            <a:r>
              <a:rPr lang="en-US" sz="1600"/>
              <a:t> that provides a ground interface for operators to manage the service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An API that is used by other applications</a:t>
            </a:r>
          </a:p>
        </p:txBody>
      </p:sp>
      <p:cxnSp>
        <p:nvCxnSpPr>
          <p:cNvPr id="19" name="Straight Arrow Connector 18"/>
          <p:cNvCxnSpPr>
            <a:cxnSpLocks/>
            <a:stCxn id="33796" idx="1"/>
            <a:endCxn id="28" idx="6"/>
          </p:cNvCxnSpPr>
          <p:nvPr/>
        </p:nvCxnSpPr>
        <p:spPr bwMode="auto">
          <a:xfrm flipH="1">
            <a:off x="3799262" y="4953644"/>
            <a:ext cx="1094013" cy="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5226856" y="2438400"/>
            <a:ext cx="1261062" cy="1256346"/>
            <a:chOff x="4761299" y="1953811"/>
            <a:chExt cx="1380586" cy="1417365"/>
          </a:xfrm>
          <a:solidFill>
            <a:srgbClr val="FFCCFF"/>
          </a:solidFill>
        </p:grpSpPr>
        <p:sp>
          <p:nvSpPr>
            <p:cNvPr id="24" name="Oval 23"/>
            <p:cNvSpPr/>
            <p:nvPr/>
          </p:nvSpPr>
          <p:spPr bwMode="auto">
            <a:xfrm>
              <a:off x="4761299" y="1953811"/>
              <a:ext cx="1380586" cy="1417365"/>
            </a:xfrm>
            <a:prstGeom prst="ellips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rtl="0" eaLnBrk="1" fontAlgn="auto" latinLnBrk="0" hangingPunct="0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73165" y="2263188"/>
              <a:ext cx="1156854" cy="729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Any cFS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App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42840" y="4358802"/>
            <a:ext cx="1256422" cy="1189684"/>
            <a:chOff x="2895600" y="3748558"/>
            <a:chExt cx="1256422" cy="1189684"/>
          </a:xfrm>
          <a:solidFill>
            <a:srgbClr val="84D6FF"/>
          </a:solidFill>
        </p:grpSpPr>
        <p:sp>
          <p:nvSpPr>
            <p:cNvPr id="28" name="Oval 27"/>
            <p:cNvSpPr/>
            <p:nvPr/>
          </p:nvSpPr>
          <p:spPr bwMode="auto">
            <a:xfrm>
              <a:off x="2895600" y="3748558"/>
              <a:ext cx="1256422" cy="1189684"/>
            </a:xfrm>
            <a:prstGeom prst="ellipse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46757" y="3908423"/>
              <a:ext cx="9541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cFE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Service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App</a:t>
              </a:r>
            </a:p>
          </p:txBody>
        </p:sp>
      </p:grpSp>
      <p:cxnSp>
        <p:nvCxnSpPr>
          <p:cNvPr id="31" name="Straight Arrow Connector 30"/>
          <p:cNvCxnSpPr>
            <a:cxnSpLocks/>
            <a:endCxn id="33796" idx="0"/>
          </p:cNvCxnSpPr>
          <p:nvPr/>
        </p:nvCxnSpPr>
        <p:spPr bwMode="auto">
          <a:xfrm>
            <a:off x="5857387" y="3694746"/>
            <a:ext cx="0" cy="885289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457200" y="4535578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Commands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24896" y="5041516"/>
            <a:ext cx="1074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Telemetry</a:t>
            </a:r>
          </a:p>
        </p:txBody>
      </p:sp>
      <p:sp>
        <p:nvSpPr>
          <p:cNvPr id="34" name="Right Arrow 33"/>
          <p:cNvSpPr/>
          <p:nvPr/>
        </p:nvSpPr>
        <p:spPr bwMode="auto">
          <a:xfrm>
            <a:off x="1690230" y="4643602"/>
            <a:ext cx="784912" cy="177605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Right Arrow 34"/>
          <p:cNvSpPr/>
          <p:nvPr/>
        </p:nvSpPr>
        <p:spPr bwMode="auto">
          <a:xfrm rot="10800000">
            <a:off x="1678419" y="5133534"/>
            <a:ext cx="784912" cy="177605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75675" y="3796054"/>
            <a:ext cx="1928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Function call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68635FE-2DE7-7C19-0DBC-75F7E35D889E}"/>
              </a:ext>
            </a:extLst>
          </p:cNvPr>
          <p:cNvGrpSpPr/>
          <p:nvPr/>
        </p:nvGrpSpPr>
        <p:grpSpPr>
          <a:xfrm>
            <a:off x="7915512" y="2551953"/>
            <a:ext cx="1064715" cy="3069265"/>
            <a:chOff x="815649" y="1066800"/>
            <a:chExt cx="1064715" cy="306926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97F2D5-73AC-8295-15B7-D52AFB26E656}"/>
                </a:ext>
              </a:extLst>
            </p:cNvPr>
            <p:cNvGrpSpPr/>
            <p:nvPr/>
          </p:nvGrpSpPr>
          <p:grpSpPr>
            <a:xfrm>
              <a:off x="943623" y="1166137"/>
              <a:ext cx="817852" cy="431831"/>
              <a:chOff x="943623" y="1166137"/>
              <a:chExt cx="817852" cy="431831"/>
            </a:xfrm>
          </p:grpSpPr>
          <p:sp>
            <p:nvSpPr>
              <p:cNvPr id="57" name="Right Arrow 56">
                <a:extLst>
                  <a:ext uri="{FF2B5EF4-FFF2-40B4-BE49-F238E27FC236}">
                    <a16:creationId xmlns:a16="http://schemas.microsoft.com/office/drawing/2014/main" id="{99DA6313-A4F4-597D-B4BC-763FD12386E1}"/>
                  </a:ext>
                </a:extLst>
              </p:cNvPr>
              <p:cNvSpPr/>
              <p:nvPr/>
            </p:nvSpPr>
            <p:spPr bwMode="auto">
              <a:xfrm>
                <a:off x="1004679" y="1166137"/>
                <a:ext cx="747921" cy="187453"/>
              </a:xfrm>
              <a:prstGeom prst="right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F40A44C-68A7-210B-167A-AB93C92B516E}"/>
                  </a:ext>
                </a:extLst>
              </p:cNvPr>
              <p:cNvSpPr txBox="1"/>
              <p:nvPr/>
            </p:nvSpPr>
            <p:spPr>
              <a:xfrm>
                <a:off x="943623" y="1320969"/>
                <a:ext cx="8178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Software Bus (SB)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Communications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74310A7-122F-E19E-C74B-289E09C25953}"/>
                </a:ext>
              </a:extLst>
            </p:cNvPr>
            <p:cNvGrpSpPr/>
            <p:nvPr/>
          </p:nvGrpSpPr>
          <p:grpSpPr>
            <a:xfrm>
              <a:off x="958878" y="1937520"/>
              <a:ext cx="721672" cy="583744"/>
              <a:chOff x="967689" y="2222313"/>
              <a:chExt cx="721672" cy="583744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F214861-3FEA-F906-26C5-4B1AFC326764}"/>
                  </a:ext>
                </a:extLst>
              </p:cNvPr>
              <p:cNvSpPr/>
              <p:nvPr/>
            </p:nvSpPr>
            <p:spPr bwMode="auto">
              <a:xfrm>
                <a:off x="1126847" y="2222313"/>
                <a:ext cx="442322" cy="39384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51976D7-E523-72BC-BD2C-0F6507916C7F}"/>
                  </a:ext>
                </a:extLst>
              </p:cNvPr>
              <p:cNvSpPr txBox="1"/>
              <p:nvPr/>
            </p:nvSpPr>
            <p:spPr>
              <a:xfrm>
                <a:off x="967689" y="2621391"/>
                <a:ext cx="72167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cFS Application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8D13DE7-EB2E-A450-7FB3-1CA4C1DE2A90}"/>
                </a:ext>
              </a:extLst>
            </p:cNvPr>
            <p:cNvSpPr/>
            <p:nvPr/>
          </p:nvSpPr>
          <p:spPr bwMode="auto">
            <a:xfrm>
              <a:off x="876241" y="1066800"/>
              <a:ext cx="980254" cy="306232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6945098-B7DA-16DB-FC16-F227A0AA62C1}"/>
                </a:ext>
              </a:extLst>
            </p:cNvPr>
            <p:cNvGrpSpPr/>
            <p:nvPr/>
          </p:nvGrpSpPr>
          <p:grpSpPr>
            <a:xfrm>
              <a:off x="1184500" y="3036854"/>
              <a:ext cx="392097" cy="500020"/>
              <a:chOff x="1126847" y="3610252"/>
              <a:chExt cx="392097" cy="500020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A4A772E-0F6A-2E0F-AB52-562B02F1DE9A}"/>
                  </a:ext>
                </a:extLst>
              </p:cNvPr>
              <p:cNvSpPr txBox="1"/>
              <p:nvPr/>
            </p:nvSpPr>
            <p:spPr>
              <a:xfrm>
                <a:off x="1173925" y="3925606"/>
                <a:ext cx="30970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File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021F030F-F1BA-0F7D-8DCE-281B839E1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847" y="3610252"/>
                <a:ext cx="39209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8A91DF6-60D4-5693-7787-9CB51DE96DF3}"/>
                </a:ext>
              </a:extLst>
            </p:cNvPr>
            <p:cNvGrpSpPr/>
            <p:nvPr/>
          </p:nvGrpSpPr>
          <p:grpSpPr>
            <a:xfrm>
              <a:off x="967134" y="1656242"/>
              <a:ext cx="761747" cy="276999"/>
              <a:chOff x="947655" y="1790024"/>
              <a:chExt cx="761747" cy="276999"/>
            </a:xfrm>
          </p:grpSpPr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F113C636-3A36-AE35-90E4-3D6F27FF03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4679" y="1790024"/>
                <a:ext cx="6477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741B439-9044-0EC9-0129-FA5B933D1615}"/>
                  </a:ext>
                </a:extLst>
              </p:cNvPr>
              <p:cNvSpPr txBox="1"/>
              <p:nvPr/>
            </p:nvSpPr>
            <p:spPr>
              <a:xfrm>
                <a:off x="947655" y="1790024"/>
                <a:ext cx="7617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Non-SB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Communications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8F67801-1291-6A7E-5B0C-171595D7A761}"/>
                </a:ext>
              </a:extLst>
            </p:cNvPr>
            <p:cNvGrpSpPr/>
            <p:nvPr/>
          </p:nvGrpSpPr>
          <p:grpSpPr>
            <a:xfrm>
              <a:off x="815649" y="2545969"/>
              <a:ext cx="1064715" cy="492443"/>
              <a:chOff x="796166" y="2970813"/>
              <a:chExt cx="1064715" cy="492443"/>
            </a:xfrm>
          </p:grpSpPr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F2BC3F7C-09D4-0389-2DE4-5292853542F6}"/>
                  </a:ext>
                </a:extLst>
              </p:cNvPr>
              <p:cNvSpPr/>
              <p:nvPr/>
            </p:nvSpPr>
            <p:spPr bwMode="auto">
              <a:xfrm>
                <a:off x="1029167" y="2970813"/>
                <a:ext cx="598714" cy="215444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BA0E5DE-9A4E-B763-4ED3-3F93CFA196DB}"/>
                  </a:ext>
                </a:extLst>
              </p:cNvPr>
              <p:cNvSpPr txBox="1"/>
              <p:nvPr/>
            </p:nvSpPr>
            <p:spPr>
              <a:xfrm>
                <a:off x="796166" y="3186257"/>
                <a:ext cx="1064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Internal Software Module,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Library, or Data Store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38483DA-1677-4325-87B3-3915846D8F0E}"/>
                </a:ext>
              </a:extLst>
            </p:cNvPr>
            <p:cNvGrpSpPr/>
            <p:nvPr/>
          </p:nvGrpSpPr>
          <p:grpSpPr>
            <a:xfrm>
              <a:off x="900784" y="3520512"/>
              <a:ext cx="955710" cy="615553"/>
              <a:chOff x="845040" y="4198948"/>
              <a:chExt cx="955710" cy="615553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61A6E7F-A59E-B9DA-C282-7E79575CEEA3}"/>
                  </a:ext>
                </a:extLst>
              </p:cNvPr>
              <p:cNvSpPr/>
              <p:nvPr/>
            </p:nvSpPr>
            <p:spPr bwMode="auto">
              <a:xfrm>
                <a:off x="979995" y="4198948"/>
                <a:ext cx="685800" cy="338554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21558F4-6157-A2EB-7318-C299C245E829}"/>
                  </a:ext>
                </a:extLst>
              </p:cNvPr>
              <p:cNvSpPr txBox="1"/>
              <p:nvPr/>
            </p:nvSpPr>
            <p:spPr>
              <a:xfrm>
                <a:off x="845040" y="4537502"/>
                <a:ext cx="9557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External Entity or Data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Store (variable/table)</a:t>
                </a:r>
              </a:p>
            </p:txBody>
          </p:sp>
        </p:grpSp>
      </p:grpSp>
      <p:sp>
        <p:nvSpPr>
          <p:cNvPr id="33796" name="Rounded Rectangle 33795">
            <a:extLst>
              <a:ext uri="{FF2B5EF4-FFF2-40B4-BE49-F238E27FC236}">
                <a16:creationId xmlns:a16="http://schemas.microsoft.com/office/drawing/2014/main" id="{A4E19531-585B-B6B7-35A8-F7AF186185AE}"/>
              </a:ext>
            </a:extLst>
          </p:cNvPr>
          <p:cNvSpPr/>
          <p:nvPr/>
        </p:nvSpPr>
        <p:spPr bwMode="auto">
          <a:xfrm>
            <a:off x="4893275" y="4580035"/>
            <a:ext cx="1928224" cy="747217"/>
          </a:xfrm>
          <a:prstGeom prst="roundRect">
            <a:avLst/>
          </a:prstGeom>
          <a:solidFill>
            <a:srgbClr val="84D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cFE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Service API</a:t>
            </a:r>
          </a:p>
        </p:txBody>
      </p:sp>
    </p:spTree>
    <p:extLst>
      <p:ext uri="{BB962C8B-B14F-4D97-AF65-F5344CB8AC3E}">
        <p14:creationId xmlns:p14="http://schemas.microsoft.com/office/powerpoint/2010/main" val="1716993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0937"/>
            <a:ext cx="7823200" cy="688975"/>
          </a:xfrm>
        </p:spPr>
        <p:txBody>
          <a:bodyPr/>
          <a:lstStyle/>
          <a:p>
            <a:r>
              <a:rPr lang="en-US"/>
              <a:t>Application Runtime Environment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914400"/>
            <a:ext cx="8042276" cy="57150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84163" algn="l" rtl="0" eaLnBrk="0" fontAlgn="base" hangingPunct="0"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0620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Arial" charset="0"/>
              </a:defRPr>
            </a:lvl3pPr>
            <a:lvl4pPr marL="13922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7224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796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368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094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5512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cFE Services provide an Application Runtime Environment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cFE service API provides a functional interface to use the services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Obtaining information beyond the housekeeping packet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Commands to send one time telemetry packets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Commands to write onboard service configuration data to files 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6818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Application-Centric Architecture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38931" y="914400"/>
            <a:ext cx="8288338" cy="518464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84163" algn="l" rtl="0" eaLnBrk="0" fontAlgn="base" hangingPunct="0"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0620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Arial" charset="0"/>
              </a:defRPr>
            </a:lvl3pPr>
            <a:lvl4pPr marL="13922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7224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796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368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094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5512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Applications are an architectural component that owns cFE and operating system resources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Resources are acquired during initialization and released when an application terminates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Helps achieve the architectural goal for a loosely coupled system that is scalable, interoperable, testable (each app is unit tested), and maintainable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Concurrent execution model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app has its own execution thread and apps can spawn child tasks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cFE service and Platform Abstraction APIs provide a portable functional interface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Write once run anywhere the cFS framework has been deployed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Defer embedded software complexities due to cross compilation and target operating systems</a:t>
            </a:r>
          </a:p>
          <a:p>
            <a:pPr marL="730250" marR="0" lvl="1" indent="-284163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Framework provides seamless application transition from technology efforts to flight projects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Reload apps during operations without rebooting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69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76200"/>
            <a:ext cx="6680200" cy="688975"/>
          </a:xfrm>
        </p:spPr>
        <p:txBody>
          <a:bodyPr/>
          <a:lstStyle/>
          <a:p>
            <a:pPr algn="ctr"/>
            <a:r>
              <a:rPr lang="en-US"/>
              <a:t>Configuration Parameter Scope </a:t>
            </a:r>
          </a:p>
        </p:txBody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066800"/>
            <a:ext cx="8312150" cy="4060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Mission configuration parameters – used for ALL processors in a mission (e.g. time epoch, maximum message size, etc.)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Platform Configuration parameters – used for the specific processor (e.g. time client/server config, max number of applications, max number of tables, etc.)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Same project can be set up to run on different platforms (PC-Linux, LEON3-RTEMS, etc.) using different parameters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 sz="1800"/>
              <a:t>Just because something is configurable doesn’t mean you want to change it</a:t>
            </a:r>
          </a:p>
          <a:p>
            <a:pPr marL="0" indent="0">
              <a:lnSpc>
                <a:spcPct val="90000"/>
              </a:lnSpc>
              <a:buNone/>
            </a:pP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5922677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073900" cy="688975"/>
          </a:xfrm>
        </p:spPr>
        <p:txBody>
          <a:bodyPr/>
          <a:lstStyle/>
          <a:p>
            <a:pPr algn="ctr"/>
            <a:r>
              <a:rPr lang="en-US"/>
              <a:t>Unique Identifier Configuration Parameters </a:t>
            </a:r>
          </a:p>
        </p:txBody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273175"/>
            <a:ext cx="8312150" cy="49752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Software Bus Message Identifiers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cfe_msgids.h (message IDs for the cFE should not have to change)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app_msgids.h (message IDs for the Applications) are platform configurations</a:t>
            </a:r>
          </a:p>
          <a:p>
            <a:pPr marL="446087" lvl="1" indent="0">
              <a:lnSpc>
                <a:spcPct val="90000"/>
              </a:lnSpc>
              <a:buNone/>
            </a:pPr>
            <a:endParaRPr lang="en-US" sz="1600"/>
          </a:p>
          <a:p>
            <a:pPr>
              <a:lnSpc>
                <a:spcPct val="90000"/>
              </a:lnSpc>
            </a:pPr>
            <a:r>
              <a:rPr lang="en-US" sz="1800"/>
              <a:t>Executive Service Performance Identifiers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cFE performance IDs are embedded in the core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app_perfids.h (performance IDs for the applications) are mission configuration</a:t>
            </a:r>
          </a:p>
          <a:p>
            <a:pPr marL="446087" lvl="1" indent="0">
              <a:lnSpc>
                <a:spcPct val="90000"/>
              </a:lnSpc>
              <a:buNone/>
            </a:pPr>
            <a:endParaRPr lang="en-US"/>
          </a:p>
          <a:p>
            <a:pPr>
              <a:lnSpc>
                <a:spcPct val="90000"/>
              </a:lnSpc>
            </a:pPr>
            <a:r>
              <a:rPr lang="en-US" sz="1800"/>
              <a:t>Task priorities are not configuration parameters but must be managed from a processor perspective</a:t>
            </a:r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r>
              <a:rPr lang="en-US" sz="1800"/>
              <a:t>Note cFE strings are case sensitive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81892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553200" cy="690563"/>
          </a:xfrm>
        </p:spPr>
        <p:txBody>
          <a:bodyPr/>
          <a:lstStyle/>
          <a:p>
            <a:r>
              <a:rPr lang="en-US" sz="2400"/>
              <a:t>cFS Application Mission and Platform Configuration Files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FC6F6BF-27E0-F63B-7E4D-0E73CFD6D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3665359"/>
              </p:ext>
            </p:extLst>
          </p:nvPr>
        </p:nvGraphicFramePr>
        <p:xfrm>
          <a:off x="609601" y="980354"/>
          <a:ext cx="8305800" cy="4934860"/>
        </p:xfrm>
        <a:graphic>
          <a:graphicData uri="http://schemas.openxmlformats.org/drawingml/2006/table">
            <a:tbl>
              <a:tblPr/>
              <a:tblGrid>
                <a:gridCol w="1523999">
                  <a:extLst>
                    <a:ext uri="{9D8B030D-6E8A-4147-A177-3AD203B41FA5}">
                      <a16:colId xmlns:a16="http://schemas.microsoft.com/office/drawing/2014/main" val="41075789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77150695"/>
                    </a:ext>
                  </a:extLst>
                </a:gridCol>
                <a:gridCol w="5486401">
                  <a:extLst>
                    <a:ext uri="{9D8B030D-6E8A-4147-A177-3AD203B41FA5}">
                      <a16:colId xmlns:a16="http://schemas.microsoft.com/office/drawing/2014/main" val="1672849556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b="1"/>
                        <a:t>File Name Pattern</a:t>
                      </a:r>
                      <a:endParaRPr lang="en-US" sz="1000"/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000" b="1"/>
                        <a:t>Scope</a:t>
                      </a:r>
                      <a:endParaRPr lang="en-US" sz="1000"/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 b="1"/>
                        <a:t>Content</a:t>
                      </a:r>
                      <a:endParaRPr lang="en-US" sz="1000"/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2443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 err="1"/>
                        <a:t>module</a:t>
                      </a:r>
                      <a:r>
                        <a:rPr lang="en-US" sz="1000" err="1"/>
                        <a:t>_fcncodes.h</a:t>
                      </a:r>
                      <a:endParaRPr lang="en-US" sz="1000"/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INTERFACE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Function Codes and associated documentation for the CMD interface of the component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364882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/>
                        <a:t>module</a:t>
                      </a:r>
                      <a:r>
                        <a:rPr lang="en-US" sz="1000"/>
                        <a:t>_msgdefs.h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INTERFACE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Definitions for the CMD/TLM message payload(s) of the component (definitions coupled to source code)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89254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/>
                        <a:t>module</a:t>
                      </a:r>
                      <a:r>
                        <a:rPr lang="en-US" sz="1000"/>
                        <a:t>_tbldefs.h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INTERFACE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Definitions for the table file payload(s) of the component (definitions coupled to source code)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35529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 err="1"/>
                        <a:t>module</a:t>
                      </a:r>
                      <a:r>
                        <a:rPr lang="en-US" sz="1000" err="1"/>
                        <a:t>_msgstruct.h</a:t>
                      </a:r>
                      <a:endParaRPr lang="en-US" sz="1000"/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INTERFACE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Structures that define the CMD/TLM message interface(s) of the component (definitions coupled to message passing interface)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635703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/>
                        <a:t>module</a:t>
                      </a:r>
                      <a:r>
                        <a:rPr lang="en-US" sz="1000"/>
                        <a:t>_tblstruct.h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INTERFACE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Structures that define the table file interface(s) of the component (definitions coupled to message passing interface)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25385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/>
                        <a:t>module</a:t>
                      </a:r>
                      <a:r>
                        <a:rPr lang="en-US" sz="1000"/>
                        <a:t>_interface_cfg.h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INTERFACE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Other configuration that affects the interface(s) of the component (table files and/or messages)</a:t>
                      </a:r>
                    </a:p>
                    <a:p>
                      <a:pPr algn="l"/>
                      <a:r>
                        <a:rPr lang="en-US" sz="1000" i="1"/>
                        <a:t>(Generally replaces </a:t>
                      </a:r>
                      <a:r>
                        <a:rPr lang="en-US" sz="1000" i="1" err="1"/>
                        <a:t>module_mission_cfg.h</a:t>
                      </a:r>
                      <a:r>
                        <a:rPr lang="en-US" sz="1000" i="1"/>
                        <a:t>)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5552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/>
                        <a:t>module</a:t>
                      </a:r>
                      <a:r>
                        <a:rPr lang="en-US" sz="1000"/>
                        <a:t>_eventids.h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INTERFACE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CFE EVS Event IDs for the component, with descriptions/documentation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94384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/>
                        <a:t>module</a:t>
                      </a:r>
                      <a:r>
                        <a:rPr lang="en-US" sz="1000"/>
                        <a:t>_global_cfg.h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MISSION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Constants that need to be consistent across all instances, but do not directly affect interface(s)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0455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/>
                        <a:t>module</a:t>
                      </a:r>
                      <a:r>
                        <a:rPr lang="en-US" sz="1000"/>
                        <a:t>_version.h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MISSION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Version number of the component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55966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/>
                        <a:t>module</a:t>
                      </a:r>
                      <a:r>
                        <a:rPr lang="en-US" sz="1000"/>
                        <a:t>_msgids.h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000"/>
                        <a:t>PLATFORM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CFE Software Bus Message ID definitions for CMD/TLM interface(s) of the component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13556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 err="1"/>
                        <a:t>module</a:t>
                      </a:r>
                      <a:r>
                        <a:rPr lang="en-US" sz="1000" err="1"/>
                        <a:t>_internal_cfg.h</a:t>
                      </a:r>
                      <a:endParaRPr lang="en-US" sz="1000"/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PLATFORM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Software configuration that does not affect interfaces, and may be different per instance/platform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1"/>
                        <a:t>(Generally replaces </a:t>
                      </a:r>
                      <a:r>
                        <a:rPr lang="en-US" sz="1000" i="1" err="1"/>
                        <a:t>module_platform_cfg.h</a:t>
                      </a:r>
                      <a:r>
                        <a:rPr lang="en-US" sz="1000" i="1"/>
                        <a:t>)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6593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/>
                        <a:t>module</a:t>
                      </a:r>
                      <a:r>
                        <a:rPr lang="en-US" sz="1000"/>
                        <a:t>_perfids.h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PLATFORM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CFE ES Performance monitor IDs for the component, with descriptions/documentation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98166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/>
                        <a:t>module</a:t>
                      </a:r>
                      <a:r>
                        <a:rPr lang="en-US" sz="1000"/>
                        <a:t>_verify.h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FSW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Compile-time configuration validation (typically included from only one source file)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366494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/>
                        <a:t>module</a:t>
                      </a:r>
                      <a:r>
                        <a:rPr lang="en-US" sz="1000"/>
                        <a:t>_app.[ch]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FSW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Application entry point, initialization, and main task loop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26638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/>
                        <a:t>module</a:t>
                      </a:r>
                      <a:r>
                        <a:rPr lang="en-US" sz="1000"/>
                        <a:t>_cmds.[ch]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FSW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Application command processor functions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228167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000" i="1"/>
                        <a:t>module</a:t>
                      </a:r>
                      <a:r>
                        <a:rPr lang="en-US" sz="1000"/>
                        <a:t>_dispatch.[ch]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/>
                        <a:t>FSW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00"/>
                        <a:t>Dispatch table for validating incoming commands and invoking appropriate command processor</a:t>
                      </a:r>
                    </a:p>
                  </a:txBody>
                  <a:tcPr marL="23805" marR="23805" marT="11902" marB="119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71300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38FFAC6-5F37-7843-67A6-E4B843B6C21B}"/>
              </a:ext>
            </a:extLst>
          </p:cNvPr>
          <p:cNvSpPr txBox="1"/>
          <p:nvPr/>
        </p:nvSpPr>
        <p:spPr>
          <a:xfrm>
            <a:off x="1981201" y="6004412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i="1"/>
              <a:t>Electronic Data Sheets (EDS) definitions will supersede the "INTERFACE" header files listed above</a:t>
            </a:r>
          </a:p>
        </p:txBody>
      </p:sp>
      <p:sp>
        <p:nvSpPr>
          <p:cNvPr id="3" name="Explosion: 14 Points 2">
            <a:extLst>
              <a:ext uri="{FF2B5EF4-FFF2-40B4-BE49-F238E27FC236}">
                <a16:creationId xmlns:a16="http://schemas.microsoft.com/office/drawing/2014/main" id="{990CEE69-4B86-DD35-86CB-7B03387085E3}"/>
              </a:ext>
            </a:extLst>
          </p:cNvPr>
          <p:cNvSpPr/>
          <p:nvPr/>
        </p:nvSpPr>
        <p:spPr bwMode="auto">
          <a:xfrm>
            <a:off x="166086" y="5908702"/>
            <a:ext cx="1649027" cy="872806"/>
          </a:xfrm>
          <a:prstGeom prst="irregularSeal2">
            <a:avLst/>
          </a:prstGeom>
          <a:solidFill>
            <a:srgbClr val="FF00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50"/>
              <a:t>New in Draco</a:t>
            </a:r>
            <a:endParaRPr kumimoji="0" lang="en-US" sz="10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645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1 – Build and Run the cFE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/>
              <a:t>Part 1 - Setup</a:t>
            </a:r>
          </a:p>
          <a:p>
            <a:pPr marL="0" indent="0">
              <a:buNone/>
            </a:pPr>
            <a:r>
              <a:rPr lang="en-US" sz="1200" b="0"/>
              <a:t>To setup the cFS Bundle directly from the latest set of interoperable repositories:</a:t>
            </a: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git clone https://github.com/nasa/cFS.git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cd cFS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git checkout draco-rc5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git submodule update --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init</a:t>
            </a: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endParaRPr lang="en-US" sz="1200" b="0"/>
          </a:p>
          <a:p>
            <a:pPr marL="0" indent="0">
              <a:buNone/>
            </a:pPr>
            <a:r>
              <a:rPr lang="en-US" sz="1200" b="0"/>
              <a:t>Copy in the default </a:t>
            </a:r>
            <a:r>
              <a:rPr lang="en-US" sz="1200" b="0" err="1"/>
              <a:t>makefile</a:t>
            </a:r>
            <a:r>
              <a:rPr lang="en-US" sz="1200" b="0"/>
              <a:t> and definitions:</a:t>
            </a: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cp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cfe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cmake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Makefile.sample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Makefile</a:t>
            </a: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cp -r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cfe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cmake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sample_defs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sample_defs</a:t>
            </a: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200" b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5486400" y="2057400"/>
            <a:ext cx="2743200" cy="8382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Subsequent exercises assume that cFS</a:t>
            </a:r>
            <a:r>
              <a:rPr kumimoji="0" lang="en-US" sz="14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was cloned into the home directory (“~/cFS”)</a:t>
            </a: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835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What is cFS?</a:t>
            </a:r>
          </a:p>
          <a:p>
            <a:r>
              <a:rPr lang="en-US"/>
              <a:t>cFS Community</a:t>
            </a:r>
          </a:p>
          <a:p>
            <a:r>
              <a:rPr lang="en-US"/>
              <a:t>cFS Architectural Overview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9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1 – Build and Run the cFE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/>
              <a:t>Part 2 – Build and Run</a:t>
            </a:r>
          </a:p>
          <a:p>
            <a:pPr marL="0" indent="0">
              <a:buNone/>
            </a:pPr>
            <a:r>
              <a:rPr lang="en-US" sz="1200" b="0"/>
              <a:t>The cFS Framework, including sample applications, will build and run on the pc-</a:t>
            </a:r>
            <a:r>
              <a:rPr lang="en-US" sz="1200" b="0" err="1"/>
              <a:t>linux</a:t>
            </a:r>
            <a:r>
              <a:rPr lang="en-US" sz="1200" b="0"/>
              <a:t> platform support package (should run on most Linux distributions), via the steps described in </a:t>
            </a:r>
            <a:r>
              <a:rPr lang="en-US" sz="1200" b="0">
                <a:solidFill>
                  <a:srgbClr val="0000FF"/>
                </a:solidFill>
              </a:rPr>
              <a:t>https://github.com/nasa/cFE/tree/master/cmake/README.md</a:t>
            </a:r>
            <a:r>
              <a:rPr lang="en-US" sz="1200" b="0"/>
              <a:t>.  Quick-start is below:</a:t>
            </a: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1200" b="0"/>
              <a:t>To prep, compile, and run (from cFS directory above):</a:t>
            </a: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make SIMULATION=native prep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make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make install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cd build/exe/cpu1/</a:t>
            </a:r>
          </a:p>
          <a:p>
            <a:pPr marL="0" indent="0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./core-cpu1</a:t>
            </a: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1200" b="0"/>
              <a:t>Should see startup messages and </a:t>
            </a:r>
            <a:r>
              <a:rPr lang="en-US" sz="1200" b="0" err="1"/>
              <a:t>CFE_ES_Main</a:t>
            </a:r>
            <a:r>
              <a:rPr lang="en-US" sz="1200" b="0"/>
              <a:t> entering CORE_READY state.  Note the code must be executed from the build/exe/cpu1 directory to find the startup script and shared objects.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8CA731-A900-4645-A4F8-30DE023459B0}"/>
              </a:ext>
            </a:extLst>
          </p:cNvPr>
          <p:cNvSpPr/>
          <p:nvPr/>
        </p:nvSpPr>
        <p:spPr bwMode="auto">
          <a:xfrm>
            <a:off x="4571999" y="2438400"/>
            <a:ext cx="4156075" cy="8382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Shortcut: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/>
              <a:t>“</a:t>
            </a:r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make SIMULATION=native install</a:t>
            </a:r>
            <a:r>
              <a:rPr lang="en-US" sz="1400"/>
              <a:t>” will do the prep/make/install steps in one call.</a:t>
            </a: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021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1CCF2-79C5-4052-A813-B84F1490C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Exercise 1 Recap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2165D-0E72-44E5-AEA1-F9BB9027A2C4}"/>
              </a:ext>
            </a:extLst>
          </p:cNvPr>
          <p:cNvSpPr txBox="1"/>
          <p:nvPr/>
        </p:nvSpPr>
        <p:spPr>
          <a:xfrm>
            <a:off x="-22065" y="3374665"/>
            <a:ext cx="1112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cFE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Services Initialized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2D72C3-1EE5-402A-8966-71FD69A1E094}"/>
              </a:ext>
            </a:extLst>
          </p:cNvPr>
          <p:cNvCxnSpPr>
            <a:cxnSpLocks/>
            <a:stCxn id="7" idx="3"/>
            <a:endCxn id="15" idx="1"/>
          </p:cNvCxnSpPr>
          <p:nvPr/>
        </p:nvCxnSpPr>
        <p:spPr bwMode="auto">
          <a:xfrm>
            <a:off x="1089971" y="3697831"/>
            <a:ext cx="762554" cy="18052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E53B8C-2C32-41DB-8997-82E8098A7C9F}"/>
              </a:ext>
            </a:extLst>
          </p:cNvPr>
          <p:cNvCxnSpPr>
            <a:cxnSpLocks/>
            <a:stCxn id="7" idx="3"/>
            <a:endCxn id="12" idx="1"/>
          </p:cNvCxnSpPr>
          <p:nvPr/>
        </p:nvCxnSpPr>
        <p:spPr bwMode="auto">
          <a:xfrm flipV="1">
            <a:off x="1089971" y="3663750"/>
            <a:ext cx="762554" cy="3408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9BC1677-73D8-41D3-AF06-5E94F3D87E5E}"/>
              </a:ext>
            </a:extLst>
          </p:cNvPr>
          <p:cNvSpPr txBox="1"/>
          <p:nvPr/>
        </p:nvSpPr>
        <p:spPr>
          <a:xfrm>
            <a:off x="-14874" y="2229534"/>
            <a:ext cx="1112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Version info for each module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764639E-AC08-4F37-9B72-2277A139789D}"/>
              </a:ext>
            </a:extLst>
          </p:cNvPr>
          <p:cNvCxnSpPr>
            <a:cxnSpLocks/>
            <a:stCxn id="20" idx="3"/>
            <a:endCxn id="14" idx="1"/>
          </p:cNvCxnSpPr>
          <p:nvPr/>
        </p:nvCxnSpPr>
        <p:spPr bwMode="auto">
          <a:xfrm>
            <a:off x="1097162" y="2552700"/>
            <a:ext cx="75536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5287FC8-E404-1EC4-6206-435A34262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525" y="800361"/>
            <a:ext cx="6019800" cy="6019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E3A79700-BD8C-36F0-49F2-2F647236E524}"/>
              </a:ext>
            </a:extLst>
          </p:cNvPr>
          <p:cNvSpPr/>
          <p:nvPr/>
        </p:nvSpPr>
        <p:spPr bwMode="auto">
          <a:xfrm>
            <a:off x="1852525" y="3603941"/>
            <a:ext cx="6019800" cy="119618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1510D922-770F-B3E9-86F1-C872E0228622}"/>
              </a:ext>
            </a:extLst>
          </p:cNvPr>
          <p:cNvSpPr/>
          <p:nvPr/>
        </p:nvSpPr>
        <p:spPr bwMode="auto">
          <a:xfrm>
            <a:off x="1852525" y="1752600"/>
            <a:ext cx="6019800" cy="1600200"/>
          </a:xfrm>
          <a:prstGeom prst="roundRect">
            <a:avLst>
              <a:gd name="adj" fmla="val 1647"/>
            </a:avLst>
          </a:prstGeom>
          <a:solidFill>
            <a:srgbClr val="FF0066">
              <a:alpha val="30000"/>
            </a:srgbClr>
          </a:solidFill>
          <a:ln w="317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B6C0281C-24DE-9B49-94C1-91A07B18D14A}"/>
              </a:ext>
            </a:extLst>
          </p:cNvPr>
          <p:cNvSpPr/>
          <p:nvPr/>
        </p:nvSpPr>
        <p:spPr bwMode="auto">
          <a:xfrm>
            <a:off x="1852525" y="3818543"/>
            <a:ext cx="6019800" cy="119618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7C379B79-B387-0EDA-71A6-79924FAD2C80}"/>
              </a:ext>
            </a:extLst>
          </p:cNvPr>
          <p:cNvSpPr/>
          <p:nvPr/>
        </p:nvSpPr>
        <p:spPr bwMode="auto">
          <a:xfrm>
            <a:off x="1852524" y="4127757"/>
            <a:ext cx="6019800" cy="119618"/>
          </a:xfrm>
          <a:prstGeom prst="roundRect">
            <a:avLst/>
          </a:prstGeom>
          <a:solidFill>
            <a:srgbClr val="FFFF99">
              <a:alpha val="30000"/>
            </a:srgbClr>
          </a:solidFill>
          <a:ln w="31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68A144-CA7D-60BB-AC0F-835C7235D8B5}"/>
              </a:ext>
            </a:extLst>
          </p:cNvPr>
          <p:cNvSpPr txBox="1"/>
          <p:nvPr/>
        </p:nvSpPr>
        <p:spPr>
          <a:xfrm>
            <a:off x="-22066" y="4049066"/>
            <a:ext cx="1301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CORE_READY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ECD79D6-5C21-22CC-CD24-C94F9AECEB0B}"/>
              </a:ext>
            </a:extLst>
          </p:cNvPr>
          <p:cNvCxnSpPr>
            <a:cxnSpLocks/>
            <a:stCxn id="32" idx="3"/>
            <a:endCxn id="31" idx="1"/>
          </p:cNvCxnSpPr>
          <p:nvPr/>
        </p:nvCxnSpPr>
        <p:spPr bwMode="auto">
          <a:xfrm>
            <a:off x="1279645" y="4187566"/>
            <a:ext cx="57287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922302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r>
              <a:rPr lang="en-US"/>
              <a:t>Core Flight System (cFS)</a:t>
            </a:r>
            <a:br>
              <a:rPr lang="en-US"/>
            </a:br>
            <a:r>
              <a:rPr lang="en-US"/>
              <a:t>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90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</a:rPr>
              <a:t>Module 2a: Executive Services</a:t>
            </a:r>
          </a:p>
        </p:txBody>
      </p:sp>
    </p:spTree>
    <p:extLst>
      <p:ext uri="{BB962C8B-B14F-4D97-AF65-F5344CB8AC3E}">
        <p14:creationId xmlns:p14="http://schemas.microsoft.com/office/powerpoint/2010/main" val="5124740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cFE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Executive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Software Bus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Event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Time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Table Services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Application Layer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Applications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Libraries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838200" y="1905000"/>
            <a:ext cx="2590800" cy="36576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1979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6">
            <a:extLst>
              <a:ext uri="{FF2B5EF4-FFF2-40B4-BE49-F238E27FC236}">
                <a16:creationId xmlns:a16="http://schemas.microsoft.com/office/drawing/2014/main" id="{E2595E82-A54D-4F48-B960-6B6675D65C34}"/>
              </a:ext>
            </a:extLst>
          </p:cNvPr>
          <p:cNvSpPr/>
          <p:nvPr/>
        </p:nvSpPr>
        <p:spPr bwMode="auto">
          <a:xfrm>
            <a:off x="381000" y="2944805"/>
            <a:ext cx="8330674" cy="732624"/>
          </a:xfrm>
          <a:prstGeom prst="roundRect">
            <a:avLst/>
          </a:prstGeom>
          <a:solidFill>
            <a:srgbClr val="FF0066">
              <a:alpha val="32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Executive Services - cFS Context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329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329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3964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3964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4632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4632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5300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5300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5968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5968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663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663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310874" y="28774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1115557" y="3120286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1094719" y="4034686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981032" y="4959266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1064260" y="2299409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310874" y="47062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310874" y="3720886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41534" y="5668952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666867" y="5779142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1097759" y="5777136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281587" y="5782829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551236" y="5818284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005252" y="5816281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750573" y="5818284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834863" y="5779142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6045764" y="5818284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6131586" y="5779142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79976" y="5816281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581338" y="3014614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4020180" y="3192888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581338" y="3919006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581338" y="4155903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404329" y="4153582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231632" y="4153581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530073" y="3916936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539909" y="4151734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802501" y="3684950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581338" y="5165676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598858" y="4928752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581338" y="4922112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329673" y="139700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396473" y="139341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463273" y="13948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530073" y="139181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595393" y="1393519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660713" y="13991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10874" y="198718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</p:spTree>
    <p:extLst>
      <p:ext uri="{BB962C8B-B14F-4D97-AF65-F5344CB8AC3E}">
        <p14:creationId xmlns:p14="http://schemas.microsoft.com/office/powerpoint/2010/main" val="10941851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Services (ES) – Overview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1962" y="990600"/>
            <a:ext cx="8453438" cy="57150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84163" algn="l" rtl="0" eaLnBrk="0" fontAlgn="base" hangingPunct="0"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0620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Arial" charset="0"/>
              </a:defRPr>
            </a:lvl3pPr>
            <a:lvl4pPr marL="13922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7224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796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368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094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5512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Initializes the cFE</a:t>
            </a:r>
          </a:p>
          <a:p>
            <a:pPr marL="730250" marR="0" lvl="1" indent="-284163" algn="l" defTabSz="914400" rtl="0" eaLnBrk="0" fontAlgn="base" latinLnBrk="0" hangingPunct="0"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Reports reset type</a:t>
            </a:r>
          </a:p>
          <a:p>
            <a:pPr marL="730250" marR="0" lvl="1" indent="-284163" algn="l" defTabSz="914400" rtl="0" eaLnBrk="0" fontAlgn="base" latinLnBrk="0" hangingPunct="0"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Maintains an exception-reset log across processor resets</a:t>
            </a:r>
          </a:p>
          <a:p>
            <a:pPr marL="730250" marR="0" lvl="1" indent="-284163" algn="l" defTabSz="914400" rtl="0" eaLnBrk="0" fontAlgn="base" latinLnBrk="0" hangingPunct="0"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Initializes cFE specific memory and RAM disk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Creates the application runtime environment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Primary interface to underlying operating system task services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Manages application resources 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Starts cFE services (ES, EVS, TBL, SB, and TIME)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Starts initial applications according to </a:t>
            </a:r>
            <a:r>
              <a:rPr kumimoji="0" lang="en-US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cfe_es_startup.scr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t>Supports starting, stopping, and loading applications during runtime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Manages Memory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Provides a dynamic memory pool service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Provides Critical Data Stores (CDSs) that are preserved across processor resets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–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330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Executive Services - Context</a:t>
            </a:r>
          </a:p>
        </p:txBody>
      </p:sp>
      <p:sp>
        <p:nvSpPr>
          <p:cNvPr id="10" name="Right Arrow 53"/>
          <p:cNvSpPr>
            <a:spLocks noChangeArrowheads="1"/>
          </p:cNvSpPr>
          <p:nvPr/>
        </p:nvSpPr>
        <p:spPr bwMode="auto">
          <a:xfrm rot="8489019" flipV="1">
            <a:off x="4938634" y="2577136"/>
            <a:ext cx="1652983" cy="286650"/>
          </a:xfrm>
          <a:prstGeom prst="rightArrow">
            <a:avLst>
              <a:gd name="adj1" fmla="val 50000"/>
              <a:gd name="adj2" fmla="val 5012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3" name="Oval 53"/>
          <p:cNvSpPr>
            <a:spLocks noChangeArrowheads="1"/>
          </p:cNvSpPr>
          <p:nvPr/>
        </p:nvSpPr>
        <p:spPr bwMode="auto">
          <a:xfrm>
            <a:off x="3429000" y="2895600"/>
            <a:ext cx="1905000" cy="190195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cFE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Executive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Services</a:t>
            </a:r>
          </a:p>
        </p:txBody>
      </p:sp>
      <p:sp>
        <p:nvSpPr>
          <p:cNvPr id="4" name="Oval 53"/>
          <p:cNvSpPr>
            <a:spLocks noChangeArrowheads="1"/>
          </p:cNvSpPr>
          <p:nvPr/>
        </p:nvSpPr>
        <p:spPr bwMode="auto">
          <a:xfrm>
            <a:off x="6243283" y="1532934"/>
            <a:ext cx="987552" cy="98490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Any cFS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Application</a:t>
            </a:r>
          </a:p>
        </p:txBody>
      </p:sp>
      <p:sp>
        <p:nvSpPr>
          <p:cNvPr id="29" name="Text Box 67"/>
          <p:cNvSpPr txBox="1">
            <a:spLocks noChangeArrowheads="1"/>
          </p:cNvSpPr>
          <p:nvPr/>
        </p:nvSpPr>
        <p:spPr bwMode="auto">
          <a:xfrm>
            <a:off x="5075346" y="2217616"/>
            <a:ext cx="7875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</a:rPr>
              <a:t>CFE_ES_*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-84" charset="-128"/>
                <a:cs typeface="+mn-cs"/>
              </a:rPr>
              <a:t>API Calls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942D58-38ED-0AA6-5930-EADE3F0CB348}"/>
              </a:ext>
            </a:extLst>
          </p:cNvPr>
          <p:cNvGrpSpPr/>
          <p:nvPr/>
        </p:nvGrpSpPr>
        <p:grpSpPr>
          <a:xfrm>
            <a:off x="7988810" y="1894367"/>
            <a:ext cx="1064715" cy="3069265"/>
            <a:chOff x="815649" y="1066800"/>
            <a:chExt cx="1064715" cy="306926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B7C6EDD-E4CB-48EB-9A99-AF2AC4A796D5}"/>
                </a:ext>
              </a:extLst>
            </p:cNvPr>
            <p:cNvGrpSpPr/>
            <p:nvPr/>
          </p:nvGrpSpPr>
          <p:grpSpPr>
            <a:xfrm>
              <a:off x="943623" y="1166137"/>
              <a:ext cx="817852" cy="431831"/>
              <a:chOff x="943623" y="1166137"/>
              <a:chExt cx="817852" cy="431831"/>
            </a:xfrm>
          </p:grpSpPr>
          <p:sp>
            <p:nvSpPr>
              <p:cNvPr id="27" name="Right Arrow 56">
                <a:extLst>
                  <a:ext uri="{FF2B5EF4-FFF2-40B4-BE49-F238E27FC236}">
                    <a16:creationId xmlns:a16="http://schemas.microsoft.com/office/drawing/2014/main" id="{225105DD-328E-9112-C53E-35D4F71B8731}"/>
                  </a:ext>
                </a:extLst>
              </p:cNvPr>
              <p:cNvSpPr/>
              <p:nvPr/>
            </p:nvSpPr>
            <p:spPr bwMode="auto">
              <a:xfrm>
                <a:off x="1004679" y="1166137"/>
                <a:ext cx="747921" cy="187453"/>
              </a:xfrm>
              <a:prstGeom prst="right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4185ADA-0E4F-70C2-BEC3-671E972D975B}"/>
                  </a:ext>
                </a:extLst>
              </p:cNvPr>
              <p:cNvSpPr txBox="1"/>
              <p:nvPr/>
            </p:nvSpPr>
            <p:spPr>
              <a:xfrm>
                <a:off x="943623" y="1320969"/>
                <a:ext cx="8178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Software Bus (SB)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Communications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6E72D8B-CF21-CBD2-92F6-E0660646686C}"/>
                </a:ext>
              </a:extLst>
            </p:cNvPr>
            <p:cNvGrpSpPr/>
            <p:nvPr/>
          </p:nvGrpSpPr>
          <p:grpSpPr>
            <a:xfrm>
              <a:off x="958878" y="1937520"/>
              <a:ext cx="721672" cy="583744"/>
              <a:chOff x="967689" y="2222313"/>
              <a:chExt cx="721672" cy="58374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3E1AB06-B322-8D8D-88D0-6C6E9718ABA6}"/>
                  </a:ext>
                </a:extLst>
              </p:cNvPr>
              <p:cNvSpPr/>
              <p:nvPr/>
            </p:nvSpPr>
            <p:spPr bwMode="auto">
              <a:xfrm>
                <a:off x="1126847" y="2222313"/>
                <a:ext cx="442322" cy="39384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621625C-28DC-C310-B3EB-E80A726CBB5C}"/>
                  </a:ext>
                </a:extLst>
              </p:cNvPr>
              <p:cNvSpPr txBox="1"/>
              <p:nvPr/>
            </p:nvSpPr>
            <p:spPr>
              <a:xfrm>
                <a:off x="967689" y="2621391"/>
                <a:ext cx="72167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cFS Application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D907CC-C10B-D6E4-CA75-0DC88E5A9422}"/>
                </a:ext>
              </a:extLst>
            </p:cNvPr>
            <p:cNvSpPr/>
            <p:nvPr/>
          </p:nvSpPr>
          <p:spPr bwMode="auto">
            <a:xfrm>
              <a:off x="876241" y="1066800"/>
              <a:ext cx="980254" cy="306232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06CEFFC-A9A6-622A-88C1-3117093A1CA8}"/>
                </a:ext>
              </a:extLst>
            </p:cNvPr>
            <p:cNvGrpSpPr/>
            <p:nvPr/>
          </p:nvGrpSpPr>
          <p:grpSpPr>
            <a:xfrm>
              <a:off x="1184500" y="3036854"/>
              <a:ext cx="392097" cy="500020"/>
              <a:chOff x="1126847" y="3610252"/>
              <a:chExt cx="392097" cy="50002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4E501E-2DF8-85D8-7952-7B63D78621D1}"/>
                  </a:ext>
                </a:extLst>
              </p:cNvPr>
              <p:cNvSpPr txBox="1"/>
              <p:nvPr/>
            </p:nvSpPr>
            <p:spPr>
              <a:xfrm>
                <a:off x="1173925" y="3925606"/>
                <a:ext cx="30970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File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2F49E66-0F26-A408-FBCB-EC2B2586D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847" y="3610252"/>
                <a:ext cx="39209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CA328B0-F050-B3D1-7471-38B0D3C26086}"/>
                </a:ext>
              </a:extLst>
            </p:cNvPr>
            <p:cNvGrpSpPr/>
            <p:nvPr/>
          </p:nvGrpSpPr>
          <p:grpSpPr>
            <a:xfrm>
              <a:off x="967134" y="1656242"/>
              <a:ext cx="761747" cy="276999"/>
              <a:chOff x="947655" y="1790024"/>
              <a:chExt cx="761747" cy="276999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591BEA6D-474E-295A-DF4D-8F5F5B8A72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4679" y="1790024"/>
                <a:ext cx="6477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2DE8D4B-E68E-D0EB-E394-59EF68D5CC99}"/>
                  </a:ext>
                </a:extLst>
              </p:cNvPr>
              <p:cNvSpPr txBox="1"/>
              <p:nvPr/>
            </p:nvSpPr>
            <p:spPr>
              <a:xfrm>
                <a:off x="947655" y="1790024"/>
                <a:ext cx="7617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Non-SB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Communications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2FE8699-0CF7-92A3-626D-C9CDF2E489DE}"/>
                </a:ext>
              </a:extLst>
            </p:cNvPr>
            <p:cNvGrpSpPr/>
            <p:nvPr/>
          </p:nvGrpSpPr>
          <p:grpSpPr>
            <a:xfrm>
              <a:off x="815649" y="2545969"/>
              <a:ext cx="1064715" cy="492443"/>
              <a:chOff x="796166" y="2970813"/>
              <a:chExt cx="1064715" cy="492443"/>
            </a:xfrm>
          </p:grpSpPr>
          <p:sp>
            <p:nvSpPr>
              <p:cNvPr id="16" name="Rounded Rectangle 48">
                <a:extLst>
                  <a:ext uri="{FF2B5EF4-FFF2-40B4-BE49-F238E27FC236}">
                    <a16:creationId xmlns:a16="http://schemas.microsoft.com/office/drawing/2014/main" id="{32B1A3EF-D43C-9888-8A72-625959C09DE6}"/>
                  </a:ext>
                </a:extLst>
              </p:cNvPr>
              <p:cNvSpPr/>
              <p:nvPr/>
            </p:nvSpPr>
            <p:spPr bwMode="auto">
              <a:xfrm>
                <a:off x="1029167" y="2970813"/>
                <a:ext cx="598714" cy="215444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D3A5913-3FEA-5DC1-A4CB-7E8F283DA8D3}"/>
                  </a:ext>
                </a:extLst>
              </p:cNvPr>
              <p:cNvSpPr txBox="1"/>
              <p:nvPr/>
            </p:nvSpPr>
            <p:spPr>
              <a:xfrm>
                <a:off x="796166" y="3186257"/>
                <a:ext cx="1064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Internal Software Module,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Library, or Data Store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8AAB57C-00BD-4C4B-1E62-7C34681040C7}"/>
                </a:ext>
              </a:extLst>
            </p:cNvPr>
            <p:cNvGrpSpPr/>
            <p:nvPr/>
          </p:nvGrpSpPr>
          <p:grpSpPr>
            <a:xfrm>
              <a:off x="900784" y="3520512"/>
              <a:ext cx="955710" cy="615553"/>
              <a:chOff x="845040" y="4198948"/>
              <a:chExt cx="955710" cy="615553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4F5B226-5BA6-225C-449B-65512D4CD828}"/>
                  </a:ext>
                </a:extLst>
              </p:cNvPr>
              <p:cNvSpPr/>
              <p:nvPr/>
            </p:nvSpPr>
            <p:spPr bwMode="auto">
              <a:xfrm>
                <a:off x="979995" y="4198948"/>
                <a:ext cx="685800" cy="338554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6430D05-F15C-D2D8-58D4-5347EC68B947}"/>
                  </a:ext>
                </a:extLst>
              </p:cNvPr>
              <p:cNvSpPr txBox="1"/>
              <p:nvPr/>
            </p:nvSpPr>
            <p:spPr>
              <a:xfrm>
                <a:off x="845040" y="4537502"/>
                <a:ext cx="9557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External Entity or Data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Store (variable/table)</a:t>
                </a:r>
              </a:p>
            </p:txBody>
          </p:sp>
        </p:grpSp>
      </p:grpSp>
      <p:sp>
        <p:nvSpPr>
          <p:cNvPr id="30" name="Right Arrow 72">
            <a:extLst>
              <a:ext uri="{FF2B5EF4-FFF2-40B4-BE49-F238E27FC236}">
                <a16:creationId xmlns:a16="http://schemas.microsoft.com/office/drawing/2014/main" id="{DE60C5D2-04E2-41C3-0AB7-6E3CC53F6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6134" y="3798355"/>
            <a:ext cx="846214" cy="208990"/>
          </a:xfrm>
          <a:prstGeom prst="rightArrow">
            <a:avLst>
              <a:gd name="adj1" fmla="val 50000"/>
              <a:gd name="adj2" fmla="val 50079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34" name="Oval 55">
            <a:extLst>
              <a:ext uri="{FF2B5EF4-FFF2-40B4-BE49-F238E27FC236}">
                <a16:creationId xmlns:a16="http://schemas.microsoft.com/office/drawing/2014/main" id="{CF1B8CE6-AE4A-1A7A-7F05-CC2150459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532" y="3429000"/>
            <a:ext cx="987552" cy="990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Software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Scheduler</a:t>
            </a:r>
          </a:p>
        </p:txBody>
      </p:sp>
      <p:sp>
        <p:nvSpPr>
          <p:cNvPr id="35" name="Text Box 67">
            <a:extLst>
              <a:ext uri="{FF2B5EF4-FFF2-40B4-BE49-F238E27FC236}">
                <a16:creationId xmlns:a16="http://schemas.microsoft.com/office/drawing/2014/main" id="{C7AE96A2-9AB1-FAF4-6665-BCD00B50C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149" y="3328565"/>
            <a:ext cx="838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HK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Requests</a:t>
            </a:r>
          </a:p>
        </p:txBody>
      </p:sp>
    </p:spTree>
    <p:extLst>
      <p:ext uri="{BB962C8B-B14F-4D97-AF65-F5344CB8AC3E}">
        <p14:creationId xmlns:p14="http://schemas.microsoft.com/office/powerpoint/2010/main" val="37227342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Services - Boot Sequence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105400"/>
            <a:ext cx="7772400" cy="109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481" name="Rectangle 1"/>
          <p:cNvSpPr>
            <a:spLocks noChangeArrowheads="1"/>
          </p:cNvSpPr>
          <p:nvPr/>
        </p:nvSpPr>
        <p:spPr bwMode="auto">
          <a:xfrm>
            <a:off x="381000" y="1151811"/>
            <a:ext cx="85344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The </a:t>
            </a:r>
            <a:r>
              <a:rPr lang="en-US" sz="1800" b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Boot PROM boots the OS Kernel</a:t>
            </a:r>
            <a:endParaRPr kumimoji="0" lang="en-US" sz="18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Selects primary and secondary images based on flags and checksum validation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Copies OS image to RAM, optionally decompressing it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lang="en-US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Jumps to the OS image in RAM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The OS kernel boots the cFE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Performs self – decompression (optional)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Initializes and mounts Non-Volatile File System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Starts up cFE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cFE boots cFE interface apps and mission components  (C&amp;DH, GNC, Science applications)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Creates/Attaches to Critical Data Store (CDS)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Creates/Attaches to RAM File System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Starts cFE services (ES, EVS, TBL, SB, &amp; TIME)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Starts the applications based on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Times New Roman" pitchFamily="18" charset="0"/>
                <a:cs typeface="Courier New" panose="02070309020205020404" pitchFamily="49" charset="0"/>
              </a:rPr>
              <a:t>cfe_es_startup.scr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5789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Executive Services - Startup</a:t>
            </a:r>
            <a:br>
              <a:rPr lang="en-US" sz="2400"/>
            </a:br>
            <a:endParaRPr lang="en-US" sz="2400"/>
          </a:p>
        </p:txBody>
      </p:sp>
      <p:sp>
        <p:nvSpPr>
          <p:cNvPr id="1218565" name="Rectangle 5"/>
          <p:cNvSpPr>
            <a:spLocks noChangeArrowheads="1"/>
          </p:cNvSpPr>
          <p:nvPr/>
        </p:nvSpPr>
        <p:spPr bwMode="auto">
          <a:xfrm>
            <a:off x="1524000" y="0"/>
            <a:ext cx="66802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18566" name="Rectangle 6"/>
          <p:cNvSpPr>
            <a:spLocks noChangeArrowheads="1"/>
          </p:cNvSpPr>
          <p:nvPr/>
        </p:nvSpPr>
        <p:spPr bwMode="auto">
          <a:xfrm>
            <a:off x="3360738" y="1689100"/>
            <a:ext cx="1657350" cy="673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67" name="Rectangle 7"/>
          <p:cNvSpPr>
            <a:spLocks noChangeArrowheads="1"/>
          </p:cNvSpPr>
          <p:nvPr/>
        </p:nvSpPr>
        <p:spPr bwMode="auto">
          <a:xfrm>
            <a:off x="3276600" y="3581400"/>
            <a:ext cx="1828800" cy="45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68" name="Rectangle 8"/>
          <p:cNvSpPr>
            <a:spLocks noChangeArrowheads="1"/>
          </p:cNvSpPr>
          <p:nvPr/>
        </p:nvSpPr>
        <p:spPr bwMode="auto">
          <a:xfrm>
            <a:off x="3352800" y="1752600"/>
            <a:ext cx="16764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Initialize OS Data structures (task table, queues etc.)</a:t>
            </a:r>
          </a:p>
        </p:txBody>
      </p:sp>
      <p:sp>
        <p:nvSpPr>
          <p:cNvPr id="1218569" name="Rectangle 9"/>
          <p:cNvSpPr>
            <a:spLocks noChangeArrowheads="1"/>
          </p:cNvSpPr>
          <p:nvPr/>
        </p:nvSpPr>
        <p:spPr bwMode="auto">
          <a:xfrm>
            <a:off x="3657600" y="3581400"/>
            <a:ext cx="114935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Initialize Core 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Applications*</a:t>
            </a:r>
          </a:p>
        </p:txBody>
      </p:sp>
      <p:sp>
        <p:nvSpPr>
          <p:cNvPr id="1218570" name="Rectangle 10"/>
          <p:cNvSpPr>
            <a:spLocks noChangeArrowheads="1"/>
          </p:cNvSpPr>
          <p:nvPr/>
        </p:nvSpPr>
        <p:spPr bwMode="auto">
          <a:xfrm>
            <a:off x="3276600" y="4356100"/>
            <a:ext cx="1828800" cy="749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71" name="Rectangle 11"/>
          <p:cNvSpPr>
            <a:spLocks noChangeArrowheads="1"/>
          </p:cNvSpPr>
          <p:nvPr/>
        </p:nvSpPr>
        <p:spPr bwMode="auto">
          <a:xfrm>
            <a:off x="3284538" y="4369571"/>
            <a:ext cx="1820862" cy="75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Initialize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cFE Apps and shared libraries (as specified in ES startup script)</a:t>
            </a:r>
          </a:p>
        </p:txBody>
      </p:sp>
      <p:sp>
        <p:nvSpPr>
          <p:cNvPr id="1218572" name="Oval 12"/>
          <p:cNvSpPr>
            <a:spLocks noChangeArrowheads="1"/>
          </p:cNvSpPr>
          <p:nvPr/>
        </p:nvSpPr>
        <p:spPr bwMode="auto">
          <a:xfrm>
            <a:off x="3665538" y="5727700"/>
            <a:ext cx="1054100" cy="5207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73" name="Rectangle 13"/>
          <p:cNvSpPr>
            <a:spLocks noChangeArrowheads="1"/>
          </p:cNvSpPr>
          <p:nvPr/>
        </p:nvSpPr>
        <p:spPr bwMode="auto">
          <a:xfrm>
            <a:off x="3659721" y="5791200"/>
            <a:ext cx="1038747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Multitasking</a:t>
            </a:r>
          </a:p>
        </p:txBody>
      </p:sp>
      <p:sp>
        <p:nvSpPr>
          <p:cNvPr id="1218574" name="Line 14"/>
          <p:cNvSpPr>
            <a:spLocks noChangeShapeType="1"/>
          </p:cNvSpPr>
          <p:nvPr/>
        </p:nvSpPr>
        <p:spPr bwMode="auto">
          <a:xfrm>
            <a:off x="4191000" y="13716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75" name="Line 15"/>
          <p:cNvSpPr>
            <a:spLocks noChangeShapeType="1"/>
          </p:cNvSpPr>
          <p:nvPr/>
        </p:nvSpPr>
        <p:spPr bwMode="auto">
          <a:xfrm flipH="1">
            <a:off x="4191000" y="3200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76" name="Line 16"/>
          <p:cNvSpPr>
            <a:spLocks noChangeShapeType="1"/>
          </p:cNvSpPr>
          <p:nvPr/>
        </p:nvSpPr>
        <p:spPr bwMode="auto">
          <a:xfrm>
            <a:off x="4191000" y="5105400"/>
            <a:ext cx="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77" name="Rectangle 17"/>
          <p:cNvSpPr>
            <a:spLocks noChangeArrowheads="1"/>
          </p:cNvSpPr>
          <p:nvPr/>
        </p:nvSpPr>
        <p:spPr bwMode="auto">
          <a:xfrm>
            <a:off x="3746930" y="990600"/>
            <a:ext cx="896079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 BSP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Startup</a:t>
            </a:r>
          </a:p>
        </p:txBody>
      </p:sp>
      <p:sp>
        <p:nvSpPr>
          <p:cNvPr id="1218578" name="Line 18"/>
          <p:cNvSpPr>
            <a:spLocks noChangeShapeType="1"/>
          </p:cNvSpPr>
          <p:nvPr/>
        </p:nvSpPr>
        <p:spPr bwMode="auto">
          <a:xfrm>
            <a:off x="5037138" y="2133600"/>
            <a:ext cx="1287462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79" name="Rectangle 19"/>
          <p:cNvSpPr>
            <a:spLocks noChangeArrowheads="1"/>
          </p:cNvSpPr>
          <p:nvPr/>
        </p:nvSpPr>
        <p:spPr bwMode="auto">
          <a:xfrm>
            <a:off x="3284538" y="2667000"/>
            <a:ext cx="1828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Initialize File Systems</a:t>
            </a:r>
          </a:p>
        </p:txBody>
      </p:sp>
      <p:sp>
        <p:nvSpPr>
          <p:cNvPr id="1218580" name="Line 20"/>
          <p:cNvSpPr>
            <a:spLocks noChangeShapeType="1"/>
          </p:cNvSpPr>
          <p:nvPr/>
        </p:nvSpPr>
        <p:spPr bwMode="auto">
          <a:xfrm>
            <a:off x="4191000" y="2362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81" name="Rectangle 21"/>
          <p:cNvSpPr>
            <a:spLocks noChangeArrowheads="1"/>
          </p:cNvSpPr>
          <p:nvPr/>
        </p:nvSpPr>
        <p:spPr bwMode="auto">
          <a:xfrm rot="10800000" flipV="1">
            <a:off x="0" y="6323371"/>
            <a:ext cx="875665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marR="0" lvl="1" indent="0" algn="l" defTabSz="914400" rtl="0" eaLnBrk="0" fontAlgn="base" latinLnBrk="0" hangingPunct="0">
              <a:lnSpc>
                <a:spcPct val="90000"/>
              </a:lnSpc>
              <a:spcBef>
                <a:spcPct val="35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cFE core is started as one unit. The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cFE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core can either be loaded by the OS or linked with the OS and loaded into Non-Volatile memory as a static executable.</a:t>
            </a:r>
          </a:p>
        </p:txBody>
      </p:sp>
      <p:sp>
        <p:nvSpPr>
          <p:cNvPr id="1218582" name="AutoShape 22"/>
          <p:cNvSpPr>
            <a:spLocks noChangeArrowheads="1"/>
          </p:cNvSpPr>
          <p:nvPr/>
        </p:nvSpPr>
        <p:spPr bwMode="auto">
          <a:xfrm>
            <a:off x="1219200" y="2514600"/>
            <a:ext cx="914400" cy="9906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Volatile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File System</a:t>
            </a:r>
          </a:p>
        </p:txBody>
      </p:sp>
      <p:sp>
        <p:nvSpPr>
          <p:cNvPr id="1218583" name="AutoShape 23"/>
          <p:cNvSpPr>
            <a:spLocks noChangeArrowheads="1"/>
          </p:cNvSpPr>
          <p:nvPr/>
        </p:nvSpPr>
        <p:spPr bwMode="auto">
          <a:xfrm>
            <a:off x="1219200" y="3810000"/>
            <a:ext cx="838200" cy="990600"/>
          </a:xfrm>
          <a:prstGeom prst="flowChartMagneticDisk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Non-Volatile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File System</a:t>
            </a:r>
          </a:p>
        </p:txBody>
      </p:sp>
      <p:sp>
        <p:nvSpPr>
          <p:cNvPr id="1218584" name="Line 24"/>
          <p:cNvSpPr>
            <a:spLocks noChangeShapeType="1"/>
          </p:cNvSpPr>
          <p:nvPr/>
        </p:nvSpPr>
        <p:spPr bwMode="auto">
          <a:xfrm flipH="1">
            <a:off x="2133600" y="2819400"/>
            <a:ext cx="1143000" cy="76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85" name="Line 25"/>
          <p:cNvSpPr>
            <a:spLocks noChangeShapeType="1"/>
          </p:cNvSpPr>
          <p:nvPr/>
        </p:nvSpPr>
        <p:spPr bwMode="auto">
          <a:xfrm flipH="1">
            <a:off x="1981200" y="3048000"/>
            <a:ext cx="1295400" cy="838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86" name="Line 26"/>
          <p:cNvSpPr>
            <a:spLocks noChangeShapeType="1"/>
          </p:cNvSpPr>
          <p:nvPr/>
        </p:nvSpPr>
        <p:spPr bwMode="auto">
          <a:xfrm flipH="1">
            <a:off x="4191000" y="40386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87" name="Line 27"/>
          <p:cNvSpPr>
            <a:spLocks noChangeShapeType="1"/>
          </p:cNvSpPr>
          <p:nvPr/>
        </p:nvSpPr>
        <p:spPr bwMode="auto">
          <a:xfrm>
            <a:off x="2057400" y="4267200"/>
            <a:ext cx="1219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88" name="Rectangle 28"/>
          <p:cNvSpPr>
            <a:spLocks noChangeArrowheads="1"/>
          </p:cNvSpPr>
          <p:nvPr/>
        </p:nvSpPr>
        <p:spPr bwMode="auto">
          <a:xfrm>
            <a:off x="1841386" y="4678362"/>
            <a:ext cx="1498600" cy="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Startup Script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cFE Apps/Libs</a:t>
            </a:r>
          </a:p>
        </p:txBody>
      </p:sp>
      <p:sp>
        <p:nvSpPr>
          <p:cNvPr id="1218589" name="Rectangle 29"/>
          <p:cNvSpPr>
            <a:spLocks noChangeArrowheads="1"/>
          </p:cNvSpPr>
          <p:nvPr/>
        </p:nvSpPr>
        <p:spPr bwMode="auto">
          <a:xfrm>
            <a:off x="6324600" y="1600200"/>
            <a:ext cx="1828800" cy="3657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218590" name="Rectangle 30"/>
          <p:cNvSpPr>
            <a:spLocks noChangeArrowheads="1"/>
          </p:cNvSpPr>
          <p:nvPr/>
        </p:nvSpPr>
        <p:spPr bwMode="auto">
          <a:xfrm>
            <a:off x="6400800" y="2773362"/>
            <a:ext cx="1600200" cy="579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cFE Core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218591" name="Rectangle 31"/>
          <p:cNvSpPr>
            <a:spLocks noChangeArrowheads="1"/>
          </p:cNvSpPr>
          <p:nvPr/>
        </p:nvSpPr>
        <p:spPr bwMode="auto">
          <a:xfrm>
            <a:off x="6400800" y="3429000"/>
            <a:ext cx="1600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cFS App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18592" name="Rectangle 32"/>
          <p:cNvSpPr>
            <a:spLocks noChangeArrowheads="1"/>
          </p:cNvSpPr>
          <p:nvPr/>
        </p:nvSpPr>
        <p:spPr bwMode="auto">
          <a:xfrm>
            <a:off x="6400800" y="4678362"/>
            <a:ext cx="1600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cFS App 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18593" name="Rectangle 33"/>
          <p:cNvSpPr>
            <a:spLocks noChangeArrowheads="1"/>
          </p:cNvSpPr>
          <p:nvPr/>
        </p:nvSpPr>
        <p:spPr bwMode="auto">
          <a:xfrm>
            <a:off x="6400800" y="1981200"/>
            <a:ext cx="1600200" cy="602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Exception 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Reset Log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218594" name="Rectangle 34"/>
          <p:cNvSpPr>
            <a:spLocks noChangeArrowheads="1"/>
          </p:cNvSpPr>
          <p:nvPr/>
        </p:nvSpPr>
        <p:spPr bwMode="auto">
          <a:xfrm>
            <a:off x="4953000" y="1905000"/>
            <a:ext cx="1498600" cy="2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 entry</a:t>
            </a:r>
          </a:p>
        </p:txBody>
      </p:sp>
      <p:sp>
        <p:nvSpPr>
          <p:cNvPr id="1218595" name="Line 35"/>
          <p:cNvSpPr>
            <a:spLocks noChangeShapeType="1"/>
          </p:cNvSpPr>
          <p:nvPr/>
        </p:nvSpPr>
        <p:spPr bwMode="auto">
          <a:xfrm flipV="1">
            <a:off x="5105400" y="4114800"/>
            <a:ext cx="1143000" cy="609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18596" name="Rectangle 36"/>
          <p:cNvSpPr>
            <a:spLocks noChangeArrowheads="1"/>
          </p:cNvSpPr>
          <p:nvPr/>
        </p:nvSpPr>
        <p:spPr bwMode="auto">
          <a:xfrm>
            <a:off x="4998244" y="4678362"/>
            <a:ext cx="1498600" cy="2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cFE Applications</a:t>
            </a:r>
          </a:p>
        </p:txBody>
      </p:sp>
      <p:sp>
        <p:nvSpPr>
          <p:cNvPr id="1218597" name="Line 37"/>
          <p:cNvSpPr>
            <a:spLocks noChangeShapeType="1"/>
          </p:cNvSpPr>
          <p:nvPr/>
        </p:nvSpPr>
        <p:spPr bwMode="auto">
          <a:xfrm flipV="1">
            <a:off x="5105400" y="3200400"/>
            <a:ext cx="1219200" cy="6096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3488" y="1574440"/>
            <a:ext cx="755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2271" y="4023360"/>
            <a:ext cx="91440" cy="548640"/>
            <a:chOff x="1600200" y="990599"/>
            <a:chExt cx="91440" cy="548640"/>
          </a:xfrm>
        </p:grpSpPr>
        <p:sp>
          <p:nvSpPr>
            <p:cNvPr id="3" name="Oval 2"/>
            <p:cNvSpPr/>
            <p:nvPr/>
          </p:nvSpPr>
          <p:spPr bwMode="auto">
            <a:xfrm>
              <a:off x="1600200" y="990599"/>
              <a:ext cx="91440" cy="914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1600200" y="1219199"/>
              <a:ext cx="91440" cy="914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1600200" y="1447799"/>
              <a:ext cx="91440" cy="9144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113338" y="5648494"/>
            <a:ext cx="3883818" cy="590931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*Note: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Service initialization order: ES, EVS, SB, TIME, TBL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Service start order: EVS, SB, ES, TIME, TBL</a:t>
            </a:r>
          </a:p>
        </p:txBody>
      </p:sp>
    </p:spTree>
    <p:extLst>
      <p:ext uri="{BB962C8B-B14F-4D97-AF65-F5344CB8AC3E}">
        <p14:creationId xmlns:p14="http://schemas.microsoft.com/office/powerpoint/2010/main" val="4231933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Services - Startup Script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209675"/>
            <a:ext cx="8312150" cy="1990725"/>
          </a:xfrm>
        </p:spPr>
        <p:txBody>
          <a:bodyPr/>
          <a:lstStyle/>
          <a:p>
            <a:r>
              <a:rPr lang="en-US" sz="1800"/>
              <a:t>The startup script is a text file, written by the user that contains a list of entries (one entry for each application)</a:t>
            </a:r>
          </a:p>
          <a:p>
            <a:pPr lvl="1"/>
            <a:r>
              <a:rPr lang="en-US" sz="1600"/>
              <a:t>Used by the ES application for automating the startup of applications. </a:t>
            </a:r>
          </a:p>
          <a:p>
            <a:pPr lvl="1"/>
            <a:r>
              <a:rPr lang="en-US" sz="1600"/>
              <a:t>ES application allows the use of a volatile and nonvolatile startup scripts. The project may utilize zero, one or two startup scripts.</a:t>
            </a:r>
          </a:p>
          <a:p>
            <a:endParaRPr lang="en-US" sz="180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725AC0D-293C-9A27-F8DF-2F98CDA92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468252"/>
              </p:ext>
            </p:extLst>
          </p:nvPr>
        </p:nvGraphicFramePr>
        <p:xfrm>
          <a:off x="602140" y="2971110"/>
          <a:ext cx="7939720" cy="34747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62377">
                  <a:extLst>
                    <a:ext uri="{9D8B030D-6E8A-4147-A177-3AD203B41FA5}">
                      <a16:colId xmlns:a16="http://schemas.microsoft.com/office/drawing/2014/main" val="273270608"/>
                    </a:ext>
                  </a:extLst>
                </a:gridCol>
                <a:gridCol w="6177343">
                  <a:extLst>
                    <a:ext uri="{9D8B030D-6E8A-4147-A177-3AD203B41FA5}">
                      <a16:colId xmlns:a16="http://schemas.microsoft.com/office/drawing/2014/main" val="21869181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Object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This is CFE_APP for an Application, CFE_LIB for a library.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8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Path/Filename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This is a cFE Virtual Filename, not a target OS device/pathname.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161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Entry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This is the name of the “main” function for the App.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955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CFE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This is the cFE name for the App or Library.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658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Priority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This is the Priority of the App, not used for a Library.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509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Stack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This is the Stack Size of the App, not used for a Library.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01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Load Address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This is the optional Load Address for the App or Library.  It is currently not implemented and should always be 0x0.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730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Exception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This is the action the cFE should take if the App has an exception: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0 = Do a cFE Processor Reset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/>
                        <a:t>Non-Zero = Restart the 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987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089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is cFS?</a:t>
            </a:r>
          </a:p>
        </p:txBody>
      </p:sp>
    </p:spTree>
    <p:extLst>
      <p:ext uri="{BB962C8B-B14F-4D97-AF65-F5344CB8AC3E}">
        <p14:creationId xmlns:p14="http://schemas.microsoft.com/office/powerpoint/2010/main" val="23179747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Services – Example Script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7D5971-33BD-8B51-C317-E55505841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346"/>
          <a:stretch/>
        </p:blipFill>
        <p:spPr>
          <a:xfrm>
            <a:off x="354931" y="1242875"/>
            <a:ext cx="8434137" cy="32758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90297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Services – Logs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878028"/>
            <a:ext cx="8042276" cy="54864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84163" algn="l" rtl="0" eaLnBrk="0" fontAlgn="base" hangingPunct="0"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0620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Arial" charset="0"/>
              </a:defRPr>
            </a:lvl3pPr>
            <a:lvl4pPr marL="13922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7224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796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368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094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5512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Exception and Reset Log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Logs information related to resets and exceptions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 Log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cFE apps use this log when errors are encountered during initialization before the Event Services is fully initialized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Mission apps can also use it during initialization</a:t>
            </a:r>
          </a:p>
          <a:p>
            <a:pPr marL="1062038" marR="0" lvl="2" indent="-228600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Recommended that apps should register with event service immediately after registering with ES so app events are captured in the EVS log 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Implemented as an array of bytes that has variable length strings produced by </a:t>
            </a:r>
            <a:r>
              <a:rPr kumimoji="0" lang="en-US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printf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() type statements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–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–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ct val="35000"/>
              </a:spcBef>
              <a:spcAft>
                <a:spcPts val="1200"/>
              </a:spcAft>
              <a:buClrTx/>
              <a:buSzTx/>
              <a:buFontTx/>
              <a:buChar char="–"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6509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680200" cy="688975"/>
          </a:xfrm>
        </p:spPr>
        <p:txBody>
          <a:bodyPr/>
          <a:lstStyle/>
          <a:p>
            <a:pPr algn="ctr"/>
            <a:r>
              <a:rPr lang="en-US"/>
              <a:t>Executive Services – Reset Behavior</a:t>
            </a:r>
          </a:p>
        </p:txBody>
      </p:sp>
      <p:sp>
        <p:nvSpPr>
          <p:cNvPr id="126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99160"/>
            <a:ext cx="8312150" cy="557784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Power-on Reset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Operating system loaded and started prior to cFE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Initializes file system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Critical data stores and logs cleared (initialized by hardware first)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ES starts each cFE service and then the mission applications</a:t>
            </a: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Processor Reset Preserves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File system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Critical Data Store (CDS)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ES System Log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ES Exception and Reset (ER) log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Performance Analysis data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ES Reset info (i.e. reset type, boot source, number of processor resets)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Time Data (i.e. MET, STCF, Leap Seconds)</a:t>
            </a: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A power-on reset will be performed after a configurable number of processor resets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Ground responsible for managing processor reset counter </a:t>
            </a:r>
          </a:p>
        </p:txBody>
      </p:sp>
    </p:spTree>
    <p:extLst>
      <p:ext uri="{BB962C8B-B14F-4D97-AF65-F5344CB8AC3E}">
        <p14:creationId xmlns:p14="http://schemas.microsoft.com/office/powerpoint/2010/main" val="27450430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467600" cy="688975"/>
          </a:xfrm>
        </p:spPr>
        <p:txBody>
          <a:bodyPr/>
          <a:lstStyle/>
          <a:p>
            <a:pPr algn="ctr"/>
            <a:r>
              <a:rPr lang="en-US"/>
              <a:t>Executive Services – Retrieving Onboard State</a:t>
            </a:r>
          </a:p>
        </p:txBody>
      </p:sp>
      <p:sp>
        <p:nvSpPr>
          <p:cNvPr id="111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423275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Telemetry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Housekeeping Status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Log file states, App, Resets, Performance Monitor, Heap Stats</a:t>
            </a:r>
          </a:p>
          <a:p>
            <a:pPr lvl="2">
              <a:lnSpc>
                <a:spcPct val="80000"/>
              </a:lnSpc>
            </a:pPr>
            <a:endParaRPr lang="en-US" sz="1400" b="0"/>
          </a:p>
          <a:p>
            <a:pPr>
              <a:lnSpc>
                <a:spcPct val="80000"/>
              </a:lnSpc>
            </a:pPr>
            <a:r>
              <a:rPr lang="en-US" sz="1800"/>
              <a:t>Telemetry packets generated by command</a:t>
            </a:r>
            <a:endParaRPr lang="en-US" sz="1800" b="0"/>
          </a:p>
          <a:p>
            <a:pPr lvl="1">
              <a:lnSpc>
                <a:spcPct val="80000"/>
              </a:lnSpc>
            </a:pPr>
            <a:r>
              <a:rPr lang="en-US" sz="1600" b="0"/>
              <a:t>Single App Information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Memory Pool Statistics Packet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 b="0"/>
          </a:p>
          <a:p>
            <a:pPr>
              <a:lnSpc>
                <a:spcPct val="80000"/>
              </a:lnSpc>
            </a:pPr>
            <a:r>
              <a:rPr lang="en-US" sz="1800"/>
              <a:t>Files generated by command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System Log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Exception-Reset Log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Performance Monitor 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Critical Data Store Registry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>
                <a:solidFill>
                  <a:srgbClr val="000000"/>
                </a:solidFill>
              </a:rPr>
              <a:t>All registered apps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>
                <a:solidFill>
                  <a:srgbClr val="000000"/>
                </a:solidFill>
              </a:rPr>
              <a:t>All registered tasks</a:t>
            </a:r>
          </a:p>
          <a:p>
            <a:pPr>
              <a:lnSpc>
                <a:spcPct val="80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635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3707"/>
            <a:ext cx="6680200" cy="688975"/>
          </a:xfrm>
        </p:spPr>
        <p:txBody>
          <a:bodyPr/>
          <a:lstStyle/>
          <a:p>
            <a:r>
              <a:rPr lang="en-US" sz="2400"/>
              <a:t>Executive Services - </a:t>
            </a:r>
            <a:br>
              <a:rPr lang="en-US" sz="2400"/>
            </a:br>
            <a:r>
              <a:rPr lang="en-US" sz="2400"/>
              <a:t>System Integration and App Development (1 of 2)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219200"/>
            <a:ext cx="8042276" cy="241626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84163" algn="l" rtl="0" eaLnBrk="0" fontAlgn="base" hangingPunct="0"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0620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Arial" charset="0"/>
              </a:defRPr>
            </a:lvl3pPr>
            <a:lvl4pPr marL="13922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7224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796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368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094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5512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Child Tasks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Recommend creating during app initialization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Relative parent priority depends on child’s role</a:t>
            </a:r>
          </a:p>
          <a:p>
            <a:pPr marL="1062038" marR="0" lvl="2" indent="-2286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Performing lengthy process may be lower priority</a:t>
            </a:r>
          </a:p>
          <a:p>
            <a:pPr marL="1062038" marR="0" lvl="2" indent="-2286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Servicing short duration I/O may be higher priority</a:t>
            </a:r>
            <a:endParaRPr lang="en-US" sz="2800" kern="0">
              <a:solidFill>
                <a:srgbClr val="000000"/>
              </a:solidFill>
              <a:latin typeface="Arial"/>
            </a:endParaRP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</a:rPr>
              <a:t>See </a:t>
            </a:r>
            <a:r>
              <a:rPr lang="en-US" sz="1600" kern="0" err="1">
                <a:solidFill>
                  <a:srgbClr val="000000"/>
                </a:solidFill>
                <a:latin typeface="Arial"/>
              </a:rPr>
              <a:t>CFE_ES_CreateChildTask</a:t>
            </a:r>
            <a:r>
              <a:rPr lang="en-US" sz="1600" kern="0">
                <a:solidFill>
                  <a:srgbClr val="000000"/>
                </a:solidFill>
                <a:latin typeface="Arial"/>
              </a:rPr>
              <a:t> documentation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indent="-228600">
              <a:spcBef>
                <a:spcPts val="0"/>
              </a:spcBef>
              <a:spcAft>
                <a:spcPts val="600"/>
              </a:spcAft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6" name="Picture 5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5B60FEC8-F0D2-7BBD-EC86-B220E361C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0" y="3355233"/>
            <a:ext cx="7772400" cy="166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765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-23707"/>
            <a:ext cx="6680200" cy="688975"/>
          </a:xfrm>
        </p:spPr>
        <p:txBody>
          <a:bodyPr/>
          <a:lstStyle/>
          <a:p>
            <a:r>
              <a:rPr lang="en-US" sz="2400"/>
              <a:t>Executive Services -</a:t>
            </a:r>
            <a:br>
              <a:rPr lang="en-US" sz="2400"/>
            </a:br>
            <a:r>
              <a:rPr lang="en-US" sz="2400"/>
              <a:t>System Integration and App Development (2 of 2)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09600" y="983411"/>
            <a:ext cx="8042276" cy="58674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84163" algn="l" rtl="0" eaLnBrk="0" fontAlgn="base" hangingPunct="0">
              <a:spcBef>
                <a:spcPct val="35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0620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cs typeface="Arial" charset="0"/>
              </a:defRPr>
            </a:lvl3pPr>
            <a:lvl4pPr marL="1392238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har char="o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4pPr>
            <a:lvl5pPr marL="17224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5pPr>
            <a:lvl6pPr marL="21796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6pPr>
            <a:lvl7pPr marL="26368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7pPr>
            <a:lvl8pPr marL="3094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8pPr>
            <a:lvl9pPr marL="35512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cs typeface="Arial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Query startup type (Power On vs Processor)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 commonly used since CDS performs data preservation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Data Store (CDS)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E.g. Data Storage maintains open file management data in a CDS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 code idiom in app’s initialization</a:t>
            </a:r>
          </a:p>
          <a:p>
            <a:pPr marL="777875" marR="0" lvl="2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Result = CFE_ES_RegisterCDS()</a:t>
            </a:r>
          </a:p>
          <a:p>
            <a:pPr marL="777875" marR="0" lvl="2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if (Result == CFE_SUCCESS)</a:t>
            </a:r>
          </a:p>
          <a:p>
            <a:pPr marL="777875" marR="0" lvl="2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Populate CDS </a:t>
            </a:r>
          </a:p>
          <a:p>
            <a:pPr marL="777875" marR="0" lvl="2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else if (Result == CFE_ES_CDS_ALREADY_EXISTS)</a:t>
            </a:r>
          </a:p>
          <a:p>
            <a:pPr marL="777875" marR="0" lvl="2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  Restore CDS data</a:t>
            </a:r>
          </a:p>
          <a:p>
            <a:pPr marL="777875" marR="0" lvl="2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… Continually update CDS as application executes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Memory Pool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Ideally apps would allocate memory pools during initialization but there aren’t any restrictions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cFE Examples: Software Bus, Tables, and Events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 Examples: CFDP and Housekeeping</a:t>
            </a:r>
          </a:p>
          <a:p>
            <a:pPr marL="730250" marR="0" lvl="1" indent="-284163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169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FEC06-14B2-409D-9AE4-A0D8B123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Services – APIs  </a:t>
            </a:r>
            <a:r>
              <a:rPr lang="en-US" sz="1400"/>
              <a:t>(1 of 6)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D5B7B2-84CB-4993-A8DE-D6B7CE0CC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133100"/>
              </p:ext>
            </p:extLst>
          </p:nvPr>
        </p:nvGraphicFramePr>
        <p:xfrm>
          <a:off x="228600" y="1066800"/>
          <a:ext cx="8686800" cy="201168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9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472">
                <a:tc>
                  <a:txBody>
                    <a:bodyPr/>
                    <a:lstStyle/>
                    <a:p>
                      <a:r>
                        <a:rPr lang="en-US" sz="1400"/>
                        <a:t>Resource ID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CFE_ES_AppID_ToIndex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Calculates a zero-based integer value that may be used for indexing into a local resource table/array.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949046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CFE_ES_LibID_ToIndex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Calculates a zero-based integer value that may be used for indexing into a local resource table/array.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47765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CFE_ES_TaskID_ToIndex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Calculates a zero-based integer value that may be used for indexing into a local resource    table/array.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0007648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CFE_ES_CounterID_ToIndex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indent="0">
                        <a:tabLst>
                          <a:tab pos="52388" algn="l"/>
                        </a:tabLst>
                      </a:pPr>
                      <a:r>
                        <a:rPr lang="en-US" sz="1200"/>
                        <a:t>Calculates a zero-based integer value that may be used for indexing into a local resource table/array.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215819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D83B07C-5950-4D42-84B9-0A1F3D410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76078"/>
              </p:ext>
            </p:extLst>
          </p:nvPr>
        </p:nvGraphicFramePr>
        <p:xfrm>
          <a:off x="228600" y="3389830"/>
          <a:ext cx="8686800" cy="112893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9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472">
                <a:tc>
                  <a:txBody>
                    <a:bodyPr/>
                    <a:lstStyle/>
                    <a:p>
                      <a:r>
                        <a:rPr lang="en-US" sz="1400"/>
                        <a:t>Entry/Exit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CFE_ES_Main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This is the entry point into the cFE software (not intended to be called by user).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949046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CFE_ES_ResetCFE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This API causes an immediate reset of the cFE Kernel and all cFE Applications.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4776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7F2313-FF5A-41BF-915C-A12EBFCED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006690"/>
              </p:ext>
            </p:extLst>
          </p:nvPr>
        </p:nvGraphicFramePr>
        <p:xfrm>
          <a:off x="228600" y="4876800"/>
          <a:ext cx="8686800" cy="155448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9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472">
                <a:tc>
                  <a:txBody>
                    <a:bodyPr/>
                    <a:lstStyle/>
                    <a:p>
                      <a:r>
                        <a:rPr lang="en-US" sz="1400"/>
                        <a:t>Application Control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CFE_ES_RestartApp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This API causes a cFE Application to be unloaded and restarted from the same file as the last start.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949046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CFE_ES_ReloadApp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This API causes a cFE Application to be stopped and restarted from the specified file.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47765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CFE_ES_DeleteApp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</a:t>
                      </a:r>
                      <a:r>
                        <a:rPr lang="en-US" sz="1200"/>
                        <a:t>his API causes a cFE Application to be stopped deleted.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0007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6166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FEC06-14B2-409D-9AE4-A0D8B123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Services – APIs </a:t>
            </a:r>
            <a:r>
              <a:rPr lang="en-US" sz="1400"/>
              <a:t>(2 of 6)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D5B7B2-84CB-4993-A8DE-D6B7CE0CC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262302"/>
              </p:ext>
            </p:extLst>
          </p:nvPr>
        </p:nvGraphicFramePr>
        <p:xfrm>
          <a:off x="228600" y="1066800"/>
          <a:ext cx="8686800" cy="237861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9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472">
                <a:tc>
                  <a:txBody>
                    <a:bodyPr/>
                    <a:lstStyle/>
                    <a:p>
                      <a:r>
                        <a:rPr lang="en-US" sz="1400"/>
                        <a:t>App Behavior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CFE_ES_ExitApp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This API is the "Exit Point" for the cFE application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949046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CFE_ES_RunLoop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This is the API that allows an app to check for exit requests from the system, or request shutdown from the system.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47765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CFE_ES_WaitForSystemState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Allow an Application to Wait for a minimum global system state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0007648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CFE_ES_WaitForStartupSync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Allow an Application to Wait for the "OPERATIONAL" global system state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2158195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CFE_ES_IncrementTaskCounter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indent="0"/>
                      <a:r>
                        <a:rPr lang="en-US" sz="1200"/>
                        <a:t> Increments the execution counter for the calling task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461400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7F2313-FF5A-41BF-915C-A12EBFCED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982915"/>
              </p:ext>
            </p:extLst>
          </p:nvPr>
        </p:nvGraphicFramePr>
        <p:xfrm>
          <a:off x="230777" y="3679551"/>
          <a:ext cx="8686800" cy="227019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9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472">
                <a:tc>
                  <a:txBody>
                    <a:bodyPr/>
                    <a:lstStyle/>
                    <a:p>
                      <a:r>
                        <a:rPr lang="en-US" sz="1400"/>
                        <a:t>Child Task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CFE_ES_CreateChildTask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Creates a new task under an existing Application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949046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CFE_ES_GetTaskIDByName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a Task ID associated with a specified Task name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47765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CFE_ES_GetTaskName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a Task name for a specified Task ID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0007648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CFE_ES_DeleteChildTask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Deletes a task under an existing Application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8462108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CFE_ES_ExitChildTask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Exits a child task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9604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3942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FEC06-14B2-409D-9AE4-A0D8B123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Services – APIs </a:t>
            </a:r>
            <a:r>
              <a:rPr lang="en-US" sz="1400"/>
              <a:t>(3 of 6)</a:t>
            </a:r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7F2313-FF5A-41BF-915C-A12EBFCED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260767"/>
              </p:ext>
            </p:extLst>
          </p:nvPr>
        </p:nvGraphicFramePr>
        <p:xfrm>
          <a:off x="228600" y="990600"/>
          <a:ext cx="8686800" cy="4552728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9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472">
                <a:tc>
                  <a:txBody>
                    <a:bodyPr/>
                    <a:lstStyle/>
                    <a:p>
                      <a:r>
                        <a:rPr lang="en-US" sz="1400"/>
                        <a:t>cFE Information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CFE_ES_GetResetType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Return the most recent Reset 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949046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CFE_ES_GetAppID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an Application ID for the calling Application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47765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CFE_ES_GetTaskID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the task ID of the calling context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0007648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CFE_ES_GetAppIDByName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an Application ID associated with a specified Application 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8462108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CFE_ES_GetLibIDByName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a Library ID associated with a specified Library 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9604024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CFE_ES_GetAppName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an Application name for a specified Application ID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2138951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CFE_ES_GetLibName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a Library name for a specified Library ID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88386660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CFE_ES_GetAppInfo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Application Information given a specified App ID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6625179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CFE_ES_GetTaskInfo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Task Information given a specified Task ID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0532185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CFE_ES_GetLibInfo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Library Information given a specified Resource ID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4512554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CFE_ES_GetModuleInfo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Information given a specified Resource ID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6673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1095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FEC06-14B2-409D-9AE4-A0D8B123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Services – APIs </a:t>
            </a:r>
            <a:r>
              <a:rPr lang="en-US" sz="1400"/>
              <a:t>(4 of 6)</a:t>
            </a:r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7F2313-FF5A-41BF-915C-A12EBFCED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840155"/>
              </p:ext>
            </p:extLst>
          </p:nvPr>
        </p:nvGraphicFramePr>
        <p:xfrm>
          <a:off x="228600" y="990600"/>
          <a:ext cx="8686800" cy="188977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9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472">
                <a:tc>
                  <a:txBody>
                    <a:bodyPr/>
                    <a:lstStyle/>
                    <a:p>
                      <a:r>
                        <a:rPr lang="en-US" sz="1400"/>
                        <a:t>Miscellaneous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CFE_ES_BackgroundWakeup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Wakes up the CFE background task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949046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CFE_ES_WriteToSysLog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Write a string to the cFE System Log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47765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CFE_ES_CalculateCRC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Calculate a CRC on a block of memory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0007648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CFE_ES_ProcessAsyncEvent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Notification that an asynchronous event was detected by the underlying OS/PSP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846210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21735C-6AB5-4C98-BA99-5088D2B87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742471"/>
              </p:ext>
            </p:extLst>
          </p:nvPr>
        </p:nvGraphicFramePr>
        <p:xfrm>
          <a:off x="228600" y="3124200"/>
          <a:ext cx="8686800" cy="227019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9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472">
                <a:tc>
                  <a:txBody>
                    <a:bodyPr/>
                    <a:lstStyle/>
                    <a:p>
                      <a:r>
                        <a:rPr lang="en-US" sz="1400"/>
                        <a:t>Critical Data Store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CFE_ES_RegisterCDS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Reserve space (or re-obtain previously reserved space) in the Critical Data Store (CDS)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949046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CFE_ES_GetCDSBlockIDByName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a CDS Block ID associated with a specified CDS Block name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47765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CFE_ES_GetCDSBlockName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a Block name for a specified Block ID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0007648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CFE_ES_CopyToCDS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Save a block of data in the Critical Data Store (CDS)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8462108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CFE_ES_RestoreFromCDS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Recover a block of data from the Critical Data Store (CDS)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4335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750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cFS</a:t>
            </a:r>
            <a:r>
              <a:rPr lang="en-US"/>
              <a:t> History and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cFS was conceived, architected, and built by NASA Goddard Space Flight Center, Flight Software Systems Branch (Code 582)</a:t>
            </a:r>
          </a:p>
          <a:p>
            <a:pPr lvl="1"/>
            <a:r>
              <a:rPr lang="en-US" sz="1600">
                <a:hlinkClick r:id="rId2"/>
              </a:rPr>
              <a:t>https://sed.gsfc.nasa.gov/index.php/etd/582</a:t>
            </a:r>
            <a:r>
              <a:rPr lang="en-US" sz="1600"/>
              <a:t> </a:t>
            </a:r>
          </a:p>
          <a:p>
            <a:r>
              <a:rPr lang="en-US" sz="1800" kern="1200">
                <a:solidFill>
                  <a:srgbClr val="000000"/>
                </a:solidFill>
                <a:ea typeface="MS PGothic" pitchFamily="34" charset="-128"/>
              </a:rPr>
              <a:t>History dates to early 2000’s</a:t>
            </a:r>
          </a:p>
          <a:p>
            <a:r>
              <a:rPr lang="en-US" sz="1800" kern="1200">
                <a:solidFill>
                  <a:srgbClr val="000000"/>
                </a:solidFill>
                <a:ea typeface="MS PGothic" pitchFamily="34" charset="-128"/>
              </a:rPr>
              <a:t>Used on virtually all GSFC missions</a:t>
            </a:r>
          </a:p>
          <a:p>
            <a:r>
              <a:rPr lang="en-US" sz="1800" kern="1200">
                <a:solidFill>
                  <a:srgbClr val="000000"/>
                </a:solidFill>
                <a:ea typeface="MS PGothic" pitchFamily="34" charset="-128"/>
              </a:rPr>
              <a:t>Widespread use across NASA and beyond</a:t>
            </a:r>
            <a:endParaRPr lang="en-US" sz="1600" kern="1200">
              <a:solidFill>
                <a:srgbClr val="000000"/>
              </a:solidFill>
              <a:ea typeface="MS PGothic" pitchFamily="34" charset="-128"/>
            </a:endParaRPr>
          </a:p>
          <a:p>
            <a:r>
              <a:rPr lang="en-US" sz="1800"/>
              <a:t>The cFS Project at GSFC/582 still supports and evolves cFS:</a:t>
            </a:r>
          </a:p>
          <a:p>
            <a:pPr lvl="1"/>
            <a:r>
              <a:rPr lang="en-US" sz="1600"/>
              <a:t>Regular maintenance</a:t>
            </a:r>
          </a:p>
          <a:p>
            <a:pPr lvl="1"/>
            <a:r>
              <a:rPr lang="en-US" sz="1600"/>
              <a:t>New hardware and operating systems</a:t>
            </a:r>
          </a:p>
          <a:p>
            <a:pPr lvl="1"/>
            <a:r>
              <a:rPr lang="en-US" sz="1600"/>
              <a:t>New applications and features</a:t>
            </a:r>
          </a:p>
          <a:p>
            <a:pPr lvl="1"/>
            <a:r>
              <a:rPr lang="en-US" sz="1600"/>
              <a:t>Internal (CUI) applications and features</a:t>
            </a:r>
          </a:p>
          <a:p>
            <a:r>
              <a:rPr lang="en-US" sz="1800"/>
              <a:t>Contact the GSFC/582 cFS team: </a:t>
            </a:r>
            <a:r>
              <a:rPr lang="en-US" sz="1800">
                <a:hlinkClick r:id="rId3"/>
              </a:rPr>
              <a:t>cfs-program@lists.nasa.gov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097933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FEC06-14B2-409D-9AE4-A0D8B123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Services – APIs </a:t>
            </a:r>
            <a:r>
              <a:rPr lang="en-US" sz="1400"/>
              <a:t>(5 of 6)</a:t>
            </a:r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7F2313-FF5A-41BF-915C-A12EBFCED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396144"/>
              </p:ext>
            </p:extLst>
          </p:nvPr>
        </p:nvGraphicFramePr>
        <p:xfrm>
          <a:off x="228600" y="990600"/>
          <a:ext cx="8686800" cy="350173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9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472">
                <a:tc>
                  <a:txBody>
                    <a:bodyPr/>
                    <a:lstStyle/>
                    <a:p>
                      <a:r>
                        <a:rPr lang="en-US" sz="1400"/>
                        <a:t>Memory Manager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CFE_ES_PoolCreateNoSem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Initializes a memory pool created by an application without using a semaphore during processing.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949046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CFE_ES_PoolCreate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Initializes a memory pool created by an application while using a semaphore during processing.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47765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CFE_ES_PoolCreateEx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Initializes a memory pool created by an application with application specified block sizes.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0007648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CFE_ES_PoolDelete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Deletes a memory pool that was previously created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8462108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CFE_ES_GetPoolBuf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a buffer from the memory pool created by #CFE_ES_PoolCreate or #CFE_ES_PoolCreateNoSem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173386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CFE_ES_GetPoolBufInfo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Gets info on a buffer previously allocated via #CFE_ES_GetPoolBuf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40073852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CFE_ES_PutPoolBuf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Releases a buffer from the memory pool that was previously allocated via #CFE_ES_GetPoolBuf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5590654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CFE_ES_GetMemPoolStats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Extracts the statistics maintained by the memory pool software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560848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21735C-6AB5-4C98-BA99-5088D2B87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912753"/>
              </p:ext>
            </p:extLst>
          </p:nvPr>
        </p:nvGraphicFramePr>
        <p:xfrm>
          <a:off x="228600" y="4645800"/>
          <a:ext cx="8686800" cy="150935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92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4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472">
                <a:tc>
                  <a:txBody>
                    <a:bodyPr/>
                    <a:lstStyle/>
                    <a:p>
                      <a:r>
                        <a:rPr lang="en-US" sz="1400"/>
                        <a:t>Performance Monitor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CFE_ES_PerfLogEntry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Entry marker for use with Software Performance Analysis Tool.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949046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CFE_ES_PerfLogExit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Exit marker for use with Software Performance Analysis Tool.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47765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CFE_ES_PerfLogAdd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Adds a new entry to the data buffer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0007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2172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FEC06-14B2-409D-9AE4-A0D8B123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Services – APIs </a:t>
            </a:r>
            <a:r>
              <a:rPr lang="en-US" sz="1400"/>
              <a:t>(6 of 6)</a:t>
            </a:r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7F2313-FF5A-41BF-915C-A12EBFCED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306868"/>
              </p:ext>
            </p:extLst>
          </p:nvPr>
        </p:nvGraphicFramePr>
        <p:xfrm>
          <a:off x="228600" y="990600"/>
          <a:ext cx="8686800" cy="307617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472">
                <a:tc>
                  <a:txBody>
                    <a:bodyPr/>
                    <a:lstStyle/>
                    <a:p>
                      <a:r>
                        <a:rPr lang="en-US" sz="1400"/>
                        <a:t>Generic Counter APIs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CFE_ES_RegisterGenCounter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This routine registers a generic thread-safe counter which can be used for inter-task management.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4949046"/>
                  </a:ext>
                </a:extLst>
              </a:tr>
              <a:tr h="41206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CFE_ES_DeleteGenCounter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This routine deletes a previously registered generic counter.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647765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CFE_ES_IncrementGenCounter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This routine increments the specified generic counter.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0007648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CFE_ES_SetGenCount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This routine sets the specified generic counter to the specified value.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48462108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CFE_ES_GetGenCount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This routine gets the value of a generic counter.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173386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CFE_ES_GetGenCounterIDByName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the Id associated with a generic counter 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40073852"/>
                  </a:ext>
                </a:extLst>
              </a:tr>
              <a:tr h="3804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/>
                        <a:t>CFE_ES_GetGenCounterName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52388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Get a Counter name for a specified Counter ID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45590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0327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36C7B-B148-4CA6-9D7F-7B95CB47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Note on Resource 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76CCA-1D6E-4290-9D04-0343AC70C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Resource IDs are implemented as a separate module</a:t>
            </a:r>
          </a:p>
          <a:p>
            <a:r>
              <a:rPr lang="en-US"/>
              <a:t>Resource IDs increase the type safety of cFE</a:t>
            </a:r>
          </a:p>
          <a:p>
            <a:r>
              <a:rPr lang="en-US"/>
              <a:t>ES uses several Resource IDs extensively in its API calls:</a:t>
            </a:r>
          </a:p>
          <a:p>
            <a:pPr lvl="1"/>
            <a:r>
              <a:rPr lang="en-US" err="1"/>
              <a:t>CFE_ES_AppId_t</a:t>
            </a:r>
            <a:endParaRPr lang="en-US"/>
          </a:p>
          <a:p>
            <a:pPr lvl="1"/>
            <a:r>
              <a:rPr lang="en-US" err="1"/>
              <a:t>CFE_ES_LibId_t</a:t>
            </a:r>
            <a:endParaRPr lang="en-US"/>
          </a:p>
          <a:p>
            <a:pPr lvl="1"/>
            <a:r>
              <a:rPr lang="en-US" err="1"/>
              <a:t>CFE_ES_TaskId_t</a:t>
            </a:r>
            <a:endParaRPr lang="en-US"/>
          </a:p>
          <a:p>
            <a:pPr lvl="1"/>
            <a:r>
              <a:rPr lang="en-US" err="1"/>
              <a:t>CFE_ES_CounterId_t</a:t>
            </a:r>
            <a:endParaRPr lang="en-US"/>
          </a:p>
          <a:p>
            <a:r>
              <a:rPr lang="en-US"/>
              <a:t>The </a:t>
            </a:r>
            <a:r>
              <a:rPr lang="en-US" err="1"/>
              <a:t>ResourceID</a:t>
            </a:r>
            <a:r>
              <a:rPr lang="en-US"/>
              <a:t> module provides utility functions to compare IDs and convert between integer types and </a:t>
            </a:r>
            <a:r>
              <a:rPr lang="en-US" err="1"/>
              <a:t>ResourceIDs</a:t>
            </a:r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457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CED04-E089-4BAB-9775-8C5D75AEF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Executive Services – Command List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E9AD27-38EE-41D9-AD58-D69C00170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237540"/>
              </p:ext>
            </p:extLst>
          </p:nvPr>
        </p:nvGraphicFramePr>
        <p:xfrm>
          <a:off x="228600" y="990601"/>
          <a:ext cx="8544624" cy="544152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448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507">
                <a:tc>
                  <a:txBody>
                    <a:bodyPr/>
                    <a:lstStyle/>
                    <a:p>
                      <a:r>
                        <a:rPr lang="en-US" sz="1400"/>
                        <a:t>Command List</a:t>
                      </a:r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CFE_ES_StartPerfDataCmd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Start performance data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CFE_ES_StopPerfDataCmd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Stop performance data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2811991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CFE_ES_SetPerfFilterMaskCmd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Set performance filter mask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0226662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CFE_ES_SetPerfTriggerMaskCmd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Set performance trigger mask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8909341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CFE_ES_HousekeepingCmd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On-board command (HK request)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CFE_ES_NoopCmd</a:t>
                      </a: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ES task ground command (NO-OP)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CFE_ES_ResetCountersCmd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ES task ground command (reset counters)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CFE_ES_RestartCmd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Restart cFE (may reset processor)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CFE_ES_StartAppCmd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Load (and start) single application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CFE_ES_StopAppCmd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Stop single application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CFE_ES_RestartAppCmd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Restart a single application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CFE_ES_ReloadAppCmd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Reload a single application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CFE_ES_QueryOneCmd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Request tlm packet with single app data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CFE_ES_QueryAllCmd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Write all app data to file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CFE_ES_QueryAllTasksCmd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Write all Task Data to a file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CFE_ES_ClearSyslogCmd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Clear executive services system log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CFE_ES_OverWriteSyslogCmd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Set syslog mode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CFE_ES_WriteSyslogCmd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Process Cmd to write ES System Log to file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5538961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CFE_ES_ClearERLogCmd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Clear The exception and reset log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0968122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CFE_ES_WriteERLogCmd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Process Cmd to write exception &amp; reset log to a file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6165769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CFE_ES_VerifyCmdLength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Verify command packet length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2522915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CFE_ES_ResetPRCountCmd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ES task ground command  (Processor Reset Count)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6366384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CFE_ES_SetMaxPRCountCmd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Set Maximum Processor reset count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3070244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CFE_ES_DeleteCDSCmd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Delete Specified Critical Data Store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8120257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CFE_ES_SendMemPoolStatsCmd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Telemeter Memory Pool Statistics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3707273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CFE_ES_DumpCDSRegistryCmd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Dump CDS Registry to a file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6690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5141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9499-755C-4566-B14D-05CF6B433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99"/>
            <a:ext cx="6680200" cy="688975"/>
          </a:xfrm>
        </p:spPr>
        <p:txBody>
          <a:bodyPr/>
          <a:lstStyle/>
          <a:p>
            <a:r>
              <a:rPr lang="en-US" sz="2400"/>
              <a:t>Executive Services – </a:t>
            </a:r>
            <a:br>
              <a:rPr lang="en-US" sz="2400"/>
            </a:br>
            <a:r>
              <a:rPr lang="en-US" sz="2400"/>
              <a:t>Platform Configuration Parameters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62232C-FBDA-4716-B2C2-12A9D918B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988336"/>
              </p:ext>
            </p:extLst>
          </p:nvPr>
        </p:nvGraphicFramePr>
        <p:xfrm>
          <a:off x="228601" y="990601"/>
          <a:ext cx="8686799" cy="558589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22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2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507">
                <a:tc>
                  <a:txBody>
                    <a:bodyPr/>
                    <a:lstStyle/>
                    <a:p>
                      <a:r>
                        <a:rPr lang="en-US" sz="1400"/>
                        <a:t>Parameter List</a:t>
                      </a:r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CFE_PLATFORM_ES_MAX_APPLICATIONS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Max Number of Applications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0226662"/>
                  </a:ext>
                </a:extLst>
              </a:tr>
              <a:tr h="9982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CFE_PLATFORM_ES_MAX_LIBRARIES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Max Number of Shared libraries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8909341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CFE_PLATFORM_ES_ER_LOG_ENTRIES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Max Number of ER (Exception and Reset) log entries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CFE_PLATFORM_ES_ER_LOG_MAX_CONTEXT_SIZE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Maximum size of CPU Context in ES Error Log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CFE_PLATFORM_ES_SYSTEM_LOG_SIZE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Size of the cFE System Log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CFE_PLATFORM_ES_OBJECT_TABLE_SIZE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Number of entries in the ES Object table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CFE_PLATFORM_ES_MAX_GEN_COUNTERS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Max Number of Generic Counters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CFE_PLATFORM_ES_APP_SCAN_RATE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ES Application Control Scan Rate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CFE_PLATFORM_ES_APP_KILL_TIMEOUT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ES Application Kill Timeout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CFE_PLATFORM_ES_RAM_DISK_SECTOR_SIZE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ES Ram Disk Sector Size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CFE_PLATFORM_ES_RAM_DISK_NUM_SECTORS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ES Ram Disk Number of Sectors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CFE_PLATFORM_ES_RAM_DISK_PERCENT_RESERVED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Percentage of Ram Disk Reserved for Decompressing Apps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CFE_PLATFORM_ES_RAM_DISK_MOUNT_STRING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RAM Disk Mount string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CFE_PLATFORM_ES_CDS_SIZE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Critical Data Store Size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CFE_PLATFORM_ES_USER_RESERVED_SIZE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User Reserved Memory Size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CFE_PLATFORM_ES_RESET_AREA_SIZE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ES Reset Area Size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37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CFE_PLATFORM_ES_NONVOL_STARTUP_FILE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ES Nonvolatile Startup Filename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75538961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CFE_PLATFORM_ES_NONVOL_DISK_MOUNT_STRING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Default virtual path for persistent storage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4470515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CFE_PLATFORM_ES_VOLATILE_STARTUP_FILE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ES Volatile Startup Filename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968122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CFE_PLATFORM_ES_DEFAULT_APP_LOG_FILE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Application Information Filename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3070244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CFE_PLATFORM_ES_DEFAULT_TASK_LOG_FILE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Application Task Information Filename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8120257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CFE_PLATFORM_ES_DEFAULT_SYSLOG_FILE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System Log Filename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3707273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CFE_PLATFORM_ES_DEFAULT_ER_LOG_FILE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Exception and Reset (ER) Log Filename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6690301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CFE_PLATFORM_ES_DEFAULT_PERF_DUMP_FILENAME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Performance Data Filename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1563175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CFE_PLATFORM_ES_DEFAULT_CDS_REG_DUMP_FILE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Critical Data Store Registry Filename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96321"/>
                  </a:ext>
                </a:extLst>
              </a:tr>
              <a:tr h="19727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CFE_PLATFORM_ES_DEFAULT_POR_SYSLOG_MODE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Default System Log Mode following Power On Reset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6179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27814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F6E77F-F500-4533-84F3-88FB49B43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353089"/>
              </p:ext>
            </p:extLst>
          </p:nvPr>
        </p:nvGraphicFramePr>
        <p:xfrm>
          <a:off x="228601" y="990601"/>
          <a:ext cx="8686799" cy="5145723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343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737">
                <a:tc>
                  <a:txBody>
                    <a:bodyPr/>
                    <a:lstStyle/>
                    <a:p>
                      <a:r>
                        <a:rPr lang="en-US" sz="1400"/>
                        <a:t>Command List</a:t>
                      </a:r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CFE_PLATFORM_ES_DEFAULT_PR_SYSLOG_MODE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  Default System Log Mode following Processor Reset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1309197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CFE_PLATFORM_ES_PERF_DATA_BUFFER_SIZE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Max Size of Performance Data Buffer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CFE_PLATFORM_ES_PERF_FILTMASK_NONE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Filter Mask Setting for Disabling All Performance Entries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CFE_PLATFORM_ES_PERF_FILTMASK_ALL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Filter Mask Setting for Enabling All Performance Entries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CFE_PLATFORM_ES_PERF_FILTMASK_INIT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Filter Mask Setting for Performance Data Buffer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36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CFE_PLATFORM_ES_PERF_TRIGMASK_NONE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Filter Trigger Setting for Disabling All Performance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Entries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CFE_PLATFORM_ES_PERF_TRIGMASK_ALL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Filter Trigger Setting for Enabling All Performance Entries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CFE_PLATFORM_ES_PERF_TRIGMASK_INIT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Filter Trigger Setting for Performance Data Buffer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CFE_PLATFORM_ES_PERF_CHILD_PRIORITY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Performance Analyzer Child Task Priority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CFE_PLATFORM_ES_PERF_CHILD_STACK_SIZE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Performance Analyzer Child Task Stack Size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CFE_PLATFORM_ES_PERF_CHILD_MS_DELAY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Performance Analyzer Child Task Delay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8636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CFE_PLATFORM_ES_PERF_ENTRIES_BTWN_DLYS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Performance Analyzer Child Task Number of Entries Between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Delay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CFE_PLATFORM_ES_DEFAULT_STACK_SIZE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Stack Size for an Application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65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CFE_PLATFORM_ES_START_TASK_PRIORITY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ES Task Priority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0968122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CFE_PLATFORM_ES_START_TASK_STACK_SIZE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ES Task Stack Size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6165769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CFE_PLATFORM_ES_CDS_MAX_NUM_ENTRIES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Maximum Number of Registered CDS Blocks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2522915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CFE_PLATFORM_ES_MAX_PROCESSOR_RESETS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Number of Processor Resets Before a Power On Reset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6366384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CFE_PLATFORM_ES_MEMPOOL_ALIGN_SIZE_MIN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Define Memory Pool Alignment Size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9959958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CFE_PLATFORM_ES_POOL_MAX_BUCKETS</a:t>
                      </a:r>
                      <a:endParaRPr lang="de-DE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1200"/>
                        <a:t>Maximum number of block sizes in pool structures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4259328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CFE_PLATFORM_ES_MAX_MEMORY_POOLS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  Maximum number of memory pools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24613645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CFE_PLATFORM_ES_STARTUP_SYNC_POLL_MSEC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Poll timer for startup sync delay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1270283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CFE_PLATFORM_ES_STARTUP_SCRIPT_TIMEOUT_MSEC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Startup script timeout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4800830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613E560-FFEE-4986-889B-5593A96D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99"/>
            <a:ext cx="6680200" cy="688975"/>
          </a:xfrm>
        </p:spPr>
        <p:txBody>
          <a:bodyPr/>
          <a:lstStyle/>
          <a:p>
            <a:r>
              <a:rPr lang="en-US" sz="2400"/>
              <a:t>Executive Services – </a:t>
            </a:r>
            <a:br>
              <a:rPr lang="en-US" sz="2400"/>
            </a:br>
            <a:r>
              <a:rPr lang="en-US" sz="2400"/>
              <a:t>Platform Configuration Parameters</a:t>
            </a:r>
          </a:p>
        </p:txBody>
      </p:sp>
    </p:spTree>
    <p:extLst>
      <p:ext uri="{BB962C8B-B14F-4D97-AF65-F5344CB8AC3E}">
        <p14:creationId xmlns:p14="http://schemas.microsoft.com/office/powerpoint/2010/main" val="27093558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F6E77F-F500-4533-84F3-88FB49B43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033276"/>
              </p:ext>
            </p:extLst>
          </p:nvPr>
        </p:nvGraphicFramePr>
        <p:xfrm>
          <a:off x="228601" y="990601"/>
          <a:ext cx="8686799" cy="113412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343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737">
                <a:tc>
                  <a:txBody>
                    <a:bodyPr/>
                    <a:lstStyle/>
                    <a:p>
                      <a:r>
                        <a:rPr lang="en-US" sz="1400"/>
                        <a:t>Command List</a:t>
                      </a:r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CFE_PLATFORM_ES_MEM_BLOCK_SIZE[01-16]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  Default ES Memory Pool Block Sizes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1309197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CFE_PLATFORM_ES_MEM_MAX_BLOCK_SIZE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Default ES Memory Pool Block Sizes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/>
                        <a:t>CFE_PLATFORM_CDS_MEM_BLOCK_SIZE[01-16]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ES Critical Data Store Memory Pool Block Sizes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09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CFE_PLATFORM_CDS_MEM_MAX_BLOCK_SIZE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ES Critical Data Store Memory Pool Block Sizes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613E560-FFEE-4986-889B-5593A96D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99"/>
            <a:ext cx="6680200" cy="688975"/>
          </a:xfrm>
        </p:spPr>
        <p:txBody>
          <a:bodyPr/>
          <a:lstStyle/>
          <a:p>
            <a:r>
              <a:rPr lang="en-US" sz="2400"/>
              <a:t>Executive Services – </a:t>
            </a:r>
            <a:br>
              <a:rPr lang="en-US" sz="2400"/>
            </a:br>
            <a:r>
              <a:rPr lang="en-US" sz="2400"/>
              <a:t>Platform Configuration Parameters</a:t>
            </a:r>
          </a:p>
        </p:txBody>
      </p:sp>
    </p:spTree>
    <p:extLst>
      <p:ext uri="{BB962C8B-B14F-4D97-AF65-F5344CB8AC3E}">
        <p14:creationId xmlns:p14="http://schemas.microsoft.com/office/powerpoint/2010/main" val="39707807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AF6E77F-F500-4533-84F3-88FB49B43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299270"/>
              </p:ext>
            </p:extLst>
          </p:nvPr>
        </p:nvGraphicFramePr>
        <p:xfrm>
          <a:off x="228601" y="990601"/>
          <a:ext cx="8686799" cy="2296841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343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737">
                <a:tc>
                  <a:txBody>
                    <a:bodyPr/>
                    <a:lstStyle/>
                    <a:p>
                      <a:r>
                        <a:rPr lang="en-US" sz="1400"/>
                        <a:t>Parameter List</a:t>
                      </a:r>
                      <a:endParaRPr lang="en-US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CFE_MISSION_ES_CDS_MAX_NAME_LENGTH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Maximum Length of CDS Name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130919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CFE_MISSION_ES_DEFAULT_CRC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Mission Default CRC algorithm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/>
                        <a:t>CFE_MISSION_ES_MAX_APPLICATIONS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Mission Max Apps in a message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/>
                        <a:t>CFE_MISSION_ES_PERF_MAX_IDS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Define Max Number of Performance IDs for messages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/>
                        <a:t>CFE_MISSION_ES_POOL_MAX_BUCKETS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Maximum number of block sizes in pool structures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CFE_MISSION_ES_CDS_MAX_FULL_NAME_LEN</a:t>
                      </a:r>
                      <a:endParaRPr lang="en-US" sz="1200" b="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Maximum Length of Full CDS Name in messages</a:t>
                      </a:r>
                      <a:endParaRPr lang="en-US" sz="12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C613E560-FFEE-4986-889B-5593A96DD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99"/>
            <a:ext cx="6680200" cy="688975"/>
          </a:xfrm>
        </p:spPr>
        <p:txBody>
          <a:bodyPr/>
          <a:lstStyle/>
          <a:p>
            <a:r>
              <a:rPr lang="en-US" sz="2400"/>
              <a:t>Executive Services – </a:t>
            </a:r>
            <a:br>
              <a:rPr lang="en-US" sz="2400"/>
            </a:br>
            <a:r>
              <a:rPr lang="en-US" sz="2400"/>
              <a:t>Mission Configuration Parameters</a:t>
            </a:r>
          </a:p>
        </p:txBody>
      </p:sp>
    </p:spTree>
    <p:extLst>
      <p:ext uri="{BB962C8B-B14F-4D97-AF65-F5344CB8AC3E}">
        <p14:creationId xmlns:p14="http://schemas.microsoft.com/office/powerpoint/2010/main" val="13958352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793C12-7170-147E-7A86-BDAF79D06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06579"/>
            <a:ext cx="2838115" cy="1764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6" y="76200"/>
            <a:ext cx="7167563" cy="688975"/>
          </a:xfrm>
        </p:spPr>
        <p:txBody>
          <a:bodyPr/>
          <a:lstStyle/>
          <a:p>
            <a:pPr eaLnBrk="1" hangingPunct="1"/>
            <a:r>
              <a:rPr lang="en-US"/>
              <a:t>Exercise 2 - Command cFE Executive Service</a:t>
            </a:r>
            <a:br>
              <a:rPr lang="en-US"/>
            </a:b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7889875" cy="5410200"/>
          </a:xfrm>
        </p:spPr>
        <p:txBody>
          <a:bodyPr/>
          <a:lstStyle/>
          <a:p>
            <a:pPr marL="58738" indent="0" eaLnBrk="1" hangingPunct="1">
              <a:buNone/>
            </a:pPr>
            <a:r>
              <a:rPr lang="en-US" sz="1800"/>
              <a:t>Part 1 – Start the Ground System</a:t>
            </a:r>
          </a:p>
          <a:p>
            <a:pPr marL="58738" indent="0" eaLnBrk="1" hangingPunct="1">
              <a:buNone/>
            </a:pPr>
            <a:r>
              <a:rPr lang="en-US" sz="1200" b="0"/>
              <a:t>The cFS-</a:t>
            </a:r>
            <a:r>
              <a:rPr lang="en-US" sz="1200" b="0" err="1"/>
              <a:t>GroundSystem</a:t>
            </a:r>
            <a:r>
              <a:rPr lang="en-US" sz="1200" b="0"/>
              <a:t> tool can be used to send commands and receive telemetry (see https://github.com/nasa/cFS-GroundSystem/tree/master/Guide-GroundSystem.txt, the Guide-GroundSystem.txt).  Note it depends on PyQt5 and </a:t>
            </a:r>
            <a:r>
              <a:rPr lang="en-US" sz="1200" b="0" err="1"/>
              <a:t>PyZMQ</a:t>
            </a:r>
            <a:r>
              <a:rPr lang="en-US" sz="1200" b="0"/>
              <a:t>:</a:t>
            </a:r>
          </a:p>
          <a:p>
            <a:pPr marL="58738" indent="0" eaLnBrk="1" hangingPunct="1">
              <a:buNone/>
            </a:pPr>
            <a:endParaRPr lang="en-US" sz="1200" b="0"/>
          </a:p>
          <a:p>
            <a:pPr marL="58738" indent="0" eaLnBrk="1" hangingPunct="1">
              <a:buNone/>
            </a:pPr>
            <a:r>
              <a:rPr lang="en-US" sz="1200" b="0"/>
              <a:t>1. Ensure that cFE is running</a:t>
            </a:r>
          </a:p>
          <a:p>
            <a:pPr marL="58738" indent="0" eaLnBrk="1" hangingPunct="1">
              <a:buNone/>
            </a:pPr>
            <a:r>
              <a:rPr lang="en-US" sz="1200" b="0"/>
              <a:t>2. Open a new terminal</a:t>
            </a:r>
          </a:p>
          <a:p>
            <a:pPr marL="58738" indent="0" eaLnBrk="1" hangingPunct="1">
              <a:buNone/>
            </a:pPr>
            <a:r>
              <a:rPr lang="en-US" sz="1200" b="0"/>
              <a:t>3. Compile </a:t>
            </a:r>
            <a:r>
              <a:rPr lang="en-US" sz="1200" b="0" err="1"/>
              <a:t>cmdUtil</a:t>
            </a:r>
            <a:r>
              <a:rPr lang="en-US" sz="1200" b="0"/>
              <a:t> and start the ground system executable</a:t>
            </a:r>
          </a:p>
          <a:p>
            <a:pPr marL="58738" indent="0" eaLnBrk="1" hangingPunct="1">
              <a:buNone/>
            </a:pPr>
            <a:endParaRPr lang="en-US" sz="1200" b="0"/>
          </a:p>
          <a:p>
            <a:pPr marL="58738" indent="0" eaLnBrk="1" hangingPunct="1">
              <a:buNone/>
            </a:pPr>
            <a:r>
              <a:rPr lang="en-US" sz="1050" b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cd ~/cFS/tools/cFS-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GroundSystem</a:t>
            </a: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/Subsystems/</a:t>
            </a:r>
            <a:r>
              <a:rPr lang="en-US" sz="1200" b="0" err="1">
                <a:latin typeface="Courier New" panose="02070309020205020404" pitchFamily="49" charset="0"/>
                <a:cs typeface="Courier New" panose="02070309020205020404" pitchFamily="49" charset="0"/>
              </a:rPr>
              <a:t>cmdUtil</a:t>
            </a:r>
            <a:endParaRPr lang="en-US" sz="1200" b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8738" indent="0" eaLnBrk="1" hangingPunct="1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make</a:t>
            </a:r>
          </a:p>
          <a:p>
            <a:pPr marL="58738" indent="0" eaLnBrk="1" hangingPunct="1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cd ../..</a:t>
            </a:r>
          </a:p>
          <a:p>
            <a:pPr marL="58738" indent="0" eaLnBrk="1" hangingPunct="1">
              <a:buNone/>
            </a:pPr>
            <a:r>
              <a:rPr lang="en-US" sz="1200" b="0">
                <a:latin typeface="Courier New" panose="02070309020205020404" pitchFamily="49" charset="0"/>
                <a:cs typeface="Courier New" panose="02070309020205020404" pitchFamily="49" charset="0"/>
              </a:rPr>
              <a:t>      python3 GroundSystem.py</a:t>
            </a:r>
          </a:p>
          <a:p>
            <a:pPr marL="58738" indent="0" eaLnBrk="1" hangingPunct="1">
              <a:buNone/>
            </a:pPr>
            <a:endParaRPr lang="en-US" sz="1200" b="0"/>
          </a:p>
          <a:p>
            <a:pPr marL="58738" indent="0" eaLnBrk="1" hangingPunct="1">
              <a:buNone/>
            </a:pPr>
            <a:r>
              <a:rPr lang="en-US" sz="1200" b="0"/>
              <a:t>4. Select "Start Command System"</a:t>
            </a:r>
          </a:p>
          <a:p>
            <a:pPr marL="58738" indent="0" eaLnBrk="1" hangingPunct="1">
              <a:buNone/>
            </a:pPr>
            <a:endParaRPr lang="en-US" sz="1200" b="0"/>
          </a:p>
          <a:p>
            <a:pPr marL="58738" indent="0" eaLnBrk="1" hangingPunct="1">
              <a:buNone/>
            </a:pPr>
            <a:endParaRPr lang="en-US" sz="1200" b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79B6F5-2151-4257-8F39-A02DBF6B3DA6}"/>
              </a:ext>
            </a:extLst>
          </p:cNvPr>
          <p:cNvSpPr/>
          <p:nvPr/>
        </p:nvSpPr>
        <p:spPr bwMode="auto">
          <a:xfrm>
            <a:off x="7620000" y="3505200"/>
            <a:ext cx="1280160" cy="5334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36CBC7-575B-4781-A175-BF7933DACFE3}"/>
              </a:ext>
            </a:extLst>
          </p:cNvPr>
          <p:cNvSpPr/>
          <p:nvPr/>
        </p:nvSpPr>
        <p:spPr bwMode="auto">
          <a:xfrm>
            <a:off x="5715000" y="2057400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094680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C997DB-BA1F-2992-727D-4E432310B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4232183"/>
            <a:ext cx="2838115" cy="17647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DB744D-E10A-43D4-B6AF-AA2EE4846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1386"/>
            <a:ext cx="7162800" cy="688975"/>
          </a:xfrm>
        </p:spPr>
        <p:txBody>
          <a:bodyPr/>
          <a:lstStyle/>
          <a:p>
            <a:r>
              <a:rPr lang="en-US"/>
              <a:t>Exercise 2 - Command cFE Executive Service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64802-88D7-4EB0-9F8B-2712403B1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664"/>
          <a:stretch/>
        </p:blipFill>
        <p:spPr>
          <a:xfrm>
            <a:off x="4191000" y="886103"/>
            <a:ext cx="4790209" cy="25719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41D075-FAC2-489D-89ED-87041A1ED6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963"/>
          <a:stretch/>
        </p:blipFill>
        <p:spPr>
          <a:xfrm>
            <a:off x="315191" y="4232183"/>
            <a:ext cx="4370020" cy="2213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812A93-8943-4AAA-8565-F26925FFA96B}"/>
              </a:ext>
            </a:extLst>
          </p:cNvPr>
          <p:cNvSpPr txBox="1"/>
          <p:nvPr/>
        </p:nvSpPr>
        <p:spPr>
          <a:xfrm>
            <a:off x="315191" y="1235839"/>
            <a:ext cx="3476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algn="l"/>
            <a:r>
              <a:rPr lang="en-US" sz="1800" b="1"/>
              <a:t>Part 1 Continued</a:t>
            </a:r>
          </a:p>
          <a:p>
            <a:pPr marL="58738" algn="l"/>
            <a:endParaRPr lang="en-US" sz="1800" b="1"/>
          </a:p>
          <a:p>
            <a:pPr marL="58738" indent="0" algn="l" eaLnBrk="1" hangingPunct="1">
              <a:buNone/>
            </a:pPr>
            <a:r>
              <a:rPr lang="en-US" sz="1200"/>
              <a:t>5. Select "Enable </a:t>
            </a:r>
            <a:r>
              <a:rPr lang="en-US" sz="1200" err="1"/>
              <a:t>Tlm</a:t>
            </a:r>
            <a:r>
              <a:rPr lang="en-US" sz="1200"/>
              <a:t>"</a:t>
            </a:r>
          </a:p>
          <a:p>
            <a:pPr marL="58738" indent="0" algn="l" eaLnBrk="1" hangingPunct="1">
              <a:buNone/>
              <a:tabLst>
                <a:tab pos="227013" algn="l"/>
              </a:tabLst>
            </a:pPr>
            <a:r>
              <a:rPr lang="en-US" sz="1200"/>
              <a:t>6. Enter IP address of system executing cFS 	(127.0.0.1 if running locally) into the "Input" 	field and click "Send"</a:t>
            </a:r>
          </a:p>
          <a:p>
            <a:pPr marL="58738" indent="0" algn="l" eaLnBrk="1" hangingPunct="1">
              <a:buNone/>
            </a:pPr>
            <a:r>
              <a:rPr lang="en-US" sz="1200"/>
              <a:t>7. In the original ground system window, select</a:t>
            </a:r>
          </a:p>
          <a:p>
            <a:pPr marL="58738" indent="0" algn="l" eaLnBrk="1" hangingPunct="1">
              <a:buNone/>
              <a:tabLst>
                <a:tab pos="227013" algn="l"/>
              </a:tabLst>
            </a:pPr>
            <a:r>
              <a:rPr lang="en-US" sz="1200"/>
              <a:t>	"Start Telemetry System"</a:t>
            </a:r>
          </a:p>
          <a:p>
            <a:pPr algn="l"/>
            <a:endParaRPr lang="en-US" sz="1200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80FEAB52-B51B-481F-B420-E17FF6A4AF66}"/>
              </a:ext>
            </a:extLst>
          </p:cNvPr>
          <p:cNvSpPr/>
          <p:nvPr/>
        </p:nvSpPr>
        <p:spPr bwMode="auto">
          <a:xfrm>
            <a:off x="347848" y="3011690"/>
            <a:ext cx="3309752" cy="551419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200"/>
              <a:t>**At this point, telemetry should be visible in the ground system**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4010BB-9706-4F87-80D2-76EF6B0E98D3}"/>
              </a:ext>
            </a:extLst>
          </p:cNvPr>
          <p:cNvSpPr/>
          <p:nvPr/>
        </p:nvSpPr>
        <p:spPr bwMode="auto">
          <a:xfrm>
            <a:off x="3695700" y="830517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D82077-CD29-48A8-8B12-3CA1D220C567}"/>
              </a:ext>
            </a:extLst>
          </p:cNvPr>
          <p:cNvSpPr/>
          <p:nvPr/>
        </p:nvSpPr>
        <p:spPr bwMode="auto">
          <a:xfrm>
            <a:off x="7315200" y="3118771"/>
            <a:ext cx="1371600" cy="157829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5BD3E8-A113-48E9-90EB-CA9A02FB8001}"/>
              </a:ext>
            </a:extLst>
          </p:cNvPr>
          <p:cNvSpPr/>
          <p:nvPr/>
        </p:nvSpPr>
        <p:spPr bwMode="auto">
          <a:xfrm>
            <a:off x="236814" y="3695081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4461B00-E6EA-435A-A63B-8FDB66B6D2F0}"/>
              </a:ext>
            </a:extLst>
          </p:cNvPr>
          <p:cNvSpPr/>
          <p:nvPr/>
        </p:nvSpPr>
        <p:spPr bwMode="auto">
          <a:xfrm>
            <a:off x="5715000" y="3695081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39D94A-9A31-41F5-AF7E-CBFE93CD51D3}"/>
              </a:ext>
            </a:extLst>
          </p:cNvPr>
          <p:cNvSpPr/>
          <p:nvPr/>
        </p:nvSpPr>
        <p:spPr bwMode="auto">
          <a:xfrm>
            <a:off x="5791200" y="5257800"/>
            <a:ext cx="1219200" cy="4572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881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cFS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A platform and project independent reusable software framework and set of reusable software applications</a:t>
            </a:r>
          </a:p>
          <a:p>
            <a:pPr lvl="1"/>
            <a:r>
              <a:rPr lang="en-US" sz="1600" kern="1200">
                <a:solidFill>
                  <a:srgbClr val="000000"/>
                </a:solidFill>
                <a:ea typeface="MS PGothic" pitchFamily="34" charset="-128"/>
              </a:rPr>
              <a:t>Platform Abstraction Layer supports portability</a:t>
            </a:r>
          </a:p>
          <a:p>
            <a:pPr lvl="1"/>
            <a:r>
              <a:rPr lang="en-US" sz="1600" kern="1200">
                <a:solidFill>
                  <a:srgbClr val="000000"/>
                </a:solidFill>
                <a:ea typeface="MS PGothic" pitchFamily="34" charset="-128"/>
              </a:rPr>
              <a:t>Applications provide mission functionality</a:t>
            </a:r>
          </a:p>
          <a:p>
            <a:pPr lvl="1"/>
            <a:r>
              <a:rPr lang="en-US" sz="1600" kern="1200">
                <a:solidFill>
                  <a:srgbClr val="000000"/>
                </a:solidFill>
                <a:ea typeface="MS PGothic" pitchFamily="34" charset="-128"/>
              </a:rPr>
              <a:t>Compile-time configuration parameters and run-time command/table parameters add flexibility and scalability</a:t>
            </a:r>
          </a:p>
          <a:p>
            <a:pPr lvl="1"/>
            <a:endParaRPr lang="en-US" sz="1600" kern="1200">
              <a:solidFill>
                <a:srgbClr val="000000"/>
              </a:solidFill>
              <a:ea typeface="MS PGothic" pitchFamily="34" charset="-128"/>
            </a:endParaRPr>
          </a:p>
          <a:p>
            <a:r>
              <a:rPr lang="en-US" sz="1800"/>
              <a:t>Key aspects:</a:t>
            </a:r>
          </a:p>
          <a:p>
            <a:pPr lvl="1"/>
            <a:r>
              <a:rPr lang="en-US" sz="1600"/>
              <a:t>Dynamic run-time environment</a:t>
            </a:r>
          </a:p>
          <a:p>
            <a:pPr lvl="1"/>
            <a:r>
              <a:rPr lang="en-US" sz="1600"/>
              <a:t>Layered architecture</a:t>
            </a:r>
          </a:p>
          <a:p>
            <a:pPr lvl="1"/>
            <a:r>
              <a:rPr lang="en-US" sz="1600"/>
              <a:t>Component-based design</a:t>
            </a:r>
          </a:p>
        </p:txBody>
      </p:sp>
    </p:spTree>
    <p:extLst>
      <p:ext uri="{BB962C8B-B14F-4D97-AF65-F5344CB8AC3E}">
        <p14:creationId xmlns:p14="http://schemas.microsoft.com/office/powerpoint/2010/main" val="9613695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D9B5-645F-46A8-B0BF-278FC044E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Exercise 2 – Part 1 Recap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0C89A8-E4D7-4935-A56C-17A6F783A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14400"/>
            <a:ext cx="4572000" cy="29924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B8A55D7-8E75-436F-8BAB-24B8CC817D8C}"/>
              </a:ext>
            </a:extLst>
          </p:cNvPr>
          <p:cNvSpPr/>
          <p:nvPr/>
        </p:nvSpPr>
        <p:spPr bwMode="auto">
          <a:xfrm>
            <a:off x="3200400" y="5029200"/>
            <a:ext cx="609600" cy="256032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16791-1532-4B2D-8595-D27C79AE0117}"/>
              </a:ext>
            </a:extLst>
          </p:cNvPr>
          <p:cNvSpPr txBox="1"/>
          <p:nvPr/>
        </p:nvSpPr>
        <p:spPr>
          <a:xfrm>
            <a:off x="1452164" y="4803273"/>
            <a:ext cx="1748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cFS Terminal </a:t>
            </a:r>
          </a:p>
          <a:p>
            <a:r>
              <a:rPr lang="en-US"/>
              <a:t>Window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F84C35-B7DC-4986-B541-FEC6ED85A136}"/>
              </a:ext>
            </a:extLst>
          </p:cNvPr>
          <p:cNvSpPr txBox="1"/>
          <p:nvPr/>
        </p:nvSpPr>
        <p:spPr>
          <a:xfrm>
            <a:off x="5867400" y="1801678"/>
            <a:ext cx="2327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Python GUI Terminal Window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9FBE044-E805-4C32-A946-65AB6DAD3CEB}"/>
              </a:ext>
            </a:extLst>
          </p:cNvPr>
          <p:cNvSpPr/>
          <p:nvPr/>
        </p:nvSpPr>
        <p:spPr bwMode="auto">
          <a:xfrm rot="10800000">
            <a:off x="5334000" y="2027605"/>
            <a:ext cx="609600" cy="256032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A5527A-A872-7CC7-9C67-F02AFC4E2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307038"/>
            <a:ext cx="4309881" cy="29924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B08429F3-F8A6-D24E-938D-FA117C3B877D}"/>
              </a:ext>
            </a:extLst>
          </p:cNvPr>
          <p:cNvSpPr/>
          <p:nvPr/>
        </p:nvSpPr>
        <p:spPr bwMode="auto">
          <a:xfrm>
            <a:off x="4247146" y="6137837"/>
            <a:ext cx="3982453" cy="110563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7452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2 – Part 1 Recap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990600"/>
            <a:ext cx="3824288" cy="5739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 bwMode="auto">
          <a:xfrm>
            <a:off x="4572000" y="1438275"/>
            <a:ext cx="381000" cy="17145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514600" y="2120900"/>
            <a:ext cx="2423160" cy="927099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1621448"/>
            <a:ext cx="169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/>
              <a:t>After Step 7, cFE housekeeping packet counts should start incrementing</a:t>
            </a:r>
          </a:p>
        </p:txBody>
      </p:sp>
    </p:spTree>
    <p:extLst>
      <p:ext uri="{BB962C8B-B14F-4D97-AF65-F5344CB8AC3E}">
        <p14:creationId xmlns:p14="http://schemas.microsoft.com/office/powerpoint/2010/main" val="22405072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6" y="76200"/>
            <a:ext cx="7167563" cy="688975"/>
          </a:xfrm>
        </p:spPr>
        <p:txBody>
          <a:bodyPr/>
          <a:lstStyle/>
          <a:p>
            <a:pPr eaLnBrk="1" hangingPunct="1"/>
            <a:r>
              <a:rPr lang="en-US"/>
              <a:t>Exercise 2 - Command cFE Executive Service</a:t>
            </a:r>
            <a:br>
              <a:rPr lang="en-US"/>
            </a:b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33401" y="1143000"/>
            <a:ext cx="3657599" cy="5410200"/>
          </a:xfrm>
        </p:spPr>
        <p:txBody>
          <a:bodyPr/>
          <a:lstStyle/>
          <a:p>
            <a:pPr marL="58738" indent="0" eaLnBrk="1" hangingPunct="1">
              <a:buNone/>
            </a:pPr>
            <a:r>
              <a:rPr lang="en-US" sz="1800"/>
              <a:t>Part 2 – Command Executive Services</a:t>
            </a:r>
          </a:p>
          <a:p>
            <a:pPr marL="58738" indent="0" eaLnBrk="1" hangingPunct="1">
              <a:buNone/>
            </a:pPr>
            <a:endParaRPr lang="en-US" sz="1800"/>
          </a:p>
          <a:p>
            <a:pPr marL="58738" indent="0" eaLnBrk="1" hangingPunct="1">
              <a:buNone/>
            </a:pPr>
            <a:r>
              <a:rPr lang="en-US" sz="1400"/>
              <a:t>Send a No-Op Command</a:t>
            </a:r>
          </a:p>
          <a:p>
            <a:pPr marL="58738" indent="0" eaLnBrk="1" hangingPunct="1">
              <a:buNone/>
            </a:pPr>
            <a:r>
              <a:rPr lang="en-US" sz="1200" b="0"/>
              <a:t>1. On the Command System Main Page, select "ES No-Op".  </a:t>
            </a:r>
          </a:p>
          <a:p>
            <a:pPr marL="457200" indent="-171450" eaLnBrk="1" hangingPunct="1"/>
            <a:r>
              <a:rPr lang="en-US" sz="1200" b="0"/>
              <a:t>A no-op message should appear in the cFS screen.</a:t>
            </a:r>
          </a:p>
          <a:p>
            <a:pPr marL="457200" indent="-171450" eaLnBrk="1" hangingPunct="1"/>
            <a:endParaRPr lang="en-US" sz="1200" b="0"/>
          </a:p>
          <a:p>
            <a:pPr marL="58738" indent="0" eaLnBrk="1" hangingPunct="1">
              <a:buNone/>
            </a:pPr>
            <a:r>
              <a:rPr lang="en-US" sz="1400"/>
              <a:t>Restart an application</a:t>
            </a:r>
          </a:p>
          <a:p>
            <a:pPr marL="227013" indent="-166688" eaLnBrk="1" hangingPunct="1">
              <a:buNone/>
              <a:tabLst>
                <a:tab pos="227013" algn="l"/>
              </a:tabLst>
            </a:pPr>
            <a:r>
              <a:rPr lang="en-US" sz="1200" b="0"/>
              <a:t>2. On the Command System Main Page, click the "Display Page" button beside "Executive Services CPU1".  </a:t>
            </a:r>
          </a:p>
          <a:p>
            <a:pPr marL="227013" indent="-166688" eaLnBrk="1" hangingPunct="1">
              <a:buNone/>
            </a:pPr>
            <a:endParaRPr lang="en-US" sz="1200" b="0"/>
          </a:p>
          <a:p>
            <a:pPr marL="58738" indent="0" eaLnBrk="1" hangingPunct="1">
              <a:buNone/>
            </a:pPr>
            <a:endParaRPr lang="en-US" sz="1200" b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E5E09-51F9-449D-B1F9-49D64B5D0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85900"/>
            <a:ext cx="4617163" cy="4724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E30E4D-A0FC-4BF7-8A4E-ABB1CBDDD298}"/>
              </a:ext>
            </a:extLst>
          </p:cNvPr>
          <p:cNvSpPr/>
          <p:nvPr/>
        </p:nvSpPr>
        <p:spPr bwMode="auto">
          <a:xfrm>
            <a:off x="7467600" y="2590801"/>
            <a:ext cx="1295400" cy="1524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E4297D-4D37-4202-B8E6-0295E8E76D87}"/>
              </a:ext>
            </a:extLst>
          </p:cNvPr>
          <p:cNvSpPr/>
          <p:nvPr/>
        </p:nvSpPr>
        <p:spPr bwMode="auto">
          <a:xfrm>
            <a:off x="6819900" y="2590801"/>
            <a:ext cx="647700" cy="152400"/>
          </a:xfrm>
          <a:prstGeom prst="rect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9734AF-A0AC-4D1F-A5C7-55CEC1E0C048}"/>
              </a:ext>
            </a:extLst>
          </p:cNvPr>
          <p:cNvSpPr/>
          <p:nvPr/>
        </p:nvSpPr>
        <p:spPr bwMode="auto">
          <a:xfrm>
            <a:off x="7658100" y="2001839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A87397F-3735-4881-AC62-9FD2CDDC48C3}"/>
              </a:ext>
            </a:extLst>
          </p:cNvPr>
          <p:cNvSpPr/>
          <p:nvPr/>
        </p:nvSpPr>
        <p:spPr bwMode="auto">
          <a:xfrm>
            <a:off x="7010399" y="2001839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30873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2036" y="76200"/>
            <a:ext cx="7167563" cy="688975"/>
          </a:xfrm>
        </p:spPr>
        <p:txBody>
          <a:bodyPr/>
          <a:lstStyle/>
          <a:p>
            <a:pPr eaLnBrk="1" hangingPunct="1"/>
            <a:r>
              <a:rPr lang="en-US"/>
              <a:t>Exercise 2 - Command cFE Executive Service</a:t>
            </a:r>
            <a:br>
              <a:rPr lang="en-US"/>
            </a:b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533401" y="1143000"/>
            <a:ext cx="3657599" cy="5410200"/>
          </a:xfrm>
        </p:spPr>
        <p:txBody>
          <a:bodyPr/>
          <a:lstStyle/>
          <a:p>
            <a:pPr marL="58738" indent="0" eaLnBrk="1" hangingPunct="1">
              <a:buNone/>
            </a:pPr>
            <a:r>
              <a:rPr lang="en-US" sz="1800"/>
              <a:t>Part 2 – Command Executive Services - Continued</a:t>
            </a:r>
          </a:p>
          <a:p>
            <a:pPr marL="227013" indent="-166688" eaLnBrk="1" hangingPunct="1">
              <a:buNone/>
            </a:pPr>
            <a:endParaRPr lang="en-US" sz="1200" b="0"/>
          </a:p>
          <a:p>
            <a:pPr marL="227013" indent="-166688" eaLnBrk="1" hangingPunct="1">
              <a:buNone/>
            </a:pPr>
            <a:r>
              <a:rPr lang="en-US" sz="1200" b="0"/>
              <a:t>3. Click the "Send" button beside “CFE_ES_RESTART_APP_CC".</a:t>
            </a:r>
          </a:p>
          <a:p>
            <a:pPr marL="60325" indent="0" eaLnBrk="1" hangingPunct="1">
              <a:buNone/>
            </a:pPr>
            <a:r>
              <a:rPr lang="en-US" sz="1200" b="0"/>
              <a:t>4. Enter "SCH_LAB_APP" in the "Input" field.</a:t>
            </a:r>
          </a:p>
          <a:p>
            <a:pPr marL="60325" indent="0" eaLnBrk="1" hangingPunct="1">
              <a:buNone/>
            </a:pPr>
            <a:r>
              <a:rPr lang="en-US" sz="1200" b="0"/>
              <a:t>5. Click "Send".</a:t>
            </a:r>
          </a:p>
          <a:p>
            <a:pPr marL="58738" indent="0" eaLnBrk="1" hangingPunct="1">
              <a:buNone/>
            </a:pPr>
            <a:endParaRPr lang="en-US" sz="1200" b="0"/>
          </a:p>
          <a:p>
            <a:pPr marL="58738" indent="0" eaLnBrk="1" hangingPunct="1">
              <a:buNone/>
            </a:pPr>
            <a:r>
              <a:rPr lang="en-US" sz="1200" b="0"/>
              <a:t>**NOTE: "SCH_LAB_APP" is the cFE name specified for one of the apps in the </a:t>
            </a:r>
            <a:r>
              <a:rPr lang="en-US" sz="1200" b="0" err="1"/>
              <a:t>cfe_es_startup.scr</a:t>
            </a:r>
            <a:r>
              <a:rPr lang="en-US" sz="1200" b="0"/>
              <a:t> file.  Many cFE ES commands require the cFE name of an application or library as a parameter**</a:t>
            </a:r>
          </a:p>
          <a:p>
            <a:pPr marL="58738" indent="0" eaLnBrk="1" hangingPunct="1">
              <a:buNone/>
            </a:pPr>
            <a:endParaRPr lang="en-US" sz="1200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CDF0C9-8761-42B5-8895-7E1E6BBF0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994" b="267"/>
          <a:stretch/>
        </p:blipFill>
        <p:spPr>
          <a:xfrm>
            <a:off x="5181600" y="853440"/>
            <a:ext cx="3124200" cy="5699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1D63E4F-9837-4122-AF2F-6356FCAD2DE5}"/>
              </a:ext>
            </a:extLst>
          </p:cNvPr>
          <p:cNvSpPr/>
          <p:nvPr/>
        </p:nvSpPr>
        <p:spPr bwMode="auto">
          <a:xfrm>
            <a:off x="7010400" y="2743200"/>
            <a:ext cx="1295400" cy="2286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C2B460-7EDA-47F5-A845-6817E8250C8E}"/>
              </a:ext>
            </a:extLst>
          </p:cNvPr>
          <p:cNvSpPr/>
          <p:nvPr/>
        </p:nvSpPr>
        <p:spPr bwMode="auto">
          <a:xfrm>
            <a:off x="8381999" y="2667000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4404A-F644-4819-B783-75F167879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314408"/>
            <a:ext cx="3228294" cy="24325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6B71954-598A-4896-94CF-46F16037811B}"/>
              </a:ext>
            </a:extLst>
          </p:cNvPr>
          <p:cNvSpPr/>
          <p:nvPr/>
        </p:nvSpPr>
        <p:spPr bwMode="auto">
          <a:xfrm>
            <a:off x="2895600" y="5257800"/>
            <a:ext cx="990600" cy="2286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35D016-875A-4C33-BA58-0F9C30BE0779}"/>
              </a:ext>
            </a:extLst>
          </p:cNvPr>
          <p:cNvSpPr/>
          <p:nvPr/>
        </p:nvSpPr>
        <p:spPr bwMode="auto">
          <a:xfrm>
            <a:off x="4142693" y="5143500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068E73-1C5D-4433-A979-C5DB40F91EB4}"/>
              </a:ext>
            </a:extLst>
          </p:cNvPr>
          <p:cNvSpPr/>
          <p:nvPr/>
        </p:nvSpPr>
        <p:spPr bwMode="auto">
          <a:xfrm>
            <a:off x="3659776" y="4591504"/>
            <a:ext cx="406718" cy="228600"/>
          </a:xfrm>
          <a:prstGeom prst="rect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721CF9-4FD8-4601-BA95-3C26D24A3ED1}"/>
              </a:ext>
            </a:extLst>
          </p:cNvPr>
          <p:cNvSpPr/>
          <p:nvPr/>
        </p:nvSpPr>
        <p:spPr bwMode="auto">
          <a:xfrm>
            <a:off x="4191000" y="4477204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637447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794F62-4C0E-4515-7338-87E7740E9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65" y="902751"/>
            <a:ext cx="7254869" cy="50524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B9E546-813C-4F5C-95E1-995322E1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 2 Part 2 Recap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530A17-B40C-4E37-A890-E3099AF31845}"/>
              </a:ext>
            </a:extLst>
          </p:cNvPr>
          <p:cNvSpPr/>
          <p:nvPr/>
        </p:nvSpPr>
        <p:spPr bwMode="auto">
          <a:xfrm>
            <a:off x="870356" y="4724400"/>
            <a:ext cx="7206844" cy="1066326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1FF344-BF9B-4C42-BE0F-680866211FA5}"/>
              </a:ext>
            </a:extLst>
          </p:cNvPr>
          <p:cNvSpPr/>
          <p:nvPr/>
        </p:nvSpPr>
        <p:spPr bwMode="auto">
          <a:xfrm>
            <a:off x="862793" y="4424359"/>
            <a:ext cx="6461550" cy="300041"/>
          </a:xfrm>
          <a:prstGeom prst="rect">
            <a:avLst/>
          </a:prstGeom>
          <a:solidFill>
            <a:srgbClr val="FF0066">
              <a:alpha val="30000"/>
            </a:srgb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0EBF1C9-68A9-479D-B6AA-672378E138A7}"/>
              </a:ext>
            </a:extLst>
          </p:cNvPr>
          <p:cNvCxnSpPr>
            <a:cxnSpLocks/>
            <a:stCxn id="10" idx="2"/>
          </p:cNvCxnSpPr>
          <p:nvPr/>
        </p:nvCxnSpPr>
        <p:spPr bwMode="auto">
          <a:xfrm>
            <a:off x="381402" y="4370282"/>
            <a:ext cx="419100" cy="289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Left Brace 8">
            <a:extLst>
              <a:ext uri="{FF2B5EF4-FFF2-40B4-BE49-F238E27FC236}">
                <a16:creationId xmlns:a16="http://schemas.microsoft.com/office/drawing/2014/main" id="{5CB51BB1-4885-4C29-89A0-DE7D623840E7}"/>
              </a:ext>
            </a:extLst>
          </p:cNvPr>
          <p:cNvSpPr/>
          <p:nvPr/>
        </p:nvSpPr>
        <p:spPr bwMode="auto">
          <a:xfrm>
            <a:off x="662796" y="4724400"/>
            <a:ext cx="157873" cy="1077977"/>
          </a:xfrm>
          <a:prstGeom prst="leftBrac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6B77F1-068B-40E7-A51C-4CFC99E74DBF}"/>
              </a:ext>
            </a:extLst>
          </p:cNvPr>
          <p:cNvSpPr txBox="1"/>
          <p:nvPr/>
        </p:nvSpPr>
        <p:spPr>
          <a:xfrm>
            <a:off x="-161708" y="3939395"/>
            <a:ext cx="10862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 No-Op Command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DB9CCF-4FB4-4521-9946-8F2505C3A6E0}"/>
              </a:ext>
            </a:extLst>
          </p:cNvPr>
          <p:cNvSpPr txBox="1"/>
          <p:nvPr/>
        </p:nvSpPr>
        <p:spPr>
          <a:xfrm>
            <a:off x="-60272" y="4801169"/>
            <a:ext cx="83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 Restart App Command</a:t>
            </a:r>
          </a:p>
        </p:txBody>
      </p:sp>
    </p:spTree>
    <p:extLst>
      <p:ext uri="{BB962C8B-B14F-4D97-AF65-F5344CB8AC3E}">
        <p14:creationId xmlns:p14="http://schemas.microsoft.com/office/powerpoint/2010/main" val="20033543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r>
              <a:rPr lang="en-US"/>
              <a:t>Core Flight System (cFS)</a:t>
            </a:r>
            <a:br>
              <a:rPr lang="en-US"/>
            </a:br>
            <a:r>
              <a:rPr lang="en-US"/>
              <a:t>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906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</a:rPr>
              <a:t>Module 2b: Software Bus Services</a:t>
            </a:r>
          </a:p>
        </p:txBody>
      </p:sp>
    </p:spTree>
    <p:extLst>
      <p:ext uri="{BB962C8B-B14F-4D97-AF65-F5344CB8AC3E}">
        <p14:creationId xmlns:p14="http://schemas.microsoft.com/office/powerpoint/2010/main" val="3980431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cFE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Executive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Software Bus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Event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Time Services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Table Services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/>
              <a:t>Application Layer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Applications</a:t>
            </a:r>
          </a:p>
          <a:p>
            <a:pPr marL="844550" lvl="1" indent="-457200">
              <a:buFont typeface="+mj-lt"/>
              <a:buAutoNum type="alphaLcParenR"/>
            </a:pPr>
            <a:r>
              <a:rPr lang="en-US" sz="1600"/>
              <a:t>cFS Libraries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838201" y="2209800"/>
            <a:ext cx="2241430" cy="466725"/>
          </a:xfrm>
          <a:prstGeom prst="roundRect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260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6">
            <a:extLst>
              <a:ext uri="{FF2B5EF4-FFF2-40B4-BE49-F238E27FC236}">
                <a16:creationId xmlns:a16="http://schemas.microsoft.com/office/drawing/2014/main" id="{E2595E82-A54D-4F48-B960-6B6675D65C34}"/>
              </a:ext>
            </a:extLst>
          </p:cNvPr>
          <p:cNvSpPr/>
          <p:nvPr/>
        </p:nvSpPr>
        <p:spPr bwMode="auto">
          <a:xfrm>
            <a:off x="381000" y="2944805"/>
            <a:ext cx="8330674" cy="732624"/>
          </a:xfrm>
          <a:prstGeom prst="roundRect">
            <a:avLst/>
          </a:prstGeom>
          <a:solidFill>
            <a:srgbClr val="FF0066">
              <a:alpha val="32000"/>
            </a:srgbClr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Software Bus - cFS Context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329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329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3964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3964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44632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4632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5300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5300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5968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5968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663673" y="25474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663673" y="2242606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2310874" y="28774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1115557" y="3120286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1094719" y="4034686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981032" y="4959266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1064260" y="2299409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310874" y="4706253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2310874" y="3720886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841534" y="5668952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666867" y="5779142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1097759" y="5777136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281587" y="5782829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551236" y="5818284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005252" y="5816281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750573" y="5818284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834863" y="5779142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6045764" y="5818284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6131586" y="5779142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179976" y="5816281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2581338" y="3014614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4020180" y="3192888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581338" y="3919006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2581338" y="4155903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404329" y="4153582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4231632" y="4153581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5530073" y="3916936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5539909" y="4151734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6802501" y="3684950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2581338" y="5165676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5598858" y="4928752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581338" y="4922112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2329673" y="1397008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3396473" y="139341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4463273" y="13948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5530073" y="1391813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595393" y="1393519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660713" y="1399174"/>
            <a:ext cx="914400" cy="45720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118B371-9F27-4CB9-BCE8-0C0E95E128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10874" y="198718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59" name="TextBox 50">
            <a:extLst>
              <a:ext uri="{FF2B5EF4-FFF2-40B4-BE49-F238E27FC236}">
                <a16:creationId xmlns:a16="http://schemas.microsoft.com/office/drawing/2014/main" id="{888A0E04-725B-4A0E-8863-1A089157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17944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Development Tools</a:t>
            </a:r>
          </a:p>
          <a:p>
            <a:r>
              <a:rPr lang="en-US" sz="1400">
                <a:solidFill>
                  <a:srgbClr val="000000"/>
                </a:solidFill>
              </a:rPr>
              <a:t>&amp; Ground Systems</a:t>
            </a:r>
          </a:p>
        </p:txBody>
      </p:sp>
    </p:spTree>
    <p:extLst>
      <p:ext uri="{BB962C8B-B14F-4D97-AF65-F5344CB8AC3E}">
        <p14:creationId xmlns:p14="http://schemas.microsoft.com/office/powerpoint/2010/main" val="41459565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312150" cy="5410200"/>
          </a:xfrm>
        </p:spPr>
        <p:txBody>
          <a:bodyPr/>
          <a:lstStyle/>
          <a:p>
            <a:r>
              <a:rPr lang="en-US" sz="1800">
                <a:cs typeface="Times New Roman" charset="0"/>
              </a:rPr>
              <a:t>Provides a portable inter-application message service using a publish/subscribe model</a:t>
            </a:r>
          </a:p>
          <a:p>
            <a:endParaRPr lang="en-US" sz="1800">
              <a:cs typeface="Times New Roman" charset="0"/>
            </a:endParaRPr>
          </a:p>
          <a:p>
            <a:r>
              <a:rPr lang="en-US" sz="1800">
                <a:cs typeface="Times New Roman" charset="0"/>
              </a:rPr>
              <a:t>Routes messages to all applications that have subscribed to the message (i.e., broadcast model)</a:t>
            </a:r>
            <a:endParaRPr lang="en-US" sz="1800" b="0">
              <a:cs typeface="Times New Roman" charset="0"/>
            </a:endParaRPr>
          </a:p>
          <a:p>
            <a:pPr lvl="1"/>
            <a:r>
              <a:rPr lang="en-US">
                <a:cs typeface="Times New Roman" charset="0"/>
              </a:rPr>
              <a:t>Subscribing is done at application startup</a:t>
            </a:r>
          </a:p>
          <a:p>
            <a:pPr lvl="1"/>
            <a:r>
              <a:rPr lang="en-US">
                <a:cs typeface="Times New Roman" charset="0"/>
              </a:rPr>
              <a:t>Message routing can be added/removed at runtime </a:t>
            </a:r>
          </a:p>
          <a:p>
            <a:pPr lvl="1"/>
            <a:r>
              <a:rPr lang="en-US">
                <a:cs typeface="Times New Roman" charset="0"/>
              </a:rPr>
              <a:t>Sender does not know who subscribes (i.e., connectionless)</a:t>
            </a:r>
          </a:p>
          <a:p>
            <a:endParaRPr lang="en-US" sz="1800"/>
          </a:p>
          <a:p>
            <a:r>
              <a:rPr lang="en-US" sz="1800"/>
              <a:t>Reports errors detected during transfer of messages</a:t>
            </a:r>
          </a:p>
          <a:p>
            <a:pPr marL="0" indent="0">
              <a:buNone/>
            </a:pPr>
            <a:endParaRPr lang="en-US" sz="1800"/>
          </a:p>
          <a:p>
            <a:r>
              <a:rPr lang="en-US" sz="1800"/>
              <a:t>Outputs Statistics Packet and the Routing Information when commanded</a:t>
            </a:r>
          </a:p>
          <a:p>
            <a:endParaRPr lang="en-US"/>
          </a:p>
        </p:txBody>
      </p:sp>
      <p:sp>
        <p:nvSpPr>
          <p:cNvPr id="35846" name="Rectangle 4"/>
          <p:cNvSpPr>
            <a:spLocks noChangeArrowheads="1"/>
          </p:cNvSpPr>
          <p:nvPr/>
        </p:nvSpPr>
        <p:spPr bwMode="auto">
          <a:xfrm>
            <a:off x="1524000" y="152400"/>
            <a:ext cx="66802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35847" name="Rectangle 6"/>
          <p:cNvSpPr>
            <a:spLocks noChangeArrowheads="1"/>
          </p:cNvSpPr>
          <p:nvPr/>
        </p:nvSpPr>
        <p:spPr bwMode="auto">
          <a:xfrm>
            <a:off x="1219200" y="76200"/>
            <a:ext cx="63449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Software Bus (SB) Services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Overview</a:t>
            </a:r>
          </a:p>
        </p:txBody>
      </p:sp>
    </p:spTree>
    <p:extLst>
      <p:ext uri="{BB962C8B-B14F-4D97-AF65-F5344CB8AC3E}">
        <p14:creationId xmlns:p14="http://schemas.microsoft.com/office/powerpoint/2010/main" val="12636610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Bus - Context</a:t>
            </a:r>
          </a:p>
        </p:txBody>
      </p:sp>
      <p:sp>
        <p:nvSpPr>
          <p:cNvPr id="7" name="Right Arrow 72"/>
          <p:cNvSpPr>
            <a:spLocks noChangeArrowheads="1"/>
          </p:cNvSpPr>
          <p:nvPr/>
        </p:nvSpPr>
        <p:spPr bwMode="auto">
          <a:xfrm>
            <a:off x="1540720" y="3760577"/>
            <a:ext cx="846214" cy="208990"/>
          </a:xfrm>
          <a:prstGeom prst="rightArrow">
            <a:avLst>
              <a:gd name="adj1" fmla="val 50000"/>
              <a:gd name="adj2" fmla="val 50079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9" name="Oval 55"/>
          <p:cNvSpPr>
            <a:spLocks noChangeArrowheads="1"/>
          </p:cNvSpPr>
          <p:nvPr/>
        </p:nvSpPr>
        <p:spPr bwMode="auto">
          <a:xfrm>
            <a:off x="586118" y="3391222"/>
            <a:ext cx="987552" cy="990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Software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Scheduler</a:t>
            </a:r>
          </a:p>
        </p:txBody>
      </p:sp>
      <p:sp>
        <p:nvSpPr>
          <p:cNvPr id="11" name="Right Arrow 53"/>
          <p:cNvSpPr>
            <a:spLocks noChangeArrowheads="1"/>
          </p:cNvSpPr>
          <p:nvPr/>
        </p:nvSpPr>
        <p:spPr bwMode="auto">
          <a:xfrm rot="8353426">
            <a:off x="3956404" y="2719103"/>
            <a:ext cx="1534999" cy="199791"/>
          </a:xfrm>
          <a:prstGeom prst="rightArrow">
            <a:avLst>
              <a:gd name="adj1" fmla="val 50000"/>
              <a:gd name="adj2" fmla="val 5012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4" name="Oval 53"/>
          <p:cNvSpPr>
            <a:spLocks noChangeArrowheads="1"/>
          </p:cNvSpPr>
          <p:nvPr/>
        </p:nvSpPr>
        <p:spPr bwMode="auto">
          <a:xfrm>
            <a:off x="2377999" y="2958609"/>
            <a:ext cx="1905000" cy="190195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cFE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</a:rPr>
              <a:t>Software Bus</a:t>
            </a:r>
          </a:p>
        </p:txBody>
      </p:sp>
      <p:sp>
        <p:nvSpPr>
          <p:cNvPr id="29" name="Right Arrow 72"/>
          <p:cNvSpPr>
            <a:spLocks noChangeArrowheads="1"/>
          </p:cNvSpPr>
          <p:nvPr/>
        </p:nvSpPr>
        <p:spPr bwMode="auto">
          <a:xfrm>
            <a:off x="4282998" y="3814748"/>
            <a:ext cx="1896835" cy="227306"/>
          </a:xfrm>
          <a:prstGeom prst="rightArrow">
            <a:avLst>
              <a:gd name="adj1" fmla="val 50000"/>
              <a:gd name="adj2" fmla="val 50079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30" name="Oval 55"/>
          <p:cNvSpPr>
            <a:spLocks noChangeArrowheads="1"/>
          </p:cNvSpPr>
          <p:nvPr/>
        </p:nvSpPr>
        <p:spPr bwMode="auto">
          <a:xfrm>
            <a:off x="6174486" y="3414285"/>
            <a:ext cx="987552" cy="9906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Receiving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cFS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App(s)</a:t>
            </a:r>
          </a:p>
        </p:txBody>
      </p:sp>
      <p:sp>
        <p:nvSpPr>
          <p:cNvPr id="5" name="Oval 53"/>
          <p:cNvSpPr>
            <a:spLocks noChangeArrowheads="1"/>
          </p:cNvSpPr>
          <p:nvPr/>
        </p:nvSpPr>
        <p:spPr bwMode="auto">
          <a:xfrm>
            <a:off x="5192282" y="1595943"/>
            <a:ext cx="987552" cy="98490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Sending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cFS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App</a:t>
            </a:r>
          </a:p>
        </p:txBody>
      </p:sp>
      <p:sp>
        <p:nvSpPr>
          <p:cNvPr id="31" name="Text Box 67"/>
          <p:cNvSpPr txBox="1">
            <a:spLocks noChangeArrowheads="1"/>
          </p:cNvSpPr>
          <p:nvPr/>
        </p:nvSpPr>
        <p:spPr bwMode="auto">
          <a:xfrm>
            <a:off x="1556735" y="3290787"/>
            <a:ext cx="838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HK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Requests</a:t>
            </a:r>
          </a:p>
        </p:txBody>
      </p:sp>
      <p:sp>
        <p:nvSpPr>
          <p:cNvPr id="32" name="Text Box 67"/>
          <p:cNvSpPr txBox="1">
            <a:spLocks noChangeArrowheads="1"/>
          </p:cNvSpPr>
          <p:nvPr/>
        </p:nvSpPr>
        <p:spPr bwMode="auto">
          <a:xfrm>
            <a:off x="3343199" y="2092973"/>
            <a:ext cx="187960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CFE_SB_TransmitMsg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()</a:t>
            </a:r>
          </a:p>
        </p:txBody>
      </p:sp>
      <p:sp>
        <p:nvSpPr>
          <p:cNvPr id="33" name="Text Box 67"/>
          <p:cNvSpPr txBox="1">
            <a:spLocks noChangeArrowheads="1"/>
          </p:cNvSpPr>
          <p:nvPr/>
        </p:nvSpPr>
        <p:spPr bwMode="auto">
          <a:xfrm>
            <a:off x="4191525" y="3632097"/>
            <a:ext cx="200151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CFE_SB_ReceiveBuffer</a:t>
            </a: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()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AB13EF-C044-9E56-B37C-6979E6B8BAC6}"/>
              </a:ext>
            </a:extLst>
          </p:cNvPr>
          <p:cNvGrpSpPr/>
          <p:nvPr/>
        </p:nvGrpSpPr>
        <p:grpSpPr>
          <a:xfrm>
            <a:off x="7988810" y="1894367"/>
            <a:ext cx="1064715" cy="3069265"/>
            <a:chOff x="815649" y="1066800"/>
            <a:chExt cx="1064715" cy="306926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3B54EA-684D-875D-EB99-DF0BEA4904EB}"/>
                </a:ext>
              </a:extLst>
            </p:cNvPr>
            <p:cNvGrpSpPr/>
            <p:nvPr/>
          </p:nvGrpSpPr>
          <p:grpSpPr>
            <a:xfrm>
              <a:off x="943623" y="1166137"/>
              <a:ext cx="817852" cy="431831"/>
              <a:chOff x="943623" y="1166137"/>
              <a:chExt cx="817852" cy="431831"/>
            </a:xfrm>
          </p:grpSpPr>
          <p:sp>
            <p:nvSpPr>
              <p:cNvPr id="26" name="Right Arrow 56">
                <a:extLst>
                  <a:ext uri="{FF2B5EF4-FFF2-40B4-BE49-F238E27FC236}">
                    <a16:creationId xmlns:a16="http://schemas.microsoft.com/office/drawing/2014/main" id="{2AE1B992-35B9-ACF2-1BF8-661A44BEEBEE}"/>
                  </a:ext>
                </a:extLst>
              </p:cNvPr>
              <p:cNvSpPr/>
              <p:nvPr/>
            </p:nvSpPr>
            <p:spPr bwMode="auto">
              <a:xfrm>
                <a:off x="1004679" y="1166137"/>
                <a:ext cx="747921" cy="187453"/>
              </a:xfrm>
              <a:prstGeom prst="rightArrow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E41EC78-6BFC-1D19-7AA8-8D77E1E69225}"/>
                  </a:ext>
                </a:extLst>
              </p:cNvPr>
              <p:cNvSpPr txBox="1"/>
              <p:nvPr/>
            </p:nvSpPr>
            <p:spPr>
              <a:xfrm>
                <a:off x="943623" y="1320969"/>
                <a:ext cx="81785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Software Bus (SB)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Communications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FAD21D-270E-F122-3EAD-192DEA2B1504}"/>
                </a:ext>
              </a:extLst>
            </p:cNvPr>
            <p:cNvGrpSpPr/>
            <p:nvPr/>
          </p:nvGrpSpPr>
          <p:grpSpPr>
            <a:xfrm>
              <a:off x="958878" y="1937520"/>
              <a:ext cx="721672" cy="583744"/>
              <a:chOff x="967689" y="2222313"/>
              <a:chExt cx="721672" cy="583744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732C042-350A-3C7D-36DA-A2B9241AF108}"/>
                  </a:ext>
                </a:extLst>
              </p:cNvPr>
              <p:cNvSpPr/>
              <p:nvPr/>
            </p:nvSpPr>
            <p:spPr bwMode="auto">
              <a:xfrm>
                <a:off x="1126847" y="2222313"/>
                <a:ext cx="442322" cy="393843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70F7738-7A56-4B9D-D5B4-57582E721FA1}"/>
                  </a:ext>
                </a:extLst>
              </p:cNvPr>
              <p:cNvSpPr txBox="1"/>
              <p:nvPr/>
            </p:nvSpPr>
            <p:spPr>
              <a:xfrm>
                <a:off x="967689" y="2621391"/>
                <a:ext cx="72167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cFS Application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B23A44E-FD08-5937-C6D5-DCD90D1850C3}"/>
                </a:ext>
              </a:extLst>
            </p:cNvPr>
            <p:cNvSpPr/>
            <p:nvPr/>
          </p:nvSpPr>
          <p:spPr bwMode="auto">
            <a:xfrm>
              <a:off x="876241" y="1066800"/>
              <a:ext cx="980254" cy="306232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D45FD8C-B106-3F57-2D26-8CB60C6E5491}"/>
                </a:ext>
              </a:extLst>
            </p:cNvPr>
            <p:cNvGrpSpPr/>
            <p:nvPr/>
          </p:nvGrpSpPr>
          <p:grpSpPr>
            <a:xfrm>
              <a:off x="1184500" y="3036854"/>
              <a:ext cx="392097" cy="500020"/>
              <a:chOff x="1126847" y="3610252"/>
              <a:chExt cx="392097" cy="500020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A6E32D-FA62-32CB-938B-7C2B35519F2C}"/>
                  </a:ext>
                </a:extLst>
              </p:cNvPr>
              <p:cNvSpPr txBox="1"/>
              <p:nvPr/>
            </p:nvSpPr>
            <p:spPr>
              <a:xfrm>
                <a:off x="1173925" y="3925606"/>
                <a:ext cx="30970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File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F22E273-761F-BBC0-8709-B6B69AA6C4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6847" y="3610252"/>
                <a:ext cx="39209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87724D-25C1-CBEE-1782-EA32DD05260B}"/>
                </a:ext>
              </a:extLst>
            </p:cNvPr>
            <p:cNvGrpSpPr/>
            <p:nvPr/>
          </p:nvGrpSpPr>
          <p:grpSpPr>
            <a:xfrm>
              <a:off x="967134" y="1656242"/>
              <a:ext cx="761747" cy="276999"/>
              <a:chOff x="947655" y="1790024"/>
              <a:chExt cx="761747" cy="276999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95FA9E1-D05C-090D-AC53-677E78BF25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4679" y="1790024"/>
                <a:ext cx="6477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EFBC1-B06A-B93A-7B81-5B414449AE8F}"/>
                  </a:ext>
                </a:extLst>
              </p:cNvPr>
              <p:cNvSpPr txBox="1"/>
              <p:nvPr/>
            </p:nvSpPr>
            <p:spPr>
              <a:xfrm>
                <a:off x="947655" y="1790024"/>
                <a:ext cx="7617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Non-SB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Communications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6932B2-5DF4-7BAA-56C2-0ED682502E9B}"/>
                </a:ext>
              </a:extLst>
            </p:cNvPr>
            <p:cNvGrpSpPr/>
            <p:nvPr/>
          </p:nvGrpSpPr>
          <p:grpSpPr>
            <a:xfrm>
              <a:off x="815649" y="2545969"/>
              <a:ext cx="1064715" cy="492443"/>
              <a:chOff x="796166" y="2970813"/>
              <a:chExt cx="1064715" cy="492443"/>
            </a:xfrm>
          </p:grpSpPr>
          <p:sp>
            <p:nvSpPr>
              <p:cNvPr id="17" name="Rounded Rectangle 48">
                <a:extLst>
                  <a:ext uri="{FF2B5EF4-FFF2-40B4-BE49-F238E27FC236}">
                    <a16:creationId xmlns:a16="http://schemas.microsoft.com/office/drawing/2014/main" id="{8FC7786F-F35D-9E4B-2911-FCD18B9E399F}"/>
                  </a:ext>
                </a:extLst>
              </p:cNvPr>
              <p:cNvSpPr/>
              <p:nvPr/>
            </p:nvSpPr>
            <p:spPr bwMode="auto">
              <a:xfrm>
                <a:off x="1029167" y="2970813"/>
                <a:ext cx="598714" cy="215444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687F8E4-A552-E9FE-F8C4-7FFCEE15E226}"/>
                  </a:ext>
                </a:extLst>
              </p:cNvPr>
              <p:cNvSpPr txBox="1"/>
              <p:nvPr/>
            </p:nvSpPr>
            <p:spPr>
              <a:xfrm>
                <a:off x="796166" y="3186257"/>
                <a:ext cx="10647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Internal Software Module,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Library, or Data Store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9138396-C300-5EA1-DDC6-992A5BDD3441}"/>
                </a:ext>
              </a:extLst>
            </p:cNvPr>
            <p:cNvGrpSpPr/>
            <p:nvPr/>
          </p:nvGrpSpPr>
          <p:grpSpPr>
            <a:xfrm>
              <a:off x="900784" y="3520512"/>
              <a:ext cx="955710" cy="615553"/>
              <a:chOff x="845040" y="4198948"/>
              <a:chExt cx="955710" cy="615553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E52A62F-ABC9-1131-3DF2-2E039F53AA4D}"/>
                  </a:ext>
                </a:extLst>
              </p:cNvPr>
              <p:cNvSpPr/>
              <p:nvPr/>
            </p:nvSpPr>
            <p:spPr bwMode="auto">
              <a:xfrm>
                <a:off x="979995" y="4198948"/>
                <a:ext cx="685800" cy="338554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5FCC8E-5F46-2B2B-29A1-5A2DB2BBDB42}"/>
                  </a:ext>
                </a:extLst>
              </p:cNvPr>
              <p:cNvSpPr txBox="1"/>
              <p:nvPr/>
            </p:nvSpPr>
            <p:spPr>
              <a:xfrm>
                <a:off x="845040" y="4537502"/>
                <a:ext cx="9557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External Entity or Data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Store (variable/table)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8054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cFS Architecture Layers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416467" y="210312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Limit Checker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1416467" y="179832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CFDP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483267" y="210312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Memory Dwell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483267" y="179832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Checksum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550067" y="210312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Memory Mgr.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550067" y="179832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Data Storage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616867" y="210312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Scheduler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616867" y="179832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File Manager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5683667" y="210312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SB Network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683667" y="179832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Housekeeping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750467" y="210312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Stored </a:t>
            </a: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Cmds</a:t>
            </a: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6750467" y="1798320"/>
            <a:ext cx="914400" cy="18288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Health/Safety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1397668" y="243316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16" name="TextBox 50"/>
          <p:cNvSpPr txBox="1">
            <a:spLocks noChangeArrowheads="1"/>
          </p:cNvSpPr>
          <p:nvPr/>
        </p:nvSpPr>
        <p:spPr bwMode="auto">
          <a:xfrm>
            <a:off x="8145894" y="1706289"/>
            <a:ext cx="6024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17" name="TextBox 54"/>
          <p:cNvSpPr txBox="1">
            <a:spLocks noChangeArrowheads="1"/>
          </p:cNvSpPr>
          <p:nvPr/>
        </p:nvSpPr>
        <p:spPr bwMode="auto">
          <a:xfrm>
            <a:off x="240868" y="2585567"/>
            <a:ext cx="10599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Core Flight</a:t>
            </a:r>
          </a:p>
          <a:p>
            <a:r>
              <a:rPr lang="en-US" sz="1400">
                <a:solidFill>
                  <a:srgbClr val="000000"/>
                </a:solidFill>
              </a:rPr>
              <a:t>Executive</a:t>
            </a:r>
          </a:p>
        </p:txBody>
      </p:sp>
      <p:sp>
        <p:nvSpPr>
          <p:cNvPr id="18" name="TextBox 56"/>
          <p:cNvSpPr txBox="1">
            <a:spLocks noChangeArrowheads="1"/>
          </p:cNvSpPr>
          <p:nvPr/>
        </p:nvSpPr>
        <p:spPr bwMode="auto">
          <a:xfrm>
            <a:off x="230446" y="3499967"/>
            <a:ext cx="1080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Platform</a:t>
            </a:r>
          </a:p>
          <a:p>
            <a:r>
              <a:rPr lang="en-US" sz="1400">
                <a:solidFill>
                  <a:srgbClr val="000000"/>
                </a:solidFill>
              </a:rPr>
              <a:t>Abstraction</a:t>
            </a:r>
          </a:p>
        </p:txBody>
      </p:sp>
      <p:sp>
        <p:nvSpPr>
          <p:cNvPr id="19" name="TextBox 66"/>
          <p:cNvSpPr txBox="1">
            <a:spLocks noChangeArrowheads="1"/>
          </p:cNvSpPr>
          <p:nvPr/>
        </p:nvSpPr>
        <p:spPr bwMode="auto">
          <a:xfrm>
            <a:off x="173602" y="4424547"/>
            <a:ext cx="11944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RTOS / Boot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152400" y="1860178"/>
            <a:ext cx="1111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Application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1397668" y="4261967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1397668" y="3276600"/>
            <a:ext cx="6400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</p:spPr>
      </p:cxn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64260" y="5444690"/>
            <a:ext cx="7083597" cy="36540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Box 63"/>
          <p:cNvSpPr txBox="1">
            <a:spLocks noChangeArrowheads="1"/>
          </p:cNvSpPr>
          <p:nvPr/>
        </p:nvSpPr>
        <p:spPr bwMode="auto">
          <a:xfrm>
            <a:off x="2489593" y="5554880"/>
            <a:ext cx="1524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OSAL Open Source Release</a:t>
            </a:r>
          </a:p>
        </p:txBody>
      </p:sp>
      <p:sp>
        <p:nvSpPr>
          <p:cNvPr id="26" name="TextBox 63"/>
          <p:cNvSpPr txBox="1">
            <a:spLocks noChangeArrowheads="1"/>
          </p:cNvSpPr>
          <p:nvPr/>
        </p:nvSpPr>
        <p:spPr bwMode="auto">
          <a:xfrm>
            <a:off x="920485" y="5552874"/>
            <a:ext cx="1719427" cy="21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 err="1">
                <a:solidFill>
                  <a:srgbClr val="000000"/>
                </a:solidFill>
              </a:rPr>
              <a:t>cFE</a:t>
            </a:r>
            <a:r>
              <a:rPr lang="en-US" sz="800">
                <a:solidFill>
                  <a:srgbClr val="000000"/>
                </a:solidFill>
              </a:rPr>
              <a:t> Open Source Release</a:t>
            </a:r>
          </a:p>
        </p:txBody>
      </p:sp>
      <p:sp>
        <p:nvSpPr>
          <p:cNvPr id="27" name="TextBox 65"/>
          <p:cNvSpPr txBox="1">
            <a:spLocks noChangeArrowheads="1"/>
          </p:cNvSpPr>
          <p:nvPr/>
        </p:nvSpPr>
        <p:spPr bwMode="auto">
          <a:xfrm>
            <a:off x="4104313" y="5558567"/>
            <a:ext cx="1793320" cy="20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800">
                <a:solidFill>
                  <a:srgbClr val="000000"/>
                </a:solidFill>
              </a:rPr>
              <a:t>Application Open Source Releases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373962" y="5594022"/>
            <a:ext cx="137160" cy="13716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endParaRPr lang="en-US" sz="10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827978" y="5592019"/>
            <a:ext cx="138079" cy="141167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73299" y="5594022"/>
            <a:ext cx="137160" cy="13716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61"/>
          <p:cNvSpPr txBox="1">
            <a:spLocks noChangeArrowheads="1"/>
          </p:cNvSpPr>
          <p:nvPr/>
        </p:nvSpPr>
        <p:spPr bwMode="auto">
          <a:xfrm>
            <a:off x="6657589" y="5554880"/>
            <a:ext cx="10896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Mission Developed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 flipH="1">
            <a:off x="5868490" y="5594022"/>
            <a:ext cx="135238" cy="1371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18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65"/>
          <p:cNvSpPr txBox="1">
            <a:spLocks noChangeArrowheads="1"/>
          </p:cNvSpPr>
          <p:nvPr/>
        </p:nvSpPr>
        <p:spPr bwMode="auto">
          <a:xfrm>
            <a:off x="5954312" y="5554880"/>
            <a:ext cx="646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</a:rPr>
              <a:t>3</a:t>
            </a:r>
            <a:r>
              <a:rPr lang="en-US" sz="800" baseline="30000">
                <a:solidFill>
                  <a:srgbClr val="000000"/>
                </a:solidFill>
              </a:rPr>
              <a:t>rd</a:t>
            </a:r>
            <a:r>
              <a:rPr lang="en-US" sz="800">
                <a:solidFill>
                  <a:srgbClr val="000000"/>
                </a:solidFill>
              </a:rPr>
              <a:t> Party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002702" y="5592019"/>
            <a:ext cx="138079" cy="14116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900" b="1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668132" y="2570328"/>
            <a:ext cx="5943600" cy="1828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 API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106974" y="2748602"/>
            <a:ext cx="3083045" cy="35448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Core Flight Executive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1668132" y="3474720"/>
            <a:ext cx="2381813" cy="182880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OS Abstraction</a:t>
            </a:r>
            <a:r>
              <a:rPr kumimoji="0" lang="en-US" sz="9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API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1668132" y="3711617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RTEMS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491123" y="3709296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VxWorks</a:t>
            </a:r>
            <a:endParaRPr kumimoji="0" lang="en-US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318426" y="3709295"/>
            <a:ext cx="731520" cy="311569"/>
          </a:xfrm>
          <a:prstGeom prst="rect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Linux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4616867" y="3472650"/>
            <a:ext cx="2386584" cy="18495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Platform Support Package API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4626703" y="3707448"/>
            <a:ext cx="1056964" cy="310896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Mcp750-VxWorks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5889295" y="3240664"/>
            <a:ext cx="601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668132" y="4721390"/>
            <a:ext cx="594360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PROM Boot FSW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685652" y="4484466"/>
            <a:ext cx="2926080" cy="182880"/>
          </a:xfrm>
          <a:prstGeom prst="rect">
            <a:avLst/>
          </a:prstGeom>
          <a:solidFill>
            <a:srgbClr val="BFBFB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Board Support Package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1668132" y="4477826"/>
            <a:ext cx="2926080" cy="1828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1000">
                <a:solidFill>
                  <a:srgbClr val="000000"/>
                </a:solidFill>
                <a:latin typeface="Arial"/>
              </a:rPr>
              <a:t>Real Time OS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7944178" y="2087091"/>
            <a:ext cx="1005840" cy="36576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Python</a:t>
            </a:r>
          </a:p>
          <a:p>
            <a:r>
              <a:rPr lang="en-US" sz="900">
                <a:solidFill>
                  <a:srgbClr val="000000"/>
                </a:solidFill>
              </a:rPr>
              <a:t>Ground System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7941303" y="2525876"/>
            <a:ext cx="1005840" cy="36576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Application </a:t>
            </a:r>
          </a:p>
          <a:p>
            <a:r>
              <a:rPr lang="en-US" sz="900">
                <a:solidFill>
                  <a:srgbClr val="000000"/>
                </a:solidFill>
              </a:rPr>
              <a:t>Generator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7941303" y="2964661"/>
            <a:ext cx="1005840" cy="36576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Tools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7941303" y="3403446"/>
            <a:ext cx="1005840" cy="36576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Performance</a:t>
            </a:r>
          </a:p>
          <a:p>
            <a:r>
              <a:rPr lang="en-US" sz="900">
                <a:solidFill>
                  <a:srgbClr val="000000"/>
                </a:solidFill>
              </a:rPr>
              <a:t>Analyzer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7941303" y="3842231"/>
            <a:ext cx="1005840" cy="36576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Unit Tests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7941303" y="4283663"/>
            <a:ext cx="1005840" cy="365760"/>
          </a:xfrm>
          <a:prstGeom prst="rect">
            <a:avLst/>
          </a:prstGeom>
          <a:solidFill>
            <a:srgbClr val="66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900">
                <a:solidFill>
                  <a:srgbClr val="000000"/>
                </a:solidFill>
              </a:rPr>
              <a:t>Build System</a:t>
            </a:r>
          </a:p>
        </p:txBody>
      </p:sp>
    </p:spTree>
    <p:extLst>
      <p:ext uri="{BB962C8B-B14F-4D97-AF65-F5344CB8AC3E}">
        <p14:creationId xmlns:p14="http://schemas.microsoft.com/office/powerpoint/2010/main" val="458242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ADE31-11C9-4B0F-98FF-52EF1F7A9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Bus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0CC78-2E08-40D8-9599-F904C2BBF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Pipe – Destination to which SB Messages are sent; queues that can hold SB Messages until they are read out and processed</a:t>
            </a:r>
          </a:p>
          <a:p>
            <a:r>
              <a:rPr lang="en-US"/>
              <a:t>Message – A collection of data treated as a single entity</a:t>
            </a:r>
          </a:p>
          <a:p>
            <a:r>
              <a:rPr lang="en-US"/>
              <a:t>Buffer – The generic piece of data moved on the Software Bus</a:t>
            </a:r>
          </a:p>
          <a:p>
            <a:pPr lvl="1"/>
            <a:r>
              <a:rPr lang="en-US"/>
              <a:t>Alignment is enforced at the buffer level</a:t>
            </a:r>
          </a:p>
          <a:p>
            <a:pPr lvl="1"/>
            <a:r>
              <a:rPr lang="en-US"/>
              <a:t>In general, applications receive buffers and cast them to a specific message type to use them</a:t>
            </a:r>
          </a:p>
        </p:txBody>
      </p:sp>
    </p:spTree>
    <p:extLst>
      <p:ext uri="{BB962C8B-B14F-4D97-AF65-F5344CB8AC3E}">
        <p14:creationId xmlns:p14="http://schemas.microsoft.com/office/powerpoint/2010/main" val="7530839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B609-1206-4BB4-B6E1-A69567A41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Bus and Message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8B71F-092D-4092-BE42-DBDE1DF19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cFE SB handles the routing of messages</a:t>
            </a:r>
          </a:p>
          <a:p>
            <a:r>
              <a:rPr lang="en-US"/>
              <a:t>cFE Message Module handles the definition and parsing of individual messages</a:t>
            </a:r>
          </a:p>
        </p:txBody>
      </p:sp>
    </p:spTree>
    <p:extLst>
      <p:ext uri="{BB962C8B-B14F-4D97-AF65-F5344CB8AC3E}">
        <p14:creationId xmlns:p14="http://schemas.microsoft.com/office/powerpoint/2010/main" val="41858112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Software Bus – Messages </a:t>
            </a:r>
            <a:r>
              <a:rPr lang="en-US" sz="2000"/>
              <a:t>(1 of 2)</a:t>
            </a:r>
            <a:endParaRPr lang="en-US"/>
          </a:p>
        </p:txBody>
      </p:sp>
      <p:sp>
        <p:nvSpPr>
          <p:cNvPr id="1271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88223"/>
            <a:ext cx="8312150" cy="3505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Messages are routed by a “</a:t>
            </a:r>
            <a:r>
              <a:rPr lang="en-US" sz="1800" err="1"/>
              <a:t>MessageID</a:t>
            </a:r>
            <a:r>
              <a:rPr lang="en-US" sz="1800"/>
              <a:t>”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This should always be treated as opaque – applications should not try to directly access the fields of a </a:t>
            </a:r>
            <a:r>
              <a:rPr lang="en-US" sz="1600" err="1"/>
              <a:t>MessageID</a:t>
            </a:r>
            <a:endParaRPr lang="en-US" sz="1600"/>
          </a:p>
          <a:p>
            <a:pPr lvl="1">
              <a:lnSpc>
                <a:spcPct val="90000"/>
              </a:lnSpc>
            </a:pPr>
            <a:r>
              <a:rPr lang="en-US" sz="1600"/>
              <a:t>By default, the Message Module provides two implementations (MISSION_MSG_V1 and MISSION_MSG_V2) </a:t>
            </a:r>
          </a:p>
          <a:p>
            <a:pPr lvl="2">
              <a:lnSpc>
                <a:spcPct val="90000"/>
              </a:lnSpc>
            </a:pPr>
            <a:r>
              <a:rPr lang="en-US" sz="1400"/>
              <a:t>MISSION_MSG_V1 maps directly to the CCSDS Stream ID</a:t>
            </a:r>
            <a:endParaRPr lang="en-US" sz="1800"/>
          </a:p>
          <a:p>
            <a:pPr marL="446087" lvl="1" indent="0">
              <a:lnSpc>
                <a:spcPct val="90000"/>
              </a:lnSpc>
              <a:buNone/>
            </a:pPr>
            <a:endParaRPr lang="en-US" sz="1600"/>
          </a:p>
          <a:p>
            <a:pPr>
              <a:lnSpc>
                <a:spcPct val="90000"/>
              </a:lnSpc>
            </a:pPr>
            <a:r>
              <a:rPr lang="en-US" sz="1800"/>
              <a:t>CCSDS Primary Header (Always big endian)</a:t>
            </a:r>
          </a:p>
          <a:p>
            <a:pPr>
              <a:lnSpc>
                <a:spcPct val="90000"/>
              </a:lnSpc>
            </a:pPr>
            <a:endParaRPr lang="en-US" sz="18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200926"/>
            <a:ext cx="5819530" cy="247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054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Bus – Messages </a:t>
            </a:r>
            <a:r>
              <a:rPr lang="en-US" sz="2000"/>
              <a:t>(2 of 2)</a:t>
            </a:r>
            <a:endParaRPr lang="en-US"/>
          </a:p>
        </p:txBody>
      </p:sp>
      <p:sp>
        <p:nvSpPr>
          <p:cNvPr id="127181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18692"/>
            <a:ext cx="8312150" cy="59393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CCSDS Command Packets</a:t>
            </a:r>
            <a:endParaRPr lang="en-US"/>
          </a:p>
          <a:p>
            <a:pPr lvl="1">
              <a:lnSpc>
                <a:spcPct val="90000"/>
              </a:lnSpc>
            </a:pPr>
            <a:r>
              <a:rPr lang="en-US" sz="1600"/>
              <a:t>Secondary packet header contains a command function code</a:t>
            </a:r>
          </a:p>
          <a:p>
            <a:pPr lvl="1">
              <a:lnSpc>
                <a:spcPct val="90000"/>
              </a:lnSpc>
            </a:pPr>
            <a:r>
              <a:rPr lang="en-US" sz="1600" err="1"/>
              <a:t>cFS</a:t>
            </a:r>
            <a:r>
              <a:rPr lang="en-US" sz="1600"/>
              <a:t> apps typically define a single command packet and use the function code to dispatch a command processing function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Commands can originate from the ground or from onboard applications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 sz="1800"/>
              <a:t>CCSDS Telemetry Packets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Secondary packet header contains a time stamp of when the data was produced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Telemetry is sent on the software bus by apps and can be ingested by other apps, stored onboard and sent to the ground</a:t>
            </a:r>
          </a:p>
        </p:txBody>
      </p:sp>
    </p:spTree>
    <p:extLst>
      <p:ext uri="{BB962C8B-B14F-4D97-AF65-F5344CB8AC3E}">
        <p14:creationId xmlns:p14="http://schemas.microsoft.com/office/powerpoint/2010/main" val="129974652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Software Bus – Message Formats</a:t>
            </a:r>
          </a:p>
        </p:txBody>
      </p:sp>
      <p:sp>
        <p:nvSpPr>
          <p:cNvPr id="1271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Message formats are defined in the Message Module, along with functions to access message header fields (</a:t>
            </a:r>
            <a:r>
              <a:rPr lang="en-US" sz="1800" err="1"/>
              <a:t>CFE_MSG_GetApId</a:t>
            </a:r>
            <a:r>
              <a:rPr lang="en-US" sz="1800"/>
              <a:t>, </a:t>
            </a:r>
            <a:r>
              <a:rPr lang="en-US" sz="1800" err="1"/>
              <a:t>CFE_MSG_GetSequenceCount</a:t>
            </a:r>
            <a:r>
              <a:rPr lang="en-US" sz="1800"/>
              <a:t>, etc.)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/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union 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CFE_MSG_Message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CCSDS_SpacePacket_t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CCSDS;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    uint8               Byte[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CCSDS_SpacePacket_t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)];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struct 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CFE_MSG_CommandHeader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CFE_MSG_Message_t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    Msg;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CFE_MSG_CommandSecondaryHeader_t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Sec;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struct 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CFE_MSG_TelemetryHeader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CFE_MSG_Message_t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Msg;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CFE_MSG_TelemetrySecondaryHeader_t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Sec;      </a:t>
            </a:r>
          </a:p>
          <a:p>
            <a:pPr>
              <a:lnSpc>
                <a:spcPct val="90000"/>
              </a:lnSpc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    uint8                              Spare[4];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 marL="0" indent="0">
              <a:lnSpc>
                <a:spcPct val="90000"/>
              </a:lnSpc>
              <a:buNone/>
            </a:pPr>
            <a:endParaRPr lang="en-US" sz="1800"/>
          </a:p>
          <a:p>
            <a:pPr lvl="1">
              <a:lnSpc>
                <a:spcPct val="90000"/>
              </a:lnSpc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8128017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Bus – Reset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No data is preserved for either a Power-On or Processor Reset</a:t>
            </a:r>
          </a:p>
          <a:p>
            <a:pPr lvl="1"/>
            <a:r>
              <a:rPr lang="en-US" sz="1600"/>
              <a:t>All routing is reestablished as applications create pipes and subscribe to messages</a:t>
            </a:r>
          </a:p>
          <a:p>
            <a:pPr lvl="1"/>
            <a:r>
              <a:rPr lang="en-US" sz="1600"/>
              <a:t>Any packet in transit at the time of the reset is discarded</a:t>
            </a:r>
          </a:p>
          <a:p>
            <a:pPr lvl="1"/>
            <a:r>
              <a:rPr lang="en-US" sz="1600"/>
              <a:t>All packet sequence counters reset to 1</a:t>
            </a:r>
          </a:p>
        </p:txBody>
      </p:sp>
    </p:spTree>
    <p:extLst>
      <p:ext uri="{BB962C8B-B14F-4D97-AF65-F5344CB8AC3E}">
        <p14:creationId xmlns:p14="http://schemas.microsoft.com/office/powerpoint/2010/main" val="27807214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467600" cy="688975"/>
          </a:xfrm>
        </p:spPr>
        <p:txBody>
          <a:bodyPr/>
          <a:lstStyle/>
          <a:p>
            <a:r>
              <a:rPr lang="en-US"/>
              <a:t>Software Bus – Retrieving Onboard State</a:t>
            </a:r>
          </a:p>
        </p:txBody>
      </p:sp>
      <p:sp>
        <p:nvSpPr>
          <p:cNvPr id="11151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423275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Telemetry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Housekeeping Status</a:t>
            </a:r>
          </a:p>
          <a:p>
            <a:pPr lvl="2">
              <a:lnSpc>
                <a:spcPct val="80000"/>
              </a:lnSpc>
            </a:pPr>
            <a:r>
              <a:rPr lang="en-US" sz="1400"/>
              <a:t>Counters (No subscribers, send errors, pipe overflows, etc.), Memory Stats</a:t>
            </a:r>
          </a:p>
          <a:p>
            <a:pPr lvl="2">
              <a:lnSpc>
                <a:spcPct val="80000"/>
              </a:lnSpc>
            </a:pPr>
            <a:endParaRPr lang="en-US" sz="1400" b="0"/>
          </a:p>
          <a:p>
            <a:pPr>
              <a:lnSpc>
                <a:spcPct val="80000"/>
              </a:lnSpc>
            </a:pPr>
            <a:r>
              <a:rPr lang="en-US" sz="1800"/>
              <a:t>Telemetry packets generated by command</a:t>
            </a:r>
            <a:endParaRPr lang="en-US" sz="1800" b="0"/>
          </a:p>
          <a:p>
            <a:pPr lvl="1">
              <a:lnSpc>
                <a:spcPct val="80000"/>
              </a:lnSpc>
            </a:pPr>
            <a:r>
              <a:rPr lang="en-US" sz="1600" b="0"/>
              <a:t>Statistics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Subscription Report</a:t>
            </a:r>
          </a:p>
          <a:p>
            <a:pPr>
              <a:lnSpc>
                <a:spcPct val="80000"/>
              </a:lnSpc>
            </a:pPr>
            <a:endParaRPr lang="en-US" sz="1800" b="0"/>
          </a:p>
          <a:p>
            <a:pPr>
              <a:lnSpc>
                <a:spcPct val="80000"/>
              </a:lnSpc>
            </a:pPr>
            <a:r>
              <a:rPr lang="en-US" sz="1800"/>
              <a:t>Files generated by command</a:t>
            </a:r>
          </a:p>
          <a:p>
            <a:pPr lvl="1">
              <a:lnSpc>
                <a:spcPct val="80000"/>
              </a:lnSpc>
            </a:pPr>
            <a:r>
              <a:rPr lang="en-US" sz="1600" b="0"/>
              <a:t>Routing Info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Pipe Info</a:t>
            </a:r>
          </a:p>
          <a:p>
            <a:pPr lvl="1">
              <a:lnSpc>
                <a:spcPct val="80000"/>
              </a:lnSpc>
            </a:pPr>
            <a:r>
              <a:rPr lang="en-US" sz="1600"/>
              <a:t>Message ID to Route</a:t>
            </a:r>
          </a:p>
          <a:p>
            <a:pPr>
              <a:lnSpc>
                <a:spcPct val="80000"/>
              </a:lnSpc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377687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68316"/>
            <a:ext cx="6781800" cy="688975"/>
          </a:xfrm>
        </p:spPr>
        <p:txBody>
          <a:bodyPr/>
          <a:lstStyle/>
          <a:p>
            <a:r>
              <a:rPr lang="en-US"/>
              <a:t>Software Bus - System Integration</a:t>
            </a:r>
          </a:p>
        </p:txBody>
      </p:sp>
      <p:sp>
        <p:nvSpPr>
          <p:cNvPr id="1115139" name="Rectangle 3"/>
          <p:cNvSpPr>
            <a:spLocks noGrp="1" noChangeArrowheads="1"/>
          </p:cNvSpPr>
          <p:nvPr>
            <p:ph idx="1"/>
          </p:nvPr>
        </p:nvSpPr>
        <p:spPr>
          <a:xfrm>
            <a:off x="460202" y="1333241"/>
            <a:ext cx="8423275" cy="45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Message IDs should be unique across the system if possible</a:t>
            </a:r>
          </a:p>
          <a:p>
            <a:pPr>
              <a:lnSpc>
                <a:spcPct val="90000"/>
              </a:lnSpc>
            </a:pPr>
            <a:r>
              <a:rPr lang="en-US" sz="1800"/>
              <a:t>The software bus places no restrictions on who can send or receive messages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One-to-one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One-to-many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Many-to-one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Many-to-many</a:t>
            </a:r>
          </a:p>
          <a:p>
            <a:pPr>
              <a:lnSpc>
                <a:spcPct val="90000"/>
              </a:lnSpc>
            </a:pPr>
            <a:r>
              <a:rPr lang="en-US" sz="1800"/>
              <a:t>The Software Bus Network is a separate application that can be used to extend the software bus across multiple processors</a:t>
            </a:r>
          </a:p>
          <a:p>
            <a:pPr lvl="1"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 lvl="1">
              <a:lnSpc>
                <a:spcPct val="90000"/>
              </a:lnSpc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3365138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Bus – App Development </a:t>
            </a:r>
            <a:r>
              <a:rPr lang="en-US" sz="2000"/>
              <a:t>(1 of 2)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/>
              <a:t>Apps must create a pipe to receive messages</a:t>
            </a:r>
          </a:p>
          <a:p>
            <a:pPr lvl="1"/>
            <a:r>
              <a:rPr lang="en-US" sz="1600"/>
              <a:t>Apps can create multiple pipes if necessary</a:t>
            </a:r>
          </a:p>
          <a:p>
            <a:r>
              <a:rPr lang="en-US" sz="1800"/>
              <a:t>Apps must subscribe to each individual message ID they want to receive</a:t>
            </a:r>
          </a:p>
          <a:p>
            <a:pPr lvl="1"/>
            <a:r>
              <a:rPr lang="en-US" sz="1600"/>
              <a:t>Apps typically subscribe to at least 2 MIDs: one for housekeeping requests and one for commands</a:t>
            </a:r>
          </a:p>
          <a:p>
            <a:pPr lvl="2"/>
            <a:r>
              <a:rPr lang="en-US" sz="1400"/>
              <a:t>Commands are typically grouped under a single MID with multiple command codes</a:t>
            </a:r>
          </a:p>
          <a:p>
            <a:pPr lvl="1"/>
            <a:r>
              <a:rPr lang="en-US" sz="1600"/>
              <a:t>Apps can subscribe and unsubscribe to messages at any time</a:t>
            </a:r>
          </a:p>
          <a:p>
            <a:r>
              <a:rPr lang="en-US" sz="1800"/>
              <a:t>Sending Messages: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050"/>
          </a:p>
          <a:p>
            <a:endParaRPr lang="en-US" sz="1800"/>
          </a:p>
          <a:p>
            <a:endParaRPr lang="en-US" sz="1800"/>
          </a:p>
          <a:p>
            <a:r>
              <a:rPr lang="en-US" sz="1800"/>
              <a:t>Receiving Messages:</a:t>
            </a:r>
          </a:p>
          <a:p>
            <a:endParaRPr lang="en-US" sz="180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914400" y="4191000"/>
            <a:ext cx="2001838" cy="473075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CFE_MSG_Init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200400" y="4191000"/>
            <a:ext cx="2656680" cy="473075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CFE_MSG_SetFcnCode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151562" y="4191000"/>
            <a:ext cx="2545080" cy="473075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CFE_SB_TransmitMsg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4" name="Straight Arrow Connector 13"/>
          <p:cNvCxnSpPr>
            <a:cxnSpLocks/>
            <a:stCxn id="16" idx="3"/>
            <a:endCxn id="17" idx="1"/>
          </p:cNvCxnSpPr>
          <p:nvPr/>
        </p:nvCxnSpPr>
        <p:spPr bwMode="auto">
          <a:xfrm>
            <a:off x="2916238" y="4427538"/>
            <a:ext cx="2841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cxnSpLocks/>
            <a:stCxn id="17" idx="3"/>
            <a:endCxn id="18" idx="1"/>
          </p:cNvCxnSpPr>
          <p:nvPr/>
        </p:nvCxnSpPr>
        <p:spPr bwMode="auto">
          <a:xfrm>
            <a:off x="5857080" y="4427538"/>
            <a:ext cx="29448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914400" y="5766593"/>
            <a:ext cx="7813675" cy="481807"/>
            <a:chOff x="867177" y="5553868"/>
            <a:chExt cx="7813675" cy="481807"/>
          </a:xfrm>
        </p:grpSpPr>
        <p:grpSp>
          <p:nvGrpSpPr>
            <p:cNvPr id="20" name="Group 19"/>
            <p:cNvGrpSpPr/>
            <p:nvPr/>
          </p:nvGrpSpPr>
          <p:grpSpPr>
            <a:xfrm>
              <a:off x="867177" y="5553868"/>
              <a:ext cx="7813675" cy="481807"/>
              <a:chOff x="533400" y="5531151"/>
              <a:chExt cx="7813675" cy="481807"/>
            </a:xfrm>
          </p:grpSpPr>
          <p:sp>
            <p:nvSpPr>
              <p:cNvPr id="23" name="Rounded Rectangle 22"/>
              <p:cNvSpPr/>
              <p:nvPr/>
            </p:nvSpPr>
            <p:spPr bwMode="auto">
              <a:xfrm>
                <a:off x="533400" y="5539883"/>
                <a:ext cx="2362200" cy="473075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CFE_SB_CreatePipe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 bwMode="auto">
              <a:xfrm>
                <a:off x="3051969" y="5531151"/>
                <a:ext cx="2362200" cy="473075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CFE_SB_Subscribe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 bwMode="auto">
              <a:xfrm>
                <a:off x="5638800" y="5539883"/>
                <a:ext cx="2708275" cy="473075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lvl="0">
                  <a:defRPr/>
                </a:pPr>
                <a:r>
                  <a:rPr lang="en-US" sz="160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CFE_SB_ReceiveBuffer</a:t>
                </a: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p:grpSp>
        <p:cxnSp>
          <p:nvCxnSpPr>
            <p:cNvPr id="21" name="Straight Arrow Connector 20"/>
            <p:cNvCxnSpPr>
              <a:cxnSpLocks/>
              <a:stCxn id="23" idx="3"/>
              <a:endCxn id="24" idx="1"/>
            </p:cNvCxnSpPr>
            <p:nvPr/>
          </p:nvCxnSpPr>
          <p:spPr bwMode="auto">
            <a:xfrm flipV="1">
              <a:off x="3229377" y="5790406"/>
              <a:ext cx="156369" cy="87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Straight Arrow Connector 21"/>
            <p:cNvCxnSpPr>
              <a:cxnSpLocks/>
              <a:stCxn id="24" idx="3"/>
              <a:endCxn id="25" idx="1"/>
            </p:cNvCxnSpPr>
            <p:nvPr/>
          </p:nvCxnSpPr>
          <p:spPr bwMode="auto">
            <a:xfrm>
              <a:off x="5747946" y="5790406"/>
              <a:ext cx="224631" cy="87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6" name="Rounded Rectangle 16">
            <a:extLst>
              <a:ext uri="{FF2B5EF4-FFF2-40B4-BE49-F238E27FC236}">
                <a16:creationId xmlns:a16="http://schemas.microsoft.com/office/drawing/2014/main" id="{72DE7F03-73CF-41AA-88E0-ED40F4CD01F6}"/>
              </a:ext>
            </a:extLst>
          </p:cNvPr>
          <p:cNvSpPr/>
          <p:nvPr/>
        </p:nvSpPr>
        <p:spPr bwMode="auto">
          <a:xfrm>
            <a:off x="3200400" y="4795839"/>
            <a:ext cx="2656681" cy="473075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1600" err="1">
                <a:latin typeface="Courier New" panose="02070309020205020404" pitchFamily="49" charset="0"/>
                <a:cs typeface="Courier New" panose="02070309020205020404" pitchFamily="49" charset="0"/>
              </a:rPr>
              <a:t>CFE_SB_TimeStampMsg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C7FC49E5-EA08-465E-8F87-C8CC951E33B9}"/>
              </a:ext>
            </a:extLst>
          </p:cNvPr>
          <p:cNvCxnSpPr>
            <a:stCxn id="16" idx="3"/>
            <a:endCxn id="26" idx="1"/>
          </p:cNvCxnSpPr>
          <p:nvPr/>
        </p:nvCxnSpPr>
        <p:spPr bwMode="auto">
          <a:xfrm>
            <a:off x="2916238" y="4427538"/>
            <a:ext cx="284162" cy="604839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C99E878D-DF63-4C9B-BABD-F9E08A767F82}"/>
              </a:ext>
            </a:extLst>
          </p:cNvPr>
          <p:cNvCxnSpPr>
            <a:stCxn id="26" idx="3"/>
          </p:cNvCxnSpPr>
          <p:nvPr/>
        </p:nvCxnSpPr>
        <p:spPr bwMode="auto">
          <a:xfrm flipV="1">
            <a:off x="5857081" y="4427538"/>
            <a:ext cx="91440" cy="604839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195350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Bus – App Development </a:t>
            </a:r>
            <a:r>
              <a:rPr lang="en-US" sz="2000"/>
              <a:t>(2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1209675"/>
            <a:ext cx="8194675" cy="4975225"/>
          </a:xfrm>
        </p:spPr>
        <p:txBody>
          <a:bodyPr/>
          <a:lstStyle/>
          <a:p>
            <a:r>
              <a:rPr lang="en-US"/>
              <a:t>Must first subscribe to messages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To receive messages, can pend or poll using the TimeOut parameter</a:t>
            </a:r>
          </a:p>
          <a:p>
            <a:pPr marL="0" indent="0"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CFE_Status_t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CFE_SB_ReceiveBuffer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CFE_SB_Buffer_t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**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BufPtr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CFE_SB_PipeId_t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PipeId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,    </a:t>
            </a:r>
          </a:p>
          <a:p>
            <a:pPr marL="0" indent="0">
              <a:buNone/>
            </a:pP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int32 </a:t>
            </a:r>
            <a:r>
              <a:rPr lang="en-US" sz="1600" b="0" err="1">
                <a:latin typeface="Courier New" panose="02070309020205020404" pitchFamily="49" charset="0"/>
                <a:cs typeface="Courier New" panose="02070309020205020404" pitchFamily="49" charset="0"/>
              </a:rPr>
              <a:t>TimeOut</a:t>
            </a:r>
            <a:r>
              <a:rPr lang="en-US" sz="1600" b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b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1610360"/>
          <a:ext cx="6172200" cy="20167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607972">
                  <a:extLst>
                    <a:ext uri="{9D8B030D-6E8A-4147-A177-3AD203B41FA5}">
                      <a16:colId xmlns:a16="http://schemas.microsoft.com/office/drawing/2014/main" val="1945557135"/>
                    </a:ext>
                  </a:extLst>
                </a:gridCol>
                <a:gridCol w="3564228">
                  <a:extLst>
                    <a:ext uri="{9D8B030D-6E8A-4147-A177-3AD203B41FA5}">
                      <a16:colId xmlns:a16="http://schemas.microsoft.com/office/drawing/2014/main" val="30322097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Purpose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078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CFE_SB_Subscribe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Subscribes to the message ID using default</a:t>
                      </a:r>
                      <a:r>
                        <a:rPr lang="en-US" sz="1600" baseline="0"/>
                        <a:t> parameters for Quality of Service and Message Limit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22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/>
                        <a:t>CFE_SB_SubscribeEx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Subscribes to the message ID specifying</a:t>
                      </a:r>
                      <a:r>
                        <a:rPr lang="en-US" sz="1600" baseline="0"/>
                        <a:t> custom parameters for Quality of Service and Message Limit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3272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4010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ヒラギノ角ゴ Pro W3"/>
        <a:cs typeface="ヒラギノ角ゴ Pro W3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DO retrea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SDO retrea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DO retre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O retrea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DO retrea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B2B2B2"/>
      </a:folHlink>
    </a:clrScheme>
    <a:fontScheme name="SDO retrea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DO retre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O retrea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ヒラギノ角ゴ Pro W3"/>
        <a:cs typeface="ヒラギノ角ゴ Pro W3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ヒラギノ角ゴ Pro W3"/>
        <a:cs typeface="ヒラギノ角ゴ Pro W3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SDO retreat">
  <a:themeElements>
    <a:clrScheme name="SDO retrea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DO retrea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DO retre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O retrea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SDO retreat">
  <a:themeElements>
    <a:clrScheme name="SDO retrea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DO retrea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DO retre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O retrea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SDO retreat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2D2DB9"/>
      </a:hlink>
      <a:folHlink>
        <a:srgbClr val="B2B2B2"/>
      </a:folHlink>
    </a:clrScheme>
    <a:fontScheme name="SDO retrea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DO retre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O retrea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SDO retreat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B2B2B2"/>
      </a:folHlink>
    </a:clrScheme>
    <a:fontScheme name="SDO retrea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DO retre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DO retrea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DO retrea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E1E7733FA74847B4D2DBE526CEBE27" ma:contentTypeVersion="16" ma:contentTypeDescription="Create a new document." ma:contentTypeScope="" ma:versionID="a309233d116a83249a6f380ef96bf4b7">
  <xsd:schema xmlns:xsd="http://www.w3.org/2001/XMLSchema" xmlns:xs="http://www.w3.org/2001/XMLSchema" xmlns:p="http://schemas.microsoft.com/office/2006/metadata/properties" xmlns:ns2="f7deeacc-6a2b-43ee-94d9-fbeb07381f4b" xmlns:ns3="be68c413-1cc3-41cd-bb78-86c971a3abf3" xmlns:ns4="d900e117-17a0-4b24-9e47-511ef1d02c43" targetNamespace="http://schemas.microsoft.com/office/2006/metadata/properties" ma:root="true" ma:fieldsID="4825921a26834ea10e645ce8e8d35c3f" ns2:_="" ns3:_="" ns4:_="">
    <xsd:import namespace="f7deeacc-6a2b-43ee-94d9-fbeb07381f4b"/>
    <xsd:import namespace="be68c413-1cc3-41cd-bb78-86c971a3abf3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4:Data_x0020_Categorization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deeacc-6a2b-43ee-94d9-fbeb07381f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68c413-1cc3-41cd-bb78-86c971a3abf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Data_x0020_Categorization" ma:index="17" ma:displayName="Data Categorization" ma:default="NASA Internal" ma:description="This column is for noting what type of file is being stored so items are clearly marked. Please note that for something to be considered  for &quot;Public Release&quot; it must go through for Center Export Control Representative. And if you have questions about data classifications or want to have your data reviewed, visit: https://nasa.sharepoint.com/sites/privacy" ma:format="RadioButtons" ma:internalName="Data_x0020_Categorization">
      <xsd:simpleType>
        <xsd:restriction base="dms:Choice">
          <xsd:enumeration value="NASA Internal"/>
          <xsd:enumeration value="ITAR/EAR...CUI: Export Control"/>
          <xsd:enumeration value="CUI: General Proprietary Business Information"/>
          <xsd:enumeration value="CUI: Emergency Management"/>
          <xsd:enumeration value="CUI: General Financial Information"/>
          <xsd:enumeration value="CUI: General Critical Infrastructure Information"/>
          <xsd:enumeration value="CUI: Internal Personnel Rules/Practice"/>
          <xsd:enumeration value="CUI: Investigation"/>
          <xsd:enumeration value="CUI: Information Systems Vulnerability Information"/>
          <xsd:enumeration value="CUI: Patent Application"/>
          <xsd:enumeration value="Sensitive PII...CUI: General Privacy"/>
          <xsd:enumeration value="SBU: Company Proprietary Information"/>
          <xsd:enumeration value="SBU: Financial Institution Information"/>
        </xsd:restriction>
      </xsd:simpleType>
    </xsd:element>
    <xsd:element name="TaxCatchAll" ma:index="21" nillable="true" ma:displayName="Taxonomy Catch All Column" ma:hidden="true" ma:list="{05e5481c-f872-4f2b-9065-c050e7730387}" ma:internalName="TaxCatchAll" ma:showField="CatchAllData" ma:web="be68c413-1cc3-41cd-bb78-86c971a3ab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f7deeacc-6a2b-43ee-94d9-fbeb07381f4b">
      <Terms xmlns="http://schemas.microsoft.com/office/infopath/2007/PartnerControls"/>
    </lcf76f155ced4ddcb4097134ff3c332f>
    <Data_x0020_Categorization xmlns="d900e117-17a0-4b24-9e47-511ef1d02c43">NASA Internal</Data_x0020_Categorizatio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9542C-5160-499B-B0D8-121E6F290B8F}">
  <ds:schemaRefs>
    <ds:schemaRef ds:uri="be68c413-1cc3-41cd-bb78-86c971a3abf3"/>
    <ds:schemaRef ds:uri="d900e117-17a0-4b24-9e47-511ef1d02c43"/>
    <ds:schemaRef ds:uri="f7deeacc-6a2b-43ee-94d9-fbeb07381f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8A7577B-B265-4ED4-8AC8-8A9098E645A8}">
  <ds:schemaRefs>
    <ds:schemaRef ds:uri="be68c413-1cc3-41cd-bb78-86c971a3abf3"/>
    <ds:schemaRef ds:uri="d900e117-17a0-4b24-9e47-511ef1d02c43"/>
    <ds:schemaRef ds:uri="f7deeacc-6a2b-43ee-94d9-fbeb07381f4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500F317-D5E4-4738-8546-50599B3973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21817</Words>
  <Application>Microsoft Office PowerPoint</Application>
  <PresentationFormat>On-screen Show (4:3)</PresentationFormat>
  <Paragraphs>4164</Paragraphs>
  <Slides>224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224</vt:i4>
      </vt:variant>
    </vt:vector>
  </HeadingPairs>
  <TitlesOfParts>
    <vt:vector size="241" baseType="lpstr">
      <vt:lpstr>Arial</vt:lpstr>
      <vt:lpstr>Calibri</vt:lpstr>
      <vt:lpstr>Courier New</vt:lpstr>
      <vt:lpstr>Helvetica</vt:lpstr>
      <vt:lpstr>News Gothic MT</vt:lpstr>
      <vt:lpstr>Times</vt:lpstr>
      <vt:lpstr>Times New Roman</vt:lpstr>
      <vt:lpstr>Wingdings</vt:lpstr>
      <vt:lpstr>Office Theme</vt:lpstr>
      <vt:lpstr>SDO retreat</vt:lpstr>
      <vt:lpstr>2_SDO retreat</vt:lpstr>
      <vt:lpstr>2_Office Theme</vt:lpstr>
      <vt:lpstr>1_Office Theme</vt:lpstr>
      <vt:lpstr>1_SDO retreat</vt:lpstr>
      <vt:lpstr>3_SDO retreat</vt:lpstr>
      <vt:lpstr>4_SDO retreat</vt:lpstr>
      <vt:lpstr>5_SDO retreat</vt:lpstr>
      <vt:lpstr>Core Flight System (cFS) Training  cFS Draco</vt:lpstr>
      <vt:lpstr>Course Audience &amp; Prerequisites</vt:lpstr>
      <vt:lpstr>Course Agenda</vt:lpstr>
      <vt:lpstr>Course Learning Objectives</vt:lpstr>
      <vt:lpstr>Introduction Agenda</vt:lpstr>
      <vt:lpstr>What is cFS?</vt:lpstr>
      <vt:lpstr>cFS History and Organization</vt:lpstr>
      <vt:lpstr>cFS Overview</vt:lpstr>
      <vt:lpstr>cFS Architecture Layers</vt:lpstr>
      <vt:lpstr>Key Definitions</vt:lpstr>
      <vt:lpstr>cFS Community</vt:lpstr>
      <vt:lpstr>Community-based Product Model</vt:lpstr>
      <vt:lpstr>User Responsibilities</vt:lpstr>
      <vt:lpstr>Obtaining cFS “Products”</vt:lpstr>
      <vt:lpstr>cFS Product Model</vt:lpstr>
      <vt:lpstr>cFS Distributions</vt:lpstr>
      <vt:lpstr>Community Operational Procedures</vt:lpstr>
      <vt:lpstr>Core Flight System  Architectural Overview</vt:lpstr>
      <vt:lpstr>Architecture Goals</vt:lpstr>
      <vt:lpstr>cFS Architecture Layers</vt:lpstr>
      <vt:lpstr>Operating System / Boot Layer</vt:lpstr>
      <vt:lpstr>Platform Abstraction - OSAL</vt:lpstr>
      <vt:lpstr>Platform Abstraction - PSP</vt:lpstr>
      <vt:lpstr>Core Flight Executive</vt:lpstr>
      <vt:lpstr>Applications</vt:lpstr>
      <vt:lpstr>Development Tools &amp; Ground Systems</vt:lpstr>
      <vt:lpstr>cFS Applications</vt:lpstr>
      <vt:lpstr>Mission Application Example</vt:lpstr>
      <vt:lpstr>cFS Mission Directory Structure</vt:lpstr>
      <vt:lpstr>cFE Directory Structure</vt:lpstr>
      <vt:lpstr>cFE Module Structure</vt:lpstr>
      <vt:lpstr>Module Directory Structure</vt:lpstr>
      <vt:lpstr>Current Modules</vt:lpstr>
      <vt:lpstr>Config Module</vt:lpstr>
      <vt:lpstr>EDS</vt:lpstr>
      <vt:lpstr>Module 1: Backup Charts</vt:lpstr>
      <vt:lpstr>Where is the cFS?</vt:lpstr>
      <vt:lpstr>GSFC Open Source Apps</vt:lpstr>
      <vt:lpstr>Core Flight System (cFS) Training</vt:lpstr>
      <vt:lpstr>Course Agenda</vt:lpstr>
      <vt:lpstr>cFE Services - cFS Context </vt:lpstr>
      <vt:lpstr>What are the cFE Services?</vt:lpstr>
      <vt:lpstr>Common cFE Service Design</vt:lpstr>
      <vt:lpstr>Application Runtime Environment</vt:lpstr>
      <vt:lpstr>Application-Centric Architecture</vt:lpstr>
      <vt:lpstr>Configuration Parameter Scope </vt:lpstr>
      <vt:lpstr>Unique Identifier Configuration Parameters </vt:lpstr>
      <vt:lpstr>cFS Application Mission and Platform Configuration Files</vt:lpstr>
      <vt:lpstr>Exercise 1 – Build and Run the cFE</vt:lpstr>
      <vt:lpstr>Exercise 1 – Build and Run the cFE</vt:lpstr>
      <vt:lpstr>Exercise 1 Recap</vt:lpstr>
      <vt:lpstr>Core Flight System (cFS) Training</vt:lpstr>
      <vt:lpstr>Course Agenda</vt:lpstr>
      <vt:lpstr>Executive Services - cFS Context </vt:lpstr>
      <vt:lpstr>Executive Services (ES) – Overview</vt:lpstr>
      <vt:lpstr>Executive Services - Context</vt:lpstr>
      <vt:lpstr>Executive Services - Boot Sequence</vt:lpstr>
      <vt:lpstr>Executive Services - Startup </vt:lpstr>
      <vt:lpstr>Executive Services - Startup Script</vt:lpstr>
      <vt:lpstr>Executive Services – Example Script</vt:lpstr>
      <vt:lpstr>Executive Services – Logs</vt:lpstr>
      <vt:lpstr>Executive Services – Reset Behavior</vt:lpstr>
      <vt:lpstr>Executive Services – Retrieving Onboard State</vt:lpstr>
      <vt:lpstr>Executive Services -  System Integration and App Development (1 of 2)</vt:lpstr>
      <vt:lpstr>Executive Services - System Integration and App Development (2 of 2)</vt:lpstr>
      <vt:lpstr>Executive Services – APIs  (1 of 6)</vt:lpstr>
      <vt:lpstr>Executive Services – APIs (2 of 6)</vt:lpstr>
      <vt:lpstr>Executive Services – APIs (3 of 6)</vt:lpstr>
      <vt:lpstr>Executive Services – APIs (4 of 6)</vt:lpstr>
      <vt:lpstr>Executive Services – APIs (5 of 6)</vt:lpstr>
      <vt:lpstr>Executive Services – APIs (6 of 6)</vt:lpstr>
      <vt:lpstr>A Note on Resource IDs</vt:lpstr>
      <vt:lpstr>Executive Services – Command List</vt:lpstr>
      <vt:lpstr>Executive Services –  Platform Configuration Parameters</vt:lpstr>
      <vt:lpstr>Executive Services –  Platform Configuration Parameters</vt:lpstr>
      <vt:lpstr>Executive Services –  Platform Configuration Parameters</vt:lpstr>
      <vt:lpstr>Executive Services –  Mission Configuration Parameters</vt:lpstr>
      <vt:lpstr>Exercise 2 - Command cFE Executive Service </vt:lpstr>
      <vt:lpstr>Exercise 2 - Command cFE Executive Service</vt:lpstr>
      <vt:lpstr>Exercise 2 – Part 1 Recap</vt:lpstr>
      <vt:lpstr>Exercise 2 – Part 1 Recap</vt:lpstr>
      <vt:lpstr>Exercise 2 - Command cFE Executive Service </vt:lpstr>
      <vt:lpstr>Exercise 2 - Command cFE Executive Service </vt:lpstr>
      <vt:lpstr>Exercise 2 Part 2 Recap</vt:lpstr>
      <vt:lpstr>Core Flight System (cFS) Training</vt:lpstr>
      <vt:lpstr>Course Agenda</vt:lpstr>
      <vt:lpstr>Software Bus - cFS Context </vt:lpstr>
      <vt:lpstr>PowerPoint Presentation</vt:lpstr>
      <vt:lpstr>Software Bus - Context</vt:lpstr>
      <vt:lpstr>Software Bus Terms</vt:lpstr>
      <vt:lpstr>Software Bus and Message Module</vt:lpstr>
      <vt:lpstr>Software Bus – Messages (1 of 2)</vt:lpstr>
      <vt:lpstr>Software Bus – Messages (2 of 2)</vt:lpstr>
      <vt:lpstr>Software Bus – Message Formats</vt:lpstr>
      <vt:lpstr>Software Bus – Reset Behavior</vt:lpstr>
      <vt:lpstr>Software Bus – Retrieving Onboard State</vt:lpstr>
      <vt:lpstr>Software Bus - System Integration</vt:lpstr>
      <vt:lpstr>Software Bus – App Development (1 of 2)</vt:lpstr>
      <vt:lpstr>Software Bus – App Development (2 of 2)</vt:lpstr>
      <vt:lpstr>cFE Software Bus APIs</vt:lpstr>
      <vt:lpstr>cFE Software Bus APIs</vt:lpstr>
      <vt:lpstr>cFE Software Bus APIs</vt:lpstr>
      <vt:lpstr>cFE Message Module APIs</vt:lpstr>
      <vt:lpstr>cFE Message Module APIs</vt:lpstr>
      <vt:lpstr>cFE Message Module APIs</vt:lpstr>
      <vt:lpstr>cFE Software Bus Command List</vt:lpstr>
      <vt:lpstr>Software Bus – Platform Configuration Parameters</vt:lpstr>
      <vt:lpstr>Software Bus – Mission Configuration Parameters</vt:lpstr>
      <vt:lpstr>Exercise 3 - Command cFE Software Bus</vt:lpstr>
      <vt:lpstr>Exercise 3 - Command cFE Software Bus</vt:lpstr>
      <vt:lpstr>Exercise 3 Recap</vt:lpstr>
      <vt:lpstr>Exercise 3 Recap</vt:lpstr>
      <vt:lpstr>CCSDS References</vt:lpstr>
      <vt:lpstr>Core Flight System (cFS) Training</vt:lpstr>
      <vt:lpstr>Course Agenda</vt:lpstr>
      <vt:lpstr>Event Services - cFS Context </vt:lpstr>
      <vt:lpstr>Event Services (EVS) - Overview</vt:lpstr>
      <vt:lpstr>Event Services - Context</vt:lpstr>
      <vt:lpstr>Event Services – Message Format</vt:lpstr>
      <vt:lpstr>Event Services – Event Filtering</vt:lpstr>
      <vt:lpstr>Event Services - Ports</vt:lpstr>
      <vt:lpstr>Event Services – Message Control</vt:lpstr>
      <vt:lpstr>Event Services – Reset Behavior</vt:lpstr>
      <vt:lpstr>Event Services – Retrieving Onboard State</vt:lpstr>
      <vt:lpstr>Event Services - System Integration and App Development</vt:lpstr>
      <vt:lpstr>cFE Event Services APIs</vt:lpstr>
      <vt:lpstr>Event Services – Command List</vt:lpstr>
      <vt:lpstr>Event Services – Command List</vt:lpstr>
      <vt:lpstr>Event Services – Platform Configuration Parameters</vt:lpstr>
      <vt:lpstr>Event Services – Mission Configuration Parameters</vt:lpstr>
      <vt:lpstr>Exercise 4 - Command cFE Event Service </vt:lpstr>
      <vt:lpstr>Exercise 4 - Command cFE Event Service </vt:lpstr>
      <vt:lpstr>Exercise 4 - Command cFE Event Service </vt:lpstr>
      <vt:lpstr>Exercise 4 Recap</vt:lpstr>
      <vt:lpstr>Core Flight System (cFS) Training</vt:lpstr>
      <vt:lpstr>Course Agenda</vt:lpstr>
      <vt:lpstr>Time Services - cFS Context </vt:lpstr>
      <vt:lpstr>Time Services - Overview</vt:lpstr>
      <vt:lpstr>Time Services - Context</vt:lpstr>
      <vt:lpstr>Time Services – Time Formats</vt:lpstr>
      <vt:lpstr>Time Services – “Flywheeling”</vt:lpstr>
      <vt:lpstr>Time Services – Reset Behavior</vt:lpstr>
      <vt:lpstr>Time Services – Retrieving Onboard State</vt:lpstr>
      <vt:lpstr>Time Services – Configuration Considerations</vt:lpstr>
      <vt:lpstr>Time Services – Configuration Parameters</vt:lpstr>
      <vt:lpstr>cFE Time Services APIs</vt:lpstr>
      <vt:lpstr>cFE Time Services APIs</vt:lpstr>
      <vt:lpstr>Time Services Commands</vt:lpstr>
      <vt:lpstr>Time Services – Platform Configuration Parameters</vt:lpstr>
      <vt:lpstr>Time Services – Platform Configuration Parameters</vt:lpstr>
      <vt:lpstr>Time Services – Mission Configuration Parameters</vt:lpstr>
      <vt:lpstr>Exercise 5 - Command cFE Time Service </vt:lpstr>
      <vt:lpstr>Exercise 5 Part 1 Recap</vt:lpstr>
      <vt:lpstr>Exercise 5 - Command cFE Time Service </vt:lpstr>
      <vt:lpstr>Exercise 5 Part 2 Recap</vt:lpstr>
      <vt:lpstr>Exercise 5 - Command cFE Time Service </vt:lpstr>
      <vt:lpstr>Exercise 5 Part 3 Recap</vt:lpstr>
      <vt:lpstr>Core Flight System (cFS) Training</vt:lpstr>
      <vt:lpstr>Course Agenda</vt:lpstr>
      <vt:lpstr>Table Services - cFS Context </vt:lpstr>
      <vt:lpstr>Table Services (TBL) - Overview</vt:lpstr>
      <vt:lpstr>Table Services - Context</vt:lpstr>
      <vt:lpstr>Table Services – Managing Tables  </vt:lpstr>
      <vt:lpstr>Table Services - Load Table</vt:lpstr>
      <vt:lpstr>Table Services - Dump Table</vt:lpstr>
      <vt:lpstr>Table Services –Table Buffer Types</vt:lpstr>
      <vt:lpstr>Table Services –Table Attributes</vt:lpstr>
      <vt:lpstr>Table Services – Reset Behavior</vt:lpstr>
      <vt:lpstr>Table Services – Retrieving Onboard State</vt:lpstr>
      <vt:lpstr>Table Services  System Integration and App Development (1 of 2)</vt:lpstr>
      <vt:lpstr>Table Services System Integration and App Development (2 of 2)</vt:lpstr>
      <vt:lpstr>cFE Table Services APIs</vt:lpstr>
      <vt:lpstr>cFE Table Services APIs</vt:lpstr>
      <vt:lpstr>Table Services Commands</vt:lpstr>
      <vt:lpstr>Table Services – Platform Configuration Parameters</vt:lpstr>
      <vt:lpstr>Table Services – Mission Configuration Parameters</vt:lpstr>
      <vt:lpstr>Exercise 6 - Command cFE Table Service </vt:lpstr>
      <vt:lpstr>Exercise 6 - Recap</vt:lpstr>
      <vt:lpstr>Exercise 6 - Recap</vt:lpstr>
      <vt:lpstr>Exercise 6 - Recap</vt:lpstr>
      <vt:lpstr>Core Flight System (cFS) Training</vt:lpstr>
      <vt:lpstr>Course Agenda</vt:lpstr>
      <vt:lpstr>Applications - cFS Context </vt:lpstr>
      <vt:lpstr>cFS Applications</vt:lpstr>
      <vt:lpstr>cFS Libraries</vt:lpstr>
      <vt:lpstr>Application Build Context</vt:lpstr>
      <vt:lpstr>cFS Mission Directory Structure</vt:lpstr>
      <vt:lpstr>App Directory Structure</vt:lpstr>
      <vt:lpstr>cFS Mission Directory Structure</vt:lpstr>
      <vt:lpstr>_def Directory Structure</vt:lpstr>
      <vt:lpstr>Application Runtime Context</vt:lpstr>
      <vt:lpstr>Application Runtime Context</vt:lpstr>
      <vt:lpstr>Application Runtime Context</vt:lpstr>
      <vt:lpstr>Mission Application Example</vt:lpstr>
      <vt:lpstr>Existing Applications</vt:lpstr>
      <vt:lpstr>GSFC Open Source Apps</vt:lpstr>
      <vt:lpstr>Fault Detection and Correction Apps</vt:lpstr>
      <vt:lpstr>Operational Scenarios  Health &amp; Safety</vt:lpstr>
      <vt:lpstr>Operational Scenarios  Fault Detection</vt:lpstr>
      <vt:lpstr>File &amp; Data Management Apps</vt:lpstr>
      <vt:lpstr>Operational Scenarios File Management</vt:lpstr>
      <vt:lpstr>Operational Scenarios  Uplink System Tables</vt:lpstr>
      <vt:lpstr>Operational Scenarios Dump System Tables</vt:lpstr>
      <vt:lpstr>System Operations Applications</vt:lpstr>
      <vt:lpstr>Operational Scenarios  Uplink</vt:lpstr>
      <vt:lpstr>Operational Scenarios  Telemetry Packet Downlink</vt:lpstr>
      <vt:lpstr>Application Design</vt:lpstr>
      <vt:lpstr>Application Design Resources</vt:lpstr>
      <vt:lpstr>Application Design Practices</vt:lpstr>
      <vt:lpstr>Generic App Design</vt:lpstr>
      <vt:lpstr>I/O Application Design Pattern</vt:lpstr>
      <vt:lpstr>Exercise 7 – Add FM App to Build</vt:lpstr>
      <vt:lpstr>Exercise 7 Recap</vt:lpstr>
      <vt:lpstr>Exercise 8 - Add a command to sample_app</vt:lpstr>
      <vt:lpstr>Exercise 8 - Add a command to sample_app</vt:lpstr>
      <vt:lpstr>Exercise 8 - Add a command to sample_app</vt:lpstr>
      <vt:lpstr>Exercise 8 - Add a command to sample_app</vt:lpstr>
      <vt:lpstr>Exercise 8 - Add a command to sample_app</vt:lpstr>
      <vt:lpstr>Exercise 8 Recap</vt:lpstr>
      <vt:lpstr>Acronyms</vt:lpstr>
      <vt:lpstr>Acronyms</vt:lpstr>
      <vt:lpstr>Acronyms</vt:lpstr>
      <vt:lpstr>Acronyms</vt:lpstr>
      <vt:lpstr>Acronyms</vt:lpstr>
    </vt:vector>
  </TitlesOfParts>
  <Company>FSW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 Flight System (cFS) Training</dc:title>
  <dc:creator>Pid</dc:creator>
  <cp:lastModifiedBy>Geist, Elizabeth J. (GSFC-5820)</cp:lastModifiedBy>
  <cp:revision>2</cp:revision>
  <cp:lastPrinted>2020-04-08T17:53:04Z</cp:lastPrinted>
  <dcterms:created xsi:type="dcterms:W3CDTF">2005-03-15T20:31:38Z</dcterms:created>
  <dcterms:modified xsi:type="dcterms:W3CDTF">2024-01-04T16:27:23Z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0x010100DBE1E7733FA74847B4D2DBE526CEBE27</vt:lpwstr>
  </property>
  <property fmtid="{D5CDD505-2E9C-101B-9397-08002B2CF9AE}" pid="3" name="Order">
    <vt:r8>91500</vt:r8>
  </property>
  <property fmtid="{D5CDD505-2E9C-101B-9397-08002B2CF9AE}" pid="4" name="ComplianceAssetId">
    <vt:lpwstr/>
  </property>
  <property fmtid="{D5CDD505-2E9C-101B-9397-08002B2CF9AE}" pid="5" name="MediaServiceImageTags">
    <vt:lpwstr/>
  </property>
</Properties>
</file>