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2" r:id="rId4"/>
    <p:sldMasterId id="2147483773" r:id="rId5"/>
    <p:sldMasterId id="2147483791" r:id="rId6"/>
  </p:sldMasterIdLst>
  <p:notesMasterIdLst>
    <p:notesMasterId r:id="rId33"/>
  </p:notesMasterIdLst>
  <p:sldIdLst>
    <p:sldId id="2145708178" r:id="rId7"/>
    <p:sldId id="2147308101" r:id="rId8"/>
    <p:sldId id="2147308083" r:id="rId9"/>
    <p:sldId id="2147308102" r:id="rId10"/>
    <p:sldId id="2145708528" r:id="rId11"/>
    <p:sldId id="2147308096" r:id="rId12"/>
    <p:sldId id="2145708563" r:id="rId13"/>
    <p:sldId id="2145708566" r:id="rId14"/>
    <p:sldId id="2145708580" r:id="rId15"/>
    <p:sldId id="2145708579" r:id="rId16"/>
    <p:sldId id="2145708583" r:id="rId17"/>
    <p:sldId id="2145708551" r:id="rId18"/>
    <p:sldId id="278" r:id="rId19"/>
    <p:sldId id="2147308108" r:id="rId20"/>
    <p:sldId id="2145708531" r:id="rId21"/>
    <p:sldId id="1251" r:id="rId22"/>
    <p:sldId id="256" r:id="rId23"/>
    <p:sldId id="2147308097" r:id="rId24"/>
    <p:sldId id="2147308105" r:id="rId25"/>
    <p:sldId id="259" r:id="rId26"/>
    <p:sldId id="2147308106" r:id="rId27"/>
    <p:sldId id="2147308107" r:id="rId28"/>
    <p:sldId id="2145708582" r:id="rId29"/>
    <p:sldId id="2145708490" r:id="rId30"/>
    <p:sldId id="2147308098" r:id="rId31"/>
    <p:sldId id="214570835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lowe, Jill M. (LARC-A)" initials="MJM(" lastIdx="30" clrIdx="0">
    <p:extLst>
      <p:ext uri="{19B8F6BF-5375-455C-9EA6-DF929625EA0E}">
        <p15:presenceInfo xmlns:p15="http://schemas.microsoft.com/office/powerpoint/2012/main" userId="S-1-5-21-330711430-3775241029-4075259233-79000" providerId="AD"/>
      </p:ext>
    </p:extLst>
  </p:cmAuthor>
  <p:cmAuthor id="2" name="Kolmstetter, Elizabeth B. (HQ-LE020)" initials="K(" lastIdx="12" clrIdx="1">
    <p:extLst>
      <p:ext uri="{19B8F6BF-5375-455C-9EA6-DF929625EA0E}">
        <p15:presenceInfo xmlns:p15="http://schemas.microsoft.com/office/powerpoint/2012/main" userId="S::ekolmste@ndc.nasa.gov::ce6195da-227d-4f34-a2d6-26c637199e1e" providerId="AD"/>
      </p:ext>
    </p:extLst>
  </p:cmAuthor>
  <p:cmAuthor id="3" name="Marlowe, Jill M. (LARC-A)" initials="M(" lastIdx="398" clrIdx="2">
    <p:extLst>
      <p:ext uri="{19B8F6BF-5375-455C-9EA6-DF929625EA0E}">
        <p15:presenceInfo xmlns:p15="http://schemas.microsoft.com/office/powerpoint/2012/main" userId="S::jmarlowe@ndc.nasa.gov::8d897314-e933-40cd-b5d9-9835f26be814" providerId="AD"/>
      </p:ext>
    </p:extLst>
  </p:cmAuthor>
  <p:cmAuthor id="4" name="Thompson, Ron (HQ-JH000)" initials="TR(" lastIdx="101" clrIdx="3">
    <p:extLst>
      <p:ext uri="{19B8F6BF-5375-455C-9EA6-DF929625EA0E}">
        <p15:presenceInfo xmlns:p15="http://schemas.microsoft.com/office/powerpoint/2012/main" userId="S::rathomp7@ndc.nasa.gov::9586c132-40de-4b7e-bd07-7304356ca00b" providerId="AD"/>
      </p:ext>
    </p:extLst>
  </p:cmAuthor>
  <p:cmAuthor id="5" name="Mclarney, Edward L. (LARC-B7)" initials="MEL(" lastIdx="58" clrIdx="4">
    <p:extLst>
      <p:ext uri="{19B8F6BF-5375-455C-9EA6-DF929625EA0E}">
        <p15:presenceInfo xmlns:p15="http://schemas.microsoft.com/office/powerpoint/2012/main" userId="S::emclarne@ndc.nasa.gov::b4ae9c9b-fce4-4514-805d-99e1562872ef" providerId="AD"/>
      </p:ext>
    </p:extLst>
  </p:cmAuthor>
  <p:cmAuthor id="6" name="Murphy, Patrick (HQ-OC000)" initials="MP(O" lastIdx="67" clrIdx="5">
    <p:extLst>
      <p:ext uri="{19B8F6BF-5375-455C-9EA6-DF929625EA0E}">
        <p15:presenceInfo xmlns:p15="http://schemas.microsoft.com/office/powerpoint/2012/main" userId="S::plmurphy@ndc.nasa.gov::b7b84fd9-ba4f-4d17-8908-3049935306c5" providerId="AD"/>
      </p:ext>
    </p:extLst>
  </p:cmAuthor>
  <p:cmAuthor id="7" name="Diventi, Anthony J. (HQ-GD000)" initials="DAJ(" lastIdx="20" clrIdx="6">
    <p:extLst>
      <p:ext uri="{19B8F6BF-5375-455C-9EA6-DF929625EA0E}">
        <p15:presenceInfo xmlns:p15="http://schemas.microsoft.com/office/powerpoint/2012/main" userId="S-1-5-21-330711430-3775241029-4075259233-95881" providerId="AD"/>
      </p:ext>
    </p:extLst>
  </p:cmAuthor>
  <p:cmAuthor id="8" name="Krut, Keith A. (HQ-LE020)" initials="K(" lastIdx="15" clrIdx="7">
    <p:extLst>
      <p:ext uri="{19B8F6BF-5375-455C-9EA6-DF929625EA0E}">
        <p15:presenceInfo xmlns:p15="http://schemas.microsoft.com/office/powerpoint/2012/main" userId="S::kkrut@ndc.nasa.gov::7e79d905-f286-4e56-a0c8-615137c7a50b" providerId="AD"/>
      </p:ext>
    </p:extLst>
  </p:cmAuthor>
  <p:cmAuthor id="9" name="Duley, Jason J. (ARC-JH000)" initials="DJJ(J" lastIdx="9" clrIdx="8">
    <p:extLst>
      <p:ext uri="{19B8F6BF-5375-455C-9EA6-DF929625EA0E}">
        <p15:presenceInfo xmlns:p15="http://schemas.microsoft.com/office/powerpoint/2012/main" userId="S::jduley@ndc.nasa.gov::69bec630-a550-487b-9d3c-7b15daa6d14e" providerId="AD"/>
      </p:ext>
    </p:extLst>
  </p:cmAuthor>
  <p:cmAuthor id="10" name="Sang, Anthony C. (JSC-OE111)" initials="S(" lastIdx="4" clrIdx="9">
    <p:extLst>
      <p:ext uri="{19B8F6BF-5375-455C-9EA6-DF929625EA0E}">
        <p15:presenceInfo xmlns:p15="http://schemas.microsoft.com/office/powerpoint/2012/main" userId="S::asang@ndc.nasa.gov::d3f53c62-0352-4b5a-9a2d-1357c0b526d3" providerId="AD"/>
      </p:ext>
    </p:extLst>
  </p:cmAuthor>
  <p:cmAuthor id="11" name="Miller, Nikki L. (MSFC-IS91)" initials="M(" lastIdx="8" clrIdx="10">
    <p:extLst>
      <p:ext uri="{19B8F6BF-5375-455C-9EA6-DF929625EA0E}">
        <p15:presenceInfo xmlns:p15="http://schemas.microsoft.com/office/powerpoint/2012/main" userId="S::nlmiller@ndc.nasa.gov::75b06a18-efb7-4525-bf21-6ce4e063485b" providerId="AD"/>
      </p:ext>
    </p:extLst>
  </p:cmAuthor>
  <p:cmAuthor id="12" name="Oza, Nikunj C. (ARC-TI)" initials="O(" lastIdx="5" clrIdx="11">
    <p:extLst>
      <p:ext uri="{19B8F6BF-5375-455C-9EA6-DF929625EA0E}">
        <p15:presenceInfo xmlns:p15="http://schemas.microsoft.com/office/powerpoint/2012/main" userId="S::noza@ndc.nasa.gov::62590626-f7e3-426c-8168-48f20ae7de94" providerId="AD"/>
      </p:ext>
    </p:extLst>
  </p:cmAuthor>
  <p:cmAuthor id="13" name="Casuga, Jules P. (ARC-ID)" initials="C(" lastIdx="2" clrIdx="12">
    <p:extLst>
      <p:ext uri="{19B8F6BF-5375-455C-9EA6-DF929625EA0E}">
        <p15:presenceInfo xmlns:p15="http://schemas.microsoft.com/office/powerpoint/2012/main" userId="S::jcasuga@ndc.nasa.gov::f8c8661f-c2ea-4a7d-bf1c-4bae16793d22" providerId="AD"/>
      </p:ext>
    </p:extLst>
  </p:cmAuthor>
  <p:cmAuthor id="14" name="Casuga, Jules P. (ARC-ID)" initials="CJP(" lastIdx="9" clrIdx="13">
    <p:extLst>
      <p:ext uri="{19B8F6BF-5375-455C-9EA6-DF929625EA0E}">
        <p15:presenceInfo xmlns:p15="http://schemas.microsoft.com/office/powerpoint/2012/main" userId="S-1-5-21-330711430-3775241029-4075259233-811803" providerId="AD"/>
      </p:ext>
    </p:extLst>
  </p:cmAuthor>
  <p:cmAuthor id="15" name="Microsoft Office User" initials="MOU" lastIdx="16" clrIdx="14">
    <p:extLst>
      <p:ext uri="{19B8F6BF-5375-455C-9EA6-DF929625EA0E}">
        <p15:presenceInfo xmlns:p15="http://schemas.microsoft.com/office/powerpoint/2012/main" userId="Microsoft Office User" providerId="None"/>
      </p:ext>
    </p:extLst>
  </p:cmAuthor>
  <p:cmAuthor id="16" name="Diventi, Anthony J. (HQ-GD000)" initials="D(" lastIdx="14" clrIdx="15">
    <p:extLst>
      <p:ext uri="{19B8F6BF-5375-455C-9EA6-DF929625EA0E}">
        <p15:presenceInfo xmlns:p15="http://schemas.microsoft.com/office/powerpoint/2012/main" userId="S::adiventi@ndc.nasa.gov::4d8744c2-0282-4964-ae2a-a5bb83c4e1ae" providerId="AD"/>
      </p:ext>
    </p:extLst>
  </p:cmAuthor>
  <p:cmAuthor id="17" name="Hill, Shanee (HQ-AA000)[Total Solutions Inc]" initials="HI" lastIdx="112" clrIdx="16">
    <p:extLst>
      <p:ext uri="{19B8F6BF-5375-455C-9EA6-DF929625EA0E}">
        <p15:presenceInfo xmlns:p15="http://schemas.microsoft.com/office/powerpoint/2012/main" userId="S::shill9@ndc.nasa.gov::5a416de2-edd8-4cf4-bbb7-d9aa27411782" providerId="AD"/>
      </p:ext>
    </p:extLst>
  </p:cmAuthor>
  <p:cmAuthor id="18" name="Davie, Mary A. (HQ-LA000)" initials="D(" lastIdx="2" clrIdx="17">
    <p:extLst>
      <p:ext uri="{19B8F6BF-5375-455C-9EA6-DF929625EA0E}">
        <p15:presenceInfo xmlns:p15="http://schemas.microsoft.com/office/powerpoint/2012/main" userId="S::madavie@ndc.nasa.gov::7cfe025d-281e-47d8-98eb-a82f864adba3" providerId="AD"/>
      </p:ext>
    </p:extLst>
  </p:cmAuthor>
  <p:cmAuthor id="19" name="Ortiz, James N. (JSC-AA000)" initials="O(" lastIdx="2" clrIdx="18">
    <p:extLst>
      <p:ext uri="{19B8F6BF-5375-455C-9EA6-DF929625EA0E}">
        <p15:presenceInfo xmlns:p15="http://schemas.microsoft.com/office/powerpoint/2012/main" userId="S::jnortiz@ndc.nasa.gov::b3a7500b-3818-4800-9317-39a6cdffb6ad" providerId="AD"/>
      </p:ext>
    </p:extLst>
  </p:cmAuthor>
  <p:cmAuthor id="20" name="Haymes, Christina L. (LARC-A)" initials="H(" lastIdx="17" clrIdx="19">
    <p:extLst>
      <p:ext uri="{19B8F6BF-5375-455C-9EA6-DF929625EA0E}">
        <p15:presenceInfo xmlns:p15="http://schemas.microsoft.com/office/powerpoint/2012/main" userId="S::clhaymes@ndc.nasa.gov::d736866f-e6ef-4709-8b81-2bae39e4f905" providerId="AD"/>
      </p:ext>
    </p:extLst>
  </p:cmAuthor>
  <p:cmAuthor id="21" name="Saunders, Melanie (HQ-AA000)" initials="S(" lastIdx="44" clrIdx="20">
    <p:extLst>
      <p:ext uri="{19B8F6BF-5375-455C-9EA6-DF929625EA0E}">
        <p15:presenceInfo xmlns:p15="http://schemas.microsoft.com/office/powerpoint/2012/main" userId="S::mwsaunde@ndc.nasa.gov::98a94439-5e60-4bf3-8189-1fa65cd48ba7" providerId="AD"/>
      </p:ext>
    </p:extLst>
  </p:cmAuthor>
  <p:cmAuthor id="22" name="Misra, Ajay K. (GRC-L000)" initials="M(" lastIdx="21" clrIdx="21">
    <p:extLst>
      <p:ext uri="{19B8F6BF-5375-455C-9EA6-DF929625EA0E}">
        <p15:presenceInfo xmlns:p15="http://schemas.microsoft.com/office/powerpoint/2012/main" userId="S::amisra@ndc.nasa.gov::3c7edfc5-9ae8-479c-a342-d8e3843b9797" providerId="AD"/>
      </p:ext>
    </p:extLst>
  </p:cmAuthor>
  <p:cmAuthor id="23" name="Richardson, David H. (GSFC-1010)" initials="R(" lastIdx="3" clrIdx="22">
    <p:extLst>
      <p:ext uri="{19B8F6BF-5375-455C-9EA6-DF929625EA0E}">
        <p15:presenceInfo xmlns:p15="http://schemas.microsoft.com/office/powerpoint/2012/main" userId="S::dhrichar@ndc.nasa.gov::84beaaf2-2a4a-40f6-b460-c0e5be5ae876" providerId="AD"/>
      </p:ext>
    </p:extLst>
  </p:cmAuthor>
  <p:cmAuthor id="24" name="Arviola, Anthony D. (LARC-B7)" initials="AAD(B" lastIdx="1" clrIdx="23">
    <p:extLst>
      <p:ext uri="{19B8F6BF-5375-455C-9EA6-DF929625EA0E}">
        <p15:presenceInfo xmlns:p15="http://schemas.microsoft.com/office/powerpoint/2012/main" userId="S::aarviola@ndc.nasa.gov::876a4f17-373e-42b5-97b0-0603dc383719" providerId="AD"/>
      </p:ext>
    </p:extLst>
  </p:cmAuthor>
  <p:cmAuthor id="25" name="Esper, Charu S. (HQ-LA030)" initials="E(" lastIdx="4" clrIdx="24">
    <p:extLst>
      <p:ext uri="{19B8F6BF-5375-455C-9EA6-DF929625EA0E}">
        <p15:presenceInfo xmlns:p15="http://schemas.microsoft.com/office/powerpoint/2012/main" userId="S::csharma@ndc.nasa.gov::d2c93b02-0e10-4c4c-b747-d67b582f11b9" providerId="AD"/>
      </p:ext>
    </p:extLst>
  </p:cmAuthor>
  <p:cmAuthor id="26" name="Hill, Terry (JSC-EX411)" initials="H(" lastIdx="9" clrIdx="25">
    <p:extLst>
      <p:ext uri="{19B8F6BF-5375-455C-9EA6-DF929625EA0E}">
        <p15:presenceInfo xmlns:p15="http://schemas.microsoft.com/office/powerpoint/2012/main" userId="S::trhill1@ndc.nasa.gov::6fa12c21-bbd4-40fb-aac0-9b3f73ab9822" providerId="AD"/>
      </p:ext>
    </p:extLst>
  </p:cmAuthor>
  <p:cmAuthor id="27" name="Kelldorf, David C (JSC-IO111)" initials="K(" lastIdx="12" clrIdx="26">
    <p:extLst>
      <p:ext uri="{19B8F6BF-5375-455C-9EA6-DF929625EA0E}">
        <p15:presenceInfo xmlns:p15="http://schemas.microsoft.com/office/powerpoint/2012/main" userId="S::dkelldor@ndc.nasa.gov::4c138b86-302c-496a-b050-32d91cf7d837" providerId="AD"/>
      </p:ext>
    </p:extLst>
  </p:cmAuthor>
  <p:cmAuthor id="28" name="Dosberg, Matthew W. (GSFC-7300)" initials="D(" lastIdx="1" clrIdx="27">
    <p:extLst>
      <p:ext uri="{19B8F6BF-5375-455C-9EA6-DF929625EA0E}">
        <p15:presenceInfo xmlns:p15="http://schemas.microsoft.com/office/powerpoint/2012/main" userId="S::mdosberg@ndc.nasa.gov::f5065a94-273b-422a-bc00-5f4af68024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B4C"/>
    <a:srgbClr val="009F16"/>
    <a:srgbClr val="054DC0"/>
    <a:srgbClr val="4AACC7"/>
    <a:srgbClr val="7030A0"/>
    <a:srgbClr val="E9F1F6"/>
    <a:srgbClr val="0241A8"/>
    <a:srgbClr val="E6F5FF"/>
    <a:srgbClr val="4BACC6"/>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71"/>
    <p:restoredTop sz="97278"/>
  </p:normalViewPr>
  <p:slideViewPr>
    <p:cSldViewPr snapToGrid="0">
      <p:cViewPr varScale="1">
        <p:scale>
          <a:sx n="219" d="100"/>
          <a:sy n="219" d="100"/>
        </p:scale>
        <p:origin x="888" y="192"/>
      </p:cViewPr>
      <p:guideLst/>
    </p:cSldViewPr>
  </p:slideViewPr>
  <p:notesTextViewPr>
    <p:cViewPr>
      <p:scale>
        <a:sx n="1" d="1"/>
        <a:sy n="1" d="1"/>
      </p:scale>
      <p:origin x="0" y="0"/>
    </p:cViewPr>
  </p:notesTextViewPr>
  <p:sorterViewPr>
    <p:cViewPr>
      <p:scale>
        <a:sx n="100" d="100"/>
        <a:sy n="100" d="100"/>
      </p:scale>
      <p:origin x="0" y="-54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Users/trhill1/Documents/%20Work%20files/%20Projects/OCE-HQ/OCE%20Cloud/FY23%20TWC%20Project-users-computed-2023-12-1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trhill1/Documents/%20Work%20files/%20Projects/OCE-HQ/OCE%20Cloud/FY23%20TWC%20Project-resources-computed-2023-12-1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en-US" sz="1200"/>
              <a:t>Unique Users by Program </a:t>
            </a:r>
          </a:p>
        </c:rich>
      </c:tx>
      <c:layout>
        <c:manualLayout>
          <c:xMode val="edge"/>
          <c:yMode val="edge"/>
          <c:x val="0.32779410195325759"/>
          <c:y val="2.3928320950358694E-2"/>
        </c:manualLayout>
      </c:layout>
      <c:overlay val="0"/>
      <c:spPr>
        <a:noFill/>
        <a:ln>
          <a:noFill/>
        </a:ln>
        <a:effectLst/>
      </c:spPr>
      <c:txPr>
        <a:bodyPr rot="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759238488508351"/>
          <c:y val="0.20838369796190509"/>
          <c:w val="0.43935394585517612"/>
          <c:h val="0.71304005786124147"/>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E05-CF46-BBDA-277AFB58BD5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E05-CF46-BBDA-277AFB58BD5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E05-CF46-BBDA-277AFB58BD5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E05-CF46-BBDA-277AFB58BD53}"/>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E05-CF46-BBDA-277AFB58BD53}"/>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E05-CF46-BBDA-277AFB58BD53}"/>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8E05-CF46-BBDA-277AFB58BD53}"/>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8E05-CF46-BBDA-277AFB58BD53}"/>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8E05-CF46-BBDA-277AFB58BD53}"/>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8E05-CF46-BBDA-277AFB58BD53}"/>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8E05-CF46-BBDA-277AFB58BD53}"/>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8E05-CF46-BBDA-277AFB58BD53}"/>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8E05-CF46-BBDA-277AFB58BD53}"/>
              </c:ext>
            </c:extLst>
          </c:dPt>
          <c:dPt>
            <c:idx val="13"/>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B-8E05-CF46-BBDA-277AFB58BD53}"/>
              </c:ext>
            </c:extLst>
          </c:dPt>
          <c:dPt>
            <c:idx val="14"/>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D-8E05-CF46-BBDA-277AFB58BD53}"/>
              </c:ext>
            </c:extLst>
          </c:dPt>
          <c:dPt>
            <c:idx val="15"/>
            <c:bubble3D val="0"/>
            <c:spPr>
              <a:solidFill>
                <a:schemeClr val="accent4">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F-8E05-CF46-BBDA-277AFB58BD53}"/>
              </c:ext>
            </c:extLst>
          </c:dPt>
          <c:dPt>
            <c:idx val="16"/>
            <c:bubble3D val="0"/>
            <c:spPr>
              <a:solidFill>
                <a:schemeClr val="accent5">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1-8E05-CF46-BBDA-277AFB58BD53}"/>
              </c:ext>
            </c:extLst>
          </c:dPt>
          <c:dLbls>
            <c:dLbl>
              <c:idx val="0"/>
              <c:layout>
                <c:manualLayout>
                  <c:x val="0.31666716172156517"/>
                  <c:y val="2.4531084034887869E-2"/>
                </c:manualLayout>
              </c:layout>
              <c:spPr>
                <a:noFill/>
                <a:ln>
                  <a:noFill/>
                </a:ln>
                <a:effectLst/>
              </c:spPr>
              <c:txPr>
                <a:bodyPr rot="0" spcFirstLastPara="1" vertOverflow="ellipsis" vert="horz" wrap="square" anchor="ctr" anchorCtr="1"/>
                <a:lstStyle/>
                <a:p>
                  <a:pPr>
                    <a:defRPr sz="8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732827883041041"/>
                      <c:h val="4.3017734810201165E-2"/>
                    </c:manualLayout>
                  </c15:layout>
                </c:ext>
                <c:ext xmlns:c16="http://schemas.microsoft.com/office/drawing/2014/chart" uri="{C3380CC4-5D6E-409C-BE32-E72D297353CC}">
                  <c16:uniqueId val="{00000001-8E05-CF46-BBDA-277AFB58BD53}"/>
                </c:ext>
              </c:extLst>
            </c:dLbl>
            <c:dLbl>
              <c:idx val="1"/>
              <c:layout>
                <c:manualLayout>
                  <c:x val="0.10272471510137769"/>
                  <c:y val="6.369391239587073E-2"/>
                </c:manualLayout>
              </c:layout>
              <c:spPr>
                <a:noFill/>
                <a:ln>
                  <a:noFill/>
                </a:ln>
                <a:effectLst/>
              </c:spPr>
              <c:txPr>
                <a:bodyPr rot="0" spcFirstLastPara="1" vertOverflow="ellipsis" vert="horz" wrap="square" anchor="ctr" anchorCtr="0"/>
                <a:lstStyle/>
                <a:p>
                  <a:pPr algn="l">
                    <a:defRPr sz="8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486015049089865"/>
                      <c:h val="5.7398075315776495E-2"/>
                    </c:manualLayout>
                  </c15:layout>
                </c:ext>
                <c:ext xmlns:c16="http://schemas.microsoft.com/office/drawing/2014/chart" uri="{C3380CC4-5D6E-409C-BE32-E72D297353CC}">
                  <c16:uniqueId val="{00000003-8E05-CF46-BBDA-277AFB58BD53}"/>
                </c:ext>
              </c:extLst>
            </c:dLbl>
            <c:dLbl>
              <c:idx val="2"/>
              <c:layout>
                <c:manualLayout>
                  <c:x val="5.7151658621188706E-2"/>
                  <c:y val="2.5984362324311439E-2"/>
                </c:manualLayout>
              </c:layout>
              <c:spPr>
                <a:noFill/>
                <a:ln>
                  <a:noFill/>
                </a:ln>
                <a:effectLst/>
              </c:spPr>
              <c:txPr>
                <a:bodyPr rot="0" spcFirstLastPara="1" vertOverflow="ellipsis" vert="horz" wrap="square" anchor="ctr" anchorCtr="0"/>
                <a:lstStyle/>
                <a:p>
                  <a:pPr algn="l">
                    <a:defRPr sz="800" b="1" i="0" u="none" strike="noStrike" kern="1200" spc="0" baseline="0">
                      <a:solidFill>
                        <a:schemeClr val="accent3"/>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4825967908346905"/>
                      <c:h val="4.5924291389048306E-2"/>
                    </c:manualLayout>
                  </c15:layout>
                </c:ext>
                <c:ext xmlns:c16="http://schemas.microsoft.com/office/drawing/2014/chart" uri="{C3380CC4-5D6E-409C-BE32-E72D297353CC}">
                  <c16:uniqueId val="{00000005-8E05-CF46-BBDA-277AFB58BD53}"/>
                </c:ext>
              </c:extLst>
            </c:dLbl>
            <c:dLbl>
              <c:idx val="3"/>
              <c:layout>
                <c:manualLayout>
                  <c:x val="4.3473738206060583E-2"/>
                  <c:y val="5.7409200510275586E-2"/>
                </c:manualLayout>
              </c:layout>
              <c:spPr>
                <a:noFill/>
                <a:ln>
                  <a:noFill/>
                </a:ln>
                <a:effectLst/>
              </c:spPr>
              <c:txPr>
                <a:bodyPr rot="0" spcFirstLastPara="1" vertOverflow="ellipsis" vert="horz" wrap="square" anchor="ctr" anchorCtr="0"/>
                <a:lstStyle/>
                <a:p>
                  <a:pPr algn="l">
                    <a:defRPr sz="800" b="1" i="0" u="none" strike="noStrike" kern="1200" spc="0" baseline="0">
                      <a:solidFill>
                        <a:schemeClr val="accent4"/>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7932509605553713"/>
                      <c:h val="4.0665527037547396E-2"/>
                    </c:manualLayout>
                  </c15:layout>
                </c:ext>
                <c:ext xmlns:c16="http://schemas.microsoft.com/office/drawing/2014/chart" uri="{C3380CC4-5D6E-409C-BE32-E72D297353CC}">
                  <c16:uniqueId val="{00000007-8E05-CF46-BBDA-277AFB58BD53}"/>
                </c:ext>
              </c:extLst>
            </c:dLbl>
            <c:dLbl>
              <c:idx val="4"/>
              <c:layout>
                <c:manualLayout>
                  <c:x val="2.8683857097448685E-2"/>
                  <c:y val="5.3421905226641954E-2"/>
                </c:manualLayout>
              </c:layout>
              <c:spPr>
                <a:noFill/>
                <a:ln>
                  <a:noFill/>
                </a:ln>
                <a:effectLst/>
              </c:spPr>
              <c:txPr>
                <a:bodyPr rot="0" spcFirstLastPara="1" vertOverflow="ellipsis" vert="horz" wrap="square" anchor="ctr" anchorCtr="0"/>
                <a:lstStyle/>
                <a:p>
                  <a:pPr algn="l">
                    <a:defRPr sz="800" b="1" i="0" u="none" strike="noStrike" kern="1200" spc="0" baseline="0">
                      <a:solidFill>
                        <a:schemeClr val="accent5"/>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907781432219572"/>
                      <c:h val="5.0409662909164196E-2"/>
                    </c:manualLayout>
                  </c15:layout>
                </c:ext>
                <c:ext xmlns:c16="http://schemas.microsoft.com/office/drawing/2014/chart" uri="{C3380CC4-5D6E-409C-BE32-E72D297353CC}">
                  <c16:uniqueId val="{00000009-8E05-CF46-BBDA-277AFB58BD53}"/>
                </c:ext>
              </c:extLst>
            </c:dLbl>
            <c:dLbl>
              <c:idx val="5"/>
              <c:layout>
                <c:manualLayout>
                  <c:x val="1.5952832540562539E-2"/>
                  <c:y val="4.4034923771637195E-2"/>
                </c:manualLayout>
              </c:layout>
              <c:spPr>
                <a:noFill/>
                <a:ln>
                  <a:noFill/>
                </a:ln>
                <a:effectLst/>
              </c:spPr>
              <c:txPr>
                <a:bodyPr rot="0" spcFirstLastPara="1" vertOverflow="ellipsis" vert="horz" wrap="square" anchor="ctr" anchorCtr="1"/>
                <a:lstStyle/>
                <a:p>
                  <a:pPr>
                    <a:defRPr sz="800" b="1" i="0" u="none" strike="noStrike" kern="1200" spc="0" baseline="0">
                      <a:solidFill>
                        <a:schemeClr val="accent6"/>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E05-CF46-BBDA-277AFB58BD53}"/>
                </c:ext>
              </c:extLst>
            </c:dLbl>
            <c:dLbl>
              <c:idx val="6"/>
              <c:layout>
                <c:manualLayout>
                  <c:x val="1.8079876879304384E-2"/>
                  <c:y val="1.1135139446103053E-16"/>
                </c:manualLayout>
              </c:layout>
              <c:spPr>
                <a:noFill/>
                <a:ln>
                  <a:noFill/>
                </a:ln>
                <a:effectLst/>
              </c:spPr>
              <c:txPr>
                <a:bodyPr rot="0" spcFirstLastPara="1" vertOverflow="ellipsis" vert="horz" wrap="square" anchor="ctr" anchorCtr="1"/>
                <a:lstStyle/>
                <a:p>
                  <a:pPr>
                    <a:defRPr sz="800" b="1" i="0" u="none" strike="noStrike" kern="1200" spc="0" baseline="0">
                      <a:solidFill>
                        <a:schemeClr val="accent1">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E05-CF46-BBDA-277AFB58BD53}"/>
                </c:ext>
              </c:extLst>
            </c:dLbl>
            <c:dLbl>
              <c:idx val="7"/>
              <c:layout>
                <c:manualLayout>
                  <c:x val="0.16484593625248117"/>
                  <c:y val="9.1106738837870172E-3"/>
                </c:manualLayout>
              </c:layout>
              <c:spPr>
                <a:noFill/>
                <a:ln>
                  <a:noFill/>
                </a:ln>
                <a:effectLst/>
              </c:spPr>
              <c:txPr>
                <a:bodyPr rot="0" spcFirstLastPara="1" vertOverflow="ellipsis" vert="horz" wrap="square" anchor="ctr" anchorCtr="1"/>
                <a:lstStyle/>
                <a:p>
                  <a:pPr>
                    <a:defRPr sz="800" b="1" i="0" u="none" strike="noStrike" kern="1200" spc="0" baseline="0">
                      <a:solidFill>
                        <a:schemeClr val="accent2">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E05-CF46-BBDA-277AFB58BD53}"/>
                </c:ext>
              </c:extLst>
            </c:dLbl>
            <c:dLbl>
              <c:idx val="8"/>
              <c:layout>
                <c:manualLayout>
                  <c:x val="-1.5952832540562692E-2"/>
                  <c:y val="0"/>
                </c:manualLayout>
              </c:layout>
              <c:spPr>
                <a:noFill/>
                <a:ln>
                  <a:noFill/>
                </a:ln>
                <a:effectLst/>
              </c:spPr>
              <c:txPr>
                <a:bodyPr rot="0" spcFirstLastPara="1" vertOverflow="ellipsis" vert="horz" wrap="square" anchor="ctr" anchorCtr="1"/>
                <a:lstStyle/>
                <a:p>
                  <a:pPr>
                    <a:defRPr sz="800" b="1" i="0" u="none" strike="noStrike" kern="1200" spc="0" baseline="0">
                      <a:solidFill>
                        <a:schemeClr val="accent3">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E05-CF46-BBDA-277AFB58BD53}"/>
                </c:ext>
              </c:extLst>
            </c:dLbl>
            <c:dLbl>
              <c:idx val="9"/>
              <c:layout>
                <c:manualLayout>
                  <c:x val="2.7526822729945256E-2"/>
                  <c:y val="-6.4309893317362858E-3"/>
                </c:manualLayout>
              </c:layout>
              <c:spPr>
                <a:noFill/>
                <a:ln>
                  <a:noFill/>
                </a:ln>
                <a:effectLst/>
              </c:spPr>
              <c:txPr>
                <a:bodyPr rot="0" spcFirstLastPara="1" vertOverflow="ellipsis" vert="horz" wrap="square" anchor="ctr" anchorCtr="0"/>
                <a:lstStyle/>
                <a:p>
                  <a:pPr algn="l">
                    <a:defRPr sz="800" b="1" i="0" u="none" strike="noStrike" kern="1200" spc="0" baseline="0">
                      <a:solidFill>
                        <a:schemeClr val="accent4">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0074865337309276"/>
                      <c:h val="4.0795729536230549E-2"/>
                    </c:manualLayout>
                  </c15:layout>
                </c:ext>
                <c:ext xmlns:c16="http://schemas.microsoft.com/office/drawing/2014/chart" uri="{C3380CC4-5D6E-409C-BE32-E72D297353CC}">
                  <c16:uniqueId val="{00000013-8E05-CF46-BBDA-277AFB58BD53}"/>
                </c:ext>
              </c:extLst>
            </c:dLbl>
            <c:dLbl>
              <c:idx val="10"/>
              <c:layout>
                <c:manualLayout>
                  <c:x val="-1.0635221693708443E-2"/>
                  <c:y val="-5.5675697230515264E-17"/>
                </c:manualLayout>
              </c:layout>
              <c:spPr>
                <a:noFill/>
                <a:ln>
                  <a:noFill/>
                </a:ln>
                <a:effectLst/>
              </c:spPr>
              <c:txPr>
                <a:bodyPr rot="0" spcFirstLastPara="1" vertOverflow="ellipsis" vert="horz" wrap="square" anchor="ctr" anchorCtr="1"/>
                <a:lstStyle/>
                <a:p>
                  <a:pPr>
                    <a:defRPr sz="800" b="1" i="0" u="none" strike="noStrike" kern="1200" spc="0" baseline="0">
                      <a:solidFill>
                        <a:schemeClr val="accent5">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E05-CF46-BBDA-277AFB58BD53}"/>
                </c:ext>
              </c:extLst>
            </c:dLbl>
            <c:dLbl>
              <c:idx val="11"/>
              <c:layout>
                <c:manualLayout>
                  <c:x val="-6.5798028971329026E-2"/>
                  <c:y val="4.722235862307432E-2"/>
                </c:manualLayout>
              </c:layout>
              <c:spPr>
                <a:noFill/>
                <a:ln>
                  <a:noFill/>
                </a:ln>
                <a:effectLst/>
              </c:spPr>
              <c:txPr>
                <a:bodyPr rot="0" spcFirstLastPara="1" vertOverflow="ellipsis" vert="horz" wrap="square" anchor="ctr" anchorCtr="1"/>
                <a:lstStyle/>
                <a:p>
                  <a:pPr algn="l">
                    <a:defRPr sz="800" b="1" i="0" u="none" strike="noStrike" kern="1200" spc="0" baseline="0">
                      <a:solidFill>
                        <a:schemeClr val="accent6">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2537971250552735"/>
                      <c:h val="9.0200775234242872E-2"/>
                    </c:manualLayout>
                  </c15:layout>
                </c:ext>
                <c:ext xmlns:c16="http://schemas.microsoft.com/office/drawing/2014/chart" uri="{C3380CC4-5D6E-409C-BE32-E72D297353CC}">
                  <c16:uniqueId val="{00000017-8E05-CF46-BBDA-277AFB58BD53}"/>
                </c:ext>
              </c:extLst>
            </c:dLbl>
            <c:dLbl>
              <c:idx val="12"/>
              <c:layout>
                <c:manualLayout>
                  <c:x val="-9.1631732370248811E-2"/>
                  <c:y val="6.824935985375101E-2"/>
                </c:manualLayout>
              </c:layout>
              <c:spPr>
                <a:noFill/>
                <a:ln>
                  <a:noFill/>
                </a:ln>
                <a:effectLst/>
              </c:spPr>
              <c:txPr>
                <a:bodyPr rot="0" spcFirstLastPara="1" vertOverflow="ellipsis" vert="horz" wrap="square" anchor="ctr" anchorCtr="0"/>
                <a:lstStyle/>
                <a:p>
                  <a:pPr algn="l">
                    <a:defRPr sz="800" b="1" i="0" u="none" strike="noStrike" kern="1200" spc="0" baseline="0">
                      <a:solidFill>
                        <a:schemeClr val="accent1">
                          <a:lumMod val="80000"/>
                          <a:lumOff val="2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7069244445312918"/>
                      <c:h val="5.365770819970312E-2"/>
                    </c:manualLayout>
                  </c15:layout>
                </c:ext>
                <c:ext xmlns:c16="http://schemas.microsoft.com/office/drawing/2014/chart" uri="{C3380CC4-5D6E-409C-BE32-E72D297353CC}">
                  <c16:uniqueId val="{00000019-8E05-CF46-BBDA-277AFB58BD53}"/>
                </c:ext>
              </c:extLst>
            </c:dLbl>
            <c:dLbl>
              <c:idx val="13"/>
              <c:layout>
                <c:manualLayout>
                  <c:x val="-7.2619081012373396E-2"/>
                  <c:y val="1.9171651265305456E-2"/>
                </c:manualLayout>
              </c:layout>
              <c:spPr>
                <a:noFill/>
                <a:ln>
                  <a:noFill/>
                </a:ln>
                <a:effectLst/>
              </c:spPr>
              <c:txPr>
                <a:bodyPr rot="0" spcFirstLastPara="1" vertOverflow="ellipsis" vert="horz" wrap="square" anchor="ctr" anchorCtr="0"/>
                <a:lstStyle/>
                <a:p>
                  <a:pPr algn="l">
                    <a:defRPr sz="800" b="1" i="0" u="none" strike="noStrike" kern="1200" spc="0" baseline="0">
                      <a:solidFill>
                        <a:schemeClr val="accent2">
                          <a:lumMod val="80000"/>
                          <a:lumOff val="2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9396796771116035"/>
                      <c:h val="4.3913572328086334E-2"/>
                    </c:manualLayout>
                  </c15:layout>
                </c:ext>
                <c:ext xmlns:c16="http://schemas.microsoft.com/office/drawing/2014/chart" uri="{C3380CC4-5D6E-409C-BE32-E72D297353CC}">
                  <c16:uniqueId val="{0000001B-8E05-CF46-BBDA-277AFB58BD53}"/>
                </c:ext>
              </c:extLst>
            </c:dLbl>
            <c:dLbl>
              <c:idx val="14"/>
              <c:layout>
                <c:manualLayout>
                  <c:x val="-8.4579028201991827E-2"/>
                  <c:y val="-8.01448781650539E-3"/>
                </c:manualLayout>
              </c:layout>
              <c:spPr>
                <a:noFill/>
                <a:ln>
                  <a:noFill/>
                </a:ln>
                <a:effectLst/>
              </c:spPr>
              <c:txPr>
                <a:bodyPr rot="0" spcFirstLastPara="1" vertOverflow="ellipsis" vert="horz" wrap="square" anchor="ctr" anchorCtr="0"/>
                <a:lstStyle/>
                <a:p>
                  <a:pPr algn="l">
                    <a:defRPr sz="800" b="1" i="0" u="none" strike="noStrike" kern="1200" spc="0" baseline="0">
                      <a:solidFill>
                        <a:schemeClr val="accent3">
                          <a:lumMod val="80000"/>
                          <a:lumOff val="2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8872443513913787"/>
                      <c:h val="3.416943645646954E-2"/>
                    </c:manualLayout>
                  </c15:layout>
                </c:ext>
                <c:ext xmlns:c16="http://schemas.microsoft.com/office/drawing/2014/chart" uri="{C3380CC4-5D6E-409C-BE32-E72D297353CC}">
                  <c16:uniqueId val="{0000001D-8E05-CF46-BBDA-277AFB58BD53}"/>
                </c:ext>
              </c:extLst>
            </c:dLbl>
            <c:dLbl>
              <c:idx val="15"/>
              <c:layout>
                <c:manualLayout>
                  <c:x val="-0.1766990422839198"/>
                  <c:y val="-4.0113103586558105E-2"/>
                </c:manualLayout>
              </c:layout>
              <c:spPr>
                <a:noFill/>
                <a:ln>
                  <a:noFill/>
                </a:ln>
                <a:effectLst/>
              </c:spPr>
              <c:txPr>
                <a:bodyPr rot="0" spcFirstLastPara="1" vertOverflow="ellipsis" vert="horz" wrap="square" anchor="ctr" anchorCtr="0"/>
                <a:lstStyle/>
                <a:p>
                  <a:pPr algn="l">
                    <a:defRPr sz="800" b="1" i="0" u="none" strike="noStrike" kern="1200" spc="0" baseline="0">
                      <a:solidFill>
                        <a:schemeClr val="accent4">
                          <a:lumMod val="80000"/>
                          <a:lumOff val="2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2924436336795087"/>
                      <c:h val="4.0665527037547396E-2"/>
                    </c:manualLayout>
                  </c15:layout>
                </c:ext>
                <c:ext xmlns:c16="http://schemas.microsoft.com/office/drawing/2014/chart" uri="{C3380CC4-5D6E-409C-BE32-E72D297353CC}">
                  <c16:uniqueId val="{0000001F-8E05-CF46-BBDA-277AFB58BD53}"/>
                </c:ext>
              </c:extLst>
            </c:dLbl>
            <c:dLbl>
              <c:idx val="16"/>
              <c:layout>
                <c:manualLayout>
                  <c:x val="0.21046604310746667"/>
                  <c:y val="-1.0669445152023865E-2"/>
                </c:manualLayout>
              </c:layout>
              <c:spPr>
                <a:noFill/>
                <a:ln>
                  <a:noFill/>
                </a:ln>
                <a:effectLst/>
              </c:spPr>
              <c:txPr>
                <a:bodyPr rot="0" spcFirstLastPara="1" vertOverflow="ellipsis" vert="horz" wrap="square" anchor="ctr" anchorCtr="1"/>
                <a:lstStyle/>
                <a:p>
                  <a:pPr>
                    <a:defRPr sz="800" b="1" i="0" u="none" strike="noStrike" kern="1200" spc="0" baseline="0">
                      <a:solidFill>
                        <a:schemeClr val="accent5">
                          <a:lumMod val="80000"/>
                          <a:lumOff val="2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683301915841885"/>
                      <c:h val="9.2633740182974919E-2"/>
                    </c:manualLayout>
                  </c15:layout>
                </c:ext>
                <c:ext xmlns:c16="http://schemas.microsoft.com/office/drawing/2014/chart" uri="{C3380CC4-5D6E-409C-BE32-E72D297353CC}">
                  <c16:uniqueId val="{00000021-8E05-CF46-BBDA-277AFB58BD53}"/>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'project-users-computed-20231213'!$B$443:$B$459</c:f>
              <c:strCache>
                <c:ptCount val="17"/>
                <c:pt idx="0">
                  <c:v>ARMD Transformative Aero Concepts Program</c:v>
                </c:pt>
                <c:pt idx="1">
                  <c:v>ARMD Integrated Aviation Systems Program</c:v>
                </c:pt>
                <c:pt idx="2">
                  <c:v>ARMD Airspace Operations and Safety Program</c:v>
                </c:pt>
                <c:pt idx="3">
                  <c:v>ARMD Advanced Air Vehicles Program</c:v>
                </c:pt>
                <c:pt idx="4">
                  <c:v>ESDMD Human Landing System</c:v>
                </c:pt>
                <c:pt idx="5">
                  <c:v>ESDMD Adv Cislunar and Surface Capabilities</c:v>
                </c:pt>
                <c:pt idx="6">
                  <c:v>ESDMD Gateway</c:v>
                </c:pt>
                <c:pt idx="7">
                  <c:v>ESDMD Orion Program</c:v>
                </c:pt>
                <c:pt idx="8">
                  <c:v>ESDMD Space Launch System</c:v>
                </c:pt>
                <c:pt idx="9">
                  <c:v>SOMD Human Research Program</c:v>
                </c:pt>
                <c:pt idx="10">
                  <c:v>SOMD Launch Services</c:v>
                </c:pt>
                <c:pt idx="11">
                  <c:v>SOMD Space Communications &amp; Navigation</c:v>
                </c:pt>
                <c:pt idx="12">
                  <c:v>STMD Technology Demonstration</c:v>
                </c:pt>
                <c:pt idx="13">
                  <c:v>SMD Earth Earth Systematic Missions</c:v>
                </c:pt>
                <c:pt idx="14">
                  <c:v>SMD Planetary Mars Sample Return</c:v>
                </c:pt>
                <c:pt idx="15">
                  <c:v>SMD Planetary New Frontiers</c:v>
                </c:pt>
                <c:pt idx="16">
                  <c:v>SMD Joint Agency Satellite Program starting in FY 22 - Space Weather Observations Program</c:v>
                </c:pt>
              </c:strCache>
            </c:strRef>
          </c:cat>
          <c:val>
            <c:numRef>
              <c:f>'project-users-computed-20231213'!$C$443:$C$459</c:f>
              <c:numCache>
                <c:formatCode>General</c:formatCode>
                <c:ptCount val="17"/>
                <c:pt idx="0">
                  <c:v>3</c:v>
                </c:pt>
                <c:pt idx="1">
                  <c:v>60</c:v>
                </c:pt>
                <c:pt idx="2">
                  <c:v>17</c:v>
                </c:pt>
                <c:pt idx="3">
                  <c:v>3</c:v>
                </c:pt>
                <c:pt idx="4">
                  <c:v>29</c:v>
                </c:pt>
                <c:pt idx="5">
                  <c:v>45</c:v>
                </c:pt>
                <c:pt idx="6">
                  <c:v>173</c:v>
                </c:pt>
                <c:pt idx="7">
                  <c:v>13</c:v>
                </c:pt>
                <c:pt idx="8">
                  <c:v>12</c:v>
                </c:pt>
                <c:pt idx="9">
                  <c:v>108</c:v>
                </c:pt>
                <c:pt idx="10">
                  <c:v>41</c:v>
                </c:pt>
                <c:pt idx="11">
                  <c:v>55</c:v>
                </c:pt>
                <c:pt idx="12">
                  <c:v>16</c:v>
                </c:pt>
                <c:pt idx="13">
                  <c:v>11</c:v>
                </c:pt>
                <c:pt idx="14">
                  <c:v>36</c:v>
                </c:pt>
                <c:pt idx="15">
                  <c:v>2</c:v>
                </c:pt>
                <c:pt idx="16">
                  <c:v>3</c:v>
                </c:pt>
              </c:numCache>
            </c:numRef>
          </c:val>
          <c:extLst>
            <c:ext xmlns:c16="http://schemas.microsoft.com/office/drawing/2014/chart" uri="{C3380CC4-5D6E-409C-BE32-E72D297353CC}">
              <c16:uniqueId val="{00000022-8E05-CF46-BBDA-277AFB58BD53}"/>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en-US" sz="1200" dirty="0"/>
              <a:t>TWC Projects by Program</a:t>
            </a:r>
          </a:p>
        </c:rich>
      </c:tx>
      <c:layout>
        <c:manualLayout>
          <c:xMode val="edge"/>
          <c:yMode val="edge"/>
          <c:x val="0.25975563205714119"/>
          <c:y val="3.2884321282871491E-3"/>
        </c:manualLayout>
      </c:layout>
      <c:overlay val="0"/>
      <c:spPr>
        <a:noFill/>
        <a:ln>
          <a:noFill/>
        </a:ln>
        <a:effectLst/>
      </c:spPr>
      <c:txPr>
        <a:bodyPr rot="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795709452923004"/>
          <c:y val="0.17920717894182464"/>
          <c:w val="0.41447908405711104"/>
          <c:h val="0.70964727675508699"/>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3D4-F841-8F1C-E499D0C97D8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D4-F841-8F1C-E499D0C97D8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D4-F841-8F1C-E499D0C97D8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D4-F841-8F1C-E499D0C97D8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D4-F841-8F1C-E499D0C97D87}"/>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B3D4-F841-8F1C-E499D0C97D87}"/>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B3D4-F841-8F1C-E499D0C97D87}"/>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B3D4-F841-8F1C-E499D0C97D87}"/>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B3D4-F841-8F1C-E499D0C97D87}"/>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B3D4-F841-8F1C-E499D0C97D87}"/>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B3D4-F841-8F1C-E499D0C97D87}"/>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B3D4-F841-8F1C-E499D0C97D87}"/>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B3D4-F841-8F1C-E499D0C97D87}"/>
              </c:ext>
            </c:extLst>
          </c:dPt>
          <c:dPt>
            <c:idx val="13"/>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B-B3D4-F841-8F1C-E499D0C97D87}"/>
              </c:ext>
            </c:extLst>
          </c:dPt>
          <c:dPt>
            <c:idx val="14"/>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D-B3D4-F841-8F1C-E499D0C97D87}"/>
              </c:ext>
            </c:extLst>
          </c:dPt>
          <c:dPt>
            <c:idx val="15"/>
            <c:bubble3D val="0"/>
            <c:spPr>
              <a:solidFill>
                <a:schemeClr val="accent4">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F-B3D4-F841-8F1C-E499D0C97D87}"/>
              </c:ext>
            </c:extLst>
          </c:dPt>
          <c:dPt>
            <c:idx val="16"/>
            <c:bubble3D val="0"/>
            <c:spPr>
              <a:solidFill>
                <a:schemeClr val="accent5">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1-B3D4-F841-8F1C-E499D0C97D87}"/>
              </c:ext>
            </c:extLst>
          </c:dPt>
          <c:dPt>
            <c:idx val="17"/>
            <c:bubble3D val="0"/>
            <c:spPr>
              <a:solidFill>
                <a:schemeClr val="accent6">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3-B3D4-F841-8F1C-E499D0C97D87}"/>
              </c:ext>
            </c:extLst>
          </c:dPt>
          <c:dLbls>
            <c:dLbl>
              <c:idx val="0"/>
              <c:layout>
                <c:manualLayout>
                  <c:x val="-0.2283186707904685"/>
                  <c:y val="-3.1618082472295014E-2"/>
                </c:manualLayout>
              </c:layout>
              <c:spPr>
                <a:noFill/>
                <a:ln>
                  <a:noFill/>
                </a:ln>
                <a:effectLst/>
              </c:spPr>
              <c:txPr>
                <a:bodyPr rot="0" spcFirstLastPara="1" vertOverflow="ellipsis" vert="horz" wrap="square" anchor="ctr" anchorCtr="1"/>
                <a:lstStyle/>
                <a:p>
                  <a:pPr>
                    <a:defRPr sz="8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7644835538702531"/>
                      <c:h val="5.3980159294618524E-2"/>
                    </c:manualLayout>
                  </c15:layout>
                </c:ext>
                <c:ext xmlns:c16="http://schemas.microsoft.com/office/drawing/2014/chart" uri="{C3380CC4-5D6E-409C-BE32-E72D297353CC}">
                  <c16:uniqueId val="{00000001-B3D4-F841-8F1C-E499D0C97D87}"/>
                </c:ext>
              </c:extLst>
            </c:dLbl>
            <c:dLbl>
              <c:idx val="1"/>
              <c:layout>
                <c:manualLayout>
                  <c:x val="5.1884433639332109E-2"/>
                  <c:y val="-5.7491098494078935E-2"/>
                </c:manualLayout>
              </c:layout>
              <c:spPr>
                <a:noFill/>
                <a:ln>
                  <a:noFill/>
                </a:ln>
                <a:effectLst/>
              </c:spPr>
              <c:txPr>
                <a:bodyPr rot="0" spcFirstLastPara="1" vertOverflow="ellipsis" vert="horz" wrap="square" anchor="ctr" anchorCtr="1"/>
                <a:lstStyle/>
                <a:p>
                  <a:pPr>
                    <a:defRPr sz="8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6654571775994804"/>
                      <c:h val="4.6142833528411892E-2"/>
                    </c:manualLayout>
                  </c15:layout>
                </c:ext>
                <c:ext xmlns:c16="http://schemas.microsoft.com/office/drawing/2014/chart" uri="{C3380CC4-5D6E-409C-BE32-E72D297353CC}">
                  <c16:uniqueId val="{00000003-B3D4-F841-8F1C-E499D0C97D87}"/>
                </c:ext>
              </c:extLst>
            </c:dLbl>
            <c:dLbl>
              <c:idx val="2"/>
              <c:layout>
                <c:manualLayout>
                  <c:x val="-1.7907496470731636E-3"/>
                  <c:y val="-3.8807414902607432E-2"/>
                </c:manualLayout>
              </c:layout>
              <c:spPr>
                <a:noFill/>
                <a:ln>
                  <a:noFill/>
                </a:ln>
                <a:effectLst/>
              </c:spPr>
              <c:txPr>
                <a:bodyPr rot="0" spcFirstLastPara="1" vertOverflow="ellipsis" vert="horz" wrap="square" anchor="ctr" anchorCtr="1"/>
                <a:lstStyle/>
                <a:p>
                  <a:pPr>
                    <a:defRPr sz="800" b="1" i="0" u="none" strike="noStrike" kern="1200" spc="0" baseline="0">
                      <a:solidFill>
                        <a:schemeClr val="accent3"/>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543191703362637"/>
                      <c:h val="4.6142833528411892E-2"/>
                    </c:manualLayout>
                  </c15:layout>
                </c:ext>
                <c:ext xmlns:c16="http://schemas.microsoft.com/office/drawing/2014/chart" uri="{C3380CC4-5D6E-409C-BE32-E72D297353CC}">
                  <c16:uniqueId val="{00000005-B3D4-F841-8F1C-E499D0C97D87}"/>
                </c:ext>
              </c:extLst>
            </c:dLbl>
            <c:dLbl>
              <c:idx val="3"/>
              <c:layout>
                <c:manualLayout>
                  <c:x val="6.8257328839284842E-2"/>
                  <c:y val="7.0191967179158233E-3"/>
                </c:manualLayout>
              </c:layout>
              <c:spPr>
                <a:noFill/>
                <a:ln>
                  <a:noFill/>
                </a:ln>
                <a:effectLst/>
              </c:spPr>
              <c:txPr>
                <a:bodyPr rot="0" spcFirstLastPara="1" vertOverflow="ellipsis" vert="horz" wrap="square" anchor="ctr" anchorCtr="1"/>
                <a:lstStyle/>
                <a:p>
                  <a:pPr>
                    <a:defRPr sz="800" b="1" i="0" u="none" strike="noStrike" kern="1200" spc="0" baseline="0">
                      <a:solidFill>
                        <a:schemeClr val="accent4"/>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822579436633297"/>
                      <c:h val="4.6192511016927236E-2"/>
                    </c:manualLayout>
                  </c15:layout>
                </c:ext>
                <c:ext xmlns:c16="http://schemas.microsoft.com/office/drawing/2014/chart" uri="{C3380CC4-5D6E-409C-BE32-E72D297353CC}">
                  <c16:uniqueId val="{00000007-B3D4-F841-8F1C-E499D0C97D87}"/>
                </c:ext>
              </c:extLst>
            </c:dLbl>
            <c:dLbl>
              <c:idx val="4"/>
              <c:layout>
                <c:manualLayout>
                  <c:x val="7.805704919958989E-2"/>
                  <c:y val="3.4397884145705528E-2"/>
                </c:manualLayout>
              </c:layout>
              <c:spPr>
                <a:noFill/>
                <a:ln>
                  <a:noFill/>
                </a:ln>
                <a:effectLst/>
              </c:spPr>
              <c:txPr>
                <a:bodyPr rot="0" spcFirstLastPara="1" vertOverflow="ellipsis" vert="horz" wrap="square" anchor="ctr" anchorCtr="1"/>
                <a:lstStyle/>
                <a:p>
                  <a:pPr>
                    <a:defRPr sz="800" b="1" i="0" u="none" strike="noStrike" kern="1200" spc="0" baseline="0">
                      <a:solidFill>
                        <a:schemeClr val="accent5"/>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8818172778751783"/>
                      <c:h val="4.6192511016927236E-2"/>
                    </c:manualLayout>
                  </c15:layout>
                </c:ext>
                <c:ext xmlns:c16="http://schemas.microsoft.com/office/drawing/2014/chart" uri="{C3380CC4-5D6E-409C-BE32-E72D297353CC}">
                  <c16:uniqueId val="{00000009-B3D4-F841-8F1C-E499D0C97D87}"/>
                </c:ext>
              </c:extLst>
            </c:dLbl>
            <c:dLbl>
              <c:idx val="5"/>
              <c:layout>
                <c:manualLayout>
                  <c:x val="6.5597987071730049E-2"/>
                  <c:y val="8.2845491680763744E-2"/>
                </c:manualLayout>
              </c:layout>
              <c:spPr>
                <a:noFill/>
                <a:ln>
                  <a:noFill/>
                </a:ln>
                <a:effectLst/>
              </c:spPr>
              <c:txPr>
                <a:bodyPr rot="0" spcFirstLastPara="1" vertOverflow="ellipsis" vert="horz" wrap="square" anchor="ctr" anchorCtr="1"/>
                <a:lstStyle/>
                <a:p>
                  <a:pPr>
                    <a:defRPr sz="800" b="1" i="0" u="none" strike="noStrike" kern="1200" spc="0" baseline="0">
                      <a:solidFill>
                        <a:schemeClr val="accent6"/>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7702254569513993"/>
                      <c:h val="4.6142833528411892E-2"/>
                    </c:manualLayout>
                  </c15:layout>
                </c:ext>
                <c:ext xmlns:c16="http://schemas.microsoft.com/office/drawing/2014/chart" uri="{C3380CC4-5D6E-409C-BE32-E72D297353CC}">
                  <c16:uniqueId val="{0000000B-B3D4-F841-8F1C-E499D0C97D87}"/>
                </c:ext>
              </c:extLst>
            </c:dLbl>
            <c:dLbl>
              <c:idx val="6"/>
              <c:layout>
                <c:manualLayout>
                  <c:x val="2.9962069094975549E-2"/>
                  <c:y val="5.8199647144575727E-2"/>
                </c:manualLayout>
              </c:layout>
              <c:spPr>
                <a:noFill/>
                <a:ln>
                  <a:noFill/>
                </a:ln>
                <a:effectLst/>
              </c:spPr>
              <c:txPr>
                <a:bodyPr rot="0" spcFirstLastPara="1" vertOverflow="ellipsis" vert="horz" wrap="square" anchor="ctr" anchorCtr="1"/>
                <a:lstStyle/>
                <a:p>
                  <a:pPr>
                    <a:defRPr sz="800" b="1" i="0" u="none" strike="noStrike" kern="1200" spc="0" baseline="0">
                      <a:solidFill>
                        <a:schemeClr val="accent1">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3D4-F841-8F1C-E499D0C97D87}"/>
                </c:ext>
              </c:extLst>
            </c:dLbl>
            <c:dLbl>
              <c:idx val="7"/>
              <c:layout>
                <c:manualLayout>
                  <c:x val="3.003762616341777E-2"/>
                  <c:y val="8.9198690489782264E-3"/>
                </c:manualLayout>
              </c:layout>
              <c:spPr>
                <a:noFill/>
                <a:ln>
                  <a:noFill/>
                </a:ln>
                <a:effectLst/>
              </c:spPr>
              <c:txPr>
                <a:bodyPr rot="0" spcFirstLastPara="1" vertOverflow="ellipsis" vert="horz" wrap="square" anchor="ctr" anchorCtr="1"/>
                <a:lstStyle/>
                <a:p>
                  <a:pPr>
                    <a:defRPr sz="800" b="1" i="0" u="none" strike="noStrike" kern="1200" spc="0" baseline="0">
                      <a:solidFill>
                        <a:schemeClr val="accent2">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3D4-F841-8F1C-E499D0C97D87}"/>
                </c:ext>
              </c:extLst>
            </c:dLbl>
            <c:dLbl>
              <c:idx val="8"/>
              <c:layout>
                <c:manualLayout>
                  <c:x val="3.2283289054168295E-2"/>
                  <c:y val="7.1709018904463087E-2"/>
                </c:manualLayout>
              </c:layout>
              <c:spPr>
                <a:noFill/>
                <a:ln>
                  <a:noFill/>
                </a:ln>
                <a:effectLst/>
              </c:spPr>
              <c:txPr>
                <a:bodyPr rot="0" spcFirstLastPara="1" vertOverflow="ellipsis" vert="horz" wrap="square" anchor="ctr" anchorCtr="1"/>
                <a:lstStyle/>
                <a:p>
                  <a:pPr>
                    <a:defRPr sz="800" b="1" i="0" u="none" strike="noStrike" kern="1200" spc="0" baseline="0">
                      <a:solidFill>
                        <a:schemeClr val="accent3">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607806191878195"/>
                      <c:h val="4.9882008701985329E-2"/>
                    </c:manualLayout>
                  </c15:layout>
                </c:ext>
                <c:ext xmlns:c16="http://schemas.microsoft.com/office/drawing/2014/chart" uri="{C3380CC4-5D6E-409C-BE32-E72D297353CC}">
                  <c16:uniqueId val="{00000011-B3D4-F841-8F1C-E499D0C97D87}"/>
                </c:ext>
              </c:extLst>
            </c:dLbl>
            <c:dLbl>
              <c:idx val="9"/>
              <c:layout>
                <c:manualLayout>
                  <c:x val="7.65214515580869E-2"/>
                  <c:y val="-9.4599112298802759E-3"/>
                </c:manualLayout>
              </c:layout>
              <c:spPr>
                <a:noFill/>
                <a:ln>
                  <a:noFill/>
                </a:ln>
                <a:effectLst/>
              </c:spPr>
              <c:txPr>
                <a:bodyPr rot="0" spcFirstLastPara="1" vertOverflow="ellipsis" vert="horz" wrap="square" anchor="ctr" anchorCtr="0"/>
                <a:lstStyle/>
                <a:p>
                  <a:pPr algn="l">
                    <a:defRPr sz="800" b="1" i="0" u="none" strike="noStrike" kern="1200" spc="0" baseline="0">
                      <a:solidFill>
                        <a:schemeClr val="accent4">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3475780980319425"/>
                      <c:h val="4.9882046575854141E-2"/>
                    </c:manualLayout>
                  </c15:layout>
                </c:ext>
                <c:ext xmlns:c16="http://schemas.microsoft.com/office/drawing/2014/chart" uri="{C3380CC4-5D6E-409C-BE32-E72D297353CC}">
                  <c16:uniqueId val="{00000013-B3D4-F841-8F1C-E499D0C97D87}"/>
                </c:ext>
              </c:extLst>
            </c:dLbl>
            <c:dLbl>
              <c:idx val="10"/>
              <c:layout>
                <c:manualLayout>
                  <c:x val="0.10740822133162964"/>
                  <c:y val="-2.6062669749576071E-2"/>
                </c:manualLayout>
              </c:layout>
              <c:spPr>
                <a:noFill/>
                <a:ln>
                  <a:noFill/>
                </a:ln>
                <a:effectLst/>
              </c:spPr>
              <c:txPr>
                <a:bodyPr rot="0" spcFirstLastPara="1" vertOverflow="ellipsis" vert="horz" wrap="square" anchor="ctr" anchorCtr="1"/>
                <a:lstStyle/>
                <a:p>
                  <a:pPr>
                    <a:defRPr sz="800" b="1" i="0" u="none" strike="noStrike" kern="1200" spc="0" baseline="0">
                      <a:solidFill>
                        <a:schemeClr val="accent5">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211799186591243"/>
                      <c:h val="4.7077990461341181E-2"/>
                    </c:manualLayout>
                  </c15:layout>
                </c:ext>
                <c:ext xmlns:c16="http://schemas.microsoft.com/office/drawing/2014/chart" uri="{C3380CC4-5D6E-409C-BE32-E72D297353CC}">
                  <c16:uniqueId val="{00000015-B3D4-F841-8F1C-E499D0C97D87}"/>
                </c:ext>
              </c:extLst>
            </c:dLbl>
            <c:dLbl>
              <c:idx val="11"/>
              <c:layout>
                <c:manualLayout>
                  <c:x val="0.22116392486739336"/>
                  <c:y val="3.4994206596656599E-2"/>
                </c:manualLayout>
              </c:layout>
              <c:spPr>
                <a:noFill/>
                <a:ln>
                  <a:noFill/>
                </a:ln>
                <a:effectLst/>
              </c:spPr>
              <c:txPr>
                <a:bodyPr rot="0" spcFirstLastPara="1" vertOverflow="ellipsis" vert="horz" wrap="square" anchor="ctr" anchorCtr="0"/>
                <a:lstStyle/>
                <a:p>
                  <a:pPr algn="l">
                    <a:defRPr sz="800" b="1" i="0" u="none" strike="noStrike" kern="1200" spc="0" baseline="0">
                      <a:solidFill>
                        <a:schemeClr val="accent6">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8972494991058232"/>
                      <c:h val="4.6142946618340119E-2"/>
                    </c:manualLayout>
                  </c15:layout>
                </c:ext>
                <c:ext xmlns:c16="http://schemas.microsoft.com/office/drawing/2014/chart" uri="{C3380CC4-5D6E-409C-BE32-E72D297353CC}">
                  <c16:uniqueId val="{00000017-B3D4-F841-8F1C-E499D0C97D87}"/>
                </c:ext>
              </c:extLst>
            </c:dLbl>
            <c:dLbl>
              <c:idx val="12"/>
              <c:layout>
                <c:manualLayout>
                  <c:x val="4.5620390113464353E-2"/>
                  <c:y val="6.9230695175188983E-2"/>
                </c:manualLayout>
              </c:layout>
              <c:spPr>
                <a:noFill/>
                <a:ln>
                  <a:noFill/>
                </a:ln>
                <a:effectLst/>
              </c:spPr>
              <c:txPr>
                <a:bodyPr rot="0" spcFirstLastPara="1" vertOverflow="ellipsis" vert="horz" wrap="square" anchor="ctr" anchorCtr="1"/>
                <a:lstStyle/>
                <a:p>
                  <a:pPr>
                    <a:defRPr sz="800" b="1" i="0" u="none" strike="noStrike" kern="1200" spc="0" baseline="0">
                      <a:solidFill>
                        <a:schemeClr val="accent1">
                          <a:lumMod val="80000"/>
                          <a:lumOff val="2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9575004492156109"/>
                      <c:h val="1.9907661822455583E-2"/>
                    </c:manualLayout>
                  </c15:layout>
                </c:ext>
                <c:ext xmlns:c16="http://schemas.microsoft.com/office/drawing/2014/chart" uri="{C3380CC4-5D6E-409C-BE32-E72D297353CC}">
                  <c16:uniqueId val="{00000019-B3D4-F841-8F1C-E499D0C97D87}"/>
                </c:ext>
              </c:extLst>
            </c:dLbl>
            <c:dLbl>
              <c:idx val="13"/>
              <c:layout>
                <c:manualLayout>
                  <c:x val="-3.0940698068770756E-2"/>
                  <c:y val="3.7379114479883825E-2"/>
                </c:manualLayout>
              </c:layout>
              <c:spPr>
                <a:noFill/>
                <a:ln>
                  <a:noFill/>
                </a:ln>
                <a:effectLst/>
              </c:spPr>
              <c:txPr>
                <a:bodyPr rot="0" spcFirstLastPara="1" vertOverflow="ellipsis" vert="horz" wrap="square" anchor="ctr" anchorCtr="0"/>
                <a:lstStyle/>
                <a:p>
                  <a:pPr algn="l">
                    <a:defRPr sz="800" b="1" i="0" u="none" strike="noStrike" kern="1200" spc="0" baseline="0">
                      <a:solidFill>
                        <a:schemeClr val="accent2">
                          <a:lumMod val="80000"/>
                          <a:lumOff val="2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4090830906265407"/>
                      <c:h val="4.6192511016927236E-2"/>
                    </c:manualLayout>
                  </c15:layout>
                </c:ext>
                <c:ext xmlns:c16="http://schemas.microsoft.com/office/drawing/2014/chart" uri="{C3380CC4-5D6E-409C-BE32-E72D297353CC}">
                  <c16:uniqueId val="{0000001B-B3D4-F841-8F1C-E499D0C97D87}"/>
                </c:ext>
              </c:extLst>
            </c:dLbl>
            <c:dLbl>
              <c:idx val="14"/>
              <c:layout>
                <c:manualLayout>
                  <c:x val="-4.7552728544816417E-2"/>
                  <c:y val="-9.0434817470091099E-3"/>
                </c:manualLayout>
              </c:layout>
              <c:spPr>
                <a:noFill/>
                <a:ln>
                  <a:noFill/>
                </a:ln>
                <a:effectLst/>
              </c:spPr>
              <c:txPr>
                <a:bodyPr rot="0" spcFirstLastPara="1" vertOverflow="ellipsis" vert="horz" wrap="square" anchor="ctr" anchorCtr="0"/>
                <a:lstStyle/>
                <a:p>
                  <a:pPr algn="l">
                    <a:defRPr sz="800" b="1" i="0" u="none" strike="noStrike" kern="1200" spc="0" baseline="0">
                      <a:solidFill>
                        <a:schemeClr val="accent3">
                          <a:lumMod val="80000"/>
                          <a:lumOff val="2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9179244457590575"/>
                      <c:h val="4.6192511016927236E-2"/>
                    </c:manualLayout>
                  </c15:layout>
                </c:ext>
                <c:ext xmlns:c16="http://schemas.microsoft.com/office/drawing/2014/chart" uri="{C3380CC4-5D6E-409C-BE32-E72D297353CC}">
                  <c16:uniqueId val="{0000001D-B3D4-F841-8F1C-E499D0C97D87}"/>
                </c:ext>
              </c:extLst>
            </c:dLbl>
            <c:dLbl>
              <c:idx val="15"/>
              <c:layout>
                <c:manualLayout>
                  <c:x val="-5.9537835359910821E-2"/>
                  <c:y val="-3.9279877584579043E-2"/>
                </c:manualLayout>
              </c:layout>
              <c:spPr>
                <a:noFill/>
                <a:ln>
                  <a:noFill/>
                </a:ln>
                <a:effectLst/>
              </c:spPr>
              <c:txPr>
                <a:bodyPr rot="0" spcFirstLastPara="1" vertOverflow="ellipsis" vert="horz" wrap="square" anchor="ctr" anchorCtr="0"/>
                <a:lstStyle/>
                <a:p>
                  <a:pPr algn="l">
                    <a:defRPr sz="800" b="1" i="0" u="none" strike="noStrike" kern="1200" spc="0" baseline="0">
                      <a:solidFill>
                        <a:schemeClr val="accent4">
                          <a:lumMod val="80000"/>
                          <a:lumOff val="2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5780471458666909"/>
                      <c:h val="4.6192619981290622E-2"/>
                    </c:manualLayout>
                  </c15:layout>
                </c:ext>
                <c:ext xmlns:c16="http://schemas.microsoft.com/office/drawing/2014/chart" uri="{C3380CC4-5D6E-409C-BE32-E72D297353CC}">
                  <c16:uniqueId val="{0000001F-B3D4-F841-8F1C-E499D0C97D87}"/>
                </c:ext>
              </c:extLst>
            </c:dLbl>
            <c:dLbl>
              <c:idx val="16"/>
              <c:layout>
                <c:manualLayout>
                  <c:x val="-3.5996659780658302E-2"/>
                  <c:y val="-8.4454054569123319E-2"/>
                </c:manualLayout>
              </c:layout>
              <c:spPr>
                <a:noFill/>
                <a:ln>
                  <a:noFill/>
                </a:ln>
                <a:effectLst/>
              </c:spPr>
              <c:txPr>
                <a:bodyPr rot="0" spcFirstLastPara="1" vertOverflow="ellipsis" vert="horz" wrap="square" anchor="ctr" anchorCtr="0"/>
                <a:lstStyle/>
                <a:p>
                  <a:pPr algn="l">
                    <a:defRPr sz="800" b="1" i="0" u="none" strike="noStrike" kern="1200" spc="0" baseline="0">
                      <a:solidFill>
                        <a:schemeClr val="accent5">
                          <a:lumMod val="80000"/>
                          <a:lumOff val="2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0576720348838027"/>
                      <c:h val="4.2503013331869156E-2"/>
                    </c:manualLayout>
                  </c15:layout>
                </c:ext>
                <c:ext xmlns:c16="http://schemas.microsoft.com/office/drawing/2014/chart" uri="{C3380CC4-5D6E-409C-BE32-E72D297353CC}">
                  <c16:uniqueId val="{00000021-B3D4-F841-8F1C-E499D0C97D87}"/>
                </c:ext>
              </c:extLst>
            </c:dLbl>
            <c:dLbl>
              <c:idx val="17"/>
              <c:spPr>
                <a:noFill/>
                <a:ln>
                  <a:noFill/>
                </a:ln>
                <a:effectLst/>
              </c:spPr>
              <c:txPr>
                <a:bodyPr rot="0" spcFirstLastPara="1" vertOverflow="ellipsis" vert="horz" wrap="square" anchor="ctr" anchorCtr="1"/>
                <a:lstStyle/>
                <a:p>
                  <a:pPr>
                    <a:defRPr sz="800" b="1" i="0" u="none" strike="noStrike" kern="1200" spc="0" baseline="0">
                      <a:solidFill>
                        <a:schemeClr val="accent6">
                          <a:lumMod val="80000"/>
                          <a:lumOff val="20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23-B3D4-F841-8F1C-E499D0C97D87}"/>
                </c:ext>
              </c:extLst>
            </c:dLbl>
            <c:spPr>
              <a:noFill/>
              <a:ln>
                <a:noFill/>
              </a:ln>
              <a:effectLst/>
            </c:spPr>
            <c:txPr>
              <a:bodyPr rot="0" spcFirstLastPara="1" vertOverflow="ellipsis" vert="horz" wrap="square" anchor="ctr" anchorCtr="1"/>
              <a:lstStyle/>
              <a:p>
                <a:pPr>
                  <a:defRPr sz="8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'project-resources-computed-2023'!$B$457:$B$474</c:f>
              <c:strCache>
                <c:ptCount val="18"/>
                <c:pt idx="0">
                  <c:v>ARMD Transformative Aero Concepts Program</c:v>
                </c:pt>
                <c:pt idx="1">
                  <c:v>ARMD Integrated Aviation Systems Program</c:v>
                </c:pt>
                <c:pt idx="2">
                  <c:v>ARMD Airspace Operations and Safety Program</c:v>
                </c:pt>
                <c:pt idx="3">
                  <c:v>ARMD Advanced Air Vehicles Program</c:v>
                </c:pt>
                <c:pt idx="4">
                  <c:v>ESDMD Human Landing System</c:v>
                </c:pt>
                <c:pt idx="5">
                  <c:v>ESDMD Adv Cislunar and Surface Capabilities</c:v>
                </c:pt>
                <c:pt idx="6">
                  <c:v>ESDMD Gateway</c:v>
                </c:pt>
                <c:pt idx="7">
                  <c:v>ESDMD Orion Program</c:v>
                </c:pt>
                <c:pt idx="8">
                  <c:v>ESDMD Space Launch System</c:v>
                </c:pt>
                <c:pt idx="9">
                  <c:v>SOMD Human Research Program</c:v>
                </c:pt>
                <c:pt idx="10">
                  <c:v>SOMD Launch Services</c:v>
                </c:pt>
                <c:pt idx="11">
                  <c:v>SOMD Space Communications &amp; Navigation</c:v>
                </c:pt>
                <c:pt idx="12">
                  <c:v>STMD Technology Demonstration</c:v>
                </c:pt>
                <c:pt idx="13">
                  <c:v>SMD Earth Earth Systematic Missions</c:v>
                </c:pt>
                <c:pt idx="14">
                  <c:v>SMD Planetary Mars Sample Return</c:v>
                </c:pt>
                <c:pt idx="15">
                  <c:v>SMD Planetary New Frontiers</c:v>
                </c:pt>
                <c:pt idx="16">
                  <c:v>Space Weather Observations Program</c:v>
                </c:pt>
                <c:pt idx="17">
                  <c:v>Unknown affiliation</c:v>
                </c:pt>
              </c:strCache>
            </c:strRef>
          </c:cat>
          <c:val>
            <c:numRef>
              <c:f>'project-resources-computed-2023'!$C$457:$C$474</c:f>
              <c:numCache>
                <c:formatCode>General</c:formatCode>
                <c:ptCount val="18"/>
                <c:pt idx="0">
                  <c:v>3</c:v>
                </c:pt>
                <c:pt idx="1">
                  <c:v>106</c:v>
                </c:pt>
                <c:pt idx="2">
                  <c:v>9</c:v>
                </c:pt>
                <c:pt idx="3">
                  <c:v>6</c:v>
                </c:pt>
                <c:pt idx="4">
                  <c:v>17</c:v>
                </c:pt>
                <c:pt idx="5">
                  <c:v>11</c:v>
                </c:pt>
                <c:pt idx="6">
                  <c:v>201</c:v>
                </c:pt>
                <c:pt idx="7">
                  <c:v>10</c:v>
                </c:pt>
                <c:pt idx="8">
                  <c:v>15</c:v>
                </c:pt>
                <c:pt idx="9">
                  <c:v>211</c:v>
                </c:pt>
                <c:pt idx="10">
                  <c:v>26</c:v>
                </c:pt>
                <c:pt idx="11">
                  <c:v>71</c:v>
                </c:pt>
                <c:pt idx="12">
                  <c:v>35</c:v>
                </c:pt>
                <c:pt idx="13">
                  <c:v>9</c:v>
                </c:pt>
                <c:pt idx="14">
                  <c:v>18</c:v>
                </c:pt>
                <c:pt idx="15">
                  <c:v>4</c:v>
                </c:pt>
                <c:pt idx="16">
                  <c:v>3</c:v>
                </c:pt>
                <c:pt idx="17">
                  <c:v>578</c:v>
                </c:pt>
              </c:numCache>
            </c:numRef>
          </c:val>
          <c:extLst>
            <c:ext xmlns:c16="http://schemas.microsoft.com/office/drawing/2014/chart" uri="{C3380CC4-5D6E-409C-BE32-E72D297353CC}">
              <c16:uniqueId val="{00000024-B3D4-F841-8F1C-E499D0C97D87}"/>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jpg"/><Relationship Id="rId4" Type="http://schemas.openxmlformats.org/officeDocument/2006/relationships/image" Target="../media/image65.png"/></Relationships>
</file>

<file path=ppt/diagrams/_rels/data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image" Target="../media/image6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5.png"/><Relationship Id="rId1" Type="http://schemas.openxmlformats.org/officeDocument/2006/relationships/image" Target="../media/image62.jpg"/><Relationship Id="rId4" Type="http://schemas.openxmlformats.org/officeDocument/2006/relationships/image" Target="../media/image63.png"/></Relationships>
</file>

<file path=ppt/diagrams/_rels/drawing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image" Target="../media/image6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D8275-0296-E24C-9897-EC0DCC740FB8}" type="doc">
      <dgm:prSet loTypeId="urn:microsoft.com/office/officeart/2008/layout/HexagonCluster" loCatId="" qsTypeId="urn:microsoft.com/office/officeart/2005/8/quickstyle/simple5" qsCatId="simple" csTypeId="urn:microsoft.com/office/officeart/2005/8/colors/accent1_2" csCatId="accent1" phldr="1"/>
      <dgm:spPr/>
      <dgm:t>
        <a:bodyPr/>
        <a:lstStyle/>
        <a:p>
          <a:endParaRPr lang="en-US"/>
        </a:p>
      </dgm:t>
    </dgm:pt>
    <dgm:pt modelId="{574D733F-4A6F-B347-B787-2603119B3815}">
      <dgm:prSet phldrT="[Text]" custT="1">
        <dgm:style>
          <a:lnRef idx="1">
            <a:schemeClr val="dk1"/>
          </a:lnRef>
          <a:fillRef idx="2">
            <a:schemeClr val="dk1"/>
          </a:fillRef>
          <a:effectRef idx="1">
            <a:schemeClr val="dk1"/>
          </a:effectRef>
          <a:fontRef idx="minor">
            <a:schemeClr val="dk1"/>
          </a:fontRef>
        </dgm:style>
      </dgm:prSet>
      <dgm:spPr/>
      <dgm:t>
        <a:bodyPr/>
        <a:lstStyle/>
        <a:p>
          <a:r>
            <a:rPr lang="en-US" sz="1200" dirty="0"/>
            <a:t>Contributions of the Centers</a:t>
          </a:r>
        </a:p>
      </dgm:t>
    </dgm:pt>
    <dgm:pt modelId="{84C2044A-9C3E-464F-BD9A-B8F48C7E645B}" type="parTrans" cxnId="{F3CAECBF-82E7-9946-99EE-AD97877F424B}">
      <dgm:prSet/>
      <dgm:spPr/>
      <dgm:t>
        <a:bodyPr/>
        <a:lstStyle/>
        <a:p>
          <a:endParaRPr lang="en-US"/>
        </a:p>
      </dgm:t>
    </dgm:pt>
    <dgm:pt modelId="{D08177A1-E3D0-3D4A-8504-7C86700154C1}" type="sibTrans" cxnId="{F3CAECBF-82E7-9946-99EE-AD97877F424B}">
      <dgm:prSet/>
      <dgm:spPr>
        <a:blipFill>
          <a:blip xmlns:r="http://schemas.openxmlformats.org/officeDocument/2006/relationships" r:embed="rId1">
            <a:extLst>
              <a:ext uri="{28A0092B-C50C-407E-A947-70E740481C1C}">
                <a14:useLocalDpi xmlns:a14="http://schemas.microsoft.com/office/drawing/2010/main"/>
              </a:ext>
            </a:extLst>
          </a:blip>
          <a:srcRect/>
          <a:stretch>
            <a:fillRect/>
          </a:stretch>
        </a:blipFill>
      </dgm:spPr>
      <dgm:t>
        <a:bodyPr/>
        <a:lstStyle/>
        <a:p>
          <a:endParaRPr lang="en-US"/>
        </a:p>
      </dgm:t>
    </dgm:pt>
    <dgm:pt modelId="{3CFB443C-9D55-F54B-8815-47216B77A5DE}">
      <dgm:prSet phldrT="[Text]">
        <dgm:style>
          <a:lnRef idx="1">
            <a:schemeClr val="accent1"/>
          </a:lnRef>
          <a:fillRef idx="2">
            <a:schemeClr val="accent1"/>
          </a:fillRef>
          <a:effectRef idx="1">
            <a:schemeClr val="accent1"/>
          </a:effectRef>
          <a:fontRef idx="minor">
            <a:schemeClr val="dk1"/>
          </a:fontRef>
        </dgm:style>
      </dgm:prSet>
      <dgm:spPr>
        <a:solidFill>
          <a:schemeClr val="bg1">
            <a:lumMod val="95000"/>
          </a:schemeClr>
        </a:solidFill>
      </dgm:spPr>
      <dgm:t>
        <a:bodyPr/>
        <a:lstStyle/>
        <a:p>
          <a:r>
            <a:rPr lang="en-US" dirty="0"/>
            <a:t>Lift &amp; Shift from other Gov Agencies</a:t>
          </a:r>
        </a:p>
      </dgm:t>
    </dgm:pt>
    <dgm:pt modelId="{B9AB664D-890E-B54A-ADFD-1FC8EAE3CE2E}" type="parTrans" cxnId="{2B5CB953-098B-9342-9800-D747E5CD0259}">
      <dgm:prSet/>
      <dgm:spPr/>
      <dgm:t>
        <a:bodyPr/>
        <a:lstStyle/>
        <a:p>
          <a:endParaRPr lang="en-US"/>
        </a:p>
      </dgm:t>
    </dgm:pt>
    <dgm:pt modelId="{14A931DE-9605-194D-9C55-0192CAB29185}" type="sibTrans" cxnId="{2B5CB953-098B-9342-9800-D747E5CD0259}">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US"/>
        </a:p>
      </dgm:t>
    </dgm:pt>
    <dgm:pt modelId="{FB91A4D0-59C9-F140-84B2-30F351809C40}">
      <dgm:prSet phldrT="[Text]" custT="1"/>
      <dgm:spPr/>
      <dgm:t>
        <a:bodyPr/>
        <a:lstStyle/>
        <a:p>
          <a:r>
            <a:rPr lang="en-US" sz="1800" b="1" dirty="0"/>
            <a:t>NASA DT</a:t>
          </a:r>
        </a:p>
      </dgm:t>
    </dgm:pt>
    <dgm:pt modelId="{C3B6C77B-8D76-D44A-9110-4DF4CC09E531}" type="parTrans" cxnId="{18BEBE46-66ED-3B4C-94FC-348F8B6E7342}">
      <dgm:prSet/>
      <dgm:spPr/>
      <dgm:t>
        <a:bodyPr/>
        <a:lstStyle/>
        <a:p>
          <a:endParaRPr lang="en-US"/>
        </a:p>
      </dgm:t>
    </dgm:pt>
    <dgm:pt modelId="{483046E0-8860-9E4B-9DF5-015AB10AB7D1}" type="sibTrans" cxnId="{18BEBE46-66ED-3B4C-94FC-348F8B6E7342}">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US"/>
        </a:p>
      </dgm:t>
    </dgm:pt>
    <dgm:pt modelId="{4860DA6F-6790-B94E-AE0F-4076994685EE}">
      <dgm:prSet>
        <dgm:style>
          <a:lnRef idx="1">
            <a:schemeClr val="dk1"/>
          </a:lnRef>
          <a:fillRef idx="2">
            <a:schemeClr val="dk1"/>
          </a:fillRef>
          <a:effectRef idx="1">
            <a:schemeClr val="dk1"/>
          </a:effectRef>
          <a:fontRef idx="minor">
            <a:schemeClr val="dk1"/>
          </a:fontRef>
        </dgm:style>
      </dgm:prSet>
      <dgm:spPr/>
      <dgm:t>
        <a:bodyPr/>
        <a:lstStyle/>
        <a:p>
          <a:r>
            <a:rPr lang="en-US" dirty="0"/>
            <a:t>Mission Directorates</a:t>
          </a:r>
        </a:p>
      </dgm:t>
    </dgm:pt>
    <dgm:pt modelId="{7BCD1972-19F7-114A-A46B-816E78A75A33}" type="parTrans" cxnId="{01603650-4514-7640-B7FB-6AEDF7AA232F}">
      <dgm:prSet/>
      <dgm:spPr/>
      <dgm:t>
        <a:bodyPr/>
        <a:lstStyle/>
        <a:p>
          <a:endParaRPr lang="en-US"/>
        </a:p>
      </dgm:t>
    </dgm:pt>
    <dgm:pt modelId="{E0706D6C-59A1-C147-9537-2F44187E04A7}" type="sibTrans" cxnId="{01603650-4514-7640-B7FB-6AEDF7AA232F}">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n-US"/>
        </a:p>
      </dgm:t>
    </dgm:pt>
    <dgm:pt modelId="{2B016B4F-C607-AB4E-A1D1-6EC1C0F0FA60}" type="pres">
      <dgm:prSet presAssocID="{247D8275-0296-E24C-9897-EC0DCC740FB8}" presName="Name0" presStyleCnt="0">
        <dgm:presLayoutVars>
          <dgm:chMax val="21"/>
          <dgm:chPref val="21"/>
        </dgm:presLayoutVars>
      </dgm:prSet>
      <dgm:spPr/>
    </dgm:pt>
    <dgm:pt modelId="{3F8ECA29-BAFA-FE48-AC41-66EC54B5BC3D}" type="pres">
      <dgm:prSet presAssocID="{574D733F-4A6F-B347-B787-2603119B3815}" presName="text1" presStyleCnt="0"/>
      <dgm:spPr/>
    </dgm:pt>
    <dgm:pt modelId="{FD858753-6A3D-C249-B925-CA48788FBC47}" type="pres">
      <dgm:prSet presAssocID="{574D733F-4A6F-B347-B787-2603119B3815}" presName="textRepeatNode" presStyleLbl="alignNode1" presStyleIdx="0" presStyleCnt="4">
        <dgm:presLayoutVars>
          <dgm:chMax val="0"/>
          <dgm:chPref val="0"/>
          <dgm:bulletEnabled val="1"/>
        </dgm:presLayoutVars>
      </dgm:prSet>
      <dgm:spPr/>
    </dgm:pt>
    <dgm:pt modelId="{FA327A7E-98DE-2C4E-A896-98BB083100A6}" type="pres">
      <dgm:prSet presAssocID="{574D733F-4A6F-B347-B787-2603119B3815}" presName="textaccent1" presStyleCnt="0"/>
      <dgm:spPr/>
    </dgm:pt>
    <dgm:pt modelId="{078BE57F-455C-0B46-B319-497921BB9239}" type="pres">
      <dgm:prSet presAssocID="{574D733F-4A6F-B347-B787-2603119B3815}" presName="accentRepeatNode" presStyleLbl="solidAlignAcc1" presStyleIdx="0" presStyleCnt="8"/>
      <dgm:spPr/>
    </dgm:pt>
    <dgm:pt modelId="{3FC2021D-8FA3-A546-8020-88B3E03CCAB8}" type="pres">
      <dgm:prSet presAssocID="{D08177A1-E3D0-3D4A-8504-7C86700154C1}" presName="image1" presStyleCnt="0"/>
      <dgm:spPr/>
    </dgm:pt>
    <dgm:pt modelId="{EC70A297-A051-2944-919D-8C8823349AED}" type="pres">
      <dgm:prSet presAssocID="{D08177A1-E3D0-3D4A-8504-7C86700154C1}" presName="imageRepeatNode" presStyleLbl="alignAcc1" presStyleIdx="0" presStyleCnt="4"/>
      <dgm:spPr/>
    </dgm:pt>
    <dgm:pt modelId="{AF1019F4-7EC6-CD40-B364-6AFF98E352A8}" type="pres">
      <dgm:prSet presAssocID="{D08177A1-E3D0-3D4A-8504-7C86700154C1}" presName="imageaccent1" presStyleCnt="0"/>
      <dgm:spPr/>
    </dgm:pt>
    <dgm:pt modelId="{9A5900FC-51F5-1643-98D4-84C9D3C9CFB8}" type="pres">
      <dgm:prSet presAssocID="{D08177A1-E3D0-3D4A-8504-7C86700154C1}" presName="accentRepeatNode" presStyleLbl="solidAlignAcc1" presStyleIdx="1" presStyleCnt="8" custLinFactNeighborX="20735" custLinFactNeighborY="52927"/>
      <dgm:spPr/>
    </dgm:pt>
    <dgm:pt modelId="{A5351A1E-1B77-0446-9BED-8ADDF1E813FF}" type="pres">
      <dgm:prSet presAssocID="{4860DA6F-6790-B94E-AE0F-4076994685EE}" presName="text2" presStyleCnt="0"/>
      <dgm:spPr/>
    </dgm:pt>
    <dgm:pt modelId="{77C83DF0-BD6F-FA4B-900C-410E3D435885}" type="pres">
      <dgm:prSet presAssocID="{4860DA6F-6790-B94E-AE0F-4076994685EE}" presName="textRepeatNode" presStyleLbl="alignNode1" presStyleIdx="1" presStyleCnt="4">
        <dgm:presLayoutVars>
          <dgm:chMax val="0"/>
          <dgm:chPref val="0"/>
          <dgm:bulletEnabled val="1"/>
        </dgm:presLayoutVars>
      </dgm:prSet>
      <dgm:spPr/>
    </dgm:pt>
    <dgm:pt modelId="{ACB0C3E8-F98E-A445-88BF-4522541A3EB0}" type="pres">
      <dgm:prSet presAssocID="{4860DA6F-6790-B94E-AE0F-4076994685EE}" presName="textaccent2" presStyleCnt="0"/>
      <dgm:spPr/>
    </dgm:pt>
    <dgm:pt modelId="{BAA25E09-D105-314D-BEDA-202E52BF1AC1}" type="pres">
      <dgm:prSet presAssocID="{4860DA6F-6790-B94E-AE0F-4076994685EE}" presName="accentRepeatNode" presStyleLbl="solidAlignAcc1" presStyleIdx="2" presStyleCnt="8"/>
      <dgm:spPr/>
    </dgm:pt>
    <dgm:pt modelId="{EB599FFB-A822-DE4A-8C46-3F68D56DC5F4}" type="pres">
      <dgm:prSet presAssocID="{E0706D6C-59A1-C147-9537-2F44187E04A7}" presName="image2" presStyleCnt="0"/>
      <dgm:spPr/>
    </dgm:pt>
    <dgm:pt modelId="{47B5E2B1-E58F-A442-95FC-55D452E15F0C}" type="pres">
      <dgm:prSet presAssocID="{E0706D6C-59A1-C147-9537-2F44187E04A7}" presName="imageRepeatNode" presStyleLbl="alignAcc1" presStyleIdx="1" presStyleCnt="4"/>
      <dgm:spPr/>
    </dgm:pt>
    <dgm:pt modelId="{41E63CFC-7071-614C-9DAC-9DC2067C18C6}" type="pres">
      <dgm:prSet presAssocID="{E0706D6C-59A1-C147-9537-2F44187E04A7}" presName="imageaccent2" presStyleCnt="0"/>
      <dgm:spPr/>
    </dgm:pt>
    <dgm:pt modelId="{5715DFC2-F933-B142-80DC-F22CB3F7BC86}" type="pres">
      <dgm:prSet presAssocID="{E0706D6C-59A1-C147-9537-2F44187E04A7}" presName="accentRepeatNode" presStyleLbl="solidAlignAcc1" presStyleIdx="3" presStyleCnt="8"/>
      <dgm:spPr/>
    </dgm:pt>
    <dgm:pt modelId="{DF07205D-A8AD-B247-A64F-B6D36DCF6F4D}" type="pres">
      <dgm:prSet presAssocID="{FB91A4D0-59C9-F140-84B2-30F351809C40}" presName="text3" presStyleCnt="0"/>
      <dgm:spPr/>
    </dgm:pt>
    <dgm:pt modelId="{D7E23933-EB05-644D-88C0-8CF9B26981B0}" type="pres">
      <dgm:prSet presAssocID="{FB91A4D0-59C9-F140-84B2-30F351809C40}" presName="textRepeatNode" presStyleLbl="alignNode1" presStyleIdx="2" presStyleCnt="4">
        <dgm:presLayoutVars>
          <dgm:chMax val="0"/>
          <dgm:chPref val="0"/>
          <dgm:bulletEnabled val="1"/>
        </dgm:presLayoutVars>
      </dgm:prSet>
      <dgm:spPr/>
    </dgm:pt>
    <dgm:pt modelId="{E41A19FD-C827-ED47-A378-065B481B2E89}" type="pres">
      <dgm:prSet presAssocID="{FB91A4D0-59C9-F140-84B2-30F351809C40}" presName="textaccent3" presStyleCnt="0"/>
      <dgm:spPr/>
    </dgm:pt>
    <dgm:pt modelId="{7180075D-382F-B741-955F-4376E458D008}" type="pres">
      <dgm:prSet presAssocID="{FB91A4D0-59C9-F140-84B2-30F351809C40}" presName="accentRepeatNode" presStyleLbl="solidAlignAcc1" presStyleIdx="4" presStyleCnt="8"/>
      <dgm:spPr/>
    </dgm:pt>
    <dgm:pt modelId="{DC6EA57C-83FF-654B-88FB-EB639AB9491B}" type="pres">
      <dgm:prSet presAssocID="{483046E0-8860-9E4B-9DF5-015AB10AB7D1}" presName="image3" presStyleCnt="0"/>
      <dgm:spPr/>
    </dgm:pt>
    <dgm:pt modelId="{234EC28E-75FD-DA4D-AF5B-8B71D0FC1923}" type="pres">
      <dgm:prSet presAssocID="{483046E0-8860-9E4B-9DF5-015AB10AB7D1}" presName="imageRepeatNode" presStyleLbl="alignAcc1" presStyleIdx="2" presStyleCnt="4"/>
      <dgm:spPr/>
    </dgm:pt>
    <dgm:pt modelId="{B6DC7970-D214-E647-AEB5-DFE6632AE22C}" type="pres">
      <dgm:prSet presAssocID="{483046E0-8860-9E4B-9DF5-015AB10AB7D1}" presName="imageaccent3" presStyleCnt="0"/>
      <dgm:spPr/>
    </dgm:pt>
    <dgm:pt modelId="{35EA7EAD-1A04-7C46-A97F-1A33289F16FD}" type="pres">
      <dgm:prSet presAssocID="{483046E0-8860-9E4B-9DF5-015AB10AB7D1}" presName="accentRepeatNode" presStyleLbl="solidAlignAcc1" presStyleIdx="5" presStyleCnt="8"/>
      <dgm:spPr/>
    </dgm:pt>
    <dgm:pt modelId="{51FBD8E6-F2D6-F24C-953B-A1FB666B198E}" type="pres">
      <dgm:prSet presAssocID="{3CFB443C-9D55-F54B-8815-47216B77A5DE}" presName="text4" presStyleCnt="0"/>
      <dgm:spPr/>
    </dgm:pt>
    <dgm:pt modelId="{A782F9E5-52A1-3C43-9166-17B1138B7F33}" type="pres">
      <dgm:prSet presAssocID="{3CFB443C-9D55-F54B-8815-47216B77A5DE}" presName="textRepeatNode" presStyleLbl="alignNode1" presStyleIdx="3" presStyleCnt="4">
        <dgm:presLayoutVars>
          <dgm:chMax val="0"/>
          <dgm:chPref val="0"/>
          <dgm:bulletEnabled val="1"/>
        </dgm:presLayoutVars>
      </dgm:prSet>
      <dgm:spPr/>
    </dgm:pt>
    <dgm:pt modelId="{C076FB26-DFFE-3E41-A6D1-DF3584FE5037}" type="pres">
      <dgm:prSet presAssocID="{3CFB443C-9D55-F54B-8815-47216B77A5DE}" presName="textaccent4" presStyleCnt="0"/>
      <dgm:spPr/>
    </dgm:pt>
    <dgm:pt modelId="{E6A262F7-0151-C141-99E7-DE1518BB2CAB}" type="pres">
      <dgm:prSet presAssocID="{3CFB443C-9D55-F54B-8815-47216B77A5DE}" presName="accentRepeatNode" presStyleLbl="solidAlignAcc1" presStyleIdx="6" presStyleCnt="8"/>
      <dgm:spPr/>
    </dgm:pt>
    <dgm:pt modelId="{40DE79E9-5B42-0148-BB86-AF80965BA0AF}" type="pres">
      <dgm:prSet presAssocID="{14A931DE-9605-194D-9C55-0192CAB29185}" presName="image4" presStyleCnt="0"/>
      <dgm:spPr/>
    </dgm:pt>
    <dgm:pt modelId="{A4F98D8B-2C6C-314B-8DA6-1A736551FFC1}" type="pres">
      <dgm:prSet presAssocID="{14A931DE-9605-194D-9C55-0192CAB29185}" presName="imageRepeatNode" presStyleLbl="alignAcc1" presStyleIdx="3" presStyleCnt="4"/>
      <dgm:spPr/>
    </dgm:pt>
    <dgm:pt modelId="{8FC031CA-6681-5D49-81AC-58A67190A898}" type="pres">
      <dgm:prSet presAssocID="{14A931DE-9605-194D-9C55-0192CAB29185}" presName="imageaccent4" presStyleCnt="0"/>
      <dgm:spPr/>
    </dgm:pt>
    <dgm:pt modelId="{257F05A5-DE70-2B4C-ADDE-D6D283686FAC}" type="pres">
      <dgm:prSet presAssocID="{14A931DE-9605-194D-9C55-0192CAB29185}" presName="accentRepeatNode" presStyleLbl="solidAlignAcc1" presStyleIdx="7" presStyleCnt="8"/>
      <dgm:spPr/>
    </dgm:pt>
  </dgm:ptLst>
  <dgm:cxnLst>
    <dgm:cxn modelId="{5A7D6E05-F862-7F46-943D-3D22BE5DCE67}" type="presOf" srcId="{483046E0-8860-9E4B-9DF5-015AB10AB7D1}" destId="{234EC28E-75FD-DA4D-AF5B-8B71D0FC1923}" srcOrd="0" destOrd="0" presId="urn:microsoft.com/office/officeart/2008/layout/HexagonCluster"/>
    <dgm:cxn modelId="{18BEBE46-66ED-3B4C-94FC-348F8B6E7342}" srcId="{247D8275-0296-E24C-9897-EC0DCC740FB8}" destId="{FB91A4D0-59C9-F140-84B2-30F351809C40}" srcOrd="2" destOrd="0" parTransId="{C3B6C77B-8D76-D44A-9110-4DF4CC09E531}" sibTransId="{483046E0-8860-9E4B-9DF5-015AB10AB7D1}"/>
    <dgm:cxn modelId="{01603650-4514-7640-B7FB-6AEDF7AA232F}" srcId="{247D8275-0296-E24C-9897-EC0DCC740FB8}" destId="{4860DA6F-6790-B94E-AE0F-4076994685EE}" srcOrd="1" destOrd="0" parTransId="{7BCD1972-19F7-114A-A46B-816E78A75A33}" sibTransId="{E0706D6C-59A1-C147-9537-2F44187E04A7}"/>
    <dgm:cxn modelId="{2B5CB953-098B-9342-9800-D747E5CD0259}" srcId="{247D8275-0296-E24C-9897-EC0DCC740FB8}" destId="{3CFB443C-9D55-F54B-8815-47216B77A5DE}" srcOrd="3" destOrd="0" parTransId="{B9AB664D-890E-B54A-ADFD-1FC8EAE3CE2E}" sibTransId="{14A931DE-9605-194D-9C55-0192CAB29185}"/>
    <dgm:cxn modelId="{B6A9D05B-CD7B-314B-8F43-65DBD5E6B9F6}" type="presOf" srcId="{FB91A4D0-59C9-F140-84B2-30F351809C40}" destId="{D7E23933-EB05-644D-88C0-8CF9B26981B0}" srcOrd="0" destOrd="0" presId="urn:microsoft.com/office/officeart/2008/layout/HexagonCluster"/>
    <dgm:cxn modelId="{5E20925C-07EC-2E4D-A2A3-39AB3AFB50B1}" type="presOf" srcId="{3CFB443C-9D55-F54B-8815-47216B77A5DE}" destId="{A782F9E5-52A1-3C43-9166-17B1138B7F33}" srcOrd="0" destOrd="0" presId="urn:microsoft.com/office/officeart/2008/layout/HexagonCluster"/>
    <dgm:cxn modelId="{BBF4707F-1638-2945-B11B-53FE099AA05B}" type="presOf" srcId="{4860DA6F-6790-B94E-AE0F-4076994685EE}" destId="{77C83DF0-BD6F-FA4B-900C-410E3D435885}" srcOrd="0" destOrd="0" presId="urn:microsoft.com/office/officeart/2008/layout/HexagonCluster"/>
    <dgm:cxn modelId="{D4FF128E-D122-5C44-9CDC-1B0CFCEB6ACD}" type="presOf" srcId="{D08177A1-E3D0-3D4A-8504-7C86700154C1}" destId="{EC70A297-A051-2944-919D-8C8823349AED}" srcOrd="0" destOrd="0" presId="urn:microsoft.com/office/officeart/2008/layout/HexagonCluster"/>
    <dgm:cxn modelId="{BE7DEE98-81CA-9E48-8409-E9AAD246A8A3}" type="presOf" srcId="{247D8275-0296-E24C-9897-EC0DCC740FB8}" destId="{2B016B4F-C607-AB4E-A1D1-6EC1C0F0FA60}" srcOrd="0" destOrd="0" presId="urn:microsoft.com/office/officeart/2008/layout/HexagonCluster"/>
    <dgm:cxn modelId="{0974AFB0-DA92-A34A-93F7-33E90CF0C337}" type="presOf" srcId="{14A931DE-9605-194D-9C55-0192CAB29185}" destId="{A4F98D8B-2C6C-314B-8DA6-1A736551FFC1}" srcOrd="0" destOrd="0" presId="urn:microsoft.com/office/officeart/2008/layout/HexagonCluster"/>
    <dgm:cxn modelId="{D452B8B1-2AC0-FB47-BE4A-2F0295FF979B}" type="presOf" srcId="{E0706D6C-59A1-C147-9537-2F44187E04A7}" destId="{47B5E2B1-E58F-A442-95FC-55D452E15F0C}" srcOrd="0" destOrd="0" presId="urn:microsoft.com/office/officeart/2008/layout/HexagonCluster"/>
    <dgm:cxn modelId="{C6B5DBBA-F553-2742-8A69-41EF5D240C34}" type="presOf" srcId="{574D733F-4A6F-B347-B787-2603119B3815}" destId="{FD858753-6A3D-C249-B925-CA48788FBC47}" srcOrd="0" destOrd="0" presId="urn:microsoft.com/office/officeart/2008/layout/HexagonCluster"/>
    <dgm:cxn modelId="{F3CAECBF-82E7-9946-99EE-AD97877F424B}" srcId="{247D8275-0296-E24C-9897-EC0DCC740FB8}" destId="{574D733F-4A6F-B347-B787-2603119B3815}" srcOrd="0" destOrd="0" parTransId="{84C2044A-9C3E-464F-BD9A-B8F48C7E645B}" sibTransId="{D08177A1-E3D0-3D4A-8504-7C86700154C1}"/>
    <dgm:cxn modelId="{765FB9F9-DE28-204A-A0A5-224BE7D388BB}" type="presParOf" srcId="{2B016B4F-C607-AB4E-A1D1-6EC1C0F0FA60}" destId="{3F8ECA29-BAFA-FE48-AC41-66EC54B5BC3D}" srcOrd="0" destOrd="0" presId="urn:microsoft.com/office/officeart/2008/layout/HexagonCluster"/>
    <dgm:cxn modelId="{4C20046F-6025-0F49-9127-9427E91EA670}" type="presParOf" srcId="{3F8ECA29-BAFA-FE48-AC41-66EC54B5BC3D}" destId="{FD858753-6A3D-C249-B925-CA48788FBC47}" srcOrd="0" destOrd="0" presId="urn:microsoft.com/office/officeart/2008/layout/HexagonCluster"/>
    <dgm:cxn modelId="{C2793ED4-D5F3-9F42-944B-07F14C698D80}" type="presParOf" srcId="{2B016B4F-C607-AB4E-A1D1-6EC1C0F0FA60}" destId="{FA327A7E-98DE-2C4E-A896-98BB083100A6}" srcOrd="1" destOrd="0" presId="urn:microsoft.com/office/officeart/2008/layout/HexagonCluster"/>
    <dgm:cxn modelId="{8A145BFA-22C8-DD44-BF04-2EA70E82DED2}" type="presParOf" srcId="{FA327A7E-98DE-2C4E-A896-98BB083100A6}" destId="{078BE57F-455C-0B46-B319-497921BB9239}" srcOrd="0" destOrd="0" presId="urn:microsoft.com/office/officeart/2008/layout/HexagonCluster"/>
    <dgm:cxn modelId="{7B8863F6-AE0A-2E4F-AC3B-9E0271DD031B}" type="presParOf" srcId="{2B016B4F-C607-AB4E-A1D1-6EC1C0F0FA60}" destId="{3FC2021D-8FA3-A546-8020-88B3E03CCAB8}" srcOrd="2" destOrd="0" presId="urn:microsoft.com/office/officeart/2008/layout/HexagonCluster"/>
    <dgm:cxn modelId="{D64546B0-8797-DD4D-BD36-F63B0CD247F9}" type="presParOf" srcId="{3FC2021D-8FA3-A546-8020-88B3E03CCAB8}" destId="{EC70A297-A051-2944-919D-8C8823349AED}" srcOrd="0" destOrd="0" presId="urn:microsoft.com/office/officeart/2008/layout/HexagonCluster"/>
    <dgm:cxn modelId="{982F1078-C50A-C34A-8793-091DC658AEAB}" type="presParOf" srcId="{2B016B4F-C607-AB4E-A1D1-6EC1C0F0FA60}" destId="{AF1019F4-7EC6-CD40-B364-6AFF98E352A8}" srcOrd="3" destOrd="0" presId="urn:microsoft.com/office/officeart/2008/layout/HexagonCluster"/>
    <dgm:cxn modelId="{A5C19AAD-ED8F-A544-9ECA-944A76265A65}" type="presParOf" srcId="{AF1019F4-7EC6-CD40-B364-6AFF98E352A8}" destId="{9A5900FC-51F5-1643-98D4-84C9D3C9CFB8}" srcOrd="0" destOrd="0" presId="urn:microsoft.com/office/officeart/2008/layout/HexagonCluster"/>
    <dgm:cxn modelId="{66412C4E-5BA4-6E40-9746-4A54CE4CAB99}" type="presParOf" srcId="{2B016B4F-C607-AB4E-A1D1-6EC1C0F0FA60}" destId="{A5351A1E-1B77-0446-9BED-8ADDF1E813FF}" srcOrd="4" destOrd="0" presId="urn:microsoft.com/office/officeart/2008/layout/HexagonCluster"/>
    <dgm:cxn modelId="{47D78CFE-021C-A343-ACE2-FC5BEBB16780}" type="presParOf" srcId="{A5351A1E-1B77-0446-9BED-8ADDF1E813FF}" destId="{77C83DF0-BD6F-FA4B-900C-410E3D435885}" srcOrd="0" destOrd="0" presId="urn:microsoft.com/office/officeart/2008/layout/HexagonCluster"/>
    <dgm:cxn modelId="{1717EAD5-6CCE-E94C-B0F8-07818C6E285D}" type="presParOf" srcId="{2B016B4F-C607-AB4E-A1D1-6EC1C0F0FA60}" destId="{ACB0C3E8-F98E-A445-88BF-4522541A3EB0}" srcOrd="5" destOrd="0" presId="urn:microsoft.com/office/officeart/2008/layout/HexagonCluster"/>
    <dgm:cxn modelId="{8E682B41-EE06-D545-9D65-6B2325665481}" type="presParOf" srcId="{ACB0C3E8-F98E-A445-88BF-4522541A3EB0}" destId="{BAA25E09-D105-314D-BEDA-202E52BF1AC1}" srcOrd="0" destOrd="0" presId="urn:microsoft.com/office/officeart/2008/layout/HexagonCluster"/>
    <dgm:cxn modelId="{76B6FFDF-A76D-5640-80E8-5E4311C37E4B}" type="presParOf" srcId="{2B016B4F-C607-AB4E-A1D1-6EC1C0F0FA60}" destId="{EB599FFB-A822-DE4A-8C46-3F68D56DC5F4}" srcOrd="6" destOrd="0" presId="urn:microsoft.com/office/officeart/2008/layout/HexagonCluster"/>
    <dgm:cxn modelId="{3EDF7B05-EF8F-6D4A-8A0C-FFFEF07D2F47}" type="presParOf" srcId="{EB599FFB-A822-DE4A-8C46-3F68D56DC5F4}" destId="{47B5E2B1-E58F-A442-95FC-55D452E15F0C}" srcOrd="0" destOrd="0" presId="urn:microsoft.com/office/officeart/2008/layout/HexagonCluster"/>
    <dgm:cxn modelId="{F59E2643-CB10-0A4C-A882-C449DF16EDD9}" type="presParOf" srcId="{2B016B4F-C607-AB4E-A1D1-6EC1C0F0FA60}" destId="{41E63CFC-7071-614C-9DAC-9DC2067C18C6}" srcOrd="7" destOrd="0" presId="urn:microsoft.com/office/officeart/2008/layout/HexagonCluster"/>
    <dgm:cxn modelId="{159D9A0F-F5AB-864D-8BAC-9D642FF500D3}" type="presParOf" srcId="{41E63CFC-7071-614C-9DAC-9DC2067C18C6}" destId="{5715DFC2-F933-B142-80DC-F22CB3F7BC86}" srcOrd="0" destOrd="0" presId="urn:microsoft.com/office/officeart/2008/layout/HexagonCluster"/>
    <dgm:cxn modelId="{39B66F79-C41D-E241-AD3C-F3F5F1F8AECD}" type="presParOf" srcId="{2B016B4F-C607-AB4E-A1D1-6EC1C0F0FA60}" destId="{DF07205D-A8AD-B247-A64F-B6D36DCF6F4D}" srcOrd="8" destOrd="0" presId="urn:microsoft.com/office/officeart/2008/layout/HexagonCluster"/>
    <dgm:cxn modelId="{CF833427-F1D2-8C46-812D-D7D473918481}" type="presParOf" srcId="{DF07205D-A8AD-B247-A64F-B6D36DCF6F4D}" destId="{D7E23933-EB05-644D-88C0-8CF9B26981B0}" srcOrd="0" destOrd="0" presId="urn:microsoft.com/office/officeart/2008/layout/HexagonCluster"/>
    <dgm:cxn modelId="{08A086C9-F4A7-7745-A773-B2DD99BD26D2}" type="presParOf" srcId="{2B016B4F-C607-AB4E-A1D1-6EC1C0F0FA60}" destId="{E41A19FD-C827-ED47-A378-065B481B2E89}" srcOrd="9" destOrd="0" presId="urn:microsoft.com/office/officeart/2008/layout/HexagonCluster"/>
    <dgm:cxn modelId="{EA5C326E-C4DE-0244-B765-93892AF280CA}" type="presParOf" srcId="{E41A19FD-C827-ED47-A378-065B481B2E89}" destId="{7180075D-382F-B741-955F-4376E458D008}" srcOrd="0" destOrd="0" presId="urn:microsoft.com/office/officeart/2008/layout/HexagonCluster"/>
    <dgm:cxn modelId="{5CDC3B2D-4BE8-5340-9B2B-D3CBEC350441}" type="presParOf" srcId="{2B016B4F-C607-AB4E-A1D1-6EC1C0F0FA60}" destId="{DC6EA57C-83FF-654B-88FB-EB639AB9491B}" srcOrd="10" destOrd="0" presId="urn:microsoft.com/office/officeart/2008/layout/HexagonCluster"/>
    <dgm:cxn modelId="{30885C50-323E-954E-9197-8B0CEFB70408}" type="presParOf" srcId="{DC6EA57C-83FF-654B-88FB-EB639AB9491B}" destId="{234EC28E-75FD-DA4D-AF5B-8B71D0FC1923}" srcOrd="0" destOrd="0" presId="urn:microsoft.com/office/officeart/2008/layout/HexagonCluster"/>
    <dgm:cxn modelId="{17EA7BBA-8609-7848-97BF-432F29F501A3}" type="presParOf" srcId="{2B016B4F-C607-AB4E-A1D1-6EC1C0F0FA60}" destId="{B6DC7970-D214-E647-AEB5-DFE6632AE22C}" srcOrd="11" destOrd="0" presId="urn:microsoft.com/office/officeart/2008/layout/HexagonCluster"/>
    <dgm:cxn modelId="{0619D82F-5909-F241-BE6D-07F319B7574C}" type="presParOf" srcId="{B6DC7970-D214-E647-AEB5-DFE6632AE22C}" destId="{35EA7EAD-1A04-7C46-A97F-1A33289F16FD}" srcOrd="0" destOrd="0" presId="urn:microsoft.com/office/officeart/2008/layout/HexagonCluster"/>
    <dgm:cxn modelId="{3E0E7261-B902-2B40-AC36-3ABA47534CD3}" type="presParOf" srcId="{2B016B4F-C607-AB4E-A1D1-6EC1C0F0FA60}" destId="{51FBD8E6-F2D6-F24C-953B-A1FB666B198E}" srcOrd="12" destOrd="0" presId="urn:microsoft.com/office/officeart/2008/layout/HexagonCluster"/>
    <dgm:cxn modelId="{3171B3E3-690E-1A44-A765-3980F9A9B882}" type="presParOf" srcId="{51FBD8E6-F2D6-F24C-953B-A1FB666B198E}" destId="{A782F9E5-52A1-3C43-9166-17B1138B7F33}" srcOrd="0" destOrd="0" presId="urn:microsoft.com/office/officeart/2008/layout/HexagonCluster"/>
    <dgm:cxn modelId="{87C952E9-69BC-2D4E-94DA-BF4A223AD884}" type="presParOf" srcId="{2B016B4F-C607-AB4E-A1D1-6EC1C0F0FA60}" destId="{C076FB26-DFFE-3E41-A6D1-DF3584FE5037}" srcOrd="13" destOrd="0" presId="urn:microsoft.com/office/officeart/2008/layout/HexagonCluster"/>
    <dgm:cxn modelId="{7395AB57-936C-E247-83B7-9E5A012B8BD9}" type="presParOf" srcId="{C076FB26-DFFE-3E41-A6D1-DF3584FE5037}" destId="{E6A262F7-0151-C141-99E7-DE1518BB2CAB}" srcOrd="0" destOrd="0" presId="urn:microsoft.com/office/officeart/2008/layout/HexagonCluster"/>
    <dgm:cxn modelId="{FCFBFD55-4B3D-C44A-93DA-11D4EACAF970}" type="presParOf" srcId="{2B016B4F-C607-AB4E-A1D1-6EC1C0F0FA60}" destId="{40DE79E9-5B42-0148-BB86-AF80965BA0AF}" srcOrd="14" destOrd="0" presId="urn:microsoft.com/office/officeart/2008/layout/HexagonCluster"/>
    <dgm:cxn modelId="{964B20E2-9CF8-2F41-9AA0-05667F232A89}" type="presParOf" srcId="{40DE79E9-5B42-0148-BB86-AF80965BA0AF}" destId="{A4F98D8B-2C6C-314B-8DA6-1A736551FFC1}" srcOrd="0" destOrd="0" presId="urn:microsoft.com/office/officeart/2008/layout/HexagonCluster"/>
    <dgm:cxn modelId="{04DC982F-3875-4243-81FC-36C02D49A8DB}" type="presParOf" srcId="{2B016B4F-C607-AB4E-A1D1-6EC1C0F0FA60}" destId="{8FC031CA-6681-5D49-81AC-58A67190A898}" srcOrd="15" destOrd="0" presId="urn:microsoft.com/office/officeart/2008/layout/HexagonCluster"/>
    <dgm:cxn modelId="{45986D32-5203-A141-BA74-65C2E626D537}" type="presParOf" srcId="{8FC031CA-6681-5D49-81AC-58A67190A898}" destId="{257F05A5-DE70-2B4C-ADDE-D6D283686FAC}" srcOrd="0" destOrd="0" presId="urn:microsoft.com/office/officeart/2008/layout/Hexagon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A18845-9BC4-304B-9F41-97121609B1BD}" type="doc">
      <dgm:prSet loTypeId="urn:microsoft.com/office/officeart/2008/layout/HexagonCluster" loCatId="" qsTypeId="urn:microsoft.com/office/officeart/2005/8/quickstyle/simple1" qsCatId="simple" csTypeId="urn:microsoft.com/office/officeart/2005/8/colors/accent1_2" csCatId="accent1" phldr="1"/>
      <dgm:spPr/>
      <dgm:t>
        <a:bodyPr/>
        <a:lstStyle/>
        <a:p>
          <a:endParaRPr lang="en-US"/>
        </a:p>
      </dgm:t>
    </dgm:pt>
    <dgm:pt modelId="{B0DFCD27-395D-FD41-90B8-60E4018B0E6E}">
      <dgm:prSet phldrT="[Text]" custT="1">
        <dgm:style>
          <a:lnRef idx="1">
            <a:schemeClr val="dk1"/>
          </a:lnRef>
          <a:fillRef idx="2">
            <a:schemeClr val="dk1"/>
          </a:fillRef>
          <a:effectRef idx="1">
            <a:schemeClr val="dk1"/>
          </a:effectRef>
          <a:fontRef idx="minor">
            <a:schemeClr val="dk1"/>
          </a:fontRef>
        </dgm:style>
      </dgm:prSet>
      <dgm:spPr/>
      <dgm:t>
        <a:bodyPr/>
        <a:lstStyle/>
        <a:p>
          <a:r>
            <a:rPr lang="en-US" sz="2000" dirty="0"/>
            <a:t>CoPs</a:t>
          </a:r>
        </a:p>
      </dgm:t>
    </dgm:pt>
    <dgm:pt modelId="{856122C8-192C-E94F-96A5-30AF7E91FC7C}" type="parTrans" cxnId="{E3E1034C-14D4-6346-92EA-823446480A3E}">
      <dgm:prSet/>
      <dgm:spPr/>
      <dgm:t>
        <a:bodyPr/>
        <a:lstStyle/>
        <a:p>
          <a:endParaRPr lang="en-US"/>
        </a:p>
      </dgm:t>
    </dgm:pt>
    <dgm:pt modelId="{6FE8DFCA-5F22-CC4C-A9D5-A73ED13D8B9B}" type="sibTrans" cxnId="{E3E1034C-14D4-6346-92EA-823446480A3E}">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US"/>
        </a:p>
      </dgm:t>
    </dgm:pt>
    <dgm:pt modelId="{20874357-EDD9-3C42-B1AE-49DA5D174A13}">
      <dgm:prSet custT="1">
        <dgm:style>
          <a:lnRef idx="1">
            <a:schemeClr val="dk1"/>
          </a:lnRef>
          <a:fillRef idx="2">
            <a:schemeClr val="dk1"/>
          </a:fillRef>
          <a:effectRef idx="1">
            <a:schemeClr val="dk1"/>
          </a:effectRef>
          <a:fontRef idx="minor">
            <a:schemeClr val="dk1"/>
          </a:fontRef>
        </dgm:style>
      </dgm:prSet>
      <dgm:spPr/>
      <dgm:t>
        <a:bodyPr/>
        <a:lstStyle/>
        <a:p>
          <a:r>
            <a:rPr lang="en-US" sz="1400" dirty="0"/>
            <a:t>Office of Chief Eng.</a:t>
          </a:r>
        </a:p>
      </dgm:t>
    </dgm:pt>
    <dgm:pt modelId="{E587A9D1-D238-E241-B171-6CD8D71A9E17}" type="parTrans" cxnId="{0838921A-2ECD-DF40-A6DF-15AB533C679C}">
      <dgm:prSet/>
      <dgm:spPr/>
      <dgm:t>
        <a:bodyPr/>
        <a:lstStyle/>
        <a:p>
          <a:endParaRPr lang="en-US"/>
        </a:p>
      </dgm:t>
    </dgm:pt>
    <dgm:pt modelId="{B9A50735-883F-C644-9EDE-C6D26CFD2372}" type="sibTrans" cxnId="{0838921A-2ECD-DF40-A6DF-15AB533C679C}">
      <dgm:prSet>
        <dgm:style>
          <a:lnRef idx="1">
            <a:schemeClr val="accent5"/>
          </a:lnRef>
          <a:fillRef idx="2">
            <a:schemeClr val="accent5"/>
          </a:fillRef>
          <a:effectRef idx="1">
            <a:schemeClr val="accent5"/>
          </a:effectRef>
          <a:fontRef idx="minor">
            <a:schemeClr val="dk1"/>
          </a:fontRef>
        </dgm:style>
      </dgm:prSet>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t="-8000" b="-8000"/>
          </a:stretch>
        </a:blipFill>
      </dgm:spPr>
      <dgm:t>
        <a:bodyPr/>
        <a:lstStyle/>
        <a:p>
          <a:endParaRPr lang="en-US"/>
        </a:p>
      </dgm:t>
    </dgm:pt>
    <dgm:pt modelId="{A6765BF6-8737-BB46-B7F8-FB75677C7FE0}" type="pres">
      <dgm:prSet presAssocID="{8EA18845-9BC4-304B-9F41-97121609B1BD}" presName="Name0" presStyleCnt="0">
        <dgm:presLayoutVars>
          <dgm:chMax val="21"/>
          <dgm:chPref val="21"/>
        </dgm:presLayoutVars>
      </dgm:prSet>
      <dgm:spPr/>
    </dgm:pt>
    <dgm:pt modelId="{8C644CBE-1314-4C4E-9D64-5F8B11C32964}" type="pres">
      <dgm:prSet presAssocID="{B0DFCD27-395D-FD41-90B8-60E4018B0E6E}" presName="text1" presStyleCnt="0"/>
      <dgm:spPr/>
    </dgm:pt>
    <dgm:pt modelId="{39ADB155-025B-F043-B98E-80003F8D1EEF}" type="pres">
      <dgm:prSet presAssocID="{B0DFCD27-395D-FD41-90B8-60E4018B0E6E}" presName="textRepeatNode" presStyleLbl="alignNode1" presStyleIdx="0" presStyleCnt="2">
        <dgm:presLayoutVars>
          <dgm:chMax val="0"/>
          <dgm:chPref val="0"/>
          <dgm:bulletEnabled val="1"/>
        </dgm:presLayoutVars>
      </dgm:prSet>
      <dgm:spPr/>
    </dgm:pt>
    <dgm:pt modelId="{E7A4F8B3-1EB2-9E4C-88F9-4F17F5C992F8}" type="pres">
      <dgm:prSet presAssocID="{B0DFCD27-395D-FD41-90B8-60E4018B0E6E}" presName="textaccent1" presStyleCnt="0"/>
      <dgm:spPr/>
    </dgm:pt>
    <dgm:pt modelId="{CB049DED-AAB1-F845-B15E-DD354679D8C0}" type="pres">
      <dgm:prSet presAssocID="{B0DFCD27-395D-FD41-90B8-60E4018B0E6E}" presName="accentRepeatNode" presStyleLbl="solidAlignAcc1" presStyleIdx="0" presStyleCnt="4"/>
      <dgm:spPr/>
    </dgm:pt>
    <dgm:pt modelId="{457C1AEB-ECE5-7F45-BD5E-776E5AE26E04}" type="pres">
      <dgm:prSet presAssocID="{6FE8DFCA-5F22-CC4C-A9D5-A73ED13D8B9B}" presName="image1" presStyleCnt="0"/>
      <dgm:spPr/>
    </dgm:pt>
    <dgm:pt modelId="{669DA14C-0266-7944-8886-6DAFCBD4CA70}" type="pres">
      <dgm:prSet presAssocID="{6FE8DFCA-5F22-CC4C-A9D5-A73ED13D8B9B}" presName="imageRepeatNode" presStyleLbl="alignAcc1" presStyleIdx="0" presStyleCnt="2"/>
      <dgm:spPr/>
    </dgm:pt>
    <dgm:pt modelId="{AF38D81D-D083-D14A-A82F-F0DC34B93E3C}" type="pres">
      <dgm:prSet presAssocID="{6FE8DFCA-5F22-CC4C-A9D5-A73ED13D8B9B}" presName="imageaccent1" presStyleCnt="0"/>
      <dgm:spPr/>
    </dgm:pt>
    <dgm:pt modelId="{16F84A6F-E36E-D24D-AABB-4FD03FB15DC4}" type="pres">
      <dgm:prSet presAssocID="{6FE8DFCA-5F22-CC4C-A9D5-A73ED13D8B9B}" presName="accentRepeatNode" presStyleLbl="solidAlignAcc1" presStyleIdx="1" presStyleCnt="4"/>
      <dgm:spPr/>
    </dgm:pt>
    <dgm:pt modelId="{9DCEC25E-0656-DF41-B18D-EE5A8E2AE7F8}" type="pres">
      <dgm:prSet presAssocID="{20874357-EDD9-3C42-B1AE-49DA5D174A13}" presName="text2" presStyleCnt="0"/>
      <dgm:spPr/>
    </dgm:pt>
    <dgm:pt modelId="{BE7EAFBC-3904-524B-8FB0-E67C85F06198}" type="pres">
      <dgm:prSet presAssocID="{20874357-EDD9-3C42-B1AE-49DA5D174A13}" presName="textRepeatNode" presStyleLbl="alignNode1" presStyleIdx="1" presStyleCnt="2">
        <dgm:presLayoutVars>
          <dgm:chMax val="0"/>
          <dgm:chPref val="0"/>
          <dgm:bulletEnabled val="1"/>
        </dgm:presLayoutVars>
      </dgm:prSet>
      <dgm:spPr/>
    </dgm:pt>
    <dgm:pt modelId="{9748FB11-52E6-2A48-974F-9499A0F1AFB5}" type="pres">
      <dgm:prSet presAssocID="{20874357-EDD9-3C42-B1AE-49DA5D174A13}" presName="textaccent2" presStyleCnt="0"/>
      <dgm:spPr/>
    </dgm:pt>
    <dgm:pt modelId="{1ED8EC30-1169-7A4A-A222-6B69B1561875}" type="pres">
      <dgm:prSet presAssocID="{20874357-EDD9-3C42-B1AE-49DA5D174A13}" presName="accentRepeatNode" presStyleLbl="solidAlignAcc1" presStyleIdx="2" presStyleCnt="4"/>
      <dgm:spPr/>
    </dgm:pt>
    <dgm:pt modelId="{4AA91498-D631-C54C-A355-4027B7FAE9DD}" type="pres">
      <dgm:prSet presAssocID="{B9A50735-883F-C644-9EDE-C6D26CFD2372}" presName="image2" presStyleCnt="0"/>
      <dgm:spPr/>
    </dgm:pt>
    <dgm:pt modelId="{1CBE61DE-031E-914B-86A3-9F46DFBF7448}" type="pres">
      <dgm:prSet presAssocID="{B9A50735-883F-C644-9EDE-C6D26CFD2372}" presName="imageRepeatNode" presStyleLbl="alignAcc1" presStyleIdx="1" presStyleCnt="2"/>
      <dgm:spPr/>
    </dgm:pt>
    <dgm:pt modelId="{B2CACDD9-CD64-A847-9BFC-3B1CDF3430FB}" type="pres">
      <dgm:prSet presAssocID="{B9A50735-883F-C644-9EDE-C6D26CFD2372}" presName="imageaccent2" presStyleCnt="0"/>
      <dgm:spPr/>
    </dgm:pt>
    <dgm:pt modelId="{ABE575F1-5EC8-3744-95BB-9A6F0CDFC825}" type="pres">
      <dgm:prSet presAssocID="{B9A50735-883F-C644-9EDE-C6D26CFD2372}" presName="accentRepeatNode" presStyleLbl="solidAlignAcc1" presStyleIdx="3" presStyleCnt="4"/>
      <dgm:spPr/>
    </dgm:pt>
  </dgm:ptLst>
  <dgm:cxnLst>
    <dgm:cxn modelId="{0838921A-2ECD-DF40-A6DF-15AB533C679C}" srcId="{8EA18845-9BC4-304B-9F41-97121609B1BD}" destId="{20874357-EDD9-3C42-B1AE-49DA5D174A13}" srcOrd="1" destOrd="0" parTransId="{E587A9D1-D238-E241-B171-6CD8D71A9E17}" sibTransId="{B9A50735-883F-C644-9EDE-C6D26CFD2372}"/>
    <dgm:cxn modelId="{9D3A2E2A-405B-6343-AA5D-8B9A3C8AF6E7}" type="presOf" srcId="{20874357-EDD9-3C42-B1AE-49DA5D174A13}" destId="{BE7EAFBC-3904-524B-8FB0-E67C85F06198}" srcOrd="0" destOrd="0" presId="urn:microsoft.com/office/officeart/2008/layout/HexagonCluster"/>
    <dgm:cxn modelId="{F19B7A37-D6A6-344B-BC77-7A0A5F669531}" type="presOf" srcId="{6FE8DFCA-5F22-CC4C-A9D5-A73ED13D8B9B}" destId="{669DA14C-0266-7944-8886-6DAFCBD4CA70}" srcOrd="0" destOrd="0" presId="urn:microsoft.com/office/officeart/2008/layout/HexagonCluster"/>
    <dgm:cxn modelId="{58BB5D49-B304-1D44-9382-14CA597B6115}" type="presOf" srcId="{B0DFCD27-395D-FD41-90B8-60E4018B0E6E}" destId="{39ADB155-025B-F043-B98E-80003F8D1EEF}" srcOrd="0" destOrd="0" presId="urn:microsoft.com/office/officeart/2008/layout/HexagonCluster"/>
    <dgm:cxn modelId="{E3E1034C-14D4-6346-92EA-823446480A3E}" srcId="{8EA18845-9BC4-304B-9F41-97121609B1BD}" destId="{B0DFCD27-395D-FD41-90B8-60E4018B0E6E}" srcOrd="0" destOrd="0" parTransId="{856122C8-192C-E94F-96A5-30AF7E91FC7C}" sibTransId="{6FE8DFCA-5F22-CC4C-A9D5-A73ED13D8B9B}"/>
    <dgm:cxn modelId="{E03E0651-0BFA-9145-9B70-B80ABC48588D}" type="presOf" srcId="{B9A50735-883F-C644-9EDE-C6D26CFD2372}" destId="{1CBE61DE-031E-914B-86A3-9F46DFBF7448}" srcOrd="0" destOrd="0" presId="urn:microsoft.com/office/officeart/2008/layout/HexagonCluster"/>
    <dgm:cxn modelId="{855627F1-FDD5-A04B-87EA-A0717D617991}" type="presOf" srcId="{8EA18845-9BC4-304B-9F41-97121609B1BD}" destId="{A6765BF6-8737-BB46-B7F8-FB75677C7FE0}" srcOrd="0" destOrd="0" presId="urn:microsoft.com/office/officeart/2008/layout/HexagonCluster"/>
    <dgm:cxn modelId="{C4E24578-468A-084F-82EF-125C2B36687F}" type="presParOf" srcId="{A6765BF6-8737-BB46-B7F8-FB75677C7FE0}" destId="{8C644CBE-1314-4C4E-9D64-5F8B11C32964}" srcOrd="0" destOrd="0" presId="urn:microsoft.com/office/officeart/2008/layout/HexagonCluster"/>
    <dgm:cxn modelId="{BC50DC4F-E611-B845-8D10-7B6B4C28DEA8}" type="presParOf" srcId="{8C644CBE-1314-4C4E-9D64-5F8B11C32964}" destId="{39ADB155-025B-F043-B98E-80003F8D1EEF}" srcOrd="0" destOrd="0" presId="urn:microsoft.com/office/officeart/2008/layout/HexagonCluster"/>
    <dgm:cxn modelId="{3AF6C6B0-80EE-5A4B-81D6-73D395E6B82B}" type="presParOf" srcId="{A6765BF6-8737-BB46-B7F8-FB75677C7FE0}" destId="{E7A4F8B3-1EB2-9E4C-88F9-4F17F5C992F8}" srcOrd="1" destOrd="0" presId="urn:microsoft.com/office/officeart/2008/layout/HexagonCluster"/>
    <dgm:cxn modelId="{68842C43-F6DC-E74D-92B9-CF118F122F2F}" type="presParOf" srcId="{E7A4F8B3-1EB2-9E4C-88F9-4F17F5C992F8}" destId="{CB049DED-AAB1-F845-B15E-DD354679D8C0}" srcOrd="0" destOrd="0" presId="urn:microsoft.com/office/officeart/2008/layout/HexagonCluster"/>
    <dgm:cxn modelId="{7109B51E-BEAB-0347-B09F-B02295055FDA}" type="presParOf" srcId="{A6765BF6-8737-BB46-B7F8-FB75677C7FE0}" destId="{457C1AEB-ECE5-7F45-BD5E-776E5AE26E04}" srcOrd="2" destOrd="0" presId="urn:microsoft.com/office/officeart/2008/layout/HexagonCluster"/>
    <dgm:cxn modelId="{13C13239-6A33-D24B-9525-7065B34E9AD5}" type="presParOf" srcId="{457C1AEB-ECE5-7F45-BD5E-776E5AE26E04}" destId="{669DA14C-0266-7944-8886-6DAFCBD4CA70}" srcOrd="0" destOrd="0" presId="urn:microsoft.com/office/officeart/2008/layout/HexagonCluster"/>
    <dgm:cxn modelId="{9B584204-D988-A54F-AEB5-734109AA5034}" type="presParOf" srcId="{A6765BF6-8737-BB46-B7F8-FB75677C7FE0}" destId="{AF38D81D-D083-D14A-A82F-F0DC34B93E3C}" srcOrd="3" destOrd="0" presId="urn:microsoft.com/office/officeart/2008/layout/HexagonCluster"/>
    <dgm:cxn modelId="{E11974CE-D3B6-884B-BC36-586E16D1CC3C}" type="presParOf" srcId="{AF38D81D-D083-D14A-A82F-F0DC34B93E3C}" destId="{16F84A6F-E36E-D24D-AABB-4FD03FB15DC4}" srcOrd="0" destOrd="0" presId="urn:microsoft.com/office/officeart/2008/layout/HexagonCluster"/>
    <dgm:cxn modelId="{3373896F-AB08-DC44-A0DD-9BD0B3CCF98D}" type="presParOf" srcId="{A6765BF6-8737-BB46-B7F8-FB75677C7FE0}" destId="{9DCEC25E-0656-DF41-B18D-EE5A8E2AE7F8}" srcOrd="4" destOrd="0" presId="urn:microsoft.com/office/officeart/2008/layout/HexagonCluster"/>
    <dgm:cxn modelId="{532983FF-54F3-6944-B5CA-1361A1C83BC0}" type="presParOf" srcId="{9DCEC25E-0656-DF41-B18D-EE5A8E2AE7F8}" destId="{BE7EAFBC-3904-524B-8FB0-E67C85F06198}" srcOrd="0" destOrd="0" presId="urn:microsoft.com/office/officeart/2008/layout/HexagonCluster"/>
    <dgm:cxn modelId="{A5D38727-B501-4646-8F66-65831A139E3E}" type="presParOf" srcId="{A6765BF6-8737-BB46-B7F8-FB75677C7FE0}" destId="{9748FB11-52E6-2A48-974F-9499A0F1AFB5}" srcOrd="5" destOrd="0" presId="urn:microsoft.com/office/officeart/2008/layout/HexagonCluster"/>
    <dgm:cxn modelId="{3ABF22FC-3BF4-F444-9B65-CF996910F0DB}" type="presParOf" srcId="{9748FB11-52E6-2A48-974F-9499A0F1AFB5}" destId="{1ED8EC30-1169-7A4A-A222-6B69B1561875}" srcOrd="0" destOrd="0" presId="urn:microsoft.com/office/officeart/2008/layout/HexagonCluster"/>
    <dgm:cxn modelId="{9D06EB83-0559-E644-B0CD-76BEF2DAEECA}" type="presParOf" srcId="{A6765BF6-8737-BB46-B7F8-FB75677C7FE0}" destId="{4AA91498-D631-C54C-A355-4027B7FAE9DD}" srcOrd="6" destOrd="0" presId="urn:microsoft.com/office/officeart/2008/layout/HexagonCluster"/>
    <dgm:cxn modelId="{5C67C853-7502-514C-A11D-08CC379F3B7A}" type="presParOf" srcId="{4AA91498-D631-C54C-A355-4027B7FAE9DD}" destId="{1CBE61DE-031E-914B-86A3-9F46DFBF7448}" srcOrd="0" destOrd="0" presId="urn:microsoft.com/office/officeart/2008/layout/HexagonCluster"/>
    <dgm:cxn modelId="{16EF71DF-5A3B-9046-8E95-B78E0A6946C3}" type="presParOf" srcId="{A6765BF6-8737-BB46-B7F8-FB75677C7FE0}" destId="{B2CACDD9-CD64-A847-9BFC-3B1CDF3430FB}" srcOrd="7" destOrd="0" presId="urn:microsoft.com/office/officeart/2008/layout/HexagonCluster"/>
    <dgm:cxn modelId="{BF45C0BF-B07C-5D4B-B283-D726747840D7}" type="presParOf" srcId="{B2CACDD9-CD64-A847-9BFC-3B1CDF3430FB}" destId="{ABE575F1-5EC8-3744-95BB-9A6F0CDFC825}" srcOrd="0" destOrd="0" presId="urn:microsoft.com/office/officeart/2008/layout/HexagonCluster"/>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9A2ED2-AF15-462E-BC49-A7C7F0CDEB38}"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2615E3A7-F6D8-4D7C-8C8E-E09A6C36BE27}">
      <dgm:prSet phldrT="[Text]"/>
      <dgm:spPr/>
      <dgm:t>
        <a:bodyPr/>
        <a:lstStyle/>
        <a:p>
          <a:r>
            <a:rPr lang="en-US" dirty="0">
              <a:solidFill>
                <a:schemeClr val="tx1"/>
              </a:solidFill>
            </a:rPr>
            <a:t>Data and Product Characterization</a:t>
          </a:r>
        </a:p>
      </dgm:t>
    </dgm:pt>
    <dgm:pt modelId="{BCC2E7F7-90F7-4A09-B80A-52F4FF317483}" type="parTrans" cxnId="{1DCBF888-7AD5-412F-AD58-895EC4673139}">
      <dgm:prSet/>
      <dgm:spPr/>
      <dgm:t>
        <a:bodyPr/>
        <a:lstStyle/>
        <a:p>
          <a:endParaRPr lang="en-US"/>
        </a:p>
      </dgm:t>
    </dgm:pt>
    <dgm:pt modelId="{1740B66A-1994-465C-B38E-234C41069B6E}" type="sibTrans" cxnId="{1DCBF888-7AD5-412F-AD58-895EC4673139}">
      <dgm:prSet/>
      <dgm:spPr/>
      <dgm:t>
        <a:bodyPr/>
        <a:lstStyle/>
        <a:p>
          <a:endParaRPr lang="en-US"/>
        </a:p>
      </dgm:t>
    </dgm:pt>
    <dgm:pt modelId="{091A32A3-8805-47A2-8812-34D31E94381B}">
      <dgm:prSet phldrT="[Text]"/>
      <dgm:spPr/>
      <dgm:t>
        <a:bodyPr/>
        <a:lstStyle/>
        <a:p>
          <a:r>
            <a:rPr lang="en-US" dirty="0">
              <a:solidFill>
                <a:schemeClr val="tx1"/>
              </a:solidFill>
            </a:rPr>
            <a:t>Requirement </a:t>
          </a:r>
        </a:p>
        <a:p>
          <a:r>
            <a:rPr lang="en-US" dirty="0">
              <a:solidFill>
                <a:schemeClr val="tx1"/>
              </a:solidFill>
            </a:rPr>
            <a:t>Re-write</a:t>
          </a:r>
        </a:p>
      </dgm:t>
    </dgm:pt>
    <dgm:pt modelId="{48D55FDA-BDB3-46CD-B43A-02EAAEEB8A57}" type="parTrans" cxnId="{8D2175D9-51FE-4938-B749-DFC4CF57BBBD}">
      <dgm:prSet/>
      <dgm:spPr/>
      <dgm:t>
        <a:bodyPr/>
        <a:lstStyle/>
        <a:p>
          <a:endParaRPr lang="en-US"/>
        </a:p>
      </dgm:t>
    </dgm:pt>
    <dgm:pt modelId="{5DE28DF6-50BD-43EA-BD82-4534FF367AC5}" type="sibTrans" cxnId="{8D2175D9-51FE-4938-B749-DFC4CF57BBBD}">
      <dgm:prSet/>
      <dgm:spPr/>
      <dgm:t>
        <a:bodyPr/>
        <a:lstStyle/>
        <a:p>
          <a:endParaRPr lang="en-US"/>
        </a:p>
      </dgm:t>
    </dgm:pt>
    <dgm:pt modelId="{43C053BC-275E-4901-83A6-790E9E7477B4}">
      <dgm:prSet phldrT="[Text]"/>
      <dgm:spPr/>
      <dgm:t>
        <a:bodyPr/>
        <a:lstStyle/>
        <a:p>
          <a:r>
            <a:rPr lang="en-US" dirty="0">
              <a:solidFill>
                <a:schemeClr val="tx1"/>
              </a:solidFill>
            </a:rPr>
            <a:t>Integrate Processes,  Explore Utilization, Etc.</a:t>
          </a:r>
        </a:p>
      </dgm:t>
    </dgm:pt>
    <dgm:pt modelId="{36355DE9-94F1-47C0-AE19-C2489922400A}" type="parTrans" cxnId="{5CC4AC71-1A8D-4C91-98D8-69F113114811}">
      <dgm:prSet/>
      <dgm:spPr/>
      <dgm:t>
        <a:bodyPr/>
        <a:lstStyle/>
        <a:p>
          <a:endParaRPr lang="en-US"/>
        </a:p>
      </dgm:t>
    </dgm:pt>
    <dgm:pt modelId="{0AF34466-E4A6-43BB-A30B-BFAB1AFB5260}" type="sibTrans" cxnId="{5CC4AC71-1A8D-4C91-98D8-69F113114811}">
      <dgm:prSet/>
      <dgm:spPr/>
      <dgm:t>
        <a:bodyPr/>
        <a:lstStyle/>
        <a:p>
          <a:endParaRPr lang="en-US"/>
        </a:p>
      </dgm:t>
    </dgm:pt>
    <dgm:pt modelId="{7ED17E8B-9AF0-4B91-9509-FD748C26F788}">
      <dgm:prSet/>
      <dgm:spPr/>
      <dgm:t>
        <a:bodyPr/>
        <a:lstStyle/>
        <a:p>
          <a:r>
            <a:rPr lang="en-US" dirty="0">
              <a:solidFill>
                <a:schemeClr val="tx1"/>
              </a:solidFill>
            </a:rPr>
            <a:t>Recommend NPR Changes to OPRs</a:t>
          </a:r>
        </a:p>
      </dgm:t>
    </dgm:pt>
    <dgm:pt modelId="{9B41A065-C047-4F67-BB01-64E2A96CD2B3}" type="parTrans" cxnId="{C7AF1250-E851-457F-9BC1-4D6EB08C7D7A}">
      <dgm:prSet/>
      <dgm:spPr/>
      <dgm:t>
        <a:bodyPr/>
        <a:lstStyle/>
        <a:p>
          <a:endParaRPr lang="en-US"/>
        </a:p>
      </dgm:t>
    </dgm:pt>
    <dgm:pt modelId="{20920085-47F8-4B26-9494-F122FEB76A49}" type="sibTrans" cxnId="{C7AF1250-E851-457F-9BC1-4D6EB08C7D7A}">
      <dgm:prSet/>
      <dgm:spPr/>
      <dgm:t>
        <a:bodyPr/>
        <a:lstStyle/>
        <a:p>
          <a:endParaRPr lang="en-US"/>
        </a:p>
      </dgm:t>
    </dgm:pt>
    <dgm:pt modelId="{2437FC81-7FB6-4705-BA62-7F8FAC078BFF}" type="pres">
      <dgm:prSet presAssocID="{A39A2ED2-AF15-462E-BC49-A7C7F0CDEB38}" presName="Name0" presStyleCnt="0">
        <dgm:presLayoutVars>
          <dgm:chMax val="11"/>
          <dgm:chPref val="11"/>
          <dgm:dir/>
          <dgm:resizeHandles/>
        </dgm:presLayoutVars>
      </dgm:prSet>
      <dgm:spPr/>
    </dgm:pt>
    <dgm:pt modelId="{6DCBDE0D-37DB-45A9-9B5C-9632EF58E325}" type="pres">
      <dgm:prSet presAssocID="{7ED17E8B-9AF0-4B91-9509-FD748C26F788}" presName="Accent4" presStyleCnt="0"/>
      <dgm:spPr/>
    </dgm:pt>
    <dgm:pt modelId="{1B3489CF-15C9-494C-B7A9-DFA2BF63F595}" type="pres">
      <dgm:prSet presAssocID="{7ED17E8B-9AF0-4B91-9509-FD748C26F788}" presName="Accent" presStyleLbl="node1" presStyleIdx="0" presStyleCnt="4"/>
      <dgm:spPr/>
    </dgm:pt>
    <dgm:pt modelId="{1822CA4B-1A9C-4A6F-B427-6BEBB6DF594C}" type="pres">
      <dgm:prSet presAssocID="{7ED17E8B-9AF0-4B91-9509-FD748C26F788}" presName="ParentBackground4" presStyleCnt="0"/>
      <dgm:spPr/>
    </dgm:pt>
    <dgm:pt modelId="{7CAB4922-705F-43A6-B473-C14C542E0D9F}" type="pres">
      <dgm:prSet presAssocID="{7ED17E8B-9AF0-4B91-9509-FD748C26F788}" presName="ParentBackground" presStyleLbl="fgAcc1" presStyleIdx="0" presStyleCnt="4"/>
      <dgm:spPr/>
    </dgm:pt>
    <dgm:pt modelId="{D2A3C4DD-9911-417F-8BDE-F224D53B0E4C}" type="pres">
      <dgm:prSet presAssocID="{7ED17E8B-9AF0-4B91-9509-FD748C26F788}" presName="Parent4" presStyleLbl="revTx" presStyleIdx="0" presStyleCnt="0">
        <dgm:presLayoutVars>
          <dgm:chMax val="1"/>
          <dgm:chPref val="1"/>
          <dgm:bulletEnabled val="1"/>
        </dgm:presLayoutVars>
      </dgm:prSet>
      <dgm:spPr/>
    </dgm:pt>
    <dgm:pt modelId="{48DF30C5-DFA8-43BF-BB53-468E896542D7}" type="pres">
      <dgm:prSet presAssocID="{43C053BC-275E-4901-83A6-790E9E7477B4}" presName="Accent3" presStyleCnt="0"/>
      <dgm:spPr/>
    </dgm:pt>
    <dgm:pt modelId="{39CDF551-8786-466E-A1B5-014C439DCFAA}" type="pres">
      <dgm:prSet presAssocID="{43C053BC-275E-4901-83A6-790E9E7477B4}" presName="Accent" presStyleLbl="node1" presStyleIdx="1" presStyleCnt="4"/>
      <dgm:spPr/>
    </dgm:pt>
    <dgm:pt modelId="{1535E468-0EF6-48D6-8196-EDAC1A22C358}" type="pres">
      <dgm:prSet presAssocID="{43C053BC-275E-4901-83A6-790E9E7477B4}" presName="ParentBackground3" presStyleCnt="0"/>
      <dgm:spPr/>
    </dgm:pt>
    <dgm:pt modelId="{8CE4394F-0965-48F9-8715-823BE99EA5B9}" type="pres">
      <dgm:prSet presAssocID="{43C053BC-275E-4901-83A6-790E9E7477B4}" presName="ParentBackground" presStyleLbl="fgAcc1" presStyleIdx="1" presStyleCnt="4"/>
      <dgm:spPr/>
    </dgm:pt>
    <dgm:pt modelId="{A622A0E3-01C4-4B2D-A598-264CFD1E90DC}" type="pres">
      <dgm:prSet presAssocID="{43C053BC-275E-4901-83A6-790E9E7477B4}" presName="Parent3" presStyleLbl="revTx" presStyleIdx="0" presStyleCnt="0">
        <dgm:presLayoutVars>
          <dgm:chMax val="1"/>
          <dgm:chPref val="1"/>
          <dgm:bulletEnabled val="1"/>
        </dgm:presLayoutVars>
      </dgm:prSet>
      <dgm:spPr/>
    </dgm:pt>
    <dgm:pt modelId="{E3502E8F-450A-4B53-A0A2-8059F2C5A6AD}" type="pres">
      <dgm:prSet presAssocID="{091A32A3-8805-47A2-8812-34D31E94381B}" presName="Accent2" presStyleCnt="0"/>
      <dgm:spPr/>
    </dgm:pt>
    <dgm:pt modelId="{D783D716-9F9F-4D56-96F2-17A75BF7D55C}" type="pres">
      <dgm:prSet presAssocID="{091A32A3-8805-47A2-8812-34D31E94381B}" presName="Accent" presStyleLbl="node1" presStyleIdx="2" presStyleCnt="4"/>
      <dgm:spPr/>
    </dgm:pt>
    <dgm:pt modelId="{53C1CFED-19BF-4E8A-99AC-3C10A10B248A}" type="pres">
      <dgm:prSet presAssocID="{091A32A3-8805-47A2-8812-34D31E94381B}" presName="ParentBackground2" presStyleCnt="0"/>
      <dgm:spPr/>
    </dgm:pt>
    <dgm:pt modelId="{0CEBAD22-409F-4F58-A659-CBCEB1638299}" type="pres">
      <dgm:prSet presAssocID="{091A32A3-8805-47A2-8812-34D31E94381B}" presName="ParentBackground" presStyleLbl="fgAcc1" presStyleIdx="2" presStyleCnt="4"/>
      <dgm:spPr/>
    </dgm:pt>
    <dgm:pt modelId="{E143CF4C-EEA9-4EDA-A20C-96617E9EAB54}" type="pres">
      <dgm:prSet presAssocID="{091A32A3-8805-47A2-8812-34D31E94381B}" presName="Parent2" presStyleLbl="revTx" presStyleIdx="0" presStyleCnt="0">
        <dgm:presLayoutVars>
          <dgm:chMax val="1"/>
          <dgm:chPref val="1"/>
          <dgm:bulletEnabled val="1"/>
        </dgm:presLayoutVars>
      </dgm:prSet>
      <dgm:spPr/>
    </dgm:pt>
    <dgm:pt modelId="{330C0DCD-CAFC-49D9-A6CE-5FDFBE480867}" type="pres">
      <dgm:prSet presAssocID="{2615E3A7-F6D8-4D7C-8C8E-E09A6C36BE27}" presName="Accent1" presStyleCnt="0"/>
      <dgm:spPr/>
    </dgm:pt>
    <dgm:pt modelId="{656B5A33-078D-47A5-9A95-215EDAA6745B}" type="pres">
      <dgm:prSet presAssocID="{2615E3A7-F6D8-4D7C-8C8E-E09A6C36BE27}" presName="Accent" presStyleLbl="node1" presStyleIdx="3" presStyleCnt="4"/>
      <dgm:spPr/>
    </dgm:pt>
    <dgm:pt modelId="{CD5220CF-9EB4-4F8A-BFF3-59F470018542}" type="pres">
      <dgm:prSet presAssocID="{2615E3A7-F6D8-4D7C-8C8E-E09A6C36BE27}" presName="ParentBackground1" presStyleCnt="0"/>
      <dgm:spPr/>
    </dgm:pt>
    <dgm:pt modelId="{F92EBDF2-FC88-4B9C-BACA-F088D428C649}" type="pres">
      <dgm:prSet presAssocID="{2615E3A7-F6D8-4D7C-8C8E-E09A6C36BE27}" presName="ParentBackground" presStyleLbl="fgAcc1" presStyleIdx="3" presStyleCnt="4"/>
      <dgm:spPr/>
    </dgm:pt>
    <dgm:pt modelId="{B4CA5666-4261-4666-A01E-7AB77DF0F0FB}" type="pres">
      <dgm:prSet presAssocID="{2615E3A7-F6D8-4D7C-8C8E-E09A6C36BE27}" presName="Parent1" presStyleLbl="revTx" presStyleIdx="0" presStyleCnt="0">
        <dgm:presLayoutVars>
          <dgm:chMax val="1"/>
          <dgm:chPref val="1"/>
          <dgm:bulletEnabled val="1"/>
        </dgm:presLayoutVars>
      </dgm:prSet>
      <dgm:spPr/>
    </dgm:pt>
  </dgm:ptLst>
  <dgm:cxnLst>
    <dgm:cxn modelId="{5D36DC00-7E88-45DD-ADF4-24710818F04B}" type="presOf" srcId="{A39A2ED2-AF15-462E-BC49-A7C7F0CDEB38}" destId="{2437FC81-7FB6-4705-BA62-7F8FAC078BFF}" srcOrd="0" destOrd="0" presId="urn:microsoft.com/office/officeart/2011/layout/CircleProcess"/>
    <dgm:cxn modelId="{F4E7320C-ADB7-4227-9229-651F12935099}" type="presOf" srcId="{7ED17E8B-9AF0-4B91-9509-FD748C26F788}" destId="{7CAB4922-705F-43A6-B473-C14C542E0D9F}" srcOrd="0" destOrd="0" presId="urn:microsoft.com/office/officeart/2011/layout/CircleProcess"/>
    <dgm:cxn modelId="{C7AF1250-E851-457F-9BC1-4D6EB08C7D7A}" srcId="{A39A2ED2-AF15-462E-BC49-A7C7F0CDEB38}" destId="{7ED17E8B-9AF0-4B91-9509-FD748C26F788}" srcOrd="3" destOrd="0" parTransId="{9B41A065-C047-4F67-BB01-64E2A96CD2B3}" sibTransId="{20920085-47F8-4B26-9494-F122FEB76A49}"/>
    <dgm:cxn modelId="{3B5E8556-0654-4095-9875-4FDCCFABF044}" type="presOf" srcId="{2615E3A7-F6D8-4D7C-8C8E-E09A6C36BE27}" destId="{B4CA5666-4261-4666-A01E-7AB77DF0F0FB}" srcOrd="1" destOrd="0" presId="urn:microsoft.com/office/officeart/2011/layout/CircleProcess"/>
    <dgm:cxn modelId="{5CC4AC71-1A8D-4C91-98D8-69F113114811}" srcId="{A39A2ED2-AF15-462E-BC49-A7C7F0CDEB38}" destId="{43C053BC-275E-4901-83A6-790E9E7477B4}" srcOrd="2" destOrd="0" parTransId="{36355DE9-94F1-47C0-AE19-C2489922400A}" sibTransId="{0AF34466-E4A6-43BB-A30B-BFAB1AFB5260}"/>
    <dgm:cxn modelId="{1DCBF888-7AD5-412F-AD58-895EC4673139}" srcId="{A39A2ED2-AF15-462E-BC49-A7C7F0CDEB38}" destId="{2615E3A7-F6D8-4D7C-8C8E-E09A6C36BE27}" srcOrd="0" destOrd="0" parTransId="{BCC2E7F7-90F7-4A09-B80A-52F4FF317483}" sibTransId="{1740B66A-1994-465C-B38E-234C41069B6E}"/>
    <dgm:cxn modelId="{4D663DC2-92C1-4C3C-A40F-4057298FF601}" type="presOf" srcId="{2615E3A7-F6D8-4D7C-8C8E-E09A6C36BE27}" destId="{F92EBDF2-FC88-4B9C-BACA-F088D428C649}" srcOrd="0" destOrd="0" presId="urn:microsoft.com/office/officeart/2011/layout/CircleProcess"/>
    <dgm:cxn modelId="{3BCBE1C5-0C21-4DFF-9081-4C3E97681DE8}" type="presOf" srcId="{7ED17E8B-9AF0-4B91-9509-FD748C26F788}" destId="{D2A3C4DD-9911-417F-8BDE-F224D53B0E4C}" srcOrd="1" destOrd="0" presId="urn:microsoft.com/office/officeart/2011/layout/CircleProcess"/>
    <dgm:cxn modelId="{BCB790CC-03AF-418F-B900-B811029417CC}" type="presOf" srcId="{43C053BC-275E-4901-83A6-790E9E7477B4}" destId="{8CE4394F-0965-48F9-8715-823BE99EA5B9}" srcOrd="0" destOrd="0" presId="urn:microsoft.com/office/officeart/2011/layout/CircleProcess"/>
    <dgm:cxn modelId="{8D2175D9-51FE-4938-B749-DFC4CF57BBBD}" srcId="{A39A2ED2-AF15-462E-BC49-A7C7F0CDEB38}" destId="{091A32A3-8805-47A2-8812-34D31E94381B}" srcOrd="1" destOrd="0" parTransId="{48D55FDA-BDB3-46CD-B43A-02EAAEEB8A57}" sibTransId="{5DE28DF6-50BD-43EA-BD82-4534FF367AC5}"/>
    <dgm:cxn modelId="{835DF9E4-E3DC-4675-9B4A-5276CC0B6D6A}" type="presOf" srcId="{091A32A3-8805-47A2-8812-34D31E94381B}" destId="{0CEBAD22-409F-4F58-A659-CBCEB1638299}" srcOrd="0" destOrd="0" presId="urn:microsoft.com/office/officeart/2011/layout/CircleProcess"/>
    <dgm:cxn modelId="{F7EDC9E7-4514-4B90-8958-4370345D133C}" type="presOf" srcId="{43C053BC-275E-4901-83A6-790E9E7477B4}" destId="{A622A0E3-01C4-4B2D-A598-264CFD1E90DC}" srcOrd="1" destOrd="0" presId="urn:microsoft.com/office/officeart/2011/layout/CircleProcess"/>
    <dgm:cxn modelId="{02F8AAEA-0EFB-4CB5-BE0C-A1136F53614D}" type="presOf" srcId="{091A32A3-8805-47A2-8812-34D31E94381B}" destId="{E143CF4C-EEA9-4EDA-A20C-96617E9EAB54}" srcOrd="1" destOrd="0" presId="urn:microsoft.com/office/officeart/2011/layout/CircleProcess"/>
    <dgm:cxn modelId="{86D5CCE5-8198-49F4-BFF0-7B8E79266B4C}" type="presParOf" srcId="{2437FC81-7FB6-4705-BA62-7F8FAC078BFF}" destId="{6DCBDE0D-37DB-45A9-9B5C-9632EF58E325}" srcOrd="0" destOrd="0" presId="urn:microsoft.com/office/officeart/2011/layout/CircleProcess"/>
    <dgm:cxn modelId="{7091242B-8AD6-496D-B54B-01E51A1B8D07}" type="presParOf" srcId="{6DCBDE0D-37DB-45A9-9B5C-9632EF58E325}" destId="{1B3489CF-15C9-494C-B7A9-DFA2BF63F595}" srcOrd="0" destOrd="0" presId="urn:microsoft.com/office/officeart/2011/layout/CircleProcess"/>
    <dgm:cxn modelId="{E34ABB57-602C-4A10-9E9C-16C5D0BC11F3}" type="presParOf" srcId="{2437FC81-7FB6-4705-BA62-7F8FAC078BFF}" destId="{1822CA4B-1A9C-4A6F-B427-6BEBB6DF594C}" srcOrd="1" destOrd="0" presId="urn:microsoft.com/office/officeart/2011/layout/CircleProcess"/>
    <dgm:cxn modelId="{DDD76027-DAA3-4507-8921-7077F6E5C46A}" type="presParOf" srcId="{1822CA4B-1A9C-4A6F-B427-6BEBB6DF594C}" destId="{7CAB4922-705F-43A6-B473-C14C542E0D9F}" srcOrd="0" destOrd="0" presId="urn:microsoft.com/office/officeart/2011/layout/CircleProcess"/>
    <dgm:cxn modelId="{AD27E102-95DE-4677-BD59-5531E3D35CEE}" type="presParOf" srcId="{2437FC81-7FB6-4705-BA62-7F8FAC078BFF}" destId="{D2A3C4DD-9911-417F-8BDE-F224D53B0E4C}" srcOrd="2" destOrd="0" presId="urn:microsoft.com/office/officeart/2011/layout/CircleProcess"/>
    <dgm:cxn modelId="{373FFA9C-8A19-4CED-8FB2-A34EF958B582}" type="presParOf" srcId="{2437FC81-7FB6-4705-BA62-7F8FAC078BFF}" destId="{48DF30C5-DFA8-43BF-BB53-468E896542D7}" srcOrd="3" destOrd="0" presId="urn:microsoft.com/office/officeart/2011/layout/CircleProcess"/>
    <dgm:cxn modelId="{4DC84C20-00E7-46F5-B381-3469BEC05997}" type="presParOf" srcId="{48DF30C5-DFA8-43BF-BB53-468E896542D7}" destId="{39CDF551-8786-466E-A1B5-014C439DCFAA}" srcOrd="0" destOrd="0" presId="urn:microsoft.com/office/officeart/2011/layout/CircleProcess"/>
    <dgm:cxn modelId="{26A8D7EA-F50C-4067-822B-E4F1E2D033E8}" type="presParOf" srcId="{2437FC81-7FB6-4705-BA62-7F8FAC078BFF}" destId="{1535E468-0EF6-48D6-8196-EDAC1A22C358}" srcOrd="4" destOrd="0" presId="urn:microsoft.com/office/officeart/2011/layout/CircleProcess"/>
    <dgm:cxn modelId="{7FC50638-411E-4819-8C3E-9384B6BFE522}" type="presParOf" srcId="{1535E468-0EF6-48D6-8196-EDAC1A22C358}" destId="{8CE4394F-0965-48F9-8715-823BE99EA5B9}" srcOrd="0" destOrd="0" presId="urn:microsoft.com/office/officeart/2011/layout/CircleProcess"/>
    <dgm:cxn modelId="{1DF21EF5-3518-4442-89C4-F17D226C1DB4}" type="presParOf" srcId="{2437FC81-7FB6-4705-BA62-7F8FAC078BFF}" destId="{A622A0E3-01C4-4B2D-A598-264CFD1E90DC}" srcOrd="5" destOrd="0" presId="urn:microsoft.com/office/officeart/2011/layout/CircleProcess"/>
    <dgm:cxn modelId="{00EA182E-C561-48D2-BF6C-C7144D9779F2}" type="presParOf" srcId="{2437FC81-7FB6-4705-BA62-7F8FAC078BFF}" destId="{E3502E8F-450A-4B53-A0A2-8059F2C5A6AD}" srcOrd="6" destOrd="0" presId="urn:microsoft.com/office/officeart/2011/layout/CircleProcess"/>
    <dgm:cxn modelId="{B7AAABA8-06D1-441D-83B7-0FF1897DF127}" type="presParOf" srcId="{E3502E8F-450A-4B53-A0A2-8059F2C5A6AD}" destId="{D783D716-9F9F-4D56-96F2-17A75BF7D55C}" srcOrd="0" destOrd="0" presId="urn:microsoft.com/office/officeart/2011/layout/CircleProcess"/>
    <dgm:cxn modelId="{2B87F297-8C56-4D95-9FD9-7D8E864FEA73}" type="presParOf" srcId="{2437FC81-7FB6-4705-BA62-7F8FAC078BFF}" destId="{53C1CFED-19BF-4E8A-99AC-3C10A10B248A}" srcOrd="7" destOrd="0" presId="urn:microsoft.com/office/officeart/2011/layout/CircleProcess"/>
    <dgm:cxn modelId="{D3A3496E-2A35-4092-A6FC-30594A1A44F5}" type="presParOf" srcId="{53C1CFED-19BF-4E8A-99AC-3C10A10B248A}" destId="{0CEBAD22-409F-4F58-A659-CBCEB1638299}" srcOrd="0" destOrd="0" presId="urn:microsoft.com/office/officeart/2011/layout/CircleProcess"/>
    <dgm:cxn modelId="{CF82C747-70EF-4CFC-B375-129C7D4ADB43}" type="presParOf" srcId="{2437FC81-7FB6-4705-BA62-7F8FAC078BFF}" destId="{E143CF4C-EEA9-4EDA-A20C-96617E9EAB54}" srcOrd="8" destOrd="0" presId="urn:microsoft.com/office/officeart/2011/layout/CircleProcess"/>
    <dgm:cxn modelId="{4CBE888D-BEC8-4027-A675-C79E63245A4D}" type="presParOf" srcId="{2437FC81-7FB6-4705-BA62-7F8FAC078BFF}" destId="{330C0DCD-CAFC-49D9-A6CE-5FDFBE480867}" srcOrd="9" destOrd="0" presId="urn:microsoft.com/office/officeart/2011/layout/CircleProcess"/>
    <dgm:cxn modelId="{B5A02BBD-F114-431A-AD46-432A5C0C251A}" type="presParOf" srcId="{330C0DCD-CAFC-49D9-A6CE-5FDFBE480867}" destId="{656B5A33-078D-47A5-9A95-215EDAA6745B}" srcOrd="0" destOrd="0" presId="urn:microsoft.com/office/officeart/2011/layout/CircleProcess"/>
    <dgm:cxn modelId="{A21B2759-258B-41F5-B4D8-9B0B931FD393}" type="presParOf" srcId="{2437FC81-7FB6-4705-BA62-7F8FAC078BFF}" destId="{CD5220CF-9EB4-4F8A-BFF3-59F470018542}" srcOrd="10" destOrd="0" presId="urn:microsoft.com/office/officeart/2011/layout/CircleProcess"/>
    <dgm:cxn modelId="{CEFCB5B4-B537-4DFE-A379-EB3E31ADB7AC}" type="presParOf" srcId="{CD5220CF-9EB4-4F8A-BFF3-59F470018542}" destId="{F92EBDF2-FC88-4B9C-BACA-F088D428C649}" srcOrd="0" destOrd="0" presId="urn:microsoft.com/office/officeart/2011/layout/CircleProcess"/>
    <dgm:cxn modelId="{663F61FD-8A7C-45EA-812A-66F7E1F079DA}" type="presParOf" srcId="{2437FC81-7FB6-4705-BA62-7F8FAC078BFF}" destId="{B4CA5666-4261-4666-A01E-7AB77DF0F0FB}"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7402BD-CB3D-45A0-B7E1-198E62EF226E}" type="doc">
      <dgm:prSet loTypeId="urn:microsoft.com/office/officeart/2005/8/layout/chevron1" loCatId="process" qsTypeId="urn:microsoft.com/office/officeart/2005/8/quickstyle/simple3" qsCatId="simple" csTypeId="urn:microsoft.com/office/officeart/2005/8/colors/accent3_5" csCatId="accent3" phldr="1"/>
      <dgm:spPr/>
    </dgm:pt>
    <dgm:pt modelId="{DE88F875-B922-4B1F-9AAC-B4D87B47A3EB}">
      <dgm:prSet phldrT="[Text]"/>
      <dgm:spPr/>
      <dgm:t>
        <a:bodyPr/>
        <a:lstStyle/>
        <a:p>
          <a:r>
            <a:rPr lang="en-US" dirty="0"/>
            <a:t>March</a:t>
          </a:r>
        </a:p>
      </dgm:t>
    </dgm:pt>
    <dgm:pt modelId="{327D6799-E266-4F4C-B711-E3E2E240DACF}" type="parTrans" cxnId="{7BAC5C4D-A67E-4DA4-B87A-13A0F3A15B4B}">
      <dgm:prSet/>
      <dgm:spPr/>
      <dgm:t>
        <a:bodyPr/>
        <a:lstStyle/>
        <a:p>
          <a:endParaRPr lang="en-US"/>
        </a:p>
      </dgm:t>
    </dgm:pt>
    <dgm:pt modelId="{E6186C92-EFE2-4C31-8041-A7DD62EC7205}" type="sibTrans" cxnId="{7BAC5C4D-A67E-4DA4-B87A-13A0F3A15B4B}">
      <dgm:prSet/>
      <dgm:spPr/>
      <dgm:t>
        <a:bodyPr/>
        <a:lstStyle/>
        <a:p>
          <a:endParaRPr lang="en-US"/>
        </a:p>
      </dgm:t>
    </dgm:pt>
    <dgm:pt modelId="{9477AB6C-D7DE-4CAB-86FB-33857777EB63}">
      <dgm:prSet phldrT="[Text]"/>
      <dgm:spPr/>
      <dgm:t>
        <a:bodyPr/>
        <a:lstStyle/>
        <a:p>
          <a:r>
            <a:rPr lang="en-US" dirty="0"/>
            <a:t>April</a:t>
          </a:r>
        </a:p>
      </dgm:t>
    </dgm:pt>
    <dgm:pt modelId="{B0F1FED9-E1B4-4F3C-914A-7EF1DFEF1A82}" type="parTrans" cxnId="{C4DBE79C-0E9A-4804-848B-51A43593B1D2}">
      <dgm:prSet/>
      <dgm:spPr/>
      <dgm:t>
        <a:bodyPr/>
        <a:lstStyle/>
        <a:p>
          <a:endParaRPr lang="en-US"/>
        </a:p>
      </dgm:t>
    </dgm:pt>
    <dgm:pt modelId="{DD834FE3-0896-40F6-B113-5CC2DEAA8107}" type="sibTrans" cxnId="{C4DBE79C-0E9A-4804-848B-51A43593B1D2}">
      <dgm:prSet/>
      <dgm:spPr/>
      <dgm:t>
        <a:bodyPr/>
        <a:lstStyle/>
        <a:p>
          <a:endParaRPr lang="en-US"/>
        </a:p>
      </dgm:t>
    </dgm:pt>
    <dgm:pt modelId="{375F6233-B8EB-47C2-8497-8FFE963A687B}">
      <dgm:prSet phldrT="[Text]"/>
      <dgm:spPr/>
      <dgm:t>
        <a:bodyPr/>
        <a:lstStyle/>
        <a:p>
          <a:r>
            <a:rPr lang="en-US" dirty="0"/>
            <a:t>May</a:t>
          </a:r>
        </a:p>
      </dgm:t>
    </dgm:pt>
    <dgm:pt modelId="{1E40EEFF-F726-4CE5-B89B-136C8BC160B6}" type="parTrans" cxnId="{1FFAF714-7D49-487B-850B-6C5B3E943415}">
      <dgm:prSet/>
      <dgm:spPr/>
      <dgm:t>
        <a:bodyPr/>
        <a:lstStyle/>
        <a:p>
          <a:endParaRPr lang="en-US"/>
        </a:p>
      </dgm:t>
    </dgm:pt>
    <dgm:pt modelId="{5C96B0C2-12C5-4CB0-B111-6C48193AEDC6}" type="sibTrans" cxnId="{1FFAF714-7D49-487B-850B-6C5B3E943415}">
      <dgm:prSet/>
      <dgm:spPr/>
      <dgm:t>
        <a:bodyPr/>
        <a:lstStyle/>
        <a:p>
          <a:endParaRPr lang="en-US"/>
        </a:p>
      </dgm:t>
    </dgm:pt>
    <dgm:pt modelId="{A08154E4-FE78-4DFB-82F1-C4991B9764F5}">
      <dgm:prSet phldrT="[Text]"/>
      <dgm:spPr/>
      <dgm:t>
        <a:bodyPr/>
        <a:lstStyle/>
        <a:p>
          <a:r>
            <a:rPr lang="en-US" dirty="0"/>
            <a:t>June</a:t>
          </a:r>
        </a:p>
      </dgm:t>
    </dgm:pt>
    <dgm:pt modelId="{513C27FA-86AE-41ED-B9FF-58E09CBA50B7}" type="parTrans" cxnId="{081E4854-3CCD-4A1E-95C6-BD6E35F151B8}">
      <dgm:prSet/>
      <dgm:spPr/>
      <dgm:t>
        <a:bodyPr/>
        <a:lstStyle/>
        <a:p>
          <a:endParaRPr lang="en-US"/>
        </a:p>
      </dgm:t>
    </dgm:pt>
    <dgm:pt modelId="{2629B982-08C4-4C06-9EA8-631B6C7CA257}" type="sibTrans" cxnId="{081E4854-3CCD-4A1E-95C6-BD6E35F151B8}">
      <dgm:prSet/>
      <dgm:spPr/>
      <dgm:t>
        <a:bodyPr/>
        <a:lstStyle/>
        <a:p>
          <a:endParaRPr lang="en-US"/>
        </a:p>
      </dgm:t>
    </dgm:pt>
    <dgm:pt modelId="{950237B4-EAED-42A7-9986-AA6800E6788A}">
      <dgm:prSet phldrT="[Text]"/>
      <dgm:spPr/>
      <dgm:t>
        <a:bodyPr/>
        <a:lstStyle/>
        <a:p>
          <a:r>
            <a:rPr lang="en-US" dirty="0"/>
            <a:t>July</a:t>
          </a:r>
        </a:p>
      </dgm:t>
    </dgm:pt>
    <dgm:pt modelId="{30B375A1-4590-467D-8B66-990507A5000B}" type="parTrans" cxnId="{15D247D7-8BAA-4F08-925D-2C2799AD7B74}">
      <dgm:prSet/>
      <dgm:spPr/>
      <dgm:t>
        <a:bodyPr/>
        <a:lstStyle/>
        <a:p>
          <a:endParaRPr lang="en-US"/>
        </a:p>
      </dgm:t>
    </dgm:pt>
    <dgm:pt modelId="{F47897A2-9116-4265-8758-6E4F6ADBAF92}" type="sibTrans" cxnId="{15D247D7-8BAA-4F08-925D-2C2799AD7B74}">
      <dgm:prSet/>
      <dgm:spPr/>
      <dgm:t>
        <a:bodyPr/>
        <a:lstStyle/>
        <a:p>
          <a:endParaRPr lang="en-US"/>
        </a:p>
      </dgm:t>
    </dgm:pt>
    <dgm:pt modelId="{3EF4D2EE-5833-4BCD-BFF9-CFA70D46E386}">
      <dgm:prSet phldrT="[Text]"/>
      <dgm:spPr/>
      <dgm:t>
        <a:bodyPr/>
        <a:lstStyle/>
        <a:p>
          <a:r>
            <a:rPr lang="en-US" dirty="0"/>
            <a:t>August</a:t>
          </a:r>
        </a:p>
      </dgm:t>
    </dgm:pt>
    <dgm:pt modelId="{728A8FDD-899A-41A9-9742-627C8CFC5CBF}" type="parTrans" cxnId="{04D822F1-5A54-4A8E-BBAF-5956FE6D75B2}">
      <dgm:prSet/>
      <dgm:spPr/>
      <dgm:t>
        <a:bodyPr/>
        <a:lstStyle/>
        <a:p>
          <a:endParaRPr lang="en-US"/>
        </a:p>
      </dgm:t>
    </dgm:pt>
    <dgm:pt modelId="{B5577123-5E61-4B44-B663-72BD21343C85}" type="sibTrans" cxnId="{04D822F1-5A54-4A8E-BBAF-5956FE6D75B2}">
      <dgm:prSet/>
      <dgm:spPr/>
      <dgm:t>
        <a:bodyPr/>
        <a:lstStyle/>
        <a:p>
          <a:endParaRPr lang="en-US"/>
        </a:p>
      </dgm:t>
    </dgm:pt>
    <dgm:pt modelId="{93D75FDE-A7A7-4507-8AF0-F606D19FD7E8}">
      <dgm:prSet phldrT="[Text]"/>
      <dgm:spPr/>
      <dgm:t>
        <a:bodyPr/>
        <a:lstStyle/>
        <a:p>
          <a:r>
            <a:rPr lang="en-US" dirty="0"/>
            <a:t>September</a:t>
          </a:r>
        </a:p>
      </dgm:t>
    </dgm:pt>
    <dgm:pt modelId="{5DC8BA17-267D-4BAD-A990-72BDBB1389DB}" type="parTrans" cxnId="{70ECB9BE-6585-4FBE-8154-CC1DBDF12A58}">
      <dgm:prSet/>
      <dgm:spPr/>
      <dgm:t>
        <a:bodyPr/>
        <a:lstStyle/>
        <a:p>
          <a:endParaRPr lang="en-US"/>
        </a:p>
      </dgm:t>
    </dgm:pt>
    <dgm:pt modelId="{C1D9B64C-4921-4F28-9A0A-5BEC0BAD29E1}" type="sibTrans" cxnId="{70ECB9BE-6585-4FBE-8154-CC1DBDF12A58}">
      <dgm:prSet/>
      <dgm:spPr/>
      <dgm:t>
        <a:bodyPr/>
        <a:lstStyle/>
        <a:p>
          <a:endParaRPr lang="en-US"/>
        </a:p>
      </dgm:t>
    </dgm:pt>
    <dgm:pt modelId="{C4409CCA-B0EE-43FF-A9F8-E6CD64BCA075}">
      <dgm:prSet phldrT="[Tex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8004" tIns="9335" rIns="9335" bIns="9335" numCol="1" spcCol="1270" anchor="ctr" anchorCtr="0"/>
        <a:lstStyle/>
        <a:p>
          <a:pPr marL="0" lvl="0" indent="0" algn="ctr" defTabSz="311150">
            <a:lnSpc>
              <a:spcPct val="90000"/>
            </a:lnSpc>
            <a:spcBef>
              <a:spcPct val="0"/>
            </a:spcBef>
            <a:spcAft>
              <a:spcPct val="35000"/>
            </a:spcAft>
            <a:buNone/>
          </a:pPr>
          <a:r>
            <a:rPr lang="en-US" sz="500" b="1" kern="1200" dirty="0">
              <a:solidFill>
                <a:schemeClr val="bg1"/>
              </a:solidFill>
              <a:latin typeface="Calibri" panose="020F0502020204030204"/>
              <a:ea typeface="+mn-ea"/>
              <a:cs typeface="+mn-cs"/>
            </a:rPr>
            <a:t>October</a:t>
          </a:r>
        </a:p>
      </dgm:t>
    </dgm:pt>
    <dgm:pt modelId="{E055DAA8-33CF-4E09-B5CF-86D66229CEF3}" type="parTrans" cxnId="{8749DAAE-D26E-4248-93DF-F444388B0959}">
      <dgm:prSet/>
      <dgm:spPr/>
      <dgm:t>
        <a:bodyPr/>
        <a:lstStyle/>
        <a:p>
          <a:endParaRPr lang="en-US"/>
        </a:p>
      </dgm:t>
    </dgm:pt>
    <dgm:pt modelId="{86280171-15D8-4EAA-B9DA-58649ABBDD6D}" type="sibTrans" cxnId="{8749DAAE-D26E-4248-93DF-F444388B0959}">
      <dgm:prSet/>
      <dgm:spPr/>
      <dgm:t>
        <a:bodyPr/>
        <a:lstStyle/>
        <a:p>
          <a:endParaRPr lang="en-US"/>
        </a:p>
      </dgm:t>
    </dgm:pt>
    <dgm:pt modelId="{14447645-CD0B-46D1-9A39-04D0033820F3}">
      <dgm:prSet phldrT="[Tex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8004" tIns="9335" rIns="9335" bIns="9335" numCol="1" spcCol="1270" anchor="ctr" anchorCtr="0"/>
        <a:lstStyle/>
        <a:p>
          <a:pPr marL="0" lvl="0" indent="0" algn="ctr" defTabSz="311150">
            <a:lnSpc>
              <a:spcPct val="90000"/>
            </a:lnSpc>
            <a:spcBef>
              <a:spcPct val="0"/>
            </a:spcBef>
            <a:spcAft>
              <a:spcPct val="35000"/>
            </a:spcAft>
            <a:buNone/>
          </a:pPr>
          <a:r>
            <a:rPr lang="en-US" sz="500" b="1" kern="1200" dirty="0">
              <a:solidFill>
                <a:schemeClr val="bg1"/>
              </a:solidFill>
              <a:latin typeface="Calibri" panose="020F0502020204030204"/>
              <a:ea typeface="+mn-ea"/>
              <a:cs typeface="+mn-cs"/>
            </a:rPr>
            <a:t>November</a:t>
          </a:r>
        </a:p>
      </dgm:t>
    </dgm:pt>
    <dgm:pt modelId="{D17A5D92-D412-4827-B95E-D57AAACF921C}" type="parTrans" cxnId="{EB67D4AB-6936-4F50-9E2B-E0092AE4D19F}">
      <dgm:prSet/>
      <dgm:spPr/>
      <dgm:t>
        <a:bodyPr/>
        <a:lstStyle/>
        <a:p>
          <a:endParaRPr lang="en-US"/>
        </a:p>
      </dgm:t>
    </dgm:pt>
    <dgm:pt modelId="{413A645E-1D85-44F3-B587-61A15B91D3FC}" type="sibTrans" cxnId="{EB67D4AB-6936-4F50-9E2B-E0092AE4D19F}">
      <dgm:prSet/>
      <dgm:spPr/>
      <dgm:t>
        <a:bodyPr/>
        <a:lstStyle/>
        <a:p>
          <a:endParaRPr lang="en-US"/>
        </a:p>
      </dgm:t>
    </dgm:pt>
    <dgm:pt modelId="{A15DC5B2-CE9B-4D0B-B84C-AEDDAA757A0E}">
      <dgm:prSet phldrT="[Tex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8004" tIns="9335" rIns="9335" bIns="9335" numCol="1" spcCol="1270" anchor="ctr" anchorCtr="0"/>
        <a:lstStyle/>
        <a:p>
          <a:pPr marL="0" lvl="0" indent="0" algn="ctr" defTabSz="311150">
            <a:lnSpc>
              <a:spcPct val="90000"/>
            </a:lnSpc>
            <a:spcBef>
              <a:spcPct val="0"/>
            </a:spcBef>
            <a:spcAft>
              <a:spcPct val="35000"/>
            </a:spcAft>
            <a:buNone/>
          </a:pPr>
          <a:r>
            <a:rPr lang="en-US" sz="500" b="1" kern="1200" dirty="0">
              <a:solidFill>
                <a:schemeClr val="bg1"/>
              </a:solidFill>
              <a:latin typeface="Calibri" panose="020F0502020204030204"/>
              <a:ea typeface="+mn-ea"/>
              <a:cs typeface="+mn-cs"/>
            </a:rPr>
            <a:t>December</a:t>
          </a:r>
        </a:p>
      </dgm:t>
    </dgm:pt>
    <dgm:pt modelId="{D267D526-9B38-4D71-AD4F-89E32B1E7F24}" type="parTrans" cxnId="{14129079-E9A5-4C45-97EF-22B42A87FF95}">
      <dgm:prSet/>
      <dgm:spPr/>
      <dgm:t>
        <a:bodyPr/>
        <a:lstStyle/>
        <a:p>
          <a:endParaRPr lang="en-US"/>
        </a:p>
      </dgm:t>
    </dgm:pt>
    <dgm:pt modelId="{F4D76B0D-37AB-45B5-BC75-3F4608F6C490}" type="sibTrans" cxnId="{14129079-E9A5-4C45-97EF-22B42A87FF95}">
      <dgm:prSet/>
      <dgm:spPr/>
      <dgm:t>
        <a:bodyPr/>
        <a:lstStyle/>
        <a:p>
          <a:endParaRPr lang="en-US"/>
        </a:p>
      </dgm:t>
    </dgm:pt>
    <dgm:pt modelId="{085F45BA-97E5-4C8F-AEDD-8FE89AE785D5}">
      <dgm:prSet phldrT="[Tex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8004" tIns="9335" rIns="9335" bIns="9335" numCol="1" spcCol="1270" anchor="ctr" anchorCtr="0"/>
        <a:lstStyle/>
        <a:p>
          <a:pPr marL="0" lvl="0" indent="0" algn="ctr" defTabSz="311150">
            <a:lnSpc>
              <a:spcPct val="90000"/>
            </a:lnSpc>
            <a:spcBef>
              <a:spcPct val="0"/>
            </a:spcBef>
            <a:spcAft>
              <a:spcPct val="35000"/>
            </a:spcAft>
            <a:buNone/>
          </a:pPr>
          <a:r>
            <a:rPr lang="en-US" sz="500" b="1" kern="1200" dirty="0">
              <a:solidFill>
                <a:schemeClr val="bg1"/>
              </a:solidFill>
              <a:latin typeface="Calibri" panose="020F0502020204030204"/>
              <a:ea typeface="+mn-ea"/>
              <a:cs typeface="+mn-cs"/>
            </a:rPr>
            <a:t>January</a:t>
          </a:r>
        </a:p>
      </dgm:t>
    </dgm:pt>
    <dgm:pt modelId="{07941229-F660-4DF3-8225-FF47AE669A19}" type="parTrans" cxnId="{BD82F909-35A6-4766-9475-59722D6114CA}">
      <dgm:prSet/>
      <dgm:spPr/>
      <dgm:t>
        <a:bodyPr/>
        <a:lstStyle/>
        <a:p>
          <a:endParaRPr lang="en-US"/>
        </a:p>
      </dgm:t>
    </dgm:pt>
    <dgm:pt modelId="{BA7477FB-3E03-4A16-B52A-A32B3A01957A}" type="sibTrans" cxnId="{BD82F909-35A6-4766-9475-59722D6114CA}">
      <dgm:prSet/>
      <dgm:spPr/>
      <dgm:t>
        <a:bodyPr/>
        <a:lstStyle/>
        <a:p>
          <a:endParaRPr lang="en-US"/>
        </a:p>
      </dgm:t>
    </dgm:pt>
    <dgm:pt modelId="{3253EF82-19A9-41E7-B8AB-B7FEB3FF4ADD}">
      <dgm:prSet phldrT="[Tex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8004" tIns="9335" rIns="9335" bIns="9335" numCol="1" spcCol="1270" anchor="ctr" anchorCtr="0"/>
        <a:lstStyle/>
        <a:p>
          <a:pPr marL="0" lvl="0" indent="0" algn="ctr" defTabSz="311150">
            <a:lnSpc>
              <a:spcPct val="90000"/>
            </a:lnSpc>
            <a:spcBef>
              <a:spcPct val="0"/>
            </a:spcBef>
            <a:spcAft>
              <a:spcPct val="35000"/>
            </a:spcAft>
            <a:buNone/>
          </a:pPr>
          <a:r>
            <a:rPr lang="en-US" sz="500" b="1" kern="1200" dirty="0">
              <a:solidFill>
                <a:schemeClr val="bg1"/>
              </a:solidFill>
              <a:latin typeface="Calibri" panose="020F0502020204030204"/>
              <a:ea typeface="+mn-ea"/>
              <a:cs typeface="+mn-cs"/>
            </a:rPr>
            <a:t>February</a:t>
          </a:r>
        </a:p>
      </dgm:t>
    </dgm:pt>
    <dgm:pt modelId="{CDCA7CB4-4906-4100-BBCE-B82DB0599FDF}" type="parTrans" cxnId="{B6131EB9-512B-4117-A8A4-0E1C724C5BC7}">
      <dgm:prSet/>
      <dgm:spPr/>
      <dgm:t>
        <a:bodyPr/>
        <a:lstStyle/>
        <a:p>
          <a:endParaRPr lang="en-US"/>
        </a:p>
      </dgm:t>
    </dgm:pt>
    <dgm:pt modelId="{372F5BC0-2FE6-4BE7-AE97-3555D819F1B1}" type="sibTrans" cxnId="{B6131EB9-512B-4117-A8A4-0E1C724C5BC7}">
      <dgm:prSet/>
      <dgm:spPr/>
      <dgm:t>
        <a:bodyPr/>
        <a:lstStyle/>
        <a:p>
          <a:endParaRPr lang="en-US"/>
        </a:p>
      </dgm:t>
    </dgm:pt>
    <dgm:pt modelId="{DBCC8376-01B0-4C1C-8FCB-10712CE00423}">
      <dgm:prSet phldrT="[Tex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8004" tIns="9335" rIns="9335" bIns="9335" numCol="1" spcCol="1270" anchor="ctr" anchorCtr="0"/>
        <a:lstStyle/>
        <a:p>
          <a:pPr marL="0" lvl="0" indent="0" algn="ctr" defTabSz="311150">
            <a:lnSpc>
              <a:spcPct val="90000"/>
            </a:lnSpc>
            <a:spcBef>
              <a:spcPct val="0"/>
            </a:spcBef>
            <a:spcAft>
              <a:spcPct val="35000"/>
            </a:spcAft>
            <a:buNone/>
          </a:pPr>
          <a:r>
            <a:rPr lang="en-US" sz="500" b="1" kern="1200" dirty="0">
              <a:solidFill>
                <a:schemeClr val="bg1"/>
              </a:solidFill>
              <a:latin typeface="Calibri" panose="020F0502020204030204"/>
              <a:ea typeface="+mn-ea"/>
              <a:cs typeface="+mn-cs"/>
            </a:rPr>
            <a:t>March</a:t>
          </a:r>
        </a:p>
      </dgm:t>
    </dgm:pt>
    <dgm:pt modelId="{6D6DC926-5270-4ABB-8B9C-139C0352C323}" type="parTrans" cxnId="{5F49759D-3473-4F67-BE95-C228F0ECED56}">
      <dgm:prSet/>
      <dgm:spPr/>
      <dgm:t>
        <a:bodyPr/>
        <a:lstStyle/>
        <a:p>
          <a:endParaRPr lang="en-US"/>
        </a:p>
      </dgm:t>
    </dgm:pt>
    <dgm:pt modelId="{3C4EA63D-C0AE-4E41-B705-2EB7E2C56C07}" type="sibTrans" cxnId="{5F49759D-3473-4F67-BE95-C228F0ECED56}">
      <dgm:prSet/>
      <dgm:spPr/>
      <dgm:t>
        <a:bodyPr/>
        <a:lstStyle/>
        <a:p>
          <a:endParaRPr lang="en-US"/>
        </a:p>
      </dgm:t>
    </dgm:pt>
    <dgm:pt modelId="{21116169-9FE0-48FF-B31E-9DB821A676EE}">
      <dgm:prSet phldrT="[Text]">
        <dgm:style>
          <a:lnRef idx="0">
            <a:schemeClr val="accent4"/>
          </a:lnRef>
          <a:fillRef idx="3">
            <a:schemeClr val="accent4"/>
          </a:fillRef>
          <a:effectRef idx="3">
            <a:schemeClr val="accent4"/>
          </a:effectRef>
          <a:fontRef idx="minor">
            <a:schemeClr val="lt1"/>
          </a:fontRef>
        </dgm:style>
      </dgm:prSet>
      <dgm:spPr/>
      <dgm:t>
        <a:bodyPr/>
        <a:lstStyle/>
        <a:p>
          <a:r>
            <a:rPr lang="en-US" b="1" dirty="0">
              <a:solidFill>
                <a:schemeClr val="bg1"/>
              </a:solidFill>
            </a:rPr>
            <a:t>April</a:t>
          </a:r>
        </a:p>
      </dgm:t>
    </dgm:pt>
    <dgm:pt modelId="{DE265DEA-4602-4E4B-B810-52621CC41FCC}" type="parTrans" cxnId="{4070B07B-BA96-4853-893C-6F5F1269FA86}">
      <dgm:prSet/>
      <dgm:spPr/>
      <dgm:t>
        <a:bodyPr/>
        <a:lstStyle/>
        <a:p>
          <a:endParaRPr lang="en-US"/>
        </a:p>
      </dgm:t>
    </dgm:pt>
    <dgm:pt modelId="{8157E2E8-3719-45D9-8357-AC43227FFDA9}" type="sibTrans" cxnId="{4070B07B-BA96-4853-893C-6F5F1269FA86}">
      <dgm:prSet/>
      <dgm:spPr/>
      <dgm:t>
        <a:bodyPr/>
        <a:lstStyle/>
        <a:p>
          <a:endParaRPr lang="en-US"/>
        </a:p>
      </dgm:t>
    </dgm:pt>
    <dgm:pt modelId="{D3DD6874-9056-4B03-B80E-EAB1C01C85D0}">
      <dgm:prSet phldrT="[Text]">
        <dgm:style>
          <a:lnRef idx="0">
            <a:schemeClr val="accent4"/>
          </a:lnRef>
          <a:fillRef idx="3">
            <a:schemeClr val="accent4"/>
          </a:fillRef>
          <a:effectRef idx="3">
            <a:schemeClr val="accent4"/>
          </a:effectRef>
          <a:fontRef idx="minor">
            <a:schemeClr val="lt1"/>
          </a:fontRef>
        </dgm:style>
      </dgm:prSet>
      <dgm:spPr/>
      <dgm:t>
        <a:bodyPr/>
        <a:lstStyle/>
        <a:p>
          <a:r>
            <a:rPr lang="en-US" b="1" dirty="0">
              <a:solidFill>
                <a:schemeClr val="bg1"/>
              </a:solidFill>
            </a:rPr>
            <a:t>May</a:t>
          </a:r>
        </a:p>
      </dgm:t>
    </dgm:pt>
    <dgm:pt modelId="{208EEBEC-4E73-4B35-BB80-EE87AF3A3CDF}" type="parTrans" cxnId="{AE8A4AE1-866B-40F8-BCB0-8B6F18B34B42}">
      <dgm:prSet/>
      <dgm:spPr/>
      <dgm:t>
        <a:bodyPr/>
        <a:lstStyle/>
        <a:p>
          <a:endParaRPr lang="en-US"/>
        </a:p>
      </dgm:t>
    </dgm:pt>
    <dgm:pt modelId="{4B642103-1637-41C1-B0D4-4322BD40A783}" type="sibTrans" cxnId="{AE8A4AE1-866B-40F8-BCB0-8B6F18B34B42}">
      <dgm:prSet/>
      <dgm:spPr/>
      <dgm:t>
        <a:bodyPr/>
        <a:lstStyle/>
        <a:p>
          <a:endParaRPr lang="en-US"/>
        </a:p>
      </dgm:t>
    </dgm:pt>
    <dgm:pt modelId="{BF1940CA-60CB-482B-96CB-87887640D485}">
      <dgm:prSet phldrT="[Text]">
        <dgm:style>
          <a:lnRef idx="0">
            <a:schemeClr val="accent4"/>
          </a:lnRef>
          <a:fillRef idx="3">
            <a:schemeClr val="accent4"/>
          </a:fillRef>
          <a:effectRef idx="3">
            <a:schemeClr val="accent4"/>
          </a:effectRef>
          <a:fontRef idx="minor">
            <a:schemeClr val="lt1"/>
          </a:fontRef>
        </dgm:style>
      </dgm:prSet>
      <dgm:spPr/>
      <dgm:t>
        <a:bodyPr/>
        <a:lstStyle/>
        <a:p>
          <a:r>
            <a:rPr lang="en-US" b="1" dirty="0">
              <a:solidFill>
                <a:schemeClr val="bg1">
                  <a:lumMod val="85000"/>
                </a:schemeClr>
              </a:solidFill>
            </a:rPr>
            <a:t>June</a:t>
          </a:r>
        </a:p>
      </dgm:t>
    </dgm:pt>
    <dgm:pt modelId="{BF61ABA4-F692-4F3B-B6D2-CDEC6B31C5C1}" type="parTrans" cxnId="{7B02AA37-6CD5-4F05-9CAD-ACCC09BE6C37}">
      <dgm:prSet/>
      <dgm:spPr/>
      <dgm:t>
        <a:bodyPr/>
        <a:lstStyle/>
        <a:p>
          <a:endParaRPr lang="en-US"/>
        </a:p>
      </dgm:t>
    </dgm:pt>
    <dgm:pt modelId="{7F6520BB-B15E-4C49-8547-E72468D19391}" type="sibTrans" cxnId="{7B02AA37-6CD5-4F05-9CAD-ACCC09BE6C37}">
      <dgm:prSet/>
      <dgm:spPr/>
      <dgm:t>
        <a:bodyPr/>
        <a:lstStyle/>
        <a:p>
          <a:endParaRPr lang="en-US"/>
        </a:p>
      </dgm:t>
    </dgm:pt>
    <dgm:pt modelId="{C9BA19DD-525C-4407-8628-48CA82A71A68}">
      <dgm:prSet phldrT="[Text]">
        <dgm:style>
          <a:lnRef idx="0">
            <a:schemeClr val="accent4"/>
          </a:lnRef>
          <a:fillRef idx="3">
            <a:schemeClr val="accent4"/>
          </a:fillRef>
          <a:effectRef idx="3">
            <a:schemeClr val="accent4"/>
          </a:effectRef>
          <a:fontRef idx="minor">
            <a:schemeClr val="lt1"/>
          </a:fontRef>
        </dgm:style>
      </dgm:prSet>
      <dgm:spPr/>
      <dgm:t>
        <a:bodyPr/>
        <a:lstStyle/>
        <a:p>
          <a:r>
            <a:rPr lang="en-US" b="1" dirty="0">
              <a:solidFill>
                <a:schemeClr val="bg1">
                  <a:lumMod val="85000"/>
                </a:schemeClr>
              </a:solidFill>
            </a:rPr>
            <a:t>July</a:t>
          </a:r>
        </a:p>
      </dgm:t>
    </dgm:pt>
    <dgm:pt modelId="{0C33E734-D51F-4A10-971F-B9EE1279F077}" type="parTrans" cxnId="{90A092CA-4233-419B-AF1C-8DA6A3AE4811}">
      <dgm:prSet/>
      <dgm:spPr/>
      <dgm:t>
        <a:bodyPr/>
        <a:lstStyle/>
        <a:p>
          <a:endParaRPr lang="en-US"/>
        </a:p>
      </dgm:t>
    </dgm:pt>
    <dgm:pt modelId="{D94A19AA-77B8-45AA-B184-597697011DF6}" type="sibTrans" cxnId="{90A092CA-4233-419B-AF1C-8DA6A3AE4811}">
      <dgm:prSet/>
      <dgm:spPr/>
      <dgm:t>
        <a:bodyPr/>
        <a:lstStyle/>
        <a:p>
          <a:endParaRPr lang="en-US"/>
        </a:p>
      </dgm:t>
    </dgm:pt>
    <dgm:pt modelId="{ECFF9871-0CCE-4696-B3A2-1CB1C99BDA78}">
      <dgm:prSet phldrT="[Text]">
        <dgm:style>
          <a:lnRef idx="0">
            <a:schemeClr val="accent4"/>
          </a:lnRef>
          <a:fillRef idx="3">
            <a:schemeClr val="accent4"/>
          </a:fillRef>
          <a:effectRef idx="3">
            <a:schemeClr val="accent4"/>
          </a:effectRef>
          <a:fontRef idx="minor">
            <a:schemeClr val="lt1"/>
          </a:fontRef>
        </dgm:style>
      </dgm:prSet>
      <dgm:spPr/>
      <dgm:t>
        <a:bodyPr/>
        <a:lstStyle/>
        <a:p>
          <a:r>
            <a:rPr lang="en-US" b="1" dirty="0">
              <a:solidFill>
                <a:schemeClr val="bg1">
                  <a:lumMod val="85000"/>
                </a:schemeClr>
              </a:solidFill>
            </a:rPr>
            <a:t>August</a:t>
          </a:r>
        </a:p>
      </dgm:t>
    </dgm:pt>
    <dgm:pt modelId="{B17692D2-7B34-43D1-B86A-BA250ABD2803}" type="parTrans" cxnId="{148777A7-2251-4B33-8109-E47E6187D50B}">
      <dgm:prSet/>
      <dgm:spPr/>
      <dgm:t>
        <a:bodyPr/>
        <a:lstStyle/>
        <a:p>
          <a:endParaRPr lang="en-US"/>
        </a:p>
      </dgm:t>
    </dgm:pt>
    <dgm:pt modelId="{66CC14BB-CED3-410D-97B7-397594D9E002}" type="sibTrans" cxnId="{148777A7-2251-4B33-8109-E47E6187D50B}">
      <dgm:prSet/>
      <dgm:spPr/>
      <dgm:t>
        <a:bodyPr/>
        <a:lstStyle/>
        <a:p>
          <a:endParaRPr lang="en-US"/>
        </a:p>
      </dgm:t>
    </dgm:pt>
    <dgm:pt modelId="{75FD9DE8-7DBC-4C8E-A939-64DBB7285F1C}">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a:solidFill>
                <a:schemeClr val="bg1">
                  <a:lumMod val="85000"/>
                </a:schemeClr>
              </a:solidFill>
            </a:rPr>
            <a:t>September</a:t>
          </a:r>
        </a:p>
      </dgm:t>
    </dgm:pt>
    <dgm:pt modelId="{6507D462-27BA-4C13-89CC-FDA7D4D054C8}" type="parTrans" cxnId="{CD428B77-7EA1-4958-B482-469CEAC0D107}">
      <dgm:prSet/>
      <dgm:spPr/>
      <dgm:t>
        <a:bodyPr/>
        <a:lstStyle/>
        <a:p>
          <a:endParaRPr lang="en-US"/>
        </a:p>
      </dgm:t>
    </dgm:pt>
    <dgm:pt modelId="{EAABFE73-72A1-4547-A0A2-3879174E2D75}" type="sibTrans" cxnId="{CD428B77-7EA1-4958-B482-469CEAC0D107}">
      <dgm:prSet/>
      <dgm:spPr/>
      <dgm:t>
        <a:bodyPr/>
        <a:lstStyle/>
        <a:p>
          <a:endParaRPr lang="en-US"/>
        </a:p>
      </dgm:t>
    </dgm:pt>
    <dgm:pt modelId="{6AA3AF15-0391-4C9F-8F7D-0CF1E55AE108}" type="pres">
      <dgm:prSet presAssocID="{CA7402BD-CB3D-45A0-B7E1-198E62EF226E}" presName="Name0" presStyleCnt="0">
        <dgm:presLayoutVars>
          <dgm:dir/>
          <dgm:animLvl val="lvl"/>
          <dgm:resizeHandles val="exact"/>
        </dgm:presLayoutVars>
      </dgm:prSet>
      <dgm:spPr/>
    </dgm:pt>
    <dgm:pt modelId="{3013D2F8-40D1-47D6-B25E-6705E20CE1F2}" type="pres">
      <dgm:prSet presAssocID="{DE88F875-B922-4B1F-9AAC-B4D87B47A3EB}" presName="parTxOnly" presStyleLbl="node1" presStyleIdx="0" presStyleCnt="19">
        <dgm:presLayoutVars>
          <dgm:chMax val="0"/>
          <dgm:chPref val="0"/>
          <dgm:bulletEnabled val="1"/>
        </dgm:presLayoutVars>
      </dgm:prSet>
      <dgm:spPr/>
    </dgm:pt>
    <dgm:pt modelId="{4C414DA2-355B-45C3-ADC5-BC3E722121C5}" type="pres">
      <dgm:prSet presAssocID="{E6186C92-EFE2-4C31-8041-A7DD62EC7205}" presName="parTxOnlySpace" presStyleCnt="0"/>
      <dgm:spPr/>
    </dgm:pt>
    <dgm:pt modelId="{1D31FF92-F49B-47C1-B2AE-83800AE716A5}" type="pres">
      <dgm:prSet presAssocID="{9477AB6C-D7DE-4CAB-86FB-33857777EB63}" presName="parTxOnly" presStyleLbl="node1" presStyleIdx="1" presStyleCnt="19">
        <dgm:presLayoutVars>
          <dgm:chMax val="0"/>
          <dgm:chPref val="0"/>
          <dgm:bulletEnabled val="1"/>
        </dgm:presLayoutVars>
      </dgm:prSet>
      <dgm:spPr/>
    </dgm:pt>
    <dgm:pt modelId="{5ED355C8-196D-436D-80C2-26917513E5A5}" type="pres">
      <dgm:prSet presAssocID="{DD834FE3-0896-40F6-B113-5CC2DEAA8107}" presName="parTxOnlySpace" presStyleCnt="0"/>
      <dgm:spPr/>
    </dgm:pt>
    <dgm:pt modelId="{9A60E249-7B18-4AFF-AE3D-B42DA1D14821}" type="pres">
      <dgm:prSet presAssocID="{375F6233-B8EB-47C2-8497-8FFE963A687B}" presName="parTxOnly" presStyleLbl="node1" presStyleIdx="2" presStyleCnt="19">
        <dgm:presLayoutVars>
          <dgm:chMax val="0"/>
          <dgm:chPref val="0"/>
          <dgm:bulletEnabled val="1"/>
        </dgm:presLayoutVars>
      </dgm:prSet>
      <dgm:spPr/>
    </dgm:pt>
    <dgm:pt modelId="{B1DCE598-2AFD-475A-8369-DB5E12208312}" type="pres">
      <dgm:prSet presAssocID="{5C96B0C2-12C5-4CB0-B111-6C48193AEDC6}" presName="parTxOnlySpace" presStyleCnt="0"/>
      <dgm:spPr/>
    </dgm:pt>
    <dgm:pt modelId="{22EB814F-3320-4D1D-AF7D-1B0F846500B5}" type="pres">
      <dgm:prSet presAssocID="{A08154E4-FE78-4DFB-82F1-C4991B9764F5}" presName="parTxOnly" presStyleLbl="node1" presStyleIdx="3" presStyleCnt="19">
        <dgm:presLayoutVars>
          <dgm:chMax val="0"/>
          <dgm:chPref val="0"/>
          <dgm:bulletEnabled val="1"/>
        </dgm:presLayoutVars>
      </dgm:prSet>
      <dgm:spPr/>
    </dgm:pt>
    <dgm:pt modelId="{EEA6D2FA-FB3F-48EC-A50D-2FA228C7F658}" type="pres">
      <dgm:prSet presAssocID="{2629B982-08C4-4C06-9EA8-631B6C7CA257}" presName="parTxOnlySpace" presStyleCnt="0"/>
      <dgm:spPr/>
    </dgm:pt>
    <dgm:pt modelId="{675C2A8D-A31A-4EE7-B2A6-235A23D9D59A}" type="pres">
      <dgm:prSet presAssocID="{950237B4-EAED-42A7-9986-AA6800E6788A}" presName="parTxOnly" presStyleLbl="node1" presStyleIdx="4" presStyleCnt="19">
        <dgm:presLayoutVars>
          <dgm:chMax val="0"/>
          <dgm:chPref val="0"/>
          <dgm:bulletEnabled val="1"/>
        </dgm:presLayoutVars>
      </dgm:prSet>
      <dgm:spPr/>
    </dgm:pt>
    <dgm:pt modelId="{2A0F7BEB-9EC9-420A-A7FE-3D46DC24DFD9}" type="pres">
      <dgm:prSet presAssocID="{F47897A2-9116-4265-8758-6E4F6ADBAF92}" presName="parTxOnlySpace" presStyleCnt="0"/>
      <dgm:spPr/>
    </dgm:pt>
    <dgm:pt modelId="{7880EC35-6CB2-4B63-B969-470625112D68}" type="pres">
      <dgm:prSet presAssocID="{3EF4D2EE-5833-4BCD-BFF9-CFA70D46E386}" presName="parTxOnly" presStyleLbl="node1" presStyleIdx="5" presStyleCnt="19">
        <dgm:presLayoutVars>
          <dgm:chMax val="0"/>
          <dgm:chPref val="0"/>
          <dgm:bulletEnabled val="1"/>
        </dgm:presLayoutVars>
      </dgm:prSet>
      <dgm:spPr/>
    </dgm:pt>
    <dgm:pt modelId="{4381425B-DB36-4231-BF1D-2E09D3C7A3C9}" type="pres">
      <dgm:prSet presAssocID="{B5577123-5E61-4B44-B663-72BD21343C85}" presName="parTxOnlySpace" presStyleCnt="0"/>
      <dgm:spPr/>
    </dgm:pt>
    <dgm:pt modelId="{BFD35724-E36F-43D0-AD78-A71BFE9EA95B}" type="pres">
      <dgm:prSet presAssocID="{93D75FDE-A7A7-4507-8AF0-F606D19FD7E8}" presName="parTxOnly" presStyleLbl="node1" presStyleIdx="6" presStyleCnt="19">
        <dgm:presLayoutVars>
          <dgm:chMax val="0"/>
          <dgm:chPref val="0"/>
          <dgm:bulletEnabled val="1"/>
        </dgm:presLayoutVars>
      </dgm:prSet>
      <dgm:spPr/>
    </dgm:pt>
    <dgm:pt modelId="{AC20DA59-CC3E-43D6-B07C-085BD548023D}" type="pres">
      <dgm:prSet presAssocID="{C1D9B64C-4921-4F28-9A0A-5BEC0BAD29E1}" presName="parTxOnlySpace" presStyleCnt="0"/>
      <dgm:spPr/>
    </dgm:pt>
    <dgm:pt modelId="{EFCC431A-EA16-42A8-B8E0-8FFC2E03ADD7}" type="pres">
      <dgm:prSet presAssocID="{C4409CCA-B0EE-43FF-A9F8-E6CD64BCA075}" presName="parTxOnly" presStyleLbl="node1" presStyleIdx="7" presStyleCnt="19">
        <dgm:presLayoutVars>
          <dgm:chMax val="0"/>
          <dgm:chPref val="0"/>
          <dgm:bulletEnabled val="1"/>
        </dgm:presLayoutVars>
      </dgm:prSet>
      <dgm:spPr>
        <a:xfrm>
          <a:off x="4648345" y="0"/>
          <a:ext cx="737596" cy="287054"/>
        </a:xfrm>
        <a:prstGeom prst="chevron">
          <a:avLst/>
        </a:prstGeom>
      </dgm:spPr>
    </dgm:pt>
    <dgm:pt modelId="{78F39033-42BD-4991-A250-6493B48F201D}" type="pres">
      <dgm:prSet presAssocID="{86280171-15D8-4EAA-B9DA-58649ABBDD6D}" presName="parTxOnlySpace" presStyleCnt="0"/>
      <dgm:spPr/>
    </dgm:pt>
    <dgm:pt modelId="{B8737207-B468-4A5B-B5ED-75C1735B7B8A}" type="pres">
      <dgm:prSet presAssocID="{14447645-CD0B-46D1-9A39-04D0033820F3}" presName="parTxOnly" presStyleLbl="node1" presStyleIdx="8" presStyleCnt="19">
        <dgm:presLayoutVars>
          <dgm:chMax val="0"/>
          <dgm:chPref val="0"/>
          <dgm:bulletEnabled val="1"/>
        </dgm:presLayoutVars>
      </dgm:prSet>
      <dgm:spPr>
        <a:xfrm>
          <a:off x="5312182" y="0"/>
          <a:ext cx="737596" cy="287054"/>
        </a:xfrm>
        <a:prstGeom prst="chevron">
          <a:avLst/>
        </a:prstGeom>
      </dgm:spPr>
    </dgm:pt>
    <dgm:pt modelId="{A98BFBBD-9993-406F-8CA0-9F144DB6EE55}" type="pres">
      <dgm:prSet presAssocID="{413A645E-1D85-44F3-B587-61A15B91D3FC}" presName="parTxOnlySpace" presStyleCnt="0"/>
      <dgm:spPr/>
    </dgm:pt>
    <dgm:pt modelId="{F6F7FA6F-DE04-405E-B686-F813DC520D84}" type="pres">
      <dgm:prSet presAssocID="{A15DC5B2-CE9B-4D0B-B84C-AEDDAA757A0E}" presName="parTxOnly" presStyleLbl="node1" presStyleIdx="9" presStyleCnt="19">
        <dgm:presLayoutVars>
          <dgm:chMax val="0"/>
          <dgm:chPref val="0"/>
          <dgm:bulletEnabled val="1"/>
        </dgm:presLayoutVars>
      </dgm:prSet>
      <dgm:spPr>
        <a:xfrm>
          <a:off x="5976019" y="0"/>
          <a:ext cx="737596" cy="287054"/>
        </a:xfrm>
        <a:prstGeom prst="chevron">
          <a:avLst/>
        </a:prstGeom>
      </dgm:spPr>
    </dgm:pt>
    <dgm:pt modelId="{8BC62FA6-E3C8-4B2F-B18D-0F0A10F49AA6}" type="pres">
      <dgm:prSet presAssocID="{F4D76B0D-37AB-45B5-BC75-3F4608F6C490}" presName="parTxOnlySpace" presStyleCnt="0"/>
      <dgm:spPr/>
    </dgm:pt>
    <dgm:pt modelId="{9468475C-0E55-41D4-9340-A682C90A2D3E}" type="pres">
      <dgm:prSet presAssocID="{085F45BA-97E5-4C8F-AEDD-8FE89AE785D5}" presName="parTxOnly" presStyleLbl="node1" presStyleIdx="10" presStyleCnt="19">
        <dgm:presLayoutVars>
          <dgm:chMax val="0"/>
          <dgm:chPref val="0"/>
          <dgm:bulletEnabled val="1"/>
        </dgm:presLayoutVars>
      </dgm:prSet>
      <dgm:spPr>
        <a:xfrm>
          <a:off x="4730854" y="38455"/>
          <a:ext cx="525356" cy="210142"/>
        </a:xfrm>
        <a:prstGeom prst="chevron">
          <a:avLst/>
        </a:prstGeom>
      </dgm:spPr>
    </dgm:pt>
    <dgm:pt modelId="{B78EA76E-8821-4442-B73C-67D91736EEF0}" type="pres">
      <dgm:prSet presAssocID="{BA7477FB-3E03-4A16-B52A-A32B3A01957A}" presName="parTxOnlySpace" presStyleCnt="0"/>
      <dgm:spPr/>
    </dgm:pt>
    <dgm:pt modelId="{A9168D0E-EED9-4925-AF4F-030A221B3546}" type="pres">
      <dgm:prSet presAssocID="{3253EF82-19A9-41E7-B8AB-B7FEB3FF4ADD}" presName="parTxOnly" presStyleLbl="node1" presStyleIdx="11" presStyleCnt="19">
        <dgm:presLayoutVars>
          <dgm:chMax val="0"/>
          <dgm:chPref val="0"/>
          <dgm:bulletEnabled val="1"/>
        </dgm:presLayoutVars>
      </dgm:prSet>
      <dgm:spPr>
        <a:xfrm>
          <a:off x="5203675" y="38455"/>
          <a:ext cx="525356" cy="210142"/>
        </a:xfrm>
        <a:prstGeom prst="chevron">
          <a:avLst/>
        </a:prstGeom>
      </dgm:spPr>
    </dgm:pt>
    <dgm:pt modelId="{935E4596-74F4-44A9-8080-BF5D48FFEFD5}" type="pres">
      <dgm:prSet presAssocID="{372F5BC0-2FE6-4BE7-AE97-3555D819F1B1}" presName="parTxOnlySpace" presStyleCnt="0"/>
      <dgm:spPr/>
    </dgm:pt>
    <dgm:pt modelId="{0AC54F68-8150-4869-A871-7F181ED0CF4F}" type="pres">
      <dgm:prSet presAssocID="{DBCC8376-01B0-4C1C-8FCB-10712CE00423}" presName="parTxOnly" presStyleLbl="node1" presStyleIdx="12" presStyleCnt="19">
        <dgm:presLayoutVars>
          <dgm:chMax val="0"/>
          <dgm:chPref val="0"/>
          <dgm:bulletEnabled val="1"/>
        </dgm:presLayoutVars>
      </dgm:prSet>
      <dgm:spPr>
        <a:xfrm>
          <a:off x="5676495" y="38455"/>
          <a:ext cx="525356" cy="210142"/>
        </a:xfrm>
        <a:prstGeom prst="chevron">
          <a:avLst/>
        </a:prstGeom>
      </dgm:spPr>
    </dgm:pt>
    <dgm:pt modelId="{22F39DC6-A2F7-4D98-93DF-00E14E4ACB37}" type="pres">
      <dgm:prSet presAssocID="{3C4EA63D-C0AE-4E41-B705-2EB7E2C56C07}" presName="parTxOnlySpace" presStyleCnt="0"/>
      <dgm:spPr/>
    </dgm:pt>
    <dgm:pt modelId="{A85365B7-9BCB-438F-8E84-CFA07D849B22}" type="pres">
      <dgm:prSet presAssocID="{21116169-9FE0-48FF-B31E-9DB821A676EE}" presName="parTxOnly" presStyleLbl="node1" presStyleIdx="13" presStyleCnt="19">
        <dgm:presLayoutVars>
          <dgm:chMax val="0"/>
          <dgm:chPref val="0"/>
          <dgm:bulletEnabled val="1"/>
        </dgm:presLayoutVars>
      </dgm:prSet>
      <dgm:spPr/>
    </dgm:pt>
    <dgm:pt modelId="{5806F8D6-6A6F-420B-83D3-ECFA4F5DD419}" type="pres">
      <dgm:prSet presAssocID="{8157E2E8-3719-45D9-8357-AC43227FFDA9}" presName="parTxOnlySpace" presStyleCnt="0"/>
      <dgm:spPr/>
    </dgm:pt>
    <dgm:pt modelId="{72DA7145-916A-4FD6-99F2-C3B53B3CCDA4}" type="pres">
      <dgm:prSet presAssocID="{D3DD6874-9056-4B03-B80E-EAB1C01C85D0}" presName="parTxOnly" presStyleLbl="node1" presStyleIdx="14" presStyleCnt="19">
        <dgm:presLayoutVars>
          <dgm:chMax val="0"/>
          <dgm:chPref val="0"/>
          <dgm:bulletEnabled val="1"/>
        </dgm:presLayoutVars>
      </dgm:prSet>
      <dgm:spPr/>
    </dgm:pt>
    <dgm:pt modelId="{50CFCC62-B587-401D-87ED-BC37E6972642}" type="pres">
      <dgm:prSet presAssocID="{4B642103-1637-41C1-B0D4-4322BD40A783}" presName="parTxOnlySpace" presStyleCnt="0"/>
      <dgm:spPr/>
    </dgm:pt>
    <dgm:pt modelId="{426C3D7C-680B-4D23-AC0C-64898EA7ED33}" type="pres">
      <dgm:prSet presAssocID="{BF1940CA-60CB-482B-96CB-87887640D485}" presName="parTxOnly" presStyleLbl="node1" presStyleIdx="15" presStyleCnt="19">
        <dgm:presLayoutVars>
          <dgm:chMax val="0"/>
          <dgm:chPref val="0"/>
          <dgm:bulletEnabled val="1"/>
        </dgm:presLayoutVars>
      </dgm:prSet>
      <dgm:spPr/>
    </dgm:pt>
    <dgm:pt modelId="{779E7CCE-EA79-45EE-BA87-87C09AA9BD27}" type="pres">
      <dgm:prSet presAssocID="{7F6520BB-B15E-4C49-8547-E72468D19391}" presName="parTxOnlySpace" presStyleCnt="0"/>
      <dgm:spPr/>
    </dgm:pt>
    <dgm:pt modelId="{EE62A654-4154-4AB1-886F-271E52BB8363}" type="pres">
      <dgm:prSet presAssocID="{C9BA19DD-525C-4407-8628-48CA82A71A68}" presName="parTxOnly" presStyleLbl="node1" presStyleIdx="16" presStyleCnt="19">
        <dgm:presLayoutVars>
          <dgm:chMax val="0"/>
          <dgm:chPref val="0"/>
          <dgm:bulletEnabled val="1"/>
        </dgm:presLayoutVars>
      </dgm:prSet>
      <dgm:spPr/>
    </dgm:pt>
    <dgm:pt modelId="{689387F3-CBCC-437D-A5F7-937FFF5E6135}" type="pres">
      <dgm:prSet presAssocID="{D94A19AA-77B8-45AA-B184-597697011DF6}" presName="parTxOnlySpace" presStyleCnt="0"/>
      <dgm:spPr/>
    </dgm:pt>
    <dgm:pt modelId="{C8C7E881-CBE7-4762-BBB6-F9CABA2620AC}" type="pres">
      <dgm:prSet presAssocID="{ECFF9871-0CCE-4696-B3A2-1CB1C99BDA78}" presName="parTxOnly" presStyleLbl="node1" presStyleIdx="17" presStyleCnt="19">
        <dgm:presLayoutVars>
          <dgm:chMax val="0"/>
          <dgm:chPref val="0"/>
          <dgm:bulletEnabled val="1"/>
        </dgm:presLayoutVars>
      </dgm:prSet>
      <dgm:spPr/>
    </dgm:pt>
    <dgm:pt modelId="{84E521FA-C8D8-4219-8CC6-3AAED1187ABB}" type="pres">
      <dgm:prSet presAssocID="{66CC14BB-CED3-410D-97B7-397594D9E002}" presName="parTxOnlySpace" presStyleCnt="0"/>
      <dgm:spPr/>
    </dgm:pt>
    <dgm:pt modelId="{83C1D590-12FE-4515-A934-1A08598AA050}" type="pres">
      <dgm:prSet presAssocID="{75FD9DE8-7DBC-4C8E-A939-64DBB7285F1C}" presName="parTxOnly" presStyleLbl="node1" presStyleIdx="18" presStyleCnt="19">
        <dgm:presLayoutVars>
          <dgm:chMax val="0"/>
          <dgm:chPref val="0"/>
          <dgm:bulletEnabled val="1"/>
        </dgm:presLayoutVars>
      </dgm:prSet>
      <dgm:spPr/>
    </dgm:pt>
  </dgm:ptLst>
  <dgm:cxnLst>
    <dgm:cxn modelId="{4CFC5304-CAA7-4BD0-A297-FAE7BA47189E}" type="presOf" srcId="{C9BA19DD-525C-4407-8628-48CA82A71A68}" destId="{EE62A654-4154-4AB1-886F-271E52BB8363}" srcOrd="0" destOrd="0" presId="urn:microsoft.com/office/officeart/2005/8/layout/chevron1"/>
    <dgm:cxn modelId="{BD82F909-35A6-4766-9475-59722D6114CA}" srcId="{CA7402BD-CB3D-45A0-B7E1-198E62EF226E}" destId="{085F45BA-97E5-4C8F-AEDD-8FE89AE785D5}" srcOrd="10" destOrd="0" parTransId="{07941229-F660-4DF3-8225-FF47AE669A19}" sibTransId="{BA7477FB-3E03-4A16-B52A-A32B3A01957A}"/>
    <dgm:cxn modelId="{1FFAF714-7D49-487B-850B-6C5B3E943415}" srcId="{CA7402BD-CB3D-45A0-B7E1-198E62EF226E}" destId="{375F6233-B8EB-47C2-8497-8FFE963A687B}" srcOrd="2" destOrd="0" parTransId="{1E40EEFF-F726-4CE5-B89B-136C8BC160B6}" sibTransId="{5C96B0C2-12C5-4CB0-B111-6C48193AEDC6}"/>
    <dgm:cxn modelId="{FA81B415-888B-46A8-9BD4-5B00AD679E98}" type="presOf" srcId="{ECFF9871-0CCE-4696-B3A2-1CB1C99BDA78}" destId="{C8C7E881-CBE7-4762-BBB6-F9CABA2620AC}" srcOrd="0" destOrd="0" presId="urn:microsoft.com/office/officeart/2005/8/layout/chevron1"/>
    <dgm:cxn modelId="{AB9DA224-9BCE-49F2-A0A5-A8D1B6D1A7C6}" type="presOf" srcId="{DE88F875-B922-4B1F-9AAC-B4D87B47A3EB}" destId="{3013D2F8-40D1-47D6-B25E-6705E20CE1F2}" srcOrd="0" destOrd="0" presId="urn:microsoft.com/office/officeart/2005/8/layout/chevron1"/>
    <dgm:cxn modelId="{7B02AA37-6CD5-4F05-9CAD-ACCC09BE6C37}" srcId="{CA7402BD-CB3D-45A0-B7E1-198E62EF226E}" destId="{BF1940CA-60CB-482B-96CB-87887640D485}" srcOrd="15" destOrd="0" parTransId="{BF61ABA4-F692-4F3B-B6D2-CDEC6B31C5C1}" sibTransId="{7F6520BB-B15E-4C49-8547-E72468D19391}"/>
    <dgm:cxn modelId="{9E453039-D8FE-47FD-A0F0-9C4776364914}" type="presOf" srcId="{D3DD6874-9056-4B03-B80E-EAB1C01C85D0}" destId="{72DA7145-916A-4FD6-99F2-C3B53B3CCDA4}" srcOrd="0" destOrd="0" presId="urn:microsoft.com/office/officeart/2005/8/layout/chevron1"/>
    <dgm:cxn modelId="{1535E840-94E4-4637-ACB2-C5FE8FE44833}" type="presOf" srcId="{085F45BA-97E5-4C8F-AEDD-8FE89AE785D5}" destId="{9468475C-0E55-41D4-9340-A682C90A2D3E}" srcOrd="0" destOrd="0" presId="urn:microsoft.com/office/officeart/2005/8/layout/chevron1"/>
    <dgm:cxn modelId="{7BAC5C4D-A67E-4DA4-B87A-13A0F3A15B4B}" srcId="{CA7402BD-CB3D-45A0-B7E1-198E62EF226E}" destId="{DE88F875-B922-4B1F-9AAC-B4D87B47A3EB}" srcOrd="0" destOrd="0" parTransId="{327D6799-E266-4F4C-B711-E3E2E240DACF}" sibTransId="{E6186C92-EFE2-4C31-8041-A7DD62EC7205}"/>
    <dgm:cxn modelId="{081E4854-3CCD-4A1E-95C6-BD6E35F151B8}" srcId="{CA7402BD-CB3D-45A0-B7E1-198E62EF226E}" destId="{A08154E4-FE78-4DFB-82F1-C4991B9764F5}" srcOrd="3" destOrd="0" parTransId="{513C27FA-86AE-41ED-B9FF-58E09CBA50B7}" sibTransId="{2629B982-08C4-4C06-9EA8-631B6C7CA257}"/>
    <dgm:cxn modelId="{13260155-D417-48D7-8D8E-7AD3EA35A2A3}" type="presOf" srcId="{9477AB6C-D7DE-4CAB-86FB-33857777EB63}" destId="{1D31FF92-F49B-47C1-B2AE-83800AE716A5}" srcOrd="0" destOrd="0" presId="urn:microsoft.com/office/officeart/2005/8/layout/chevron1"/>
    <dgm:cxn modelId="{B7B29757-40F6-49B6-BC55-A438B7202E97}" type="presOf" srcId="{A15DC5B2-CE9B-4D0B-B84C-AEDDAA757A0E}" destId="{F6F7FA6F-DE04-405E-B686-F813DC520D84}" srcOrd="0" destOrd="0" presId="urn:microsoft.com/office/officeart/2005/8/layout/chevron1"/>
    <dgm:cxn modelId="{4F8A0B64-991C-4229-9691-81ADA77D5EC2}" type="presOf" srcId="{DBCC8376-01B0-4C1C-8FCB-10712CE00423}" destId="{0AC54F68-8150-4869-A871-7F181ED0CF4F}" srcOrd="0" destOrd="0" presId="urn:microsoft.com/office/officeart/2005/8/layout/chevron1"/>
    <dgm:cxn modelId="{8C564868-381E-42C2-A654-1F541E9A36BE}" type="presOf" srcId="{375F6233-B8EB-47C2-8497-8FFE963A687B}" destId="{9A60E249-7B18-4AFF-AE3D-B42DA1D14821}" srcOrd="0" destOrd="0" presId="urn:microsoft.com/office/officeart/2005/8/layout/chevron1"/>
    <dgm:cxn modelId="{CD428B77-7EA1-4958-B482-469CEAC0D107}" srcId="{CA7402BD-CB3D-45A0-B7E1-198E62EF226E}" destId="{75FD9DE8-7DBC-4C8E-A939-64DBB7285F1C}" srcOrd="18" destOrd="0" parTransId="{6507D462-27BA-4C13-89CC-FDA7D4D054C8}" sibTransId="{EAABFE73-72A1-4547-A0A2-3879174E2D75}"/>
    <dgm:cxn modelId="{14129079-E9A5-4C45-97EF-22B42A87FF95}" srcId="{CA7402BD-CB3D-45A0-B7E1-198E62EF226E}" destId="{A15DC5B2-CE9B-4D0B-B84C-AEDDAA757A0E}" srcOrd="9" destOrd="0" parTransId="{D267D526-9B38-4D71-AD4F-89E32B1E7F24}" sibTransId="{F4D76B0D-37AB-45B5-BC75-3F4608F6C490}"/>
    <dgm:cxn modelId="{4070B07B-BA96-4853-893C-6F5F1269FA86}" srcId="{CA7402BD-CB3D-45A0-B7E1-198E62EF226E}" destId="{21116169-9FE0-48FF-B31E-9DB821A676EE}" srcOrd="13" destOrd="0" parTransId="{DE265DEA-4602-4E4B-B810-52621CC41FCC}" sibTransId="{8157E2E8-3719-45D9-8357-AC43227FFDA9}"/>
    <dgm:cxn modelId="{00D56F7F-296C-47D4-A894-380DA048FBD5}" type="presOf" srcId="{CA7402BD-CB3D-45A0-B7E1-198E62EF226E}" destId="{6AA3AF15-0391-4C9F-8F7D-0CF1E55AE108}" srcOrd="0" destOrd="0" presId="urn:microsoft.com/office/officeart/2005/8/layout/chevron1"/>
    <dgm:cxn modelId="{89A67394-4D80-4913-B470-AECBA7926C97}" type="presOf" srcId="{950237B4-EAED-42A7-9986-AA6800E6788A}" destId="{675C2A8D-A31A-4EE7-B2A6-235A23D9D59A}" srcOrd="0" destOrd="0" presId="urn:microsoft.com/office/officeart/2005/8/layout/chevron1"/>
    <dgm:cxn modelId="{5AFA3E96-EE87-44AD-A4F0-90703C2F985C}" type="presOf" srcId="{93D75FDE-A7A7-4507-8AF0-F606D19FD7E8}" destId="{BFD35724-E36F-43D0-AD78-A71BFE9EA95B}" srcOrd="0" destOrd="0" presId="urn:microsoft.com/office/officeart/2005/8/layout/chevron1"/>
    <dgm:cxn modelId="{5E0E409B-B2B3-46A6-B579-B71F556C01E8}" type="presOf" srcId="{3EF4D2EE-5833-4BCD-BFF9-CFA70D46E386}" destId="{7880EC35-6CB2-4B63-B969-470625112D68}" srcOrd="0" destOrd="0" presId="urn:microsoft.com/office/officeart/2005/8/layout/chevron1"/>
    <dgm:cxn modelId="{C4DBE79C-0E9A-4804-848B-51A43593B1D2}" srcId="{CA7402BD-CB3D-45A0-B7E1-198E62EF226E}" destId="{9477AB6C-D7DE-4CAB-86FB-33857777EB63}" srcOrd="1" destOrd="0" parTransId="{B0F1FED9-E1B4-4F3C-914A-7EF1DFEF1A82}" sibTransId="{DD834FE3-0896-40F6-B113-5CC2DEAA8107}"/>
    <dgm:cxn modelId="{5F49759D-3473-4F67-BE95-C228F0ECED56}" srcId="{CA7402BD-CB3D-45A0-B7E1-198E62EF226E}" destId="{DBCC8376-01B0-4C1C-8FCB-10712CE00423}" srcOrd="12" destOrd="0" parTransId="{6D6DC926-5270-4ABB-8B9C-139C0352C323}" sibTransId="{3C4EA63D-C0AE-4E41-B705-2EB7E2C56C07}"/>
    <dgm:cxn modelId="{53F28EA1-C474-410C-A891-2BEC6C57D1A4}" type="presOf" srcId="{C4409CCA-B0EE-43FF-A9F8-E6CD64BCA075}" destId="{EFCC431A-EA16-42A8-B8E0-8FFC2E03ADD7}" srcOrd="0" destOrd="0" presId="urn:microsoft.com/office/officeart/2005/8/layout/chevron1"/>
    <dgm:cxn modelId="{148777A7-2251-4B33-8109-E47E6187D50B}" srcId="{CA7402BD-CB3D-45A0-B7E1-198E62EF226E}" destId="{ECFF9871-0CCE-4696-B3A2-1CB1C99BDA78}" srcOrd="17" destOrd="0" parTransId="{B17692D2-7B34-43D1-B86A-BA250ABD2803}" sibTransId="{66CC14BB-CED3-410D-97B7-397594D9E002}"/>
    <dgm:cxn modelId="{EB67D4AB-6936-4F50-9E2B-E0092AE4D19F}" srcId="{CA7402BD-CB3D-45A0-B7E1-198E62EF226E}" destId="{14447645-CD0B-46D1-9A39-04D0033820F3}" srcOrd="8" destOrd="0" parTransId="{D17A5D92-D412-4827-B95E-D57AAACF921C}" sibTransId="{413A645E-1D85-44F3-B587-61A15B91D3FC}"/>
    <dgm:cxn modelId="{4B39DFAB-C69D-4720-A6B0-C7BA2C178DBF}" type="presOf" srcId="{A08154E4-FE78-4DFB-82F1-C4991B9764F5}" destId="{22EB814F-3320-4D1D-AF7D-1B0F846500B5}" srcOrd="0" destOrd="0" presId="urn:microsoft.com/office/officeart/2005/8/layout/chevron1"/>
    <dgm:cxn modelId="{8749DAAE-D26E-4248-93DF-F444388B0959}" srcId="{CA7402BD-CB3D-45A0-B7E1-198E62EF226E}" destId="{C4409CCA-B0EE-43FF-A9F8-E6CD64BCA075}" srcOrd="7" destOrd="0" parTransId="{E055DAA8-33CF-4E09-B5CF-86D66229CEF3}" sibTransId="{86280171-15D8-4EAA-B9DA-58649ABBDD6D}"/>
    <dgm:cxn modelId="{1B5889B7-0BA7-44E3-92B6-D958684EAD43}" type="presOf" srcId="{3253EF82-19A9-41E7-B8AB-B7FEB3FF4ADD}" destId="{A9168D0E-EED9-4925-AF4F-030A221B3546}" srcOrd="0" destOrd="0" presId="urn:microsoft.com/office/officeart/2005/8/layout/chevron1"/>
    <dgm:cxn modelId="{B6131EB9-512B-4117-A8A4-0E1C724C5BC7}" srcId="{CA7402BD-CB3D-45A0-B7E1-198E62EF226E}" destId="{3253EF82-19A9-41E7-B8AB-B7FEB3FF4ADD}" srcOrd="11" destOrd="0" parTransId="{CDCA7CB4-4906-4100-BBCE-B82DB0599FDF}" sibTransId="{372F5BC0-2FE6-4BE7-AE97-3555D819F1B1}"/>
    <dgm:cxn modelId="{70ECB9BE-6585-4FBE-8154-CC1DBDF12A58}" srcId="{CA7402BD-CB3D-45A0-B7E1-198E62EF226E}" destId="{93D75FDE-A7A7-4507-8AF0-F606D19FD7E8}" srcOrd="6" destOrd="0" parTransId="{5DC8BA17-267D-4BAD-A990-72BDBB1389DB}" sibTransId="{C1D9B64C-4921-4F28-9A0A-5BEC0BAD29E1}"/>
    <dgm:cxn modelId="{90A092CA-4233-419B-AF1C-8DA6A3AE4811}" srcId="{CA7402BD-CB3D-45A0-B7E1-198E62EF226E}" destId="{C9BA19DD-525C-4407-8628-48CA82A71A68}" srcOrd="16" destOrd="0" parTransId="{0C33E734-D51F-4A10-971F-B9EE1279F077}" sibTransId="{D94A19AA-77B8-45AA-B184-597697011DF6}"/>
    <dgm:cxn modelId="{CB6D15CC-B43E-41B1-8B44-1BFFCF3D1270}" type="presOf" srcId="{BF1940CA-60CB-482B-96CB-87887640D485}" destId="{426C3D7C-680B-4D23-AC0C-64898EA7ED33}" srcOrd="0" destOrd="0" presId="urn:microsoft.com/office/officeart/2005/8/layout/chevron1"/>
    <dgm:cxn modelId="{87A822CC-B23E-4433-BAEB-B92EBD3E49A8}" type="presOf" srcId="{21116169-9FE0-48FF-B31E-9DB821A676EE}" destId="{A85365B7-9BCB-438F-8E84-CFA07D849B22}" srcOrd="0" destOrd="0" presId="urn:microsoft.com/office/officeart/2005/8/layout/chevron1"/>
    <dgm:cxn modelId="{5F0152CD-892A-4E23-867D-96C3B2999118}" type="presOf" srcId="{75FD9DE8-7DBC-4C8E-A939-64DBB7285F1C}" destId="{83C1D590-12FE-4515-A934-1A08598AA050}" srcOrd="0" destOrd="0" presId="urn:microsoft.com/office/officeart/2005/8/layout/chevron1"/>
    <dgm:cxn modelId="{15D247D7-8BAA-4F08-925D-2C2799AD7B74}" srcId="{CA7402BD-CB3D-45A0-B7E1-198E62EF226E}" destId="{950237B4-EAED-42A7-9986-AA6800E6788A}" srcOrd="4" destOrd="0" parTransId="{30B375A1-4590-467D-8B66-990507A5000B}" sibTransId="{F47897A2-9116-4265-8758-6E4F6ADBAF92}"/>
    <dgm:cxn modelId="{AE8A4AE1-866B-40F8-BCB0-8B6F18B34B42}" srcId="{CA7402BD-CB3D-45A0-B7E1-198E62EF226E}" destId="{D3DD6874-9056-4B03-B80E-EAB1C01C85D0}" srcOrd="14" destOrd="0" parTransId="{208EEBEC-4E73-4B35-BB80-EE87AF3A3CDF}" sibTransId="{4B642103-1637-41C1-B0D4-4322BD40A783}"/>
    <dgm:cxn modelId="{853F88EC-D7B1-4F73-B812-6F980BBEF550}" type="presOf" srcId="{14447645-CD0B-46D1-9A39-04D0033820F3}" destId="{B8737207-B468-4A5B-B5ED-75C1735B7B8A}" srcOrd="0" destOrd="0" presId="urn:microsoft.com/office/officeart/2005/8/layout/chevron1"/>
    <dgm:cxn modelId="{04D822F1-5A54-4A8E-BBAF-5956FE6D75B2}" srcId="{CA7402BD-CB3D-45A0-B7E1-198E62EF226E}" destId="{3EF4D2EE-5833-4BCD-BFF9-CFA70D46E386}" srcOrd="5" destOrd="0" parTransId="{728A8FDD-899A-41A9-9742-627C8CFC5CBF}" sibTransId="{B5577123-5E61-4B44-B663-72BD21343C85}"/>
    <dgm:cxn modelId="{B0BC720A-F3B4-453C-8560-F76A2EEFC346}" type="presParOf" srcId="{6AA3AF15-0391-4C9F-8F7D-0CF1E55AE108}" destId="{3013D2F8-40D1-47D6-B25E-6705E20CE1F2}" srcOrd="0" destOrd="0" presId="urn:microsoft.com/office/officeart/2005/8/layout/chevron1"/>
    <dgm:cxn modelId="{33155142-D6BC-4FC3-BB0E-8C301AACBC74}" type="presParOf" srcId="{6AA3AF15-0391-4C9F-8F7D-0CF1E55AE108}" destId="{4C414DA2-355B-45C3-ADC5-BC3E722121C5}" srcOrd="1" destOrd="0" presId="urn:microsoft.com/office/officeart/2005/8/layout/chevron1"/>
    <dgm:cxn modelId="{2986FBEA-781A-4752-A50F-7A37F547DC42}" type="presParOf" srcId="{6AA3AF15-0391-4C9F-8F7D-0CF1E55AE108}" destId="{1D31FF92-F49B-47C1-B2AE-83800AE716A5}" srcOrd="2" destOrd="0" presId="urn:microsoft.com/office/officeart/2005/8/layout/chevron1"/>
    <dgm:cxn modelId="{EDA80AAB-DE0D-4909-A3F8-1986B6B52D6C}" type="presParOf" srcId="{6AA3AF15-0391-4C9F-8F7D-0CF1E55AE108}" destId="{5ED355C8-196D-436D-80C2-26917513E5A5}" srcOrd="3" destOrd="0" presId="urn:microsoft.com/office/officeart/2005/8/layout/chevron1"/>
    <dgm:cxn modelId="{AFD91DC4-7342-4230-8A30-CC25560E2793}" type="presParOf" srcId="{6AA3AF15-0391-4C9F-8F7D-0CF1E55AE108}" destId="{9A60E249-7B18-4AFF-AE3D-B42DA1D14821}" srcOrd="4" destOrd="0" presId="urn:microsoft.com/office/officeart/2005/8/layout/chevron1"/>
    <dgm:cxn modelId="{A8D1D952-3785-4105-998B-43C809BE4A23}" type="presParOf" srcId="{6AA3AF15-0391-4C9F-8F7D-0CF1E55AE108}" destId="{B1DCE598-2AFD-475A-8369-DB5E12208312}" srcOrd="5" destOrd="0" presId="urn:microsoft.com/office/officeart/2005/8/layout/chevron1"/>
    <dgm:cxn modelId="{8B6224E6-77A6-452E-A852-FEC18C36A051}" type="presParOf" srcId="{6AA3AF15-0391-4C9F-8F7D-0CF1E55AE108}" destId="{22EB814F-3320-4D1D-AF7D-1B0F846500B5}" srcOrd="6" destOrd="0" presId="urn:microsoft.com/office/officeart/2005/8/layout/chevron1"/>
    <dgm:cxn modelId="{F4849557-4F03-4C05-8216-729CC2826C67}" type="presParOf" srcId="{6AA3AF15-0391-4C9F-8F7D-0CF1E55AE108}" destId="{EEA6D2FA-FB3F-48EC-A50D-2FA228C7F658}" srcOrd="7" destOrd="0" presId="urn:microsoft.com/office/officeart/2005/8/layout/chevron1"/>
    <dgm:cxn modelId="{AE66BAD4-0C05-41B5-84A8-EA291552E02E}" type="presParOf" srcId="{6AA3AF15-0391-4C9F-8F7D-0CF1E55AE108}" destId="{675C2A8D-A31A-4EE7-B2A6-235A23D9D59A}" srcOrd="8" destOrd="0" presId="urn:microsoft.com/office/officeart/2005/8/layout/chevron1"/>
    <dgm:cxn modelId="{46766331-4D84-4907-8FDB-D5BC0F723AF6}" type="presParOf" srcId="{6AA3AF15-0391-4C9F-8F7D-0CF1E55AE108}" destId="{2A0F7BEB-9EC9-420A-A7FE-3D46DC24DFD9}" srcOrd="9" destOrd="0" presId="urn:microsoft.com/office/officeart/2005/8/layout/chevron1"/>
    <dgm:cxn modelId="{71F3D964-C1D9-4E54-B246-6575EE5E09A8}" type="presParOf" srcId="{6AA3AF15-0391-4C9F-8F7D-0CF1E55AE108}" destId="{7880EC35-6CB2-4B63-B969-470625112D68}" srcOrd="10" destOrd="0" presId="urn:microsoft.com/office/officeart/2005/8/layout/chevron1"/>
    <dgm:cxn modelId="{1598052C-87C3-4E58-86D3-A2731CD7177D}" type="presParOf" srcId="{6AA3AF15-0391-4C9F-8F7D-0CF1E55AE108}" destId="{4381425B-DB36-4231-BF1D-2E09D3C7A3C9}" srcOrd="11" destOrd="0" presId="urn:microsoft.com/office/officeart/2005/8/layout/chevron1"/>
    <dgm:cxn modelId="{749C6B1F-72D0-45C9-ACD8-0D0CFA5AEF12}" type="presParOf" srcId="{6AA3AF15-0391-4C9F-8F7D-0CF1E55AE108}" destId="{BFD35724-E36F-43D0-AD78-A71BFE9EA95B}" srcOrd="12" destOrd="0" presId="urn:microsoft.com/office/officeart/2005/8/layout/chevron1"/>
    <dgm:cxn modelId="{01DF55FC-F8C2-4154-9ADA-2935498FF2B6}" type="presParOf" srcId="{6AA3AF15-0391-4C9F-8F7D-0CF1E55AE108}" destId="{AC20DA59-CC3E-43D6-B07C-085BD548023D}" srcOrd="13" destOrd="0" presId="urn:microsoft.com/office/officeart/2005/8/layout/chevron1"/>
    <dgm:cxn modelId="{CC3A17A1-19F9-48AA-84A3-1DE24DB10701}" type="presParOf" srcId="{6AA3AF15-0391-4C9F-8F7D-0CF1E55AE108}" destId="{EFCC431A-EA16-42A8-B8E0-8FFC2E03ADD7}" srcOrd="14" destOrd="0" presId="urn:microsoft.com/office/officeart/2005/8/layout/chevron1"/>
    <dgm:cxn modelId="{5FE57754-7F18-4D58-AD94-9D838EBD9BD9}" type="presParOf" srcId="{6AA3AF15-0391-4C9F-8F7D-0CF1E55AE108}" destId="{78F39033-42BD-4991-A250-6493B48F201D}" srcOrd="15" destOrd="0" presId="urn:microsoft.com/office/officeart/2005/8/layout/chevron1"/>
    <dgm:cxn modelId="{90860F68-68A1-4682-BE29-D47FA52A380D}" type="presParOf" srcId="{6AA3AF15-0391-4C9F-8F7D-0CF1E55AE108}" destId="{B8737207-B468-4A5B-B5ED-75C1735B7B8A}" srcOrd="16" destOrd="0" presId="urn:microsoft.com/office/officeart/2005/8/layout/chevron1"/>
    <dgm:cxn modelId="{EAFAB8B9-47C4-4F8C-951B-D76BA0A76272}" type="presParOf" srcId="{6AA3AF15-0391-4C9F-8F7D-0CF1E55AE108}" destId="{A98BFBBD-9993-406F-8CA0-9F144DB6EE55}" srcOrd="17" destOrd="0" presId="urn:microsoft.com/office/officeart/2005/8/layout/chevron1"/>
    <dgm:cxn modelId="{AF83F99A-BB36-455D-A4E9-228153BAF838}" type="presParOf" srcId="{6AA3AF15-0391-4C9F-8F7D-0CF1E55AE108}" destId="{F6F7FA6F-DE04-405E-B686-F813DC520D84}" srcOrd="18" destOrd="0" presId="urn:microsoft.com/office/officeart/2005/8/layout/chevron1"/>
    <dgm:cxn modelId="{442C1B71-0279-43A0-A557-77ADCF9F0408}" type="presParOf" srcId="{6AA3AF15-0391-4C9F-8F7D-0CF1E55AE108}" destId="{8BC62FA6-E3C8-4B2F-B18D-0F0A10F49AA6}" srcOrd="19" destOrd="0" presId="urn:microsoft.com/office/officeart/2005/8/layout/chevron1"/>
    <dgm:cxn modelId="{C6E0229F-BC5D-4549-9A47-76E18140A842}" type="presParOf" srcId="{6AA3AF15-0391-4C9F-8F7D-0CF1E55AE108}" destId="{9468475C-0E55-41D4-9340-A682C90A2D3E}" srcOrd="20" destOrd="0" presId="urn:microsoft.com/office/officeart/2005/8/layout/chevron1"/>
    <dgm:cxn modelId="{47F2CD5B-3B07-42A0-98C0-28AC976664A0}" type="presParOf" srcId="{6AA3AF15-0391-4C9F-8F7D-0CF1E55AE108}" destId="{B78EA76E-8821-4442-B73C-67D91736EEF0}" srcOrd="21" destOrd="0" presId="urn:microsoft.com/office/officeart/2005/8/layout/chevron1"/>
    <dgm:cxn modelId="{9B215FC8-3824-4184-B368-5B3B29F21664}" type="presParOf" srcId="{6AA3AF15-0391-4C9F-8F7D-0CF1E55AE108}" destId="{A9168D0E-EED9-4925-AF4F-030A221B3546}" srcOrd="22" destOrd="0" presId="urn:microsoft.com/office/officeart/2005/8/layout/chevron1"/>
    <dgm:cxn modelId="{0A0A34A4-5E49-476B-B91D-0E57A9A4899D}" type="presParOf" srcId="{6AA3AF15-0391-4C9F-8F7D-0CF1E55AE108}" destId="{935E4596-74F4-44A9-8080-BF5D48FFEFD5}" srcOrd="23" destOrd="0" presId="urn:microsoft.com/office/officeart/2005/8/layout/chevron1"/>
    <dgm:cxn modelId="{3DF33B8A-270A-4098-AC8C-300781EC515A}" type="presParOf" srcId="{6AA3AF15-0391-4C9F-8F7D-0CF1E55AE108}" destId="{0AC54F68-8150-4869-A871-7F181ED0CF4F}" srcOrd="24" destOrd="0" presId="urn:microsoft.com/office/officeart/2005/8/layout/chevron1"/>
    <dgm:cxn modelId="{592EB2A2-AF6F-40C3-93D7-AB94287C81BA}" type="presParOf" srcId="{6AA3AF15-0391-4C9F-8F7D-0CF1E55AE108}" destId="{22F39DC6-A2F7-4D98-93DF-00E14E4ACB37}" srcOrd="25" destOrd="0" presId="urn:microsoft.com/office/officeart/2005/8/layout/chevron1"/>
    <dgm:cxn modelId="{B222D6B6-FAD9-44DD-AEAF-3D7BD264AA16}" type="presParOf" srcId="{6AA3AF15-0391-4C9F-8F7D-0CF1E55AE108}" destId="{A85365B7-9BCB-438F-8E84-CFA07D849B22}" srcOrd="26" destOrd="0" presId="urn:microsoft.com/office/officeart/2005/8/layout/chevron1"/>
    <dgm:cxn modelId="{DF06853F-74B2-4C38-BD58-418BF13CE35F}" type="presParOf" srcId="{6AA3AF15-0391-4C9F-8F7D-0CF1E55AE108}" destId="{5806F8D6-6A6F-420B-83D3-ECFA4F5DD419}" srcOrd="27" destOrd="0" presId="urn:microsoft.com/office/officeart/2005/8/layout/chevron1"/>
    <dgm:cxn modelId="{746FB3EF-EA37-4119-BA4C-462C9D8F2C50}" type="presParOf" srcId="{6AA3AF15-0391-4C9F-8F7D-0CF1E55AE108}" destId="{72DA7145-916A-4FD6-99F2-C3B53B3CCDA4}" srcOrd="28" destOrd="0" presId="urn:microsoft.com/office/officeart/2005/8/layout/chevron1"/>
    <dgm:cxn modelId="{F97BEE87-C313-479C-A5B1-D6AFEAAAC052}" type="presParOf" srcId="{6AA3AF15-0391-4C9F-8F7D-0CF1E55AE108}" destId="{50CFCC62-B587-401D-87ED-BC37E6972642}" srcOrd="29" destOrd="0" presId="urn:microsoft.com/office/officeart/2005/8/layout/chevron1"/>
    <dgm:cxn modelId="{52B34440-87F7-491E-9624-D8CF803E4737}" type="presParOf" srcId="{6AA3AF15-0391-4C9F-8F7D-0CF1E55AE108}" destId="{426C3D7C-680B-4D23-AC0C-64898EA7ED33}" srcOrd="30" destOrd="0" presId="urn:microsoft.com/office/officeart/2005/8/layout/chevron1"/>
    <dgm:cxn modelId="{6958B58B-F242-416A-BE54-FD9E5E4DE849}" type="presParOf" srcId="{6AA3AF15-0391-4C9F-8F7D-0CF1E55AE108}" destId="{779E7CCE-EA79-45EE-BA87-87C09AA9BD27}" srcOrd="31" destOrd="0" presId="urn:microsoft.com/office/officeart/2005/8/layout/chevron1"/>
    <dgm:cxn modelId="{25ED67CE-7C1B-4CC9-B460-9DC1893815EA}" type="presParOf" srcId="{6AA3AF15-0391-4C9F-8F7D-0CF1E55AE108}" destId="{EE62A654-4154-4AB1-886F-271E52BB8363}" srcOrd="32" destOrd="0" presId="urn:microsoft.com/office/officeart/2005/8/layout/chevron1"/>
    <dgm:cxn modelId="{65233095-D576-48F3-9C92-64F8E768ED12}" type="presParOf" srcId="{6AA3AF15-0391-4C9F-8F7D-0CF1E55AE108}" destId="{689387F3-CBCC-437D-A5F7-937FFF5E6135}" srcOrd="33" destOrd="0" presId="urn:microsoft.com/office/officeart/2005/8/layout/chevron1"/>
    <dgm:cxn modelId="{A5273E4B-CAD2-41B0-93F9-99DF527C6B4E}" type="presParOf" srcId="{6AA3AF15-0391-4C9F-8F7D-0CF1E55AE108}" destId="{C8C7E881-CBE7-4762-BBB6-F9CABA2620AC}" srcOrd="34" destOrd="0" presId="urn:microsoft.com/office/officeart/2005/8/layout/chevron1"/>
    <dgm:cxn modelId="{AC026317-4869-4F40-8110-17FB2DB50A82}" type="presParOf" srcId="{6AA3AF15-0391-4C9F-8F7D-0CF1E55AE108}" destId="{84E521FA-C8D8-4219-8CC6-3AAED1187ABB}" srcOrd="35" destOrd="0" presId="urn:microsoft.com/office/officeart/2005/8/layout/chevron1"/>
    <dgm:cxn modelId="{CCF5FB20-E82A-4AB5-8B1F-575CECD6B16F}" type="presParOf" srcId="{6AA3AF15-0391-4C9F-8F7D-0CF1E55AE108}" destId="{83C1D590-12FE-4515-A934-1A08598AA050}" srcOrd="3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58753-6A3D-C249-B925-CA48788FBC47}">
      <dsp:nvSpPr>
        <dsp:cNvPr id="0" name=""/>
        <dsp:cNvSpPr/>
      </dsp:nvSpPr>
      <dsp:spPr>
        <a:xfrm>
          <a:off x="1159419" y="2381497"/>
          <a:ext cx="1365792" cy="1172375"/>
        </a:xfrm>
        <a:prstGeom prst="hexagon">
          <a:avLst>
            <a:gd name="adj" fmla="val 25000"/>
            <a:gd name="vf" fmla="val 11547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Contributions of the Centers</a:t>
          </a:r>
        </a:p>
      </dsp:txBody>
      <dsp:txXfrm>
        <a:off x="1370933" y="2563057"/>
        <a:ext cx="942764" cy="809255"/>
      </dsp:txXfrm>
    </dsp:sp>
    <dsp:sp modelId="{078BE57F-455C-0B46-B319-497921BB9239}">
      <dsp:nvSpPr>
        <dsp:cNvPr id="0" name=""/>
        <dsp:cNvSpPr/>
      </dsp:nvSpPr>
      <dsp:spPr>
        <a:xfrm>
          <a:off x="1202138" y="2899560"/>
          <a:ext cx="159442" cy="13748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EC70A297-A051-2944-919D-8C8823349AED}">
      <dsp:nvSpPr>
        <dsp:cNvPr id="0" name=""/>
        <dsp:cNvSpPr/>
      </dsp:nvSpPr>
      <dsp:spPr>
        <a:xfrm>
          <a:off x="0" y="1744215"/>
          <a:ext cx="1365792" cy="1172375"/>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A5900FC-51F5-1643-98D4-84C9D3C9CFB8}">
      <dsp:nvSpPr>
        <dsp:cNvPr id="0" name=""/>
        <dsp:cNvSpPr/>
      </dsp:nvSpPr>
      <dsp:spPr>
        <a:xfrm>
          <a:off x="957828" y="2826788"/>
          <a:ext cx="159442" cy="13748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77C83DF0-BD6F-FA4B-900C-410E3D435885}">
      <dsp:nvSpPr>
        <dsp:cNvPr id="0" name=""/>
        <dsp:cNvSpPr/>
      </dsp:nvSpPr>
      <dsp:spPr>
        <a:xfrm>
          <a:off x="2317635" y="1735235"/>
          <a:ext cx="1365792" cy="1172375"/>
        </a:xfrm>
        <a:prstGeom prst="hexagon">
          <a:avLst>
            <a:gd name="adj" fmla="val 25000"/>
            <a:gd name="vf" fmla="val 11547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Mission Directorates</a:t>
          </a:r>
        </a:p>
      </dsp:txBody>
      <dsp:txXfrm>
        <a:off x="2529149" y="1916795"/>
        <a:ext cx="942764" cy="809255"/>
      </dsp:txXfrm>
    </dsp:sp>
    <dsp:sp modelId="{BAA25E09-D105-314D-BEDA-202E52BF1AC1}">
      <dsp:nvSpPr>
        <dsp:cNvPr id="0" name=""/>
        <dsp:cNvSpPr/>
      </dsp:nvSpPr>
      <dsp:spPr>
        <a:xfrm>
          <a:off x="3253234" y="2743800"/>
          <a:ext cx="159442" cy="13748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47B5E2B1-E58F-A442-95FC-55D452E15F0C}">
      <dsp:nvSpPr>
        <dsp:cNvPr id="0" name=""/>
        <dsp:cNvSpPr/>
      </dsp:nvSpPr>
      <dsp:spPr>
        <a:xfrm>
          <a:off x="3481868" y="2379639"/>
          <a:ext cx="1365792" cy="1172375"/>
        </a:xfrm>
        <a:prstGeom prst="hexagon">
          <a:avLst>
            <a:gd name="adj" fmla="val 25000"/>
            <a:gd name="vf" fmla="val 11547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715DFC2-F933-B142-80DC-F22CB3F7BC86}">
      <dsp:nvSpPr>
        <dsp:cNvPr id="0" name=""/>
        <dsp:cNvSpPr/>
      </dsp:nvSpPr>
      <dsp:spPr>
        <a:xfrm>
          <a:off x="3513155" y="2904824"/>
          <a:ext cx="159442" cy="13748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D7E23933-EB05-644D-88C0-8CF9B26981B0}">
      <dsp:nvSpPr>
        <dsp:cNvPr id="0" name=""/>
        <dsp:cNvSpPr/>
      </dsp:nvSpPr>
      <dsp:spPr>
        <a:xfrm>
          <a:off x="1159419" y="1103527"/>
          <a:ext cx="1365792" cy="1172375"/>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NASA DT</a:t>
          </a:r>
        </a:p>
      </dsp:txBody>
      <dsp:txXfrm>
        <a:off x="1370933" y="1285087"/>
        <a:ext cx="942764" cy="809255"/>
      </dsp:txXfrm>
    </dsp:sp>
    <dsp:sp modelId="{7180075D-382F-B741-955F-4376E458D008}">
      <dsp:nvSpPr>
        <dsp:cNvPr id="0" name=""/>
        <dsp:cNvSpPr/>
      </dsp:nvSpPr>
      <dsp:spPr>
        <a:xfrm>
          <a:off x="2089001" y="1127681"/>
          <a:ext cx="159442" cy="13748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234EC28E-75FD-DA4D-AF5B-8B71D0FC1923}">
      <dsp:nvSpPr>
        <dsp:cNvPr id="0" name=""/>
        <dsp:cNvSpPr/>
      </dsp:nvSpPr>
      <dsp:spPr>
        <a:xfrm>
          <a:off x="2317635" y="457265"/>
          <a:ext cx="1365792" cy="1172375"/>
        </a:xfrm>
        <a:prstGeom prst="hexagon">
          <a:avLst>
            <a:gd name="adj" fmla="val 25000"/>
            <a:gd name="vf" fmla="val 11547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5EA7EAD-1A04-7C46-A97F-1A33289F16FD}">
      <dsp:nvSpPr>
        <dsp:cNvPr id="0" name=""/>
        <dsp:cNvSpPr/>
      </dsp:nvSpPr>
      <dsp:spPr>
        <a:xfrm>
          <a:off x="2348922" y="976876"/>
          <a:ext cx="159442" cy="13748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A782F9E5-52A1-3C43-9166-17B1138B7F33}">
      <dsp:nvSpPr>
        <dsp:cNvPr id="0" name=""/>
        <dsp:cNvSpPr/>
      </dsp:nvSpPr>
      <dsp:spPr>
        <a:xfrm>
          <a:off x="3481868" y="1101669"/>
          <a:ext cx="1365792" cy="1172375"/>
        </a:xfrm>
        <a:prstGeom prst="hexagon">
          <a:avLst>
            <a:gd name="adj" fmla="val 25000"/>
            <a:gd name="vf" fmla="val 115470"/>
          </a:avLst>
        </a:prstGeom>
        <a:solidFill>
          <a:schemeClr val="bg1">
            <a:lumMod val="95000"/>
          </a:schemeClr>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Lift &amp; Shift from other Gov Agencies</a:t>
          </a:r>
        </a:p>
      </dsp:txBody>
      <dsp:txXfrm>
        <a:off x="3693382" y="1283229"/>
        <a:ext cx="942764" cy="809255"/>
      </dsp:txXfrm>
    </dsp:sp>
    <dsp:sp modelId="{E6A262F7-0151-C141-99E7-DE1518BB2CAB}">
      <dsp:nvSpPr>
        <dsp:cNvPr id="0" name=""/>
        <dsp:cNvSpPr/>
      </dsp:nvSpPr>
      <dsp:spPr>
        <a:xfrm>
          <a:off x="4656330" y="1619112"/>
          <a:ext cx="159442" cy="13748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 modelId="{A4F98D8B-2C6C-314B-8DA6-1A736551FFC1}">
      <dsp:nvSpPr>
        <dsp:cNvPr id="0" name=""/>
        <dsp:cNvSpPr/>
      </dsp:nvSpPr>
      <dsp:spPr>
        <a:xfrm>
          <a:off x="4650915" y="1746073"/>
          <a:ext cx="1365792" cy="1172375"/>
        </a:xfrm>
        <a:prstGeom prst="hexagon">
          <a:avLst>
            <a:gd name="adj" fmla="val 25000"/>
            <a:gd name="vf" fmla="val 11547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57F05A5-DE70-2B4C-ADDE-D6D283686FAC}">
      <dsp:nvSpPr>
        <dsp:cNvPr id="0" name=""/>
        <dsp:cNvSpPr/>
      </dsp:nvSpPr>
      <dsp:spPr>
        <a:xfrm>
          <a:off x="4926480" y="1766821"/>
          <a:ext cx="159442" cy="13748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DB155-025B-F043-B98E-80003F8D1EEF}">
      <dsp:nvSpPr>
        <dsp:cNvPr id="0" name=""/>
        <dsp:cNvSpPr/>
      </dsp:nvSpPr>
      <dsp:spPr>
        <a:xfrm>
          <a:off x="1124088" y="1787894"/>
          <a:ext cx="1344378" cy="1159344"/>
        </a:xfrm>
        <a:prstGeom prst="hexagon">
          <a:avLst>
            <a:gd name="adj" fmla="val 25000"/>
            <a:gd name="vf" fmla="val 11547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CoPs</a:t>
          </a:r>
        </a:p>
      </dsp:txBody>
      <dsp:txXfrm>
        <a:off x="1332732" y="1967821"/>
        <a:ext cx="927091" cy="799490"/>
      </dsp:txXfrm>
    </dsp:sp>
    <dsp:sp modelId="{CB049DED-AAB1-F845-B15E-DD354679D8C0}">
      <dsp:nvSpPr>
        <dsp:cNvPr id="0" name=""/>
        <dsp:cNvSpPr/>
      </dsp:nvSpPr>
      <dsp:spPr>
        <a:xfrm>
          <a:off x="1166071" y="2299868"/>
          <a:ext cx="157079" cy="13557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9DA14C-0266-7944-8886-6DAFCBD4CA70}">
      <dsp:nvSpPr>
        <dsp:cNvPr id="0" name=""/>
        <dsp:cNvSpPr/>
      </dsp:nvSpPr>
      <dsp:spPr>
        <a:xfrm>
          <a:off x="0" y="1163357"/>
          <a:ext cx="1344378" cy="1159344"/>
        </a:xfrm>
        <a:prstGeom prst="hexagon">
          <a:avLst>
            <a:gd name="adj" fmla="val 25000"/>
            <a:gd name="vf" fmla="val 11547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F84A6F-E36E-D24D-AABB-4FD03FB15DC4}">
      <dsp:nvSpPr>
        <dsp:cNvPr id="0" name=""/>
        <dsp:cNvSpPr/>
      </dsp:nvSpPr>
      <dsp:spPr>
        <a:xfrm>
          <a:off x="916064" y="2162688"/>
          <a:ext cx="157079" cy="13557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7EAFBC-3904-524B-8FB0-E67C85F06198}">
      <dsp:nvSpPr>
        <dsp:cNvPr id="0" name=""/>
        <dsp:cNvSpPr/>
      </dsp:nvSpPr>
      <dsp:spPr>
        <a:xfrm>
          <a:off x="2248649" y="1163357"/>
          <a:ext cx="1344378" cy="1159344"/>
        </a:xfrm>
        <a:prstGeom prst="hexagon">
          <a:avLst>
            <a:gd name="adj" fmla="val 25000"/>
            <a:gd name="vf" fmla="val 11547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Office of Chief Eng.</a:t>
          </a:r>
        </a:p>
      </dsp:txBody>
      <dsp:txXfrm>
        <a:off x="2457293" y="1343284"/>
        <a:ext cx="927091" cy="799490"/>
      </dsp:txXfrm>
    </dsp:sp>
    <dsp:sp modelId="{1ED8EC30-1169-7A4A-A222-6B69B1561875}">
      <dsp:nvSpPr>
        <dsp:cNvPr id="0" name=""/>
        <dsp:cNvSpPr/>
      </dsp:nvSpPr>
      <dsp:spPr>
        <a:xfrm>
          <a:off x="3164713" y="2162688"/>
          <a:ext cx="157079" cy="13557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BE61DE-031E-914B-86A3-9F46DFBF7448}">
      <dsp:nvSpPr>
        <dsp:cNvPr id="0" name=""/>
        <dsp:cNvSpPr/>
      </dsp:nvSpPr>
      <dsp:spPr>
        <a:xfrm>
          <a:off x="3372738" y="1787894"/>
          <a:ext cx="1344378" cy="1159344"/>
        </a:xfrm>
        <a:prstGeom prst="hexagon">
          <a:avLst>
            <a:gd name="adj" fmla="val 25000"/>
            <a:gd name="vf" fmla="val 115470"/>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t="-8000" b="-8000"/>
          </a:stretch>
        </a:blip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ABE575F1-5EC8-3744-95BB-9A6F0CDFC825}">
      <dsp:nvSpPr>
        <dsp:cNvPr id="0" name=""/>
        <dsp:cNvSpPr/>
      </dsp:nvSpPr>
      <dsp:spPr>
        <a:xfrm>
          <a:off x="3414720" y="2299868"/>
          <a:ext cx="157079" cy="13557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489CF-15C9-494C-B7A9-DFA2BF63F595}">
      <dsp:nvSpPr>
        <dsp:cNvPr id="0" name=""/>
        <dsp:cNvSpPr/>
      </dsp:nvSpPr>
      <dsp:spPr>
        <a:xfrm>
          <a:off x="4617969" y="1073623"/>
          <a:ext cx="1382056" cy="13821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AB4922-705F-43A6-B473-C14C542E0D9F}">
      <dsp:nvSpPr>
        <dsp:cNvPr id="0" name=""/>
        <dsp:cNvSpPr/>
      </dsp:nvSpPr>
      <dsp:spPr>
        <a:xfrm>
          <a:off x="4664195" y="1119702"/>
          <a:ext cx="1290195" cy="1289968"/>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Recommend NPR Changes to OPRs</a:t>
          </a:r>
        </a:p>
      </dsp:txBody>
      <dsp:txXfrm>
        <a:off x="4848509" y="1304018"/>
        <a:ext cx="921568" cy="921337"/>
      </dsp:txXfrm>
    </dsp:sp>
    <dsp:sp modelId="{39CDF551-8786-466E-A1B5-014C439DCFAA}">
      <dsp:nvSpPr>
        <dsp:cNvPr id="0" name=""/>
        <dsp:cNvSpPr/>
      </dsp:nvSpPr>
      <dsp:spPr>
        <a:xfrm rot="2700000">
          <a:off x="3183748" y="1073526"/>
          <a:ext cx="1382078" cy="1382078"/>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4394F-0965-48F9-8715-823BE99EA5B9}">
      <dsp:nvSpPr>
        <dsp:cNvPr id="0" name=""/>
        <dsp:cNvSpPr/>
      </dsp:nvSpPr>
      <dsp:spPr>
        <a:xfrm>
          <a:off x="3235912" y="1119702"/>
          <a:ext cx="1290195" cy="1289968"/>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Integrate Processes,  Explore Utilization, Etc.</a:t>
          </a:r>
        </a:p>
      </dsp:txBody>
      <dsp:txXfrm>
        <a:off x="3420226" y="1304018"/>
        <a:ext cx="921568" cy="921337"/>
      </dsp:txXfrm>
    </dsp:sp>
    <dsp:sp modelId="{D783D716-9F9F-4D56-96F2-17A75BF7D55C}">
      <dsp:nvSpPr>
        <dsp:cNvPr id="0" name=""/>
        <dsp:cNvSpPr/>
      </dsp:nvSpPr>
      <dsp:spPr>
        <a:xfrm rot="2700000">
          <a:off x="1761392" y="1073526"/>
          <a:ext cx="1382078" cy="1382078"/>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EBAD22-409F-4F58-A659-CBCEB1638299}">
      <dsp:nvSpPr>
        <dsp:cNvPr id="0" name=""/>
        <dsp:cNvSpPr/>
      </dsp:nvSpPr>
      <dsp:spPr>
        <a:xfrm>
          <a:off x="1807630" y="1119702"/>
          <a:ext cx="1290195" cy="1289968"/>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Requirement </a:t>
          </a:r>
        </a:p>
        <a:p>
          <a:pPr marL="0" lvl="0" indent="0" algn="ctr" defTabSz="444500">
            <a:lnSpc>
              <a:spcPct val="90000"/>
            </a:lnSpc>
            <a:spcBef>
              <a:spcPct val="0"/>
            </a:spcBef>
            <a:spcAft>
              <a:spcPct val="35000"/>
            </a:spcAft>
            <a:buNone/>
          </a:pPr>
          <a:r>
            <a:rPr lang="en-US" sz="1000" kern="1200" dirty="0">
              <a:solidFill>
                <a:schemeClr val="tx1"/>
              </a:solidFill>
            </a:rPr>
            <a:t>Re-write</a:t>
          </a:r>
        </a:p>
      </dsp:txBody>
      <dsp:txXfrm>
        <a:off x="1991943" y="1304018"/>
        <a:ext cx="921568" cy="921337"/>
      </dsp:txXfrm>
    </dsp:sp>
    <dsp:sp modelId="{656B5A33-078D-47A5-9A95-215EDAA6745B}">
      <dsp:nvSpPr>
        <dsp:cNvPr id="0" name=""/>
        <dsp:cNvSpPr/>
      </dsp:nvSpPr>
      <dsp:spPr>
        <a:xfrm rot="2700000">
          <a:off x="333109" y="1073526"/>
          <a:ext cx="1382078" cy="1382078"/>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2EBDF2-FC88-4B9C-BACA-F088D428C649}">
      <dsp:nvSpPr>
        <dsp:cNvPr id="0" name=""/>
        <dsp:cNvSpPr/>
      </dsp:nvSpPr>
      <dsp:spPr>
        <a:xfrm>
          <a:off x="379347" y="1119702"/>
          <a:ext cx="1290195" cy="1289968"/>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Data and Product Characterization</a:t>
          </a:r>
        </a:p>
      </dsp:txBody>
      <dsp:txXfrm>
        <a:off x="563661" y="1304018"/>
        <a:ext cx="921568" cy="9213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3D2F8-40D1-47D6-B25E-6705E20CE1F2}">
      <dsp:nvSpPr>
        <dsp:cNvPr id="0" name=""/>
        <dsp:cNvSpPr/>
      </dsp:nvSpPr>
      <dsp:spPr>
        <a:xfrm>
          <a:off x="3257" y="14322"/>
          <a:ext cx="646021" cy="258408"/>
        </a:xfrm>
        <a:prstGeom prst="chevron">
          <a:avLst/>
        </a:prstGeom>
        <a:gradFill rotWithShape="0">
          <a:gsLst>
            <a:gs pos="0">
              <a:schemeClr val="accent3">
                <a:alpha val="90000"/>
                <a:hueOff val="0"/>
                <a:satOff val="0"/>
                <a:lumOff val="0"/>
                <a:alphaOff val="0"/>
                <a:tint val="50000"/>
                <a:satMod val="300000"/>
              </a:schemeClr>
            </a:gs>
            <a:gs pos="35000">
              <a:schemeClr val="accent3">
                <a:alpha val="90000"/>
                <a:hueOff val="0"/>
                <a:satOff val="0"/>
                <a:lumOff val="0"/>
                <a:alphaOff val="0"/>
                <a:tint val="37000"/>
                <a:satMod val="300000"/>
              </a:schemeClr>
            </a:gs>
            <a:gs pos="100000">
              <a:schemeClr val="accent3">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a:t>March</a:t>
          </a:r>
        </a:p>
      </dsp:txBody>
      <dsp:txXfrm>
        <a:off x="132461" y="14322"/>
        <a:ext cx="387613" cy="258408"/>
      </dsp:txXfrm>
    </dsp:sp>
    <dsp:sp modelId="{1D31FF92-F49B-47C1-B2AE-83800AE716A5}">
      <dsp:nvSpPr>
        <dsp:cNvPr id="0" name=""/>
        <dsp:cNvSpPr/>
      </dsp:nvSpPr>
      <dsp:spPr>
        <a:xfrm>
          <a:off x="584676" y="14322"/>
          <a:ext cx="646021" cy="258408"/>
        </a:xfrm>
        <a:prstGeom prst="chevron">
          <a:avLst/>
        </a:prstGeom>
        <a:gradFill rotWithShape="0">
          <a:gsLst>
            <a:gs pos="0">
              <a:schemeClr val="accent3">
                <a:alpha val="90000"/>
                <a:hueOff val="0"/>
                <a:satOff val="0"/>
                <a:lumOff val="0"/>
                <a:alphaOff val="-2222"/>
                <a:tint val="50000"/>
                <a:satMod val="300000"/>
              </a:schemeClr>
            </a:gs>
            <a:gs pos="35000">
              <a:schemeClr val="accent3">
                <a:alpha val="90000"/>
                <a:hueOff val="0"/>
                <a:satOff val="0"/>
                <a:lumOff val="0"/>
                <a:alphaOff val="-2222"/>
                <a:tint val="37000"/>
                <a:satMod val="300000"/>
              </a:schemeClr>
            </a:gs>
            <a:gs pos="100000">
              <a:schemeClr val="accent3">
                <a:alpha val="90000"/>
                <a:hueOff val="0"/>
                <a:satOff val="0"/>
                <a:lumOff val="0"/>
                <a:alphaOff val="-2222"/>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a:t>April</a:t>
          </a:r>
        </a:p>
      </dsp:txBody>
      <dsp:txXfrm>
        <a:off x="713880" y="14322"/>
        <a:ext cx="387613" cy="258408"/>
      </dsp:txXfrm>
    </dsp:sp>
    <dsp:sp modelId="{9A60E249-7B18-4AFF-AE3D-B42DA1D14821}">
      <dsp:nvSpPr>
        <dsp:cNvPr id="0" name=""/>
        <dsp:cNvSpPr/>
      </dsp:nvSpPr>
      <dsp:spPr>
        <a:xfrm>
          <a:off x="1166095" y="14322"/>
          <a:ext cx="646021" cy="258408"/>
        </a:xfrm>
        <a:prstGeom prst="chevron">
          <a:avLst/>
        </a:prstGeom>
        <a:gradFill rotWithShape="0">
          <a:gsLst>
            <a:gs pos="0">
              <a:schemeClr val="accent3">
                <a:alpha val="90000"/>
                <a:hueOff val="0"/>
                <a:satOff val="0"/>
                <a:lumOff val="0"/>
                <a:alphaOff val="-4444"/>
                <a:tint val="50000"/>
                <a:satMod val="300000"/>
              </a:schemeClr>
            </a:gs>
            <a:gs pos="35000">
              <a:schemeClr val="accent3">
                <a:alpha val="90000"/>
                <a:hueOff val="0"/>
                <a:satOff val="0"/>
                <a:lumOff val="0"/>
                <a:alphaOff val="-4444"/>
                <a:tint val="37000"/>
                <a:satMod val="300000"/>
              </a:schemeClr>
            </a:gs>
            <a:gs pos="100000">
              <a:schemeClr val="accent3">
                <a:alpha val="90000"/>
                <a:hueOff val="0"/>
                <a:satOff val="0"/>
                <a:lumOff val="0"/>
                <a:alphaOff val="-4444"/>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a:t>May</a:t>
          </a:r>
        </a:p>
      </dsp:txBody>
      <dsp:txXfrm>
        <a:off x="1295299" y="14322"/>
        <a:ext cx="387613" cy="258408"/>
      </dsp:txXfrm>
    </dsp:sp>
    <dsp:sp modelId="{22EB814F-3320-4D1D-AF7D-1B0F846500B5}">
      <dsp:nvSpPr>
        <dsp:cNvPr id="0" name=""/>
        <dsp:cNvSpPr/>
      </dsp:nvSpPr>
      <dsp:spPr>
        <a:xfrm>
          <a:off x="1747514" y="14322"/>
          <a:ext cx="646021" cy="258408"/>
        </a:xfrm>
        <a:prstGeom prst="chevron">
          <a:avLst/>
        </a:prstGeom>
        <a:gradFill rotWithShape="0">
          <a:gsLst>
            <a:gs pos="0">
              <a:schemeClr val="accent3">
                <a:alpha val="90000"/>
                <a:hueOff val="0"/>
                <a:satOff val="0"/>
                <a:lumOff val="0"/>
                <a:alphaOff val="-6667"/>
                <a:tint val="50000"/>
                <a:satMod val="300000"/>
              </a:schemeClr>
            </a:gs>
            <a:gs pos="35000">
              <a:schemeClr val="accent3">
                <a:alpha val="90000"/>
                <a:hueOff val="0"/>
                <a:satOff val="0"/>
                <a:lumOff val="0"/>
                <a:alphaOff val="-6667"/>
                <a:tint val="37000"/>
                <a:satMod val="300000"/>
              </a:schemeClr>
            </a:gs>
            <a:gs pos="100000">
              <a:schemeClr val="accent3">
                <a:alpha val="90000"/>
                <a:hueOff val="0"/>
                <a:satOff val="0"/>
                <a:lumOff val="0"/>
                <a:alphaOff val="-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a:t>June</a:t>
          </a:r>
        </a:p>
      </dsp:txBody>
      <dsp:txXfrm>
        <a:off x="1876718" y="14322"/>
        <a:ext cx="387613" cy="258408"/>
      </dsp:txXfrm>
    </dsp:sp>
    <dsp:sp modelId="{675C2A8D-A31A-4EE7-B2A6-235A23D9D59A}">
      <dsp:nvSpPr>
        <dsp:cNvPr id="0" name=""/>
        <dsp:cNvSpPr/>
      </dsp:nvSpPr>
      <dsp:spPr>
        <a:xfrm>
          <a:off x="2328933" y="14322"/>
          <a:ext cx="646021" cy="258408"/>
        </a:xfrm>
        <a:prstGeom prst="chevron">
          <a:avLst/>
        </a:prstGeom>
        <a:gradFill rotWithShape="0">
          <a:gsLst>
            <a:gs pos="0">
              <a:schemeClr val="accent3">
                <a:alpha val="90000"/>
                <a:hueOff val="0"/>
                <a:satOff val="0"/>
                <a:lumOff val="0"/>
                <a:alphaOff val="-8889"/>
                <a:tint val="50000"/>
                <a:satMod val="300000"/>
              </a:schemeClr>
            </a:gs>
            <a:gs pos="35000">
              <a:schemeClr val="accent3">
                <a:alpha val="90000"/>
                <a:hueOff val="0"/>
                <a:satOff val="0"/>
                <a:lumOff val="0"/>
                <a:alphaOff val="-8889"/>
                <a:tint val="37000"/>
                <a:satMod val="300000"/>
              </a:schemeClr>
            </a:gs>
            <a:gs pos="100000">
              <a:schemeClr val="accent3">
                <a:alpha val="90000"/>
                <a:hueOff val="0"/>
                <a:satOff val="0"/>
                <a:lumOff val="0"/>
                <a:alphaOff val="-8889"/>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a:t>July</a:t>
          </a:r>
        </a:p>
      </dsp:txBody>
      <dsp:txXfrm>
        <a:off x="2458137" y="14322"/>
        <a:ext cx="387613" cy="258408"/>
      </dsp:txXfrm>
    </dsp:sp>
    <dsp:sp modelId="{7880EC35-6CB2-4B63-B969-470625112D68}">
      <dsp:nvSpPr>
        <dsp:cNvPr id="0" name=""/>
        <dsp:cNvSpPr/>
      </dsp:nvSpPr>
      <dsp:spPr>
        <a:xfrm>
          <a:off x="2910352" y="14322"/>
          <a:ext cx="646021" cy="258408"/>
        </a:xfrm>
        <a:prstGeom prst="chevron">
          <a:avLst/>
        </a:prstGeom>
        <a:gradFill rotWithShape="0">
          <a:gsLst>
            <a:gs pos="0">
              <a:schemeClr val="accent3">
                <a:alpha val="90000"/>
                <a:hueOff val="0"/>
                <a:satOff val="0"/>
                <a:lumOff val="0"/>
                <a:alphaOff val="-11111"/>
                <a:tint val="50000"/>
                <a:satMod val="300000"/>
              </a:schemeClr>
            </a:gs>
            <a:gs pos="35000">
              <a:schemeClr val="accent3">
                <a:alpha val="90000"/>
                <a:hueOff val="0"/>
                <a:satOff val="0"/>
                <a:lumOff val="0"/>
                <a:alphaOff val="-11111"/>
                <a:tint val="37000"/>
                <a:satMod val="300000"/>
              </a:schemeClr>
            </a:gs>
            <a:gs pos="100000">
              <a:schemeClr val="accent3">
                <a:alpha val="90000"/>
                <a:hueOff val="0"/>
                <a:satOff val="0"/>
                <a:lumOff val="0"/>
                <a:alphaOff val="-11111"/>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a:t>August</a:t>
          </a:r>
        </a:p>
      </dsp:txBody>
      <dsp:txXfrm>
        <a:off x="3039556" y="14322"/>
        <a:ext cx="387613" cy="258408"/>
      </dsp:txXfrm>
    </dsp:sp>
    <dsp:sp modelId="{BFD35724-E36F-43D0-AD78-A71BFE9EA95B}">
      <dsp:nvSpPr>
        <dsp:cNvPr id="0" name=""/>
        <dsp:cNvSpPr/>
      </dsp:nvSpPr>
      <dsp:spPr>
        <a:xfrm>
          <a:off x="3491771" y="14322"/>
          <a:ext cx="646021" cy="258408"/>
        </a:xfrm>
        <a:prstGeom prst="chevron">
          <a:avLst/>
        </a:prstGeom>
        <a:gradFill rotWithShape="0">
          <a:gsLst>
            <a:gs pos="0">
              <a:schemeClr val="accent3">
                <a:alpha val="90000"/>
                <a:hueOff val="0"/>
                <a:satOff val="0"/>
                <a:lumOff val="0"/>
                <a:alphaOff val="-13333"/>
                <a:tint val="50000"/>
                <a:satMod val="300000"/>
              </a:schemeClr>
            </a:gs>
            <a:gs pos="35000">
              <a:schemeClr val="accent3">
                <a:alpha val="90000"/>
                <a:hueOff val="0"/>
                <a:satOff val="0"/>
                <a:lumOff val="0"/>
                <a:alphaOff val="-13333"/>
                <a:tint val="37000"/>
                <a:satMod val="300000"/>
              </a:schemeClr>
            </a:gs>
            <a:gs pos="100000">
              <a:schemeClr val="accent3">
                <a:alpha val="90000"/>
                <a:hueOff val="0"/>
                <a:satOff val="0"/>
                <a:lumOff val="0"/>
                <a:alphaOff val="-1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a:t>September</a:t>
          </a:r>
        </a:p>
      </dsp:txBody>
      <dsp:txXfrm>
        <a:off x="3620975" y="14322"/>
        <a:ext cx="387613" cy="258408"/>
      </dsp:txXfrm>
    </dsp:sp>
    <dsp:sp modelId="{EFCC431A-EA16-42A8-B8E0-8FFC2E03ADD7}">
      <dsp:nvSpPr>
        <dsp:cNvPr id="0" name=""/>
        <dsp:cNvSpPr/>
      </dsp:nvSpPr>
      <dsp:spPr>
        <a:xfrm>
          <a:off x="4073190" y="14322"/>
          <a:ext cx="646021" cy="258408"/>
        </a:xfrm>
        <a:prstGeom prst="chevron">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500" b="1" kern="1200" dirty="0">
              <a:solidFill>
                <a:schemeClr val="bg1"/>
              </a:solidFill>
              <a:latin typeface="Calibri" panose="020F0502020204030204"/>
              <a:ea typeface="+mn-ea"/>
              <a:cs typeface="+mn-cs"/>
            </a:rPr>
            <a:t>October</a:t>
          </a:r>
        </a:p>
      </dsp:txBody>
      <dsp:txXfrm>
        <a:off x="4202394" y="14322"/>
        <a:ext cx="387613" cy="258408"/>
      </dsp:txXfrm>
    </dsp:sp>
    <dsp:sp modelId="{B8737207-B468-4A5B-B5ED-75C1735B7B8A}">
      <dsp:nvSpPr>
        <dsp:cNvPr id="0" name=""/>
        <dsp:cNvSpPr/>
      </dsp:nvSpPr>
      <dsp:spPr>
        <a:xfrm>
          <a:off x="4654609" y="14322"/>
          <a:ext cx="646021" cy="258408"/>
        </a:xfrm>
        <a:prstGeom prst="chevron">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500" b="1" kern="1200" dirty="0">
              <a:solidFill>
                <a:schemeClr val="bg1"/>
              </a:solidFill>
              <a:latin typeface="Calibri" panose="020F0502020204030204"/>
              <a:ea typeface="+mn-ea"/>
              <a:cs typeface="+mn-cs"/>
            </a:rPr>
            <a:t>November</a:t>
          </a:r>
        </a:p>
      </dsp:txBody>
      <dsp:txXfrm>
        <a:off x="4783813" y="14322"/>
        <a:ext cx="387613" cy="258408"/>
      </dsp:txXfrm>
    </dsp:sp>
    <dsp:sp modelId="{F6F7FA6F-DE04-405E-B686-F813DC520D84}">
      <dsp:nvSpPr>
        <dsp:cNvPr id="0" name=""/>
        <dsp:cNvSpPr/>
      </dsp:nvSpPr>
      <dsp:spPr>
        <a:xfrm>
          <a:off x="5236028" y="14322"/>
          <a:ext cx="646021" cy="258408"/>
        </a:xfrm>
        <a:prstGeom prst="chevron">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500" b="1" kern="1200" dirty="0">
              <a:solidFill>
                <a:schemeClr val="bg1"/>
              </a:solidFill>
              <a:latin typeface="Calibri" panose="020F0502020204030204"/>
              <a:ea typeface="+mn-ea"/>
              <a:cs typeface="+mn-cs"/>
            </a:rPr>
            <a:t>December</a:t>
          </a:r>
        </a:p>
      </dsp:txBody>
      <dsp:txXfrm>
        <a:off x="5365232" y="14322"/>
        <a:ext cx="387613" cy="258408"/>
      </dsp:txXfrm>
    </dsp:sp>
    <dsp:sp modelId="{9468475C-0E55-41D4-9340-A682C90A2D3E}">
      <dsp:nvSpPr>
        <dsp:cNvPr id="0" name=""/>
        <dsp:cNvSpPr/>
      </dsp:nvSpPr>
      <dsp:spPr>
        <a:xfrm>
          <a:off x="5817447" y="14322"/>
          <a:ext cx="646021" cy="258408"/>
        </a:xfrm>
        <a:prstGeom prst="chevron">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500" b="1" kern="1200" dirty="0">
              <a:solidFill>
                <a:schemeClr val="bg1"/>
              </a:solidFill>
              <a:latin typeface="Calibri" panose="020F0502020204030204"/>
              <a:ea typeface="+mn-ea"/>
              <a:cs typeface="+mn-cs"/>
            </a:rPr>
            <a:t>January</a:t>
          </a:r>
        </a:p>
      </dsp:txBody>
      <dsp:txXfrm>
        <a:off x="5946651" y="14322"/>
        <a:ext cx="387613" cy="258408"/>
      </dsp:txXfrm>
    </dsp:sp>
    <dsp:sp modelId="{A9168D0E-EED9-4925-AF4F-030A221B3546}">
      <dsp:nvSpPr>
        <dsp:cNvPr id="0" name=""/>
        <dsp:cNvSpPr/>
      </dsp:nvSpPr>
      <dsp:spPr>
        <a:xfrm>
          <a:off x="6398866" y="14322"/>
          <a:ext cx="646021" cy="258408"/>
        </a:xfrm>
        <a:prstGeom prst="chevron">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500" b="1" kern="1200" dirty="0">
              <a:solidFill>
                <a:schemeClr val="bg1"/>
              </a:solidFill>
              <a:latin typeface="Calibri" panose="020F0502020204030204"/>
              <a:ea typeface="+mn-ea"/>
              <a:cs typeface="+mn-cs"/>
            </a:rPr>
            <a:t>February</a:t>
          </a:r>
        </a:p>
      </dsp:txBody>
      <dsp:txXfrm>
        <a:off x="6528070" y="14322"/>
        <a:ext cx="387613" cy="258408"/>
      </dsp:txXfrm>
    </dsp:sp>
    <dsp:sp modelId="{0AC54F68-8150-4869-A871-7F181ED0CF4F}">
      <dsp:nvSpPr>
        <dsp:cNvPr id="0" name=""/>
        <dsp:cNvSpPr/>
      </dsp:nvSpPr>
      <dsp:spPr>
        <a:xfrm>
          <a:off x="6980285" y="14322"/>
          <a:ext cx="646021" cy="258408"/>
        </a:xfrm>
        <a:prstGeom prst="chevron">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500" b="1" kern="1200" dirty="0">
              <a:solidFill>
                <a:schemeClr val="bg1"/>
              </a:solidFill>
              <a:latin typeface="Calibri" panose="020F0502020204030204"/>
              <a:ea typeface="+mn-ea"/>
              <a:cs typeface="+mn-cs"/>
            </a:rPr>
            <a:t>March</a:t>
          </a:r>
        </a:p>
      </dsp:txBody>
      <dsp:txXfrm>
        <a:off x="7109489" y="14322"/>
        <a:ext cx="387613" cy="258408"/>
      </dsp:txXfrm>
    </dsp:sp>
    <dsp:sp modelId="{A85365B7-9BCB-438F-8E84-CFA07D849B22}">
      <dsp:nvSpPr>
        <dsp:cNvPr id="0" name=""/>
        <dsp:cNvSpPr/>
      </dsp:nvSpPr>
      <dsp:spPr>
        <a:xfrm>
          <a:off x="7561704" y="14322"/>
          <a:ext cx="646021" cy="258408"/>
        </a:xfrm>
        <a:prstGeom prst="chevron">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b="1" kern="1200" dirty="0">
              <a:solidFill>
                <a:schemeClr val="bg1"/>
              </a:solidFill>
            </a:rPr>
            <a:t>April</a:t>
          </a:r>
        </a:p>
      </dsp:txBody>
      <dsp:txXfrm>
        <a:off x="7690908" y="14322"/>
        <a:ext cx="387613" cy="258408"/>
      </dsp:txXfrm>
    </dsp:sp>
    <dsp:sp modelId="{72DA7145-916A-4FD6-99F2-C3B53B3CCDA4}">
      <dsp:nvSpPr>
        <dsp:cNvPr id="0" name=""/>
        <dsp:cNvSpPr/>
      </dsp:nvSpPr>
      <dsp:spPr>
        <a:xfrm>
          <a:off x="8143123" y="14322"/>
          <a:ext cx="646021" cy="258408"/>
        </a:xfrm>
        <a:prstGeom prst="chevron">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b="1" kern="1200" dirty="0">
              <a:solidFill>
                <a:schemeClr val="bg1"/>
              </a:solidFill>
            </a:rPr>
            <a:t>May</a:t>
          </a:r>
        </a:p>
      </dsp:txBody>
      <dsp:txXfrm>
        <a:off x="8272327" y="14322"/>
        <a:ext cx="387613" cy="258408"/>
      </dsp:txXfrm>
    </dsp:sp>
    <dsp:sp modelId="{426C3D7C-680B-4D23-AC0C-64898EA7ED33}">
      <dsp:nvSpPr>
        <dsp:cNvPr id="0" name=""/>
        <dsp:cNvSpPr/>
      </dsp:nvSpPr>
      <dsp:spPr>
        <a:xfrm>
          <a:off x="8724542" y="14322"/>
          <a:ext cx="646021" cy="258408"/>
        </a:xfrm>
        <a:prstGeom prst="chevron">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b="1" kern="1200" dirty="0">
              <a:solidFill>
                <a:schemeClr val="bg1">
                  <a:lumMod val="85000"/>
                </a:schemeClr>
              </a:solidFill>
            </a:rPr>
            <a:t>June</a:t>
          </a:r>
        </a:p>
      </dsp:txBody>
      <dsp:txXfrm>
        <a:off x="8853746" y="14322"/>
        <a:ext cx="387613" cy="258408"/>
      </dsp:txXfrm>
    </dsp:sp>
    <dsp:sp modelId="{EE62A654-4154-4AB1-886F-271E52BB8363}">
      <dsp:nvSpPr>
        <dsp:cNvPr id="0" name=""/>
        <dsp:cNvSpPr/>
      </dsp:nvSpPr>
      <dsp:spPr>
        <a:xfrm>
          <a:off x="9305961" y="14322"/>
          <a:ext cx="646021" cy="258408"/>
        </a:xfrm>
        <a:prstGeom prst="chevron">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b="1" kern="1200" dirty="0">
              <a:solidFill>
                <a:schemeClr val="bg1">
                  <a:lumMod val="85000"/>
                </a:schemeClr>
              </a:solidFill>
            </a:rPr>
            <a:t>July</a:t>
          </a:r>
        </a:p>
      </dsp:txBody>
      <dsp:txXfrm>
        <a:off x="9435165" y="14322"/>
        <a:ext cx="387613" cy="258408"/>
      </dsp:txXfrm>
    </dsp:sp>
    <dsp:sp modelId="{C8C7E881-CBE7-4762-BBB6-F9CABA2620AC}">
      <dsp:nvSpPr>
        <dsp:cNvPr id="0" name=""/>
        <dsp:cNvSpPr/>
      </dsp:nvSpPr>
      <dsp:spPr>
        <a:xfrm>
          <a:off x="9887380" y="14322"/>
          <a:ext cx="646021" cy="258408"/>
        </a:xfrm>
        <a:prstGeom prst="chevron">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b="1" kern="1200" dirty="0">
              <a:solidFill>
                <a:schemeClr val="bg1">
                  <a:lumMod val="85000"/>
                </a:schemeClr>
              </a:solidFill>
            </a:rPr>
            <a:t>August</a:t>
          </a:r>
        </a:p>
      </dsp:txBody>
      <dsp:txXfrm>
        <a:off x="10016584" y="14322"/>
        <a:ext cx="387613" cy="258408"/>
      </dsp:txXfrm>
    </dsp:sp>
    <dsp:sp modelId="{83C1D590-12FE-4515-A934-1A08598AA050}">
      <dsp:nvSpPr>
        <dsp:cNvPr id="0" name=""/>
        <dsp:cNvSpPr/>
      </dsp:nvSpPr>
      <dsp:spPr>
        <a:xfrm>
          <a:off x="10468799" y="14322"/>
          <a:ext cx="646021" cy="258408"/>
        </a:xfrm>
        <a:prstGeom prst="chevron">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bg1">
                  <a:lumMod val="85000"/>
                </a:schemeClr>
              </a:solidFill>
            </a:rPr>
            <a:t>September</a:t>
          </a:r>
        </a:p>
      </dsp:txBody>
      <dsp:txXfrm>
        <a:off x="10598003" y="14322"/>
        <a:ext cx="387613" cy="258408"/>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26169-ACBA-4AAF-928B-C22BEE736E8A}" type="datetimeFigureOut">
              <a:rPr lang="en-US" smtClean="0"/>
              <a:t>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618781-3C5D-4042-9197-A5F4489FD26B}" type="slidenum">
              <a:rPr lang="en-US" smtClean="0"/>
              <a:t>‹#›</a:t>
            </a:fld>
            <a:endParaRPr lang="en-US"/>
          </a:p>
        </p:txBody>
      </p:sp>
    </p:spTree>
    <p:extLst>
      <p:ext uri="{BB962C8B-B14F-4D97-AF65-F5344CB8AC3E}">
        <p14:creationId xmlns:p14="http://schemas.microsoft.com/office/powerpoint/2010/main" val="155160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618781-3C5D-4042-9197-A5F4489FD26B}" type="slidenum">
              <a:rPr lang="en-US" smtClean="0"/>
              <a:t>1</a:t>
            </a:fld>
            <a:endParaRPr lang="en-US"/>
          </a:p>
        </p:txBody>
      </p:sp>
    </p:spTree>
    <p:extLst>
      <p:ext uri="{BB962C8B-B14F-4D97-AF65-F5344CB8AC3E}">
        <p14:creationId xmlns:p14="http://schemas.microsoft.com/office/powerpoint/2010/main" val="2562883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618781-3C5D-4042-9197-A5F4489FD26B}" type="slidenum">
              <a:rPr lang="en-US" smtClean="0"/>
              <a:t>2</a:t>
            </a:fld>
            <a:endParaRPr lang="en-US"/>
          </a:p>
        </p:txBody>
      </p:sp>
    </p:spTree>
    <p:extLst>
      <p:ext uri="{BB962C8B-B14F-4D97-AF65-F5344CB8AC3E}">
        <p14:creationId xmlns:p14="http://schemas.microsoft.com/office/powerpoint/2010/main" val="2138028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18781-3C5D-4042-9197-A5F4489FD2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095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618781-3C5D-4042-9197-A5F4489FD26B}" type="slidenum">
              <a:rPr lang="en-US" smtClean="0"/>
              <a:t>4</a:t>
            </a:fld>
            <a:endParaRPr lang="en-US"/>
          </a:p>
        </p:txBody>
      </p:sp>
    </p:spTree>
    <p:extLst>
      <p:ext uri="{BB962C8B-B14F-4D97-AF65-F5344CB8AC3E}">
        <p14:creationId xmlns:p14="http://schemas.microsoft.com/office/powerpoint/2010/main" val="2723273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role of exec sponsor own, execute their part &amp; be exemplar/extend to others. description of each area needs to be revised/confirmed by sponsors</a:t>
            </a:r>
          </a:p>
        </p:txBody>
      </p:sp>
      <p:sp>
        <p:nvSpPr>
          <p:cNvPr id="4" name="Slide Number Placeholder 3"/>
          <p:cNvSpPr>
            <a:spLocks noGrp="1"/>
          </p:cNvSpPr>
          <p:nvPr>
            <p:ph type="sldNum" sz="quarter" idx="5"/>
          </p:nvPr>
        </p:nvSpPr>
        <p:spPr/>
        <p:txBody>
          <a:bodyPr/>
          <a:lstStyle/>
          <a:p>
            <a:fld id="{61618781-3C5D-4042-9197-A5F4489FD26B}" type="slidenum">
              <a:rPr lang="en-US" smtClean="0"/>
              <a:t>5</a:t>
            </a:fld>
            <a:endParaRPr lang="en-US"/>
          </a:p>
        </p:txBody>
      </p:sp>
    </p:spTree>
    <p:extLst>
      <p:ext uri="{BB962C8B-B14F-4D97-AF65-F5344CB8AC3E}">
        <p14:creationId xmlns:p14="http://schemas.microsoft.com/office/powerpoint/2010/main" val="292975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618781-3C5D-4042-9197-A5F4489FD26B}" type="slidenum">
              <a:rPr lang="en-US" smtClean="0"/>
              <a:t>12</a:t>
            </a:fld>
            <a:endParaRPr lang="en-US"/>
          </a:p>
        </p:txBody>
      </p:sp>
    </p:spTree>
    <p:extLst>
      <p:ext uri="{BB962C8B-B14F-4D97-AF65-F5344CB8AC3E}">
        <p14:creationId xmlns:p14="http://schemas.microsoft.com/office/powerpoint/2010/main" val="122744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18781-3C5D-4042-9197-A5F4489FD2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7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7.png"/><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1.emf"/><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oleObject" Target="../embeddings/oleObject3.bin"/><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slideMaster" Target="../slideMasters/slideMaster2.xml"/><Relationship Id="rId5" Type="http://schemas.openxmlformats.org/officeDocument/2006/relationships/tags" Target="../tags/tag18.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oleObject" Target="../embeddings/oleObject1.bin"/></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oleObject" Target="../embeddings/oleObject2.bin"/><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1.emf"/><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oleObject" Target="../embeddings/oleObject4.bin"/><Relationship Id="rId5" Type="http://schemas.openxmlformats.org/officeDocument/2006/relationships/tags" Target="../tags/tag28.xml"/><Relationship Id="rId10" Type="http://schemas.openxmlformats.org/officeDocument/2006/relationships/slideMaster" Target="../slideMasters/slideMaster2.xml"/><Relationship Id="rId4" Type="http://schemas.openxmlformats.org/officeDocument/2006/relationships/tags" Target="../tags/tag27.xml"/><Relationship Id="rId9" Type="http://schemas.openxmlformats.org/officeDocument/2006/relationships/tags" Target="../tags/tag3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5.xml"/><Relationship Id="rId7"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41.xml"/><Relationship Id="rId7" Type="http://schemas.openxmlformats.org/officeDocument/2006/relationships/oleObject" Target="../embeddings/oleObject2.bin"/><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Master" Target="../slideMasters/slideMaster2.xml"/><Relationship Id="rId5" Type="http://schemas.openxmlformats.org/officeDocument/2006/relationships/tags" Target="../tags/tag43.xml"/><Relationship Id="rId4" Type="http://schemas.openxmlformats.org/officeDocument/2006/relationships/tags" Target="../tags/tag42.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66.xml"/><Relationship Id="rId7" Type="http://schemas.openxmlformats.org/officeDocument/2006/relationships/oleObject" Target="../embeddings/oleObject6.bin"/><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Master" Target="../slideMasters/slideMaster3.xml"/><Relationship Id="rId5" Type="http://schemas.openxmlformats.org/officeDocument/2006/relationships/tags" Target="../tags/tag68.xml"/><Relationship Id="rId10" Type="http://schemas.openxmlformats.org/officeDocument/2006/relationships/image" Target="../media/image15.png"/><Relationship Id="rId4" Type="http://schemas.openxmlformats.org/officeDocument/2006/relationships/tags" Target="../tags/tag67.xml"/><Relationship Id="rId9"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71.xml"/><Relationship Id="rId7" Type="http://schemas.openxmlformats.org/officeDocument/2006/relationships/oleObject" Target="../embeddings/oleObject7.bin"/><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3.xml"/><Relationship Id="rId11" Type="http://schemas.openxmlformats.org/officeDocument/2006/relationships/image" Target="../media/image18.png"/><Relationship Id="rId5" Type="http://schemas.openxmlformats.org/officeDocument/2006/relationships/tags" Target="../tags/tag73.xml"/><Relationship Id="rId10" Type="http://schemas.openxmlformats.org/officeDocument/2006/relationships/image" Target="../media/image17.png"/><Relationship Id="rId4" Type="http://schemas.openxmlformats.org/officeDocument/2006/relationships/tags" Target="../tags/tag72.xml"/><Relationship Id="rId9" Type="http://schemas.openxmlformats.org/officeDocument/2006/relationships/image" Target="../media/image16.jpe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76.xml"/><Relationship Id="rId7" Type="http://schemas.openxmlformats.org/officeDocument/2006/relationships/oleObject" Target="../embeddings/oleObject8.bin"/><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3.xml"/><Relationship Id="rId11" Type="http://schemas.openxmlformats.org/officeDocument/2006/relationships/image" Target="../media/image21.jpeg"/><Relationship Id="rId5" Type="http://schemas.openxmlformats.org/officeDocument/2006/relationships/tags" Target="../tags/tag78.xml"/><Relationship Id="rId10" Type="http://schemas.openxmlformats.org/officeDocument/2006/relationships/image" Target="../media/image20.png"/><Relationship Id="rId4" Type="http://schemas.openxmlformats.org/officeDocument/2006/relationships/tags" Target="../tags/tag77.xml"/><Relationship Id="rId9"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81.xml"/><Relationship Id="rId7" Type="http://schemas.openxmlformats.org/officeDocument/2006/relationships/oleObject" Target="../embeddings/oleObject9.bin"/><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Master" Target="../slideMasters/slideMaster3.xml"/><Relationship Id="rId11" Type="http://schemas.openxmlformats.org/officeDocument/2006/relationships/image" Target="../media/image24.png"/><Relationship Id="rId5" Type="http://schemas.openxmlformats.org/officeDocument/2006/relationships/tags" Target="../tags/tag83.xml"/><Relationship Id="rId10" Type="http://schemas.openxmlformats.org/officeDocument/2006/relationships/image" Target="../media/image23.png"/><Relationship Id="rId4" Type="http://schemas.openxmlformats.org/officeDocument/2006/relationships/tags" Target="../tags/tag82.xml"/><Relationship Id="rId9" Type="http://schemas.openxmlformats.org/officeDocument/2006/relationships/image" Target="../media/image2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86.xml"/><Relationship Id="rId7" Type="http://schemas.openxmlformats.org/officeDocument/2006/relationships/tags" Target="../tags/tag90.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10" Type="http://schemas.openxmlformats.org/officeDocument/2006/relationships/image" Target="../media/image1.emf"/><Relationship Id="rId4" Type="http://schemas.openxmlformats.org/officeDocument/2006/relationships/tags" Target="../tags/tag87.xml"/><Relationship Id="rId9" Type="http://schemas.openxmlformats.org/officeDocument/2006/relationships/oleObject" Target="../embeddings/oleObject10.bin"/></Relationships>
</file>

<file path=ppt/slideLayouts/_rels/slideLayout4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93.xml"/><Relationship Id="rId7" Type="http://schemas.openxmlformats.org/officeDocument/2006/relationships/slideMaster" Target="../slideMasters/slideMaster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9" Type="http://schemas.openxmlformats.org/officeDocument/2006/relationships/image" Target="../media/image14.emf"/></Relationships>
</file>

<file path=ppt/slideLayouts/_rels/slideLayout42.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tags" Target="../tags/tag99.xml"/><Relationship Id="rId7" Type="http://schemas.openxmlformats.org/officeDocument/2006/relationships/slideMaster" Target="../slideMasters/slideMaster3.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9" Type="http://schemas.openxmlformats.org/officeDocument/2006/relationships/image" Target="../media/image14.emf"/></Relationships>
</file>

<file path=ppt/slideLayouts/_rels/slideLayout4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05.xml"/><Relationship Id="rId7" Type="http://schemas.openxmlformats.org/officeDocument/2006/relationships/slideMaster" Target="../slideMasters/slideMaster3.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9" Type="http://schemas.openxmlformats.org/officeDocument/2006/relationships/image" Target="../media/image14.emf"/></Relationships>
</file>

<file path=ppt/slideLayouts/_rels/slideLayout44.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10" Type="http://schemas.openxmlformats.org/officeDocument/2006/relationships/image" Target="../media/image14.emf"/><Relationship Id="rId4" Type="http://schemas.openxmlformats.org/officeDocument/2006/relationships/tags" Target="../tags/tag112.xml"/><Relationship Id="rId9" Type="http://schemas.openxmlformats.org/officeDocument/2006/relationships/oleObject" Target="../embeddings/oleObject14.bin"/></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image" Target="../media/image12.png"/><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image" Target="../media/image11.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image" Target="../media/image1.emf"/><Relationship Id="rId5" Type="http://schemas.openxmlformats.org/officeDocument/2006/relationships/tags" Target="../tags/tag120.xml"/><Relationship Id="rId10" Type="http://schemas.openxmlformats.org/officeDocument/2006/relationships/oleObject" Target="../embeddings/oleObject15.bin"/><Relationship Id="rId4" Type="http://schemas.openxmlformats.org/officeDocument/2006/relationships/tags" Target="../tags/tag119.xml"/><Relationship Id="rId9" Type="http://schemas.openxmlformats.org/officeDocument/2006/relationships/slideMaster" Target="../slideMasters/slideMaster3.xml"/><Relationship Id="rId14" Type="http://schemas.openxmlformats.org/officeDocument/2006/relationships/image" Target="../media/image13.svg"/></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image" Target="../media/image12.png"/><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image" Target="../media/image11.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image" Target="../media/image1.emf"/><Relationship Id="rId5" Type="http://schemas.openxmlformats.org/officeDocument/2006/relationships/tags" Target="../tags/tag128.xml"/><Relationship Id="rId10" Type="http://schemas.openxmlformats.org/officeDocument/2006/relationships/oleObject" Target="../embeddings/oleObject16.bin"/><Relationship Id="rId4" Type="http://schemas.openxmlformats.org/officeDocument/2006/relationships/tags" Target="../tags/tag127.xml"/><Relationship Id="rId9" Type="http://schemas.openxmlformats.org/officeDocument/2006/relationships/slideMaster" Target="../slideMasters/slideMaster3.xml"/><Relationship Id="rId14" Type="http://schemas.openxmlformats.org/officeDocument/2006/relationships/image" Target="../media/image13.svg"/></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image" Target="../media/image12.png"/><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image" Target="../media/image11.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image" Target="../media/image1.emf"/><Relationship Id="rId5" Type="http://schemas.openxmlformats.org/officeDocument/2006/relationships/tags" Target="../tags/tag136.xml"/><Relationship Id="rId10" Type="http://schemas.openxmlformats.org/officeDocument/2006/relationships/oleObject" Target="../embeddings/oleObject17.bin"/><Relationship Id="rId4" Type="http://schemas.openxmlformats.org/officeDocument/2006/relationships/tags" Target="../tags/tag135.xml"/><Relationship Id="rId9" Type="http://schemas.openxmlformats.org/officeDocument/2006/relationships/slideMaster" Target="../slideMasters/slideMaster3.xml"/><Relationship Id="rId14" Type="http://schemas.openxmlformats.org/officeDocument/2006/relationships/image" Target="../media/image13.svg"/></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image" Target="../media/image12.png"/><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image" Target="../media/image11.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image" Target="../media/image25.emf"/><Relationship Id="rId5" Type="http://schemas.openxmlformats.org/officeDocument/2006/relationships/tags" Target="../tags/tag144.xml"/><Relationship Id="rId10" Type="http://schemas.openxmlformats.org/officeDocument/2006/relationships/oleObject" Target="../embeddings/oleObject18.bin"/><Relationship Id="rId4" Type="http://schemas.openxmlformats.org/officeDocument/2006/relationships/tags" Target="../tags/tag143.xml"/><Relationship Id="rId9" Type="http://schemas.openxmlformats.org/officeDocument/2006/relationships/slideMaster" Target="../slideMasters/slideMaster3.xml"/><Relationship Id="rId14" Type="http://schemas.openxmlformats.org/officeDocument/2006/relationships/image" Target="../media/image13.svg"/></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image" Target="../media/image12.png"/><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image" Target="../media/image11.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image" Target="../media/image1.emf"/><Relationship Id="rId5" Type="http://schemas.openxmlformats.org/officeDocument/2006/relationships/tags" Target="../tags/tag152.xml"/><Relationship Id="rId10" Type="http://schemas.openxmlformats.org/officeDocument/2006/relationships/oleObject" Target="../embeddings/oleObject19.bin"/><Relationship Id="rId4" Type="http://schemas.openxmlformats.org/officeDocument/2006/relationships/tags" Target="../tags/tag151.xml"/><Relationship Id="rId9" Type="http://schemas.openxmlformats.org/officeDocument/2006/relationships/slideMaster" Target="../slideMasters/slideMaster3.xml"/><Relationship Id="rId14"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158.xml"/><Relationship Id="rId7" Type="http://schemas.openxmlformats.org/officeDocument/2006/relationships/slideMaster" Target="../slideMasters/slideMaster3.xml"/><Relationship Id="rId12" Type="http://schemas.openxmlformats.org/officeDocument/2006/relationships/image" Target="../media/image13.sv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image" Target="../media/image12.png"/><Relationship Id="rId5" Type="http://schemas.openxmlformats.org/officeDocument/2006/relationships/tags" Target="../tags/tag160.xml"/><Relationship Id="rId10" Type="http://schemas.openxmlformats.org/officeDocument/2006/relationships/image" Target="../media/image11.png"/><Relationship Id="rId4" Type="http://schemas.openxmlformats.org/officeDocument/2006/relationships/tags" Target="../tags/tag159.xml"/><Relationship Id="rId9" Type="http://schemas.openxmlformats.org/officeDocument/2006/relationships/image" Target="../media/image14.emf"/></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64.xml"/><Relationship Id="rId7" Type="http://schemas.openxmlformats.org/officeDocument/2006/relationships/image" Target="../media/image14.emf"/><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oleObject" Target="../embeddings/oleObject21.bin"/><Relationship Id="rId5" Type="http://schemas.openxmlformats.org/officeDocument/2006/relationships/slideMaster" Target="../slideMasters/slideMaster3.xml"/><Relationship Id="rId10" Type="http://schemas.openxmlformats.org/officeDocument/2006/relationships/image" Target="../media/image13.svg"/><Relationship Id="rId4" Type="http://schemas.openxmlformats.org/officeDocument/2006/relationships/tags" Target="../tags/tag165.xml"/><Relationship Id="rId9" Type="http://schemas.openxmlformats.org/officeDocument/2006/relationships/image" Target="../media/image12.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Master" Target="../slideMasters/slideMaster3.xml"/><Relationship Id="rId7" Type="http://schemas.openxmlformats.org/officeDocument/2006/relationships/image" Target="../media/image13.svg"/><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image" Target="../media/image12.png"/><Relationship Id="rId5" Type="http://schemas.openxmlformats.org/officeDocument/2006/relationships/image" Target="../media/image14.emf"/><Relationship Id="rId4" Type="http://schemas.openxmlformats.org/officeDocument/2006/relationships/oleObject" Target="../embeddings/oleObject22.bin"/></Relationships>
</file>

<file path=ppt/slideLayouts/_rels/slideLayout53.xml.rels><?xml version="1.0" encoding="UTF-8" standalone="yes"?>
<Relationships xmlns="http://schemas.openxmlformats.org/package/2006/relationships"><Relationship Id="rId8" Type="http://schemas.openxmlformats.org/officeDocument/2006/relationships/tags" Target="../tags/tag175.xml"/><Relationship Id="rId13" Type="http://schemas.openxmlformats.org/officeDocument/2006/relationships/image" Target="../media/image13.svg"/><Relationship Id="rId3" Type="http://schemas.openxmlformats.org/officeDocument/2006/relationships/tags" Target="../tags/tag170.xml"/><Relationship Id="rId7" Type="http://schemas.openxmlformats.org/officeDocument/2006/relationships/tags" Target="../tags/tag174.xml"/><Relationship Id="rId12" Type="http://schemas.openxmlformats.org/officeDocument/2006/relationships/image" Target="../media/image12.png"/><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11" Type="http://schemas.openxmlformats.org/officeDocument/2006/relationships/image" Target="../media/image1.emf"/><Relationship Id="rId5" Type="http://schemas.openxmlformats.org/officeDocument/2006/relationships/tags" Target="../tags/tag172.xml"/><Relationship Id="rId10" Type="http://schemas.openxmlformats.org/officeDocument/2006/relationships/oleObject" Target="../embeddings/oleObject23.bin"/><Relationship Id="rId4" Type="http://schemas.openxmlformats.org/officeDocument/2006/relationships/tags" Target="../tags/tag171.xml"/><Relationship Id="rId9" Type="http://schemas.openxmlformats.org/officeDocument/2006/relationships/slideMaster" Target="../slideMasters/slideMaster3.xml"/><Relationship Id="rId14" Type="http://schemas.openxmlformats.org/officeDocument/2006/relationships/image" Target="../media/image2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9D08-4832-309E-E520-AE8A310DA2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D20518-75AE-8B50-6886-CB0CD54589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4D03F1-3152-F227-E350-CD2AE0E9C64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F8E3FFD-4D78-D2B6-8EBC-A86088572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BB69D-8309-57CF-4861-6FF63C059824}"/>
              </a:ext>
            </a:extLst>
          </p:cNvPr>
          <p:cNvSpPr>
            <a:spLocks noGrp="1"/>
          </p:cNvSpPr>
          <p:nvPr>
            <p:ph type="sldNum" sz="quarter" idx="12"/>
          </p:nvPr>
        </p:nvSpPr>
        <p:spPr/>
        <p:txBody>
          <a:bodyPr/>
          <a:lstStyle/>
          <a:p>
            <a:fld id="{2DEA563E-77C6-6046-9B14-1085FCD3D217}" type="slidenum">
              <a:rPr lang="en-US" smtClean="0"/>
              <a:t>‹#›</a:t>
            </a:fld>
            <a:endParaRPr lang="en-US"/>
          </a:p>
        </p:txBody>
      </p:sp>
    </p:spTree>
    <p:extLst>
      <p:ext uri="{BB962C8B-B14F-4D97-AF65-F5344CB8AC3E}">
        <p14:creationId xmlns:p14="http://schemas.microsoft.com/office/powerpoint/2010/main" val="3918565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80C8-045D-821C-B38A-599C64E62F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E11B4E-4E8A-F1CD-718D-01E0E24FB1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365A1-8D38-689E-9029-3456DE137D7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F2B31C4-ABD3-21D7-F953-6451377BB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533FE-385A-8943-3263-B5A80AA7918A}"/>
              </a:ext>
            </a:extLst>
          </p:cNvPr>
          <p:cNvSpPr>
            <a:spLocks noGrp="1"/>
          </p:cNvSpPr>
          <p:nvPr>
            <p:ph type="sldNum" sz="quarter" idx="12"/>
          </p:nvPr>
        </p:nvSpPr>
        <p:spPr/>
        <p:txBody>
          <a:bodyPr/>
          <a:lstStyle/>
          <a:p>
            <a:fld id="{2DEA563E-77C6-6046-9B14-1085FCD3D217}" type="slidenum">
              <a:rPr lang="en-US" smtClean="0"/>
              <a:t>‹#›</a:t>
            </a:fld>
            <a:endParaRPr lang="en-US"/>
          </a:p>
        </p:txBody>
      </p:sp>
    </p:spTree>
    <p:extLst>
      <p:ext uri="{BB962C8B-B14F-4D97-AF65-F5344CB8AC3E}">
        <p14:creationId xmlns:p14="http://schemas.microsoft.com/office/powerpoint/2010/main" val="3423430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DBDF28-0F41-0150-DBA3-7DD194E211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82DDBE-00FC-8829-BA3D-914F76D6C2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99791-A2E6-02CE-51E5-88959814AE9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9F30B87-134A-537E-0F74-2562BEF893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96DD6-2ED2-7073-ECFA-8D313285590B}"/>
              </a:ext>
            </a:extLst>
          </p:cNvPr>
          <p:cNvSpPr>
            <a:spLocks noGrp="1"/>
          </p:cNvSpPr>
          <p:nvPr>
            <p:ph type="sldNum" sz="quarter" idx="12"/>
          </p:nvPr>
        </p:nvSpPr>
        <p:spPr/>
        <p:txBody>
          <a:bodyPr/>
          <a:lstStyle/>
          <a:p>
            <a:fld id="{2DEA563E-77C6-6046-9B14-1085FCD3D217}" type="slidenum">
              <a:rPr lang="en-US" smtClean="0"/>
              <a:t>‹#›</a:t>
            </a:fld>
            <a:endParaRPr lang="en-US"/>
          </a:p>
        </p:txBody>
      </p:sp>
    </p:spTree>
    <p:extLst>
      <p:ext uri="{BB962C8B-B14F-4D97-AF65-F5344CB8AC3E}">
        <p14:creationId xmlns:p14="http://schemas.microsoft.com/office/powerpoint/2010/main" val="155284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566948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err="1">
              <a:solidFill>
                <a:schemeClr val="bg1"/>
              </a:solidFill>
              <a:latin typeface="Segoe UI" panose="020B0502040204020203" pitchFamily="34" charset="0"/>
              <a:ea typeface="+mj-ea"/>
              <a:cs typeface="+mj-cs"/>
              <a:sym typeface="Segoe UI" panose="020B0502040204020203"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0219768" cy="731520"/>
          </a:xfrm>
        </p:spPr>
        <p:txBody>
          <a:bodyPr vert="horz" wrap="square" lIns="0" tIns="0" rIns="0" bIns="0" rtlCol="0" anchor="b" anchorCtr="0">
            <a:noAutofit/>
          </a:bodyPr>
          <a:lstStyle>
            <a:lvl1pPr>
              <a:defRPr lang="en-US" b="0"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884725"/>
            <a:ext cx="10219768"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8" name="Slide Number">
            <a:extLst>
              <a:ext uri="{FF2B5EF4-FFF2-40B4-BE49-F238E27FC236}">
                <a16:creationId xmlns:a16="http://schemas.microsoft.com/office/drawing/2014/main" id="{A2C2301B-DD5D-4FA9-9374-2E763B583550}"/>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t">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F514B939-6F58-46A8-9C25-A8E0B359719F}"/>
              </a:ext>
            </a:extLst>
          </p:cNvPr>
          <p:cNvSpPr txBox="1">
            <a:spLocks/>
          </p:cNvSpPr>
          <p:nvPr userDrawn="1">
            <p:custDataLst>
              <p:tags r:id="rId7"/>
            </p:custDataLst>
          </p:nvPr>
        </p:nvSpPr>
        <p:spPr>
          <a:xfrm>
            <a:off x="2061879" y="6498754"/>
            <a:ext cx="621643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667256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566948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err="1">
              <a:solidFill>
                <a:schemeClr val="bg1"/>
              </a:solidFill>
              <a:latin typeface="Segoe UI" panose="020B0502040204020203" pitchFamily="34" charset="0"/>
              <a:ea typeface="+mj-ea"/>
              <a:cs typeface="+mj-cs"/>
              <a:sym typeface="Segoe UI" panose="020B0502040204020203"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0219768" cy="731520"/>
          </a:xfrm>
        </p:spPr>
        <p:txBody>
          <a:bodyPr vert="horz" wrap="square" lIns="0" tIns="0" rIns="0" bIns="0" rtlCol="0" anchor="b" anchorCtr="0">
            <a:noAutofit/>
          </a:bodyPr>
          <a:lstStyle>
            <a:lvl1pPr>
              <a:defRPr lang="en-US" b="0"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884725"/>
            <a:ext cx="10219768"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p>
        </p:txBody>
      </p:sp>
      <p:sp>
        <p:nvSpPr>
          <p:cNvPr id="18" name="Slide Number">
            <a:extLst>
              <a:ext uri="{FF2B5EF4-FFF2-40B4-BE49-F238E27FC236}">
                <a16:creationId xmlns:a16="http://schemas.microsoft.com/office/drawing/2014/main" id="{A2C2301B-DD5D-4FA9-9374-2E763B583550}"/>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t">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F514B939-6F58-46A8-9C25-A8E0B359719F}"/>
              </a:ext>
            </a:extLst>
          </p:cNvPr>
          <p:cNvSpPr txBox="1">
            <a:spLocks/>
          </p:cNvSpPr>
          <p:nvPr userDrawn="1">
            <p:custDataLst>
              <p:tags r:id="rId6"/>
            </p:custDataLst>
          </p:nvPr>
        </p:nvSpPr>
        <p:spPr>
          <a:xfrm>
            <a:off x="2061879" y="6498754"/>
            <a:ext cx="621643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98983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338667" y="176107"/>
            <a:ext cx="11352107" cy="274639"/>
          </a:xfrm>
          <a:prstGeom prst="rect">
            <a:avLst/>
          </a:prstGeom>
        </p:spPr>
        <p:txBody>
          <a:bodyPr anchor="t">
            <a:noAutofit/>
          </a:bodyPr>
          <a:lstStyle>
            <a:lvl1pPr marL="0" indent="0" algn="l">
              <a:buNone/>
              <a:tabLst/>
              <a:defRPr sz="1067" baseline="0">
                <a:solidFill>
                  <a:schemeClr val="bg1">
                    <a:lumMod val="50000"/>
                  </a:schemeClr>
                </a:solidFill>
                <a:latin typeface="+mj-lt"/>
              </a:defRPr>
            </a:lvl1pPr>
            <a:lvl2pPr marL="548626" indent="0">
              <a:buNone/>
              <a:defRPr sz="1333"/>
            </a:lvl2pPr>
            <a:lvl3pPr marL="1036294" indent="0">
              <a:buNone/>
              <a:defRPr sz="1333"/>
            </a:lvl3pPr>
            <a:lvl4pPr marL="1402045" indent="0">
              <a:buNone/>
              <a:defRPr sz="1333"/>
            </a:lvl4pPr>
            <a:lvl5pPr marL="1767796" indent="0">
              <a:buNone/>
              <a:defRPr sz="1333"/>
            </a:lvl5pPr>
          </a:lstStyle>
          <a:p>
            <a:pPr lvl="0"/>
            <a:r>
              <a:rPr lang="en-US"/>
              <a:t>Theme, project, mission or org ID (optional)</a:t>
            </a:r>
          </a:p>
        </p:txBody>
      </p:sp>
      <p:pic>
        <p:nvPicPr>
          <p:cNvPr id="7" name="Picture 6" descr="JPL_RedBlack_rgb_horz_5in_160601.eps"/>
          <p:cNvPicPr>
            <a:picLocks noChangeAspect="1"/>
          </p:cNvPicPr>
          <p:nvPr userDrawn="1"/>
        </p:nvPicPr>
        <p:blipFill rotWithShape="1">
          <a:blip r:embed="rId2" cstate="email">
            <a:extLst>
              <a:ext uri="{28A0092B-C50C-407E-A947-70E740481C1C}">
                <a14:useLocalDpi xmlns:a14="http://schemas.microsoft.com/office/drawing/2010/main"/>
              </a:ext>
            </a:extLst>
          </a:blip>
          <a:srcRect l="6920" r="64328"/>
          <a:stretch/>
        </p:blipFill>
        <p:spPr>
          <a:xfrm>
            <a:off x="11476113" y="6454142"/>
            <a:ext cx="484561" cy="280881"/>
          </a:xfrm>
          <a:prstGeom prst="rect">
            <a:avLst/>
          </a:prstGeom>
        </p:spPr>
      </p:pic>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338667" y="1009572"/>
            <a:ext cx="11352107" cy="467016"/>
          </a:xfrm>
          <a:prstGeom prst="rect">
            <a:avLst/>
          </a:prstGeom>
        </p:spPr>
        <p:txBody>
          <a:bodyPr vert="horz">
            <a:noAutofit/>
          </a:bodyPr>
          <a:lstStyle>
            <a:lvl1pPr marL="0" indent="0">
              <a:buFontTx/>
              <a:buNone/>
              <a:defRPr sz="2667" baseline="0">
                <a:solidFill>
                  <a:srgbClr val="000000"/>
                </a:solidFill>
              </a:defRPr>
            </a:lvl1pPr>
            <a:lvl2pPr marL="609585" indent="0">
              <a:buFontTx/>
              <a:buNone/>
              <a:defRPr sz="2667"/>
            </a:lvl2pPr>
            <a:lvl3pPr marL="1219170" indent="0">
              <a:buFontTx/>
              <a:buNone/>
              <a:defRPr sz="2667"/>
            </a:lvl3pPr>
            <a:lvl4pPr marL="1828754" indent="0">
              <a:buFontTx/>
              <a:buNone/>
              <a:defRPr sz="2667"/>
            </a:lvl4pPr>
            <a:lvl5pPr marL="2438339" indent="0">
              <a:buFontTx/>
              <a:buNone/>
              <a:defRPr sz="2667"/>
            </a:lvl5pPr>
          </a:lstStyle>
          <a:p>
            <a:pPr lvl="0"/>
            <a:r>
              <a:rPr lang="en-US"/>
              <a:t>Click to Edit Subhead</a:t>
            </a:r>
          </a:p>
        </p:txBody>
      </p:sp>
      <p:sp>
        <p:nvSpPr>
          <p:cNvPr id="13" name="Content Placeholder 2"/>
          <p:cNvSpPr>
            <a:spLocks noGrp="1"/>
          </p:cNvSpPr>
          <p:nvPr>
            <p:ph sz="quarter" idx="19"/>
          </p:nvPr>
        </p:nvSpPr>
        <p:spPr>
          <a:xfrm>
            <a:off x="1882987" y="2136141"/>
            <a:ext cx="8426027" cy="3625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0"/>
          </p:nvPr>
        </p:nvSpPr>
        <p:spPr/>
        <p:txBody>
          <a:bodyPr/>
          <a:lstStyle/>
          <a:p>
            <a:endParaRPr lang="en-US"/>
          </a:p>
        </p:txBody>
      </p:sp>
      <p:sp>
        <p:nvSpPr>
          <p:cNvPr id="3" name="Footer Placeholder 2"/>
          <p:cNvSpPr>
            <a:spLocks noGrp="1"/>
          </p:cNvSpPr>
          <p:nvPr>
            <p:ph type="ftr" sz="quarter" idx="21"/>
          </p:nvPr>
        </p:nvSpPr>
        <p:spPr/>
        <p:txBody>
          <a:bodyPr/>
          <a:lstStyle/>
          <a:p>
            <a:endParaRPr lang="en-US"/>
          </a:p>
        </p:txBody>
      </p:sp>
      <p:sp>
        <p:nvSpPr>
          <p:cNvPr id="8" name="Slide Number Placeholder 7"/>
          <p:cNvSpPr>
            <a:spLocks noGrp="1"/>
          </p:cNvSpPr>
          <p:nvPr>
            <p:ph type="sldNum" sz="quarter" idx="22"/>
          </p:nvPr>
        </p:nvSpPr>
        <p:spPr/>
        <p:txBody>
          <a:bodyPr/>
          <a:lstStyle/>
          <a:p>
            <a:endParaRPr lang="en-US"/>
          </a:p>
        </p:txBody>
      </p:sp>
    </p:spTree>
    <p:extLst>
      <p:ext uri="{BB962C8B-B14F-4D97-AF65-F5344CB8AC3E}">
        <p14:creationId xmlns:p14="http://schemas.microsoft.com/office/powerpoint/2010/main" val="1664427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Google Shape;258;p1" descr="OCT Digital Transformation PPT Template 2 Title.jpg"/>
          <p:cNvPicPr preferRelativeResize="0"/>
          <p:nvPr userDrawn="1"/>
        </p:nvPicPr>
        <p:blipFill rotWithShape="1">
          <a:blip r:embed="rId2" cstate="screen">
            <a:alphaModFix/>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050" y="-1"/>
            <a:ext cx="12188950" cy="6858001"/>
          </a:xfrm>
          <a:prstGeom prst="rect">
            <a:avLst/>
          </a:prstGeom>
          <a:noFill/>
          <a:ln>
            <a:noFill/>
          </a:ln>
        </p:spPr>
      </p:pic>
      <p:pic>
        <p:nvPicPr>
          <p:cNvPr id="3" name="Picture 2" descr="A picture containing background pattern&#10;&#10;Description automatically generated">
            <a:extLst>
              <a:ext uri="{FF2B5EF4-FFF2-40B4-BE49-F238E27FC236}">
                <a16:creationId xmlns:a16="http://schemas.microsoft.com/office/drawing/2014/main" id="{AE568F39-A053-BD43-B2D3-FFE031007BD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95819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A view of the earth from space&#10;&#10;Description automatically generated with medium confidence">
            <a:extLst>
              <a:ext uri="{FF2B5EF4-FFF2-40B4-BE49-F238E27FC236}">
                <a16:creationId xmlns:a16="http://schemas.microsoft.com/office/drawing/2014/main" id="{5A9E980E-9207-4170-AA72-94A8A785728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842"/>
          <a:stretch/>
        </p:blipFill>
        <p:spPr>
          <a:xfrm rot="10800000" flipH="1">
            <a:off x="0" y="-1"/>
            <a:ext cx="12192001" cy="6934198"/>
          </a:xfrm>
          <a:prstGeom prst="rect">
            <a:avLst/>
          </a:prstGeom>
        </p:spPr>
      </p:pic>
      <p:pic>
        <p:nvPicPr>
          <p:cNvPr id="3" name="Picture 2" descr="A picture containing background pattern&#10;&#10;Description automatically generated">
            <a:extLst>
              <a:ext uri="{FF2B5EF4-FFF2-40B4-BE49-F238E27FC236}">
                <a16:creationId xmlns:a16="http://schemas.microsoft.com/office/drawing/2014/main" id="{AE568F39-A053-BD43-B2D3-FFE031007BD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87408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Google Shape;258;p1" descr="OCT Digital Transformation PPT Template 2 Title.jp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050" y="0"/>
            <a:ext cx="12188950" cy="6858001"/>
          </a:xfrm>
          <a:prstGeom prst="rect">
            <a:avLst/>
          </a:prstGeom>
          <a:noFill/>
          <a:ln>
            <a:noFill/>
          </a:ln>
        </p:spPr>
      </p:pic>
      <p:sp>
        <p:nvSpPr>
          <p:cNvPr id="2" name="Title 1"/>
          <p:cNvSpPr>
            <a:spLocks noGrp="1"/>
          </p:cNvSpPr>
          <p:nvPr>
            <p:ph type="ctrTitle"/>
          </p:nvPr>
        </p:nvSpPr>
        <p:spPr>
          <a:xfrm>
            <a:off x="914400" y="2130426"/>
            <a:ext cx="10363200" cy="1470025"/>
          </a:xfrm>
        </p:spPr>
        <p:txBody>
          <a:bodyPr/>
          <a:lstStyle>
            <a:lvl1pPr algn="ctr">
              <a:defRPr>
                <a:effectLst>
                  <a:glow rad="101600">
                    <a:schemeClr val="bg1">
                      <a:alpha val="60000"/>
                    </a:schemeClr>
                  </a:glow>
                </a:effectLst>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effectLst>
                  <a:glow rad="101600">
                    <a:schemeClr val="bg1">
                      <a:alpha val="60000"/>
                    </a:schemeClr>
                  </a:glo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lvl1pPr>
              <a:defRPr>
                <a:solidFill>
                  <a:srgbClr val="FF0000"/>
                </a:solidFill>
              </a:defRPr>
            </a:lvl1pPr>
          </a:lstStyle>
          <a:p>
            <a:endParaRPr lang="en-US"/>
          </a:p>
        </p:txBody>
      </p:sp>
      <p:sp>
        <p:nvSpPr>
          <p:cNvPr id="6" name="Slide Number Placeholder 5"/>
          <p:cNvSpPr>
            <a:spLocks noGrp="1"/>
          </p:cNvSpPr>
          <p:nvPr>
            <p:ph type="sldNum" sz="quarter" idx="12"/>
          </p:nvPr>
        </p:nvSpPr>
        <p:spPr/>
        <p:txBody>
          <a:bodyPr/>
          <a:lstStyle/>
          <a:p>
            <a:fld id="{C1648A5A-AD4A-4009-87F5-A24241EE7D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91691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20" descr="Full Hd 3d Planet Wallpaper For Desktop posted by John Simpson">
            <a:extLst>
              <a:ext uri="{FF2B5EF4-FFF2-40B4-BE49-F238E27FC236}">
                <a16:creationId xmlns:a16="http://schemas.microsoft.com/office/drawing/2014/main" id="{7B5D7F76-F81E-4365-99A8-EAF592A9A4E8}"/>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1285"/>
          <a:stretch/>
        </p:blipFill>
        <p:spPr bwMode="auto">
          <a:xfrm flipH="1">
            <a:off x="-1" y="-39317"/>
            <a:ext cx="9535885" cy="871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descr="Full Hd 3d Planet Wallpaper For Desktop posted by John Simpson">
            <a:extLst>
              <a:ext uri="{FF2B5EF4-FFF2-40B4-BE49-F238E27FC236}">
                <a16:creationId xmlns:a16="http://schemas.microsoft.com/office/drawing/2014/main" id="{923CD0F4-7010-4E41-8DCC-C72387BBB81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flipH="1">
            <a:off x="9341788" y="-35311"/>
            <a:ext cx="2860085" cy="86299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9A577568-7D3A-4301-9C14-8E393B020452}"/>
              </a:ext>
            </a:extLst>
          </p:cNvPr>
          <p:cNvCxnSpPr>
            <a:cxnSpLocks/>
          </p:cNvCxnSpPr>
          <p:nvPr/>
        </p:nvCxnSpPr>
        <p:spPr>
          <a:xfrm>
            <a:off x="3738" y="827685"/>
            <a:ext cx="1218826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1673" y="6426"/>
            <a:ext cx="11360727" cy="739942"/>
          </a:xfr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9/2/2018</a:t>
            </a:r>
          </a:p>
        </p:txBody>
      </p:sp>
      <p:sp>
        <p:nvSpPr>
          <p:cNvPr id="5" name="Footer Placeholder 4"/>
          <p:cNvSpPr>
            <a:spLocks noGrp="1"/>
          </p:cNvSpPr>
          <p:nvPr>
            <p:ph type="ftr" sz="quarter" idx="11"/>
          </p:nvPr>
        </p:nvSpPr>
        <p:spPr/>
        <p:txBody>
          <a:bodyPr/>
          <a:lstStyle>
            <a:lvl1pPr>
              <a:defRPr>
                <a:solidFill>
                  <a:srgbClr val="FF0000"/>
                </a:solidFill>
              </a:defRPr>
            </a:lvl1pPr>
          </a:lstStyle>
          <a:p>
            <a:endParaRPr lang="en-US"/>
          </a:p>
        </p:txBody>
      </p:sp>
      <p:sp>
        <p:nvSpPr>
          <p:cNvPr id="6" name="Slide Number Placeholder 5"/>
          <p:cNvSpPr>
            <a:spLocks noGrp="1"/>
          </p:cNvSpPr>
          <p:nvPr>
            <p:ph type="sldNum" sz="quarter" idx="12"/>
          </p:nvPr>
        </p:nvSpPr>
        <p:spPr/>
        <p:txBody>
          <a:bodyPr/>
          <a:lstStyle/>
          <a:p>
            <a:fld id="{C1648A5A-AD4A-4009-87F5-A24241EE7D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06260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1673" y="6426"/>
            <a:ext cx="10609237" cy="739942"/>
          </a:xfrm>
        </p:spPr>
        <p:txBody>
          <a:bodyPr/>
          <a:lstStyle>
            <a:lvl1pPr algn="l">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9/2/2018</a:t>
            </a:r>
          </a:p>
        </p:txBody>
      </p:sp>
      <p:sp>
        <p:nvSpPr>
          <p:cNvPr id="5" name="Footer Placeholder 4"/>
          <p:cNvSpPr>
            <a:spLocks noGrp="1"/>
          </p:cNvSpPr>
          <p:nvPr>
            <p:ph type="ftr" sz="quarter" idx="11"/>
          </p:nvPr>
        </p:nvSpPr>
        <p:spPr/>
        <p:txBody>
          <a:bodyPr/>
          <a:lstStyle>
            <a:lvl1pPr>
              <a:defRPr>
                <a:solidFill>
                  <a:srgbClr val="FF0000"/>
                </a:solidFill>
              </a:defRPr>
            </a:lvl1pPr>
          </a:lstStyle>
          <a:p>
            <a:endParaRPr lang="en-US"/>
          </a:p>
        </p:txBody>
      </p:sp>
      <p:sp>
        <p:nvSpPr>
          <p:cNvPr id="6" name="Slide Number Placeholder 5"/>
          <p:cNvSpPr>
            <a:spLocks noGrp="1"/>
          </p:cNvSpPr>
          <p:nvPr>
            <p:ph type="sldNum" sz="quarter" idx="12"/>
          </p:nvPr>
        </p:nvSpPr>
        <p:spPr/>
        <p:txBody>
          <a:bodyPr/>
          <a:lstStyle/>
          <a:p>
            <a:fld id="{C1648A5A-AD4A-4009-87F5-A24241EE7D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72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63C43-1EB2-BFDB-3229-E6EF639AD3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A8FA63-D0A1-CF8D-A32F-D5F8BFC95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1140B-8897-995E-587B-AA7582435FA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27910A8-25CE-F878-982C-93BD98761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C510D-0CF5-A7F9-687C-447D8B5B8078}"/>
              </a:ext>
            </a:extLst>
          </p:cNvPr>
          <p:cNvSpPr>
            <a:spLocks noGrp="1"/>
          </p:cNvSpPr>
          <p:nvPr>
            <p:ph type="sldNum" sz="quarter" idx="12"/>
          </p:nvPr>
        </p:nvSpPr>
        <p:spPr/>
        <p:txBody>
          <a:bodyPr/>
          <a:lstStyle/>
          <a:p>
            <a:fld id="{2DEA563E-77C6-6046-9B14-1085FCD3D217}" type="slidenum">
              <a:rPr lang="en-US" smtClean="0"/>
              <a:t>‹#›</a:t>
            </a:fld>
            <a:endParaRPr lang="en-US"/>
          </a:p>
        </p:txBody>
      </p:sp>
    </p:spTree>
    <p:extLst>
      <p:ext uri="{BB962C8B-B14F-4D97-AF65-F5344CB8AC3E}">
        <p14:creationId xmlns:p14="http://schemas.microsoft.com/office/powerpoint/2010/main" val="86879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Google Shape;258;p1" descr="OCT Digital Transformation PPT Template 2 Title.jp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1"/>
            <a:ext cx="12188950" cy="6858001"/>
          </a:xfrm>
          <a:prstGeom prst="rect">
            <a:avLst/>
          </a:prstGeom>
          <a:noFill/>
          <a:ln>
            <a:noFill/>
          </a:ln>
        </p:spPr>
      </p:pic>
      <p:sp>
        <p:nvSpPr>
          <p:cNvPr id="2" name="Title 1"/>
          <p:cNvSpPr>
            <a:spLocks noGrp="1"/>
          </p:cNvSpPr>
          <p:nvPr>
            <p:ph type="title"/>
          </p:nvPr>
        </p:nvSpPr>
        <p:spPr>
          <a:xfrm>
            <a:off x="963084" y="4406901"/>
            <a:ext cx="10363200" cy="1362075"/>
          </a:xfrm>
        </p:spPr>
        <p:txBody>
          <a:bodyPr anchor="t"/>
          <a:lstStyle>
            <a:lvl1pPr algn="l">
              <a:defRPr sz="4000" b="0" cap="all">
                <a:effectLst>
                  <a:glow rad="101600">
                    <a:schemeClr val="bg1">
                      <a:alpha val="60000"/>
                    </a:schemeClr>
                  </a:glow>
                </a:effectLst>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effectLst>
                  <a:glow rad="101600">
                    <a:schemeClr val="bg1">
                      <a:alpha val="60000"/>
                    </a:schemeClr>
                  </a:glo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563E-77C6-6046-9B14-1085FCD3D217}" type="slidenum">
              <a:rPr lang="en-US" smtClean="0"/>
              <a:t>‹#›</a:t>
            </a:fld>
            <a:endParaRPr lang="en-US"/>
          </a:p>
        </p:txBody>
      </p:sp>
      <p:pic>
        <p:nvPicPr>
          <p:cNvPr id="8" name="Picture 7">
            <a:extLst>
              <a:ext uri="{FF2B5EF4-FFF2-40B4-BE49-F238E27FC236}">
                <a16:creationId xmlns:a16="http://schemas.microsoft.com/office/drawing/2014/main" id="{66BA2282-AB7E-E767-CB56-8CAD208DE1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40109" y="-111280"/>
            <a:ext cx="1188373" cy="1153006"/>
          </a:xfrm>
          <a:prstGeom prst="rect">
            <a:avLst/>
          </a:prstGeom>
        </p:spPr>
      </p:pic>
    </p:spTree>
    <p:extLst>
      <p:ext uri="{BB962C8B-B14F-4D97-AF65-F5344CB8AC3E}">
        <p14:creationId xmlns:p14="http://schemas.microsoft.com/office/powerpoint/2010/main" val="2696911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9" name="Google Shape;258;p1" descr="OCT Digital Transformation PPT Template 2 Title.jpg">
            <a:extLst>
              <a:ext uri="{FF2B5EF4-FFF2-40B4-BE49-F238E27FC236}">
                <a16:creationId xmlns:a16="http://schemas.microsoft.com/office/drawing/2014/main" id="{981BDBE4-6257-466A-A584-23074851EF46}"/>
              </a:ext>
            </a:extLst>
          </p:cNvPr>
          <p:cNvPicPr preferRelativeResize="0"/>
          <p:nvPr/>
        </p:nvPicPr>
        <p:blipFill rotWithShape="1">
          <a:blip r:embed="rId2" cstate="screen">
            <a:alphaModFix/>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
            <a:ext cx="12188950" cy="6858001"/>
          </a:xfrm>
          <a:prstGeom prst="rect">
            <a:avLst/>
          </a:prstGeom>
          <a:noFill/>
          <a:ln>
            <a:noFill/>
          </a:ln>
        </p:spPr>
      </p:pic>
      <p:sp>
        <p:nvSpPr>
          <p:cNvPr id="2" name="Title 1"/>
          <p:cNvSpPr>
            <a:spLocks noGrp="1"/>
          </p:cNvSpPr>
          <p:nvPr>
            <p:ph type="title"/>
          </p:nvPr>
        </p:nvSpPr>
        <p:spPr>
          <a:xfrm>
            <a:off x="963084" y="4406901"/>
            <a:ext cx="10363200" cy="1362075"/>
          </a:xfrm>
        </p:spPr>
        <p:txBody>
          <a:bodyPr anchor="t"/>
          <a:lstStyle>
            <a:lvl1pPr algn="l">
              <a:defRPr sz="4000" b="0" cap="all">
                <a:effectLst>
                  <a:glow rad="101600">
                    <a:schemeClr val="bg1">
                      <a:alpha val="60000"/>
                    </a:schemeClr>
                  </a:glow>
                </a:effectLst>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effectLst>
                  <a:glow rad="101600">
                    <a:schemeClr val="bg1">
                      <a:alpha val="60000"/>
                    </a:schemeClr>
                  </a:glo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9/2/2018</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648A5A-AD4A-4009-87F5-A24241EE7D5C}" type="slidenum">
              <a:rPr lang="en-US" smtClean="0">
                <a:solidFill>
                  <a:prstClr val="black">
                    <a:tint val="75000"/>
                  </a:prstClr>
                </a:solidFill>
              </a:rPr>
              <a:pPr/>
              <a:t>‹#›</a:t>
            </a:fld>
            <a:endParaRPr lang="en-US">
              <a:solidFill>
                <a:prstClr val="black">
                  <a:tint val="75000"/>
                </a:prstClr>
              </a:solidFill>
            </a:endParaRPr>
          </a:p>
        </p:txBody>
      </p:sp>
      <p:pic>
        <p:nvPicPr>
          <p:cNvPr id="143362" name="Picture 2" descr="The NASA logo is having a moment — in retail | The Seattle Times"/>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5136" b="94294" l="3462" r="98077">
                        <a14:foregroundMark x1="21538" y1="48217" x2="21538" y2="48217"/>
                        <a14:foregroundMark x1="37821" y1="49215" x2="37821" y2="49215"/>
                        <a14:foregroundMark x1="45256" y1="50071" x2="45256" y2="50071"/>
                        <a14:foregroundMark x1="38590" y1="50214" x2="38590" y2="50214"/>
                        <a14:foregroundMark x1="40385" y1="51641" x2="40385" y2="51641"/>
                        <a14:foregroundMark x1="54615" y1="47504" x2="54615" y2="47504"/>
                        <a14:foregroundMark x1="61538" y1="55207" x2="61538" y2="55207"/>
                        <a14:foregroundMark x1="65256" y1="54494" x2="65256" y2="54494"/>
                        <a14:foregroundMark x1="67308" y1="63338" x2="67308" y2="63338"/>
                        <a14:foregroundMark x1="67821" y1="63909" x2="67821" y2="63909"/>
                        <a14:foregroundMark x1="66923" y1="58203" x2="66923" y2="58203"/>
                        <a14:foregroundMark x1="67692" y1="54922" x2="67692" y2="54922"/>
                        <a14:foregroundMark x1="71026" y1="50499" x2="71026" y2="50499"/>
                        <a14:foregroundMark x1="76667" y1="49643" x2="76667" y2="49643"/>
                        <a14:foregroundMark x1="73205" y1="44223" x2="73205" y2="44223"/>
                        <a14:foregroundMark x1="75513" y1="59058" x2="75513" y2="59058"/>
                        <a14:foregroundMark x1="76667" y1="56063" x2="76667" y2="56063"/>
                        <a14:foregroundMark x1="32436" y1="23395" x2="32436" y2="23395"/>
                        <a14:foregroundMark x1="28846" y1="28673" x2="28846" y2="28673"/>
                        <a14:foregroundMark x1="29615" y1="36519" x2="29615" y2="36519"/>
                        <a14:foregroundMark x1="38846" y1="55777" x2="38846" y2="55777"/>
                        <a14:foregroundMark x1="46410" y1="65621" x2="46410" y2="65621"/>
                        <a14:foregroundMark x1="45256" y1="54494" x2="45256" y2="54494"/>
                        <a14:foregroundMark x1="41282" y1="46362" x2="41282" y2="46362"/>
                        <a14:foregroundMark x1="44231" y1="52068" x2="44231" y2="52068"/>
                        <a14:foregroundMark x1="41923" y1="46790" x2="41923" y2="46790"/>
                        <a14:foregroundMark x1="37179" y1="53067" x2="37179" y2="53067"/>
                        <a14:foregroundMark x1="37564" y1="54494" x2="37564" y2="54494"/>
                        <a14:foregroundMark x1="35897" y1="56491" x2="35897" y2="56491"/>
                        <a14:foregroundMark x1="26538" y1="54922" x2="26538" y2="54922"/>
                        <a14:foregroundMark x1="21795" y1="50927" x2="22179" y2="50927"/>
                        <a14:foregroundMark x1="23590" y1="47218" x2="23590" y2="47218"/>
                        <a14:foregroundMark x1="19487" y1="44508" x2="19487" y2="44508"/>
                        <a14:foregroundMark x1="17949" y1="51641" x2="17949" y2="51641"/>
                        <a14:foregroundMark x1="18077" y1="56348" x2="18077" y2="56348"/>
                        <a14:foregroundMark x1="18333" y1="48645" x2="18333" y2="48645"/>
                        <a14:foregroundMark x1="18590" y1="44793" x2="18590" y2="44793"/>
                        <a14:foregroundMark x1="24359" y1="51926" x2="24359" y2="51926"/>
                        <a14:foregroundMark x1="28333" y1="45934" x2="28333" y2="45934"/>
                        <a14:foregroundMark x1="43590" y1="26676" x2="43590" y2="26676"/>
                        <a14:foregroundMark x1="50385" y1="31954" x2="50385" y2="31954"/>
                        <a14:foregroundMark x1="55769" y1="37660" x2="55769" y2="37660"/>
                        <a14:foregroundMark x1="58205" y1="41797" x2="58205" y2="41797"/>
                        <a14:foregroundMark x1="59359" y1="42796" x2="59359" y2="42796"/>
                        <a14:foregroundMark x1="61538" y1="43081" x2="61538" y2="43081"/>
                        <a14:foregroundMark x1="59231" y1="44365" x2="59231" y2="44365"/>
                        <a14:foregroundMark x1="62179" y1="48074" x2="62179" y2="48074"/>
                        <a14:foregroundMark x1="63974" y1="52068" x2="63974" y2="52068"/>
                        <a14:foregroundMark x1="61410" y1="53923" x2="61410" y2="53923"/>
                        <a14:foregroundMark x1="58077" y1="56348" x2="58077" y2="56348"/>
                        <a14:foregroundMark x1="55128" y1="56919" x2="55128" y2="56919"/>
                        <a14:foregroundMark x1="56026" y1="48930" x2="56026" y2="48930"/>
                        <a14:foregroundMark x1="53333" y1="44650" x2="53846" y2="44650"/>
                        <a14:foregroundMark x1="55256" y1="43795" x2="55769" y2="43795"/>
                        <a14:foregroundMark x1="42564" y1="49215" x2="42564" y2="49215"/>
                        <a14:foregroundMark x1="68590" y1="51355" x2="68590" y2="51355"/>
                        <a14:foregroundMark x1="70000" y1="47218" x2="70000" y2="47218"/>
                        <a14:foregroundMark x1="71538" y1="44080" x2="71538" y2="44080"/>
                        <a14:foregroundMark x1="96410" y1="12268" x2="96410" y2="12268"/>
                      </a14:backgroundRemoval>
                    </a14:imgEffect>
                  </a14:imgLayer>
                </a14:imgProps>
              </a:ext>
              <a:ext uri="{28A0092B-C50C-407E-A947-70E740481C1C}">
                <a14:useLocalDpi xmlns:a14="http://schemas.microsoft.com/office/drawing/2010/main"/>
              </a:ext>
            </a:extLst>
          </a:blip>
          <a:srcRect/>
          <a:stretch>
            <a:fillRect/>
          </a:stretch>
        </p:blipFill>
        <p:spPr bwMode="auto">
          <a:xfrm>
            <a:off x="11140901" y="62630"/>
            <a:ext cx="940452" cy="8452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754D5F5-40DC-4990-7354-6B96B080CA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40109" y="-111280"/>
            <a:ext cx="1188373" cy="1153006"/>
          </a:xfrm>
          <a:prstGeom prst="rect">
            <a:avLst/>
          </a:prstGeom>
        </p:spPr>
      </p:pic>
    </p:spTree>
    <p:extLst>
      <p:ext uri="{BB962C8B-B14F-4D97-AF65-F5344CB8AC3E}">
        <p14:creationId xmlns:p14="http://schemas.microsoft.com/office/powerpoint/2010/main" val="123004142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0" cap="all">
                <a:effectLst>
                  <a:glow rad="101600">
                    <a:schemeClr val="bg1">
                      <a:alpha val="60000"/>
                    </a:schemeClr>
                  </a:glow>
                </a:effectLst>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effectLst>
                  <a:glow rad="101600">
                    <a:schemeClr val="bg1">
                      <a:alpha val="60000"/>
                    </a:schemeClr>
                  </a:glo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9/2/2018</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648A5A-AD4A-4009-87F5-A24241EE7D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336187"/>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9/2/2018</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648A5A-AD4A-4009-87F5-A24241EE7D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68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8" y="74636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8" y="1386130"/>
            <a:ext cx="5386917" cy="4913070"/>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6" y="74636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6" y="1386130"/>
            <a:ext cx="5389033" cy="4913070"/>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9/2/2018</a:t>
            </a: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1648A5A-AD4A-4009-87F5-A24241EE7D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35720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9/2/2018</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648A5A-AD4A-4009-87F5-A24241EE7D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99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EA563E-77C6-6046-9B14-1085FCD3D217}" type="slidenum">
              <a:rPr lang="en-US" smtClean="0"/>
              <a:t>‹#›</a:t>
            </a:fld>
            <a:endParaRPr lang="en-US"/>
          </a:p>
        </p:txBody>
      </p:sp>
    </p:spTree>
    <p:extLst>
      <p:ext uri="{BB962C8B-B14F-4D97-AF65-F5344CB8AC3E}">
        <p14:creationId xmlns:p14="http://schemas.microsoft.com/office/powerpoint/2010/main" val="344597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792" y="102476"/>
            <a:ext cx="10710041" cy="794327"/>
          </a:xfrm>
        </p:spPr>
        <p:txBody>
          <a:bodyPr anchor="b">
            <a:normAutofit/>
          </a:bodyPr>
          <a:lstStyle>
            <a:lvl1pPr algn="l">
              <a:defRPr sz="4000" b="0"/>
            </a:lvl1pPr>
          </a:lstStyle>
          <a:p>
            <a:r>
              <a:rPr lang="en-US"/>
              <a:t>Click to edit Master title style</a:t>
            </a:r>
            <a:endParaRPr lang="en-US" dirty="0"/>
          </a:p>
        </p:txBody>
      </p:sp>
      <p:sp>
        <p:nvSpPr>
          <p:cNvPr id="3" name="Content Placeholder 2"/>
          <p:cNvSpPr>
            <a:spLocks noGrp="1"/>
          </p:cNvSpPr>
          <p:nvPr>
            <p:ph idx="1"/>
          </p:nvPr>
        </p:nvSpPr>
        <p:spPr>
          <a:xfrm>
            <a:off x="4766733" y="960582"/>
            <a:ext cx="6815667" cy="5165582"/>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960583"/>
            <a:ext cx="4011084" cy="51655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9/2/2018</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648A5A-AD4A-4009-87F5-A24241EE7D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04597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338667" y="176107"/>
            <a:ext cx="11352107" cy="274639"/>
          </a:xfrm>
          <a:prstGeom prst="rect">
            <a:avLst/>
          </a:prstGeom>
        </p:spPr>
        <p:txBody>
          <a:bodyPr anchor="t">
            <a:noAutofit/>
          </a:bodyPr>
          <a:lstStyle>
            <a:lvl1pPr marL="0" indent="0" algn="l">
              <a:buNone/>
              <a:tabLst/>
              <a:defRPr sz="1067" baseline="0">
                <a:solidFill>
                  <a:schemeClr val="bg1">
                    <a:lumMod val="50000"/>
                  </a:schemeClr>
                </a:solidFill>
                <a:latin typeface="+mj-lt"/>
              </a:defRPr>
            </a:lvl1pPr>
            <a:lvl2pPr marL="548626" indent="0">
              <a:buNone/>
              <a:defRPr sz="1333"/>
            </a:lvl2pPr>
            <a:lvl3pPr marL="1036294" indent="0">
              <a:buNone/>
              <a:defRPr sz="1333"/>
            </a:lvl3pPr>
            <a:lvl4pPr marL="1402045" indent="0">
              <a:buNone/>
              <a:defRPr sz="1333"/>
            </a:lvl4pPr>
            <a:lvl5pPr marL="1767796" indent="0">
              <a:buNone/>
              <a:defRPr sz="1333"/>
            </a:lvl5pPr>
          </a:lstStyle>
          <a:p>
            <a:pPr lvl="0"/>
            <a:r>
              <a:rPr lang="en-US"/>
              <a:t>Theme, project, mission or org ID (optional)</a:t>
            </a:r>
          </a:p>
        </p:txBody>
      </p:sp>
      <p:pic>
        <p:nvPicPr>
          <p:cNvPr id="7" name="Picture 6" descr="JPL_RedBlack_rgb_horz_5in_160601.eps"/>
          <p:cNvPicPr>
            <a:picLocks noChangeAspect="1"/>
          </p:cNvPicPr>
          <p:nvPr/>
        </p:nvPicPr>
        <p:blipFill rotWithShape="1">
          <a:blip r:embed="rId2" cstate="email">
            <a:extLst>
              <a:ext uri="{28A0092B-C50C-407E-A947-70E740481C1C}">
                <a14:useLocalDpi xmlns:a14="http://schemas.microsoft.com/office/drawing/2010/main"/>
              </a:ext>
            </a:extLst>
          </a:blip>
          <a:srcRect l="6920" r="64328"/>
          <a:stretch/>
        </p:blipFill>
        <p:spPr>
          <a:xfrm>
            <a:off x="11476113" y="6454142"/>
            <a:ext cx="484561" cy="280881"/>
          </a:xfrm>
          <a:prstGeom prst="rect">
            <a:avLst/>
          </a:prstGeom>
        </p:spPr>
      </p:pic>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338667" y="1009572"/>
            <a:ext cx="11352107" cy="467016"/>
          </a:xfrm>
          <a:prstGeom prst="rect">
            <a:avLst/>
          </a:prstGeom>
        </p:spPr>
        <p:txBody>
          <a:bodyPr vert="horz">
            <a:noAutofit/>
          </a:bodyPr>
          <a:lstStyle>
            <a:lvl1pPr marL="0" indent="0">
              <a:buFontTx/>
              <a:buNone/>
              <a:defRPr sz="2667" baseline="0">
                <a:solidFill>
                  <a:srgbClr val="000000"/>
                </a:solidFill>
              </a:defRPr>
            </a:lvl1pPr>
            <a:lvl2pPr marL="609585" indent="0">
              <a:buFontTx/>
              <a:buNone/>
              <a:defRPr sz="2667"/>
            </a:lvl2pPr>
            <a:lvl3pPr marL="1219170" indent="0">
              <a:buFontTx/>
              <a:buNone/>
              <a:defRPr sz="2667"/>
            </a:lvl3pPr>
            <a:lvl4pPr marL="1828754" indent="0">
              <a:buFontTx/>
              <a:buNone/>
              <a:defRPr sz="2667"/>
            </a:lvl4pPr>
            <a:lvl5pPr marL="2438339" indent="0">
              <a:buFontTx/>
              <a:buNone/>
              <a:defRPr sz="2667"/>
            </a:lvl5pPr>
          </a:lstStyle>
          <a:p>
            <a:pPr lvl="0"/>
            <a:r>
              <a:rPr lang="en-US"/>
              <a:t>Click to Edit Subhead</a:t>
            </a:r>
          </a:p>
        </p:txBody>
      </p:sp>
      <p:sp>
        <p:nvSpPr>
          <p:cNvPr id="13" name="Content Placeholder 2"/>
          <p:cNvSpPr>
            <a:spLocks noGrp="1"/>
          </p:cNvSpPr>
          <p:nvPr>
            <p:ph sz="quarter" idx="19"/>
          </p:nvPr>
        </p:nvSpPr>
        <p:spPr>
          <a:xfrm>
            <a:off x="1882987" y="2136141"/>
            <a:ext cx="8426027" cy="3625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0"/>
          </p:nvPr>
        </p:nvSpPr>
        <p:spPr/>
        <p:txBody>
          <a:bodyPr/>
          <a:lstStyle/>
          <a:p>
            <a:r>
              <a:rPr lang="en-US"/>
              <a:t>9/2/2018</a:t>
            </a:r>
          </a:p>
        </p:txBody>
      </p:sp>
      <p:sp>
        <p:nvSpPr>
          <p:cNvPr id="3" name="Footer Placeholder 2"/>
          <p:cNvSpPr>
            <a:spLocks noGrp="1"/>
          </p:cNvSpPr>
          <p:nvPr>
            <p:ph type="ftr" sz="quarter" idx="21"/>
          </p:nvPr>
        </p:nvSpPr>
        <p:spPr/>
        <p:txBody>
          <a:bodyPr/>
          <a:lstStyle/>
          <a:p>
            <a:endParaRPr lang="en-US"/>
          </a:p>
        </p:txBody>
      </p:sp>
      <p:sp>
        <p:nvSpPr>
          <p:cNvPr id="8" name="Slide Number Placeholder 7"/>
          <p:cNvSpPr>
            <a:spLocks noGrp="1"/>
          </p:cNvSpPr>
          <p:nvPr>
            <p:ph type="sldNum" sz="quarter" idx="22"/>
          </p:nvPr>
        </p:nvSpPr>
        <p:spPr/>
        <p:txBody>
          <a:bodyPr/>
          <a:lstStyle/>
          <a:p>
            <a:endParaRPr lang="en-US"/>
          </a:p>
        </p:txBody>
      </p:sp>
    </p:spTree>
    <p:extLst>
      <p:ext uri="{BB962C8B-B14F-4D97-AF65-F5344CB8AC3E}">
        <p14:creationId xmlns:p14="http://schemas.microsoft.com/office/powerpoint/2010/main" val="3073833444"/>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5" name="Google Shape;258;p1" descr="OCT Digital Transformation PPT Template 2 Title.jpg"/>
          <p:cNvPicPr preferRelativeResize="0"/>
          <p:nvPr/>
        </p:nvPicPr>
        <p:blipFill rotWithShape="1">
          <a:blip r:embed="rId2" cstate="screen">
            <a:alphaModFix/>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050" y="-1"/>
            <a:ext cx="12188950" cy="6858001"/>
          </a:xfrm>
          <a:prstGeom prst="rect">
            <a:avLst/>
          </a:prstGeom>
          <a:noFill/>
          <a:ln>
            <a:noFill/>
          </a:ln>
        </p:spPr>
      </p:pic>
      <p:pic>
        <p:nvPicPr>
          <p:cNvPr id="3" name="Picture 2" descr="A picture containing background pattern&#10;&#10;Description automatically generated">
            <a:extLst>
              <a:ext uri="{FF2B5EF4-FFF2-40B4-BE49-F238E27FC236}">
                <a16:creationId xmlns:a16="http://schemas.microsoft.com/office/drawing/2014/main" id="{AE568F39-A053-BD43-B2D3-FFE031007BD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323244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770D-CAD1-2710-CB6B-73A7553B54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C6BEE-283D-F8DC-A9D9-B075E97B24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CBE49E-F605-4ED5-9F93-4DC7B3141B8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C13F39C-248D-FF7D-7B27-701AA3C862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63A1B-386A-28C2-5928-E3A0159AB966}"/>
              </a:ext>
            </a:extLst>
          </p:cNvPr>
          <p:cNvSpPr>
            <a:spLocks noGrp="1"/>
          </p:cNvSpPr>
          <p:nvPr>
            <p:ph type="sldNum" sz="quarter" idx="12"/>
          </p:nvPr>
        </p:nvSpPr>
        <p:spPr/>
        <p:txBody>
          <a:bodyPr/>
          <a:lstStyle/>
          <a:p>
            <a:fld id="{2DEA563E-77C6-6046-9B14-1085FCD3D217}" type="slidenum">
              <a:rPr lang="en-US" smtClean="0"/>
              <a:t>‹#›</a:t>
            </a:fld>
            <a:endParaRPr lang="en-US"/>
          </a:p>
        </p:txBody>
      </p:sp>
    </p:spTree>
    <p:extLst>
      <p:ext uri="{BB962C8B-B14F-4D97-AF65-F5344CB8AC3E}">
        <p14:creationId xmlns:p14="http://schemas.microsoft.com/office/powerpoint/2010/main" val="1640148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A view of the earth from space&#10;&#10;Description automatically generated with medium confidence">
            <a:extLst>
              <a:ext uri="{FF2B5EF4-FFF2-40B4-BE49-F238E27FC236}">
                <a16:creationId xmlns:a16="http://schemas.microsoft.com/office/drawing/2014/main" id="{5A9E980E-9207-4170-AA72-94A8A785728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842"/>
          <a:stretch/>
        </p:blipFill>
        <p:spPr>
          <a:xfrm rot="10800000" flipH="1">
            <a:off x="0" y="-1"/>
            <a:ext cx="12192001" cy="6934198"/>
          </a:xfrm>
          <a:prstGeom prst="rect">
            <a:avLst/>
          </a:prstGeom>
        </p:spPr>
      </p:pic>
      <p:pic>
        <p:nvPicPr>
          <p:cNvPr id="3" name="Picture 2" descr="A picture containing background pattern&#10;&#10;Description automatically generated">
            <a:extLst>
              <a:ext uri="{FF2B5EF4-FFF2-40B4-BE49-F238E27FC236}">
                <a16:creationId xmlns:a16="http://schemas.microsoft.com/office/drawing/2014/main" id="{AE568F39-A053-BD43-B2D3-FFE031007BD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3820704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p:custDataLst>
              <p:tags r:id="rId1"/>
            </p:custDataLst>
            <p:extLst>
              <p:ext uri="{D42A27DB-BD31-4B8C-83A1-F6EECF244321}">
                <p14:modId xmlns:p14="http://schemas.microsoft.com/office/powerpoint/2010/main" val="1566948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13" imgH="416" progId="TCLayout.ActiveDocument.1">
                  <p:embed/>
                </p:oleObj>
              </mc:Choice>
              <mc:Fallback>
                <p:oleObj name="think-cell Slide" r:id="rId12"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err="1">
              <a:solidFill>
                <a:schemeClr val="bg1"/>
              </a:solidFill>
              <a:latin typeface="Segoe UI" panose="020B0502040204020203" pitchFamily="34" charset="0"/>
              <a:ea typeface="+mj-ea"/>
              <a:cs typeface="+mj-cs"/>
              <a:sym typeface="Segoe UI" panose="020B0502040204020203"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0219768" cy="731520"/>
          </a:xfrm>
        </p:spPr>
        <p:txBody>
          <a:bodyPr vert="horz" wrap="square" lIns="0" tIns="0" rIns="0" bIns="0" rtlCol="0" anchor="b" anchorCtr="0">
            <a:noAutofit/>
          </a:bodyPr>
          <a:lstStyle>
            <a:lvl1pPr>
              <a:defRPr lang="en-US" b="0"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884725"/>
            <a:ext cx="10219768"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8" name="Slide Number">
            <a:extLst>
              <a:ext uri="{FF2B5EF4-FFF2-40B4-BE49-F238E27FC236}">
                <a16:creationId xmlns:a16="http://schemas.microsoft.com/office/drawing/2014/main" id="{A2C2301B-DD5D-4FA9-9374-2E763B583550}"/>
              </a:ext>
            </a:extLst>
          </p:cNvPr>
          <p:cNvSpPr>
            <a:spLocks noChangeArrowheads="1"/>
          </p:cNvSpPr>
          <p:nvPr>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t">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F514B939-6F58-46A8-9C25-A8E0B359719F}"/>
              </a:ext>
            </a:extLst>
          </p:cNvPr>
          <p:cNvSpPr txBox="1">
            <a:spLocks/>
          </p:cNvSpPr>
          <p:nvPr>
            <p:custDataLst>
              <p:tags r:id="rId7"/>
            </p:custDataLst>
          </p:nvPr>
        </p:nvSpPr>
        <p:spPr>
          <a:xfrm>
            <a:off x="2061879" y="6498754"/>
            <a:ext cx="621643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graphicFrame>
        <p:nvGraphicFramePr>
          <p:cNvPr id="2" name="Object 6" hidden="1">
            <a:extLst>
              <a:ext uri="{FF2B5EF4-FFF2-40B4-BE49-F238E27FC236}">
                <a16:creationId xmlns:a16="http://schemas.microsoft.com/office/drawing/2014/main" id="{464C56F3-1F5F-7C38-1D99-D91F4C7947F3}"/>
              </a:ext>
            </a:extLst>
          </p:cNvPr>
          <p:cNvGraphicFramePr>
            <a:graphicFrameLocks noChangeAspect="1"/>
          </p:cNvGraphicFramePr>
          <p:nvPr userDrawn="1">
            <p:custDataLst>
              <p:tags r:id="rId8"/>
            </p:custDataLst>
            <p:extLst>
              <p:ext uri="{D42A27DB-BD31-4B8C-83A1-F6EECF244321}">
                <p14:modId xmlns:p14="http://schemas.microsoft.com/office/powerpoint/2010/main" val="1566948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13" imgH="416" progId="TCLayout.ActiveDocument.1">
                  <p:embed/>
                </p:oleObj>
              </mc:Choice>
              <mc:Fallback>
                <p:oleObj name="think-cell Slide" r:id="rId14"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BE931332-1967-6901-0A65-D7CF97F98743}"/>
              </a:ext>
            </a:extLst>
          </p:cNvPr>
          <p:cNvSpPr/>
          <p:nvPr userDrawn="1">
            <p:custDataLst>
              <p:tags r:id="rId9"/>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err="1">
              <a:solidFill>
                <a:schemeClr val="bg1"/>
              </a:solidFill>
              <a:latin typeface="Segoe UI" panose="020B0502040204020203" pitchFamily="34" charset="0"/>
              <a:ea typeface="+mj-ea"/>
              <a:cs typeface="+mj-cs"/>
              <a:sym typeface="Segoe UI" panose="020B0502040204020203" pitchFamily="34" charset="0"/>
            </a:endParaRPr>
          </a:p>
        </p:txBody>
      </p:sp>
      <p:sp>
        <p:nvSpPr>
          <p:cNvPr id="6" name="5. Source" hidden="1">
            <a:extLst>
              <a:ext uri="{FF2B5EF4-FFF2-40B4-BE49-F238E27FC236}">
                <a16:creationId xmlns:a16="http://schemas.microsoft.com/office/drawing/2014/main" id="{9DA02762-41F3-1675-8D21-381CB408D8FC}"/>
              </a:ext>
            </a:extLst>
          </p:cNvPr>
          <p:cNvSpPr txBox="1">
            <a:spLocks/>
          </p:cNvSpPr>
          <p:nvPr userDrawn="1">
            <p:custDataLst>
              <p:tags r:id="rId10"/>
            </p:custDataLst>
          </p:nvPr>
        </p:nvSpPr>
        <p:spPr>
          <a:xfrm>
            <a:off x="2061879" y="6498754"/>
            <a:ext cx="621643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265415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p:custDataLst>
              <p:tags r:id="rId1"/>
            </p:custDataLst>
            <p:extLst>
              <p:ext uri="{D42A27DB-BD31-4B8C-83A1-F6EECF244321}">
                <p14:modId xmlns:p14="http://schemas.microsoft.com/office/powerpoint/2010/main" val="1566948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err="1">
              <a:solidFill>
                <a:schemeClr val="bg1"/>
              </a:solidFill>
              <a:latin typeface="Segoe UI" panose="020B0502040204020203" pitchFamily="34" charset="0"/>
              <a:ea typeface="+mj-ea"/>
              <a:cs typeface="+mj-cs"/>
              <a:sym typeface="Segoe UI" panose="020B0502040204020203"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0219768" cy="731520"/>
          </a:xfrm>
        </p:spPr>
        <p:txBody>
          <a:bodyPr vert="horz" wrap="square" lIns="0" tIns="0" rIns="0" bIns="0" rtlCol="0" anchor="b" anchorCtr="0">
            <a:noAutofit/>
          </a:bodyPr>
          <a:lstStyle>
            <a:lvl1pPr>
              <a:defRPr lang="en-US" b="0"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884725"/>
            <a:ext cx="10219768"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p>
        </p:txBody>
      </p:sp>
      <p:sp>
        <p:nvSpPr>
          <p:cNvPr id="18" name="Slide Number">
            <a:extLst>
              <a:ext uri="{FF2B5EF4-FFF2-40B4-BE49-F238E27FC236}">
                <a16:creationId xmlns:a16="http://schemas.microsoft.com/office/drawing/2014/main" id="{A2C2301B-DD5D-4FA9-9374-2E763B583550}"/>
              </a:ext>
            </a:extLst>
          </p:cNvPr>
          <p:cNvSpPr>
            <a:spLocks noChangeArrowheads="1"/>
          </p:cNvSpPr>
          <p:nvPr>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t">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F514B939-6F58-46A8-9C25-A8E0B359719F}"/>
              </a:ext>
            </a:extLst>
          </p:cNvPr>
          <p:cNvSpPr txBox="1">
            <a:spLocks/>
          </p:cNvSpPr>
          <p:nvPr>
            <p:custDataLst>
              <p:tags r:id="rId6"/>
            </p:custDataLst>
          </p:nvPr>
        </p:nvSpPr>
        <p:spPr>
          <a:xfrm>
            <a:off x="2061879" y="6498754"/>
            <a:ext cx="621643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graphicFrame>
        <p:nvGraphicFramePr>
          <p:cNvPr id="2" name="Object 6" hidden="1">
            <a:extLst>
              <a:ext uri="{FF2B5EF4-FFF2-40B4-BE49-F238E27FC236}">
                <a16:creationId xmlns:a16="http://schemas.microsoft.com/office/drawing/2014/main" id="{994300CB-5F64-9CAA-BA0D-6D7966EFD3B8}"/>
              </a:ext>
            </a:extLst>
          </p:cNvPr>
          <p:cNvGraphicFramePr>
            <a:graphicFrameLocks noChangeAspect="1"/>
          </p:cNvGraphicFramePr>
          <p:nvPr userDrawn="1">
            <p:custDataLst>
              <p:tags r:id="rId7"/>
            </p:custDataLst>
            <p:extLst>
              <p:ext uri="{D42A27DB-BD31-4B8C-83A1-F6EECF244321}">
                <p14:modId xmlns:p14="http://schemas.microsoft.com/office/powerpoint/2010/main" val="1566948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13" imgH="416" progId="TCLayout.ActiveDocument.1">
                  <p:embed/>
                </p:oleObj>
              </mc:Choice>
              <mc:Fallback>
                <p:oleObj name="think-cell Slide" r:id="rId13"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24ADC64C-60F7-EA63-A7E5-222E7194C9E4}"/>
              </a:ext>
            </a:extLst>
          </p:cNvPr>
          <p:cNvSpPr/>
          <p:nvPr userDrawn="1">
            <p:custDataLst>
              <p:tags r:id="rId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err="1">
              <a:solidFill>
                <a:schemeClr val="bg1"/>
              </a:solidFill>
              <a:latin typeface="Segoe UI" panose="020B0502040204020203" pitchFamily="34" charset="0"/>
              <a:ea typeface="+mj-ea"/>
              <a:cs typeface="+mj-cs"/>
              <a:sym typeface="Segoe UI" panose="020B0502040204020203" pitchFamily="34" charset="0"/>
            </a:endParaRPr>
          </a:p>
        </p:txBody>
      </p:sp>
      <p:sp>
        <p:nvSpPr>
          <p:cNvPr id="6" name="5. Source" hidden="1">
            <a:extLst>
              <a:ext uri="{FF2B5EF4-FFF2-40B4-BE49-F238E27FC236}">
                <a16:creationId xmlns:a16="http://schemas.microsoft.com/office/drawing/2014/main" id="{2C982B8E-FF3E-CF36-C22A-96CE5653FA93}"/>
              </a:ext>
            </a:extLst>
          </p:cNvPr>
          <p:cNvSpPr txBox="1">
            <a:spLocks/>
          </p:cNvSpPr>
          <p:nvPr userDrawn="1">
            <p:custDataLst>
              <p:tags r:id="rId9"/>
            </p:custDataLst>
          </p:nvPr>
        </p:nvSpPr>
        <p:spPr>
          <a:xfrm>
            <a:off x="2061879" y="6498754"/>
            <a:ext cx="621643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536459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Title &amp; 1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8BA33D38-FF79-4659-BC13-5AED39062B0A}"/>
              </a:ext>
            </a:extLst>
          </p:cNvPr>
          <p:cNvSpPr>
            <a:spLocks noGrp="1"/>
          </p:cNvSpPr>
          <p:nvPr>
            <p:ph type="pic" sz="quarter" idx="12" hasCustomPrompt="1"/>
          </p:nvPr>
        </p:nvSpPr>
        <p:spPr>
          <a:xfrm>
            <a:off x="1524" y="0"/>
            <a:ext cx="12188952" cy="5208644"/>
          </a:xfrm>
          <a:custGeom>
            <a:avLst/>
            <a:gdLst>
              <a:gd name="connsiteX0" fmla="*/ 0 w 12188952"/>
              <a:gd name="connsiteY0" fmla="*/ 0 h 5195944"/>
              <a:gd name="connsiteX1" fmla="*/ 12188952 w 12188952"/>
              <a:gd name="connsiteY1" fmla="*/ 0 h 5195944"/>
              <a:gd name="connsiteX2" fmla="*/ 12188952 w 12188952"/>
              <a:gd name="connsiteY2" fmla="*/ 5195944 h 5195944"/>
              <a:gd name="connsiteX3" fmla="*/ 2659341 w 12188952"/>
              <a:gd name="connsiteY3" fmla="*/ 5195944 h 5195944"/>
              <a:gd name="connsiteX4" fmla="*/ 2257812 w 12188952"/>
              <a:gd name="connsiteY4" fmla="*/ 4992786 h 5195944"/>
              <a:gd name="connsiteX5" fmla="*/ 0 w 12188952"/>
              <a:gd name="connsiteY5" fmla="*/ 4992786 h 519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952" h="5195944">
                <a:moveTo>
                  <a:pt x="0" y="0"/>
                </a:moveTo>
                <a:lnTo>
                  <a:pt x="12188952" y="0"/>
                </a:lnTo>
                <a:lnTo>
                  <a:pt x="12188952" y="5195944"/>
                </a:lnTo>
                <a:lnTo>
                  <a:pt x="2659341" y="5195944"/>
                </a:lnTo>
                <a:lnTo>
                  <a:pt x="2257812" y="4992786"/>
                </a:lnTo>
                <a:lnTo>
                  <a:pt x="0" y="4992786"/>
                </a:lnTo>
                <a:close/>
              </a:path>
            </a:pathLst>
          </a:custGeom>
          <a:solidFill>
            <a:schemeClr val="bg1">
              <a:lumMod val="95000"/>
            </a:schemeClr>
          </a:solidFill>
        </p:spPr>
        <p:txBody>
          <a:bodyPr wrap="square" bIns="640080" anchor="ctr">
            <a:noAutofit/>
          </a:bodyPr>
          <a:lstStyle>
            <a:lvl1pPr marL="0" indent="0" algn="ctr">
              <a:buNone/>
              <a:defRPr sz="1600" b="0">
                <a:solidFill>
                  <a:schemeClr val="accent5"/>
                </a:solidFill>
                <a:latin typeface="+mn-lt"/>
              </a:defRPr>
            </a:lvl1pPr>
          </a:lstStyle>
          <a:p>
            <a:r>
              <a:rPr lang="en-US" dirty="0"/>
              <a:t>Click picture icon to add image</a:t>
            </a:r>
          </a:p>
        </p:txBody>
      </p:sp>
      <p:sp>
        <p:nvSpPr>
          <p:cNvPr id="10" name="Text Placeholder 27"/>
          <p:cNvSpPr>
            <a:spLocks noGrp="1"/>
          </p:cNvSpPr>
          <p:nvPr>
            <p:ph type="body" sz="quarter" idx="15" hasCustomPrompt="1"/>
          </p:nvPr>
        </p:nvSpPr>
        <p:spPr bwMode="gray">
          <a:xfrm>
            <a:off x="184082" y="5570491"/>
            <a:ext cx="11823616" cy="553998"/>
          </a:xfrm>
        </p:spPr>
        <p:txBody>
          <a:bodyPr wrap="square" anchor="ctr" anchorCtr="0">
            <a:spAutoFit/>
          </a:bodyPr>
          <a:lstStyle>
            <a:lvl1pPr marL="0" indent="0" algn="ctr">
              <a:lnSpc>
                <a:spcPct val="90000"/>
              </a:lnSpc>
              <a:spcBef>
                <a:spcPts val="0"/>
              </a:spcBef>
              <a:buNone/>
              <a:defRPr sz="4000" b="1" cap="all" baseline="0">
                <a:solidFill>
                  <a:schemeClr val="bg1"/>
                </a:solidFill>
              </a:defRPr>
            </a:lvl1pPr>
          </a:lstStyle>
          <a:p>
            <a:pPr lvl="0"/>
            <a:r>
              <a:rPr lang="en-US" dirty="0"/>
              <a:t>CLICK TO ADD TEXT</a:t>
            </a:r>
          </a:p>
        </p:txBody>
      </p:sp>
    </p:spTree>
    <p:extLst>
      <p:ext uri="{BB962C8B-B14F-4D97-AF65-F5344CB8AC3E}">
        <p14:creationId xmlns:p14="http://schemas.microsoft.com/office/powerpoint/2010/main" val="129630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566948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err="1">
              <a:solidFill>
                <a:schemeClr val="bg1"/>
              </a:solidFill>
              <a:latin typeface="Segoe UI" panose="020B0502040204020203" pitchFamily="34" charset="0"/>
              <a:ea typeface="+mj-ea"/>
              <a:cs typeface="+mj-cs"/>
              <a:sym typeface="Segoe UI" panose="020B0502040204020203"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0219768" cy="731520"/>
          </a:xfrm>
        </p:spPr>
        <p:txBody>
          <a:bodyPr vert="horz" wrap="square" lIns="0" tIns="0" rIns="0" bIns="0" rtlCol="0" anchor="b" anchorCtr="0">
            <a:noAutofit/>
          </a:bodyPr>
          <a:lstStyle>
            <a:lvl1pPr>
              <a:defRPr lang="en-US" b="0"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884725"/>
            <a:ext cx="10219768"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5. Source" hidden="1">
            <a:extLst>
              <a:ext uri="{FF2B5EF4-FFF2-40B4-BE49-F238E27FC236}">
                <a16:creationId xmlns:a16="http://schemas.microsoft.com/office/drawing/2014/main" id="{F514B939-6F58-46A8-9C25-A8E0B359719F}"/>
              </a:ext>
            </a:extLst>
          </p:cNvPr>
          <p:cNvSpPr txBox="1">
            <a:spLocks/>
          </p:cNvSpPr>
          <p:nvPr userDrawn="1">
            <p:custDataLst>
              <p:tags r:id="rId6"/>
            </p:custDataLst>
          </p:nvPr>
        </p:nvSpPr>
        <p:spPr>
          <a:xfrm>
            <a:off x="2061879" y="6498754"/>
            <a:ext cx="621643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723374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566948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err="1">
              <a:solidFill>
                <a:schemeClr val="bg1"/>
              </a:solidFill>
              <a:latin typeface="Segoe UI" panose="020B0502040204020203" pitchFamily="34" charset="0"/>
              <a:ea typeface="+mj-ea"/>
              <a:cs typeface="+mj-cs"/>
              <a:sym typeface="Segoe UI" panose="020B0502040204020203"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0219768" cy="731520"/>
          </a:xfrm>
        </p:spPr>
        <p:txBody>
          <a:bodyPr vert="horz" wrap="square" lIns="0" tIns="0" rIns="0" bIns="0" rtlCol="0" anchor="b" anchorCtr="0">
            <a:noAutofit/>
          </a:bodyPr>
          <a:lstStyle>
            <a:lvl1pPr>
              <a:defRPr lang="en-US" b="0"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884725"/>
            <a:ext cx="10219768"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p>
        </p:txBody>
      </p:sp>
      <p:sp>
        <p:nvSpPr>
          <p:cNvPr id="10" name="5. Source" hidden="1">
            <a:extLst>
              <a:ext uri="{FF2B5EF4-FFF2-40B4-BE49-F238E27FC236}">
                <a16:creationId xmlns:a16="http://schemas.microsoft.com/office/drawing/2014/main" id="{F514B939-6F58-46A8-9C25-A8E0B359719F}"/>
              </a:ext>
            </a:extLst>
          </p:cNvPr>
          <p:cNvSpPr txBox="1">
            <a:spLocks/>
          </p:cNvSpPr>
          <p:nvPr userDrawn="1">
            <p:custDataLst>
              <p:tags r:id="rId5"/>
            </p:custDataLst>
          </p:nvPr>
        </p:nvSpPr>
        <p:spPr>
          <a:xfrm>
            <a:off x="2061879" y="6498754"/>
            <a:ext cx="621643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0828602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40160894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Segoe UI" panose="020B0502040204020203" pitchFamily="34" charset="0"/>
              <a:ea typeface="+mj-ea"/>
              <a:cs typeface="+mj-cs"/>
              <a:sym typeface="Segoe UI" panose="020B0502040204020203" pitchFamily="34" charset="0"/>
            </a:endParaRPr>
          </a:p>
        </p:txBody>
      </p:sp>
      <p:pic>
        <p:nvPicPr>
          <p:cNvPr id="9" name="Picture 8" descr="OCT Digital Transformation PPT Background 3.png">
            <a:extLst>
              <a:ext uri="{FF2B5EF4-FFF2-40B4-BE49-F238E27FC236}">
                <a16:creationId xmlns:a16="http://schemas.microsoft.com/office/drawing/2014/main" id="{F174D3A7-755B-4C59-818D-F98781707FB6}"/>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1232603" y="4913723"/>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ct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1232603" y="449396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ctr">
              <a:defRPr lang="en-US" sz="2000" dirty="0"/>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1232603" y="3090446"/>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lvl1pPr algn="ctr">
              <a:defRPr lang="en-US" sz="4400" b="1" dirty="0"/>
            </a:lvl1pPr>
          </a:lstStyle>
          <a:p>
            <a:pPr lvl="0"/>
            <a:r>
              <a:rPr lang="en-US"/>
              <a:t>Click to edit Master title style</a:t>
            </a:r>
          </a:p>
        </p:txBody>
      </p:sp>
      <p:pic>
        <p:nvPicPr>
          <p:cNvPr id="8" name="Google Shape;261;p1" descr="DT_ON_WHITE.png">
            <a:extLst>
              <a:ext uri="{FF2B5EF4-FFF2-40B4-BE49-F238E27FC236}">
                <a16:creationId xmlns:a16="http://schemas.microsoft.com/office/drawing/2014/main" id="{EA7C6083-30DD-497D-8DB5-8B83AF757005}"/>
              </a:ext>
            </a:extLst>
          </p:cNvPr>
          <p:cNvPicPr preferRelativeResize="0"/>
          <p:nvPr userDrawn="1"/>
        </p:nvPicPr>
        <p:blipFill rotWithShape="1">
          <a:blip r:embed="rId10" cstate="screen">
            <a:alphaModFix/>
            <a:extLst>
              <a:ext uri="{28A0092B-C50C-407E-A947-70E740481C1C}">
                <a14:useLocalDpi xmlns:a14="http://schemas.microsoft.com/office/drawing/2010/main"/>
              </a:ext>
            </a:extLst>
          </a:blip>
          <a:srcRect/>
          <a:stretch/>
        </p:blipFill>
        <p:spPr>
          <a:xfrm>
            <a:off x="147320" y="139745"/>
            <a:ext cx="1728924" cy="692692"/>
          </a:xfrm>
          <a:prstGeom prst="rect">
            <a:avLst/>
          </a:prstGeom>
          <a:noFill/>
          <a:ln>
            <a:noFill/>
          </a:ln>
        </p:spPr>
      </p:pic>
    </p:spTree>
    <p:extLst>
      <p:ext uri="{BB962C8B-B14F-4D97-AF65-F5344CB8AC3E}">
        <p14:creationId xmlns:p14="http://schemas.microsoft.com/office/powerpoint/2010/main" val="935022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682519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Segoe UI" panose="020B0502040204020203" pitchFamily="34" charset="0"/>
              <a:ea typeface="+mj-ea"/>
              <a:cs typeface="+mj-cs"/>
              <a:sym typeface="Segoe UI" panose="020B0502040204020203" pitchFamily="34" charset="0"/>
            </a:endParaRPr>
          </a:p>
        </p:txBody>
      </p:sp>
      <p:pic>
        <p:nvPicPr>
          <p:cNvPr id="10" name="Picture 54">
            <a:extLst>
              <a:ext uri="{FF2B5EF4-FFF2-40B4-BE49-F238E27FC236}">
                <a16:creationId xmlns:a16="http://schemas.microsoft.com/office/drawing/2014/main" id="{3037BCAC-05C2-44A8-BC64-1773FDC12E6E}"/>
              </a:ext>
            </a:extLst>
          </p:cNvPr>
          <p:cNvPicPr>
            <a:picLocks noChangeAspect="1" noChangeArrowheads="1"/>
          </p:cNvPicPr>
          <p:nvPr userDrawn="1"/>
        </p:nvPicPr>
        <p:blipFill rotWithShape="1">
          <a:blip r:embed="rId9"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1C96AAF-C8BE-477B-A5F4-A7F943CE8BB7}"/>
              </a:ext>
            </a:extLst>
          </p:cNvPr>
          <p:cNvSpPr/>
          <p:nvPr userDrawn="1"/>
        </p:nvSpPr>
        <p:spPr>
          <a:xfrm>
            <a:off x="0" y="0"/>
            <a:ext cx="12188824" cy="1123950"/>
          </a:xfrm>
          <a:prstGeom prst="rect">
            <a:avLst/>
          </a:prstGeom>
          <a:solidFill>
            <a:srgbClr val="FFFFFF"/>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pic>
        <p:nvPicPr>
          <p:cNvPr id="12" name="Google Shape;261;p1" descr="DT_ON_WHITE.png">
            <a:extLst>
              <a:ext uri="{FF2B5EF4-FFF2-40B4-BE49-F238E27FC236}">
                <a16:creationId xmlns:a16="http://schemas.microsoft.com/office/drawing/2014/main" id="{91B0A049-602B-46D6-9D2F-AABC5A5A96F1}"/>
              </a:ext>
            </a:extLst>
          </p:cNvPr>
          <p:cNvPicPr preferRelativeResize="0"/>
          <p:nvPr userDrawn="1"/>
        </p:nvPicPr>
        <p:blipFill rotWithShape="1">
          <a:blip r:embed="rId10" cstate="screen">
            <a:alphaModFix/>
            <a:extLst>
              <a:ext uri="{28A0092B-C50C-407E-A947-70E740481C1C}">
                <a14:useLocalDpi xmlns:a14="http://schemas.microsoft.com/office/drawing/2010/main"/>
              </a:ext>
            </a:extLst>
          </a:blip>
          <a:srcRect/>
          <a:stretch/>
        </p:blipFill>
        <p:spPr>
          <a:xfrm>
            <a:off x="3112258" y="90330"/>
            <a:ext cx="2426517" cy="943291"/>
          </a:xfrm>
          <a:prstGeom prst="rect">
            <a:avLst/>
          </a:prstGeom>
          <a:noFill/>
          <a:ln>
            <a:noFill/>
          </a:ln>
        </p:spPr>
      </p:pic>
      <p:pic>
        <p:nvPicPr>
          <p:cNvPr id="13" name="Picture 12">
            <a:extLst>
              <a:ext uri="{FF2B5EF4-FFF2-40B4-BE49-F238E27FC236}">
                <a16:creationId xmlns:a16="http://schemas.microsoft.com/office/drawing/2014/main" id="{F7C0937E-388F-4550-9367-5A9B8509F626}"/>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7254269" y="126206"/>
            <a:ext cx="1073020" cy="871538"/>
          </a:xfrm>
          <a:prstGeom prst="rect">
            <a:avLst/>
          </a:prstGeom>
        </p:spPr>
      </p:pic>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1232603" y="4913723"/>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ctr">
              <a:defRPr lang="en-US" sz="1400" dirty="0">
                <a:solidFill>
                  <a:schemeClr val="bg2"/>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1232603" y="4493962"/>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ctr">
              <a:defRPr lang="en-US" sz="2000" dirty="0">
                <a:solidFill>
                  <a:schemeClr val="bg2"/>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1232603" y="2997906"/>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lvl1pPr algn="ctr">
              <a:defRPr lang="en-US" sz="4400" b="1" dirty="0">
                <a:solidFill>
                  <a:schemeClr val="bg2"/>
                </a:solidFill>
              </a:defRPr>
            </a:lvl1pPr>
          </a:lstStyle>
          <a:p>
            <a:pPr lvl="0"/>
            <a:r>
              <a:rPr lang="en-US"/>
              <a:t>Click to edit Master title style</a:t>
            </a:r>
          </a:p>
        </p:txBody>
      </p:sp>
    </p:spTree>
    <p:extLst>
      <p:ext uri="{BB962C8B-B14F-4D97-AF65-F5344CB8AC3E}">
        <p14:creationId xmlns:p14="http://schemas.microsoft.com/office/powerpoint/2010/main" val="13529789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9892515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Segoe UI" panose="020B0502040204020203" pitchFamily="34" charset="0"/>
              <a:ea typeface="+mj-ea"/>
              <a:cs typeface="+mj-cs"/>
              <a:sym typeface="Segoe UI" panose="020B0502040204020203" pitchFamily="34" charset="0"/>
            </a:endParaRPr>
          </a:p>
        </p:txBody>
      </p:sp>
      <p:pic>
        <p:nvPicPr>
          <p:cNvPr id="14" name="Picture 13">
            <a:extLst>
              <a:ext uri="{FF2B5EF4-FFF2-40B4-BE49-F238E27FC236}">
                <a16:creationId xmlns:a16="http://schemas.microsoft.com/office/drawing/2014/main" id="{1A4A5A1A-3204-4EA9-A108-B48142419BB9}"/>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0150611" y="459142"/>
            <a:ext cx="1226261" cy="1197744"/>
          </a:xfrm>
          <a:prstGeom prst="rect">
            <a:avLst/>
          </a:prstGeom>
        </p:spPr>
      </p:pic>
      <p:pic>
        <p:nvPicPr>
          <p:cNvPr id="15" name="Google Shape;261;p1" descr="DT_ON_WHITE.png">
            <a:extLst>
              <a:ext uri="{FF2B5EF4-FFF2-40B4-BE49-F238E27FC236}">
                <a16:creationId xmlns:a16="http://schemas.microsoft.com/office/drawing/2014/main" id="{C39611AB-D03E-40E7-BA0A-E28948E1F931}"/>
              </a:ext>
            </a:extLst>
          </p:cNvPr>
          <p:cNvPicPr preferRelativeResize="0"/>
          <p:nvPr userDrawn="1"/>
        </p:nvPicPr>
        <p:blipFill rotWithShape="1">
          <a:blip r:embed="rId10" cstate="screen">
            <a:alphaModFix/>
            <a:extLst>
              <a:ext uri="{28A0092B-C50C-407E-A947-70E740481C1C}">
                <a14:useLocalDpi xmlns:a14="http://schemas.microsoft.com/office/drawing/2010/main"/>
              </a:ext>
            </a:extLst>
          </a:blip>
          <a:srcRect/>
          <a:stretch/>
        </p:blipFill>
        <p:spPr>
          <a:xfrm>
            <a:off x="7003404" y="684705"/>
            <a:ext cx="2426517" cy="972181"/>
          </a:xfrm>
          <a:prstGeom prst="rect">
            <a:avLst/>
          </a:prstGeom>
          <a:noFill/>
          <a:ln>
            <a:noFill/>
          </a:ln>
        </p:spPr>
      </p:pic>
      <p:pic>
        <p:nvPicPr>
          <p:cNvPr id="17" name="Picture 16">
            <a:extLst>
              <a:ext uri="{FF2B5EF4-FFF2-40B4-BE49-F238E27FC236}">
                <a16:creationId xmlns:a16="http://schemas.microsoft.com/office/drawing/2014/main" id="{689D61DE-F9EB-4B28-8395-9250C0554B14}"/>
              </a:ext>
            </a:extLst>
          </p:cNvPr>
          <p:cNvPicPr>
            <a:picLocks noChangeAspect="1" noChangeArrowheads="1"/>
          </p:cNvPicPr>
          <p:nvPr userDrawn="1"/>
        </p:nvPicPr>
        <p:blipFill rotWithShape="1">
          <a:blip r:embed="rId11" cstate="screen">
            <a:extLst>
              <a:ext uri="{28A0092B-C50C-407E-A947-70E740481C1C}">
                <a14:useLocalDpi xmlns:a14="http://schemas.microsoft.com/office/drawing/2010/main"/>
              </a:ext>
            </a:extLst>
          </a:blip>
          <a:srcRect/>
          <a:stretch/>
        </p:blipFill>
        <p:spPr bwMode="auto">
          <a:xfrm>
            <a:off x="-1" y="0"/>
            <a:ext cx="6654044" cy="6858000"/>
          </a:xfrm>
          <a:custGeom>
            <a:avLst/>
            <a:gdLst>
              <a:gd name="connsiteX0" fmla="*/ 0 w 6654044"/>
              <a:gd name="connsiteY0" fmla="*/ 0 h 6858000"/>
              <a:gd name="connsiteX1" fmla="*/ 6654044 w 6654044"/>
              <a:gd name="connsiteY1" fmla="*/ 0 h 6858000"/>
              <a:gd name="connsiteX2" fmla="*/ 5665969 w 6654044"/>
              <a:gd name="connsiteY2" fmla="*/ 6858000 h 6858000"/>
              <a:gd name="connsiteX3" fmla="*/ 0 w 665404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54044" h="6858000">
                <a:moveTo>
                  <a:pt x="0" y="0"/>
                </a:moveTo>
                <a:lnTo>
                  <a:pt x="6654044" y="0"/>
                </a:lnTo>
                <a:lnTo>
                  <a:pt x="5665969" y="6858000"/>
                </a:lnTo>
                <a:lnTo>
                  <a:pt x="0" y="6858000"/>
                </a:lnTo>
                <a:close/>
              </a:path>
            </a:pathLst>
          </a:custGeom>
          <a:extLst>
            <a:ext uri="{909E8E84-426E-40DD-AFC4-6F175D3DCCD1}">
              <a14:hiddenFill xmlns:a14="http://schemas.microsoft.com/office/drawing/2010/main">
                <a:solidFill>
                  <a:srgbClr val="FFFFFF"/>
                </a:solidFill>
              </a14:hiddenFill>
            </a:ext>
          </a:extLst>
        </p:spPr>
      </p:pic>
      <p:sp>
        <p:nvSpPr>
          <p:cNvPr id="19" name="Freeform: Shape 18">
            <a:extLst>
              <a:ext uri="{FF2B5EF4-FFF2-40B4-BE49-F238E27FC236}">
                <a16:creationId xmlns:a16="http://schemas.microsoft.com/office/drawing/2014/main" id="{333B1EF2-B70C-48A5-8A39-A14DB8B2CB50}"/>
              </a:ext>
            </a:extLst>
          </p:cNvPr>
          <p:cNvSpPr/>
          <p:nvPr userDrawn="1"/>
        </p:nvSpPr>
        <p:spPr>
          <a:xfrm>
            <a:off x="5145998" y="0"/>
            <a:ext cx="1508045" cy="6858000"/>
          </a:xfrm>
          <a:custGeom>
            <a:avLst/>
            <a:gdLst>
              <a:gd name="connsiteX0" fmla="*/ 988076 w 1508045"/>
              <a:gd name="connsiteY0" fmla="*/ 0 h 6858000"/>
              <a:gd name="connsiteX1" fmla="*/ 1508045 w 1508045"/>
              <a:gd name="connsiteY1" fmla="*/ 0 h 6858000"/>
              <a:gd name="connsiteX2" fmla="*/ 519969 w 1508045"/>
              <a:gd name="connsiteY2" fmla="*/ 6858000 h 6858000"/>
              <a:gd name="connsiteX3" fmla="*/ 0 w 15080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508045" h="6858000">
                <a:moveTo>
                  <a:pt x="988076" y="0"/>
                </a:moveTo>
                <a:lnTo>
                  <a:pt x="1508045" y="0"/>
                </a:lnTo>
                <a:lnTo>
                  <a:pt x="519969" y="6858000"/>
                </a:lnTo>
                <a:lnTo>
                  <a:pt x="0" y="6858000"/>
                </a:lnTo>
                <a:close/>
              </a:path>
            </a:pathLst>
          </a:custGeom>
          <a:solidFill>
            <a:srgbClr val="000000">
              <a:alpha val="16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US" sz="1600" b="0" i="0" u="none" strike="noStrike" kern="0" cap="none" spc="0" normalizeH="0" baseline="0" noProof="0" err="1">
              <a:ln>
                <a:noFill/>
              </a:ln>
              <a:solidFill>
                <a:srgbClr val="FFFFFF"/>
              </a:solidFill>
              <a:effectLst/>
              <a:uLnTx/>
              <a:uFillTx/>
              <a:latin typeface="Arial"/>
              <a:ea typeface="+mn-ea"/>
              <a:cs typeface="+mn-cs"/>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7003404" y="5395039"/>
            <a:ext cx="4643958"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l">
              <a:defRPr lang="en-US" sz="1400" dirty="0">
                <a:solidFill>
                  <a:schemeClr val="tx1"/>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7003404" y="4975278"/>
            <a:ext cx="464395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l">
              <a:defRPr lang="en-US" sz="2000" dirty="0">
                <a:solidFill>
                  <a:schemeClr val="tx1"/>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7003404" y="2751892"/>
            <a:ext cx="4643958"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lgn="l">
              <a:defRPr lang="en-US" sz="4400" b="1" dirty="0">
                <a:solidFill>
                  <a:schemeClr val="tx1"/>
                </a:solidFill>
              </a:defRPr>
            </a:lvl1pPr>
          </a:lstStyle>
          <a:p>
            <a:pPr lvl="0"/>
            <a:r>
              <a:rPr lang="en-US"/>
              <a:t>Click to edit Master title style</a:t>
            </a:r>
          </a:p>
        </p:txBody>
      </p:sp>
    </p:spTree>
    <p:extLst>
      <p:ext uri="{BB962C8B-B14F-4D97-AF65-F5344CB8AC3E}">
        <p14:creationId xmlns:p14="http://schemas.microsoft.com/office/powerpoint/2010/main" val="1272012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638514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Segoe UI" panose="020B0502040204020203" pitchFamily="34" charset="0"/>
              <a:ea typeface="+mj-ea"/>
              <a:cs typeface="+mj-cs"/>
              <a:sym typeface="Segoe UI" panose="020B0502040204020203" pitchFamily="34" charset="0"/>
            </a:endParaRPr>
          </a:p>
        </p:txBody>
      </p:sp>
      <p:pic>
        <p:nvPicPr>
          <p:cNvPr id="11" name="Picture 10">
            <a:extLst>
              <a:ext uri="{FF2B5EF4-FFF2-40B4-BE49-F238E27FC236}">
                <a16:creationId xmlns:a16="http://schemas.microsoft.com/office/drawing/2014/main" id="{B6DD2A75-14F1-4196-8C08-B976B46E62AE}"/>
              </a:ext>
            </a:extLst>
          </p:cNvPr>
          <p:cNvPicPr>
            <a:picLocks noChangeAspect="1"/>
          </p:cNvPicPr>
          <p:nvPr userDrawn="1"/>
        </p:nvPicPr>
        <p:blipFill>
          <a:blip r:embed="rId9" cstate="hqprint">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pic>
      <p:pic>
        <p:nvPicPr>
          <p:cNvPr id="12" name="Picture 11">
            <a:extLst>
              <a:ext uri="{FF2B5EF4-FFF2-40B4-BE49-F238E27FC236}">
                <a16:creationId xmlns:a16="http://schemas.microsoft.com/office/drawing/2014/main" id="{545663EB-B855-4AD3-98CF-0E207A6DCFE2}"/>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10401897" y="2609974"/>
            <a:ext cx="1526351" cy="1490855"/>
          </a:xfrm>
          <a:prstGeom prst="rect">
            <a:avLst/>
          </a:prstGeom>
        </p:spPr>
      </p:pic>
      <p:pic>
        <p:nvPicPr>
          <p:cNvPr id="13" name="Google Shape;261;p1" descr="DT_ON_WHITE.png">
            <a:extLst>
              <a:ext uri="{FF2B5EF4-FFF2-40B4-BE49-F238E27FC236}">
                <a16:creationId xmlns:a16="http://schemas.microsoft.com/office/drawing/2014/main" id="{8D2FCDFF-7889-422B-9C6F-5C9C47F17A07}"/>
              </a:ext>
            </a:extLst>
          </p:cNvPr>
          <p:cNvPicPr preferRelativeResize="0"/>
          <p:nvPr userDrawn="1"/>
        </p:nvPicPr>
        <p:blipFill rotWithShape="1">
          <a:blip r:embed="rId11" cstate="screen">
            <a:alphaModFix/>
            <a:extLst>
              <a:ext uri="{28A0092B-C50C-407E-A947-70E740481C1C}">
                <a14:useLocalDpi xmlns:a14="http://schemas.microsoft.com/office/drawing/2010/main"/>
              </a:ext>
            </a:extLst>
          </a:blip>
          <a:srcRect/>
          <a:stretch/>
        </p:blipFill>
        <p:spPr>
          <a:xfrm>
            <a:off x="6662789" y="2750356"/>
            <a:ext cx="3020333" cy="1210092"/>
          </a:xfrm>
          <a:prstGeom prst="rect">
            <a:avLst/>
          </a:prstGeom>
          <a:noFill/>
          <a:ln>
            <a:noFill/>
          </a:ln>
        </p:spPr>
      </p:pic>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68444" y="2408788"/>
            <a:ext cx="4643958"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l">
              <a:defRPr lang="en-US" sz="1400" dirty="0">
                <a:solidFill>
                  <a:schemeClr val="tx1"/>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68444" y="1989125"/>
            <a:ext cx="464395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lgn="l">
              <a:defRPr lang="en-US" sz="2000" dirty="0">
                <a:solidFill>
                  <a:schemeClr val="tx1"/>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68444" y="575456"/>
            <a:ext cx="11109199"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4400" b="1" dirty="0">
                <a:solidFill>
                  <a:schemeClr val="tx1"/>
                </a:solidFill>
              </a:defRPr>
            </a:lvl1pPr>
          </a:lstStyle>
          <a:p>
            <a:pPr lvl="0"/>
            <a:r>
              <a:rPr lang="en-US"/>
              <a:t>Click to edit Master title style</a:t>
            </a:r>
          </a:p>
        </p:txBody>
      </p:sp>
    </p:spTree>
    <p:extLst>
      <p:ext uri="{BB962C8B-B14F-4D97-AF65-F5344CB8AC3E}">
        <p14:creationId xmlns:p14="http://schemas.microsoft.com/office/powerpoint/2010/main" val="201698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EEA3-95D5-0130-E6A5-A2751017D0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0B4127-DB16-89AF-E3A8-6E35B20977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98BE79-620E-31DB-7246-4AD7A5A9CA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62162E-F3E5-9587-CB12-656A60BEEF2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BD4D8C7-CF78-7553-0279-2EFF3AE338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E9A8D0-55F2-306E-D4E1-1CA34BEB2FD6}"/>
              </a:ext>
            </a:extLst>
          </p:cNvPr>
          <p:cNvSpPr>
            <a:spLocks noGrp="1"/>
          </p:cNvSpPr>
          <p:nvPr>
            <p:ph type="sldNum" sz="quarter" idx="12"/>
          </p:nvPr>
        </p:nvSpPr>
        <p:spPr/>
        <p:txBody>
          <a:bodyPr/>
          <a:lstStyle/>
          <a:p>
            <a:fld id="{2DEA563E-77C6-6046-9B14-1085FCD3D217}" type="slidenum">
              <a:rPr lang="en-US" smtClean="0"/>
              <a:t>‹#›</a:t>
            </a:fld>
            <a:endParaRPr lang="en-US"/>
          </a:p>
        </p:txBody>
      </p:sp>
    </p:spTree>
    <p:extLst>
      <p:ext uri="{BB962C8B-B14F-4D97-AF65-F5344CB8AC3E}">
        <p14:creationId xmlns:p14="http://schemas.microsoft.com/office/powerpoint/2010/main" val="17797279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471020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err="1">
              <a:solidFill>
                <a:schemeClr val="bg1"/>
              </a:solidFill>
              <a:latin typeface="Segoe UI" panose="020B0502040204020203" pitchFamily="34" charset="0"/>
              <a:ea typeface="+mj-ea"/>
              <a:cs typeface="+mj-cs"/>
              <a:sym typeface="Segoe UI" panose="020B0502040204020203"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0219768" cy="731520"/>
          </a:xfrm>
        </p:spPr>
        <p:txBody>
          <a:bodyPr vert="horz" wrap="square" lIns="0" tIns="0" rIns="0" bIns="0" rtlCol="0" anchor="b" anchorCtr="0">
            <a:noAutofit/>
          </a:bodyPr>
          <a:lstStyle>
            <a:lvl1pPr>
              <a:defRPr lang="en-US" b="0"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884725"/>
            <a:ext cx="10219768"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8" name="Slide Number">
            <a:extLst>
              <a:ext uri="{FF2B5EF4-FFF2-40B4-BE49-F238E27FC236}">
                <a16:creationId xmlns:a16="http://schemas.microsoft.com/office/drawing/2014/main" id="{A2C2301B-DD5D-4FA9-9374-2E763B583550}"/>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t">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F514B939-6F58-46A8-9C25-A8E0B359719F}"/>
              </a:ext>
            </a:extLst>
          </p:cNvPr>
          <p:cNvSpPr txBox="1">
            <a:spLocks/>
          </p:cNvSpPr>
          <p:nvPr userDrawn="1">
            <p:custDataLst>
              <p:tags r:id="rId7"/>
            </p:custDataLst>
          </p:nvPr>
        </p:nvSpPr>
        <p:spPr>
          <a:xfrm>
            <a:off x="2061879" y="6498754"/>
            <a:ext cx="621643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4839859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81928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8CE90FA0-0349-47AF-997A-7BEF31E0907B}"/>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t">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2AD6C336-75A1-4A11-9F79-C2609D715661}"/>
              </a:ext>
            </a:extLst>
          </p:cNvPr>
          <p:cNvSpPr txBox="1">
            <a:spLocks/>
          </p:cNvSpPr>
          <p:nvPr userDrawn="1">
            <p:custDataLst>
              <p:tags r:id="rId6"/>
            </p:custDataLst>
          </p:nvPr>
        </p:nvSpPr>
        <p:spPr>
          <a:xfrm>
            <a:off x="2061879" y="6498754"/>
            <a:ext cx="621643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1920690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2472804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63FB12CD-F0F7-4D9B-A58F-250693F9BBF7}"/>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t">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17734FD8-0786-43F0-B8AE-10E777C73DEE}"/>
              </a:ext>
            </a:extLst>
          </p:cNvPr>
          <p:cNvSpPr txBox="1">
            <a:spLocks/>
          </p:cNvSpPr>
          <p:nvPr userDrawn="1">
            <p:custDataLst>
              <p:tags r:id="rId6"/>
            </p:custDataLst>
          </p:nvPr>
        </p:nvSpPr>
        <p:spPr>
          <a:xfrm>
            <a:off x="2061879" y="6498754"/>
            <a:ext cx="621643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7817859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108123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Slide Number">
            <a:extLst>
              <a:ext uri="{FF2B5EF4-FFF2-40B4-BE49-F238E27FC236}">
                <a16:creationId xmlns:a16="http://schemas.microsoft.com/office/drawing/2014/main" id="{6D2B3BB5-21BB-4C1D-8EEF-E0AB92DAC62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t">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523F0F35-C1A8-4E76-A12A-D5CD73C94C34}"/>
              </a:ext>
            </a:extLst>
          </p:cNvPr>
          <p:cNvSpPr txBox="1">
            <a:spLocks/>
          </p:cNvSpPr>
          <p:nvPr userDrawn="1">
            <p:custDataLst>
              <p:tags r:id="rId6"/>
            </p:custDataLst>
          </p:nvPr>
        </p:nvSpPr>
        <p:spPr>
          <a:xfrm>
            <a:off x="2061879" y="6498754"/>
            <a:ext cx="621643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4138352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4259910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3" name="Slide Number">
            <a:extLst>
              <a:ext uri="{FF2B5EF4-FFF2-40B4-BE49-F238E27FC236}">
                <a16:creationId xmlns:a16="http://schemas.microsoft.com/office/drawing/2014/main" id="{8334719A-D999-441D-876A-1BF4F5DA76B4}"/>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t">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C6054D33-0FD1-4439-907D-203EE2D61FF7}"/>
              </a:ext>
            </a:extLst>
          </p:cNvPr>
          <p:cNvSpPr txBox="1">
            <a:spLocks/>
          </p:cNvSpPr>
          <p:nvPr userDrawn="1">
            <p:custDataLst>
              <p:tags r:id="rId7"/>
            </p:custDataLst>
          </p:nvPr>
        </p:nvSpPr>
        <p:spPr>
          <a:xfrm>
            <a:off x="2061879" y="6498754"/>
            <a:ext cx="621643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33381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926627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DCE8F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B151580F-126D-4F93-AD77-5E33440EBDF2}"/>
              </a:ext>
            </a:extLst>
          </p:cNvPr>
          <p:cNvSpPr>
            <a:spLocks noChangeArrowheads="1"/>
          </p:cNvSpPr>
          <p:nvPr userDrawn="1">
            <p:custDataLst>
              <p:tags r:id="rId7"/>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t">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5" name="TextBox 14">
            <a:extLst>
              <a:ext uri="{FF2B5EF4-FFF2-40B4-BE49-F238E27FC236}">
                <a16:creationId xmlns:a16="http://schemas.microsoft.com/office/drawing/2014/main" id="{B3BE5F19-ED0C-450B-A8CD-AA7DAC2B115A}"/>
              </a:ext>
            </a:extLst>
          </p:cNvPr>
          <p:cNvSpPr txBox="1"/>
          <p:nvPr userDrawn="1"/>
        </p:nvSpPr>
        <p:spPr>
          <a:xfrm>
            <a:off x="8496048" y="6498754"/>
            <a:ext cx="2816477" cy="138499"/>
          </a:xfrm>
          <a:prstGeom prst="rect">
            <a:avLst/>
          </a:prstGeom>
        </p:spPr>
        <p:txBody>
          <a:bodyPr vert="horz" wrap="non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900" b="1"/>
              <a:t>PRE-DECISIONAL – PROPRIETARY &amp; CONFIDENTIAL</a:t>
            </a:r>
          </a:p>
        </p:txBody>
      </p:sp>
      <p:sp>
        <p:nvSpPr>
          <p:cNvPr id="16" name="5. Source" hidden="1">
            <a:extLst>
              <a:ext uri="{FF2B5EF4-FFF2-40B4-BE49-F238E27FC236}">
                <a16:creationId xmlns:a16="http://schemas.microsoft.com/office/drawing/2014/main" id="{E4F02BCD-E18E-4837-B09B-75E94F0DFA9C}"/>
              </a:ext>
            </a:extLst>
          </p:cNvPr>
          <p:cNvSpPr txBox="1">
            <a:spLocks/>
          </p:cNvSpPr>
          <p:nvPr userDrawn="1">
            <p:custDataLst>
              <p:tags r:id="rId8"/>
            </p:custDataLst>
          </p:nvPr>
        </p:nvSpPr>
        <p:spPr>
          <a:xfrm>
            <a:off x="2061879" y="6498754"/>
            <a:ext cx="621643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pic>
        <p:nvPicPr>
          <p:cNvPr id="17" name="Google Shape;261;p1" descr="DT_ON_WHITE.png">
            <a:extLst>
              <a:ext uri="{FF2B5EF4-FFF2-40B4-BE49-F238E27FC236}">
                <a16:creationId xmlns:a16="http://schemas.microsoft.com/office/drawing/2014/main" id="{09CED3A0-9459-4BE3-8F47-3453E3B83A1F}"/>
              </a:ext>
            </a:extLst>
          </p:cNvPr>
          <p:cNvPicPr preferRelativeResize="0"/>
          <p:nvPr userDrawn="1"/>
        </p:nvPicPr>
        <p:blipFill rotWithShape="1">
          <a:blip r:embed="rId12" cstate="screen">
            <a:alphaModFix/>
            <a:extLst>
              <a:ext uri="{28A0092B-C50C-407E-A947-70E740481C1C}">
                <a14:useLocalDpi xmlns:a14="http://schemas.microsoft.com/office/drawing/2010/main"/>
              </a:ext>
            </a:extLst>
          </a:blip>
          <a:srcRect/>
          <a:stretch/>
        </p:blipFill>
        <p:spPr>
          <a:xfrm>
            <a:off x="544904" y="6152909"/>
            <a:ext cx="1299242" cy="520542"/>
          </a:xfrm>
          <a:prstGeom prst="rect">
            <a:avLst/>
          </a:prstGeom>
          <a:noFill/>
          <a:ln>
            <a:noFill/>
          </a:ln>
        </p:spPr>
      </p:pic>
      <p:pic>
        <p:nvPicPr>
          <p:cNvPr id="18" name="Graphic 17">
            <a:extLst>
              <a:ext uri="{FF2B5EF4-FFF2-40B4-BE49-F238E27FC236}">
                <a16:creationId xmlns:a16="http://schemas.microsoft.com/office/drawing/2014/main" id="{7116718E-B648-452D-BD2E-50200CF71BB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040288" y="355831"/>
            <a:ext cx="728464" cy="609262"/>
          </a:xfrm>
          <a:prstGeom prst="rect">
            <a:avLst/>
          </a:prstGeom>
        </p:spPr>
      </p:pic>
    </p:spTree>
    <p:extLst>
      <p:ext uri="{BB962C8B-B14F-4D97-AF65-F5344CB8AC3E}">
        <p14:creationId xmlns:p14="http://schemas.microsoft.com/office/powerpoint/2010/main" val="20656057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180641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DCE8F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0FD242CB-E813-4B30-893E-3D4212F800B3}"/>
              </a:ext>
            </a:extLst>
          </p:cNvPr>
          <p:cNvSpPr>
            <a:spLocks noChangeArrowheads="1"/>
          </p:cNvSpPr>
          <p:nvPr userDrawn="1">
            <p:custDataLst>
              <p:tags r:id="rId7"/>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t">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5" name="TextBox 14">
            <a:extLst>
              <a:ext uri="{FF2B5EF4-FFF2-40B4-BE49-F238E27FC236}">
                <a16:creationId xmlns:a16="http://schemas.microsoft.com/office/drawing/2014/main" id="{104F8B33-09AF-4B3F-84AA-BC8BAAE6FA42}"/>
              </a:ext>
            </a:extLst>
          </p:cNvPr>
          <p:cNvSpPr txBox="1"/>
          <p:nvPr userDrawn="1"/>
        </p:nvSpPr>
        <p:spPr>
          <a:xfrm>
            <a:off x="8496048" y="6498754"/>
            <a:ext cx="2816477" cy="138499"/>
          </a:xfrm>
          <a:prstGeom prst="rect">
            <a:avLst/>
          </a:prstGeom>
        </p:spPr>
        <p:txBody>
          <a:bodyPr vert="horz" wrap="non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900" b="1"/>
              <a:t>PRE-DECISIONAL – PROPRIETARY &amp; CONFIDENTIAL</a:t>
            </a:r>
          </a:p>
        </p:txBody>
      </p:sp>
      <p:sp>
        <p:nvSpPr>
          <p:cNvPr id="16" name="5. Source" hidden="1">
            <a:extLst>
              <a:ext uri="{FF2B5EF4-FFF2-40B4-BE49-F238E27FC236}">
                <a16:creationId xmlns:a16="http://schemas.microsoft.com/office/drawing/2014/main" id="{F7108A5F-78FD-49F0-A42C-187B13185C1E}"/>
              </a:ext>
            </a:extLst>
          </p:cNvPr>
          <p:cNvSpPr txBox="1">
            <a:spLocks/>
          </p:cNvSpPr>
          <p:nvPr userDrawn="1">
            <p:custDataLst>
              <p:tags r:id="rId8"/>
            </p:custDataLst>
          </p:nvPr>
        </p:nvSpPr>
        <p:spPr>
          <a:xfrm>
            <a:off x="2061879" y="6498754"/>
            <a:ext cx="621643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pic>
        <p:nvPicPr>
          <p:cNvPr id="17" name="Google Shape;261;p1" descr="DT_ON_WHITE.png">
            <a:extLst>
              <a:ext uri="{FF2B5EF4-FFF2-40B4-BE49-F238E27FC236}">
                <a16:creationId xmlns:a16="http://schemas.microsoft.com/office/drawing/2014/main" id="{91262B03-F931-491C-8D25-D0874DA29AD0}"/>
              </a:ext>
            </a:extLst>
          </p:cNvPr>
          <p:cNvPicPr preferRelativeResize="0"/>
          <p:nvPr userDrawn="1"/>
        </p:nvPicPr>
        <p:blipFill rotWithShape="1">
          <a:blip r:embed="rId12" cstate="screen">
            <a:alphaModFix/>
            <a:extLst>
              <a:ext uri="{28A0092B-C50C-407E-A947-70E740481C1C}">
                <a14:useLocalDpi xmlns:a14="http://schemas.microsoft.com/office/drawing/2010/main"/>
              </a:ext>
            </a:extLst>
          </a:blip>
          <a:srcRect/>
          <a:stretch/>
        </p:blipFill>
        <p:spPr>
          <a:xfrm>
            <a:off x="544904" y="6152909"/>
            <a:ext cx="1299242" cy="520542"/>
          </a:xfrm>
          <a:prstGeom prst="rect">
            <a:avLst/>
          </a:prstGeom>
          <a:noFill/>
          <a:ln>
            <a:noFill/>
          </a:ln>
        </p:spPr>
      </p:pic>
      <p:pic>
        <p:nvPicPr>
          <p:cNvPr id="18" name="Graphic 17">
            <a:extLst>
              <a:ext uri="{FF2B5EF4-FFF2-40B4-BE49-F238E27FC236}">
                <a16:creationId xmlns:a16="http://schemas.microsoft.com/office/drawing/2014/main" id="{B7B37351-E855-4610-A591-7B4F2B32A65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040288" y="355831"/>
            <a:ext cx="728464" cy="609262"/>
          </a:xfrm>
          <a:prstGeom prst="rect">
            <a:avLst/>
          </a:prstGeom>
        </p:spPr>
      </p:pic>
    </p:spTree>
    <p:extLst>
      <p:ext uri="{BB962C8B-B14F-4D97-AF65-F5344CB8AC3E}">
        <p14:creationId xmlns:p14="http://schemas.microsoft.com/office/powerpoint/2010/main" val="8139548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609165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CE8F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5065776" cy="731520"/>
          </a:xfrm>
        </p:spPr>
        <p:txBody>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884725"/>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D23A677-0E16-4FBF-B673-D69F1B0B8280}"/>
              </a:ext>
            </a:extLst>
          </p:cNvPr>
          <p:cNvSpPr>
            <a:spLocks noChangeArrowheads="1"/>
          </p:cNvSpPr>
          <p:nvPr userDrawn="1">
            <p:custDataLst>
              <p:tags r:id="rId7"/>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t">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5" name="TextBox 14">
            <a:extLst>
              <a:ext uri="{FF2B5EF4-FFF2-40B4-BE49-F238E27FC236}">
                <a16:creationId xmlns:a16="http://schemas.microsoft.com/office/drawing/2014/main" id="{42BC7565-CEE2-435D-A0D8-684B2BCEDCBA}"/>
              </a:ext>
            </a:extLst>
          </p:cNvPr>
          <p:cNvSpPr txBox="1"/>
          <p:nvPr userDrawn="1"/>
        </p:nvSpPr>
        <p:spPr>
          <a:xfrm>
            <a:off x="8496048" y="6498754"/>
            <a:ext cx="2816477" cy="138499"/>
          </a:xfrm>
          <a:prstGeom prst="rect">
            <a:avLst/>
          </a:prstGeom>
        </p:spPr>
        <p:txBody>
          <a:bodyPr vert="horz" wrap="non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900" b="1"/>
              <a:t>PRE-DECISIONAL – PROPRIETARY &amp; CONFIDENTIAL</a:t>
            </a:r>
          </a:p>
        </p:txBody>
      </p:sp>
      <p:sp>
        <p:nvSpPr>
          <p:cNvPr id="16" name="5. Source" hidden="1">
            <a:extLst>
              <a:ext uri="{FF2B5EF4-FFF2-40B4-BE49-F238E27FC236}">
                <a16:creationId xmlns:a16="http://schemas.microsoft.com/office/drawing/2014/main" id="{CBD659AA-EA56-45A4-96C7-6C15EFE2284E}"/>
              </a:ext>
            </a:extLst>
          </p:cNvPr>
          <p:cNvSpPr txBox="1">
            <a:spLocks/>
          </p:cNvSpPr>
          <p:nvPr userDrawn="1">
            <p:custDataLst>
              <p:tags r:id="rId8"/>
            </p:custDataLst>
          </p:nvPr>
        </p:nvSpPr>
        <p:spPr>
          <a:xfrm>
            <a:off x="2061879" y="6498754"/>
            <a:ext cx="621643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pic>
        <p:nvPicPr>
          <p:cNvPr id="17" name="Google Shape;261;p1" descr="DT_ON_WHITE.png">
            <a:extLst>
              <a:ext uri="{FF2B5EF4-FFF2-40B4-BE49-F238E27FC236}">
                <a16:creationId xmlns:a16="http://schemas.microsoft.com/office/drawing/2014/main" id="{9C29B753-C417-4CF7-A35C-796507F167C4}"/>
              </a:ext>
            </a:extLst>
          </p:cNvPr>
          <p:cNvPicPr preferRelativeResize="0"/>
          <p:nvPr userDrawn="1"/>
        </p:nvPicPr>
        <p:blipFill rotWithShape="1">
          <a:blip r:embed="rId12" cstate="screen">
            <a:alphaModFix/>
            <a:extLst>
              <a:ext uri="{28A0092B-C50C-407E-A947-70E740481C1C}">
                <a14:useLocalDpi xmlns:a14="http://schemas.microsoft.com/office/drawing/2010/main"/>
              </a:ext>
            </a:extLst>
          </a:blip>
          <a:srcRect/>
          <a:stretch/>
        </p:blipFill>
        <p:spPr>
          <a:xfrm>
            <a:off x="544904" y="6152909"/>
            <a:ext cx="1299242" cy="520542"/>
          </a:xfrm>
          <a:prstGeom prst="rect">
            <a:avLst/>
          </a:prstGeom>
          <a:noFill/>
          <a:ln>
            <a:noFill/>
          </a:ln>
        </p:spPr>
      </p:pic>
      <p:pic>
        <p:nvPicPr>
          <p:cNvPr id="18" name="Graphic 17">
            <a:extLst>
              <a:ext uri="{FF2B5EF4-FFF2-40B4-BE49-F238E27FC236}">
                <a16:creationId xmlns:a16="http://schemas.microsoft.com/office/drawing/2014/main" id="{F77E3BFD-12FB-47D6-8FC4-5F92E9DE3FE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040288" y="355831"/>
            <a:ext cx="728464" cy="609262"/>
          </a:xfrm>
          <a:prstGeom prst="rect">
            <a:avLst/>
          </a:prstGeom>
        </p:spPr>
      </p:pic>
    </p:spTree>
    <p:extLst>
      <p:ext uri="{BB962C8B-B14F-4D97-AF65-F5344CB8AC3E}">
        <p14:creationId xmlns:p14="http://schemas.microsoft.com/office/powerpoint/2010/main" val="65504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8179149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CE8F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884725"/>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09E552F8-3438-495B-9ADD-8675FD4572AB}"/>
              </a:ext>
            </a:extLst>
          </p:cNvPr>
          <p:cNvSpPr>
            <a:spLocks noChangeArrowheads="1"/>
          </p:cNvSpPr>
          <p:nvPr userDrawn="1">
            <p:custDataLst>
              <p:tags r:id="rId7"/>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t">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5" name="TextBox 14">
            <a:extLst>
              <a:ext uri="{FF2B5EF4-FFF2-40B4-BE49-F238E27FC236}">
                <a16:creationId xmlns:a16="http://schemas.microsoft.com/office/drawing/2014/main" id="{E3C0A4E7-E223-45CD-9EEE-6C5B7B95D009}"/>
              </a:ext>
            </a:extLst>
          </p:cNvPr>
          <p:cNvSpPr txBox="1"/>
          <p:nvPr userDrawn="1"/>
        </p:nvSpPr>
        <p:spPr>
          <a:xfrm>
            <a:off x="8496048" y="6498754"/>
            <a:ext cx="2816477" cy="138499"/>
          </a:xfrm>
          <a:prstGeom prst="rect">
            <a:avLst/>
          </a:prstGeom>
        </p:spPr>
        <p:txBody>
          <a:bodyPr vert="horz" wrap="non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900" b="1"/>
              <a:t>PRE-DECISIONAL – PROPRIETARY &amp; CONFIDENTIAL</a:t>
            </a:r>
          </a:p>
        </p:txBody>
      </p:sp>
      <p:sp>
        <p:nvSpPr>
          <p:cNvPr id="16" name="5. Source" hidden="1">
            <a:extLst>
              <a:ext uri="{FF2B5EF4-FFF2-40B4-BE49-F238E27FC236}">
                <a16:creationId xmlns:a16="http://schemas.microsoft.com/office/drawing/2014/main" id="{EA5672ED-307F-43B1-92FC-2BCD221F7BC0}"/>
              </a:ext>
            </a:extLst>
          </p:cNvPr>
          <p:cNvSpPr txBox="1">
            <a:spLocks/>
          </p:cNvSpPr>
          <p:nvPr userDrawn="1">
            <p:custDataLst>
              <p:tags r:id="rId8"/>
            </p:custDataLst>
          </p:nvPr>
        </p:nvSpPr>
        <p:spPr>
          <a:xfrm>
            <a:off x="2061879" y="6498754"/>
            <a:ext cx="621643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pic>
        <p:nvPicPr>
          <p:cNvPr id="17" name="Google Shape;261;p1" descr="DT_ON_WHITE.png">
            <a:extLst>
              <a:ext uri="{FF2B5EF4-FFF2-40B4-BE49-F238E27FC236}">
                <a16:creationId xmlns:a16="http://schemas.microsoft.com/office/drawing/2014/main" id="{16B24115-320F-4D76-B9C9-5601991D5C80}"/>
              </a:ext>
            </a:extLst>
          </p:cNvPr>
          <p:cNvPicPr preferRelativeResize="0"/>
          <p:nvPr userDrawn="1"/>
        </p:nvPicPr>
        <p:blipFill rotWithShape="1">
          <a:blip r:embed="rId12" cstate="screen">
            <a:alphaModFix/>
            <a:extLst>
              <a:ext uri="{28A0092B-C50C-407E-A947-70E740481C1C}">
                <a14:useLocalDpi xmlns:a14="http://schemas.microsoft.com/office/drawing/2010/main"/>
              </a:ext>
            </a:extLst>
          </a:blip>
          <a:srcRect/>
          <a:stretch/>
        </p:blipFill>
        <p:spPr>
          <a:xfrm>
            <a:off x="544904" y="6152909"/>
            <a:ext cx="1299242" cy="520542"/>
          </a:xfrm>
          <a:prstGeom prst="rect">
            <a:avLst/>
          </a:prstGeom>
          <a:noFill/>
          <a:ln>
            <a:noFill/>
          </a:ln>
        </p:spPr>
      </p:pic>
      <p:pic>
        <p:nvPicPr>
          <p:cNvPr id="18" name="Graphic 17">
            <a:extLst>
              <a:ext uri="{FF2B5EF4-FFF2-40B4-BE49-F238E27FC236}">
                <a16:creationId xmlns:a16="http://schemas.microsoft.com/office/drawing/2014/main" id="{41D745D7-9B2B-4221-B282-469B6C9EE8D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040288" y="355831"/>
            <a:ext cx="728464" cy="609262"/>
          </a:xfrm>
          <a:prstGeom prst="rect">
            <a:avLst/>
          </a:prstGeom>
        </p:spPr>
      </p:pic>
    </p:spTree>
    <p:extLst>
      <p:ext uri="{BB962C8B-B14F-4D97-AF65-F5344CB8AC3E}">
        <p14:creationId xmlns:p14="http://schemas.microsoft.com/office/powerpoint/2010/main" val="2656079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255997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DCE8F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7918704" cy="731520"/>
          </a:xfrm>
        </p:spPr>
        <p:txBody>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884725"/>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EF4CBCF-9755-4E20-911E-EF2B1FEF6A67}"/>
              </a:ext>
            </a:extLst>
          </p:cNvPr>
          <p:cNvSpPr>
            <a:spLocks noChangeArrowheads="1"/>
          </p:cNvSpPr>
          <p:nvPr userDrawn="1">
            <p:custDataLst>
              <p:tags r:id="rId7"/>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t">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5" name="TextBox 14">
            <a:extLst>
              <a:ext uri="{FF2B5EF4-FFF2-40B4-BE49-F238E27FC236}">
                <a16:creationId xmlns:a16="http://schemas.microsoft.com/office/drawing/2014/main" id="{655FBF85-571A-4282-8ABB-3092CA281FBE}"/>
              </a:ext>
            </a:extLst>
          </p:cNvPr>
          <p:cNvSpPr txBox="1"/>
          <p:nvPr userDrawn="1"/>
        </p:nvSpPr>
        <p:spPr>
          <a:xfrm>
            <a:off x="5656963" y="6498754"/>
            <a:ext cx="2816477" cy="138499"/>
          </a:xfrm>
          <a:prstGeom prst="rect">
            <a:avLst/>
          </a:prstGeom>
        </p:spPr>
        <p:txBody>
          <a:bodyPr vert="horz" wrap="non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900" b="1"/>
              <a:t>PRE-DECISIONAL – PROPRIETARY &amp; CONFIDENTIAL</a:t>
            </a:r>
          </a:p>
        </p:txBody>
      </p:sp>
      <p:sp>
        <p:nvSpPr>
          <p:cNvPr id="16" name="5. Source" hidden="1">
            <a:extLst>
              <a:ext uri="{FF2B5EF4-FFF2-40B4-BE49-F238E27FC236}">
                <a16:creationId xmlns:a16="http://schemas.microsoft.com/office/drawing/2014/main" id="{5BD050AC-6703-4BB8-B9ED-52D5FC89C869}"/>
              </a:ext>
            </a:extLst>
          </p:cNvPr>
          <p:cNvSpPr txBox="1">
            <a:spLocks/>
          </p:cNvSpPr>
          <p:nvPr userDrawn="1">
            <p:custDataLst>
              <p:tags r:id="rId8"/>
            </p:custDataLst>
          </p:nvPr>
        </p:nvSpPr>
        <p:spPr>
          <a:xfrm>
            <a:off x="2061879" y="6498754"/>
            <a:ext cx="621643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pic>
        <p:nvPicPr>
          <p:cNvPr id="17" name="Google Shape;261;p1" descr="DT_ON_WHITE.png">
            <a:extLst>
              <a:ext uri="{FF2B5EF4-FFF2-40B4-BE49-F238E27FC236}">
                <a16:creationId xmlns:a16="http://schemas.microsoft.com/office/drawing/2014/main" id="{B32E644F-F878-4B16-B1FB-AC5C04516F6E}"/>
              </a:ext>
            </a:extLst>
          </p:cNvPr>
          <p:cNvPicPr preferRelativeResize="0"/>
          <p:nvPr userDrawn="1"/>
        </p:nvPicPr>
        <p:blipFill rotWithShape="1">
          <a:blip r:embed="rId12" cstate="screen">
            <a:alphaModFix/>
            <a:extLst>
              <a:ext uri="{28A0092B-C50C-407E-A947-70E740481C1C}">
                <a14:useLocalDpi xmlns:a14="http://schemas.microsoft.com/office/drawing/2010/main"/>
              </a:ext>
            </a:extLst>
          </a:blip>
          <a:srcRect/>
          <a:stretch/>
        </p:blipFill>
        <p:spPr>
          <a:xfrm>
            <a:off x="544904" y="6152909"/>
            <a:ext cx="1299242" cy="520542"/>
          </a:xfrm>
          <a:prstGeom prst="rect">
            <a:avLst/>
          </a:prstGeom>
          <a:noFill/>
          <a:ln>
            <a:noFill/>
          </a:ln>
        </p:spPr>
      </p:pic>
      <p:pic>
        <p:nvPicPr>
          <p:cNvPr id="18" name="Graphic 17">
            <a:extLst>
              <a:ext uri="{FF2B5EF4-FFF2-40B4-BE49-F238E27FC236}">
                <a16:creationId xmlns:a16="http://schemas.microsoft.com/office/drawing/2014/main" id="{2C7E2D26-75F0-46BE-A4CF-D3CAB1622E9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040288" y="355831"/>
            <a:ext cx="728464" cy="609262"/>
          </a:xfrm>
          <a:prstGeom prst="rect">
            <a:avLst/>
          </a:prstGeom>
        </p:spPr>
      </p:pic>
    </p:spTree>
    <p:extLst>
      <p:ext uri="{BB962C8B-B14F-4D97-AF65-F5344CB8AC3E}">
        <p14:creationId xmlns:p14="http://schemas.microsoft.com/office/powerpoint/2010/main" val="4122888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456F-D762-D2A9-56C0-721413E667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5A0B5B-DDB1-EE41-BBC7-662AFA9542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E6600-320B-BF8D-785F-9F74E943B0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33867B-9E3C-70CB-6AD2-1FC76A449E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0C2AF0-69B9-0234-C606-A6914FC2C7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A3B92A-89D7-7DE9-6F8A-94EFCE40827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68177B7-28A7-BE46-8181-B7A939C666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D24463-7C6B-206C-3687-671457ED0AC7}"/>
              </a:ext>
            </a:extLst>
          </p:cNvPr>
          <p:cNvSpPr>
            <a:spLocks noGrp="1"/>
          </p:cNvSpPr>
          <p:nvPr>
            <p:ph type="sldNum" sz="quarter" idx="12"/>
          </p:nvPr>
        </p:nvSpPr>
        <p:spPr/>
        <p:txBody>
          <a:bodyPr/>
          <a:lstStyle/>
          <a:p>
            <a:fld id="{2DEA563E-77C6-6046-9B14-1085FCD3D217}" type="slidenum">
              <a:rPr lang="en-US" smtClean="0"/>
              <a:t>‹#›</a:t>
            </a:fld>
            <a:endParaRPr lang="en-US"/>
          </a:p>
        </p:txBody>
      </p:sp>
    </p:spTree>
    <p:extLst>
      <p:ext uri="{BB962C8B-B14F-4D97-AF65-F5344CB8AC3E}">
        <p14:creationId xmlns:p14="http://schemas.microsoft.com/office/powerpoint/2010/main" val="225630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961706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err="1">
              <a:solidFill>
                <a:schemeClr val="bg1"/>
              </a:solidFill>
              <a:latin typeface="Segoe UI" panose="020B0502040204020203" pitchFamily="34" charset="0"/>
              <a:ea typeface="+mj-ea"/>
              <a:cs typeface="+mj-cs"/>
              <a:sym typeface="Segoe UI" panose="020B0502040204020203"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0219768" cy="989512"/>
          </a:xfrm>
        </p:spPr>
        <p:txBody>
          <a:bodyPr>
            <a:no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76F46C3C-D7C6-4082-ACB0-6F9772BEC61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t">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4" name="TextBox 13">
            <a:extLst>
              <a:ext uri="{FF2B5EF4-FFF2-40B4-BE49-F238E27FC236}">
                <a16:creationId xmlns:a16="http://schemas.microsoft.com/office/drawing/2014/main" id="{A6C41C77-5BD5-4C68-9572-B544123D02CF}"/>
              </a:ext>
            </a:extLst>
          </p:cNvPr>
          <p:cNvSpPr txBox="1"/>
          <p:nvPr userDrawn="1"/>
        </p:nvSpPr>
        <p:spPr>
          <a:xfrm>
            <a:off x="8496048" y="6498754"/>
            <a:ext cx="2816477" cy="138499"/>
          </a:xfrm>
          <a:prstGeom prst="rect">
            <a:avLst/>
          </a:prstGeom>
        </p:spPr>
        <p:txBody>
          <a:bodyPr vert="horz" wrap="non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900" b="1"/>
              <a:t>PRE-DECISIONAL – PROPRIETARY &amp; CONFIDENTIAL</a:t>
            </a:r>
          </a:p>
        </p:txBody>
      </p:sp>
      <p:sp>
        <p:nvSpPr>
          <p:cNvPr id="15" name="5. Source" hidden="1">
            <a:extLst>
              <a:ext uri="{FF2B5EF4-FFF2-40B4-BE49-F238E27FC236}">
                <a16:creationId xmlns:a16="http://schemas.microsoft.com/office/drawing/2014/main" id="{C02F214C-7F90-4B5F-B48C-6EBA435461E7}"/>
              </a:ext>
            </a:extLst>
          </p:cNvPr>
          <p:cNvSpPr txBox="1">
            <a:spLocks/>
          </p:cNvSpPr>
          <p:nvPr userDrawn="1">
            <p:custDataLst>
              <p:tags r:id="rId6"/>
            </p:custDataLst>
          </p:nvPr>
        </p:nvSpPr>
        <p:spPr>
          <a:xfrm>
            <a:off x="2061879" y="6498754"/>
            <a:ext cx="621643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pic>
        <p:nvPicPr>
          <p:cNvPr id="16" name="Google Shape;261;p1" descr="DT_ON_WHITE.png">
            <a:extLst>
              <a:ext uri="{FF2B5EF4-FFF2-40B4-BE49-F238E27FC236}">
                <a16:creationId xmlns:a16="http://schemas.microsoft.com/office/drawing/2014/main" id="{146FAA0C-5493-4F6A-B44A-12AD28719A78}"/>
              </a:ext>
            </a:extLst>
          </p:cNvPr>
          <p:cNvPicPr preferRelativeResize="0"/>
          <p:nvPr userDrawn="1"/>
        </p:nvPicPr>
        <p:blipFill rotWithShape="1">
          <a:blip r:embed="rId10" cstate="screen">
            <a:alphaModFix/>
            <a:extLst>
              <a:ext uri="{28A0092B-C50C-407E-A947-70E740481C1C}">
                <a14:useLocalDpi xmlns:a14="http://schemas.microsoft.com/office/drawing/2010/main"/>
              </a:ext>
            </a:extLst>
          </a:blip>
          <a:srcRect/>
          <a:stretch/>
        </p:blipFill>
        <p:spPr>
          <a:xfrm>
            <a:off x="544904" y="6152909"/>
            <a:ext cx="1299242" cy="520542"/>
          </a:xfrm>
          <a:prstGeom prst="rect">
            <a:avLst/>
          </a:prstGeom>
          <a:noFill/>
          <a:ln>
            <a:noFill/>
          </a:ln>
        </p:spPr>
      </p:pic>
      <p:pic>
        <p:nvPicPr>
          <p:cNvPr id="17" name="Graphic 16">
            <a:extLst>
              <a:ext uri="{FF2B5EF4-FFF2-40B4-BE49-F238E27FC236}">
                <a16:creationId xmlns:a16="http://schemas.microsoft.com/office/drawing/2014/main" id="{1D70AE53-411B-44C7-8004-2B98B4E0998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1040288" y="601721"/>
            <a:ext cx="728464" cy="609262"/>
          </a:xfrm>
          <a:prstGeom prst="rect">
            <a:avLst/>
          </a:prstGeom>
        </p:spPr>
      </p:pic>
    </p:spTree>
    <p:extLst>
      <p:ext uri="{BB962C8B-B14F-4D97-AF65-F5344CB8AC3E}">
        <p14:creationId xmlns:p14="http://schemas.microsoft.com/office/powerpoint/2010/main" val="8560114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378366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99EFDA2A-B1DE-4112-B9FA-2089FA015F9E}"/>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t">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3" name="TextBox 12">
            <a:extLst>
              <a:ext uri="{FF2B5EF4-FFF2-40B4-BE49-F238E27FC236}">
                <a16:creationId xmlns:a16="http://schemas.microsoft.com/office/drawing/2014/main" id="{E18DD3EA-816B-419F-8A0A-AF66DDCCA589}"/>
              </a:ext>
            </a:extLst>
          </p:cNvPr>
          <p:cNvSpPr txBox="1"/>
          <p:nvPr userDrawn="1"/>
        </p:nvSpPr>
        <p:spPr>
          <a:xfrm>
            <a:off x="8496048" y="6498754"/>
            <a:ext cx="2816477" cy="138499"/>
          </a:xfrm>
          <a:prstGeom prst="rect">
            <a:avLst/>
          </a:prstGeom>
        </p:spPr>
        <p:txBody>
          <a:bodyPr vert="horz" wrap="non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900" b="1"/>
              <a:t>PRE-DECISIONAL – PROPRIETARY &amp; CONFIDENTIAL</a:t>
            </a:r>
          </a:p>
        </p:txBody>
      </p:sp>
      <p:sp>
        <p:nvSpPr>
          <p:cNvPr id="9" name="5. Source" hidden="1">
            <a:extLst>
              <a:ext uri="{FF2B5EF4-FFF2-40B4-BE49-F238E27FC236}">
                <a16:creationId xmlns:a16="http://schemas.microsoft.com/office/drawing/2014/main" id="{DA65F48B-8266-48AC-B33F-D4CC36F336B9}"/>
              </a:ext>
            </a:extLst>
          </p:cNvPr>
          <p:cNvSpPr txBox="1">
            <a:spLocks/>
          </p:cNvSpPr>
          <p:nvPr userDrawn="1">
            <p:custDataLst>
              <p:tags r:id="rId4"/>
            </p:custDataLst>
          </p:nvPr>
        </p:nvSpPr>
        <p:spPr>
          <a:xfrm>
            <a:off x="2061879" y="6498754"/>
            <a:ext cx="621643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pic>
        <p:nvPicPr>
          <p:cNvPr id="14" name="Google Shape;261;p1" descr="DT_ON_WHITE.png">
            <a:extLst>
              <a:ext uri="{FF2B5EF4-FFF2-40B4-BE49-F238E27FC236}">
                <a16:creationId xmlns:a16="http://schemas.microsoft.com/office/drawing/2014/main" id="{A68CF3DD-53B7-41F9-B5CC-B0D92BE81143}"/>
              </a:ext>
            </a:extLst>
          </p:cNvPr>
          <p:cNvPicPr preferRelativeResize="0"/>
          <p:nvPr userDrawn="1"/>
        </p:nvPicPr>
        <p:blipFill rotWithShape="1">
          <a:blip r:embed="rId8" cstate="screen">
            <a:alphaModFix/>
            <a:extLst>
              <a:ext uri="{28A0092B-C50C-407E-A947-70E740481C1C}">
                <a14:useLocalDpi xmlns:a14="http://schemas.microsoft.com/office/drawing/2010/main"/>
              </a:ext>
            </a:extLst>
          </a:blip>
          <a:srcRect/>
          <a:stretch/>
        </p:blipFill>
        <p:spPr>
          <a:xfrm>
            <a:off x="544904" y="6152909"/>
            <a:ext cx="1299242" cy="520542"/>
          </a:xfrm>
          <a:prstGeom prst="rect">
            <a:avLst/>
          </a:prstGeom>
          <a:noFill/>
          <a:ln>
            <a:noFill/>
          </a:ln>
        </p:spPr>
      </p:pic>
      <p:pic>
        <p:nvPicPr>
          <p:cNvPr id="15" name="Graphic 14">
            <a:extLst>
              <a:ext uri="{FF2B5EF4-FFF2-40B4-BE49-F238E27FC236}">
                <a16:creationId xmlns:a16="http://schemas.microsoft.com/office/drawing/2014/main" id="{EA09A9FE-EC00-4EB2-B69E-E804C25EAB1C}"/>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040288" y="355831"/>
            <a:ext cx="728464" cy="609262"/>
          </a:xfrm>
          <a:prstGeom prst="rect">
            <a:avLst/>
          </a:prstGeom>
        </p:spPr>
      </p:pic>
    </p:spTree>
    <p:extLst>
      <p:ext uri="{BB962C8B-B14F-4D97-AF65-F5344CB8AC3E}">
        <p14:creationId xmlns:p14="http://schemas.microsoft.com/office/powerpoint/2010/main" val="1923054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587586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Graphic 4">
            <a:extLst>
              <a:ext uri="{FF2B5EF4-FFF2-40B4-BE49-F238E27FC236}">
                <a16:creationId xmlns:a16="http://schemas.microsoft.com/office/drawing/2014/main" id="{1E6768A1-83C5-431B-BC05-E40B221B128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487303" y="2722880"/>
            <a:ext cx="1688544" cy="1412240"/>
          </a:xfrm>
          <a:prstGeom prst="rect">
            <a:avLst/>
          </a:prstGeom>
        </p:spPr>
      </p:pic>
      <p:pic>
        <p:nvPicPr>
          <p:cNvPr id="6" name="Google Shape;261;p1" descr="DT_ON_WHITE.png">
            <a:extLst>
              <a:ext uri="{FF2B5EF4-FFF2-40B4-BE49-F238E27FC236}">
                <a16:creationId xmlns:a16="http://schemas.microsoft.com/office/drawing/2014/main" id="{CAB8A5F9-8344-4BD6-BBF9-B81F2750E6C2}"/>
              </a:ext>
            </a:extLst>
          </p:cNvPr>
          <p:cNvPicPr preferRelativeResize="0"/>
          <p:nvPr userDrawn="1"/>
        </p:nvPicPr>
        <p:blipFill rotWithShape="1">
          <a:blip r:embed="rId8" cstate="screen">
            <a:alphaModFix/>
            <a:extLst>
              <a:ext uri="{28A0092B-C50C-407E-A947-70E740481C1C}">
                <a14:useLocalDpi xmlns:a14="http://schemas.microsoft.com/office/drawing/2010/main"/>
              </a:ext>
            </a:extLst>
          </a:blip>
          <a:srcRect/>
          <a:stretch/>
        </p:blipFill>
        <p:spPr>
          <a:xfrm>
            <a:off x="5585564" y="2804160"/>
            <a:ext cx="3119134" cy="1249680"/>
          </a:xfrm>
          <a:prstGeom prst="rect">
            <a:avLst/>
          </a:prstGeom>
          <a:noFill/>
          <a:ln>
            <a:noFill/>
          </a:ln>
        </p:spPr>
      </p:pic>
      <p:sp>
        <p:nvSpPr>
          <p:cNvPr id="10" name="TextBox 9">
            <a:extLst>
              <a:ext uri="{FF2B5EF4-FFF2-40B4-BE49-F238E27FC236}">
                <a16:creationId xmlns:a16="http://schemas.microsoft.com/office/drawing/2014/main" id="{5D09862E-5108-4512-96CA-577066F5D67D}"/>
              </a:ext>
            </a:extLst>
          </p:cNvPr>
          <p:cNvSpPr txBox="1"/>
          <p:nvPr userDrawn="1"/>
        </p:nvSpPr>
        <p:spPr>
          <a:xfrm>
            <a:off x="4687762" y="6498754"/>
            <a:ext cx="2816477" cy="138499"/>
          </a:xfrm>
          <a:prstGeom prst="rect">
            <a:avLst/>
          </a:prstGeom>
        </p:spPr>
        <p:txBody>
          <a:bodyPr vert="horz" wrap="non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900" b="1"/>
              <a:t>PRE-DECISIONAL – PROPRIETARY &amp; CONFIDENTIAL</a:t>
            </a:r>
          </a:p>
        </p:txBody>
      </p:sp>
      <p:sp>
        <p:nvSpPr>
          <p:cNvPr id="7" name="5. Source" hidden="1">
            <a:extLst>
              <a:ext uri="{FF2B5EF4-FFF2-40B4-BE49-F238E27FC236}">
                <a16:creationId xmlns:a16="http://schemas.microsoft.com/office/drawing/2014/main" id="{CE29F371-C964-428C-900C-11B8A1D9AAB2}"/>
              </a:ext>
            </a:extLst>
          </p:cNvPr>
          <p:cNvSpPr txBox="1">
            <a:spLocks/>
          </p:cNvSpPr>
          <p:nvPr userDrawn="1">
            <p:custDataLst>
              <p:tags r:id="rId2"/>
            </p:custDataLst>
          </p:nvPr>
        </p:nvSpPr>
        <p:spPr>
          <a:xfrm>
            <a:off x="2061879" y="6498754"/>
            <a:ext cx="621643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5173934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4"/>
            </p:custDataLst>
          </p:nvPr>
        </p:nvSpPr>
        <p:spPr>
          <a:xfrm>
            <a:off x="554736" y="2744369"/>
            <a:ext cx="2514600" cy="769441"/>
          </a:xfrm>
        </p:spPr>
        <p:txBody>
          <a:bodyPr anchor="b">
            <a:noAutofit/>
          </a:bodyPr>
          <a:lstStyle>
            <a:lvl1pPr>
              <a:defRPr>
                <a:solidFill>
                  <a:schemeClr val="bg2"/>
                </a:solidFill>
              </a:defRPr>
            </a:lvl1pPr>
          </a:lstStyle>
          <a:p>
            <a:r>
              <a:rPr lang="en-US"/>
              <a:t>Click to edit Master title style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5"/>
            </p:custDataLst>
          </p:nvPr>
        </p:nvSpPr>
        <p:spPr>
          <a:xfrm>
            <a:off x="554736" y="3659644"/>
            <a:ext cx="2514600" cy="553998"/>
          </a:xfrm>
          <a:prstGeom prst="rect">
            <a:avLst/>
          </a:prstGeom>
        </p:spPr>
        <p:txBody>
          <a:bodyPr wrap="square">
            <a:spAutoFit/>
          </a:bodyPr>
          <a:lstStyle>
            <a:lvl1pPr marL="0" indent="0" algn="l">
              <a:buNone/>
              <a:defRPr sz="18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9D45434-D232-43DD-A542-C83513BFE5C3}"/>
              </a:ext>
            </a:extLst>
          </p:cNvPr>
          <p:cNvSpPr>
            <a:spLocks noChangeArrowheads="1"/>
          </p:cNvSpPr>
          <p:nvPr userDrawn="1">
            <p:custDataLst>
              <p:tags r:id="rId7"/>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t">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5" name="TextBox 14">
            <a:extLst>
              <a:ext uri="{FF2B5EF4-FFF2-40B4-BE49-F238E27FC236}">
                <a16:creationId xmlns:a16="http://schemas.microsoft.com/office/drawing/2014/main" id="{96131BDA-29C8-48D0-B488-6957C6909AB3}"/>
              </a:ext>
            </a:extLst>
          </p:cNvPr>
          <p:cNvSpPr txBox="1"/>
          <p:nvPr userDrawn="1"/>
        </p:nvSpPr>
        <p:spPr>
          <a:xfrm>
            <a:off x="8496048" y="6498754"/>
            <a:ext cx="2816477" cy="138499"/>
          </a:xfrm>
          <a:prstGeom prst="rect">
            <a:avLst/>
          </a:prstGeom>
        </p:spPr>
        <p:txBody>
          <a:bodyPr vert="horz" wrap="non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sz="900" b="1"/>
              <a:t>PRE-DECISIONAL – PROPRIETARY &amp; CONFIDENTIAL</a:t>
            </a:r>
          </a:p>
        </p:txBody>
      </p:sp>
      <p:pic>
        <p:nvPicPr>
          <p:cNvPr id="17" name="Graphic 16">
            <a:extLst>
              <a:ext uri="{FF2B5EF4-FFF2-40B4-BE49-F238E27FC236}">
                <a16:creationId xmlns:a16="http://schemas.microsoft.com/office/drawing/2014/main" id="{9BCC30E7-6F28-4F5E-AC24-2F0973D8E56E}"/>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1040288" y="355831"/>
            <a:ext cx="728464" cy="609262"/>
          </a:xfrm>
          <a:prstGeom prst="rect">
            <a:avLst/>
          </a:prstGeom>
        </p:spPr>
      </p:pic>
      <p:pic>
        <p:nvPicPr>
          <p:cNvPr id="18" name="Google Shape;261;p1" descr="DT_ON_WHITE.png">
            <a:extLst>
              <a:ext uri="{FF2B5EF4-FFF2-40B4-BE49-F238E27FC236}">
                <a16:creationId xmlns:a16="http://schemas.microsoft.com/office/drawing/2014/main" id="{BCFA3858-35C4-4F9B-84EC-E42358B9B2A8}"/>
              </a:ext>
            </a:extLst>
          </p:cNvPr>
          <p:cNvPicPr preferRelativeResize="0"/>
          <p:nvPr userDrawn="1"/>
        </p:nvPicPr>
        <p:blipFill rotWithShape="1">
          <a:blip r:embed="rId14" cstate="email">
            <a:alphaModFix/>
            <a:extLst>
              <a:ext uri="{28A0092B-C50C-407E-A947-70E740481C1C}">
                <a14:useLocalDpi xmlns:a14="http://schemas.microsoft.com/office/drawing/2010/main"/>
              </a:ext>
            </a:extLst>
          </a:blip>
          <a:srcRect/>
          <a:stretch/>
        </p:blipFill>
        <p:spPr>
          <a:xfrm>
            <a:off x="544904" y="6152909"/>
            <a:ext cx="1299242" cy="520542"/>
          </a:xfrm>
          <a:prstGeom prst="rect">
            <a:avLst/>
          </a:prstGeom>
          <a:noFill/>
          <a:ln>
            <a:noFill/>
          </a:ln>
        </p:spPr>
      </p:pic>
      <p:sp>
        <p:nvSpPr>
          <p:cNvPr id="21" name="5. Source" hidden="1">
            <a:extLst>
              <a:ext uri="{FF2B5EF4-FFF2-40B4-BE49-F238E27FC236}">
                <a16:creationId xmlns:a16="http://schemas.microsoft.com/office/drawing/2014/main" id="{8F8BF752-0D0C-4FEF-B1C6-F6619B6138E9}"/>
              </a:ext>
            </a:extLst>
          </p:cNvPr>
          <p:cNvSpPr txBox="1">
            <a:spLocks/>
          </p:cNvSpPr>
          <p:nvPr userDrawn="1">
            <p:custDataLst>
              <p:tags r:id="rId8"/>
            </p:custDataLst>
          </p:nvPr>
        </p:nvSpPr>
        <p:spPr>
          <a:xfrm>
            <a:off x="2061879" y="6498754"/>
            <a:ext cx="621643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Tree>
    <p:extLst>
      <p:ext uri="{BB962C8B-B14F-4D97-AF65-F5344CB8AC3E}">
        <p14:creationId xmlns:p14="http://schemas.microsoft.com/office/powerpoint/2010/main" val="30551923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29483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Google Shape;258;p1" descr="OCT Digital Transformation PPT Template 2 Title.jpg"/>
          <p:cNvPicPr preferRelativeResize="0"/>
          <p:nvPr userDrawn="1"/>
        </p:nvPicPr>
        <p:blipFill rotWithShape="1">
          <a:blip r:embed="rId2" cstate="screen">
            <a:alphaModFix/>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050" y="-1"/>
            <a:ext cx="12188950" cy="6858001"/>
          </a:xfrm>
          <a:prstGeom prst="rect">
            <a:avLst/>
          </a:prstGeom>
          <a:noFill/>
          <a:ln>
            <a:noFill/>
          </a:ln>
        </p:spPr>
      </p:pic>
      <p:pic>
        <p:nvPicPr>
          <p:cNvPr id="3" name="Picture 2" descr="A picture containing background pattern&#10;&#10;Description automatically generated">
            <a:extLst>
              <a:ext uri="{FF2B5EF4-FFF2-40B4-BE49-F238E27FC236}">
                <a16:creationId xmlns:a16="http://schemas.microsoft.com/office/drawing/2014/main" id="{AE568F39-A053-BD43-B2D3-FFE031007BD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468041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71240-A7D7-1C44-830C-461C583DEC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AD1379-F02C-C946-8109-95B6649B491F}"/>
              </a:ext>
            </a:extLst>
          </p:cNvPr>
          <p:cNvSpPr>
            <a:spLocks noGrp="1"/>
          </p:cNvSpPr>
          <p:nvPr>
            <p:ph type="dt" sz="half" idx="10"/>
          </p:nvPr>
        </p:nvSpPr>
        <p:spPr/>
        <p:txBody>
          <a:bodyPr/>
          <a:lstStyle/>
          <a:p>
            <a:fld id="{7AEF09FD-65BA-6A4A-A011-A4D70F7B6F64}" type="datetimeFigureOut">
              <a:rPr lang="en-US" smtClean="0"/>
              <a:t>1/6/24</a:t>
            </a:fld>
            <a:endParaRPr lang="en-US"/>
          </a:p>
        </p:txBody>
      </p:sp>
      <p:sp>
        <p:nvSpPr>
          <p:cNvPr id="4" name="Footer Placeholder 3">
            <a:extLst>
              <a:ext uri="{FF2B5EF4-FFF2-40B4-BE49-F238E27FC236}">
                <a16:creationId xmlns:a16="http://schemas.microsoft.com/office/drawing/2014/main" id="{D08153B8-47ED-8C4C-83C1-FA7BF15C06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C2A667-C6EF-1E4D-9E0C-DBD03C0AF848}"/>
              </a:ext>
            </a:extLst>
          </p:cNvPr>
          <p:cNvSpPr>
            <a:spLocks noGrp="1"/>
          </p:cNvSpPr>
          <p:nvPr>
            <p:ph type="sldNum" sz="quarter" idx="12"/>
          </p:nvPr>
        </p:nvSpPr>
        <p:spPr/>
        <p:txBody>
          <a:bodyPr/>
          <a:lstStyle/>
          <a:p>
            <a:fld id="{82B16426-D71A-C24D-8C27-4FD2775A8F47}" type="slidenum">
              <a:rPr lang="en-US" smtClean="0"/>
              <a:t>‹#›</a:t>
            </a:fld>
            <a:endParaRPr lang="en-US"/>
          </a:p>
        </p:txBody>
      </p:sp>
    </p:spTree>
    <p:extLst>
      <p:ext uri="{BB962C8B-B14F-4D97-AF65-F5344CB8AC3E}">
        <p14:creationId xmlns:p14="http://schemas.microsoft.com/office/powerpoint/2010/main" val="258657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88D44-86CC-DFC0-C144-C47E697CD5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8C620F-2288-BF31-CAB7-0041A6CCDE6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5C6E051-E2E8-ACF0-3245-5049D809D8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C1BA8C-55E8-866C-8738-21957A3BD2DA}"/>
              </a:ext>
            </a:extLst>
          </p:cNvPr>
          <p:cNvSpPr>
            <a:spLocks noGrp="1"/>
          </p:cNvSpPr>
          <p:nvPr>
            <p:ph type="sldNum" sz="quarter" idx="12"/>
          </p:nvPr>
        </p:nvSpPr>
        <p:spPr/>
        <p:txBody>
          <a:bodyPr/>
          <a:lstStyle/>
          <a:p>
            <a:fld id="{2DEA563E-77C6-6046-9B14-1085FCD3D217}" type="slidenum">
              <a:rPr lang="en-US" smtClean="0"/>
              <a:t>‹#›</a:t>
            </a:fld>
            <a:endParaRPr lang="en-US"/>
          </a:p>
        </p:txBody>
      </p:sp>
    </p:spTree>
    <p:extLst>
      <p:ext uri="{BB962C8B-B14F-4D97-AF65-F5344CB8AC3E}">
        <p14:creationId xmlns:p14="http://schemas.microsoft.com/office/powerpoint/2010/main" val="2383537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D4AFD6-69C2-4E76-2176-CD455038455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43969E9-22AB-AAE2-7A6D-7482CE9D07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21E459-514F-0503-3677-AFFBA4813411}"/>
              </a:ext>
            </a:extLst>
          </p:cNvPr>
          <p:cNvSpPr>
            <a:spLocks noGrp="1"/>
          </p:cNvSpPr>
          <p:nvPr>
            <p:ph type="sldNum" sz="quarter" idx="12"/>
          </p:nvPr>
        </p:nvSpPr>
        <p:spPr/>
        <p:txBody>
          <a:bodyPr/>
          <a:lstStyle/>
          <a:p>
            <a:fld id="{2DEA563E-77C6-6046-9B14-1085FCD3D217}" type="slidenum">
              <a:rPr lang="en-US" smtClean="0"/>
              <a:t>‹#›</a:t>
            </a:fld>
            <a:endParaRPr lang="en-US"/>
          </a:p>
        </p:txBody>
      </p:sp>
    </p:spTree>
    <p:extLst>
      <p:ext uri="{BB962C8B-B14F-4D97-AF65-F5344CB8AC3E}">
        <p14:creationId xmlns:p14="http://schemas.microsoft.com/office/powerpoint/2010/main" val="53654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E7C0B-288F-CB1E-512D-355E008971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5A550D-E802-3655-A7C8-058E4676B5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02531-2A39-161F-C4A3-9AC038774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2B73FA-76FE-77AC-4203-4FC49C4E781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6327C22-0A74-9EE0-BEE4-66948F8C61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3C75CD-1C3C-DB06-5471-7F2BFD683A21}"/>
              </a:ext>
            </a:extLst>
          </p:cNvPr>
          <p:cNvSpPr>
            <a:spLocks noGrp="1"/>
          </p:cNvSpPr>
          <p:nvPr>
            <p:ph type="sldNum" sz="quarter" idx="12"/>
          </p:nvPr>
        </p:nvSpPr>
        <p:spPr/>
        <p:txBody>
          <a:bodyPr/>
          <a:lstStyle/>
          <a:p>
            <a:fld id="{2DEA563E-77C6-6046-9B14-1085FCD3D217}" type="slidenum">
              <a:rPr lang="en-US" smtClean="0"/>
              <a:t>‹#›</a:t>
            </a:fld>
            <a:endParaRPr lang="en-US"/>
          </a:p>
        </p:txBody>
      </p:sp>
    </p:spTree>
    <p:extLst>
      <p:ext uri="{BB962C8B-B14F-4D97-AF65-F5344CB8AC3E}">
        <p14:creationId xmlns:p14="http://schemas.microsoft.com/office/powerpoint/2010/main" val="2478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666B7-CA7A-7164-4B3D-25B14B8D6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07FE09-A149-60A6-C640-055060DEBD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F8F52C-8B60-3DE5-96FF-A031B41A1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57C5B2-B1E1-2890-48CB-12CA2528FB2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CF1CB48-EFC0-7ED2-EA69-C009518436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A7045-B60F-A1C0-4388-01170994F198}"/>
              </a:ext>
            </a:extLst>
          </p:cNvPr>
          <p:cNvSpPr>
            <a:spLocks noGrp="1"/>
          </p:cNvSpPr>
          <p:nvPr>
            <p:ph type="sldNum" sz="quarter" idx="12"/>
          </p:nvPr>
        </p:nvSpPr>
        <p:spPr/>
        <p:txBody>
          <a:bodyPr/>
          <a:lstStyle/>
          <a:p>
            <a:fld id="{2DEA563E-77C6-6046-9B14-1085FCD3D217}" type="slidenum">
              <a:rPr lang="en-US" smtClean="0"/>
              <a:t>‹#›</a:t>
            </a:fld>
            <a:endParaRPr lang="en-US"/>
          </a:p>
        </p:txBody>
      </p:sp>
    </p:spTree>
    <p:extLst>
      <p:ext uri="{BB962C8B-B14F-4D97-AF65-F5344CB8AC3E}">
        <p14:creationId xmlns:p14="http://schemas.microsoft.com/office/powerpoint/2010/main" val="385456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image" Target="../media/image6.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tags" Target="../tags/tag47.xml"/><Relationship Id="rId39" Type="http://schemas.openxmlformats.org/officeDocument/2006/relationships/tags" Target="../tags/tag60.xml"/><Relationship Id="rId21" Type="http://schemas.openxmlformats.org/officeDocument/2006/relationships/slideLayout" Target="../slideLayouts/slideLayout56.xml"/><Relationship Id="rId34" Type="http://schemas.openxmlformats.org/officeDocument/2006/relationships/tags" Target="../tags/tag55.xml"/><Relationship Id="rId42" Type="http://schemas.openxmlformats.org/officeDocument/2006/relationships/tags" Target="../tags/tag63.xml"/><Relationship Id="rId47" Type="http://schemas.openxmlformats.org/officeDocument/2006/relationships/image" Target="../media/image13.svg"/><Relationship Id="rId7" Type="http://schemas.openxmlformats.org/officeDocument/2006/relationships/slideLayout" Target="../slideLayouts/slideLayout4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9" Type="http://schemas.openxmlformats.org/officeDocument/2006/relationships/tags" Target="../tags/tag50.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tags" Target="../tags/tag45.xml"/><Relationship Id="rId32" Type="http://schemas.openxmlformats.org/officeDocument/2006/relationships/tags" Target="../tags/tag53.xml"/><Relationship Id="rId37" Type="http://schemas.openxmlformats.org/officeDocument/2006/relationships/tags" Target="../tags/tag58.xml"/><Relationship Id="rId40" Type="http://schemas.openxmlformats.org/officeDocument/2006/relationships/tags" Target="../tags/tag61.xml"/><Relationship Id="rId45" Type="http://schemas.openxmlformats.org/officeDocument/2006/relationships/image" Target="../media/image11.pn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tags" Target="../tags/tag44.xml"/><Relationship Id="rId28" Type="http://schemas.openxmlformats.org/officeDocument/2006/relationships/tags" Target="../tags/tag49.xml"/><Relationship Id="rId36" Type="http://schemas.openxmlformats.org/officeDocument/2006/relationships/tags" Target="../tags/tag57.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tags" Target="../tags/tag52.xml"/><Relationship Id="rId44" Type="http://schemas.openxmlformats.org/officeDocument/2006/relationships/image" Target="../media/image1.emf"/><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theme" Target="../theme/theme3.xml"/><Relationship Id="rId27" Type="http://schemas.openxmlformats.org/officeDocument/2006/relationships/tags" Target="../tags/tag48.xml"/><Relationship Id="rId30" Type="http://schemas.openxmlformats.org/officeDocument/2006/relationships/tags" Target="../tags/tag51.xml"/><Relationship Id="rId35" Type="http://schemas.openxmlformats.org/officeDocument/2006/relationships/tags" Target="../tags/tag56.xml"/><Relationship Id="rId43" Type="http://schemas.openxmlformats.org/officeDocument/2006/relationships/oleObject" Target="../embeddings/oleObject5.bin"/><Relationship Id="rId8" Type="http://schemas.openxmlformats.org/officeDocument/2006/relationships/slideLayout" Target="../slideLayouts/slideLayout43.xml"/><Relationship Id="rId3" Type="http://schemas.openxmlformats.org/officeDocument/2006/relationships/slideLayout" Target="../slideLayouts/slideLayout38.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tags" Target="../tags/tag46.xml"/><Relationship Id="rId33" Type="http://schemas.openxmlformats.org/officeDocument/2006/relationships/tags" Target="../tags/tag54.xml"/><Relationship Id="rId38" Type="http://schemas.openxmlformats.org/officeDocument/2006/relationships/tags" Target="../tags/tag59.xml"/><Relationship Id="rId46" Type="http://schemas.openxmlformats.org/officeDocument/2006/relationships/image" Target="../media/image12.png"/><Relationship Id="rId20" Type="http://schemas.openxmlformats.org/officeDocument/2006/relationships/slideLayout" Target="../slideLayouts/slideLayout55.xml"/><Relationship Id="rId41" Type="http://schemas.openxmlformats.org/officeDocument/2006/relationships/tags" Target="../tags/tag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01E2F2-6FB7-89F2-20F4-B672788192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FD426D-9C77-8904-C15C-7772D830DD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CE7AC-0A01-9002-6568-81489F49D3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01F9EE6-184E-2C4D-F9D9-4A0914635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5385AB-8CA4-E505-0C7E-0881D1DF6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A563E-77C6-6046-9B14-1085FCD3D217}" type="slidenum">
              <a:rPr lang="en-US" smtClean="0"/>
              <a:t>‹#›</a:t>
            </a:fld>
            <a:endParaRPr lang="en-US"/>
          </a:p>
        </p:txBody>
      </p:sp>
    </p:spTree>
    <p:extLst>
      <p:ext uri="{BB962C8B-B14F-4D97-AF65-F5344CB8AC3E}">
        <p14:creationId xmlns:p14="http://schemas.microsoft.com/office/powerpoint/2010/main" val="19466628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669" r:id="rId14"/>
    <p:sldLayoutId id="2147483673" r:id="rId15"/>
    <p:sldLayoutId id="2147483684"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OCT Digital Transformation PPT Background 3.png"/>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Placeholder 1"/>
          <p:cNvSpPr>
            <a:spLocks noGrp="1"/>
          </p:cNvSpPr>
          <p:nvPr>
            <p:ph type="title"/>
          </p:nvPr>
        </p:nvSpPr>
        <p:spPr>
          <a:xfrm>
            <a:off x="221674" y="6426"/>
            <a:ext cx="10611401" cy="73994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1673" y="895927"/>
            <a:ext cx="11720945" cy="52302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0" y="6488698"/>
            <a:ext cx="2844800" cy="365125"/>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5" name="Footer Placeholder 4"/>
          <p:cNvSpPr>
            <a:spLocks noGrp="1"/>
          </p:cNvSpPr>
          <p:nvPr>
            <p:ph type="ftr" sz="quarter" idx="3"/>
          </p:nvPr>
        </p:nvSpPr>
        <p:spPr>
          <a:xfrm>
            <a:off x="4165600" y="6488698"/>
            <a:ext cx="3860800" cy="365125"/>
          </a:xfrm>
          <a:prstGeom prst="rect">
            <a:avLst/>
          </a:prstGeom>
        </p:spPr>
        <p:txBody>
          <a:bodyPr vert="horz" lIns="91440" tIns="45720" rIns="91440" bIns="45720" rtlCol="0" anchor="ctr"/>
          <a:lstStyle>
            <a:lvl1pPr algn="ctr">
              <a:defRPr sz="1200">
                <a:solidFill>
                  <a:srgbClr val="FF0000"/>
                </a:solidFill>
              </a:defRPr>
            </a:lvl1pPr>
          </a:lstStyle>
          <a:p>
            <a:endParaRPr lang="en-US"/>
          </a:p>
        </p:txBody>
      </p:sp>
      <p:sp>
        <p:nvSpPr>
          <p:cNvPr id="6" name="Slide Number Placeholder 5"/>
          <p:cNvSpPr>
            <a:spLocks noGrp="1"/>
          </p:cNvSpPr>
          <p:nvPr>
            <p:ph type="sldNum" sz="quarter" idx="4"/>
          </p:nvPr>
        </p:nvSpPr>
        <p:spPr>
          <a:xfrm>
            <a:off x="9347200" y="648869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A563E-77C6-6046-9B14-1085FCD3D217}" type="slidenum">
              <a:rPr lang="en-US" smtClean="0"/>
              <a:t>‹#›</a:t>
            </a:fld>
            <a:endParaRPr lang="en-US"/>
          </a:p>
        </p:txBody>
      </p:sp>
      <p:pic>
        <p:nvPicPr>
          <p:cNvPr id="8" name="Picture 7">
            <a:extLst>
              <a:ext uri="{FF2B5EF4-FFF2-40B4-BE49-F238E27FC236}">
                <a16:creationId xmlns:a16="http://schemas.microsoft.com/office/drawing/2014/main" id="{38E73F09-D03E-2D54-6F9E-E4968B70060E}"/>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0916827" y="-90386"/>
            <a:ext cx="1188373" cy="1153006"/>
          </a:xfrm>
          <a:prstGeom prst="rect">
            <a:avLst/>
          </a:prstGeom>
        </p:spPr>
      </p:pic>
    </p:spTree>
    <p:extLst>
      <p:ext uri="{BB962C8B-B14F-4D97-AF65-F5344CB8AC3E}">
        <p14:creationId xmlns:p14="http://schemas.microsoft.com/office/powerpoint/2010/main" val="253099032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70" r:id="rId18"/>
    <p:sldLayoutId id="2147483771"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000" kern="1200">
          <a:solidFill>
            <a:schemeClr val="tx1"/>
          </a:solidFill>
          <a:latin typeface="Helvetica"/>
          <a:ea typeface="+mj-ea"/>
          <a:cs typeface="Helvetica"/>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Helvetica"/>
          <a:ea typeface="+mn-ea"/>
          <a:cs typeface="Helvetica"/>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Helvetica"/>
          <a:ea typeface="+mn-ea"/>
          <a:cs typeface="Helvetica"/>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Helvetica"/>
          <a:ea typeface="+mn-ea"/>
          <a:cs typeface="Helvetica"/>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Helvetica"/>
          <a:ea typeface="+mn-ea"/>
          <a:cs typeface="Helvetica"/>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Helvetica"/>
          <a:ea typeface="+mn-e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p:custDataLst>
              <p:tags r:id="rId23"/>
            </p:custDataLst>
            <p:extLst>
              <p:ext uri="{D42A27DB-BD31-4B8C-83A1-F6EECF244321}">
                <p14:modId xmlns:p14="http://schemas.microsoft.com/office/powerpoint/2010/main" val="3059252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413" imgH="416" progId="TCLayout.ActiveDocument.1">
                  <p:embed/>
                </p:oleObj>
              </mc:Choice>
              <mc:Fallback>
                <p:oleObj name="think-cell Slide" r:id="rId43"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p:custDataLst>
              <p:tags r:id="rId2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err="1">
              <a:solidFill>
                <a:schemeClr val="bg1"/>
              </a:solidFill>
              <a:latin typeface="Segoe UI" panose="020B0502040204020203" pitchFamily="34" charset="0"/>
              <a:ea typeface="+mj-ea"/>
              <a:cs typeface="+mj-cs"/>
              <a:sym typeface="Segoe UI" panose="020B0502040204020203" pitchFamily="34" charset="0"/>
            </a:endParaRPr>
          </a:p>
        </p:txBody>
      </p:sp>
      <p:pic>
        <p:nvPicPr>
          <p:cNvPr id="155" name="Google Shape;261;p1" descr="DT_ON_WHITE.png">
            <a:extLst>
              <a:ext uri="{FF2B5EF4-FFF2-40B4-BE49-F238E27FC236}">
                <a16:creationId xmlns:a16="http://schemas.microsoft.com/office/drawing/2014/main" id="{2C65C620-3360-4165-83EA-F1BA136A7E6F}"/>
              </a:ext>
            </a:extLst>
          </p:cNvPr>
          <p:cNvPicPr preferRelativeResize="0"/>
          <p:nvPr/>
        </p:nvPicPr>
        <p:blipFill rotWithShape="1">
          <a:blip r:embed="rId45" cstate="screen">
            <a:alphaModFix/>
            <a:extLst>
              <a:ext uri="{28A0092B-C50C-407E-A947-70E740481C1C}">
                <a14:useLocalDpi xmlns:a14="http://schemas.microsoft.com/office/drawing/2010/main"/>
              </a:ext>
            </a:extLst>
          </a:blip>
          <a:srcRect/>
          <a:stretch/>
        </p:blipFill>
        <p:spPr>
          <a:xfrm>
            <a:off x="544904" y="6152909"/>
            <a:ext cx="1299242" cy="520542"/>
          </a:xfrm>
          <a:prstGeom prst="rect">
            <a:avLst/>
          </a:prstGeom>
          <a:noFill/>
          <a:ln>
            <a:noFill/>
          </a:ln>
        </p:spPr>
      </p:pic>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5"/>
            </p:custDataLst>
          </p:nvPr>
        </p:nvSpPr>
        <p:spPr>
          <a:xfrm>
            <a:off x="554736" y="172212"/>
            <a:ext cx="1021976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p:nvSpPr>
        <p:spPr>
          <a:xfrm>
            <a:off x="554736" y="1181113"/>
            <a:ext cx="403957"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p:custDataLst>
              <p:tags r:id="rId26"/>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917658"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E5E56879-1923-427F-AB13-5C412C0DEED6}"/>
              </a:ext>
            </a:extLst>
          </p:cNvPr>
          <p:cNvGrpSpPr/>
          <p:nvPr/>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D97E6819-159A-4CBE-AA8E-434364949A58}"/>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43A3053F-9D01-4D35-8851-CFB302A1A32A}"/>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AB0B4781-327E-4EDC-B025-8188E2250B03}"/>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41513A7F-C1D7-4C7B-A413-77B090CC565D}"/>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2625CCE2-F078-475A-A638-FE5F1D8B29D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81CB7845-AF3C-4581-9DB1-85DDD573ADEF}"/>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6F09F40B-598D-4FF3-B074-36E054CABB74}"/>
              </a:ext>
            </a:extLst>
          </p:cNvPr>
          <p:cNvGrpSpPr/>
          <p:nvPr/>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9BC4D295-707D-437D-B891-14CC74AB5EE7}"/>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EEC9F43D-432F-4B87-B0FC-C311130659A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493B07AB-DE93-45CC-87C7-7BB7E8FC924A}"/>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8DD32B97-79C1-43C5-AB51-A8B8EE82ACFD}"/>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88E444EB-012A-4A2D-AC83-5284D2E594D0}"/>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8800C6B2-C721-42D8-9C10-40B3C0CDCF14}"/>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B4E46E47-2E25-4004-A5BB-1C1C4BDE2FBC}"/>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5" name="Arc 214">
                <a:extLst>
                  <a:ext uri="{FF2B5EF4-FFF2-40B4-BE49-F238E27FC236}">
                    <a16:creationId xmlns:a16="http://schemas.microsoft.com/office/drawing/2014/main" id="{69B34947-D46C-4667-9AB3-3F578C039A63}"/>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F852828C-AE66-4B74-B709-29A85B41AE2F}"/>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B31905D5-85BA-4ABD-BEC0-72304CEBAFD0}"/>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3" name="Arc 212">
                <a:extLst>
                  <a:ext uri="{FF2B5EF4-FFF2-40B4-BE49-F238E27FC236}">
                    <a16:creationId xmlns:a16="http://schemas.microsoft.com/office/drawing/2014/main" id="{8868B4EE-809C-41B9-A011-FC10272C749B}"/>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1CB5EF6D-61B3-47AE-867A-ED8CC85FF2F2}"/>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48D7AE85-2A19-4B52-ACF7-482001AFF83A}"/>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1" name="Arc 210">
                <a:extLst>
                  <a:ext uri="{FF2B5EF4-FFF2-40B4-BE49-F238E27FC236}">
                    <a16:creationId xmlns:a16="http://schemas.microsoft.com/office/drawing/2014/main" id="{837B75B2-7052-4584-9B87-1BC9337693C3}"/>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BE62585A-67D7-4DCE-BCBB-4D3B662D3B6A}"/>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2E07C731-F13B-4B6A-A977-2CD1571CFD0D}"/>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9" name="Arc 208">
                <a:extLst>
                  <a:ext uri="{FF2B5EF4-FFF2-40B4-BE49-F238E27FC236}">
                    <a16:creationId xmlns:a16="http://schemas.microsoft.com/office/drawing/2014/main" id="{DE023940-6DC0-4E9A-8C86-86F69BBC8AC6}"/>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347605D0-039D-4273-B231-3140C591B4CA}"/>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89F68A7B-0CEF-433B-B4E5-8C813403A60B}"/>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7" name="Arc 206">
                <a:extLst>
                  <a:ext uri="{FF2B5EF4-FFF2-40B4-BE49-F238E27FC236}">
                    <a16:creationId xmlns:a16="http://schemas.microsoft.com/office/drawing/2014/main" id="{89A81963-D422-49C6-AF0C-A08B237E3D93}"/>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76300709-6CA4-4A99-87EB-45C22B5BF801}"/>
              </a:ext>
            </a:extLst>
          </p:cNvPr>
          <p:cNvGrpSpPr/>
          <p:nvPr/>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B9D3C56B-5053-49A9-90D2-9155D790741B}"/>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8" name="RectangleLegend2">
              <a:extLst>
                <a:ext uri="{FF2B5EF4-FFF2-40B4-BE49-F238E27FC236}">
                  <a16:creationId xmlns:a16="http://schemas.microsoft.com/office/drawing/2014/main" id="{E2A7DFCD-CD7C-48A6-99E3-F991E20BABA9}"/>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9" name="RectangleLegend3">
              <a:extLst>
                <a:ext uri="{FF2B5EF4-FFF2-40B4-BE49-F238E27FC236}">
                  <a16:creationId xmlns:a16="http://schemas.microsoft.com/office/drawing/2014/main" id="{7FF0B70F-5F2B-499B-8293-CA3B0E3EAFB8}"/>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0" name="RectangleLegend4">
              <a:extLst>
                <a:ext uri="{FF2B5EF4-FFF2-40B4-BE49-F238E27FC236}">
                  <a16:creationId xmlns:a16="http://schemas.microsoft.com/office/drawing/2014/main" id="{3960012F-27D7-4BA8-8429-81E685A8F85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1" name="RectangleLegend5">
              <a:extLst>
                <a:ext uri="{FF2B5EF4-FFF2-40B4-BE49-F238E27FC236}">
                  <a16:creationId xmlns:a16="http://schemas.microsoft.com/office/drawing/2014/main" id="{D438377A-6454-40FA-9B44-ADBE220680E9}"/>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2" name="Legend1">
              <a:extLst>
                <a:ext uri="{FF2B5EF4-FFF2-40B4-BE49-F238E27FC236}">
                  <a16:creationId xmlns:a16="http://schemas.microsoft.com/office/drawing/2014/main" id="{F22DBF70-3ECB-4956-A468-6B8BEF7E26CB}"/>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8AF78075-75BB-4032-8F55-7FCFD4F4E388}"/>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3F299738-6FF1-4CC8-87A5-6E456AAA8EB5}"/>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E2C436B6-EFE2-49D0-A523-B6EA66A4AD5C}"/>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9F10DF3F-A7F1-4EB9-BCE7-79C25E16F8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sp>
        <p:nvSpPr>
          <p:cNvPr id="148" name="TextBox 147">
            <a:extLst>
              <a:ext uri="{FF2B5EF4-FFF2-40B4-BE49-F238E27FC236}">
                <a16:creationId xmlns:a16="http://schemas.microsoft.com/office/drawing/2014/main" id="{26904485-311C-4E1E-9F04-BCD707275A4F}"/>
              </a:ext>
            </a:extLst>
          </p:cNvPr>
          <p:cNvSpPr txBox="1"/>
          <p:nvPr/>
        </p:nvSpPr>
        <p:spPr>
          <a:xfrm>
            <a:off x="8496048" y="6498754"/>
            <a:ext cx="2816477" cy="138499"/>
          </a:xfrm>
          <a:prstGeom prst="rect">
            <a:avLst/>
          </a:prstGeom>
        </p:spPr>
        <p:txBody>
          <a:bodyPr vert="horz" wrap="non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900" b="1"/>
              <a:t>PRE-DECISIONAL – PROPRIETARY &amp; CONFIDENTIAL</a:t>
            </a:r>
          </a:p>
        </p:txBody>
      </p:sp>
      <p:pic>
        <p:nvPicPr>
          <p:cNvPr id="150" name="Graphic 149">
            <a:extLst>
              <a:ext uri="{FF2B5EF4-FFF2-40B4-BE49-F238E27FC236}">
                <a16:creationId xmlns:a16="http://schemas.microsoft.com/office/drawing/2014/main" id="{B48E74B7-FDA8-4C86-AE33-53E075265F0A}"/>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1040288" y="355831"/>
            <a:ext cx="728464" cy="609262"/>
          </a:xfrm>
          <a:prstGeom prst="rect">
            <a:avLst/>
          </a:prstGeom>
        </p:spPr>
      </p:pic>
      <p:sp>
        <p:nvSpPr>
          <p:cNvPr id="154" name="4. Footnote" hidden="1">
            <a:extLst>
              <a:ext uri="{FF2B5EF4-FFF2-40B4-BE49-F238E27FC236}">
                <a16:creationId xmlns:a16="http://schemas.microsoft.com/office/drawing/2014/main" id="{5F4924EA-36E4-401C-AE4B-2DF3873497C8}"/>
              </a:ext>
            </a:extLst>
          </p:cNvPr>
          <p:cNvSpPr txBox="1">
            <a:spLocks/>
          </p:cNvSpPr>
          <p:nvPr>
            <p:custDataLst>
              <p:tags r:id="rId27"/>
            </p:custDataLst>
          </p:nvPr>
        </p:nvSpPr>
        <p:spPr>
          <a:xfrm>
            <a:off x="2061879" y="6346910"/>
            <a:ext cx="6216436"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Tree>
    <p:extLst>
      <p:ext uri="{BB962C8B-B14F-4D97-AF65-F5344CB8AC3E}">
        <p14:creationId xmlns:p14="http://schemas.microsoft.com/office/powerpoint/2010/main" val="235967027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Lst>
  <p:hf hdr="0" ftr="0" dt="0"/>
  <p:txStyles>
    <p:titleStyle>
      <a:lvl1pPr algn="l" defTabSz="914400" rtl="0" eaLnBrk="1" latinLnBrk="0" hangingPunct="1">
        <a:lnSpc>
          <a:spcPct val="100000"/>
        </a:lnSpc>
        <a:spcBef>
          <a:spcPct val="0"/>
        </a:spcBef>
        <a:buNone/>
        <a:defRPr lang="en-US" sz="2500" b="0"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29.png"/><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emf"/><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4.em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image" Target="../media/image80.jpeg"/><Relationship Id="rId3" Type="http://schemas.microsoft.com/office/2007/relationships/hdphoto" Target="../media/hdphoto11.wdp"/><Relationship Id="rId7" Type="http://schemas.openxmlformats.org/officeDocument/2006/relationships/diagramQuickStyle" Target="../diagrams/quickStyle4.xml"/><Relationship Id="rId12" Type="http://schemas.openxmlformats.org/officeDocument/2006/relationships/image" Target="../media/image79.png"/><Relationship Id="rId2" Type="http://schemas.openxmlformats.org/officeDocument/2006/relationships/image" Target="../media/image75.png"/><Relationship Id="rId1" Type="http://schemas.openxmlformats.org/officeDocument/2006/relationships/slideLayout" Target="../slideLayouts/slideLayout19.xml"/><Relationship Id="rId6" Type="http://schemas.openxmlformats.org/officeDocument/2006/relationships/diagramLayout" Target="../diagrams/layout4.xml"/><Relationship Id="rId11" Type="http://schemas.openxmlformats.org/officeDocument/2006/relationships/image" Target="../media/image78.png"/><Relationship Id="rId5" Type="http://schemas.openxmlformats.org/officeDocument/2006/relationships/diagramData" Target="../diagrams/data4.xml"/><Relationship Id="rId10" Type="http://schemas.openxmlformats.org/officeDocument/2006/relationships/image" Target="../media/image77.png"/><Relationship Id="rId4" Type="http://schemas.openxmlformats.org/officeDocument/2006/relationships/image" Target="../media/image76.png"/><Relationship Id="rId9" Type="http://schemas.microsoft.com/office/2007/relationships/diagramDrawing" Target="../diagrams/drawing4.xml"/><Relationship Id="rId14" Type="http://schemas.openxmlformats.org/officeDocument/2006/relationships/image" Target="../media/image81.png"/></Relationships>
</file>

<file path=ppt/slides/_rels/slide17.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18" Type="http://schemas.openxmlformats.org/officeDocument/2006/relationships/image" Target="../media/image99.emf"/><Relationship Id="rId3" Type="http://schemas.openxmlformats.org/officeDocument/2006/relationships/image" Target="../media/image84.png"/><Relationship Id="rId21" Type="http://schemas.openxmlformats.org/officeDocument/2006/relationships/image" Target="../media/image102.jpeg"/><Relationship Id="rId7" Type="http://schemas.openxmlformats.org/officeDocument/2006/relationships/image" Target="../media/image88.png"/><Relationship Id="rId12" Type="http://schemas.openxmlformats.org/officeDocument/2006/relationships/image" Target="../media/image93.png"/><Relationship Id="rId17" Type="http://schemas.openxmlformats.org/officeDocument/2006/relationships/image" Target="../media/image98.emf"/><Relationship Id="rId2" Type="http://schemas.openxmlformats.org/officeDocument/2006/relationships/image" Target="../media/image83.png"/><Relationship Id="rId16" Type="http://schemas.openxmlformats.org/officeDocument/2006/relationships/image" Target="../media/image97.png"/><Relationship Id="rId20" Type="http://schemas.openxmlformats.org/officeDocument/2006/relationships/image" Target="../media/image101.png"/><Relationship Id="rId1" Type="http://schemas.openxmlformats.org/officeDocument/2006/relationships/slideLayout" Target="../slideLayouts/slideLayout19.xml"/><Relationship Id="rId6" Type="http://schemas.openxmlformats.org/officeDocument/2006/relationships/image" Target="../media/image87.png"/><Relationship Id="rId11" Type="http://schemas.openxmlformats.org/officeDocument/2006/relationships/image" Target="../media/image92.png"/><Relationship Id="rId24" Type="http://schemas.openxmlformats.org/officeDocument/2006/relationships/image" Target="../media/image105.png"/><Relationship Id="rId5" Type="http://schemas.openxmlformats.org/officeDocument/2006/relationships/image" Target="../media/image86.png"/><Relationship Id="rId15" Type="http://schemas.openxmlformats.org/officeDocument/2006/relationships/image" Target="../media/image96.png"/><Relationship Id="rId23" Type="http://schemas.openxmlformats.org/officeDocument/2006/relationships/image" Target="../media/image104.png"/><Relationship Id="rId10" Type="http://schemas.openxmlformats.org/officeDocument/2006/relationships/image" Target="../media/image91.png"/><Relationship Id="rId19" Type="http://schemas.openxmlformats.org/officeDocument/2006/relationships/image" Target="../media/image100.emf"/><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 Id="rId22" Type="http://schemas.openxmlformats.org/officeDocument/2006/relationships/image" Target="../media/image103.png"/></Relationships>
</file>

<file path=ppt/slides/_rels/slide19.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1.jpeg"/><Relationship Id="rId7" Type="http://schemas.openxmlformats.org/officeDocument/2006/relationships/image" Target="../media/image114.jpe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microsoft.com/office/2007/relationships/hdphoto" Target="../media/hdphoto12.wdp"/><Relationship Id="rId5" Type="http://schemas.openxmlformats.org/officeDocument/2006/relationships/image" Target="../media/image113.png"/><Relationship Id="rId4" Type="http://schemas.openxmlformats.org/officeDocument/2006/relationships/image" Target="../media/image112.png"/><Relationship Id="rId9" Type="http://schemas.openxmlformats.org/officeDocument/2006/relationships/image" Target="../media/image116.png"/></Relationships>
</file>

<file path=ppt/slides/_rels/slide3.xml.rels><?xml version="1.0" encoding="UTF-8" standalone="yes"?>
<Relationships xmlns="http://schemas.openxmlformats.org/package/2006/relationships"><Relationship Id="rId13" Type="http://schemas.microsoft.com/office/2007/relationships/hdphoto" Target="../media/hdphoto5.wdp"/><Relationship Id="rId18" Type="http://schemas.openxmlformats.org/officeDocument/2006/relationships/image" Target="../media/image47.png"/><Relationship Id="rId26" Type="http://schemas.openxmlformats.org/officeDocument/2006/relationships/image" Target="../media/image53.png"/><Relationship Id="rId3" Type="http://schemas.openxmlformats.org/officeDocument/2006/relationships/image" Target="../media/image38.png"/><Relationship Id="rId21" Type="http://schemas.openxmlformats.org/officeDocument/2006/relationships/image" Target="../media/image48.jpeg"/><Relationship Id="rId7" Type="http://schemas.openxmlformats.org/officeDocument/2006/relationships/image" Target="../media/image41.jpeg"/><Relationship Id="rId12" Type="http://schemas.openxmlformats.org/officeDocument/2006/relationships/image" Target="../media/image44.png"/><Relationship Id="rId17" Type="http://schemas.microsoft.com/office/2007/relationships/hdphoto" Target="../media/hdphoto7.wdp"/><Relationship Id="rId25" Type="http://schemas.openxmlformats.org/officeDocument/2006/relationships/image" Target="../media/image52.png"/><Relationship Id="rId33" Type="http://schemas.openxmlformats.org/officeDocument/2006/relationships/image" Target="../media/image58.png"/><Relationship Id="rId2" Type="http://schemas.openxmlformats.org/officeDocument/2006/relationships/notesSlide" Target="../notesSlides/notesSlide3.xml"/><Relationship Id="rId16" Type="http://schemas.openxmlformats.org/officeDocument/2006/relationships/image" Target="../media/image46.png"/><Relationship Id="rId20" Type="http://schemas.openxmlformats.org/officeDocument/2006/relationships/hyperlink" Target="https://www.rawpixel.com/image/322567/three-dimensional-men-jigsaw-pieces-teamwork" TargetMode="External"/><Relationship Id="rId29" Type="http://schemas.openxmlformats.org/officeDocument/2006/relationships/image" Target="../media/image56.jpeg"/><Relationship Id="rId1" Type="http://schemas.openxmlformats.org/officeDocument/2006/relationships/slideLayout" Target="../slideLayouts/slideLayout18.xml"/><Relationship Id="rId6" Type="http://schemas.openxmlformats.org/officeDocument/2006/relationships/image" Target="../media/image40.jpeg"/><Relationship Id="rId11" Type="http://schemas.microsoft.com/office/2007/relationships/hdphoto" Target="../media/hdphoto4.wdp"/><Relationship Id="rId24" Type="http://schemas.openxmlformats.org/officeDocument/2006/relationships/image" Target="../media/image51.png"/><Relationship Id="rId32" Type="http://schemas.microsoft.com/office/2007/relationships/hdphoto" Target="../media/hdphoto9.wdp"/><Relationship Id="rId5" Type="http://schemas.microsoft.com/office/2007/relationships/hdphoto" Target="../media/hdphoto2.wdp"/><Relationship Id="rId15" Type="http://schemas.microsoft.com/office/2007/relationships/hdphoto" Target="../media/hdphoto6.wdp"/><Relationship Id="rId23" Type="http://schemas.openxmlformats.org/officeDocument/2006/relationships/image" Target="../media/image50.jpeg"/><Relationship Id="rId28" Type="http://schemas.openxmlformats.org/officeDocument/2006/relationships/image" Target="../media/image55.jpeg"/><Relationship Id="rId10" Type="http://schemas.openxmlformats.org/officeDocument/2006/relationships/image" Target="../media/image43.png"/><Relationship Id="rId19" Type="http://schemas.microsoft.com/office/2007/relationships/hdphoto" Target="../media/hdphoto8.wdp"/><Relationship Id="rId31" Type="http://schemas.openxmlformats.org/officeDocument/2006/relationships/hyperlink" Target="https://ntrs.nasa.gov/api/citations/20220018538/downloads/2022-1206%20NASA%20TM%20-%20DT%20Strategic%20Framework%20%2B%20Implementation%20Plan%20(Marlowe%2C%20Haymes).pdf" TargetMode="External"/><Relationship Id="rId4" Type="http://schemas.openxmlformats.org/officeDocument/2006/relationships/image" Target="../media/image39.png"/><Relationship Id="rId9" Type="http://schemas.microsoft.com/office/2007/relationships/hdphoto" Target="../media/hdphoto3.wdp"/><Relationship Id="rId14" Type="http://schemas.openxmlformats.org/officeDocument/2006/relationships/image" Target="../media/image45.png"/><Relationship Id="rId22" Type="http://schemas.openxmlformats.org/officeDocument/2006/relationships/image" Target="../media/image49.jpeg"/><Relationship Id="rId27" Type="http://schemas.openxmlformats.org/officeDocument/2006/relationships/image" Target="../media/image54.jpeg"/><Relationship Id="rId30" Type="http://schemas.openxmlformats.org/officeDocument/2006/relationships/image" Target="../media/image57.png"/><Relationship Id="rId8"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61.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microsoft.com/office/2007/relationships/hdphoto" Target="../media/hdphoto10.wdp"/><Relationship Id="rId9" Type="http://schemas.microsoft.com/office/2007/relationships/diagramDrawing" Target="../diagrams/drawing1.xml"/><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ew of the earth from space&#10;&#10;Description automatically generated with medium confidence">
            <a:extLst>
              <a:ext uri="{FF2B5EF4-FFF2-40B4-BE49-F238E27FC236}">
                <a16:creationId xmlns:a16="http://schemas.microsoft.com/office/drawing/2014/main" id="{A612B08F-4A65-4EA5-9620-7F2BF7520A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6402"/>
            <a:ext cx="12193824" cy="6885432"/>
          </a:xfrm>
          <a:prstGeom prst="rect">
            <a:avLst/>
          </a:prstGeom>
        </p:spPr>
      </p:pic>
      <p:sp>
        <p:nvSpPr>
          <p:cNvPr id="4" name="Slide Number Placeholder 3">
            <a:extLst>
              <a:ext uri="{FF2B5EF4-FFF2-40B4-BE49-F238E27FC236}">
                <a16:creationId xmlns:a16="http://schemas.microsoft.com/office/drawing/2014/main" id="{DFD38958-B197-4782-B304-13AD7C423849}"/>
              </a:ext>
            </a:extLst>
          </p:cNvPr>
          <p:cNvSpPr>
            <a:spLocks noGrp="1"/>
          </p:cNvSpPr>
          <p:nvPr>
            <p:ph type="sldNum" sz="quarter" idx="12"/>
          </p:nvPr>
        </p:nvSpPr>
        <p:spPr/>
        <p:txBody>
          <a:bodyPr/>
          <a:lstStyle/>
          <a:p>
            <a:fld id="{C1648A5A-AD4A-4009-87F5-A24241EE7D5C}" type="slidenum">
              <a:rPr lang="en-US" smtClean="0">
                <a:solidFill>
                  <a:prstClr val="black">
                    <a:tint val="75000"/>
                  </a:prstClr>
                </a:solidFill>
              </a:rPr>
              <a:pPr/>
              <a:t>1</a:t>
            </a:fld>
            <a:endParaRPr lang="en-US">
              <a:solidFill>
                <a:prstClr val="black">
                  <a:tint val="75000"/>
                </a:prstClr>
              </a:solidFill>
            </a:endParaRPr>
          </a:p>
        </p:txBody>
      </p:sp>
      <p:grpSp>
        <p:nvGrpSpPr>
          <p:cNvPr id="6" name="Group 5">
            <a:extLst>
              <a:ext uri="{FF2B5EF4-FFF2-40B4-BE49-F238E27FC236}">
                <a16:creationId xmlns:a16="http://schemas.microsoft.com/office/drawing/2014/main" id="{BBAC0E72-EEB7-4044-BDFA-4B0F765A501F}"/>
              </a:ext>
            </a:extLst>
          </p:cNvPr>
          <p:cNvGrpSpPr/>
          <p:nvPr/>
        </p:nvGrpSpPr>
        <p:grpSpPr>
          <a:xfrm>
            <a:off x="8586936" y="2569428"/>
            <a:ext cx="2693962" cy="2722723"/>
            <a:chOff x="-1224897" y="1168924"/>
            <a:chExt cx="7350713" cy="5020400"/>
          </a:xfrm>
          <a:effectLst>
            <a:outerShdw blurRad="50800" dist="38100" algn="l" rotWithShape="0">
              <a:prstClr val="black">
                <a:alpha val="40000"/>
              </a:prstClr>
            </a:outerShdw>
          </a:effectLst>
        </p:grpSpPr>
        <p:sp>
          <p:nvSpPr>
            <p:cNvPr id="7" name="Rectangle 6">
              <a:extLst>
                <a:ext uri="{FF2B5EF4-FFF2-40B4-BE49-F238E27FC236}">
                  <a16:creationId xmlns:a16="http://schemas.microsoft.com/office/drawing/2014/main" id="{3D5F9F33-2CF7-4CDB-A5C0-08AAD9146995}"/>
                </a:ext>
              </a:extLst>
            </p:cNvPr>
            <p:cNvSpPr/>
            <p:nvPr/>
          </p:nvSpPr>
          <p:spPr>
            <a:xfrm rot="19469447">
              <a:off x="-1224897" y="1293832"/>
              <a:ext cx="7350713" cy="4895492"/>
            </a:xfrm>
            <a:prstGeom prst="rect">
              <a:avLst/>
            </a:prstGeom>
          </p:spPr>
          <p:txBody>
            <a:bodyPr>
              <a:prstTxWarp prst="textButton">
                <a:avLst/>
              </a:prstTxWarp>
              <a:spAutoFit/>
            </a:bodyPr>
            <a:lstStyle/>
            <a:p>
              <a:pPr algn="ctr"/>
              <a:r>
                <a:rPr lang="en-US" sz="3200" b="1" i="1" spc="600" dirty="0">
                  <a:solidFill>
                    <a:schemeClr val="bg1"/>
                  </a:solidFill>
                  <a:latin typeface="Century Gothic" panose="020B0502020202020204" pitchFamily="34" charset="0"/>
                </a:rPr>
                <a:t>   </a:t>
              </a:r>
              <a:r>
                <a:rPr lang="en-US" sz="2400" b="1" i="1" dirty="0">
                  <a:solidFill>
                    <a:schemeClr val="bg1"/>
                  </a:solidFill>
                  <a:latin typeface="Century Gothic" panose="020B0502020202020204" pitchFamily="34" charset="0"/>
                </a:rPr>
                <a:t>NASA </a:t>
              </a:r>
              <a:r>
                <a:rPr lang="en-US" sz="2400" i="1" dirty="0">
                  <a:solidFill>
                    <a:schemeClr val="bg1"/>
                  </a:solidFill>
                  <a:latin typeface="Century Gothic" panose="020B0502020202020204" pitchFamily="34" charset="0"/>
                </a:rPr>
                <a:t>DIGITAL</a:t>
              </a:r>
              <a:r>
                <a:rPr lang="en-US" sz="2400" b="1" i="1" dirty="0">
                  <a:solidFill>
                    <a:schemeClr val="bg1"/>
                  </a:solidFill>
                  <a:latin typeface="Century Gothic" panose="020B0502020202020204" pitchFamily="34" charset="0"/>
                </a:rPr>
                <a:t>     </a:t>
              </a:r>
              <a:endParaRPr lang="en-US" b="1" i="1" dirty="0">
                <a:solidFill>
                  <a:schemeClr val="bg1"/>
                </a:solidFill>
                <a:latin typeface="Century Gothic" panose="020B0502020202020204" pitchFamily="34" charset="0"/>
              </a:endParaRPr>
            </a:p>
            <a:p>
              <a:pPr algn="ctr"/>
              <a:endParaRPr lang="en-US" sz="3200" b="1" i="1" spc="600" dirty="0">
                <a:solidFill>
                  <a:schemeClr val="bg1"/>
                </a:solidFill>
                <a:latin typeface="Century Gothic" panose="020B0502020202020204" pitchFamily="34" charset="0"/>
              </a:endParaRPr>
            </a:p>
            <a:p>
              <a:pPr algn="ctr"/>
              <a:r>
                <a:rPr lang="en-US" sz="2400" b="1" i="1" spc="600" dirty="0">
                  <a:solidFill>
                    <a:schemeClr val="bg1"/>
                  </a:solidFill>
                  <a:latin typeface="Century Gothic" panose="020B0502020202020204" pitchFamily="34" charset="0"/>
                </a:rPr>
                <a:t>TRANSF</a:t>
              </a:r>
              <a:r>
                <a:rPr lang="en-US" sz="2400" b="1" i="1" spc="600" dirty="0">
                  <a:solidFill>
                    <a:srgbClr val="ED1C24"/>
                  </a:solidFill>
                  <a:latin typeface="Century Gothic" panose="020B0502020202020204" pitchFamily="34" charset="0"/>
                </a:rPr>
                <a:t>O</a:t>
              </a:r>
              <a:r>
                <a:rPr lang="en-US" sz="2400" b="1" i="1" spc="600" dirty="0">
                  <a:solidFill>
                    <a:schemeClr val="bg1"/>
                  </a:solidFill>
                  <a:latin typeface="Century Gothic" panose="020B0502020202020204" pitchFamily="34" charset="0"/>
                </a:rPr>
                <a:t>RMATION</a:t>
              </a:r>
            </a:p>
          </p:txBody>
        </p:sp>
        <p:pic>
          <p:nvPicPr>
            <p:cNvPr id="8" name="Google Shape;261;p1" descr="DT_ON_WHITE.png">
              <a:extLst>
                <a:ext uri="{FF2B5EF4-FFF2-40B4-BE49-F238E27FC236}">
                  <a16:creationId xmlns:a16="http://schemas.microsoft.com/office/drawing/2014/main" id="{0499688B-39E5-4D86-A0F4-BF842E13F571}"/>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209651" y="1168924"/>
              <a:ext cx="5320219" cy="4285091"/>
            </a:xfrm>
            <a:prstGeom prst="rect">
              <a:avLst/>
            </a:prstGeom>
            <a:noFill/>
            <a:ln>
              <a:noFill/>
            </a:ln>
          </p:spPr>
        </p:pic>
        <p:sp>
          <p:nvSpPr>
            <p:cNvPr id="9" name="Rectangle 8">
              <a:extLst>
                <a:ext uri="{FF2B5EF4-FFF2-40B4-BE49-F238E27FC236}">
                  <a16:creationId xmlns:a16="http://schemas.microsoft.com/office/drawing/2014/main" id="{0F2A186F-FB4B-4774-8A7C-237674089653}"/>
                </a:ext>
              </a:extLst>
            </p:cNvPr>
            <p:cNvSpPr/>
            <p:nvPr/>
          </p:nvSpPr>
          <p:spPr>
            <a:xfrm rot="20659001">
              <a:off x="3756051" y="5662571"/>
              <a:ext cx="94887" cy="255445"/>
            </a:xfrm>
            <a:prstGeom prst="rect">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grpSp>
      <p:sp>
        <p:nvSpPr>
          <p:cNvPr id="15" name="Google Shape;259;p1">
            <a:extLst>
              <a:ext uri="{FF2B5EF4-FFF2-40B4-BE49-F238E27FC236}">
                <a16:creationId xmlns:a16="http://schemas.microsoft.com/office/drawing/2014/main" id="{7550916D-2B5C-4162-A701-6AC602A659B7}"/>
              </a:ext>
            </a:extLst>
          </p:cNvPr>
          <p:cNvSpPr txBox="1">
            <a:spLocks/>
          </p:cNvSpPr>
          <p:nvPr/>
        </p:nvSpPr>
        <p:spPr>
          <a:xfrm>
            <a:off x="519970" y="404602"/>
            <a:ext cx="7154040" cy="5703284"/>
          </a:xfrm>
          <a:prstGeom prst="rect">
            <a:avLst/>
          </a:prstGeom>
          <a:noFill/>
          <a:ln>
            <a:noFill/>
          </a:ln>
        </p:spPr>
        <p:txBody>
          <a:bodyPr spcFirstLastPara="1" wrap="square" lIns="91425" tIns="45700" rIns="91425" bIns="45700" anchor="t" anchorCtr="0">
            <a:noAutofit/>
          </a:bodyPr>
          <a:lstStyle>
            <a:lvl1pPr algn="l" defTabSz="914400" rtl="0" eaLnBrk="1" latinLnBrk="0" hangingPunct="1">
              <a:spcBef>
                <a:spcPct val="0"/>
              </a:spcBef>
              <a:buNone/>
              <a:defRPr sz="4000" kern="1200">
                <a:solidFill>
                  <a:schemeClr val="tx1"/>
                </a:solidFill>
                <a:latin typeface="Helvetica"/>
                <a:ea typeface="+mj-ea"/>
                <a:cs typeface="Helvetica"/>
              </a:defRPr>
            </a:lvl1pPr>
          </a:lstStyle>
          <a:p>
            <a:pPr>
              <a:spcBef>
                <a:spcPts val="0"/>
              </a:spcBef>
              <a:buSzPts val="1800"/>
            </a:pPr>
            <a:r>
              <a:rPr lang="en-US" b="1" spc="600" dirty="0">
                <a:solidFill>
                  <a:schemeClr val="bg1"/>
                </a:solidFill>
                <a:effectLst>
                  <a:outerShdw blurRad="38100" dist="38100" dir="2700000" algn="tl">
                    <a:srgbClr val="000000">
                      <a:alpha val="43137"/>
                    </a:srgbClr>
                  </a:outerShdw>
                </a:effectLst>
                <a:latin typeface="Century Gothic" panose="020B0502020202020204" pitchFamily="34" charset="0"/>
              </a:rPr>
              <a:t>NASA’s Digital Transformation &amp; Digital Engineering</a:t>
            </a:r>
          </a:p>
          <a:p>
            <a:endParaRPr lang="en-US" sz="4800" i="1" dirty="0">
              <a:ln w="0"/>
              <a:solidFill>
                <a:schemeClr val="bg1"/>
              </a:solidFill>
              <a:effectLst>
                <a:outerShdw blurRad="38100" dist="19050" dir="2700000" algn="tl" rotWithShape="0">
                  <a:schemeClr val="dk1">
                    <a:alpha val="40000"/>
                  </a:schemeClr>
                </a:outerShdw>
              </a:effectLst>
            </a:endParaRPr>
          </a:p>
          <a:p>
            <a:r>
              <a:rPr lang="en-US" sz="2000" i="1" dirty="0">
                <a:ln w="0"/>
                <a:solidFill>
                  <a:schemeClr val="bg1"/>
                </a:solidFill>
                <a:effectLst>
                  <a:outerShdw blurRad="38100" dist="19050" dir="2700000" algn="tl" rotWithShape="0">
                    <a:schemeClr val="dk1">
                      <a:alpha val="40000"/>
                    </a:schemeClr>
                  </a:outerShdw>
                </a:effectLst>
              </a:rPr>
              <a:t>		</a:t>
            </a:r>
            <a:r>
              <a:rPr lang="en-US" sz="3200" dirty="0">
                <a:solidFill>
                  <a:schemeClr val="bg1"/>
                </a:solidFill>
                <a:effectLst>
                  <a:outerShdw blurRad="127000" dist="63500" dir="5400000" sx="106000" sy="106000" algn="t" rotWithShape="0">
                    <a:prstClr val="black">
                      <a:alpha val="63000"/>
                    </a:prstClr>
                  </a:outerShdw>
                </a:effectLst>
                <a:latin typeface="Arial" panose="020B0604020202020204" pitchFamily="34" charset="0"/>
                <a:cs typeface="Arial" panose="020B0604020202020204" pitchFamily="34" charset="0"/>
              </a:rPr>
              <a:t>Terry R. Hill</a:t>
            </a:r>
          </a:p>
          <a:p>
            <a:r>
              <a:rPr lang="en-US" sz="2800" i="1" dirty="0">
                <a:solidFill>
                  <a:schemeClr val="bg1"/>
                </a:solidFill>
                <a:effectLst>
                  <a:outerShdw blurRad="127000" dist="63500" dir="5400000" sx="106000" sy="106000" algn="t" rotWithShape="0">
                    <a:prstClr val="black">
                      <a:alpha val="63000"/>
                    </a:prstClr>
                  </a:outerShdw>
                </a:effectLst>
                <a:latin typeface="Arial Narrow" panose="020B0604020202020204" pitchFamily="34" charset="0"/>
                <a:cs typeface="Arial" panose="020B0604020202020204" pitchFamily="34" charset="0"/>
              </a:rPr>
              <a:t>		NASA’s Digital Engineering </a:t>
            </a:r>
          </a:p>
          <a:p>
            <a:r>
              <a:rPr lang="en-US" sz="2800" i="1" dirty="0">
                <a:solidFill>
                  <a:schemeClr val="bg1"/>
                </a:solidFill>
                <a:effectLst>
                  <a:outerShdw blurRad="127000" dist="63500" dir="5400000" sx="106000" sy="106000" algn="t" rotWithShape="0">
                    <a:prstClr val="black">
                      <a:alpha val="63000"/>
                    </a:prstClr>
                  </a:outerShdw>
                </a:effectLst>
                <a:latin typeface="Arial Narrow" panose="020B0604020202020204" pitchFamily="34" charset="0"/>
                <a:cs typeface="Arial" panose="020B0604020202020204" pitchFamily="34" charset="0"/>
              </a:rPr>
              <a:t>                                   Program Manager</a:t>
            </a:r>
          </a:p>
          <a:p>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000" dirty="0">
                <a:solidFill>
                  <a:schemeClr val="bg1"/>
                </a:solidFill>
                <a:effectLst>
                  <a:outerShdw blurRad="127000" dist="50800" dir="2700000" algn="tl" rotWithShape="0">
                    <a:srgbClr val="000000">
                      <a:alpha val="62000"/>
                    </a:srgbClr>
                  </a:outerShdw>
                </a:effectLst>
                <a:latin typeface="Arial" panose="020B0604020202020204" pitchFamily="34" charset="0"/>
                <a:cs typeface="Arial" panose="020B0604020202020204" pitchFamily="34" charset="0"/>
              </a:rPr>
              <a:t>Jan. 08-12, 2024</a:t>
            </a:r>
          </a:p>
          <a:p>
            <a:r>
              <a:rPr lang="en-US" sz="2000" dirty="0">
                <a:solidFill>
                  <a:schemeClr val="bg1"/>
                </a:solidFill>
                <a:effectLst>
                  <a:outerShdw blurRad="127000" dist="50800" dir="2700000" algn="tl" rotWithShape="0">
                    <a:srgbClr val="000000">
                      <a:alpha val="62000"/>
                    </a:srgbClr>
                  </a:outerShdw>
                </a:effectLst>
                <a:latin typeface="Arial" panose="020B0604020202020204" pitchFamily="34" charset="0"/>
                <a:cs typeface="Arial" panose="020B0604020202020204" pitchFamily="34" charset="0"/>
              </a:rPr>
              <a:t>2024 AIAA SciTech Conference, Orlando, FL</a:t>
            </a:r>
            <a:endParaRPr lang="en-US" b="1" spc="600"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a:spcBef>
                <a:spcPts val="0"/>
              </a:spcBef>
              <a:buSzPts val="1800"/>
            </a:pPr>
            <a:endParaRPr lang="en-US" sz="32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11" name="Picture 10">
            <a:extLst>
              <a:ext uri="{FF2B5EF4-FFF2-40B4-BE49-F238E27FC236}">
                <a16:creationId xmlns:a16="http://schemas.microsoft.com/office/drawing/2014/main" id="{DB1DAD6B-6C46-3B78-0C71-F09F96F2F5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970" y="2677516"/>
            <a:ext cx="1698928" cy="1721346"/>
          </a:xfrm>
          <a:prstGeom prst="rect">
            <a:avLst/>
          </a:prstGeom>
          <a:effectLst>
            <a:outerShdw blurRad="177800" dist="139700" dir="5400000" algn="t" rotWithShape="0">
              <a:prstClr val="black">
                <a:alpha val="60000"/>
              </a:prstClr>
            </a:outerShdw>
          </a:effectLst>
        </p:spPr>
      </p:pic>
      <p:sp>
        <p:nvSpPr>
          <p:cNvPr id="3" name="Rounded Rectangle 2">
            <a:extLst>
              <a:ext uri="{FF2B5EF4-FFF2-40B4-BE49-F238E27FC236}">
                <a16:creationId xmlns:a16="http://schemas.microsoft.com/office/drawing/2014/main" id="{D6F75AFA-C687-4561-CEA4-6096E90C6058}"/>
              </a:ext>
            </a:extLst>
          </p:cNvPr>
          <p:cNvSpPr/>
          <p:nvPr/>
        </p:nvSpPr>
        <p:spPr>
          <a:xfrm>
            <a:off x="390559" y="5730702"/>
            <a:ext cx="6366291" cy="850189"/>
          </a:xfrm>
          <a:prstGeom prst="roundRect">
            <a:avLst/>
          </a:prstGeom>
          <a:solidFill>
            <a:schemeClr val="tx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139EDAA-9578-829B-B210-81E4E6F70BA4}"/>
              </a:ext>
            </a:extLst>
          </p:cNvPr>
          <p:cNvSpPr txBox="1"/>
          <p:nvPr/>
        </p:nvSpPr>
        <p:spPr>
          <a:xfrm>
            <a:off x="519970" y="5730702"/>
            <a:ext cx="6382536" cy="707886"/>
          </a:xfrm>
          <a:prstGeom prst="rect">
            <a:avLst/>
          </a:prstGeom>
          <a:noFill/>
        </p:spPr>
        <p:txBody>
          <a:bodyPr wrap="square" rtlCol="0">
            <a:spAutoFit/>
          </a:bodyPr>
          <a:lstStyle/>
          <a:p>
            <a:r>
              <a:rPr lang="en-US" sz="2000" i="1" dirty="0">
                <a:ln w="0"/>
                <a:solidFill>
                  <a:schemeClr val="bg1"/>
                </a:solidFill>
                <a:effectLst>
                  <a:outerShdw blurRad="127000" dist="50800" dir="2700000" algn="tl" rotWithShape="0">
                    <a:srgbClr val="000000">
                      <a:alpha val="62000"/>
                    </a:srgbClr>
                  </a:outerShdw>
                </a:effectLst>
              </a:rPr>
              <a:t>“It is not necessary to change. Survival is not mandatory.” </a:t>
            </a:r>
          </a:p>
          <a:p>
            <a:r>
              <a:rPr lang="en-US" sz="2000" i="1" dirty="0">
                <a:ln w="0"/>
                <a:solidFill>
                  <a:schemeClr val="bg1"/>
                </a:solidFill>
                <a:effectLst>
                  <a:outerShdw blurRad="127000" dist="50800" dir="2700000" algn="tl" rotWithShape="0">
                    <a:srgbClr val="000000">
                      <a:alpha val="62000"/>
                    </a:srgbClr>
                  </a:outerShdw>
                </a:effectLst>
              </a:rPr>
              <a:t>(W. Edwards - Deming Institute, 2019)</a:t>
            </a:r>
          </a:p>
        </p:txBody>
      </p:sp>
    </p:spTree>
    <p:extLst>
      <p:ext uri="{BB962C8B-B14F-4D97-AF65-F5344CB8AC3E}">
        <p14:creationId xmlns:p14="http://schemas.microsoft.com/office/powerpoint/2010/main" val="394112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7ABB-81B1-2204-D390-EA292990CC9E}"/>
              </a:ext>
            </a:extLst>
          </p:cNvPr>
          <p:cNvSpPr>
            <a:spLocks noGrp="1"/>
          </p:cNvSpPr>
          <p:nvPr>
            <p:ph type="title"/>
          </p:nvPr>
        </p:nvSpPr>
        <p:spPr>
          <a:xfrm>
            <a:off x="221673" y="0"/>
            <a:ext cx="10609237" cy="739942"/>
          </a:xfrm>
        </p:spPr>
        <p:txBody>
          <a:bodyPr>
            <a:normAutofit fontScale="90000"/>
          </a:bodyPr>
          <a:lstStyle/>
          <a:p>
            <a:r>
              <a:rPr lang="en-US" dirty="0"/>
              <a:t>Digital Engineering Needs, Goals, &amp; Objectives</a:t>
            </a:r>
          </a:p>
        </p:txBody>
      </p:sp>
      <p:sp>
        <p:nvSpPr>
          <p:cNvPr id="4" name="Slide Number Placeholder 3">
            <a:extLst>
              <a:ext uri="{FF2B5EF4-FFF2-40B4-BE49-F238E27FC236}">
                <a16:creationId xmlns:a16="http://schemas.microsoft.com/office/drawing/2014/main" id="{C54409E2-FEA8-0F15-99BD-5441EDA326E8}"/>
              </a:ext>
            </a:extLst>
          </p:cNvPr>
          <p:cNvSpPr>
            <a:spLocks noGrp="1"/>
          </p:cNvSpPr>
          <p:nvPr>
            <p:ph type="sldNum" sz="quarter" idx="12"/>
          </p:nvPr>
        </p:nvSpPr>
        <p:spPr/>
        <p:txBody>
          <a:bodyPr/>
          <a:lstStyle/>
          <a:p>
            <a:fld id="{C1648A5A-AD4A-4009-87F5-A24241EE7D5C}" type="slidenum">
              <a:rPr lang="en-US" smtClean="0">
                <a:solidFill>
                  <a:prstClr val="black">
                    <a:tint val="75000"/>
                  </a:prstClr>
                </a:solidFill>
              </a:rPr>
              <a:pPr/>
              <a:t>10</a:t>
            </a:fld>
            <a:endParaRPr lang="en-US">
              <a:solidFill>
                <a:prstClr val="black">
                  <a:tint val="75000"/>
                </a:prstClr>
              </a:solidFill>
            </a:endParaRPr>
          </a:p>
        </p:txBody>
      </p:sp>
      <p:sp>
        <p:nvSpPr>
          <p:cNvPr id="5" name="Content Placeholder 2">
            <a:extLst>
              <a:ext uri="{FF2B5EF4-FFF2-40B4-BE49-F238E27FC236}">
                <a16:creationId xmlns:a16="http://schemas.microsoft.com/office/drawing/2014/main" id="{EF892AC8-666B-5677-1C71-C129F8646261}"/>
              </a:ext>
            </a:extLst>
          </p:cNvPr>
          <p:cNvSpPr>
            <a:spLocks noGrp="1"/>
          </p:cNvSpPr>
          <p:nvPr>
            <p:ph idx="1"/>
          </p:nvPr>
        </p:nvSpPr>
        <p:spPr>
          <a:xfrm>
            <a:off x="99646" y="984737"/>
            <a:ext cx="5421923" cy="1309871"/>
          </a:xfrm>
        </p:spPr>
        <p:txBody>
          <a:bodyPr>
            <a:normAutofit/>
          </a:bodyPr>
          <a:lstStyle/>
          <a:p>
            <a:pPr marL="0" indent="0">
              <a:buNone/>
            </a:pPr>
            <a:r>
              <a:rPr lang="en-US" sz="1200" dirty="0">
                <a:latin typeface="+mn-lt"/>
              </a:rPr>
              <a:t>Improve how the Agency Engineering Domain operates over the entire NASA lifecycle by effectively managing complexity, reducing cost and schedule, and improving product integrity via the integration of processes, digital tools, and techniques along with seamless flow of information throughout the engineering system development life-cycle (concept development, design, testing and validation, manufacturing and operations).</a:t>
            </a:r>
          </a:p>
          <a:p>
            <a:endParaRPr lang="en-US" sz="1200" dirty="0">
              <a:latin typeface="+mn-lt"/>
            </a:endParaRPr>
          </a:p>
        </p:txBody>
      </p:sp>
      <p:sp>
        <p:nvSpPr>
          <p:cNvPr id="6" name="TextBox 5">
            <a:extLst>
              <a:ext uri="{FF2B5EF4-FFF2-40B4-BE49-F238E27FC236}">
                <a16:creationId xmlns:a16="http://schemas.microsoft.com/office/drawing/2014/main" id="{0E6954CA-393F-D879-8E3D-CE9CD7E95B60}"/>
              </a:ext>
            </a:extLst>
          </p:cNvPr>
          <p:cNvSpPr txBox="1"/>
          <p:nvPr/>
        </p:nvSpPr>
        <p:spPr>
          <a:xfrm>
            <a:off x="99647" y="739942"/>
            <a:ext cx="686406" cy="369332"/>
          </a:xfrm>
          <a:prstGeom prst="rect">
            <a:avLst/>
          </a:prstGeom>
          <a:noFill/>
        </p:spPr>
        <p:txBody>
          <a:bodyPr wrap="none" rtlCol="0">
            <a:spAutoFit/>
          </a:bodyPr>
          <a:lstStyle/>
          <a:p>
            <a:r>
              <a:rPr lang="en-US" dirty="0"/>
              <a:t>Need</a:t>
            </a:r>
          </a:p>
        </p:txBody>
      </p:sp>
      <p:sp>
        <p:nvSpPr>
          <p:cNvPr id="7" name="Content Placeholder 2">
            <a:extLst>
              <a:ext uri="{FF2B5EF4-FFF2-40B4-BE49-F238E27FC236}">
                <a16:creationId xmlns:a16="http://schemas.microsoft.com/office/drawing/2014/main" id="{D27A7738-765C-2E71-98E7-1FAD2CA3B988}"/>
              </a:ext>
            </a:extLst>
          </p:cNvPr>
          <p:cNvSpPr txBox="1">
            <a:spLocks/>
          </p:cNvSpPr>
          <p:nvPr/>
        </p:nvSpPr>
        <p:spPr>
          <a:xfrm>
            <a:off x="1417634" y="2502877"/>
            <a:ext cx="4109798" cy="42554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1000" b="1" dirty="0"/>
              <a:t>G1 Lifecycle:</a:t>
            </a:r>
            <a:r>
              <a:rPr lang="en-US" sz="1000" dirty="0"/>
              <a:t> Establish a Digital Engineering (DE) strategy that can be integrated throughout the entire Engineering Life Cycle, aligning with NASA’s mission objectives.</a:t>
            </a:r>
          </a:p>
          <a:p>
            <a:pPr>
              <a:lnSpc>
                <a:spcPct val="100000"/>
              </a:lnSpc>
              <a:spcBef>
                <a:spcPts val="0"/>
              </a:spcBef>
              <a:spcAft>
                <a:spcPts val="600"/>
              </a:spcAft>
            </a:pPr>
            <a:r>
              <a:rPr lang="en-US" sz="1000" b="1" dirty="0"/>
              <a:t>G2 Deployment: </a:t>
            </a:r>
            <a:r>
              <a:rPr lang="en-US" sz="1000" dirty="0"/>
              <a:t>Develop an interoperable, tailorable, and scalable deployment strategy for the Digital Engineering Ecosystem across the Centers including implementation options and methods.</a:t>
            </a:r>
          </a:p>
          <a:p>
            <a:pPr>
              <a:lnSpc>
                <a:spcPct val="100000"/>
              </a:lnSpc>
              <a:spcBef>
                <a:spcPts val="0"/>
              </a:spcBef>
              <a:spcAft>
                <a:spcPts val="600"/>
              </a:spcAft>
            </a:pPr>
            <a:r>
              <a:rPr lang="en-US" sz="1000" b="1" dirty="0"/>
              <a:t>G3 Guidance: </a:t>
            </a:r>
            <a:r>
              <a:rPr lang="en-US" sz="1000" dirty="0"/>
              <a:t>Establish the guidance for model development, tool integration and deployment, and formulation of data threads while ensuring alignment with the industry standards advocated by DE.</a:t>
            </a:r>
          </a:p>
          <a:p>
            <a:pPr>
              <a:lnSpc>
                <a:spcPct val="100000"/>
              </a:lnSpc>
              <a:spcBef>
                <a:spcPts val="0"/>
              </a:spcBef>
              <a:spcAft>
                <a:spcPts val="600"/>
              </a:spcAft>
            </a:pPr>
            <a:r>
              <a:rPr lang="en-US" sz="1000" b="1" dirty="0"/>
              <a:t>G4 </a:t>
            </a:r>
            <a:r>
              <a:rPr lang="en-US" sz="1000" b="1" dirty="0" err="1"/>
              <a:t>ASoT</a:t>
            </a:r>
            <a:r>
              <a:rPr lang="en-US" sz="1000" b="1" dirty="0"/>
              <a:t>: </a:t>
            </a:r>
            <a:r>
              <a:rPr lang="en-US" sz="1000" dirty="0"/>
              <a:t>Establish an approach providing stewardship, governance, security, traceability, and management of the engineering Authoritative Sources of Truth (</a:t>
            </a:r>
            <a:r>
              <a:rPr lang="en-US" sz="1000" dirty="0" err="1"/>
              <a:t>ASoT</a:t>
            </a:r>
            <a:r>
              <a:rPr lang="en-US" sz="1000" dirty="0"/>
              <a:t>), while ensuring the data within the </a:t>
            </a:r>
            <a:r>
              <a:rPr lang="en-US" sz="1000" dirty="0" err="1"/>
              <a:t>ASoT</a:t>
            </a:r>
            <a:r>
              <a:rPr lang="en-US" sz="1000" dirty="0"/>
              <a:t> are curated.</a:t>
            </a:r>
          </a:p>
          <a:p>
            <a:pPr>
              <a:lnSpc>
                <a:spcPct val="100000"/>
              </a:lnSpc>
              <a:spcBef>
                <a:spcPts val="0"/>
              </a:spcBef>
              <a:spcAft>
                <a:spcPts val="600"/>
              </a:spcAft>
            </a:pPr>
            <a:r>
              <a:rPr lang="en-US" sz="1000" b="1" dirty="0"/>
              <a:t>G5 Configuration/Change Management: </a:t>
            </a:r>
            <a:r>
              <a:rPr lang="en-US" sz="1000" dirty="0"/>
              <a:t>Evolve existing CM approaches for data-centric management of engineering baselines which enable teams to manage and track changes made throughout the entire product lifecycle.</a:t>
            </a:r>
          </a:p>
          <a:p>
            <a:pPr>
              <a:lnSpc>
                <a:spcPct val="100000"/>
              </a:lnSpc>
              <a:spcBef>
                <a:spcPts val="0"/>
              </a:spcBef>
              <a:spcAft>
                <a:spcPts val="600"/>
              </a:spcAft>
            </a:pPr>
            <a:r>
              <a:rPr lang="en-US" sz="1000" b="1" dirty="0"/>
              <a:t>G6 Digital Threads: </a:t>
            </a:r>
            <a:r>
              <a:rPr lang="en-US" sz="1000" dirty="0"/>
              <a:t>Develop strategies for Digital Threads/Ecosystem that improve collaboration, data exchange, design formulation, data-centric processes and workflows, operations, and insight, and data-informed decision making.</a:t>
            </a:r>
          </a:p>
          <a:p>
            <a:pPr>
              <a:lnSpc>
                <a:spcPct val="100000"/>
              </a:lnSpc>
              <a:spcBef>
                <a:spcPts val="0"/>
              </a:spcBef>
              <a:spcAft>
                <a:spcPts val="600"/>
              </a:spcAft>
            </a:pPr>
            <a:r>
              <a:rPr lang="en-US" sz="1000" b="1" dirty="0"/>
              <a:t>G7 Culture and Workforce: </a:t>
            </a:r>
            <a:r>
              <a:rPr lang="en-US" sz="1000" dirty="0"/>
              <a:t>Evolve NASA Culture and the Workforce by creating a demand for adoption of DE techniques, providing training, and cultivating a digital engineering community.</a:t>
            </a:r>
          </a:p>
        </p:txBody>
      </p:sp>
      <p:sp>
        <p:nvSpPr>
          <p:cNvPr id="9" name="Arc 8">
            <a:extLst>
              <a:ext uri="{FF2B5EF4-FFF2-40B4-BE49-F238E27FC236}">
                <a16:creationId xmlns:a16="http://schemas.microsoft.com/office/drawing/2014/main" id="{9C5CC116-0922-141D-266B-576300027AE5}"/>
              </a:ext>
            </a:extLst>
          </p:cNvPr>
          <p:cNvSpPr/>
          <p:nvPr/>
        </p:nvSpPr>
        <p:spPr>
          <a:xfrm rot="16987621" flipH="1">
            <a:off x="491181" y="1397765"/>
            <a:ext cx="2504335" cy="2086763"/>
          </a:xfrm>
          <a:prstGeom prst="arc">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52854DC1-CDBC-2870-B367-246C3C23618C}"/>
              </a:ext>
            </a:extLst>
          </p:cNvPr>
          <p:cNvSpPr txBox="1"/>
          <p:nvPr/>
        </p:nvSpPr>
        <p:spPr>
          <a:xfrm>
            <a:off x="1400145" y="2151003"/>
            <a:ext cx="705642" cy="369332"/>
          </a:xfrm>
          <a:prstGeom prst="rect">
            <a:avLst/>
          </a:prstGeom>
          <a:noFill/>
        </p:spPr>
        <p:txBody>
          <a:bodyPr wrap="none" rtlCol="0">
            <a:spAutoFit/>
          </a:bodyPr>
          <a:lstStyle/>
          <a:p>
            <a:r>
              <a:rPr lang="en-US" dirty="0"/>
              <a:t>Goals</a:t>
            </a:r>
          </a:p>
        </p:txBody>
      </p:sp>
      <p:sp>
        <p:nvSpPr>
          <p:cNvPr id="12" name="TextBox 11">
            <a:extLst>
              <a:ext uri="{FF2B5EF4-FFF2-40B4-BE49-F238E27FC236}">
                <a16:creationId xmlns:a16="http://schemas.microsoft.com/office/drawing/2014/main" id="{0981F897-5CA4-B761-03CC-4F2C1A6825E5}"/>
              </a:ext>
            </a:extLst>
          </p:cNvPr>
          <p:cNvSpPr txBox="1"/>
          <p:nvPr/>
        </p:nvSpPr>
        <p:spPr>
          <a:xfrm>
            <a:off x="6277708" y="713441"/>
            <a:ext cx="1799492" cy="1477328"/>
          </a:xfrm>
          <a:prstGeom prst="rect">
            <a:avLst/>
          </a:prstGeom>
          <a:noFill/>
        </p:spPr>
        <p:txBody>
          <a:bodyPr wrap="square" rtlCol="0">
            <a:spAutoFit/>
          </a:bodyPr>
          <a:lstStyle/>
          <a:p>
            <a:r>
              <a:rPr lang="en-US" sz="900" dirty="0"/>
              <a:t>DE Environment</a:t>
            </a:r>
          </a:p>
          <a:p>
            <a:r>
              <a:rPr lang="en-US" sz="900" dirty="0"/>
              <a:t>Explore Design Space</a:t>
            </a:r>
          </a:p>
          <a:p>
            <a:r>
              <a:rPr lang="en-US" sz="900" dirty="0"/>
              <a:t>Conduct Trade Studies</a:t>
            </a:r>
          </a:p>
          <a:p>
            <a:r>
              <a:rPr lang="en-US" sz="900" dirty="0"/>
              <a:t>Select Architectures</a:t>
            </a:r>
          </a:p>
          <a:p>
            <a:r>
              <a:rPr lang="en-US" sz="900" dirty="0"/>
              <a:t>Engineering Communication</a:t>
            </a:r>
          </a:p>
          <a:p>
            <a:r>
              <a:rPr lang="en-US" sz="900" dirty="0"/>
              <a:t>V&amp;V</a:t>
            </a:r>
          </a:p>
          <a:p>
            <a:r>
              <a:rPr lang="en-US" sz="900" dirty="0"/>
              <a:t>Improved Agility</a:t>
            </a:r>
          </a:p>
          <a:p>
            <a:r>
              <a:rPr lang="en-US" sz="900" dirty="0"/>
              <a:t>Improved Quality</a:t>
            </a:r>
          </a:p>
          <a:p>
            <a:r>
              <a:rPr lang="en-US" sz="900" dirty="0"/>
              <a:t>Improved Efficiency</a:t>
            </a:r>
          </a:p>
          <a:p>
            <a:r>
              <a:rPr lang="en-US" sz="900" dirty="0"/>
              <a:t>V&amp;V Usage</a:t>
            </a:r>
          </a:p>
        </p:txBody>
      </p:sp>
      <p:sp>
        <p:nvSpPr>
          <p:cNvPr id="13" name="TextBox 12">
            <a:extLst>
              <a:ext uri="{FF2B5EF4-FFF2-40B4-BE49-F238E27FC236}">
                <a16:creationId xmlns:a16="http://schemas.microsoft.com/office/drawing/2014/main" id="{FEFE8D6C-5908-240F-7AD7-12A0F49BF17C}"/>
              </a:ext>
            </a:extLst>
          </p:cNvPr>
          <p:cNvSpPr txBox="1"/>
          <p:nvPr/>
        </p:nvSpPr>
        <p:spPr>
          <a:xfrm>
            <a:off x="8450137" y="1290283"/>
            <a:ext cx="3763108" cy="784830"/>
          </a:xfrm>
          <a:prstGeom prst="rect">
            <a:avLst/>
          </a:prstGeom>
          <a:noFill/>
        </p:spPr>
        <p:txBody>
          <a:bodyPr wrap="square" rtlCol="0">
            <a:spAutoFit/>
          </a:bodyPr>
          <a:lstStyle/>
          <a:p>
            <a:r>
              <a:rPr lang="en-US" sz="900" dirty="0"/>
              <a:t>Clear decision-making process - increase in decision velocity</a:t>
            </a:r>
          </a:p>
          <a:p>
            <a:r>
              <a:rPr lang="en-US" sz="900" dirty="0"/>
              <a:t>Method for evaluating the health &amp; status of the Agency implementation</a:t>
            </a:r>
          </a:p>
          <a:p>
            <a:r>
              <a:rPr lang="en-US" sz="900" dirty="0"/>
              <a:t>Deployment strategy for DE implementation across the Agency</a:t>
            </a:r>
          </a:p>
          <a:p>
            <a:r>
              <a:rPr lang="en-US" sz="900" dirty="0"/>
              <a:t>Auditing method utilizing CM best practices to ensure to ensure mission objectives.</a:t>
            </a:r>
          </a:p>
        </p:txBody>
      </p:sp>
      <p:cxnSp>
        <p:nvCxnSpPr>
          <p:cNvPr id="15" name="Straight Arrow Connector 14">
            <a:extLst>
              <a:ext uri="{FF2B5EF4-FFF2-40B4-BE49-F238E27FC236}">
                <a16:creationId xmlns:a16="http://schemas.microsoft.com/office/drawing/2014/main" id="{F1636F33-2D75-0C32-C75A-57344C83E2FB}"/>
              </a:ext>
            </a:extLst>
          </p:cNvPr>
          <p:cNvCxnSpPr>
            <a:cxnSpLocks/>
            <a:endCxn id="12" idx="1"/>
          </p:cNvCxnSpPr>
          <p:nvPr/>
        </p:nvCxnSpPr>
        <p:spPr>
          <a:xfrm flipV="1">
            <a:off x="5381055" y="1452105"/>
            <a:ext cx="896653" cy="1288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CC92FBC-F984-9604-4A4C-46C48E4ABF1F}"/>
              </a:ext>
            </a:extLst>
          </p:cNvPr>
          <p:cNvCxnSpPr>
            <a:cxnSpLocks/>
            <a:endCxn id="13" idx="1"/>
          </p:cNvCxnSpPr>
          <p:nvPr/>
        </p:nvCxnSpPr>
        <p:spPr>
          <a:xfrm flipV="1">
            <a:off x="5322277" y="1682698"/>
            <a:ext cx="3127860" cy="1484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7EDAAFF-6886-06CC-8273-2203A778962E}"/>
              </a:ext>
            </a:extLst>
          </p:cNvPr>
          <p:cNvSpPr txBox="1"/>
          <p:nvPr/>
        </p:nvSpPr>
        <p:spPr>
          <a:xfrm>
            <a:off x="9601199" y="2017877"/>
            <a:ext cx="1715534" cy="1477328"/>
          </a:xfrm>
          <a:prstGeom prst="rect">
            <a:avLst/>
          </a:prstGeom>
          <a:noFill/>
        </p:spPr>
        <p:txBody>
          <a:bodyPr wrap="none" rtlCol="0">
            <a:spAutoFit/>
          </a:bodyPr>
          <a:lstStyle/>
          <a:p>
            <a:r>
              <a:rPr lang="en-US" sz="900" dirty="0"/>
              <a:t>Standardized Development</a:t>
            </a:r>
          </a:p>
          <a:p>
            <a:r>
              <a:rPr lang="en-US" sz="900" dirty="0"/>
              <a:t>Standardized Integration</a:t>
            </a:r>
          </a:p>
          <a:p>
            <a:r>
              <a:rPr lang="en-US" sz="900" dirty="0"/>
              <a:t>Standardized Usage</a:t>
            </a:r>
          </a:p>
          <a:p>
            <a:r>
              <a:rPr lang="en-US" sz="900" dirty="0"/>
              <a:t>Standardized Central Data</a:t>
            </a:r>
          </a:p>
          <a:p>
            <a:r>
              <a:rPr lang="en-US" sz="900" dirty="0"/>
              <a:t>Common Policies</a:t>
            </a:r>
          </a:p>
          <a:p>
            <a:r>
              <a:rPr lang="en-US" sz="900" dirty="0"/>
              <a:t>Guidelines</a:t>
            </a:r>
          </a:p>
          <a:p>
            <a:r>
              <a:rPr lang="en-US" sz="900" dirty="0"/>
              <a:t>Tool Standards</a:t>
            </a:r>
          </a:p>
          <a:p>
            <a:r>
              <a:rPr lang="en-US" sz="900" dirty="0"/>
              <a:t>Tool Interoperability Standards</a:t>
            </a:r>
          </a:p>
          <a:p>
            <a:r>
              <a:rPr lang="en-US" sz="900" dirty="0"/>
              <a:t>Tool Procurement/Development</a:t>
            </a:r>
          </a:p>
          <a:p>
            <a:r>
              <a:rPr lang="en-US" sz="900" dirty="0"/>
              <a:t>DE Terminology</a:t>
            </a:r>
          </a:p>
        </p:txBody>
      </p:sp>
      <p:cxnSp>
        <p:nvCxnSpPr>
          <p:cNvPr id="22" name="Straight Arrow Connector 21">
            <a:extLst>
              <a:ext uri="{FF2B5EF4-FFF2-40B4-BE49-F238E27FC236}">
                <a16:creationId xmlns:a16="http://schemas.microsoft.com/office/drawing/2014/main" id="{F79C5EA5-0746-8F41-FCB5-AA34F13A0346}"/>
              </a:ext>
            </a:extLst>
          </p:cNvPr>
          <p:cNvCxnSpPr>
            <a:cxnSpLocks/>
            <a:endCxn id="21" idx="1"/>
          </p:cNvCxnSpPr>
          <p:nvPr/>
        </p:nvCxnSpPr>
        <p:spPr>
          <a:xfrm flipV="1">
            <a:off x="5250475" y="2756541"/>
            <a:ext cx="4350724" cy="1130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051163F-6846-63B0-3A7C-172B394562F8}"/>
              </a:ext>
            </a:extLst>
          </p:cNvPr>
          <p:cNvSpPr txBox="1"/>
          <p:nvPr/>
        </p:nvSpPr>
        <p:spPr>
          <a:xfrm>
            <a:off x="6248400" y="3540822"/>
            <a:ext cx="3352799" cy="1200329"/>
          </a:xfrm>
          <a:prstGeom prst="rect">
            <a:avLst/>
          </a:prstGeom>
          <a:noFill/>
        </p:spPr>
        <p:txBody>
          <a:bodyPr wrap="square" rtlCol="0">
            <a:spAutoFit/>
          </a:bodyPr>
          <a:lstStyle/>
          <a:p>
            <a:r>
              <a:rPr lang="en-US" sz="900" dirty="0"/>
              <a:t>Integrate model libraries while also maintaining </a:t>
            </a:r>
            <a:r>
              <a:rPr lang="en-US" sz="900" dirty="0" err="1"/>
              <a:t>ASoT</a:t>
            </a:r>
            <a:r>
              <a:rPr lang="en-US" sz="900" dirty="0"/>
              <a:t>.</a:t>
            </a:r>
          </a:p>
          <a:p>
            <a:r>
              <a:rPr lang="en-US" sz="900" dirty="0"/>
              <a:t>Establish a Governance for </a:t>
            </a:r>
            <a:r>
              <a:rPr lang="en-US" sz="900" dirty="0" err="1"/>
              <a:t>ASoT</a:t>
            </a:r>
            <a:r>
              <a:rPr lang="en-US" sz="900" dirty="0"/>
              <a:t>.</a:t>
            </a:r>
          </a:p>
          <a:p>
            <a:r>
              <a:rPr lang="en-US" sz="900" dirty="0"/>
              <a:t>Method for integrating Engineering Data.</a:t>
            </a:r>
          </a:p>
          <a:p>
            <a:r>
              <a:rPr lang="en-US" sz="900" dirty="0"/>
              <a:t>Method for Configuration Management (CM) of </a:t>
            </a:r>
            <a:r>
              <a:rPr lang="en-US" sz="900" dirty="0" err="1"/>
              <a:t>ASoT</a:t>
            </a:r>
            <a:r>
              <a:rPr lang="en-US" sz="900" dirty="0"/>
              <a:t> to be shared with internal entities.</a:t>
            </a:r>
          </a:p>
          <a:p>
            <a:r>
              <a:rPr lang="en-US" sz="900" dirty="0"/>
              <a:t>Method for CM of </a:t>
            </a:r>
            <a:r>
              <a:rPr lang="en-US" sz="900" dirty="0" err="1"/>
              <a:t>ASoT</a:t>
            </a:r>
            <a:r>
              <a:rPr lang="en-US" sz="900" dirty="0"/>
              <a:t> to be shared with external entities.</a:t>
            </a:r>
          </a:p>
          <a:p>
            <a:r>
              <a:rPr lang="en-US" sz="900" dirty="0"/>
              <a:t>Process for data &amp; IT security to be implemented across the DE domain.</a:t>
            </a:r>
          </a:p>
        </p:txBody>
      </p:sp>
      <p:cxnSp>
        <p:nvCxnSpPr>
          <p:cNvPr id="27" name="Straight Arrow Connector 26">
            <a:extLst>
              <a:ext uri="{FF2B5EF4-FFF2-40B4-BE49-F238E27FC236}">
                <a16:creationId xmlns:a16="http://schemas.microsoft.com/office/drawing/2014/main" id="{FF865882-2F7D-E572-B196-8E53AB82B488}"/>
              </a:ext>
            </a:extLst>
          </p:cNvPr>
          <p:cNvCxnSpPr>
            <a:cxnSpLocks/>
            <a:endCxn id="26" idx="1"/>
          </p:cNvCxnSpPr>
          <p:nvPr/>
        </p:nvCxnSpPr>
        <p:spPr>
          <a:xfrm flipV="1">
            <a:off x="5128591" y="4140987"/>
            <a:ext cx="1119809" cy="207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AD71651-2048-4BD0-154C-296CEFD1557A}"/>
              </a:ext>
            </a:extLst>
          </p:cNvPr>
          <p:cNvSpPr txBox="1"/>
          <p:nvPr/>
        </p:nvSpPr>
        <p:spPr>
          <a:xfrm>
            <a:off x="9601199" y="3644991"/>
            <a:ext cx="1991251" cy="1754326"/>
          </a:xfrm>
          <a:prstGeom prst="rect">
            <a:avLst/>
          </a:prstGeom>
          <a:noFill/>
        </p:spPr>
        <p:txBody>
          <a:bodyPr wrap="none" rtlCol="0">
            <a:spAutoFit/>
          </a:bodyPr>
          <a:lstStyle/>
          <a:p>
            <a:r>
              <a:rPr lang="en-US" sz="900" dirty="0"/>
              <a:t>CM Strategy</a:t>
            </a:r>
          </a:p>
          <a:p>
            <a:r>
              <a:rPr lang="en-US" sz="900" dirty="0"/>
              <a:t>Number of PLM systems</a:t>
            </a:r>
          </a:p>
          <a:p>
            <a:r>
              <a:rPr lang="en-US" sz="900" dirty="0"/>
              <a:t>Approval of PLM systems</a:t>
            </a:r>
          </a:p>
          <a:p>
            <a:r>
              <a:rPr lang="en-US" sz="900" dirty="0"/>
              <a:t>PLM for Acquisition</a:t>
            </a:r>
          </a:p>
          <a:p>
            <a:r>
              <a:rPr lang="en-US" sz="900" dirty="0"/>
              <a:t>PLM for Execution</a:t>
            </a:r>
          </a:p>
          <a:p>
            <a:r>
              <a:rPr lang="en-US" sz="900" dirty="0"/>
              <a:t>PLM for Lifecycle Development</a:t>
            </a:r>
          </a:p>
          <a:p>
            <a:r>
              <a:rPr lang="en-US" sz="900" dirty="0"/>
              <a:t>PLM for Workflow Management</a:t>
            </a:r>
          </a:p>
          <a:p>
            <a:r>
              <a:rPr lang="en-US" sz="900" dirty="0"/>
              <a:t>PLM For Inventory Management</a:t>
            </a:r>
          </a:p>
          <a:p>
            <a:r>
              <a:rPr lang="en-US" sz="900" dirty="0"/>
              <a:t>Maintain PLM Licensing</a:t>
            </a:r>
          </a:p>
          <a:p>
            <a:r>
              <a:rPr lang="en-US" sz="900" dirty="0"/>
              <a:t>PLM Sustainment</a:t>
            </a:r>
          </a:p>
          <a:p>
            <a:r>
              <a:rPr lang="en-US" sz="900" dirty="0"/>
              <a:t>CM Processes For systems</a:t>
            </a:r>
          </a:p>
          <a:p>
            <a:r>
              <a:rPr lang="en-US" sz="900" dirty="0"/>
              <a:t>CM status accounting data for systems</a:t>
            </a:r>
          </a:p>
        </p:txBody>
      </p:sp>
      <p:cxnSp>
        <p:nvCxnSpPr>
          <p:cNvPr id="36" name="Straight Arrow Connector 35">
            <a:extLst>
              <a:ext uri="{FF2B5EF4-FFF2-40B4-BE49-F238E27FC236}">
                <a16:creationId xmlns:a16="http://schemas.microsoft.com/office/drawing/2014/main" id="{C341367B-6A39-876E-A188-79E0ED28CC6E}"/>
              </a:ext>
            </a:extLst>
          </p:cNvPr>
          <p:cNvCxnSpPr>
            <a:cxnSpLocks/>
            <a:endCxn id="35" idx="1"/>
          </p:cNvCxnSpPr>
          <p:nvPr/>
        </p:nvCxnSpPr>
        <p:spPr>
          <a:xfrm flipV="1">
            <a:off x="5250475" y="4522154"/>
            <a:ext cx="4350724" cy="577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1DFF41B-15B9-18B1-7F9B-0837CED221D3}"/>
              </a:ext>
            </a:extLst>
          </p:cNvPr>
          <p:cNvSpPr txBox="1"/>
          <p:nvPr/>
        </p:nvSpPr>
        <p:spPr>
          <a:xfrm>
            <a:off x="6397917" y="5013157"/>
            <a:ext cx="2424062" cy="1061829"/>
          </a:xfrm>
          <a:prstGeom prst="rect">
            <a:avLst/>
          </a:prstGeom>
          <a:noFill/>
        </p:spPr>
        <p:txBody>
          <a:bodyPr wrap="none" rtlCol="0">
            <a:spAutoFit/>
          </a:bodyPr>
          <a:lstStyle/>
          <a:p>
            <a:r>
              <a:rPr lang="en-US" sz="900" dirty="0"/>
              <a:t>Integrate NPRs into processes.</a:t>
            </a:r>
          </a:p>
          <a:p>
            <a:r>
              <a:rPr lang="en-US" sz="900" dirty="0"/>
              <a:t>Environment for managing similar sets of data. </a:t>
            </a:r>
          </a:p>
          <a:p>
            <a:r>
              <a:rPr lang="en-US" sz="900" dirty="0"/>
              <a:t>Environment for integrated data.</a:t>
            </a:r>
          </a:p>
          <a:p>
            <a:r>
              <a:rPr lang="en-US" sz="900" dirty="0"/>
              <a:t>Strategy for toolchains.</a:t>
            </a:r>
          </a:p>
          <a:p>
            <a:r>
              <a:rPr lang="en-US" sz="900" dirty="0"/>
              <a:t>Protocols for IT to enable collaboration. </a:t>
            </a:r>
          </a:p>
          <a:p>
            <a:r>
              <a:rPr lang="en-US" sz="900" dirty="0"/>
              <a:t>Provide IT the tools to enable collaboration. </a:t>
            </a:r>
          </a:p>
          <a:p>
            <a:r>
              <a:rPr lang="en-US" sz="900" dirty="0"/>
              <a:t>Inform changes to the NPRs.</a:t>
            </a:r>
          </a:p>
        </p:txBody>
      </p:sp>
      <p:cxnSp>
        <p:nvCxnSpPr>
          <p:cNvPr id="41" name="Straight Arrow Connector 40">
            <a:extLst>
              <a:ext uri="{FF2B5EF4-FFF2-40B4-BE49-F238E27FC236}">
                <a16:creationId xmlns:a16="http://schemas.microsoft.com/office/drawing/2014/main" id="{4A38DC97-E79F-D703-EA63-6D68192DB533}"/>
              </a:ext>
            </a:extLst>
          </p:cNvPr>
          <p:cNvCxnSpPr>
            <a:cxnSpLocks/>
            <a:endCxn id="40" idx="1"/>
          </p:cNvCxnSpPr>
          <p:nvPr/>
        </p:nvCxnSpPr>
        <p:spPr>
          <a:xfrm flipV="1">
            <a:off x="5322277" y="5544072"/>
            <a:ext cx="1075640" cy="190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67F0E983-42D1-8FC1-C17B-4A8996B0A17A}"/>
              </a:ext>
            </a:extLst>
          </p:cNvPr>
          <p:cNvSpPr txBox="1"/>
          <p:nvPr/>
        </p:nvSpPr>
        <p:spPr>
          <a:xfrm>
            <a:off x="8587315" y="5927357"/>
            <a:ext cx="3461204" cy="923330"/>
          </a:xfrm>
          <a:prstGeom prst="rect">
            <a:avLst/>
          </a:prstGeom>
          <a:noFill/>
        </p:spPr>
        <p:txBody>
          <a:bodyPr wrap="none" rtlCol="0">
            <a:spAutoFit/>
          </a:bodyPr>
          <a:lstStyle/>
          <a:p>
            <a:r>
              <a:rPr lang="en-US" sz="900" dirty="0"/>
              <a:t>Establish outreach programs including training development activities</a:t>
            </a:r>
          </a:p>
          <a:p>
            <a:r>
              <a:rPr lang="en-US" sz="900" dirty="0"/>
              <a:t>Organize professional DE roles</a:t>
            </a:r>
          </a:p>
          <a:p>
            <a:r>
              <a:rPr lang="en-US" sz="900" dirty="0"/>
              <a:t>Establish outreach programs developing DE expertise</a:t>
            </a:r>
          </a:p>
          <a:p>
            <a:r>
              <a:rPr lang="en-US" sz="900" dirty="0"/>
              <a:t>Organize professional DE role responsibilities</a:t>
            </a:r>
          </a:p>
          <a:p>
            <a:r>
              <a:rPr lang="en-US" sz="900" dirty="0"/>
              <a:t>Create a policy for systematic adoption</a:t>
            </a:r>
          </a:p>
          <a:p>
            <a:r>
              <a:rPr lang="en-US" sz="900" dirty="0"/>
              <a:t>Establish a DE community</a:t>
            </a:r>
          </a:p>
        </p:txBody>
      </p:sp>
      <p:cxnSp>
        <p:nvCxnSpPr>
          <p:cNvPr id="45" name="Straight Arrow Connector 44">
            <a:extLst>
              <a:ext uri="{FF2B5EF4-FFF2-40B4-BE49-F238E27FC236}">
                <a16:creationId xmlns:a16="http://schemas.microsoft.com/office/drawing/2014/main" id="{C49C5C03-3FF2-C695-5666-0DE7ED1B431B}"/>
              </a:ext>
            </a:extLst>
          </p:cNvPr>
          <p:cNvCxnSpPr>
            <a:cxnSpLocks/>
          </p:cNvCxnSpPr>
          <p:nvPr/>
        </p:nvCxnSpPr>
        <p:spPr>
          <a:xfrm>
            <a:off x="5381055" y="6388753"/>
            <a:ext cx="32062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1F3FB05-87EF-68EB-BCC6-3CF3A595383F}"/>
              </a:ext>
            </a:extLst>
          </p:cNvPr>
          <p:cNvSpPr txBox="1"/>
          <p:nvPr/>
        </p:nvSpPr>
        <p:spPr>
          <a:xfrm>
            <a:off x="6791253" y="2628885"/>
            <a:ext cx="1163460" cy="369332"/>
          </a:xfrm>
          <a:prstGeom prst="rect">
            <a:avLst/>
          </a:prstGeom>
          <a:noFill/>
        </p:spPr>
        <p:txBody>
          <a:bodyPr wrap="none" rtlCol="0">
            <a:spAutoFit/>
          </a:bodyPr>
          <a:lstStyle/>
          <a:p>
            <a:r>
              <a:rPr lang="en-US" dirty="0"/>
              <a:t>Objectives</a:t>
            </a:r>
          </a:p>
        </p:txBody>
      </p:sp>
    </p:spTree>
    <p:extLst>
      <p:ext uri="{BB962C8B-B14F-4D97-AF65-F5344CB8AC3E}">
        <p14:creationId xmlns:p14="http://schemas.microsoft.com/office/powerpoint/2010/main" val="57373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0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childTnLst>
                                </p:cTn>
                              </p:par>
                              <p:par>
                                <p:cTn id="46" presetID="10"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1000"/>
                                        <p:tgtEl>
                                          <p:spTgt spid="40"/>
                                        </p:tgtEl>
                                      </p:cBhvr>
                                    </p:animEffect>
                                  </p:childTnLst>
                                </p:cTn>
                              </p:par>
                              <p:par>
                                <p:cTn id="52" presetID="10" presetClass="entr" presetSubtype="0" fill="hold"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1000"/>
                                        <p:tgtEl>
                                          <p:spTgt spid="41"/>
                                        </p:tgtEl>
                                      </p:cBhvr>
                                    </p:animEffect>
                                  </p:childTnLst>
                                </p:cTn>
                              </p:par>
                              <p:par>
                                <p:cTn id="55" presetID="10"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P spid="12" grpId="0"/>
      <p:bldP spid="13" grpId="0"/>
      <p:bldP spid="21" grpId="0"/>
      <p:bldP spid="26" grpId="0"/>
      <p:bldP spid="35" grpId="0"/>
      <p:bldP spid="40" grpId="0"/>
      <p:bldP spid="44"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a:extLst>
              <a:ext uri="{FF2B5EF4-FFF2-40B4-BE49-F238E27FC236}">
                <a16:creationId xmlns:a16="http://schemas.microsoft.com/office/drawing/2014/main" id="{8585153C-C6E2-E80D-B5EA-01AE28DE14F8}"/>
              </a:ext>
            </a:extLst>
          </p:cNvPr>
          <p:cNvSpPr/>
          <p:nvPr/>
        </p:nvSpPr>
        <p:spPr>
          <a:xfrm>
            <a:off x="4340472" y="3571392"/>
            <a:ext cx="6989877" cy="391008"/>
          </a:xfrm>
          <a:prstGeom prst="roundRect">
            <a:avLst/>
          </a:prstGeom>
          <a:ln>
            <a:no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4" name="TextBox 43">
            <a:extLst>
              <a:ext uri="{FF2B5EF4-FFF2-40B4-BE49-F238E27FC236}">
                <a16:creationId xmlns:a16="http://schemas.microsoft.com/office/drawing/2014/main" id="{34D079E8-7029-AB37-3461-AC15769E2E81}"/>
              </a:ext>
            </a:extLst>
          </p:cNvPr>
          <p:cNvSpPr txBox="1"/>
          <p:nvPr/>
        </p:nvSpPr>
        <p:spPr>
          <a:xfrm>
            <a:off x="5759571" y="3645618"/>
            <a:ext cx="2581395" cy="230832"/>
          </a:xfrm>
          <a:prstGeom prst="rect">
            <a:avLst/>
          </a:prstGeom>
          <a:noFill/>
        </p:spPr>
        <p:txBody>
          <a:bodyPr wrap="square" rtlCol="0">
            <a:spAutoFit/>
          </a:bodyPr>
          <a:lstStyle/>
          <a:p>
            <a:r>
              <a:rPr lang="en-US" sz="900" dirty="0">
                <a:solidFill>
                  <a:schemeClr val="bg1"/>
                </a:solidFill>
              </a:rPr>
              <a:t>Project/Program Operations and Sustaining</a:t>
            </a:r>
          </a:p>
        </p:txBody>
      </p:sp>
      <p:sp>
        <p:nvSpPr>
          <p:cNvPr id="45" name="Rounded Rectangle 44">
            <a:extLst>
              <a:ext uri="{FF2B5EF4-FFF2-40B4-BE49-F238E27FC236}">
                <a16:creationId xmlns:a16="http://schemas.microsoft.com/office/drawing/2014/main" id="{E76C9510-E88E-CFF8-0B4B-541444454471}"/>
              </a:ext>
            </a:extLst>
          </p:cNvPr>
          <p:cNvSpPr/>
          <p:nvPr/>
        </p:nvSpPr>
        <p:spPr>
          <a:xfrm>
            <a:off x="11330350" y="3571392"/>
            <a:ext cx="732692" cy="39100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6" name="TextBox 45">
            <a:extLst>
              <a:ext uri="{FF2B5EF4-FFF2-40B4-BE49-F238E27FC236}">
                <a16:creationId xmlns:a16="http://schemas.microsoft.com/office/drawing/2014/main" id="{BBF56D6F-6685-7C31-ED8B-A9225F4EB887}"/>
              </a:ext>
            </a:extLst>
          </p:cNvPr>
          <p:cNvSpPr txBox="1"/>
          <p:nvPr/>
        </p:nvSpPr>
        <p:spPr>
          <a:xfrm>
            <a:off x="11283458" y="3604509"/>
            <a:ext cx="861646" cy="200055"/>
          </a:xfrm>
          <a:prstGeom prst="rect">
            <a:avLst/>
          </a:prstGeom>
          <a:noFill/>
        </p:spPr>
        <p:txBody>
          <a:bodyPr wrap="square" rtlCol="0">
            <a:spAutoFit/>
          </a:bodyPr>
          <a:lstStyle/>
          <a:p>
            <a:r>
              <a:rPr lang="en-US" sz="700" dirty="0"/>
              <a:t>Decommissioning</a:t>
            </a:r>
          </a:p>
        </p:txBody>
      </p:sp>
      <p:sp>
        <p:nvSpPr>
          <p:cNvPr id="47" name="Rounded Rectangle 46">
            <a:extLst>
              <a:ext uri="{FF2B5EF4-FFF2-40B4-BE49-F238E27FC236}">
                <a16:creationId xmlns:a16="http://schemas.microsoft.com/office/drawing/2014/main" id="{3A18308F-9EF6-347A-0F17-FC261D1F1B39}"/>
              </a:ext>
            </a:extLst>
          </p:cNvPr>
          <p:cNvSpPr/>
          <p:nvPr/>
        </p:nvSpPr>
        <p:spPr>
          <a:xfrm>
            <a:off x="3931614" y="3571392"/>
            <a:ext cx="410308" cy="391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8" name="TextBox 47">
            <a:extLst>
              <a:ext uri="{FF2B5EF4-FFF2-40B4-BE49-F238E27FC236}">
                <a16:creationId xmlns:a16="http://schemas.microsoft.com/office/drawing/2014/main" id="{28924E98-597A-C221-6B0A-66157DBADFA7}"/>
              </a:ext>
            </a:extLst>
          </p:cNvPr>
          <p:cNvSpPr txBox="1"/>
          <p:nvPr/>
        </p:nvSpPr>
        <p:spPr>
          <a:xfrm>
            <a:off x="3955060" y="3652138"/>
            <a:ext cx="410308" cy="230832"/>
          </a:xfrm>
          <a:prstGeom prst="rect">
            <a:avLst/>
          </a:prstGeom>
          <a:noFill/>
        </p:spPr>
        <p:txBody>
          <a:bodyPr wrap="square" rtlCol="0">
            <a:spAutoFit/>
          </a:bodyPr>
          <a:lstStyle/>
          <a:p>
            <a:r>
              <a:rPr lang="en-US" sz="900" dirty="0"/>
              <a:t>Cert.</a:t>
            </a:r>
          </a:p>
        </p:txBody>
      </p:sp>
      <p:sp>
        <p:nvSpPr>
          <p:cNvPr id="49" name="Rounded Rectangle 48">
            <a:extLst>
              <a:ext uri="{FF2B5EF4-FFF2-40B4-BE49-F238E27FC236}">
                <a16:creationId xmlns:a16="http://schemas.microsoft.com/office/drawing/2014/main" id="{5E2B9D66-9F32-532B-B6FF-92460E014191}"/>
              </a:ext>
            </a:extLst>
          </p:cNvPr>
          <p:cNvSpPr/>
          <p:nvPr/>
        </p:nvSpPr>
        <p:spPr>
          <a:xfrm>
            <a:off x="2649412" y="3578586"/>
            <a:ext cx="732692" cy="4027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C3907C1-6DCB-292F-FE6E-3C4679A15271}"/>
              </a:ext>
            </a:extLst>
          </p:cNvPr>
          <p:cNvSpPr txBox="1"/>
          <p:nvPr/>
        </p:nvSpPr>
        <p:spPr>
          <a:xfrm>
            <a:off x="2627435" y="3600700"/>
            <a:ext cx="800096" cy="338554"/>
          </a:xfrm>
          <a:prstGeom prst="rect">
            <a:avLst/>
          </a:prstGeom>
          <a:noFill/>
        </p:spPr>
        <p:txBody>
          <a:bodyPr wrap="square" rtlCol="0">
            <a:spAutoFit/>
          </a:bodyPr>
          <a:lstStyle/>
          <a:p>
            <a:r>
              <a:rPr lang="en-US" sz="800" dirty="0">
                <a:solidFill>
                  <a:schemeClr val="bg1"/>
                </a:solidFill>
              </a:rPr>
              <a:t>Design to Manufacturing</a:t>
            </a:r>
          </a:p>
        </p:txBody>
      </p:sp>
      <p:sp>
        <p:nvSpPr>
          <p:cNvPr id="51" name="Rounded Rectangle 50">
            <a:extLst>
              <a:ext uri="{FF2B5EF4-FFF2-40B4-BE49-F238E27FC236}">
                <a16:creationId xmlns:a16="http://schemas.microsoft.com/office/drawing/2014/main" id="{17681E97-AC13-69B2-BAA6-B09746B14F50}"/>
              </a:ext>
            </a:extLst>
          </p:cNvPr>
          <p:cNvSpPr/>
          <p:nvPr/>
        </p:nvSpPr>
        <p:spPr>
          <a:xfrm>
            <a:off x="1553304" y="3579439"/>
            <a:ext cx="1072662" cy="3829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2" name="TextBox 51">
            <a:extLst>
              <a:ext uri="{FF2B5EF4-FFF2-40B4-BE49-F238E27FC236}">
                <a16:creationId xmlns:a16="http://schemas.microsoft.com/office/drawing/2014/main" id="{8B5F5B91-58B6-ED8D-A861-A384127236FC}"/>
              </a:ext>
            </a:extLst>
          </p:cNvPr>
          <p:cNvSpPr txBox="1"/>
          <p:nvPr/>
        </p:nvSpPr>
        <p:spPr>
          <a:xfrm>
            <a:off x="1567961" y="3587206"/>
            <a:ext cx="1058005" cy="369332"/>
          </a:xfrm>
          <a:prstGeom prst="rect">
            <a:avLst/>
          </a:prstGeom>
          <a:noFill/>
        </p:spPr>
        <p:txBody>
          <a:bodyPr wrap="square" rtlCol="0">
            <a:spAutoFit/>
          </a:bodyPr>
          <a:lstStyle/>
          <a:p>
            <a:r>
              <a:rPr lang="en-US" sz="900" dirty="0"/>
              <a:t>Early Design &amp; Mod/Sim</a:t>
            </a:r>
          </a:p>
        </p:txBody>
      </p:sp>
      <p:sp>
        <p:nvSpPr>
          <p:cNvPr id="53" name="Rounded Rectangle 52">
            <a:extLst>
              <a:ext uri="{FF2B5EF4-FFF2-40B4-BE49-F238E27FC236}">
                <a16:creationId xmlns:a16="http://schemas.microsoft.com/office/drawing/2014/main" id="{4A0BD9AE-44FC-9E2C-B760-81D03E5B8AA7}"/>
              </a:ext>
            </a:extLst>
          </p:cNvPr>
          <p:cNvSpPr/>
          <p:nvPr/>
        </p:nvSpPr>
        <p:spPr>
          <a:xfrm>
            <a:off x="93781" y="3579439"/>
            <a:ext cx="1436077" cy="3910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4" name="TextBox 53">
            <a:extLst>
              <a:ext uri="{FF2B5EF4-FFF2-40B4-BE49-F238E27FC236}">
                <a16:creationId xmlns:a16="http://schemas.microsoft.com/office/drawing/2014/main" id="{EDC9A063-8B5F-C2F4-AB83-D5BBC4D74895}"/>
              </a:ext>
            </a:extLst>
          </p:cNvPr>
          <p:cNvSpPr txBox="1"/>
          <p:nvPr/>
        </p:nvSpPr>
        <p:spPr>
          <a:xfrm>
            <a:off x="73259" y="3594691"/>
            <a:ext cx="1478576" cy="369332"/>
          </a:xfrm>
          <a:prstGeom prst="rect">
            <a:avLst/>
          </a:prstGeom>
          <a:noFill/>
        </p:spPr>
        <p:txBody>
          <a:bodyPr wrap="square" rtlCol="0">
            <a:spAutoFit/>
          </a:bodyPr>
          <a:lstStyle/>
          <a:p>
            <a:r>
              <a:rPr lang="en-US" sz="900" dirty="0"/>
              <a:t>Formulation and Requirement Development</a:t>
            </a:r>
          </a:p>
        </p:txBody>
      </p:sp>
      <p:sp>
        <p:nvSpPr>
          <p:cNvPr id="55" name="Rounded Rectangle 54">
            <a:extLst>
              <a:ext uri="{FF2B5EF4-FFF2-40B4-BE49-F238E27FC236}">
                <a16:creationId xmlns:a16="http://schemas.microsoft.com/office/drawing/2014/main" id="{FA048BCD-3E15-62CF-3C8F-8CC7267BDDE6}"/>
              </a:ext>
            </a:extLst>
          </p:cNvPr>
          <p:cNvSpPr/>
          <p:nvPr/>
        </p:nvSpPr>
        <p:spPr>
          <a:xfrm>
            <a:off x="3402635" y="3579439"/>
            <a:ext cx="517248" cy="39100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6" name="TextBox 55">
            <a:extLst>
              <a:ext uri="{FF2B5EF4-FFF2-40B4-BE49-F238E27FC236}">
                <a16:creationId xmlns:a16="http://schemas.microsoft.com/office/drawing/2014/main" id="{F37C7F60-98AD-6283-1003-29736873EB8F}"/>
              </a:ext>
            </a:extLst>
          </p:cNvPr>
          <p:cNvSpPr txBox="1"/>
          <p:nvPr/>
        </p:nvSpPr>
        <p:spPr>
          <a:xfrm>
            <a:off x="3379188" y="3619675"/>
            <a:ext cx="552426" cy="307777"/>
          </a:xfrm>
          <a:prstGeom prst="rect">
            <a:avLst/>
          </a:prstGeom>
          <a:noFill/>
        </p:spPr>
        <p:txBody>
          <a:bodyPr wrap="square" rtlCol="0">
            <a:spAutoFit/>
          </a:bodyPr>
          <a:lstStyle/>
          <a:p>
            <a:pPr algn="ctr"/>
            <a:r>
              <a:rPr lang="en-US" sz="800" dirty="0"/>
              <a:t>Test &amp; </a:t>
            </a:r>
            <a:r>
              <a:rPr lang="en-US" sz="600" dirty="0"/>
              <a:t>Verification</a:t>
            </a:r>
          </a:p>
        </p:txBody>
      </p:sp>
      <p:cxnSp>
        <p:nvCxnSpPr>
          <p:cNvPr id="25" name="Straight Connector 24">
            <a:extLst>
              <a:ext uri="{FF2B5EF4-FFF2-40B4-BE49-F238E27FC236}">
                <a16:creationId xmlns:a16="http://schemas.microsoft.com/office/drawing/2014/main" id="{7BED9B33-508C-6451-ED3F-DC669486629D}"/>
              </a:ext>
            </a:extLst>
          </p:cNvPr>
          <p:cNvCxnSpPr>
            <a:cxnSpLocks/>
            <a:endCxn id="23" idx="1"/>
          </p:cNvCxnSpPr>
          <p:nvPr/>
        </p:nvCxnSpPr>
        <p:spPr>
          <a:xfrm flipH="1">
            <a:off x="0" y="2610543"/>
            <a:ext cx="120155" cy="80695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5D71F79-E06B-2DFD-D857-69884618AA03}"/>
              </a:ext>
            </a:extLst>
          </p:cNvPr>
          <p:cNvCxnSpPr>
            <a:cxnSpLocks/>
          </p:cNvCxnSpPr>
          <p:nvPr/>
        </p:nvCxnSpPr>
        <p:spPr>
          <a:xfrm>
            <a:off x="4295046" y="2575159"/>
            <a:ext cx="271092" cy="102935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E4427DF-3588-E869-7A32-25340AFAEE7D}"/>
              </a:ext>
            </a:extLst>
          </p:cNvPr>
          <p:cNvSpPr>
            <a:spLocks noGrp="1"/>
          </p:cNvSpPr>
          <p:nvPr>
            <p:ph type="title"/>
          </p:nvPr>
        </p:nvSpPr>
        <p:spPr/>
        <p:txBody>
          <a:bodyPr>
            <a:normAutofit/>
          </a:bodyPr>
          <a:lstStyle/>
          <a:p>
            <a:r>
              <a:rPr lang="en-US" sz="3600" dirty="0"/>
              <a:t>Engineering Project Lifecycle</a:t>
            </a:r>
          </a:p>
        </p:txBody>
      </p:sp>
      <p:sp>
        <p:nvSpPr>
          <p:cNvPr id="16" name="Rounded Rectangle 15">
            <a:extLst>
              <a:ext uri="{FF2B5EF4-FFF2-40B4-BE49-F238E27FC236}">
                <a16:creationId xmlns:a16="http://schemas.microsoft.com/office/drawing/2014/main" id="{044482E1-B75C-ADF8-015D-613F233A1E55}"/>
              </a:ext>
            </a:extLst>
          </p:cNvPr>
          <p:cNvSpPr/>
          <p:nvPr/>
        </p:nvSpPr>
        <p:spPr>
          <a:xfrm>
            <a:off x="120154" y="1647092"/>
            <a:ext cx="12024949" cy="48064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CBFF63C0-67A5-0811-210A-E2CFEE8A68CE}"/>
              </a:ext>
            </a:extLst>
          </p:cNvPr>
          <p:cNvSpPr txBox="1"/>
          <p:nvPr/>
        </p:nvSpPr>
        <p:spPr>
          <a:xfrm>
            <a:off x="221673" y="1740382"/>
            <a:ext cx="10770570" cy="307777"/>
          </a:xfrm>
          <a:prstGeom prst="rect">
            <a:avLst/>
          </a:prstGeom>
          <a:noFill/>
        </p:spPr>
        <p:txBody>
          <a:bodyPr wrap="square" rtlCol="0">
            <a:spAutoFit/>
          </a:bodyPr>
          <a:lstStyle/>
          <a:p>
            <a:r>
              <a:rPr lang="en-US" sz="1400" dirty="0">
                <a:solidFill>
                  <a:schemeClr val="bg1"/>
                </a:solidFill>
              </a:rPr>
              <a:t>NPR’s – provide Agency procedural requirements </a:t>
            </a:r>
          </a:p>
        </p:txBody>
      </p:sp>
      <p:sp>
        <p:nvSpPr>
          <p:cNvPr id="18" name="Rounded Rectangle 17">
            <a:extLst>
              <a:ext uri="{FF2B5EF4-FFF2-40B4-BE49-F238E27FC236}">
                <a16:creationId xmlns:a16="http://schemas.microsoft.com/office/drawing/2014/main" id="{9B485201-93A1-75E4-F7DC-4DBE71ABA55E}"/>
              </a:ext>
            </a:extLst>
          </p:cNvPr>
          <p:cNvSpPr/>
          <p:nvPr/>
        </p:nvSpPr>
        <p:spPr>
          <a:xfrm>
            <a:off x="120155" y="2190022"/>
            <a:ext cx="4188076" cy="48064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F7BB382B-8982-8D3C-550A-57D5ED5E0616}"/>
              </a:ext>
            </a:extLst>
          </p:cNvPr>
          <p:cNvSpPr txBox="1"/>
          <p:nvPr/>
        </p:nvSpPr>
        <p:spPr>
          <a:xfrm>
            <a:off x="140677" y="2283312"/>
            <a:ext cx="4073769" cy="276999"/>
          </a:xfrm>
          <a:prstGeom prst="rect">
            <a:avLst/>
          </a:prstGeom>
          <a:noFill/>
        </p:spPr>
        <p:txBody>
          <a:bodyPr wrap="square" rtlCol="0">
            <a:spAutoFit/>
          </a:bodyPr>
          <a:lstStyle/>
          <a:p>
            <a:r>
              <a:rPr lang="en-US" sz="1200" dirty="0"/>
              <a:t>Center’s / Engineering Directorate’s NPR derivative documents </a:t>
            </a:r>
          </a:p>
        </p:txBody>
      </p:sp>
      <p:sp>
        <p:nvSpPr>
          <p:cNvPr id="20" name="Rounded Rectangle 19">
            <a:extLst>
              <a:ext uri="{FF2B5EF4-FFF2-40B4-BE49-F238E27FC236}">
                <a16:creationId xmlns:a16="http://schemas.microsoft.com/office/drawing/2014/main" id="{A6B5FB35-2FB2-E5D1-ED4D-5D599428C613}"/>
              </a:ext>
            </a:extLst>
          </p:cNvPr>
          <p:cNvSpPr/>
          <p:nvPr/>
        </p:nvSpPr>
        <p:spPr>
          <a:xfrm>
            <a:off x="-1" y="3286608"/>
            <a:ext cx="12150969" cy="839915"/>
          </a:xfrm>
          <a:prstGeom prst="roundRect">
            <a:avLst/>
          </a:prstGeom>
          <a:noFill/>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416D8DC1-69D1-20EA-CEA6-91870A326E01}"/>
              </a:ext>
            </a:extLst>
          </p:cNvPr>
          <p:cNvSpPr txBox="1"/>
          <p:nvPr/>
        </p:nvSpPr>
        <p:spPr>
          <a:xfrm>
            <a:off x="0" y="3025166"/>
            <a:ext cx="1711571" cy="276999"/>
          </a:xfrm>
          <a:prstGeom prst="rect">
            <a:avLst/>
          </a:prstGeom>
          <a:noFill/>
        </p:spPr>
        <p:txBody>
          <a:bodyPr wrap="square" rtlCol="0">
            <a:spAutoFit/>
          </a:bodyPr>
          <a:lstStyle/>
          <a:p>
            <a:r>
              <a:rPr lang="en-US" sz="1200" dirty="0">
                <a:solidFill>
                  <a:srgbClr val="0070C0"/>
                </a:solidFill>
              </a:rPr>
              <a:t>Digital Engineering</a:t>
            </a:r>
          </a:p>
        </p:txBody>
      </p:sp>
      <p:sp>
        <p:nvSpPr>
          <p:cNvPr id="22" name="Rounded Rectangle 21">
            <a:extLst>
              <a:ext uri="{FF2B5EF4-FFF2-40B4-BE49-F238E27FC236}">
                <a16:creationId xmlns:a16="http://schemas.microsoft.com/office/drawing/2014/main" id="{289D2FBE-0327-B35D-DA9F-25F64870A344}"/>
              </a:ext>
            </a:extLst>
          </p:cNvPr>
          <p:cNvSpPr/>
          <p:nvPr/>
        </p:nvSpPr>
        <p:spPr>
          <a:xfrm>
            <a:off x="41033" y="3510667"/>
            <a:ext cx="12057186" cy="551380"/>
          </a:xfrm>
          <a:prstGeom prst="roundRect">
            <a:avLst/>
          </a:prstGeom>
          <a:noFill/>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9D431228-B76F-71A6-E048-B75E151903F8}"/>
              </a:ext>
            </a:extLst>
          </p:cNvPr>
          <p:cNvSpPr txBox="1"/>
          <p:nvPr/>
        </p:nvSpPr>
        <p:spPr>
          <a:xfrm>
            <a:off x="0" y="3290543"/>
            <a:ext cx="2286000" cy="253916"/>
          </a:xfrm>
          <a:prstGeom prst="rect">
            <a:avLst/>
          </a:prstGeom>
          <a:noFill/>
        </p:spPr>
        <p:txBody>
          <a:bodyPr wrap="square" rtlCol="0">
            <a:spAutoFit/>
          </a:bodyPr>
          <a:lstStyle/>
          <a:p>
            <a:r>
              <a:rPr lang="en-US" sz="1050" dirty="0">
                <a:solidFill>
                  <a:srgbClr val="0070C0"/>
                </a:solidFill>
              </a:rPr>
              <a:t>Model-Based Systems Engineering</a:t>
            </a:r>
          </a:p>
        </p:txBody>
      </p:sp>
      <p:sp>
        <p:nvSpPr>
          <p:cNvPr id="4" name="Rectangle 3">
            <a:extLst>
              <a:ext uri="{FF2B5EF4-FFF2-40B4-BE49-F238E27FC236}">
                <a16:creationId xmlns:a16="http://schemas.microsoft.com/office/drawing/2014/main" id="{59EA4E1E-01AB-E1C6-CDBA-7EA931A7719B}"/>
              </a:ext>
            </a:extLst>
          </p:cNvPr>
          <p:cNvSpPr/>
          <p:nvPr/>
        </p:nvSpPr>
        <p:spPr>
          <a:xfrm>
            <a:off x="-7514" y="2163494"/>
            <a:ext cx="12192000" cy="28484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CCF8915-5B21-A931-CA42-26D955ECAD13}"/>
              </a:ext>
            </a:extLst>
          </p:cNvPr>
          <p:cNvSpPr txBox="1"/>
          <p:nvPr/>
        </p:nvSpPr>
        <p:spPr>
          <a:xfrm>
            <a:off x="140677" y="1656582"/>
            <a:ext cx="11922365" cy="461665"/>
          </a:xfrm>
          <a:prstGeom prst="rect">
            <a:avLst/>
          </a:prstGeom>
          <a:noFill/>
        </p:spPr>
        <p:txBody>
          <a:bodyPr wrap="square" rtlCol="0">
            <a:spAutoFit/>
          </a:bodyPr>
          <a:lstStyle/>
          <a:p>
            <a:pPr algn="ctr"/>
            <a:r>
              <a:rPr lang="en-US" sz="2400" b="1" dirty="0">
                <a:solidFill>
                  <a:schemeClr val="bg1"/>
                </a:solidFill>
              </a:rPr>
              <a:t>NPR 7120.5/.8                           NPR 7123                                    NPR 8705</a:t>
            </a:r>
          </a:p>
        </p:txBody>
      </p:sp>
      <p:sp>
        <p:nvSpPr>
          <p:cNvPr id="26" name="TextBox 25">
            <a:extLst>
              <a:ext uri="{FF2B5EF4-FFF2-40B4-BE49-F238E27FC236}">
                <a16:creationId xmlns:a16="http://schemas.microsoft.com/office/drawing/2014/main" id="{85191AB2-8168-1AA5-6A48-2754A13D6196}"/>
              </a:ext>
            </a:extLst>
          </p:cNvPr>
          <p:cNvSpPr txBox="1"/>
          <p:nvPr/>
        </p:nvSpPr>
        <p:spPr>
          <a:xfrm>
            <a:off x="3431648" y="869811"/>
            <a:ext cx="5328703" cy="769441"/>
          </a:xfrm>
          <a:prstGeom prst="rect">
            <a:avLst/>
          </a:prstGeom>
          <a:noFill/>
        </p:spPr>
        <p:txBody>
          <a:bodyPr wrap="none" rtlCol="0">
            <a:spAutoFit/>
          </a:bodyPr>
          <a:lstStyle/>
          <a:p>
            <a:r>
              <a:rPr lang="en-US" sz="4400" dirty="0">
                <a:latin typeface="Helvetica Light" panose="020B0403020202020204" pitchFamily="34" charset="0"/>
                <a:ea typeface="Helvetica Neue UltraLight" panose="02000206000000020004" pitchFamily="2" charset="0"/>
              </a:rPr>
              <a:t>Engineering Domain</a:t>
            </a:r>
          </a:p>
        </p:txBody>
      </p:sp>
      <p:pic>
        <p:nvPicPr>
          <p:cNvPr id="28" name="Picture 27">
            <a:extLst>
              <a:ext uri="{FF2B5EF4-FFF2-40B4-BE49-F238E27FC236}">
                <a16:creationId xmlns:a16="http://schemas.microsoft.com/office/drawing/2014/main" id="{6E1436E3-8F81-54E3-862E-28EDDCE692F8}"/>
              </a:ext>
            </a:extLst>
          </p:cNvPr>
          <p:cNvPicPr>
            <a:picLocks noChangeAspect="1"/>
          </p:cNvPicPr>
          <p:nvPr/>
        </p:nvPicPr>
        <p:blipFill>
          <a:blip r:embed="rId2"/>
          <a:stretch>
            <a:fillRect/>
          </a:stretch>
        </p:blipFill>
        <p:spPr>
          <a:xfrm>
            <a:off x="1711571" y="2253937"/>
            <a:ext cx="4438551" cy="3306529"/>
          </a:xfrm>
          <a:prstGeom prst="rect">
            <a:avLst/>
          </a:prstGeom>
          <a:effectLst/>
        </p:spPr>
      </p:pic>
      <p:sp>
        <p:nvSpPr>
          <p:cNvPr id="29" name="TextBox 28">
            <a:extLst>
              <a:ext uri="{FF2B5EF4-FFF2-40B4-BE49-F238E27FC236}">
                <a16:creationId xmlns:a16="http://schemas.microsoft.com/office/drawing/2014/main" id="{1C105D47-36AE-D292-B796-4DDA2D65D443}"/>
              </a:ext>
            </a:extLst>
          </p:cNvPr>
          <p:cNvSpPr txBox="1"/>
          <p:nvPr/>
        </p:nvSpPr>
        <p:spPr>
          <a:xfrm>
            <a:off x="97222" y="2562849"/>
            <a:ext cx="1667098" cy="1815882"/>
          </a:xfrm>
          <a:prstGeom prst="rect">
            <a:avLst/>
          </a:prstGeom>
          <a:noFill/>
        </p:spPr>
        <p:txBody>
          <a:bodyPr wrap="square" rtlCol="0">
            <a:spAutoFit/>
          </a:bodyPr>
          <a:lstStyle/>
          <a:p>
            <a:r>
              <a:rPr lang="en-US" sz="1600" dirty="0"/>
              <a:t>Logically decomposed current NPR document to understand the intended processed flow</a:t>
            </a:r>
          </a:p>
        </p:txBody>
      </p:sp>
      <p:sp>
        <p:nvSpPr>
          <p:cNvPr id="30" name="TextBox 29">
            <a:extLst>
              <a:ext uri="{FF2B5EF4-FFF2-40B4-BE49-F238E27FC236}">
                <a16:creationId xmlns:a16="http://schemas.microsoft.com/office/drawing/2014/main" id="{FA94A274-0FC8-56E4-2D7D-DDA4CFA359C1}"/>
              </a:ext>
            </a:extLst>
          </p:cNvPr>
          <p:cNvSpPr txBox="1"/>
          <p:nvPr/>
        </p:nvSpPr>
        <p:spPr>
          <a:xfrm>
            <a:off x="6337725" y="2725231"/>
            <a:ext cx="1667098" cy="1815882"/>
          </a:xfrm>
          <a:prstGeom prst="rect">
            <a:avLst/>
          </a:prstGeom>
          <a:noFill/>
        </p:spPr>
        <p:txBody>
          <a:bodyPr wrap="square" rtlCol="0">
            <a:spAutoFit/>
          </a:bodyPr>
          <a:lstStyle/>
          <a:p>
            <a:r>
              <a:rPr lang="en-US" sz="1600" dirty="0"/>
              <a:t>Created Common Document meta-model framework so all the NPR models would be structured consistently</a:t>
            </a:r>
          </a:p>
        </p:txBody>
      </p:sp>
      <p:pic>
        <p:nvPicPr>
          <p:cNvPr id="31" name="Picture 4" descr="NPR Master Modeling MetaModel.jpg">
            <a:extLst>
              <a:ext uri="{FF2B5EF4-FFF2-40B4-BE49-F238E27FC236}">
                <a16:creationId xmlns:a16="http://schemas.microsoft.com/office/drawing/2014/main" id="{A7D84076-0739-7A26-C157-F7B3EBD160CF}"/>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7942180" y="2514222"/>
            <a:ext cx="4202931" cy="3021073"/>
          </a:xfrm>
          <a:effectLst>
            <a:outerShdw blurRad="50800" dist="38100" dir="2700000" algn="tl" rotWithShape="0">
              <a:prstClr val="black">
                <a:alpha val="40000"/>
              </a:prstClr>
            </a:outerShdw>
          </a:effectLst>
        </p:spPr>
      </p:pic>
      <p:sp>
        <p:nvSpPr>
          <p:cNvPr id="32" name="Right Arrow 31">
            <a:extLst>
              <a:ext uri="{FF2B5EF4-FFF2-40B4-BE49-F238E27FC236}">
                <a16:creationId xmlns:a16="http://schemas.microsoft.com/office/drawing/2014/main" id="{1C12DBB5-E0D6-6E54-7AD6-A86D603B9FA4}"/>
              </a:ext>
            </a:extLst>
          </p:cNvPr>
          <p:cNvSpPr/>
          <p:nvPr/>
        </p:nvSpPr>
        <p:spPr>
          <a:xfrm>
            <a:off x="571883" y="4520346"/>
            <a:ext cx="1139687" cy="264578"/>
          </a:xfrm>
          <a:prstGeom prs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Right Arrow 32">
            <a:extLst>
              <a:ext uri="{FF2B5EF4-FFF2-40B4-BE49-F238E27FC236}">
                <a16:creationId xmlns:a16="http://schemas.microsoft.com/office/drawing/2014/main" id="{E1079157-A905-77AB-99B6-85F64B0B67D6}"/>
              </a:ext>
            </a:extLst>
          </p:cNvPr>
          <p:cNvSpPr/>
          <p:nvPr/>
        </p:nvSpPr>
        <p:spPr>
          <a:xfrm>
            <a:off x="6878167" y="4520346"/>
            <a:ext cx="1139687" cy="264578"/>
          </a:xfrm>
          <a:prstGeom prs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C534C37-4A5A-98AB-6D20-5E13A92BC652}"/>
              </a:ext>
            </a:extLst>
          </p:cNvPr>
          <p:cNvSpPr txBox="1"/>
          <p:nvPr/>
        </p:nvSpPr>
        <p:spPr>
          <a:xfrm>
            <a:off x="8627165" y="5966166"/>
            <a:ext cx="2430972" cy="830997"/>
          </a:xfrm>
          <a:prstGeom prst="rect">
            <a:avLst/>
          </a:prstGeom>
          <a:noFill/>
        </p:spPr>
        <p:txBody>
          <a:bodyPr wrap="square" rtlCol="0">
            <a:spAutoFit/>
          </a:bodyPr>
          <a:lstStyle/>
          <a:p>
            <a:r>
              <a:rPr lang="en-US" sz="1600" dirty="0"/>
              <a:t>Agency-wide peer review of the As-Is NPR modeling ‘trifecta’.</a:t>
            </a:r>
          </a:p>
        </p:txBody>
      </p:sp>
      <p:sp>
        <p:nvSpPr>
          <p:cNvPr id="36" name="Right Arrow 35">
            <a:extLst>
              <a:ext uri="{FF2B5EF4-FFF2-40B4-BE49-F238E27FC236}">
                <a16:creationId xmlns:a16="http://schemas.microsoft.com/office/drawing/2014/main" id="{3B7F2F1B-F5C4-6FE5-CF1B-AE5082148A6B}"/>
              </a:ext>
            </a:extLst>
          </p:cNvPr>
          <p:cNvSpPr/>
          <p:nvPr/>
        </p:nvSpPr>
        <p:spPr>
          <a:xfrm rot="10800000">
            <a:off x="7380948" y="6135061"/>
            <a:ext cx="1139687" cy="264578"/>
          </a:xfrm>
          <a:prstGeom prs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6D19DE3-B09D-263B-68AE-A43DCE0CC78B}"/>
              </a:ext>
            </a:extLst>
          </p:cNvPr>
          <p:cNvSpPr txBox="1"/>
          <p:nvPr/>
        </p:nvSpPr>
        <p:spPr>
          <a:xfrm>
            <a:off x="3900998" y="5881688"/>
            <a:ext cx="3411920" cy="830997"/>
          </a:xfrm>
          <a:prstGeom prst="rect">
            <a:avLst/>
          </a:prstGeom>
          <a:noFill/>
        </p:spPr>
        <p:txBody>
          <a:bodyPr wrap="square" rtlCol="0">
            <a:spAutoFit/>
          </a:bodyPr>
          <a:lstStyle/>
          <a:p>
            <a:r>
              <a:rPr lang="en-US" sz="1600" dirty="0"/>
              <a:t>Data-Centric analysis of the process models and provide recommendations for updates to the NPRs.</a:t>
            </a:r>
          </a:p>
        </p:txBody>
      </p:sp>
      <p:sp>
        <p:nvSpPr>
          <p:cNvPr id="38" name="TextBox 37">
            <a:extLst>
              <a:ext uri="{FF2B5EF4-FFF2-40B4-BE49-F238E27FC236}">
                <a16:creationId xmlns:a16="http://schemas.microsoft.com/office/drawing/2014/main" id="{FE718776-8E15-7384-7112-F83EB0B32C5C}"/>
              </a:ext>
            </a:extLst>
          </p:cNvPr>
          <p:cNvSpPr txBox="1"/>
          <p:nvPr/>
        </p:nvSpPr>
        <p:spPr>
          <a:xfrm>
            <a:off x="128816" y="5740184"/>
            <a:ext cx="2812518" cy="1077218"/>
          </a:xfrm>
          <a:prstGeom prst="rect">
            <a:avLst/>
          </a:prstGeom>
          <a:noFill/>
        </p:spPr>
        <p:txBody>
          <a:bodyPr wrap="square" rtlCol="0">
            <a:spAutoFit/>
          </a:bodyPr>
          <a:lstStyle/>
          <a:p>
            <a:r>
              <a:rPr lang="en-US" sz="1600" dirty="0"/>
              <a:t>Support Centers as they update their derivative processes to be more data-centric as part of their transformation.</a:t>
            </a:r>
          </a:p>
        </p:txBody>
      </p:sp>
      <p:sp>
        <p:nvSpPr>
          <p:cNvPr id="39" name="Right Arrow 38">
            <a:extLst>
              <a:ext uri="{FF2B5EF4-FFF2-40B4-BE49-F238E27FC236}">
                <a16:creationId xmlns:a16="http://schemas.microsoft.com/office/drawing/2014/main" id="{23CDC11C-CB0E-2F7E-56A8-C902CB77533B}"/>
              </a:ext>
            </a:extLst>
          </p:cNvPr>
          <p:cNvSpPr/>
          <p:nvPr/>
        </p:nvSpPr>
        <p:spPr>
          <a:xfrm rot="10800000">
            <a:off x="2941333" y="6164897"/>
            <a:ext cx="959664" cy="264578"/>
          </a:xfrm>
          <a:prstGeom prs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D68774-EE67-27A4-2F5B-C258007D6123}"/>
              </a:ext>
            </a:extLst>
          </p:cNvPr>
          <p:cNvSpPr txBox="1"/>
          <p:nvPr/>
        </p:nvSpPr>
        <p:spPr>
          <a:xfrm>
            <a:off x="831036" y="2074912"/>
            <a:ext cx="704039" cy="923330"/>
          </a:xfrm>
          <a:prstGeom prst="rect">
            <a:avLst/>
          </a:prstGeom>
          <a:noFill/>
        </p:spPr>
        <p:txBody>
          <a:bodyPr wrap="none" rtlCol="0">
            <a:spAutoFit/>
          </a:bodyPr>
          <a:lstStyle/>
          <a:p>
            <a:r>
              <a:rPr lang="en-US" sz="5400" b="1" dirty="0">
                <a:solidFill>
                  <a:srgbClr val="00B050"/>
                </a:solidFill>
              </a:rPr>
              <a:t>✓</a:t>
            </a:r>
          </a:p>
        </p:txBody>
      </p:sp>
      <p:sp>
        <p:nvSpPr>
          <p:cNvPr id="42" name="TextBox 41">
            <a:extLst>
              <a:ext uri="{FF2B5EF4-FFF2-40B4-BE49-F238E27FC236}">
                <a16:creationId xmlns:a16="http://schemas.microsoft.com/office/drawing/2014/main" id="{10B7B3AD-2C9E-6FA2-6805-F995574A60B1}"/>
              </a:ext>
            </a:extLst>
          </p:cNvPr>
          <p:cNvSpPr txBox="1"/>
          <p:nvPr/>
        </p:nvSpPr>
        <p:spPr>
          <a:xfrm>
            <a:off x="9535421" y="5318880"/>
            <a:ext cx="704039" cy="923330"/>
          </a:xfrm>
          <a:prstGeom prst="rect">
            <a:avLst/>
          </a:prstGeom>
          <a:noFill/>
        </p:spPr>
        <p:txBody>
          <a:bodyPr wrap="none" rtlCol="0">
            <a:spAutoFit/>
          </a:bodyPr>
          <a:lstStyle/>
          <a:p>
            <a:r>
              <a:rPr lang="en-US" sz="5400" b="1" dirty="0">
                <a:solidFill>
                  <a:srgbClr val="00B050"/>
                </a:solidFill>
              </a:rPr>
              <a:t>✓</a:t>
            </a:r>
          </a:p>
        </p:txBody>
      </p:sp>
      <p:sp>
        <p:nvSpPr>
          <p:cNvPr id="35" name="Curved Left Arrow 34">
            <a:extLst>
              <a:ext uri="{FF2B5EF4-FFF2-40B4-BE49-F238E27FC236}">
                <a16:creationId xmlns:a16="http://schemas.microsoft.com/office/drawing/2014/main" id="{D526AE77-CF5D-E7CA-4514-3E3EFFB1142D}"/>
              </a:ext>
            </a:extLst>
          </p:cNvPr>
          <p:cNvSpPr/>
          <p:nvPr/>
        </p:nvSpPr>
        <p:spPr>
          <a:xfrm>
            <a:off x="10992243" y="5542377"/>
            <a:ext cx="424070" cy="808643"/>
          </a:xfrm>
          <a:prstGeom prst="curvedLef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1" name="TextBox 40">
            <a:extLst>
              <a:ext uri="{FF2B5EF4-FFF2-40B4-BE49-F238E27FC236}">
                <a16:creationId xmlns:a16="http://schemas.microsoft.com/office/drawing/2014/main" id="{5490A412-B9AE-7DB6-2407-21A1969E998B}"/>
              </a:ext>
            </a:extLst>
          </p:cNvPr>
          <p:cNvSpPr txBox="1"/>
          <p:nvPr/>
        </p:nvSpPr>
        <p:spPr>
          <a:xfrm>
            <a:off x="7565197" y="2071205"/>
            <a:ext cx="704039" cy="923330"/>
          </a:xfrm>
          <a:prstGeom prst="rect">
            <a:avLst/>
          </a:prstGeom>
          <a:noFill/>
        </p:spPr>
        <p:txBody>
          <a:bodyPr wrap="none" rtlCol="0">
            <a:spAutoFit/>
          </a:bodyPr>
          <a:lstStyle/>
          <a:p>
            <a:r>
              <a:rPr lang="en-US" sz="5400" b="1" dirty="0">
                <a:solidFill>
                  <a:srgbClr val="00B050"/>
                </a:solidFill>
              </a:rPr>
              <a:t>✓</a:t>
            </a:r>
          </a:p>
        </p:txBody>
      </p:sp>
    </p:spTree>
    <p:extLst>
      <p:ext uri="{BB962C8B-B14F-4D97-AF65-F5344CB8AC3E}">
        <p14:creationId xmlns:p14="http://schemas.microsoft.com/office/powerpoint/2010/main" val="258180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dissolve">
                                      <p:cBhvr>
                                        <p:cTn id="28" dur="500"/>
                                        <p:tgtEl>
                                          <p:spTgt spid="2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dissolve">
                                      <p:cBhvr>
                                        <p:cTn id="31" dur="500"/>
                                        <p:tgtEl>
                                          <p:spTgt spid="4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dissolve">
                                      <p:cBhvr>
                                        <p:cTn id="34" dur="500"/>
                                        <p:tgtEl>
                                          <p:spTgt spid="32"/>
                                        </p:tgtEl>
                                      </p:cBhvr>
                                    </p:animEffect>
                                  </p:childTnLst>
                                </p:cTn>
                              </p:par>
                              <p:par>
                                <p:cTn id="35" presetID="9"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dissolv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dissolve">
                                      <p:cBhvr>
                                        <p:cTn id="42" dur="500"/>
                                        <p:tgtEl>
                                          <p:spTgt spid="41"/>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dissolve">
                                      <p:cBhvr>
                                        <p:cTn id="45" dur="500"/>
                                        <p:tgtEl>
                                          <p:spTgt spid="30"/>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dissolve">
                                      <p:cBhvr>
                                        <p:cTn id="48" dur="500"/>
                                        <p:tgtEl>
                                          <p:spTgt spid="33"/>
                                        </p:tgtEl>
                                      </p:cBhvr>
                                    </p:animEffect>
                                  </p:childTnLst>
                                </p:cTn>
                              </p:par>
                              <p:par>
                                <p:cTn id="49" presetID="9"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dissolv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dissolve">
                                      <p:cBhvr>
                                        <p:cTn id="56" dur="500"/>
                                        <p:tgtEl>
                                          <p:spTgt spid="35"/>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dissolve">
                                      <p:cBhvr>
                                        <p:cTn id="59" dur="500"/>
                                        <p:tgtEl>
                                          <p:spTgt spid="42"/>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dissolve">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dissolve">
                                      <p:cBhvr>
                                        <p:cTn id="67" dur="500"/>
                                        <p:tgtEl>
                                          <p:spTgt spid="36"/>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dissolve">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dissolve">
                                      <p:cBhvr>
                                        <p:cTn id="75" dur="500"/>
                                        <p:tgtEl>
                                          <p:spTgt spid="39"/>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dissolve">
                                      <p:cBhvr>
                                        <p:cTn id="7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animBg="1"/>
      <p:bldP spid="24" grpId="0"/>
      <p:bldP spid="26" grpId="0"/>
      <p:bldP spid="29" grpId="0"/>
      <p:bldP spid="30" grpId="0"/>
      <p:bldP spid="32" grpId="0" animBg="1"/>
      <p:bldP spid="33" grpId="0" animBg="1"/>
      <p:bldP spid="34" grpId="0"/>
      <p:bldP spid="36" grpId="0" animBg="1"/>
      <p:bldP spid="37" grpId="0"/>
      <p:bldP spid="38" grpId="0"/>
      <p:bldP spid="39" grpId="0" animBg="1"/>
      <p:bldP spid="40" grpId="0"/>
      <p:bldP spid="42" grpId="0"/>
      <p:bldP spid="35" grpId="0" animBg="1"/>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317F0-D935-4094-9AE2-950227707102}"/>
              </a:ext>
            </a:extLst>
          </p:cNvPr>
          <p:cNvSpPr>
            <a:spLocks noGrp="1"/>
          </p:cNvSpPr>
          <p:nvPr>
            <p:ph type="title"/>
          </p:nvPr>
        </p:nvSpPr>
        <p:spPr/>
        <p:txBody>
          <a:bodyPr>
            <a:normAutofit fontScale="90000"/>
          </a:bodyPr>
          <a:lstStyle/>
          <a:p>
            <a:r>
              <a:rPr lang="en-US" sz="3600" dirty="0"/>
              <a:t>NASA Procedural Requirements (NPR) Analysis Process</a:t>
            </a:r>
          </a:p>
        </p:txBody>
      </p:sp>
      <p:graphicFrame>
        <p:nvGraphicFramePr>
          <p:cNvPr id="5" name="Content Placeholder 4">
            <a:extLst>
              <a:ext uri="{FF2B5EF4-FFF2-40B4-BE49-F238E27FC236}">
                <a16:creationId xmlns:a16="http://schemas.microsoft.com/office/drawing/2014/main" id="{7BD0B697-2CFC-4B49-BA42-BA9A320435D7}"/>
              </a:ext>
            </a:extLst>
          </p:cNvPr>
          <p:cNvGraphicFramePr>
            <a:graphicFrameLocks noGrp="1"/>
          </p:cNvGraphicFramePr>
          <p:nvPr>
            <p:ph sz="half" idx="1"/>
          </p:nvPr>
        </p:nvGraphicFramePr>
        <p:xfrm>
          <a:off x="5759897" y="0"/>
          <a:ext cx="6046897" cy="3529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5CE28FE1-01B1-4480-9CB1-C142CDD19EBE}"/>
              </a:ext>
            </a:extLst>
          </p:cNvPr>
          <p:cNvSpPr>
            <a:spLocks noGrp="1"/>
          </p:cNvSpPr>
          <p:nvPr>
            <p:ph sz="half" idx="2"/>
          </p:nvPr>
        </p:nvSpPr>
        <p:spPr>
          <a:xfrm>
            <a:off x="130425" y="884928"/>
            <a:ext cx="5629472" cy="5966646"/>
          </a:xfrm>
        </p:spPr>
        <p:txBody>
          <a:bodyPr>
            <a:normAutofit fontScale="62500" lnSpcReduction="20000"/>
          </a:bodyPr>
          <a:lstStyle/>
          <a:p>
            <a:pPr>
              <a:lnSpc>
                <a:spcPct val="110000"/>
              </a:lnSpc>
            </a:pPr>
            <a:r>
              <a:rPr lang="en-US" dirty="0"/>
              <a:t>Data and Product Characterization by Topic (cost/schedule, authority, </a:t>
            </a:r>
            <a:r>
              <a:rPr lang="en-US" dirty="0" err="1"/>
              <a:t>etc</a:t>
            </a:r>
            <a:r>
              <a:rPr lang="en-US" dirty="0"/>
              <a:t>)</a:t>
            </a:r>
          </a:p>
          <a:p>
            <a:pPr lvl="1">
              <a:lnSpc>
                <a:spcPct val="110000"/>
              </a:lnSpc>
            </a:pPr>
            <a:r>
              <a:rPr lang="en-US" dirty="0"/>
              <a:t>Differentiate between data items and deliverables</a:t>
            </a:r>
          </a:p>
          <a:p>
            <a:pPr lvl="1">
              <a:lnSpc>
                <a:spcPct val="110000"/>
              </a:lnSpc>
            </a:pPr>
            <a:r>
              <a:rPr lang="en-US" dirty="0"/>
              <a:t>Data Hierarchy and consolidation (preliminary, update, baseline)</a:t>
            </a:r>
          </a:p>
          <a:p>
            <a:pPr>
              <a:lnSpc>
                <a:spcPct val="110000"/>
              </a:lnSpc>
              <a:spcBef>
                <a:spcPts val="1632"/>
              </a:spcBef>
            </a:pPr>
            <a:r>
              <a:rPr lang="en-US" dirty="0"/>
              <a:t>Review associated topic requirements and implement Easy Approach to Requirement Syntax (EARS) compliance</a:t>
            </a:r>
          </a:p>
          <a:p>
            <a:pPr lvl="1">
              <a:lnSpc>
                <a:spcPct val="110000"/>
              </a:lnSpc>
            </a:pPr>
            <a:r>
              <a:rPr lang="en-US" dirty="0"/>
              <a:t>Remove multiple continuances, vague words, etc.</a:t>
            </a:r>
          </a:p>
          <a:p>
            <a:pPr lvl="1">
              <a:lnSpc>
                <a:spcPct val="110000"/>
              </a:lnSpc>
            </a:pPr>
            <a:r>
              <a:rPr lang="en-US" dirty="0"/>
              <a:t>Re-write (possibly multiple statements)</a:t>
            </a:r>
          </a:p>
          <a:p>
            <a:pPr lvl="1">
              <a:lnSpc>
                <a:spcPct val="110000"/>
              </a:lnSpc>
            </a:pPr>
            <a:r>
              <a:rPr lang="en-US" dirty="0"/>
              <a:t>Ensure roles and responsibilities are clear</a:t>
            </a:r>
          </a:p>
          <a:p>
            <a:pPr>
              <a:lnSpc>
                <a:spcPct val="110000"/>
              </a:lnSpc>
              <a:spcBef>
                <a:spcPts val="1632"/>
              </a:spcBef>
            </a:pPr>
            <a:r>
              <a:rPr lang="en-US" dirty="0"/>
              <a:t>Integrate Processes</a:t>
            </a:r>
          </a:p>
          <a:p>
            <a:pPr lvl="1">
              <a:lnSpc>
                <a:spcPct val="110000"/>
              </a:lnSpc>
            </a:pPr>
            <a:r>
              <a:rPr lang="en-US" dirty="0"/>
              <a:t>Ensure data item traceability into deliverables</a:t>
            </a:r>
          </a:p>
          <a:p>
            <a:pPr lvl="1">
              <a:lnSpc>
                <a:spcPct val="110000"/>
              </a:lnSpc>
            </a:pPr>
            <a:r>
              <a:rPr lang="en-US" dirty="0"/>
              <a:t>Ensure activities that produce deliverables have a responsible role for execution</a:t>
            </a:r>
          </a:p>
          <a:p>
            <a:pPr>
              <a:lnSpc>
                <a:spcPct val="110000"/>
              </a:lnSpc>
              <a:spcBef>
                <a:spcPts val="1632"/>
              </a:spcBef>
            </a:pPr>
            <a:r>
              <a:rPr lang="en-US" dirty="0"/>
              <a:t>Provide recommendations to NPR book managers</a:t>
            </a:r>
          </a:p>
          <a:p>
            <a:pPr>
              <a:lnSpc>
                <a:spcPct val="110000"/>
              </a:lnSpc>
              <a:spcBef>
                <a:spcPts val="1632"/>
              </a:spcBef>
            </a:pPr>
            <a:r>
              <a:rPr lang="en-US" dirty="0"/>
              <a:t>In parallel – Model Usage and Documentation</a:t>
            </a:r>
          </a:p>
          <a:p>
            <a:pPr lvl="1">
              <a:lnSpc>
                <a:spcPct val="110000"/>
              </a:lnSpc>
            </a:pPr>
            <a:r>
              <a:rPr lang="en-US" dirty="0"/>
              <a:t>Programs/projects – ease compliance burden</a:t>
            </a:r>
          </a:p>
          <a:p>
            <a:pPr lvl="1">
              <a:lnSpc>
                <a:spcPct val="110000"/>
              </a:lnSpc>
            </a:pPr>
            <a:r>
              <a:rPr lang="en-US" dirty="0"/>
              <a:t>Technical Authorities – mapping into Center processes</a:t>
            </a:r>
          </a:p>
          <a:p>
            <a:pPr lvl="1">
              <a:lnSpc>
                <a:spcPct val="110000"/>
              </a:lnSpc>
            </a:pPr>
            <a:r>
              <a:rPr lang="en-US" dirty="0"/>
              <a:t>Systems Engineering – Support lifecycle reviews</a:t>
            </a:r>
          </a:p>
        </p:txBody>
      </p:sp>
      <p:sp>
        <p:nvSpPr>
          <p:cNvPr id="4" name="Slide Number Placeholder 3">
            <a:extLst>
              <a:ext uri="{FF2B5EF4-FFF2-40B4-BE49-F238E27FC236}">
                <a16:creationId xmlns:a16="http://schemas.microsoft.com/office/drawing/2014/main" id="{AB50F92F-FC39-491B-B951-80D707007E24}"/>
              </a:ext>
            </a:extLst>
          </p:cNvPr>
          <p:cNvSpPr>
            <a:spLocks noGrp="1"/>
          </p:cNvSpPr>
          <p:nvPr>
            <p:ph type="sldNum" sz="quarter" idx="12"/>
          </p:nvPr>
        </p:nvSpPr>
        <p:spPr/>
        <p:txBody>
          <a:bodyPr/>
          <a:lstStyle/>
          <a:p>
            <a:fld id="{DBA1B0FB-D917-4C8C-928F-313BD683BF39}" type="slidenum">
              <a:rPr lang="en-US" smtClean="0"/>
              <a:t>12</a:t>
            </a:fld>
            <a:endParaRPr lang="en-US"/>
          </a:p>
        </p:txBody>
      </p:sp>
      <p:pic>
        <p:nvPicPr>
          <p:cNvPr id="11" name="Picture 10">
            <a:extLst>
              <a:ext uri="{FF2B5EF4-FFF2-40B4-BE49-F238E27FC236}">
                <a16:creationId xmlns:a16="http://schemas.microsoft.com/office/drawing/2014/main" id="{EC2B04EE-6AF9-490C-BD7D-F078462CD36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86282" y="2894668"/>
            <a:ext cx="6275293" cy="31497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3646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dissolv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dissolve">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dissolve">
                                      <p:cBhvr>
                                        <p:cTn id="48" dur="500"/>
                                        <p:tgtEl>
                                          <p:spTgt spid="3">
                                            <p:txEl>
                                              <p:pRg st="11" end="11"/>
                                            </p:txEl>
                                          </p:spTgt>
                                        </p:tgtEl>
                                      </p:cBhvr>
                                    </p:animEffect>
                                  </p:childTnLst>
                                </p:cTn>
                              </p:par>
                              <p:par>
                                <p:cTn id="49" presetID="9" presetClass="entr" presetSubtype="0"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dissolve">
                                      <p:cBhvr>
                                        <p:cTn id="51" dur="500"/>
                                        <p:tgtEl>
                                          <p:spTgt spid="3">
                                            <p:txEl>
                                              <p:pRg st="12" end="12"/>
                                            </p:txEl>
                                          </p:spTgt>
                                        </p:tgtEl>
                                      </p:cBhvr>
                                    </p:animEffect>
                                  </p:childTnLst>
                                </p:cTn>
                              </p:par>
                              <p:par>
                                <p:cTn id="52" presetID="9" presetClass="entr" presetSubtype="0" fill="hold"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dissolve">
                                      <p:cBhvr>
                                        <p:cTn id="54" dur="500"/>
                                        <p:tgtEl>
                                          <p:spTgt spid="3">
                                            <p:txEl>
                                              <p:pRg st="13" end="13"/>
                                            </p:txEl>
                                          </p:spTgt>
                                        </p:tgtEl>
                                      </p:cBhvr>
                                    </p:animEffect>
                                  </p:childTnLst>
                                </p:cTn>
                              </p:par>
                              <p:par>
                                <p:cTn id="55" presetID="9" presetClass="entr" presetSubtype="0"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dissolve">
                                      <p:cBhvr>
                                        <p:cTn id="5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9D3DF-4DDD-81F3-D176-C0B5F96E8A90}"/>
              </a:ext>
            </a:extLst>
          </p:cNvPr>
          <p:cNvSpPr>
            <a:spLocks noGrp="1"/>
          </p:cNvSpPr>
          <p:nvPr>
            <p:ph type="title"/>
          </p:nvPr>
        </p:nvSpPr>
        <p:spPr>
          <a:xfrm>
            <a:off x="204088" y="115176"/>
            <a:ext cx="11360727" cy="739942"/>
          </a:xfrm>
        </p:spPr>
        <p:txBody>
          <a:bodyPr>
            <a:normAutofit/>
          </a:bodyPr>
          <a:lstStyle/>
          <a:p>
            <a:r>
              <a:rPr lang="en-US" sz="3200"/>
              <a:t>Model Based Systems Engineering Capability Assessment</a:t>
            </a:r>
          </a:p>
        </p:txBody>
      </p:sp>
      <p:sp>
        <p:nvSpPr>
          <p:cNvPr id="3" name="Content Placeholder 2">
            <a:extLst>
              <a:ext uri="{FF2B5EF4-FFF2-40B4-BE49-F238E27FC236}">
                <a16:creationId xmlns:a16="http://schemas.microsoft.com/office/drawing/2014/main" id="{A3838BB1-909A-4BBC-98C4-67B33D3B9FC5}"/>
              </a:ext>
            </a:extLst>
          </p:cNvPr>
          <p:cNvSpPr>
            <a:spLocks noGrp="1"/>
          </p:cNvSpPr>
          <p:nvPr>
            <p:ph idx="1"/>
          </p:nvPr>
        </p:nvSpPr>
        <p:spPr>
          <a:xfrm>
            <a:off x="3703" y="1023699"/>
            <a:ext cx="4257047" cy="3371314"/>
          </a:xfrm>
        </p:spPr>
        <p:txBody>
          <a:bodyPr>
            <a:normAutofit/>
          </a:bodyPr>
          <a:lstStyle/>
          <a:p>
            <a:r>
              <a:rPr lang="en-US" sz="1800" dirty="0"/>
              <a:t>Modified INCOSE model* for NASA </a:t>
            </a:r>
          </a:p>
          <a:p>
            <a:pPr>
              <a:spcBef>
                <a:spcPts val="1224"/>
              </a:spcBef>
            </a:pPr>
            <a:r>
              <a:rPr lang="en-US" sz="1800" dirty="0"/>
              <a:t>Third NASA assessment completed </a:t>
            </a:r>
          </a:p>
          <a:p>
            <a:pPr marL="629920" lvl="1" indent="-305435"/>
            <a:r>
              <a:rPr lang="en-US" sz="1400" dirty="0"/>
              <a:t>Previous baseline was Summer of 2021</a:t>
            </a:r>
          </a:p>
          <a:p>
            <a:pPr>
              <a:spcBef>
                <a:spcPts val="1224"/>
              </a:spcBef>
            </a:pPr>
            <a:r>
              <a:rPr lang="en-US" sz="1800" dirty="0"/>
              <a:t>Provides a Roadmap</a:t>
            </a:r>
          </a:p>
          <a:p>
            <a:pPr lvl="1"/>
            <a:r>
              <a:rPr lang="en-US" sz="1400" dirty="0"/>
              <a:t>Where we are</a:t>
            </a:r>
          </a:p>
          <a:p>
            <a:pPr lvl="1"/>
            <a:r>
              <a:rPr lang="en-US" sz="1400" dirty="0"/>
              <a:t>Where we’re going</a:t>
            </a:r>
          </a:p>
          <a:p>
            <a:pPr lvl="1"/>
            <a:r>
              <a:rPr lang="en-US" sz="1400" dirty="0"/>
              <a:t>Transition points from MLT to Center </a:t>
            </a:r>
          </a:p>
        </p:txBody>
      </p:sp>
      <p:pic>
        <p:nvPicPr>
          <p:cNvPr id="4" name="Picture 3">
            <a:extLst>
              <a:ext uri="{FF2B5EF4-FFF2-40B4-BE49-F238E27FC236}">
                <a16:creationId xmlns:a16="http://schemas.microsoft.com/office/drawing/2014/main" id="{788FA991-C278-71E9-1420-3A555E1B31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38" t="931" r="939" b="1462"/>
          <a:stretch/>
        </p:blipFill>
        <p:spPr>
          <a:xfrm>
            <a:off x="4185716" y="1880930"/>
            <a:ext cx="7798609" cy="4659363"/>
          </a:xfrm>
          <a:prstGeom prst="rect">
            <a:avLst/>
          </a:prstGeom>
        </p:spPr>
      </p:pic>
      <p:sp>
        <p:nvSpPr>
          <p:cNvPr id="5" name="Left Brace 4">
            <a:extLst>
              <a:ext uri="{FF2B5EF4-FFF2-40B4-BE49-F238E27FC236}">
                <a16:creationId xmlns:a16="http://schemas.microsoft.com/office/drawing/2014/main" id="{A72A4AF9-4A0F-26D3-350E-3A9A5C32BD56}"/>
              </a:ext>
            </a:extLst>
          </p:cNvPr>
          <p:cNvSpPr/>
          <p:nvPr/>
        </p:nvSpPr>
        <p:spPr>
          <a:xfrm>
            <a:off x="4820046" y="2170332"/>
            <a:ext cx="186430" cy="40837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47FEB031-DC0E-6431-993A-5E1D7952015F}"/>
              </a:ext>
            </a:extLst>
          </p:cNvPr>
          <p:cNvSpPr txBox="1"/>
          <p:nvPr/>
        </p:nvSpPr>
        <p:spPr>
          <a:xfrm>
            <a:off x="4003672" y="2175773"/>
            <a:ext cx="806631" cy="400110"/>
          </a:xfrm>
          <a:prstGeom prst="rect">
            <a:avLst/>
          </a:prstGeom>
          <a:noFill/>
        </p:spPr>
        <p:txBody>
          <a:bodyPr wrap="none" rtlCol="0">
            <a:spAutoFit/>
          </a:bodyPr>
          <a:lstStyle/>
          <a:p>
            <a:r>
              <a:rPr lang="en-US" sz="1000"/>
              <a:t>Workforce/</a:t>
            </a:r>
          </a:p>
          <a:p>
            <a:pPr algn="ctr"/>
            <a:r>
              <a:rPr lang="en-US" sz="1000"/>
              <a:t>Culture</a:t>
            </a:r>
          </a:p>
        </p:txBody>
      </p:sp>
      <p:sp>
        <p:nvSpPr>
          <p:cNvPr id="7" name="Left Brace 6">
            <a:extLst>
              <a:ext uri="{FF2B5EF4-FFF2-40B4-BE49-F238E27FC236}">
                <a16:creationId xmlns:a16="http://schemas.microsoft.com/office/drawing/2014/main" id="{DDD16249-6F0A-7CCD-AF0A-1988E4D9762E}"/>
              </a:ext>
            </a:extLst>
          </p:cNvPr>
          <p:cNvSpPr/>
          <p:nvPr/>
        </p:nvSpPr>
        <p:spPr>
          <a:xfrm>
            <a:off x="4794888" y="2668956"/>
            <a:ext cx="211588" cy="9750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643FCB7-85C6-7855-B3CF-96B9355EE840}"/>
              </a:ext>
            </a:extLst>
          </p:cNvPr>
          <p:cNvSpPr txBox="1"/>
          <p:nvPr/>
        </p:nvSpPr>
        <p:spPr>
          <a:xfrm>
            <a:off x="3934126" y="3020630"/>
            <a:ext cx="857927" cy="246221"/>
          </a:xfrm>
          <a:prstGeom prst="rect">
            <a:avLst/>
          </a:prstGeom>
          <a:noFill/>
        </p:spPr>
        <p:txBody>
          <a:bodyPr wrap="none" rtlCol="0">
            <a:spAutoFit/>
          </a:bodyPr>
          <a:lstStyle/>
          <a:p>
            <a:r>
              <a:rPr lang="en-US" sz="1000"/>
              <a:t>SE Processes</a:t>
            </a:r>
          </a:p>
        </p:txBody>
      </p:sp>
      <p:sp>
        <p:nvSpPr>
          <p:cNvPr id="9" name="Left Brace 8">
            <a:extLst>
              <a:ext uri="{FF2B5EF4-FFF2-40B4-BE49-F238E27FC236}">
                <a16:creationId xmlns:a16="http://schemas.microsoft.com/office/drawing/2014/main" id="{1FF0A087-3D60-E3C6-11F9-65B72FD7DDC9}"/>
              </a:ext>
            </a:extLst>
          </p:cNvPr>
          <p:cNvSpPr/>
          <p:nvPr/>
        </p:nvSpPr>
        <p:spPr>
          <a:xfrm>
            <a:off x="4726831" y="3686475"/>
            <a:ext cx="211588" cy="2616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C10E76A7-85A0-5541-08A0-084051AB06D6}"/>
              </a:ext>
            </a:extLst>
          </p:cNvPr>
          <p:cNvSpPr txBox="1"/>
          <p:nvPr/>
        </p:nvSpPr>
        <p:spPr>
          <a:xfrm>
            <a:off x="3739432" y="3589341"/>
            <a:ext cx="1043876" cy="400110"/>
          </a:xfrm>
          <a:prstGeom prst="rect">
            <a:avLst/>
          </a:prstGeom>
          <a:noFill/>
        </p:spPr>
        <p:txBody>
          <a:bodyPr wrap="none" rtlCol="0">
            <a:spAutoFit/>
          </a:bodyPr>
          <a:lstStyle/>
          <a:p>
            <a:r>
              <a:rPr lang="en-US" sz="1000"/>
              <a:t>Program/Project</a:t>
            </a:r>
          </a:p>
          <a:p>
            <a:pPr algn="ctr"/>
            <a:r>
              <a:rPr lang="en-US" sz="1000"/>
              <a:t>Processes</a:t>
            </a:r>
          </a:p>
        </p:txBody>
      </p:sp>
      <p:sp>
        <p:nvSpPr>
          <p:cNvPr id="11" name="Left Brace 10">
            <a:extLst>
              <a:ext uri="{FF2B5EF4-FFF2-40B4-BE49-F238E27FC236}">
                <a16:creationId xmlns:a16="http://schemas.microsoft.com/office/drawing/2014/main" id="{1A172367-FE76-A18A-4F4F-E7BA28A11BBD}"/>
              </a:ext>
            </a:extLst>
          </p:cNvPr>
          <p:cNvSpPr/>
          <p:nvPr/>
        </p:nvSpPr>
        <p:spPr>
          <a:xfrm>
            <a:off x="4892544" y="3982851"/>
            <a:ext cx="186430" cy="4936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E9D7AA16-9809-0BBA-8CA6-A6DCBF1D7CDB}"/>
              </a:ext>
            </a:extLst>
          </p:cNvPr>
          <p:cNvSpPr txBox="1"/>
          <p:nvPr/>
        </p:nvSpPr>
        <p:spPr>
          <a:xfrm>
            <a:off x="3971734" y="4043586"/>
            <a:ext cx="884345" cy="400110"/>
          </a:xfrm>
          <a:prstGeom prst="rect">
            <a:avLst/>
          </a:prstGeom>
          <a:noFill/>
        </p:spPr>
        <p:txBody>
          <a:bodyPr wrap="none" rtlCol="0">
            <a:spAutoFit/>
          </a:bodyPr>
          <a:lstStyle/>
          <a:p>
            <a:r>
              <a:rPr lang="en-US" sz="1000"/>
              <a:t>Model Based</a:t>
            </a:r>
          </a:p>
          <a:p>
            <a:pPr algn="ctr"/>
            <a:r>
              <a:rPr lang="en-US" sz="1000"/>
              <a:t>Effectiveness</a:t>
            </a:r>
          </a:p>
        </p:txBody>
      </p:sp>
      <p:sp>
        <p:nvSpPr>
          <p:cNvPr id="13" name="Left Brace 12">
            <a:extLst>
              <a:ext uri="{FF2B5EF4-FFF2-40B4-BE49-F238E27FC236}">
                <a16:creationId xmlns:a16="http://schemas.microsoft.com/office/drawing/2014/main" id="{F09EDF71-90B5-3DD5-37B7-EFA1ECDDD640}"/>
              </a:ext>
            </a:extLst>
          </p:cNvPr>
          <p:cNvSpPr/>
          <p:nvPr/>
        </p:nvSpPr>
        <p:spPr>
          <a:xfrm>
            <a:off x="4879231" y="4540213"/>
            <a:ext cx="211588" cy="2750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176CE694-09AD-8AB0-317F-237076B4FF57}"/>
              </a:ext>
            </a:extLst>
          </p:cNvPr>
          <p:cNvSpPr txBox="1"/>
          <p:nvPr/>
        </p:nvSpPr>
        <p:spPr>
          <a:xfrm>
            <a:off x="4045713" y="4462317"/>
            <a:ext cx="934871" cy="415498"/>
          </a:xfrm>
          <a:prstGeom prst="rect">
            <a:avLst/>
          </a:prstGeom>
          <a:noFill/>
        </p:spPr>
        <p:txBody>
          <a:bodyPr wrap="none" rtlCol="0">
            <a:spAutoFit/>
          </a:bodyPr>
          <a:lstStyle/>
          <a:p>
            <a:pPr algn="ctr"/>
            <a:r>
              <a:rPr lang="en-US" sz="1000"/>
              <a:t>IT</a:t>
            </a:r>
          </a:p>
          <a:p>
            <a:pPr algn="ctr"/>
            <a:r>
              <a:rPr lang="en-US" sz="1000"/>
              <a:t>Infrastructure</a:t>
            </a:r>
          </a:p>
        </p:txBody>
      </p:sp>
      <p:sp>
        <p:nvSpPr>
          <p:cNvPr id="15" name="Left Brace 14">
            <a:extLst>
              <a:ext uri="{FF2B5EF4-FFF2-40B4-BE49-F238E27FC236}">
                <a16:creationId xmlns:a16="http://schemas.microsoft.com/office/drawing/2014/main" id="{2DAA0A3F-8F1D-A063-FA76-EFC4079BA393}"/>
              </a:ext>
            </a:extLst>
          </p:cNvPr>
          <p:cNvSpPr/>
          <p:nvPr/>
        </p:nvSpPr>
        <p:spPr>
          <a:xfrm>
            <a:off x="4707585" y="4880978"/>
            <a:ext cx="184959" cy="51106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6F822411-2E1F-4BDE-7F38-ECA2E214B69B}"/>
              </a:ext>
            </a:extLst>
          </p:cNvPr>
          <p:cNvSpPr txBox="1"/>
          <p:nvPr/>
        </p:nvSpPr>
        <p:spPr>
          <a:xfrm>
            <a:off x="3823240" y="4957928"/>
            <a:ext cx="939681" cy="400110"/>
          </a:xfrm>
          <a:prstGeom prst="rect">
            <a:avLst/>
          </a:prstGeom>
          <a:noFill/>
        </p:spPr>
        <p:txBody>
          <a:bodyPr wrap="none" rtlCol="0">
            <a:spAutoFit/>
          </a:bodyPr>
          <a:lstStyle/>
          <a:p>
            <a:pPr algn="ctr"/>
            <a:r>
              <a:rPr lang="en-US" sz="1000" dirty="0"/>
              <a:t>Modeling Tool</a:t>
            </a:r>
          </a:p>
          <a:p>
            <a:pPr algn="ctr"/>
            <a:r>
              <a:rPr lang="en-US" sz="1000" dirty="0"/>
              <a:t>Construction</a:t>
            </a:r>
          </a:p>
        </p:txBody>
      </p:sp>
      <p:sp>
        <p:nvSpPr>
          <p:cNvPr id="17" name="Left Brace 16">
            <a:extLst>
              <a:ext uri="{FF2B5EF4-FFF2-40B4-BE49-F238E27FC236}">
                <a16:creationId xmlns:a16="http://schemas.microsoft.com/office/drawing/2014/main" id="{904B9B89-3FED-30B0-6564-1D29B33304C7}"/>
              </a:ext>
            </a:extLst>
          </p:cNvPr>
          <p:cNvSpPr/>
          <p:nvPr/>
        </p:nvSpPr>
        <p:spPr>
          <a:xfrm>
            <a:off x="4045712" y="5453240"/>
            <a:ext cx="215039" cy="42795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F1BC8738-515D-35BD-A4A2-00566F8C6BB7}"/>
              </a:ext>
            </a:extLst>
          </p:cNvPr>
          <p:cNvSpPr txBox="1"/>
          <p:nvPr/>
        </p:nvSpPr>
        <p:spPr>
          <a:xfrm>
            <a:off x="3352796" y="5546170"/>
            <a:ext cx="747320" cy="246221"/>
          </a:xfrm>
          <a:prstGeom prst="rect">
            <a:avLst/>
          </a:prstGeom>
          <a:noFill/>
        </p:spPr>
        <p:txBody>
          <a:bodyPr wrap="none" rtlCol="0">
            <a:spAutoFit/>
          </a:bodyPr>
          <a:lstStyle/>
          <a:p>
            <a:r>
              <a:rPr lang="en-US" sz="1000"/>
              <a:t>Model Use</a:t>
            </a:r>
          </a:p>
        </p:txBody>
      </p:sp>
      <p:sp>
        <p:nvSpPr>
          <p:cNvPr id="19" name="Left Brace 18">
            <a:extLst>
              <a:ext uri="{FF2B5EF4-FFF2-40B4-BE49-F238E27FC236}">
                <a16:creationId xmlns:a16="http://schemas.microsoft.com/office/drawing/2014/main" id="{6898C80B-02FE-A58E-422F-8674F06917F5}"/>
              </a:ext>
            </a:extLst>
          </p:cNvPr>
          <p:cNvSpPr/>
          <p:nvPr/>
        </p:nvSpPr>
        <p:spPr>
          <a:xfrm>
            <a:off x="4879231" y="5969974"/>
            <a:ext cx="211588" cy="1990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77D33521-E9CB-6868-1D57-5AC647ECE6A4}"/>
              </a:ext>
            </a:extLst>
          </p:cNvPr>
          <p:cNvSpPr txBox="1"/>
          <p:nvPr/>
        </p:nvSpPr>
        <p:spPr>
          <a:xfrm>
            <a:off x="3949080" y="5929390"/>
            <a:ext cx="998991" cy="246221"/>
          </a:xfrm>
          <a:prstGeom prst="rect">
            <a:avLst/>
          </a:prstGeom>
          <a:noFill/>
        </p:spPr>
        <p:txBody>
          <a:bodyPr wrap="none" rtlCol="0">
            <a:spAutoFit/>
          </a:bodyPr>
          <a:lstStyle/>
          <a:p>
            <a:r>
              <a:rPr lang="en-US" sz="1000"/>
              <a:t>Modeling Policy</a:t>
            </a:r>
          </a:p>
        </p:txBody>
      </p:sp>
      <p:sp>
        <p:nvSpPr>
          <p:cNvPr id="21" name="TextBox 20">
            <a:extLst>
              <a:ext uri="{FF2B5EF4-FFF2-40B4-BE49-F238E27FC236}">
                <a16:creationId xmlns:a16="http://schemas.microsoft.com/office/drawing/2014/main" id="{82F24166-5141-FF54-E118-7DDA29DD689B}"/>
              </a:ext>
            </a:extLst>
          </p:cNvPr>
          <p:cNvSpPr txBox="1"/>
          <p:nvPr/>
        </p:nvSpPr>
        <p:spPr>
          <a:xfrm>
            <a:off x="4009274" y="1008098"/>
            <a:ext cx="3690690" cy="369332"/>
          </a:xfrm>
          <a:prstGeom prst="rect">
            <a:avLst/>
          </a:prstGeom>
          <a:noFill/>
        </p:spPr>
        <p:txBody>
          <a:bodyPr wrap="none" rtlCol="0">
            <a:spAutoFit/>
          </a:bodyPr>
          <a:lstStyle/>
          <a:p>
            <a:r>
              <a:rPr lang="en-US" dirty="0"/>
              <a:t> – Modification Completed June 2023</a:t>
            </a:r>
          </a:p>
        </p:txBody>
      </p:sp>
      <p:sp>
        <p:nvSpPr>
          <p:cNvPr id="22" name="TextBox 21">
            <a:extLst>
              <a:ext uri="{FF2B5EF4-FFF2-40B4-BE49-F238E27FC236}">
                <a16:creationId xmlns:a16="http://schemas.microsoft.com/office/drawing/2014/main" id="{79DC7331-D072-F8E1-3000-CCCD3C1F2F56}"/>
              </a:ext>
            </a:extLst>
          </p:cNvPr>
          <p:cNvSpPr txBox="1"/>
          <p:nvPr/>
        </p:nvSpPr>
        <p:spPr>
          <a:xfrm>
            <a:off x="4100116" y="1453764"/>
            <a:ext cx="1665841" cy="369332"/>
          </a:xfrm>
          <a:prstGeom prst="rect">
            <a:avLst/>
          </a:prstGeom>
          <a:noFill/>
        </p:spPr>
        <p:txBody>
          <a:bodyPr wrap="none" rtlCol="0">
            <a:spAutoFit/>
          </a:bodyPr>
          <a:lstStyle/>
          <a:p>
            <a:r>
              <a:rPr lang="en-US" dirty="0"/>
              <a:t>– Summer 2023</a:t>
            </a:r>
          </a:p>
        </p:txBody>
      </p:sp>
      <p:sp>
        <p:nvSpPr>
          <p:cNvPr id="23" name="Slide Number Placeholder 22">
            <a:extLst>
              <a:ext uri="{FF2B5EF4-FFF2-40B4-BE49-F238E27FC236}">
                <a16:creationId xmlns:a16="http://schemas.microsoft.com/office/drawing/2014/main" id="{59F33A25-840D-C8BC-4607-56067F6E75B5}"/>
              </a:ext>
            </a:extLst>
          </p:cNvPr>
          <p:cNvSpPr>
            <a:spLocks noGrp="1"/>
          </p:cNvSpPr>
          <p:nvPr>
            <p:ph type="sldNum" sz="quarter" idx="12"/>
          </p:nvPr>
        </p:nvSpPr>
        <p:spPr/>
        <p:txBody>
          <a:bodyPr/>
          <a:lstStyle/>
          <a:p>
            <a:fld id="{C1648A5A-AD4A-4009-87F5-A24241EE7D5C}" type="slidenum">
              <a:rPr lang="en-US" smtClean="0">
                <a:solidFill>
                  <a:prstClr val="black">
                    <a:tint val="75000"/>
                  </a:prstClr>
                </a:solidFill>
              </a:rPr>
              <a:pPr/>
              <a:t>13</a:t>
            </a:fld>
            <a:endParaRPr lang="en-US">
              <a:solidFill>
                <a:prstClr val="black">
                  <a:tint val="75000"/>
                </a:prstClr>
              </a:solidFill>
            </a:endParaRPr>
          </a:p>
        </p:txBody>
      </p:sp>
      <p:pic>
        <p:nvPicPr>
          <p:cNvPr id="28" name="Picture 27">
            <a:extLst>
              <a:ext uri="{FF2B5EF4-FFF2-40B4-BE49-F238E27FC236}">
                <a16:creationId xmlns:a16="http://schemas.microsoft.com/office/drawing/2014/main" id="{E2519BCD-7031-96FE-71D7-4351DB1DD4C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2822" r="19387" b="17625"/>
          <a:stretch/>
        </p:blipFill>
        <p:spPr bwMode="auto">
          <a:xfrm>
            <a:off x="312457" y="4755037"/>
            <a:ext cx="2072898" cy="1582266"/>
          </a:xfrm>
          <a:prstGeom prst="rect">
            <a:avLst/>
          </a:prstGeom>
          <a:noFill/>
          <a:ln>
            <a:noFill/>
          </a:ln>
          <a:extLst>
            <a:ext uri="{53640926-AAD7-44D8-BBD7-CCE9431645EC}">
              <a14:shadowObscured xmlns:a14="http://schemas.microsoft.com/office/drawing/2010/main"/>
            </a:ext>
          </a:extLst>
        </p:spPr>
      </p:pic>
      <p:sp>
        <p:nvSpPr>
          <p:cNvPr id="29" name="TextBox 28">
            <a:extLst>
              <a:ext uri="{FF2B5EF4-FFF2-40B4-BE49-F238E27FC236}">
                <a16:creationId xmlns:a16="http://schemas.microsoft.com/office/drawing/2014/main" id="{ACE37FC7-62FE-97AE-D53C-0F8677B22DCA}"/>
              </a:ext>
            </a:extLst>
          </p:cNvPr>
          <p:cNvSpPr txBox="1"/>
          <p:nvPr/>
        </p:nvSpPr>
        <p:spPr>
          <a:xfrm>
            <a:off x="0" y="6634689"/>
            <a:ext cx="6962162" cy="230832"/>
          </a:xfrm>
          <a:prstGeom prst="rect">
            <a:avLst/>
          </a:prstGeom>
          <a:noFill/>
        </p:spPr>
        <p:txBody>
          <a:bodyPr wrap="none" rtlCol="0">
            <a:spAutoFit/>
          </a:bodyPr>
          <a:lstStyle/>
          <a:p>
            <a:r>
              <a:rPr lang="en-US" sz="900" dirty="0">
                <a:solidFill>
                  <a:schemeClr val="tx1">
                    <a:lumMod val="50000"/>
                    <a:lumOff val="50000"/>
                  </a:schemeClr>
                </a:solidFill>
              </a:rPr>
              <a:t>* Hale, J. and </a:t>
            </a:r>
            <a:r>
              <a:rPr lang="en-US" sz="900" dirty="0" err="1">
                <a:solidFill>
                  <a:schemeClr val="tx1">
                    <a:lumMod val="50000"/>
                    <a:lumOff val="50000"/>
                  </a:schemeClr>
                </a:solidFill>
              </a:rPr>
              <a:t>Hoheb</a:t>
            </a:r>
            <a:r>
              <a:rPr lang="en-US" sz="900" dirty="0">
                <a:solidFill>
                  <a:schemeClr val="tx1">
                    <a:lumMod val="50000"/>
                    <a:lumOff val="50000"/>
                  </a:schemeClr>
                </a:solidFill>
              </a:rPr>
              <a:t>, A. INCOSE Model-Based Capabilities Matrix (MBCM) and User's Guide, INCOSE-MBCM-2020-001.1, Version 1, Jan. 01, 2020.</a:t>
            </a:r>
          </a:p>
        </p:txBody>
      </p:sp>
    </p:spTree>
    <p:extLst>
      <p:ext uri="{BB962C8B-B14F-4D97-AF65-F5344CB8AC3E}">
        <p14:creationId xmlns:p14="http://schemas.microsoft.com/office/powerpoint/2010/main" val="70229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9D3DF-4DDD-81F3-D176-C0B5F96E8A90}"/>
              </a:ext>
            </a:extLst>
          </p:cNvPr>
          <p:cNvSpPr>
            <a:spLocks noGrp="1"/>
          </p:cNvSpPr>
          <p:nvPr>
            <p:ph type="title"/>
          </p:nvPr>
        </p:nvSpPr>
        <p:spPr>
          <a:xfrm>
            <a:off x="204088" y="115176"/>
            <a:ext cx="11360727" cy="739942"/>
          </a:xfrm>
        </p:spPr>
        <p:txBody>
          <a:bodyPr>
            <a:normAutofit/>
          </a:bodyPr>
          <a:lstStyle/>
          <a:p>
            <a:r>
              <a:rPr lang="en-US" sz="3200"/>
              <a:t>Model Based Systems Engineering Capability Assessment</a:t>
            </a:r>
          </a:p>
        </p:txBody>
      </p:sp>
      <p:sp>
        <p:nvSpPr>
          <p:cNvPr id="3" name="Content Placeholder 2">
            <a:extLst>
              <a:ext uri="{FF2B5EF4-FFF2-40B4-BE49-F238E27FC236}">
                <a16:creationId xmlns:a16="http://schemas.microsoft.com/office/drawing/2014/main" id="{A3838BB1-909A-4BBC-98C4-67B33D3B9FC5}"/>
              </a:ext>
            </a:extLst>
          </p:cNvPr>
          <p:cNvSpPr>
            <a:spLocks noGrp="1"/>
          </p:cNvSpPr>
          <p:nvPr>
            <p:ph idx="1"/>
          </p:nvPr>
        </p:nvSpPr>
        <p:spPr>
          <a:xfrm>
            <a:off x="3703" y="1023699"/>
            <a:ext cx="4257047" cy="3371314"/>
          </a:xfrm>
        </p:spPr>
        <p:txBody>
          <a:bodyPr>
            <a:normAutofit/>
          </a:bodyPr>
          <a:lstStyle/>
          <a:p>
            <a:r>
              <a:rPr lang="en-US" sz="1800" dirty="0"/>
              <a:t>Modified INCOSE model* for NASA </a:t>
            </a:r>
          </a:p>
          <a:p>
            <a:pPr>
              <a:spcBef>
                <a:spcPts val="1224"/>
              </a:spcBef>
            </a:pPr>
            <a:r>
              <a:rPr lang="en-US" sz="1800" dirty="0"/>
              <a:t>Third NASA assessment completed </a:t>
            </a:r>
          </a:p>
          <a:p>
            <a:pPr marL="629920" lvl="1" indent="-305435"/>
            <a:r>
              <a:rPr lang="en-US" sz="1400" dirty="0"/>
              <a:t>Previous baseline was Summer of 2021</a:t>
            </a:r>
          </a:p>
          <a:p>
            <a:pPr>
              <a:spcBef>
                <a:spcPts val="1224"/>
              </a:spcBef>
            </a:pPr>
            <a:r>
              <a:rPr lang="en-US" sz="1800" dirty="0"/>
              <a:t>Provides a Roadmap</a:t>
            </a:r>
          </a:p>
          <a:p>
            <a:pPr lvl="1"/>
            <a:r>
              <a:rPr lang="en-US" sz="1400" dirty="0"/>
              <a:t>Where we are</a:t>
            </a:r>
          </a:p>
          <a:p>
            <a:pPr lvl="1"/>
            <a:r>
              <a:rPr lang="en-US" sz="1400" dirty="0"/>
              <a:t>Where we’re going</a:t>
            </a:r>
          </a:p>
          <a:p>
            <a:pPr lvl="1"/>
            <a:r>
              <a:rPr lang="en-US" sz="1400" dirty="0"/>
              <a:t>Transition points from MLT to Center </a:t>
            </a:r>
          </a:p>
        </p:txBody>
      </p:sp>
      <p:sp>
        <p:nvSpPr>
          <p:cNvPr id="21" name="TextBox 20">
            <a:extLst>
              <a:ext uri="{FF2B5EF4-FFF2-40B4-BE49-F238E27FC236}">
                <a16:creationId xmlns:a16="http://schemas.microsoft.com/office/drawing/2014/main" id="{82F24166-5141-FF54-E118-7DDA29DD689B}"/>
              </a:ext>
            </a:extLst>
          </p:cNvPr>
          <p:cNvSpPr txBox="1"/>
          <p:nvPr/>
        </p:nvSpPr>
        <p:spPr>
          <a:xfrm>
            <a:off x="4009274" y="1008098"/>
            <a:ext cx="3690690" cy="369332"/>
          </a:xfrm>
          <a:prstGeom prst="rect">
            <a:avLst/>
          </a:prstGeom>
          <a:noFill/>
        </p:spPr>
        <p:txBody>
          <a:bodyPr wrap="none" rtlCol="0">
            <a:spAutoFit/>
          </a:bodyPr>
          <a:lstStyle/>
          <a:p>
            <a:r>
              <a:rPr lang="en-US" dirty="0"/>
              <a:t> – Modification Completed June 2023</a:t>
            </a:r>
          </a:p>
        </p:txBody>
      </p:sp>
      <p:sp>
        <p:nvSpPr>
          <p:cNvPr id="22" name="TextBox 21">
            <a:extLst>
              <a:ext uri="{FF2B5EF4-FFF2-40B4-BE49-F238E27FC236}">
                <a16:creationId xmlns:a16="http://schemas.microsoft.com/office/drawing/2014/main" id="{79DC7331-D072-F8E1-3000-CCCD3C1F2F56}"/>
              </a:ext>
            </a:extLst>
          </p:cNvPr>
          <p:cNvSpPr txBox="1"/>
          <p:nvPr/>
        </p:nvSpPr>
        <p:spPr>
          <a:xfrm>
            <a:off x="4100116" y="1453764"/>
            <a:ext cx="1665841" cy="369332"/>
          </a:xfrm>
          <a:prstGeom prst="rect">
            <a:avLst/>
          </a:prstGeom>
          <a:noFill/>
        </p:spPr>
        <p:txBody>
          <a:bodyPr wrap="none" rtlCol="0">
            <a:spAutoFit/>
          </a:bodyPr>
          <a:lstStyle/>
          <a:p>
            <a:r>
              <a:rPr lang="en-US" dirty="0"/>
              <a:t>– Summer 2023</a:t>
            </a:r>
          </a:p>
        </p:txBody>
      </p:sp>
      <p:sp>
        <p:nvSpPr>
          <p:cNvPr id="23" name="Slide Number Placeholder 22">
            <a:extLst>
              <a:ext uri="{FF2B5EF4-FFF2-40B4-BE49-F238E27FC236}">
                <a16:creationId xmlns:a16="http://schemas.microsoft.com/office/drawing/2014/main" id="{59F33A25-840D-C8BC-4607-56067F6E75B5}"/>
              </a:ext>
            </a:extLst>
          </p:cNvPr>
          <p:cNvSpPr>
            <a:spLocks noGrp="1"/>
          </p:cNvSpPr>
          <p:nvPr>
            <p:ph type="sldNum" sz="quarter" idx="12"/>
          </p:nvPr>
        </p:nvSpPr>
        <p:spPr/>
        <p:txBody>
          <a:bodyPr/>
          <a:lstStyle/>
          <a:p>
            <a:fld id="{C1648A5A-AD4A-4009-87F5-A24241EE7D5C}" type="slidenum">
              <a:rPr lang="en-US" smtClean="0">
                <a:solidFill>
                  <a:prstClr val="black">
                    <a:tint val="75000"/>
                  </a:prstClr>
                </a:solidFill>
              </a:rPr>
              <a:pPr/>
              <a:t>14</a:t>
            </a:fld>
            <a:endParaRPr lang="en-US">
              <a:solidFill>
                <a:prstClr val="black">
                  <a:tint val="75000"/>
                </a:prstClr>
              </a:solidFill>
            </a:endParaRPr>
          </a:p>
        </p:txBody>
      </p:sp>
      <p:sp>
        <p:nvSpPr>
          <p:cNvPr id="29" name="TextBox 28">
            <a:extLst>
              <a:ext uri="{FF2B5EF4-FFF2-40B4-BE49-F238E27FC236}">
                <a16:creationId xmlns:a16="http://schemas.microsoft.com/office/drawing/2014/main" id="{ACE37FC7-62FE-97AE-D53C-0F8677B22DCA}"/>
              </a:ext>
            </a:extLst>
          </p:cNvPr>
          <p:cNvSpPr txBox="1"/>
          <p:nvPr/>
        </p:nvSpPr>
        <p:spPr>
          <a:xfrm>
            <a:off x="0" y="6634689"/>
            <a:ext cx="6962162" cy="230832"/>
          </a:xfrm>
          <a:prstGeom prst="rect">
            <a:avLst/>
          </a:prstGeom>
          <a:noFill/>
        </p:spPr>
        <p:txBody>
          <a:bodyPr wrap="none" rtlCol="0">
            <a:spAutoFit/>
          </a:bodyPr>
          <a:lstStyle/>
          <a:p>
            <a:r>
              <a:rPr lang="en-US" sz="900" dirty="0">
                <a:solidFill>
                  <a:schemeClr val="tx1">
                    <a:lumMod val="50000"/>
                    <a:lumOff val="50000"/>
                  </a:schemeClr>
                </a:solidFill>
              </a:rPr>
              <a:t>* Hale, J. and </a:t>
            </a:r>
            <a:r>
              <a:rPr lang="en-US" sz="900" dirty="0" err="1">
                <a:solidFill>
                  <a:schemeClr val="tx1">
                    <a:lumMod val="50000"/>
                    <a:lumOff val="50000"/>
                  </a:schemeClr>
                </a:solidFill>
              </a:rPr>
              <a:t>Hoheb</a:t>
            </a:r>
            <a:r>
              <a:rPr lang="en-US" sz="900" dirty="0">
                <a:solidFill>
                  <a:schemeClr val="tx1">
                    <a:lumMod val="50000"/>
                    <a:lumOff val="50000"/>
                  </a:schemeClr>
                </a:solidFill>
              </a:rPr>
              <a:t>, A. INCOSE Model-Based Capabilities Matrix (MBCM) and User's Guide, INCOSE-MBCM-2020-001.1, Version 1, Jan. 01, 2020.</a:t>
            </a:r>
          </a:p>
        </p:txBody>
      </p:sp>
      <p:pic>
        <p:nvPicPr>
          <p:cNvPr id="24" name="Picture 23">
            <a:extLst>
              <a:ext uri="{FF2B5EF4-FFF2-40B4-BE49-F238E27FC236}">
                <a16:creationId xmlns:a16="http://schemas.microsoft.com/office/drawing/2014/main" id="{CD5B40FC-3A29-D80D-3E7A-8358F19B5DD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9437" y="4876626"/>
            <a:ext cx="2720350" cy="1468189"/>
          </a:xfrm>
          <a:prstGeom prst="rect">
            <a:avLst/>
          </a:prstGeom>
        </p:spPr>
      </p:pic>
      <p:grpSp>
        <p:nvGrpSpPr>
          <p:cNvPr id="25" name="Group 24">
            <a:extLst>
              <a:ext uri="{FF2B5EF4-FFF2-40B4-BE49-F238E27FC236}">
                <a16:creationId xmlns:a16="http://schemas.microsoft.com/office/drawing/2014/main" id="{987652EC-BCA1-F377-BF86-7B2A25800ABA}"/>
              </a:ext>
            </a:extLst>
          </p:cNvPr>
          <p:cNvGrpSpPr/>
          <p:nvPr/>
        </p:nvGrpSpPr>
        <p:grpSpPr>
          <a:xfrm>
            <a:off x="3903182" y="2039479"/>
            <a:ext cx="8081144" cy="4631780"/>
            <a:chOff x="3470224" y="1791325"/>
            <a:chExt cx="8514102" cy="4879934"/>
          </a:xfrm>
        </p:grpSpPr>
        <p:sp>
          <p:nvSpPr>
            <p:cNvPr id="26" name="Rounded Rectangle 25">
              <a:extLst>
                <a:ext uri="{FF2B5EF4-FFF2-40B4-BE49-F238E27FC236}">
                  <a16:creationId xmlns:a16="http://schemas.microsoft.com/office/drawing/2014/main" id="{3B218957-B615-013E-BBFC-722873618458}"/>
                </a:ext>
              </a:extLst>
            </p:cNvPr>
            <p:cNvSpPr/>
            <p:nvPr/>
          </p:nvSpPr>
          <p:spPr>
            <a:xfrm>
              <a:off x="3470224" y="1791325"/>
              <a:ext cx="8514102" cy="4879934"/>
            </a:xfrm>
            <a:prstGeom prst="roundRect">
              <a:avLst/>
            </a:prstGeom>
            <a:solidFill>
              <a:schemeClr val="bg1"/>
            </a:solidFill>
            <a:effectLst>
              <a:outerShdw blurRad="101600" dist="889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A992591E-75EC-9B1B-384B-14EB9C965C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2822" b="17625"/>
            <a:stretch/>
          </p:blipFill>
          <p:spPr bwMode="auto">
            <a:xfrm>
              <a:off x="4045711" y="1980866"/>
              <a:ext cx="7594536" cy="4507831"/>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610142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C83E0-3901-76F0-5788-7CD81D10323B}"/>
              </a:ext>
            </a:extLst>
          </p:cNvPr>
          <p:cNvSpPr>
            <a:spLocks noGrp="1"/>
          </p:cNvSpPr>
          <p:nvPr>
            <p:ph type="title"/>
          </p:nvPr>
        </p:nvSpPr>
        <p:spPr>
          <a:xfrm>
            <a:off x="221674" y="6426"/>
            <a:ext cx="10611401" cy="631640"/>
          </a:xfrm>
        </p:spPr>
        <p:txBody>
          <a:bodyPr>
            <a:normAutofit/>
          </a:bodyPr>
          <a:lstStyle/>
          <a:p>
            <a:r>
              <a:rPr lang="en-US" sz="2000" dirty="0"/>
              <a:t>Number of Models &amp; Users by Mission Directorate and Program (FY23)</a:t>
            </a:r>
          </a:p>
        </p:txBody>
      </p:sp>
      <p:sp>
        <p:nvSpPr>
          <p:cNvPr id="3" name="Slide Number Placeholder 2">
            <a:extLst>
              <a:ext uri="{FF2B5EF4-FFF2-40B4-BE49-F238E27FC236}">
                <a16:creationId xmlns:a16="http://schemas.microsoft.com/office/drawing/2014/main" id="{47CBE76D-E918-95DD-2091-4693528CBF9D}"/>
              </a:ext>
            </a:extLst>
          </p:cNvPr>
          <p:cNvSpPr>
            <a:spLocks noGrp="1"/>
          </p:cNvSpPr>
          <p:nvPr>
            <p:ph type="sldNum" sz="quarter" idx="12"/>
          </p:nvPr>
        </p:nvSpPr>
        <p:spPr/>
        <p:txBody>
          <a:bodyPr/>
          <a:lstStyle/>
          <a:p>
            <a:fld id="{C1648A5A-AD4A-4009-87F5-A24241EE7D5C}" type="slidenum">
              <a:rPr lang="en-US" smtClean="0">
                <a:solidFill>
                  <a:prstClr val="black">
                    <a:tint val="75000"/>
                  </a:prstClr>
                </a:solidFill>
              </a:rPr>
              <a:pPr/>
              <a:t>15</a:t>
            </a:fld>
            <a:endParaRPr lang="en-US">
              <a:solidFill>
                <a:prstClr val="black">
                  <a:tint val="75000"/>
                </a:prstClr>
              </a:solidFill>
            </a:endParaRPr>
          </a:p>
        </p:txBody>
      </p:sp>
      <p:graphicFrame>
        <p:nvGraphicFramePr>
          <p:cNvPr id="8" name="Chart 7">
            <a:extLst>
              <a:ext uri="{FF2B5EF4-FFF2-40B4-BE49-F238E27FC236}">
                <a16:creationId xmlns:a16="http://schemas.microsoft.com/office/drawing/2014/main" id="{9FB7E3CC-576F-D193-8B75-386BF0983B96}"/>
              </a:ext>
            </a:extLst>
          </p:cNvPr>
          <p:cNvGraphicFramePr>
            <a:graphicFrameLocks/>
          </p:cNvGraphicFramePr>
          <p:nvPr>
            <p:extLst>
              <p:ext uri="{D42A27DB-BD31-4B8C-83A1-F6EECF244321}">
                <p14:modId xmlns:p14="http://schemas.microsoft.com/office/powerpoint/2010/main" val="3241384364"/>
              </p:ext>
            </p:extLst>
          </p:nvPr>
        </p:nvGraphicFramePr>
        <p:xfrm>
          <a:off x="94074" y="674842"/>
          <a:ext cx="6574204" cy="37592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2F21D11F-E26B-5A1F-2B78-19843B8A615F}"/>
              </a:ext>
            </a:extLst>
          </p:cNvPr>
          <p:cNvGraphicFramePr>
            <a:graphicFrameLocks noGrp="1"/>
          </p:cNvGraphicFramePr>
          <p:nvPr>
            <p:extLst>
              <p:ext uri="{D42A27DB-BD31-4B8C-83A1-F6EECF244321}">
                <p14:modId xmlns:p14="http://schemas.microsoft.com/office/powerpoint/2010/main" val="2386930605"/>
              </p:ext>
            </p:extLst>
          </p:nvPr>
        </p:nvGraphicFramePr>
        <p:xfrm>
          <a:off x="1520452" y="4349910"/>
          <a:ext cx="3365500" cy="2430780"/>
        </p:xfrm>
        <a:graphic>
          <a:graphicData uri="http://schemas.openxmlformats.org/drawingml/2006/table">
            <a:tbl>
              <a:tblPr/>
              <a:tblGrid>
                <a:gridCol w="2552700">
                  <a:extLst>
                    <a:ext uri="{9D8B030D-6E8A-4147-A177-3AD203B41FA5}">
                      <a16:colId xmlns:a16="http://schemas.microsoft.com/office/drawing/2014/main" val="370616797"/>
                    </a:ext>
                  </a:extLst>
                </a:gridCol>
                <a:gridCol w="812800">
                  <a:extLst>
                    <a:ext uri="{9D8B030D-6E8A-4147-A177-3AD203B41FA5}">
                      <a16:colId xmlns:a16="http://schemas.microsoft.com/office/drawing/2014/main" val="2603202878"/>
                    </a:ext>
                  </a:extLst>
                </a:gridCol>
              </a:tblGrid>
              <a:tr h="93307">
                <a:tc>
                  <a:txBody>
                    <a:bodyPr/>
                    <a:lstStyle/>
                    <a:p>
                      <a:pPr algn="l" fontAlgn="b"/>
                      <a:r>
                        <a:rPr lang="en-US" sz="700" b="1" i="0" u="none" strike="noStrike">
                          <a:solidFill>
                            <a:srgbClr val="000000"/>
                          </a:solidFill>
                          <a:effectLst/>
                          <a:latin typeface="Calibri" panose="020F0502020204030204" pitchFamily="34" charset="0"/>
                        </a:rPr>
                        <a:t>Program</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User Count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396272"/>
                  </a:ext>
                </a:extLst>
              </a:tr>
              <a:tr h="93307">
                <a:tc>
                  <a:txBody>
                    <a:bodyPr/>
                    <a:lstStyle/>
                    <a:p>
                      <a:pPr algn="l" fontAlgn="b"/>
                      <a:r>
                        <a:rPr lang="en-US" sz="700" b="0" i="0" u="none" strike="noStrike">
                          <a:solidFill>
                            <a:srgbClr val="000000"/>
                          </a:solidFill>
                          <a:effectLst/>
                          <a:latin typeface="Calibri" panose="020F0502020204030204" pitchFamily="34" charset="0"/>
                        </a:rPr>
                        <a:t>ARMD Transformative Aero Concepts Program</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53043006"/>
                  </a:ext>
                </a:extLst>
              </a:tr>
              <a:tr h="93307">
                <a:tc>
                  <a:txBody>
                    <a:bodyPr/>
                    <a:lstStyle/>
                    <a:p>
                      <a:pPr algn="l" fontAlgn="b"/>
                      <a:r>
                        <a:rPr lang="en-US" sz="700" b="0" i="0" u="none" strike="noStrike">
                          <a:solidFill>
                            <a:srgbClr val="000000"/>
                          </a:solidFill>
                          <a:effectLst/>
                          <a:latin typeface="Calibri" panose="020F0502020204030204" pitchFamily="34" charset="0"/>
                        </a:rPr>
                        <a:t>ARMD Integrated Aviation Systems Program</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60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226281627"/>
                  </a:ext>
                </a:extLst>
              </a:tr>
              <a:tr h="93307">
                <a:tc>
                  <a:txBody>
                    <a:bodyPr/>
                    <a:lstStyle/>
                    <a:p>
                      <a:pPr algn="l" fontAlgn="b"/>
                      <a:r>
                        <a:rPr lang="en-US" sz="700" b="0" i="0" u="none" strike="noStrike">
                          <a:solidFill>
                            <a:srgbClr val="000000"/>
                          </a:solidFill>
                          <a:effectLst/>
                          <a:latin typeface="Calibri" panose="020F0502020204030204" pitchFamily="34" charset="0"/>
                        </a:rPr>
                        <a:t>ARMD Airspace Operations and Safety Program</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dirty="0">
                          <a:solidFill>
                            <a:srgbClr val="000000"/>
                          </a:solidFill>
                          <a:effectLst/>
                          <a:latin typeface="Calibri" panose="020F0502020204030204" pitchFamily="34" charset="0"/>
                        </a:rPr>
                        <a:t>17</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815363219"/>
                  </a:ext>
                </a:extLst>
              </a:tr>
              <a:tr h="93307">
                <a:tc>
                  <a:txBody>
                    <a:bodyPr/>
                    <a:lstStyle/>
                    <a:p>
                      <a:pPr algn="l" fontAlgn="b"/>
                      <a:r>
                        <a:rPr lang="en-US" sz="700" b="0" i="0" u="none" strike="noStrike">
                          <a:solidFill>
                            <a:srgbClr val="000000"/>
                          </a:solidFill>
                          <a:effectLst/>
                          <a:latin typeface="Calibri" panose="020F0502020204030204" pitchFamily="34" charset="0"/>
                        </a:rPr>
                        <a:t>ARMD Advanced Air Vehicles Program</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3</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99510825"/>
                  </a:ext>
                </a:extLst>
              </a:tr>
              <a:tr h="93307">
                <a:tc>
                  <a:txBody>
                    <a:bodyPr/>
                    <a:lstStyle/>
                    <a:p>
                      <a:pPr algn="l" fontAlgn="b"/>
                      <a:r>
                        <a:rPr lang="en-US" sz="700" b="0" i="0" u="none" strike="noStrike">
                          <a:solidFill>
                            <a:srgbClr val="000000"/>
                          </a:solidFill>
                          <a:effectLst/>
                          <a:latin typeface="Calibri" panose="020F0502020204030204" pitchFamily="34" charset="0"/>
                        </a:rPr>
                        <a:t>ESDMD Human Landing System</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29</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98154501"/>
                  </a:ext>
                </a:extLst>
              </a:tr>
              <a:tr h="93307">
                <a:tc>
                  <a:txBody>
                    <a:bodyPr/>
                    <a:lstStyle/>
                    <a:p>
                      <a:pPr algn="l" fontAlgn="b"/>
                      <a:r>
                        <a:rPr lang="en-US" sz="700" b="0" i="0" u="none" strike="noStrike">
                          <a:solidFill>
                            <a:srgbClr val="000000"/>
                          </a:solidFill>
                          <a:effectLst/>
                          <a:latin typeface="Calibri" panose="020F0502020204030204" pitchFamily="34" charset="0"/>
                        </a:rPr>
                        <a:t>ESDMD Adv Cislunar and Surface Capabilities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45</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33256460"/>
                  </a:ext>
                </a:extLst>
              </a:tr>
              <a:tr h="93307">
                <a:tc>
                  <a:txBody>
                    <a:bodyPr/>
                    <a:lstStyle/>
                    <a:p>
                      <a:pPr algn="l" fontAlgn="b"/>
                      <a:r>
                        <a:rPr lang="en-US" sz="700" b="0" i="0" u="none" strike="noStrike">
                          <a:solidFill>
                            <a:srgbClr val="000000"/>
                          </a:solidFill>
                          <a:effectLst/>
                          <a:latin typeface="Calibri" panose="020F0502020204030204" pitchFamily="34" charset="0"/>
                        </a:rPr>
                        <a:t>ESDMD Gateway</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173</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645039414"/>
                  </a:ext>
                </a:extLst>
              </a:tr>
              <a:tr h="93307">
                <a:tc>
                  <a:txBody>
                    <a:bodyPr/>
                    <a:lstStyle/>
                    <a:p>
                      <a:pPr algn="l" fontAlgn="b"/>
                      <a:r>
                        <a:rPr lang="en-US" sz="700" b="0" i="0" u="none" strike="noStrike">
                          <a:solidFill>
                            <a:srgbClr val="000000"/>
                          </a:solidFill>
                          <a:effectLst/>
                          <a:latin typeface="Calibri" panose="020F0502020204030204" pitchFamily="34" charset="0"/>
                        </a:rPr>
                        <a:t>ESDMD Orion Program</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13</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698156462"/>
                  </a:ext>
                </a:extLst>
              </a:tr>
              <a:tr h="93307">
                <a:tc>
                  <a:txBody>
                    <a:bodyPr/>
                    <a:lstStyle/>
                    <a:p>
                      <a:pPr algn="l" fontAlgn="b"/>
                      <a:r>
                        <a:rPr lang="en-US" sz="700" b="0" i="0" u="none" strike="noStrike">
                          <a:solidFill>
                            <a:srgbClr val="000000"/>
                          </a:solidFill>
                          <a:effectLst/>
                          <a:latin typeface="Calibri" panose="020F0502020204030204" pitchFamily="34" charset="0"/>
                        </a:rPr>
                        <a:t>ESDMD Space Launch System</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dirty="0">
                          <a:solidFill>
                            <a:srgbClr val="000000"/>
                          </a:solidFill>
                          <a:effectLst/>
                          <a:latin typeface="Calibri" panose="020F0502020204030204" pitchFamily="34" charset="0"/>
                        </a:rPr>
                        <a:t>12</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803074704"/>
                  </a:ext>
                </a:extLst>
              </a:tr>
              <a:tr h="93307">
                <a:tc>
                  <a:txBody>
                    <a:bodyPr/>
                    <a:lstStyle/>
                    <a:p>
                      <a:pPr algn="l" fontAlgn="b"/>
                      <a:r>
                        <a:rPr lang="en-US" sz="700" b="0" i="0" u="none" strike="noStrike">
                          <a:solidFill>
                            <a:srgbClr val="000000"/>
                          </a:solidFill>
                          <a:effectLst/>
                          <a:latin typeface="Calibri" panose="020F0502020204030204" pitchFamily="34" charset="0"/>
                        </a:rPr>
                        <a:t>SOMD Human Research Program</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108</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174126037"/>
                  </a:ext>
                </a:extLst>
              </a:tr>
              <a:tr h="93307">
                <a:tc>
                  <a:txBody>
                    <a:bodyPr/>
                    <a:lstStyle/>
                    <a:p>
                      <a:pPr algn="l" fontAlgn="b"/>
                      <a:r>
                        <a:rPr lang="en-US" sz="700" b="0" i="0" u="none" strike="noStrike">
                          <a:solidFill>
                            <a:srgbClr val="000000"/>
                          </a:solidFill>
                          <a:effectLst/>
                          <a:latin typeface="Calibri" panose="020F0502020204030204" pitchFamily="34" charset="0"/>
                        </a:rPr>
                        <a:t>SOMD Launch Services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41</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31337483"/>
                  </a:ext>
                </a:extLst>
              </a:tr>
              <a:tr h="93307">
                <a:tc>
                  <a:txBody>
                    <a:bodyPr/>
                    <a:lstStyle/>
                    <a:p>
                      <a:pPr algn="l" fontAlgn="b"/>
                      <a:r>
                        <a:rPr lang="en-US" sz="700" b="0" i="0" u="none" strike="noStrike">
                          <a:solidFill>
                            <a:srgbClr val="000000"/>
                          </a:solidFill>
                          <a:effectLst/>
                          <a:latin typeface="Calibri" panose="020F0502020204030204" pitchFamily="34" charset="0"/>
                        </a:rPr>
                        <a:t>SOMD Space Communications &amp; Navigation</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55</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135346907"/>
                  </a:ext>
                </a:extLst>
              </a:tr>
              <a:tr h="93307">
                <a:tc>
                  <a:txBody>
                    <a:bodyPr/>
                    <a:lstStyle/>
                    <a:p>
                      <a:pPr algn="l" fontAlgn="b"/>
                      <a:r>
                        <a:rPr lang="en-US" sz="700" b="0" i="0" u="none" strike="noStrike">
                          <a:solidFill>
                            <a:srgbClr val="000000"/>
                          </a:solidFill>
                          <a:effectLst/>
                          <a:latin typeface="Calibri" panose="020F0502020204030204" pitchFamily="34" charset="0"/>
                        </a:rPr>
                        <a:t>STMD Technology Demonstration</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16</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657928603"/>
                  </a:ext>
                </a:extLst>
              </a:tr>
              <a:tr h="93307">
                <a:tc>
                  <a:txBody>
                    <a:bodyPr/>
                    <a:lstStyle/>
                    <a:p>
                      <a:pPr algn="l" fontAlgn="b"/>
                      <a:r>
                        <a:rPr lang="en-US" sz="700" b="0" i="0" u="none" strike="noStrike">
                          <a:solidFill>
                            <a:srgbClr val="000000"/>
                          </a:solidFill>
                          <a:effectLst/>
                          <a:latin typeface="Calibri" panose="020F0502020204030204" pitchFamily="34" charset="0"/>
                        </a:rPr>
                        <a:t>SMD Earth Earth Systematic Missions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11</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501866537"/>
                  </a:ext>
                </a:extLst>
              </a:tr>
              <a:tr h="93307">
                <a:tc>
                  <a:txBody>
                    <a:bodyPr/>
                    <a:lstStyle/>
                    <a:p>
                      <a:pPr algn="l" fontAlgn="b"/>
                      <a:r>
                        <a:rPr lang="en-US" sz="700" b="0" i="0" u="none" strike="noStrike">
                          <a:solidFill>
                            <a:srgbClr val="000000"/>
                          </a:solidFill>
                          <a:effectLst/>
                          <a:latin typeface="Calibri" panose="020F0502020204030204" pitchFamily="34" charset="0"/>
                        </a:rPr>
                        <a:t>SMD Planetary Mars Sample Return</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36</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153022718"/>
                  </a:ext>
                </a:extLst>
              </a:tr>
              <a:tr h="93307">
                <a:tc>
                  <a:txBody>
                    <a:bodyPr/>
                    <a:lstStyle/>
                    <a:p>
                      <a:pPr algn="l" fontAlgn="b"/>
                      <a:r>
                        <a:rPr lang="en-US" sz="700" b="0" i="0" u="none" strike="noStrike">
                          <a:solidFill>
                            <a:srgbClr val="000000"/>
                          </a:solidFill>
                          <a:effectLst/>
                          <a:latin typeface="Calibri" panose="020F0502020204030204" pitchFamily="34" charset="0"/>
                        </a:rPr>
                        <a:t>SMD Planetary New Frontiers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2</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67917789"/>
                  </a:ext>
                </a:extLst>
              </a:tr>
              <a:tr h="178966">
                <a:tc>
                  <a:txBody>
                    <a:bodyPr/>
                    <a:lstStyle/>
                    <a:p>
                      <a:pPr algn="l" fontAlgn="b"/>
                      <a:r>
                        <a:rPr lang="en-US" sz="700" b="0" i="0" u="none" strike="noStrike">
                          <a:solidFill>
                            <a:srgbClr val="000000"/>
                          </a:solidFill>
                          <a:effectLst/>
                          <a:latin typeface="Calibri" panose="020F0502020204030204" pitchFamily="34" charset="0"/>
                        </a:rPr>
                        <a:t>SMD Joint Agency Satellite Program starting in FY 22 - Space Weather Observations Program</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3</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866992260"/>
                  </a:ext>
                </a:extLst>
              </a:tr>
              <a:tr h="93307">
                <a:tc>
                  <a:txBody>
                    <a:bodyPr/>
                    <a:lstStyle/>
                    <a:p>
                      <a:pPr algn="l" fontAlgn="b"/>
                      <a:r>
                        <a:rPr lang="en-US" sz="700" b="0" i="0" u="none" strike="noStrike">
                          <a:solidFill>
                            <a:srgbClr val="000000"/>
                          </a:solidFill>
                          <a:effectLst/>
                          <a:latin typeface="Calibri" panose="020F0502020204030204" pitchFamily="34" charset="0"/>
                        </a:rPr>
                        <a:t>Unknown</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65</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9447119"/>
                  </a:ext>
                </a:extLst>
              </a:tr>
              <a:tr h="93307">
                <a:tc>
                  <a:txBody>
                    <a:bodyPr/>
                    <a:lstStyle/>
                    <a:p>
                      <a:pPr algn="r" fontAlgn="b"/>
                      <a:r>
                        <a:rPr lang="en-US" sz="700" b="1" i="0" u="none" strike="noStrike">
                          <a:solidFill>
                            <a:srgbClr val="000000"/>
                          </a:solidFill>
                          <a:effectLst/>
                          <a:latin typeface="Calibri" panose="020F0502020204030204" pitchFamily="34" charset="0"/>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700" b="1" i="0" u="none" strike="noStrike" dirty="0">
                          <a:solidFill>
                            <a:srgbClr val="000000"/>
                          </a:solidFill>
                          <a:effectLst/>
                          <a:latin typeface="Calibri" panose="020F0502020204030204" pitchFamily="34" charset="0"/>
                        </a:rPr>
                        <a:t>692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66658225"/>
                  </a:ext>
                </a:extLst>
              </a:tr>
            </a:tbl>
          </a:graphicData>
        </a:graphic>
      </p:graphicFrame>
      <p:graphicFrame>
        <p:nvGraphicFramePr>
          <p:cNvPr id="5" name="Table 4">
            <a:extLst>
              <a:ext uri="{FF2B5EF4-FFF2-40B4-BE49-F238E27FC236}">
                <a16:creationId xmlns:a16="http://schemas.microsoft.com/office/drawing/2014/main" id="{3775414B-8CA0-0E7F-8278-D3D35DD27347}"/>
              </a:ext>
            </a:extLst>
          </p:cNvPr>
          <p:cNvGraphicFramePr>
            <a:graphicFrameLocks noGrp="1"/>
          </p:cNvGraphicFramePr>
          <p:nvPr>
            <p:extLst>
              <p:ext uri="{D42A27DB-BD31-4B8C-83A1-F6EECF244321}">
                <p14:modId xmlns:p14="http://schemas.microsoft.com/office/powerpoint/2010/main" val="2863632153"/>
              </p:ext>
            </p:extLst>
          </p:nvPr>
        </p:nvGraphicFramePr>
        <p:xfrm>
          <a:off x="7194323" y="4349910"/>
          <a:ext cx="4089400" cy="2346631"/>
        </p:xfrm>
        <a:graphic>
          <a:graphicData uri="http://schemas.openxmlformats.org/drawingml/2006/table">
            <a:tbl>
              <a:tblPr/>
              <a:tblGrid>
                <a:gridCol w="2986183">
                  <a:extLst>
                    <a:ext uri="{9D8B030D-6E8A-4147-A177-3AD203B41FA5}">
                      <a16:colId xmlns:a16="http://schemas.microsoft.com/office/drawing/2014/main" val="1293261803"/>
                    </a:ext>
                  </a:extLst>
                </a:gridCol>
                <a:gridCol w="1103217">
                  <a:extLst>
                    <a:ext uri="{9D8B030D-6E8A-4147-A177-3AD203B41FA5}">
                      <a16:colId xmlns:a16="http://schemas.microsoft.com/office/drawing/2014/main" val="2243282637"/>
                    </a:ext>
                  </a:extLst>
                </a:gridCol>
              </a:tblGrid>
              <a:tr h="138736">
                <a:tc>
                  <a:txBody>
                    <a:bodyPr/>
                    <a:lstStyle/>
                    <a:p>
                      <a:pPr algn="l" fontAlgn="b"/>
                      <a:r>
                        <a:rPr lang="en-US" sz="700" b="1" i="0" u="none" strike="noStrike">
                          <a:solidFill>
                            <a:srgbClr val="000000"/>
                          </a:solidFill>
                          <a:effectLst/>
                          <a:latin typeface="Calibri" panose="020F0502020204030204" pitchFamily="34" charset="0"/>
                        </a:rPr>
                        <a:t>Program</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solidFill>
                            <a:srgbClr val="000000"/>
                          </a:solidFill>
                          <a:effectLst/>
                          <a:latin typeface="Calibri" panose="020F0502020204030204" pitchFamily="34" charset="0"/>
                        </a:rPr>
                        <a:t>Resource Count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3346636"/>
                  </a:ext>
                </a:extLst>
              </a:tr>
              <a:tr h="95628">
                <a:tc>
                  <a:txBody>
                    <a:bodyPr/>
                    <a:lstStyle/>
                    <a:p>
                      <a:pPr algn="l" fontAlgn="b"/>
                      <a:r>
                        <a:rPr lang="en-US" sz="700" b="0" i="0" u="none" strike="noStrike">
                          <a:solidFill>
                            <a:srgbClr val="000000"/>
                          </a:solidFill>
                          <a:effectLst/>
                          <a:latin typeface="Calibri" panose="020F0502020204030204" pitchFamily="34" charset="0"/>
                        </a:rPr>
                        <a:t>ARMD Transformative Aero Concepts Program</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429338287"/>
                  </a:ext>
                </a:extLst>
              </a:tr>
              <a:tr h="95628">
                <a:tc>
                  <a:txBody>
                    <a:bodyPr/>
                    <a:lstStyle/>
                    <a:p>
                      <a:pPr algn="l" fontAlgn="b"/>
                      <a:r>
                        <a:rPr lang="en-US" sz="700" b="0" i="0" u="none" strike="noStrike">
                          <a:solidFill>
                            <a:srgbClr val="000000"/>
                          </a:solidFill>
                          <a:effectLst/>
                          <a:latin typeface="Calibri" panose="020F0502020204030204" pitchFamily="34" charset="0"/>
                        </a:rPr>
                        <a:t>ARMD Integrated Aviation Systems Program</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106</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556997545"/>
                  </a:ext>
                </a:extLst>
              </a:tr>
              <a:tr h="95628">
                <a:tc>
                  <a:txBody>
                    <a:bodyPr/>
                    <a:lstStyle/>
                    <a:p>
                      <a:pPr algn="l" fontAlgn="b"/>
                      <a:r>
                        <a:rPr lang="en-US" sz="700" b="0" i="0" u="none" strike="noStrike">
                          <a:solidFill>
                            <a:srgbClr val="000000"/>
                          </a:solidFill>
                          <a:effectLst/>
                          <a:latin typeface="Calibri" panose="020F0502020204030204" pitchFamily="34" charset="0"/>
                        </a:rPr>
                        <a:t>ARMD Airspace Operations and Safety Program</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9</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357805219"/>
                  </a:ext>
                </a:extLst>
              </a:tr>
              <a:tr h="95628">
                <a:tc>
                  <a:txBody>
                    <a:bodyPr/>
                    <a:lstStyle/>
                    <a:p>
                      <a:pPr algn="l" fontAlgn="b"/>
                      <a:r>
                        <a:rPr lang="en-US" sz="700" b="0" i="0" u="none" strike="noStrike">
                          <a:solidFill>
                            <a:srgbClr val="000000"/>
                          </a:solidFill>
                          <a:effectLst/>
                          <a:latin typeface="Calibri" panose="020F0502020204030204" pitchFamily="34" charset="0"/>
                        </a:rPr>
                        <a:t>ARMD Advanced Air Vehicles Program</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6</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293813154"/>
                  </a:ext>
                </a:extLst>
              </a:tr>
              <a:tr h="95628">
                <a:tc>
                  <a:txBody>
                    <a:bodyPr/>
                    <a:lstStyle/>
                    <a:p>
                      <a:pPr algn="l" fontAlgn="b"/>
                      <a:r>
                        <a:rPr lang="en-US" sz="700" b="0" i="0" u="none" strike="noStrike">
                          <a:solidFill>
                            <a:srgbClr val="000000"/>
                          </a:solidFill>
                          <a:effectLst/>
                          <a:latin typeface="Calibri" panose="020F0502020204030204" pitchFamily="34" charset="0"/>
                        </a:rPr>
                        <a:t>ESDMD Human Landing System</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17</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3392362"/>
                  </a:ext>
                </a:extLst>
              </a:tr>
              <a:tr h="95628">
                <a:tc>
                  <a:txBody>
                    <a:bodyPr/>
                    <a:lstStyle/>
                    <a:p>
                      <a:pPr algn="l" fontAlgn="b"/>
                      <a:r>
                        <a:rPr lang="en-US" sz="700" b="0" i="0" u="none" strike="noStrike">
                          <a:solidFill>
                            <a:srgbClr val="000000"/>
                          </a:solidFill>
                          <a:effectLst/>
                          <a:latin typeface="Calibri" panose="020F0502020204030204" pitchFamily="34" charset="0"/>
                        </a:rPr>
                        <a:t>ESDMD Adv Cislunar and Surface Capabilities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11</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775436881"/>
                  </a:ext>
                </a:extLst>
              </a:tr>
              <a:tr h="95628">
                <a:tc>
                  <a:txBody>
                    <a:bodyPr/>
                    <a:lstStyle/>
                    <a:p>
                      <a:pPr algn="l" fontAlgn="b"/>
                      <a:r>
                        <a:rPr lang="en-US" sz="700" b="0" i="0" u="none" strike="noStrike">
                          <a:solidFill>
                            <a:srgbClr val="000000"/>
                          </a:solidFill>
                          <a:effectLst/>
                          <a:latin typeface="Calibri" panose="020F0502020204030204" pitchFamily="34" charset="0"/>
                        </a:rPr>
                        <a:t>ESDMD Gateway</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201</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844835702"/>
                  </a:ext>
                </a:extLst>
              </a:tr>
              <a:tr h="95628">
                <a:tc>
                  <a:txBody>
                    <a:bodyPr/>
                    <a:lstStyle/>
                    <a:p>
                      <a:pPr algn="l" fontAlgn="b"/>
                      <a:r>
                        <a:rPr lang="en-US" sz="700" b="0" i="0" u="none" strike="noStrike">
                          <a:solidFill>
                            <a:srgbClr val="000000"/>
                          </a:solidFill>
                          <a:effectLst/>
                          <a:latin typeface="Calibri" panose="020F0502020204030204" pitchFamily="34" charset="0"/>
                        </a:rPr>
                        <a:t>ESDMD Orion Program</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10</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088955137"/>
                  </a:ext>
                </a:extLst>
              </a:tr>
              <a:tr h="95628">
                <a:tc>
                  <a:txBody>
                    <a:bodyPr/>
                    <a:lstStyle/>
                    <a:p>
                      <a:pPr algn="l" fontAlgn="b"/>
                      <a:r>
                        <a:rPr lang="en-US" sz="700" b="0" i="0" u="none" strike="noStrike">
                          <a:solidFill>
                            <a:srgbClr val="000000"/>
                          </a:solidFill>
                          <a:effectLst/>
                          <a:latin typeface="Calibri" panose="020F0502020204030204" pitchFamily="34" charset="0"/>
                        </a:rPr>
                        <a:t>ESDMD Space Launch System</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15</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91139497"/>
                  </a:ext>
                </a:extLst>
              </a:tr>
              <a:tr h="95628">
                <a:tc>
                  <a:txBody>
                    <a:bodyPr/>
                    <a:lstStyle/>
                    <a:p>
                      <a:pPr algn="l" fontAlgn="b"/>
                      <a:r>
                        <a:rPr lang="en-US" sz="700" b="0" i="0" u="none" strike="noStrike" dirty="0">
                          <a:solidFill>
                            <a:srgbClr val="000000"/>
                          </a:solidFill>
                          <a:effectLst/>
                          <a:latin typeface="Calibri" panose="020F0502020204030204" pitchFamily="34" charset="0"/>
                        </a:rPr>
                        <a:t>SOMD Human Research Program</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211</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153410575"/>
                  </a:ext>
                </a:extLst>
              </a:tr>
              <a:tr h="95628">
                <a:tc>
                  <a:txBody>
                    <a:bodyPr/>
                    <a:lstStyle/>
                    <a:p>
                      <a:pPr algn="l" fontAlgn="b"/>
                      <a:r>
                        <a:rPr lang="en-US" sz="700" b="0" i="0" u="none" strike="noStrike">
                          <a:solidFill>
                            <a:srgbClr val="000000"/>
                          </a:solidFill>
                          <a:effectLst/>
                          <a:latin typeface="Calibri" panose="020F0502020204030204" pitchFamily="34" charset="0"/>
                        </a:rPr>
                        <a:t>SOMD Launch Services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26</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673768232"/>
                  </a:ext>
                </a:extLst>
              </a:tr>
              <a:tr h="95628">
                <a:tc>
                  <a:txBody>
                    <a:bodyPr/>
                    <a:lstStyle/>
                    <a:p>
                      <a:pPr algn="l" fontAlgn="b"/>
                      <a:r>
                        <a:rPr lang="en-US" sz="700" b="0" i="0" u="none" strike="noStrike">
                          <a:solidFill>
                            <a:srgbClr val="000000"/>
                          </a:solidFill>
                          <a:effectLst/>
                          <a:latin typeface="Calibri" panose="020F0502020204030204" pitchFamily="34" charset="0"/>
                        </a:rPr>
                        <a:t>SOMD Space Communications &amp; Navigation</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71</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822359417"/>
                  </a:ext>
                </a:extLst>
              </a:tr>
              <a:tr h="95628">
                <a:tc>
                  <a:txBody>
                    <a:bodyPr/>
                    <a:lstStyle/>
                    <a:p>
                      <a:pPr algn="l" fontAlgn="b"/>
                      <a:r>
                        <a:rPr lang="en-US" sz="700" b="0" i="0" u="none" strike="noStrike">
                          <a:solidFill>
                            <a:srgbClr val="000000"/>
                          </a:solidFill>
                          <a:effectLst/>
                          <a:latin typeface="Calibri" panose="020F0502020204030204" pitchFamily="34" charset="0"/>
                        </a:rPr>
                        <a:t>STMD Technology Demonstration</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35</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09244175"/>
                  </a:ext>
                </a:extLst>
              </a:tr>
              <a:tr h="95628">
                <a:tc>
                  <a:txBody>
                    <a:bodyPr/>
                    <a:lstStyle/>
                    <a:p>
                      <a:pPr algn="l" fontAlgn="b"/>
                      <a:r>
                        <a:rPr lang="en-US" sz="700" b="0" i="0" u="none" strike="noStrike">
                          <a:solidFill>
                            <a:srgbClr val="000000"/>
                          </a:solidFill>
                          <a:effectLst/>
                          <a:latin typeface="Calibri" panose="020F0502020204030204" pitchFamily="34" charset="0"/>
                        </a:rPr>
                        <a:t>SMD Earth Earth Systematic Missions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9</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933761964"/>
                  </a:ext>
                </a:extLst>
              </a:tr>
              <a:tr h="95628">
                <a:tc>
                  <a:txBody>
                    <a:bodyPr/>
                    <a:lstStyle/>
                    <a:p>
                      <a:pPr algn="l" fontAlgn="b"/>
                      <a:r>
                        <a:rPr lang="en-US" sz="700" b="0" i="0" u="none" strike="noStrike">
                          <a:solidFill>
                            <a:srgbClr val="000000"/>
                          </a:solidFill>
                          <a:effectLst/>
                          <a:latin typeface="Calibri" panose="020F0502020204030204" pitchFamily="34" charset="0"/>
                        </a:rPr>
                        <a:t>SMD Planetary Mars Sample Return</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18</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766640665"/>
                  </a:ext>
                </a:extLst>
              </a:tr>
              <a:tr h="95628">
                <a:tc>
                  <a:txBody>
                    <a:bodyPr/>
                    <a:lstStyle/>
                    <a:p>
                      <a:pPr algn="l" fontAlgn="b"/>
                      <a:r>
                        <a:rPr lang="en-US" sz="700" b="0" i="0" u="none" strike="noStrike">
                          <a:solidFill>
                            <a:srgbClr val="000000"/>
                          </a:solidFill>
                          <a:effectLst/>
                          <a:latin typeface="Calibri" panose="020F0502020204030204" pitchFamily="34" charset="0"/>
                        </a:rPr>
                        <a:t>SMD Planetary New Frontiers</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4</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56311003"/>
                  </a:ext>
                </a:extLst>
              </a:tr>
              <a:tr h="95628">
                <a:tc>
                  <a:txBody>
                    <a:bodyPr/>
                    <a:lstStyle/>
                    <a:p>
                      <a:pPr algn="l" fontAlgn="b"/>
                      <a:r>
                        <a:rPr lang="en-US" sz="700" b="0" i="0" u="none" strike="noStrike">
                          <a:solidFill>
                            <a:srgbClr val="000000"/>
                          </a:solidFill>
                          <a:effectLst/>
                          <a:latin typeface="Calibri" panose="020F0502020204030204" pitchFamily="34" charset="0"/>
                        </a:rPr>
                        <a:t>Space Weather Observations Program</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3</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374490482"/>
                  </a:ext>
                </a:extLst>
              </a:tr>
              <a:tr h="95628">
                <a:tc>
                  <a:txBody>
                    <a:bodyPr/>
                    <a:lstStyle/>
                    <a:p>
                      <a:pPr algn="l" fontAlgn="b"/>
                      <a:r>
                        <a:rPr lang="en-US" sz="700" b="0" i="0" u="none" strike="noStrike">
                          <a:solidFill>
                            <a:srgbClr val="000000"/>
                          </a:solidFill>
                          <a:effectLst/>
                          <a:latin typeface="Calibri" panose="020F0502020204030204" pitchFamily="34" charset="0"/>
                        </a:rPr>
                        <a:t>Unknown affiliation</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0" i="0" u="none" strike="noStrike">
                          <a:solidFill>
                            <a:srgbClr val="000000"/>
                          </a:solidFill>
                          <a:effectLst/>
                          <a:latin typeface="Calibri" panose="020F0502020204030204" pitchFamily="34" charset="0"/>
                        </a:rPr>
                        <a:t>578</a:t>
                      </a: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8672288"/>
                  </a:ext>
                </a:extLst>
              </a:tr>
              <a:tr h="95628">
                <a:tc>
                  <a:txBody>
                    <a:bodyPr/>
                    <a:lstStyle/>
                    <a:p>
                      <a:pPr algn="r" fontAlgn="b"/>
                      <a:r>
                        <a:rPr lang="en-US" sz="700" b="1" i="0" u="none" strike="noStrike">
                          <a:solidFill>
                            <a:srgbClr val="000000"/>
                          </a:solidFill>
                          <a:effectLst/>
                          <a:latin typeface="Calibri" panose="020F0502020204030204" pitchFamily="34" charset="0"/>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700" b="1" i="0" u="none" strike="noStrike" dirty="0">
                          <a:solidFill>
                            <a:srgbClr val="000000"/>
                          </a:solidFill>
                          <a:effectLst/>
                          <a:latin typeface="Calibri" panose="020F0502020204030204" pitchFamily="34" charset="0"/>
                        </a:rPr>
                        <a:t>1333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38108128"/>
                  </a:ext>
                </a:extLst>
              </a:tr>
            </a:tbl>
          </a:graphicData>
        </a:graphic>
      </p:graphicFrame>
      <p:sp>
        <p:nvSpPr>
          <p:cNvPr id="6" name="TextBox 5">
            <a:extLst>
              <a:ext uri="{FF2B5EF4-FFF2-40B4-BE49-F238E27FC236}">
                <a16:creationId xmlns:a16="http://schemas.microsoft.com/office/drawing/2014/main" id="{8598EB80-CA1B-9A5F-5BA5-F1A572822C8A}"/>
              </a:ext>
            </a:extLst>
          </p:cNvPr>
          <p:cNvSpPr txBox="1"/>
          <p:nvPr/>
        </p:nvSpPr>
        <p:spPr>
          <a:xfrm>
            <a:off x="6668278" y="6659766"/>
            <a:ext cx="5055288" cy="215444"/>
          </a:xfrm>
          <a:prstGeom prst="rect">
            <a:avLst/>
          </a:prstGeom>
          <a:noFill/>
        </p:spPr>
        <p:txBody>
          <a:bodyPr wrap="square" rtlCol="0">
            <a:spAutoFit/>
          </a:bodyPr>
          <a:lstStyle/>
          <a:p>
            <a:pPr algn="ctr"/>
            <a:r>
              <a:rPr lang="en-US" sz="800" dirty="0">
                <a:solidFill>
                  <a:srgbClr val="0070C0"/>
                </a:solidFill>
              </a:rPr>
              <a:t>Reflects count of models since the beginning of the capability in 2019</a:t>
            </a:r>
          </a:p>
        </p:txBody>
      </p:sp>
      <p:graphicFrame>
        <p:nvGraphicFramePr>
          <p:cNvPr id="10" name="Chart 9">
            <a:extLst>
              <a:ext uri="{FF2B5EF4-FFF2-40B4-BE49-F238E27FC236}">
                <a16:creationId xmlns:a16="http://schemas.microsoft.com/office/drawing/2014/main" id="{BB4AC02B-1E8B-E2C6-1FD0-4E9BB333961B}"/>
              </a:ext>
            </a:extLst>
          </p:cNvPr>
          <p:cNvGraphicFramePr>
            <a:graphicFrameLocks/>
          </p:cNvGraphicFramePr>
          <p:nvPr>
            <p:extLst>
              <p:ext uri="{D42A27DB-BD31-4B8C-83A1-F6EECF244321}">
                <p14:modId xmlns:p14="http://schemas.microsoft.com/office/powerpoint/2010/main" val="3244405181"/>
              </p:ext>
            </p:extLst>
          </p:nvPr>
        </p:nvGraphicFramePr>
        <p:xfrm>
          <a:off x="5946711" y="746368"/>
          <a:ext cx="6151216" cy="360354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1213C453-A72E-8BF0-9AB6-5BF88ECB37AE}"/>
              </a:ext>
            </a:extLst>
          </p:cNvPr>
          <p:cNvSpPr txBox="1"/>
          <p:nvPr/>
        </p:nvSpPr>
        <p:spPr>
          <a:xfrm>
            <a:off x="221674" y="377036"/>
            <a:ext cx="9745488" cy="369332"/>
          </a:xfrm>
          <a:prstGeom prst="rect">
            <a:avLst/>
          </a:prstGeom>
          <a:noFill/>
        </p:spPr>
        <p:txBody>
          <a:bodyPr wrap="none" rtlCol="0">
            <a:spAutoFit/>
          </a:bodyPr>
          <a:lstStyle/>
          <a:p>
            <a:r>
              <a:rPr lang="en-US" dirty="0"/>
              <a:t>Deployed Agency-level MagicDraw license server and Teamwork Cloud (model management) in 2019</a:t>
            </a:r>
          </a:p>
        </p:txBody>
      </p:sp>
    </p:spTree>
    <p:extLst>
      <p:ext uri="{BB962C8B-B14F-4D97-AF65-F5344CB8AC3E}">
        <p14:creationId xmlns:p14="http://schemas.microsoft.com/office/powerpoint/2010/main" val="78548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9"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6" grpId="0"/>
      <p:bldGraphic spid="10" grpId="0">
        <p:bldAsOne/>
      </p:bldGraphic>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2442411" y="1943474"/>
            <a:ext cx="2206006" cy="1231180"/>
          </a:xfrm>
          <a:prstGeom prst="roundRect">
            <a:avLst>
              <a:gd name="adj" fmla="val 8594"/>
            </a:avLst>
          </a:prstGeom>
          <a:solidFill>
            <a:srgbClr val="FFFFFF">
              <a:shade val="85000"/>
            </a:srgbClr>
          </a:solidFill>
          <a:ln>
            <a:noFill/>
          </a:ln>
          <a:effectLst/>
        </p:spPr>
      </p:pic>
      <p:pic>
        <p:nvPicPr>
          <p:cNvPr id="28" name="Picture 2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6723" y="1925866"/>
            <a:ext cx="1379649" cy="1057316"/>
          </a:xfrm>
          <a:prstGeom prst="roundRect">
            <a:avLst>
              <a:gd name="adj" fmla="val 8594"/>
            </a:avLst>
          </a:prstGeom>
          <a:solidFill>
            <a:srgbClr val="FFFFFF">
              <a:shade val="85000"/>
            </a:srgbClr>
          </a:solidFill>
          <a:ln>
            <a:noFill/>
          </a:ln>
          <a:effec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830160719"/>
              </p:ext>
            </p:extLst>
          </p:nvPr>
        </p:nvGraphicFramePr>
        <p:xfrm>
          <a:off x="435836" y="1397188"/>
          <a:ext cx="11118078" cy="2870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ounded Rectangle 9"/>
          <p:cNvSpPr/>
          <p:nvPr/>
        </p:nvSpPr>
        <p:spPr>
          <a:xfrm>
            <a:off x="344981" y="1958112"/>
            <a:ext cx="1635614" cy="973868"/>
          </a:xfrm>
          <a:prstGeom prst="roundRect">
            <a:avLst>
              <a:gd name="adj" fmla="val 10000"/>
            </a:avLst>
          </a:prstGeom>
          <a:blipFill rotWithShape="1">
            <a:blip r:embed="rId10"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6" name="Group 5"/>
          <p:cNvGrpSpPr/>
          <p:nvPr/>
        </p:nvGrpSpPr>
        <p:grpSpPr>
          <a:xfrm>
            <a:off x="343092" y="2731398"/>
            <a:ext cx="1513232" cy="1151999"/>
            <a:chOff x="1811797" y="1413782"/>
            <a:chExt cx="1537962" cy="1577503"/>
          </a:xfrm>
          <a:solidFill>
            <a:srgbClr val="076587"/>
          </a:solidFill>
          <a:effectLst>
            <a:outerShdw blurRad="50800" dist="38100" dir="2700000" algn="tl" rotWithShape="0">
              <a:prstClr val="black">
                <a:alpha val="40000"/>
              </a:prstClr>
            </a:outerShdw>
          </a:effectLst>
        </p:grpSpPr>
        <p:sp>
          <p:nvSpPr>
            <p:cNvPr id="7" name="Rounded Rectangle 6"/>
            <p:cNvSpPr/>
            <p:nvPr/>
          </p:nvSpPr>
          <p:spPr>
            <a:xfrm>
              <a:off x="1811797" y="1413782"/>
              <a:ext cx="1537962" cy="157750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Rounded Rectangle 4"/>
            <p:cNvSpPr txBox="1"/>
            <p:nvPr/>
          </p:nvSpPr>
          <p:spPr>
            <a:xfrm>
              <a:off x="1856842" y="1543413"/>
              <a:ext cx="1447872" cy="9160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2863" tIns="42863" rIns="42863" bIns="42863" numCol="1" spcCol="1270" anchor="t" anchorCtr="0">
              <a:noAutofit/>
            </a:bodyPr>
            <a:lstStyle/>
            <a:p>
              <a:pPr defTabSz="500063">
                <a:lnSpc>
                  <a:spcPct val="90000"/>
                </a:lnSpc>
                <a:spcBef>
                  <a:spcPct val="0"/>
                </a:spcBef>
                <a:spcAft>
                  <a:spcPct val="35000"/>
                </a:spcAft>
              </a:pPr>
              <a:r>
                <a:rPr lang="en-US" sz="1200" dirty="0"/>
                <a:t>Development</a:t>
              </a:r>
            </a:p>
            <a:p>
              <a:pPr marL="85725" lvl="1" indent="-85725" defTabSz="400050">
                <a:lnSpc>
                  <a:spcPct val="90000"/>
                </a:lnSpc>
                <a:spcBef>
                  <a:spcPct val="0"/>
                </a:spcBef>
                <a:spcAft>
                  <a:spcPct val="15000"/>
                </a:spcAft>
                <a:buChar char="••"/>
              </a:pPr>
              <a:r>
                <a:rPr lang="en-US" sz="1050" dirty="0"/>
                <a:t>Prototype</a:t>
              </a:r>
            </a:p>
            <a:p>
              <a:pPr marL="85725" lvl="1" indent="-85725" defTabSz="400050">
                <a:lnSpc>
                  <a:spcPct val="90000"/>
                </a:lnSpc>
                <a:spcBef>
                  <a:spcPct val="0"/>
                </a:spcBef>
                <a:spcAft>
                  <a:spcPct val="15000"/>
                </a:spcAft>
                <a:buChar char="••"/>
              </a:pPr>
              <a:r>
                <a:rPr lang="en-US" sz="1050" dirty="0"/>
                <a:t>Depth Trade</a:t>
              </a:r>
            </a:p>
            <a:p>
              <a:pPr marL="85725" lvl="1" indent="-85725" defTabSz="400050">
                <a:lnSpc>
                  <a:spcPct val="90000"/>
                </a:lnSpc>
                <a:spcBef>
                  <a:spcPct val="0"/>
                </a:spcBef>
                <a:spcAft>
                  <a:spcPct val="15000"/>
                </a:spcAft>
                <a:buChar char="••"/>
              </a:pPr>
              <a:r>
                <a:rPr lang="en-US" sz="1050" dirty="0"/>
                <a:t>Domain Research</a:t>
              </a:r>
            </a:p>
          </p:txBody>
        </p:sp>
      </p:grpSp>
      <p:sp>
        <p:nvSpPr>
          <p:cNvPr id="17" name="Rounded Rectangle 16"/>
          <p:cNvSpPr/>
          <p:nvPr/>
        </p:nvSpPr>
        <p:spPr>
          <a:xfrm>
            <a:off x="2429297" y="3429000"/>
            <a:ext cx="1290876" cy="1481296"/>
          </a:xfrm>
          <a:prstGeom prst="roundRect">
            <a:avLst>
              <a:gd name="adj" fmla="val 10000"/>
            </a:avLst>
          </a:prstGeom>
          <a:blipFill rotWithShape="1">
            <a:blip r:embed="rId11"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8" name="Rounded Rectangle 17"/>
          <p:cNvSpPr/>
          <p:nvPr/>
        </p:nvSpPr>
        <p:spPr>
          <a:xfrm>
            <a:off x="4964408" y="1918607"/>
            <a:ext cx="1750682" cy="1172835"/>
          </a:xfrm>
          <a:prstGeom prst="roundRect">
            <a:avLst>
              <a:gd name="adj" fmla="val 10000"/>
            </a:avLst>
          </a:prstGeom>
          <a:blipFill rotWithShape="1">
            <a:blip r:embed="rId12"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19" name="Group 18"/>
          <p:cNvGrpSpPr/>
          <p:nvPr/>
        </p:nvGrpSpPr>
        <p:grpSpPr>
          <a:xfrm>
            <a:off x="5122508" y="2840866"/>
            <a:ext cx="1750682" cy="1051901"/>
            <a:chOff x="6495465" y="1263519"/>
            <a:chExt cx="2211566" cy="1989875"/>
          </a:xfrm>
          <a:solidFill>
            <a:srgbClr val="076587"/>
          </a:solidFill>
          <a:effectLst>
            <a:outerShdw blurRad="50800" dist="38100" dir="2700000" algn="tl" rotWithShape="0">
              <a:prstClr val="black">
                <a:alpha val="40000"/>
              </a:prstClr>
            </a:outerShdw>
          </a:effectLst>
        </p:grpSpPr>
        <p:sp>
          <p:nvSpPr>
            <p:cNvPr id="20" name="Rounded Rectangle 19"/>
            <p:cNvSpPr/>
            <p:nvPr/>
          </p:nvSpPr>
          <p:spPr>
            <a:xfrm>
              <a:off x="6495465" y="1263519"/>
              <a:ext cx="2211566" cy="198987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1" name="Rounded Rectangle 4"/>
            <p:cNvSpPr txBox="1"/>
            <p:nvPr/>
          </p:nvSpPr>
          <p:spPr>
            <a:xfrm>
              <a:off x="6553744" y="1321800"/>
              <a:ext cx="1953564" cy="18733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4293" tIns="54293" rIns="54293" bIns="54293" numCol="1" spcCol="1270" anchor="t" anchorCtr="0">
              <a:noAutofit/>
            </a:bodyPr>
            <a:lstStyle/>
            <a:p>
              <a:pPr defTabSz="633413">
                <a:lnSpc>
                  <a:spcPct val="90000"/>
                </a:lnSpc>
                <a:spcBef>
                  <a:spcPct val="0"/>
                </a:spcBef>
                <a:spcAft>
                  <a:spcPct val="35000"/>
                </a:spcAft>
              </a:pPr>
              <a:r>
                <a:rPr lang="en-US" sz="1200" dirty="0"/>
                <a:t>EPS Simulation</a:t>
              </a:r>
            </a:p>
            <a:p>
              <a:pPr marL="85725" lvl="1" indent="-85725" defTabSz="500063">
                <a:lnSpc>
                  <a:spcPct val="90000"/>
                </a:lnSpc>
                <a:spcBef>
                  <a:spcPct val="0"/>
                </a:spcBef>
                <a:spcAft>
                  <a:spcPct val="15000"/>
                </a:spcAft>
                <a:buChar char="••"/>
              </a:pPr>
              <a:r>
                <a:rPr lang="en-US" sz="1050" dirty="0"/>
                <a:t>Define Sim Scenario</a:t>
              </a:r>
            </a:p>
            <a:p>
              <a:pPr marL="85725" lvl="1" indent="-85725" defTabSz="500063">
                <a:lnSpc>
                  <a:spcPct val="90000"/>
                </a:lnSpc>
                <a:spcBef>
                  <a:spcPct val="0"/>
                </a:spcBef>
                <a:spcAft>
                  <a:spcPct val="15000"/>
                </a:spcAft>
                <a:buChar char="••"/>
              </a:pPr>
              <a:r>
                <a:rPr lang="en-US" sz="1050" dirty="0"/>
                <a:t>Define behavior model</a:t>
              </a:r>
            </a:p>
            <a:p>
              <a:pPr marL="85725" lvl="1" indent="-85725" defTabSz="500063">
                <a:lnSpc>
                  <a:spcPct val="90000"/>
                </a:lnSpc>
                <a:spcBef>
                  <a:spcPct val="0"/>
                </a:spcBef>
                <a:spcAft>
                  <a:spcPct val="15000"/>
                </a:spcAft>
                <a:buChar char="••"/>
              </a:pPr>
              <a:r>
                <a:rPr lang="en-US" sz="1050" dirty="0"/>
                <a:t>Develop GUI for live mission scenario</a:t>
              </a:r>
            </a:p>
          </p:txBody>
        </p:sp>
      </p:grpSp>
      <p:grpSp>
        <p:nvGrpSpPr>
          <p:cNvPr id="14" name="Group 13"/>
          <p:cNvGrpSpPr/>
          <p:nvPr/>
        </p:nvGrpSpPr>
        <p:grpSpPr>
          <a:xfrm>
            <a:off x="2903389" y="2510304"/>
            <a:ext cx="1883612" cy="1816939"/>
            <a:chOff x="3410463" y="1263518"/>
            <a:chExt cx="1989875" cy="1989875"/>
          </a:xfrm>
          <a:solidFill>
            <a:srgbClr val="076587"/>
          </a:solidFill>
          <a:effectLst>
            <a:outerShdw blurRad="50800" dist="38100" dir="2700000" algn="tl" rotWithShape="0">
              <a:prstClr val="black">
                <a:alpha val="40000"/>
              </a:prstClr>
            </a:outerShdw>
          </a:effectLst>
        </p:grpSpPr>
        <p:sp>
          <p:nvSpPr>
            <p:cNvPr id="15" name="Rounded Rectangle 14"/>
            <p:cNvSpPr/>
            <p:nvPr/>
          </p:nvSpPr>
          <p:spPr>
            <a:xfrm>
              <a:off x="3410463" y="1263518"/>
              <a:ext cx="1989875" cy="198987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Rounded Rectangle 4"/>
            <p:cNvSpPr txBox="1"/>
            <p:nvPr/>
          </p:nvSpPr>
          <p:spPr>
            <a:xfrm>
              <a:off x="3508349" y="1309382"/>
              <a:ext cx="1820572" cy="186675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4293" tIns="54293" rIns="54293" bIns="54293" numCol="1" spcCol="1270" anchor="t" anchorCtr="0">
              <a:noAutofit/>
            </a:bodyPr>
            <a:lstStyle/>
            <a:p>
              <a:pPr defTabSz="633413">
                <a:lnSpc>
                  <a:spcPct val="90000"/>
                </a:lnSpc>
                <a:spcBef>
                  <a:spcPct val="0"/>
                </a:spcBef>
                <a:spcAft>
                  <a:spcPct val="35000"/>
                </a:spcAft>
              </a:pPr>
              <a:r>
                <a:rPr lang="en-US" sz="1200" dirty="0"/>
                <a:t>EPS Schematics</a:t>
              </a:r>
              <a:endParaRPr lang="en-US" sz="1350" dirty="0"/>
            </a:p>
            <a:p>
              <a:pPr marL="85725" lvl="1" indent="-85725" defTabSz="500063">
                <a:lnSpc>
                  <a:spcPct val="90000"/>
                </a:lnSpc>
                <a:spcBef>
                  <a:spcPct val="0"/>
                </a:spcBef>
                <a:spcAft>
                  <a:spcPct val="15000"/>
                </a:spcAft>
                <a:buChar char="••"/>
              </a:pPr>
              <a:r>
                <a:rPr lang="en-US" sz="1050" dirty="0"/>
                <a:t>Block Definitions</a:t>
              </a:r>
            </a:p>
            <a:p>
              <a:pPr marL="85725" lvl="1" indent="-85725" defTabSz="500063">
                <a:lnSpc>
                  <a:spcPct val="90000"/>
                </a:lnSpc>
                <a:spcBef>
                  <a:spcPct val="0"/>
                </a:spcBef>
                <a:spcAft>
                  <a:spcPct val="15000"/>
                </a:spcAft>
                <a:buChar char="••"/>
              </a:pPr>
              <a:r>
                <a:rPr lang="en-US" sz="1050" dirty="0"/>
                <a:t>Hierarchy</a:t>
              </a:r>
            </a:p>
            <a:p>
              <a:pPr marL="85725" lvl="1" indent="-85725" defTabSz="500063">
                <a:lnSpc>
                  <a:spcPct val="90000"/>
                </a:lnSpc>
                <a:spcBef>
                  <a:spcPct val="0"/>
                </a:spcBef>
                <a:spcAft>
                  <a:spcPct val="15000"/>
                </a:spcAft>
                <a:buChar char="••"/>
              </a:pPr>
              <a:r>
                <a:rPr lang="en-US" sz="1050" dirty="0"/>
                <a:t>Interfaces</a:t>
              </a:r>
            </a:p>
            <a:p>
              <a:pPr marL="85725" lvl="1" indent="-85725" defTabSz="500063">
                <a:lnSpc>
                  <a:spcPct val="90000"/>
                </a:lnSpc>
                <a:spcBef>
                  <a:spcPct val="0"/>
                </a:spcBef>
                <a:spcAft>
                  <a:spcPct val="15000"/>
                </a:spcAft>
                <a:buChar char="••"/>
              </a:pPr>
              <a:r>
                <a:rPr lang="en-US" sz="1050" dirty="0"/>
                <a:t>Schematic Integration</a:t>
              </a:r>
            </a:p>
            <a:p>
              <a:pPr marL="85725" lvl="1" indent="-85725" defTabSz="500063">
                <a:lnSpc>
                  <a:spcPct val="90000"/>
                </a:lnSpc>
                <a:spcBef>
                  <a:spcPct val="0"/>
                </a:spcBef>
                <a:spcAft>
                  <a:spcPct val="15000"/>
                </a:spcAft>
                <a:buChar char="••"/>
              </a:pPr>
              <a:r>
                <a:rPr lang="en-US" sz="1050" dirty="0"/>
                <a:t>June – Board interfaces &amp; “Switch” details</a:t>
              </a:r>
            </a:p>
            <a:p>
              <a:pPr marL="85725" lvl="1" indent="-85725" defTabSz="500063">
                <a:lnSpc>
                  <a:spcPct val="90000"/>
                </a:lnSpc>
                <a:spcBef>
                  <a:spcPct val="0"/>
                </a:spcBef>
                <a:spcAft>
                  <a:spcPct val="15000"/>
                </a:spcAft>
                <a:buChar char="••"/>
              </a:pPr>
              <a:r>
                <a:rPr lang="en-US" sz="1050" dirty="0"/>
                <a:t>July – Loads</a:t>
              </a:r>
            </a:p>
            <a:p>
              <a:pPr marL="85725" lvl="1" indent="-85725" defTabSz="500063">
                <a:lnSpc>
                  <a:spcPct val="90000"/>
                </a:lnSpc>
                <a:spcBef>
                  <a:spcPct val="0"/>
                </a:spcBef>
                <a:spcAft>
                  <a:spcPct val="15000"/>
                </a:spcAft>
                <a:buChar char="••"/>
              </a:pPr>
              <a:r>
                <a:rPr lang="en-US" sz="1050" dirty="0"/>
                <a:t>Aug+ - Board internals</a:t>
              </a:r>
            </a:p>
          </p:txBody>
        </p:sp>
      </p:grpSp>
      <p:sp>
        <p:nvSpPr>
          <p:cNvPr id="30" name="Rounded Rectangle 29"/>
          <p:cNvSpPr/>
          <p:nvPr/>
        </p:nvSpPr>
        <p:spPr>
          <a:xfrm>
            <a:off x="6580262" y="4015609"/>
            <a:ext cx="2219818" cy="1033781"/>
          </a:xfrm>
          <a:prstGeom prst="roundRect">
            <a:avLst>
              <a:gd name="adj" fmla="val 10000"/>
            </a:avLst>
          </a:prstGeom>
          <a:solidFill>
            <a:srgbClr val="076587"/>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33413">
              <a:lnSpc>
                <a:spcPct val="90000"/>
              </a:lnSpc>
              <a:spcBef>
                <a:spcPct val="0"/>
              </a:spcBef>
              <a:spcAft>
                <a:spcPct val="35000"/>
              </a:spcAft>
            </a:pPr>
            <a:r>
              <a:rPr lang="en-US" sz="1200" dirty="0"/>
              <a:t>EPS Digital Twin Validation/Evaluation</a:t>
            </a:r>
            <a:endParaRPr lang="en-US" sz="1350" dirty="0"/>
          </a:p>
          <a:p>
            <a:pPr marL="85725" lvl="1" indent="-85725" defTabSz="500063">
              <a:lnSpc>
                <a:spcPct val="90000"/>
              </a:lnSpc>
              <a:spcBef>
                <a:spcPct val="0"/>
              </a:spcBef>
              <a:spcAft>
                <a:spcPct val="15000"/>
              </a:spcAft>
              <a:buChar char="••"/>
            </a:pPr>
            <a:r>
              <a:rPr lang="en-US" sz="1050" dirty="0"/>
              <a:t>Model-Based Review</a:t>
            </a:r>
          </a:p>
          <a:p>
            <a:pPr marL="85725" lvl="1" indent="-85725" defTabSz="500063">
              <a:lnSpc>
                <a:spcPct val="90000"/>
              </a:lnSpc>
              <a:spcBef>
                <a:spcPct val="0"/>
              </a:spcBef>
              <a:spcAft>
                <a:spcPct val="15000"/>
              </a:spcAft>
              <a:buChar char="••"/>
            </a:pPr>
            <a:r>
              <a:rPr lang="en-US" sz="1050" dirty="0"/>
              <a:t>Live Reviews</a:t>
            </a:r>
          </a:p>
          <a:p>
            <a:pPr marL="85725" lvl="1" indent="-85725" defTabSz="500063">
              <a:lnSpc>
                <a:spcPct val="90000"/>
              </a:lnSpc>
              <a:spcBef>
                <a:spcPct val="0"/>
              </a:spcBef>
              <a:spcAft>
                <a:spcPct val="15000"/>
              </a:spcAft>
              <a:buChar char="••"/>
            </a:pPr>
            <a:r>
              <a:rPr lang="en-US" sz="1050" dirty="0"/>
              <a:t>Automated Audits</a:t>
            </a:r>
          </a:p>
          <a:p>
            <a:endParaRPr lang="en-US" dirty="0"/>
          </a:p>
        </p:txBody>
      </p:sp>
      <p:sp>
        <p:nvSpPr>
          <p:cNvPr id="26" name="Content Placeholder 10"/>
          <p:cNvSpPr txBox="1">
            <a:spLocks/>
          </p:cNvSpPr>
          <p:nvPr/>
        </p:nvSpPr>
        <p:spPr>
          <a:xfrm>
            <a:off x="186869" y="4369121"/>
            <a:ext cx="6291993" cy="2398604"/>
          </a:xfrm>
          <a:prstGeom prst="round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a:spcBef>
                <a:spcPts val="150"/>
              </a:spcBef>
            </a:pPr>
            <a:r>
              <a:rPr lang="en-US" sz="1400" dirty="0"/>
              <a:t>10 months of modeling and 8 months of validation.</a:t>
            </a:r>
          </a:p>
          <a:p>
            <a:pPr>
              <a:spcBef>
                <a:spcPts val="150"/>
              </a:spcBef>
            </a:pPr>
            <a:r>
              <a:rPr lang="en-US" sz="1400" dirty="0"/>
              <a:t>Over 9,000 components represented</a:t>
            </a:r>
          </a:p>
          <a:p>
            <a:pPr>
              <a:spcBef>
                <a:spcPts val="150"/>
              </a:spcBef>
            </a:pPr>
            <a:r>
              <a:rPr lang="en-US" sz="1400" dirty="0"/>
              <a:t>~6000 elements of definition reused</a:t>
            </a:r>
          </a:p>
          <a:p>
            <a:pPr>
              <a:spcBef>
                <a:spcPts val="150"/>
              </a:spcBef>
            </a:pPr>
            <a:r>
              <a:rPr lang="en-US" sz="1400" dirty="0"/>
              <a:t>Over 130 hyperlinks to schematics database integrated into SysML Model</a:t>
            </a:r>
          </a:p>
          <a:p>
            <a:pPr>
              <a:spcBef>
                <a:spcPts val="150"/>
              </a:spcBef>
            </a:pPr>
            <a:r>
              <a:rPr lang="en-US" sz="1400" dirty="0"/>
              <a:t>Over 4,500 interfaces defined between components</a:t>
            </a:r>
          </a:p>
          <a:p>
            <a:pPr>
              <a:spcBef>
                <a:spcPts val="150"/>
              </a:spcBef>
            </a:pPr>
            <a:r>
              <a:rPr lang="en-US" sz="1400" dirty="0"/>
              <a:t>2,208 ports imported ready for CD&amp;H/Avionics/GNC subsystems</a:t>
            </a:r>
          </a:p>
          <a:p>
            <a:pPr>
              <a:spcBef>
                <a:spcPts val="150"/>
              </a:spcBef>
            </a:pPr>
            <a:r>
              <a:rPr lang="en-US" sz="1400" dirty="0"/>
              <a:t>Over 500 loads integrated into EPS architecture</a:t>
            </a:r>
          </a:p>
          <a:p>
            <a:pPr>
              <a:spcBef>
                <a:spcPts val="150"/>
              </a:spcBef>
            </a:pPr>
            <a:r>
              <a:rPr lang="en-US" sz="1400" dirty="0"/>
              <a:t>Automated syncing and validation of data and architecture to authoritative sources</a:t>
            </a:r>
          </a:p>
          <a:p>
            <a:pPr>
              <a:spcBef>
                <a:spcPts val="150"/>
              </a:spcBef>
            </a:pPr>
            <a:r>
              <a:rPr lang="en-US" sz="1400" dirty="0"/>
              <a:t>Simulation utilizing built architecture and imported component specifications</a:t>
            </a:r>
          </a:p>
        </p:txBody>
      </p:sp>
      <p:grpSp>
        <p:nvGrpSpPr>
          <p:cNvPr id="36" name="Group 35">
            <a:extLst>
              <a:ext uri="{FF2B5EF4-FFF2-40B4-BE49-F238E27FC236}">
                <a16:creationId xmlns:a16="http://schemas.microsoft.com/office/drawing/2014/main" id="{042A8AB0-C8D9-44DB-85FE-AD9FF2CA1791}"/>
              </a:ext>
            </a:extLst>
          </p:cNvPr>
          <p:cNvGrpSpPr/>
          <p:nvPr/>
        </p:nvGrpSpPr>
        <p:grpSpPr>
          <a:xfrm>
            <a:off x="8236055" y="5314549"/>
            <a:ext cx="3462023" cy="986112"/>
            <a:chOff x="6495465" y="1263519"/>
            <a:chExt cx="1989875" cy="1989875"/>
          </a:xfrm>
          <a:solidFill>
            <a:srgbClr val="076587"/>
          </a:solidFill>
          <a:effectLst>
            <a:outerShdw blurRad="50800" dist="38100" dir="2700000" algn="tl" rotWithShape="0">
              <a:prstClr val="black">
                <a:alpha val="40000"/>
              </a:prstClr>
            </a:outerShdw>
          </a:effectLst>
        </p:grpSpPr>
        <p:sp>
          <p:nvSpPr>
            <p:cNvPr id="37" name="Rounded Rectangle 19">
              <a:extLst>
                <a:ext uri="{FF2B5EF4-FFF2-40B4-BE49-F238E27FC236}">
                  <a16:creationId xmlns:a16="http://schemas.microsoft.com/office/drawing/2014/main" id="{B40D098E-A38D-4F25-BAA4-FD966BDD6049}"/>
                </a:ext>
              </a:extLst>
            </p:cNvPr>
            <p:cNvSpPr/>
            <p:nvPr/>
          </p:nvSpPr>
          <p:spPr>
            <a:xfrm>
              <a:off x="6495465" y="1263519"/>
              <a:ext cx="1989875" cy="198987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8" name="Rounded Rectangle 4">
              <a:extLst>
                <a:ext uri="{FF2B5EF4-FFF2-40B4-BE49-F238E27FC236}">
                  <a16:creationId xmlns:a16="http://schemas.microsoft.com/office/drawing/2014/main" id="{ADF82C42-D989-4A8C-8CF5-27767E7EBF8B}"/>
                </a:ext>
              </a:extLst>
            </p:cNvPr>
            <p:cNvSpPr txBox="1"/>
            <p:nvPr/>
          </p:nvSpPr>
          <p:spPr>
            <a:xfrm>
              <a:off x="6553746" y="1321801"/>
              <a:ext cx="1873313" cy="18733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4293" tIns="54293" rIns="54293" bIns="54293" numCol="1" spcCol="1270" anchor="t" anchorCtr="0">
              <a:noAutofit/>
            </a:bodyPr>
            <a:lstStyle/>
            <a:p>
              <a:pPr defTabSz="633413">
                <a:lnSpc>
                  <a:spcPct val="90000"/>
                </a:lnSpc>
                <a:spcBef>
                  <a:spcPct val="0"/>
                </a:spcBef>
                <a:spcAft>
                  <a:spcPct val="35000"/>
                </a:spcAft>
              </a:pPr>
              <a:r>
                <a:rPr lang="en-US" sz="1200" dirty="0"/>
                <a:t>Package for Agency Wide Use</a:t>
              </a:r>
            </a:p>
            <a:p>
              <a:pPr marL="85725" lvl="1" indent="-85725" defTabSz="500063">
                <a:lnSpc>
                  <a:spcPct val="90000"/>
                </a:lnSpc>
                <a:spcBef>
                  <a:spcPct val="0"/>
                </a:spcBef>
                <a:spcAft>
                  <a:spcPct val="15000"/>
                </a:spcAft>
                <a:buChar char="••"/>
              </a:pPr>
              <a:r>
                <a:rPr lang="en-US" sz="1050" dirty="0"/>
                <a:t>Lessons Learned</a:t>
              </a:r>
            </a:p>
            <a:p>
              <a:pPr marL="85725" lvl="1" indent="-85725" defTabSz="500063">
                <a:lnSpc>
                  <a:spcPct val="90000"/>
                </a:lnSpc>
                <a:spcBef>
                  <a:spcPct val="0"/>
                </a:spcBef>
                <a:spcAft>
                  <a:spcPct val="15000"/>
                </a:spcAft>
                <a:buChar char="••"/>
              </a:pPr>
              <a:r>
                <a:rPr lang="en-US" sz="1050" dirty="0"/>
                <a:t>Sanitized Model</a:t>
              </a:r>
            </a:p>
            <a:p>
              <a:pPr marL="85725" lvl="1" indent="-85725" defTabSz="500063">
                <a:lnSpc>
                  <a:spcPct val="90000"/>
                </a:lnSpc>
                <a:spcBef>
                  <a:spcPct val="0"/>
                </a:spcBef>
                <a:spcAft>
                  <a:spcPct val="15000"/>
                </a:spcAft>
                <a:buChar char="••"/>
              </a:pPr>
              <a:r>
                <a:rPr lang="en-US" sz="1050" dirty="0"/>
                <a:t>Script Library</a:t>
              </a:r>
            </a:p>
            <a:p>
              <a:pPr marL="85725" lvl="1" indent="-85725" defTabSz="500063">
                <a:lnSpc>
                  <a:spcPct val="90000"/>
                </a:lnSpc>
                <a:spcBef>
                  <a:spcPct val="0"/>
                </a:spcBef>
                <a:spcAft>
                  <a:spcPct val="15000"/>
                </a:spcAft>
                <a:buChar char="••"/>
              </a:pPr>
              <a:r>
                <a:rPr lang="en-US" sz="1050" dirty="0"/>
                <a:t>Reusable Components</a:t>
              </a:r>
            </a:p>
          </p:txBody>
        </p:sp>
      </p:grpSp>
      <p:sp>
        <p:nvSpPr>
          <p:cNvPr id="40" name="Rounded Rectangle 22">
            <a:extLst>
              <a:ext uri="{FF2B5EF4-FFF2-40B4-BE49-F238E27FC236}">
                <a16:creationId xmlns:a16="http://schemas.microsoft.com/office/drawing/2014/main" id="{D400AD6A-4EFF-4D4C-8AF5-90752527BC94}"/>
              </a:ext>
            </a:extLst>
          </p:cNvPr>
          <p:cNvSpPr/>
          <p:nvPr/>
        </p:nvSpPr>
        <p:spPr>
          <a:xfrm>
            <a:off x="9495886" y="3799573"/>
            <a:ext cx="1972569" cy="1172835"/>
          </a:xfrm>
          <a:prstGeom prst="roundRect">
            <a:avLst>
              <a:gd name="adj" fmla="val 10000"/>
            </a:avLst>
          </a:prstGeom>
          <a:solidFill>
            <a:srgbClr val="076587"/>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33413">
              <a:lnSpc>
                <a:spcPct val="90000"/>
              </a:lnSpc>
              <a:spcBef>
                <a:spcPct val="0"/>
              </a:spcBef>
              <a:spcAft>
                <a:spcPct val="35000"/>
              </a:spcAft>
            </a:pPr>
            <a:r>
              <a:rPr lang="en-US" sz="1200" dirty="0"/>
              <a:t>Further Subsystem Development</a:t>
            </a:r>
          </a:p>
          <a:p>
            <a:pPr marL="85725" lvl="1" indent="-85725" defTabSz="500063">
              <a:lnSpc>
                <a:spcPct val="90000"/>
              </a:lnSpc>
              <a:spcBef>
                <a:spcPct val="0"/>
              </a:spcBef>
              <a:spcAft>
                <a:spcPct val="15000"/>
              </a:spcAft>
              <a:buChar char="••"/>
            </a:pPr>
            <a:r>
              <a:rPr lang="en-US" sz="1050" dirty="0"/>
              <a:t>Multi-Domain Simulation</a:t>
            </a:r>
          </a:p>
          <a:p>
            <a:pPr marL="85725" lvl="1" indent="-85725" defTabSz="500063">
              <a:lnSpc>
                <a:spcPct val="90000"/>
              </a:lnSpc>
              <a:spcBef>
                <a:spcPct val="0"/>
              </a:spcBef>
              <a:spcAft>
                <a:spcPct val="15000"/>
              </a:spcAft>
              <a:buChar char="••"/>
            </a:pPr>
            <a:r>
              <a:rPr lang="en-US" sz="1050" dirty="0"/>
              <a:t>Tool Integration</a:t>
            </a:r>
          </a:p>
          <a:p>
            <a:pPr marL="85725" lvl="1" indent="-85725" defTabSz="500063">
              <a:lnSpc>
                <a:spcPct val="90000"/>
              </a:lnSpc>
              <a:spcBef>
                <a:spcPct val="0"/>
              </a:spcBef>
              <a:spcAft>
                <a:spcPct val="15000"/>
              </a:spcAft>
              <a:buChar char="••"/>
            </a:pPr>
            <a:r>
              <a:rPr lang="en-US" sz="1050" dirty="0"/>
              <a:t>Comprehensive Digital Twin Framework</a:t>
            </a:r>
          </a:p>
          <a:p>
            <a:endParaRPr lang="en-US" dirty="0"/>
          </a:p>
        </p:txBody>
      </p:sp>
      <p:sp>
        <p:nvSpPr>
          <p:cNvPr id="32" name="Striped Right Arrow 31"/>
          <p:cNvSpPr/>
          <p:nvPr/>
        </p:nvSpPr>
        <p:spPr>
          <a:xfrm>
            <a:off x="10721841" y="4761376"/>
            <a:ext cx="1038668" cy="471986"/>
          </a:xfrm>
          <a:prstGeom prst="stripedRightArrow">
            <a:avLst/>
          </a:prstGeom>
          <a:gradFill flip="none" rotWithShape="1">
            <a:gsLst>
              <a:gs pos="0">
                <a:srgbClr val="12B8EC">
                  <a:shade val="30000"/>
                  <a:satMod val="115000"/>
                </a:srgbClr>
              </a:gs>
              <a:gs pos="50000">
                <a:srgbClr val="12B8EC">
                  <a:shade val="67500"/>
                  <a:satMod val="115000"/>
                </a:srgbClr>
              </a:gs>
              <a:gs pos="100000">
                <a:srgbClr val="12B8EC">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Box 2">
            <a:extLst>
              <a:ext uri="{FF2B5EF4-FFF2-40B4-BE49-F238E27FC236}">
                <a16:creationId xmlns:a16="http://schemas.microsoft.com/office/drawing/2014/main" id="{A4EB342E-33C7-4B90-B215-9B5134D4A60A}"/>
              </a:ext>
            </a:extLst>
          </p:cNvPr>
          <p:cNvSpPr txBox="1"/>
          <p:nvPr/>
        </p:nvSpPr>
        <p:spPr>
          <a:xfrm>
            <a:off x="1980595" y="1064848"/>
            <a:ext cx="1015453" cy="369332"/>
          </a:xfrm>
          <a:prstGeom prst="rect">
            <a:avLst/>
          </a:prstGeom>
          <a:noFill/>
        </p:spPr>
        <p:txBody>
          <a:bodyPr wrap="square" rtlCol="0">
            <a:spAutoFit/>
          </a:bodyPr>
          <a:lstStyle/>
          <a:p>
            <a:r>
              <a:rPr lang="en-US" dirty="0"/>
              <a:t>FY2021</a:t>
            </a:r>
          </a:p>
        </p:txBody>
      </p:sp>
      <p:sp>
        <p:nvSpPr>
          <p:cNvPr id="42" name="TextBox 41">
            <a:extLst>
              <a:ext uri="{FF2B5EF4-FFF2-40B4-BE49-F238E27FC236}">
                <a16:creationId xmlns:a16="http://schemas.microsoft.com/office/drawing/2014/main" id="{EA11AAAC-C958-49A6-906C-BBCABAD27A32}"/>
              </a:ext>
            </a:extLst>
          </p:cNvPr>
          <p:cNvSpPr txBox="1"/>
          <p:nvPr/>
        </p:nvSpPr>
        <p:spPr>
          <a:xfrm>
            <a:off x="7388267" y="1068191"/>
            <a:ext cx="847788" cy="369332"/>
          </a:xfrm>
          <a:prstGeom prst="rect">
            <a:avLst/>
          </a:prstGeom>
          <a:noFill/>
        </p:spPr>
        <p:txBody>
          <a:bodyPr wrap="square" rtlCol="0">
            <a:spAutoFit/>
          </a:bodyPr>
          <a:lstStyle/>
          <a:p>
            <a:r>
              <a:rPr lang="en-US" dirty="0"/>
              <a:t>2022</a:t>
            </a:r>
          </a:p>
        </p:txBody>
      </p:sp>
      <p:pic>
        <p:nvPicPr>
          <p:cNvPr id="1028" name="Picture 4" descr="Artemis I: Demonstrating the Capabilities of NASA&amp;#39;s United Networks | NASA">
            <a:extLst>
              <a:ext uri="{FF2B5EF4-FFF2-40B4-BE49-F238E27FC236}">
                <a16:creationId xmlns:a16="http://schemas.microsoft.com/office/drawing/2014/main" id="{2900865C-1806-4BEB-8F33-2F03733D0A13}"/>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1373979" y="1813079"/>
            <a:ext cx="773060" cy="1699440"/>
          </a:xfrm>
          <a:prstGeom prst="roundRect">
            <a:avLst/>
          </a:prstGeom>
          <a:blipFill rotWithShape="1">
            <a:blip r:embed="rId14" cstate="screen">
              <a:extLst>
                <a:ext uri="{28A0092B-C50C-407E-A947-70E740481C1C}">
                  <a14:useLocalDpi xmlns:a14="http://schemas.microsoft.com/office/drawing/2010/main"/>
                </a:ext>
              </a:extLst>
            </a:blip>
            <a:stretch>
              <a:fillRect/>
            </a:stretch>
          </a:blipFill>
        </p:spPr>
      </p:pic>
      <p:grpSp>
        <p:nvGrpSpPr>
          <p:cNvPr id="33" name="Group 32">
            <a:extLst>
              <a:ext uri="{FF2B5EF4-FFF2-40B4-BE49-F238E27FC236}">
                <a16:creationId xmlns:a16="http://schemas.microsoft.com/office/drawing/2014/main" id="{ED8F924F-D4E4-4EE6-B8B6-1E895BEA1A17}"/>
              </a:ext>
            </a:extLst>
          </p:cNvPr>
          <p:cNvGrpSpPr/>
          <p:nvPr/>
        </p:nvGrpSpPr>
        <p:grpSpPr>
          <a:xfrm>
            <a:off x="10292555" y="2776362"/>
            <a:ext cx="1797999" cy="805627"/>
            <a:chOff x="6495465" y="1263519"/>
            <a:chExt cx="1989875" cy="1989875"/>
          </a:xfrm>
          <a:solidFill>
            <a:srgbClr val="076587"/>
          </a:solidFill>
          <a:effectLst>
            <a:outerShdw blurRad="50800" dist="38100" dir="2700000" algn="tl" rotWithShape="0">
              <a:prstClr val="black">
                <a:alpha val="40000"/>
              </a:prstClr>
            </a:outerShdw>
          </a:effectLst>
        </p:grpSpPr>
        <p:sp>
          <p:nvSpPr>
            <p:cNvPr id="34" name="Rounded Rectangle 19">
              <a:extLst>
                <a:ext uri="{FF2B5EF4-FFF2-40B4-BE49-F238E27FC236}">
                  <a16:creationId xmlns:a16="http://schemas.microsoft.com/office/drawing/2014/main" id="{B15F5EC2-0CE3-4031-943A-EAA3D97CC1A0}"/>
                </a:ext>
              </a:extLst>
            </p:cNvPr>
            <p:cNvSpPr/>
            <p:nvPr/>
          </p:nvSpPr>
          <p:spPr>
            <a:xfrm>
              <a:off x="6495465" y="1263519"/>
              <a:ext cx="1989875" cy="198987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5" name="Rounded Rectangle 4">
              <a:extLst>
                <a:ext uri="{FF2B5EF4-FFF2-40B4-BE49-F238E27FC236}">
                  <a16:creationId xmlns:a16="http://schemas.microsoft.com/office/drawing/2014/main" id="{AF3BD1DE-B2C3-4071-9BFF-0AAE6A39C91F}"/>
                </a:ext>
              </a:extLst>
            </p:cNvPr>
            <p:cNvSpPr txBox="1"/>
            <p:nvPr/>
          </p:nvSpPr>
          <p:spPr>
            <a:xfrm>
              <a:off x="6553746" y="1321801"/>
              <a:ext cx="1873313" cy="18733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4293" tIns="54293" rIns="54293" bIns="54293" numCol="1" spcCol="1270" anchor="t" anchorCtr="0">
              <a:noAutofit/>
            </a:bodyPr>
            <a:lstStyle/>
            <a:p>
              <a:pPr defTabSz="633413">
                <a:lnSpc>
                  <a:spcPct val="90000"/>
                </a:lnSpc>
                <a:spcBef>
                  <a:spcPct val="0"/>
                </a:spcBef>
                <a:spcAft>
                  <a:spcPct val="35000"/>
                </a:spcAft>
              </a:pPr>
              <a:r>
                <a:rPr lang="en-US" sz="1200" dirty="0"/>
                <a:t>Artemis I Test Case</a:t>
              </a:r>
            </a:p>
            <a:p>
              <a:pPr marL="85725" lvl="1" indent="-85725" defTabSz="500063">
                <a:lnSpc>
                  <a:spcPct val="90000"/>
                </a:lnSpc>
                <a:spcBef>
                  <a:spcPct val="0"/>
                </a:spcBef>
                <a:spcAft>
                  <a:spcPct val="15000"/>
                </a:spcAft>
                <a:buChar char="••"/>
              </a:pPr>
              <a:r>
                <a:rPr lang="en-US" sz="1000" dirty="0"/>
                <a:t>Feedback from live mission use by EPS engineering team</a:t>
              </a:r>
            </a:p>
          </p:txBody>
        </p:sp>
      </p:grpSp>
      <p:sp>
        <p:nvSpPr>
          <p:cNvPr id="23" name="Rounded Rectangle 22"/>
          <p:cNvSpPr/>
          <p:nvPr/>
        </p:nvSpPr>
        <p:spPr>
          <a:xfrm>
            <a:off x="7599316" y="2896045"/>
            <a:ext cx="1642061" cy="986066"/>
          </a:xfrm>
          <a:prstGeom prst="roundRect">
            <a:avLst>
              <a:gd name="adj" fmla="val 10000"/>
            </a:avLst>
          </a:prstGeom>
          <a:solidFill>
            <a:srgbClr val="076587"/>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633413">
              <a:lnSpc>
                <a:spcPct val="90000"/>
              </a:lnSpc>
              <a:spcBef>
                <a:spcPct val="0"/>
              </a:spcBef>
              <a:spcAft>
                <a:spcPct val="35000"/>
              </a:spcAft>
            </a:pPr>
            <a:r>
              <a:rPr lang="en-US" sz="1200" dirty="0"/>
              <a:t>EPS Twin Integration</a:t>
            </a:r>
          </a:p>
          <a:p>
            <a:pPr marL="85725" lvl="1" indent="-85725" defTabSz="500063">
              <a:lnSpc>
                <a:spcPct val="90000"/>
              </a:lnSpc>
              <a:spcBef>
                <a:spcPct val="0"/>
              </a:spcBef>
              <a:spcAft>
                <a:spcPct val="15000"/>
              </a:spcAft>
              <a:buChar char="••"/>
            </a:pPr>
            <a:r>
              <a:rPr lang="en-US" sz="1050" dirty="0"/>
              <a:t>Telemetry Interface</a:t>
            </a:r>
          </a:p>
          <a:p>
            <a:pPr marL="85725" lvl="1" indent="-85725" defTabSz="500063">
              <a:lnSpc>
                <a:spcPct val="90000"/>
              </a:lnSpc>
              <a:spcBef>
                <a:spcPct val="0"/>
              </a:spcBef>
              <a:spcAft>
                <a:spcPct val="15000"/>
              </a:spcAft>
              <a:buChar char="••"/>
            </a:pPr>
            <a:r>
              <a:rPr lang="en-US" sz="1050" dirty="0"/>
              <a:t>Operational Data Interface</a:t>
            </a:r>
          </a:p>
          <a:p>
            <a:pPr marL="85725" lvl="1" indent="-85725" defTabSz="500063">
              <a:lnSpc>
                <a:spcPct val="90000"/>
              </a:lnSpc>
              <a:spcBef>
                <a:spcPct val="0"/>
              </a:spcBef>
              <a:spcAft>
                <a:spcPct val="15000"/>
              </a:spcAft>
              <a:buChar char="••"/>
            </a:pPr>
            <a:r>
              <a:rPr lang="en-US" sz="1050" dirty="0"/>
              <a:t>Parameter Definition</a:t>
            </a:r>
            <a:endParaRPr lang="en-US" dirty="0"/>
          </a:p>
        </p:txBody>
      </p:sp>
      <p:sp>
        <p:nvSpPr>
          <p:cNvPr id="39" name="Title 1">
            <a:extLst>
              <a:ext uri="{FF2B5EF4-FFF2-40B4-BE49-F238E27FC236}">
                <a16:creationId xmlns:a16="http://schemas.microsoft.com/office/drawing/2014/main" id="{86D14CCA-C933-B645-94E8-481F3F547AB9}"/>
              </a:ext>
            </a:extLst>
          </p:cNvPr>
          <p:cNvSpPr txBox="1">
            <a:spLocks/>
          </p:cNvSpPr>
          <p:nvPr/>
        </p:nvSpPr>
        <p:spPr>
          <a:xfrm>
            <a:off x="1" y="-53315"/>
            <a:ext cx="1087378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500" b="0" kern="1200" spc="0" baseline="0" dirty="0">
                <a:ln w="6350" cap="flat">
                  <a:noFill/>
                  <a:miter lim="800000"/>
                </a:ln>
                <a:solidFill>
                  <a:schemeClr val="tx1"/>
                </a:solidFill>
                <a:latin typeface="+mj-lt"/>
                <a:ea typeface="+mj-ea"/>
                <a:cs typeface="+mj-cs"/>
              </a:defRPr>
            </a:lvl1pPr>
          </a:lstStyle>
          <a:p>
            <a:pPr algn="ctr"/>
            <a:r>
              <a:rPr lang="en-US" sz="3600" dirty="0">
                <a:latin typeface="Helvetica" pitchFamily="2" charset="0"/>
              </a:rPr>
              <a:t>Orion Digital Twin Project 2021-2022 Activities</a:t>
            </a:r>
          </a:p>
        </p:txBody>
      </p:sp>
      <p:cxnSp>
        <p:nvCxnSpPr>
          <p:cNvPr id="22" name="Straight Connector 21">
            <a:extLst>
              <a:ext uri="{FF2B5EF4-FFF2-40B4-BE49-F238E27FC236}">
                <a16:creationId xmlns:a16="http://schemas.microsoft.com/office/drawing/2014/main" id="{D36498AB-90FF-B344-8BAA-A7E5819B96E4}"/>
              </a:ext>
            </a:extLst>
          </p:cNvPr>
          <p:cNvCxnSpPr/>
          <p:nvPr/>
        </p:nvCxnSpPr>
        <p:spPr>
          <a:xfrm>
            <a:off x="4469450" y="1064848"/>
            <a:ext cx="0" cy="33234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99FC834-3D12-BA4B-BC95-F8F65381E5F0}"/>
              </a:ext>
            </a:extLst>
          </p:cNvPr>
          <p:cNvCxnSpPr>
            <a:cxnSpLocks/>
          </p:cNvCxnSpPr>
          <p:nvPr/>
        </p:nvCxnSpPr>
        <p:spPr>
          <a:xfrm>
            <a:off x="11459909" y="1064848"/>
            <a:ext cx="0" cy="332340"/>
          </a:xfrm>
          <a:prstGeom prst="line">
            <a:avLst/>
          </a:prstGeom>
          <a:ln w="2857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400C159-57DD-3456-0664-480F1EB3567E}"/>
              </a:ext>
            </a:extLst>
          </p:cNvPr>
          <p:cNvSpPr txBox="1"/>
          <p:nvPr/>
        </p:nvSpPr>
        <p:spPr>
          <a:xfrm>
            <a:off x="6798290" y="6428823"/>
            <a:ext cx="4716163" cy="369332"/>
          </a:xfrm>
          <a:prstGeom prst="rect">
            <a:avLst/>
          </a:prstGeom>
          <a:noFill/>
        </p:spPr>
        <p:txBody>
          <a:bodyPr wrap="none" rtlCol="0">
            <a:spAutoFit/>
          </a:bodyPr>
          <a:lstStyle/>
          <a:p>
            <a:r>
              <a:rPr lang="en-US" dirty="0">
                <a:solidFill>
                  <a:srgbClr val="00B050"/>
                </a:solidFill>
                <a:effectLst>
                  <a:outerShdw blurRad="50800" dist="38100" dir="2700000" algn="tl" rotWithShape="0">
                    <a:prstClr val="black">
                      <a:alpha val="40000"/>
                    </a:prstClr>
                  </a:outerShdw>
                </a:effectLst>
              </a:rPr>
              <a:t>2023 INCOSE IS Best Paper in Mod/Sim Category</a:t>
            </a:r>
          </a:p>
        </p:txBody>
      </p:sp>
    </p:spTree>
    <p:extLst>
      <p:ext uri="{BB962C8B-B14F-4D97-AF65-F5344CB8AC3E}">
        <p14:creationId xmlns:p14="http://schemas.microsoft.com/office/powerpoint/2010/main" val="167867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6D1E87-C652-4BF6-29D4-B12B28680CF8}"/>
              </a:ext>
            </a:extLst>
          </p:cNvPr>
          <p:cNvPicPr>
            <a:picLocks noChangeAspect="1"/>
          </p:cNvPicPr>
          <p:nvPr/>
        </p:nvPicPr>
        <p:blipFill>
          <a:blip r:embed="rId2"/>
          <a:stretch>
            <a:fillRect/>
          </a:stretch>
        </p:blipFill>
        <p:spPr>
          <a:xfrm>
            <a:off x="382621" y="802349"/>
            <a:ext cx="11031166" cy="6055651"/>
          </a:xfrm>
          <a:prstGeom prst="rect">
            <a:avLst/>
          </a:prstGeom>
        </p:spPr>
      </p:pic>
      <p:sp>
        <p:nvSpPr>
          <p:cNvPr id="98" name="Title 1">
            <a:extLst>
              <a:ext uri="{FF2B5EF4-FFF2-40B4-BE49-F238E27FC236}">
                <a16:creationId xmlns:a16="http://schemas.microsoft.com/office/drawing/2014/main" id="{AB7B5D29-D34E-A004-31DA-DD66075FF5E3}"/>
              </a:ext>
            </a:extLst>
          </p:cNvPr>
          <p:cNvSpPr txBox="1">
            <a:spLocks/>
          </p:cNvSpPr>
          <p:nvPr/>
        </p:nvSpPr>
        <p:spPr>
          <a:xfrm>
            <a:off x="64477" y="18114"/>
            <a:ext cx="11349310" cy="525353"/>
          </a:xfrm>
          <a:prstGeom prst="rect">
            <a:avLst/>
          </a:prstGeom>
        </p:spPr>
        <p:txBody>
          <a:bodyPr/>
          <a:lstStyle>
            <a:lvl1pPr algn="l" defTabSz="914400" rtl="0" eaLnBrk="1" latinLnBrk="0" hangingPunct="1">
              <a:spcBef>
                <a:spcPct val="0"/>
              </a:spcBef>
              <a:buNone/>
              <a:defRPr sz="4000" kern="1200">
                <a:solidFill>
                  <a:schemeClr val="tx1"/>
                </a:solidFill>
                <a:latin typeface="Helvetica"/>
                <a:ea typeface="+mj-ea"/>
                <a:cs typeface="Helvetica"/>
              </a:defRPr>
            </a:lvl1pPr>
          </a:lstStyle>
          <a:p>
            <a:r>
              <a:rPr lang="en-US" sz="2800" dirty="0">
                <a:latin typeface="Helvetica" pitchFamily="2" charset="0"/>
              </a:rPr>
              <a:t>Integrated Digital Engineering Framework per Lifecycle of a Project</a:t>
            </a:r>
          </a:p>
          <a:p>
            <a:endParaRPr lang="en-US" sz="2800" dirty="0">
              <a:latin typeface="Helvetica" pitchFamily="2" charset="0"/>
            </a:endParaRPr>
          </a:p>
        </p:txBody>
      </p:sp>
      <p:sp>
        <p:nvSpPr>
          <p:cNvPr id="3" name="TextBox 2">
            <a:extLst>
              <a:ext uri="{FF2B5EF4-FFF2-40B4-BE49-F238E27FC236}">
                <a16:creationId xmlns:a16="http://schemas.microsoft.com/office/drawing/2014/main" id="{8C70E2E6-69D6-2685-4B54-24C74C4866E9}"/>
              </a:ext>
            </a:extLst>
          </p:cNvPr>
          <p:cNvSpPr txBox="1"/>
          <p:nvPr/>
        </p:nvSpPr>
        <p:spPr>
          <a:xfrm rot="16200000">
            <a:off x="657667" y="3227943"/>
            <a:ext cx="964623" cy="261610"/>
          </a:xfrm>
          <a:prstGeom prst="rect">
            <a:avLst/>
          </a:prstGeom>
          <a:solidFill>
            <a:srgbClr val="4AACC7"/>
          </a:solidFill>
        </p:spPr>
        <p:txBody>
          <a:bodyPr wrap="none" tIns="0" rIns="0" rtlCol="0">
            <a:spAutoFit/>
          </a:bodyPr>
          <a:lstStyle/>
          <a:p>
            <a:pPr algn="r"/>
            <a:r>
              <a:rPr lang="en-US" sz="1400" dirty="0">
                <a:solidFill>
                  <a:schemeClr val="bg1"/>
                </a:solidFill>
              </a:rPr>
              <a:t>System Eng.</a:t>
            </a:r>
          </a:p>
        </p:txBody>
      </p:sp>
      <p:sp>
        <p:nvSpPr>
          <p:cNvPr id="4" name="TextBox 3">
            <a:extLst>
              <a:ext uri="{FF2B5EF4-FFF2-40B4-BE49-F238E27FC236}">
                <a16:creationId xmlns:a16="http://schemas.microsoft.com/office/drawing/2014/main" id="{7EDEC5B8-D883-4881-A148-3814FA893603}"/>
              </a:ext>
            </a:extLst>
          </p:cNvPr>
          <p:cNvSpPr txBox="1"/>
          <p:nvPr/>
        </p:nvSpPr>
        <p:spPr>
          <a:xfrm>
            <a:off x="126392" y="6174029"/>
            <a:ext cx="3877056" cy="584775"/>
          </a:xfrm>
          <a:prstGeom prst="rect">
            <a:avLst/>
          </a:prstGeom>
          <a:solidFill>
            <a:schemeClr val="bg1"/>
          </a:solidFill>
          <a:ln w="28575">
            <a:solidFill>
              <a:schemeClr val="tx1"/>
            </a:solidFill>
          </a:ln>
        </p:spPr>
        <p:txBody>
          <a:bodyPr wrap="square" rtlCol="0">
            <a:spAutoFit/>
          </a:bodyPr>
          <a:lstStyle/>
          <a:p>
            <a:r>
              <a:rPr lang="en-US" sz="1600" dirty="0">
                <a:solidFill>
                  <a:schemeClr val="accent3">
                    <a:lumMod val="50000"/>
                  </a:schemeClr>
                </a:solidFill>
              </a:rPr>
              <a:t>Digital thread and integrated data flow is represented via arrows</a:t>
            </a:r>
          </a:p>
        </p:txBody>
      </p:sp>
      <p:grpSp>
        <p:nvGrpSpPr>
          <p:cNvPr id="7" name="Group 6">
            <a:extLst>
              <a:ext uri="{FF2B5EF4-FFF2-40B4-BE49-F238E27FC236}">
                <a16:creationId xmlns:a16="http://schemas.microsoft.com/office/drawing/2014/main" id="{8BB5C931-4B06-209A-456B-23BB72E6BEFD}"/>
              </a:ext>
            </a:extLst>
          </p:cNvPr>
          <p:cNvGrpSpPr/>
          <p:nvPr/>
        </p:nvGrpSpPr>
        <p:grpSpPr>
          <a:xfrm>
            <a:off x="64477" y="756139"/>
            <a:ext cx="11418277" cy="6101861"/>
            <a:chOff x="64477" y="756139"/>
            <a:chExt cx="11418277" cy="6101861"/>
          </a:xfrm>
        </p:grpSpPr>
        <p:sp>
          <p:nvSpPr>
            <p:cNvPr id="5" name="Rectangle 4">
              <a:extLst>
                <a:ext uri="{FF2B5EF4-FFF2-40B4-BE49-F238E27FC236}">
                  <a16:creationId xmlns:a16="http://schemas.microsoft.com/office/drawing/2014/main" id="{112EF895-C16F-53B3-709E-7470CE1E4D71}"/>
                </a:ext>
              </a:extLst>
            </p:cNvPr>
            <p:cNvSpPr/>
            <p:nvPr/>
          </p:nvSpPr>
          <p:spPr>
            <a:xfrm>
              <a:off x="64477" y="996462"/>
              <a:ext cx="11418277" cy="5861538"/>
            </a:xfrm>
            <a:prstGeom prst="rect">
              <a:avLst/>
            </a:prstGeom>
            <a:solidFill>
              <a:schemeClr val="bg1">
                <a:alpha val="6057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A4E84D6-3FA8-32B3-F6EE-DFAB99223602}"/>
                </a:ext>
              </a:extLst>
            </p:cNvPr>
            <p:cNvSpPr/>
            <p:nvPr/>
          </p:nvSpPr>
          <p:spPr>
            <a:xfrm>
              <a:off x="64478" y="756139"/>
              <a:ext cx="10791092" cy="240323"/>
            </a:xfrm>
            <a:prstGeom prst="rect">
              <a:avLst/>
            </a:prstGeom>
            <a:solidFill>
              <a:schemeClr val="bg1">
                <a:alpha val="6057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a:extLst>
              <a:ext uri="{FF2B5EF4-FFF2-40B4-BE49-F238E27FC236}">
                <a16:creationId xmlns:a16="http://schemas.microsoft.com/office/drawing/2014/main" id="{7804B094-F5C7-BBE0-E4A9-491A2666B612}"/>
              </a:ext>
            </a:extLst>
          </p:cNvPr>
          <p:cNvSpPr/>
          <p:nvPr/>
        </p:nvSpPr>
        <p:spPr>
          <a:xfrm>
            <a:off x="5235215" y="1623737"/>
            <a:ext cx="5841494" cy="2491063"/>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791341A-B85C-F05B-C51B-643F0258D6BD}"/>
              </a:ext>
            </a:extLst>
          </p:cNvPr>
          <p:cNvSpPr txBox="1"/>
          <p:nvPr/>
        </p:nvSpPr>
        <p:spPr>
          <a:xfrm>
            <a:off x="5420917" y="1809735"/>
            <a:ext cx="5655792"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Spans the lifecycle of project</a:t>
            </a:r>
          </a:p>
          <a:p>
            <a:pPr marL="285750" indent="-285750">
              <a:buFont typeface="Arial" panose="020B0604020202020204" pitchFamily="34" charset="0"/>
              <a:buChar char="•"/>
            </a:pPr>
            <a:r>
              <a:rPr lang="en-US" dirty="0">
                <a:solidFill>
                  <a:schemeClr val="bg1"/>
                </a:solidFill>
              </a:rPr>
              <a:t>Complex until you know how</a:t>
            </a:r>
          </a:p>
          <a:p>
            <a:pPr marL="285750" indent="-285750">
              <a:buFont typeface="Arial" panose="020B0604020202020204" pitchFamily="34" charset="0"/>
              <a:buChar char="•"/>
            </a:pPr>
            <a:r>
              <a:rPr lang="en-US" dirty="0">
                <a:solidFill>
                  <a:schemeClr val="bg1"/>
                </a:solidFill>
              </a:rPr>
              <a:t>Build slow, steady &amp; smartly – don’t have to eat the elephant on day one.</a:t>
            </a:r>
          </a:p>
          <a:p>
            <a:pPr marL="285750" indent="-285750">
              <a:buFont typeface="Arial" panose="020B0604020202020204" pitchFamily="34" charset="0"/>
              <a:buChar char="•"/>
            </a:pPr>
            <a:r>
              <a:rPr lang="en-US" dirty="0">
                <a:solidFill>
                  <a:schemeClr val="bg1"/>
                </a:solidFill>
              </a:rPr>
              <a:t>Tailorable to specific program/project</a:t>
            </a:r>
          </a:p>
          <a:p>
            <a:pPr marL="285750" indent="-285750">
              <a:buFont typeface="Arial" panose="020B0604020202020204" pitchFamily="34" charset="0"/>
              <a:buChar char="•"/>
            </a:pPr>
            <a:r>
              <a:rPr lang="en-US" dirty="0">
                <a:solidFill>
                  <a:schemeClr val="bg1"/>
                </a:solidFill>
              </a:rPr>
              <a:t>Less errors in engineering </a:t>
            </a:r>
            <a:r>
              <a:rPr lang="en-US" sz="1400" dirty="0">
                <a:solidFill>
                  <a:schemeClr val="bg1"/>
                </a:solidFill>
              </a:rPr>
              <a:t>(found in manufacturing &amp; testing)</a:t>
            </a:r>
          </a:p>
          <a:p>
            <a:pPr marL="285750" indent="-285750">
              <a:buFont typeface="Arial" panose="020B0604020202020204" pitchFamily="34" charset="0"/>
              <a:buChar char="•"/>
            </a:pPr>
            <a:r>
              <a:rPr lang="en-US" dirty="0">
                <a:solidFill>
                  <a:schemeClr val="bg1"/>
                </a:solidFill>
              </a:rPr>
              <a:t>Increase speed of develop &amp; delivery of missions</a:t>
            </a:r>
          </a:p>
        </p:txBody>
      </p:sp>
    </p:spTree>
    <p:extLst>
      <p:ext uri="{BB962C8B-B14F-4D97-AF65-F5344CB8AC3E}">
        <p14:creationId xmlns:p14="http://schemas.microsoft.com/office/powerpoint/2010/main" val="402827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152EF745-6576-E053-33C9-95D28B61042B}"/>
              </a:ext>
            </a:extLst>
          </p:cNvPr>
          <p:cNvSpPr/>
          <p:nvPr/>
        </p:nvSpPr>
        <p:spPr>
          <a:xfrm>
            <a:off x="4919645" y="1618219"/>
            <a:ext cx="1281584" cy="96828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Rounded Rectangle 4">
            <a:extLst>
              <a:ext uri="{FF2B5EF4-FFF2-40B4-BE49-F238E27FC236}">
                <a16:creationId xmlns:a16="http://schemas.microsoft.com/office/drawing/2014/main" id="{9F4A91D8-64B8-8BA8-79F0-1B9BB493F0B1}"/>
              </a:ext>
            </a:extLst>
          </p:cNvPr>
          <p:cNvSpPr/>
          <p:nvPr/>
        </p:nvSpPr>
        <p:spPr>
          <a:xfrm>
            <a:off x="2714524" y="1619977"/>
            <a:ext cx="1959428" cy="96828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55" name="Title 1054">
            <a:extLst>
              <a:ext uri="{FF2B5EF4-FFF2-40B4-BE49-F238E27FC236}">
                <a16:creationId xmlns:a16="http://schemas.microsoft.com/office/drawing/2014/main" id="{A89214B3-035D-D0D2-77D0-10F8EEBCDD6A}"/>
              </a:ext>
            </a:extLst>
          </p:cNvPr>
          <p:cNvSpPr>
            <a:spLocks noGrp="1"/>
          </p:cNvSpPr>
          <p:nvPr>
            <p:ph type="title"/>
          </p:nvPr>
        </p:nvSpPr>
        <p:spPr>
          <a:xfrm>
            <a:off x="162364" y="6369"/>
            <a:ext cx="10609237" cy="739942"/>
          </a:xfrm>
        </p:spPr>
        <p:txBody>
          <a:bodyPr>
            <a:normAutofit fontScale="90000"/>
          </a:bodyPr>
          <a:lstStyle/>
          <a:p>
            <a:r>
              <a:rPr lang="en-US" sz="2800" dirty="0"/>
              <a:t>Toolchain Pilot: Phased Integration of Commonly Used Engineering Tools w/in NASA Engineering Domain</a:t>
            </a:r>
          </a:p>
        </p:txBody>
      </p:sp>
      <p:sp>
        <p:nvSpPr>
          <p:cNvPr id="2" name="Slide Number Placeholder 1">
            <a:extLst>
              <a:ext uri="{FF2B5EF4-FFF2-40B4-BE49-F238E27FC236}">
                <a16:creationId xmlns:a16="http://schemas.microsoft.com/office/drawing/2014/main" id="{34E1F694-C532-EE8B-A31A-987B6854341C}"/>
              </a:ext>
            </a:extLst>
          </p:cNvPr>
          <p:cNvSpPr>
            <a:spLocks noGrp="1"/>
          </p:cNvSpPr>
          <p:nvPr>
            <p:ph type="sldNum" sz="quarter" idx="12"/>
          </p:nvPr>
        </p:nvSpPr>
        <p:spPr/>
        <p:txBody>
          <a:bodyPr/>
          <a:lstStyle/>
          <a:p>
            <a:fld id="{C1648A5A-AD4A-4009-87F5-A24241EE7D5C}" type="slidenum">
              <a:rPr lang="en-US" smtClean="0">
                <a:solidFill>
                  <a:prstClr val="black">
                    <a:tint val="75000"/>
                  </a:prstClr>
                </a:solidFill>
              </a:rPr>
              <a:pPr/>
              <a:t>18</a:t>
            </a:fld>
            <a:endParaRPr lang="en-US">
              <a:solidFill>
                <a:prstClr val="black">
                  <a:tint val="75000"/>
                </a:prstClr>
              </a:solidFill>
            </a:endParaRPr>
          </a:p>
        </p:txBody>
      </p:sp>
      <p:pic>
        <p:nvPicPr>
          <p:cNvPr id="1026" name="Picture 2" descr="2021x Refresh2 Version News">
            <a:extLst>
              <a:ext uri="{FF2B5EF4-FFF2-40B4-BE49-F238E27FC236}">
                <a16:creationId xmlns:a16="http://schemas.microsoft.com/office/drawing/2014/main" id="{DF2C2F39-E0D3-4AFC-9D1F-35A8414B0AB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87444" y="1537178"/>
            <a:ext cx="1705428" cy="8527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E81F8DF-AF8B-FD80-F1AA-690ECC140B7A}"/>
              </a:ext>
            </a:extLst>
          </p:cNvPr>
          <p:cNvSpPr txBox="1"/>
          <p:nvPr/>
        </p:nvSpPr>
        <p:spPr>
          <a:xfrm>
            <a:off x="2841699" y="2283616"/>
            <a:ext cx="1741713" cy="307777"/>
          </a:xfrm>
          <a:prstGeom prst="rect">
            <a:avLst/>
          </a:prstGeom>
          <a:noFill/>
        </p:spPr>
        <p:txBody>
          <a:bodyPr wrap="square" rtlCol="0">
            <a:spAutoFit/>
          </a:bodyPr>
          <a:lstStyle/>
          <a:p>
            <a:pPr algn="ctr"/>
            <a:r>
              <a:rPr lang="en-US" sz="1400" dirty="0"/>
              <a:t>SysML Modeling</a:t>
            </a:r>
          </a:p>
        </p:txBody>
      </p:sp>
      <p:sp>
        <p:nvSpPr>
          <p:cNvPr id="4" name="TextBox 3">
            <a:extLst>
              <a:ext uri="{FF2B5EF4-FFF2-40B4-BE49-F238E27FC236}">
                <a16:creationId xmlns:a16="http://schemas.microsoft.com/office/drawing/2014/main" id="{36DBC093-7232-2694-2386-3E66C6C3AE94}"/>
              </a:ext>
            </a:extLst>
          </p:cNvPr>
          <p:cNvSpPr txBox="1"/>
          <p:nvPr/>
        </p:nvSpPr>
        <p:spPr>
          <a:xfrm>
            <a:off x="4907968" y="2222693"/>
            <a:ext cx="1281584" cy="430887"/>
          </a:xfrm>
          <a:prstGeom prst="rect">
            <a:avLst/>
          </a:prstGeom>
          <a:noFill/>
        </p:spPr>
        <p:txBody>
          <a:bodyPr wrap="square" rtlCol="0">
            <a:spAutoFit/>
          </a:bodyPr>
          <a:lstStyle/>
          <a:p>
            <a:pPr algn="ctr"/>
            <a:r>
              <a:rPr lang="en-US" sz="1100" dirty="0"/>
              <a:t>SysML Model Management</a:t>
            </a:r>
          </a:p>
        </p:txBody>
      </p:sp>
      <p:pic>
        <p:nvPicPr>
          <p:cNvPr id="1032" name="Picture 8">
            <a:extLst>
              <a:ext uri="{FF2B5EF4-FFF2-40B4-BE49-F238E27FC236}">
                <a16:creationId xmlns:a16="http://schemas.microsoft.com/office/drawing/2014/main" id="{58B5C2E2-CFE8-C8B1-2091-2A55D26EAD5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80796" y="4361787"/>
            <a:ext cx="794770" cy="183327"/>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a:extLst>
              <a:ext uri="{FF2B5EF4-FFF2-40B4-BE49-F238E27FC236}">
                <a16:creationId xmlns:a16="http://schemas.microsoft.com/office/drawing/2014/main" id="{65F39BAF-E605-C0E2-9360-CEF5506E5A55}"/>
              </a:ext>
            </a:extLst>
          </p:cNvPr>
          <p:cNvSpPr/>
          <p:nvPr/>
        </p:nvSpPr>
        <p:spPr>
          <a:xfrm>
            <a:off x="1104052" y="5086713"/>
            <a:ext cx="1502510" cy="96828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29C39331-F188-F6F4-B08E-EF7112741EBC}"/>
              </a:ext>
            </a:extLst>
          </p:cNvPr>
          <p:cNvSpPr txBox="1"/>
          <p:nvPr/>
        </p:nvSpPr>
        <p:spPr>
          <a:xfrm>
            <a:off x="1390975" y="5764598"/>
            <a:ext cx="943976" cy="307777"/>
          </a:xfrm>
          <a:prstGeom prst="rect">
            <a:avLst/>
          </a:prstGeom>
          <a:noFill/>
        </p:spPr>
        <p:txBody>
          <a:bodyPr wrap="none" rtlCol="0">
            <a:spAutoFit/>
          </a:bodyPr>
          <a:lstStyle/>
          <a:p>
            <a:r>
              <a:rPr lang="en-US" sz="1400" dirty="0"/>
              <a:t>ECAD PLM</a:t>
            </a:r>
          </a:p>
        </p:txBody>
      </p:sp>
      <p:pic>
        <p:nvPicPr>
          <p:cNvPr id="1036" name="Picture 12" descr="Sponsors 2019 | Altium Live Summit">
            <a:extLst>
              <a:ext uri="{FF2B5EF4-FFF2-40B4-BE49-F238E27FC236}">
                <a16:creationId xmlns:a16="http://schemas.microsoft.com/office/drawing/2014/main" id="{97F31A31-9495-D213-14DF-CD19B71237A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54183" y="5204398"/>
            <a:ext cx="764464" cy="57285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Elbow Connector 15">
            <a:extLst>
              <a:ext uri="{FF2B5EF4-FFF2-40B4-BE49-F238E27FC236}">
                <a16:creationId xmlns:a16="http://schemas.microsoft.com/office/drawing/2014/main" id="{3765DB95-653E-76F1-EFEF-B4B0FED348AA}"/>
              </a:ext>
            </a:extLst>
          </p:cNvPr>
          <p:cNvCxnSpPr>
            <a:cxnSpLocks/>
            <a:stCxn id="10" idx="0"/>
          </p:cNvCxnSpPr>
          <p:nvPr/>
        </p:nvCxnSpPr>
        <p:spPr>
          <a:xfrm rot="5400000" flipH="1" flipV="1">
            <a:off x="2937753" y="3318127"/>
            <a:ext cx="686140" cy="2851032"/>
          </a:xfrm>
          <a:prstGeom prst="bentConnector2">
            <a:avLst/>
          </a:prstGeom>
          <a:ln>
            <a:solidFill>
              <a:srgbClr val="009F1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8E0F82BC-C879-8B18-ABED-A46B9E58684B}"/>
              </a:ext>
            </a:extLst>
          </p:cNvPr>
          <p:cNvCxnSpPr>
            <a:cxnSpLocks/>
            <a:endCxn id="5" idx="1"/>
          </p:cNvCxnSpPr>
          <p:nvPr/>
        </p:nvCxnSpPr>
        <p:spPr>
          <a:xfrm>
            <a:off x="2066056" y="2102288"/>
            <a:ext cx="648468" cy="1831"/>
          </a:xfrm>
          <a:prstGeom prst="bentConnector3">
            <a:avLst>
              <a:gd name="adj1" fmla="val 50000"/>
            </a:avLst>
          </a:prstGeom>
          <a:ln>
            <a:solidFill>
              <a:srgbClr val="009F1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C96BF0A5-0EB2-BABC-9DDA-08CEF00C732C}"/>
              </a:ext>
            </a:extLst>
          </p:cNvPr>
          <p:cNvCxnSpPr>
            <a:cxnSpLocks/>
            <a:endCxn id="5" idx="2"/>
          </p:cNvCxnSpPr>
          <p:nvPr/>
        </p:nvCxnSpPr>
        <p:spPr>
          <a:xfrm rot="16200000" flipV="1">
            <a:off x="3358619" y="2923881"/>
            <a:ext cx="1678347" cy="1007108"/>
          </a:xfrm>
          <a:prstGeom prst="bentConnector3">
            <a:avLst>
              <a:gd name="adj1" fmla="val 58"/>
            </a:avLst>
          </a:prstGeom>
          <a:ln>
            <a:solidFill>
              <a:srgbClr val="009F1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064EC674-D9B6-AF9C-1962-25D5CF3D17E9}"/>
              </a:ext>
            </a:extLst>
          </p:cNvPr>
          <p:cNvCxnSpPr>
            <a:cxnSpLocks/>
            <a:stCxn id="5" idx="3"/>
            <a:endCxn id="6" idx="1"/>
          </p:cNvCxnSpPr>
          <p:nvPr/>
        </p:nvCxnSpPr>
        <p:spPr>
          <a:xfrm flipV="1">
            <a:off x="4673952" y="2102361"/>
            <a:ext cx="245693" cy="1758"/>
          </a:xfrm>
          <a:prstGeom prst="bentConnector3">
            <a:avLst>
              <a:gd name="adj1" fmla="val 50000"/>
            </a:avLst>
          </a:prstGeom>
          <a:ln>
            <a:solidFill>
              <a:srgbClr val="009F1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74C0073D-E11C-82F5-E51A-5B26EFF9DF2F}"/>
              </a:ext>
            </a:extLst>
          </p:cNvPr>
          <p:cNvCxnSpPr>
            <a:cxnSpLocks/>
            <a:stCxn id="11" idx="2"/>
          </p:cNvCxnSpPr>
          <p:nvPr/>
        </p:nvCxnSpPr>
        <p:spPr>
          <a:xfrm rot="16200000" flipH="1">
            <a:off x="2319886" y="2014119"/>
            <a:ext cx="1381369" cy="3391538"/>
          </a:xfrm>
          <a:prstGeom prst="bentConnector2">
            <a:avLst/>
          </a:prstGeom>
          <a:ln>
            <a:solidFill>
              <a:srgbClr val="009F1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14801878-79D6-FF0A-C8EC-0B4B56B37C07}"/>
              </a:ext>
            </a:extLst>
          </p:cNvPr>
          <p:cNvSpPr/>
          <p:nvPr/>
        </p:nvSpPr>
        <p:spPr>
          <a:xfrm>
            <a:off x="6582648" y="5086713"/>
            <a:ext cx="1502510" cy="96828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FD6B9D6A-DD14-B118-ED40-E87A7556B723}"/>
              </a:ext>
            </a:extLst>
          </p:cNvPr>
          <p:cNvSpPr/>
          <p:nvPr/>
        </p:nvSpPr>
        <p:spPr>
          <a:xfrm>
            <a:off x="8298262" y="5086713"/>
            <a:ext cx="1502510" cy="96828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 name="TextBox 37">
            <a:extLst>
              <a:ext uri="{FF2B5EF4-FFF2-40B4-BE49-F238E27FC236}">
                <a16:creationId xmlns:a16="http://schemas.microsoft.com/office/drawing/2014/main" id="{1656DD56-CA6A-FF26-9785-11BB6418E775}"/>
              </a:ext>
            </a:extLst>
          </p:cNvPr>
          <p:cNvSpPr txBox="1"/>
          <p:nvPr/>
        </p:nvSpPr>
        <p:spPr>
          <a:xfrm>
            <a:off x="8763267" y="5759752"/>
            <a:ext cx="623889" cy="307777"/>
          </a:xfrm>
          <a:prstGeom prst="rect">
            <a:avLst/>
          </a:prstGeom>
          <a:noFill/>
        </p:spPr>
        <p:txBody>
          <a:bodyPr wrap="none" rtlCol="0">
            <a:spAutoFit/>
          </a:bodyPr>
          <a:lstStyle/>
          <a:p>
            <a:r>
              <a:rPr lang="en-US" sz="1400" dirty="0"/>
              <a:t>SPDM</a:t>
            </a:r>
          </a:p>
        </p:txBody>
      </p:sp>
      <p:sp>
        <p:nvSpPr>
          <p:cNvPr id="39" name="TextBox 38">
            <a:extLst>
              <a:ext uri="{FF2B5EF4-FFF2-40B4-BE49-F238E27FC236}">
                <a16:creationId xmlns:a16="http://schemas.microsoft.com/office/drawing/2014/main" id="{DBD2F346-5E55-0301-5620-4869135765BC}"/>
              </a:ext>
            </a:extLst>
          </p:cNvPr>
          <p:cNvSpPr txBox="1"/>
          <p:nvPr/>
        </p:nvSpPr>
        <p:spPr>
          <a:xfrm>
            <a:off x="7009134" y="5764598"/>
            <a:ext cx="623889" cy="307777"/>
          </a:xfrm>
          <a:prstGeom prst="rect">
            <a:avLst/>
          </a:prstGeom>
          <a:noFill/>
        </p:spPr>
        <p:txBody>
          <a:bodyPr wrap="none" rtlCol="0">
            <a:spAutoFit/>
          </a:bodyPr>
          <a:lstStyle/>
          <a:p>
            <a:r>
              <a:rPr lang="en-US" sz="1400" dirty="0"/>
              <a:t>SPDM</a:t>
            </a:r>
          </a:p>
        </p:txBody>
      </p:sp>
      <p:pic>
        <p:nvPicPr>
          <p:cNvPr id="1038" name="Picture 14" descr="Razorleaf Announces Services Partnership with Ansys - Razorleaf">
            <a:extLst>
              <a:ext uri="{FF2B5EF4-FFF2-40B4-BE49-F238E27FC236}">
                <a16:creationId xmlns:a16="http://schemas.microsoft.com/office/drawing/2014/main" id="{A8FFA860-5F01-D25F-59A6-554CFB5265F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5302" t="24277" r="6913" b="24904"/>
          <a:stretch/>
        </p:blipFill>
        <p:spPr bwMode="auto">
          <a:xfrm>
            <a:off x="6787468" y="5204398"/>
            <a:ext cx="1052144" cy="60909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imManager | Simulation Data Management | MSC Software | RYANUS">
            <a:extLst>
              <a:ext uri="{FF2B5EF4-FFF2-40B4-BE49-F238E27FC236}">
                <a16:creationId xmlns:a16="http://schemas.microsoft.com/office/drawing/2014/main" id="{7C5A9D3A-9A5A-6E14-5C4B-B1D04E00887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403785" y="5369839"/>
            <a:ext cx="1277244" cy="336341"/>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Elbow Connector 40">
            <a:extLst>
              <a:ext uri="{FF2B5EF4-FFF2-40B4-BE49-F238E27FC236}">
                <a16:creationId xmlns:a16="http://schemas.microsoft.com/office/drawing/2014/main" id="{5BE69073-0F98-B2DB-A2FB-BDD7DB48982D}"/>
              </a:ext>
            </a:extLst>
          </p:cNvPr>
          <p:cNvCxnSpPr>
            <a:cxnSpLocks/>
            <a:stCxn id="43" idx="3"/>
            <a:endCxn id="35" idx="0"/>
          </p:cNvCxnSpPr>
          <p:nvPr/>
        </p:nvCxnSpPr>
        <p:spPr>
          <a:xfrm>
            <a:off x="6030085" y="4421112"/>
            <a:ext cx="1303818" cy="665601"/>
          </a:xfrm>
          <a:prstGeom prst="bentConnector2">
            <a:avLst/>
          </a:prstGeom>
          <a:ln>
            <a:solidFill>
              <a:srgbClr val="009F1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Elbow Connector 43">
            <a:extLst>
              <a:ext uri="{FF2B5EF4-FFF2-40B4-BE49-F238E27FC236}">
                <a16:creationId xmlns:a16="http://schemas.microsoft.com/office/drawing/2014/main" id="{A5DDDC48-3FBF-1E30-9D20-59506448297F}"/>
              </a:ext>
            </a:extLst>
          </p:cNvPr>
          <p:cNvCxnSpPr>
            <a:cxnSpLocks/>
            <a:stCxn id="43" idx="3"/>
            <a:endCxn id="36" idx="0"/>
          </p:cNvCxnSpPr>
          <p:nvPr/>
        </p:nvCxnSpPr>
        <p:spPr>
          <a:xfrm>
            <a:off x="6030085" y="4421112"/>
            <a:ext cx="3019432" cy="665601"/>
          </a:xfrm>
          <a:prstGeom prst="bentConnector2">
            <a:avLst/>
          </a:prstGeom>
          <a:ln>
            <a:solidFill>
              <a:srgbClr val="009F1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Rounded Rectangle 54">
            <a:extLst>
              <a:ext uri="{FF2B5EF4-FFF2-40B4-BE49-F238E27FC236}">
                <a16:creationId xmlns:a16="http://schemas.microsoft.com/office/drawing/2014/main" id="{33EB911C-BAEB-7769-CB1C-FE9A45FD99EC}"/>
              </a:ext>
            </a:extLst>
          </p:cNvPr>
          <p:cNvSpPr/>
          <p:nvPr/>
        </p:nvSpPr>
        <p:spPr>
          <a:xfrm>
            <a:off x="2970692" y="5094962"/>
            <a:ext cx="1502510" cy="96828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7" name="TextBox 56">
            <a:extLst>
              <a:ext uri="{FF2B5EF4-FFF2-40B4-BE49-F238E27FC236}">
                <a16:creationId xmlns:a16="http://schemas.microsoft.com/office/drawing/2014/main" id="{A30DFC56-3789-7D4D-F10E-232D9C1E0C8C}"/>
              </a:ext>
            </a:extLst>
          </p:cNvPr>
          <p:cNvSpPr txBox="1"/>
          <p:nvPr/>
        </p:nvSpPr>
        <p:spPr>
          <a:xfrm>
            <a:off x="3435697" y="5768001"/>
            <a:ext cx="581698" cy="307777"/>
          </a:xfrm>
          <a:prstGeom prst="rect">
            <a:avLst/>
          </a:prstGeom>
          <a:noFill/>
        </p:spPr>
        <p:txBody>
          <a:bodyPr wrap="none" rtlCol="0">
            <a:spAutoFit/>
          </a:bodyPr>
          <a:lstStyle/>
          <a:p>
            <a:r>
              <a:rPr lang="en-US" sz="1400" dirty="0"/>
              <a:t>ECAD</a:t>
            </a:r>
          </a:p>
        </p:txBody>
      </p:sp>
      <p:sp>
        <p:nvSpPr>
          <p:cNvPr id="59" name="TextBox 58">
            <a:extLst>
              <a:ext uri="{FF2B5EF4-FFF2-40B4-BE49-F238E27FC236}">
                <a16:creationId xmlns:a16="http://schemas.microsoft.com/office/drawing/2014/main" id="{A2061602-3490-3362-AF37-1235B6EC7C8F}"/>
              </a:ext>
            </a:extLst>
          </p:cNvPr>
          <p:cNvSpPr txBox="1"/>
          <p:nvPr/>
        </p:nvSpPr>
        <p:spPr>
          <a:xfrm>
            <a:off x="6545628" y="6287593"/>
            <a:ext cx="3587521" cy="307777"/>
          </a:xfrm>
          <a:prstGeom prst="rect">
            <a:avLst/>
          </a:prstGeom>
          <a:noFill/>
        </p:spPr>
        <p:txBody>
          <a:bodyPr wrap="none" rtlCol="0">
            <a:spAutoFit/>
          </a:bodyPr>
          <a:lstStyle/>
          <a:p>
            <a:r>
              <a:rPr lang="en-US" sz="1400" dirty="0"/>
              <a:t>SPDM – Simulation Product Data Management</a:t>
            </a:r>
          </a:p>
        </p:txBody>
      </p:sp>
      <p:pic>
        <p:nvPicPr>
          <p:cNvPr id="1042" name="Picture 18" descr="Insert Logo or Any Images on PCB | Altium Designer 21 What's New - YouTube">
            <a:extLst>
              <a:ext uri="{FF2B5EF4-FFF2-40B4-BE49-F238E27FC236}">
                <a16:creationId xmlns:a16="http://schemas.microsoft.com/office/drawing/2014/main" id="{91D74DEB-6134-5554-7F08-6BAB7A9ACD0E}"/>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241989" y="5203762"/>
            <a:ext cx="904498" cy="609727"/>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Elbow Connector 61">
            <a:extLst>
              <a:ext uri="{FF2B5EF4-FFF2-40B4-BE49-F238E27FC236}">
                <a16:creationId xmlns:a16="http://schemas.microsoft.com/office/drawing/2014/main" id="{A7482D9A-D391-E1EC-9890-37501DD21974}"/>
              </a:ext>
            </a:extLst>
          </p:cNvPr>
          <p:cNvCxnSpPr>
            <a:cxnSpLocks/>
            <a:stCxn id="55" idx="1"/>
            <a:endCxn id="10" idx="3"/>
          </p:cNvCxnSpPr>
          <p:nvPr/>
        </p:nvCxnSpPr>
        <p:spPr>
          <a:xfrm rot="10800000">
            <a:off x="2606562" y="5570856"/>
            <a:ext cx="364130" cy="8249"/>
          </a:xfrm>
          <a:prstGeom prst="bentConnector3">
            <a:avLst>
              <a:gd name="adj1" fmla="val 50000"/>
            </a:avLst>
          </a:prstGeom>
          <a:ln>
            <a:solidFill>
              <a:srgbClr val="009F1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41" name="TextBox 1040">
            <a:extLst>
              <a:ext uri="{FF2B5EF4-FFF2-40B4-BE49-F238E27FC236}">
                <a16:creationId xmlns:a16="http://schemas.microsoft.com/office/drawing/2014/main" id="{57E64BA6-409A-4333-3A0B-8C2B2CA02405}"/>
              </a:ext>
            </a:extLst>
          </p:cNvPr>
          <p:cNvSpPr txBox="1"/>
          <p:nvPr/>
        </p:nvSpPr>
        <p:spPr>
          <a:xfrm>
            <a:off x="4736167" y="4069996"/>
            <a:ext cx="266386" cy="369332"/>
          </a:xfrm>
          <a:prstGeom prst="rect">
            <a:avLst/>
          </a:prstGeom>
          <a:noFill/>
        </p:spPr>
        <p:txBody>
          <a:bodyPr wrap="square" rtlCol="0">
            <a:spAutoFit/>
          </a:bodyPr>
          <a:lstStyle/>
          <a:p>
            <a:r>
              <a:rPr lang="en-US" b="1" dirty="0">
                <a:solidFill>
                  <a:srgbClr val="009F16"/>
                </a:solidFill>
              </a:rPr>
              <a:t>✓</a:t>
            </a:r>
          </a:p>
        </p:txBody>
      </p:sp>
      <p:sp>
        <p:nvSpPr>
          <p:cNvPr id="1043" name="TextBox 1042">
            <a:extLst>
              <a:ext uri="{FF2B5EF4-FFF2-40B4-BE49-F238E27FC236}">
                <a16:creationId xmlns:a16="http://schemas.microsoft.com/office/drawing/2014/main" id="{E1E0E862-C5BE-70AE-0F4D-EC8DFC35AC57}"/>
              </a:ext>
            </a:extLst>
          </p:cNvPr>
          <p:cNvSpPr txBox="1"/>
          <p:nvPr/>
        </p:nvSpPr>
        <p:spPr>
          <a:xfrm>
            <a:off x="5764967" y="1629645"/>
            <a:ext cx="357790" cy="369332"/>
          </a:xfrm>
          <a:prstGeom prst="rect">
            <a:avLst/>
          </a:prstGeom>
          <a:noFill/>
        </p:spPr>
        <p:txBody>
          <a:bodyPr wrap="none" rtlCol="0">
            <a:spAutoFit/>
          </a:bodyPr>
          <a:lstStyle/>
          <a:p>
            <a:r>
              <a:rPr lang="en-US" b="1" dirty="0">
                <a:solidFill>
                  <a:srgbClr val="009F16"/>
                </a:solidFill>
              </a:rPr>
              <a:t>✓</a:t>
            </a:r>
          </a:p>
        </p:txBody>
      </p:sp>
      <p:sp>
        <p:nvSpPr>
          <p:cNvPr id="1044" name="TextBox 1043">
            <a:extLst>
              <a:ext uri="{FF2B5EF4-FFF2-40B4-BE49-F238E27FC236}">
                <a16:creationId xmlns:a16="http://schemas.microsoft.com/office/drawing/2014/main" id="{8CDE139A-3738-1D5C-F2E5-3B1DF93AB96A}"/>
              </a:ext>
            </a:extLst>
          </p:cNvPr>
          <p:cNvSpPr txBox="1"/>
          <p:nvPr/>
        </p:nvSpPr>
        <p:spPr>
          <a:xfrm>
            <a:off x="9419740" y="5087266"/>
            <a:ext cx="357790" cy="369332"/>
          </a:xfrm>
          <a:prstGeom prst="rect">
            <a:avLst/>
          </a:prstGeom>
          <a:noFill/>
        </p:spPr>
        <p:txBody>
          <a:bodyPr wrap="none" rtlCol="0">
            <a:spAutoFit/>
          </a:bodyPr>
          <a:lstStyle/>
          <a:p>
            <a:r>
              <a:rPr lang="en-US" b="1" dirty="0">
                <a:solidFill>
                  <a:srgbClr val="009F16"/>
                </a:solidFill>
              </a:rPr>
              <a:t>✓</a:t>
            </a:r>
          </a:p>
        </p:txBody>
      </p:sp>
      <p:sp>
        <p:nvSpPr>
          <p:cNvPr id="1050" name="TextBox 1049">
            <a:extLst>
              <a:ext uri="{FF2B5EF4-FFF2-40B4-BE49-F238E27FC236}">
                <a16:creationId xmlns:a16="http://schemas.microsoft.com/office/drawing/2014/main" id="{0949D2E4-A32E-D50A-968F-2E241235AA82}"/>
              </a:ext>
            </a:extLst>
          </p:cNvPr>
          <p:cNvSpPr txBox="1"/>
          <p:nvPr/>
        </p:nvSpPr>
        <p:spPr>
          <a:xfrm>
            <a:off x="1750915" y="4425160"/>
            <a:ext cx="585417" cy="246221"/>
          </a:xfrm>
          <a:prstGeom prst="rect">
            <a:avLst/>
          </a:prstGeom>
          <a:noFill/>
        </p:spPr>
        <p:txBody>
          <a:bodyPr wrap="none" rtlCol="0">
            <a:spAutoFit/>
          </a:bodyPr>
          <a:lstStyle/>
          <a:p>
            <a:r>
              <a:rPr lang="en-US" sz="1000" dirty="0">
                <a:solidFill>
                  <a:srgbClr val="009F16"/>
                </a:solidFill>
              </a:rPr>
              <a:t>Phase II</a:t>
            </a:r>
          </a:p>
        </p:txBody>
      </p:sp>
      <p:sp>
        <p:nvSpPr>
          <p:cNvPr id="1058" name="TextBox 1057">
            <a:extLst>
              <a:ext uri="{FF2B5EF4-FFF2-40B4-BE49-F238E27FC236}">
                <a16:creationId xmlns:a16="http://schemas.microsoft.com/office/drawing/2014/main" id="{7FABFAE7-C736-D62C-2A2B-80EC4ABF2974}"/>
              </a:ext>
            </a:extLst>
          </p:cNvPr>
          <p:cNvSpPr txBox="1"/>
          <p:nvPr/>
        </p:nvSpPr>
        <p:spPr>
          <a:xfrm>
            <a:off x="9709053" y="6581366"/>
            <a:ext cx="2121093" cy="246221"/>
          </a:xfrm>
          <a:prstGeom prst="rect">
            <a:avLst/>
          </a:prstGeom>
          <a:noFill/>
        </p:spPr>
        <p:txBody>
          <a:bodyPr wrap="none" rtlCol="0">
            <a:spAutoFit/>
          </a:bodyPr>
          <a:lstStyle/>
          <a:p>
            <a:r>
              <a:rPr lang="en-US" sz="1000" dirty="0"/>
              <a:t>ET2TC - Exiting tool to tool connector</a:t>
            </a:r>
          </a:p>
        </p:txBody>
      </p:sp>
      <p:sp>
        <p:nvSpPr>
          <p:cNvPr id="1059" name="TextBox 1058">
            <a:extLst>
              <a:ext uri="{FF2B5EF4-FFF2-40B4-BE49-F238E27FC236}">
                <a16:creationId xmlns:a16="http://schemas.microsoft.com/office/drawing/2014/main" id="{7CFB6820-0E9A-E03C-42DE-8741E8C67377}"/>
              </a:ext>
            </a:extLst>
          </p:cNvPr>
          <p:cNvSpPr txBox="1"/>
          <p:nvPr/>
        </p:nvSpPr>
        <p:spPr>
          <a:xfrm>
            <a:off x="6873435" y="4626477"/>
            <a:ext cx="506870" cy="246221"/>
          </a:xfrm>
          <a:prstGeom prst="rect">
            <a:avLst/>
          </a:prstGeom>
          <a:noFill/>
        </p:spPr>
        <p:txBody>
          <a:bodyPr wrap="none" rtlCol="0">
            <a:spAutoFit/>
          </a:bodyPr>
          <a:lstStyle/>
          <a:p>
            <a:r>
              <a:rPr lang="en-US" sz="1000" dirty="0"/>
              <a:t>ET2TC</a:t>
            </a:r>
          </a:p>
        </p:txBody>
      </p:sp>
      <p:sp>
        <p:nvSpPr>
          <p:cNvPr id="1060" name="TextBox 1059">
            <a:extLst>
              <a:ext uri="{FF2B5EF4-FFF2-40B4-BE49-F238E27FC236}">
                <a16:creationId xmlns:a16="http://schemas.microsoft.com/office/drawing/2014/main" id="{00168A25-8454-DE9A-2FAD-56DEE116F411}"/>
              </a:ext>
            </a:extLst>
          </p:cNvPr>
          <p:cNvSpPr txBox="1"/>
          <p:nvPr/>
        </p:nvSpPr>
        <p:spPr>
          <a:xfrm>
            <a:off x="4109473" y="4058918"/>
            <a:ext cx="506870" cy="246221"/>
          </a:xfrm>
          <a:prstGeom prst="rect">
            <a:avLst/>
          </a:prstGeom>
          <a:noFill/>
        </p:spPr>
        <p:txBody>
          <a:bodyPr wrap="none" rtlCol="0">
            <a:spAutoFit/>
          </a:bodyPr>
          <a:lstStyle/>
          <a:p>
            <a:r>
              <a:rPr lang="en-US" sz="1000" dirty="0"/>
              <a:t>ET2TC</a:t>
            </a:r>
          </a:p>
        </p:txBody>
      </p:sp>
      <p:sp>
        <p:nvSpPr>
          <p:cNvPr id="1061" name="TextBox 1060">
            <a:extLst>
              <a:ext uri="{FF2B5EF4-FFF2-40B4-BE49-F238E27FC236}">
                <a16:creationId xmlns:a16="http://schemas.microsoft.com/office/drawing/2014/main" id="{7426A844-B5B5-08C9-7A30-4718C924BBCE}"/>
              </a:ext>
            </a:extLst>
          </p:cNvPr>
          <p:cNvSpPr txBox="1"/>
          <p:nvPr/>
        </p:nvSpPr>
        <p:spPr>
          <a:xfrm>
            <a:off x="1773902" y="4553006"/>
            <a:ext cx="506870" cy="246221"/>
          </a:xfrm>
          <a:prstGeom prst="rect">
            <a:avLst/>
          </a:prstGeom>
          <a:noFill/>
        </p:spPr>
        <p:txBody>
          <a:bodyPr wrap="none" rtlCol="0">
            <a:spAutoFit/>
          </a:bodyPr>
          <a:lstStyle/>
          <a:p>
            <a:r>
              <a:rPr lang="en-US" sz="1000" dirty="0"/>
              <a:t>ET2TC</a:t>
            </a:r>
          </a:p>
        </p:txBody>
      </p:sp>
      <p:sp>
        <p:nvSpPr>
          <p:cNvPr id="20" name="Rounded Rectangle 19">
            <a:extLst>
              <a:ext uri="{FF2B5EF4-FFF2-40B4-BE49-F238E27FC236}">
                <a16:creationId xmlns:a16="http://schemas.microsoft.com/office/drawing/2014/main" id="{0DE7867B-848A-A29A-912B-26BF96B9009A}"/>
              </a:ext>
            </a:extLst>
          </p:cNvPr>
          <p:cNvSpPr/>
          <p:nvPr/>
        </p:nvSpPr>
        <p:spPr>
          <a:xfrm>
            <a:off x="310646" y="782222"/>
            <a:ext cx="10908643" cy="5768001"/>
          </a:xfrm>
          <a:prstGeom prst="roundRect">
            <a:avLst/>
          </a:prstGeom>
          <a:noFill/>
          <a:ln w="19050">
            <a:solidFill>
              <a:srgbClr val="7030A0"/>
            </a:solidFill>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6" name="Picture 2" descr="2021x Version News">
            <a:extLst>
              <a:ext uri="{FF2B5EF4-FFF2-40B4-BE49-F238E27FC236}">
                <a16:creationId xmlns:a16="http://schemas.microsoft.com/office/drawing/2014/main" id="{332CC0FF-C278-56E2-C17E-66CB85A3D26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947875" y="1943171"/>
            <a:ext cx="1219939" cy="319815"/>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a:extLst>
              <a:ext uri="{FF2B5EF4-FFF2-40B4-BE49-F238E27FC236}">
                <a16:creationId xmlns:a16="http://schemas.microsoft.com/office/drawing/2014/main" id="{9A55AAF4-713C-CDB8-6E72-407CC1AE53D8}"/>
              </a:ext>
            </a:extLst>
          </p:cNvPr>
          <p:cNvSpPr/>
          <p:nvPr/>
        </p:nvSpPr>
        <p:spPr>
          <a:xfrm>
            <a:off x="10024620" y="3613684"/>
            <a:ext cx="1991388" cy="162587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CB0CEAE-6B5D-09FA-4709-C09EDF4E4EDB}"/>
              </a:ext>
            </a:extLst>
          </p:cNvPr>
          <p:cNvSpPr txBox="1"/>
          <p:nvPr/>
        </p:nvSpPr>
        <p:spPr>
          <a:xfrm>
            <a:off x="10150880" y="3902587"/>
            <a:ext cx="1714258" cy="646331"/>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1200" dirty="0">
                <a:solidFill>
                  <a:schemeClr val="bg1"/>
                </a:solidFill>
              </a:rPr>
              <a:t>Federated IDP Credentialing (Access Control)</a:t>
            </a:r>
          </a:p>
        </p:txBody>
      </p:sp>
      <p:sp>
        <p:nvSpPr>
          <p:cNvPr id="31" name="TextBox 30">
            <a:extLst>
              <a:ext uri="{FF2B5EF4-FFF2-40B4-BE49-F238E27FC236}">
                <a16:creationId xmlns:a16="http://schemas.microsoft.com/office/drawing/2014/main" id="{2A1EF5B4-D70C-FCBF-6CCD-D9904D5CB673}"/>
              </a:ext>
            </a:extLst>
          </p:cNvPr>
          <p:cNvSpPr txBox="1"/>
          <p:nvPr/>
        </p:nvSpPr>
        <p:spPr>
          <a:xfrm>
            <a:off x="10665043" y="3556406"/>
            <a:ext cx="736099" cy="400110"/>
          </a:xfrm>
          <a:prstGeom prst="rect">
            <a:avLst/>
          </a:prstGeom>
          <a:noFill/>
        </p:spPr>
        <p:txBody>
          <a:bodyPr wrap="none" rtlCol="0">
            <a:spAutoFit/>
          </a:bodyPr>
          <a:lstStyle/>
          <a:p>
            <a:r>
              <a:rPr lang="en-US" sz="2000" b="1" dirty="0">
                <a:solidFill>
                  <a:schemeClr val="bg1"/>
                </a:solidFill>
              </a:rPr>
              <a:t>OCIO</a:t>
            </a:r>
          </a:p>
        </p:txBody>
      </p:sp>
      <p:sp>
        <p:nvSpPr>
          <p:cNvPr id="37" name="TextBox 36">
            <a:extLst>
              <a:ext uri="{FF2B5EF4-FFF2-40B4-BE49-F238E27FC236}">
                <a16:creationId xmlns:a16="http://schemas.microsoft.com/office/drawing/2014/main" id="{C9C3BC0B-E23C-9FA4-22C5-93B29DD1D39F}"/>
              </a:ext>
            </a:extLst>
          </p:cNvPr>
          <p:cNvSpPr txBox="1"/>
          <p:nvPr/>
        </p:nvSpPr>
        <p:spPr>
          <a:xfrm>
            <a:off x="10150880" y="4618009"/>
            <a:ext cx="1714258" cy="461665"/>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1200" dirty="0">
                <a:solidFill>
                  <a:schemeClr val="bg1"/>
                </a:solidFill>
              </a:rPr>
              <a:t>Cloud License Management</a:t>
            </a:r>
          </a:p>
        </p:txBody>
      </p:sp>
      <p:sp>
        <p:nvSpPr>
          <p:cNvPr id="61" name="Rounded Rectangle 60">
            <a:extLst>
              <a:ext uri="{FF2B5EF4-FFF2-40B4-BE49-F238E27FC236}">
                <a16:creationId xmlns:a16="http://schemas.microsoft.com/office/drawing/2014/main" id="{3F796E77-8C68-C236-A05B-F5CF0962E174}"/>
              </a:ext>
            </a:extLst>
          </p:cNvPr>
          <p:cNvSpPr/>
          <p:nvPr/>
        </p:nvSpPr>
        <p:spPr>
          <a:xfrm>
            <a:off x="4711764" y="2831477"/>
            <a:ext cx="1323748" cy="97977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63" name="Picture 4" descr="PLM (Product-Lifecycle-Management) overview | Unitec">
            <a:extLst>
              <a:ext uri="{FF2B5EF4-FFF2-40B4-BE49-F238E27FC236}">
                <a16:creationId xmlns:a16="http://schemas.microsoft.com/office/drawing/2014/main" id="{34A080BA-19C7-1FA9-448C-D860D2EFEEB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4912195" y="2838251"/>
            <a:ext cx="1053769" cy="826346"/>
          </a:xfrm>
          <a:prstGeom prst="rect">
            <a:avLst/>
          </a:prstGeom>
          <a:noFill/>
          <a:extLst>
            <a:ext uri="{909E8E84-426E-40DD-AFC4-6F175D3DCCD1}">
              <a14:hiddenFill xmlns:a14="http://schemas.microsoft.com/office/drawing/2010/main">
                <a:solidFill>
                  <a:srgbClr val="FFFFFF"/>
                </a:solidFill>
              </a14:hiddenFill>
            </a:ext>
          </a:extLst>
        </p:spPr>
      </p:pic>
      <p:sp>
        <p:nvSpPr>
          <p:cNvPr id="1024" name="TextBox 1023">
            <a:extLst>
              <a:ext uri="{FF2B5EF4-FFF2-40B4-BE49-F238E27FC236}">
                <a16:creationId xmlns:a16="http://schemas.microsoft.com/office/drawing/2014/main" id="{98861961-E4AB-1C54-693A-58F0DBAEB394}"/>
              </a:ext>
            </a:extLst>
          </p:cNvPr>
          <p:cNvSpPr txBox="1"/>
          <p:nvPr/>
        </p:nvSpPr>
        <p:spPr>
          <a:xfrm>
            <a:off x="5120203" y="3567881"/>
            <a:ext cx="506870" cy="307777"/>
          </a:xfrm>
          <a:prstGeom prst="rect">
            <a:avLst/>
          </a:prstGeom>
          <a:noFill/>
        </p:spPr>
        <p:txBody>
          <a:bodyPr wrap="none" rtlCol="0">
            <a:spAutoFit/>
          </a:bodyPr>
          <a:lstStyle/>
          <a:p>
            <a:r>
              <a:rPr lang="en-US" sz="1400" dirty="0"/>
              <a:t>PLM</a:t>
            </a:r>
          </a:p>
        </p:txBody>
      </p:sp>
      <p:cxnSp>
        <p:nvCxnSpPr>
          <p:cNvPr id="1025" name="Elbow Connector 1024">
            <a:extLst>
              <a:ext uri="{FF2B5EF4-FFF2-40B4-BE49-F238E27FC236}">
                <a16:creationId xmlns:a16="http://schemas.microsoft.com/office/drawing/2014/main" id="{4D53E849-2F71-8E64-663D-0655D99C46CE}"/>
              </a:ext>
            </a:extLst>
          </p:cNvPr>
          <p:cNvCxnSpPr>
            <a:cxnSpLocks/>
            <a:stCxn id="61" idx="1"/>
            <a:endCxn id="5" idx="2"/>
          </p:cNvCxnSpPr>
          <p:nvPr/>
        </p:nvCxnSpPr>
        <p:spPr>
          <a:xfrm rot="10800000">
            <a:off x="3694238" y="2588262"/>
            <a:ext cx="1017526" cy="733105"/>
          </a:xfrm>
          <a:prstGeom prst="bentConnector2">
            <a:avLst/>
          </a:prstGeom>
          <a:ln>
            <a:solidFill>
              <a:srgbClr val="009F1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39" name="Elbow Connector 1038">
            <a:extLst>
              <a:ext uri="{FF2B5EF4-FFF2-40B4-BE49-F238E27FC236}">
                <a16:creationId xmlns:a16="http://schemas.microsoft.com/office/drawing/2014/main" id="{302A472A-4ECE-378A-EBB3-0ABC7CFB66F6}"/>
              </a:ext>
            </a:extLst>
          </p:cNvPr>
          <p:cNvCxnSpPr>
            <a:cxnSpLocks/>
            <a:endCxn id="61" idx="3"/>
          </p:cNvCxnSpPr>
          <p:nvPr/>
        </p:nvCxnSpPr>
        <p:spPr>
          <a:xfrm rot="16200000" flipV="1">
            <a:off x="5875639" y="3481239"/>
            <a:ext cx="1768484" cy="1448737"/>
          </a:xfrm>
          <a:prstGeom prst="bentConnector2">
            <a:avLst/>
          </a:prstGeom>
          <a:ln>
            <a:solidFill>
              <a:srgbClr val="009F1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64" name="Elbow Connector 1063">
            <a:extLst>
              <a:ext uri="{FF2B5EF4-FFF2-40B4-BE49-F238E27FC236}">
                <a16:creationId xmlns:a16="http://schemas.microsoft.com/office/drawing/2014/main" id="{7414024E-1240-8D62-DFCA-CA34635F8191}"/>
              </a:ext>
            </a:extLst>
          </p:cNvPr>
          <p:cNvCxnSpPr>
            <a:cxnSpLocks/>
            <a:endCxn id="61" idx="3"/>
          </p:cNvCxnSpPr>
          <p:nvPr/>
        </p:nvCxnSpPr>
        <p:spPr>
          <a:xfrm rot="10800000">
            <a:off x="6035513" y="3321366"/>
            <a:ext cx="3150721" cy="1762044"/>
          </a:xfrm>
          <a:prstGeom prst="bentConnector3">
            <a:avLst>
              <a:gd name="adj1" fmla="val 446"/>
            </a:avLst>
          </a:prstGeom>
          <a:ln>
            <a:solidFill>
              <a:srgbClr val="009F1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Rounded Rectangle 41">
            <a:extLst>
              <a:ext uri="{FF2B5EF4-FFF2-40B4-BE49-F238E27FC236}">
                <a16:creationId xmlns:a16="http://schemas.microsoft.com/office/drawing/2014/main" id="{895D3A78-19C9-F384-587B-D652A9BB98D9}"/>
              </a:ext>
            </a:extLst>
          </p:cNvPr>
          <p:cNvSpPr/>
          <p:nvPr/>
        </p:nvSpPr>
        <p:spPr>
          <a:xfrm>
            <a:off x="6989773" y="1151382"/>
            <a:ext cx="1959428" cy="144473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5" name="Picture 22" descr="Why We Chose Python Programming - Prgramly">
            <a:extLst>
              <a:ext uri="{FF2B5EF4-FFF2-40B4-BE49-F238E27FC236}">
                <a16:creationId xmlns:a16="http://schemas.microsoft.com/office/drawing/2014/main" id="{80F5B90E-C41C-E9F1-F6B3-05EFCB0CDC82}"/>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22268" y="1812099"/>
            <a:ext cx="519421" cy="570819"/>
          </a:xfrm>
          <a:prstGeom prst="rect">
            <a:avLst/>
          </a:prstGeom>
          <a:solidFill>
            <a:schemeClr val="bg1"/>
          </a:solidFill>
        </p:spPr>
      </p:pic>
      <p:pic>
        <p:nvPicPr>
          <p:cNvPr id="46" name="Picture 24" descr="R (programming language) - Wikipedia">
            <a:extLst>
              <a:ext uri="{FF2B5EF4-FFF2-40B4-BE49-F238E27FC236}">
                <a16:creationId xmlns:a16="http://schemas.microsoft.com/office/drawing/2014/main" id="{E7B7B5A5-5C02-AF8B-BAEE-5307E503A015}"/>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177644" y="1810260"/>
            <a:ext cx="738888" cy="572658"/>
          </a:xfrm>
          <a:prstGeom prst="rect">
            <a:avLst/>
          </a:prstGeom>
          <a:solidFill>
            <a:schemeClr val="bg1"/>
          </a:solidFill>
        </p:spPr>
      </p:pic>
      <p:sp>
        <p:nvSpPr>
          <p:cNvPr id="47" name="TextBox 46">
            <a:extLst>
              <a:ext uri="{FF2B5EF4-FFF2-40B4-BE49-F238E27FC236}">
                <a16:creationId xmlns:a16="http://schemas.microsoft.com/office/drawing/2014/main" id="{C889A7FB-414D-C6B2-6E57-851DC5BF2400}"/>
              </a:ext>
            </a:extLst>
          </p:cNvPr>
          <p:cNvSpPr txBox="1"/>
          <p:nvPr/>
        </p:nvSpPr>
        <p:spPr>
          <a:xfrm>
            <a:off x="7500115" y="2344794"/>
            <a:ext cx="1002575" cy="276999"/>
          </a:xfrm>
          <a:prstGeom prst="rect">
            <a:avLst/>
          </a:prstGeom>
          <a:noFill/>
        </p:spPr>
        <p:txBody>
          <a:bodyPr wrap="square" rtlCol="0">
            <a:spAutoFit/>
          </a:bodyPr>
          <a:lstStyle/>
          <a:p>
            <a:pPr algn="ctr"/>
            <a:r>
              <a:rPr lang="en-US" sz="1200" dirty="0"/>
              <a:t>Analytics</a:t>
            </a:r>
          </a:p>
        </p:txBody>
      </p:sp>
      <p:cxnSp>
        <p:nvCxnSpPr>
          <p:cNvPr id="48" name="Elbow Connector 47">
            <a:extLst>
              <a:ext uri="{FF2B5EF4-FFF2-40B4-BE49-F238E27FC236}">
                <a16:creationId xmlns:a16="http://schemas.microsoft.com/office/drawing/2014/main" id="{94CCB493-2624-AB02-DF21-90889AF0F610}"/>
              </a:ext>
            </a:extLst>
          </p:cNvPr>
          <p:cNvCxnSpPr>
            <a:cxnSpLocks/>
            <a:stCxn id="42" idx="2"/>
            <a:endCxn id="3" idx="2"/>
          </p:cNvCxnSpPr>
          <p:nvPr/>
        </p:nvCxnSpPr>
        <p:spPr>
          <a:xfrm rot="5400000" flipH="1">
            <a:off x="5838662" y="465288"/>
            <a:ext cx="4719" cy="4256931"/>
          </a:xfrm>
          <a:prstGeom prst="bentConnector3">
            <a:avLst>
              <a:gd name="adj1" fmla="val -366478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52" name="Picture 26" descr="Orbit Logic STK Scheduler">
            <a:extLst>
              <a:ext uri="{FF2B5EF4-FFF2-40B4-BE49-F238E27FC236}">
                <a16:creationId xmlns:a16="http://schemas.microsoft.com/office/drawing/2014/main" id="{BF765B1E-F652-8ED0-8499-EA58D9EE1FDC}"/>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075255" y="1269777"/>
            <a:ext cx="1055682" cy="512467"/>
          </a:xfrm>
          <a:prstGeom prst="rect">
            <a:avLst/>
          </a:prstGeom>
          <a:solidFill>
            <a:schemeClr val="bg1"/>
          </a:solidFill>
        </p:spPr>
      </p:pic>
      <p:pic>
        <p:nvPicPr>
          <p:cNvPr id="53" name="Picture 28" descr="ANSYS logo">
            <a:extLst>
              <a:ext uri="{FF2B5EF4-FFF2-40B4-BE49-F238E27FC236}">
                <a16:creationId xmlns:a16="http://schemas.microsoft.com/office/drawing/2014/main" id="{510D63CD-271F-401D-F448-6150D87E131D}"/>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32943" t="32727" r="32719" b="32675"/>
          <a:stretch/>
        </p:blipFill>
        <p:spPr bwMode="auto">
          <a:xfrm>
            <a:off x="8170625" y="1269777"/>
            <a:ext cx="738888" cy="512467"/>
          </a:xfrm>
          <a:prstGeom prst="rect">
            <a:avLst/>
          </a:prstGeom>
          <a:noFill/>
          <a:extLst>
            <a:ext uri="{909E8E84-426E-40DD-AFC4-6F175D3DCCD1}">
              <a14:hiddenFill xmlns:a14="http://schemas.microsoft.com/office/drawing/2010/main">
                <a:solidFill>
                  <a:srgbClr val="FFFFFF"/>
                </a:solidFill>
              </a14:hiddenFill>
            </a:ext>
          </a:extLst>
        </p:spPr>
      </p:pic>
      <p:sp>
        <p:nvSpPr>
          <p:cNvPr id="54" name="Rounded Rectangle 53">
            <a:extLst>
              <a:ext uri="{FF2B5EF4-FFF2-40B4-BE49-F238E27FC236}">
                <a16:creationId xmlns:a16="http://schemas.microsoft.com/office/drawing/2014/main" id="{EB5810B8-2F55-7C5E-D281-6C0A9B57F770}"/>
              </a:ext>
            </a:extLst>
          </p:cNvPr>
          <p:cNvSpPr/>
          <p:nvPr/>
        </p:nvSpPr>
        <p:spPr>
          <a:xfrm>
            <a:off x="9292770" y="1154420"/>
            <a:ext cx="1434596" cy="144473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6" name="TextBox 55">
            <a:extLst>
              <a:ext uri="{FF2B5EF4-FFF2-40B4-BE49-F238E27FC236}">
                <a16:creationId xmlns:a16="http://schemas.microsoft.com/office/drawing/2014/main" id="{0DDA0E3F-8177-239B-36EB-A3355BC6F62F}"/>
              </a:ext>
            </a:extLst>
          </p:cNvPr>
          <p:cNvSpPr txBox="1"/>
          <p:nvPr/>
        </p:nvSpPr>
        <p:spPr>
          <a:xfrm>
            <a:off x="9416029" y="2142264"/>
            <a:ext cx="1259990" cy="461665"/>
          </a:xfrm>
          <a:prstGeom prst="rect">
            <a:avLst/>
          </a:prstGeom>
          <a:noFill/>
        </p:spPr>
        <p:txBody>
          <a:bodyPr wrap="square" rtlCol="0">
            <a:spAutoFit/>
          </a:bodyPr>
          <a:lstStyle/>
          <a:p>
            <a:pPr algn="ctr"/>
            <a:r>
              <a:rPr lang="en-US" sz="1200" dirty="0"/>
              <a:t>GN&amp;C Software &amp; Sim</a:t>
            </a:r>
          </a:p>
        </p:txBody>
      </p:sp>
      <p:cxnSp>
        <p:nvCxnSpPr>
          <p:cNvPr id="58" name="Elbow Connector 57">
            <a:extLst>
              <a:ext uri="{FF2B5EF4-FFF2-40B4-BE49-F238E27FC236}">
                <a16:creationId xmlns:a16="http://schemas.microsoft.com/office/drawing/2014/main" id="{AC765738-0E2F-9E9C-D9E5-1CF74CB5976E}"/>
              </a:ext>
            </a:extLst>
          </p:cNvPr>
          <p:cNvCxnSpPr>
            <a:cxnSpLocks/>
            <a:stCxn id="54" idx="1"/>
            <a:endCxn id="42" idx="3"/>
          </p:cNvCxnSpPr>
          <p:nvPr/>
        </p:nvCxnSpPr>
        <p:spPr>
          <a:xfrm rot="10800000">
            <a:off x="8949202" y="1873747"/>
            <a:ext cx="343569" cy="3038"/>
          </a:xfrm>
          <a:prstGeom prst="bentConnector3">
            <a:avLst>
              <a:gd name="adj1" fmla="val 50000"/>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274635F0-3D9C-635A-F0FD-10E5BEE5CC20}"/>
              </a:ext>
            </a:extLst>
          </p:cNvPr>
          <p:cNvSpPr txBox="1"/>
          <p:nvPr/>
        </p:nvSpPr>
        <p:spPr>
          <a:xfrm>
            <a:off x="7282305" y="737684"/>
            <a:ext cx="1016625" cy="246221"/>
          </a:xfrm>
          <a:prstGeom prst="rect">
            <a:avLst/>
          </a:prstGeom>
          <a:noFill/>
        </p:spPr>
        <p:txBody>
          <a:bodyPr wrap="none" rtlCol="0">
            <a:spAutoFit/>
          </a:bodyPr>
          <a:lstStyle/>
          <a:p>
            <a:r>
              <a:rPr lang="en-US" sz="1000" dirty="0"/>
              <a:t>Code repository</a:t>
            </a:r>
          </a:p>
        </p:txBody>
      </p:sp>
      <p:cxnSp>
        <p:nvCxnSpPr>
          <p:cNvPr id="1037" name="Elbow Connector 1036">
            <a:extLst>
              <a:ext uri="{FF2B5EF4-FFF2-40B4-BE49-F238E27FC236}">
                <a16:creationId xmlns:a16="http://schemas.microsoft.com/office/drawing/2014/main" id="{4FB423BF-C1DE-95B7-FDA8-6303C557901E}"/>
              </a:ext>
            </a:extLst>
          </p:cNvPr>
          <p:cNvCxnSpPr>
            <a:cxnSpLocks/>
            <a:stCxn id="54" idx="0"/>
            <a:endCxn id="6" idx="3"/>
          </p:cNvCxnSpPr>
          <p:nvPr/>
        </p:nvCxnSpPr>
        <p:spPr>
          <a:xfrm rot="16200000" flipH="1" flipV="1">
            <a:off x="7631678" y="-276030"/>
            <a:ext cx="947941" cy="3808839"/>
          </a:xfrm>
          <a:prstGeom prst="bentConnector4">
            <a:avLst>
              <a:gd name="adj1" fmla="val -23276"/>
              <a:gd name="adj2" fmla="val 87390"/>
            </a:avLst>
          </a:prstGeom>
          <a:ln>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73" name="TextBox 1072">
            <a:extLst>
              <a:ext uri="{FF2B5EF4-FFF2-40B4-BE49-F238E27FC236}">
                <a16:creationId xmlns:a16="http://schemas.microsoft.com/office/drawing/2014/main" id="{22AA2C78-423A-B38E-3EA8-5269D4C780F8}"/>
              </a:ext>
            </a:extLst>
          </p:cNvPr>
          <p:cNvSpPr txBox="1"/>
          <p:nvPr/>
        </p:nvSpPr>
        <p:spPr>
          <a:xfrm>
            <a:off x="3241989" y="6053779"/>
            <a:ext cx="1037015" cy="276999"/>
          </a:xfrm>
          <a:prstGeom prst="rect">
            <a:avLst/>
          </a:prstGeom>
          <a:noFill/>
        </p:spPr>
        <p:txBody>
          <a:bodyPr wrap="none" rtlCol="0">
            <a:spAutoFit/>
          </a:bodyPr>
          <a:lstStyle/>
          <a:p>
            <a:r>
              <a:rPr lang="en-US" sz="1200" dirty="0"/>
              <a:t>On Premise / </a:t>
            </a:r>
          </a:p>
        </p:txBody>
      </p:sp>
      <p:sp>
        <p:nvSpPr>
          <p:cNvPr id="1074" name="TextBox 1073">
            <a:extLst>
              <a:ext uri="{FF2B5EF4-FFF2-40B4-BE49-F238E27FC236}">
                <a16:creationId xmlns:a16="http://schemas.microsoft.com/office/drawing/2014/main" id="{9575CB32-B8B9-8070-DD32-2F1F3A79E01E}"/>
              </a:ext>
            </a:extLst>
          </p:cNvPr>
          <p:cNvSpPr txBox="1"/>
          <p:nvPr/>
        </p:nvSpPr>
        <p:spPr>
          <a:xfrm>
            <a:off x="3050609" y="6244447"/>
            <a:ext cx="1342675" cy="276999"/>
          </a:xfrm>
          <a:prstGeom prst="rect">
            <a:avLst/>
          </a:prstGeom>
          <a:noFill/>
        </p:spPr>
        <p:txBody>
          <a:bodyPr wrap="none" rtlCol="0">
            <a:spAutoFit/>
          </a:bodyPr>
          <a:lstStyle/>
          <a:p>
            <a:r>
              <a:rPr lang="en-US" sz="1200" dirty="0"/>
              <a:t>Served from Cloud</a:t>
            </a:r>
          </a:p>
        </p:txBody>
      </p:sp>
      <p:sp>
        <p:nvSpPr>
          <p:cNvPr id="1076" name="TextBox 1075">
            <a:extLst>
              <a:ext uri="{FF2B5EF4-FFF2-40B4-BE49-F238E27FC236}">
                <a16:creationId xmlns:a16="http://schemas.microsoft.com/office/drawing/2014/main" id="{C4C82032-03D0-D528-73F8-5410A7D8CA71}"/>
              </a:ext>
            </a:extLst>
          </p:cNvPr>
          <p:cNvSpPr txBox="1"/>
          <p:nvPr/>
        </p:nvSpPr>
        <p:spPr>
          <a:xfrm>
            <a:off x="4952682" y="6149093"/>
            <a:ext cx="1037015" cy="276999"/>
          </a:xfrm>
          <a:prstGeom prst="rect">
            <a:avLst/>
          </a:prstGeom>
          <a:noFill/>
        </p:spPr>
        <p:txBody>
          <a:bodyPr wrap="none" rtlCol="0">
            <a:spAutoFit/>
          </a:bodyPr>
          <a:lstStyle/>
          <a:p>
            <a:r>
              <a:rPr lang="en-US" sz="1200" dirty="0"/>
              <a:t>On Premise / </a:t>
            </a:r>
          </a:p>
        </p:txBody>
      </p:sp>
      <p:sp>
        <p:nvSpPr>
          <p:cNvPr id="1077" name="TextBox 1076">
            <a:extLst>
              <a:ext uri="{FF2B5EF4-FFF2-40B4-BE49-F238E27FC236}">
                <a16:creationId xmlns:a16="http://schemas.microsoft.com/office/drawing/2014/main" id="{461A645D-85BD-ADEE-4EB0-CDFE49FE331A}"/>
              </a:ext>
            </a:extLst>
          </p:cNvPr>
          <p:cNvSpPr txBox="1"/>
          <p:nvPr/>
        </p:nvSpPr>
        <p:spPr>
          <a:xfrm>
            <a:off x="4792925" y="6316455"/>
            <a:ext cx="1342675" cy="276999"/>
          </a:xfrm>
          <a:prstGeom prst="rect">
            <a:avLst/>
          </a:prstGeom>
          <a:noFill/>
        </p:spPr>
        <p:txBody>
          <a:bodyPr wrap="none" rtlCol="0">
            <a:spAutoFit/>
          </a:bodyPr>
          <a:lstStyle/>
          <a:p>
            <a:r>
              <a:rPr lang="en-US" sz="1200" dirty="0"/>
              <a:t>Served from Cloud</a:t>
            </a:r>
          </a:p>
        </p:txBody>
      </p:sp>
      <p:sp>
        <p:nvSpPr>
          <p:cNvPr id="18" name="TextBox 17">
            <a:extLst>
              <a:ext uri="{FF2B5EF4-FFF2-40B4-BE49-F238E27FC236}">
                <a16:creationId xmlns:a16="http://schemas.microsoft.com/office/drawing/2014/main" id="{5CD9AF7E-1E99-3F97-0C99-F3D11D026B3C}"/>
              </a:ext>
            </a:extLst>
          </p:cNvPr>
          <p:cNvSpPr txBox="1"/>
          <p:nvPr/>
        </p:nvSpPr>
        <p:spPr>
          <a:xfrm>
            <a:off x="4261983" y="1633040"/>
            <a:ext cx="357790" cy="369332"/>
          </a:xfrm>
          <a:prstGeom prst="rect">
            <a:avLst/>
          </a:prstGeom>
          <a:noFill/>
        </p:spPr>
        <p:txBody>
          <a:bodyPr wrap="none" rtlCol="0">
            <a:spAutoFit/>
          </a:bodyPr>
          <a:lstStyle/>
          <a:p>
            <a:r>
              <a:rPr lang="en-US" b="1" dirty="0">
                <a:solidFill>
                  <a:srgbClr val="009F16"/>
                </a:solidFill>
              </a:rPr>
              <a:t>✓</a:t>
            </a:r>
          </a:p>
        </p:txBody>
      </p:sp>
      <p:sp>
        <p:nvSpPr>
          <p:cNvPr id="19" name="Rounded Rectangle 18">
            <a:extLst>
              <a:ext uri="{FF2B5EF4-FFF2-40B4-BE49-F238E27FC236}">
                <a16:creationId xmlns:a16="http://schemas.microsoft.com/office/drawing/2014/main" id="{A24EEC58-F311-37E4-D76C-CBEBF3590CCE}"/>
              </a:ext>
            </a:extLst>
          </p:cNvPr>
          <p:cNvSpPr/>
          <p:nvPr/>
        </p:nvSpPr>
        <p:spPr>
          <a:xfrm>
            <a:off x="4904272" y="822264"/>
            <a:ext cx="1281584" cy="75272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TextBox 21">
            <a:extLst>
              <a:ext uri="{FF2B5EF4-FFF2-40B4-BE49-F238E27FC236}">
                <a16:creationId xmlns:a16="http://schemas.microsoft.com/office/drawing/2014/main" id="{0A51E40E-9885-2526-12F0-D6B727CBF1FE}"/>
              </a:ext>
            </a:extLst>
          </p:cNvPr>
          <p:cNvSpPr txBox="1"/>
          <p:nvPr/>
        </p:nvSpPr>
        <p:spPr>
          <a:xfrm>
            <a:off x="4904272" y="1275568"/>
            <a:ext cx="1281584" cy="261610"/>
          </a:xfrm>
          <a:prstGeom prst="rect">
            <a:avLst/>
          </a:prstGeom>
          <a:noFill/>
        </p:spPr>
        <p:txBody>
          <a:bodyPr wrap="square" rtlCol="0">
            <a:spAutoFit/>
          </a:bodyPr>
          <a:lstStyle/>
          <a:p>
            <a:pPr algn="ctr"/>
            <a:r>
              <a:rPr lang="en-US" sz="1100" dirty="0"/>
              <a:t>Code Management</a:t>
            </a:r>
          </a:p>
        </p:txBody>
      </p:sp>
      <p:pic>
        <p:nvPicPr>
          <p:cNvPr id="50" name="Picture 2" descr="Our new logo | GitLab">
            <a:extLst>
              <a:ext uri="{FF2B5EF4-FFF2-40B4-BE49-F238E27FC236}">
                <a16:creationId xmlns:a16="http://schemas.microsoft.com/office/drawing/2014/main" id="{9D132250-CC70-3A7F-14BB-2C7C17E198B8}"/>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943107" y="851105"/>
            <a:ext cx="1173150" cy="517836"/>
          </a:xfrm>
          <a:prstGeom prst="rect">
            <a:avLst/>
          </a:prstGeom>
          <a:noFill/>
          <a:extLst>
            <a:ext uri="{909E8E84-426E-40DD-AFC4-6F175D3DCCD1}">
              <a14:hiddenFill xmlns:a14="http://schemas.microsoft.com/office/drawing/2010/main">
                <a:solidFill>
                  <a:srgbClr val="FFFFFF"/>
                </a:solidFill>
              </a14:hiddenFill>
            </a:ext>
          </a:extLst>
        </p:spPr>
      </p:pic>
      <p:cxnSp>
        <p:nvCxnSpPr>
          <p:cNvPr id="1027" name="Elbow Connector 1026">
            <a:extLst>
              <a:ext uri="{FF2B5EF4-FFF2-40B4-BE49-F238E27FC236}">
                <a16:creationId xmlns:a16="http://schemas.microsoft.com/office/drawing/2014/main" id="{66B2C289-8BC0-1B44-E1CE-AE797EEFD54A}"/>
              </a:ext>
            </a:extLst>
          </p:cNvPr>
          <p:cNvCxnSpPr>
            <a:cxnSpLocks/>
            <a:stCxn id="54" idx="0"/>
            <a:endCxn id="19" idx="3"/>
          </p:cNvCxnSpPr>
          <p:nvPr/>
        </p:nvCxnSpPr>
        <p:spPr>
          <a:xfrm rot="16200000" flipH="1" flipV="1">
            <a:off x="8075859" y="-735583"/>
            <a:ext cx="44206" cy="3824212"/>
          </a:xfrm>
          <a:prstGeom prst="bentConnector4">
            <a:avLst>
              <a:gd name="adj1" fmla="val -517124"/>
              <a:gd name="adj2" fmla="val 86993"/>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82" name="TextBox 1081">
            <a:extLst>
              <a:ext uri="{FF2B5EF4-FFF2-40B4-BE49-F238E27FC236}">
                <a16:creationId xmlns:a16="http://schemas.microsoft.com/office/drawing/2014/main" id="{C4EBA70A-7199-C2FE-B231-07E1B3BC8425}"/>
              </a:ext>
            </a:extLst>
          </p:cNvPr>
          <p:cNvSpPr txBox="1"/>
          <p:nvPr/>
        </p:nvSpPr>
        <p:spPr>
          <a:xfrm>
            <a:off x="5834158" y="771441"/>
            <a:ext cx="357790" cy="369332"/>
          </a:xfrm>
          <a:prstGeom prst="rect">
            <a:avLst/>
          </a:prstGeom>
          <a:noFill/>
        </p:spPr>
        <p:txBody>
          <a:bodyPr wrap="none" rtlCol="0">
            <a:spAutoFit/>
          </a:bodyPr>
          <a:lstStyle/>
          <a:p>
            <a:r>
              <a:rPr lang="en-US" b="1" dirty="0">
                <a:solidFill>
                  <a:srgbClr val="009F16"/>
                </a:solidFill>
              </a:rPr>
              <a:t>✓</a:t>
            </a:r>
          </a:p>
        </p:txBody>
      </p:sp>
      <p:sp>
        <p:nvSpPr>
          <p:cNvPr id="1088" name="TextBox 1087">
            <a:extLst>
              <a:ext uri="{FF2B5EF4-FFF2-40B4-BE49-F238E27FC236}">
                <a16:creationId xmlns:a16="http://schemas.microsoft.com/office/drawing/2014/main" id="{660B4CDB-6141-D62E-1F8A-BB49184B0E62}"/>
              </a:ext>
            </a:extLst>
          </p:cNvPr>
          <p:cNvSpPr txBox="1"/>
          <p:nvPr/>
        </p:nvSpPr>
        <p:spPr>
          <a:xfrm>
            <a:off x="10088540" y="1251290"/>
            <a:ext cx="519560" cy="215444"/>
          </a:xfrm>
          <a:prstGeom prst="rect">
            <a:avLst/>
          </a:prstGeom>
          <a:solidFill>
            <a:schemeClr val="bg1"/>
          </a:solidFill>
        </p:spPr>
        <p:txBody>
          <a:bodyPr wrap="square" rtlCol="0">
            <a:spAutoFit/>
          </a:bodyPr>
          <a:lstStyle/>
          <a:p>
            <a:r>
              <a:rPr lang="en-US" sz="800" dirty="0"/>
              <a:t>MONTE</a:t>
            </a:r>
          </a:p>
        </p:txBody>
      </p:sp>
      <p:pic>
        <p:nvPicPr>
          <p:cNvPr id="1089" name="Picture 4" descr="Icon-Simulink | Nutaq Technologies">
            <a:extLst>
              <a:ext uri="{FF2B5EF4-FFF2-40B4-BE49-F238E27FC236}">
                <a16:creationId xmlns:a16="http://schemas.microsoft.com/office/drawing/2014/main" id="{EB050604-B342-ED6E-F738-4B31755D00C0}"/>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169563" y="2177093"/>
            <a:ext cx="420386" cy="420386"/>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8" descr="Matlab logo transparent PNG - StickPNG">
            <a:extLst>
              <a:ext uri="{FF2B5EF4-FFF2-40B4-BE49-F238E27FC236}">
                <a16:creationId xmlns:a16="http://schemas.microsoft.com/office/drawing/2014/main" id="{47D87C2A-47E2-B4B0-2054-A6825757F1BB}"/>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880429" y="1852108"/>
            <a:ext cx="663059" cy="486236"/>
          </a:xfrm>
          <a:prstGeom prst="rect">
            <a:avLst/>
          </a:prstGeom>
          <a:noFill/>
          <a:extLst>
            <a:ext uri="{909E8E84-426E-40DD-AFC4-6F175D3DCCD1}">
              <a14:hiddenFill xmlns:a14="http://schemas.microsoft.com/office/drawing/2010/main">
                <a:solidFill>
                  <a:srgbClr val="FFFFFF"/>
                </a:solidFill>
              </a14:hiddenFill>
            </a:ext>
          </a:extLst>
        </p:spPr>
      </p:pic>
      <p:sp>
        <p:nvSpPr>
          <p:cNvPr id="1095" name="TextBox 1094">
            <a:extLst>
              <a:ext uri="{FF2B5EF4-FFF2-40B4-BE49-F238E27FC236}">
                <a16:creationId xmlns:a16="http://schemas.microsoft.com/office/drawing/2014/main" id="{0846F974-6358-0255-7F2F-2D1B5789713F}"/>
              </a:ext>
            </a:extLst>
          </p:cNvPr>
          <p:cNvSpPr txBox="1"/>
          <p:nvPr/>
        </p:nvSpPr>
        <p:spPr>
          <a:xfrm>
            <a:off x="9501653" y="1251290"/>
            <a:ext cx="519560" cy="215444"/>
          </a:xfrm>
          <a:prstGeom prst="rect">
            <a:avLst/>
          </a:prstGeom>
          <a:solidFill>
            <a:schemeClr val="bg1"/>
          </a:solidFill>
        </p:spPr>
        <p:txBody>
          <a:bodyPr wrap="square" rtlCol="0">
            <a:spAutoFit/>
          </a:bodyPr>
          <a:lstStyle/>
          <a:p>
            <a:r>
              <a:rPr lang="en-US" sz="800" dirty="0"/>
              <a:t>Trick</a:t>
            </a:r>
          </a:p>
        </p:txBody>
      </p:sp>
      <p:sp>
        <p:nvSpPr>
          <p:cNvPr id="1096" name="TextBox 1095">
            <a:extLst>
              <a:ext uri="{FF2B5EF4-FFF2-40B4-BE49-F238E27FC236}">
                <a16:creationId xmlns:a16="http://schemas.microsoft.com/office/drawing/2014/main" id="{B5F7F2DC-0B7E-DD65-625C-8AFF9670258E}"/>
              </a:ext>
            </a:extLst>
          </p:cNvPr>
          <p:cNvSpPr txBox="1"/>
          <p:nvPr/>
        </p:nvSpPr>
        <p:spPr>
          <a:xfrm>
            <a:off x="9501653" y="1512413"/>
            <a:ext cx="519560" cy="215444"/>
          </a:xfrm>
          <a:prstGeom prst="rect">
            <a:avLst/>
          </a:prstGeom>
          <a:solidFill>
            <a:schemeClr val="bg1"/>
          </a:solidFill>
        </p:spPr>
        <p:txBody>
          <a:bodyPr wrap="square" rtlCol="0">
            <a:spAutoFit/>
          </a:bodyPr>
          <a:lstStyle/>
          <a:p>
            <a:r>
              <a:rPr lang="en-US" sz="800" dirty="0"/>
              <a:t>Post2</a:t>
            </a:r>
          </a:p>
        </p:txBody>
      </p:sp>
      <p:sp>
        <p:nvSpPr>
          <p:cNvPr id="1097" name="TextBox 1096">
            <a:extLst>
              <a:ext uri="{FF2B5EF4-FFF2-40B4-BE49-F238E27FC236}">
                <a16:creationId xmlns:a16="http://schemas.microsoft.com/office/drawing/2014/main" id="{B3A1BF91-5A33-6E21-1DB8-D5EBE5CD5B12}"/>
              </a:ext>
            </a:extLst>
          </p:cNvPr>
          <p:cNvSpPr txBox="1"/>
          <p:nvPr/>
        </p:nvSpPr>
        <p:spPr>
          <a:xfrm>
            <a:off x="10084357" y="1517416"/>
            <a:ext cx="519560" cy="461665"/>
          </a:xfrm>
          <a:prstGeom prst="rect">
            <a:avLst/>
          </a:prstGeom>
          <a:solidFill>
            <a:schemeClr val="bg1"/>
          </a:solidFill>
        </p:spPr>
        <p:txBody>
          <a:bodyPr wrap="square" rtlCol="0">
            <a:spAutoFit/>
          </a:bodyPr>
          <a:lstStyle/>
          <a:p>
            <a:pPr algn="ctr"/>
            <a:r>
              <a:rPr lang="en-US" sz="800" dirty="0"/>
              <a:t>VX Works (WSTS)</a:t>
            </a:r>
          </a:p>
        </p:txBody>
      </p:sp>
      <p:pic>
        <p:nvPicPr>
          <p:cNvPr id="1098" name="Picture 1097">
            <a:extLst>
              <a:ext uri="{FF2B5EF4-FFF2-40B4-BE49-F238E27FC236}">
                <a16:creationId xmlns:a16="http://schemas.microsoft.com/office/drawing/2014/main" id="{622A564A-B83B-5F49-0059-BEAB20075425}"/>
              </a:ext>
            </a:extLst>
          </p:cNvPr>
          <p:cNvPicPr>
            <a:picLocks noChangeAspect="1"/>
          </p:cNvPicPr>
          <p:nvPr/>
        </p:nvPicPr>
        <p:blipFill>
          <a:blip r:embed="rId17"/>
          <a:stretch>
            <a:fillRect/>
          </a:stretch>
        </p:blipFill>
        <p:spPr>
          <a:xfrm>
            <a:off x="4626300" y="5083410"/>
            <a:ext cx="790945" cy="535601"/>
          </a:xfrm>
          <a:prstGeom prst="rect">
            <a:avLst/>
          </a:prstGeom>
        </p:spPr>
      </p:pic>
      <p:pic>
        <p:nvPicPr>
          <p:cNvPr id="1100" name="Picture 1099">
            <a:extLst>
              <a:ext uri="{FF2B5EF4-FFF2-40B4-BE49-F238E27FC236}">
                <a16:creationId xmlns:a16="http://schemas.microsoft.com/office/drawing/2014/main" id="{FD2DDF7D-AC35-06DB-7002-109118D292D1}"/>
              </a:ext>
            </a:extLst>
          </p:cNvPr>
          <p:cNvPicPr>
            <a:picLocks noChangeAspect="1"/>
          </p:cNvPicPr>
          <p:nvPr/>
        </p:nvPicPr>
        <p:blipFill>
          <a:blip r:embed="rId18"/>
          <a:stretch>
            <a:fillRect/>
          </a:stretch>
        </p:blipFill>
        <p:spPr>
          <a:xfrm>
            <a:off x="5540089" y="5108617"/>
            <a:ext cx="771668" cy="510394"/>
          </a:xfrm>
          <a:prstGeom prst="rect">
            <a:avLst/>
          </a:prstGeom>
        </p:spPr>
      </p:pic>
      <p:pic>
        <p:nvPicPr>
          <p:cNvPr id="1102" name="Picture 1101">
            <a:extLst>
              <a:ext uri="{FF2B5EF4-FFF2-40B4-BE49-F238E27FC236}">
                <a16:creationId xmlns:a16="http://schemas.microsoft.com/office/drawing/2014/main" id="{7B1A490E-9076-8749-F6FA-7192D118E6FB}"/>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550210" y="5626876"/>
            <a:ext cx="761169" cy="503450"/>
          </a:xfrm>
          <a:prstGeom prst="rect">
            <a:avLst/>
          </a:prstGeom>
        </p:spPr>
      </p:pic>
      <p:cxnSp>
        <p:nvCxnSpPr>
          <p:cNvPr id="1103" name="Elbow Connector 1102">
            <a:extLst>
              <a:ext uri="{FF2B5EF4-FFF2-40B4-BE49-F238E27FC236}">
                <a16:creationId xmlns:a16="http://schemas.microsoft.com/office/drawing/2014/main" id="{3D68FFA1-F64B-D8E6-1848-16E7DB1D1A11}"/>
              </a:ext>
            </a:extLst>
          </p:cNvPr>
          <p:cNvCxnSpPr>
            <a:cxnSpLocks/>
            <a:stCxn id="1100" idx="1"/>
          </p:cNvCxnSpPr>
          <p:nvPr/>
        </p:nvCxnSpPr>
        <p:spPr>
          <a:xfrm rot="10800000">
            <a:off x="5457595" y="4687920"/>
            <a:ext cx="82495" cy="675895"/>
          </a:xfrm>
          <a:prstGeom prst="bentConnector2">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07" name="Elbow Connector 1106">
            <a:extLst>
              <a:ext uri="{FF2B5EF4-FFF2-40B4-BE49-F238E27FC236}">
                <a16:creationId xmlns:a16="http://schemas.microsoft.com/office/drawing/2014/main" id="{28899C64-3327-B099-8131-2935171BAF32}"/>
              </a:ext>
            </a:extLst>
          </p:cNvPr>
          <p:cNvCxnSpPr>
            <a:cxnSpLocks/>
            <a:stCxn id="1102" idx="1"/>
          </p:cNvCxnSpPr>
          <p:nvPr/>
        </p:nvCxnSpPr>
        <p:spPr>
          <a:xfrm rot="10800000">
            <a:off x="5457594" y="4687919"/>
            <a:ext cx="92616" cy="1190682"/>
          </a:xfrm>
          <a:prstGeom prst="bentConnector2">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13" name="Elbow Connector 1112">
            <a:extLst>
              <a:ext uri="{FF2B5EF4-FFF2-40B4-BE49-F238E27FC236}">
                <a16:creationId xmlns:a16="http://schemas.microsoft.com/office/drawing/2014/main" id="{21A7E7A2-7C9D-ABDC-C97A-BD789162313C}"/>
              </a:ext>
            </a:extLst>
          </p:cNvPr>
          <p:cNvCxnSpPr>
            <a:cxnSpLocks/>
            <a:stCxn id="1100" idx="3"/>
            <a:endCxn id="43" idx="3"/>
          </p:cNvCxnSpPr>
          <p:nvPr/>
        </p:nvCxnSpPr>
        <p:spPr>
          <a:xfrm flipH="1" flipV="1">
            <a:off x="6030085" y="4421112"/>
            <a:ext cx="281672" cy="942702"/>
          </a:xfrm>
          <a:prstGeom prst="bentConnector3">
            <a:avLst>
              <a:gd name="adj1" fmla="val -81158"/>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17" name="Elbow Connector 1116">
            <a:extLst>
              <a:ext uri="{FF2B5EF4-FFF2-40B4-BE49-F238E27FC236}">
                <a16:creationId xmlns:a16="http://schemas.microsoft.com/office/drawing/2014/main" id="{5CE2F54B-F5E5-1883-46CE-9729747B672F}"/>
              </a:ext>
            </a:extLst>
          </p:cNvPr>
          <p:cNvCxnSpPr>
            <a:cxnSpLocks/>
            <a:stCxn id="1102" idx="3"/>
            <a:endCxn id="43" idx="3"/>
          </p:cNvCxnSpPr>
          <p:nvPr/>
        </p:nvCxnSpPr>
        <p:spPr>
          <a:xfrm flipH="1" flipV="1">
            <a:off x="6030085" y="4421112"/>
            <a:ext cx="281294" cy="1457489"/>
          </a:xfrm>
          <a:prstGeom prst="bentConnector3">
            <a:avLst>
              <a:gd name="adj1" fmla="val -81267"/>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97758ED8-63EC-0C31-AA7F-91EBCE9E5C45}"/>
              </a:ext>
            </a:extLst>
          </p:cNvPr>
          <p:cNvCxnSpPr>
            <a:cxnSpLocks/>
            <a:stCxn id="1098" idx="0"/>
          </p:cNvCxnSpPr>
          <p:nvPr/>
        </p:nvCxnSpPr>
        <p:spPr>
          <a:xfrm rot="5400000" flipH="1" flipV="1">
            <a:off x="5041938" y="4667755"/>
            <a:ext cx="395491" cy="435821"/>
          </a:xfrm>
          <a:prstGeom prst="bentConnector3">
            <a:avLst>
              <a:gd name="adj1" fmla="val 63254"/>
            </a:avLst>
          </a:prstGeom>
          <a:ln>
            <a:solidFill>
              <a:srgbClr val="009F1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BC331D5F-9379-42CF-7EE9-BE69AC1A65CC}"/>
              </a:ext>
            </a:extLst>
          </p:cNvPr>
          <p:cNvSpPr/>
          <p:nvPr/>
        </p:nvSpPr>
        <p:spPr>
          <a:xfrm>
            <a:off x="563546" y="1429758"/>
            <a:ext cx="1502510" cy="158944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3" name="Picture 6" descr="Login - Jama Software">
            <a:extLst>
              <a:ext uri="{FF2B5EF4-FFF2-40B4-BE49-F238E27FC236}">
                <a16:creationId xmlns:a16="http://schemas.microsoft.com/office/drawing/2014/main" id="{A35F53A5-5CAD-F773-3206-699D16375881}"/>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652319" y="1928450"/>
            <a:ext cx="1252606" cy="33479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151DE6B-B559-5AFA-A697-40D8D8483BE6}"/>
              </a:ext>
            </a:extLst>
          </p:cNvPr>
          <p:cNvSpPr txBox="1"/>
          <p:nvPr/>
        </p:nvSpPr>
        <p:spPr>
          <a:xfrm>
            <a:off x="558554" y="2557539"/>
            <a:ext cx="1324964" cy="461665"/>
          </a:xfrm>
          <a:prstGeom prst="rect">
            <a:avLst/>
          </a:prstGeom>
          <a:noFill/>
        </p:spPr>
        <p:txBody>
          <a:bodyPr wrap="square" rtlCol="0">
            <a:spAutoFit/>
          </a:bodyPr>
          <a:lstStyle/>
          <a:p>
            <a:pPr algn="ctr"/>
            <a:r>
              <a:rPr lang="en-US" sz="1200" dirty="0"/>
              <a:t>Requirements Management</a:t>
            </a:r>
          </a:p>
        </p:txBody>
      </p:sp>
      <p:pic>
        <p:nvPicPr>
          <p:cNvPr id="23" name="Picture 32" descr="Jira | Issue &amp; Project Tracking Software | Atlassian">
            <a:extLst>
              <a:ext uri="{FF2B5EF4-FFF2-40B4-BE49-F238E27FC236}">
                <a16:creationId xmlns:a16="http://schemas.microsoft.com/office/drawing/2014/main" id="{F9DC7B47-B72C-4B2A-072F-3C562A3F1440}"/>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644242" y="1517416"/>
            <a:ext cx="1275168" cy="33479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Wiki">
            <a:extLst>
              <a:ext uri="{FF2B5EF4-FFF2-40B4-BE49-F238E27FC236}">
                <a16:creationId xmlns:a16="http://schemas.microsoft.com/office/drawing/2014/main" id="{9FA605F2-850C-ABC9-C1AC-78F539334953}"/>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651145" y="2331697"/>
            <a:ext cx="1236381" cy="247276"/>
          </a:xfrm>
          <a:prstGeom prst="rect">
            <a:avLst/>
          </a:prstGeom>
          <a:solidFill>
            <a:schemeClr val="bg1"/>
          </a:solidFill>
        </p:spPr>
      </p:pic>
      <p:cxnSp>
        <p:nvCxnSpPr>
          <p:cNvPr id="1071" name="Elbow Connector 1070">
            <a:extLst>
              <a:ext uri="{FF2B5EF4-FFF2-40B4-BE49-F238E27FC236}">
                <a16:creationId xmlns:a16="http://schemas.microsoft.com/office/drawing/2014/main" id="{CFEDFFD9-74CB-ABD9-A8EA-9EEC14FC91C8}"/>
              </a:ext>
            </a:extLst>
          </p:cNvPr>
          <p:cNvCxnSpPr>
            <a:cxnSpLocks/>
            <a:stCxn id="11" idx="2"/>
          </p:cNvCxnSpPr>
          <p:nvPr/>
        </p:nvCxnSpPr>
        <p:spPr>
          <a:xfrm rot="16200000" flipH="1">
            <a:off x="2713942" y="1620063"/>
            <a:ext cx="575264" cy="3373546"/>
          </a:xfrm>
          <a:prstGeom prst="bentConnector2">
            <a:avLst/>
          </a:prstGeom>
          <a:ln>
            <a:solidFill>
              <a:srgbClr val="009F1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Rounded Rectangle 50">
            <a:extLst>
              <a:ext uri="{FF2B5EF4-FFF2-40B4-BE49-F238E27FC236}">
                <a16:creationId xmlns:a16="http://schemas.microsoft.com/office/drawing/2014/main" id="{D0762BAF-16A2-7601-18B4-59CDA0525E76}"/>
              </a:ext>
            </a:extLst>
          </p:cNvPr>
          <p:cNvSpPr/>
          <p:nvPr/>
        </p:nvSpPr>
        <p:spPr>
          <a:xfrm>
            <a:off x="4643696" y="5650638"/>
            <a:ext cx="733133" cy="457238"/>
          </a:xfrm>
          <a:prstGeom prst="roundRect">
            <a:avLst/>
          </a:prstGeom>
          <a:ln w="3175"/>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28" name="TextBox 1027">
            <a:extLst>
              <a:ext uri="{FF2B5EF4-FFF2-40B4-BE49-F238E27FC236}">
                <a16:creationId xmlns:a16="http://schemas.microsoft.com/office/drawing/2014/main" id="{2A0DF055-FE86-8084-AECB-655D90741C43}"/>
              </a:ext>
            </a:extLst>
          </p:cNvPr>
          <p:cNvSpPr txBox="1"/>
          <p:nvPr/>
        </p:nvSpPr>
        <p:spPr>
          <a:xfrm>
            <a:off x="4817256" y="5925520"/>
            <a:ext cx="449162" cy="215444"/>
          </a:xfrm>
          <a:prstGeom prst="rect">
            <a:avLst/>
          </a:prstGeom>
          <a:noFill/>
        </p:spPr>
        <p:txBody>
          <a:bodyPr wrap="none" rtlCol="0">
            <a:spAutoFit/>
          </a:bodyPr>
          <a:lstStyle/>
          <a:p>
            <a:r>
              <a:rPr lang="en-US" sz="800" dirty="0"/>
              <a:t>MCAD</a:t>
            </a:r>
          </a:p>
        </p:txBody>
      </p:sp>
      <p:cxnSp>
        <p:nvCxnSpPr>
          <p:cNvPr id="1029" name="Elbow Connector 1028">
            <a:extLst>
              <a:ext uri="{FF2B5EF4-FFF2-40B4-BE49-F238E27FC236}">
                <a16:creationId xmlns:a16="http://schemas.microsoft.com/office/drawing/2014/main" id="{DDE59C3A-6836-25D2-A074-A03F5AF7732C}"/>
              </a:ext>
            </a:extLst>
          </p:cNvPr>
          <p:cNvCxnSpPr>
            <a:cxnSpLocks/>
            <a:stCxn id="51" idx="3"/>
          </p:cNvCxnSpPr>
          <p:nvPr/>
        </p:nvCxnSpPr>
        <p:spPr>
          <a:xfrm flipV="1">
            <a:off x="5376829" y="4687919"/>
            <a:ext cx="80765" cy="1191338"/>
          </a:xfrm>
          <a:prstGeom prst="bentConnector2">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B0B7F4-B052-479B-62AF-11F388B4C597}"/>
              </a:ext>
            </a:extLst>
          </p:cNvPr>
          <p:cNvSpPr txBox="1">
            <a:spLocks/>
          </p:cNvSpPr>
          <p:nvPr/>
        </p:nvSpPr>
        <p:spPr>
          <a:xfrm>
            <a:off x="111602" y="3478003"/>
            <a:ext cx="4045247" cy="1527658"/>
          </a:xfrm>
          <a:prstGeom prst="rect">
            <a:avLst/>
          </a:prstGeom>
          <a:solidFill>
            <a:schemeClr val="bg1"/>
          </a:solidFill>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Helvetica"/>
                <a:ea typeface="+mn-ea"/>
                <a:cs typeface="Helvetica"/>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Helvetica"/>
                <a:ea typeface="+mn-ea"/>
                <a:cs typeface="Helvetica"/>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Helvetica"/>
                <a:ea typeface="+mn-ea"/>
                <a:cs typeface="Helvetica"/>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Helvetica"/>
                <a:ea typeface="+mn-ea"/>
                <a:cs typeface="Helvetica"/>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Helvetica"/>
                <a:ea typeface="+mn-e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1050" dirty="0"/>
              <a:t>Purpose: Understand how to deploy integrated toolchains</a:t>
            </a:r>
          </a:p>
          <a:p>
            <a:pPr>
              <a:spcBef>
                <a:spcPts val="600"/>
              </a:spcBef>
            </a:pPr>
            <a:r>
              <a:rPr lang="en-US" sz="1050" dirty="0"/>
              <a:t>Understand needed interoperability / data exchange protocol standards</a:t>
            </a:r>
          </a:p>
          <a:p>
            <a:pPr>
              <a:spcBef>
                <a:spcPts val="600"/>
              </a:spcBef>
            </a:pPr>
            <a:r>
              <a:rPr lang="en-US" sz="1050" dirty="0"/>
              <a:t>Utilizes federated credentialing to provide ability for domestic gov and industry partners can connect into our system for collaboration.</a:t>
            </a:r>
          </a:p>
          <a:p>
            <a:pPr>
              <a:spcBef>
                <a:spcPts val="600"/>
              </a:spcBef>
            </a:pPr>
            <a:r>
              <a:rPr lang="en-US" sz="1050" dirty="0"/>
              <a:t>Multi-center, cloud-based enterprise license management</a:t>
            </a:r>
          </a:p>
        </p:txBody>
      </p:sp>
      <p:cxnSp>
        <p:nvCxnSpPr>
          <p:cNvPr id="1062" name="Elbow Connector 1061">
            <a:extLst>
              <a:ext uri="{FF2B5EF4-FFF2-40B4-BE49-F238E27FC236}">
                <a16:creationId xmlns:a16="http://schemas.microsoft.com/office/drawing/2014/main" id="{3FA74DFA-288E-2B5A-1FF2-372A1253D1C6}"/>
              </a:ext>
            </a:extLst>
          </p:cNvPr>
          <p:cNvCxnSpPr>
            <a:cxnSpLocks/>
            <a:stCxn id="1100" idx="3"/>
            <a:endCxn id="43" idx="3"/>
          </p:cNvCxnSpPr>
          <p:nvPr/>
        </p:nvCxnSpPr>
        <p:spPr>
          <a:xfrm flipH="1" flipV="1">
            <a:off x="6030085" y="4421112"/>
            <a:ext cx="281672" cy="942702"/>
          </a:xfrm>
          <a:prstGeom prst="bentConnector3">
            <a:avLst>
              <a:gd name="adj1" fmla="val -81158"/>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448519C-0E42-097B-2D40-ED05A1B04C80}"/>
              </a:ext>
            </a:extLst>
          </p:cNvPr>
          <p:cNvSpPr txBox="1"/>
          <p:nvPr/>
        </p:nvSpPr>
        <p:spPr>
          <a:xfrm>
            <a:off x="581345" y="6615197"/>
            <a:ext cx="9182322" cy="215444"/>
          </a:xfrm>
          <a:prstGeom prst="rect">
            <a:avLst/>
          </a:prstGeom>
          <a:noFill/>
        </p:spPr>
        <p:txBody>
          <a:bodyPr wrap="none" rtlCol="0">
            <a:spAutoFit/>
          </a:bodyPr>
          <a:lstStyle/>
          <a:p>
            <a:r>
              <a:rPr lang="en-US" sz="800" dirty="0">
                <a:solidFill>
                  <a:schemeClr val="tx1">
                    <a:lumMod val="50000"/>
                    <a:lumOff val="50000"/>
                  </a:schemeClr>
                </a:solidFill>
              </a:rPr>
              <a:t>Trade names and trademarks are used in this report for identification only. Their usage does not constitute an official endorsement, either expressed or implied, by the National Aeronautics and Space Administration.</a:t>
            </a:r>
          </a:p>
        </p:txBody>
      </p:sp>
      <p:pic>
        <p:nvPicPr>
          <p:cNvPr id="8" name="Picture 7">
            <a:extLst>
              <a:ext uri="{FF2B5EF4-FFF2-40B4-BE49-F238E27FC236}">
                <a16:creationId xmlns:a16="http://schemas.microsoft.com/office/drawing/2014/main" id="{AED5CB4C-2A80-2366-7C3F-7BF8B3AB344F}"/>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4675008" y="5683985"/>
            <a:ext cx="629656" cy="280262"/>
          </a:xfrm>
          <a:prstGeom prst="rect">
            <a:avLst/>
          </a:prstGeom>
        </p:spPr>
      </p:pic>
      <p:sp>
        <p:nvSpPr>
          <p:cNvPr id="32" name="TextBox 31">
            <a:extLst>
              <a:ext uri="{FF2B5EF4-FFF2-40B4-BE49-F238E27FC236}">
                <a16:creationId xmlns:a16="http://schemas.microsoft.com/office/drawing/2014/main" id="{61C2EB0D-A355-6729-F0D3-969E9AE0B743}"/>
              </a:ext>
            </a:extLst>
          </p:cNvPr>
          <p:cNvSpPr txBox="1"/>
          <p:nvPr/>
        </p:nvSpPr>
        <p:spPr>
          <a:xfrm>
            <a:off x="2219478" y="5078458"/>
            <a:ext cx="266386" cy="369332"/>
          </a:xfrm>
          <a:prstGeom prst="rect">
            <a:avLst/>
          </a:prstGeom>
          <a:noFill/>
        </p:spPr>
        <p:txBody>
          <a:bodyPr wrap="square" rtlCol="0">
            <a:spAutoFit/>
          </a:bodyPr>
          <a:lstStyle/>
          <a:p>
            <a:r>
              <a:rPr lang="en-US" b="1" dirty="0">
                <a:solidFill>
                  <a:srgbClr val="009F16"/>
                </a:solidFill>
              </a:rPr>
              <a:t>✓</a:t>
            </a:r>
          </a:p>
        </p:txBody>
      </p:sp>
      <p:sp>
        <p:nvSpPr>
          <p:cNvPr id="34" name="TextBox 33">
            <a:extLst>
              <a:ext uri="{FF2B5EF4-FFF2-40B4-BE49-F238E27FC236}">
                <a16:creationId xmlns:a16="http://schemas.microsoft.com/office/drawing/2014/main" id="{95D84301-F8A7-DF97-5B06-9AE22D70944C}"/>
              </a:ext>
            </a:extLst>
          </p:cNvPr>
          <p:cNvSpPr txBox="1"/>
          <p:nvPr/>
        </p:nvSpPr>
        <p:spPr>
          <a:xfrm>
            <a:off x="4098541" y="5087266"/>
            <a:ext cx="266386" cy="369332"/>
          </a:xfrm>
          <a:prstGeom prst="rect">
            <a:avLst/>
          </a:prstGeom>
          <a:noFill/>
        </p:spPr>
        <p:txBody>
          <a:bodyPr wrap="square" rtlCol="0">
            <a:spAutoFit/>
          </a:bodyPr>
          <a:lstStyle/>
          <a:p>
            <a:r>
              <a:rPr lang="en-US" b="1" dirty="0">
                <a:solidFill>
                  <a:srgbClr val="009F16"/>
                </a:solidFill>
              </a:rPr>
              <a:t>✓</a:t>
            </a:r>
          </a:p>
        </p:txBody>
      </p:sp>
      <p:sp>
        <p:nvSpPr>
          <p:cNvPr id="43" name="Rounded Rectangle 42">
            <a:extLst>
              <a:ext uri="{FF2B5EF4-FFF2-40B4-BE49-F238E27FC236}">
                <a16:creationId xmlns:a16="http://schemas.microsoft.com/office/drawing/2014/main" id="{D247DEFF-EFA3-A6BF-C611-E1D94EDC5903}"/>
              </a:ext>
            </a:extLst>
          </p:cNvPr>
          <p:cNvSpPr/>
          <p:nvPr/>
        </p:nvSpPr>
        <p:spPr>
          <a:xfrm>
            <a:off x="4706338" y="3954900"/>
            <a:ext cx="1323747" cy="93242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9" name="Picture 8">
            <a:extLst>
              <a:ext uri="{FF2B5EF4-FFF2-40B4-BE49-F238E27FC236}">
                <a16:creationId xmlns:a16="http://schemas.microsoft.com/office/drawing/2014/main" id="{011430B7-167C-2BDB-677A-D9E208ED1593}"/>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4847524" y="4223201"/>
            <a:ext cx="1059686" cy="244434"/>
          </a:xfrm>
          <a:prstGeom prst="rect">
            <a:avLst/>
          </a:prstGeom>
          <a:noFill/>
          <a:extLst>
            <a:ext uri="{909E8E84-426E-40DD-AFC4-6F175D3DCCD1}">
              <a14:hiddenFill xmlns:a14="http://schemas.microsoft.com/office/drawing/2010/main">
                <a:solidFill>
                  <a:srgbClr val="FFFFFF"/>
                </a:solidFill>
              </a14:hiddenFill>
            </a:ext>
          </a:extLst>
        </p:spPr>
      </p:pic>
      <p:sp>
        <p:nvSpPr>
          <p:cNvPr id="1030" name="TextBox 1029">
            <a:extLst>
              <a:ext uri="{FF2B5EF4-FFF2-40B4-BE49-F238E27FC236}">
                <a16:creationId xmlns:a16="http://schemas.microsoft.com/office/drawing/2014/main" id="{96514AC9-7FB9-E2F8-57DA-41DA772F93F5}"/>
              </a:ext>
            </a:extLst>
          </p:cNvPr>
          <p:cNvSpPr txBox="1"/>
          <p:nvPr/>
        </p:nvSpPr>
        <p:spPr>
          <a:xfrm>
            <a:off x="4738296" y="4508852"/>
            <a:ext cx="1314295" cy="400110"/>
          </a:xfrm>
          <a:prstGeom prst="rect">
            <a:avLst/>
          </a:prstGeom>
          <a:noFill/>
        </p:spPr>
        <p:txBody>
          <a:bodyPr wrap="square" rtlCol="0">
            <a:spAutoFit/>
          </a:bodyPr>
          <a:lstStyle/>
          <a:p>
            <a:r>
              <a:rPr lang="en-US" sz="1000" dirty="0"/>
              <a:t>Multi-Center PLM Pilot</a:t>
            </a:r>
          </a:p>
        </p:txBody>
      </p:sp>
      <p:sp>
        <p:nvSpPr>
          <p:cNvPr id="1031" name="TextBox 1030">
            <a:extLst>
              <a:ext uri="{FF2B5EF4-FFF2-40B4-BE49-F238E27FC236}">
                <a16:creationId xmlns:a16="http://schemas.microsoft.com/office/drawing/2014/main" id="{C0094E50-60E1-56B3-DBBC-29D49CD11280}"/>
              </a:ext>
            </a:extLst>
          </p:cNvPr>
          <p:cNvSpPr txBox="1"/>
          <p:nvPr/>
        </p:nvSpPr>
        <p:spPr>
          <a:xfrm>
            <a:off x="5164647" y="3946096"/>
            <a:ext cx="393035" cy="258951"/>
          </a:xfrm>
          <a:prstGeom prst="rect">
            <a:avLst/>
          </a:prstGeom>
          <a:ln w="9525">
            <a:noFill/>
          </a:ln>
        </p:spPr>
        <p:txBody>
          <a:bodyPr vert="horz" wrap="none" lIns="45720" tIns="45720" rIns="45720" bIns="45720" rtlCol="0">
            <a:noAutofit/>
          </a:bodyPr>
          <a:lstStyle/>
          <a:p>
            <a:pPr algn="l">
              <a:lnSpc>
                <a:spcPct val="90000"/>
              </a:lnSpc>
              <a:spcBef>
                <a:spcPts val="800"/>
              </a:spcBef>
            </a:pPr>
            <a:r>
              <a:rPr lang="en-US" sz="1400" dirty="0">
                <a:solidFill>
                  <a:srgbClr val="404B4C"/>
                </a:solidFill>
              </a:rPr>
              <a:t>PTC</a:t>
            </a:r>
          </a:p>
        </p:txBody>
      </p:sp>
      <p:sp>
        <p:nvSpPr>
          <p:cNvPr id="1068" name="TextBox 1067">
            <a:extLst>
              <a:ext uri="{FF2B5EF4-FFF2-40B4-BE49-F238E27FC236}">
                <a16:creationId xmlns:a16="http://schemas.microsoft.com/office/drawing/2014/main" id="{E26EEF6F-7C3A-8724-0E9F-A0ABCE3C0914}"/>
              </a:ext>
            </a:extLst>
          </p:cNvPr>
          <p:cNvSpPr txBox="1"/>
          <p:nvPr/>
        </p:nvSpPr>
        <p:spPr>
          <a:xfrm>
            <a:off x="5657202" y="3931517"/>
            <a:ext cx="266386" cy="369332"/>
          </a:xfrm>
          <a:prstGeom prst="rect">
            <a:avLst/>
          </a:prstGeom>
          <a:noFill/>
        </p:spPr>
        <p:txBody>
          <a:bodyPr wrap="square" rtlCol="0">
            <a:spAutoFit/>
          </a:bodyPr>
          <a:lstStyle/>
          <a:p>
            <a:r>
              <a:rPr lang="en-US" b="1" dirty="0">
                <a:solidFill>
                  <a:srgbClr val="009F16"/>
                </a:solidFill>
              </a:rPr>
              <a:t>✓</a:t>
            </a:r>
          </a:p>
        </p:txBody>
      </p:sp>
      <p:sp>
        <p:nvSpPr>
          <p:cNvPr id="40" name="TextBox 39">
            <a:extLst>
              <a:ext uri="{FF2B5EF4-FFF2-40B4-BE49-F238E27FC236}">
                <a16:creationId xmlns:a16="http://schemas.microsoft.com/office/drawing/2014/main" id="{D470D0D8-2B20-E619-5059-C7AC42F5BB31}"/>
              </a:ext>
            </a:extLst>
          </p:cNvPr>
          <p:cNvSpPr txBox="1"/>
          <p:nvPr/>
        </p:nvSpPr>
        <p:spPr>
          <a:xfrm>
            <a:off x="100320" y="3199621"/>
            <a:ext cx="1990288" cy="307777"/>
          </a:xfrm>
          <a:prstGeom prst="rect">
            <a:avLst/>
          </a:prstGeom>
          <a:solidFill>
            <a:schemeClr val="bg1"/>
          </a:solidFill>
        </p:spPr>
        <p:txBody>
          <a:bodyPr wrap="none" rtlCol="0">
            <a:spAutoFit/>
          </a:bodyPr>
          <a:lstStyle/>
          <a:p>
            <a:r>
              <a:rPr lang="en-US" sz="1400" dirty="0"/>
              <a:t>Integrated System Goals</a:t>
            </a:r>
          </a:p>
        </p:txBody>
      </p:sp>
    </p:spTree>
    <p:extLst>
      <p:ext uri="{BB962C8B-B14F-4D97-AF65-F5344CB8AC3E}">
        <p14:creationId xmlns:p14="http://schemas.microsoft.com/office/powerpoint/2010/main" val="307547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157206-E725-2617-527C-95FE5B468DA7}"/>
              </a:ext>
            </a:extLst>
          </p:cNvPr>
          <p:cNvSpPr>
            <a:spLocks noGrp="1"/>
          </p:cNvSpPr>
          <p:nvPr>
            <p:ph type="title"/>
          </p:nvPr>
        </p:nvSpPr>
        <p:spPr>
          <a:xfrm>
            <a:off x="127180" y="69463"/>
            <a:ext cx="10611401" cy="739942"/>
          </a:xfrm>
        </p:spPr>
        <p:txBody>
          <a:bodyPr>
            <a:normAutofit/>
          </a:bodyPr>
          <a:lstStyle/>
          <a:p>
            <a:r>
              <a:rPr lang="en-US" sz="3200" dirty="0"/>
              <a:t>Design, Manufacturing &amp; Inspection: Capability Definitions</a:t>
            </a:r>
          </a:p>
        </p:txBody>
      </p:sp>
      <p:graphicFrame>
        <p:nvGraphicFramePr>
          <p:cNvPr id="7" name="Table 7">
            <a:extLst>
              <a:ext uri="{FF2B5EF4-FFF2-40B4-BE49-F238E27FC236}">
                <a16:creationId xmlns:a16="http://schemas.microsoft.com/office/drawing/2014/main" id="{C26037D8-6EA5-6418-2077-9CB3659E8D66}"/>
              </a:ext>
            </a:extLst>
          </p:cNvPr>
          <p:cNvGraphicFramePr>
            <a:graphicFrameLocks noGrp="1"/>
          </p:cNvGraphicFramePr>
          <p:nvPr>
            <p:extLst>
              <p:ext uri="{D42A27DB-BD31-4B8C-83A1-F6EECF244321}">
                <p14:modId xmlns:p14="http://schemas.microsoft.com/office/powerpoint/2010/main" val="1250285279"/>
              </p:ext>
            </p:extLst>
          </p:nvPr>
        </p:nvGraphicFramePr>
        <p:xfrm>
          <a:off x="127180" y="879008"/>
          <a:ext cx="7020070" cy="5965709"/>
        </p:xfrm>
        <a:graphic>
          <a:graphicData uri="http://schemas.openxmlformats.org/drawingml/2006/table">
            <a:tbl>
              <a:tblPr firstRow="1" bandRow="1">
                <a:tableStyleId>{125E5076-3810-47DD-B79F-674D7AD40C01}</a:tableStyleId>
              </a:tblPr>
              <a:tblGrid>
                <a:gridCol w="993435">
                  <a:extLst>
                    <a:ext uri="{9D8B030D-6E8A-4147-A177-3AD203B41FA5}">
                      <a16:colId xmlns:a16="http://schemas.microsoft.com/office/drawing/2014/main" val="2322936110"/>
                    </a:ext>
                  </a:extLst>
                </a:gridCol>
                <a:gridCol w="6026635">
                  <a:extLst>
                    <a:ext uri="{9D8B030D-6E8A-4147-A177-3AD203B41FA5}">
                      <a16:colId xmlns:a16="http://schemas.microsoft.com/office/drawing/2014/main" val="792700491"/>
                    </a:ext>
                  </a:extLst>
                </a:gridCol>
              </a:tblGrid>
              <a:tr h="484117">
                <a:tc>
                  <a:txBody>
                    <a:bodyPr/>
                    <a:lstStyle/>
                    <a:p>
                      <a:pPr algn="ctr"/>
                      <a:r>
                        <a:rPr lang="en-US" sz="1100"/>
                        <a:t>Agreed-to Capabilities</a:t>
                      </a:r>
                    </a:p>
                  </a:txBody>
                  <a:tcPr/>
                </a:tc>
                <a:tc>
                  <a:txBody>
                    <a:bodyPr/>
                    <a:lstStyle/>
                    <a:p>
                      <a:pPr algn="ctr"/>
                      <a:r>
                        <a:rPr lang="en-US" sz="1100" dirty="0"/>
                        <a:t>Definitions</a:t>
                      </a:r>
                    </a:p>
                  </a:txBody>
                  <a:tcPr anchor="b"/>
                </a:tc>
                <a:extLst>
                  <a:ext uri="{0D108BD9-81ED-4DB2-BD59-A6C34878D82A}">
                    <a16:rowId xmlns:a16="http://schemas.microsoft.com/office/drawing/2014/main" val="2517079363"/>
                  </a:ext>
                </a:extLst>
              </a:tr>
              <a:tr h="726175">
                <a:tc>
                  <a:txBody>
                    <a:bodyPr/>
                    <a:lstStyle/>
                    <a:p>
                      <a:r>
                        <a:rPr lang="en-US" sz="1100" dirty="0"/>
                        <a:t>Integrated PDM Tool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Repository for collecting on-going data package where all project plans, requirements &amp; technical models are accessible by Reviewers/Approvers/Stakeholders; Seamless integration with Reviewer’s Tools, such as Analysis &amp; Manufacturing Tools; Capable of review/approve workflows; Maintains traceability via numbering &amp; versioning control through lifecycle of all product models</a:t>
                      </a:r>
                    </a:p>
                  </a:txBody>
                  <a:tcPr/>
                </a:tc>
                <a:extLst>
                  <a:ext uri="{0D108BD9-81ED-4DB2-BD59-A6C34878D82A}">
                    <a16:rowId xmlns:a16="http://schemas.microsoft.com/office/drawing/2014/main" val="4197179444"/>
                  </a:ext>
                </a:extLst>
              </a:tr>
              <a:tr h="518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MB/PDM CM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Configuration Management is built in to the PDM Tools because CM requirements on the tools will be adopted by the tools; Traceability maintained during the full lifecycle; Provides release and revision aspects of MB workflow</a:t>
                      </a:r>
                    </a:p>
                  </a:txBody>
                  <a:tcPr/>
                </a:tc>
                <a:extLst>
                  <a:ext uri="{0D108BD9-81ED-4DB2-BD59-A6C34878D82A}">
                    <a16:rowId xmlns:a16="http://schemas.microsoft.com/office/drawing/2014/main" val="964478033"/>
                  </a:ext>
                </a:extLst>
              </a:tr>
              <a:tr h="518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MB ICD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Paperless Documentation.   Interfaces captured in a model instead of 2D document.   Model-based ICD can be linked directly to CAD models for interface control.</a:t>
                      </a:r>
                    </a:p>
                  </a:txBody>
                  <a:tcPr/>
                </a:tc>
                <a:extLst>
                  <a:ext uri="{0D108BD9-81ED-4DB2-BD59-A6C34878D82A}">
                    <a16:rowId xmlns:a16="http://schemas.microsoft.com/office/drawing/2014/main" val="2245814630"/>
                  </a:ext>
                </a:extLst>
              </a:tr>
              <a:tr h="726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MB Design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Standalone 3D CAD Model*, full Model-Based Definition; Compliant with ANSI Y14.41 Compliant; Seamless Export/Import of 3D CAD to/from Discipline Integrated PDM Tool; Seamless Export/Import to/of FEA Tools and Other Discipline Tools for Review/Comments/Markups.  (Downstream users (generally non-CAD users) need varying viewing formats.)</a:t>
                      </a:r>
                    </a:p>
                  </a:txBody>
                  <a:tcPr/>
                </a:tc>
                <a:extLst>
                  <a:ext uri="{0D108BD9-81ED-4DB2-BD59-A6C34878D82A}">
                    <a16:rowId xmlns:a16="http://schemas.microsoft.com/office/drawing/2014/main" val="1722540806"/>
                  </a:ext>
                </a:extLst>
              </a:tr>
              <a:tr h="726175">
                <a:tc>
                  <a:txBody>
                    <a:bodyPr/>
                    <a:lstStyle/>
                    <a:p>
                      <a:pPr algn="l"/>
                      <a:r>
                        <a:rPr lang="en-US" sz="1100"/>
                        <a:t>MB Analysis</a:t>
                      </a:r>
                    </a:p>
                  </a:txBody>
                  <a:tcPr/>
                </a:tc>
                <a:tc>
                  <a:txBody>
                    <a:bodyPr/>
                    <a:lstStyle/>
                    <a:p>
                      <a:r>
                        <a:rPr lang="en-US" sz="1100" dirty="0"/>
                        <a:t>Seamless Retrieval of latest 3D CAD Model from Integrated PDM Tool; No need to create a copy of 3D CAD Model; Can build FEA directly off 3D CAD Model; Can Export space saving FEA model digitally and seamlessly to PDM. Leverages direct interoperability  between CAD and FEA enabling near automated updates upon revision. </a:t>
                      </a:r>
                      <a:endParaRPr lang="en-US" sz="1100" dirty="0">
                        <a:solidFill>
                          <a:schemeClr val="tx1"/>
                        </a:solidFill>
                      </a:endParaRPr>
                    </a:p>
                  </a:txBody>
                  <a:tcPr/>
                </a:tc>
                <a:extLst>
                  <a:ext uri="{0D108BD9-81ED-4DB2-BD59-A6C34878D82A}">
                    <a16:rowId xmlns:a16="http://schemas.microsoft.com/office/drawing/2014/main" val="3825240567"/>
                  </a:ext>
                </a:extLst>
              </a:tr>
              <a:tr h="518697">
                <a:tc>
                  <a:txBody>
                    <a:bodyPr/>
                    <a:lstStyle/>
                    <a:p>
                      <a:pPr algn="l"/>
                      <a:r>
                        <a:rPr lang="en-US" sz="1100"/>
                        <a:t>MBD Review/Approve</a:t>
                      </a:r>
                    </a:p>
                  </a:txBody>
                  <a:tcPr/>
                </a:tc>
                <a:tc>
                  <a:txBody>
                    <a:bodyPr/>
                    <a:lstStyle/>
                    <a:p>
                      <a:r>
                        <a:rPr lang="en-US" sz="1100" dirty="0"/>
                        <a:t>Integrated PDM capable of review and approve workflows of the MBD; automatic routing and notifications to reviewers; 3D mark up capabilities.</a:t>
                      </a:r>
                    </a:p>
                  </a:txBody>
                  <a:tcPr/>
                </a:tc>
                <a:extLst>
                  <a:ext uri="{0D108BD9-81ED-4DB2-BD59-A6C34878D82A}">
                    <a16:rowId xmlns:a16="http://schemas.microsoft.com/office/drawing/2014/main" val="3772246121"/>
                  </a:ext>
                </a:extLst>
              </a:tr>
              <a:tr h="726175">
                <a:tc>
                  <a:txBody>
                    <a:bodyPr/>
                    <a:lstStyle/>
                    <a:p>
                      <a:pPr algn="l"/>
                      <a:r>
                        <a:rPr lang="en-US" sz="1100"/>
                        <a:t>MB Mfg.</a:t>
                      </a:r>
                    </a:p>
                  </a:txBody>
                  <a:tcPr/>
                </a:tc>
                <a:tc>
                  <a:txBody>
                    <a:bodyPr/>
                    <a:lstStyle/>
                    <a:p>
                      <a:r>
                        <a:rPr lang="en-US" sz="1100" dirty="0"/>
                        <a:t>Seamless Retrieval of 3D CAD Model; Paperless manufacturing; Monitors/computers/network access at needed equipment, mobile devices such as iPads or laptops for viewing/reviewing models and work orders; Fully digital work orders; Digital stamping; Automated generation of customer number and work order; Automated </a:t>
                      </a:r>
                      <a:endParaRPr lang="en-US" sz="1100" dirty="0">
                        <a:solidFill>
                          <a:schemeClr val="tx1"/>
                        </a:solidFill>
                      </a:endParaRPr>
                    </a:p>
                  </a:txBody>
                  <a:tcPr/>
                </a:tc>
                <a:extLst>
                  <a:ext uri="{0D108BD9-81ED-4DB2-BD59-A6C34878D82A}">
                    <a16:rowId xmlns:a16="http://schemas.microsoft.com/office/drawing/2014/main" val="2517909943"/>
                  </a:ext>
                </a:extLst>
              </a:tr>
              <a:tr h="726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MB Inspection</a:t>
                      </a:r>
                    </a:p>
                  </a:txBody>
                  <a:tcPr/>
                </a:tc>
                <a:tc>
                  <a:txBody>
                    <a:bodyPr/>
                    <a:lstStyle/>
                    <a:p>
                      <a:r>
                        <a:rPr lang="en-US" sz="1100" dirty="0"/>
                        <a:t>Seamless Retrieval of as-built product information, digital and physical as needed; Product scanning capable; Automated comparison to as-designed product information with capability to digitally output discrepancies; Seamless exchange of information from Inspection to manufacturing to design </a:t>
                      </a:r>
                    </a:p>
                  </a:txBody>
                  <a:tcPr/>
                </a:tc>
                <a:extLst>
                  <a:ext uri="{0D108BD9-81ED-4DB2-BD59-A6C34878D82A}">
                    <a16:rowId xmlns:a16="http://schemas.microsoft.com/office/drawing/2014/main" val="3698464372"/>
                  </a:ext>
                </a:extLst>
              </a:tr>
            </a:tbl>
          </a:graphicData>
        </a:graphic>
      </p:graphicFrame>
      <p:sp>
        <p:nvSpPr>
          <p:cNvPr id="2" name="Slide Number Placeholder 1">
            <a:extLst>
              <a:ext uri="{FF2B5EF4-FFF2-40B4-BE49-F238E27FC236}">
                <a16:creationId xmlns:a16="http://schemas.microsoft.com/office/drawing/2014/main" id="{9C1AEC93-4EAB-9CBF-09FD-5B2CEBBEEF1B}"/>
              </a:ext>
            </a:extLst>
          </p:cNvPr>
          <p:cNvSpPr>
            <a:spLocks noGrp="1"/>
          </p:cNvSpPr>
          <p:nvPr>
            <p:ph type="sldNum" sz="quarter" idx="12"/>
          </p:nvPr>
        </p:nvSpPr>
        <p:spPr>
          <a:xfrm>
            <a:off x="10738580" y="6488697"/>
            <a:ext cx="1453419" cy="365125"/>
          </a:xfrm>
        </p:spPr>
        <p:txBody>
          <a:bodyPr/>
          <a:lstStyle/>
          <a:p>
            <a:fld id="{C1648A5A-AD4A-4009-87F5-A24241EE7D5C}" type="slidenum">
              <a:rPr lang="en-US" smtClean="0">
                <a:solidFill>
                  <a:prstClr val="black">
                    <a:tint val="75000"/>
                  </a:prstClr>
                </a:solidFill>
              </a:rPr>
              <a:pPr/>
              <a:t>19</a:t>
            </a:fld>
            <a:endParaRPr lang="en-US">
              <a:solidFill>
                <a:prstClr val="black">
                  <a:tint val="75000"/>
                </a:prstClr>
              </a:solidFill>
            </a:endParaRPr>
          </a:p>
        </p:txBody>
      </p:sp>
      <p:pic>
        <p:nvPicPr>
          <p:cNvPr id="3" name="Picture 2">
            <a:extLst>
              <a:ext uri="{FF2B5EF4-FFF2-40B4-BE49-F238E27FC236}">
                <a16:creationId xmlns:a16="http://schemas.microsoft.com/office/drawing/2014/main" id="{C44FCB4F-4D56-5829-A2CD-47268E002F51}"/>
              </a:ext>
            </a:extLst>
          </p:cNvPr>
          <p:cNvPicPr>
            <a:picLocks noChangeAspect="1"/>
          </p:cNvPicPr>
          <p:nvPr/>
        </p:nvPicPr>
        <p:blipFill>
          <a:blip r:embed="rId2"/>
          <a:stretch>
            <a:fillRect/>
          </a:stretch>
        </p:blipFill>
        <p:spPr>
          <a:xfrm>
            <a:off x="7468801" y="1762691"/>
            <a:ext cx="4596019" cy="2146300"/>
          </a:xfrm>
          <a:prstGeom prst="rect">
            <a:avLst/>
          </a:prstGeom>
        </p:spPr>
      </p:pic>
      <p:pic>
        <p:nvPicPr>
          <p:cNvPr id="4" name="Picture 3">
            <a:extLst>
              <a:ext uri="{FF2B5EF4-FFF2-40B4-BE49-F238E27FC236}">
                <a16:creationId xmlns:a16="http://schemas.microsoft.com/office/drawing/2014/main" id="{B6A7CB6C-617A-7B87-9FDB-09FAD46087C8}"/>
              </a:ext>
            </a:extLst>
          </p:cNvPr>
          <p:cNvPicPr>
            <a:picLocks noChangeAspect="1"/>
          </p:cNvPicPr>
          <p:nvPr/>
        </p:nvPicPr>
        <p:blipFill>
          <a:blip r:embed="rId3"/>
          <a:stretch>
            <a:fillRect/>
          </a:stretch>
        </p:blipFill>
        <p:spPr>
          <a:xfrm>
            <a:off x="7987004" y="4185336"/>
            <a:ext cx="3304721" cy="1855475"/>
          </a:xfrm>
          <a:prstGeom prst="rect">
            <a:avLst/>
          </a:prstGeom>
        </p:spPr>
      </p:pic>
      <p:sp>
        <p:nvSpPr>
          <p:cNvPr id="6" name="TextBox 5">
            <a:extLst>
              <a:ext uri="{FF2B5EF4-FFF2-40B4-BE49-F238E27FC236}">
                <a16:creationId xmlns:a16="http://schemas.microsoft.com/office/drawing/2014/main" id="{26774109-F0C9-A302-32E6-FD9BD0E93071}"/>
              </a:ext>
            </a:extLst>
          </p:cNvPr>
          <p:cNvSpPr txBox="1"/>
          <p:nvPr/>
        </p:nvSpPr>
        <p:spPr>
          <a:xfrm>
            <a:off x="7155156" y="6488697"/>
            <a:ext cx="4721289" cy="338554"/>
          </a:xfrm>
          <a:prstGeom prst="rect">
            <a:avLst/>
          </a:prstGeom>
          <a:noFill/>
        </p:spPr>
        <p:txBody>
          <a:bodyPr wrap="square" rtlCol="0">
            <a:spAutoFit/>
          </a:bodyPr>
          <a:lstStyle/>
          <a:p>
            <a:r>
              <a:rPr lang="en-US" sz="800" dirty="0">
                <a:solidFill>
                  <a:schemeClr val="tx1">
                    <a:lumMod val="50000"/>
                    <a:lumOff val="50000"/>
                  </a:schemeClr>
                </a:solidFill>
              </a:rPr>
              <a:t>Trade names and trademarks are used in this report for identification only. Their usage does not constitute an official endorsement, either expressed or implied, by the National Aeronautics and Space Administration.</a:t>
            </a:r>
          </a:p>
        </p:txBody>
      </p:sp>
    </p:spTree>
    <p:extLst>
      <p:ext uri="{BB962C8B-B14F-4D97-AF65-F5344CB8AC3E}">
        <p14:creationId xmlns:p14="http://schemas.microsoft.com/office/powerpoint/2010/main" val="341876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0DE0CB0-234A-E93D-E860-32BDC8EE34EE}"/>
              </a:ext>
            </a:extLst>
          </p:cNvPr>
          <p:cNvSpPr/>
          <p:nvPr/>
        </p:nvSpPr>
        <p:spPr>
          <a:xfrm flipV="1">
            <a:off x="8220" y="3669021"/>
            <a:ext cx="12174259" cy="3182552"/>
          </a:xfrm>
          <a:prstGeom prst="rect">
            <a:avLst/>
          </a:prstGeom>
          <a:gradFill flip="none" rotWithShape="1">
            <a:gsLst>
              <a:gs pos="0">
                <a:schemeClr val="tx1"/>
              </a:gs>
              <a:gs pos="78000">
                <a:schemeClr val="tx1"/>
              </a:gs>
              <a:gs pos="100000">
                <a:schemeClr val="bg1">
                  <a:lumMod val="5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B0553AC4-C622-7133-E304-C15751220BB1}"/>
              </a:ext>
            </a:extLst>
          </p:cNvPr>
          <p:cNvSpPr>
            <a:spLocks noGrp="1"/>
          </p:cNvSpPr>
          <p:nvPr>
            <p:ph type="title"/>
          </p:nvPr>
        </p:nvSpPr>
        <p:spPr/>
        <p:txBody>
          <a:bodyPr/>
          <a:lstStyle/>
          <a:p>
            <a:r>
              <a:rPr lang="en-US" dirty="0"/>
              <a:t>Why Digitally Transform NASA?</a:t>
            </a:r>
          </a:p>
        </p:txBody>
      </p:sp>
      <p:pic>
        <p:nvPicPr>
          <p:cNvPr id="6" name="Picture 5">
            <a:extLst>
              <a:ext uri="{FF2B5EF4-FFF2-40B4-BE49-F238E27FC236}">
                <a16:creationId xmlns:a16="http://schemas.microsoft.com/office/drawing/2014/main" id="{006EFB9A-3314-D3B2-6B2E-02A99AEF4F46}"/>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5306998" y="837846"/>
            <a:ext cx="6895070" cy="3731493"/>
          </a:xfrm>
          <a:prstGeom prst="rect">
            <a:avLst/>
          </a:prstGeom>
        </p:spPr>
      </p:pic>
      <p:sp>
        <p:nvSpPr>
          <p:cNvPr id="9" name="Rectangle 8">
            <a:extLst>
              <a:ext uri="{FF2B5EF4-FFF2-40B4-BE49-F238E27FC236}">
                <a16:creationId xmlns:a16="http://schemas.microsoft.com/office/drawing/2014/main" id="{0AE03D68-BE6B-1034-1575-916DCFAA9E16}"/>
              </a:ext>
            </a:extLst>
          </p:cNvPr>
          <p:cNvSpPr/>
          <p:nvPr/>
        </p:nvSpPr>
        <p:spPr>
          <a:xfrm rot="10800000" flipH="1">
            <a:off x="-15092" y="808151"/>
            <a:ext cx="7287334" cy="6043422"/>
          </a:xfrm>
          <a:prstGeom prst="rect">
            <a:avLst/>
          </a:prstGeom>
          <a:gradFill flip="none" rotWithShape="1">
            <a:gsLst>
              <a:gs pos="0">
                <a:schemeClr val="tx1"/>
              </a:gs>
              <a:gs pos="76000">
                <a:schemeClr val="tx1"/>
              </a:gs>
              <a:gs pos="100000">
                <a:schemeClr val="tx1">
                  <a:lumMod val="65000"/>
                  <a:lumOff val="3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cxnSp>
        <p:nvCxnSpPr>
          <p:cNvPr id="11" name="Straight Connector 10">
            <a:extLst>
              <a:ext uri="{FF2B5EF4-FFF2-40B4-BE49-F238E27FC236}">
                <a16:creationId xmlns:a16="http://schemas.microsoft.com/office/drawing/2014/main" id="{1C54C9AB-A4FD-CCF8-C211-4DEBC57B5FC0}"/>
              </a:ext>
            </a:extLst>
          </p:cNvPr>
          <p:cNvCxnSpPr/>
          <p:nvPr/>
        </p:nvCxnSpPr>
        <p:spPr>
          <a:xfrm flipV="1">
            <a:off x="0" y="808152"/>
            <a:ext cx="12192000" cy="2999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2" name="Title 1">
            <a:extLst>
              <a:ext uri="{FF2B5EF4-FFF2-40B4-BE49-F238E27FC236}">
                <a16:creationId xmlns:a16="http://schemas.microsoft.com/office/drawing/2014/main" id="{D69BEAA4-D4EE-A5BF-FC9E-F732FD3B4CF9}"/>
              </a:ext>
            </a:extLst>
          </p:cNvPr>
          <p:cNvSpPr txBox="1">
            <a:spLocks/>
          </p:cNvSpPr>
          <p:nvPr/>
        </p:nvSpPr>
        <p:spPr>
          <a:xfrm>
            <a:off x="2340864" y="2102372"/>
            <a:ext cx="4314065" cy="1200329"/>
          </a:xfrm>
          <a:prstGeom prst="rect">
            <a:avLst/>
          </a:prstGeom>
        </p:spPr>
        <p:txBody>
          <a:bodyPr vert="horz" wrap="square" lIns="91440" tIns="45720" rIns="91440" bIns="45720" rtlCol="0" anchor="b">
            <a:noAutofit/>
          </a:bodyPr>
          <a:lstStyle>
            <a:lvl1pPr algn="l" defTabSz="914400" rtl="0" eaLnBrk="1" latinLnBrk="0" hangingPunct="1">
              <a:spcBef>
                <a:spcPct val="0"/>
              </a:spcBef>
              <a:buNone/>
              <a:defRPr sz="4000" kern="1200">
                <a:solidFill>
                  <a:schemeClr val="bg1"/>
                </a:solidFill>
                <a:latin typeface="Helvetica"/>
                <a:ea typeface="+mj-ea"/>
                <a:cs typeface="Helvetica"/>
              </a:defRPr>
            </a:lvl1pPr>
          </a:lstStyle>
          <a:p>
            <a:pPr>
              <a:lnSpc>
                <a:spcPct val="90000"/>
              </a:lnSpc>
            </a:pPr>
            <a:r>
              <a:rPr lang="en-US" sz="3600" dirty="0">
                <a:effectLst/>
                <a:latin typeface="Copperplate Gothic Bold" panose="020E0705020206020404" pitchFamily="34" charset="0"/>
                <a:cs typeface="Helvetica" panose="020B0604020202020204" pitchFamily="34" charset="0"/>
              </a:rPr>
              <a:t>Enduring </a:t>
            </a:r>
          </a:p>
          <a:p>
            <a:pPr>
              <a:lnSpc>
                <a:spcPct val="90000"/>
              </a:lnSpc>
              <a:spcBef>
                <a:spcPts val="1200"/>
              </a:spcBef>
            </a:pPr>
            <a:r>
              <a:rPr lang="en-US" sz="3600" dirty="0">
                <a:effectLst>
                  <a:glow rad="228600">
                    <a:schemeClr val="accent2">
                      <a:satMod val="175000"/>
                      <a:alpha val="40000"/>
                    </a:schemeClr>
                  </a:glow>
                </a:effectLst>
                <a:latin typeface="Copperplate Gothic Bold" panose="020E0705020206020404" pitchFamily="34" charset="0"/>
                <a:cs typeface="Helvetica" panose="020B0604020202020204" pitchFamily="34" charset="0"/>
              </a:rPr>
              <a:t>Bold </a:t>
            </a:r>
          </a:p>
          <a:p>
            <a:pPr>
              <a:lnSpc>
                <a:spcPct val="90000"/>
              </a:lnSpc>
              <a:spcBef>
                <a:spcPts val="1200"/>
              </a:spcBef>
            </a:pPr>
            <a:r>
              <a:rPr lang="en-US" sz="3600" dirty="0">
                <a:effectLst>
                  <a:glow rad="228600">
                    <a:schemeClr val="accent2">
                      <a:satMod val="175000"/>
                      <a:alpha val="40000"/>
                    </a:schemeClr>
                  </a:glow>
                </a:effectLst>
                <a:latin typeface="Copperplate Gothic Bold" panose="020E0705020206020404" pitchFamily="34" charset="0"/>
                <a:cs typeface="Helvetica" panose="020B0604020202020204" pitchFamily="34" charset="0"/>
              </a:rPr>
              <a:t>Mission</a:t>
            </a:r>
            <a:r>
              <a:rPr lang="en-US" sz="3600" dirty="0">
                <a:effectLst/>
                <a:latin typeface="Copperplate Gothic Bold" panose="020E0705020206020404" pitchFamily="34" charset="0"/>
                <a:cs typeface="Helvetica" panose="020B0604020202020204" pitchFamily="34" charset="0"/>
              </a:rPr>
              <a:t>…</a:t>
            </a:r>
          </a:p>
        </p:txBody>
      </p:sp>
      <p:pic>
        <p:nvPicPr>
          <p:cNvPr id="21" name="Picture 20">
            <a:extLst>
              <a:ext uri="{FF2B5EF4-FFF2-40B4-BE49-F238E27FC236}">
                <a16:creationId xmlns:a16="http://schemas.microsoft.com/office/drawing/2014/main" id="{D95210CE-B0B8-F74A-762D-0CCFC46D60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911" y="1441795"/>
            <a:ext cx="1836671" cy="1860906"/>
          </a:xfrm>
          <a:prstGeom prst="rect">
            <a:avLst/>
          </a:prstGeom>
        </p:spPr>
      </p:pic>
      <p:pic>
        <p:nvPicPr>
          <p:cNvPr id="3" name="Picture 2" descr="NASA - Dryden History - Historic Aircraft - X-1 Background | NASA">
            <a:extLst>
              <a:ext uri="{FF2B5EF4-FFF2-40B4-BE49-F238E27FC236}">
                <a16:creationId xmlns:a16="http://schemas.microsoft.com/office/drawing/2014/main" id="{9C640B37-6347-21B9-2710-4C6308658417}"/>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9259" y="4047753"/>
            <a:ext cx="3869250" cy="281024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Mars helicopter Ingenuity: Nasa about to try historic flight | Nasa | The  Guardian">
            <a:extLst>
              <a:ext uri="{FF2B5EF4-FFF2-40B4-BE49-F238E27FC236}">
                <a16:creationId xmlns:a16="http://schemas.microsoft.com/office/drawing/2014/main" id="{941096FD-2022-210A-7474-DC2B4030294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599451" y="4047750"/>
            <a:ext cx="3272008" cy="281790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4" name="Picture 14" descr="NASA&amp;#39;s Artemis Program | Space">
            <a:extLst>
              <a:ext uri="{FF2B5EF4-FFF2-40B4-BE49-F238E27FC236}">
                <a16:creationId xmlns:a16="http://schemas.microsoft.com/office/drawing/2014/main" id="{FD90D959-D2AD-6C24-268E-E5F84ACFF19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9539048" y="4056189"/>
            <a:ext cx="2632392" cy="280947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1106477-83F6-B95F-4824-13A4615D8512}"/>
              </a:ext>
            </a:extLst>
          </p:cNvPr>
          <p:cNvSpPr>
            <a:spLocks noGrp="1"/>
          </p:cNvSpPr>
          <p:nvPr>
            <p:ph type="sldNum" sz="quarter" idx="12"/>
          </p:nvPr>
        </p:nvSpPr>
        <p:spPr/>
        <p:txBody>
          <a:bodyPr/>
          <a:lstStyle/>
          <a:p>
            <a:fld id="{C1648A5A-AD4A-4009-87F5-A24241EE7D5C}" type="slidenum">
              <a:rPr lang="en-US" smtClean="0">
                <a:solidFill>
                  <a:prstClr val="black">
                    <a:tint val="75000"/>
                  </a:prstClr>
                </a:solidFill>
              </a:rPr>
              <a:pPr/>
              <a:t>2</a:t>
            </a:fld>
            <a:endParaRPr lang="en-US">
              <a:solidFill>
                <a:prstClr val="black">
                  <a:tint val="75000"/>
                </a:prstClr>
              </a:solidFill>
            </a:endParaRPr>
          </a:p>
        </p:txBody>
      </p:sp>
      <p:pic>
        <p:nvPicPr>
          <p:cNvPr id="1026" name="Picture 2" descr="James Webb Space Telescope Archives — Colossal">
            <a:extLst>
              <a:ext uri="{FF2B5EF4-FFF2-40B4-BE49-F238E27FC236}">
                <a16:creationId xmlns:a16="http://schemas.microsoft.com/office/drawing/2014/main" id="{8AED968E-032E-7DFB-378C-F0D144EA0A4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719147" y="4056187"/>
            <a:ext cx="3039216" cy="280181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E93D40E4-EBE2-B34C-EBE4-3BB1671C86E0}"/>
              </a:ext>
            </a:extLst>
          </p:cNvPr>
          <p:cNvGrpSpPr/>
          <p:nvPr/>
        </p:nvGrpSpPr>
        <p:grpSpPr>
          <a:xfrm>
            <a:off x="0" y="3539025"/>
            <a:ext cx="12357209" cy="3495709"/>
            <a:chOff x="12340" y="3599972"/>
            <a:chExt cx="12357209" cy="3404986"/>
          </a:xfrm>
        </p:grpSpPr>
        <p:pic>
          <p:nvPicPr>
            <p:cNvPr id="7" name="Picture 6" descr="News | Transformative Technologies: How Raytheon Technologies Is Shaping  the Future | Raytheon Technologies">
              <a:extLst>
                <a:ext uri="{FF2B5EF4-FFF2-40B4-BE49-F238E27FC236}">
                  <a16:creationId xmlns:a16="http://schemas.microsoft.com/office/drawing/2014/main" id="{082280E8-3197-0215-CD68-2E4F5227E4F9}"/>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flipH="1">
              <a:off x="12340" y="4049558"/>
              <a:ext cx="6866238" cy="28102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C1BD1A8-C5AB-3452-D53E-4559E40E57A4}"/>
                </a:ext>
              </a:extLst>
            </p:cNvPr>
            <p:cNvSpPr/>
            <p:nvPr/>
          </p:nvSpPr>
          <p:spPr>
            <a:xfrm flipH="1">
              <a:off x="1923436" y="4049558"/>
              <a:ext cx="10272690" cy="2810247"/>
            </a:xfrm>
            <a:prstGeom prst="rect">
              <a:avLst/>
            </a:prstGeom>
            <a:gradFill flip="none" rotWithShape="1">
              <a:gsLst>
                <a:gs pos="0">
                  <a:schemeClr val="tx1"/>
                </a:gs>
                <a:gs pos="59000">
                  <a:schemeClr val="tx1"/>
                </a:gs>
                <a:gs pos="100000">
                  <a:schemeClr val="bg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Title 1">
              <a:extLst>
                <a:ext uri="{FF2B5EF4-FFF2-40B4-BE49-F238E27FC236}">
                  <a16:creationId xmlns:a16="http://schemas.microsoft.com/office/drawing/2014/main" id="{5D610076-34D9-73C8-3840-DC8CE45D42E8}"/>
                </a:ext>
              </a:extLst>
            </p:cNvPr>
            <p:cNvSpPr txBox="1">
              <a:spLocks/>
            </p:cNvSpPr>
            <p:nvPr/>
          </p:nvSpPr>
          <p:spPr>
            <a:xfrm>
              <a:off x="4652210" y="3599972"/>
              <a:ext cx="7717339" cy="1200329"/>
            </a:xfrm>
            <a:prstGeom prst="rect">
              <a:avLst/>
            </a:prstGeom>
          </p:spPr>
          <p:txBody>
            <a:bodyPr vert="horz" wrap="square" lIns="91440" tIns="45720" rIns="91440" bIns="45720" rtlCol="0" anchor="b">
              <a:normAutofit/>
            </a:bodyPr>
            <a:lstStyle>
              <a:lvl1pPr algn="l" defTabSz="914400" rtl="0" eaLnBrk="1" latinLnBrk="0" hangingPunct="1">
                <a:spcBef>
                  <a:spcPct val="0"/>
                </a:spcBef>
                <a:buNone/>
                <a:defRPr sz="4000" kern="1200">
                  <a:solidFill>
                    <a:schemeClr val="bg1"/>
                  </a:solidFill>
                  <a:latin typeface="Helvetica"/>
                  <a:ea typeface="+mj-ea"/>
                  <a:cs typeface="Helvetica"/>
                </a:defRPr>
              </a:lvl1pPr>
            </a:lstStyle>
            <a:p>
              <a:pPr>
                <a:lnSpc>
                  <a:spcPct val="90000"/>
                </a:lnSpc>
              </a:pPr>
              <a:r>
                <a:rPr lang="en-US" sz="3600" dirty="0">
                  <a:latin typeface="Copperplate Gothic Bold" panose="020E0705020206020404" pitchFamily="34" charset="0"/>
                  <a:cs typeface="Helvetica" panose="020B0604020202020204" pitchFamily="34" charset="0"/>
                </a:rPr>
                <a:t>…now in a </a:t>
              </a:r>
              <a:r>
                <a:rPr lang="en-US" sz="3600" dirty="0">
                  <a:effectLst>
                    <a:glow rad="228600">
                      <a:schemeClr val="accent5">
                        <a:satMod val="175000"/>
                        <a:alpha val="40000"/>
                      </a:schemeClr>
                    </a:glow>
                  </a:effectLst>
                  <a:latin typeface="Copperplate Gothic Bold" panose="020E0705020206020404" pitchFamily="34" charset="0"/>
                  <a:cs typeface="Helvetica" panose="020B0604020202020204" pitchFamily="34" charset="0"/>
                </a:rPr>
                <a:t>Changing World</a:t>
              </a:r>
            </a:p>
          </p:txBody>
        </p:sp>
        <p:sp>
          <p:nvSpPr>
            <p:cNvPr id="10" name="Content Placeholder 2">
              <a:extLst>
                <a:ext uri="{FF2B5EF4-FFF2-40B4-BE49-F238E27FC236}">
                  <a16:creationId xmlns:a16="http://schemas.microsoft.com/office/drawing/2014/main" id="{C1E4B19B-C290-CB05-8820-7EA4A587605E}"/>
                </a:ext>
              </a:extLst>
            </p:cNvPr>
            <p:cNvSpPr txBox="1">
              <a:spLocks/>
            </p:cNvSpPr>
            <p:nvPr/>
          </p:nvSpPr>
          <p:spPr>
            <a:xfrm>
              <a:off x="5946988" y="4900287"/>
              <a:ext cx="3982331" cy="210467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Helvetica"/>
                  <a:ea typeface="+mn-ea"/>
                  <a:cs typeface="Helvetica"/>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Helvetica"/>
                  <a:ea typeface="+mn-ea"/>
                  <a:cs typeface="Helvetica"/>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Helvetica"/>
                  <a:ea typeface="+mn-ea"/>
                  <a:cs typeface="Helvetica"/>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Helvetica"/>
                  <a:ea typeface="+mn-ea"/>
                  <a:cs typeface="Helvetica"/>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Helvetica"/>
                  <a:ea typeface="+mn-e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200"/>
                </a:spcBef>
                <a:buFont typeface="Arial" pitchFamily="34" charset="0"/>
                <a:buNone/>
              </a:pPr>
              <a:r>
                <a:rPr lang="en-US" sz="1600" dirty="0">
                  <a:solidFill>
                    <a:schemeClr val="bg1"/>
                  </a:solidFill>
                </a:rPr>
                <a:t>Increasingly bold &amp; complex missions</a:t>
              </a:r>
            </a:p>
            <a:p>
              <a:pPr marL="0" indent="0" algn="r">
                <a:spcBef>
                  <a:spcPts val="200"/>
                </a:spcBef>
                <a:buFont typeface="Arial" pitchFamily="34" charset="0"/>
                <a:buNone/>
              </a:pPr>
              <a:r>
                <a:rPr lang="en-US" sz="1600" dirty="0">
                  <a:solidFill>
                    <a:schemeClr val="bg1"/>
                  </a:solidFill>
                </a:rPr>
                <a:t>Increasingly partnered</a:t>
              </a:r>
            </a:p>
            <a:p>
              <a:pPr marL="0" indent="0" algn="r">
                <a:spcBef>
                  <a:spcPts val="200"/>
                </a:spcBef>
                <a:buFont typeface="Arial" pitchFamily="34" charset="0"/>
                <a:buNone/>
              </a:pPr>
              <a:r>
                <a:rPr lang="en-US" sz="1600" dirty="0">
                  <a:solidFill>
                    <a:schemeClr val="bg1"/>
                  </a:solidFill>
                </a:rPr>
                <a:t>Increasingly fast</a:t>
              </a:r>
            </a:p>
            <a:p>
              <a:pPr marL="0" indent="0" algn="r">
                <a:spcBef>
                  <a:spcPts val="200"/>
                </a:spcBef>
                <a:buFont typeface="Arial" pitchFamily="34" charset="0"/>
                <a:buNone/>
              </a:pPr>
              <a:r>
                <a:rPr lang="en-US" sz="1600" dirty="0">
                  <a:solidFill>
                    <a:schemeClr val="bg1"/>
                  </a:solidFill>
                </a:rPr>
                <a:t>Increasingly affordable</a:t>
              </a:r>
            </a:p>
            <a:p>
              <a:pPr marL="0" indent="0" algn="r">
                <a:spcBef>
                  <a:spcPts val="200"/>
                </a:spcBef>
                <a:buFont typeface="Arial" pitchFamily="34" charset="0"/>
                <a:buNone/>
              </a:pPr>
              <a:r>
                <a:rPr lang="en-US" sz="1600" dirty="0">
                  <a:solidFill>
                    <a:schemeClr val="bg1"/>
                  </a:solidFill>
                </a:rPr>
                <a:t>Increasingly transparent </a:t>
              </a:r>
            </a:p>
            <a:p>
              <a:pPr marL="0" indent="0" algn="r">
                <a:spcBef>
                  <a:spcPts val="200"/>
                </a:spcBef>
                <a:buFont typeface="Arial" pitchFamily="34" charset="0"/>
                <a:buNone/>
              </a:pPr>
              <a:r>
                <a:rPr lang="en-US" sz="1600" dirty="0">
                  <a:solidFill>
                    <a:schemeClr val="bg1"/>
                  </a:solidFill>
                </a:rPr>
                <a:t>Increasingly inclusive </a:t>
              </a:r>
            </a:p>
          </p:txBody>
        </p:sp>
        <p:grpSp>
          <p:nvGrpSpPr>
            <p:cNvPr id="17" name="Group 16">
              <a:extLst>
                <a:ext uri="{FF2B5EF4-FFF2-40B4-BE49-F238E27FC236}">
                  <a16:creationId xmlns:a16="http://schemas.microsoft.com/office/drawing/2014/main" id="{5347DE10-AEC4-1169-3B83-688B1AA4A98F}"/>
                </a:ext>
              </a:extLst>
            </p:cNvPr>
            <p:cNvGrpSpPr/>
            <p:nvPr/>
          </p:nvGrpSpPr>
          <p:grpSpPr>
            <a:xfrm>
              <a:off x="10267708" y="5083315"/>
              <a:ext cx="1371600" cy="1371600"/>
              <a:chOff x="-1224897" y="1293832"/>
              <a:chExt cx="7350713" cy="4895492"/>
            </a:xfrm>
            <a:effectLst>
              <a:outerShdw blurRad="50800" dist="38100" algn="l" rotWithShape="0">
                <a:prstClr val="black">
                  <a:alpha val="40000"/>
                </a:prstClr>
              </a:outerShdw>
            </a:effectLst>
          </p:grpSpPr>
          <p:sp>
            <p:nvSpPr>
              <p:cNvPr id="18" name="Rectangle 17">
                <a:extLst>
                  <a:ext uri="{FF2B5EF4-FFF2-40B4-BE49-F238E27FC236}">
                    <a16:creationId xmlns:a16="http://schemas.microsoft.com/office/drawing/2014/main" id="{95E91722-0B67-6D6E-34C5-64A44718E84F}"/>
                  </a:ext>
                </a:extLst>
              </p:cNvPr>
              <p:cNvSpPr/>
              <p:nvPr/>
            </p:nvSpPr>
            <p:spPr>
              <a:xfrm rot="19469447">
                <a:off x="-1224897" y="1293832"/>
                <a:ext cx="7350713" cy="4895492"/>
              </a:xfrm>
              <a:prstGeom prst="rect">
                <a:avLst/>
              </a:prstGeom>
            </p:spPr>
            <p:txBody>
              <a:bodyPr>
                <a:prstTxWarp prst="textButto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600" normalizeH="0" baseline="0" noProof="0" dirty="0">
                    <a:ln>
                      <a:noFill/>
                    </a:ln>
                    <a:solidFill>
                      <a:srgbClr val="0066B3"/>
                    </a:solidFill>
                    <a:effectLst/>
                    <a:uLnTx/>
                    <a:uFillTx/>
                    <a:latin typeface="Century Gothic" panose="020B0502020202020204" pitchFamily="34" charset="0"/>
                    <a:ea typeface="+mn-ea"/>
                    <a:cs typeface="+mn-cs"/>
                  </a:rPr>
                  <a:t>   </a:t>
                </a:r>
                <a:r>
                  <a:rPr kumimoji="0" lang="en-US" sz="2800" b="1"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NASA </a:t>
                </a:r>
                <a:r>
                  <a:rPr kumimoji="0" lang="en-US" sz="2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DIGITAL</a:t>
                </a:r>
                <a:r>
                  <a:rPr kumimoji="0" lang="en-US" sz="2800" b="1"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endParaRPr kumimoji="0" lang="en-US" sz="2000" b="1"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1" u="none" strike="noStrike" kern="1200" cap="none" spc="600" normalizeH="0" baseline="0" noProof="0" dirty="0">
                  <a:ln>
                    <a:noFill/>
                  </a:ln>
                  <a:solidFill>
                    <a:srgbClr val="0066B3"/>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600" normalizeH="0" baseline="0" noProof="0" dirty="0">
                    <a:ln>
                      <a:noFill/>
                    </a:ln>
                    <a:solidFill>
                      <a:prstClr val="white"/>
                    </a:solidFill>
                    <a:effectLst/>
                    <a:uLnTx/>
                    <a:uFillTx/>
                    <a:latin typeface="Century Gothic" panose="020B0502020202020204" pitchFamily="34" charset="0"/>
                    <a:ea typeface="+mn-ea"/>
                    <a:cs typeface="+mn-cs"/>
                  </a:rPr>
                  <a:t>TRANSF</a:t>
                </a:r>
                <a:r>
                  <a:rPr kumimoji="0" lang="en-US" sz="2800" b="1" i="1" u="none" strike="noStrike" kern="1200" cap="none" spc="600" normalizeH="0" baseline="0" noProof="0" dirty="0">
                    <a:ln>
                      <a:noFill/>
                    </a:ln>
                    <a:solidFill>
                      <a:srgbClr val="FF0000"/>
                    </a:solidFill>
                    <a:effectLst/>
                    <a:uLnTx/>
                    <a:uFillTx/>
                    <a:latin typeface="Century Gothic" panose="020B0502020202020204" pitchFamily="34" charset="0"/>
                    <a:ea typeface="+mn-ea"/>
                    <a:cs typeface="+mn-cs"/>
                  </a:rPr>
                  <a:t>O</a:t>
                </a:r>
                <a:r>
                  <a:rPr kumimoji="0" lang="en-US" sz="2800" b="1" i="1" u="none" strike="noStrike" kern="1200" cap="none" spc="600" normalizeH="0" baseline="0" noProof="0" dirty="0">
                    <a:ln>
                      <a:noFill/>
                    </a:ln>
                    <a:solidFill>
                      <a:prstClr val="white"/>
                    </a:solidFill>
                    <a:effectLst/>
                    <a:uLnTx/>
                    <a:uFillTx/>
                    <a:latin typeface="Century Gothic" panose="020B0502020202020204" pitchFamily="34" charset="0"/>
                    <a:ea typeface="+mn-ea"/>
                    <a:cs typeface="+mn-cs"/>
                  </a:rPr>
                  <a:t>RMATION</a:t>
                </a:r>
              </a:p>
            </p:txBody>
          </p:sp>
          <p:pic>
            <p:nvPicPr>
              <p:cNvPr id="19" name="Google Shape;261;p1" descr="DT_ON_WHITE.png">
                <a:extLst>
                  <a:ext uri="{FF2B5EF4-FFF2-40B4-BE49-F238E27FC236}">
                    <a16:creationId xmlns:a16="http://schemas.microsoft.com/office/drawing/2014/main" id="{D4B68B10-E59D-43BB-0CDC-DE17487D2C8F}"/>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209653" y="1375240"/>
                <a:ext cx="5320218" cy="4078771"/>
              </a:xfrm>
              <a:prstGeom prst="rect">
                <a:avLst/>
              </a:prstGeom>
              <a:noFill/>
              <a:ln>
                <a:noFill/>
              </a:ln>
              <a:effectLst/>
            </p:spPr>
          </p:pic>
          <p:sp>
            <p:nvSpPr>
              <p:cNvPr id="20" name="Rectangle 19">
                <a:extLst>
                  <a:ext uri="{FF2B5EF4-FFF2-40B4-BE49-F238E27FC236}">
                    <a16:creationId xmlns:a16="http://schemas.microsoft.com/office/drawing/2014/main" id="{91DE4CB9-95F5-929F-85B0-B3E2124CC2B2}"/>
                  </a:ext>
                </a:extLst>
              </p:cNvPr>
              <p:cNvSpPr/>
              <p:nvPr/>
            </p:nvSpPr>
            <p:spPr>
              <a:xfrm rot="20659001">
                <a:off x="3710033" y="5637720"/>
                <a:ext cx="94890" cy="255443"/>
              </a:xfrm>
              <a:prstGeom prst="rect">
                <a:avLst/>
              </a:prstGeom>
              <a:solidFill>
                <a:srgbClr val="FF0000"/>
              </a:solidFill>
              <a:ln w="6350">
                <a:solidFill>
                  <a:srgbClr val="EE3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pSp>
      </p:grpSp>
    </p:spTree>
    <p:extLst>
      <p:ext uri="{BB962C8B-B14F-4D97-AF65-F5344CB8AC3E}">
        <p14:creationId xmlns:p14="http://schemas.microsoft.com/office/powerpoint/2010/main" val="228346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90A04E-0256-4134-F975-DA96B7F66573}"/>
              </a:ext>
            </a:extLst>
          </p:cNvPr>
          <p:cNvSpPr>
            <a:spLocks noGrp="1"/>
          </p:cNvSpPr>
          <p:nvPr>
            <p:ph type="title"/>
          </p:nvPr>
        </p:nvSpPr>
        <p:spPr>
          <a:xfrm>
            <a:off x="190091" y="193430"/>
            <a:ext cx="10611401" cy="739942"/>
          </a:xfrm>
        </p:spPr>
        <p:txBody>
          <a:bodyPr>
            <a:noAutofit/>
          </a:bodyPr>
          <a:lstStyle/>
          <a:p>
            <a:r>
              <a:rPr lang="en-US" sz="3200" dirty="0"/>
              <a:t>Design, Manufacturing &amp; Inspection: Agreed-to Common Capabilities &amp; Maturity (Summer 2023)</a:t>
            </a:r>
          </a:p>
        </p:txBody>
      </p:sp>
      <p:graphicFrame>
        <p:nvGraphicFramePr>
          <p:cNvPr id="4" name="Table 4">
            <a:extLst>
              <a:ext uri="{FF2B5EF4-FFF2-40B4-BE49-F238E27FC236}">
                <a16:creationId xmlns:a16="http://schemas.microsoft.com/office/drawing/2014/main" id="{D35FAC86-6F07-F106-EAD3-6C1366F4970C}"/>
              </a:ext>
            </a:extLst>
          </p:cNvPr>
          <p:cNvGraphicFramePr>
            <a:graphicFrameLocks noGrp="1"/>
          </p:cNvGraphicFramePr>
          <p:nvPr/>
        </p:nvGraphicFramePr>
        <p:xfrm>
          <a:off x="1992725" y="1629481"/>
          <a:ext cx="7715155" cy="3545840"/>
        </p:xfrm>
        <a:graphic>
          <a:graphicData uri="http://schemas.openxmlformats.org/drawingml/2006/table">
            <a:tbl>
              <a:tblPr firstRow="1" bandRow="1">
                <a:tableStyleId>{5940675A-B579-460E-94D1-54222C63F5DA}</a:tableStyleId>
              </a:tblPr>
              <a:tblGrid>
                <a:gridCol w="821640">
                  <a:extLst>
                    <a:ext uri="{9D8B030D-6E8A-4147-A177-3AD203B41FA5}">
                      <a16:colId xmlns:a16="http://schemas.microsoft.com/office/drawing/2014/main" val="215591281"/>
                    </a:ext>
                  </a:extLst>
                </a:gridCol>
                <a:gridCol w="826751">
                  <a:extLst>
                    <a:ext uri="{9D8B030D-6E8A-4147-A177-3AD203B41FA5}">
                      <a16:colId xmlns:a16="http://schemas.microsoft.com/office/drawing/2014/main" val="3294383160"/>
                    </a:ext>
                  </a:extLst>
                </a:gridCol>
                <a:gridCol w="935964">
                  <a:extLst>
                    <a:ext uri="{9D8B030D-6E8A-4147-A177-3AD203B41FA5}">
                      <a16:colId xmlns:a16="http://schemas.microsoft.com/office/drawing/2014/main" val="366120152"/>
                    </a:ext>
                  </a:extLst>
                </a:gridCol>
                <a:gridCol w="731520">
                  <a:extLst>
                    <a:ext uri="{9D8B030D-6E8A-4147-A177-3AD203B41FA5}">
                      <a16:colId xmlns:a16="http://schemas.microsoft.com/office/drawing/2014/main" val="1230110136"/>
                    </a:ext>
                  </a:extLst>
                </a:gridCol>
                <a:gridCol w="741680">
                  <a:extLst>
                    <a:ext uri="{9D8B030D-6E8A-4147-A177-3AD203B41FA5}">
                      <a16:colId xmlns:a16="http://schemas.microsoft.com/office/drawing/2014/main" val="847591495"/>
                    </a:ext>
                  </a:extLst>
                </a:gridCol>
                <a:gridCol w="899160">
                  <a:extLst>
                    <a:ext uri="{9D8B030D-6E8A-4147-A177-3AD203B41FA5}">
                      <a16:colId xmlns:a16="http://schemas.microsoft.com/office/drawing/2014/main" val="317663664"/>
                    </a:ext>
                  </a:extLst>
                </a:gridCol>
                <a:gridCol w="899160">
                  <a:extLst>
                    <a:ext uri="{9D8B030D-6E8A-4147-A177-3AD203B41FA5}">
                      <a16:colId xmlns:a16="http://schemas.microsoft.com/office/drawing/2014/main" val="302556762"/>
                    </a:ext>
                  </a:extLst>
                </a:gridCol>
                <a:gridCol w="711200">
                  <a:extLst>
                    <a:ext uri="{9D8B030D-6E8A-4147-A177-3AD203B41FA5}">
                      <a16:colId xmlns:a16="http://schemas.microsoft.com/office/drawing/2014/main" val="3665026964"/>
                    </a:ext>
                  </a:extLst>
                </a:gridCol>
                <a:gridCol w="1148080">
                  <a:extLst>
                    <a:ext uri="{9D8B030D-6E8A-4147-A177-3AD203B41FA5}">
                      <a16:colId xmlns:a16="http://schemas.microsoft.com/office/drawing/2014/main" val="2321769751"/>
                    </a:ext>
                  </a:extLst>
                </a:gridCol>
              </a:tblGrid>
              <a:tr h="370840">
                <a:tc>
                  <a:txBody>
                    <a:bodyPr/>
                    <a:lstStyle/>
                    <a:p>
                      <a:pPr algn="ctr"/>
                      <a:r>
                        <a:rPr lang="en-US" sz="1600" b="1" dirty="0"/>
                        <a:t>Center</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PDM Tool</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MB/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PDM CM</a:t>
                      </a:r>
                    </a:p>
                  </a:txBody>
                  <a:tcPr anchor="b"/>
                </a:tc>
                <a:tc>
                  <a:txBody>
                    <a:bodyPr/>
                    <a:lstStyle/>
                    <a:p>
                      <a:pPr algn="ctr"/>
                      <a:r>
                        <a:rPr lang="en-US" sz="1600" b="1" dirty="0"/>
                        <a:t>MB ICD</a:t>
                      </a:r>
                    </a:p>
                  </a:txBody>
                  <a:tcPr anchor="b"/>
                </a:tc>
                <a:tc>
                  <a:txBody>
                    <a:bodyPr/>
                    <a:lstStyle/>
                    <a:p>
                      <a:pPr algn="ctr"/>
                      <a:r>
                        <a:rPr lang="en-US" sz="1600" b="1" dirty="0"/>
                        <a:t>MBD</a:t>
                      </a:r>
                    </a:p>
                    <a:p>
                      <a:pPr algn="ctr"/>
                      <a:r>
                        <a:rPr lang="en-US" sz="1600" b="1" dirty="0"/>
                        <a:t>Cap.</a:t>
                      </a:r>
                    </a:p>
                  </a:txBody>
                  <a:tcPr anchor="b"/>
                </a:tc>
                <a:tc>
                  <a:txBody>
                    <a:bodyPr/>
                    <a:lstStyle/>
                    <a:p>
                      <a:pPr algn="ctr"/>
                      <a:r>
                        <a:rPr lang="en-US" sz="1600" b="1" dirty="0"/>
                        <a:t>MBD Review</a:t>
                      </a:r>
                    </a:p>
                  </a:txBody>
                  <a:tcPr anchor="b"/>
                </a:tc>
                <a:tc>
                  <a:txBody>
                    <a:bodyPr/>
                    <a:lstStyle/>
                    <a:p>
                      <a:pPr algn="ctr"/>
                      <a:r>
                        <a:rPr lang="en-US" sz="1600" b="1" dirty="0"/>
                        <a:t>MB Analysis</a:t>
                      </a:r>
                    </a:p>
                  </a:txBody>
                  <a:tcPr anchor="b"/>
                </a:tc>
                <a:tc>
                  <a:txBody>
                    <a:bodyPr/>
                    <a:lstStyle/>
                    <a:p>
                      <a:pPr algn="ctr"/>
                      <a:r>
                        <a:rPr lang="en-US" sz="1600" b="1" dirty="0"/>
                        <a:t>MB Mfg.</a:t>
                      </a:r>
                    </a:p>
                  </a:txBody>
                  <a:tcPr anchor="b"/>
                </a:tc>
                <a:tc>
                  <a:txBody>
                    <a:bodyPr/>
                    <a:lstStyle/>
                    <a:p>
                      <a:pPr algn="ctr"/>
                      <a:r>
                        <a:rPr lang="en-US" sz="1600" b="1" dirty="0"/>
                        <a:t>MB Inspection</a:t>
                      </a:r>
                    </a:p>
                  </a:txBody>
                  <a:tcPr anchor="b"/>
                </a:tc>
                <a:extLst>
                  <a:ext uri="{0D108BD9-81ED-4DB2-BD59-A6C34878D82A}">
                    <a16:rowId xmlns:a16="http://schemas.microsoft.com/office/drawing/2014/main" val="3652024250"/>
                  </a:ext>
                </a:extLst>
              </a:tr>
              <a:tr h="370840">
                <a:tc>
                  <a:txBody>
                    <a:bodyPr/>
                    <a:lstStyle/>
                    <a:p>
                      <a:pPr algn="l"/>
                      <a:r>
                        <a:rPr lang="en-US" sz="1600" dirty="0">
                          <a:solidFill>
                            <a:sysClr val="windowText" lastClr="000000"/>
                          </a:solidFill>
                        </a:rPr>
                        <a:t>GRC</a:t>
                      </a:r>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r>
                        <a:rPr lang="en-US" sz="1600" dirty="0">
                          <a:solidFill>
                            <a:schemeClr val="tx1"/>
                          </a:solidFill>
                        </a:rPr>
                        <a:t>  N/A</a:t>
                      </a:r>
                    </a:p>
                  </a:txBody>
                  <a:tcPr/>
                </a:tc>
                <a:tc>
                  <a:txBody>
                    <a:bodyPr/>
                    <a:lstStyle/>
                    <a:p>
                      <a:r>
                        <a:rPr lang="en-US" sz="1600" dirty="0">
                          <a:solidFill>
                            <a:schemeClr val="tx1"/>
                          </a:solidFill>
                        </a:rPr>
                        <a:t>       N/A</a:t>
                      </a:r>
                    </a:p>
                  </a:txBody>
                  <a:tcPr/>
                </a:tc>
                <a:extLst>
                  <a:ext uri="{0D108BD9-81ED-4DB2-BD59-A6C34878D82A}">
                    <a16:rowId xmlns:a16="http://schemas.microsoft.com/office/drawing/2014/main" val="4269792940"/>
                  </a:ext>
                </a:extLst>
              </a:tr>
              <a:tr h="370840">
                <a:tc>
                  <a:txBody>
                    <a:bodyPr/>
                    <a:lstStyle/>
                    <a:p>
                      <a:pPr algn="l"/>
                      <a:r>
                        <a:rPr lang="en-US" sz="1600" dirty="0">
                          <a:solidFill>
                            <a:sysClr val="windowText" lastClr="000000"/>
                          </a:solidFill>
                        </a:rPr>
                        <a:t>GSFC</a:t>
                      </a:r>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354834726"/>
                  </a:ext>
                </a:extLst>
              </a:tr>
              <a:tr h="370840">
                <a:tc>
                  <a:txBody>
                    <a:bodyPr/>
                    <a:lstStyle/>
                    <a:p>
                      <a:pPr algn="l"/>
                      <a:r>
                        <a:rPr lang="en-US" sz="1600" dirty="0">
                          <a:solidFill>
                            <a:sysClr val="windowText" lastClr="000000"/>
                          </a:solidFill>
                        </a:rPr>
                        <a:t>KSC</a:t>
                      </a:r>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557934395"/>
                  </a:ext>
                </a:extLst>
              </a:tr>
              <a:tr h="370840">
                <a:tc>
                  <a:txBody>
                    <a:bodyPr/>
                    <a:lstStyle/>
                    <a:p>
                      <a:pPr algn="l"/>
                      <a:r>
                        <a:rPr lang="en-US" sz="1600" dirty="0">
                          <a:solidFill>
                            <a:sysClr val="windowText" lastClr="000000"/>
                          </a:solidFill>
                        </a:rPr>
                        <a:t>JPL</a:t>
                      </a:r>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3903059437"/>
                  </a:ext>
                </a:extLst>
              </a:tr>
              <a:tr h="370840">
                <a:tc>
                  <a:txBody>
                    <a:bodyPr/>
                    <a:lstStyle/>
                    <a:p>
                      <a:pPr algn="l"/>
                      <a:r>
                        <a:rPr lang="en-US" sz="1600" dirty="0">
                          <a:solidFill>
                            <a:sysClr val="windowText" lastClr="000000"/>
                          </a:solidFill>
                        </a:rPr>
                        <a:t>LaRC</a:t>
                      </a:r>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885466020"/>
                  </a:ext>
                </a:extLst>
              </a:tr>
              <a:tr h="370840">
                <a:tc>
                  <a:txBody>
                    <a:bodyPr/>
                    <a:lstStyle/>
                    <a:p>
                      <a:pPr algn="l"/>
                      <a:r>
                        <a:rPr lang="en-US" sz="1600" dirty="0">
                          <a:solidFill>
                            <a:sysClr val="windowText" lastClr="000000"/>
                          </a:solidFill>
                        </a:rPr>
                        <a:t>JSC</a:t>
                      </a:r>
                    </a:p>
                  </a:txBody>
                  <a:tcPr/>
                </a:tc>
                <a:tc>
                  <a:txBody>
                    <a:bodyPr/>
                    <a:lstStyle/>
                    <a:p>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3911412645"/>
                  </a:ext>
                </a:extLst>
              </a:tr>
              <a:tr h="370840">
                <a:tc>
                  <a:txBody>
                    <a:bodyPr/>
                    <a:lstStyle/>
                    <a:p>
                      <a:pPr algn="l"/>
                      <a:r>
                        <a:rPr lang="en-US" sz="1600" dirty="0">
                          <a:solidFill>
                            <a:sysClr val="windowText" lastClr="000000"/>
                          </a:solidFill>
                        </a:rPr>
                        <a:t>MSFC</a:t>
                      </a:r>
                    </a:p>
                  </a:txBody>
                  <a:tcPr/>
                </a:tc>
                <a:tc>
                  <a:txBody>
                    <a:bodyPr/>
                    <a:lstStyle/>
                    <a:p>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extLst>
                  <a:ext uri="{0D108BD9-81ED-4DB2-BD59-A6C34878D82A}">
                    <a16:rowId xmlns:a16="http://schemas.microsoft.com/office/drawing/2014/main" val="468460059"/>
                  </a:ext>
                </a:extLst>
              </a:tr>
              <a:tr h="370840">
                <a:tc>
                  <a:txBody>
                    <a:bodyPr/>
                    <a:lstStyle/>
                    <a:p>
                      <a:pPr algn="l"/>
                      <a:r>
                        <a:rPr lang="en-US" sz="1600" dirty="0">
                          <a:solidFill>
                            <a:sysClr val="windowText" lastClr="000000"/>
                          </a:solidFill>
                        </a:rPr>
                        <a:t>SSC</a:t>
                      </a:r>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2064528344"/>
                  </a:ext>
                </a:extLst>
              </a:tr>
            </a:tbl>
          </a:graphicData>
        </a:graphic>
      </p:graphicFrame>
      <p:sp>
        <p:nvSpPr>
          <p:cNvPr id="6" name="TextBox 5">
            <a:extLst>
              <a:ext uri="{FF2B5EF4-FFF2-40B4-BE49-F238E27FC236}">
                <a16:creationId xmlns:a16="http://schemas.microsoft.com/office/drawing/2014/main" id="{495223FB-5006-0FA1-B6AF-43104A347C01}"/>
              </a:ext>
            </a:extLst>
          </p:cNvPr>
          <p:cNvSpPr txBox="1"/>
          <p:nvPr/>
        </p:nvSpPr>
        <p:spPr>
          <a:xfrm>
            <a:off x="179366" y="1606491"/>
            <a:ext cx="1553335" cy="1200329"/>
          </a:xfrm>
          <a:custGeom>
            <a:avLst/>
            <a:gdLst>
              <a:gd name="connsiteX0" fmla="*/ 0 w 1553335"/>
              <a:gd name="connsiteY0" fmla="*/ 0 h 1200329"/>
              <a:gd name="connsiteX1" fmla="*/ 548845 w 1553335"/>
              <a:gd name="connsiteY1" fmla="*/ 0 h 1200329"/>
              <a:gd name="connsiteX2" fmla="*/ 1035557 w 1553335"/>
              <a:gd name="connsiteY2" fmla="*/ 0 h 1200329"/>
              <a:gd name="connsiteX3" fmla="*/ 1553335 w 1553335"/>
              <a:gd name="connsiteY3" fmla="*/ 0 h 1200329"/>
              <a:gd name="connsiteX4" fmla="*/ 1553335 w 1553335"/>
              <a:gd name="connsiteY4" fmla="*/ 400110 h 1200329"/>
              <a:gd name="connsiteX5" fmla="*/ 1553335 w 1553335"/>
              <a:gd name="connsiteY5" fmla="*/ 812223 h 1200329"/>
              <a:gd name="connsiteX6" fmla="*/ 1553335 w 1553335"/>
              <a:gd name="connsiteY6" fmla="*/ 1200329 h 1200329"/>
              <a:gd name="connsiteX7" fmla="*/ 1004490 w 1553335"/>
              <a:gd name="connsiteY7" fmla="*/ 1200329 h 1200329"/>
              <a:gd name="connsiteX8" fmla="*/ 471178 w 1553335"/>
              <a:gd name="connsiteY8" fmla="*/ 1200329 h 1200329"/>
              <a:gd name="connsiteX9" fmla="*/ 0 w 1553335"/>
              <a:gd name="connsiteY9" fmla="*/ 1200329 h 1200329"/>
              <a:gd name="connsiteX10" fmla="*/ 0 w 1553335"/>
              <a:gd name="connsiteY10" fmla="*/ 824226 h 1200329"/>
              <a:gd name="connsiteX11" fmla="*/ 0 w 1553335"/>
              <a:gd name="connsiteY11" fmla="*/ 436120 h 1200329"/>
              <a:gd name="connsiteX12" fmla="*/ 0 w 1553335"/>
              <a:gd name="connsiteY12"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3335" h="1200329" fill="none" extrusionOk="0">
                <a:moveTo>
                  <a:pt x="0" y="0"/>
                </a:moveTo>
                <a:cubicBezTo>
                  <a:pt x="244077" y="-57240"/>
                  <a:pt x="406771" y="64628"/>
                  <a:pt x="548845" y="0"/>
                </a:cubicBezTo>
                <a:cubicBezTo>
                  <a:pt x="690920" y="-64628"/>
                  <a:pt x="797727" y="38886"/>
                  <a:pt x="1035557" y="0"/>
                </a:cubicBezTo>
                <a:cubicBezTo>
                  <a:pt x="1273387" y="-38886"/>
                  <a:pt x="1315115" y="27514"/>
                  <a:pt x="1553335" y="0"/>
                </a:cubicBezTo>
                <a:cubicBezTo>
                  <a:pt x="1581088" y="81007"/>
                  <a:pt x="1524945" y="252595"/>
                  <a:pt x="1553335" y="400110"/>
                </a:cubicBezTo>
                <a:cubicBezTo>
                  <a:pt x="1581725" y="547625"/>
                  <a:pt x="1526678" y="708732"/>
                  <a:pt x="1553335" y="812223"/>
                </a:cubicBezTo>
                <a:cubicBezTo>
                  <a:pt x="1579992" y="915714"/>
                  <a:pt x="1539647" y="1034839"/>
                  <a:pt x="1553335" y="1200329"/>
                </a:cubicBezTo>
                <a:cubicBezTo>
                  <a:pt x="1343919" y="1221409"/>
                  <a:pt x="1265163" y="1185743"/>
                  <a:pt x="1004490" y="1200329"/>
                </a:cubicBezTo>
                <a:cubicBezTo>
                  <a:pt x="743818" y="1214915"/>
                  <a:pt x="642244" y="1183385"/>
                  <a:pt x="471178" y="1200329"/>
                </a:cubicBezTo>
                <a:cubicBezTo>
                  <a:pt x="300112" y="1217273"/>
                  <a:pt x="145213" y="1151746"/>
                  <a:pt x="0" y="1200329"/>
                </a:cubicBezTo>
                <a:cubicBezTo>
                  <a:pt x="-23888" y="1120229"/>
                  <a:pt x="31930" y="917871"/>
                  <a:pt x="0" y="824226"/>
                </a:cubicBezTo>
                <a:cubicBezTo>
                  <a:pt x="-31930" y="730581"/>
                  <a:pt x="19612" y="598908"/>
                  <a:pt x="0" y="436120"/>
                </a:cubicBezTo>
                <a:cubicBezTo>
                  <a:pt x="-19612" y="273332"/>
                  <a:pt x="16467" y="164870"/>
                  <a:pt x="0" y="0"/>
                </a:cubicBezTo>
                <a:close/>
              </a:path>
              <a:path w="1553335" h="1200329" stroke="0" extrusionOk="0">
                <a:moveTo>
                  <a:pt x="0" y="0"/>
                </a:moveTo>
                <a:cubicBezTo>
                  <a:pt x="113078" y="-34503"/>
                  <a:pt x="275707" y="44707"/>
                  <a:pt x="502245" y="0"/>
                </a:cubicBezTo>
                <a:cubicBezTo>
                  <a:pt x="728784" y="-44707"/>
                  <a:pt x="777837" y="14856"/>
                  <a:pt x="1004490" y="0"/>
                </a:cubicBezTo>
                <a:cubicBezTo>
                  <a:pt x="1231143" y="-14856"/>
                  <a:pt x="1286698" y="48933"/>
                  <a:pt x="1553335" y="0"/>
                </a:cubicBezTo>
                <a:cubicBezTo>
                  <a:pt x="1590043" y="145058"/>
                  <a:pt x="1529450" y="232318"/>
                  <a:pt x="1553335" y="376103"/>
                </a:cubicBezTo>
                <a:cubicBezTo>
                  <a:pt x="1577220" y="519888"/>
                  <a:pt x="1504774" y="671186"/>
                  <a:pt x="1553335" y="800219"/>
                </a:cubicBezTo>
                <a:cubicBezTo>
                  <a:pt x="1601896" y="929252"/>
                  <a:pt x="1547413" y="1100290"/>
                  <a:pt x="1553335" y="1200329"/>
                </a:cubicBezTo>
                <a:cubicBezTo>
                  <a:pt x="1359142" y="1256275"/>
                  <a:pt x="1168612" y="1145791"/>
                  <a:pt x="1051090" y="1200329"/>
                </a:cubicBezTo>
                <a:cubicBezTo>
                  <a:pt x="933568" y="1254867"/>
                  <a:pt x="641399" y="1174152"/>
                  <a:pt x="533312" y="1200329"/>
                </a:cubicBezTo>
                <a:cubicBezTo>
                  <a:pt x="425225" y="1226506"/>
                  <a:pt x="250380" y="1161587"/>
                  <a:pt x="0" y="1200329"/>
                </a:cubicBezTo>
                <a:cubicBezTo>
                  <a:pt x="-21285" y="1102105"/>
                  <a:pt x="42386" y="979522"/>
                  <a:pt x="0" y="788216"/>
                </a:cubicBezTo>
                <a:cubicBezTo>
                  <a:pt x="-42386" y="596910"/>
                  <a:pt x="27153" y="479864"/>
                  <a:pt x="0" y="400110"/>
                </a:cubicBezTo>
                <a:cubicBezTo>
                  <a:pt x="-27153" y="320356"/>
                  <a:pt x="15777" y="131117"/>
                  <a:pt x="0" y="0"/>
                </a:cubicBezTo>
                <a:close/>
              </a:path>
            </a:pathLst>
          </a:custGeom>
          <a:solidFill>
            <a:schemeClr val="tx2">
              <a:lumMod val="20000"/>
              <a:lumOff val="80000"/>
            </a:schemeClr>
          </a:solidFill>
          <a:ln>
            <a:solidFill>
              <a:schemeClr val="bg2">
                <a:lumMod val="75000"/>
              </a:schemeClr>
            </a:solidFill>
            <a:extLst>
              <a:ext uri="{C807C97D-BFC1-408E-A445-0C87EB9F89A2}">
                <ask:lineSketchStyleProps xmlns:ask="http://schemas.microsoft.com/office/drawing/2018/sketchyshapes" sd="905336294">
                  <a:prstGeom prst="rect">
                    <a:avLst/>
                  </a:prstGeom>
                  <ask:type>
                    <ask:lineSketchScribble/>
                  </ask:type>
                </ask:lineSketchStyleProps>
              </a:ext>
            </a:extLst>
          </a:ln>
        </p:spPr>
        <p:txBody>
          <a:bodyPr wrap="square" rtlCol="0">
            <a:spAutoFit/>
          </a:bodyPr>
          <a:lstStyle/>
          <a:p>
            <a:pPr algn="ctr"/>
            <a:r>
              <a:rPr lang="en-US" sz="1200" i="1" u="sng">
                <a:solidFill>
                  <a:schemeClr val="tx2">
                    <a:lumMod val="75000"/>
                  </a:schemeClr>
                </a:solidFill>
              </a:rPr>
              <a:t>In Place</a:t>
            </a:r>
            <a:r>
              <a:rPr lang="en-US" sz="1200" i="1">
                <a:solidFill>
                  <a:schemeClr val="tx2">
                    <a:lumMod val="75000"/>
                  </a:schemeClr>
                </a:solidFill>
              </a:rPr>
              <a:t> does not mean all activity utilizes the capability. MBD, if In Place, is generally non-flight/non-critical.</a:t>
            </a:r>
          </a:p>
        </p:txBody>
      </p:sp>
      <p:sp>
        <p:nvSpPr>
          <p:cNvPr id="13" name="Rectangle 12">
            <a:extLst>
              <a:ext uri="{FF2B5EF4-FFF2-40B4-BE49-F238E27FC236}">
                <a16:creationId xmlns:a16="http://schemas.microsoft.com/office/drawing/2014/main" id="{1E81949D-7339-C93F-961A-EB6CDEE7A737}"/>
              </a:ext>
            </a:extLst>
          </p:cNvPr>
          <p:cNvSpPr/>
          <p:nvPr/>
        </p:nvSpPr>
        <p:spPr>
          <a:xfrm>
            <a:off x="2003557" y="6072699"/>
            <a:ext cx="2076719" cy="76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DE = Digital Engineering</a:t>
            </a:r>
          </a:p>
          <a:p>
            <a:r>
              <a:rPr lang="en-US" sz="1100" dirty="0">
                <a:solidFill>
                  <a:schemeClr val="tx1"/>
                </a:solidFill>
              </a:rPr>
              <a:t>MB = Model Based</a:t>
            </a:r>
          </a:p>
          <a:p>
            <a:r>
              <a:rPr lang="en-US" sz="1100" dirty="0">
                <a:solidFill>
                  <a:schemeClr val="tx1"/>
                </a:solidFill>
              </a:rPr>
              <a:t>MBD = Model Based Definition</a:t>
            </a:r>
          </a:p>
        </p:txBody>
      </p:sp>
      <p:sp>
        <p:nvSpPr>
          <p:cNvPr id="14" name="Rectangle 13">
            <a:extLst>
              <a:ext uri="{FF2B5EF4-FFF2-40B4-BE49-F238E27FC236}">
                <a16:creationId xmlns:a16="http://schemas.microsoft.com/office/drawing/2014/main" id="{8F2DD11A-261E-BAD7-D92F-C853FEE41D4F}"/>
              </a:ext>
            </a:extLst>
          </p:cNvPr>
          <p:cNvSpPr/>
          <p:nvPr/>
        </p:nvSpPr>
        <p:spPr>
          <a:xfrm>
            <a:off x="7757242" y="6071672"/>
            <a:ext cx="2297553" cy="764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ICD = Interface Control Document</a:t>
            </a:r>
          </a:p>
          <a:p>
            <a:r>
              <a:rPr lang="en-US" sz="1100" dirty="0">
                <a:solidFill>
                  <a:schemeClr val="tx1"/>
                </a:solidFill>
              </a:rPr>
              <a:t>CM = Configuration Management</a:t>
            </a:r>
          </a:p>
          <a:p>
            <a:r>
              <a:rPr lang="en-US" sz="1100" dirty="0">
                <a:solidFill>
                  <a:schemeClr val="tx1"/>
                </a:solidFill>
              </a:rPr>
              <a:t>PDM = Product Data Management</a:t>
            </a:r>
          </a:p>
        </p:txBody>
      </p:sp>
      <p:sp>
        <p:nvSpPr>
          <p:cNvPr id="18" name="Arrow: Up 17">
            <a:extLst>
              <a:ext uri="{FF2B5EF4-FFF2-40B4-BE49-F238E27FC236}">
                <a16:creationId xmlns:a16="http://schemas.microsoft.com/office/drawing/2014/main" id="{EEEEA739-B642-6247-9291-148975BB1532}"/>
              </a:ext>
            </a:extLst>
          </p:cNvPr>
          <p:cNvSpPr/>
          <p:nvPr/>
        </p:nvSpPr>
        <p:spPr>
          <a:xfrm>
            <a:off x="3261602" y="4460184"/>
            <a:ext cx="193088" cy="302003"/>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2" name="Arrow: Up 21">
            <a:extLst>
              <a:ext uri="{FF2B5EF4-FFF2-40B4-BE49-F238E27FC236}">
                <a16:creationId xmlns:a16="http://schemas.microsoft.com/office/drawing/2014/main" id="{54035564-78A7-709D-D80A-856E7B0601B6}"/>
              </a:ext>
            </a:extLst>
          </p:cNvPr>
          <p:cNvSpPr/>
          <p:nvPr/>
        </p:nvSpPr>
        <p:spPr>
          <a:xfrm>
            <a:off x="5614236" y="4471406"/>
            <a:ext cx="193088" cy="302003"/>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6" name="Arrow: Up 15">
            <a:extLst>
              <a:ext uri="{FF2B5EF4-FFF2-40B4-BE49-F238E27FC236}">
                <a16:creationId xmlns:a16="http://schemas.microsoft.com/office/drawing/2014/main" id="{0F2A2E78-4A91-322D-9281-3550071172CB}"/>
              </a:ext>
            </a:extLst>
          </p:cNvPr>
          <p:cNvSpPr/>
          <p:nvPr/>
        </p:nvSpPr>
        <p:spPr>
          <a:xfrm>
            <a:off x="6612341" y="4462211"/>
            <a:ext cx="187819" cy="329286"/>
          </a:xfrm>
          <a:prstGeom prst="upArrow">
            <a:avLst/>
          </a:prstGeom>
          <a:solidFill>
            <a:schemeClr val="accent4">
              <a:lumMod val="60000"/>
              <a:lumOff val="40000"/>
            </a:schemeClr>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6" name="Arrow: Up 25">
            <a:extLst>
              <a:ext uri="{FF2B5EF4-FFF2-40B4-BE49-F238E27FC236}">
                <a16:creationId xmlns:a16="http://schemas.microsoft.com/office/drawing/2014/main" id="{C88879D0-E4C7-3ACA-39DE-AC4907F52CED}"/>
              </a:ext>
            </a:extLst>
          </p:cNvPr>
          <p:cNvSpPr/>
          <p:nvPr/>
        </p:nvSpPr>
        <p:spPr>
          <a:xfrm>
            <a:off x="7444054" y="4453668"/>
            <a:ext cx="187819" cy="329286"/>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8" name="Arrow: Up 27">
            <a:extLst>
              <a:ext uri="{FF2B5EF4-FFF2-40B4-BE49-F238E27FC236}">
                <a16:creationId xmlns:a16="http://schemas.microsoft.com/office/drawing/2014/main" id="{39534594-543B-0CE6-5D64-40CDDEE40607}"/>
              </a:ext>
            </a:extLst>
          </p:cNvPr>
          <p:cNvSpPr/>
          <p:nvPr/>
        </p:nvSpPr>
        <p:spPr>
          <a:xfrm>
            <a:off x="8283449" y="4454358"/>
            <a:ext cx="187819" cy="329286"/>
          </a:xfrm>
          <a:prstGeom prst="upArrow">
            <a:avLst/>
          </a:prstGeom>
          <a:solidFill>
            <a:schemeClr val="accent4">
              <a:lumMod val="60000"/>
              <a:lumOff val="40000"/>
            </a:schemeClr>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0" name="Arrow: Up 29">
            <a:extLst>
              <a:ext uri="{FF2B5EF4-FFF2-40B4-BE49-F238E27FC236}">
                <a16:creationId xmlns:a16="http://schemas.microsoft.com/office/drawing/2014/main" id="{22A60B1D-C901-4E67-BEE0-873C917721D8}"/>
              </a:ext>
            </a:extLst>
          </p:cNvPr>
          <p:cNvSpPr/>
          <p:nvPr/>
        </p:nvSpPr>
        <p:spPr>
          <a:xfrm>
            <a:off x="9192806" y="4444125"/>
            <a:ext cx="187819" cy="329286"/>
          </a:xfrm>
          <a:prstGeom prst="upArrow">
            <a:avLst/>
          </a:prstGeom>
          <a:solidFill>
            <a:schemeClr val="accent4">
              <a:lumMod val="60000"/>
              <a:lumOff val="40000"/>
            </a:schemeClr>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7" name="Rectangle 6">
            <a:extLst>
              <a:ext uri="{FF2B5EF4-FFF2-40B4-BE49-F238E27FC236}">
                <a16:creationId xmlns:a16="http://schemas.microsoft.com/office/drawing/2014/main" id="{6CCDD629-6DD2-9A7D-9241-C983B4FE1C4E}"/>
              </a:ext>
            </a:extLst>
          </p:cNvPr>
          <p:cNvSpPr/>
          <p:nvPr/>
        </p:nvSpPr>
        <p:spPr>
          <a:xfrm>
            <a:off x="2003558" y="5400359"/>
            <a:ext cx="7965466" cy="742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 In Place          = Limited Capabilities        = Activity         = Plan       </a:t>
            </a:r>
          </a:p>
          <a:p>
            <a:r>
              <a:rPr lang="en-US" dirty="0">
                <a:solidFill>
                  <a:schemeClr val="tx1"/>
                </a:solidFill>
              </a:rPr>
              <a:t>       = Without Capability</a:t>
            </a:r>
          </a:p>
        </p:txBody>
      </p:sp>
      <p:sp>
        <p:nvSpPr>
          <p:cNvPr id="23" name="Arrow: Up 22">
            <a:extLst>
              <a:ext uri="{FF2B5EF4-FFF2-40B4-BE49-F238E27FC236}">
                <a16:creationId xmlns:a16="http://schemas.microsoft.com/office/drawing/2014/main" id="{BF589C5B-A381-8659-D99C-98BD1AAF6910}"/>
              </a:ext>
            </a:extLst>
          </p:cNvPr>
          <p:cNvSpPr/>
          <p:nvPr/>
        </p:nvSpPr>
        <p:spPr>
          <a:xfrm>
            <a:off x="6054085" y="5465744"/>
            <a:ext cx="187819" cy="329286"/>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3" name="Arrow: Up 32">
            <a:extLst>
              <a:ext uri="{FF2B5EF4-FFF2-40B4-BE49-F238E27FC236}">
                <a16:creationId xmlns:a16="http://schemas.microsoft.com/office/drawing/2014/main" id="{D5D5D140-9DC9-F213-13C3-3B1D32C6A769}"/>
              </a:ext>
            </a:extLst>
          </p:cNvPr>
          <p:cNvSpPr/>
          <p:nvPr/>
        </p:nvSpPr>
        <p:spPr>
          <a:xfrm>
            <a:off x="7350144" y="5459367"/>
            <a:ext cx="187819" cy="329286"/>
          </a:xfrm>
          <a:prstGeom prst="upArrow">
            <a:avLst/>
          </a:prstGeom>
          <a:solidFill>
            <a:schemeClr val="accent4">
              <a:lumMod val="60000"/>
              <a:lumOff val="40000"/>
            </a:schemeClr>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6" name="Arrow: Up 35">
            <a:extLst>
              <a:ext uri="{FF2B5EF4-FFF2-40B4-BE49-F238E27FC236}">
                <a16:creationId xmlns:a16="http://schemas.microsoft.com/office/drawing/2014/main" id="{B43431A4-5D70-7260-5AFF-8BC1B72B497A}"/>
              </a:ext>
            </a:extLst>
          </p:cNvPr>
          <p:cNvSpPr/>
          <p:nvPr/>
        </p:nvSpPr>
        <p:spPr>
          <a:xfrm>
            <a:off x="3258850" y="2615989"/>
            <a:ext cx="193088" cy="302003"/>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2" name="Arrow: Up 41">
            <a:extLst>
              <a:ext uri="{FF2B5EF4-FFF2-40B4-BE49-F238E27FC236}">
                <a16:creationId xmlns:a16="http://schemas.microsoft.com/office/drawing/2014/main" id="{90F7C7E3-64E7-CD6D-6751-F2C3CF9A8143}"/>
              </a:ext>
            </a:extLst>
          </p:cNvPr>
          <p:cNvSpPr/>
          <p:nvPr/>
        </p:nvSpPr>
        <p:spPr>
          <a:xfrm>
            <a:off x="5619001" y="2615579"/>
            <a:ext cx="193088" cy="302003"/>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8" name="Arrow: Up 37">
            <a:extLst>
              <a:ext uri="{FF2B5EF4-FFF2-40B4-BE49-F238E27FC236}">
                <a16:creationId xmlns:a16="http://schemas.microsoft.com/office/drawing/2014/main" id="{EC328882-F816-7A60-EB5C-9AF34108572E}"/>
              </a:ext>
            </a:extLst>
          </p:cNvPr>
          <p:cNvSpPr/>
          <p:nvPr/>
        </p:nvSpPr>
        <p:spPr>
          <a:xfrm>
            <a:off x="3263905" y="4077494"/>
            <a:ext cx="187819" cy="329286"/>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9" name="Arrow: Up 48">
            <a:extLst>
              <a:ext uri="{FF2B5EF4-FFF2-40B4-BE49-F238E27FC236}">
                <a16:creationId xmlns:a16="http://schemas.microsoft.com/office/drawing/2014/main" id="{57F827A3-9925-E64C-4C5B-884DE200A945}"/>
              </a:ext>
            </a:extLst>
          </p:cNvPr>
          <p:cNvSpPr/>
          <p:nvPr/>
        </p:nvSpPr>
        <p:spPr>
          <a:xfrm>
            <a:off x="5620366" y="4083356"/>
            <a:ext cx="187819" cy="329286"/>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0" name="Arrow: Up 49">
            <a:extLst>
              <a:ext uri="{FF2B5EF4-FFF2-40B4-BE49-F238E27FC236}">
                <a16:creationId xmlns:a16="http://schemas.microsoft.com/office/drawing/2014/main" id="{6E31AB7B-DF2B-FF61-319D-2D0889380C71}"/>
              </a:ext>
            </a:extLst>
          </p:cNvPr>
          <p:cNvSpPr/>
          <p:nvPr/>
        </p:nvSpPr>
        <p:spPr>
          <a:xfrm>
            <a:off x="9084459" y="4060769"/>
            <a:ext cx="187819" cy="329286"/>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3" name="Arrow: Up 52">
            <a:extLst>
              <a:ext uri="{FF2B5EF4-FFF2-40B4-BE49-F238E27FC236}">
                <a16:creationId xmlns:a16="http://schemas.microsoft.com/office/drawing/2014/main" id="{882CE4EA-8503-423A-4E11-C8B1D986EB3F}"/>
              </a:ext>
            </a:extLst>
          </p:cNvPr>
          <p:cNvSpPr/>
          <p:nvPr/>
        </p:nvSpPr>
        <p:spPr>
          <a:xfrm>
            <a:off x="6476217" y="4077494"/>
            <a:ext cx="187819" cy="329286"/>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8" name="Arrow: Up 57">
            <a:extLst>
              <a:ext uri="{FF2B5EF4-FFF2-40B4-BE49-F238E27FC236}">
                <a16:creationId xmlns:a16="http://schemas.microsoft.com/office/drawing/2014/main" id="{283267C1-CCD9-B4FC-A605-195F954A5055}"/>
              </a:ext>
            </a:extLst>
          </p:cNvPr>
          <p:cNvSpPr/>
          <p:nvPr/>
        </p:nvSpPr>
        <p:spPr>
          <a:xfrm>
            <a:off x="8143641" y="4065770"/>
            <a:ext cx="187819" cy="329286"/>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4" name="Arrow: Up 63">
            <a:extLst>
              <a:ext uri="{FF2B5EF4-FFF2-40B4-BE49-F238E27FC236}">
                <a16:creationId xmlns:a16="http://schemas.microsoft.com/office/drawing/2014/main" id="{BA4ED2D8-8E4D-C7A8-7B32-6FB8FDF63ECD}"/>
              </a:ext>
            </a:extLst>
          </p:cNvPr>
          <p:cNvSpPr/>
          <p:nvPr/>
        </p:nvSpPr>
        <p:spPr>
          <a:xfrm>
            <a:off x="6614742" y="3715250"/>
            <a:ext cx="187819" cy="329286"/>
          </a:xfrm>
          <a:prstGeom prst="upArrow">
            <a:avLst/>
          </a:prstGeom>
          <a:solidFill>
            <a:schemeClr val="accent4">
              <a:lumMod val="60000"/>
              <a:lumOff val="40000"/>
            </a:schemeClr>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8" name="Arrow: Up 67">
            <a:extLst>
              <a:ext uri="{FF2B5EF4-FFF2-40B4-BE49-F238E27FC236}">
                <a16:creationId xmlns:a16="http://schemas.microsoft.com/office/drawing/2014/main" id="{47B5646D-84AF-E2BD-42F7-9D5B79FA7C3C}"/>
              </a:ext>
            </a:extLst>
          </p:cNvPr>
          <p:cNvSpPr/>
          <p:nvPr/>
        </p:nvSpPr>
        <p:spPr>
          <a:xfrm>
            <a:off x="5619377" y="3721202"/>
            <a:ext cx="193088" cy="302003"/>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70" name="Arrow: Up 69">
            <a:extLst>
              <a:ext uri="{FF2B5EF4-FFF2-40B4-BE49-F238E27FC236}">
                <a16:creationId xmlns:a16="http://schemas.microsoft.com/office/drawing/2014/main" id="{77EC0816-3FA1-8AC9-0A56-B3050784167F}"/>
              </a:ext>
            </a:extLst>
          </p:cNvPr>
          <p:cNvSpPr/>
          <p:nvPr/>
        </p:nvSpPr>
        <p:spPr>
          <a:xfrm>
            <a:off x="8278052" y="3714557"/>
            <a:ext cx="187819" cy="329286"/>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73" name="Arrow: Up 72">
            <a:extLst>
              <a:ext uri="{FF2B5EF4-FFF2-40B4-BE49-F238E27FC236}">
                <a16:creationId xmlns:a16="http://schemas.microsoft.com/office/drawing/2014/main" id="{8E7BF969-1081-4840-E0ED-F0CD3A5DBC78}"/>
              </a:ext>
            </a:extLst>
          </p:cNvPr>
          <p:cNvSpPr/>
          <p:nvPr/>
        </p:nvSpPr>
        <p:spPr>
          <a:xfrm>
            <a:off x="7330168" y="3716596"/>
            <a:ext cx="193088" cy="302003"/>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75" name="Arrow: Up 74">
            <a:extLst>
              <a:ext uri="{FF2B5EF4-FFF2-40B4-BE49-F238E27FC236}">
                <a16:creationId xmlns:a16="http://schemas.microsoft.com/office/drawing/2014/main" id="{32E78361-163D-D5B3-A760-863F0CB8332A}"/>
              </a:ext>
            </a:extLst>
          </p:cNvPr>
          <p:cNvSpPr/>
          <p:nvPr/>
        </p:nvSpPr>
        <p:spPr>
          <a:xfrm>
            <a:off x="3264940" y="2957835"/>
            <a:ext cx="187819" cy="329286"/>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79" name="Arrow: Up 78">
            <a:extLst>
              <a:ext uri="{FF2B5EF4-FFF2-40B4-BE49-F238E27FC236}">
                <a16:creationId xmlns:a16="http://schemas.microsoft.com/office/drawing/2014/main" id="{3BB99BE7-2A72-4C2A-2660-CE7053447E52}"/>
              </a:ext>
            </a:extLst>
          </p:cNvPr>
          <p:cNvSpPr/>
          <p:nvPr/>
        </p:nvSpPr>
        <p:spPr>
          <a:xfrm>
            <a:off x="4937643" y="2957283"/>
            <a:ext cx="187819" cy="329286"/>
          </a:xfrm>
          <a:prstGeom prst="upArrow">
            <a:avLst/>
          </a:prstGeom>
          <a:solidFill>
            <a:schemeClr val="accent4">
              <a:lumMod val="60000"/>
              <a:lumOff val="40000"/>
            </a:schemeClr>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81" name="Arrow: Up 80">
            <a:extLst>
              <a:ext uri="{FF2B5EF4-FFF2-40B4-BE49-F238E27FC236}">
                <a16:creationId xmlns:a16="http://schemas.microsoft.com/office/drawing/2014/main" id="{72716C32-A8C4-3B41-F352-C7E05CD7962C}"/>
              </a:ext>
            </a:extLst>
          </p:cNvPr>
          <p:cNvSpPr/>
          <p:nvPr/>
        </p:nvSpPr>
        <p:spPr>
          <a:xfrm>
            <a:off x="5614443" y="2965886"/>
            <a:ext cx="193088" cy="302003"/>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83" name="Arrow: Up 82">
            <a:extLst>
              <a:ext uri="{FF2B5EF4-FFF2-40B4-BE49-F238E27FC236}">
                <a16:creationId xmlns:a16="http://schemas.microsoft.com/office/drawing/2014/main" id="{A953DE8C-63C0-1DCC-1E37-6696CC9A189C}"/>
              </a:ext>
            </a:extLst>
          </p:cNvPr>
          <p:cNvSpPr/>
          <p:nvPr/>
        </p:nvSpPr>
        <p:spPr>
          <a:xfrm>
            <a:off x="6613864" y="2970925"/>
            <a:ext cx="193088" cy="302003"/>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7" name="Arrow: Up 96">
            <a:extLst>
              <a:ext uri="{FF2B5EF4-FFF2-40B4-BE49-F238E27FC236}">
                <a16:creationId xmlns:a16="http://schemas.microsoft.com/office/drawing/2014/main" id="{B4A8632A-6534-67A4-D394-8BCB8BBE3F48}"/>
              </a:ext>
            </a:extLst>
          </p:cNvPr>
          <p:cNvSpPr/>
          <p:nvPr/>
        </p:nvSpPr>
        <p:spPr>
          <a:xfrm>
            <a:off x="8137779" y="2957835"/>
            <a:ext cx="187819" cy="329286"/>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2" name="Arrow: Up 91">
            <a:extLst>
              <a:ext uri="{FF2B5EF4-FFF2-40B4-BE49-F238E27FC236}">
                <a16:creationId xmlns:a16="http://schemas.microsoft.com/office/drawing/2014/main" id="{7FED3809-B0BF-314F-AE06-3258DF154BC7}"/>
              </a:ext>
            </a:extLst>
          </p:cNvPr>
          <p:cNvSpPr/>
          <p:nvPr/>
        </p:nvSpPr>
        <p:spPr>
          <a:xfrm>
            <a:off x="9092083" y="4811353"/>
            <a:ext cx="187819" cy="329286"/>
          </a:xfrm>
          <a:prstGeom prst="upArrow">
            <a:avLst/>
          </a:prstGeom>
          <a:solidFill>
            <a:schemeClr val="accent4">
              <a:lumMod val="60000"/>
              <a:lumOff val="40000"/>
            </a:schemeClr>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3" name="Arrow: Up 102">
            <a:extLst>
              <a:ext uri="{FF2B5EF4-FFF2-40B4-BE49-F238E27FC236}">
                <a16:creationId xmlns:a16="http://schemas.microsoft.com/office/drawing/2014/main" id="{310C3261-ED35-242E-46AE-2D00AA76FB6C}"/>
              </a:ext>
            </a:extLst>
          </p:cNvPr>
          <p:cNvSpPr/>
          <p:nvPr/>
        </p:nvSpPr>
        <p:spPr>
          <a:xfrm>
            <a:off x="8284342" y="4804151"/>
            <a:ext cx="187819" cy="329286"/>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3" name="Arrow: Up 92">
            <a:extLst>
              <a:ext uri="{FF2B5EF4-FFF2-40B4-BE49-F238E27FC236}">
                <a16:creationId xmlns:a16="http://schemas.microsoft.com/office/drawing/2014/main" id="{4CD1CFF5-7865-BE9C-3A66-1F293DB56503}"/>
              </a:ext>
            </a:extLst>
          </p:cNvPr>
          <p:cNvSpPr/>
          <p:nvPr/>
        </p:nvSpPr>
        <p:spPr>
          <a:xfrm>
            <a:off x="3264940" y="2227476"/>
            <a:ext cx="187819" cy="329286"/>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8" name="Arrow: Up 107">
            <a:extLst>
              <a:ext uri="{FF2B5EF4-FFF2-40B4-BE49-F238E27FC236}">
                <a16:creationId xmlns:a16="http://schemas.microsoft.com/office/drawing/2014/main" id="{9E1155D7-1F6A-EA2B-69DB-2D34A612F436}"/>
              </a:ext>
            </a:extLst>
          </p:cNvPr>
          <p:cNvSpPr/>
          <p:nvPr/>
        </p:nvSpPr>
        <p:spPr>
          <a:xfrm>
            <a:off x="5619001" y="2235211"/>
            <a:ext cx="193088" cy="302003"/>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9" name="Arrow: Up 108">
            <a:extLst>
              <a:ext uri="{FF2B5EF4-FFF2-40B4-BE49-F238E27FC236}">
                <a16:creationId xmlns:a16="http://schemas.microsoft.com/office/drawing/2014/main" id="{65B204AB-77D8-425C-33C7-83E91528159A}"/>
              </a:ext>
            </a:extLst>
          </p:cNvPr>
          <p:cNvSpPr/>
          <p:nvPr/>
        </p:nvSpPr>
        <p:spPr>
          <a:xfrm>
            <a:off x="6444068" y="2228150"/>
            <a:ext cx="193088" cy="302003"/>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7" name="Arrow: Up 116">
            <a:extLst>
              <a:ext uri="{FF2B5EF4-FFF2-40B4-BE49-F238E27FC236}">
                <a16:creationId xmlns:a16="http://schemas.microsoft.com/office/drawing/2014/main" id="{91A79E29-FF0F-C5D1-5FAB-68CBFAA1BA50}"/>
              </a:ext>
            </a:extLst>
          </p:cNvPr>
          <p:cNvSpPr/>
          <p:nvPr/>
        </p:nvSpPr>
        <p:spPr>
          <a:xfrm>
            <a:off x="9091118" y="3328002"/>
            <a:ext cx="187819" cy="329286"/>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31" name="Arrow: Up 130">
            <a:extLst>
              <a:ext uri="{FF2B5EF4-FFF2-40B4-BE49-F238E27FC236}">
                <a16:creationId xmlns:a16="http://schemas.microsoft.com/office/drawing/2014/main" id="{47F53090-D343-D218-E440-DF4C7A893879}"/>
              </a:ext>
            </a:extLst>
          </p:cNvPr>
          <p:cNvSpPr/>
          <p:nvPr/>
        </p:nvSpPr>
        <p:spPr>
          <a:xfrm>
            <a:off x="8137778" y="3334079"/>
            <a:ext cx="187819" cy="329286"/>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42" name="Arrow: Up 141">
            <a:extLst>
              <a:ext uri="{FF2B5EF4-FFF2-40B4-BE49-F238E27FC236}">
                <a16:creationId xmlns:a16="http://schemas.microsoft.com/office/drawing/2014/main" id="{827B4925-CB1B-9733-9D73-CD20925EFAB7}"/>
              </a:ext>
            </a:extLst>
          </p:cNvPr>
          <p:cNvSpPr/>
          <p:nvPr/>
        </p:nvSpPr>
        <p:spPr>
          <a:xfrm>
            <a:off x="5618105" y="3347621"/>
            <a:ext cx="193088" cy="302003"/>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43" name="Arrow: Up 142">
            <a:extLst>
              <a:ext uri="{FF2B5EF4-FFF2-40B4-BE49-F238E27FC236}">
                <a16:creationId xmlns:a16="http://schemas.microsoft.com/office/drawing/2014/main" id="{E949FEE5-BDFF-D258-6390-06DA64A5FE8A}"/>
              </a:ext>
            </a:extLst>
          </p:cNvPr>
          <p:cNvSpPr/>
          <p:nvPr/>
        </p:nvSpPr>
        <p:spPr>
          <a:xfrm>
            <a:off x="3262741" y="3337371"/>
            <a:ext cx="187819" cy="329286"/>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1" name="Slide Number Placeholder 110">
            <a:extLst>
              <a:ext uri="{FF2B5EF4-FFF2-40B4-BE49-F238E27FC236}">
                <a16:creationId xmlns:a16="http://schemas.microsoft.com/office/drawing/2014/main" id="{F4525D38-F6FF-66CA-CBD5-459E9C82EAF2}"/>
              </a:ext>
            </a:extLst>
          </p:cNvPr>
          <p:cNvSpPr>
            <a:spLocks noGrp="1"/>
          </p:cNvSpPr>
          <p:nvPr>
            <p:ph type="sldNum" sz="quarter" idx="12"/>
          </p:nvPr>
        </p:nvSpPr>
        <p:spPr>
          <a:xfrm>
            <a:off x="11582400" y="6488697"/>
            <a:ext cx="609600" cy="365125"/>
          </a:xfrm>
        </p:spPr>
        <p:txBody>
          <a:bodyPr/>
          <a:lstStyle/>
          <a:p>
            <a:fld id="{C1648A5A-AD4A-4009-87F5-A24241EE7D5C}" type="slidenum">
              <a:rPr lang="en-US" smtClean="0">
                <a:solidFill>
                  <a:prstClr val="black">
                    <a:tint val="75000"/>
                  </a:prstClr>
                </a:solidFill>
              </a:rPr>
              <a:pPr/>
              <a:t>20</a:t>
            </a:fld>
            <a:endParaRPr lang="en-US">
              <a:solidFill>
                <a:prstClr val="black">
                  <a:tint val="75000"/>
                </a:prstClr>
              </a:solidFill>
            </a:endParaRPr>
          </a:p>
        </p:txBody>
      </p:sp>
      <p:sp>
        <p:nvSpPr>
          <p:cNvPr id="177" name="Arrow: Up 67">
            <a:extLst>
              <a:ext uri="{FF2B5EF4-FFF2-40B4-BE49-F238E27FC236}">
                <a16:creationId xmlns:a16="http://schemas.microsoft.com/office/drawing/2014/main" id="{F8388EF4-A4A3-344B-5E5B-BCC2CB65D5AA}"/>
              </a:ext>
            </a:extLst>
          </p:cNvPr>
          <p:cNvSpPr/>
          <p:nvPr/>
        </p:nvSpPr>
        <p:spPr>
          <a:xfrm>
            <a:off x="4941120" y="3733130"/>
            <a:ext cx="193088" cy="302003"/>
          </a:xfrm>
          <a:prstGeom prst="upArrow">
            <a:avLst/>
          </a:prstGeom>
          <a:solidFill>
            <a:srgbClr val="00B050"/>
          </a:solidFill>
          <a:ln w="12700">
            <a:solidFill>
              <a:schemeClr val="bg1"/>
            </a:solidFill>
          </a:ln>
          <a:scene3d>
            <a:camera prst="orthographicFront"/>
            <a:lightRig rig="threePt" dir="t">
              <a:rot lat="0" lon="0" rev="42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Oval 10">
            <a:extLst>
              <a:ext uri="{FF2B5EF4-FFF2-40B4-BE49-F238E27FC236}">
                <a16:creationId xmlns:a16="http://schemas.microsoft.com/office/drawing/2014/main" id="{5B35139E-3E8B-8C96-FF2B-6C2946301319}"/>
              </a:ext>
            </a:extLst>
          </p:cNvPr>
          <p:cNvSpPr/>
          <p:nvPr/>
        </p:nvSpPr>
        <p:spPr>
          <a:xfrm>
            <a:off x="3132881" y="3762689"/>
            <a:ext cx="224353" cy="213638"/>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AC8DE56-49E7-CA84-B193-FA06A5EFA8E2}"/>
              </a:ext>
            </a:extLst>
          </p:cNvPr>
          <p:cNvSpPr/>
          <p:nvPr/>
        </p:nvSpPr>
        <p:spPr>
          <a:xfrm>
            <a:off x="3139698" y="4879578"/>
            <a:ext cx="224353" cy="213638"/>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F13C67A-C2EF-03F1-FD2E-A2C5F3942360}"/>
              </a:ext>
            </a:extLst>
          </p:cNvPr>
          <p:cNvSpPr/>
          <p:nvPr/>
        </p:nvSpPr>
        <p:spPr>
          <a:xfrm>
            <a:off x="3992723" y="3023485"/>
            <a:ext cx="224353" cy="213638"/>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F882414-50BC-9952-26D6-DBF0765F2A89}"/>
              </a:ext>
            </a:extLst>
          </p:cNvPr>
          <p:cNvSpPr/>
          <p:nvPr/>
        </p:nvSpPr>
        <p:spPr>
          <a:xfrm>
            <a:off x="3992722" y="3409972"/>
            <a:ext cx="224353" cy="213638"/>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3B0E524-0C1C-771A-9220-DDE4CD3BCB0F}"/>
              </a:ext>
            </a:extLst>
          </p:cNvPr>
          <p:cNvSpPr/>
          <p:nvPr/>
        </p:nvSpPr>
        <p:spPr>
          <a:xfrm>
            <a:off x="3990034" y="3768868"/>
            <a:ext cx="224353" cy="213638"/>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FDB3836-19B6-D234-AB9B-B2DA8C8803B8}"/>
              </a:ext>
            </a:extLst>
          </p:cNvPr>
          <p:cNvSpPr/>
          <p:nvPr/>
        </p:nvSpPr>
        <p:spPr>
          <a:xfrm>
            <a:off x="3992722" y="4127764"/>
            <a:ext cx="224353" cy="213638"/>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5EF1464-DDA2-ED89-1AA6-45437D443432}"/>
              </a:ext>
            </a:extLst>
          </p:cNvPr>
          <p:cNvSpPr/>
          <p:nvPr/>
        </p:nvSpPr>
        <p:spPr>
          <a:xfrm>
            <a:off x="3989360" y="4508099"/>
            <a:ext cx="224353" cy="213638"/>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097D57A-6409-1E77-6EE0-1BE8BE9341EC}"/>
              </a:ext>
            </a:extLst>
          </p:cNvPr>
          <p:cNvSpPr/>
          <p:nvPr/>
        </p:nvSpPr>
        <p:spPr>
          <a:xfrm>
            <a:off x="3992048" y="4866995"/>
            <a:ext cx="224353" cy="213638"/>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C93317D-6AFB-7489-57B5-A4132E66D176}"/>
              </a:ext>
            </a:extLst>
          </p:cNvPr>
          <p:cNvSpPr/>
          <p:nvPr/>
        </p:nvSpPr>
        <p:spPr>
          <a:xfrm>
            <a:off x="4705014" y="3029028"/>
            <a:ext cx="224353" cy="213638"/>
          </a:xfrm>
          <a:prstGeom prst="ellipse">
            <a:avLst/>
          </a:prstGeom>
          <a:solidFill>
            <a:srgbClr val="E8D8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7B7EDDF-071B-A582-17C1-9D57697EC7CE}"/>
              </a:ext>
            </a:extLst>
          </p:cNvPr>
          <p:cNvSpPr/>
          <p:nvPr/>
        </p:nvSpPr>
        <p:spPr>
          <a:xfrm>
            <a:off x="4701984" y="3802683"/>
            <a:ext cx="224353" cy="213638"/>
          </a:xfrm>
          <a:prstGeom prst="ellipse">
            <a:avLst/>
          </a:prstGeom>
          <a:solidFill>
            <a:srgbClr val="E8D8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E2100DB1-0F58-07B4-5089-F26CA0B60CAB}"/>
              </a:ext>
            </a:extLst>
          </p:cNvPr>
          <p:cNvSpPr/>
          <p:nvPr/>
        </p:nvSpPr>
        <p:spPr>
          <a:xfrm>
            <a:off x="5602872" y="4880183"/>
            <a:ext cx="224353" cy="213638"/>
          </a:xfrm>
          <a:prstGeom prst="ellipse">
            <a:avLst/>
          </a:prstGeom>
          <a:solidFill>
            <a:srgbClr val="E8D8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A1F54F8D-59C7-FB16-F2E8-977017B3B26C}"/>
              </a:ext>
            </a:extLst>
          </p:cNvPr>
          <p:cNvSpPr/>
          <p:nvPr/>
        </p:nvSpPr>
        <p:spPr>
          <a:xfrm>
            <a:off x="6345774" y="4511492"/>
            <a:ext cx="224353" cy="213638"/>
          </a:xfrm>
          <a:prstGeom prst="ellipse">
            <a:avLst/>
          </a:prstGeom>
          <a:solidFill>
            <a:srgbClr val="E8D8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864C2BB-49AD-AF7E-C503-569132168CF5}"/>
              </a:ext>
            </a:extLst>
          </p:cNvPr>
          <p:cNvSpPr/>
          <p:nvPr/>
        </p:nvSpPr>
        <p:spPr>
          <a:xfrm>
            <a:off x="6339041" y="3806196"/>
            <a:ext cx="224353" cy="213638"/>
          </a:xfrm>
          <a:prstGeom prst="ellipse">
            <a:avLst/>
          </a:prstGeom>
          <a:solidFill>
            <a:srgbClr val="E8D8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0C7C6A1-1EFB-1BA8-1281-ADBC3B6CC266}"/>
              </a:ext>
            </a:extLst>
          </p:cNvPr>
          <p:cNvSpPr/>
          <p:nvPr/>
        </p:nvSpPr>
        <p:spPr>
          <a:xfrm>
            <a:off x="6335600" y="3025590"/>
            <a:ext cx="224353" cy="213638"/>
          </a:xfrm>
          <a:prstGeom prst="ellipse">
            <a:avLst/>
          </a:prstGeom>
          <a:solidFill>
            <a:srgbClr val="E8D8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EDAD3DC5-A85D-5622-AB25-A7CB6ACD6CA3}"/>
              </a:ext>
            </a:extLst>
          </p:cNvPr>
          <p:cNvSpPr/>
          <p:nvPr/>
        </p:nvSpPr>
        <p:spPr>
          <a:xfrm>
            <a:off x="6425835" y="2679288"/>
            <a:ext cx="224353" cy="213638"/>
          </a:xfrm>
          <a:prstGeom prst="ellipse">
            <a:avLst/>
          </a:prstGeom>
          <a:solidFill>
            <a:srgbClr val="E8D8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AFC1A56A-EADD-9F94-965F-7AC3B6E4848F}"/>
              </a:ext>
            </a:extLst>
          </p:cNvPr>
          <p:cNvSpPr/>
          <p:nvPr/>
        </p:nvSpPr>
        <p:spPr>
          <a:xfrm>
            <a:off x="7178436" y="4520035"/>
            <a:ext cx="224353" cy="213638"/>
          </a:xfrm>
          <a:prstGeom prst="ellipse">
            <a:avLst/>
          </a:prstGeom>
          <a:solidFill>
            <a:srgbClr val="E8D8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9F894C5-AB66-CB78-20A0-2EEDD3F6DF9C}"/>
              </a:ext>
            </a:extLst>
          </p:cNvPr>
          <p:cNvSpPr/>
          <p:nvPr/>
        </p:nvSpPr>
        <p:spPr>
          <a:xfrm>
            <a:off x="7324375" y="3019812"/>
            <a:ext cx="224353" cy="213638"/>
          </a:xfrm>
          <a:prstGeom prst="ellipse">
            <a:avLst/>
          </a:prstGeom>
          <a:solidFill>
            <a:srgbClr val="E8D8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AE14EA8-5B4A-772B-B663-452BE4A5B58A}"/>
              </a:ext>
            </a:extLst>
          </p:cNvPr>
          <p:cNvSpPr/>
          <p:nvPr/>
        </p:nvSpPr>
        <p:spPr>
          <a:xfrm>
            <a:off x="7325358" y="2293853"/>
            <a:ext cx="224353" cy="213638"/>
          </a:xfrm>
          <a:prstGeom prst="ellipse">
            <a:avLst/>
          </a:prstGeom>
          <a:solidFill>
            <a:srgbClr val="E8D8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C6A1327E-EE5C-74DA-B25A-80340CC8DAAE}"/>
              </a:ext>
            </a:extLst>
          </p:cNvPr>
          <p:cNvSpPr/>
          <p:nvPr/>
        </p:nvSpPr>
        <p:spPr>
          <a:xfrm>
            <a:off x="8030867" y="3783133"/>
            <a:ext cx="224353" cy="213638"/>
          </a:xfrm>
          <a:prstGeom prst="ellipse">
            <a:avLst/>
          </a:prstGeom>
          <a:solidFill>
            <a:srgbClr val="E8D8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A77BF0C6-5C02-6926-94AB-74276652CBC4}"/>
              </a:ext>
            </a:extLst>
          </p:cNvPr>
          <p:cNvSpPr/>
          <p:nvPr/>
        </p:nvSpPr>
        <p:spPr>
          <a:xfrm>
            <a:off x="9057194" y="2672808"/>
            <a:ext cx="224353" cy="213638"/>
          </a:xfrm>
          <a:prstGeom prst="ellipse">
            <a:avLst/>
          </a:prstGeom>
          <a:solidFill>
            <a:srgbClr val="E8D8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DA35ED5B-BD97-62EE-98EA-AD2A82D6A11B}"/>
              </a:ext>
            </a:extLst>
          </p:cNvPr>
          <p:cNvSpPr/>
          <p:nvPr/>
        </p:nvSpPr>
        <p:spPr>
          <a:xfrm>
            <a:off x="9048922" y="3028030"/>
            <a:ext cx="224353" cy="213638"/>
          </a:xfrm>
          <a:prstGeom prst="ellipse">
            <a:avLst/>
          </a:prstGeom>
          <a:solidFill>
            <a:srgbClr val="E8D8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6890F349-61C0-0D23-56AC-8E0E4519616B}"/>
              </a:ext>
            </a:extLst>
          </p:cNvPr>
          <p:cNvSpPr/>
          <p:nvPr/>
        </p:nvSpPr>
        <p:spPr>
          <a:xfrm>
            <a:off x="9057189" y="3772381"/>
            <a:ext cx="224353" cy="21363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5978201B-ECF3-A0BA-1F1C-7913747090B7}"/>
              </a:ext>
            </a:extLst>
          </p:cNvPr>
          <p:cNvSpPr/>
          <p:nvPr/>
        </p:nvSpPr>
        <p:spPr>
          <a:xfrm>
            <a:off x="8906019" y="4501949"/>
            <a:ext cx="224353" cy="21363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F91AC6D4-FE14-743B-4B14-9F5169251EB9}"/>
              </a:ext>
            </a:extLst>
          </p:cNvPr>
          <p:cNvSpPr/>
          <p:nvPr/>
        </p:nvSpPr>
        <p:spPr>
          <a:xfrm>
            <a:off x="8025825" y="4500358"/>
            <a:ext cx="224353" cy="21363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49CD8FBC-74E4-E67A-FF60-40FF8D7DA177}"/>
              </a:ext>
            </a:extLst>
          </p:cNvPr>
          <p:cNvSpPr/>
          <p:nvPr/>
        </p:nvSpPr>
        <p:spPr>
          <a:xfrm>
            <a:off x="8025825" y="4860556"/>
            <a:ext cx="224353" cy="21363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818C93C-E733-9776-EB1B-4B94088E84CD}"/>
              </a:ext>
            </a:extLst>
          </p:cNvPr>
          <p:cNvSpPr/>
          <p:nvPr/>
        </p:nvSpPr>
        <p:spPr>
          <a:xfrm>
            <a:off x="7312221" y="4866995"/>
            <a:ext cx="224353" cy="21363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652C0902-A270-04C6-0855-4EA2626B85DA}"/>
              </a:ext>
            </a:extLst>
          </p:cNvPr>
          <p:cNvSpPr/>
          <p:nvPr/>
        </p:nvSpPr>
        <p:spPr>
          <a:xfrm>
            <a:off x="7307338" y="4133850"/>
            <a:ext cx="224353" cy="21363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D649D8-0EED-817F-A2D3-B7779ECDE8E6}"/>
              </a:ext>
            </a:extLst>
          </p:cNvPr>
          <p:cNvSpPr/>
          <p:nvPr/>
        </p:nvSpPr>
        <p:spPr>
          <a:xfrm>
            <a:off x="7317105" y="3406896"/>
            <a:ext cx="224353" cy="21363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BB1D13E6-58E5-CBC3-4A4B-AE1614972476}"/>
              </a:ext>
            </a:extLst>
          </p:cNvPr>
          <p:cNvSpPr/>
          <p:nvPr/>
        </p:nvSpPr>
        <p:spPr>
          <a:xfrm>
            <a:off x="7325428" y="2668028"/>
            <a:ext cx="224353" cy="21363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8AF4A3D3-FE1A-345C-6B68-3B7457987B1B}"/>
              </a:ext>
            </a:extLst>
          </p:cNvPr>
          <p:cNvSpPr/>
          <p:nvPr/>
        </p:nvSpPr>
        <p:spPr>
          <a:xfrm>
            <a:off x="6425835" y="3405487"/>
            <a:ext cx="224353" cy="21363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A31D3634-54D1-B97C-29C5-CC490A37DA2F}"/>
              </a:ext>
            </a:extLst>
          </p:cNvPr>
          <p:cNvSpPr/>
          <p:nvPr/>
        </p:nvSpPr>
        <p:spPr>
          <a:xfrm>
            <a:off x="4838828" y="4512814"/>
            <a:ext cx="224353" cy="21363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B8BCDA5C-803F-7A65-5F66-BBED3C06EFDF}"/>
              </a:ext>
            </a:extLst>
          </p:cNvPr>
          <p:cNvSpPr/>
          <p:nvPr/>
        </p:nvSpPr>
        <p:spPr>
          <a:xfrm>
            <a:off x="4837775" y="4876764"/>
            <a:ext cx="224353" cy="21363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CB0D2147-1C83-BD5D-7A47-DDEA41EB6CCC}"/>
              </a:ext>
            </a:extLst>
          </p:cNvPr>
          <p:cNvSpPr/>
          <p:nvPr/>
        </p:nvSpPr>
        <p:spPr>
          <a:xfrm>
            <a:off x="4830392" y="3408641"/>
            <a:ext cx="224353" cy="21363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D750DB8A-799D-E753-17C1-69DA3C3A4A45}"/>
              </a:ext>
            </a:extLst>
          </p:cNvPr>
          <p:cNvSpPr/>
          <p:nvPr/>
        </p:nvSpPr>
        <p:spPr>
          <a:xfrm>
            <a:off x="4814160" y="2668028"/>
            <a:ext cx="224353" cy="21363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F8D4983-CFC3-E690-534B-64F0FCE9CC8F}"/>
              </a:ext>
            </a:extLst>
          </p:cNvPr>
          <p:cNvSpPr/>
          <p:nvPr/>
        </p:nvSpPr>
        <p:spPr>
          <a:xfrm>
            <a:off x="2980870" y="4518593"/>
            <a:ext cx="224353" cy="213638"/>
          </a:xfrm>
          <a:prstGeom prst="ellipse">
            <a:avLst/>
          </a:prstGeom>
          <a:solidFill>
            <a:srgbClr val="E8D8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C9B0E593-5A9D-2E21-4247-06B79F9C6340}"/>
              </a:ext>
            </a:extLst>
          </p:cNvPr>
          <p:cNvSpPr/>
          <p:nvPr/>
        </p:nvSpPr>
        <p:spPr>
          <a:xfrm>
            <a:off x="2982746" y="3401704"/>
            <a:ext cx="224353" cy="213638"/>
          </a:xfrm>
          <a:prstGeom prst="ellipse">
            <a:avLst/>
          </a:prstGeom>
          <a:solidFill>
            <a:srgbClr val="E8D8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52266DB2-A8B3-BD8F-7ABD-9A1D7F28CC7C}"/>
              </a:ext>
            </a:extLst>
          </p:cNvPr>
          <p:cNvSpPr/>
          <p:nvPr/>
        </p:nvSpPr>
        <p:spPr>
          <a:xfrm>
            <a:off x="2982746" y="2676034"/>
            <a:ext cx="224353" cy="213638"/>
          </a:xfrm>
          <a:prstGeom prst="ellipse">
            <a:avLst/>
          </a:prstGeom>
          <a:solidFill>
            <a:srgbClr val="E8D8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C726D1B-A471-A21A-7DBD-0F5977E467E5}"/>
              </a:ext>
            </a:extLst>
          </p:cNvPr>
          <p:cNvSpPr/>
          <p:nvPr/>
        </p:nvSpPr>
        <p:spPr>
          <a:xfrm>
            <a:off x="2985677" y="3023485"/>
            <a:ext cx="224353" cy="213638"/>
          </a:xfrm>
          <a:prstGeom prst="ellipse">
            <a:avLst/>
          </a:prstGeom>
          <a:solidFill>
            <a:srgbClr val="E8D8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E5416A4D-1B2E-D83F-66C5-FEDDA1691FBC}"/>
              </a:ext>
            </a:extLst>
          </p:cNvPr>
          <p:cNvSpPr/>
          <p:nvPr/>
        </p:nvSpPr>
        <p:spPr>
          <a:xfrm>
            <a:off x="2980870" y="4133850"/>
            <a:ext cx="224353" cy="213638"/>
          </a:xfrm>
          <a:prstGeom prst="ellipse">
            <a:avLst/>
          </a:prstGeom>
          <a:solidFill>
            <a:srgbClr val="E8D8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16591730-36E7-DEDA-4954-1A272D93D0EA}"/>
              </a:ext>
            </a:extLst>
          </p:cNvPr>
          <p:cNvSpPr/>
          <p:nvPr/>
        </p:nvSpPr>
        <p:spPr>
          <a:xfrm>
            <a:off x="2980870" y="2284281"/>
            <a:ext cx="224353" cy="213638"/>
          </a:xfrm>
          <a:prstGeom prst="ellipse">
            <a:avLst/>
          </a:prstGeom>
          <a:solidFill>
            <a:srgbClr val="E8D8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C3F2599-5ADC-46A4-96B6-0E56BCA0D64E}"/>
              </a:ext>
            </a:extLst>
          </p:cNvPr>
          <p:cNvSpPr/>
          <p:nvPr/>
        </p:nvSpPr>
        <p:spPr>
          <a:xfrm>
            <a:off x="3504057" y="5523568"/>
            <a:ext cx="224353" cy="213638"/>
          </a:xfrm>
          <a:prstGeom prst="ellipse">
            <a:avLst/>
          </a:prstGeom>
          <a:solidFill>
            <a:srgbClr val="E8D8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FBE0D38-4994-BC84-8391-08DC9683B479}"/>
              </a:ext>
            </a:extLst>
          </p:cNvPr>
          <p:cNvSpPr/>
          <p:nvPr/>
        </p:nvSpPr>
        <p:spPr>
          <a:xfrm>
            <a:off x="2101365" y="5834251"/>
            <a:ext cx="224353" cy="21363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EF56B0E-8EDD-C701-9F87-DBEF2FB7D9AA}"/>
              </a:ext>
            </a:extLst>
          </p:cNvPr>
          <p:cNvSpPr/>
          <p:nvPr/>
        </p:nvSpPr>
        <p:spPr>
          <a:xfrm>
            <a:off x="2099188" y="5533976"/>
            <a:ext cx="224353" cy="213638"/>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960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F1ECA-89AF-9211-1653-75B0643D9362}"/>
              </a:ext>
            </a:extLst>
          </p:cNvPr>
          <p:cNvSpPr>
            <a:spLocks noGrp="1"/>
          </p:cNvSpPr>
          <p:nvPr>
            <p:ph type="title"/>
          </p:nvPr>
        </p:nvSpPr>
        <p:spPr>
          <a:xfrm>
            <a:off x="153249" y="85753"/>
            <a:ext cx="10844433" cy="739942"/>
          </a:xfrm>
        </p:spPr>
        <p:txBody>
          <a:bodyPr>
            <a:normAutofit/>
          </a:bodyPr>
          <a:lstStyle/>
          <a:p>
            <a:r>
              <a:rPr lang="en-US" sz="3200" dirty="0"/>
              <a:t>NASA MBSE Tiered Capability Training Requirements</a:t>
            </a:r>
          </a:p>
        </p:txBody>
      </p:sp>
      <p:pic>
        <p:nvPicPr>
          <p:cNvPr id="4" name="Picture 3">
            <a:extLst>
              <a:ext uri="{FF2B5EF4-FFF2-40B4-BE49-F238E27FC236}">
                <a16:creationId xmlns:a16="http://schemas.microsoft.com/office/drawing/2014/main" id="{A2891178-2F0F-A10D-16F0-ABB70737535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134" t="4978" r="1644" b="7461"/>
          <a:stretch/>
        </p:blipFill>
        <p:spPr bwMode="auto">
          <a:xfrm>
            <a:off x="1580183" y="755650"/>
            <a:ext cx="8372470" cy="6102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644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01B6-874E-E44C-116A-A321A6AB27C2}"/>
              </a:ext>
            </a:extLst>
          </p:cNvPr>
          <p:cNvSpPr>
            <a:spLocks noGrp="1"/>
          </p:cNvSpPr>
          <p:nvPr>
            <p:ph type="title"/>
          </p:nvPr>
        </p:nvSpPr>
        <p:spPr>
          <a:xfrm>
            <a:off x="221673" y="0"/>
            <a:ext cx="10609237" cy="739942"/>
          </a:xfrm>
        </p:spPr>
        <p:txBody>
          <a:bodyPr>
            <a:normAutofit/>
          </a:bodyPr>
          <a:lstStyle/>
          <a:p>
            <a:r>
              <a:rPr lang="en-US" sz="4000" dirty="0"/>
              <a:t>NASA DE Training Development To Date</a:t>
            </a:r>
            <a:endParaRPr lang="en-US" dirty="0"/>
          </a:p>
        </p:txBody>
      </p:sp>
      <p:sp>
        <p:nvSpPr>
          <p:cNvPr id="4" name="TextBox 3">
            <a:extLst>
              <a:ext uri="{FF2B5EF4-FFF2-40B4-BE49-F238E27FC236}">
                <a16:creationId xmlns:a16="http://schemas.microsoft.com/office/drawing/2014/main" id="{31642ED7-8E17-F9FC-F6D4-53E77FA7D554}"/>
              </a:ext>
            </a:extLst>
          </p:cNvPr>
          <p:cNvSpPr txBox="1"/>
          <p:nvPr/>
        </p:nvSpPr>
        <p:spPr>
          <a:xfrm>
            <a:off x="516296" y="1076128"/>
            <a:ext cx="11016341" cy="4555093"/>
          </a:xfrm>
          <a:prstGeom prst="rect">
            <a:avLst/>
          </a:prstGeom>
          <a:noFill/>
        </p:spPr>
        <p:txBody>
          <a:bodyPr wrap="square" rtlCol="0">
            <a:spAutoFit/>
          </a:bodyPr>
          <a:lstStyle/>
          <a:p>
            <a:pPr marL="285750" indent="-285750">
              <a:buFont typeface="Arial" panose="020B0604020202020204" pitchFamily="34" charset="0"/>
              <a:buChar char="•"/>
            </a:pPr>
            <a:r>
              <a:rPr lang="en-US" sz="2000" dirty="0"/>
              <a:t>In the first quarter of CY24 the NASA DE Leadership Team will make available approximately </a:t>
            </a:r>
            <a:r>
              <a:rPr lang="en-US" sz="2000" b="1" dirty="0">
                <a:solidFill>
                  <a:srgbClr val="0070C0"/>
                </a:solidFill>
              </a:rPr>
              <a:t>840 online digital engineering training modules and digital books</a:t>
            </a:r>
          </a:p>
          <a:p>
            <a:pPr marL="742950" lvl="1" indent="-285750">
              <a:spcBef>
                <a:spcPts val="1200"/>
              </a:spcBef>
              <a:buFont typeface="Arial" panose="020B0604020202020204" pitchFamily="34" charset="0"/>
              <a:buChar char="•"/>
            </a:pPr>
            <a:r>
              <a:rPr lang="en-US" sz="2000" dirty="0"/>
              <a:t>Aligned with the NASA definition of digital engineering mapping of desired skill capabilities </a:t>
            </a:r>
          </a:p>
          <a:p>
            <a:pPr marL="742950" lvl="1" indent="-285750">
              <a:buFont typeface="Arial" panose="020B0604020202020204" pitchFamily="34" charset="0"/>
              <a:buChar char="•"/>
            </a:pPr>
            <a:r>
              <a:rPr lang="en-US" sz="2000" dirty="0"/>
              <a:t>Via COTS training platform</a:t>
            </a:r>
          </a:p>
          <a:p>
            <a:pPr marL="285750" indent="-285750">
              <a:spcBef>
                <a:spcPts val="2400"/>
              </a:spcBef>
              <a:buFont typeface="Arial" panose="020B0604020202020204" pitchFamily="34" charset="0"/>
              <a:buChar char="•"/>
            </a:pPr>
            <a:r>
              <a:rPr lang="en-US" sz="2000" dirty="0"/>
              <a:t>Content area Managers identify and curate digital engineering resources from APPEL, other government learning providers, and private sector off-the-shelf courses and training videos  </a:t>
            </a:r>
          </a:p>
          <a:p>
            <a:pPr marL="285750" indent="-285750">
              <a:spcBef>
                <a:spcPts val="2400"/>
              </a:spcBef>
              <a:buFont typeface="Arial" panose="020B0604020202020204" pitchFamily="34" charset="0"/>
              <a:buChar char="•"/>
            </a:pPr>
            <a:r>
              <a:rPr lang="en-US" sz="2000" dirty="0"/>
              <a:t>Collecting these resources in one location provides a helpful entry point for personnel learning basic skills as well as those with more DE experience who need support to understand a particular tool or practice. </a:t>
            </a:r>
          </a:p>
          <a:p>
            <a:pPr marL="285750" indent="-285750">
              <a:spcBef>
                <a:spcPts val="2400"/>
              </a:spcBef>
              <a:buFont typeface="Arial" panose="020B0604020202020204" pitchFamily="34" charset="0"/>
              <a:buChar char="•"/>
            </a:pPr>
            <a:r>
              <a:rPr lang="en-US" sz="2000" b="1" dirty="0">
                <a:solidFill>
                  <a:srgbClr val="0070C0"/>
                </a:solidFill>
              </a:rPr>
              <a:t>In the first four months of being available without any internal communication there have been 464 topic sessions used across 212 DE topic courses. </a:t>
            </a:r>
          </a:p>
        </p:txBody>
      </p:sp>
    </p:spTree>
    <p:extLst>
      <p:ext uri="{BB962C8B-B14F-4D97-AF65-F5344CB8AC3E}">
        <p14:creationId xmlns:p14="http://schemas.microsoft.com/office/powerpoint/2010/main" val="170952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dissolv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dissolv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dissolve">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79646-DEF6-AA5D-10EC-75F3B3A88857}"/>
              </a:ext>
            </a:extLst>
          </p:cNvPr>
          <p:cNvSpPr>
            <a:spLocks noGrp="1"/>
          </p:cNvSpPr>
          <p:nvPr>
            <p:ph type="title"/>
          </p:nvPr>
        </p:nvSpPr>
        <p:spPr/>
        <p:txBody>
          <a:bodyPr>
            <a:normAutofit fontScale="90000"/>
          </a:bodyPr>
          <a:lstStyle/>
          <a:p>
            <a:r>
              <a:rPr lang="en-US" sz="3600" dirty="0"/>
              <a:t>OCIO-DE Collaborative Strategic Planning Examples</a:t>
            </a:r>
          </a:p>
        </p:txBody>
      </p:sp>
      <p:sp>
        <p:nvSpPr>
          <p:cNvPr id="4" name="Slide Number Placeholder 3">
            <a:extLst>
              <a:ext uri="{FF2B5EF4-FFF2-40B4-BE49-F238E27FC236}">
                <a16:creationId xmlns:a16="http://schemas.microsoft.com/office/drawing/2014/main" id="{F9774D6B-C898-2D70-C300-7AABEACA28CB}"/>
              </a:ext>
            </a:extLst>
          </p:cNvPr>
          <p:cNvSpPr>
            <a:spLocks noGrp="1"/>
          </p:cNvSpPr>
          <p:nvPr>
            <p:ph type="sldNum" sz="quarter" idx="12"/>
          </p:nvPr>
        </p:nvSpPr>
        <p:spPr/>
        <p:txBody>
          <a:bodyPr/>
          <a:lstStyle/>
          <a:p>
            <a:fld id="{C1648A5A-AD4A-4009-87F5-A24241EE7D5C}" type="slidenum">
              <a:rPr lang="en-US" smtClean="0">
                <a:solidFill>
                  <a:prstClr val="black">
                    <a:tint val="75000"/>
                  </a:prstClr>
                </a:solidFill>
              </a:rPr>
              <a:pPr/>
              <a:t>23</a:t>
            </a:fld>
            <a:endParaRPr lang="en-US">
              <a:solidFill>
                <a:prstClr val="black">
                  <a:tint val="75000"/>
                </a:prstClr>
              </a:solidFill>
            </a:endParaRPr>
          </a:p>
        </p:txBody>
      </p:sp>
      <p:sp>
        <p:nvSpPr>
          <p:cNvPr id="3" name="Rectangle 2">
            <a:extLst>
              <a:ext uri="{FF2B5EF4-FFF2-40B4-BE49-F238E27FC236}">
                <a16:creationId xmlns:a16="http://schemas.microsoft.com/office/drawing/2014/main" id="{BDCCEDE4-314A-8958-FFD5-C305BA51E980}"/>
              </a:ext>
            </a:extLst>
          </p:cNvPr>
          <p:cNvSpPr>
            <a:spLocks noChangeArrowheads="1"/>
          </p:cNvSpPr>
          <p:nvPr/>
        </p:nvSpPr>
        <p:spPr bwMode="auto">
          <a:xfrm>
            <a:off x="5271257" y="695546"/>
            <a:ext cx="29606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400" b="1" i="0" u="none" strike="noStrike" cap="none" normalizeH="0" baseline="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Acquisition Strategy</a:t>
            </a:r>
            <a:endParaRPr kumimoji="0" lang="en-CA" altLang="en-US" sz="1400" b="1" i="0" u="none" strike="noStrike" cap="none" normalizeH="0" baseline="0">
              <a:ln>
                <a:noFill/>
              </a:ln>
              <a:solidFill>
                <a:schemeClr val="tx1"/>
              </a:solidFill>
              <a:effectLst/>
              <a:latin typeface="Arial" panose="020B0604020202020204" pitchFamily="34" charset="0"/>
            </a:endParaRPr>
          </a:p>
        </p:txBody>
      </p:sp>
      <p:pic>
        <p:nvPicPr>
          <p:cNvPr id="5121" name="Picture 1" descr="A diagram of a diagram&#10;&#10;Description automatically generated">
            <a:extLst>
              <a:ext uri="{FF2B5EF4-FFF2-40B4-BE49-F238E27FC236}">
                <a16:creationId xmlns:a16="http://schemas.microsoft.com/office/drawing/2014/main" id="{8762265A-74BF-3B18-21DB-A1CEF706EE5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71257" y="1003323"/>
            <a:ext cx="6837616" cy="28490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diagram of a computer&#10;&#10;Description automatically generated with medium confidence">
            <a:extLst>
              <a:ext uri="{FF2B5EF4-FFF2-40B4-BE49-F238E27FC236}">
                <a16:creationId xmlns:a16="http://schemas.microsoft.com/office/drawing/2014/main" id="{72186F90-B726-7757-9FF5-A253F70196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437" y="2510411"/>
            <a:ext cx="7809581" cy="4341159"/>
          </a:xfrm>
          <a:prstGeom prst="rect">
            <a:avLst/>
          </a:prstGeom>
        </p:spPr>
      </p:pic>
      <p:sp>
        <p:nvSpPr>
          <p:cNvPr id="8" name="TextBox 7">
            <a:extLst>
              <a:ext uri="{FF2B5EF4-FFF2-40B4-BE49-F238E27FC236}">
                <a16:creationId xmlns:a16="http://schemas.microsoft.com/office/drawing/2014/main" id="{7E28D0B2-4139-A5EA-2C42-9FC434DA9055}"/>
              </a:ext>
            </a:extLst>
          </p:cNvPr>
          <p:cNvSpPr txBox="1"/>
          <p:nvPr/>
        </p:nvSpPr>
        <p:spPr>
          <a:xfrm>
            <a:off x="0" y="2134859"/>
            <a:ext cx="4094415" cy="312650"/>
          </a:xfrm>
          <a:prstGeom prst="rect">
            <a:avLst/>
          </a:prstGeom>
          <a:noFill/>
        </p:spPr>
        <p:txBody>
          <a:bodyPr wrap="square">
            <a:spAutoFit/>
          </a:bodyPr>
          <a:lstStyle/>
          <a:p>
            <a:pPr marR="0" lvl="0">
              <a:lnSpc>
                <a:spcPct val="107000"/>
              </a:lnSpc>
              <a:spcBef>
                <a:spcPts val="200"/>
              </a:spcBef>
              <a:spcAft>
                <a:spcPts val="0"/>
              </a:spcAft>
            </a:pPr>
            <a:r>
              <a:rPr lang="en-CA" sz="1400" b="1" kern="10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Requirement Modelling and Logical Decomposition</a:t>
            </a:r>
            <a:endParaRPr lang="en-US" sz="1400" b="1" kern="10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09FF2F0-34A7-0775-0962-77D552296E95}"/>
              </a:ext>
            </a:extLst>
          </p:cNvPr>
          <p:cNvSpPr txBox="1"/>
          <p:nvPr/>
        </p:nvSpPr>
        <p:spPr>
          <a:xfrm>
            <a:off x="8231894" y="4623571"/>
            <a:ext cx="3728604" cy="1538883"/>
          </a:xfrm>
          <a:prstGeom prst="rect">
            <a:avLst/>
          </a:prstGeom>
          <a:noFill/>
        </p:spPr>
        <p:txBody>
          <a:bodyPr wrap="square" rtlCol="0">
            <a:spAutoFit/>
          </a:bodyPr>
          <a:lstStyle/>
          <a:p>
            <a:pPr marL="285750" indent="-285750">
              <a:buFont typeface="Arial" panose="020B0604020202020204" pitchFamily="34" charset="0"/>
              <a:buChar char="•"/>
            </a:pPr>
            <a:r>
              <a:rPr lang="en-US" sz="1400" dirty="0"/>
              <a:t>Taking a Use-Case/Requirements based approach for identifying needed infrastructure transformation/investment.</a:t>
            </a:r>
          </a:p>
          <a:p>
            <a:pPr marL="285750" indent="-285750">
              <a:spcBef>
                <a:spcPts val="1200"/>
              </a:spcBef>
              <a:buFont typeface="Arial" panose="020B0604020202020204" pitchFamily="34" charset="0"/>
              <a:buChar char="•"/>
            </a:pPr>
            <a:r>
              <a:rPr lang="en-US" sz="1400" dirty="0"/>
              <a:t>Working with OCIO to shape how service line offerings are reformulated and integrate into Need-By dates and planning with DE.</a:t>
            </a:r>
          </a:p>
        </p:txBody>
      </p:sp>
    </p:spTree>
    <p:extLst>
      <p:ext uri="{BB962C8B-B14F-4D97-AF65-F5344CB8AC3E}">
        <p14:creationId xmlns:p14="http://schemas.microsoft.com/office/powerpoint/2010/main" val="313652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74EBF9-1B5F-DD7F-8AF1-04A62D0799E7}"/>
              </a:ext>
            </a:extLst>
          </p:cNvPr>
          <p:cNvSpPr>
            <a:spLocks noGrp="1"/>
          </p:cNvSpPr>
          <p:nvPr>
            <p:ph type="title"/>
          </p:nvPr>
        </p:nvSpPr>
        <p:spPr/>
        <p:txBody>
          <a:bodyPr/>
          <a:lstStyle/>
          <a:p>
            <a:r>
              <a:rPr lang="en-US" dirty="0"/>
              <a:t>Going Forward</a:t>
            </a:r>
          </a:p>
        </p:txBody>
      </p:sp>
      <p:sp>
        <p:nvSpPr>
          <p:cNvPr id="6" name="Text Placeholder 5">
            <a:extLst>
              <a:ext uri="{FF2B5EF4-FFF2-40B4-BE49-F238E27FC236}">
                <a16:creationId xmlns:a16="http://schemas.microsoft.com/office/drawing/2014/main" id="{EE7A1BB9-DEB2-329C-BBD0-919F802FEE0E}"/>
              </a:ext>
            </a:extLst>
          </p:cNvPr>
          <p:cNvSpPr>
            <a:spLocks noGrp="1"/>
          </p:cNvSpPr>
          <p:nvPr>
            <p:ph idx="1"/>
          </p:nvPr>
        </p:nvSpPr>
        <p:spPr/>
        <p:txBody>
          <a:bodyPr/>
          <a:lstStyle/>
          <a:p>
            <a:r>
              <a:rPr lang="en-US" dirty="0"/>
              <a:t>Enterprise-level Eng. software license management.</a:t>
            </a:r>
          </a:p>
          <a:p>
            <a:pPr>
              <a:spcBef>
                <a:spcPts val="1776"/>
              </a:spcBef>
            </a:pPr>
            <a:r>
              <a:rPr lang="en-US" dirty="0"/>
              <a:t>Increased IdP/federated credentialling approaches for enhanced integration with partners.</a:t>
            </a:r>
          </a:p>
          <a:p>
            <a:pPr>
              <a:spcBef>
                <a:spcPts val="1776"/>
              </a:spcBef>
            </a:pPr>
            <a:r>
              <a:rPr lang="en-US" dirty="0"/>
              <a:t>Continue toolchain/digital thread development/understanding.</a:t>
            </a:r>
          </a:p>
          <a:p>
            <a:pPr>
              <a:spcBef>
                <a:spcPts val="1776"/>
              </a:spcBef>
            </a:pPr>
            <a:r>
              <a:rPr lang="en-US" dirty="0"/>
              <a:t>Implementation of Zero-trust cybersecurity methodologies.</a:t>
            </a:r>
          </a:p>
          <a:p>
            <a:pPr>
              <a:spcBef>
                <a:spcPts val="1776"/>
              </a:spcBef>
            </a:pPr>
            <a:r>
              <a:rPr lang="en-US" dirty="0"/>
              <a:t>Continue investigating where AI/ML can enhance engineers – does not replace engineers.</a:t>
            </a:r>
          </a:p>
          <a:p>
            <a:pPr>
              <a:spcBef>
                <a:spcPts val="1776"/>
              </a:spcBef>
            </a:pPr>
            <a:r>
              <a:rPr lang="en-US" dirty="0"/>
              <a:t>Continue partnering with other US Gov agencies and domestic industry partners to development common/consistent DE approaches.</a:t>
            </a:r>
          </a:p>
          <a:p>
            <a:endParaRPr lang="en-US" dirty="0"/>
          </a:p>
          <a:p>
            <a:endParaRPr lang="en-US" dirty="0"/>
          </a:p>
        </p:txBody>
      </p:sp>
    </p:spTree>
    <p:extLst>
      <p:ext uri="{BB962C8B-B14F-4D97-AF65-F5344CB8AC3E}">
        <p14:creationId xmlns:p14="http://schemas.microsoft.com/office/powerpoint/2010/main" val="115347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ssolv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24D3-BA18-9A81-A7FA-F7ABB9BC7EA3}"/>
              </a:ext>
            </a:extLst>
          </p:cNvPr>
          <p:cNvSpPr>
            <a:spLocks noGrp="1"/>
          </p:cNvSpPr>
          <p:nvPr>
            <p:ph type="title"/>
          </p:nvPr>
        </p:nvSpPr>
        <p:spPr/>
        <p:txBody>
          <a:bodyPr/>
          <a:lstStyle/>
          <a:p>
            <a:r>
              <a:rPr lang="en-US" dirty="0"/>
              <a:t>The Asks to Industry</a:t>
            </a:r>
          </a:p>
        </p:txBody>
      </p:sp>
      <p:sp>
        <p:nvSpPr>
          <p:cNvPr id="3" name="Content Placeholder 2">
            <a:extLst>
              <a:ext uri="{FF2B5EF4-FFF2-40B4-BE49-F238E27FC236}">
                <a16:creationId xmlns:a16="http://schemas.microsoft.com/office/drawing/2014/main" id="{F6D7428A-27A8-7615-C5D8-8AE770F839A7}"/>
              </a:ext>
            </a:extLst>
          </p:cNvPr>
          <p:cNvSpPr>
            <a:spLocks noGrp="1"/>
          </p:cNvSpPr>
          <p:nvPr>
            <p:ph idx="1"/>
          </p:nvPr>
        </p:nvSpPr>
        <p:spPr>
          <a:xfrm>
            <a:off x="165028" y="1235792"/>
            <a:ext cx="11720945" cy="5230237"/>
          </a:xfrm>
        </p:spPr>
        <p:txBody>
          <a:bodyPr/>
          <a:lstStyle/>
          <a:p>
            <a:r>
              <a:rPr lang="en-US" dirty="0"/>
              <a:t>Software Vendors</a:t>
            </a:r>
          </a:p>
          <a:p>
            <a:pPr lvl="1">
              <a:spcBef>
                <a:spcPts val="1080"/>
              </a:spcBef>
            </a:pPr>
            <a:r>
              <a:rPr lang="en-US" dirty="0"/>
              <a:t>Work closely with US government agencies in determining which existing industry standards are needed to support digital toolchains to form needed digital engineering threads, and/or which need to be created.</a:t>
            </a:r>
          </a:p>
          <a:p>
            <a:pPr lvl="1">
              <a:spcBef>
                <a:spcPts val="1080"/>
              </a:spcBef>
            </a:pPr>
            <a:r>
              <a:rPr lang="en-US" dirty="0"/>
              <a:t>Be compliant with said standards a.s.a.p.</a:t>
            </a:r>
          </a:p>
          <a:p>
            <a:pPr>
              <a:spcBef>
                <a:spcPts val="2976"/>
              </a:spcBef>
            </a:pPr>
            <a:r>
              <a:rPr lang="en-US" dirty="0"/>
              <a:t>Aero/Defense Industry Partners</a:t>
            </a:r>
          </a:p>
          <a:p>
            <a:pPr lvl="1">
              <a:spcBef>
                <a:spcPts val="1080"/>
              </a:spcBef>
            </a:pPr>
            <a:r>
              <a:rPr lang="en-US" dirty="0"/>
              <a:t>Work with/partner with US government agencies to determine the best way to collaborate (engineering and data exchange) while protecting IP so that solutions can be identified and put into place a.s.a.p.</a:t>
            </a:r>
          </a:p>
        </p:txBody>
      </p:sp>
    </p:spTree>
    <p:extLst>
      <p:ext uri="{BB962C8B-B14F-4D97-AF65-F5344CB8AC3E}">
        <p14:creationId xmlns:p14="http://schemas.microsoft.com/office/powerpoint/2010/main" val="159907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view of the earth from space&#10;&#10;Description automatically generated with medium confidence">
            <a:extLst>
              <a:ext uri="{FF2B5EF4-FFF2-40B4-BE49-F238E27FC236}">
                <a16:creationId xmlns:a16="http://schemas.microsoft.com/office/drawing/2014/main" id="{C3F17CAA-0BF1-4142-A213-A67D461DE9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88127" y="-16085"/>
            <a:ext cx="12280127" cy="6972609"/>
          </a:xfrm>
          <a:prstGeom prst="rect">
            <a:avLst/>
          </a:prstGeom>
        </p:spPr>
      </p:pic>
      <p:grpSp>
        <p:nvGrpSpPr>
          <p:cNvPr id="7" name="Group 6">
            <a:extLst>
              <a:ext uri="{FF2B5EF4-FFF2-40B4-BE49-F238E27FC236}">
                <a16:creationId xmlns:a16="http://schemas.microsoft.com/office/drawing/2014/main" id="{44B8393A-A74B-42FA-BF73-40B728420BAE}"/>
              </a:ext>
            </a:extLst>
          </p:cNvPr>
          <p:cNvGrpSpPr/>
          <p:nvPr/>
        </p:nvGrpSpPr>
        <p:grpSpPr>
          <a:xfrm>
            <a:off x="9454165" y="619332"/>
            <a:ext cx="1900777" cy="1878334"/>
            <a:chOff x="-1224897" y="1293832"/>
            <a:chExt cx="7350713" cy="4895492"/>
          </a:xfrm>
          <a:effectLst>
            <a:outerShdw blurRad="50800" dist="38100" algn="l" rotWithShape="0">
              <a:prstClr val="black">
                <a:alpha val="40000"/>
              </a:prstClr>
            </a:outerShdw>
          </a:effectLst>
        </p:grpSpPr>
        <p:sp>
          <p:nvSpPr>
            <p:cNvPr id="8" name="Rectangle 7">
              <a:extLst>
                <a:ext uri="{FF2B5EF4-FFF2-40B4-BE49-F238E27FC236}">
                  <a16:creationId xmlns:a16="http://schemas.microsoft.com/office/drawing/2014/main" id="{97952066-FD32-40B4-80C0-0FFDCAD76D4E}"/>
                </a:ext>
              </a:extLst>
            </p:cNvPr>
            <p:cNvSpPr/>
            <p:nvPr/>
          </p:nvSpPr>
          <p:spPr>
            <a:xfrm rot="19469447">
              <a:off x="-1224897" y="1293832"/>
              <a:ext cx="7350713" cy="4895492"/>
            </a:xfrm>
            <a:prstGeom prst="rect">
              <a:avLst/>
            </a:prstGeom>
          </p:spPr>
          <p:txBody>
            <a:bodyPr>
              <a:prstTxWarp prst="textButto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600" normalizeH="0" baseline="0" noProof="0">
                  <a:ln>
                    <a:noFill/>
                  </a:ln>
                  <a:solidFill>
                    <a:srgbClr val="0066B3"/>
                  </a:solidFill>
                  <a:effectLst/>
                  <a:uLnTx/>
                  <a:uFillTx/>
                  <a:latin typeface="Century Gothic" panose="020B0502020202020204" pitchFamily="34" charset="0"/>
                  <a:ea typeface="+mn-ea"/>
                  <a:cs typeface="+mn-cs"/>
                </a:rPr>
                <a:t>   </a:t>
              </a:r>
              <a:r>
                <a:rPr kumimoji="0" lang="en-US" sz="2800" b="1" i="1" u="none" strike="noStrike" kern="1200" cap="none" spc="0" normalizeH="0" baseline="0" noProof="0">
                  <a:ln>
                    <a:noFill/>
                  </a:ln>
                  <a:solidFill>
                    <a:prstClr val="white"/>
                  </a:solidFill>
                  <a:effectLst/>
                  <a:uLnTx/>
                  <a:uFillTx/>
                  <a:latin typeface="Century Gothic" panose="020B0502020202020204" pitchFamily="34" charset="0"/>
                  <a:ea typeface="+mn-ea"/>
                  <a:cs typeface="+mn-cs"/>
                </a:rPr>
                <a:t>NASA </a:t>
              </a:r>
              <a:r>
                <a:rPr kumimoji="0" lang="en-US" sz="28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DIGITAL</a:t>
              </a:r>
              <a:r>
                <a:rPr kumimoji="0" lang="en-US" sz="2800" b="1" i="1"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t>
              </a:r>
              <a:endParaRPr kumimoji="0" lang="en-US" sz="2000" b="1" i="1"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1" u="none" strike="noStrike" kern="1200" cap="none" spc="600" normalizeH="0" baseline="0" noProof="0">
                <a:ln>
                  <a:noFill/>
                </a:ln>
                <a:solidFill>
                  <a:srgbClr val="0066B3"/>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600" normalizeH="0" baseline="0" noProof="0">
                  <a:ln>
                    <a:noFill/>
                  </a:ln>
                  <a:solidFill>
                    <a:prstClr val="white"/>
                  </a:solidFill>
                  <a:effectLst/>
                  <a:uLnTx/>
                  <a:uFillTx/>
                  <a:latin typeface="Century Gothic" panose="020B0502020202020204" pitchFamily="34" charset="0"/>
                  <a:ea typeface="+mn-ea"/>
                  <a:cs typeface="+mn-cs"/>
                </a:rPr>
                <a:t>TRANSF</a:t>
              </a:r>
              <a:r>
                <a:rPr kumimoji="0" lang="en-US" sz="2800" b="1" i="1" u="none" strike="noStrike" kern="1200" cap="none" spc="600" normalizeH="0" baseline="0" noProof="0">
                  <a:ln>
                    <a:noFill/>
                  </a:ln>
                  <a:solidFill>
                    <a:srgbClr val="FF0000"/>
                  </a:solidFill>
                  <a:effectLst/>
                  <a:uLnTx/>
                  <a:uFillTx/>
                  <a:latin typeface="Century Gothic" panose="020B0502020202020204" pitchFamily="34" charset="0"/>
                  <a:ea typeface="+mn-ea"/>
                  <a:cs typeface="+mn-cs"/>
                </a:rPr>
                <a:t>O</a:t>
              </a:r>
              <a:r>
                <a:rPr kumimoji="0" lang="en-US" sz="2800" b="1" i="1" u="none" strike="noStrike" kern="1200" cap="none" spc="600" normalizeH="0" baseline="0" noProof="0">
                  <a:ln>
                    <a:noFill/>
                  </a:ln>
                  <a:solidFill>
                    <a:prstClr val="white"/>
                  </a:solidFill>
                  <a:effectLst/>
                  <a:uLnTx/>
                  <a:uFillTx/>
                  <a:latin typeface="Century Gothic" panose="020B0502020202020204" pitchFamily="34" charset="0"/>
                  <a:ea typeface="+mn-ea"/>
                  <a:cs typeface="+mn-cs"/>
                </a:rPr>
                <a:t>RMATION</a:t>
              </a:r>
            </a:p>
          </p:txBody>
        </p:sp>
        <p:pic>
          <p:nvPicPr>
            <p:cNvPr id="9" name="Google Shape;261;p1" descr="DT_ON_WHITE.png">
              <a:extLst>
                <a:ext uri="{FF2B5EF4-FFF2-40B4-BE49-F238E27FC236}">
                  <a16:creationId xmlns:a16="http://schemas.microsoft.com/office/drawing/2014/main" id="{4A358EBC-21AE-4ADD-8532-898CCAC58239}"/>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r="59867"/>
            <a:stretch/>
          </p:blipFill>
          <p:spPr>
            <a:xfrm>
              <a:off x="-209653" y="1375240"/>
              <a:ext cx="5320218" cy="4078771"/>
            </a:xfrm>
            <a:prstGeom prst="rect">
              <a:avLst/>
            </a:prstGeom>
            <a:noFill/>
            <a:ln>
              <a:noFill/>
            </a:ln>
            <a:effectLst/>
          </p:spPr>
        </p:pic>
        <p:sp>
          <p:nvSpPr>
            <p:cNvPr id="10" name="Rectangle 9">
              <a:extLst>
                <a:ext uri="{FF2B5EF4-FFF2-40B4-BE49-F238E27FC236}">
                  <a16:creationId xmlns:a16="http://schemas.microsoft.com/office/drawing/2014/main" id="{C80D3414-FDFF-4627-98A3-7184AC636061}"/>
                </a:ext>
              </a:extLst>
            </p:cNvPr>
            <p:cNvSpPr/>
            <p:nvPr/>
          </p:nvSpPr>
          <p:spPr>
            <a:xfrm rot="20659001">
              <a:off x="3762689" y="5605931"/>
              <a:ext cx="94886" cy="255448"/>
            </a:xfrm>
            <a:prstGeom prst="rect">
              <a:avLst/>
            </a:prstGeom>
            <a:solidFill>
              <a:srgbClr val="FF0000"/>
            </a:solidFill>
            <a:ln w="6350">
              <a:solidFill>
                <a:srgbClr val="EE3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2" name="Picture 2">
            <a:extLst>
              <a:ext uri="{FF2B5EF4-FFF2-40B4-BE49-F238E27FC236}">
                <a16:creationId xmlns:a16="http://schemas.microsoft.com/office/drawing/2014/main" id="{0FC14842-670E-4FFA-A5B8-D8572CA91B3C}"/>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915" b="97335" l="8237" r="89968">
                        <a14:foregroundMark x1="23865" y1="42537" x2="20697" y2="94776"/>
                        <a14:foregroundMark x1="9820" y1="64072" x2="8237" y2="76013"/>
                        <a14:foregroundMark x1="8237" y1="76013" x2="8659" y2="77612"/>
                        <a14:foregroundMark x1="13728" y1="89019" x2="23548" y2="92857"/>
                        <a14:foregroundMark x1="23548" y1="92857" x2="24393" y2="97441"/>
                        <a14:foregroundMark x1="32629" y1="59382" x2="31573" y2="88486"/>
                        <a14:foregroundMark x1="11932" y1="93284" x2="12144" y2="88593"/>
                        <a14:foregroundMark x1="22598" y1="33902" x2="17212" y2="43390"/>
                        <a14:foregroundMark x1="17212" y1="43390" x2="18479" y2="44136"/>
                        <a14:foregroundMark x1="44879" y1="44350" x2="45723" y2="55757"/>
                        <a14:foregroundMark x1="43400" y1="41258" x2="43400" y2="47015"/>
                        <a14:foregroundMark x1="42872" y1="85181" x2="42555" y2="78998"/>
                        <a14:foregroundMark x1="42555" y1="78678" x2="42555" y2="77932"/>
                        <a14:foregroundMark x1="12355" y1="90832" x2="12460" y2="86674"/>
                        <a14:foregroundMark x1="44456" y1="39126" x2="44456" y2="39126"/>
                        <a14:foregroundMark x1="46568" y1="41791" x2="46568" y2="41791"/>
                        <a14:foregroundMark x1="49842" y1="46055" x2="49842" y2="46055"/>
                        <a14:foregroundMark x1="48258" y1="42857" x2="48258" y2="42857"/>
                        <a14:backgroundMark x1="45935" y1="30384" x2="62830" y2="48507"/>
                        <a14:backgroundMark x1="31257" y1="40085" x2="40127" y2="45416"/>
                        <a14:backgroundMark x1="34741" y1="35608" x2="34741" y2="35608"/>
                        <a14:backgroundMark x1="35164" y1="36994" x2="35164" y2="36994"/>
                        <a14:backgroundMark x1="33580" y1="34648" x2="33580" y2="34755"/>
                        <a14:backgroundMark x1="35375" y1="36674" x2="35375" y2="36674"/>
                        <a14:backgroundMark x1="12883" y1="73028" x2="13305" y2="70896"/>
                        <a14:backgroundMark x1="13728" y1="67804" x2="13728" y2="67804"/>
                      </a14:backgroundRemoval>
                    </a14:imgEffect>
                  </a14:imgLayer>
                </a14:imgProps>
              </a:ext>
              <a:ext uri="{28A0092B-C50C-407E-A947-70E740481C1C}">
                <a14:useLocalDpi xmlns:a14="http://schemas.microsoft.com/office/drawing/2010/main"/>
              </a:ext>
            </a:extLst>
          </a:blip>
          <a:srcRect l="-1343" t="-8498" b="-2593"/>
          <a:stretch/>
        </p:blipFill>
        <p:spPr bwMode="auto">
          <a:xfrm flipH="1">
            <a:off x="7757728" y="2774714"/>
            <a:ext cx="4023668" cy="4267785"/>
          </a:xfrm>
          <a:prstGeom prst="rect">
            <a:avLst/>
          </a:prstGeom>
          <a:ln w="228600" cap="sq" cmpd="thickThin">
            <a:no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6" name="Picture 2" descr="Vector Star Icon, Star Icons, Star Icon, Shinning PNG and Vector with  Transparent Background for Free Download">
            <a:extLst>
              <a:ext uri="{FF2B5EF4-FFF2-40B4-BE49-F238E27FC236}">
                <a16:creationId xmlns:a16="http://schemas.microsoft.com/office/drawing/2014/main" id="{804E5F33-0DB1-4419-8269-88576135E175}"/>
              </a:ext>
            </a:extLst>
          </p:cNvPr>
          <p:cNvPicPr>
            <a:picLocks noChangeAspect="1" noChangeArrowheads="1"/>
          </p:cNvPicPr>
          <p:nvPr/>
        </p:nvPicPr>
        <p:blipFill>
          <a:blip r:embed="rId7" cstate="screen">
            <a:clrChange>
              <a:clrFrom>
                <a:srgbClr val="F5F5F5"/>
              </a:clrFrom>
              <a:clrTo>
                <a:srgbClr val="F5F5F5">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518321" y="808130"/>
            <a:ext cx="1066800" cy="1066800"/>
          </a:xfrm>
          <a:prstGeom prst="rect">
            <a:avLst/>
          </a:prstGeom>
          <a:noFill/>
          <a:effectLst>
            <a:outerShdw blurRad="50800" dist="12700" dir="2700000" sx="125000" sy="125000" algn="tl" rotWithShape="0">
              <a:prstClr val="black">
                <a:alpha val="61000"/>
              </a:prstClr>
            </a:outerShdw>
          </a:effectLst>
          <a:extLst>
            <a:ext uri="{909E8E84-426E-40DD-AFC4-6F175D3DCCD1}">
              <a14:hiddenFill xmlns:a14="http://schemas.microsoft.com/office/drawing/2010/main">
                <a:solidFill>
                  <a:srgbClr val="FFFFFF"/>
                </a:solidFill>
              </a14:hiddenFill>
            </a:ext>
          </a:extLst>
        </p:spPr>
      </p:pic>
      <p:pic>
        <p:nvPicPr>
          <p:cNvPr id="1032" name="Picture 8" descr="Telescope Free Icon of Material Design">
            <a:extLst>
              <a:ext uri="{FF2B5EF4-FFF2-40B4-BE49-F238E27FC236}">
                <a16:creationId xmlns:a16="http://schemas.microsoft.com/office/drawing/2014/main" id="{524FE70D-4FCD-4D32-908C-098416451072}"/>
              </a:ext>
            </a:extLst>
          </p:cNvPr>
          <p:cNvPicPr>
            <a:picLocks noChangeAspect="1" noChangeArrowheads="1"/>
          </p:cNvPicPr>
          <p:nvPr/>
        </p:nvPicPr>
        <p:blipFill>
          <a:blip r:embed="rId8" cstate="screen">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526723" y="2961074"/>
            <a:ext cx="686917" cy="686917"/>
          </a:xfrm>
          <a:prstGeom prst="rect">
            <a:avLst/>
          </a:prstGeom>
          <a:noFill/>
          <a:effectLst>
            <a:outerShdw blurRad="88900" dist="12700" dir="2700000" sx="125000" sy="125000" algn="tl" rotWithShape="0">
              <a:prstClr val="black"/>
            </a:outerShdw>
          </a:effectLst>
          <a:extLst>
            <a:ext uri="{909E8E84-426E-40DD-AFC4-6F175D3DCCD1}">
              <a14:hiddenFill xmlns:a14="http://schemas.microsoft.com/office/drawing/2010/main">
                <a:solidFill>
                  <a:srgbClr val="FFFFFF"/>
                </a:solidFill>
              </a14:hiddenFill>
            </a:ext>
          </a:extLst>
        </p:spPr>
      </p:pic>
      <p:pic>
        <p:nvPicPr>
          <p:cNvPr id="1036" name="Picture 12" descr="Globe Icon 3 - First Christian Church of Decatur">
            <a:extLst>
              <a:ext uri="{FF2B5EF4-FFF2-40B4-BE49-F238E27FC236}">
                <a16:creationId xmlns:a16="http://schemas.microsoft.com/office/drawing/2014/main" id="{9D09EA24-A65F-4666-827D-809D501972E3}"/>
              </a:ext>
            </a:extLst>
          </p:cNvPr>
          <p:cNvPicPr>
            <a:picLocks noChangeAspect="1" noChangeArrowheads="1"/>
          </p:cNvPicPr>
          <p:nvPr/>
        </p:nvPicPr>
        <p:blipFill>
          <a:blip r:embed="rId9"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442703" y="4998328"/>
            <a:ext cx="778727" cy="778727"/>
          </a:xfrm>
          <a:prstGeom prst="rect">
            <a:avLst/>
          </a:prstGeom>
          <a:noFill/>
          <a:effectLst>
            <a:outerShdw blurRad="50800" dist="12700" dir="2700000" sx="125000" sy="125000" algn="tl" rotWithShape="0">
              <a:prstClr val="black">
                <a:alpha val="73000"/>
              </a:prstClr>
            </a:outerShdw>
          </a:effectLst>
          <a:extLst>
            <a:ext uri="{909E8E84-426E-40DD-AFC4-6F175D3DCCD1}">
              <a14:hiddenFill xmlns:a14="http://schemas.microsoft.com/office/drawing/2010/main">
                <a:solidFill>
                  <a:srgbClr val="FFFFFF"/>
                </a:solidFill>
              </a14:hiddenFill>
            </a:ext>
          </a:extLst>
        </p:spPr>
      </p:pic>
      <p:sp>
        <p:nvSpPr>
          <p:cNvPr id="22" name="Title 1">
            <a:extLst>
              <a:ext uri="{FF2B5EF4-FFF2-40B4-BE49-F238E27FC236}">
                <a16:creationId xmlns:a16="http://schemas.microsoft.com/office/drawing/2014/main" id="{AF958FF1-7ADE-4573-8B4F-8BCE7068E479}"/>
              </a:ext>
            </a:extLst>
          </p:cNvPr>
          <p:cNvSpPr txBox="1">
            <a:spLocks/>
          </p:cNvSpPr>
          <p:nvPr/>
        </p:nvSpPr>
        <p:spPr>
          <a:xfrm>
            <a:off x="-2411306" y="5660506"/>
            <a:ext cx="4985527" cy="778727"/>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0" kern="1200" cap="all">
                <a:solidFill>
                  <a:schemeClr val="tx1"/>
                </a:solidFill>
                <a:effectLst>
                  <a:glow rad="101600">
                    <a:schemeClr val="bg1">
                      <a:alpha val="60000"/>
                    </a:schemeClr>
                  </a:glow>
                </a:effectLst>
                <a:latin typeface="Helvetica"/>
                <a:ea typeface="+mj-ea"/>
                <a:cs typeface="Helvetica"/>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200" cap="none" dirty="0">
                <a:solidFill>
                  <a:prstClr val="white"/>
                </a:solidFill>
                <a:effectLst>
                  <a:glow rad="228600">
                    <a:schemeClr val="tx2">
                      <a:alpha val="40000"/>
                    </a:schemeClr>
                  </a:glow>
                  <a:outerShdw blurRad="50800" dist="38100" dir="2700000" algn="tl" rotWithShape="0">
                    <a:prstClr val="black">
                      <a:alpha val="40000"/>
                    </a:prstClr>
                  </a:outerShdw>
                </a:effectLst>
              </a:rPr>
              <a:t>Questions?</a:t>
            </a:r>
            <a:endParaRPr kumimoji="0" lang="en-US" sz="4000" b="0" i="0" u="none" strike="noStrike" kern="1200" cap="none" spc="0" normalizeH="0" baseline="0" noProof="0" dirty="0">
              <a:ln>
                <a:noFill/>
              </a:ln>
              <a:solidFill>
                <a:prstClr val="white"/>
              </a:solidFill>
              <a:effectLst>
                <a:glow rad="228600">
                  <a:schemeClr val="tx2">
                    <a:alpha val="40000"/>
                  </a:schemeClr>
                </a:glow>
                <a:outerShdw blurRad="50800" dist="38100" dir="2700000" algn="tl" rotWithShape="0">
                  <a:prstClr val="black">
                    <a:alpha val="40000"/>
                  </a:prstClr>
                </a:outerShdw>
              </a:effectLst>
              <a:uLnTx/>
              <a:uFillTx/>
              <a:latin typeface="Helvetica"/>
              <a:ea typeface="+mj-ea"/>
              <a:cs typeface="Helvetica"/>
            </a:endParaRPr>
          </a:p>
        </p:txBody>
      </p:sp>
      <p:cxnSp>
        <p:nvCxnSpPr>
          <p:cNvPr id="19" name="Straight Connector 18">
            <a:extLst>
              <a:ext uri="{FF2B5EF4-FFF2-40B4-BE49-F238E27FC236}">
                <a16:creationId xmlns:a16="http://schemas.microsoft.com/office/drawing/2014/main" id="{703F3561-3536-454E-9B7B-6F2672D43A60}"/>
              </a:ext>
            </a:extLst>
          </p:cNvPr>
          <p:cNvCxnSpPr/>
          <p:nvPr/>
        </p:nvCxnSpPr>
        <p:spPr>
          <a:xfrm>
            <a:off x="616391" y="1447800"/>
            <a:ext cx="190077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0A95548-1C1F-4528-8154-7415FCB3365F}"/>
              </a:ext>
            </a:extLst>
          </p:cNvPr>
          <p:cNvCxnSpPr/>
          <p:nvPr/>
        </p:nvCxnSpPr>
        <p:spPr>
          <a:xfrm>
            <a:off x="3434851" y="3419724"/>
            <a:ext cx="1900777" cy="0"/>
          </a:xfrm>
          <a:prstGeom prst="line">
            <a:avLst/>
          </a:prstGeom>
          <a:ln>
            <a:solidFill>
              <a:srgbClr val="22809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4EEA7A-68D1-427F-A213-F09967688B1F}"/>
              </a:ext>
            </a:extLst>
          </p:cNvPr>
          <p:cNvCxnSpPr>
            <a:cxnSpLocks/>
          </p:cNvCxnSpPr>
          <p:nvPr/>
        </p:nvCxnSpPr>
        <p:spPr>
          <a:xfrm>
            <a:off x="6307622" y="5461609"/>
            <a:ext cx="2023759" cy="0"/>
          </a:xfrm>
          <a:prstGeom prst="line">
            <a:avLst/>
          </a:prstGeom>
          <a:ln>
            <a:solidFill>
              <a:srgbClr val="93AA6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52A123C-D939-4B4E-BF59-A3F2F34B1FD7}"/>
              </a:ext>
            </a:extLst>
          </p:cNvPr>
          <p:cNvSpPr txBox="1"/>
          <p:nvPr/>
        </p:nvSpPr>
        <p:spPr>
          <a:xfrm>
            <a:off x="616391" y="546476"/>
            <a:ext cx="1900777" cy="153888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outerShdw blurRad="25400" dist="12700" dir="5400000" sx="110000" sy="110000" algn="t" rotWithShape="0">
                    <a:prstClr val="black">
                      <a:alpha val="66000"/>
                    </a:prstClr>
                  </a:outerShdw>
                </a:effectLst>
                <a:uLnTx/>
                <a:uFillTx/>
                <a:latin typeface="Arial Nova Cond" panose="020B0506020202020204" pitchFamily="34" charset="0"/>
                <a:ea typeface="+mn-ea"/>
                <a:cs typeface="+mn-cs"/>
              </a:rPr>
              <a:t>REACH</a:t>
            </a:r>
            <a:endParaRPr kumimoji="0" lang="en-US" sz="4400" b="0" i="0" u="none" strike="noStrike" kern="1200" cap="none" spc="0" normalizeH="0" baseline="0" noProof="0">
              <a:ln>
                <a:noFill/>
              </a:ln>
              <a:solidFill>
                <a:prstClr val="white"/>
              </a:solidFill>
              <a:effectLst>
                <a:outerShdw blurRad="25400" dist="12700" dir="5400000" sx="110000" sy="110000" algn="t" rotWithShape="0">
                  <a:prstClr val="black">
                    <a:alpha val="66000"/>
                  </a:prstClr>
                </a:outerShdw>
              </a:effectLst>
              <a:uLnTx/>
              <a:uFillTx/>
              <a:latin typeface="Arial Nova Cond" panose="020B0506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outerShdw blurRad="25400" dist="12700" dir="5400000" sx="110000" sy="110000" algn="t" rotWithShape="0">
                    <a:prstClr val="black">
                      <a:alpha val="66000"/>
                    </a:prstClr>
                  </a:outerShdw>
                </a:effectLst>
                <a:uLnTx/>
                <a:uFillTx/>
                <a:latin typeface="Arial Nova Cond" panose="020B0506020202020204" pitchFamily="34" charset="0"/>
                <a:ea typeface="+mn-ea"/>
                <a:cs typeface="+mn-cs"/>
              </a:rPr>
              <a:t>NEW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outerShdw blurRad="25400" dist="12700" dir="5400000" sx="110000" sy="110000" algn="t" rotWithShape="0">
                    <a:prstClr val="black">
                      <a:alpha val="66000"/>
                    </a:prstClr>
                  </a:outerShdw>
                </a:effectLst>
                <a:uLnTx/>
                <a:uFillTx/>
                <a:latin typeface="Arial Nova Cond" panose="020B0506020202020204" pitchFamily="34" charset="0"/>
                <a:ea typeface="+mn-ea"/>
                <a:cs typeface="+mn-cs"/>
              </a:rPr>
              <a:t>HEIGHTS</a:t>
            </a:r>
            <a:endParaRPr kumimoji="0" lang="en-US" sz="1800" b="0" i="0" u="none" strike="noStrike" kern="1200" cap="none" spc="0" normalizeH="0" baseline="0" noProof="0">
              <a:ln>
                <a:noFill/>
              </a:ln>
              <a:solidFill>
                <a:prstClr val="white"/>
              </a:solidFill>
              <a:effectLst>
                <a:outerShdw blurRad="25400" dist="12700" dir="5400000" sx="110000" sy="110000" algn="t" rotWithShape="0">
                  <a:prstClr val="black">
                    <a:alpha val="66000"/>
                  </a:prstClr>
                </a:outerShdw>
              </a:effectLst>
              <a:uLnTx/>
              <a:uFillTx/>
              <a:latin typeface="Arial Nova Cond" panose="020B0506020202020204" pitchFamily="34" charset="0"/>
              <a:ea typeface="+mn-ea"/>
              <a:cs typeface="+mn-cs"/>
            </a:endParaRPr>
          </a:p>
        </p:txBody>
      </p:sp>
      <p:sp>
        <p:nvSpPr>
          <p:cNvPr id="14" name="TextBox 13">
            <a:extLst>
              <a:ext uri="{FF2B5EF4-FFF2-40B4-BE49-F238E27FC236}">
                <a16:creationId xmlns:a16="http://schemas.microsoft.com/office/drawing/2014/main" id="{E8462818-0916-489E-A537-1857BF7B70C8}"/>
              </a:ext>
            </a:extLst>
          </p:cNvPr>
          <p:cNvSpPr txBox="1"/>
          <p:nvPr/>
        </p:nvSpPr>
        <p:spPr>
          <a:xfrm>
            <a:off x="3311869" y="2502622"/>
            <a:ext cx="2146743" cy="153888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outerShdw blurRad="25400" dist="12700" dir="5400000" sx="110000" sy="110000" algn="t" rotWithShape="0">
                    <a:prstClr val="black">
                      <a:alpha val="66000"/>
                    </a:prstClr>
                  </a:outerShdw>
                </a:effectLst>
                <a:uLnTx/>
                <a:uFillTx/>
                <a:latin typeface="Arial Nova Cond" panose="020B0506020202020204" pitchFamily="34" charset="0"/>
                <a:ea typeface="+mn-ea"/>
                <a:cs typeface="+mn-cs"/>
              </a:rPr>
              <a:t>REVEAL</a:t>
            </a:r>
            <a:endParaRPr kumimoji="0" lang="en-US" sz="4400" b="0" i="0" u="none" strike="noStrike" kern="1200" cap="none" spc="0" normalizeH="0" baseline="0" noProof="0" dirty="0">
              <a:ln>
                <a:noFill/>
              </a:ln>
              <a:solidFill>
                <a:prstClr val="white"/>
              </a:solidFill>
              <a:effectLst>
                <a:outerShdw blurRad="25400" dist="12700" dir="5400000" sx="110000" sy="110000" algn="t" rotWithShape="0">
                  <a:prstClr val="black">
                    <a:alpha val="66000"/>
                  </a:prstClr>
                </a:outerShdw>
              </a:effectLst>
              <a:uLnTx/>
              <a:uFillTx/>
              <a:latin typeface="Arial Nova Cond" panose="020B0506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25400" dist="12700" dir="5400000" sx="110000" sy="110000" algn="t" rotWithShape="0">
                    <a:prstClr val="black">
                      <a:alpha val="66000"/>
                    </a:prstClr>
                  </a:outerShdw>
                </a:effectLst>
                <a:uLnTx/>
                <a:uFillTx/>
                <a:latin typeface="Arial Nova Cond" panose="020B0506020202020204" pitchFamily="34" charset="0"/>
                <a:ea typeface="+mn-ea"/>
                <a:cs typeface="+mn-cs"/>
              </a:rPr>
              <a:t>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25400" dist="12700" dir="5400000" sx="110000" sy="110000" algn="t" rotWithShape="0">
                    <a:prstClr val="black">
                      <a:alpha val="66000"/>
                    </a:prstClr>
                  </a:outerShdw>
                </a:effectLst>
                <a:uLnTx/>
                <a:uFillTx/>
                <a:latin typeface="Arial Nova Cond" panose="020B0506020202020204" pitchFamily="34" charset="0"/>
                <a:ea typeface="+mn-ea"/>
                <a:cs typeface="+mn-cs"/>
              </a:rPr>
              <a:t>UNKNOWN</a:t>
            </a:r>
            <a:endParaRPr kumimoji="0" lang="en-US" sz="1800" b="0" i="0" u="none" strike="noStrike" kern="1200" cap="none" spc="0" normalizeH="0" baseline="0" noProof="0" dirty="0">
              <a:ln>
                <a:noFill/>
              </a:ln>
              <a:solidFill>
                <a:prstClr val="white"/>
              </a:solidFill>
              <a:effectLst>
                <a:outerShdw blurRad="25400" dist="12700" dir="5400000" sx="110000" sy="110000" algn="t" rotWithShape="0">
                  <a:prstClr val="black">
                    <a:alpha val="66000"/>
                  </a:prstClr>
                </a:outerShdw>
              </a:effectLst>
              <a:uLnTx/>
              <a:uFillTx/>
              <a:latin typeface="Arial Nova Cond" panose="020B0506020202020204" pitchFamily="34" charset="0"/>
              <a:ea typeface="+mn-ea"/>
              <a:cs typeface="+mn-cs"/>
            </a:endParaRPr>
          </a:p>
        </p:txBody>
      </p:sp>
      <p:sp>
        <p:nvSpPr>
          <p:cNvPr id="15" name="TextBox 14">
            <a:extLst>
              <a:ext uri="{FF2B5EF4-FFF2-40B4-BE49-F238E27FC236}">
                <a16:creationId xmlns:a16="http://schemas.microsoft.com/office/drawing/2014/main" id="{2EF7EF15-591B-4701-9795-3184858BE808}"/>
              </a:ext>
            </a:extLst>
          </p:cNvPr>
          <p:cNvSpPr txBox="1"/>
          <p:nvPr/>
        </p:nvSpPr>
        <p:spPr>
          <a:xfrm>
            <a:off x="6213640" y="4567776"/>
            <a:ext cx="2266967" cy="153888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outerShdw blurRad="50800" dist="114300" dir="2700000" algn="tl" rotWithShape="0">
                    <a:prstClr val="black">
                      <a:alpha val="40000"/>
                    </a:prstClr>
                  </a:outerShdw>
                </a:effectLst>
                <a:uLnTx/>
                <a:uFillTx/>
                <a:latin typeface="Arial Nova Cond" panose="020B0506020202020204" pitchFamily="34" charset="0"/>
                <a:ea typeface="+mn-ea"/>
                <a:cs typeface="+mn-cs"/>
              </a:rPr>
              <a:t>BENEFIT</a:t>
            </a:r>
            <a:endParaRPr kumimoji="0" lang="en-US" sz="4000" b="0" i="0" u="none" strike="noStrike" kern="1200" cap="none" spc="0" normalizeH="0" baseline="0" noProof="0" dirty="0">
              <a:ln>
                <a:noFill/>
              </a:ln>
              <a:solidFill>
                <a:prstClr val="white"/>
              </a:solidFill>
              <a:effectLst>
                <a:outerShdw blurRad="50800" dist="114300" dir="2700000" algn="tl" rotWithShape="0">
                  <a:prstClr val="black">
                    <a:alpha val="40000"/>
                  </a:prstClr>
                </a:outerShdw>
              </a:effectLst>
              <a:uLnTx/>
              <a:uFillTx/>
              <a:latin typeface="Arial Nova Cond" panose="020B0506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50800" dist="114300" dir="2700000" algn="tl" rotWithShape="0">
                    <a:prstClr val="black">
                      <a:alpha val="40000"/>
                    </a:prstClr>
                  </a:outerShdw>
                </a:effectLst>
                <a:uLnTx/>
                <a:uFillTx/>
                <a:latin typeface="Arial Nova Cond" panose="020B0506020202020204" pitchFamily="34" charset="0"/>
                <a:ea typeface="+mn-ea"/>
                <a:cs typeface="+mn-cs"/>
              </a:rPr>
              <a:t>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50800" dist="114300" dir="2700000" algn="tl" rotWithShape="0">
                    <a:prstClr val="black">
                      <a:alpha val="40000"/>
                    </a:prstClr>
                  </a:outerShdw>
                </a:effectLst>
                <a:uLnTx/>
                <a:uFillTx/>
                <a:latin typeface="Arial Nova Cond" panose="020B0506020202020204" pitchFamily="34" charset="0"/>
                <a:ea typeface="+mn-ea"/>
                <a:cs typeface="+mn-cs"/>
              </a:rPr>
              <a:t>HUMANKIND</a:t>
            </a:r>
            <a:endParaRPr kumimoji="0" lang="en-US" sz="1800" b="0" i="0" u="none" strike="noStrike" kern="1200" cap="none" spc="0" normalizeH="0" baseline="0" noProof="0" dirty="0">
              <a:ln>
                <a:noFill/>
              </a:ln>
              <a:solidFill>
                <a:prstClr val="white"/>
              </a:solidFill>
              <a:effectLst>
                <a:outerShdw blurRad="50800" dist="114300" dir="2700000" algn="tl" rotWithShape="0">
                  <a:prstClr val="black">
                    <a:alpha val="40000"/>
                  </a:prstClr>
                </a:outerShdw>
              </a:effectLst>
              <a:uLnTx/>
              <a:uFillTx/>
              <a:latin typeface="Arial Nova Cond" panose="020B0506020202020204" pitchFamily="34" charset="0"/>
              <a:ea typeface="+mn-ea"/>
              <a:cs typeface="+mn-cs"/>
            </a:endParaRPr>
          </a:p>
        </p:txBody>
      </p:sp>
    </p:spTree>
    <p:extLst>
      <p:ext uri="{BB962C8B-B14F-4D97-AF65-F5344CB8AC3E}">
        <p14:creationId xmlns:p14="http://schemas.microsoft.com/office/powerpoint/2010/main" val="602514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67A7FB-9469-48FF-B86C-8417A0DAC3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1675" y="2245944"/>
            <a:ext cx="1702850" cy="3909409"/>
          </a:xfrm>
          <a:prstGeom prst="rect">
            <a:avLst/>
          </a:prstGeom>
        </p:spPr>
      </p:pic>
      <p:sp>
        <p:nvSpPr>
          <p:cNvPr id="2" name="Title 1">
            <a:extLst>
              <a:ext uri="{FF2B5EF4-FFF2-40B4-BE49-F238E27FC236}">
                <a16:creationId xmlns:a16="http://schemas.microsoft.com/office/drawing/2014/main" id="{A5FF2A98-B13D-4AB4-BC69-9C9561D1AA8F}"/>
              </a:ext>
            </a:extLst>
          </p:cNvPr>
          <p:cNvSpPr>
            <a:spLocks noGrp="1"/>
          </p:cNvSpPr>
          <p:nvPr>
            <p:ph type="title"/>
          </p:nvPr>
        </p:nvSpPr>
        <p:spPr>
          <a:xfrm>
            <a:off x="922332" y="6426"/>
            <a:ext cx="10660068" cy="739942"/>
          </a:xfrm>
        </p:spPr>
        <p:txBody>
          <a:bodyPr>
            <a:normAutofit/>
          </a:bodyPr>
          <a:lstStyle/>
          <a:p>
            <a:r>
              <a:rPr lang="en-US" sz="3600" dirty="0"/>
              <a:t>NASA’s DT Strategic Framework</a:t>
            </a:r>
            <a:endParaRPr lang="en-US" i="1" dirty="0"/>
          </a:p>
        </p:txBody>
      </p:sp>
      <p:sp>
        <p:nvSpPr>
          <p:cNvPr id="5" name="Rectangle 4">
            <a:extLst>
              <a:ext uri="{FF2B5EF4-FFF2-40B4-BE49-F238E27FC236}">
                <a16:creationId xmlns:a16="http://schemas.microsoft.com/office/drawing/2014/main" id="{E0817779-6148-4B87-A3EB-0A8532666478}"/>
              </a:ext>
            </a:extLst>
          </p:cNvPr>
          <p:cNvSpPr/>
          <p:nvPr/>
        </p:nvSpPr>
        <p:spPr>
          <a:xfrm>
            <a:off x="108677" y="792137"/>
            <a:ext cx="756938"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solidFill>
                  <a:srgbClr val="9BBB59"/>
                </a:solidFill>
                <a:effectLst/>
                <a:uLnTx/>
                <a:uFillTx/>
                <a:latin typeface="Calibri"/>
                <a:ea typeface="+mn-ea"/>
                <a:cs typeface="+mn-cs"/>
              </a:rPr>
              <a:t>3</a:t>
            </a:r>
          </a:p>
        </p:txBody>
      </p:sp>
      <p:sp>
        <p:nvSpPr>
          <p:cNvPr id="6" name="Rectangle 5">
            <a:extLst>
              <a:ext uri="{FF2B5EF4-FFF2-40B4-BE49-F238E27FC236}">
                <a16:creationId xmlns:a16="http://schemas.microsoft.com/office/drawing/2014/main" id="{F427DD9A-421C-4D34-BF10-57A544F6BFDA}"/>
              </a:ext>
            </a:extLst>
          </p:cNvPr>
          <p:cNvSpPr/>
          <p:nvPr/>
        </p:nvSpPr>
        <p:spPr>
          <a:xfrm>
            <a:off x="2123074" y="792137"/>
            <a:ext cx="756938"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solidFill>
                  <a:srgbClr val="9BBB59"/>
                </a:solidFill>
                <a:effectLst/>
                <a:uLnTx/>
                <a:uFillTx/>
                <a:latin typeface="Calibri"/>
                <a:ea typeface="+mn-ea"/>
                <a:cs typeface="+mn-cs"/>
              </a:rPr>
              <a:t>4</a:t>
            </a:r>
          </a:p>
        </p:txBody>
      </p:sp>
      <p:sp>
        <p:nvSpPr>
          <p:cNvPr id="9" name="TextBox 8">
            <a:extLst>
              <a:ext uri="{FF2B5EF4-FFF2-40B4-BE49-F238E27FC236}">
                <a16:creationId xmlns:a16="http://schemas.microsoft.com/office/drawing/2014/main" id="{1B76FC1C-73A7-4679-B5E6-01048A86B07E}"/>
              </a:ext>
            </a:extLst>
          </p:cNvPr>
          <p:cNvSpPr txBox="1"/>
          <p:nvPr/>
        </p:nvSpPr>
        <p:spPr>
          <a:xfrm>
            <a:off x="702640" y="1287278"/>
            <a:ext cx="1309974" cy="6771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FUTURE 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GOALS</a:t>
            </a:r>
          </a:p>
        </p:txBody>
      </p:sp>
      <p:sp>
        <p:nvSpPr>
          <p:cNvPr id="10" name="TextBox 9">
            <a:extLst>
              <a:ext uri="{FF2B5EF4-FFF2-40B4-BE49-F238E27FC236}">
                <a16:creationId xmlns:a16="http://schemas.microsoft.com/office/drawing/2014/main" id="{597192BA-A4AC-4F30-A3FC-01FAD309D862}"/>
              </a:ext>
            </a:extLst>
          </p:cNvPr>
          <p:cNvSpPr txBox="1"/>
          <p:nvPr/>
        </p:nvSpPr>
        <p:spPr>
          <a:xfrm>
            <a:off x="2735659" y="1287278"/>
            <a:ext cx="1781257" cy="677108"/>
          </a:xfrm>
          <a:prstGeom prst="rect">
            <a:avLst/>
          </a:prstGeom>
          <a:noFill/>
        </p:spPr>
        <p:txBody>
          <a:bodyPr wrap="none" rtlCol="0">
            <a:spAutoFit/>
          </a:bodyPr>
          <a:lstStyle/>
          <a:p>
            <a:pPr>
              <a:defRPr/>
            </a:pPr>
            <a:r>
              <a:rPr lang="en-US" sz="1400">
                <a:solidFill>
                  <a:prstClr val="black"/>
                </a:solidFill>
                <a:latin typeface="Century Gothic" panose="020B0502020202020204" pitchFamily="34" charset="0"/>
              </a:rPr>
              <a:t>TRANSFORMATION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TARGETS</a:t>
            </a:r>
          </a:p>
        </p:txBody>
      </p:sp>
      <p:sp>
        <p:nvSpPr>
          <p:cNvPr id="11" name="Rectangle 10">
            <a:extLst>
              <a:ext uri="{FF2B5EF4-FFF2-40B4-BE49-F238E27FC236}">
                <a16:creationId xmlns:a16="http://schemas.microsoft.com/office/drawing/2014/main" id="{D6AD5A02-6FFE-42BF-949C-20174CC4524C}"/>
              </a:ext>
            </a:extLst>
          </p:cNvPr>
          <p:cNvSpPr/>
          <p:nvPr/>
        </p:nvSpPr>
        <p:spPr>
          <a:xfrm>
            <a:off x="4531793" y="792137"/>
            <a:ext cx="756938"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solidFill>
                  <a:srgbClr val="9BBB59"/>
                </a:solidFill>
                <a:effectLst/>
                <a:uLnTx/>
                <a:uFillTx/>
                <a:latin typeface="Calibri"/>
                <a:ea typeface="+mn-ea"/>
                <a:cs typeface="+mn-cs"/>
              </a:rPr>
              <a:t>5</a:t>
            </a:r>
          </a:p>
        </p:txBody>
      </p:sp>
      <p:sp>
        <p:nvSpPr>
          <p:cNvPr id="12" name="TextBox 11">
            <a:extLst>
              <a:ext uri="{FF2B5EF4-FFF2-40B4-BE49-F238E27FC236}">
                <a16:creationId xmlns:a16="http://schemas.microsoft.com/office/drawing/2014/main" id="{ED1D33B9-2714-4C7F-AFDB-47D59EB0934A}"/>
              </a:ext>
            </a:extLst>
          </p:cNvPr>
          <p:cNvSpPr txBox="1"/>
          <p:nvPr/>
        </p:nvSpPr>
        <p:spPr>
          <a:xfrm>
            <a:off x="5144378" y="1287278"/>
            <a:ext cx="1215397" cy="677108"/>
          </a:xfrm>
          <a:prstGeom prst="rect">
            <a:avLst/>
          </a:prstGeom>
          <a:noFill/>
        </p:spPr>
        <p:txBody>
          <a:bodyPr wrap="none" rtlCol="0">
            <a:spAutoFit/>
          </a:bodyPr>
          <a:lstStyle/>
          <a:p>
            <a:pPr>
              <a:defRPr/>
            </a:pPr>
            <a:r>
              <a:rPr lang="en-US" sz="1400">
                <a:solidFill>
                  <a:prstClr val="black"/>
                </a:solidFill>
                <a:latin typeface="Century Gothic" panose="020B0502020202020204" pitchFamily="34" charset="0"/>
              </a:rPr>
              <a:t>DIGITAL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LEVERS</a:t>
            </a:r>
          </a:p>
        </p:txBody>
      </p:sp>
      <p:grpSp>
        <p:nvGrpSpPr>
          <p:cNvPr id="3" name="Group 2">
            <a:extLst>
              <a:ext uri="{FF2B5EF4-FFF2-40B4-BE49-F238E27FC236}">
                <a16:creationId xmlns:a16="http://schemas.microsoft.com/office/drawing/2014/main" id="{DE104CE4-484F-40FC-A3C5-139B8C30ED64}"/>
              </a:ext>
            </a:extLst>
          </p:cNvPr>
          <p:cNvGrpSpPr/>
          <p:nvPr/>
        </p:nvGrpSpPr>
        <p:grpSpPr>
          <a:xfrm>
            <a:off x="2007170" y="2602535"/>
            <a:ext cx="2472635" cy="2546937"/>
            <a:chOff x="2730418" y="2376705"/>
            <a:chExt cx="3554767" cy="3541423"/>
          </a:xfrm>
        </p:grpSpPr>
        <p:grpSp>
          <p:nvGrpSpPr>
            <p:cNvPr id="21" name="Group 20">
              <a:extLst>
                <a:ext uri="{FF2B5EF4-FFF2-40B4-BE49-F238E27FC236}">
                  <a16:creationId xmlns:a16="http://schemas.microsoft.com/office/drawing/2014/main" id="{147CC44A-1753-4B85-AAA7-217A5E8372AC}"/>
                </a:ext>
              </a:extLst>
            </p:cNvPr>
            <p:cNvGrpSpPr/>
            <p:nvPr/>
          </p:nvGrpSpPr>
          <p:grpSpPr>
            <a:xfrm>
              <a:off x="3048848" y="2676479"/>
              <a:ext cx="2977841" cy="2889096"/>
              <a:chOff x="3816632" y="1356881"/>
              <a:chExt cx="4634502" cy="4634500"/>
            </a:xfrm>
          </p:grpSpPr>
          <p:sp>
            <p:nvSpPr>
              <p:cNvPr id="15" name="Freeform: Shape 14">
                <a:extLst>
                  <a:ext uri="{FF2B5EF4-FFF2-40B4-BE49-F238E27FC236}">
                    <a16:creationId xmlns:a16="http://schemas.microsoft.com/office/drawing/2014/main" id="{0CDBDD44-3F77-4163-A21D-0C4E9DC770A2}"/>
                  </a:ext>
                </a:extLst>
              </p:cNvPr>
              <p:cNvSpPr/>
              <p:nvPr/>
            </p:nvSpPr>
            <p:spPr>
              <a:xfrm>
                <a:off x="3854933" y="1388108"/>
                <a:ext cx="2264943" cy="2264942"/>
              </a:xfrm>
              <a:custGeom>
                <a:avLst/>
                <a:gdLst>
                  <a:gd name="connsiteX0" fmla="*/ 0 w 2264942"/>
                  <a:gd name="connsiteY0" fmla="*/ 2264942 h 2264942"/>
                  <a:gd name="connsiteX1" fmla="*/ 2264942 w 2264942"/>
                  <a:gd name="connsiteY1" fmla="*/ 0 h 2264942"/>
                  <a:gd name="connsiteX2" fmla="*/ 2264942 w 2264942"/>
                  <a:gd name="connsiteY2" fmla="*/ 2264942 h 2264942"/>
                  <a:gd name="connsiteX3" fmla="*/ 0 w 2264942"/>
                  <a:gd name="connsiteY3" fmla="*/ 2264942 h 2264942"/>
                </a:gdLst>
                <a:ahLst/>
                <a:cxnLst>
                  <a:cxn ang="0">
                    <a:pos x="connsiteX0" y="connsiteY0"/>
                  </a:cxn>
                  <a:cxn ang="0">
                    <a:pos x="connsiteX1" y="connsiteY1"/>
                  </a:cxn>
                  <a:cxn ang="0">
                    <a:pos x="connsiteX2" y="connsiteY2"/>
                  </a:cxn>
                  <a:cxn ang="0">
                    <a:pos x="connsiteX3" y="connsiteY3"/>
                  </a:cxn>
                </a:cxnLst>
                <a:rect l="l" t="t" r="r" b="b"/>
                <a:pathLst>
                  <a:path w="2264942" h="2264942">
                    <a:moveTo>
                      <a:pt x="0" y="2264942"/>
                    </a:moveTo>
                    <a:cubicBezTo>
                      <a:pt x="0" y="1014049"/>
                      <a:pt x="1014049" y="0"/>
                      <a:pt x="2264942" y="0"/>
                    </a:cubicBezTo>
                    <a:lnTo>
                      <a:pt x="2264942" y="2264942"/>
                    </a:lnTo>
                    <a:lnTo>
                      <a:pt x="0" y="2264942"/>
                    </a:lnTo>
                    <a:close/>
                  </a:path>
                </a:pathLst>
              </a:custGeom>
              <a:blipFill dpi="0" rotWithShape="1">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a:blipFill>
              <a:ln w="57150">
                <a:solidFill>
                  <a:schemeClr val="tx2"/>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91402" tIns="791402" rIns="128016" bIns="12801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100" b="1" i="0" u="none" strike="noStrike" kern="1200" cap="none" spc="0" normalizeH="0" baseline="0" noProof="0">
                  <a:ln>
                    <a:noFill/>
                  </a:ln>
                  <a:solidFill>
                    <a:prstClr val="white"/>
                  </a:solidFill>
                  <a:effectLst>
                    <a:glow rad="203200">
                      <a:srgbClr val="1F497D"/>
                    </a:glow>
                  </a:effectLst>
                  <a:uLnTx/>
                  <a:uFillTx/>
                  <a:latin typeface="Century Gothic" panose="020B0502020202020204" pitchFamily="34" charset="0"/>
                  <a:ea typeface="+mn-ea"/>
                  <a:cs typeface="Biome Light" panose="020B0502040204020203" pitchFamily="34" charset="0"/>
                </a:endParaRPr>
              </a:p>
            </p:txBody>
          </p:sp>
          <p:sp>
            <p:nvSpPr>
              <p:cNvPr id="16" name="Freeform: Shape 15">
                <a:extLst>
                  <a:ext uri="{FF2B5EF4-FFF2-40B4-BE49-F238E27FC236}">
                    <a16:creationId xmlns:a16="http://schemas.microsoft.com/office/drawing/2014/main" id="{20AA5D2E-88F6-41A0-ACF2-4B3906FD8446}"/>
                  </a:ext>
                </a:extLst>
              </p:cNvPr>
              <p:cNvSpPr/>
              <p:nvPr/>
            </p:nvSpPr>
            <p:spPr>
              <a:xfrm>
                <a:off x="6186191" y="1356881"/>
                <a:ext cx="2264943" cy="2264942"/>
              </a:xfrm>
              <a:custGeom>
                <a:avLst/>
                <a:gdLst>
                  <a:gd name="connsiteX0" fmla="*/ 0 w 2264942"/>
                  <a:gd name="connsiteY0" fmla="*/ 2264942 h 2264942"/>
                  <a:gd name="connsiteX1" fmla="*/ 2264942 w 2264942"/>
                  <a:gd name="connsiteY1" fmla="*/ 0 h 2264942"/>
                  <a:gd name="connsiteX2" fmla="*/ 2264942 w 2264942"/>
                  <a:gd name="connsiteY2" fmla="*/ 2264942 h 2264942"/>
                  <a:gd name="connsiteX3" fmla="*/ 0 w 2264942"/>
                  <a:gd name="connsiteY3" fmla="*/ 2264942 h 2264942"/>
                </a:gdLst>
                <a:ahLst/>
                <a:cxnLst>
                  <a:cxn ang="0">
                    <a:pos x="connsiteX0" y="connsiteY0"/>
                  </a:cxn>
                  <a:cxn ang="0">
                    <a:pos x="connsiteX1" y="connsiteY1"/>
                  </a:cxn>
                  <a:cxn ang="0">
                    <a:pos x="connsiteX2" y="connsiteY2"/>
                  </a:cxn>
                  <a:cxn ang="0">
                    <a:pos x="connsiteX3" y="connsiteY3"/>
                  </a:cxn>
                </a:cxnLst>
                <a:rect l="l" t="t" r="r" b="b"/>
                <a:pathLst>
                  <a:path w="2264942" h="2264942">
                    <a:moveTo>
                      <a:pt x="0" y="0"/>
                    </a:moveTo>
                    <a:cubicBezTo>
                      <a:pt x="1250893" y="0"/>
                      <a:pt x="2264942" y="1014049"/>
                      <a:pt x="2264942" y="2264942"/>
                    </a:cubicBezTo>
                    <a:lnTo>
                      <a:pt x="0" y="2264942"/>
                    </a:lnTo>
                    <a:lnTo>
                      <a:pt x="0" y="0"/>
                    </a:lnTo>
                    <a:close/>
                  </a:path>
                </a:pathLst>
              </a:custGeom>
              <a: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a:blipFill>
              <a:ln w="57150">
                <a:solidFill>
                  <a:srgbClr val="4F81BD"/>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8016" tIns="791402" rIns="791403" bIns="12801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100" b="1" i="0" u="none" strike="noStrike" kern="1200" cap="none" spc="0" normalizeH="0" baseline="0" noProof="0">
                  <a:ln>
                    <a:noFill/>
                  </a:ln>
                  <a:solidFill>
                    <a:prstClr val="white"/>
                  </a:solidFill>
                  <a:effectLst>
                    <a:glow rad="203200">
                      <a:srgbClr val="4478B6"/>
                    </a:glow>
                  </a:effectLst>
                  <a:uLnTx/>
                  <a:uFillTx/>
                  <a:latin typeface="Century Gothic" panose="020B0502020202020204" pitchFamily="34" charset="0"/>
                  <a:ea typeface="+mn-ea"/>
                  <a:cs typeface="Biome Light" panose="020B0502040204020203" pitchFamily="34" charset="0"/>
                </a:endParaRPr>
              </a:p>
            </p:txBody>
          </p:sp>
          <p:sp>
            <p:nvSpPr>
              <p:cNvPr id="17" name="Freeform: Shape 16">
                <a:extLst>
                  <a:ext uri="{FF2B5EF4-FFF2-40B4-BE49-F238E27FC236}">
                    <a16:creationId xmlns:a16="http://schemas.microsoft.com/office/drawing/2014/main" id="{E5D0CE1C-8703-44EE-ACDF-AA552B4E093A}"/>
                  </a:ext>
                </a:extLst>
              </p:cNvPr>
              <p:cNvSpPr/>
              <p:nvPr/>
            </p:nvSpPr>
            <p:spPr>
              <a:xfrm>
                <a:off x="6186191" y="3726439"/>
                <a:ext cx="2264943" cy="2264942"/>
              </a:xfrm>
              <a:custGeom>
                <a:avLst/>
                <a:gdLst>
                  <a:gd name="connsiteX0" fmla="*/ 0 w 2264942"/>
                  <a:gd name="connsiteY0" fmla="*/ 2264942 h 2264942"/>
                  <a:gd name="connsiteX1" fmla="*/ 2264942 w 2264942"/>
                  <a:gd name="connsiteY1" fmla="*/ 0 h 2264942"/>
                  <a:gd name="connsiteX2" fmla="*/ 2264942 w 2264942"/>
                  <a:gd name="connsiteY2" fmla="*/ 2264942 h 2264942"/>
                  <a:gd name="connsiteX3" fmla="*/ 0 w 2264942"/>
                  <a:gd name="connsiteY3" fmla="*/ 2264942 h 2264942"/>
                </a:gdLst>
                <a:ahLst/>
                <a:cxnLst>
                  <a:cxn ang="0">
                    <a:pos x="connsiteX0" y="connsiteY0"/>
                  </a:cxn>
                  <a:cxn ang="0">
                    <a:pos x="connsiteX1" y="connsiteY1"/>
                  </a:cxn>
                  <a:cxn ang="0">
                    <a:pos x="connsiteX2" y="connsiteY2"/>
                  </a:cxn>
                  <a:cxn ang="0">
                    <a:pos x="connsiteX3" y="connsiteY3"/>
                  </a:cxn>
                </a:cxnLst>
                <a:rect l="l" t="t" r="r" b="b"/>
                <a:pathLst>
                  <a:path w="2264942" h="2264942">
                    <a:moveTo>
                      <a:pt x="2264942" y="0"/>
                    </a:moveTo>
                    <a:cubicBezTo>
                      <a:pt x="2264942" y="1250893"/>
                      <a:pt x="1250893" y="2264942"/>
                      <a:pt x="0" y="2264942"/>
                    </a:cubicBezTo>
                    <a:lnTo>
                      <a:pt x="0" y="0"/>
                    </a:lnTo>
                    <a:lnTo>
                      <a:pt x="2264942" y="0"/>
                    </a:lnTo>
                    <a:close/>
                  </a:path>
                </a:pathLst>
              </a:custGeom>
              <a:blipFill dpi="0" rotWithShape="1">
                <a:blip r:embed="rId7"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57150">
                <a:solidFill>
                  <a:srgbClr val="0B3B93"/>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8016" tIns="128016" rIns="791403" bIns="79140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100" b="1" i="0" u="none" strike="noStrike" kern="1200" cap="none" spc="-50" normalizeH="0" baseline="0" noProof="0">
                  <a:ln>
                    <a:noFill/>
                  </a:ln>
                  <a:solidFill>
                    <a:prstClr val="white"/>
                  </a:solidFill>
                  <a:effectLst>
                    <a:glow rad="203200">
                      <a:srgbClr val="0B3B93"/>
                    </a:glow>
                  </a:effectLst>
                  <a:uLnTx/>
                  <a:uFillTx/>
                  <a:latin typeface="Century Gothic" panose="020B0502020202020204" pitchFamily="34" charset="0"/>
                  <a:ea typeface="+mn-ea"/>
                  <a:cs typeface="Biome Light" panose="020B0502040204020203" pitchFamily="34" charset="0"/>
                </a:endParaRPr>
              </a:p>
            </p:txBody>
          </p:sp>
          <p:sp>
            <p:nvSpPr>
              <p:cNvPr id="18" name="Freeform: Shape 17">
                <a:extLst>
                  <a:ext uri="{FF2B5EF4-FFF2-40B4-BE49-F238E27FC236}">
                    <a16:creationId xmlns:a16="http://schemas.microsoft.com/office/drawing/2014/main" id="{7910C368-02B2-416B-96C1-C30CC704C4BD}"/>
                  </a:ext>
                </a:extLst>
              </p:cNvPr>
              <p:cNvSpPr/>
              <p:nvPr/>
            </p:nvSpPr>
            <p:spPr>
              <a:xfrm>
                <a:off x="3816632" y="3726439"/>
                <a:ext cx="2264943" cy="2264942"/>
              </a:xfrm>
              <a:custGeom>
                <a:avLst/>
                <a:gdLst>
                  <a:gd name="connsiteX0" fmla="*/ 0 w 2264942"/>
                  <a:gd name="connsiteY0" fmla="*/ 2264942 h 2264942"/>
                  <a:gd name="connsiteX1" fmla="*/ 2264942 w 2264942"/>
                  <a:gd name="connsiteY1" fmla="*/ 0 h 2264942"/>
                  <a:gd name="connsiteX2" fmla="*/ 2264942 w 2264942"/>
                  <a:gd name="connsiteY2" fmla="*/ 2264942 h 2264942"/>
                  <a:gd name="connsiteX3" fmla="*/ 0 w 2264942"/>
                  <a:gd name="connsiteY3" fmla="*/ 2264942 h 2264942"/>
                </a:gdLst>
                <a:ahLst/>
                <a:cxnLst>
                  <a:cxn ang="0">
                    <a:pos x="connsiteX0" y="connsiteY0"/>
                  </a:cxn>
                  <a:cxn ang="0">
                    <a:pos x="connsiteX1" y="connsiteY1"/>
                  </a:cxn>
                  <a:cxn ang="0">
                    <a:pos x="connsiteX2" y="connsiteY2"/>
                  </a:cxn>
                  <a:cxn ang="0">
                    <a:pos x="connsiteX3" y="connsiteY3"/>
                  </a:cxn>
                </a:cxnLst>
                <a:rect l="l" t="t" r="r" b="b"/>
                <a:pathLst>
                  <a:path w="2264942" h="2264942">
                    <a:moveTo>
                      <a:pt x="2264942" y="2264942"/>
                    </a:moveTo>
                    <a:cubicBezTo>
                      <a:pt x="1014049" y="2264942"/>
                      <a:pt x="0" y="1250893"/>
                      <a:pt x="0" y="0"/>
                    </a:cubicBezTo>
                    <a:lnTo>
                      <a:pt x="2264942" y="0"/>
                    </a:lnTo>
                    <a:lnTo>
                      <a:pt x="2264942" y="2264942"/>
                    </a:lnTo>
                    <a:close/>
                  </a:path>
                </a:pathLst>
              </a:custGeom>
              <a:blipFill dpi="0" rotWithShape="1">
                <a:blip r:embed="rId8" cstate="screen">
                  <a:duotone>
                    <a:schemeClr val="accent1">
                      <a:shade val="45000"/>
                      <a:satMod val="135000"/>
                    </a:schemeClr>
                    <a:prstClr val="white"/>
                  </a:duotone>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a:stretch>
                  <a:fillRect/>
                </a:stretch>
              </a:blipFill>
              <a:ln w="57150">
                <a:solidFill>
                  <a:srgbClr val="0070C0"/>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91403" tIns="128016" rIns="128016" bIns="791401"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100" b="1" i="0" u="none" strike="noStrike" kern="1200" cap="none" spc="0" normalizeH="0" baseline="0" noProof="0">
                  <a:ln>
                    <a:noFill/>
                  </a:ln>
                  <a:solidFill>
                    <a:prstClr val="white"/>
                  </a:solidFill>
                  <a:effectLst>
                    <a:glow rad="203200">
                      <a:srgbClr val="0070C0"/>
                    </a:glow>
                  </a:effectLst>
                  <a:uLnTx/>
                  <a:uFillTx/>
                  <a:latin typeface="Century Gothic" panose="020B0502020202020204" pitchFamily="34" charset="0"/>
                  <a:ea typeface="+mn-ea"/>
                  <a:cs typeface="Biome Light" panose="020B0502040204020203" pitchFamily="34" charset="0"/>
                </a:endParaRPr>
              </a:p>
            </p:txBody>
          </p:sp>
          <p:sp>
            <p:nvSpPr>
              <p:cNvPr id="19" name="Arrow: Circular 18">
                <a:extLst>
                  <a:ext uri="{FF2B5EF4-FFF2-40B4-BE49-F238E27FC236}">
                    <a16:creationId xmlns:a16="http://schemas.microsoft.com/office/drawing/2014/main" id="{CF52210C-4364-4C24-8FFE-436BCD1E329C}"/>
                  </a:ext>
                </a:extLst>
              </p:cNvPr>
              <p:cNvSpPr/>
              <p:nvPr/>
            </p:nvSpPr>
            <p:spPr>
              <a:xfrm>
                <a:off x="5742880" y="3203358"/>
                <a:ext cx="782006" cy="680005"/>
              </a:xfrm>
              <a:prstGeom prst="circularArrow">
                <a:avLst/>
              </a:prstGeom>
              <a:solidFill>
                <a:schemeClr val="accent1">
                  <a:lumMod val="75000"/>
                </a:schemeClr>
              </a:solidFill>
              <a:ln w="12700"/>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Arrow: Circular 19">
                <a:extLst>
                  <a:ext uri="{FF2B5EF4-FFF2-40B4-BE49-F238E27FC236}">
                    <a16:creationId xmlns:a16="http://schemas.microsoft.com/office/drawing/2014/main" id="{1AF8380C-2186-4377-A92E-EAA9CAE92AAE}"/>
                  </a:ext>
                </a:extLst>
              </p:cNvPr>
              <p:cNvSpPr/>
              <p:nvPr/>
            </p:nvSpPr>
            <p:spPr>
              <a:xfrm rot="10800000">
                <a:off x="5742880" y="3464898"/>
                <a:ext cx="782006" cy="680005"/>
              </a:xfrm>
              <a:prstGeom prst="circularArrow">
                <a:avLst/>
              </a:prstGeom>
              <a:solidFill>
                <a:schemeClr val="accent1">
                  <a:lumMod val="75000"/>
                </a:schemeClr>
              </a:solidFill>
              <a:ln w="12700"/>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23" name="TextBox 22">
              <a:extLst>
                <a:ext uri="{FF2B5EF4-FFF2-40B4-BE49-F238E27FC236}">
                  <a16:creationId xmlns:a16="http://schemas.microsoft.com/office/drawing/2014/main" id="{AF87B5F2-C88F-4C78-B174-DC78116BD39F}"/>
                </a:ext>
              </a:extLst>
            </p:cNvPr>
            <p:cNvSpPr txBox="1"/>
            <p:nvPr/>
          </p:nvSpPr>
          <p:spPr>
            <a:xfrm>
              <a:off x="2730418" y="2892182"/>
              <a:ext cx="2294467" cy="667605"/>
            </a:xfrm>
            <a:prstGeom prst="rect">
              <a:avLst/>
            </a:prstGeom>
            <a:noFill/>
          </p:spPr>
          <p:txBody>
            <a:bodyPr wrap="square">
              <a:sp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prstClr val="white"/>
                  </a:solidFill>
                  <a:effectLst>
                    <a:glow rad="203200">
                      <a:srgbClr val="1F497D"/>
                    </a:glow>
                  </a:effectLst>
                  <a:uLnTx/>
                  <a:uFillTx/>
                  <a:latin typeface="Century Gothic" panose="020B0502020202020204" pitchFamily="34" charset="0"/>
                  <a:ea typeface="+mn-ea"/>
                  <a:cs typeface="Biome Light" panose="020B0502040204020203" pitchFamily="34" charset="0"/>
                </a:rPr>
                <a:t>Transform Engineering</a:t>
              </a:r>
            </a:p>
          </p:txBody>
        </p:sp>
        <p:sp>
          <p:nvSpPr>
            <p:cNvPr id="25" name="TextBox 24">
              <a:extLst>
                <a:ext uri="{FF2B5EF4-FFF2-40B4-BE49-F238E27FC236}">
                  <a16:creationId xmlns:a16="http://schemas.microsoft.com/office/drawing/2014/main" id="{9A9AE1BF-6D2D-4970-887E-9E5CA15F2E5C}"/>
                </a:ext>
              </a:extLst>
            </p:cNvPr>
            <p:cNvSpPr txBox="1"/>
            <p:nvPr/>
          </p:nvSpPr>
          <p:spPr>
            <a:xfrm>
              <a:off x="4311672" y="2376705"/>
              <a:ext cx="1888065" cy="667605"/>
            </a:xfrm>
            <a:prstGeom prst="rect">
              <a:avLst/>
            </a:prstGeom>
            <a:noFill/>
          </p:spPr>
          <p:txBody>
            <a:bodyPr wrap="square">
              <a:spAutoFit/>
            </a:bodyPr>
            <a:lstStyle/>
            <a:p>
              <a:pPr marL="0" marR="0" lvl="0" indent="0" algn="r" defTabSz="8001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prstClr val="white"/>
                  </a:solidFill>
                  <a:effectLst>
                    <a:glow rad="203200">
                      <a:srgbClr val="4478B6"/>
                    </a:glow>
                  </a:effectLst>
                  <a:uLnTx/>
                  <a:uFillTx/>
                  <a:latin typeface="Century Gothic" panose="020B0502020202020204" pitchFamily="34" charset="0"/>
                  <a:ea typeface="+mn-ea"/>
                  <a:cs typeface="Biome Light" panose="020B0502040204020203" pitchFamily="34" charset="0"/>
                </a:rPr>
                <a:t>Transform Discovery </a:t>
              </a:r>
            </a:p>
          </p:txBody>
        </p:sp>
        <p:sp>
          <p:nvSpPr>
            <p:cNvPr id="27" name="TextBox 26">
              <a:extLst>
                <a:ext uri="{FF2B5EF4-FFF2-40B4-BE49-F238E27FC236}">
                  <a16:creationId xmlns:a16="http://schemas.microsoft.com/office/drawing/2014/main" id="{F5D44827-6DB4-4DAC-8A7B-7D57407B9C7A}"/>
                </a:ext>
              </a:extLst>
            </p:cNvPr>
            <p:cNvSpPr txBox="1"/>
            <p:nvPr/>
          </p:nvSpPr>
          <p:spPr>
            <a:xfrm>
              <a:off x="2814851" y="5250523"/>
              <a:ext cx="1942253" cy="667605"/>
            </a:xfrm>
            <a:prstGeom prst="rect">
              <a:avLst/>
            </a:prstGeom>
            <a:noFill/>
          </p:spPr>
          <p:txBody>
            <a:bodyPr wrap="square">
              <a:sp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prstClr val="white"/>
                  </a:solidFill>
                  <a:effectLst>
                    <a:glow rad="203200">
                      <a:srgbClr val="0070C0"/>
                    </a:glow>
                  </a:effectLst>
                  <a:uLnTx/>
                  <a:uFillTx/>
                  <a:latin typeface="Century Gothic" panose="020B0502020202020204" pitchFamily="34" charset="0"/>
                  <a:ea typeface="+mn-ea"/>
                  <a:cs typeface="Biome Light" panose="020B0502040204020203" pitchFamily="34" charset="0"/>
                </a:rPr>
                <a:t>Transform Operations</a:t>
              </a:r>
            </a:p>
          </p:txBody>
        </p:sp>
        <p:sp>
          <p:nvSpPr>
            <p:cNvPr id="29" name="TextBox 28">
              <a:extLst>
                <a:ext uri="{FF2B5EF4-FFF2-40B4-BE49-F238E27FC236}">
                  <a16:creationId xmlns:a16="http://schemas.microsoft.com/office/drawing/2014/main" id="{184DF3FD-2DDA-40DA-9DE0-BBE7DCBB0CD1}"/>
                </a:ext>
              </a:extLst>
            </p:cNvPr>
            <p:cNvSpPr txBox="1"/>
            <p:nvPr/>
          </p:nvSpPr>
          <p:spPr>
            <a:xfrm>
              <a:off x="4119410" y="4614803"/>
              <a:ext cx="2165775" cy="937216"/>
            </a:xfrm>
            <a:prstGeom prst="rect">
              <a:avLst/>
            </a:prstGeom>
            <a:noFill/>
          </p:spPr>
          <p:txBody>
            <a:bodyPr wrap="square">
              <a:spAutoFit/>
            </a:bodyPr>
            <a:lstStyle/>
            <a:p>
              <a:pPr marL="0" marR="0" lvl="0" indent="0" algn="r" defTabSz="8001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prstClr val="white"/>
                  </a:solidFill>
                  <a:effectLst>
                    <a:glow rad="203200">
                      <a:srgbClr val="0B3B93"/>
                    </a:glow>
                  </a:effectLst>
                  <a:uLnTx/>
                  <a:uFillTx/>
                  <a:latin typeface="Century Gothic" panose="020B0502020202020204" pitchFamily="34" charset="0"/>
                  <a:ea typeface="+mn-ea"/>
                  <a:cs typeface="Biome Light" panose="020B0502040204020203" pitchFamily="34" charset="0"/>
                </a:rPr>
                <a:t>Transform </a:t>
              </a:r>
              <a:r>
                <a:rPr kumimoji="0" lang="en-US" sz="1400" b="1" i="0" u="none" strike="noStrike" kern="1200" cap="none" spc="-50" normalizeH="0" baseline="0" noProof="0">
                  <a:ln>
                    <a:noFill/>
                  </a:ln>
                  <a:solidFill>
                    <a:prstClr val="white"/>
                  </a:solidFill>
                  <a:effectLst>
                    <a:glow rad="203200">
                      <a:srgbClr val="0B3B93"/>
                    </a:glow>
                  </a:effectLst>
                  <a:uLnTx/>
                  <a:uFillTx/>
                  <a:latin typeface="Century Gothic" panose="020B0502020202020204" pitchFamily="34" charset="0"/>
                  <a:ea typeface="+mn-ea"/>
                  <a:cs typeface="Biome Light" panose="020B0502040204020203" pitchFamily="34" charset="0"/>
                </a:rPr>
                <a:t>Decision Making</a:t>
              </a:r>
            </a:p>
          </p:txBody>
        </p:sp>
      </p:grpSp>
      <p:grpSp>
        <p:nvGrpSpPr>
          <p:cNvPr id="31" name="Group 30">
            <a:extLst>
              <a:ext uri="{FF2B5EF4-FFF2-40B4-BE49-F238E27FC236}">
                <a16:creationId xmlns:a16="http://schemas.microsoft.com/office/drawing/2014/main" id="{F61215E2-4B2C-4BE2-9990-BAD454FBD300}"/>
              </a:ext>
            </a:extLst>
          </p:cNvPr>
          <p:cNvGrpSpPr/>
          <p:nvPr/>
        </p:nvGrpSpPr>
        <p:grpSpPr>
          <a:xfrm>
            <a:off x="3505299" y="2436704"/>
            <a:ext cx="2968264" cy="4103984"/>
            <a:chOff x="4023706" y="2048715"/>
            <a:chExt cx="3231137" cy="4338257"/>
          </a:xfrm>
        </p:grpSpPr>
        <p:grpSp>
          <p:nvGrpSpPr>
            <p:cNvPr id="32" name="Group 31">
              <a:extLst>
                <a:ext uri="{FF2B5EF4-FFF2-40B4-BE49-F238E27FC236}">
                  <a16:creationId xmlns:a16="http://schemas.microsoft.com/office/drawing/2014/main" id="{D301B4F6-A867-4FAB-B474-A05FFEAFFF4C}"/>
                </a:ext>
              </a:extLst>
            </p:cNvPr>
            <p:cNvGrpSpPr/>
            <p:nvPr/>
          </p:nvGrpSpPr>
          <p:grpSpPr>
            <a:xfrm>
              <a:off x="4025643" y="3742988"/>
              <a:ext cx="2828698" cy="914022"/>
              <a:chOff x="200164" y="1854113"/>
              <a:chExt cx="2828698" cy="914022"/>
            </a:xfrm>
          </p:grpSpPr>
          <p:sp>
            <p:nvSpPr>
              <p:cNvPr id="33" name="Rectangle: Rounded Corners 32">
                <a:extLst>
                  <a:ext uri="{FF2B5EF4-FFF2-40B4-BE49-F238E27FC236}">
                    <a16:creationId xmlns:a16="http://schemas.microsoft.com/office/drawing/2014/main" id="{AD7EB05A-073E-4660-B675-CEC2718966A6}"/>
                  </a:ext>
                </a:extLst>
              </p:cNvPr>
              <p:cNvSpPr/>
              <p:nvPr/>
            </p:nvSpPr>
            <p:spPr>
              <a:xfrm>
                <a:off x="1568276" y="1869265"/>
                <a:ext cx="1460586" cy="731217"/>
              </a:xfrm>
              <a:prstGeom prst="roundRect">
                <a:avLst>
                  <a:gd name="adj" fmla="val 10000"/>
                </a:avLst>
              </a:prstGeom>
              <a:blipFill>
                <a:blip r:embed="rId10" cstate="screen">
                  <a:duotone>
                    <a:srgbClr val="F79646">
                      <a:shade val="45000"/>
                      <a:satMod val="135000"/>
                    </a:srgbClr>
                    <a:prstClr val="white"/>
                  </a:duotone>
                  <a:extLst>
                    <a:ext uri="{BEBA8EAE-BF5A-486C-A8C5-ECC9F3942E4B}">
                      <a14:imgProps xmlns:a14="http://schemas.microsoft.com/office/drawing/2010/main">
                        <a14:imgLayer r:embed="rId11">
                          <a14:imgEffect>
                            <a14:colorTemperature colorTemp="3846"/>
                          </a14:imgEffect>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w="25400" cap="flat" cmpd="sng" algn="ctr">
                <a:solidFill>
                  <a:schemeClr val="accent6">
                    <a:lumMod val="50000"/>
                  </a:schemeClr>
                </a:solidFill>
                <a:prstDash val="solid"/>
              </a:ln>
              <a:effectLst/>
            </p:spPr>
            <p:txBody>
              <a:bodyPr/>
              <a:lstStyle/>
              <a:p>
                <a:endParaRPr lang="en-US"/>
              </a:p>
            </p:txBody>
          </p:sp>
          <p:sp>
            <p:nvSpPr>
              <p:cNvPr id="34" name="Freeform: Shape 33">
                <a:extLst>
                  <a:ext uri="{FF2B5EF4-FFF2-40B4-BE49-F238E27FC236}">
                    <a16:creationId xmlns:a16="http://schemas.microsoft.com/office/drawing/2014/main" id="{676CB058-4CBC-4B60-8C8D-D6197A7DF4D9}"/>
                  </a:ext>
                </a:extLst>
              </p:cNvPr>
              <p:cNvSpPr/>
              <p:nvPr/>
            </p:nvSpPr>
            <p:spPr>
              <a:xfrm>
                <a:off x="200164" y="1854113"/>
                <a:ext cx="2741444" cy="914022"/>
              </a:xfrm>
              <a:custGeom>
                <a:avLst/>
                <a:gdLst>
                  <a:gd name="connsiteX0" fmla="*/ 0 w 7302932"/>
                  <a:gd name="connsiteY0" fmla="*/ 91402 h 914022"/>
                  <a:gd name="connsiteX1" fmla="*/ 91402 w 7302932"/>
                  <a:gd name="connsiteY1" fmla="*/ 0 h 914022"/>
                  <a:gd name="connsiteX2" fmla="*/ 7211530 w 7302932"/>
                  <a:gd name="connsiteY2" fmla="*/ 0 h 914022"/>
                  <a:gd name="connsiteX3" fmla="*/ 7302932 w 7302932"/>
                  <a:gd name="connsiteY3" fmla="*/ 91402 h 914022"/>
                  <a:gd name="connsiteX4" fmla="*/ 7302932 w 7302932"/>
                  <a:gd name="connsiteY4" fmla="*/ 822620 h 914022"/>
                  <a:gd name="connsiteX5" fmla="*/ 7211530 w 7302932"/>
                  <a:gd name="connsiteY5" fmla="*/ 914022 h 914022"/>
                  <a:gd name="connsiteX6" fmla="*/ 91402 w 7302932"/>
                  <a:gd name="connsiteY6" fmla="*/ 914022 h 914022"/>
                  <a:gd name="connsiteX7" fmla="*/ 0 w 7302932"/>
                  <a:gd name="connsiteY7" fmla="*/ 822620 h 914022"/>
                  <a:gd name="connsiteX8" fmla="*/ 0 w 7302932"/>
                  <a:gd name="connsiteY8" fmla="*/ 91402 h 9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2932" h="914022">
                    <a:moveTo>
                      <a:pt x="0" y="91402"/>
                    </a:moveTo>
                    <a:cubicBezTo>
                      <a:pt x="0" y="40922"/>
                      <a:pt x="40922" y="0"/>
                      <a:pt x="91402" y="0"/>
                    </a:cubicBezTo>
                    <a:lnTo>
                      <a:pt x="7211530" y="0"/>
                    </a:lnTo>
                    <a:cubicBezTo>
                      <a:pt x="7262010" y="0"/>
                      <a:pt x="7302932" y="40922"/>
                      <a:pt x="7302932" y="91402"/>
                    </a:cubicBezTo>
                    <a:lnTo>
                      <a:pt x="7302932" y="822620"/>
                    </a:lnTo>
                    <a:cubicBezTo>
                      <a:pt x="7302932" y="873100"/>
                      <a:pt x="7262010" y="914022"/>
                      <a:pt x="7211530" y="914022"/>
                    </a:cubicBezTo>
                    <a:lnTo>
                      <a:pt x="91402" y="914022"/>
                    </a:lnTo>
                    <a:cubicBezTo>
                      <a:pt x="40922" y="914022"/>
                      <a:pt x="0" y="873100"/>
                      <a:pt x="0" y="822620"/>
                    </a:cubicBezTo>
                    <a:lnTo>
                      <a:pt x="0" y="91402"/>
                    </a:lnTo>
                    <a:close/>
                  </a:path>
                </a:pathLst>
              </a:custGeom>
              <a:noFill/>
              <a:ln w="25400" cap="flat" cmpd="sng" algn="ctr">
                <a:noFill/>
                <a:prstDash val="solid"/>
              </a:ln>
              <a:effectLst/>
            </p:spPr>
            <p:txBody>
              <a:bodyPr spcFirstLastPara="0" vert="horz" wrap="square" lIns="1612948" tIns="60960" rIns="60961" bIns="60960" numCol="1" spcCol="1270" anchor="t" anchorCtr="0">
                <a:noAutofit/>
              </a:bodyPr>
              <a:lstStyle/>
              <a:p>
                <a:pPr marL="0" marR="0" lvl="0" indent="0" algn="l" defTabSz="711200" rtl="0" eaLnBrk="1" fontAlgn="auto" latinLnBrk="0" hangingPunct="1">
                  <a:lnSpc>
                    <a:spcPct val="90000"/>
                  </a:lnSpc>
                  <a:spcBef>
                    <a:spcPct val="0"/>
                  </a:spcBef>
                  <a:spcAft>
                    <a:spcPts val="0"/>
                  </a:spcAft>
                  <a:buClrTx/>
                  <a:buSzTx/>
                  <a:buFontTx/>
                  <a:buNone/>
                  <a:tabLst/>
                  <a:defRPr/>
                </a:pPr>
                <a:r>
                  <a:rPr kumimoji="0" lang="en-US" sz="1400" b="0" i="0" u="none" strike="noStrike" kern="0" cap="none" spc="0" normalizeH="0" baseline="0" noProof="0">
                    <a:ln>
                      <a:noFill/>
                    </a:ln>
                    <a:solidFill>
                      <a:prstClr val="white"/>
                    </a:solidFill>
                    <a:effectLst>
                      <a:glow rad="101600">
                        <a:srgbClr val="F79646">
                          <a:lumMod val="50000"/>
                        </a:srgbClr>
                      </a:glow>
                      <a:outerShdw blurRad="38100" dist="38100" dir="2700000" algn="tl">
                        <a:srgbClr val="000000">
                          <a:alpha val="43137"/>
                        </a:srgbClr>
                      </a:outerShdw>
                    </a:effectLst>
                    <a:uLnTx/>
                    <a:uFillTx/>
                    <a:latin typeface="Calibri"/>
                    <a:ea typeface="+mn-ea"/>
                    <a:cs typeface="+mn-cs"/>
                  </a:rPr>
                  <a:t>Maximize the Impact of our </a:t>
                </a:r>
                <a:r>
                  <a:rPr kumimoji="0" lang="en-US" sz="1400" b="1" i="1" u="none" strike="noStrike" kern="0" cap="none" spc="0" normalizeH="0" baseline="0" noProof="0">
                    <a:ln>
                      <a:noFill/>
                    </a:ln>
                    <a:solidFill>
                      <a:prstClr val="white"/>
                    </a:solidFill>
                    <a:effectLst>
                      <a:glow rad="101600">
                        <a:srgbClr val="F79646">
                          <a:lumMod val="50000"/>
                        </a:srgbClr>
                      </a:glow>
                      <a:outerShdw blurRad="38100" dist="38100" dir="2700000" algn="tl">
                        <a:srgbClr val="000000">
                          <a:alpha val="43137"/>
                        </a:srgbClr>
                      </a:outerShdw>
                    </a:effectLst>
                    <a:uLnTx/>
                    <a:uFillTx/>
                    <a:latin typeface="Calibri"/>
                    <a:ea typeface="+mn-ea"/>
                    <a:cs typeface="+mn-cs"/>
                  </a:rPr>
                  <a:t>Data</a:t>
                </a:r>
                <a:endParaRPr kumimoji="0" lang="en-US" sz="900" b="0" i="0" u="none" strike="noStrike" kern="0" cap="none" spc="0" normalizeH="0" baseline="0" noProof="0">
                  <a:ln>
                    <a:noFill/>
                  </a:ln>
                  <a:solidFill>
                    <a:prstClr val="white"/>
                  </a:solidFill>
                  <a:effectLst>
                    <a:glow rad="101600">
                      <a:srgbClr val="F79646">
                        <a:lumMod val="50000"/>
                      </a:srgbClr>
                    </a:glow>
                    <a:outerShdw blurRad="38100" dist="38100" dir="2700000" algn="tl">
                      <a:srgbClr val="000000">
                        <a:alpha val="43137"/>
                      </a:srgbClr>
                    </a:outerShdw>
                  </a:effectLst>
                  <a:uLnTx/>
                  <a:uFillTx/>
                  <a:latin typeface="Calibri"/>
                  <a:ea typeface="+mn-ea"/>
                  <a:cs typeface="+mn-cs"/>
                </a:endParaRPr>
              </a:p>
            </p:txBody>
          </p:sp>
        </p:grpSp>
        <p:grpSp>
          <p:nvGrpSpPr>
            <p:cNvPr id="37" name="Group 36">
              <a:extLst>
                <a:ext uri="{FF2B5EF4-FFF2-40B4-BE49-F238E27FC236}">
                  <a16:creationId xmlns:a16="http://schemas.microsoft.com/office/drawing/2014/main" id="{1DDC85AA-4670-4B61-B475-3B8D2368DDF1}"/>
                </a:ext>
              </a:extLst>
            </p:cNvPr>
            <p:cNvGrpSpPr/>
            <p:nvPr/>
          </p:nvGrpSpPr>
          <p:grpSpPr>
            <a:xfrm>
              <a:off x="4023706" y="2048715"/>
              <a:ext cx="3112379" cy="914022"/>
              <a:chOff x="200164" y="2853434"/>
              <a:chExt cx="3112379" cy="914022"/>
            </a:xfrm>
          </p:grpSpPr>
          <p:sp>
            <p:nvSpPr>
              <p:cNvPr id="38" name="Rectangle: Rounded Corners 37">
                <a:extLst>
                  <a:ext uri="{FF2B5EF4-FFF2-40B4-BE49-F238E27FC236}">
                    <a16:creationId xmlns:a16="http://schemas.microsoft.com/office/drawing/2014/main" id="{962539E3-8849-4F3A-8A26-9F28ECBEBA85}"/>
                  </a:ext>
                </a:extLst>
              </p:cNvPr>
              <p:cNvSpPr/>
              <p:nvPr/>
            </p:nvSpPr>
            <p:spPr>
              <a:xfrm>
                <a:off x="1568276" y="2862741"/>
                <a:ext cx="1460586" cy="731217"/>
              </a:xfrm>
              <a:prstGeom prst="roundRect">
                <a:avLst>
                  <a:gd name="adj" fmla="val 10000"/>
                </a:avLst>
              </a:prstGeom>
              <a:blipFill>
                <a:blip r:embed="rId12" cstate="screen">
                  <a:duotone>
                    <a:srgbClr val="8064A2">
                      <a:shade val="45000"/>
                      <a:satMod val="135000"/>
                    </a:srgbClr>
                    <a:prstClr val="white"/>
                  </a:duotone>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a:ext>
                  </a:extLst>
                </a:blip>
                <a:srcRect/>
                <a:stretch>
                  <a:fillRect/>
                </a:stretch>
              </a:blipFill>
              <a:ln w="25400" cap="flat" cmpd="sng" algn="ctr">
                <a:solidFill>
                  <a:schemeClr val="accent4">
                    <a:lumMod val="50000"/>
                  </a:schemeClr>
                </a:solidFill>
                <a:prstDash val="solid"/>
              </a:ln>
              <a:effectLst/>
            </p:spPr>
            <p:txBody>
              <a:bodyPr/>
              <a:lstStyle/>
              <a:p>
                <a:endParaRPr lang="en-US"/>
              </a:p>
            </p:txBody>
          </p:sp>
          <p:sp>
            <p:nvSpPr>
              <p:cNvPr id="39" name="Freeform: Shape 38">
                <a:extLst>
                  <a:ext uri="{FF2B5EF4-FFF2-40B4-BE49-F238E27FC236}">
                    <a16:creationId xmlns:a16="http://schemas.microsoft.com/office/drawing/2014/main" id="{A5705BAC-F2BC-409A-B955-DA7923B78A30}"/>
                  </a:ext>
                </a:extLst>
              </p:cNvPr>
              <p:cNvSpPr/>
              <p:nvPr/>
            </p:nvSpPr>
            <p:spPr>
              <a:xfrm>
                <a:off x="200164" y="2853434"/>
                <a:ext cx="3112379" cy="914022"/>
              </a:xfrm>
              <a:custGeom>
                <a:avLst/>
                <a:gdLst>
                  <a:gd name="connsiteX0" fmla="*/ 0 w 7302932"/>
                  <a:gd name="connsiteY0" fmla="*/ 91402 h 914022"/>
                  <a:gd name="connsiteX1" fmla="*/ 91402 w 7302932"/>
                  <a:gd name="connsiteY1" fmla="*/ 0 h 914022"/>
                  <a:gd name="connsiteX2" fmla="*/ 7211530 w 7302932"/>
                  <a:gd name="connsiteY2" fmla="*/ 0 h 914022"/>
                  <a:gd name="connsiteX3" fmla="*/ 7302932 w 7302932"/>
                  <a:gd name="connsiteY3" fmla="*/ 91402 h 914022"/>
                  <a:gd name="connsiteX4" fmla="*/ 7302932 w 7302932"/>
                  <a:gd name="connsiteY4" fmla="*/ 822620 h 914022"/>
                  <a:gd name="connsiteX5" fmla="*/ 7211530 w 7302932"/>
                  <a:gd name="connsiteY5" fmla="*/ 914022 h 914022"/>
                  <a:gd name="connsiteX6" fmla="*/ 91402 w 7302932"/>
                  <a:gd name="connsiteY6" fmla="*/ 914022 h 914022"/>
                  <a:gd name="connsiteX7" fmla="*/ 0 w 7302932"/>
                  <a:gd name="connsiteY7" fmla="*/ 822620 h 914022"/>
                  <a:gd name="connsiteX8" fmla="*/ 0 w 7302932"/>
                  <a:gd name="connsiteY8" fmla="*/ 91402 h 9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2932" h="914022">
                    <a:moveTo>
                      <a:pt x="0" y="91402"/>
                    </a:moveTo>
                    <a:cubicBezTo>
                      <a:pt x="0" y="40922"/>
                      <a:pt x="40922" y="0"/>
                      <a:pt x="91402" y="0"/>
                    </a:cubicBezTo>
                    <a:lnTo>
                      <a:pt x="7211530" y="0"/>
                    </a:lnTo>
                    <a:cubicBezTo>
                      <a:pt x="7262010" y="0"/>
                      <a:pt x="7302932" y="40922"/>
                      <a:pt x="7302932" y="91402"/>
                    </a:cubicBezTo>
                    <a:lnTo>
                      <a:pt x="7302932" y="822620"/>
                    </a:lnTo>
                    <a:cubicBezTo>
                      <a:pt x="7302932" y="873100"/>
                      <a:pt x="7262010" y="914022"/>
                      <a:pt x="7211530" y="914022"/>
                    </a:cubicBezTo>
                    <a:lnTo>
                      <a:pt x="91402" y="914022"/>
                    </a:lnTo>
                    <a:cubicBezTo>
                      <a:pt x="40922" y="914022"/>
                      <a:pt x="0" y="873100"/>
                      <a:pt x="0" y="822620"/>
                    </a:cubicBezTo>
                    <a:lnTo>
                      <a:pt x="0" y="91402"/>
                    </a:lnTo>
                    <a:close/>
                  </a:path>
                </a:pathLst>
              </a:custGeom>
              <a:noFill/>
              <a:ln w="25400" cap="flat" cmpd="sng" algn="ctr">
                <a:noFill/>
                <a:prstDash val="solid"/>
              </a:ln>
              <a:effectLst/>
            </p:spPr>
            <p:txBody>
              <a:bodyPr spcFirstLastPara="0" vert="horz" wrap="square" lIns="1612948" tIns="60960" rIns="60961" bIns="60960" numCol="1" spcCol="1270" anchor="t" anchorCtr="0">
                <a:noAutofit/>
              </a:bodyPr>
              <a:lstStyle/>
              <a:p>
                <a:pPr marL="0" marR="0" lvl="0" indent="0" algn="l" defTabSz="711200" rtl="0" eaLnBrk="1" fontAlgn="auto" latinLnBrk="0" hangingPunct="1">
                  <a:lnSpc>
                    <a:spcPct val="90000"/>
                  </a:lnSpc>
                  <a:spcBef>
                    <a:spcPct val="0"/>
                  </a:spcBef>
                  <a:spcAft>
                    <a:spcPts val="0"/>
                  </a:spcAft>
                  <a:buClrTx/>
                  <a:buSzTx/>
                  <a:buFontTx/>
                  <a:buNone/>
                  <a:tabLst/>
                  <a:defRPr/>
                </a:pPr>
                <a:r>
                  <a:rPr kumimoji="0" lang="en-US" sz="1400" b="0" i="0" u="none" strike="noStrike" kern="0" cap="none" spc="0" normalizeH="0" baseline="0" noProof="0">
                    <a:ln>
                      <a:noFill/>
                    </a:ln>
                    <a:solidFill>
                      <a:prstClr val="white"/>
                    </a:solidFill>
                    <a:effectLst>
                      <a:glow rad="101600">
                        <a:srgbClr val="8064A2">
                          <a:lumMod val="50000"/>
                        </a:srgbClr>
                      </a:glow>
                      <a:outerShdw blurRad="38100" dist="38100" dir="2700000" algn="tl">
                        <a:srgbClr val="000000">
                          <a:alpha val="43137"/>
                        </a:srgbClr>
                      </a:outerShdw>
                    </a:effectLst>
                    <a:uLnTx/>
                    <a:uFillTx/>
                    <a:latin typeface="Calibri"/>
                    <a:ea typeface="+mn-ea"/>
                    <a:cs typeface="+mn-cs"/>
                  </a:rPr>
                  <a:t>Establish Interoperable </a:t>
                </a:r>
                <a:r>
                  <a:rPr kumimoji="0" lang="en-US" sz="1400" b="1" i="1" u="none" strike="noStrike" kern="0" cap="none" spc="0" normalizeH="0" baseline="0" noProof="0">
                    <a:ln>
                      <a:noFill/>
                    </a:ln>
                    <a:solidFill>
                      <a:prstClr val="white"/>
                    </a:solidFill>
                    <a:effectLst>
                      <a:glow rad="101600">
                        <a:srgbClr val="8064A2">
                          <a:lumMod val="50000"/>
                        </a:srgbClr>
                      </a:glow>
                      <a:outerShdw blurRad="38100" dist="38100" dir="2700000" algn="tl">
                        <a:srgbClr val="000000">
                          <a:alpha val="43137"/>
                        </a:srgbClr>
                      </a:outerShdw>
                    </a:effectLst>
                    <a:uLnTx/>
                    <a:uFillTx/>
                    <a:latin typeface="Calibri"/>
                    <a:ea typeface="+mn-ea"/>
                    <a:cs typeface="+mn-cs"/>
                  </a:rPr>
                  <a:t>Architectures</a:t>
                </a:r>
                <a:endParaRPr kumimoji="0" lang="en-US" sz="900" b="0" i="0" u="none" strike="noStrike" kern="0" cap="none" spc="0" normalizeH="0" baseline="0" noProof="0">
                  <a:ln>
                    <a:noFill/>
                  </a:ln>
                  <a:solidFill>
                    <a:prstClr val="white"/>
                  </a:solidFill>
                  <a:effectLst>
                    <a:glow rad="101600">
                      <a:srgbClr val="8064A2">
                        <a:lumMod val="50000"/>
                      </a:srgbClr>
                    </a:glow>
                    <a:outerShdw blurRad="38100" dist="38100" dir="2700000" algn="tl">
                      <a:srgbClr val="000000">
                        <a:alpha val="43137"/>
                      </a:srgbClr>
                    </a:outerShdw>
                  </a:effectLst>
                  <a:uLnTx/>
                  <a:uFillTx/>
                  <a:latin typeface="Calibri"/>
                  <a:ea typeface="+mn-ea"/>
                  <a:cs typeface="+mn-cs"/>
                </a:endParaRPr>
              </a:p>
            </p:txBody>
          </p:sp>
        </p:grpSp>
        <p:grpSp>
          <p:nvGrpSpPr>
            <p:cNvPr id="42" name="Group 41">
              <a:extLst>
                <a:ext uri="{FF2B5EF4-FFF2-40B4-BE49-F238E27FC236}">
                  <a16:creationId xmlns:a16="http://schemas.microsoft.com/office/drawing/2014/main" id="{B7E2C64A-2B16-4033-8EB8-05E9D8CEC0A1}"/>
                </a:ext>
              </a:extLst>
            </p:cNvPr>
            <p:cNvGrpSpPr/>
            <p:nvPr/>
          </p:nvGrpSpPr>
          <p:grpSpPr>
            <a:xfrm>
              <a:off x="4055602" y="2883321"/>
              <a:ext cx="2784401" cy="914022"/>
              <a:chOff x="232060" y="3839597"/>
              <a:chExt cx="2784401" cy="914022"/>
            </a:xfrm>
          </p:grpSpPr>
          <p:sp>
            <p:nvSpPr>
              <p:cNvPr id="43" name="Rectangle: Rounded Corners 42">
                <a:extLst>
                  <a:ext uri="{FF2B5EF4-FFF2-40B4-BE49-F238E27FC236}">
                    <a16:creationId xmlns:a16="http://schemas.microsoft.com/office/drawing/2014/main" id="{84089F26-113E-4CB8-B832-ACB0E09E6CAA}"/>
                  </a:ext>
                </a:extLst>
              </p:cNvPr>
              <p:cNvSpPr/>
              <p:nvPr/>
            </p:nvSpPr>
            <p:spPr>
              <a:xfrm>
                <a:off x="1555875" y="3853014"/>
                <a:ext cx="1460586" cy="731217"/>
              </a:xfrm>
              <a:prstGeom prst="roundRect">
                <a:avLst>
                  <a:gd name="adj" fmla="val 10000"/>
                </a:avLst>
              </a:prstGeom>
              <a:blipFill>
                <a:blip r:embed="rId14" cstate="screen">
                  <a:duotone>
                    <a:srgbClr val="4BACC6">
                      <a:shade val="45000"/>
                      <a:satMod val="135000"/>
                    </a:srgbClr>
                    <a:prstClr val="white"/>
                  </a:duotone>
                  <a:extLst>
                    <a:ext uri="{BEBA8EAE-BF5A-486C-A8C5-ECC9F3942E4B}">
                      <a14:imgProps xmlns:a14="http://schemas.microsoft.com/office/drawing/2010/main">
                        <a14:imgLayer r:embed="rId15">
                          <a14:imgEffect>
                            <a14:brightnessContrast bright="-20000" contrast="20000"/>
                          </a14:imgEffect>
                        </a14:imgLayer>
                      </a14:imgProps>
                    </a:ext>
                    <a:ext uri="{28A0092B-C50C-407E-A947-70E740481C1C}">
                      <a14:useLocalDpi xmlns:a14="http://schemas.microsoft.com/office/drawing/2010/main"/>
                    </a:ext>
                  </a:extLst>
                </a:blip>
                <a:srcRect/>
                <a:stretch>
                  <a:fillRect/>
                </a:stretch>
              </a:blipFill>
              <a:ln w="25400" cap="flat" cmpd="sng" algn="ctr">
                <a:solidFill>
                  <a:schemeClr val="accent5">
                    <a:lumMod val="50000"/>
                  </a:schemeClr>
                </a:solidFill>
                <a:prstDash val="solid"/>
              </a:ln>
              <a:effectLst/>
            </p:spPr>
            <p:txBody>
              <a:bodyPr/>
              <a:lstStyle/>
              <a:p>
                <a:endParaRPr lang="en-US"/>
              </a:p>
            </p:txBody>
          </p:sp>
          <p:sp>
            <p:nvSpPr>
              <p:cNvPr id="44" name="Freeform: Shape 43">
                <a:extLst>
                  <a:ext uri="{FF2B5EF4-FFF2-40B4-BE49-F238E27FC236}">
                    <a16:creationId xmlns:a16="http://schemas.microsoft.com/office/drawing/2014/main" id="{476C913C-65FB-4732-9D80-D34AA1CBE4A4}"/>
                  </a:ext>
                </a:extLst>
              </p:cNvPr>
              <p:cNvSpPr/>
              <p:nvPr/>
            </p:nvSpPr>
            <p:spPr>
              <a:xfrm>
                <a:off x="232060" y="3839597"/>
                <a:ext cx="2672432" cy="914022"/>
              </a:xfrm>
              <a:custGeom>
                <a:avLst/>
                <a:gdLst>
                  <a:gd name="connsiteX0" fmla="*/ 0 w 7302932"/>
                  <a:gd name="connsiteY0" fmla="*/ 91402 h 914022"/>
                  <a:gd name="connsiteX1" fmla="*/ 91402 w 7302932"/>
                  <a:gd name="connsiteY1" fmla="*/ 0 h 914022"/>
                  <a:gd name="connsiteX2" fmla="*/ 7211530 w 7302932"/>
                  <a:gd name="connsiteY2" fmla="*/ 0 h 914022"/>
                  <a:gd name="connsiteX3" fmla="*/ 7302932 w 7302932"/>
                  <a:gd name="connsiteY3" fmla="*/ 91402 h 914022"/>
                  <a:gd name="connsiteX4" fmla="*/ 7302932 w 7302932"/>
                  <a:gd name="connsiteY4" fmla="*/ 822620 h 914022"/>
                  <a:gd name="connsiteX5" fmla="*/ 7211530 w 7302932"/>
                  <a:gd name="connsiteY5" fmla="*/ 914022 h 914022"/>
                  <a:gd name="connsiteX6" fmla="*/ 91402 w 7302932"/>
                  <a:gd name="connsiteY6" fmla="*/ 914022 h 914022"/>
                  <a:gd name="connsiteX7" fmla="*/ 0 w 7302932"/>
                  <a:gd name="connsiteY7" fmla="*/ 822620 h 914022"/>
                  <a:gd name="connsiteX8" fmla="*/ 0 w 7302932"/>
                  <a:gd name="connsiteY8" fmla="*/ 91402 h 9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2932" h="914022">
                    <a:moveTo>
                      <a:pt x="0" y="91402"/>
                    </a:moveTo>
                    <a:cubicBezTo>
                      <a:pt x="0" y="40922"/>
                      <a:pt x="40922" y="0"/>
                      <a:pt x="91402" y="0"/>
                    </a:cubicBezTo>
                    <a:lnTo>
                      <a:pt x="7211530" y="0"/>
                    </a:lnTo>
                    <a:cubicBezTo>
                      <a:pt x="7262010" y="0"/>
                      <a:pt x="7302932" y="40922"/>
                      <a:pt x="7302932" y="91402"/>
                    </a:cubicBezTo>
                    <a:lnTo>
                      <a:pt x="7302932" y="822620"/>
                    </a:lnTo>
                    <a:cubicBezTo>
                      <a:pt x="7302932" y="873100"/>
                      <a:pt x="7262010" y="914022"/>
                      <a:pt x="7211530" y="914022"/>
                    </a:cubicBezTo>
                    <a:lnTo>
                      <a:pt x="91402" y="914022"/>
                    </a:lnTo>
                    <a:cubicBezTo>
                      <a:pt x="40922" y="914022"/>
                      <a:pt x="0" y="873100"/>
                      <a:pt x="0" y="822620"/>
                    </a:cubicBezTo>
                    <a:lnTo>
                      <a:pt x="0" y="91402"/>
                    </a:lnTo>
                    <a:close/>
                  </a:path>
                </a:pathLst>
              </a:custGeom>
              <a:noFill/>
              <a:ln w="25400" cap="flat" cmpd="sng" algn="ctr">
                <a:noFill/>
                <a:prstDash val="solid"/>
              </a:ln>
              <a:effectLst/>
            </p:spPr>
            <p:txBody>
              <a:bodyPr spcFirstLastPara="0" vert="horz" wrap="square" lIns="1612948" tIns="60960" rIns="60961" bIns="60960" numCol="1" spcCol="1270" anchor="t" anchorCtr="0">
                <a:noAutofit/>
              </a:bodyPr>
              <a:lstStyle/>
              <a:p>
                <a:pPr marL="0" marR="0" lvl="0" indent="0" algn="l" defTabSz="711200" rtl="0" eaLnBrk="1" fontAlgn="auto" latinLnBrk="0" hangingPunct="1">
                  <a:lnSpc>
                    <a:spcPct val="90000"/>
                  </a:lnSpc>
                  <a:spcBef>
                    <a:spcPct val="0"/>
                  </a:spcBef>
                  <a:spcAft>
                    <a:spcPts val="0"/>
                  </a:spcAft>
                  <a:buClrTx/>
                  <a:buSzTx/>
                  <a:buFontTx/>
                  <a:buNone/>
                  <a:tabLst/>
                  <a:defRPr/>
                </a:pPr>
                <a:r>
                  <a:rPr kumimoji="0" lang="en-US" sz="1400" b="0" i="0" u="none" strike="noStrike" kern="0" cap="none" spc="0" normalizeH="0" baseline="0" noProof="0">
                    <a:ln>
                      <a:noFill/>
                    </a:ln>
                    <a:solidFill>
                      <a:prstClr val="white"/>
                    </a:solidFill>
                    <a:effectLst>
                      <a:glow rad="101600">
                        <a:srgbClr val="4BACC6">
                          <a:lumMod val="50000"/>
                        </a:srgbClr>
                      </a:glow>
                      <a:outerShdw blurRad="38100" dist="38100" dir="2700000" algn="tl">
                        <a:srgbClr val="000000">
                          <a:alpha val="43137"/>
                        </a:srgbClr>
                      </a:outerShdw>
                    </a:effectLst>
                    <a:uLnTx/>
                    <a:uFillTx/>
                    <a:latin typeface="Calibri"/>
                    <a:ea typeface="+mn-ea"/>
                    <a:cs typeface="+mn-cs"/>
                  </a:rPr>
                  <a:t>Transform Critical </a:t>
                </a:r>
                <a:r>
                  <a:rPr kumimoji="0" lang="en-US" sz="1400" b="1" i="1" u="none" strike="noStrike" kern="0" cap="none" spc="0" normalizeH="0" baseline="0" noProof="0">
                    <a:ln>
                      <a:noFill/>
                    </a:ln>
                    <a:solidFill>
                      <a:prstClr val="white"/>
                    </a:solidFill>
                    <a:effectLst>
                      <a:glow rad="101600">
                        <a:srgbClr val="4BACC6">
                          <a:lumMod val="50000"/>
                        </a:srgbClr>
                      </a:glow>
                      <a:outerShdw blurRad="38100" dist="38100" dir="2700000" algn="tl">
                        <a:srgbClr val="000000">
                          <a:alpha val="43137"/>
                        </a:srgbClr>
                      </a:outerShdw>
                    </a:effectLst>
                    <a:uLnTx/>
                    <a:uFillTx/>
                    <a:latin typeface="Calibri"/>
                    <a:ea typeface="+mn-ea"/>
                    <a:cs typeface="+mn-cs"/>
                  </a:rPr>
                  <a:t>Processes</a:t>
                </a:r>
                <a:endParaRPr kumimoji="0" lang="en-US" sz="900" b="0" i="0" u="none" strike="noStrike" kern="0" cap="none" spc="0" normalizeH="0" baseline="0" noProof="0">
                  <a:ln>
                    <a:noFill/>
                  </a:ln>
                  <a:solidFill>
                    <a:prstClr val="white"/>
                  </a:solidFill>
                  <a:effectLst>
                    <a:glow rad="101600">
                      <a:srgbClr val="4BACC6">
                        <a:lumMod val="50000"/>
                      </a:srgbClr>
                    </a:glow>
                    <a:outerShdw blurRad="38100" dist="38100" dir="2700000" algn="tl">
                      <a:srgbClr val="000000">
                        <a:alpha val="43137"/>
                      </a:srgbClr>
                    </a:outerShdw>
                  </a:effectLst>
                  <a:uLnTx/>
                  <a:uFillTx/>
                  <a:latin typeface="Calibri"/>
                  <a:ea typeface="+mn-ea"/>
                  <a:cs typeface="+mn-cs"/>
                </a:endParaRPr>
              </a:p>
            </p:txBody>
          </p:sp>
        </p:grpSp>
        <p:grpSp>
          <p:nvGrpSpPr>
            <p:cNvPr id="47" name="Group 46">
              <a:extLst>
                <a:ext uri="{FF2B5EF4-FFF2-40B4-BE49-F238E27FC236}">
                  <a16:creationId xmlns:a16="http://schemas.microsoft.com/office/drawing/2014/main" id="{049F8C32-8422-43DC-939B-BBCE82540CBF}"/>
                </a:ext>
              </a:extLst>
            </p:cNvPr>
            <p:cNvGrpSpPr/>
            <p:nvPr/>
          </p:nvGrpSpPr>
          <p:grpSpPr>
            <a:xfrm>
              <a:off x="4071664" y="4596041"/>
              <a:ext cx="3016461" cy="914022"/>
              <a:chOff x="248122" y="4834926"/>
              <a:chExt cx="3016461" cy="914022"/>
            </a:xfrm>
          </p:grpSpPr>
          <p:sp>
            <p:nvSpPr>
              <p:cNvPr id="48" name="Rectangle: Rounded Corners 47">
                <a:extLst>
                  <a:ext uri="{FF2B5EF4-FFF2-40B4-BE49-F238E27FC236}">
                    <a16:creationId xmlns:a16="http://schemas.microsoft.com/office/drawing/2014/main" id="{620AABB9-83D5-468D-9F89-FD0246D0CC52}"/>
                  </a:ext>
                </a:extLst>
              </p:cNvPr>
              <p:cNvSpPr/>
              <p:nvPr/>
            </p:nvSpPr>
            <p:spPr>
              <a:xfrm>
                <a:off x="1568276" y="4849693"/>
                <a:ext cx="1460586" cy="731217"/>
              </a:xfrm>
              <a:prstGeom prst="roundRect">
                <a:avLst>
                  <a:gd name="adj" fmla="val 10000"/>
                </a:avLst>
              </a:prstGeom>
              <a:blipFill>
                <a:blip r:embed="rId16" cstate="screen">
                  <a:duotone>
                    <a:srgbClr val="9BBB59">
                      <a:shade val="45000"/>
                      <a:satMod val="135000"/>
                    </a:srgbClr>
                    <a:prstClr val="white"/>
                  </a:duotone>
                  <a:extLst>
                    <a:ext uri="{BEBA8EAE-BF5A-486C-A8C5-ECC9F3942E4B}">
                      <a14:imgProps xmlns:a14="http://schemas.microsoft.com/office/drawing/2010/main">
                        <a14:imgLayer r:embed="rId17">
                          <a14:imgEffect>
                            <a14:brightnessContrast bright="-20000" contrast="40000"/>
                          </a14:imgEffect>
                        </a14:imgLayer>
                      </a14:imgProps>
                    </a:ext>
                    <a:ext uri="{28A0092B-C50C-407E-A947-70E740481C1C}">
                      <a14:useLocalDpi xmlns:a14="http://schemas.microsoft.com/office/drawing/2010/main"/>
                    </a:ext>
                  </a:extLst>
                </a:blip>
                <a:srcRect/>
                <a:stretch>
                  <a:fillRect/>
                </a:stretch>
              </a:blipFill>
              <a:ln w="25400" cap="flat" cmpd="sng" algn="ctr">
                <a:solidFill>
                  <a:schemeClr val="accent3">
                    <a:lumMod val="50000"/>
                  </a:schemeClr>
                </a:solidFill>
                <a:prstDash val="solid"/>
              </a:ln>
              <a:effectLst/>
            </p:spPr>
            <p:txBody>
              <a:bodyPr/>
              <a:lstStyle/>
              <a:p>
                <a:endParaRPr lang="en-US"/>
              </a:p>
            </p:txBody>
          </p:sp>
          <p:sp>
            <p:nvSpPr>
              <p:cNvPr id="49" name="Freeform: Shape 48">
                <a:extLst>
                  <a:ext uri="{FF2B5EF4-FFF2-40B4-BE49-F238E27FC236}">
                    <a16:creationId xmlns:a16="http://schemas.microsoft.com/office/drawing/2014/main" id="{F0F378AB-5A50-47EC-9D77-75A209513880}"/>
                  </a:ext>
                </a:extLst>
              </p:cNvPr>
              <p:cNvSpPr/>
              <p:nvPr/>
            </p:nvSpPr>
            <p:spPr>
              <a:xfrm>
                <a:off x="248122" y="4834926"/>
                <a:ext cx="3016461" cy="914022"/>
              </a:xfrm>
              <a:custGeom>
                <a:avLst/>
                <a:gdLst>
                  <a:gd name="connsiteX0" fmla="*/ 0 w 7302932"/>
                  <a:gd name="connsiteY0" fmla="*/ 91402 h 914022"/>
                  <a:gd name="connsiteX1" fmla="*/ 91402 w 7302932"/>
                  <a:gd name="connsiteY1" fmla="*/ 0 h 914022"/>
                  <a:gd name="connsiteX2" fmla="*/ 7211530 w 7302932"/>
                  <a:gd name="connsiteY2" fmla="*/ 0 h 914022"/>
                  <a:gd name="connsiteX3" fmla="*/ 7302932 w 7302932"/>
                  <a:gd name="connsiteY3" fmla="*/ 91402 h 914022"/>
                  <a:gd name="connsiteX4" fmla="*/ 7302932 w 7302932"/>
                  <a:gd name="connsiteY4" fmla="*/ 822620 h 914022"/>
                  <a:gd name="connsiteX5" fmla="*/ 7211530 w 7302932"/>
                  <a:gd name="connsiteY5" fmla="*/ 914022 h 914022"/>
                  <a:gd name="connsiteX6" fmla="*/ 91402 w 7302932"/>
                  <a:gd name="connsiteY6" fmla="*/ 914022 h 914022"/>
                  <a:gd name="connsiteX7" fmla="*/ 0 w 7302932"/>
                  <a:gd name="connsiteY7" fmla="*/ 822620 h 914022"/>
                  <a:gd name="connsiteX8" fmla="*/ 0 w 7302932"/>
                  <a:gd name="connsiteY8" fmla="*/ 91402 h 9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2932" h="914022">
                    <a:moveTo>
                      <a:pt x="0" y="91402"/>
                    </a:moveTo>
                    <a:cubicBezTo>
                      <a:pt x="0" y="40922"/>
                      <a:pt x="40922" y="0"/>
                      <a:pt x="91402" y="0"/>
                    </a:cubicBezTo>
                    <a:lnTo>
                      <a:pt x="7211530" y="0"/>
                    </a:lnTo>
                    <a:cubicBezTo>
                      <a:pt x="7262010" y="0"/>
                      <a:pt x="7302932" y="40922"/>
                      <a:pt x="7302932" y="91402"/>
                    </a:cubicBezTo>
                    <a:lnTo>
                      <a:pt x="7302932" y="822620"/>
                    </a:lnTo>
                    <a:cubicBezTo>
                      <a:pt x="7302932" y="873100"/>
                      <a:pt x="7262010" y="914022"/>
                      <a:pt x="7211530" y="914022"/>
                    </a:cubicBezTo>
                    <a:lnTo>
                      <a:pt x="91402" y="914022"/>
                    </a:lnTo>
                    <a:cubicBezTo>
                      <a:pt x="40922" y="914022"/>
                      <a:pt x="0" y="873100"/>
                      <a:pt x="0" y="822620"/>
                    </a:cubicBezTo>
                    <a:lnTo>
                      <a:pt x="0" y="91402"/>
                    </a:lnTo>
                    <a:close/>
                  </a:path>
                </a:pathLst>
              </a:custGeom>
              <a:noFill/>
              <a:ln w="25400" cap="flat" cmpd="sng" algn="ctr">
                <a:noFill/>
                <a:prstDash val="solid"/>
              </a:ln>
              <a:effectLst/>
            </p:spPr>
            <p:txBody>
              <a:bodyPr spcFirstLastPara="0" vert="horz" wrap="square" lIns="1612948" tIns="60960" rIns="60961" bIns="60960" numCol="1" spcCol="1270" anchor="t" anchorCtr="0">
                <a:noAutofit/>
              </a:bodyPr>
              <a:lstStyle/>
              <a:p>
                <a:pPr marL="0" marR="0" lvl="0" indent="0" algn="l" defTabSz="711200" rtl="0" eaLnBrk="1" fontAlgn="auto" latinLnBrk="0" hangingPunct="1">
                  <a:lnSpc>
                    <a:spcPct val="90000"/>
                  </a:lnSpc>
                  <a:spcBef>
                    <a:spcPct val="0"/>
                  </a:spcBef>
                  <a:spcAft>
                    <a:spcPts val="0"/>
                  </a:spcAft>
                  <a:buClrTx/>
                  <a:buSzTx/>
                  <a:buFontTx/>
                  <a:buNone/>
                  <a:tabLst/>
                  <a:defRPr/>
                </a:pPr>
                <a:r>
                  <a:rPr kumimoji="0" lang="en-US" sz="1400" b="0" i="0" u="none" strike="noStrike" kern="0" cap="none" spc="0" normalizeH="0" baseline="0" noProof="0">
                    <a:ln>
                      <a:noFill/>
                    </a:ln>
                    <a:solidFill>
                      <a:prstClr val="white"/>
                    </a:solidFill>
                    <a:effectLst>
                      <a:glow rad="101600">
                        <a:srgbClr val="9BBB59">
                          <a:lumMod val="50000"/>
                        </a:srgbClr>
                      </a:glow>
                      <a:outerShdw blurRad="38100" dist="38100" dir="2700000" algn="tl">
                        <a:srgbClr val="000000">
                          <a:alpha val="43137"/>
                        </a:srgbClr>
                      </a:outerShdw>
                    </a:effectLst>
                    <a:uLnTx/>
                    <a:uFillTx/>
                    <a:latin typeface="Calibri"/>
                    <a:ea typeface="+mn-ea"/>
                    <a:cs typeface="+mn-cs"/>
                  </a:rPr>
                  <a:t>Adopt Common    </a:t>
                </a:r>
                <a:r>
                  <a:rPr kumimoji="0" lang="en-US" sz="1400" b="1" i="1" u="none" strike="noStrike" kern="0" cap="none" spc="0" normalizeH="0" baseline="0" noProof="0">
                    <a:ln>
                      <a:noFill/>
                    </a:ln>
                    <a:solidFill>
                      <a:prstClr val="white"/>
                    </a:solidFill>
                    <a:effectLst>
                      <a:glow rad="101600">
                        <a:srgbClr val="9BBB59">
                          <a:lumMod val="50000"/>
                        </a:srgbClr>
                      </a:glow>
                      <a:outerShdw blurRad="38100" dist="38100" dir="2700000" algn="tl">
                        <a:srgbClr val="000000">
                          <a:alpha val="43137"/>
                        </a:srgbClr>
                      </a:outerShdw>
                    </a:effectLst>
                    <a:uLnTx/>
                    <a:uFillTx/>
                    <a:latin typeface="Calibri"/>
                    <a:ea typeface="+mn-ea"/>
                    <a:cs typeface="+mn-cs"/>
                  </a:rPr>
                  <a:t>Tools</a:t>
                </a:r>
                <a:endParaRPr kumimoji="0" lang="en-US" sz="1400" b="0" i="0" u="none" strike="noStrike" kern="0" cap="none" spc="0" normalizeH="0" baseline="0" noProof="0">
                  <a:ln>
                    <a:noFill/>
                  </a:ln>
                  <a:solidFill>
                    <a:prstClr val="white"/>
                  </a:solidFill>
                  <a:effectLst>
                    <a:glow rad="101600">
                      <a:srgbClr val="9BBB59">
                        <a:lumMod val="50000"/>
                      </a:srgbClr>
                    </a:glow>
                    <a:outerShdw blurRad="38100" dist="38100" dir="2700000" algn="tl">
                      <a:srgbClr val="000000">
                        <a:alpha val="43137"/>
                      </a:srgbClr>
                    </a:outerShdw>
                  </a:effectLst>
                  <a:uLnTx/>
                  <a:uFillTx/>
                  <a:latin typeface="Calibri"/>
                  <a:ea typeface="+mn-ea"/>
                  <a:cs typeface="+mn-cs"/>
                </a:endParaRPr>
              </a:p>
              <a:p>
                <a:pPr marL="0" marR="0" lvl="1" indent="0" algn="l" defTabSz="444500" rtl="0" eaLnBrk="1" fontAlgn="auto" latinLnBrk="0" hangingPunct="1">
                  <a:lnSpc>
                    <a:spcPct val="90000"/>
                  </a:lnSpc>
                  <a:spcBef>
                    <a:spcPct val="0"/>
                  </a:spcBef>
                  <a:spcAft>
                    <a:spcPct val="15000"/>
                  </a:spcAft>
                  <a:buClrTx/>
                  <a:buSzTx/>
                  <a:buFontTx/>
                  <a:buNone/>
                  <a:tabLst/>
                  <a:defRPr/>
                </a:pPr>
                <a:endParaRPr kumimoji="0" lang="en-US" sz="900" b="0" i="0" u="none" strike="noStrike" kern="0" cap="none" spc="0" normalizeH="0" baseline="0" noProof="0">
                  <a:ln>
                    <a:noFill/>
                  </a:ln>
                  <a:solidFill>
                    <a:prstClr val="white"/>
                  </a:solidFill>
                  <a:effectLst>
                    <a:glow rad="101600">
                      <a:srgbClr val="9BBB59">
                        <a:lumMod val="50000"/>
                      </a:srgbClr>
                    </a:glow>
                    <a:outerShdw blurRad="38100" dist="38100" dir="2700000" algn="tl">
                      <a:srgbClr val="000000">
                        <a:alpha val="43137"/>
                      </a:srgbClr>
                    </a:outerShdw>
                  </a:effectLst>
                  <a:uLnTx/>
                  <a:uFillTx/>
                  <a:latin typeface="Calibri"/>
                  <a:ea typeface="+mn-ea"/>
                  <a:cs typeface="+mn-cs"/>
                </a:endParaRPr>
              </a:p>
            </p:txBody>
          </p:sp>
        </p:grpSp>
        <p:grpSp>
          <p:nvGrpSpPr>
            <p:cNvPr id="52" name="Group 51">
              <a:extLst>
                <a:ext uri="{FF2B5EF4-FFF2-40B4-BE49-F238E27FC236}">
                  <a16:creationId xmlns:a16="http://schemas.microsoft.com/office/drawing/2014/main" id="{0DBD1E7A-04D1-4C80-B844-C64F86B9AD21}"/>
                </a:ext>
              </a:extLst>
            </p:cNvPr>
            <p:cNvGrpSpPr/>
            <p:nvPr/>
          </p:nvGrpSpPr>
          <p:grpSpPr>
            <a:xfrm>
              <a:off x="4071664" y="5472950"/>
              <a:ext cx="3183179" cy="914022"/>
              <a:chOff x="248122" y="5839190"/>
              <a:chExt cx="3183179" cy="914022"/>
            </a:xfrm>
          </p:grpSpPr>
          <p:sp>
            <p:nvSpPr>
              <p:cNvPr id="53" name="Rectangle: Rounded Corners 52">
                <a:extLst>
                  <a:ext uri="{FF2B5EF4-FFF2-40B4-BE49-F238E27FC236}">
                    <a16:creationId xmlns:a16="http://schemas.microsoft.com/office/drawing/2014/main" id="{4188FBFC-C148-42E4-A60D-B534CCACE8D9}"/>
                  </a:ext>
                </a:extLst>
              </p:cNvPr>
              <p:cNvSpPr/>
              <p:nvPr/>
            </p:nvSpPr>
            <p:spPr>
              <a:xfrm>
                <a:off x="1568276" y="5843168"/>
                <a:ext cx="1460586" cy="731217"/>
              </a:xfrm>
              <a:prstGeom prst="roundRect">
                <a:avLst>
                  <a:gd name="adj" fmla="val 10000"/>
                </a:avLst>
              </a:prstGeom>
              <a:blipFill dpi="0" rotWithShape="1">
                <a:blip r:embed="rId18" cstate="screen">
                  <a:duotone>
                    <a:srgbClr val="C0504D">
                      <a:shade val="45000"/>
                      <a:satMod val="135000"/>
                    </a:srgbClr>
                    <a:prstClr val="white"/>
                  </a:duotone>
                  <a:extLst>
                    <a:ext uri="{BEBA8EAE-BF5A-486C-A8C5-ECC9F3942E4B}">
                      <a14:imgProps xmlns:a14="http://schemas.microsoft.com/office/drawing/2010/main">
                        <a14:imgLayer r:embed="rId19">
                          <a14:imgEffect>
                            <a14:brightnessContrast bright="-20000" contrast="20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20"/>
                    </a:ext>
                  </a:extLst>
                </a:blip>
                <a:srcRect/>
                <a:stretch>
                  <a:fillRect/>
                </a:stretch>
              </a:blipFill>
              <a:ln w="25400" cap="flat" cmpd="sng" algn="ctr">
                <a:solidFill>
                  <a:srgbClr val="57201F"/>
                </a:solidFill>
                <a:prstDash val="solid"/>
              </a:ln>
              <a:effectLst/>
            </p:spPr>
            <p:txBody>
              <a:bodyPr/>
              <a:lstStyle/>
              <a:p>
                <a:endParaRPr lang="en-US"/>
              </a:p>
            </p:txBody>
          </p:sp>
          <p:sp>
            <p:nvSpPr>
              <p:cNvPr id="54" name="Freeform: Shape 53">
                <a:extLst>
                  <a:ext uri="{FF2B5EF4-FFF2-40B4-BE49-F238E27FC236}">
                    <a16:creationId xmlns:a16="http://schemas.microsoft.com/office/drawing/2014/main" id="{C8654CD7-7FCC-4904-88EF-7CA3DEB41DCC}"/>
                  </a:ext>
                </a:extLst>
              </p:cNvPr>
              <p:cNvSpPr/>
              <p:nvPr/>
            </p:nvSpPr>
            <p:spPr>
              <a:xfrm>
                <a:off x="248122" y="5839190"/>
                <a:ext cx="3183179" cy="914022"/>
              </a:xfrm>
              <a:custGeom>
                <a:avLst/>
                <a:gdLst>
                  <a:gd name="connsiteX0" fmla="*/ 0 w 7302932"/>
                  <a:gd name="connsiteY0" fmla="*/ 91402 h 914022"/>
                  <a:gd name="connsiteX1" fmla="*/ 91402 w 7302932"/>
                  <a:gd name="connsiteY1" fmla="*/ 0 h 914022"/>
                  <a:gd name="connsiteX2" fmla="*/ 7211530 w 7302932"/>
                  <a:gd name="connsiteY2" fmla="*/ 0 h 914022"/>
                  <a:gd name="connsiteX3" fmla="*/ 7302932 w 7302932"/>
                  <a:gd name="connsiteY3" fmla="*/ 91402 h 914022"/>
                  <a:gd name="connsiteX4" fmla="*/ 7302932 w 7302932"/>
                  <a:gd name="connsiteY4" fmla="*/ 822620 h 914022"/>
                  <a:gd name="connsiteX5" fmla="*/ 7211530 w 7302932"/>
                  <a:gd name="connsiteY5" fmla="*/ 914022 h 914022"/>
                  <a:gd name="connsiteX6" fmla="*/ 91402 w 7302932"/>
                  <a:gd name="connsiteY6" fmla="*/ 914022 h 914022"/>
                  <a:gd name="connsiteX7" fmla="*/ 0 w 7302932"/>
                  <a:gd name="connsiteY7" fmla="*/ 822620 h 914022"/>
                  <a:gd name="connsiteX8" fmla="*/ 0 w 7302932"/>
                  <a:gd name="connsiteY8" fmla="*/ 91402 h 9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2932" h="914022">
                    <a:moveTo>
                      <a:pt x="0" y="91402"/>
                    </a:moveTo>
                    <a:cubicBezTo>
                      <a:pt x="0" y="40922"/>
                      <a:pt x="40922" y="0"/>
                      <a:pt x="91402" y="0"/>
                    </a:cubicBezTo>
                    <a:lnTo>
                      <a:pt x="7211530" y="0"/>
                    </a:lnTo>
                    <a:cubicBezTo>
                      <a:pt x="7262010" y="0"/>
                      <a:pt x="7302932" y="40922"/>
                      <a:pt x="7302932" y="91402"/>
                    </a:cubicBezTo>
                    <a:lnTo>
                      <a:pt x="7302932" y="822620"/>
                    </a:lnTo>
                    <a:cubicBezTo>
                      <a:pt x="7302932" y="873100"/>
                      <a:pt x="7262010" y="914022"/>
                      <a:pt x="7211530" y="914022"/>
                    </a:cubicBezTo>
                    <a:lnTo>
                      <a:pt x="91402" y="914022"/>
                    </a:lnTo>
                    <a:cubicBezTo>
                      <a:pt x="40922" y="914022"/>
                      <a:pt x="0" y="873100"/>
                      <a:pt x="0" y="822620"/>
                    </a:cubicBezTo>
                    <a:lnTo>
                      <a:pt x="0" y="91402"/>
                    </a:lnTo>
                    <a:close/>
                  </a:path>
                </a:pathLst>
              </a:custGeom>
              <a:noFill/>
              <a:ln w="25400" cap="flat" cmpd="sng" algn="ctr">
                <a:noFill/>
                <a:prstDash val="solid"/>
              </a:ln>
              <a:effectLst/>
            </p:spPr>
            <p:txBody>
              <a:bodyPr spcFirstLastPara="0" vert="horz" wrap="square" lIns="1612948" tIns="60960" rIns="60961" bIns="60960" numCol="1" spcCol="1270" anchor="t" anchorCtr="0">
                <a:noAutofit/>
              </a:bodyPr>
              <a:lstStyle/>
              <a:p>
                <a:pPr marL="0" marR="0" lvl="0" indent="0" algn="l" defTabSz="711200" rtl="0" eaLnBrk="1" fontAlgn="auto" latinLnBrk="0" hangingPunct="1">
                  <a:lnSpc>
                    <a:spcPct val="90000"/>
                  </a:lnSpc>
                  <a:spcBef>
                    <a:spcPct val="0"/>
                  </a:spcBef>
                  <a:spcAft>
                    <a:spcPts val="0"/>
                  </a:spcAft>
                  <a:buClrTx/>
                  <a:buSzTx/>
                  <a:buFontTx/>
                  <a:buNone/>
                  <a:tabLst/>
                  <a:defRPr/>
                </a:pPr>
                <a:r>
                  <a:rPr kumimoji="0" lang="en-US" sz="1400" b="0" i="0" u="none" strike="noStrike" kern="0" cap="none" spc="0" normalizeH="0" baseline="0" noProof="0">
                    <a:ln>
                      <a:noFill/>
                    </a:ln>
                    <a:solidFill>
                      <a:prstClr val="white"/>
                    </a:solidFill>
                    <a:effectLst>
                      <a:glow rad="101600">
                        <a:srgbClr val="57201F"/>
                      </a:glow>
                      <a:outerShdw blurRad="38100" dist="38100" dir="2700000" algn="tl">
                        <a:srgbClr val="000000">
                          <a:alpha val="43137"/>
                        </a:srgbClr>
                      </a:outerShdw>
                    </a:effectLst>
                    <a:uLnTx/>
                    <a:uFillTx/>
                    <a:latin typeface="Calibri"/>
                    <a:ea typeface="+mn-ea"/>
                    <a:cs typeface="+mn-cs"/>
                  </a:rPr>
                  <a:t>Strengthen Inclusive</a:t>
                </a:r>
                <a:r>
                  <a:rPr kumimoji="0" lang="en-US" sz="1400" b="0" i="0" u="none" strike="noStrike" kern="0" cap="none" spc="0" normalizeH="0" baseline="30000" noProof="0">
                    <a:ln>
                      <a:noFill/>
                    </a:ln>
                    <a:solidFill>
                      <a:prstClr val="white"/>
                    </a:solidFill>
                    <a:effectLst>
                      <a:glow rad="101600">
                        <a:srgbClr val="57201F"/>
                      </a:glow>
                      <a:outerShdw blurRad="38100" dist="38100" dir="2700000" algn="tl">
                        <a:srgbClr val="000000">
                          <a:alpha val="43137"/>
                        </a:srgbClr>
                      </a:outerShdw>
                    </a:effectLst>
                    <a:uLnTx/>
                    <a:uFillTx/>
                    <a:latin typeface="Calibri"/>
                    <a:ea typeface="+mn-ea"/>
                    <a:cs typeface="+mn-cs"/>
                  </a:rPr>
                  <a:t>3</a:t>
                </a:r>
                <a:r>
                  <a:rPr kumimoji="0" lang="en-US" sz="1400" b="0" i="0" u="none" strike="noStrike" kern="0" cap="none" spc="0" normalizeH="0" baseline="0" noProof="0">
                    <a:ln>
                      <a:noFill/>
                    </a:ln>
                    <a:solidFill>
                      <a:prstClr val="white"/>
                    </a:solidFill>
                    <a:effectLst>
                      <a:glow rad="101600">
                        <a:srgbClr val="57201F"/>
                      </a:glow>
                      <a:outerShdw blurRad="38100" dist="38100" dir="2700000" algn="tl">
                        <a:srgbClr val="000000">
                          <a:alpha val="43137"/>
                        </a:srgbClr>
                      </a:outerShdw>
                    </a:effectLst>
                    <a:uLnTx/>
                    <a:uFillTx/>
                    <a:latin typeface="Calibri"/>
                    <a:ea typeface="+mn-ea"/>
                    <a:cs typeface="+mn-cs"/>
                  </a:rPr>
                  <a:t> </a:t>
                </a:r>
                <a:r>
                  <a:rPr kumimoji="0" lang="en-US" sz="1400" b="1" i="1" u="none" strike="noStrike" kern="0" cap="none" spc="0" normalizeH="0" baseline="0" noProof="0">
                    <a:ln>
                      <a:noFill/>
                    </a:ln>
                    <a:solidFill>
                      <a:prstClr val="white"/>
                    </a:solidFill>
                    <a:effectLst>
                      <a:glow rad="101600">
                        <a:srgbClr val="57201F"/>
                      </a:glow>
                      <a:outerShdw blurRad="38100" dist="38100" dir="2700000" algn="tl">
                        <a:srgbClr val="000000">
                          <a:alpha val="43137"/>
                        </a:srgbClr>
                      </a:outerShdw>
                    </a:effectLst>
                    <a:uLnTx/>
                    <a:uFillTx/>
                    <a:latin typeface="Calibri"/>
                    <a:ea typeface="+mn-ea"/>
                    <a:cs typeface="+mn-cs"/>
                  </a:rPr>
                  <a:t>Teaming</a:t>
                </a:r>
                <a:endParaRPr kumimoji="0" lang="en-US" sz="900" b="0" i="0" u="none" strike="noStrike" kern="0" cap="none" spc="0" normalizeH="0" baseline="0" noProof="0">
                  <a:ln>
                    <a:noFill/>
                  </a:ln>
                  <a:solidFill>
                    <a:prstClr val="white"/>
                  </a:solidFill>
                  <a:effectLst>
                    <a:glow rad="101600">
                      <a:srgbClr val="57201F"/>
                    </a:glow>
                    <a:outerShdw blurRad="38100" dist="38100" dir="2700000" algn="tl">
                      <a:srgbClr val="000000">
                        <a:alpha val="43137"/>
                      </a:srgbClr>
                    </a:outerShdw>
                  </a:effectLst>
                  <a:uLnTx/>
                  <a:uFillTx/>
                  <a:latin typeface="Calibri"/>
                  <a:ea typeface="+mn-ea"/>
                  <a:cs typeface="+mn-cs"/>
                </a:endParaRPr>
              </a:p>
            </p:txBody>
          </p:sp>
        </p:grpSp>
      </p:grpSp>
      <p:sp>
        <p:nvSpPr>
          <p:cNvPr id="66" name="Rectangle 65">
            <a:extLst>
              <a:ext uri="{FF2B5EF4-FFF2-40B4-BE49-F238E27FC236}">
                <a16:creationId xmlns:a16="http://schemas.microsoft.com/office/drawing/2014/main" id="{5B0C2FF4-F6A3-4176-876A-37D9756ADCCE}"/>
              </a:ext>
            </a:extLst>
          </p:cNvPr>
          <p:cNvSpPr/>
          <p:nvPr/>
        </p:nvSpPr>
        <p:spPr>
          <a:xfrm>
            <a:off x="9541648" y="792137"/>
            <a:ext cx="756938"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a:ln/>
                <a:solidFill>
                  <a:srgbClr val="9BBB59"/>
                </a:solidFill>
                <a:latin typeface="Calibri"/>
              </a:rPr>
              <a:t>7</a:t>
            </a:r>
            <a:endParaRPr kumimoji="0" lang="en-US" sz="8800" b="1" i="0" u="none" strike="noStrike" kern="1200" cap="none" spc="0" normalizeH="0" baseline="30000" noProof="0">
              <a:ln/>
              <a:solidFill>
                <a:srgbClr val="9BBB59"/>
              </a:solidFill>
              <a:effectLst/>
              <a:uLnTx/>
              <a:uFillTx/>
              <a:latin typeface="Calibri"/>
            </a:endParaRPr>
          </a:p>
        </p:txBody>
      </p:sp>
      <p:sp>
        <p:nvSpPr>
          <p:cNvPr id="67" name="TextBox 66">
            <a:extLst>
              <a:ext uri="{FF2B5EF4-FFF2-40B4-BE49-F238E27FC236}">
                <a16:creationId xmlns:a16="http://schemas.microsoft.com/office/drawing/2014/main" id="{EA6735E1-8933-4C94-AA03-E8E4735770A7}"/>
              </a:ext>
            </a:extLst>
          </p:cNvPr>
          <p:cNvSpPr txBox="1"/>
          <p:nvPr/>
        </p:nvSpPr>
        <p:spPr>
          <a:xfrm>
            <a:off x="10105710" y="1287278"/>
            <a:ext cx="1904689" cy="6771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MISSION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OUTCOMES</a:t>
            </a:r>
          </a:p>
        </p:txBody>
      </p:sp>
      <p:sp>
        <p:nvSpPr>
          <p:cNvPr id="64" name="Rectangle 63">
            <a:extLst>
              <a:ext uri="{FF2B5EF4-FFF2-40B4-BE49-F238E27FC236}">
                <a16:creationId xmlns:a16="http://schemas.microsoft.com/office/drawing/2014/main" id="{C56A6F65-C200-48CD-BC19-15FFC5FD6EEA}"/>
              </a:ext>
            </a:extLst>
          </p:cNvPr>
          <p:cNvSpPr/>
          <p:nvPr/>
        </p:nvSpPr>
        <p:spPr>
          <a:xfrm>
            <a:off x="10084829" y="864545"/>
            <a:ext cx="413896"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solidFill>
                  <a:srgbClr val="9BBB59"/>
                </a:solidFill>
                <a:effectLst/>
                <a:uLnTx/>
                <a:uFillTx/>
                <a:latin typeface="Calibri"/>
                <a:ea typeface="+mn-ea"/>
                <a:cs typeface="+mn-cs"/>
              </a:rPr>
              <a:t>+</a:t>
            </a:r>
            <a:endParaRPr kumimoji="0" lang="en-US" sz="3600" b="1" i="0" u="none" strike="noStrike" kern="1200" cap="none" spc="0" normalizeH="0" baseline="30000" noProof="0">
              <a:ln/>
              <a:solidFill>
                <a:srgbClr val="9BBB59"/>
              </a:solidFill>
              <a:effectLst/>
              <a:uLnTx/>
              <a:uFillTx/>
              <a:latin typeface="Calibri"/>
              <a:ea typeface="+mn-ea"/>
              <a:cs typeface="+mn-cs"/>
            </a:endParaRPr>
          </a:p>
        </p:txBody>
      </p:sp>
      <p:grpSp>
        <p:nvGrpSpPr>
          <p:cNvPr id="36" name="Group 35">
            <a:extLst>
              <a:ext uri="{FF2B5EF4-FFF2-40B4-BE49-F238E27FC236}">
                <a16:creationId xmlns:a16="http://schemas.microsoft.com/office/drawing/2014/main" id="{E0A36837-1987-4C67-AEC5-E55B20D998FD}"/>
              </a:ext>
            </a:extLst>
          </p:cNvPr>
          <p:cNvGrpSpPr/>
          <p:nvPr/>
        </p:nvGrpSpPr>
        <p:grpSpPr>
          <a:xfrm>
            <a:off x="9431731" y="2097467"/>
            <a:ext cx="2664314" cy="3947398"/>
            <a:chOff x="9212901" y="2321858"/>
            <a:chExt cx="2664314" cy="3947398"/>
          </a:xfrm>
        </p:grpSpPr>
        <p:grpSp>
          <p:nvGrpSpPr>
            <p:cNvPr id="7" name="Group 6">
              <a:extLst>
                <a:ext uri="{FF2B5EF4-FFF2-40B4-BE49-F238E27FC236}">
                  <a16:creationId xmlns:a16="http://schemas.microsoft.com/office/drawing/2014/main" id="{635BB124-4FF2-44CC-B216-1D9D092C38F4}"/>
                </a:ext>
              </a:extLst>
            </p:cNvPr>
            <p:cNvGrpSpPr/>
            <p:nvPr/>
          </p:nvGrpSpPr>
          <p:grpSpPr>
            <a:xfrm>
              <a:off x="9212901" y="2321858"/>
              <a:ext cx="2655349" cy="3947398"/>
              <a:chOff x="8308855" y="1761363"/>
              <a:chExt cx="3613142" cy="5272095"/>
            </a:xfrm>
          </p:grpSpPr>
          <p:sp>
            <p:nvSpPr>
              <p:cNvPr id="22" name="Freeform: Shape 21">
                <a:extLst>
                  <a:ext uri="{FF2B5EF4-FFF2-40B4-BE49-F238E27FC236}">
                    <a16:creationId xmlns:a16="http://schemas.microsoft.com/office/drawing/2014/main" id="{FFEC83D6-AC8D-4B09-A5D3-FDC443FA724D}"/>
                  </a:ext>
                </a:extLst>
              </p:cNvPr>
              <p:cNvSpPr/>
              <p:nvPr/>
            </p:nvSpPr>
            <p:spPr>
              <a:xfrm>
                <a:off x="9517922" y="5927644"/>
                <a:ext cx="1282587" cy="1105814"/>
              </a:xfrm>
              <a:custGeom>
                <a:avLst/>
                <a:gdLst>
                  <a:gd name="connsiteX0" fmla="*/ 0 w 1282587"/>
                  <a:gd name="connsiteY0" fmla="*/ 552907 h 1105814"/>
                  <a:gd name="connsiteX1" fmla="*/ 276454 w 1282587"/>
                  <a:gd name="connsiteY1" fmla="*/ 0 h 1105814"/>
                  <a:gd name="connsiteX2" fmla="*/ 1006134 w 1282587"/>
                  <a:gd name="connsiteY2" fmla="*/ 0 h 1105814"/>
                  <a:gd name="connsiteX3" fmla="*/ 1282587 w 1282587"/>
                  <a:gd name="connsiteY3" fmla="*/ 552907 h 1105814"/>
                  <a:gd name="connsiteX4" fmla="*/ 1006134 w 1282587"/>
                  <a:gd name="connsiteY4" fmla="*/ 1105814 h 1105814"/>
                  <a:gd name="connsiteX5" fmla="*/ 276454 w 1282587"/>
                  <a:gd name="connsiteY5" fmla="*/ 1105814 h 1105814"/>
                  <a:gd name="connsiteX6" fmla="*/ 0 w 1282587"/>
                  <a:gd name="connsiteY6" fmla="*/ 552907 h 110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587" h="1105814">
                    <a:moveTo>
                      <a:pt x="0" y="552907"/>
                    </a:moveTo>
                    <a:lnTo>
                      <a:pt x="276454" y="0"/>
                    </a:lnTo>
                    <a:lnTo>
                      <a:pt x="1006134" y="0"/>
                    </a:lnTo>
                    <a:lnTo>
                      <a:pt x="1282587" y="552907"/>
                    </a:lnTo>
                    <a:lnTo>
                      <a:pt x="1006134" y="1105814"/>
                    </a:lnTo>
                    <a:lnTo>
                      <a:pt x="276454" y="1105814"/>
                    </a:lnTo>
                    <a:lnTo>
                      <a:pt x="0" y="552907"/>
                    </a:lnTo>
                    <a:close/>
                  </a:path>
                </a:pathLst>
              </a:custGeom>
            </p:spPr>
            <p:style>
              <a:lnRef idx="0">
                <a:schemeClr val="accent5"/>
              </a:lnRef>
              <a:fillRef idx="3">
                <a:schemeClr val="accent5"/>
              </a:fillRef>
              <a:effectRef idx="3">
                <a:schemeClr val="accent5"/>
              </a:effectRef>
              <a:fontRef idx="minor">
                <a:schemeClr val="lt1"/>
              </a:fontRef>
            </p:style>
            <p:txBody>
              <a:bodyPr spcFirstLastPara="0" vert="horz" wrap="square" lIns="199033" tIns="209702" rIns="199033" bIns="209702"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6" name="Hexagon 25">
                <a:extLst>
                  <a:ext uri="{FF2B5EF4-FFF2-40B4-BE49-F238E27FC236}">
                    <a16:creationId xmlns:a16="http://schemas.microsoft.com/office/drawing/2014/main" id="{C4DB78E2-C459-41BF-8CAC-13041173373C}"/>
                  </a:ext>
                </a:extLst>
              </p:cNvPr>
              <p:cNvSpPr/>
              <p:nvPr/>
            </p:nvSpPr>
            <p:spPr>
              <a:xfrm>
                <a:off x="10573656" y="5333347"/>
                <a:ext cx="1282587" cy="1105814"/>
              </a:xfrm>
              <a:prstGeom prst="hexagon">
                <a:avLst>
                  <a:gd name="adj" fmla="val 25000"/>
                  <a:gd name="vf" fmla="val 115470"/>
                </a:avLst>
              </a:prstGeom>
              <a:blipFill>
                <a:blip r:embed="rId21" cstate="screen">
                  <a:extLst>
                    <a:ext uri="{28A0092B-C50C-407E-A947-70E740481C1C}">
                      <a14:useLocalDpi xmlns:a14="http://schemas.microsoft.com/office/drawing/2010/main"/>
                    </a:ext>
                  </a:extLst>
                </a:blip>
                <a:stretch>
                  <a:fillRect/>
                </a:stretch>
              </a:bli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0" name="Freeform: Shape 29">
                <a:extLst>
                  <a:ext uri="{FF2B5EF4-FFF2-40B4-BE49-F238E27FC236}">
                    <a16:creationId xmlns:a16="http://schemas.microsoft.com/office/drawing/2014/main" id="{787AC544-96A2-457E-8612-E1AEE9212F15}"/>
                  </a:ext>
                </a:extLst>
              </p:cNvPr>
              <p:cNvSpPr/>
              <p:nvPr/>
            </p:nvSpPr>
            <p:spPr>
              <a:xfrm>
                <a:off x="9493410" y="4753871"/>
                <a:ext cx="1282587" cy="1105814"/>
              </a:xfrm>
              <a:custGeom>
                <a:avLst/>
                <a:gdLst>
                  <a:gd name="connsiteX0" fmla="*/ 0 w 1282587"/>
                  <a:gd name="connsiteY0" fmla="*/ 552907 h 1105814"/>
                  <a:gd name="connsiteX1" fmla="*/ 276454 w 1282587"/>
                  <a:gd name="connsiteY1" fmla="*/ 0 h 1105814"/>
                  <a:gd name="connsiteX2" fmla="*/ 1006134 w 1282587"/>
                  <a:gd name="connsiteY2" fmla="*/ 0 h 1105814"/>
                  <a:gd name="connsiteX3" fmla="*/ 1282587 w 1282587"/>
                  <a:gd name="connsiteY3" fmla="*/ 552907 h 1105814"/>
                  <a:gd name="connsiteX4" fmla="*/ 1006134 w 1282587"/>
                  <a:gd name="connsiteY4" fmla="*/ 1105814 h 1105814"/>
                  <a:gd name="connsiteX5" fmla="*/ 276454 w 1282587"/>
                  <a:gd name="connsiteY5" fmla="*/ 1105814 h 1105814"/>
                  <a:gd name="connsiteX6" fmla="*/ 0 w 1282587"/>
                  <a:gd name="connsiteY6" fmla="*/ 552907 h 110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587" h="1105814">
                    <a:moveTo>
                      <a:pt x="0" y="552907"/>
                    </a:moveTo>
                    <a:lnTo>
                      <a:pt x="276454" y="0"/>
                    </a:lnTo>
                    <a:lnTo>
                      <a:pt x="1006134" y="0"/>
                    </a:lnTo>
                    <a:lnTo>
                      <a:pt x="1282587" y="552907"/>
                    </a:lnTo>
                    <a:lnTo>
                      <a:pt x="1006134" y="1105814"/>
                    </a:lnTo>
                    <a:lnTo>
                      <a:pt x="276454" y="1105814"/>
                    </a:lnTo>
                    <a:lnTo>
                      <a:pt x="0" y="552907"/>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199033" tIns="209702" rIns="199033" bIns="209702"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5" name="Hexagon 34">
                <a:extLst>
                  <a:ext uri="{FF2B5EF4-FFF2-40B4-BE49-F238E27FC236}">
                    <a16:creationId xmlns:a16="http://schemas.microsoft.com/office/drawing/2014/main" id="{13C1482B-A031-417E-A6F1-5C19D5F4DBF3}"/>
                  </a:ext>
                </a:extLst>
              </p:cNvPr>
              <p:cNvSpPr/>
              <p:nvPr/>
            </p:nvSpPr>
            <p:spPr>
              <a:xfrm>
                <a:off x="8392669" y="4163378"/>
                <a:ext cx="1282587" cy="1105814"/>
              </a:xfrm>
              <a:prstGeom prst="hexagon">
                <a:avLst>
                  <a:gd name="adj" fmla="val 25000"/>
                  <a:gd name="vf" fmla="val 115470"/>
                </a:avLst>
              </a:prstGeom>
              <a:blipFill>
                <a:blip r:embed="rId22" cstate="screen">
                  <a:extLst>
                    <a:ext uri="{28A0092B-C50C-407E-A947-70E740481C1C}">
                      <a14:useLocalDpi xmlns:a14="http://schemas.microsoft.com/office/drawing/2010/main"/>
                    </a:ext>
                  </a:extLst>
                </a:blip>
                <a:stretch>
                  <a:fillRect/>
                </a:stretch>
              </a:bli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0" name="Freeform: Shape 39">
                <a:extLst>
                  <a:ext uri="{FF2B5EF4-FFF2-40B4-BE49-F238E27FC236}">
                    <a16:creationId xmlns:a16="http://schemas.microsoft.com/office/drawing/2014/main" id="{04D9029F-DE18-4F5A-BB46-F73D04CD92BD}"/>
                  </a:ext>
                </a:extLst>
              </p:cNvPr>
              <p:cNvSpPr/>
              <p:nvPr/>
            </p:nvSpPr>
            <p:spPr>
              <a:xfrm>
                <a:off x="9479121" y="2377614"/>
                <a:ext cx="1282587" cy="1105814"/>
              </a:xfrm>
              <a:custGeom>
                <a:avLst/>
                <a:gdLst>
                  <a:gd name="connsiteX0" fmla="*/ 0 w 1282587"/>
                  <a:gd name="connsiteY0" fmla="*/ 552907 h 1105814"/>
                  <a:gd name="connsiteX1" fmla="*/ 276454 w 1282587"/>
                  <a:gd name="connsiteY1" fmla="*/ 0 h 1105814"/>
                  <a:gd name="connsiteX2" fmla="*/ 1006134 w 1282587"/>
                  <a:gd name="connsiteY2" fmla="*/ 0 h 1105814"/>
                  <a:gd name="connsiteX3" fmla="*/ 1282587 w 1282587"/>
                  <a:gd name="connsiteY3" fmla="*/ 552907 h 1105814"/>
                  <a:gd name="connsiteX4" fmla="*/ 1006134 w 1282587"/>
                  <a:gd name="connsiteY4" fmla="*/ 1105814 h 1105814"/>
                  <a:gd name="connsiteX5" fmla="*/ 276454 w 1282587"/>
                  <a:gd name="connsiteY5" fmla="*/ 1105814 h 1105814"/>
                  <a:gd name="connsiteX6" fmla="*/ 0 w 1282587"/>
                  <a:gd name="connsiteY6" fmla="*/ 552907 h 110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587" h="1105814">
                    <a:moveTo>
                      <a:pt x="0" y="552907"/>
                    </a:moveTo>
                    <a:lnTo>
                      <a:pt x="276454" y="0"/>
                    </a:lnTo>
                    <a:lnTo>
                      <a:pt x="1006134" y="0"/>
                    </a:lnTo>
                    <a:lnTo>
                      <a:pt x="1282587" y="552907"/>
                    </a:lnTo>
                    <a:lnTo>
                      <a:pt x="1006134" y="1105814"/>
                    </a:lnTo>
                    <a:lnTo>
                      <a:pt x="276454" y="1105814"/>
                    </a:lnTo>
                    <a:lnTo>
                      <a:pt x="0" y="552907"/>
                    </a:ln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199033" tIns="209702" rIns="199033" bIns="209702"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5" name="Hexagon 44">
                <a:extLst>
                  <a:ext uri="{FF2B5EF4-FFF2-40B4-BE49-F238E27FC236}">
                    <a16:creationId xmlns:a16="http://schemas.microsoft.com/office/drawing/2014/main" id="{B77A0976-46C1-47AD-8EAE-6C6ECC09A421}"/>
                  </a:ext>
                </a:extLst>
              </p:cNvPr>
              <p:cNvSpPr/>
              <p:nvPr/>
            </p:nvSpPr>
            <p:spPr>
              <a:xfrm>
                <a:off x="10562081" y="1761363"/>
                <a:ext cx="1282587" cy="1105814"/>
              </a:xfrm>
              <a:prstGeom prst="hexagon">
                <a:avLst>
                  <a:gd name="adj" fmla="val 25000"/>
                  <a:gd name="vf" fmla="val 115470"/>
                </a:avLst>
              </a:prstGeom>
              <a:blipFill>
                <a:blip r:embed="rId23" cstate="screen">
                  <a:extLst>
                    <a:ext uri="{28A0092B-C50C-407E-A947-70E740481C1C}">
                      <a14:useLocalDpi xmlns:a14="http://schemas.microsoft.com/office/drawing/2010/main"/>
                    </a:ext>
                  </a:extLst>
                </a:blip>
                <a:stretch>
                  <a:fillRect/>
                </a:stretch>
              </a:bli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2" name="Freeform: Shape 71">
                <a:extLst>
                  <a:ext uri="{FF2B5EF4-FFF2-40B4-BE49-F238E27FC236}">
                    <a16:creationId xmlns:a16="http://schemas.microsoft.com/office/drawing/2014/main" id="{834FB6B0-8338-409E-ABCC-A4C0C1523F9C}"/>
                  </a:ext>
                </a:extLst>
              </p:cNvPr>
              <p:cNvSpPr/>
              <p:nvPr/>
            </p:nvSpPr>
            <p:spPr>
              <a:xfrm>
                <a:off x="8390961" y="2981516"/>
                <a:ext cx="1282587" cy="1105814"/>
              </a:xfrm>
              <a:custGeom>
                <a:avLst/>
                <a:gdLst>
                  <a:gd name="connsiteX0" fmla="*/ 0 w 1282587"/>
                  <a:gd name="connsiteY0" fmla="*/ 552907 h 1105814"/>
                  <a:gd name="connsiteX1" fmla="*/ 276454 w 1282587"/>
                  <a:gd name="connsiteY1" fmla="*/ 0 h 1105814"/>
                  <a:gd name="connsiteX2" fmla="*/ 1006134 w 1282587"/>
                  <a:gd name="connsiteY2" fmla="*/ 0 h 1105814"/>
                  <a:gd name="connsiteX3" fmla="*/ 1282587 w 1282587"/>
                  <a:gd name="connsiteY3" fmla="*/ 552907 h 1105814"/>
                  <a:gd name="connsiteX4" fmla="*/ 1006134 w 1282587"/>
                  <a:gd name="connsiteY4" fmla="*/ 1105814 h 1105814"/>
                  <a:gd name="connsiteX5" fmla="*/ 276454 w 1282587"/>
                  <a:gd name="connsiteY5" fmla="*/ 1105814 h 1105814"/>
                  <a:gd name="connsiteX6" fmla="*/ 0 w 1282587"/>
                  <a:gd name="connsiteY6" fmla="*/ 552907 h 110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587" h="1105814">
                    <a:moveTo>
                      <a:pt x="0" y="552907"/>
                    </a:moveTo>
                    <a:lnTo>
                      <a:pt x="276454" y="0"/>
                    </a:lnTo>
                    <a:lnTo>
                      <a:pt x="1006134" y="0"/>
                    </a:lnTo>
                    <a:lnTo>
                      <a:pt x="1282587" y="552907"/>
                    </a:lnTo>
                    <a:lnTo>
                      <a:pt x="1006134" y="1105814"/>
                    </a:lnTo>
                    <a:lnTo>
                      <a:pt x="276454" y="1105814"/>
                    </a:lnTo>
                    <a:lnTo>
                      <a:pt x="0" y="552907"/>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99033" tIns="209702" rIns="199033" bIns="209702"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76" name="Freeform: Shape 75">
                <a:extLst>
                  <a:ext uri="{FF2B5EF4-FFF2-40B4-BE49-F238E27FC236}">
                    <a16:creationId xmlns:a16="http://schemas.microsoft.com/office/drawing/2014/main" id="{D56995BD-FEE5-44D1-A9B7-5615D59C899D}"/>
                  </a:ext>
                </a:extLst>
              </p:cNvPr>
              <p:cNvSpPr/>
              <p:nvPr/>
            </p:nvSpPr>
            <p:spPr>
              <a:xfrm>
                <a:off x="10553690" y="2961404"/>
                <a:ext cx="1282587" cy="1105814"/>
              </a:xfrm>
              <a:custGeom>
                <a:avLst/>
                <a:gdLst>
                  <a:gd name="connsiteX0" fmla="*/ 0 w 1282587"/>
                  <a:gd name="connsiteY0" fmla="*/ 552907 h 1105814"/>
                  <a:gd name="connsiteX1" fmla="*/ 276454 w 1282587"/>
                  <a:gd name="connsiteY1" fmla="*/ 0 h 1105814"/>
                  <a:gd name="connsiteX2" fmla="*/ 1006134 w 1282587"/>
                  <a:gd name="connsiteY2" fmla="*/ 0 h 1105814"/>
                  <a:gd name="connsiteX3" fmla="*/ 1282587 w 1282587"/>
                  <a:gd name="connsiteY3" fmla="*/ 552907 h 1105814"/>
                  <a:gd name="connsiteX4" fmla="*/ 1006134 w 1282587"/>
                  <a:gd name="connsiteY4" fmla="*/ 1105814 h 1105814"/>
                  <a:gd name="connsiteX5" fmla="*/ 276454 w 1282587"/>
                  <a:gd name="connsiteY5" fmla="*/ 1105814 h 1105814"/>
                  <a:gd name="connsiteX6" fmla="*/ 0 w 1282587"/>
                  <a:gd name="connsiteY6" fmla="*/ 552907 h 110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587" h="1105814">
                    <a:moveTo>
                      <a:pt x="0" y="552907"/>
                    </a:moveTo>
                    <a:lnTo>
                      <a:pt x="276454" y="0"/>
                    </a:lnTo>
                    <a:lnTo>
                      <a:pt x="1006134" y="0"/>
                    </a:lnTo>
                    <a:lnTo>
                      <a:pt x="1282587" y="552907"/>
                    </a:lnTo>
                    <a:lnTo>
                      <a:pt x="1006134" y="1105814"/>
                    </a:lnTo>
                    <a:lnTo>
                      <a:pt x="276454" y="1105814"/>
                    </a:lnTo>
                    <a:lnTo>
                      <a:pt x="0" y="552907"/>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199033" tIns="209702" rIns="199033" bIns="209702"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77" name="Freeform: Shape 76">
                <a:extLst>
                  <a:ext uri="{FF2B5EF4-FFF2-40B4-BE49-F238E27FC236}">
                    <a16:creationId xmlns:a16="http://schemas.microsoft.com/office/drawing/2014/main" id="{B7B4C9B6-2FC1-4DF1-AA21-F267659483B9}"/>
                  </a:ext>
                </a:extLst>
              </p:cNvPr>
              <p:cNvSpPr/>
              <p:nvPr/>
            </p:nvSpPr>
            <p:spPr>
              <a:xfrm>
                <a:off x="9493410" y="3582269"/>
                <a:ext cx="1282587" cy="1105814"/>
              </a:xfrm>
              <a:custGeom>
                <a:avLst/>
                <a:gdLst>
                  <a:gd name="connsiteX0" fmla="*/ 0 w 1282587"/>
                  <a:gd name="connsiteY0" fmla="*/ 552907 h 1105814"/>
                  <a:gd name="connsiteX1" fmla="*/ 276454 w 1282587"/>
                  <a:gd name="connsiteY1" fmla="*/ 0 h 1105814"/>
                  <a:gd name="connsiteX2" fmla="*/ 1006134 w 1282587"/>
                  <a:gd name="connsiteY2" fmla="*/ 0 h 1105814"/>
                  <a:gd name="connsiteX3" fmla="*/ 1282587 w 1282587"/>
                  <a:gd name="connsiteY3" fmla="*/ 552907 h 1105814"/>
                  <a:gd name="connsiteX4" fmla="*/ 1006134 w 1282587"/>
                  <a:gd name="connsiteY4" fmla="*/ 1105814 h 1105814"/>
                  <a:gd name="connsiteX5" fmla="*/ 276454 w 1282587"/>
                  <a:gd name="connsiteY5" fmla="*/ 1105814 h 1105814"/>
                  <a:gd name="connsiteX6" fmla="*/ 0 w 1282587"/>
                  <a:gd name="connsiteY6" fmla="*/ 552907 h 110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587" h="1105814">
                    <a:moveTo>
                      <a:pt x="0" y="552907"/>
                    </a:moveTo>
                    <a:lnTo>
                      <a:pt x="276454" y="0"/>
                    </a:lnTo>
                    <a:lnTo>
                      <a:pt x="1006134" y="0"/>
                    </a:lnTo>
                    <a:lnTo>
                      <a:pt x="1282587" y="552907"/>
                    </a:lnTo>
                    <a:lnTo>
                      <a:pt x="1006134" y="1105814"/>
                    </a:lnTo>
                    <a:lnTo>
                      <a:pt x="276454" y="1105814"/>
                    </a:lnTo>
                    <a:lnTo>
                      <a:pt x="0" y="552907"/>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199033" tIns="209702" rIns="199033" bIns="209702"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78" name="TextBox 77">
                <a:extLst>
                  <a:ext uri="{FF2B5EF4-FFF2-40B4-BE49-F238E27FC236}">
                    <a16:creationId xmlns:a16="http://schemas.microsoft.com/office/drawing/2014/main" id="{A3337731-4D54-4311-AD55-57AFBE27A20A}"/>
                  </a:ext>
                </a:extLst>
              </p:cNvPr>
              <p:cNvSpPr txBox="1"/>
              <p:nvPr/>
            </p:nvSpPr>
            <p:spPr>
              <a:xfrm>
                <a:off x="9397008" y="2429982"/>
                <a:ext cx="1460587" cy="954228"/>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prstClr val="white"/>
                    </a:solidFill>
                    <a:effectLst>
                      <a:glow rad="101600">
                        <a:prstClr val="black">
                          <a:alpha val="60000"/>
                        </a:prstClr>
                      </a:glow>
                    </a:effectLst>
                    <a:uLnTx/>
                    <a:uFillTx/>
                    <a:latin typeface="Century Gothic" panose="020B0502020202020204" pitchFamily="34" charset="0"/>
                    <a:ea typeface="+mn-ea"/>
                    <a:cs typeface="Biome Light" panose="020B0502040204020203" pitchFamily="34" charset="0"/>
                  </a:rPr>
                  <a:t>Bolder,   More Complex Missions</a:t>
                </a:r>
              </a:p>
            </p:txBody>
          </p:sp>
          <p:sp>
            <p:nvSpPr>
              <p:cNvPr id="80" name="TextBox 79">
                <a:extLst>
                  <a:ext uri="{FF2B5EF4-FFF2-40B4-BE49-F238E27FC236}">
                    <a16:creationId xmlns:a16="http://schemas.microsoft.com/office/drawing/2014/main" id="{46205C16-B6C1-41BF-845C-60B20ED5447A}"/>
                  </a:ext>
                </a:extLst>
              </p:cNvPr>
              <p:cNvSpPr txBox="1"/>
              <p:nvPr/>
            </p:nvSpPr>
            <p:spPr>
              <a:xfrm>
                <a:off x="9431190" y="6072556"/>
                <a:ext cx="1460587" cy="744764"/>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prstClr val="white"/>
                    </a:solidFill>
                    <a:effectLst>
                      <a:glow rad="101600">
                        <a:prstClr val="black">
                          <a:alpha val="60000"/>
                        </a:prstClr>
                      </a:glow>
                    </a:effectLst>
                    <a:uLnTx/>
                    <a:uFillTx/>
                    <a:latin typeface="Century Gothic" panose="020B0502020202020204" pitchFamily="34" charset="0"/>
                    <a:ea typeface="+mn-ea"/>
                    <a:cs typeface="Biome Light" panose="020B0502040204020203" pitchFamily="34" charset="0"/>
                  </a:rPr>
                  <a:t>Modern Future          of Work</a:t>
                </a:r>
              </a:p>
            </p:txBody>
          </p:sp>
          <p:sp>
            <p:nvSpPr>
              <p:cNvPr id="82" name="TextBox 81">
                <a:extLst>
                  <a:ext uri="{FF2B5EF4-FFF2-40B4-BE49-F238E27FC236}">
                    <a16:creationId xmlns:a16="http://schemas.microsoft.com/office/drawing/2014/main" id="{2370EA36-D579-46C8-9B5D-6A71F2019E95}"/>
                  </a:ext>
                </a:extLst>
              </p:cNvPr>
              <p:cNvSpPr txBox="1"/>
              <p:nvPr/>
            </p:nvSpPr>
            <p:spPr>
              <a:xfrm>
                <a:off x="9397008" y="3777761"/>
                <a:ext cx="1460587" cy="744764"/>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prstClr val="white"/>
                    </a:solidFill>
                    <a:effectLst>
                      <a:glow rad="101600">
                        <a:prstClr val="black">
                          <a:alpha val="60000"/>
                        </a:prstClr>
                      </a:glow>
                    </a:effectLst>
                    <a:uLnTx/>
                    <a:uFillTx/>
                    <a:latin typeface="Century Gothic" panose="020B0502020202020204" pitchFamily="34" charset="0"/>
                    <a:ea typeface="+mn-ea"/>
                    <a:cs typeface="Biome Light" panose="020B0502040204020203" pitchFamily="34" charset="0"/>
                  </a:rPr>
                  <a:t>Inspire &amp; Engage Citizens</a:t>
                </a:r>
              </a:p>
            </p:txBody>
          </p:sp>
          <p:sp>
            <p:nvSpPr>
              <p:cNvPr id="83" name="TextBox 82">
                <a:extLst>
                  <a:ext uri="{FF2B5EF4-FFF2-40B4-BE49-F238E27FC236}">
                    <a16:creationId xmlns:a16="http://schemas.microsoft.com/office/drawing/2014/main" id="{DAFDD749-B6C3-4990-9237-4ED05BF0EDE8}"/>
                  </a:ext>
                </a:extLst>
              </p:cNvPr>
              <p:cNvSpPr txBox="1"/>
              <p:nvPr/>
            </p:nvSpPr>
            <p:spPr>
              <a:xfrm>
                <a:off x="9385501" y="4888407"/>
                <a:ext cx="1460587" cy="744764"/>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prstClr val="white"/>
                    </a:solidFill>
                    <a:effectLst>
                      <a:glow rad="101600">
                        <a:prstClr val="black">
                          <a:alpha val="60000"/>
                        </a:prstClr>
                      </a:glow>
                    </a:effectLst>
                    <a:uLnTx/>
                    <a:uFillTx/>
                    <a:latin typeface="Century Gothic" panose="020B0502020202020204" pitchFamily="34" charset="0"/>
                    <a:ea typeface="+mn-ea"/>
                    <a:cs typeface="Biome Light" panose="020B0502040204020203" pitchFamily="34" charset="0"/>
                  </a:rPr>
                  <a:t>Attract          &amp; Retain Workforce</a:t>
                </a:r>
              </a:p>
            </p:txBody>
          </p:sp>
          <p:sp>
            <p:nvSpPr>
              <p:cNvPr id="84" name="TextBox 83">
                <a:extLst>
                  <a:ext uri="{FF2B5EF4-FFF2-40B4-BE49-F238E27FC236}">
                    <a16:creationId xmlns:a16="http://schemas.microsoft.com/office/drawing/2014/main" id="{04D9FB38-F44A-453C-8620-3C1542E60ABF}"/>
                  </a:ext>
                </a:extLst>
              </p:cNvPr>
              <p:cNvSpPr txBox="1"/>
              <p:nvPr/>
            </p:nvSpPr>
            <p:spPr>
              <a:xfrm>
                <a:off x="10461410" y="2968888"/>
                <a:ext cx="1460587" cy="1011213"/>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prstClr val="white"/>
                    </a:solidFill>
                    <a:effectLst>
                      <a:glow rad="101600">
                        <a:prstClr val="black">
                          <a:alpha val="60000"/>
                        </a:prstClr>
                      </a:glow>
                    </a:effectLst>
                    <a:uLnTx/>
                    <a:uFillTx/>
                    <a:latin typeface="Century Gothic" panose="020B0502020202020204" pitchFamily="34" charset="0"/>
                    <a:ea typeface="+mn-ea"/>
                    <a:cs typeface="Biome Light" panose="020B0502040204020203" pitchFamily="34" charset="0"/>
                  </a:rPr>
                  <a:t>Faster, More   Agile      Processes</a:t>
                </a:r>
              </a:p>
            </p:txBody>
          </p:sp>
          <p:sp>
            <p:nvSpPr>
              <p:cNvPr id="85" name="TextBox 84">
                <a:extLst>
                  <a:ext uri="{FF2B5EF4-FFF2-40B4-BE49-F238E27FC236}">
                    <a16:creationId xmlns:a16="http://schemas.microsoft.com/office/drawing/2014/main" id="{3614E38D-BB6E-41A5-857D-AFE7AE4AD39B}"/>
                  </a:ext>
                </a:extLst>
              </p:cNvPr>
              <p:cNvSpPr txBox="1"/>
              <p:nvPr/>
            </p:nvSpPr>
            <p:spPr>
              <a:xfrm>
                <a:off x="8308855" y="3142428"/>
                <a:ext cx="1460587" cy="744764"/>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prstClr val="white"/>
                    </a:solidFill>
                    <a:effectLst>
                      <a:glow rad="101600">
                        <a:prstClr val="black">
                          <a:alpha val="60000"/>
                        </a:prstClr>
                      </a:glow>
                    </a:effectLst>
                    <a:uLnTx/>
                    <a:uFillTx/>
                    <a:latin typeface="Century Gothic" panose="020B0502020202020204" pitchFamily="34" charset="0"/>
                    <a:ea typeface="+mn-ea"/>
                    <a:cs typeface="Biome Light" panose="020B0502040204020203" pitchFamily="34" charset="0"/>
                  </a:rPr>
                  <a:t>Seamless   Partner Teaming</a:t>
                </a:r>
              </a:p>
            </p:txBody>
          </p:sp>
        </p:grpSp>
        <p:sp>
          <p:nvSpPr>
            <p:cNvPr id="65" name="Freeform: Shape 64">
              <a:extLst>
                <a:ext uri="{FF2B5EF4-FFF2-40B4-BE49-F238E27FC236}">
                  <a16:creationId xmlns:a16="http://schemas.microsoft.com/office/drawing/2014/main" id="{A9A31110-B349-4AE9-A66B-1617212C2AAC}"/>
                </a:ext>
              </a:extLst>
            </p:cNvPr>
            <p:cNvSpPr/>
            <p:nvPr/>
          </p:nvSpPr>
          <p:spPr>
            <a:xfrm>
              <a:off x="10869217" y="4111710"/>
              <a:ext cx="942591" cy="827961"/>
            </a:xfrm>
            <a:custGeom>
              <a:avLst/>
              <a:gdLst>
                <a:gd name="connsiteX0" fmla="*/ 0 w 1282587"/>
                <a:gd name="connsiteY0" fmla="*/ 552907 h 1105814"/>
                <a:gd name="connsiteX1" fmla="*/ 276454 w 1282587"/>
                <a:gd name="connsiteY1" fmla="*/ 0 h 1105814"/>
                <a:gd name="connsiteX2" fmla="*/ 1006134 w 1282587"/>
                <a:gd name="connsiteY2" fmla="*/ 0 h 1105814"/>
                <a:gd name="connsiteX3" fmla="*/ 1282587 w 1282587"/>
                <a:gd name="connsiteY3" fmla="*/ 552907 h 1105814"/>
                <a:gd name="connsiteX4" fmla="*/ 1006134 w 1282587"/>
                <a:gd name="connsiteY4" fmla="*/ 1105814 h 1105814"/>
                <a:gd name="connsiteX5" fmla="*/ 276454 w 1282587"/>
                <a:gd name="connsiteY5" fmla="*/ 1105814 h 1105814"/>
                <a:gd name="connsiteX6" fmla="*/ 0 w 1282587"/>
                <a:gd name="connsiteY6" fmla="*/ 552907 h 110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587" h="1105814">
                  <a:moveTo>
                    <a:pt x="0" y="552907"/>
                  </a:moveTo>
                  <a:lnTo>
                    <a:pt x="276454" y="0"/>
                  </a:lnTo>
                  <a:lnTo>
                    <a:pt x="1006134" y="0"/>
                  </a:lnTo>
                  <a:lnTo>
                    <a:pt x="1282587" y="552907"/>
                  </a:lnTo>
                  <a:lnTo>
                    <a:pt x="1006134" y="1105814"/>
                  </a:lnTo>
                  <a:lnTo>
                    <a:pt x="276454" y="1105814"/>
                  </a:lnTo>
                  <a:lnTo>
                    <a:pt x="0" y="552907"/>
                  </a:lnTo>
                  <a:close/>
                </a:path>
              </a:pathLst>
            </a:custGeom>
            <a:solidFill>
              <a:schemeClr val="tx2"/>
            </a:solidFill>
          </p:spPr>
          <p:style>
            <a:lnRef idx="0">
              <a:schemeClr val="accent5"/>
            </a:lnRef>
            <a:fillRef idx="3">
              <a:schemeClr val="accent5"/>
            </a:fillRef>
            <a:effectRef idx="3">
              <a:schemeClr val="accent5"/>
            </a:effectRef>
            <a:fontRef idx="minor">
              <a:schemeClr val="lt1"/>
            </a:fontRef>
          </p:style>
          <p:txBody>
            <a:bodyPr spcFirstLastPara="0" vert="horz" wrap="square" lIns="199033" tIns="209702" rIns="199033" bIns="209702"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8" name="TextBox 67">
              <a:extLst>
                <a:ext uri="{FF2B5EF4-FFF2-40B4-BE49-F238E27FC236}">
                  <a16:creationId xmlns:a16="http://schemas.microsoft.com/office/drawing/2014/main" id="{48048D14-986C-4324-93B7-C21526A3C08F}"/>
                </a:ext>
              </a:extLst>
            </p:cNvPr>
            <p:cNvSpPr txBox="1"/>
            <p:nvPr/>
          </p:nvSpPr>
          <p:spPr>
            <a:xfrm>
              <a:off x="10803809" y="4246041"/>
              <a:ext cx="1073406" cy="590931"/>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prstClr val="white"/>
                  </a:solidFill>
                  <a:effectLst>
                    <a:glow rad="101600">
                      <a:prstClr val="black">
                        <a:alpha val="60000"/>
                      </a:prstClr>
                    </a:glow>
                  </a:effectLst>
                  <a:uLnTx/>
                  <a:uFillTx/>
                  <a:latin typeface="Century Gothic" panose="020B0502020202020204" pitchFamily="34" charset="0"/>
                  <a:ea typeface="+mn-ea"/>
                  <a:cs typeface="Biome Light" panose="020B0502040204020203" pitchFamily="34" charset="0"/>
                </a:rPr>
                <a:t>Affordable Sustainable Operations</a:t>
              </a:r>
            </a:p>
          </p:txBody>
        </p:sp>
      </p:grpSp>
      <p:sp>
        <p:nvSpPr>
          <p:cNvPr id="70" name="Rectangle 69">
            <a:extLst>
              <a:ext uri="{FF2B5EF4-FFF2-40B4-BE49-F238E27FC236}">
                <a16:creationId xmlns:a16="http://schemas.microsoft.com/office/drawing/2014/main" id="{91DA5C79-5A46-4D8C-A5FF-B85EAA47E309}"/>
              </a:ext>
            </a:extLst>
          </p:cNvPr>
          <p:cNvSpPr/>
          <p:nvPr/>
        </p:nvSpPr>
        <p:spPr>
          <a:xfrm>
            <a:off x="6491809" y="792137"/>
            <a:ext cx="756938"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800" b="1">
                <a:ln/>
                <a:solidFill>
                  <a:schemeClr val="accent3"/>
                </a:solidFill>
              </a:rPr>
              <a:t>6</a:t>
            </a:r>
          </a:p>
        </p:txBody>
      </p:sp>
      <p:sp>
        <p:nvSpPr>
          <p:cNvPr id="71" name="TextBox 70">
            <a:extLst>
              <a:ext uri="{FF2B5EF4-FFF2-40B4-BE49-F238E27FC236}">
                <a16:creationId xmlns:a16="http://schemas.microsoft.com/office/drawing/2014/main" id="{9652D20D-EC2E-4FCB-BCF3-7D36A2AD99B9}"/>
              </a:ext>
            </a:extLst>
          </p:cNvPr>
          <p:cNvSpPr txBox="1"/>
          <p:nvPr/>
        </p:nvSpPr>
        <p:spPr>
          <a:xfrm>
            <a:off x="7104394" y="1287278"/>
            <a:ext cx="2337499" cy="677108"/>
          </a:xfrm>
          <a:prstGeom prst="rect">
            <a:avLst/>
          </a:prstGeom>
          <a:noFill/>
        </p:spPr>
        <p:txBody>
          <a:bodyPr wrap="none" rtlCol="0">
            <a:spAutoFit/>
          </a:bodyPr>
          <a:lstStyle/>
          <a:p>
            <a:r>
              <a:rPr lang="en-US" sz="1400">
                <a:latin typeface="Century Gothic" panose="020B0502020202020204" pitchFamily="34" charset="0"/>
              </a:rPr>
              <a:t>TECHNOLOGY</a:t>
            </a:r>
          </a:p>
          <a:p>
            <a:r>
              <a:rPr lang="en-US" sz="2400">
                <a:latin typeface="Century Gothic" panose="020B0502020202020204" pitchFamily="34" charset="0"/>
              </a:rPr>
              <a:t>FOUNDATIONS</a:t>
            </a:r>
          </a:p>
        </p:txBody>
      </p:sp>
      <p:grpSp>
        <p:nvGrpSpPr>
          <p:cNvPr id="24" name="Group 23">
            <a:extLst>
              <a:ext uri="{FF2B5EF4-FFF2-40B4-BE49-F238E27FC236}">
                <a16:creationId xmlns:a16="http://schemas.microsoft.com/office/drawing/2014/main" id="{A81A562F-8D7C-4B2E-ADB0-14420BCEB4F2}"/>
              </a:ext>
            </a:extLst>
          </p:cNvPr>
          <p:cNvGrpSpPr/>
          <p:nvPr/>
        </p:nvGrpSpPr>
        <p:grpSpPr>
          <a:xfrm>
            <a:off x="6394657" y="2484172"/>
            <a:ext cx="3213643" cy="3278146"/>
            <a:chOff x="6394657" y="2484172"/>
            <a:chExt cx="3213643" cy="3278146"/>
          </a:xfrm>
        </p:grpSpPr>
        <p:grpSp>
          <p:nvGrpSpPr>
            <p:cNvPr id="14" name="Group 13">
              <a:extLst>
                <a:ext uri="{FF2B5EF4-FFF2-40B4-BE49-F238E27FC236}">
                  <a16:creationId xmlns:a16="http://schemas.microsoft.com/office/drawing/2014/main" id="{203B23BA-AA22-4F0F-A614-3E8A42D061C8}"/>
                </a:ext>
              </a:extLst>
            </p:cNvPr>
            <p:cNvGrpSpPr/>
            <p:nvPr/>
          </p:nvGrpSpPr>
          <p:grpSpPr>
            <a:xfrm>
              <a:off x="6394657" y="2484172"/>
              <a:ext cx="3213643" cy="3278146"/>
              <a:chOff x="6394657" y="2484172"/>
              <a:chExt cx="3213643" cy="3278146"/>
            </a:xfrm>
          </p:grpSpPr>
          <p:grpSp>
            <p:nvGrpSpPr>
              <p:cNvPr id="73" name="Group 72">
                <a:extLst>
                  <a:ext uri="{FF2B5EF4-FFF2-40B4-BE49-F238E27FC236}">
                    <a16:creationId xmlns:a16="http://schemas.microsoft.com/office/drawing/2014/main" id="{E84D0252-5413-4AD5-B26F-B00236F2F377}"/>
                  </a:ext>
                </a:extLst>
              </p:cNvPr>
              <p:cNvGrpSpPr/>
              <p:nvPr/>
            </p:nvGrpSpPr>
            <p:grpSpPr>
              <a:xfrm>
                <a:off x="6686574" y="2859254"/>
                <a:ext cx="2364188" cy="2131184"/>
                <a:chOff x="2977282" y="946050"/>
                <a:chExt cx="6634411" cy="4939931"/>
              </a:xfrm>
            </p:grpSpPr>
            <p:sp>
              <p:nvSpPr>
                <p:cNvPr id="74" name="Isosceles Triangle 73">
                  <a:extLst>
                    <a:ext uri="{FF2B5EF4-FFF2-40B4-BE49-F238E27FC236}">
                      <a16:creationId xmlns:a16="http://schemas.microsoft.com/office/drawing/2014/main" id="{C3BA56F2-40A2-4312-8DFA-B193EF36CDBE}"/>
                    </a:ext>
                  </a:extLst>
                </p:cNvPr>
                <p:cNvSpPr/>
                <p:nvPr/>
              </p:nvSpPr>
              <p:spPr>
                <a:xfrm>
                  <a:off x="2977282" y="946050"/>
                  <a:ext cx="6634411" cy="4939931"/>
                </a:xfrm>
                <a:prstGeom prst="triangle">
                  <a:avLst/>
                </a:prstGeom>
                <a:solidFill>
                  <a:srgbClr val="F9F9F9"/>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cxnSp>
              <p:nvCxnSpPr>
                <p:cNvPr id="75" name="Straight Connector 74">
                  <a:extLst>
                    <a:ext uri="{FF2B5EF4-FFF2-40B4-BE49-F238E27FC236}">
                      <a16:creationId xmlns:a16="http://schemas.microsoft.com/office/drawing/2014/main" id="{C85E6350-3841-443A-A75C-A18E8BA3C2D6}"/>
                    </a:ext>
                  </a:extLst>
                </p:cNvPr>
                <p:cNvCxnSpPr/>
                <p:nvPr/>
              </p:nvCxnSpPr>
              <p:spPr>
                <a:xfrm>
                  <a:off x="5001892" y="2989902"/>
                  <a:ext cx="2661266" cy="0"/>
                </a:xfrm>
                <a:prstGeom prst="line">
                  <a:avLst/>
                </a:prstGeom>
                <a:ln w="3810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0EB0BBF-80AD-4285-AC46-FB202A3D7DB0}"/>
                    </a:ext>
                  </a:extLst>
                </p:cNvPr>
                <p:cNvCxnSpPr/>
                <p:nvPr/>
              </p:nvCxnSpPr>
              <p:spPr>
                <a:xfrm>
                  <a:off x="4013650" y="4433150"/>
                  <a:ext cx="4605863" cy="0"/>
                </a:xfrm>
                <a:prstGeom prst="line">
                  <a:avLst/>
                </a:prstGeom>
                <a:ln w="3810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89" name="Picture 88">
                  <a:extLst>
                    <a:ext uri="{FF2B5EF4-FFF2-40B4-BE49-F238E27FC236}">
                      <a16:creationId xmlns:a16="http://schemas.microsoft.com/office/drawing/2014/main" id="{45443997-F3DB-462F-8FC3-B669E07765C1}"/>
                    </a:ext>
                  </a:extLst>
                </p:cNvPr>
                <p:cNvPicPr>
                  <a:picLocks noChangeAspect="1"/>
                </p:cNvPicPr>
                <p:nvPr/>
              </p:nvPicPr>
              <p:blipFill>
                <a:blip r:embed="rId24" cstate="screen">
                  <a:clrChange>
                    <a:clrFrom>
                      <a:srgbClr val="F8FAFB"/>
                    </a:clrFrom>
                    <a:clrTo>
                      <a:srgbClr val="F8FAFB">
                        <a:alpha val="0"/>
                      </a:srgbClr>
                    </a:clrTo>
                  </a:clrChange>
                  <a:extLst>
                    <a:ext uri="{28A0092B-C50C-407E-A947-70E740481C1C}">
                      <a14:useLocalDpi xmlns:a14="http://schemas.microsoft.com/office/drawing/2010/main"/>
                    </a:ext>
                  </a:extLst>
                </a:blip>
                <a:stretch>
                  <a:fillRect/>
                </a:stretch>
              </p:blipFill>
              <p:spPr>
                <a:xfrm>
                  <a:off x="4853001" y="3220484"/>
                  <a:ext cx="1041545" cy="1004330"/>
                </a:xfrm>
                <a:prstGeom prst="rect">
                  <a:avLst/>
                </a:prstGeom>
                <a:effectLst>
                  <a:glow rad="38100">
                    <a:srgbClr val="49899B">
                      <a:alpha val="51000"/>
                    </a:srgbClr>
                  </a:glow>
                </a:effectLst>
              </p:spPr>
            </p:pic>
            <p:pic>
              <p:nvPicPr>
                <p:cNvPr id="90" name="Picture 89">
                  <a:extLst>
                    <a:ext uri="{FF2B5EF4-FFF2-40B4-BE49-F238E27FC236}">
                      <a16:creationId xmlns:a16="http://schemas.microsoft.com/office/drawing/2014/main" id="{892F72B7-77A2-409C-96C2-EF3CE9E07A73}"/>
                    </a:ext>
                  </a:extLst>
                </p:cNvPr>
                <p:cNvPicPr>
                  <a:picLocks noChangeAspect="1"/>
                </p:cNvPicPr>
                <p:nvPr/>
              </p:nvPicPr>
              <p:blipFill>
                <a:blip r:embed="rId25" cstate="screen">
                  <a:clrChange>
                    <a:clrFrom>
                      <a:srgbClr val="FFFFFF"/>
                    </a:clrFrom>
                    <a:clrTo>
                      <a:srgbClr val="FFFFFF">
                        <a:alpha val="0"/>
                      </a:srgbClr>
                    </a:clrTo>
                  </a:clrChange>
                  <a:biLevel thresh="75000"/>
                  <a:extLst>
                    <a:ext uri="{28A0092B-C50C-407E-A947-70E740481C1C}">
                      <a14:useLocalDpi xmlns:a14="http://schemas.microsoft.com/office/drawing/2010/main"/>
                    </a:ext>
                  </a:extLst>
                </a:blip>
                <a:stretch>
                  <a:fillRect/>
                </a:stretch>
              </p:blipFill>
              <p:spPr>
                <a:xfrm>
                  <a:off x="6381963" y="3226335"/>
                  <a:ext cx="1157318" cy="947479"/>
                </a:xfrm>
                <a:prstGeom prst="rect">
                  <a:avLst/>
                </a:prstGeom>
                <a:effectLst>
                  <a:glow rad="38100">
                    <a:srgbClr val="49899B">
                      <a:alpha val="40000"/>
                    </a:srgbClr>
                  </a:glow>
                </a:effectLst>
              </p:spPr>
            </p:pic>
            <p:pic>
              <p:nvPicPr>
                <p:cNvPr id="91" name="Picture 90">
                  <a:extLst>
                    <a:ext uri="{FF2B5EF4-FFF2-40B4-BE49-F238E27FC236}">
                      <a16:creationId xmlns:a16="http://schemas.microsoft.com/office/drawing/2014/main" id="{A49161DC-92B2-4704-A741-5DFFA1407957}"/>
                    </a:ext>
                  </a:extLst>
                </p:cNvPr>
                <p:cNvPicPr>
                  <a:picLocks noChangeAspect="1"/>
                </p:cNvPicPr>
                <p:nvPr/>
              </p:nvPicPr>
              <p:blipFill>
                <a:blip r:embed="rId26" cstate="screen">
                  <a:clrChange>
                    <a:clrFrom>
                      <a:srgbClr val="FFFFFF"/>
                    </a:clrFrom>
                    <a:clrTo>
                      <a:srgbClr val="FFFFFF">
                        <a:alpha val="0"/>
                      </a:srgbClr>
                    </a:clrTo>
                  </a:clrChange>
                  <a:biLevel thresh="75000"/>
                  <a:extLst>
                    <a:ext uri="{28A0092B-C50C-407E-A947-70E740481C1C}">
                      <a14:useLocalDpi xmlns:a14="http://schemas.microsoft.com/office/drawing/2010/main"/>
                    </a:ext>
                  </a:extLst>
                </a:blip>
                <a:stretch>
                  <a:fillRect/>
                </a:stretch>
              </p:blipFill>
              <p:spPr>
                <a:xfrm>
                  <a:off x="5776683" y="1879646"/>
                  <a:ext cx="983470" cy="932632"/>
                </a:xfrm>
                <a:prstGeom prst="rect">
                  <a:avLst/>
                </a:prstGeom>
                <a:effectLst>
                  <a:glow rad="38100">
                    <a:srgbClr val="4F81BD">
                      <a:alpha val="54000"/>
                    </a:srgbClr>
                  </a:glow>
                </a:effectLst>
              </p:spPr>
            </p:pic>
          </p:grpSp>
          <p:sp>
            <p:nvSpPr>
              <p:cNvPr id="92" name="TextBox 91">
                <a:extLst>
                  <a:ext uri="{FF2B5EF4-FFF2-40B4-BE49-F238E27FC236}">
                    <a16:creationId xmlns:a16="http://schemas.microsoft.com/office/drawing/2014/main" id="{EBC50B7A-1F2D-4234-993D-02E27251FE7B}"/>
                  </a:ext>
                </a:extLst>
              </p:cNvPr>
              <p:cNvSpPr txBox="1"/>
              <p:nvPr/>
            </p:nvSpPr>
            <p:spPr>
              <a:xfrm>
                <a:off x="6394657" y="5115987"/>
                <a:ext cx="1224168" cy="646331"/>
              </a:xfrm>
              <a:prstGeom prst="rect">
                <a:avLst/>
              </a:prstGeom>
              <a:noFill/>
            </p:spPr>
            <p:txBody>
              <a:bodyPr wrap="square" rtlCol="0">
                <a:spAutoFit/>
              </a:bodyPr>
              <a:lstStyle/>
              <a:p>
                <a:r>
                  <a:rPr lang="en-US" sz="1200">
                    <a:effectLst>
                      <a:glow rad="63500">
                        <a:srgbClr val="A1B3E9"/>
                      </a:glow>
                    </a:effectLst>
                    <a:latin typeface="Century Gothic" panose="020B0502020202020204" pitchFamily="34" charset="0"/>
                  </a:rPr>
                  <a:t>Zero </a:t>
                </a:r>
              </a:p>
              <a:p>
                <a:r>
                  <a:rPr lang="en-US" sz="1200">
                    <a:effectLst>
                      <a:glow rad="63500">
                        <a:srgbClr val="A1B3E9"/>
                      </a:glow>
                    </a:effectLst>
                    <a:latin typeface="Century Gothic" panose="020B0502020202020204" pitchFamily="34" charset="0"/>
                  </a:rPr>
                  <a:t>Trust</a:t>
                </a:r>
              </a:p>
              <a:p>
                <a:r>
                  <a:rPr lang="en-US" sz="1200">
                    <a:effectLst>
                      <a:glow rad="63500">
                        <a:srgbClr val="A1B3E9"/>
                      </a:glow>
                    </a:effectLst>
                    <a:latin typeface="Century Gothic" panose="020B0502020202020204" pitchFamily="34" charset="0"/>
                  </a:rPr>
                  <a:t>Architecture</a:t>
                </a:r>
              </a:p>
            </p:txBody>
          </p:sp>
          <p:sp>
            <p:nvSpPr>
              <p:cNvPr id="93" name="TextBox 92">
                <a:extLst>
                  <a:ext uri="{FF2B5EF4-FFF2-40B4-BE49-F238E27FC236}">
                    <a16:creationId xmlns:a16="http://schemas.microsoft.com/office/drawing/2014/main" id="{642749EC-BF1F-4BFC-BD77-3C036D7A45B4}"/>
                  </a:ext>
                </a:extLst>
              </p:cNvPr>
              <p:cNvSpPr txBox="1"/>
              <p:nvPr/>
            </p:nvSpPr>
            <p:spPr>
              <a:xfrm>
                <a:off x="7217172" y="5120787"/>
                <a:ext cx="1320563" cy="424732"/>
              </a:xfrm>
              <a:prstGeom prst="rect">
                <a:avLst/>
              </a:prstGeom>
              <a:noFill/>
            </p:spPr>
            <p:txBody>
              <a:bodyPr wrap="square" rtlCol="0">
                <a:spAutoFit/>
              </a:bodyPr>
              <a:lstStyle/>
              <a:p>
                <a:pPr algn="ctr">
                  <a:lnSpc>
                    <a:spcPct val="90000"/>
                  </a:lnSpc>
                </a:pPr>
                <a:r>
                  <a:rPr lang="en-US" sz="1200">
                    <a:effectLst>
                      <a:glow rad="63500">
                        <a:srgbClr val="A1B3E9"/>
                      </a:glow>
                    </a:effectLst>
                    <a:latin typeface="Century Gothic" panose="020B0502020202020204" pitchFamily="34" charset="0"/>
                  </a:rPr>
                  <a:t>Internet of Things</a:t>
                </a:r>
              </a:p>
            </p:txBody>
          </p:sp>
          <p:sp>
            <p:nvSpPr>
              <p:cNvPr id="94" name="TextBox 93">
                <a:extLst>
                  <a:ext uri="{FF2B5EF4-FFF2-40B4-BE49-F238E27FC236}">
                    <a16:creationId xmlns:a16="http://schemas.microsoft.com/office/drawing/2014/main" id="{C5ACA102-0FA2-4975-BCAC-DB42B770D8AA}"/>
                  </a:ext>
                </a:extLst>
              </p:cNvPr>
              <p:cNvSpPr txBox="1"/>
              <p:nvPr/>
            </p:nvSpPr>
            <p:spPr>
              <a:xfrm>
                <a:off x="8463151" y="5102321"/>
                <a:ext cx="942591" cy="461665"/>
              </a:xfrm>
              <a:prstGeom prst="rect">
                <a:avLst/>
              </a:prstGeom>
              <a:noFill/>
            </p:spPr>
            <p:txBody>
              <a:bodyPr wrap="square" rtlCol="0">
                <a:spAutoFit/>
              </a:bodyPr>
              <a:lstStyle/>
              <a:p>
                <a:pPr algn="r"/>
                <a:r>
                  <a:rPr lang="en-US" sz="1200">
                    <a:effectLst>
                      <a:glow rad="63500">
                        <a:srgbClr val="A1B3E9"/>
                      </a:glow>
                    </a:effectLst>
                    <a:latin typeface="Century Gothic" panose="020B0502020202020204" pitchFamily="34" charset="0"/>
                  </a:rPr>
                  <a:t>Extended Reality</a:t>
                </a:r>
              </a:p>
            </p:txBody>
          </p:sp>
          <p:sp>
            <p:nvSpPr>
              <p:cNvPr id="95" name="TextBox 94">
                <a:extLst>
                  <a:ext uri="{FF2B5EF4-FFF2-40B4-BE49-F238E27FC236}">
                    <a16:creationId xmlns:a16="http://schemas.microsoft.com/office/drawing/2014/main" id="{4335C370-D4D3-441A-8BC2-CDC187FD582E}"/>
                  </a:ext>
                </a:extLst>
              </p:cNvPr>
              <p:cNvSpPr txBox="1"/>
              <p:nvPr/>
            </p:nvSpPr>
            <p:spPr>
              <a:xfrm>
                <a:off x="8463548" y="3356889"/>
                <a:ext cx="1144752" cy="646331"/>
              </a:xfrm>
              <a:prstGeom prst="rect">
                <a:avLst/>
              </a:prstGeom>
              <a:noFill/>
            </p:spPr>
            <p:txBody>
              <a:bodyPr wrap="square" rtlCol="0">
                <a:spAutoFit/>
              </a:bodyPr>
              <a:lstStyle/>
              <a:p>
                <a:r>
                  <a:rPr lang="en-US" sz="1200">
                    <a:effectLst>
                      <a:glow rad="63500">
                        <a:srgbClr val="9FC0C9"/>
                      </a:glow>
                    </a:effectLst>
                    <a:latin typeface="Century Gothic" panose="020B0502020202020204" pitchFamily="34" charset="0"/>
                  </a:rPr>
                  <a:t>Model-Based Anything</a:t>
                </a:r>
              </a:p>
            </p:txBody>
          </p:sp>
          <p:sp>
            <p:nvSpPr>
              <p:cNvPr id="96" name="TextBox 95">
                <a:extLst>
                  <a:ext uri="{FF2B5EF4-FFF2-40B4-BE49-F238E27FC236}">
                    <a16:creationId xmlns:a16="http://schemas.microsoft.com/office/drawing/2014/main" id="{3A422E76-F5B3-4849-A219-5221CADF89EB}"/>
                  </a:ext>
                </a:extLst>
              </p:cNvPr>
              <p:cNvSpPr txBox="1"/>
              <p:nvPr/>
            </p:nvSpPr>
            <p:spPr>
              <a:xfrm>
                <a:off x="6400442" y="3179938"/>
                <a:ext cx="1144752" cy="830997"/>
              </a:xfrm>
              <a:prstGeom prst="rect">
                <a:avLst/>
              </a:prstGeom>
              <a:noFill/>
            </p:spPr>
            <p:txBody>
              <a:bodyPr wrap="square" rtlCol="0">
                <a:spAutoFit/>
              </a:bodyPr>
              <a:lstStyle/>
              <a:p>
                <a:r>
                  <a:rPr lang="en-US" sz="1200">
                    <a:effectLst>
                      <a:glow rad="63500">
                        <a:srgbClr val="9FC0C9"/>
                      </a:glow>
                    </a:effectLst>
                    <a:latin typeface="Century Gothic" panose="020B0502020202020204" pitchFamily="34" charset="0"/>
                  </a:rPr>
                  <a:t>Artificial Intelligence/ Machine Learning</a:t>
                </a:r>
              </a:p>
            </p:txBody>
          </p:sp>
          <p:sp>
            <p:nvSpPr>
              <p:cNvPr id="97" name="TextBox 96">
                <a:extLst>
                  <a:ext uri="{FF2B5EF4-FFF2-40B4-BE49-F238E27FC236}">
                    <a16:creationId xmlns:a16="http://schemas.microsoft.com/office/drawing/2014/main" id="{617BD485-5304-4D17-A450-E481043771E9}"/>
                  </a:ext>
                </a:extLst>
              </p:cNvPr>
              <p:cNvSpPr txBox="1"/>
              <p:nvPr/>
            </p:nvSpPr>
            <p:spPr>
              <a:xfrm>
                <a:off x="7913745" y="2484172"/>
                <a:ext cx="1404438" cy="461665"/>
              </a:xfrm>
              <a:prstGeom prst="rect">
                <a:avLst/>
              </a:prstGeom>
              <a:noFill/>
            </p:spPr>
            <p:txBody>
              <a:bodyPr wrap="square" rtlCol="0">
                <a:spAutoFit/>
              </a:bodyPr>
              <a:lstStyle/>
              <a:p>
                <a:r>
                  <a:rPr lang="en-US" sz="1200">
                    <a:effectLst>
                      <a:glow rad="63500">
                        <a:srgbClr val="9DB8D8"/>
                      </a:glow>
                    </a:effectLst>
                    <a:latin typeface="Century Gothic" panose="020B0502020202020204" pitchFamily="34" charset="0"/>
                  </a:rPr>
                  <a:t>Intelligent Automation</a:t>
                </a:r>
              </a:p>
            </p:txBody>
          </p:sp>
        </p:grpSp>
        <p:grpSp>
          <p:nvGrpSpPr>
            <p:cNvPr id="13" name="Group 12">
              <a:extLst>
                <a:ext uri="{FF2B5EF4-FFF2-40B4-BE49-F238E27FC236}">
                  <a16:creationId xmlns:a16="http://schemas.microsoft.com/office/drawing/2014/main" id="{3D304E5B-76DD-4FFD-97CB-0757E0B48116}"/>
                </a:ext>
              </a:extLst>
            </p:cNvPr>
            <p:cNvGrpSpPr/>
            <p:nvPr/>
          </p:nvGrpSpPr>
          <p:grpSpPr>
            <a:xfrm>
              <a:off x="6956764" y="4399503"/>
              <a:ext cx="1794186" cy="542155"/>
              <a:chOff x="3752149" y="4406449"/>
              <a:chExt cx="5095346" cy="1410597"/>
            </a:xfrm>
          </p:grpSpPr>
          <p:pic>
            <p:nvPicPr>
              <p:cNvPr id="87" name="Picture 2" descr="Virtual Reality Icon Stock Vector (Royalty Free) 528166507 | Shutterstock">
                <a:extLst>
                  <a:ext uri="{FF2B5EF4-FFF2-40B4-BE49-F238E27FC236}">
                    <a16:creationId xmlns:a16="http://schemas.microsoft.com/office/drawing/2014/main" id="{B81AF799-B027-49C7-A814-7DF13F0C6A34}"/>
                  </a:ext>
                </a:extLst>
              </p:cNvPr>
              <p:cNvPicPr>
                <a:picLocks noChangeAspect="1" noChangeArrowheads="1"/>
              </p:cNvPicPr>
              <p:nvPr/>
            </p:nvPicPr>
            <p:blipFill rotWithShape="1">
              <a:blip r:embed="rId27" cstate="screen">
                <a:clrChange>
                  <a:clrFrom>
                    <a:srgbClr val="F2F2F2"/>
                  </a:clrFrom>
                  <a:clrTo>
                    <a:srgbClr val="F2F2F2">
                      <a:alpha val="0"/>
                    </a:srgbClr>
                  </a:clrTo>
                </a:clrChange>
                <a:extLst>
                  <a:ext uri="{28A0092B-C50C-407E-A947-70E740481C1C}">
                    <a14:useLocalDpi xmlns:a14="http://schemas.microsoft.com/office/drawing/2010/main"/>
                  </a:ext>
                </a:extLst>
              </a:blip>
              <a:srcRect/>
              <a:stretch/>
            </p:blipFill>
            <p:spPr bwMode="auto">
              <a:xfrm>
                <a:off x="7453884" y="4406449"/>
                <a:ext cx="1393611" cy="1410597"/>
              </a:xfrm>
              <a:prstGeom prst="rect">
                <a:avLst/>
              </a:prstGeom>
              <a:noFill/>
              <a:effectLst>
                <a:glow rad="38100">
                  <a:srgbClr val="9EB1E8"/>
                </a:glow>
              </a:effectLst>
              <a:extLst>
                <a:ext uri="{909E8E84-426E-40DD-AFC4-6F175D3DCCD1}">
                  <a14:hiddenFill xmlns:a14="http://schemas.microsoft.com/office/drawing/2010/main">
                    <a:solidFill>
                      <a:srgbClr val="FFFFFF"/>
                    </a:solidFill>
                  </a14:hiddenFill>
                </a:ext>
              </a:extLst>
            </p:spPr>
          </p:pic>
          <p:pic>
            <p:nvPicPr>
              <p:cNvPr id="98" name="Picture 4" descr="26,280 Iot Symbols Images, Stock Photos &amp; Vectors | Shutterstock">
                <a:extLst>
                  <a:ext uri="{FF2B5EF4-FFF2-40B4-BE49-F238E27FC236}">
                    <a16:creationId xmlns:a16="http://schemas.microsoft.com/office/drawing/2014/main" id="{9C2FD069-0835-408D-A06F-AAD36B7E3DEC}"/>
                  </a:ext>
                </a:extLst>
              </p:cNvPr>
              <p:cNvPicPr>
                <a:picLocks noChangeAspect="1" noChangeArrowheads="1"/>
              </p:cNvPicPr>
              <p:nvPr/>
            </p:nvPicPr>
            <p:blipFill rotWithShape="1">
              <a:blip r:embed="rId2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483177" y="4458714"/>
                <a:ext cx="1591785" cy="1358332"/>
              </a:xfrm>
              <a:prstGeom prst="rect">
                <a:avLst/>
              </a:prstGeom>
              <a:noFill/>
              <a:effectLst>
                <a:glow rad="38100">
                  <a:srgbClr val="9EB1E8"/>
                </a:glow>
              </a:effectLst>
              <a:extLst>
                <a:ext uri="{909E8E84-426E-40DD-AFC4-6F175D3DCCD1}">
                  <a14:hiddenFill xmlns:a14="http://schemas.microsoft.com/office/drawing/2010/main">
                    <a:solidFill>
                      <a:srgbClr val="FFFFFF"/>
                    </a:solidFill>
                  </a14:hiddenFill>
                </a:ext>
              </a:extLst>
            </p:spPr>
          </p:pic>
          <p:pic>
            <p:nvPicPr>
              <p:cNvPr id="99" name="Picture 6" descr="148,703 Shield Lock Images, Stock Photos &amp; Vectors | Shutterstock">
                <a:extLst>
                  <a:ext uri="{FF2B5EF4-FFF2-40B4-BE49-F238E27FC236}">
                    <a16:creationId xmlns:a16="http://schemas.microsoft.com/office/drawing/2014/main" id="{EED7CD28-0582-4A6A-A1B9-58D534A870A1}"/>
                  </a:ext>
                </a:extLst>
              </p:cNvPr>
              <p:cNvPicPr>
                <a:picLocks noChangeAspect="1" noChangeArrowheads="1"/>
              </p:cNvPicPr>
              <p:nvPr/>
            </p:nvPicPr>
            <p:blipFill rotWithShape="1">
              <a:blip r:embed="rId2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752149" y="4510197"/>
                <a:ext cx="1258819" cy="1203099"/>
              </a:xfrm>
              <a:prstGeom prst="rect">
                <a:avLst/>
              </a:prstGeom>
              <a:noFill/>
              <a:effectLst>
                <a:glow rad="38100">
                  <a:srgbClr val="9EB1E8"/>
                </a:glow>
              </a:effectLst>
              <a:extLst>
                <a:ext uri="{909E8E84-426E-40DD-AFC4-6F175D3DCCD1}">
                  <a14:hiddenFill xmlns:a14="http://schemas.microsoft.com/office/drawing/2010/main">
                    <a:solidFill>
                      <a:srgbClr val="FFFFFF"/>
                    </a:solidFill>
                  </a14:hiddenFill>
                </a:ext>
              </a:extLst>
            </p:spPr>
          </p:pic>
        </p:grpSp>
      </p:grpSp>
      <p:pic>
        <p:nvPicPr>
          <p:cNvPr id="88" name="Picture 2">
            <a:extLst>
              <a:ext uri="{FF2B5EF4-FFF2-40B4-BE49-F238E27FC236}">
                <a16:creationId xmlns:a16="http://schemas.microsoft.com/office/drawing/2014/main" id="{16CB2551-611E-41DA-B6E0-C34758248C79}"/>
              </a:ext>
            </a:extLst>
          </p:cNvPr>
          <p:cNvPicPr>
            <a:picLocks noChangeAspect="1" noChangeArrowheads="1"/>
          </p:cNvPicPr>
          <p:nvPr/>
        </p:nvPicPr>
        <p:blipFill>
          <a:blip r:embed="rId30">
            <a:extLst>
              <a:ext uri="{28A0092B-C50C-407E-A947-70E740481C1C}">
                <a14:useLocalDpi xmlns:a14="http://schemas.microsoft.com/office/drawing/2010/main"/>
              </a:ext>
            </a:extLst>
          </a:blip>
          <a:srcRect/>
          <a:stretch>
            <a:fillRect/>
          </a:stretch>
        </p:blipFill>
        <p:spPr bwMode="auto">
          <a:xfrm>
            <a:off x="8165367" y="5781480"/>
            <a:ext cx="2013163" cy="1009839"/>
          </a:xfrm>
          <a:prstGeom prst="rect">
            <a:avLst/>
          </a:prstGeom>
          <a:noFill/>
          <a:extLst>
            <a:ext uri="{909E8E84-426E-40DD-AFC4-6F175D3DCCD1}">
              <a14:hiddenFill xmlns:a14="http://schemas.microsoft.com/office/drawing/2010/main">
                <a:solidFill>
                  <a:srgbClr val="FFFFFF"/>
                </a:solidFill>
              </a14:hiddenFill>
            </a:ext>
          </a:extLst>
        </p:spPr>
      </p:pic>
      <p:sp>
        <p:nvSpPr>
          <p:cNvPr id="100" name="TextBox 99">
            <a:extLst>
              <a:ext uri="{FF2B5EF4-FFF2-40B4-BE49-F238E27FC236}">
                <a16:creationId xmlns:a16="http://schemas.microsoft.com/office/drawing/2014/main" id="{E802294B-864B-42B3-8B7F-223A0667460A}"/>
              </a:ext>
            </a:extLst>
          </p:cNvPr>
          <p:cNvSpPr txBox="1"/>
          <p:nvPr/>
        </p:nvSpPr>
        <p:spPr>
          <a:xfrm>
            <a:off x="9541648" y="5836657"/>
            <a:ext cx="215058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prstClr val="black"/>
                </a:solidFill>
                <a:latin typeface="Century Gothic" panose="020B0502020202020204" pitchFamily="34" charset="0"/>
              </a:rPr>
              <a:t>Future</a:t>
            </a:r>
            <a:r>
              <a:rPr kumimoji="0" lang="en-US"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NASA</a:t>
            </a:r>
          </a:p>
        </p:txBody>
      </p:sp>
      <p:sp>
        <p:nvSpPr>
          <p:cNvPr id="101" name="TextBox 100">
            <a:extLst>
              <a:ext uri="{FF2B5EF4-FFF2-40B4-BE49-F238E27FC236}">
                <a16:creationId xmlns:a16="http://schemas.microsoft.com/office/drawing/2014/main" id="{C2359BD2-E079-4BD2-95AD-EA9E51195872}"/>
              </a:ext>
            </a:extLst>
          </p:cNvPr>
          <p:cNvSpPr txBox="1"/>
          <p:nvPr/>
        </p:nvSpPr>
        <p:spPr>
          <a:xfrm>
            <a:off x="80587" y="6410637"/>
            <a:ext cx="6414246" cy="369332"/>
          </a:xfrm>
          <a:prstGeom prst="rect">
            <a:avLst/>
          </a:prstGeom>
          <a:noFill/>
        </p:spPr>
        <p:txBody>
          <a:bodyPr wrap="square">
            <a:spAutoFit/>
          </a:bodyPr>
          <a:lstStyle/>
          <a:p>
            <a:pPr>
              <a:spcBef>
                <a:spcPts val="0"/>
              </a:spcBef>
              <a:buSzPts val="1800"/>
            </a:pPr>
            <a:r>
              <a:rPr lang="en-US" sz="1800" i="1" dirty="0">
                <a:latin typeface="Century Gothic" panose="020B0502020202020204" pitchFamily="34" charset="0"/>
                <a:hlinkClick r:id="rId31"/>
              </a:rPr>
              <a:t>NASA TM 20220018538</a:t>
            </a:r>
            <a:endParaRPr lang="en-US" sz="1800" i="1" dirty="0">
              <a:latin typeface="Century Gothic" panose="020B0502020202020204" pitchFamily="34" charset="0"/>
            </a:endParaRPr>
          </a:p>
        </p:txBody>
      </p:sp>
      <p:sp>
        <p:nvSpPr>
          <p:cNvPr id="102" name="Slide Number Placeholder 3">
            <a:extLst>
              <a:ext uri="{FF2B5EF4-FFF2-40B4-BE49-F238E27FC236}">
                <a16:creationId xmlns:a16="http://schemas.microsoft.com/office/drawing/2014/main" id="{C7EE0562-E8B7-420D-A824-DE51EA642F6F}"/>
              </a:ext>
            </a:extLst>
          </p:cNvPr>
          <p:cNvSpPr>
            <a:spLocks noGrp="1"/>
          </p:cNvSpPr>
          <p:nvPr>
            <p:ph type="sldNum" sz="quarter" idx="12"/>
          </p:nvPr>
        </p:nvSpPr>
        <p:spPr>
          <a:xfrm>
            <a:off x="9347200" y="6488697"/>
            <a:ext cx="2844800" cy="365125"/>
          </a:xfrm>
        </p:spPr>
        <p:txBody>
          <a:bodyPr/>
          <a:lstStyle/>
          <a:p>
            <a:fld id="{C1648A5A-AD4A-4009-87F5-A24241EE7D5C}" type="slidenum">
              <a:rPr lang="en-US" smtClean="0">
                <a:solidFill>
                  <a:prstClr val="black">
                    <a:tint val="75000"/>
                  </a:prstClr>
                </a:solidFill>
              </a:rPr>
              <a:pPr/>
              <a:t>3</a:t>
            </a:fld>
            <a:endParaRPr lang="en-US">
              <a:solidFill>
                <a:prstClr val="black">
                  <a:tint val="75000"/>
                </a:prstClr>
              </a:solidFill>
            </a:endParaRPr>
          </a:p>
        </p:txBody>
      </p:sp>
      <p:sp>
        <p:nvSpPr>
          <p:cNvPr id="4" name="Rectangle 3">
            <a:extLst>
              <a:ext uri="{FF2B5EF4-FFF2-40B4-BE49-F238E27FC236}">
                <a16:creationId xmlns:a16="http://schemas.microsoft.com/office/drawing/2014/main" id="{79699505-30E3-4F63-0F1B-314F5A943BF8}"/>
              </a:ext>
            </a:extLst>
          </p:cNvPr>
          <p:cNvSpPr/>
          <p:nvPr/>
        </p:nvSpPr>
        <p:spPr>
          <a:xfrm>
            <a:off x="1969480" y="2416272"/>
            <a:ext cx="2700078" cy="2834601"/>
          </a:xfrm>
          <a:prstGeom prst="rect">
            <a:avLst/>
          </a:prstGeom>
          <a:solidFill>
            <a:schemeClr val="bg1">
              <a:alpha val="7352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4">
            <a:extLst>
              <a:ext uri="{FF2B5EF4-FFF2-40B4-BE49-F238E27FC236}">
                <a16:creationId xmlns:a16="http://schemas.microsoft.com/office/drawing/2014/main" id="{D313AB56-2390-A3E1-4EF6-E2AFA987623C}"/>
              </a:ext>
            </a:extLst>
          </p:cNvPr>
          <p:cNvSpPr/>
          <p:nvPr/>
        </p:nvSpPr>
        <p:spPr>
          <a:xfrm>
            <a:off x="2246211" y="2805130"/>
            <a:ext cx="1012289" cy="1015445"/>
          </a:xfrm>
          <a:custGeom>
            <a:avLst/>
            <a:gdLst>
              <a:gd name="connsiteX0" fmla="*/ 0 w 2264942"/>
              <a:gd name="connsiteY0" fmla="*/ 2264942 h 2264942"/>
              <a:gd name="connsiteX1" fmla="*/ 2264942 w 2264942"/>
              <a:gd name="connsiteY1" fmla="*/ 0 h 2264942"/>
              <a:gd name="connsiteX2" fmla="*/ 2264942 w 2264942"/>
              <a:gd name="connsiteY2" fmla="*/ 2264942 h 2264942"/>
              <a:gd name="connsiteX3" fmla="*/ 0 w 2264942"/>
              <a:gd name="connsiteY3" fmla="*/ 2264942 h 2264942"/>
            </a:gdLst>
            <a:ahLst/>
            <a:cxnLst>
              <a:cxn ang="0">
                <a:pos x="connsiteX0" y="connsiteY0"/>
              </a:cxn>
              <a:cxn ang="0">
                <a:pos x="connsiteX1" y="connsiteY1"/>
              </a:cxn>
              <a:cxn ang="0">
                <a:pos x="connsiteX2" y="connsiteY2"/>
              </a:cxn>
              <a:cxn ang="0">
                <a:pos x="connsiteX3" y="connsiteY3"/>
              </a:cxn>
            </a:cxnLst>
            <a:rect l="l" t="t" r="r" b="b"/>
            <a:pathLst>
              <a:path w="2264942" h="2264942">
                <a:moveTo>
                  <a:pt x="0" y="2264942"/>
                </a:moveTo>
                <a:cubicBezTo>
                  <a:pt x="0" y="1014049"/>
                  <a:pt x="1014049" y="0"/>
                  <a:pt x="2264942" y="0"/>
                </a:cubicBezTo>
                <a:lnTo>
                  <a:pt x="2264942" y="2264942"/>
                </a:lnTo>
                <a:lnTo>
                  <a:pt x="0" y="2264942"/>
                </a:lnTo>
                <a:close/>
              </a:path>
            </a:pathLst>
          </a:custGeom>
          <a:blipFill dpi="0" rotWithShape="1">
            <a:blip r:embed="rId4" cstate="screen">
              <a:duotone>
                <a:schemeClr val="accent1">
                  <a:shade val="45000"/>
                  <a:satMod val="135000"/>
                </a:schemeClr>
                <a:prstClr val="white"/>
              </a:duotone>
              <a:extLst>
                <a:ext uri="{BEBA8EAE-BF5A-486C-A8C5-ECC9F3942E4B}">
                  <a14:imgProps xmlns:a14="http://schemas.microsoft.com/office/drawing/2010/main">
                    <a14:imgLayer r:embed="rId32">
                      <a14:imgEffect>
                        <a14:brightnessContrast bright="-20000" contrast="20000"/>
                      </a14:imgEffect>
                    </a14:imgLayer>
                  </a14:imgProps>
                </a:ext>
                <a:ext uri="{28A0092B-C50C-407E-A947-70E740481C1C}">
                  <a14:useLocalDpi xmlns:a14="http://schemas.microsoft.com/office/drawing/2010/main"/>
                </a:ext>
              </a:extLst>
            </a:blip>
            <a:srcRect/>
            <a:stretch>
              <a:fillRect/>
            </a:stretch>
          </a:blipFill>
          <a:ln w="57150">
            <a:solidFill>
              <a:schemeClr val="tx2"/>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91402" tIns="791402" rIns="128016" bIns="12801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1100" b="1" i="0" u="none" strike="noStrike" kern="1200" cap="none" spc="0" normalizeH="0" baseline="0" noProof="0">
              <a:ln>
                <a:noFill/>
              </a:ln>
              <a:solidFill>
                <a:prstClr val="white"/>
              </a:solidFill>
              <a:effectLst>
                <a:glow rad="203200">
                  <a:srgbClr val="1F497D"/>
                </a:glow>
              </a:effectLst>
              <a:uLnTx/>
              <a:uFillTx/>
              <a:latin typeface="Century Gothic" panose="020B0502020202020204" pitchFamily="34" charset="0"/>
              <a:ea typeface="+mn-ea"/>
              <a:cs typeface="Biome Light" panose="020B0502040204020203" pitchFamily="34" charset="0"/>
            </a:endParaRPr>
          </a:p>
        </p:txBody>
      </p:sp>
      <p:sp>
        <p:nvSpPr>
          <p:cNvPr id="41" name="TextBox 40">
            <a:extLst>
              <a:ext uri="{FF2B5EF4-FFF2-40B4-BE49-F238E27FC236}">
                <a16:creationId xmlns:a16="http://schemas.microsoft.com/office/drawing/2014/main" id="{41527857-F6C3-845B-099D-7ECE5C16B4D7}"/>
              </a:ext>
            </a:extLst>
          </p:cNvPr>
          <p:cNvSpPr txBox="1"/>
          <p:nvPr/>
        </p:nvSpPr>
        <p:spPr>
          <a:xfrm>
            <a:off x="2007599" y="2946260"/>
            <a:ext cx="1595992" cy="480131"/>
          </a:xfrm>
          <a:prstGeom prst="rect">
            <a:avLst/>
          </a:prstGeom>
          <a:noFill/>
        </p:spPr>
        <p:txBody>
          <a:bodyPr wrap="square">
            <a:sp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white"/>
                </a:solidFill>
                <a:effectLst>
                  <a:glow rad="203200">
                    <a:srgbClr val="1F497D"/>
                  </a:glow>
                </a:effectLst>
                <a:uLnTx/>
                <a:uFillTx/>
                <a:latin typeface="Century Gothic" panose="020B0502020202020204" pitchFamily="34" charset="0"/>
                <a:ea typeface="+mn-ea"/>
                <a:cs typeface="Biome Light" panose="020B0502040204020203" pitchFamily="34" charset="0"/>
              </a:rPr>
              <a:t>Transform Engineering</a:t>
            </a:r>
          </a:p>
        </p:txBody>
      </p:sp>
      <p:grpSp>
        <p:nvGrpSpPr>
          <p:cNvPr id="46" name="Group 45">
            <a:extLst>
              <a:ext uri="{FF2B5EF4-FFF2-40B4-BE49-F238E27FC236}">
                <a16:creationId xmlns:a16="http://schemas.microsoft.com/office/drawing/2014/main" id="{8C48EC2F-50E3-B9E8-7B8D-1C2E0DA421E9}"/>
              </a:ext>
            </a:extLst>
          </p:cNvPr>
          <p:cNvGrpSpPr/>
          <p:nvPr/>
        </p:nvGrpSpPr>
        <p:grpSpPr>
          <a:xfrm>
            <a:off x="149935" y="99080"/>
            <a:ext cx="658329" cy="603567"/>
            <a:chOff x="-1224897" y="1293831"/>
            <a:chExt cx="7350716" cy="4895494"/>
          </a:xfrm>
          <a:effectLst>
            <a:outerShdw blurRad="50800" dist="38100" algn="l" rotWithShape="0">
              <a:prstClr val="black">
                <a:alpha val="40000"/>
              </a:prstClr>
            </a:outerShdw>
          </a:effectLst>
        </p:grpSpPr>
        <p:sp>
          <p:nvSpPr>
            <p:cNvPr id="50" name="Rectangle 49">
              <a:extLst>
                <a:ext uri="{FF2B5EF4-FFF2-40B4-BE49-F238E27FC236}">
                  <a16:creationId xmlns:a16="http://schemas.microsoft.com/office/drawing/2014/main" id="{EC72B018-A1AE-E907-D127-FAFD1CBDC221}"/>
                </a:ext>
              </a:extLst>
            </p:cNvPr>
            <p:cNvSpPr/>
            <p:nvPr/>
          </p:nvSpPr>
          <p:spPr>
            <a:xfrm rot="19469447">
              <a:off x="-1224897" y="1293831"/>
              <a:ext cx="7350716" cy="4895494"/>
            </a:xfrm>
            <a:prstGeom prst="rect">
              <a:avLst/>
            </a:prstGeom>
          </p:spPr>
          <p:txBody>
            <a:bodyPr>
              <a:prstTxWarp prst="textButto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600" normalizeH="0" baseline="0" noProof="0" dirty="0">
                  <a:ln>
                    <a:noFill/>
                  </a:ln>
                  <a:solidFill>
                    <a:srgbClr val="0066B3"/>
                  </a:solidFill>
                  <a:effectLst/>
                  <a:uLnTx/>
                  <a:uFillTx/>
                  <a:latin typeface="Century Gothic" panose="020B0502020202020204" pitchFamily="34" charset="0"/>
                  <a:ea typeface="+mn-ea"/>
                  <a:cs typeface="+mn-cs"/>
                </a:rPr>
                <a:t>   </a:t>
              </a:r>
              <a:r>
                <a:rPr kumimoji="0" lang="en-US" sz="2800" b="1"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NASA </a:t>
              </a:r>
              <a:r>
                <a:rPr kumimoji="0" lang="en-US" sz="2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DIGITAL</a:t>
              </a:r>
              <a:r>
                <a:rPr kumimoji="0" lang="en-US" sz="2800" b="1"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endParaRPr kumimoji="0" lang="en-US" sz="2000" b="1"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1" u="none" strike="noStrike" kern="1200" cap="none" spc="600" normalizeH="0" baseline="0" noProof="0" dirty="0">
                <a:ln>
                  <a:noFill/>
                </a:ln>
                <a:solidFill>
                  <a:srgbClr val="0066B3"/>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600" normalizeH="0" baseline="0" noProof="0" dirty="0">
                  <a:ln>
                    <a:noFill/>
                  </a:ln>
                  <a:solidFill>
                    <a:prstClr val="white"/>
                  </a:solidFill>
                  <a:effectLst/>
                  <a:uLnTx/>
                  <a:uFillTx/>
                  <a:latin typeface="Century Gothic" panose="020B0502020202020204" pitchFamily="34" charset="0"/>
                  <a:ea typeface="+mn-ea"/>
                  <a:cs typeface="+mn-cs"/>
                </a:rPr>
                <a:t>TRANSF</a:t>
              </a:r>
              <a:r>
                <a:rPr kumimoji="0" lang="en-US" sz="2800" b="1" i="1" u="none" strike="noStrike" kern="1200" cap="none" spc="600" normalizeH="0" baseline="0" noProof="0" dirty="0">
                  <a:ln>
                    <a:noFill/>
                  </a:ln>
                  <a:solidFill>
                    <a:srgbClr val="FF0000"/>
                  </a:solidFill>
                  <a:effectLst/>
                  <a:uLnTx/>
                  <a:uFillTx/>
                  <a:latin typeface="Century Gothic" panose="020B0502020202020204" pitchFamily="34" charset="0"/>
                  <a:ea typeface="+mn-ea"/>
                  <a:cs typeface="+mn-cs"/>
                </a:rPr>
                <a:t>O</a:t>
              </a:r>
              <a:r>
                <a:rPr kumimoji="0" lang="en-US" sz="2800" b="1" i="1" u="none" strike="noStrike" kern="1200" cap="none" spc="600" normalizeH="0" baseline="0" noProof="0" dirty="0">
                  <a:ln>
                    <a:noFill/>
                  </a:ln>
                  <a:solidFill>
                    <a:prstClr val="white"/>
                  </a:solidFill>
                  <a:effectLst/>
                  <a:uLnTx/>
                  <a:uFillTx/>
                  <a:latin typeface="Century Gothic" panose="020B0502020202020204" pitchFamily="34" charset="0"/>
                  <a:ea typeface="+mn-ea"/>
                  <a:cs typeface="+mn-cs"/>
                </a:rPr>
                <a:t>RMATION</a:t>
              </a:r>
            </a:p>
          </p:txBody>
        </p:sp>
        <p:pic>
          <p:nvPicPr>
            <p:cNvPr id="51" name="Google Shape;261;p1" descr="DT_ON_WHITE.png">
              <a:extLst>
                <a:ext uri="{FF2B5EF4-FFF2-40B4-BE49-F238E27FC236}">
                  <a16:creationId xmlns:a16="http://schemas.microsoft.com/office/drawing/2014/main" id="{20AB1C0F-E9FC-6EB8-3AD5-4D05A2DC53EA}"/>
                </a:ext>
              </a:extLst>
            </p:cNvPr>
            <p:cNvPicPr preferRelativeResize="0"/>
            <p:nvPr/>
          </p:nvPicPr>
          <p:blipFill rotWithShape="1">
            <a:blip r:embed="rId33" cstate="screen">
              <a:alphaModFix/>
              <a:extLst>
                <a:ext uri="{28A0092B-C50C-407E-A947-70E740481C1C}">
                  <a14:useLocalDpi xmlns:a14="http://schemas.microsoft.com/office/drawing/2010/main"/>
                </a:ext>
              </a:extLst>
            </a:blip>
            <a:srcRect/>
            <a:stretch/>
          </p:blipFill>
          <p:spPr>
            <a:xfrm>
              <a:off x="-209653" y="1375240"/>
              <a:ext cx="5320218" cy="4078771"/>
            </a:xfrm>
            <a:prstGeom prst="rect">
              <a:avLst/>
            </a:prstGeom>
            <a:noFill/>
            <a:ln>
              <a:noFill/>
            </a:ln>
            <a:effectLst/>
          </p:spPr>
        </p:pic>
        <p:sp>
          <p:nvSpPr>
            <p:cNvPr id="55" name="Rectangle 54">
              <a:extLst>
                <a:ext uri="{FF2B5EF4-FFF2-40B4-BE49-F238E27FC236}">
                  <a16:creationId xmlns:a16="http://schemas.microsoft.com/office/drawing/2014/main" id="{C91FE2CB-57C5-7233-950D-7FBDBF79AADE}"/>
                </a:ext>
              </a:extLst>
            </p:cNvPr>
            <p:cNvSpPr/>
            <p:nvPr/>
          </p:nvSpPr>
          <p:spPr>
            <a:xfrm rot="20659001">
              <a:off x="3619158" y="5605929"/>
              <a:ext cx="94886" cy="255446"/>
            </a:xfrm>
            <a:prstGeom prst="rect">
              <a:avLst/>
            </a:prstGeom>
            <a:solidFill>
              <a:srgbClr val="FF0000"/>
            </a:solidFill>
            <a:ln w="6350">
              <a:solidFill>
                <a:srgbClr val="EE3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93853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dissolve">
                                      <p:cBhvr>
                                        <p:cTn id="55" dur="500"/>
                                        <p:tgtEl>
                                          <p:spTgt spid="28"/>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dissolve">
                                      <p:cBhvr>
                                        <p:cTn id="58" dur="500"/>
                                        <p:tgtEl>
                                          <p:spTgt spid="41"/>
                                        </p:tgtEl>
                                      </p:cBhvr>
                                    </p:animEffect>
                                  </p:childTnLst>
                                </p:cTn>
                              </p:par>
                              <p:par>
                                <p:cTn id="59" presetID="9" presetClass="entr" presetSubtype="0" fill="hold" grpId="1"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dissolve">
                                      <p:cBhvr>
                                        <p:cTn id="61" dur="5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mph" presetSubtype="0" fill="hold" grpId="1" nodeType="clickEffect">
                                  <p:stCondLst>
                                    <p:cond delay="0"/>
                                  </p:stCondLst>
                                  <p:childTnLst>
                                    <p:animScale>
                                      <p:cBhvr>
                                        <p:cTn id="65" dur="2000" fill="hold"/>
                                        <p:tgtEl>
                                          <p:spTgt spid="41"/>
                                        </p:tgtEl>
                                      </p:cBhvr>
                                      <p:by x="150000" y="150000"/>
                                    </p:animScale>
                                  </p:childTnLst>
                                </p:cTn>
                              </p:par>
                              <p:par>
                                <p:cTn id="66" presetID="6" presetClass="emph" presetSubtype="0" fill="hold" grpId="1" nodeType="withEffect">
                                  <p:stCondLst>
                                    <p:cond delay="0"/>
                                  </p:stCondLst>
                                  <p:childTnLst>
                                    <p:animScale>
                                      <p:cBhvr>
                                        <p:cTn id="67" dur="2000" fill="hold"/>
                                        <p:tgtEl>
                                          <p:spTgt spid="2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p:bldP spid="66" grpId="0"/>
      <p:bldP spid="67" grpId="0"/>
      <p:bldP spid="64" grpId="0"/>
      <p:bldP spid="70" grpId="0"/>
      <p:bldP spid="71" grpId="0"/>
      <p:bldP spid="100" grpId="0"/>
      <p:bldP spid="4" grpId="1" animBg="1"/>
      <p:bldP spid="28" grpId="0" animBg="1"/>
      <p:bldP spid="28" grpId="1" animBg="1"/>
      <p:bldP spid="41" grpId="0"/>
      <p:bldP spid="4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070264AC-B809-C0D7-7FCC-6C7AB0E9DE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824615"/>
            <a:ext cx="12129247" cy="2211469"/>
          </a:xfrm>
          <a:prstGeom prst="rect">
            <a:avLst/>
          </a:prstGeom>
        </p:spPr>
      </p:pic>
      <p:sp>
        <p:nvSpPr>
          <p:cNvPr id="2" name="Title 1">
            <a:extLst>
              <a:ext uri="{FF2B5EF4-FFF2-40B4-BE49-F238E27FC236}">
                <a16:creationId xmlns:a16="http://schemas.microsoft.com/office/drawing/2014/main" id="{A33E871A-AECA-452E-B6C2-4BA1D22767A2}"/>
              </a:ext>
            </a:extLst>
          </p:cNvPr>
          <p:cNvSpPr>
            <a:spLocks noGrp="1"/>
          </p:cNvSpPr>
          <p:nvPr>
            <p:ph type="title"/>
          </p:nvPr>
        </p:nvSpPr>
        <p:spPr/>
        <p:txBody>
          <a:bodyPr>
            <a:normAutofit/>
          </a:bodyPr>
          <a:lstStyle/>
          <a:p>
            <a:r>
              <a:rPr lang="en-US" sz="3600" dirty="0"/>
              <a:t>NASA’s DT Implementation Approach</a:t>
            </a:r>
            <a:endParaRPr lang="en-US" sz="2700" dirty="0"/>
          </a:p>
        </p:txBody>
      </p:sp>
      <p:sp>
        <p:nvSpPr>
          <p:cNvPr id="4" name="Slide Number Placeholder 3">
            <a:extLst>
              <a:ext uri="{FF2B5EF4-FFF2-40B4-BE49-F238E27FC236}">
                <a16:creationId xmlns:a16="http://schemas.microsoft.com/office/drawing/2014/main" id="{DB61C31D-05C5-4CD2-B7E8-12EA8F57BE48}"/>
              </a:ext>
            </a:extLst>
          </p:cNvPr>
          <p:cNvSpPr>
            <a:spLocks noGrp="1"/>
          </p:cNvSpPr>
          <p:nvPr>
            <p:ph type="sldNum" sz="quarter" idx="12"/>
          </p:nvPr>
        </p:nvSpPr>
        <p:spPr/>
        <p:txBody>
          <a:bodyPr/>
          <a:lstStyle/>
          <a:p>
            <a:fld id="{C1648A5A-AD4A-4009-87F5-A24241EE7D5C}" type="slidenum">
              <a:rPr lang="en-US" smtClean="0">
                <a:solidFill>
                  <a:prstClr val="black">
                    <a:tint val="75000"/>
                  </a:prstClr>
                </a:solidFill>
              </a:rPr>
              <a:pPr/>
              <a:t>4</a:t>
            </a:fld>
            <a:endParaRPr lang="en-US">
              <a:solidFill>
                <a:prstClr val="black">
                  <a:tint val="75000"/>
                </a:prstClr>
              </a:solidFill>
            </a:endParaRPr>
          </a:p>
        </p:txBody>
      </p:sp>
      <p:sp>
        <p:nvSpPr>
          <p:cNvPr id="3" name="TextBox 2">
            <a:hlinkClick r:id="" action="ppaction://noaction"/>
            <a:extLst>
              <a:ext uri="{FF2B5EF4-FFF2-40B4-BE49-F238E27FC236}">
                <a16:creationId xmlns:a16="http://schemas.microsoft.com/office/drawing/2014/main" id="{829729FF-5E60-4198-9D30-98C018D550CA}"/>
              </a:ext>
            </a:extLst>
          </p:cNvPr>
          <p:cNvSpPr txBox="1"/>
          <p:nvPr/>
        </p:nvSpPr>
        <p:spPr>
          <a:xfrm>
            <a:off x="941287" y="3215392"/>
            <a:ext cx="2171699" cy="2262158"/>
          </a:xfrm>
          <a:prstGeom prst="rect">
            <a:avLst/>
          </a:prstGeom>
          <a:noFill/>
        </p:spPr>
        <p:txBody>
          <a:bodyPr wrap="square" rtlCol="0">
            <a:spAutoFit/>
          </a:bodyPr>
          <a:lstStyle/>
          <a:p>
            <a:pPr>
              <a:spcBef>
                <a:spcPts val="600"/>
              </a:spcBef>
            </a:pPr>
            <a:r>
              <a:rPr lang="en-US" sz="2000" b="1" dirty="0"/>
              <a:t>Ignite Transformation </a:t>
            </a:r>
          </a:p>
          <a:p>
            <a:pPr>
              <a:spcBef>
                <a:spcPts val="600"/>
              </a:spcBef>
            </a:pPr>
            <a:r>
              <a:rPr lang="en-US" sz="1600" dirty="0"/>
              <a:t>Facilitate </a:t>
            </a:r>
            <a:r>
              <a:rPr lang="en-US" sz="1600" b="1" dirty="0">
                <a:solidFill>
                  <a:srgbClr val="0070C0"/>
                </a:solidFill>
              </a:rPr>
              <a:t>Tx Target Community-owned Roadmaps </a:t>
            </a:r>
            <a:r>
              <a:rPr lang="en-US" sz="1600" dirty="0"/>
              <a:t>&amp; near-term priority actions to align DT intent &amp; goals across NASA </a:t>
            </a:r>
          </a:p>
        </p:txBody>
      </p:sp>
      <p:sp>
        <p:nvSpPr>
          <p:cNvPr id="51" name="TextBox 50">
            <a:hlinkClick r:id="" action="ppaction://noaction"/>
            <a:extLst>
              <a:ext uri="{FF2B5EF4-FFF2-40B4-BE49-F238E27FC236}">
                <a16:creationId xmlns:a16="http://schemas.microsoft.com/office/drawing/2014/main" id="{0B0829A0-CB5C-4DFE-85D8-8471E31116D6}"/>
              </a:ext>
            </a:extLst>
          </p:cNvPr>
          <p:cNvSpPr txBox="1"/>
          <p:nvPr/>
        </p:nvSpPr>
        <p:spPr>
          <a:xfrm>
            <a:off x="3844180" y="3215392"/>
            <a:ext cx="1975054" cy="2508379"/>
          </a:xfrm>
          <a:prstGeom prst="rect">
            <a:avLst/>
          </a:prstGeom>
          <a:noFill/>
        </p:spPr>
        <p:txBody>
          <a:bodyPr wrap="square" rtlCol="0">
            <a:spAutoFit/>
          </a:bodyPr>
          <a:lstStyle/>
          <a:p>
            <a:r>
              <a:rPr lang="en-US" sz="2000" b="1" dirty="0"/>
              <a:t>Connect </a:t>
            </a:r>
          </a:p>
          <a:p>
            <a:r>
              <a:rPr lang="en-US" sz="2000" b="1" dirty="0"/>
              <a:t>Plans</a:t>
            </a:r>
          </a:p>
          <a:p>
            <a:pPr>
              <a:spcBef>
                <a:spcPts val="600"/>
              </a:spcBef>
            </a:pPr>
            <a:r>
              <a:rPr lang="en-US" sz="1600" dirty="0"/>
              <a:t>Coordinate like </a:t>
            </a:r>
            <a:r>
              <a:rPr lang="en-US" sz="1600" b="1" dirty="0">
                <a:solidFill>
                  <a:srgbClr val="0070C0"/>
                </a:solidFill>
              </a:rPr>
              <a:t>Organizational DT Plans</a:t>
            </a:r>
            <a:r>
              <a:rPr lang="en-US" sz="1600" dirty="0">
                <a:solidFill>
                  <a:srgbClr val="0070C0"/>
                </a:solidFill>
              </a:rPr>
              <a:t> </a:t>
            </a:r>
            <a:r>
              <a:rPr lang="en-US" sz="1600" dirty="0"/>
              <a:t>that respond to the DT Strategic Framework to synchronize DT intents </a:t>
            </a:r>
          </a:p>
        </p:txBody>
      </p:sp>
      <p:sp>
        <p:nvSpPr>
          <p:cNvPr id="53" name="TextBox 52">
            <a:hlinkClick r:id="" action="ppaction://noaction"/>
            <a:extLst>
              <a:ext uri="{FF2B5EF4-FFF2-40B4-BE49-F238E27FC236}">
                <a16:creationId xmlns:a16="http://schemas.microsoft.com/office/drawing/2014/main" id="{6A379A53-D327-4E21-B6EC-81FAFFD2A522}"/>
              </a:ext>
            </a:extLst>
          </p:cNvPr>
          <p:cNvSpPr txBox="1"/>
          <p:nvPr/>
        </p:nvSpPr>
        <p:spPr>
          <a:xfrm>
            <a:off x="6407519" y="3215392"/>
            <a:ext cx="2793187" cy="2754600"/>
          </a:xfrm>
          <a:prstGeom prst="rect">
            <a:avLst/>
          </a:prstGeom>
          <a:noFill/>
        </p:spPr>
        <p:txBody>
          <a:bodyPr wrap="square" rtlCol="0">
            <a:spAutoFit/>
          </a:bodyPr>
          <a:lstStyle/>
          <a:p>
            <a:r>
              <a:rPr lang="en-US" sz="2000" b="1" dirty="0"/>
              <a:t>Integrate  </a:t>
            </a:r>
          </a:p>
          <a:p>
            <a:r>
              <a:rPr lang="en-US" sz="2000" b="1" dirty="0"/>
              <a:t>Solutions</a:t>
            </a:r>
          </a:p>
          <a:p>
            <a:pPr>
              <a:spcBef>
                <a:spcPts val="600"/>
              </a:spcBef>
            </a:pPr>
            <a:r>
              <a:rPr lang="en-US" sz="1600" dirty="0"/>
              <a:t>Analyze </a:t>
            </a:r>
            <a:r>
              <a:rPr lang="en-US" sz="1600" b="1" dirty="0">
                <a:solidFill>
                  <a:srgbClr val="0070C0"/>
                </a:solidFill>
              </a:rPr>
              <a:t>Integrated DT Solutions Portfolio </a:t>
            </a:r>
            <a:r>
              <a:rPr lang="en-US" sz="1600" dirty="0"/>
              <a:t>vs. Roadmaps / priorities for redundancies &amp; gaps to  identify leveraging opportunities &amp; inform investment decisions by OCIO, DT &amp; other organizations</a:t>
            </a:r>
          </a:p>
        </p:txBody>
      </p:sp>
      <p:sp>
        <p:nvSpPr>
          <p:cNvPr id="54" name="TextBox 53">
            <a:extLst>
              <a:ext uri="{FF2B5EF4-FFF2-40B4-BE49-F238E27FC236}">
                <a16:creationId xmlns:a16="http://schemas.microsoft.com/office/drawing/2014/main" id="{1394FCFE-125D-4BD8-BD7B-E89162BDD713}"/>
              </a:ext>
            </a:extLst>
          </p:cNvPr>
          <p:cNvSpPr txBox="1"/>
          <p:nvPr/>
        </p:nvSpPr>
        <p:spPr>
          <a:xfrm>
            <a:off x="9364204" y="3215392"/>
            <a:ext cx="2359945" cy="2754600"/>
          </a:xfrm>
          <a:prstGeom prst="rect">
            <a:avLst/>
          </a:prstGeom>
          <a:noFill/>
        </p:spPr>
        <p:txBody>
          <a:bodyPr wrap="square" rtlCol="0">
            <a:spAutoFit/>
          </a:bodyPr>
          <a:lstStyle/>
          <a:p>
            <a:r>
              <a:rPr lang="en-US" sz="2000" b="1" dirty="0"/>
              <a:t>Facilitate </a:t>
            </a:r>
          </a:p>
          <a:p>
            <a:r>
              <a:rPr lang="en-US" sz="2000" b="1" dirty="0"/>
              <a:t>Adoption</a:t>
            </a:r>
          </a:p>
          <a:p>
            <a:pPr>
              <a:spcBef>
                <a:spcPts val="600"/>
              </a:spcBef>
            </a:pPr>
            <a:r>
              <a:rPr lang="en-US" sz="1600" dirty="0"/>
              <a:t>Measure </a:t>
            </a:r>
            <a:r>
              <a:rPr lang="en-US" sz="1600" b="1" dirty="0">
                <a:solidFill>
                  <a:srgbClr val="0070C0"/>
                </a:solidFill>
              </a:rPr>
              <a:t>DT Progress      </a:t>
            </a:r>
            <a:r>
              <a:rPr lang="en-US" sz="1600" dirty="0"/>
              <a:t>on funded Org DT Plans vs. Roadmaps/Priorities; elevate &amp; address cross-cutting barriers via </a:t>
            </a:r>
            <a:r>
              <a:rPr lang="en-US" sz="1600" b="1" dirty="0">
                <a:solidFill>
                  <a:srgbClr val="0070C0"/>
                </a:solidFill>
              </a:rPr>
              <a:t>DT Catalyst Projects</a:t>
            </a:r>
            <a:r>
              <a:rPr lang="en-US" sz="1600" dirty="0">
                <a:solidFill>
                  <a:schemeClr val="accent1"/>
                </a:solidFill>
              </a:rPr>
              <a:t>;</a:t>
            </a:r>
            <a:r>
              <a:rPr lang="en-US" sz="1600" b="1" dirty="0">
                <a:solidFill>
                  <a:schemeClr val="accent1"/>
                </a:solidFill>
              </a:rPr>
              <a:t> </a:t>
            </a:r>
            <a:r>
              <a:rPr lang="en-US" sz="1600" dirty="0"/>
              <a:t>celebrate &amp; share </a:t>
            </a:r>
            <a:r>
              <a:rPr lang="en-US" sz="1600" b="1" dirty="0">
                <a:solidFill>
                  <a:srgbClr val="0070C0"/>
                </a:solidFill>
              </a:rPr>
              <a:t>DT Successes &amp; Exemplars </a:t>
            </a:r>
          </a:p>
        </p:txBody>
      </p:sp>
      <p:pic>
        <p:nvPicPr>
          <p:cNvPr id="9" name="Picture 2" descr="Orange Map Pin transparent PNG - StickPNG">
            <a:extLst>
              <a:ext uri="{FF2B5EF4-FFF2-40B4-BE49-F238E27FC236}">
                <a16:creationId xmlns:a16="http://schemas.microsoft.com/office/drawing/2014/main" id="{C25B8AFB-3785-436F-9AB9-A51FAF858C57}"/>
              </a:ext>
            </a:extLst>
          </p:cNvPr>
          <p:cNvPicPr>
            <a:picLocks noChangeAspect="1" noChangeArrowheads="1"/>
          </p:cNvPicPr>
          <p:nvPr/>
        </p:nvPicPr>
        <p:blipFill>
          <a:blip r:embed="rId4" cstate="screen">
            <a:duotone>
              <a:prstClr val="black"/>
              <a:srgbClr val="92D050">
                <a:tint val="45000"/>
                <a:satMod val="400000"/>
              </a:srgbClr>
            </a:duotone>
            <a:extLst>
              <a:ext uri="{28A0092B-C50C-407E-A947-70E740481C1C}">
                <a14:useLocalDpi xmlns:a14="http://schemas.microsoft.com/office/drawing/2010/main"/>
              </a:ext>
            </a:extLst>
          </a:blip>
          <a:srcRect/>
          <a:stretch>
            <a:fillRect/>
          </a:stretch>
        </p:blipFill>
        <p:spPr bwMode="auto">
          <a:xfrm>
            <a:off x="7203913" y="1581477"/>
            <a:ext cx="449943" cy="507640"/>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98FAA17-3F3F-4355-9713-5266C0C6E6A7}"/>
              </a:ext>
            </a:extLst>
          </p:cNvPr>
          <p:cNvSpPr txBox="1"/>
          <p:nvPr/>
        </p:nvSpPr>
        <p:spPr>
          <a:xfrm>
            <a:off x="6811840" y="1162483"/>
            <a:ext cx="13495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accent3"/>
                </a:solidFill>
                <a:effectLst/>
                <a:uLnTx/>
                <a:uFillTx/>
                <a:latin typeface="Calibri"/>
                <a:ea typeface="+mn-ea"/>
                <a:cs typeface="+mn-cs"/>
              </a:rPr>
              <a:t>We are here</a:t>
            </a:r>
          </a:p>
        </p:txBody>
      </p:sp>
      <p:sp>
        <p:nvSpPr>
          <p:cNvPr id="5" name="TextBox 4">
            <a:extLst>
              <a:ext uri="{FF2B5EF4-FFF2-40B4-BE49-F238E27FC236}">
                <a16:creationId xmlns:a16="http://schemas.microsoft.com/office/drawing/2014/main" id="{D5EFDE1B-1049-4271-8311-C0B64744AF21}"/>
              </a:ext>
            </a:extLst>
          </p:cNvPr>
          <p:cNvSpPr txBox="1"/>
          <p:nvPr/>
        </p:nvSpPr>
        <p:spPr>
          <a:xfrm>
            <a:off x="0" y="6266835"/>
            <a:ext cx="12191999" cy="369332"/>
          </a:xfrm>
          <a:prstGeom prst="rect">
            <a:avLst/>
          </a:prstGeom>
          <a:noFill/>
        </p:spPr>
        <p:txBody>
          <a:bodyPr wrap="square" rtlCol="0">
            <a:spAutoFit/>
          </a:bodyPr>
          <a:lstStyle/>
          <a:p>
            <a:pPr algn="ctr"/>
            <a:r>
              <a:rPr lang="en-US" b="1" i="1" spc="600" dirty="0">
                <a:solidFill>
                  <a:schemeClr val="accent3"/>
                </a:solidFill>
              </a:rPr>
              <a:t>Synchronize DT  Plans      &amp;       Catalyze DT  Progress</a:t>
            </a:r>
          </a:p>
        </p:txBody>
      </p:sp>
      <p:sp>
        <p:nvSpPr>
          <p:cNvPr id="14" name="TextBox 13">
            <a:extLst>
              <a:ext uri="{FF2B5EF4-FFF2-40B4-BE49-F238E27FC236}">
                <a16:creationId xmlns:a16="http://schemas.microsoft.com/office/drawing/2014/main" id="{DE72CDD3-C5EE-4CD4-BC42-65BCDA766B5E}"/>
              </a:ext>
            </a:extLst>
          </p:cNvPr>
          <p:cNvSpPr txBox="1"/>
          <p:nvPr/>
        </p:nvSpPr>
        <p:spPr>
          <a:xfrm>
            <a:off x="941287" y="5432489"/>
            <a:ext cx="76655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chemeClr val="accent3"/>
                </a:solidFill>
                <a:effectLst/>
                <a:uLnTx/>
                <a:uFillTx/>
                <a:latin typeface="Calibri"/>
                <a:ea typeface="+mn-ea"/>
                <a:cs typeface="+mn-cs"/>
              </a:rPr>
              <a:t>Dec 2022</a:t>
            </a:r>
          </a:p>
        </p:txBody>
      </p:sp>
      <p:sp>
        <p:nvSpPr>
          <p:cNvPr id="15" name="TextBox 14">
            <a:extLst>
              <a:ext uri="{FF2B5EF4-FFF2-40B4-BE49-F238E27FC236}">
                <a16:creationId xmlns:a16="http://schemas.microsoft.com/office/drawing/2014/main" id="{19625960-082C-4E67-AB0B-BCD3A285DFB9}"/>
              </a:ext>
            </a:extLst>
          </p:cNvPr>
          <p:cNvSpPr txBox="1"/>
          <p:nvPr/>
        </p:nvSpPr>
        <p:spPr>
          <a:xfrm>
            <a:off x="3844180" y="5687525"/>
            <a:ext cx="80502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a:solidFill>
                  <a:schemeClr val="accent3"/>
                </a:solidFill>
                <a:latin typeface="Calibri"/>
              </a:rPr>
              <a:t>Mar 2023</a:t>
            </a:r>
            <a:endParaRPr kumimoji="0" lang="en-US" sz="1200" b="1" i="1" u="none" strike="noStrike" kern="1200" cap="none" spc="0" normalizeH="0" baseline="0" noProof="0">
              <a:ln>
                <a:noFill/>
              </a:ln>
              <a:solidFill>
                <a:schemeClr val="accent3"/>
              </a:solidFill>
              <a:effectLst/>
              <a:uLnTx/>
              <a:uFillTx/>
              <a:latin typeface="Calibri"/>
            </a:endParaRPr>
          </a:p>
        </p:txBody>
      </p:sp>
      <p:sp>
        <p:nvSpPr>
          <p:cNvPr id="16" name="TextBox 15">
            <a:extLst>
              <a:ext uri="{FF2B5EF4-FFF2-40B4-BE49-F238E27FC236}">
                <a16:creationId xmlns:a16="http://schemas.microsoft.com/office/drawing/2014/main" id="{08E3E9F1-7B86-49F2-8400-2D0ED2AAB344}"/>
              </a:ext>
            </a:extLst>
          </p:cNvPr>
          <p:cNvSpPr txBox="1"/>
          <p:nvPr/>
        </p:nvSpPr>
        <p:spPr>
          <a:xfrm>
            <a:off x="6407519" y="5911589"/>
            <a:ext cx="82266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a:solidFill>
                  <a:schemeClr val="accent3"/>
                </a:solidFill>
                <a:latin typeface="Calibri"/>
              </a:rPr>
              <a:t>May 2023</a:t>
            </a:r>
            <a:endParaRPr kumimoji="0" lang="en-US" sz="1200" b="1" i="1" u="none" strike="noStrike" kern="1200" cap="none" spc="0" normalizeH="0" baseline="0" noProof="0">
              <a:ln>
                <a:noFill/>
              </a:ln>
              <a:solidFill>
                <a:schemeClr val="accent3"/>
              </a:solidFill>
              <a:effectLst/>
              <a:uLnTx/>
              <a:uFillTx/>
              <a:latin typeface="Calibri"/>
            </a:endParaRPr>
          </a:p>
        </p:txBody>
      </p:sp>
      <p:sp>
        <p:nvSpPr>
          <p:cNvPr id="6" name="Oval 5">
            <a:extLst>
              <a:ext uri="{FF2B5EF4-FFF2-40B4-BE49-F238E27FC236}">
                <a16:creationId xmlns:a16="http://schemas.microsoft.com/office/drawing/2014/main" id="{400E0B02-9193-DC04-BA76-777D58F7C602}"/>
              </a:ext>
            </a:extLst>
          </p:cNvPr>
          <p:cNvSpPr/>
          <p:nvPr/>
        </p:nvSpPr>
        <p:spPr>
          <a:xfrm>
            <a:off x="7423567" y="1673007"/>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13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1" grpId="0"/>
      <p:bldP spid="53" grpId="0"/>
      <p:bldP spid="54" grpId="0"/>
      <p:bldP spid="10" grpId="0"/>
      <p:bldP spid="5" grpId="0"/>
      <p:bldP spid="14" grpId="0"/>
      <p:bldP spid="15" grpId="0"/>
      <p:bldP spid="16"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61DCF1E3-73D4-8065-76A5-A597F53853A2}"/>
              </a:ext>
            </a:extLst>
          </p:cNvPr>
          <p:cNvSpPr/>
          <p:nvPr/>
        </p:nvSpPr>
        <p:spPr>
          <a:xfrm>
            <a:off x="4191000" y="1287175"/>
            <a:ext cx="7391399" cy="5232895"/>
          </a:xfrm>
          <a:prstGeom prst="roundRect">
            <a:avLst/>
          </a:prstGeom>
          <a:effectLst>
            <a:outerShdw blurRad="50800" dist="1397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2A308B72-E469-4601-AAE1-A3E4027B25BF}"/>
              </a:ext>
            </a:extLst>
          </p:cNvPr>
          <p:cNvSpPr>
            <a:spLocks noGrp="1"/>
          </p:cNvSpPr>
          <p:nvPr>
            <p:ph type="title"/>
          </p:nvPr>
        </p:nvSpPr>
        <p:spPr>
          <a:xfrm>
            <a:off x="403412" y="281068"/>
            <a:ext cx="11640593" cy="378565"/>
          </a:xfrm>
        </p:spPr>
        <p:txBody>
          <a:bodyPr>
            <a:normAutofit fontScale="90000"/>
          </a:bodyPr>
          <a:lstStyle/>
          <a:p>
            <a:r>
              <a:rPr lang="en-US" dirty="0"/>
              <a:t>Transformation of Engineering – It Takes a Village</a:t>
            </a:r>
          </a:p>
        </p:txBody>
      </p:sp>
      <p:sp>
        <p:nvSpPr>
          <p:cNvPr id="6" name="Freeform: Shape 10">
            <a:extLst>
              <a:ext uri="{FF2B5EF4-FFF2-40B4-BE49-F238E27FC236}">
                <a16:creationId xmlns:a16="http://schemas.microsoft.com/office/drawing/2014/main" id="{AFB38767-6D98-ED08-B546-E047195BAB14}"/>
              </a:ext>
            </a:extLst>
          </p:cNvPr>
          <p:cNvSpPr/>
          <p:nvPr/>
        </p:nvSpPr>
        <p:spPr>
          <a:xfrm>
            <a:off x="221673" y="899207"/>
            <a:ext cx="3043970" cy="3006964"/>
          </a:xfrm>
          <a:custGeom>
            <a:avLst/>
            <a:gdLst>
              <a:gd name="connsiteX0" fmla="*/ 0 w 2264942"/>
              <a:gd name="connsiteY0" fmla="*/ 2264942 h 2264942"/>
              <a:gd name="connsiteX1" fmla="*/ 2264942 w 2264942"/>
              <a:gd name="connsiteY1" fmla="*/ 0 h 2264942"/>
              <a:gd name="connsiteX2" fmla="*/ 2264942 w 2264942"/>
              <a:gd name="connsiteY2" fmla="*/ 2264942 h 2264942"/>
              <a:gd name="connsiteX3" fmla="*/ 0 w 2264942"/>
              <a:gd name="connsiteY3" fmla="*/ 2264942 h 2264942"/>
            </a:gdLst>
            <a:ahLst/>
            <a:cxnLst>
              <a:cxn ang="0">
                <a:pos x="connsiteX0" y="connsiteY0"/>
              </a:cxn>
              <a:cxn ang="0">
                <a:pos x="connsiteX1" y="connsiteY1"/>
              </a:cxn>
              <a:cxn ang="0">
                <a:pos x="connsiteX2" y="connsiteY2"/>
              </a:cxn>
              <a:cxn ang="0">
                <a:pos x="connsiteX3" y="connsiteY3"/>
              </a:cxn>
            </a:cxnLst>
            <a:rect l="l" t="t" r="r" b="b"/>
            <a:pathLst>
              <a:path w="2264942" h="2264942">
                <a:moveTo>
                  <a:pt x="0" y="2264942"/>
                </a:moveTo>
                <a:cubicBezTo>
                  <a:pt x="0" y="1014049"/>
                  <a:pt x="1014049" y="0"/>
                  <a:pt x="2264942" y="0"/>
                </a:cubicBezTo>
                <a:lnTo>
                  <a:pt x="2264942" y="2264942"/>
                </a:lnTo>
                <a:lnTo>
                  <a:pt x="0" y="2264942"/>
                </a:lnTo>
                <a:close/>
              </a:path>
            </a:pathLst>
          </a:custGeom>
          <a:blipFill dpi="0" rotWithShape="1">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a:blipFill>
          <a:ln w="57150">
            <a:solidFill>
              <a:schemeClr val="tx2"/>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91402" tIns="791402" rIns="128016" bIns="128016" numCol="1" spcCol="1270" anchor="ctr" anchorCtr="0">
            <a:noAutofit/>
          </a:bodyPr>
          <a:lstStyle/>
          <a:p>
            <a:pPr marL="0" lvl="0" indent="0" algn="ctr" defTabSz="800100">
              <a:lnSpc>
                <a:spcPct val="90000"/>
              </a:lnSpc>
              <a:spcBef>
                <a:spcPct val="0"/>
              </a:spcBef>
              <a:spcAft>
                <a:spcPct val="35000"/>
              </a:spcAft>
              <a:buNone/>
            </a:pPr>
            <a:r>
              <a:rPr lang="en-US" b="1" kern="1200" dirty="0">
                <a:effectLst>
                  <a:glow rad="203200">
                    <a:schemeClr val="tx2"/>
                  </a:glow>
                </a:effectLst>
                <a:latin typeface="Century Gothic" panose="020B0502020202020204" pitchFamily="34" charset="0"/>
                <a:cs typeface="Biome Light" panose="020B0502040204020203" pitchFamily="34" charset="0"/>
              </a:rPr>
              <a:t>Transform Engineering</a:t>
            </a:r>
          </a:p>
        </p:txBody>
      </p:sp>
      <p:graphicFrame>
        <p:nvGraphicFramePr>
          <p:cNvPr id="3" name="Diagram 2">
            <a:extLst>
              <a:ext uri="{FF2B5EF4-FFF2-40B4-BE49-F238E27FC236}">
                <a16:creationId xmlns:a16="http://schemas.microsoft.com/office/drawing/2014/main" id="{C7E4A9E3-AC31-CB72-8FBA-9A62BB021350}"/>
              </a:ext>
            </a:extLst>
          </p:cNvPr>
          <p:cNvGraphicFramePr/>
          <p:nvPr>
            <p:extLst>
              <p:ext uri="{D42A27DB-BD31-4B8C-83A1-F6EECF244321}">
                <p14:modId xmlns:p14="http://schemas.microsoft.com/office/powerpoint/2010/main" val="82579017"/>
              </p:ext>
            </p:extLst>
          </p:nvPr>
        </p:nvGraphicFramePr>
        <p:xfrm>
          <a:off x="5076532" y="1118622"/>
          <a:ext cx="6016708" cy="40111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Striped Right Arrow 4">
            <a:extLst>
              <a:ext uri="{FF2B5EF4-FFF2-40B4-BE49-F238E27FC236}">
                <a16:creationId xmlns:a16="http://schemas.microsoft.com/office/drawing/2014/main" id="{B9B8A1DA-09B4-514C-DC63-35143EEE52F3}"/>
              </a:ext>
            </a:extLst>
          </p:cNvPr>
          <p:cNvSpPr/>
          <p:nvPr/>
        </p:nvSpPr>
        <p:spPr>
          <a:xfrm rot="338557">
            <a:off x="3462853" y="2116353"/>
            <a:ext cx="2737546" cy="63949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755C2C9-2FCE-7514-35AC-2C2956935614}"/>
              </a:ext>
            </a:extLst>
          </p:cNvPr>
          <p:cNvSpPr txBox="1"/>
          <p:nvPr/>
        </p:nvSpPr>
        <p:spPr>
          <a:xfrm>
            <a:off x="5467628" y="6061222"/>
            <a:ext cx="4782720" cy="369332"/>
          </a:xfrm>
          <a:prstGeom prst="rect">
            <a:avLst/>
          </a:prstGeom>
          <a:noFill/>
        </p:spPr>
        <p:txBody>
          <a:bodyPr wrap="none" rtlCol="0">
            <a:spAutoFit/>
          </a:bodyPr>
          <a:lstStyle/>
          <a:p>
            <a:r>
              <a:rPr lang="en-US" dirty="0"/>
              <a:t>NASA’s Digital Engineering Transformation Efforts</a:t>
            </a:r>
          </a:p>
        </p:txBody>
      </p:sp>
      <p:graphicFrame>
        <p:nvGraphicFramePr>
          <p:cNvPr id="26" name="Diagram 25">
            <a:extLst>
              <a:ext uri="{FF2B5EF4-FFF2-40B4-BE49-F238E27FC236}">
                <a16:creationId xmlns:a16="http://schemas.microsoft.com/office/drawing/2014/main" id="{6C0C7546-231A-37FE-B1D0-4306E5C0CDB2}"/>
              </a:ext>
            </a:extLst>
          </p:cNvPr>
          <p:cNvGraphicFramePr/>
          <p:nvPr>
            <p:extLst>
              <p:ext uri="{D42A27DB-BD31-4B8C-83A1-F6EECF244321}">
                <p14:modId xmlns:p14="http://schemas.microsoft.com/office/powerpoint/2010/main" val="939484776"/>
              </p:ext>
            </p:extLst>
          </p:nvPr>
        </p:nvGraphicFramePr>
        <p:xfrm>
          <a:off x="5143436" y="2939744"/>
          <a:ext cx="4717117" cy="411059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Rectangle 6">
            <a:extLst>
              <a:ext uri="{FF2B5EF4-FFF2-40B4-BE49-F238E27FC236}">
                <a16:creationId xmlns:a16="http://schemas.microsoft.com/office/drawing/2014/main" id="{25C7C80C-0C37-5EE6-1CD7-42DAAEE0E4B6}"/>
              </a:ext>
            </a:extLst>
          </p:cNvPr>
          <p:cNvSpPr/>
          <p:nvPr/>
        </p:nvSpPr>
        <p:spPr>
          <a:xfrm>
            <a:off x="10632831" y="844393"/>
            <a:ext cx="1319124" cy="145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93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8C02F3-CA26-2631-7AEC-3D1CA2A7451C}"/>
              </a:ext>
            </a:extLst>
          </p:cNvPr>
          <p:cNvSpPr>
            <a:spLocks noGrp="1"/>
          </p:cNvSpPr>
          <p:nvPr>
            <p:ph type="title"/>
          </p:nvPr>
        </p:nvSpPr>
        <p:spPr>
          <a:xfrm>
            <a:off x="221673" y="0"/>
            <a:ext cx="10609237" cy="739942"/>
          </a:xfrm>
        </p:spPr>
        <p:txBody>
          <a:bodyPr>
            <a:normAutofit/>
          </a:bodyPr>
          <a:lstStyle/>
          <a:p>
            <a:r>
              <a:rPr lang="en-US" sz="3600" dirty="0"/>
              <a:t>NASA’s Digital Engineering Need</a:t>
            </a:r>
          </a:p>
        </p:txBody>
      </p:sp>
      <p:sp>
        <p:nvSpPr>
          <p:cNvPr id="5" name="Content Placeholder 2">
            <a:extLst>
              <a:ext uri="{FF2B5EF4-FFF2-40B4-BE49-F238E27FC236}">
                <a16:creationId xmlns:a16="http://schemas.microsoft.com/office/drawing/2014/main" id="{79372546-6CF4-7EAA-E454-CB628BB45A4F}"/>
              </a:ext>
            </a:extLst>
          </p:cNvPr>
          <p:cNvSpPr>
            <a:spLocks noGrp="1"/>
          </p:cNvSpPr>
          <p:nvPr>
            <p:ph idx="1"/>
          </p:nvPr>
        </p:nvSpPr>
        <p:spPr>
          <a:xfrm>
            <a:off x="886299" y="1934565"/>
            <a:ext cx="9944611" cy="3780435"/>
          </a:xfrm>
        </p:spPr>
        <p:txBody>
          <a:bodyPr>
            <a:normAutofit/>
          </a:bodyPr>
          <a:lstStyle/>
          <a:p>
            <a:pPr marL="0" indent="0">
              <a:lnSpc>
                <a:spcPct val="150000"/>
              </a:lnSpc>
              <a:buNone/>
            </a:pPr>
            <a:r>
              <a:rPr lang="en-US" dirty="0">
                <a:latin typeface="+mn-lt"/>
              </a:rPr>
              <a:t>Improve how the Agency Engineering Domain operates over the entire NASA lifecycle by effectively managing complexity, reducing cost and schedule, and improving product integrity via the integration of processes, digital tools, and techniques along with seamless flow of information throughout the engineering system development life-cycle (concept development, design, testing and validation, manufacturing and operations).</a:t>
            </a:r>
          </a:p>
          <a:p>
            <a:pPr>
              <a:lnSpc>
                <a:spcPct val="150000"/>
              </a:lnSpc>
            </a:pPr>
            <a:endParaRPr lang="en-US" dirty="0">
              <a:latin typeface="+mn-lt"/>
            </a:endParaRPr>
          </a:p>
        </p:txBody>
      </p:sp>
      <p:cxnSp>
        <p:nvCxnSpPr>
          <p:cNvPr id="7" name="Straight Connector 6">
            <a:extLst>
              <a:ext uri="{FF2B5EF4-FFF2-40B4-BE49-F238E27FC236}">
                <a16:creationId xmlns:a16="http://schemas.microsoft.com/office/drawing/2014/main" id="{3F8CF432-C9D0-5CF3-E74A-0488C0B8BCBA}"/>
              </a:ext>
            </a:extLst>
          </p:cNvPr>
          <p:cNvCxnSpPr>
            <a:cxnSpLocks/>
          </p:cNvCxnSpPr>
          <p:nvPr/>
        </p:nvCxnSpPr>
        <p:spPr>
          <a:xfrm>
            <a:off x="3758453" y="3059206"/>
            <a:ext cx="257511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6D7F238-1804-0A54-D5D5-FEF7DD15CD4E}"/>
              </a:ext>
            </a:extLst>
          </p:cNvPr>
          <p:cNvCxnSpPr>
            <a:cxnSpLocks/>
          </p:cNvCxnSpPr>
          <p:nvPr/>
        </p:nvCxnSpPr>
        <p:spPr>
          <a:xfrm>
            <a:off x="6519582" y="3059206"/>
            <a:ext cx="335728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D9C6DE-9B62-EA7E-FAD1-06BBC8DB311B}"/>
              </a:ext>
            </a:extLst>
          </p:cNvPr>
          <p:cNvCxnSpPr>
            <a:cxnSpLocks/>
          </p:cNvCxnSpPr>
          <p:nvPr/>
        </p:nvCxnSpPr>
        <p:spPr>
          <a:xfrm>
            <a:off x="5318312" y="3574676"/>
            <a:ext cx="296283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BD5F3E9-0B3C-D859-B539-91CFB6D88C2E}"/>
              </a:ext>
            </a:extLst>
          </p:cNvPr>
          <p:cNvGrpSpPr/>
          <p:nvPr/>
        </p:nvGrpSpPr>
        <p:grpSpPr>
          <a:xfrm>
            <a:off x="6092762" y="658905"/>
            <a:ext cx="4369050" cy="2339789"/>
            <a:chOff x="6092762" y="658905"/>
            <a:chExt cx="4369050" cy="2339789"/>
          </a:xfrm>
        </p:grpSpPr>
        <p:sp>
          <p:nvSpPr>
            <p:cNvPr id="14" name="Rectangle 13">
              <a:extLst>
                <a:ext uri="{FF2B5EF4-FFF2-40B4-BE49-F238E27FC236}">
                  <a16:creationId xmlns:a16="http://schemas.microsoft.com/office/drawing/2014/main" id="{90E44A7F-3971-1EF9-20D8-3CA7BB41886C}"/>
                </a:ext>
              </a:extLst>
            </p:cNvPr>
            <p:cNvSpPr/>
            <p:nvPr/>
          </p:nvSpPr>
          <p:spPr>
            <a:xfrm>
              <a:off x="6454588" y="2662518"/>
              <a:ext cx="3422277" cy="336176"/>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40A27AE4-7AC8-053E-2E71-DA106D5F78A3}"/>
                </a:ext>
              </a:extLst>
            </p:cNvPr>
            <p:cNvCxnSpPr>
              <a:cxnSpLocks/>
            </p:cNvCxnSpPr>
            <p:nvPr/>
          </p:nvCxnSpPr>
          <p:spPr>
            <a:xfrm flipH="1" flipV="1">
              <a:off x="6092762" y="658905"/>
              <a:ext cx="355103" cy="20036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08712B9-9207-1CB0-1345-DD1CB4ACC558}"/>
                </a:ext>
              </a:extLst>
            </p:cNvPr>
            <p:cNvCxnSpPr>
              <a:cxnSpLocks/>
            </p:cNvCxnSpPr>
            <p:nvPr/>
          </p:nvCxnSpPr>
          <p:spPr>
            <a:xfrm flipV="1">
              <a:off x="9876865" y="658905"/>
              <a:ext cx="581709" cy="2003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F79A3AC3-6B62-D01F-1414-9CFDEBD2108A}"/>
                </a:ext>
              </a:extLst>
            </p:cNvPr>
            <p:cNvGrpSpPr/>
            <p:nvPr/>
          </p:nvGrpSpPr>
          <p:grpSpPr>
            <a:xfrm>
              <a:off x="6096000" y="658905"/>
              <a:ext cx="4365812" cy="1324534"/>
              <a:chOff x="6096000" y="995081"/>
              <a:chExt cx="4365812" cy="900004"/>
            </a:xfrm>
          </p:grpSpPr>
          <p:sp>
            <p:nvSpPr>
              <p:cNvPr id="12" name="Rectangle 11">
                <a:extLst>
                  <a:ext uri="{FF2B5EF4-FFF2-40B4-BE49-F238E27FC236}">
                    <a16:creationId xmlns:a16="http://schemas.microsoft.com/office/drawing/2014/main" id="{990A6CF6-69DA-45BD-60EE-81334E9C532C}"/>
                  </a:ext>
                </a:extLst>
              </p:cNvPr>
              <p:cNvSpPr/>
              <p:nvPr/>
            </p:nvSpPr>
            <p:spPr>
              <a:xfrm>
                <a:off x="6096000" y="995081"/>
                <a:ext cx="4365812" cy="90000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622815-FEE6-9D8F-CFE3-CE9C2713B2EA}"/>
                  </a:ext>
                </a:extLst>
              </p:cNvPr>
              <p:cNvSpPr txBox="1"/>
              <p:nvPr/>
            </p:nvSpPr>
            <p:spPr>
              <a:xfrm>
                <a:off x="6164870" y="1075643"/>
                <a:ext cx="3886770" cy="313696"/>
              </a:xfrm>
              <a:prstGeom prst="rect">
                <a:avLst/>
              </a:prstGeom>
              <a:noFill/>
            </p:spPr>
            <p:txBody>
              <a:bodyPr wrap="none" rtlCol="0">
                <a:spAutoFit/>
              </a:bodyPr>
              <a:lstStyle/>
              <a:p>
                <a:r>
                  <a:rPr lang="en-US" sz="2400" dirty="0">
                    <a:solidFill>
                      <a:srgbClr val="00B050"/>
                    </a:solidFill>
                  </a:rPr>
                  <a:t>…from Concept to Operations</a:t>
                </a:r>
              </a:p>
            </p:txBody>
          </p:sp>
        </p:grpSp>
        <p:sp>
          <p:nvSpPr>
            <p:cNvPr id="22" name="TextBox 21">
              <a:extLst>
                <a:ext uri="{FF2B5EF4-FFF2-40B4-BE49-F238E27FC236}">
                  <a16:creationId xmlns:a16="http://schemas.microsoft.com/office/drawing/2014/main" id="{3C5A1BC8-2AD1-FF3B-E8AD-243FD8D855F0}"/>
                </a:ext>
              </a:extLst>
            </p:cNvPr>
            <p:cNvSpPr txBox="1"/>
            <p:nvPr/>
          </p:nvSpPr>
          <p:spPr>
            <a:xfrm>
              <a:off x="6096000" y="1171351"/>
              <a:ext cx="4293704" cy="830997"/>
            </a:xfrm>
            <a:prstGeom prst="rect">
              <a:avLst/>
            </a:prstGeom>
            <a:noFill/>
          </p:spPr>
          <p:txBody>
            <a:bodyPr wrap="square" rtlCol="0">
              <a:spAutoFit/>
            </a:bodyPr>
            <a:lstStyle/>
            <a:p>
              <a:pPr algn="ctr"/>
              <a:r>
                <a:rPr lang="en-US" sz="1600" dirty="0"/>
                <a:t>Historically a change of Presidential administration or Congress means a change to our missions/priorities/budgets</a:t>
              </a:r>
            </a:p>
          </p:txBody>
        </p:sp>
      </p:grpSp>
    </p:spTree>
    <p:extLst>
      <p:ext uri="{BB962C8B-B14F-4D97-AF65-F5344CB8AC3E}">
        <p14:creationId xmlns:p14="http://schemas.microsoft.com/office/powerpoint/2010/main" val="169166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a:extLst>
              <a:ext uri="{FF2B5EF4-FFF2-40B4-BE49-F238E27FC236}">
                <a16:creationId xmlns:a16="http://schemas.microsoft.com/office/drawing/2014/main" id="{995B3BA8-1D52-BD5E-CC03-85CFC5B021F8}"/>
              </a:ext>
            </a:extLst>
          </p:cNvPr>
          <p:cNvCxnSpPr>
            <a:cxnSpLocks/>
          </p:cNvCxnSpPr>
          <p:nvPr/>
        </p:nvCxnSpPr>
        <p:spPr>
          <a:xfrm>
            <a:off x="3303935" y="1062792"/>
            <a:ext cx="0" cy="5495198"/>
          </a:xfrm>
          <a:prstGeom prst="line">
            <a:avLst/>
          </a:prstGeom>
          <a:ln w="6350" cap="flat">
            <a:solidFill>
              <a:schemeClr val="tx1">
                <a:lumMod val="65000"/>
                <a:lumOff val="35000"/>
              </a:schemeClr>
            </a:solidFill>
            <a:prstDash val="sysDash"/>
            <a:miter lim="800000"/>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3C2E046-8899-389A-2AAB-63BC58FC00BC}"/>
              </a:ext>
            </a:extLst>
          </p:cNvPr>
          <p:cNvCxnSpPr>
            <a:cxnSpLocks/>
          </p:cNvCxnSpPr>
          <p:nvPr/>
        </p:nvCxnSpPr>
        <p:spPr>
          <a:xfrm>
            <a:off x="6142338" y="1049986"/>
            <a:ext cx="0" cy="5495198"/>
          </a:xfrm>
          <a:prstGeom prst="line">
            <a:avLst/>
          </a:prstGeom>
          <a:ln w="6350" cap="flat">
            <a:solidFill>
              <a:schemeClr val="tx1">
                <a:lumMod val="65000"/>
                <a:lumOff val="35000"/>
              </a:schemeClr>
            </a:solidFill>
            <a:prstDash val="sysDash"/>
            <a:miter lim="800000"/>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0118AE6-8F73-9AB4-40AF-D13155C45366}"/>
              </a:ext>
            </a:extLst>
          </p:cNvPr>
          <p:cNvCxnSpPr>
            <a:cxnSpLocks/>
          </p:cNvCxnSpPr>
          <p:nvPr/>
        </p:nvCxnSpPr>
        <p:spPr>
          <a:xfrm>
            <a:off x="9022332" y="1086498"/>
            <a:ext cx="0" cy="5495198"/>
          </a:xfrm>
          <a:prstGeom prst="line">
            <a:avLst/>
          </a:prstGeom>
          <a:ln w="6350" cap="flat">
            <a:solidFill>
              <a:schemeClr val="tx1">
                <a:lumMod val="65000"/>
                <a:lumOff val="35000"/>
              </a:schemeClr>
            </a:solidFill>
            <a:prstDash val="sysDash"/>
            <a:miter lim="800000"/>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10E1A10-24D0-7A44-88B1-8E37BB160C58}"/>
              </a:ext>
            </a:extLst>
          </p:cNvPr>
          <p:cNvSpPr>
            <a:spLocks noGrp="1"/>
          </p:cNvSpPr>
          <p:nvPr>
            <p:ph type="title"/>
          </p:nvPr>
        </p:nvSpPr>
        <p:spPr>
          <a:xfrm>
            <a:off x="97980" y="74001"/>
            <a:ext cx="12146678" cy="503288"/>
          </a:xfrm>
        </p:spPr>
        <p:txBody>
          <a:bodyPr/>
          <a:lstStyle/>
          <a:p>
            <a:r>
              <a:rPr lang="en-US" sz="3000" dirty="0"/>
              <a:t>Year 1 (FY22) Digital Engineering Activities</a:t>
            </a:r>
          </a:p>
        </p:txBody>
      </p:sp>
      <p:sp>
        <p:nvSpPr>
          <p:cNvPr id="3" name="Rounded Rectangle 2">
            <a:extLst>
              <a:ext uri="{FF2B5EF4-FFF2-40B4-BE49-F238E27FC236}">
                <a16:creationId xmlns:a16="http://schemas.microsoft.com/office/drawing/2014/main" id="{B900040E-F5FE-B041-8F5A-1C14FAD33675}"/>
              </a:ext>
            </a:extLst>
          </p:cNvPr>
          <p:cNvSpPr/>
          <p:nvPr/>
        </p:nvSpPr>
        <p:spPr>
          <a:xfrm>
            <a:off x="383819" y="6077032"/>
            <a:ext cx="11383739" cy="307648"/>
          </a:xfrm>
          <a:prstGeom prst="roundRect">
            <a:avLst/>
          </a:prstGeom>
          <a:ln>
            <a:no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5" name="TextBox 4">
            <a:extLst>
              <a:ext uri="{FF2B5EF4-FFF2-40B4-BE49-F238E27FC236}">
                <a16:creationId xmlns:a16="http://schemas.microsoft.com/office/drawing/2014/main" id="{EF922D80-EFDF-ED4D-A655-3F8DFBB1F971}"/>
              </a:ext>
            </a:extLst>
          </p:cNvPr>
          <p:cNvSpPr txBox="1"/>
          <p:nvPr/>
        </p:nvSpPr>
        <p:spPr>
          <a:xfrm>
            <a:off x="383819" y="937222"/>
            <a:ext cx="572568" cy="307648"/>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b="1" dirty="0"/>
              <a:t>FY22</a:t>
            </a:r>
          </a:p>
        </p:txBody>
      </p:sp>
      <p:sp>
        <p:nvSpPr>
          <p:cNvPr id="10" name="Rounded Rectangle 9">
            <a:extLst>
              <a:ext uri="{FF2B5EF4-FFF2-40B4-BE49-F238E27FC236}">
                <a16:creationId xmlns:a16="http://schemas.microsoft.com/office/drawing/2014/main" id="{63507F1D-3B10-AA40-83B8-735BF4DCB66E}"/>
              </a:ext>
            </a:extLst>
          </p:cNvPr>
          <p:cNvSpPr/>
          <p:nvPr/>
        </p:nvSpPr>
        <p:spPr>
          <a:xfrm>
            <a:off x="383819" y="6051280"/>
            <a:ext cx="11383739" cy="359152"/>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1600" dirty="0"/>
              <a:t>Orion Digital Twin (FTE/WYE)</a:t>
            </a:r>
          </a:p>
        </p:txBody>
      </p:sp>
      <p:sp>
        <p:nvSpPr>
          <p:cNvPr id="12" name="TextBox 11">
            <a:extLst>
              <a:ext uri="{FF2B5EF4-FFF2-40B4-BE49-F238E27FC236}">
                <a16:creationId xmlns:a16="http://schemas.microsoft.com/office/drawing/2014/main" id="{68B3E1E9-6A3D-1C4C-B6B3-24A85696C7D4}"/>
              </a:ext>
            </a:extLst>
          </p:cNvPr>
          <p:cNvSpPr txBox="1"/>
          <p:nvPr/>
        </p:nvSpPr>
        <p:spPr>
          <a:xfrm>
            <a:off x="11086923" y="941552"/>
            <a:ext cx="572568" cy="307648"/>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b="1" dirty="0"/>
              <a:t>Sep. 22</a:t>
            </a:r>
          </a:p>
        </p:txBody>
      </p:sp>
      <p:cxnSp>
        <p:nvCxnSpPr>
          <p:cNvPr id="13" name="Straight Connector 12">
            <a:extLst>
              <a:ext uri="{FF2B5EF4-FFF2-40B4-BE49-F238E27FC236}">
                <a16:creationId xmlns:a16="http://schemas.microsoft.com/office/drawing/2014/main" id="{B2CE51AC-ABBC-8246-980C-4B9B0E4530AC}"/>
              </a:ext>
            </a:extLst>
          </p:cNvPr>
          <p:cNvCxnSpPr/>
          <p:nvPr/>
        </p:nvCxnSpPr>
        <p:spPr>
          <a:xfrm>
            <a:off x="383819" y="1257746"/>
            <a:ext cx="11383739" cy="0"/>
          </a:xfrm>
          <a:prstGeom prst="line">
            <a:avLst/>
          </a:prstGeom>
          <a:ln w="28575">
            <a:tailEnd type="none"/>
          </a:ln>
        </p:spPr>
        <p:style>
          <a:lnRef idx="1">
            <a:schemeClr val="accent1"/>
          </a:lnRef>
          <a:fillRef idx="0">
            <a:schemeClr val="accent1"/>
          </a:fillRef>
          <a:effectRef idx="0">
            <a:schemeClr val="accent1"/>
          </a:effectRef>
          <a:fontRef idx="minor">
            <a:schemeClr val="tx1"/>
          </a:fontRef>
        </p:style>
      </p:cxnSp>
      <p:sp>
        <p:nvSpPr>
          <p:cNvPr id="15" name="Triangle 14">
            <a:extLst>
              <a:ext uri="{FF2B5EF4-FFF2-40B4-BE49-F238E27FC236}">
                <a16:creationId xmlns:a16="http://schemas.microsoft.com/office/drawing/2014/main" id="{5B3FBB92-6930-484C-88C1-50EAA25A0529}"/>
              </a:ext>
            </a:extLst>
          </p:cNvPr>
          <p:cNvSpPr/>
          <p:nvPr/>
        </p:nvSpPr>
        <p:spPr>
          <a:xfrm rot="10800000">
            <a:off x="3369395" y="1206356"/>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6" name="Rounded Rectangle 15">
            <a:extLst>
              <a:ext uri="{FF2B5EF4-FFF2-40B4-BE49-F238E27FC236}">
                <a16:creationId xmlns:a16="http://schemas.microsoft.com/office/drawing/2014/main" id="{87292978-4A3A-C049-B84F-6A6714BD2AEA}"/>
              </a:ext>
            </a:extLst>
          </p:cNvPr>
          <p:cNvSpPr/>
          <p:nvPr/>
        </p:nvSpPr>
        <p:spPr>
          <a:xfrm>
            <a:off x="2782013" y="1366330"/>
            <a:ext cx="813194" cy="340964"/>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800" b="1" dirty="0">
                <a:solidFill>
                  <a:schemeClr val="tx1"/>
                </a:solidFill>
              </a:rPr>
              <a:t>MBE Funding </a:t>
            </a:r>
            <a:r>
              <a:rPr lang="en-US" sz="800" dirty="0">
                <a:solidFill>
                  <a:schemeClr val="tx1"/>
                </a:solidFill>
              </a:rPr>
              <a:t>1/5/22</a:t>
            </a:r>
          </a:p>
        </p:txBody>
      </p:sp>
      <p:sp>
        <p:nvSpPr>
          <p:cNvPr id="17" name="Triangle 16">
            <a:extLst>
              <a:ext uri="{FF2B5EF4-FFF2-40B4-BE49-F238E27FC236}">
                <a16:creationId xmlns:a16="http://schemas.microsoft.com/office/drawing/2014/main" id="{4E474564-320B-B249-9111-024DBB713B6D}"/>
              </a:ext>
            </a:extLst>
          </p:cNvPr>
          <p:cNvSpPr/>
          <p:nvPr/>
        </p:nvSpPr>
        <p:spPr>
          <a:xfrm rot="10800000">
            <a:off x="2692061" y="1200379"/>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8" name="Rounded Rectangle 17">
            <a:extLst>
              <a:ext uri="{FF2B5EF4-FFF2-40B4-BE49-F238E27FC236}">
                <a16:creationId xmlns:a16="http://schemas.microsoft.com/office/drawing/2014/main" id="{51EA12B6-BD94-5347-9CBE-6C2D458B2079}"/>
              </a:ext>
            </a:extLst>
          </p:cNvPr>
          <p:cNvSpPr/>
          <p:nvPr/>
        </p:nvSpPr>
        <p:spPr>
          <a:xfrm>
            <a:off x="383819" y="5204134"/>
            <a:ext cx="8546615" cy="237055"/>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9" name="Rounded Rectangle 18">
            <a:extLst>
              <a:ext uri="{FF2B5EF4-FFF2-40B4-BE49-F238E27FC236}">
                <a16:creationId xmlns:a16="http://schemas.microsoft.com/office/drawing/2014/main" id="{E23A9000-62E8-8D40-AE42-40C4F6F38FE8}"/>
              </a:ext>
            </a:extLst>
          </p:cNvPr>
          <p:cNvSpPr/>
          <p:nvPr/>
        </p:nvSpPr>
        <p:spPr>
          <a:xfrm>
            <a:off x="383818" y="5178382"/>
            <a:ext cx="7270995" cy="262811"/>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1200" dirty="0">
                <a:solidFill>
                  <a:schemeClr val="tx1"/>
                </a:solidFill>
              </a:rPr>
              <a:t>MBSE NASA Handbook NASA-HDBK-1009 (FTE) Development and internal review</a:t>
            </a:r>
          </a:p>
        </p:txBody>
      </p:sp>
      <p:sp>
        <p:nvSpPr>
          <p:cNvPr id="20" name="Rounded Rectangle 19">
            <a:extLst>
              <a:ext uri="{FF2B5EF4-FFF2-40B4-BE49-F238E27FC236}">
                <a16:creationId xmlns:a16="http://schemas.microsoft.com/office/drawing/2014/main" id="{679C8534-EB39-D244-AA20-7528A9D070DC}"/>
              </a:ext>
            </a:extLst>
          </p:cNvPr>
          <p:cNvSpPr/>
          <p:nvPr/>
        </p:nvSpPr>
        <p:spPr>
          <a:xfrm>
            <a:off x="383819" y="4934051"/>
            <a:ext cx="2272201" cy="202516"/>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1" name="Rounded Rectangle 20">
            <a:extLst>
              <a:ext uri="{FF2B5EF4-FFF2-40B4-BE49-F238E27FC236}">
                <a16:creationId xmlns:a16="http://schemas.microsoft.com/office/drawing/2014/main" id="{EC43D7A7-7AE1-144C-962D-A02D55DC9CB1}"/>
              </a:ext>
            </a:extLst>
          </p:cNvPr>
          <p:cNvSpPr/>
          <p:nvPr/>
        </p:nvSpPr>
        <p:spPr>
          <a:xfrm>
            <a:off x="383819" y="4908298"/>
            <a:ext cx="2447028" cy="262811"/>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1100" dirty="0">
                <a:solidFill>
                  <a:schemeClr val="tx1"/>
                </a:solidFill>
              </a:rPr>
              <a:t>APPEL Tier 4 MBSE Training Pilot</a:t>
            </a:r>
          </a:p>
        </p:txBody>
      </p:sp>
      <p:sp>
        <p:nvSpPr>
          <p:cNvPr id="22" name="Rounded Rectangle 21">
            <a:extLst>
              <a:ext uri="{FF2B5EF4-FFF2-40B4-BE49-F238E27FC236}">
                <a16:creationId xmlns:a16="http://schemas.microsoft.com/office/drawing/2014/main" id="{72230643-2E6E-6146-AA34-3366196AB092}"/>
              </a:ext>
            </a:extLst>
          </p:cNvPr>
          <p:cNvSpPr/>
          <p:nvPr/>
        </p:nvSpPr>
        <p:spPr>
          <a:xfrm>
            <a:off x="383819" y="3641357"/>
            <a:ext cx="4500058" cy="199742"/>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3" name="Rounded Rectangle 22">
            <a:extLst>
              <a:ext uri="{FF2B5EF4-FFF2-40B4-BE49-F238E27FC236}">
                <a16:creationId xmlns:a16="http://schemas.microsoft.com/office/drawing/2014/main" id="{25AF9D23-EFBC-6743-A96A-D0D27489719D}"/>
              </a:ext>
            </a:extLst>
          </p:cNvPr>
          <p:cNvSpPr/>
          <p:nvPr/>
        </p:nvSpPr>
        <p:spPr>
          <a:xfrm>
            <a:off x="383818" y="3599702"/>
            <a:ext cx="4316949" cy="262811"/>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1200" dirty="0">
                <a:solidFill>
                  <a:schemeClr val="tx1"/>
                </a:solidFill>
              </a:rPr>
              <a:t>MBSE / MBE Data Flow Concept Development (FTE)</a:t>
            </a:r>
          </a:p>
        </p:txBody>
      </p:sp>
      <p:sp>
        <p:nvSpPr>
          <p:cNvPr id="24" name="Rounded Rectangle 23">
            <a:extLst>
              <a:ext uri="{FF2B5EF4-FFF2-40B4-BE49-F238E27FC236}">
                <a16:creationId xmlns:a16="http://schemas.microsoft.com/office/drawing/2014/main" id="{AA1F1D1A-21D6-8A4C-B20C-7DDDA2FAF70C}"/>
              </a:ext>
            </a:extLst>
          </p:cNvPr>
          <p:cNvSpPr/>
          <p:nvPr/>
        </p:nvSpPr>
        <p:spPr>
          <a:xfrm>
            <a:off x="5863998" y="3636454"/>
            <a:ext cx="1432079" cy="189399"/>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dirty="0" err="1">
              <a:solidFill>
                <a:schemeClr val="bg1"/>
              </a:solidFill>
            </a:endParaRPr>
          </a:p>
        </p:txBody>
      </p:sp>
      <p:sp>
        <p:nvSpPr>
          <p:cNvPr id="25" name="Rounded Rectangle 24">
            <a:extLst>
              <a:ext uri="{FF2B5EF4-FFF2-40B4-BE49-F238E27FC236}">
                <a16:creationId xmlns:a16="http://schemas.microsoft.com/office/drawing/2014/main" id="{EE4693C5-B988-334C-9CE3-8C6A5F243131}"/>
              </a:ext>
            </a:extLst>
          </p:cNvPr>
          <p:cNvSpPr/>
          <p:nvPr/>
        </p:nvSpPr>
        <p:spPr>
          <a:xfrm>
            <a:off x="5859012" y="3597627"/>
            <a:ext cx="1054986" cy="262811"/>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1100" dirty="0">
                <a:solidFill>
                  <a:schemeClr val="tx1"/>
                </a:solidFill>
              </a:rPr>
              <a:t>SOW </a:t>
            </a:r>
            <a:r>
              <a:rPr lang="en-US" sz="1100" dirty="0" err="1">
                <a:solidFill>
                  <a:schemeClr val="tx1"/>
                </a:solidFill>
              </a:rPr>
              <a:t>Devel</a:t>
            </a:r>
            <a:r>
              <a:rPr lang="en-US" sz="1100" dirty="0">
                <a:solidFill>
                  <a:schemeClr val="tx1"/>
                </a:solidFill>
              </a:rPr>
              <a:t>.</a:t>
            </a:r>
          </a:p>
        </p:txBody>
      </p:sp>
      <p:sp>
        <p:nvSpPr>
          <p:cNvPr id="26" name="Triangle 25">
            <a:extLst>
              <a:ext uri="{FF2B5EF4-FFF2-40B4-BE49-F238E27FC236}">
                <a16:creationId xmlns:a16="http://schemas.microsoft.com/office/drawing/2014/main" id="{F1EE815E-2B7C-F745-B5BB-A5BC14FC99F2}"/>
              </a:ext>
            </a:extLst>
          </p:cNvPr>
          <p:cNvSpPr/>
          <p:nvPr/>
        </p:nvSpPr>
        <p:spPr>
          <a:xfrm rot="10800000">
            <a:off x="7214733" y="3456994"/>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7" name="Rounded Rectangle 26">
            <a:extLst>
              <a:ext uri="{FF2B5EF4-FFF2-40B4-BE49-F238E27FC236}">
                <a16:creationId xmlns:a16="http://schemas.microsoft.com/office/drawing/2014/main" id="{075004B2-0DC7-6C4A-81D8-D89800C7A4A1}"/>
              </a:ext>
            </a:extLst>
          </p:cNvPr>
          <p:cNvSpPr/>
          <p:nvPr/>
        </p:nvSpPr>
        <p:spPr>
          <a:xfrm>
            <a:off x="6555259" y="3192273"/>
            <a:ext cx="971398" cy="298159"/>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000" b="1" dirty="0">
                <a:solidFill>
                  <a:schemeClr val="tx1"/>
                </a:solidFill>
              </a:rPr>
              <a:t>ATP </a:t>
            </a:r>
            <a:r>
              <a:rPr lang="en-US" sz="1000" dirty="0">
                <a:solidFill>
                  <a:schemeClr val="tx1"/>
                </a:solidFill>
              </a:rPr>
              <a:t>5/12/22</a:t>
            </a:r>
          </a:p>
        </p:txBody>
      </p:sp>
      <p:sp>
        <p:nvSpPr>
          <p:cNvPr id="28" name="Rounded Rectangle 27">
            <a:extLst>
              <a:ext uri="{FF2B5EF4-FFF2-40B4-BE49-F238E27FC236}">
                <a16:creationId xmlns:a16="http://schemas.microsoft.com/office/drawing/2014/main" id="{A97447DC-3860-0E4F-80F0-81795496828F}"/>
              </a:ext>
            </a:extLst>
          </p:cNvPr>
          <p:cNvSpPr/>
          <p:nvPr/>
        </p:nvSpPr>
        <p:spPr>
          <a:xfrm>
            <a:off x="7313003" y="3632811"/>
            <a:ext cx="4346489" cy="205215"/>
          </a:xfrm>
          <a:prstGeom prst="round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dirty="0" err="1">
              <a:solidFill>
                <a:schemeClr val="bg1"/>
              </a:solidFill>
            </a:endParaRPr>
          </a:p>
        </p:txBody>
      </p:sp>
      <p:sp>
        <p:nvSpPr>
          <p:cNvPr id="29" name="Rounded Rectangle 28">
            <a:extLst>
              <a:ext uri="{FF2B5EF4-FFF2-40B4-BE49-F238E27FC236}">
                <a16:creationId xmlns:a16="http://schemas.microsoft.com/office/drawing/2014/main" id="{DEC3EA91-C1E5-0446-B315-C9A97679EAFC}"/>
              </a:ext>
            </a:extLst>
          </p:cNvPr>
          <p:cNvSpPr/>
          <p:nvPr/>
        </p:nvSpPr>
        <p:spPr>
          <a:xfrm>
            <a:off x="7303570" y="3597881"/>
            <a:ext cx="4173063" cy="262811"/>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1000" dirty="0">
                <a:solidFill>
                  <a:schemeClr val="bg1"/>
                </a:solidFill>
              </a:rPr>
              <a:t>Model 7123 / 7120.5 &amp; integrate with MB MA 8705 models (WYE)</a:t>
            </a:r>
          </a:p>
        </p:txBody>
      </p:sp>
      <p:sp>
        <p:nvSpPr>
          <p:cNvPr id="36" name="Rounded Rectangle 35">
            <a:extLst>
              <a:ext uri="{FF2B5EF4-FFF2-40B4-BE49-F238E27FC236}">
                <a16:creationId xmlns:a16="http://schemas.microsoft.com/office/drawing/2014/main" id="{376559B4-B032-8947-B8DF-CEBCC1B9DC61}"/>
              </a:ext>
            </a:extLst>
          </p:cNvPr>
          <p:cNvSpPr/>
          <p:nvPr/>
        </p:nvSpPr>
        <p:spPr>
          <a:xfrm>
            <a:off x="5681342" y="2807187"/>
            <a:ext cx="1432079" cy="211735"/>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dirty="0" err="1">
              <a:solidFill>
                <a:schemeClr val="bg1"/>
              </a:solidFill>
            </a:endParaRPr>
          </a:p>
        </p:txBody>
      </p:sp>
      <p:sp>
        <p:nvSpPr>
          <p:cNvPr id="37" name="Rounded Rectangle 36">
            <a:extLst>
              <a:ext uri="{FF2B5EF4-FFF2-40B4-BE49-F238E27FC236}">
                <a16:creationId xmlns:a16="http://schemas.microsoft.com/office/drawing/2014/main" id="{255AB1E7-168B-B345-872A-FDAD9FF70767}"/>
              </a:ext>
            </a:extLst>
          </p:cNvPr>
          <p:cNvSpPr/>
          <p:nvPr/>
        </p:nvSpPr>
        <p:spPr>
          <a:xfrm>
            <a:off x="5681341" y="2781156"/>
            <a:ext cx="1036507" cy="262811"/>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1100" dirty="0"/>
              <a:t>SOW </a:t>
            </a:r>
            <a:r>
              <a:rPr lang="en-US" sz="1100" dirty="0" err="1"/>
              <a:t>Devel</a:t>
            </a:r>
            <a:r>
              <a:rPr lang="en-US" sz="1100" dirty="0"/>
              <a:t>.</a:t>
            </a:r>
          </a:p>
        </p:txBody>
      </p:sp>
      <p:sp>
        <p:nvSpPr>
          <p:cNvPr id="38" name="Triangle 37">
            <a:extLst>
              <a:ext uri="{FF2B5EF4-FFF2-40B4-BE49-F238E27FC236}">
                <a16:creationId xmlns:a16="http://schemas.microsoft.com/office/drawing/2014/main" id="{7CD9B41E-3A11-CC49-B7C9-9246430F6953}"/>
              </a:ext>
            </a:extLst>
          </p:cNvPr>
          <p:cNvSpPr/>
          <p:nvPr/>
        </p:nvSpPr>
        <p:spPr>
          <a:xfrm rot="10800000">
            <a:off x="7040028" y="2622167"/>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9" name="Rounded Rectangle 38">
            <a:extLst>
              <a:ext uri="{FF2B5EF4-FFF2-40B4-BE49-F238E27FC236}">
                <a16:creationId xmlns:a16="http://schemas.microsoft.com/office/drawing/2014/main" id="{E964EC3D-EB2D-274A-B354-04A222E465F7}"/>
              </a:ext>
            </a:extLst>
          </p:cNvPr>
          <p:cNvSpPr/>
          <p:nvPr/>
        </p:nvSpPr>
        <p:spPr>
          <a:xfrm>
            <a:off x="6429480" y="2366900"/>
            <a:ext cx="942337" cy="298159"/>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000" b="1" dirty="0">
                <a:solidFill>
                  <a:schemeClr val="tx1"/>
                </a:solidFill>
              </a:rPr>
              <a:t>ATP </a:t>
            </a:r>
            <a:r>
              <a:rPr lang="en-US" sz="1000" dirty="0">
                <a:solidFill>
                  <a:schemeClr val="tx1"/>
                </a:solidFill>
              </a:rPr>
              <a:t>5/10/22</a:t>
            </a:r>
          </a:p>
        </p:txBody>
      </p:sp>
      <p:sp>
        <p:nvSpPr>
          <p:cNvPr id="40" name="Rounded Rectangle 39">
            <a:extLst>
              <a:ext uri="{FF2B5EF4-FFF2-40B4-BE49-F238E27FC236}">
                <a16:creationId xmlns:a16="http://schemas.microsoft.com/office/drawing/2014/main" id="{5E8AF24C-116F-5043-AEB4-BB3B191CC6F8}"/>
              </a:ext>
            </a:extLst>
          </p:cNvPr>
          <p:cNvSpPr/>
          <p:nvPr/>
        </p:nvSpPr>
        <p:spPr>
          <a:xfrm>
            <a:off x="7145152" y="2808591"/>
            <a:ext cx="4514339" cy="205215"/>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dirty="0" err="1">
              <a:solidFill>
                <a:schemeClr val="bg1"/>
              </a:solidFill>
            </a:endParaRPr>
          </a:p>
        </p:txBody>
      </p:sp>
      <p:sp>
        <p:nvSpPr>
          <p:cNvPr id="42" name="Rounded Rectangle 41">
            <a:extLst>
              <a:ext uri="{FF2B5EF4-FFF2-40B4-BE49-F238E27FC236}">
                <a16:creationId xmlns:a16="http://schemas.microsoft.com/office/drawing/2014/main" id="{554E49EE-B334-5748-9D17-1032B5392605}"/>
              </a:ext>
            </a:extLst>
          </p:cNvPr>
          <p:cNvSpPr/>
          <p:nvPr/>
        </p:nvSpPr>
        <p:spPr>
          <a:xfrm>
            <a:off x="3015354" y="4911425"/>
            <a:ext cx="3060334" cy="262811"/>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1000" dirty="0">
                <a:solidFill>
                  <a:schemeClr val="tx1"/>
                </a:solidFill>
              </a:rPr>
              <a:t>APPEL Tier 4 MBSE Training Available to NASA</a:t>
            </a:r>
          </a:p>
        </p:txBody>
      </p:sp>
      <p:sp>
        <p:nvSpPr>
          <p:cNvPr id="43" name="Striped Right Arrow 42">
            <a:extLst>
              <a:ext uri="{FF2B5EF4-FFF2-40B4-BE49-F238E27FC236}">
                <a16:creationId xmlns:a16="http://schemas.microsoft.com/office/drawing/2014/main" id="{72F07B5C-5773-A14F-9CF1-C81886F03BBE}"/>
              </a:ext>
            </a:extLst>
          </p:cNvPr>
          <p:cNvSpPr/>
          <p:nvPr/>
        </p:nvSpPr>
        <p:spPr>
          <a:xfrm>
            <a:off x="2716639" y="4933122"/>
            <a:ext cx="347807" cy="203445"/>
          </a:xfrm>
          <a:prstGeom prst="stripedRightArrow">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44" name="Triangle 43">
            <a:extLst>
              <a:ext uri="{FF2B5EF4-FFF2-40B4-BE49-F238E27FC236}">
                <a16:creationId xmlns:a16="http://schemas.microsoft.com/office/drawing/2014/main" id="{3DE4FF86-DC97-E34A-B013-FB0D7BAD38BF}"/>
              </a:ext>
            </a:extLst>
          </p:cNvPr>
          <p:cNvSpPr/>
          <p:nvPr/>
        </p:nvSpPr>
        <p:spPr>
          <a:xfrm rot="10800000">
            <a:off x="1468131" y="3487165"/>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46" name="Triangle 45">
            <a:extLst>
              <a:ext uri="{FF2B5EF4-FFF2-40B4-BE49-F238E27FC236}">
                <a16:creationId xmlns:a16="http://schemas.microsoft.com/office/drawing/2014/main" id="{510EA9AD-D8A1-BB41-80F1-15B0FC6D7E7F}"/>
              </a:ext>
            </a:extLst>
          </p:cNvPr>
          <p:cNvSpPr/>
          <p:nvPr/>
        </p:nvSpPr>
        <p:spPr>
          <a:xfrm rot="10800000">
            <a:off x="1776578" y="3487161"/>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endParaRPr lang="en-US" sz="1600" dirty="0" err="1">
              <a:solidFill>
                <a:schemeClr val="bg1"/>
              </a:solidFill>
            </a:endParaRPr>
          </a:p>
        </p:txBody>
      </p:sp>
      <p:sp>
        <p:nvSpPr>
          <p:cNvPr id="47" name="Rounded Rectangle 46">
            <a:extLst>
              <a:ext uri="{FF2B5EF4-FFF2-40B4-BE49-F238E27FC236}">
                <a16:creationId xmlns:a16="http://schemas.microsoft.com/office/drawing/2014/main" id="{E7408C5C-B1D2-9E42-AF9C-12B7CD1F0CB8}"/>
              </a:ext>
            </a:extLst>
          </p:cNvPr>
          <p:cNvSpPr/>
          <p:nvPr/>
        </p:nvSpPr>
        <p:spPr>
          <a:xfrm>
            <a:off x="1696879" y="3054596"/>
            <a:ext cx="1513075" cy="298159"/>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1000" b="1" dirty="0">
                <a:solidFill>
                  <a:schemeClr val="tx1"/>
                </a:solidFill>
              </a:rPr>
              <a:t>Presented @ Transformation Tue</a:t>
            </a:r>
          </a:p>
          <a:p>
            <a:r>
              <a:rPr lang="en-US" sz="1000" dirty="0">
                <a:solidFill>
                  <a:schemeClr val="tx1"/>
                </a:solidFill>
              </a:rPr>
              <a:t>11/16/21</a:t>
            </a:r>
          </a:p>
        </p:txBody>
      </p:sp>
      <p:sp>
        <p:nvSpPr>
          <p:cNvPr id="48" name="Triangle 47">
            <a:extLst>
              <a:ext uri="{FF2B5EF4-FFF2-40B4-BE49-F238E27FC236}">
                <a16:creationId xmlns:a16="http://schemas.microsoft.com/office/drawing/2014/main" id="{D4DF0633-F42D-BA4B-B049-3DE857BA0639}"/>
              </a:ext>
            </a:extLst>
          </p:cNvPr>
          <p:cNvSpPr/>
          <p:nvPr/>
        </p:nvSpPr>
        <p:spPr>
          <a:xfrm rot="10800000">
            <a:off x="3749701" y="1200379"/>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49" name="Rounded Rectangle 48">
            <a:extLst>
              <a:ext uri="{FF2B5EF4-FFF2-40B4-BE49-F238E27FC236}">
                <a16:creationId xmlns:a16="http://schemas.microsoft.com/office/drawing/2014/main" id="{D768D31B-6301-E141-9AC4-1C187F647208}"/>
              </a:ext>
            </a:extLst>
          </p:cNvPr>
          <p:cNvSpPr/>
          <p:nvPr/>
        </p:nvSpPr>
        <p:spPr>
          <a:xfrm>
            <a:off x="3693427" y="1464835"/>
            <a:ext cx="951633"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MBSE Brief to SELP</a:t>
            </a:r>
          </a:p>
          <a:p>
            <a:r>
              <a:rPr lang="en-US" sz="800" dirty="0">
                <a:solidFill>
                  <a:schemeClr val="tx1"/>
                </a:solidFill>
              </a:rPr>
              <a:t>1/11/22</a:t>
            </a:r>
          </a:p>
        </p:txBody>
      </p:sp>
      <p:sp>
        <p:nvSpPr>
          <p:cNvPr id="50" name="Triangle 49">
            <a:extLst>
              <a:ext uri="{FF2B5EF4-FFF2-40B4-BE49-F238E27FC236}">
                <a16:creationId xmlns:a16="http://schemas.microsoft.com/office/drawing/2014/main" id="{418FE07C-CE00-CB45-A877-6095E85E7DD4}"/>
              </a:ext>
            </a:extLst>
          </p:cNvPr>
          <p:cNvSpPr/>
          <p:nvPr/>
        </p:nvSpPr>
        <p:spPr>
          <a:xfrm rot="10800000">
            <a:off x="4580736" y="1209613"/>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65" name="Rounded Rectangle 64">
            <a:extLst>
              <a:ext uri="{FF2B5EF4-FFF2-40B4-BE49-F238E27FC236}">
                <a16:creationId xmlns:a16="http://schemas.microsoft.com/office/drawing/2014/main" id="{741940F7-6719-034D-8827-A41A31FCA304}"/>
              </a:ext>
            </a:extLst>
          </p:cNvPr>
          <p:cNvSpPr/>
          <p:nvPr/>
        </p:nvSpPr>
        <p:spPr>
          <a:xfrm>
            <a:off x="4504102" y="1416515"/>
            <a:ext cx="1792340"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MBE Baselining as Integrated Team  </a:t>
            </a:r>
            <a:r>
              <a:rPr lang="en-US" sz="800" dirty="0">
                <a:solidFill>
                  <a:schemeClr val="tx1"/>
                </a:solidFill>
              </a:rPr>
              <a:t>2/17/22</a:t>
            </a:r>
          </a:p>
        </p:txBody>
      </p:sp>
      <p:sp>
        <p:nvSpPr>
          <p:cNvPr id="78" name="Triangle 77">
            <a:extLst>
              <a:ext uri="{FF2B5EF4-FFF2-40B4-BE49-F238E27FC236}">
                <a16:creationId xmlns:a16="http://schemas.microsoft.com/office/drawing/2014/main" id="{E096A7DD-9B11-5E46-B5E6-F97D36FB666F}"/>
              </a:ext>
            </a:extLst>
          </p:cNvPr>
          <p:cNvSpPr/>
          <p:nvPr/>
        </p:nvSpPr>
        <p:spPr>
          <a:xfrm rot="10800000">
            <a:off x="4034031" y="1200378"/>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79" name="Rounded Rectangle 78">
            <a:extLst>
              <a:ext uri="{FF2B5EF4-FFF2-40B4-BE49-F238E27FC236}">
                <a16:creationId xmlns:a16="http://schemas.microsoft.com/office/drawing/2014/main" id="{79452AD9-02D1-104D-8B5C-77E708B80886}"/>
              </a:ext>
            </a:extLst>
          </p:cNvPr>
          <p:cNvSpPr/>
          <p:nvPr/>
        </p:nvSpPr>
        <p:spPr>
          <a:xfrm>
            <a:off x="3950986" y="959994"/>
            <a:ext cx="2074881"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1000" b="1" dirty="0">
                <a:solidFill>
                  <a:schemeClr val="tx1"/>
                </a:solidFill>
              </a:rPr>
              <a:t>Integrated MBE Kickoff </a:t>
            </a:r>
            <a:r>
              <a:rPr lang="en-US" sz="1000" dirty="0">
                <a:solidFill>
                  <a:schemeClr val="tx1"/>
                </a:solidFill>
              </a:rPr>
              <a:t>1/31/22</a:t>
            </a:r>
          </a:p>
        </p:txBody>
      </p:sp>
      <p:sp>
        <p:nvSpPr>
          <p:cNvPr id="80" name="Rounded Rectangle 79">
            <a:extLst>
              <a:ext uri="{FF2B5EF4-FFF2-40B4-BE49-F238E27FC236}">
                <a16:creationId xmlns:a16="http://schemas.microsoft.com/office/drawing/2014/main" id="{0D96C955-0A8E-9545-BCBF-6187C8B4FE9F}"/>
              </a:ext>
            </a:extLst>
          </p:cNvPr>
          <p:cNvSpPr/>
          <p:nvPr/>
        </p:nvSpPr>
        <p:spPr>
          <a:xfrm>
            <a:off x="2406320" y="3304601"/>
            <a:ext cx="3218681" cy="239797"/>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dirty="0" err="1">
              <a:solidFill>
                <a:schemeClr val="bg1"/>
              </a:solidFill>
            </a:endParaRPr>
          </a:p>
        </p:txBody>
      </p:sp>
      <p:sp>
        <p:nvSpPr>
          <p:cNvPr id="81" name="Rounded Rectangle 80">
            <a:extLst>
              <a:ext uri="{FF2B5EF4-FFF2-40B4-BE49-F238E27FC236}">
                <a16:creationId xmlns:a16="http://schemas.microsoft.com/office/drawing/2014/main" id="{305A79D3-A643-C145-AE30-FD6746332B84}"/>
              </a:ext>
            </a:extLst>
          </p:cNvPr>
          <p:cNvSpPr/>
          <p:nvPr/>
        </p:nvSpPr>
        <p:spPr>
          <a:xfrm>
            <a:off x="2532635" y="3293460"/>
            <a:ext cx="3092366" cy="262811"/>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900" dirty="0" err="1">
                <a:solidFill>
                  <a:schemeClr val="tx1"/>
                </a:solidFill>
              </a:rPr>
              <a:t>Devel</a:t>
            </a:r>
            <a:r>
              <a:rPr lang="en-US" sz="900" dirty="0">
                <a:solidFill>
                  <a:schemeClr val="tx1"/>
                </a:solidFill>
              </a:rPr>
              <a:t>. &amp; baseline of MBSE 3-Phased Plan w/resources needed</a:t>
            </a:r>
          </a:p>
        </p:txBody>
      </p:sp>
      <p:sp>
        <p:nvSpPr>
          <p:cNvPr id="82" name="Rounded Rectangle 81">
            <a:extLst>
              <a:ext uri="{FF2B5EF4-FFF2-40B4-BE49-F238E27FC236}">
                <a16:creationId xmlns:a16="http://schemas.microsoft.com/office/drawing/2014/main" id="{12417075-6A98-0D4E-94F7-FA6EDB1BECC7}"/>
              </a:ext>
            </a:extLst>
          </p:cNvPr>
          <p:cNvSpPr/>
          <p:nvPr/>
        </p:nvSpPr>
        <p:spPr>
          <a:xfrm>
            <a:off x="5130649" y="2263825"/>
            <a:ext cx="1195313" cy="324111"/>
          </a:xfrm>
          <a:prstGeom prst="round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dirty="0" err="1">
              <a:solidFill>
                <a:schemeClr val="tx1"/>
              </a:solidFill>
            </a:endParaRPr>
          </a:p>
        </p:txBody>
      </p:sp>
      <p:sp>
        <p:nvSpPr>
          <p:cNvPr id="83" name="Rounded Rectangle 82">
            <a:extLst>
              <a:ext uri="{FF2B5EF4-FFF2-40B4-BE49-F238E27FC236}">
                <a16:creationId xmlns:a16="http://schemas.microsoft.com/office/drawing/2014/main" id="{21B444C6-D120-5445-BDC1-09F6CB2F8864}"/>
              </a:ext>
            </a:extLst>
          </p:cNvPr>
          <p:cNvSpPr/>
          <p:nvPr/>
        </p:nvSpPr>
        <p:spPr>
          <a:xfrm>
            <a:off x="5117982" y="2247365"/>
            <a:ext cx="1195313" cy="340571"/>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1000" dirty="0">
                <a:solidFill>
                  <a:schemeClr val="tx1"/>
                </a:solidFill>
              </a:rPr>
              <a:t>DT Transforming </a:t>
            </a:r>
          </a:p>
          <a:p>
            <a:r>
              <a:rPr lang="en-US" sz="1000" dirty="0">
                <a:solidFill>
                  <a:schemeClr val="tx1"/>
                </a:solidFill>
              </a:rPr>
              <a:t>Eng. Sprint</a:t>
            </a:r>
          </a:p>
        </p:txBody>
      </p:sp>
      <p:cxnSp>
        <p:nvCxnSpPr>
          <p:cNvPr id="85" name="Elbow Connector 84">
            <a:extLst>
              <a:ext uri="{FF2B5EF4-FFF2-40B4-BE49-F238E27FC236}">
                <a16:creationId xmlns:a16="http://schemas.microsoft.com/office/drawing/2014/main" id="{DA14F232-65B6-4945-964F-616E5EB25968}"/>
              </a:ext>
            </a:extLst>
          </p:cNvPr>
          <p:cNvCxnSpPr>
            <a:cxnSpLocks/>
            <a:stCxn id="80" idx="3"/>
            <a:endCxn id="25" idx="1"/>
          </p:cNvCxnSpPr>
          <p:nvPr/>
        </p:nvCxnSpPr>
        <p:spPr>
          <a:xfrm>
            <a:off x="5625001" y="3424500"/>
            <a:ext cx="234011" cy="304533"/>
          </a:xfrm>
          <a:prstGeom prst="bentConnector3">
            <a:avLst>
              <a:gd name="adj1" fmla="val 5000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05AFF042-1289-ED4D-9196-97C7451D08D3}"/>
              </a:ext>
            </a:extLst>
          </p:cNvPr>
          <p:cNvSpPr txBox="1"/>
          <p:nvPr/>
        </p:nvSpPr>
        <p:spPr>
          <a:xfrm rot="16200000">
            <a:off x="-149681" y="4819402"/>
            <a:ext cx="670447" cy="245859"/>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b="1" dirty="0"/>
              <a:t>MBSE</a:t>
            </a:r>
          </a:p>
        </p:txBody>
      </p:sp>
      <p:sp>
        <p:nvSpPr>
          <p:cNvPr id="88" name="Left Bracket 87">
            <a:extLst>
              <a:ext uri="{FF2B5EF4-FFF2-40B4-BE49-F238E27FC236}">
                <a16:creationId xmlns:a16="http://schemas.microsoft.com/office/drawing/2014/main" id="{E4920650-F0B8-6C48-B507-FD4485F503E0}"/>
              </a:ext>
            </a:extLst>
          </p:cNvPr>
          <p:cNvSpPr/>
          <p:nvPr/>
        </p:nvSpPr>
        <p:spPr>
          <a:xfrm>
            <a:off x="295711" y="3961525"/>
            <a:ext cx="67456" cy="2423156"/>
          </a:xfrm>
          <a:prstGeom prst="leftBracket">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TextBox 88">
            <a:extLst>
              <a:ext uri="{FF2B5EF4-FFF2-40B4-BE49-F238E27FC236}">
                <a16:creationId xmlns:a16="http://schemas.microsoft.com/office/drawing/2014/main" id="{8CFBA271-328B-DB43-81CF-E2C7B1A06613}"/>
              </a:ext>
            </a:extLst>
          </p:cNvPr>
          <p:cNvSpPr txBox="1"/>
          <p:nvPr/>
        </p:nvSpPr>
        <p:spPr>
          <a:xfrm rot="16200000">
            <a:off x="-178243" y="1771403"/>
            <a:ext cx="670447" cy="245859"/>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b="1" dirty="0"/>
              <a:t>MBE</a:t>
            </a:r>
          </a:p>
        </p:txBody>
      </p:sp>
      <p:sp>
        <p:nvSpPr>
          <p:cNvPr id="90" name="Left Bracket 89">
            <a:extLst>
              <a:ext uri="{FF2B5EF4-FFF2-40B4-BE49-F238E27FC236}">
                <a16:creationId xmlns:a16="http://schemas.microsoft.com/office/drawing/2014/main" id="{79F742C1-9AEF-2749-BFBC-75E0634894C5}"/>
              </a:ext>
            </a:extLst>
          </p:cNvPr>
          <p:cNvSpPr/>
          <p:nvPr/>
        </p:nvSpPr>
        <p:spPr>
          <a:xfrm>
            <a:off x="22851" y="1257743"/>
            <a:ext cx="75129" cy="5126937"/>
          </a:xfrm>
          <a:prstGeom prst="leftBracket">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TextBox 92">
            <a:extLst>
              <a:ext uri="{FF2B5EF4-FFF2-40B4-BE49-F238E27FC236}">
                <a16:creationId xmlns:a16="http://schemas.microsoft.com/office/drawing/2014/main" id="{9CAF0342-FAEB-8F45-B3C0-492137C6077C}"/>
              </a:ext>
            </a:extLst>
          </p:cNvPr>
          <p:cNvSpPr txBox="1"/>
          <p:nvPr/>
        </p:nvSpPr>
        <p:spPr>
          <a:xfrm>
            <a:off x="7126114" y="3053553"/>
            <a:ext cx="2827406" cy="188965"/>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000" dirty="0"/>
              <a:t>Leverages E-APMB survey data</a:t>
            </a:r>
          </a:p>
        </p:txBody>
      </p:sp>
      <p:sp>
        <p:nvSpPr>
          <p:cNvPr id="94" name="TextBox 93">
            <a:extLst>
              <a:ext uri="{FF2B5EF4-FFF2-40B4-BE49-F238E27FC236}">
                <a16:creationId xmlns:a16="http://schemas.microsoft.com/office/drawing/2014/main" id="{CACAB465-59A2-7341-9F18-D644CC297996}"/>
              </a:ext>
            </a:extLst>
          </p:cNvPr>
          <p:cNvSpPr txBox="1"/>
          <p:nvPr/>
        </p:nvSpPr>
        <p:spPr>
          <a:xfrm>
            <a:off x="5682290" y="2654727"/>
            <a:ext cx="510520" cy="191880"/>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050" b="1" dirty="0">
                <a:solidFill>
                  <a:srgbClr val="0070C0"/>
                </a:solidFill>
                <a:latin typeface="Arial" panose="020B0604020202020204" pitchFamily="34" charset="0"/>
                <a:cs typeface="Arial" panose="020B0604020202020204" pitchFamily="34" charset="0"/>
              </a:rPr>
              <a:t>MBE Task 1</a:t>
            </a:r>
          </a:p>
        </p:txBody>
      </p:sp>
      <p:sp>
        <p:nvSpPr>
          <p:cNvPr id="96" name="TextBox 95">
            <a:extLst>
              <a:ext uri="{FF2B5EF4-FFF2-40B4-BE49-F238E27FC236}">
                <a16:creationId xmlns:a16="http://schemas.microsoft.com/office/drawing/2014/main" id="{DDAE575B-26E0-F047-AA09-3145CB622474}"/>
              </a:ext>
            </a:extLst>
          </p:cNvPr>
          <p:cNvSpPr txBox="1"/>
          <p:nvPr/>
        </p:nvSpPr>
        <p:spPr>
          <a:xfrm>
            <a:off x="5866680" y="3474218"/>
            <a:ext cx="510520" cy="191880"/>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050" b="1" dirty="0">
                <a:solidFill>
                  <a:srgbClr val="0070C0"/>
                </a:solidFill>
                <a:latin typeface="Arial" panose="020B0604020202020204" pitchFamily="34" charset="0"/>
                <a:cs typeface="Arial" panose="020B0604020202020204" pitchFamily="34" charset="0"/>
              </a:rPr>
              <a:t>MBE Task 3</a:t>
            </a:r>
          </a:p>
        </p:txBody>
      </p:sp>
      <p:sp>
        <p:nvSpPr>
          <p:cNvPr id="97" name="TextBox 96">
            <a:extLst>
              <a:ext uri="{FF2B5EF4-FFF2-40B4-BE49-F238E27FC236}">
                <a16:creationId xmlns:a16="http://schemas.microsoft.com/office/drawing/2014/main" id="{228D4C16-8D60-C440-A376-FBF2C0D9486C}"/>
              </a:ext>
            </a:extLst>
          </p:cNvPr>
          <p:cNvSpPr txBox="1"/>
          <p:nvPr/>
        </p:nvSpPr>
        <p:spPr>
          <a:xfrm>
            <a:off x="383818" y="5879038"/>
            <a:ext cx="782397" cy="191880"/>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050" b="1" dirty="0">
                <a:solidFill>
                  <a:srgbClr val="0070C0"/>
                </a:solidFill>
                <a:latin typeface="Arial" panose="020B0604020202020204" pitchFamily="34" charset="0"/>
                <a:cs typeface="Arial" panose="020B0604020202020204" pitchFamily="34" charset="0"/>
              </a:rPr>
              <a:t>MBE Task 4</a:t>
            </a:r>
          </a:p>
        </p:txBody>
      </p:sp>
      <p:sp>
        <p:nvSpPr>
          <p:cNvPr id="101" name="Rounded Rectangle 100">
            <a:extLst>
              <a:ext uri="{FF2B5EF4-FFF2-40B4-BE49-F238E27FC236}">
                <a16:creationId xmlns:a16="http://schemas.microsoft.com/office/drawing/2014/main" id="{1E1FDEF8-5235-A242-AF65-D28EB52542F6}"/>
              </a:ext>
            </a:extLst>
          </p:cNvPr>
          <p:cNvSpPr/>
          <p:nvPr/>
        </p:nvSpPr>
        <p:spPr>
          <a:xfrm>
            <a:off x="4203987" y="1721684"/>
            <a:ext cx="1093462"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Navy </a:t>
            </a:r>
            <a:r>
              <a:rPr lang="en-US" sz="800" dirty="0">
                <a:solidFill>
                  <a:schemeClr val="tx1"/>
                </a:solidFill>
              </a:rPr>
              <a:t>2/02/22</a:t>
            </a:r>
          </a:p>
        </p:txBody>
      </p:sp>
      <p:sp>
        <p:nvSpPr>
          <p:cNvPr id="104" name="Rounded Rectangle 103">
            <a:extLst>
              <a:ext uri="{FF2B5EF4-FFF2-40B4-BE49-F238E27FC236}">
                <a16:creationId xmlns:a16="http://schemas.microsoft.com/office/drawing/2014/main" id="{37920C90-FD36-0145-9BF9-D4DCC47D4418}"/>
              </a:ext>
            </a:extLst>
          </p:cNvPr>
          <p:cNvSpPr/>
          <p:nvPr/>
        </p:nvSpPr>
        <p:spPr>
          <a:xfrm>
            <a:off x="5534230" y="1906331"/>
            <a:ext cx="1912418"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MLT briefing to Navy/NAVSEA MBSE Modeling </a:t>
            </a:r>
            <a:r>
              <a:rPr lang="en-US" sz="800" b="1" dirty="0" err="1">
                <a:solidFill>
                  <a:schemeClr val="tx1"/>
                </a:solidFill>
              </a:rPr>
              <a:t>CoP.</a:t>
            </a:r>
            <a:r>
              <a:rPr lang="en-US" sz="800" b="1" dirty="0">
                <a:solidFill>
                  <a:schemeClr val="tx1"/>
                </a:solidFill>
              </a:rPr>
              <a:t> </a:t>
            </a:r>
            <a:r>
              <a:rPr lang="en-US" sz="800" dirty="0">
                <a:solidFill>
                  <a:schemeClr val="tx1"/>
                </a:solidFill>
              </a:rPr>
              <a:t>3/20/22</a:t>
            </a:r>
          </a:p>
        </p:txBody>
      </p:sp>
      <p:sp>
        <p:nvSpPr>
          <p:cNvPr id="105" name="Oval 104">
            <a:extLst>
              <a:ext uri="{FF2B5EF4-FFF2-40B4-BE49-F238E27FC236}">
                <a16:creationId xmlns:a16="http://schemas.microsoft.com/office/drawing/2014/main" id="{1799AF3E-05F6-454A-8383-593EB9FEC673}"/>
              </a:ext>
            </a:extLst>
          </p:cNvPr>
          <p:cNvSpPr/>
          <p:nvPr/>
        </p:nvSpPr>
        <p:spPr>
          <a:xfrm>
            <a:off x="5487910" y="1939740"/>
            <a:ext cx="121453" cy="12145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68" name="Rounded Rectangle 67">
            <a:extLst>
              <a:ext uri="{FF2B5EF4-FFF2-40B4-BE49-F238E27FC236}">
                <a16:creationId xmlns:a16="http://schemas.microsoft.com/office/drawing/2014/main" id="{EA2A6667-4E42-364F-8A4F-B11692A3C962}"/>
              </a:ext>
            </a:extLst>
          </p:cNvPr>
          <p:cNvSpPr/>
          <p:nvPr/>
        </p:nvSpPr>
        <p:spPr>
          <a:xfrm>
            <a:off x="4825100" y="1897113"/>
            <a:ext cx="650512"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Sandia NL </a:t>
            </a:r>
            <a:r>
              <a:rPr lang="en-US" sz="800" dirty="0">
                <a:solidFill>
                  <a:schemeClr val="tx1"/>
                </a:solidFill>
              </a:rPr>
              <a:t>2/22/22</a:t>
            </a:r>
          </a:p>
        </p:txBody>
      </p:sp>
      <p:sp>
        <p:nvSpPr>
          <p:cNvPr id="69" name="Oval 68">
            <a:extLst>
              <a:ext uri="{FF2B5EF4-FFF2-40B4-BE49-F238E27FC236}">
                <a16:creationId xmlns:a16="http://schemas.microsoft.com/office/drawing/2014/main" id="{E780E437-FE9C-B847-BBBD-989651690A0D}"/>
              </a:ext>
            </a:extLst>
          </p:cNvPr>
          <p:cNvSpPr/>
          <p:nvPr/>
        </p:nvSpPr>
        <p:spPr>
          <a:xfrm>
            <a:off x="4762898" y="1947434"/>
            <a:ext cx="121453" cy="12145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70" name="Rounded Rectangle 69">
            <a:extLst>
              <a:ext uri="{FF2B5EF4-FFF2-40B4-BE49-F238E27FC236}">
                <a16:creationId xmlns:a16="http://schemas.microsoft.com/office/drawing/2014/main" id="{5D5BBCD0-0A90-934F-BD1A-7C3957EB2A5C}"/>
              </a:ext>
            </a:extLst>
          </p:cNvPr>
          <p:cNvSpPr/>
          <p:nvPr/>
        </p:nvSpPr>
        <p:spPr>
          <a:xfrm>
            <a:off x="1554328" y="849829"/>
            <a:ext cx="1749607"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1000" b="1" dirty="0">
                <a:solidFill>
                  <a:schemeClr val="tx1"/>
                </a:solidFill>
              </a:rPr>
              <a:t>MBSE @ Inter-Agency Working Group </a:t>
            </a:r>
            <a:r>
              <a:rPr lang="en-US" sz="1000" dirty="0">
                <a:solidFill>
                  <a:schemeClr val="tx1"/>
                </a:solidFill>
              </a:rPr>
              <a:t>11/16/21</a:t>
            </a:r>
          </a:p>
        </p:txBody>
      </p:sp>
      <p:sp>
        <p:nvSpPr>
          <p:cNvPr id="73" name="Rounded Rectangle 72">
            <a:extLst>
              <a:ext uri="{FF2B5EF4-FFF2-40B4-BE49-F238E27FC236}">
                <a16:creationId xmlns:a16="http://schemas.microsoft.com/office/drawing/2014/main" id="{399D57F6-A306-9D67-2D03-B8FC52E3B44D}"/>
              </a:ext>
            </a:extLst>
          </p:cNvPr>
          <p:cNvSpPr/>
          <p:nvPr/>
        </p:nvSpPr>
        <p:spPr>
          <a:xfrm>
            <a:off x="7452276" y="2381125"/>
            <a:ext cx="1286287" cy="298159"/>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000" b="1" dirty="0">
                <a:solidFill>
                  <a:schemeClr val="tx1"/>
                </a:solidFill>
              </a:rPr>
              <a:t>Kickoff </a:t>
            </a:r>
            <a:r>
              <a:rPr lang="en-US" sz="1000" dirty="0">
                <a:solidFill>
                  <a:schemeClr val="tx1"/>
                </a:solidFill>
              </a:rPr>
              <a:t>5/25/22</a:t>
            </a:r>
          </a:p>
        </p:txBody>
      </p:sp>
      <p:sp>
        <p:nvSpPr>
          <p:cNvPr id="74" name="Triangle 73">
            <a:extLst>
              <a:ext uri="{FF2B5EF4-FFF2-40B4-BE49-F238E27FC236}">
                <a16:creationId xmlns:a16="http://schemas.microsoft.com/office/drawing/2014/main" id="{373FCDDB-FCB0-AB97-4B54-8C095FB766CC}"/>
              </a:ext>
            </a:extLst>
          </p:cNvPr>
          <p:cNvSpPr/>
          <p:nvPr/>
        </p:nvSpPr>
        <p:spPr>
          <a:xfrm rot="10800000">
            <a:off x="7685396" y="2607591"/>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75" name="Triangle 74">
            <a:extLst>
              <a:ext uri="{FF2B5EF4-FFF2-40B4-BE49-F238E27FC236}">
                <a16:creationId xmlns:a16="http://schemas.microsoft.com/office/drawing/2014/main" id="{350759E8-B46E-920B-3B26-9A626671C388}"/>
              </a:ext>
            </a:extLst>
          </p:cNvPr>
          <p:cNvSpPr/>
          <p:nvPr/>
        </p:nvSpPr>
        <p:spPr>
          <a:xfrm rot="10800000">
            <a:off x="11524339" y="2607208"/>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76" name="Rounded Rectangle 75">
            <a:extLst>
              <a:ext uri="{FF2B5EF4-FFF2-40B4-BE49-F238E27FC236}">
                <a16:creationId xmlns:a16="http://schemas.microsoft.com/office/drawing/2014/main" id="{3854E81F-B551-F663-336A-7ECB50D26E25}"/>
              </a:ext>
            </a:extLst>
          </p:cNvPr>
          <p:cNvSpPr/>
          <p:nvPr/>
        </p:nvSpPr>
        <p:spPr>
          <a:xfrm>
            <a:off x="9022332" y="2534145"/>
            <a:ext cx="2709458" cy="298159"/>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000" b="1" dirty="0">
                <a:solidFill>
                  <a:schemeClr val="tx1"/>
                </a:solidFill>
              </a:rPr>
              <a:t>Draft toolchain “architecture” </a:t>
            </a:r>
            <a:r>
              <a:rPr lang="en-US" sz="1000" dirty="0">
                <a:solidFill>
                  <a:schemeClr val="tx1"/>
                </a:solidFill>
              </a:rPr>
              <a:t>9/30/22</a:t>
            </a:r>
          </a:p>
        </p:txBody>
      </p:sp>
      <p:sp>
        <p:nvSpPr>
          <p:cNvPr id="77" name="Rounded Rectangle 76">
            <a:extLst>
              <a:ext uri="{FF2B5EF4-FFF2-40B4-BE49-F238E27FC236}">
                <a16:creationId xmlns:a16="http://schemas.microsoft.com/office/drawing/2014/main" id="{0B25A5B0-4A11-6327-5FB6-DBAAF96CB558}"/>
              </a:ext>
            </a:extLst>
          </p:cNvPr>
          <p:cNvSpPr/>
          <p:nvPr/>
        </p:nvSpPr>
        <p:spPr>
          <a:xfrm>
            <a:off x="11671999" y="2801478"/>
            <a:ext cx="700232" cy="211735"/>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dirty="0" err="1">
              <a:solidFill>
                <a:schemeClr val="bg1"/>
              </a:solidFill>
            </a:endParaRPr>
          </a:p>
        </p:txBody>
      </p:sp>
      <p:sp>
        <p:nvSpPr>
          <p:cNvPr id="84" name="TextBox 83">
            <a:extLst>
              <a:ext uri="{FF2B5EF4-FFF2-40B4-BE49-F238E27FC236}">
                <a16:creationId xmlns:a16="http://schemas.microsoft.com/office/drawing/2014/main" id="{FC511A82-BFCE-B475-34AD-1C6D63F2B28A}"/>
              </a:ext>
            </a:extLst>
          </p:cNvPr>
          <p:cNvSpPr txBox="1"/>
          <p:nvPr/>
        </p:nvSpPr>
        <p:spPr>
          <a:xfrm>
            <a:off x="9323293" y="3030336"/>
            <a:ext cx="2827406" cy="188965"/>
          </a:xfrm>
          <a:prstGeom prst="rect">
            <a:avLst/>
          </a:prstGeom>
          <a:ln w="6350">
            <a:noFill/>
            <a:miter lim="800000"/>
          </a:ln>
        </p:spPr>
        <p:txBody>
          <a:bodyPr vert="horz" wrap="none" lIns="0" tIns="0" rIns="0" bIns="0" rtlCol="0">
            <a:noAutofit/>
          </a:bodyPr>
          <a:lstStyle/>
          <a:p>
            <a:pPr algn="r">
              <a:spcBef>
                <a:spcPts val="300"/>
              </a:spcBef>
              <a:spcAft>
                <a:spcPts val="300"/>
              </a:spcAft>
              <a:buNone/>
            </a:pPr>
            <a:r>
              <a:rPr lang="en-US" sz="800" dirty="0"/>
              <a:t>Final product 11/15/22</a:t>
            </a:r>
          </a:p>
        </p:txBody>
      </p:sp>
      <p:sp>
        <p:nvSpPr>
          <p:cNvPr id="98" name="Rounded Rectangle 97">
            <a:extLst>
              <a:ext uri="{FF2B5EF4-FFF2-40B4-BE49-F238E27FC236}">
                <a16:creationId xmlns:a16="http://schemas.microsoft.com/office/drawing/2014/main" id="{D84CBF87-69A4-7093-B5F3-9526E246E041}"/>
              </a:ext>
            </a:extLst>
          </p:cNvPr>
          <p:cNvSpPr/>
          <p:nvPr/>
        </p:nvSpPr>
        <p:spPr>
          <a:xfrm>
            <a:off x="7844475" y="3215742"/>
            <a:ext cx="1286287" cy="298159"/>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000" b="1" dirty="0">
                <a:solidFill>
                  <a:schemeClr val="tx1"/>
                </a:solidFill>
              </a:rPr>
              <a:t>Kickoff </a:t>
            </a:r>
            <a:r>
              <a:rPr lang="en-US" sz="1000" dirty="0">
                <a:solidFill>
                  <a:schemeClr val="tx1"/>
                </a:solidFill>
              </a:rPr>
              <a:t>6/06/22</a:t>
            </a:r>
          </a:p>
        </p:txBody>
      </p:sp>
      <p:sp>
        <p:nvSpPr>
          <p:cNvPr id="103" name="Triangle 102">
            <a:extLst>
              <a:ext uri="{FF2B5EF4-FFF2-40B4-BE49-F238E27FC236}">
                <a16:creationId xmlns:a16="http://schemas.microsoft.com/office/drawing/2014/main" id="{84AB7D2C-C72A-F694-D7F3-DF58B7CF580B}"/>
              </a:ext>
            </a:extLst>
          </p:cNvPr>
          <p:cNvSpPr/>
          <p:nvPr/>
        </p:nvSpPr>
        <p:spPr>
          <a:xfrm rot="10800000">
            <a:off x="8028205" y="3457019"/>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41" name="Rounded Rectangle 40">
            <a:extLst>
              <a:ext uri="{FF2B5EF4-FFF2-40B4-BE49-F238E27FC236}">
                <a16:creationId xmlns:a16="http://schemas.microsoft.com/office/drawing/2014/main" id="{9F913082-D7B7-504A-97CA-67103A88CFEF}"/>
              </a:ext>
            </a:extLst>
          </p:cNvPr>
          <p:cNvSpPr/>
          <p:nvPr/>
        </p:nvSpPr>
        <p:spPr>
          <a:xfrm>
            <a:off x="7107583" y="2772117"/>
            <a:ext cx="4266633" cy="262811"/>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1000" dirty="0"/>
              <a:t>Benchmark Agency Toolchains and ident. Interoperability </a:t>
            </a:r>
            <a:r>
              <a:rPr lang="en-US" sz="1000" dirty="0" err="1"/>
              <a:t>reqs</a:t>
            </a:r>
            <a:r>
              <a:rPr lang="en-US" sz="1000" dirty="0"/>
              <a:t>. (WYE)</a:t>
            </a:r>
          </a:p>
        </p:txBody>
      </p:sp>
      <p:cxnSp>
        <p:nvCxnSpPr>
          <p:cNvPr id="53" name="Straight Arrow Connector 52">
            <a:extLst>
              <a:ext uri="{FF2B5EF4-FFF2-40B4-BE49-F238E27FC236}">
                <a16:creationId xmlns:a16="http://schemas.microsoft.com/office/drawing/2014/main" id="{4990A09E-A251-913D-AD66-A0CF5E0987F7}"/>
              </a:ext>
            </a:extLst>
          </p:cNvPr>
          <p:cNvCxnSpPr>
            <a:cxnSpLocks/>
          </p:cNvCxnSpPr>
          <p:nvPr/>
        </p:nvCxnSpPr>
        <p:spPr>
          <a:xfrm>
            <a:off x="7333458" y="4041991"/>
            <a:ext cx="796313" cy="5393"/>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5" name="Rounded Rectangle 114">
            <a:extLst>
              <a:ext uri="{FF2B5EF4-FFF2-40B4-BE49-F238E27FC236}">
                <a16:creationId xmlns:a16="http://schemas.microsoft.com/office/drawing/2014/main" id="{8DE7E7D3-83E9-0046-D374-AB89A19216EE}"/>
              </a:ext>
            </a:extLst>
          </p:cNvPr>
          <p:cNvSpPr/>
          <p:nvPr/>
        </p:nvSpPr>
        <p:spPr>
          <a:xfrm>
            <a:off x="7178433" y="3781557"/>
            <a:ext cx="1095929" cy="298159"/>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800" dirty="0">
                <a:solidFill>
                  <a:schemeClr val="tx1"/>
                </a:solidFill>
              </a:rPr>
              <a:t>Planning/Prep</a:t>
            </a:r>
          </a:p>
        </p:txBody>
      </p:sp>
      <p:sp>
        <p:nvSpPr>
          <p:cNvPr id="116" name="Rounded Rectangle 115">
            <a:extLst>
              <a:ext uri="{FF2B5EF4-FFF2-40B4-BE49-F238E27FC236}">
                <a16:creationId xmlns:a16="http://schemas.microsoft.com/office/drawing/2014/main" id="{7E095F9C-2C82-3605-B894-44CF829FE073}"/>
              </a:ext>
            </a:extLst>
          </p:cNvPr>
          <p:cNvSpPr/>
          <p:nvPr/>
        </p:nvSpPr>
        <p:spPr>
          <a:xfrm>
            <a:off x="7945002" y="3784234"/>
            <a:ext cx="1286287" cy="298159"/>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800" dirty="0" err="1">
                <a:solidFill>
                  <a:schemeClr val="tx1"/>
                </a:solidFill>
              </a:rPr>
              <a:t>Init.</a:t>
            </a:r>
            <a:r>
              <a:rPr lang="en-US" sz="800" dirty="0">
                <a:solidFill>
                  <a:schemeClr val="tx1"/>
                </a:solidFill>
              </a:rPr>
              <a:t> Model Arch.</a:t>
            </a:r>
          </a:p>
        </p:txBody>
      </p:sp>
      <p:cxnSp>
        <p:nvCxnSpPr>
          <p:cNvPr id="120" name="Straight Arrow Connector 119">
            <a:extLst>
              <a:ext uri="{FF2B5EF4-FFF2-40B4-BE49-F238E27FC236}">
                <a16:creationId xmlns:a16="http://schemas.microsoft.com/office/drawing/2014/main" id="{D9E8EF95-32DC-F2B4-26D9-C6C0BE1BD551}"/>
              </a:ext>
            </a:extLst>
          </p:cNvPr>
          <p:cNvCxnSpPr>
            <a:cxnSpLocks/>
          </p:cNvCxnSpPr>
          <p:nvPr/>
        </p:nvCxnSpPr>
        <p:spPr>
          <a:xfrm>
            <a:off x="8129771" y="4048847"/>
            <a:ext cx="800663" cy="0"/>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E355AC74-CC2B-7A25-1C8F-E7074D5CE7B6}"/>
              </a:ext>
            </a:extLst>
          </p:cNvPr>
          <p:cNvCxnSpPr>
            <a:cxnSpLocks/>
          </p:cNvCxnSpPr>
          <p:nvPr/>
        </p:nvCxnSpPr>
        <p:spPr>
          <a:xfrm>
            <a:off x="8944602" y="4052092"/>
            <a:ext cx="1331409" cy="0"/>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2" name="Rounded Rectangle 121">
            <a:extLst>
              <a:ext uri="{FF2B5EF4-FFF2-40B4-BE49-F238E27FC236}">
                <a16:creationId xmlns:a16="http://schemas.microsoft.com/office/drawing/2014/main" id="{1B9DEA35-722C-88AD-D0C8-9CA6B80328AE}"/>
              </a:ext>
            </a:extLst>
          </p:cNvPr>
          <p:cNvSpPr/>
          <p:nvPr/>
        </p:nvSpPr>
        <p:spPr>
          <a:xfrm>
            <a:off x="9030691" y="3777547"/>
            <a:ext cx="1142509" cy="298159"/>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900" dirty="0">
                <a:solidFill>
                  <a:schemeClr val="tx1"/>
                </a:solidFill>
              </a:rPr>
              <a:t>Process Modeling</a:t>
            </a:r>
          </a:p>
        </p:txBody>
      </p:sp>
      <p:cxnSp>
        <p:nvCxnSpPr>
          <p:cNvPr id="123" name="Straight Arrow Connector 122">
            <a:extLst>
              <a:ext uri="{FF2B5EF4-FFF2-40B4-BE49-F238E27FC236}">
                <a16:creationId xmlns:a16="http://schemas.microsoft.com/office/drawing/2014/main" id="{6F5F478E-C578-E835-AAA0-81CF00F1903E}"/>
              </a:ext>
            </a:extLst>
          </p:cNvPr>
          <p:cNvCxnSpPr>
            <a:cxnSpLocks/>
          </p:cNvCxnSpPr>
          <p:nvPr/>
        </p:nvCxnSpPr>
        <p:spPr>
          <a:xfrm>
            <a:off x="10276011" y="4054548"/>
            <a:ext cx="660275" cy="0"/>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4" name="Rounded Rectangle 123">
            <a:extLst>
              <a:ext uri="{FF2B5EF4-FFF2-40B4-BE49-F238E27FC236}">
                <a16:creationId xmlns:a16="http://schemas.microsoft.com/office/drawing/2014/main" id="{562B7F83-B49F-B3F3-3005-BDB004C6CEAA}"/>
              </a:ext>
            </a:extLst>
          </p:cNvPr>
          <p:cNvSpPr/>
          <p:nvPr/>
        </p:nvSpPr>
        <p:spPr>
          <a:xfrm>
            <a:off x="10113996" y="3787060"/>
            <a:ext cx="1194735" cy="298159"/>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900" dirty="0">
                <a:solidFill>
                  <a:schemeClr val="tx1"/>
                </a:solidFill>
              </a:rPr>
              <a:t>Model Integration</a:t>
            </a:r>
          </a:p>
        </p:txBody>
      </p:sp>
      <p:cxnSp>
        <p:nvCxnSpPr>
          <p:cNvPr id="125" name="Straight Arrow Connector 124">
            <a:extLst>
              <a:ext uri="{FF2B5EF4-FFF2-40B4-BE49-F238E27FC236}">
                <a16:creationId xmlns:a16="http://schemas.microsoft.com/office/drawing/2014/main" id="{CAA98CB2-2EF2-9295-C617-DA20E2740C12}"/>
              </a:ext>
            </a:extLst>
          </p:cNvPr>
          <p:cNvCxnSpPr>
            <a:cxnSpLocks/>
          </p:cNvCxnSpPr>
          <p:nvPr/>
        </p:nvCxnSpPr>
        <p:spPr>
          <a:xfrm>
            <a:off x="10945883" y="4054642"/>
            <a:ext cx="660275" cy="0"/>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0" name="Triangle 129">
            <a:extLst>
              <a:ext uri="{FF2B5EF4-FFF2-40B4-BE49-F238E27FC236}">
                <a16:creationId xmlns:a16="http://schemas.microsoft.com/office/drawing/2014/main" id="{008745C9-EEEA-A639-17C2-D0F40404CE04}"/>
              </a:ext>
            </a:extLst>
          </p:cNvPr>
          <p:cNvSpPr/>
          <p:nvPr/>
        </p:nvSpPr>
        <p:spPr>
          <a:xfrm rot="10800000">
            <a:off x="8010495" y="1194481"/>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31" name="Rounded Rectangle 130">
            <a:extLst>
              <a:ext uri="{FF2B5EF4-FFF2-40B4-BE49-F238E27FC236}">
                <a16:creationId xmlns:a16="http://schemas.microsoft.com/office/drawing/2014/main" id="{D4003EF4-E14D-6346-16FB-06399A413E65}"/>
              </a:ext>
            </a:extLst>
          </p:cNvPr>
          <p:cNvSpPr/>
          <p:nvPr/>
        </p:nvSpPr>
        <p:spPr>
          <a:xfrm>
            <a:off x="7899250" y="856049"/>
            <a:ext cx="962798"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1000" b="1" dirty="0">
                <a:solidFill>
                  <a:schemeClr val="tx1"/>
                </a:solidFill>
              </a:rPr>
              <a:t>MBE Re-Org </a:t>
            </a:r>
            <a:r>
              <a:rPr lang="en-US" sz="1000" dirty="0">
                <a:solidFill>
                  <a:schemeClr val="tx1"/>
                </a:solidFill>
              </a:rPr>
              <a:t>6/07/22</a:t>
            </a:r>
          </a:p>
        </p:txBody>
      </p:sp>
      <p:sp>
        <p:nvSpPr>
          <p:cNvPr id="132" name="Rounded Rectangle 131">
            <a:extLst>
              <a:ext uri="{FF2B5EF4-FFF2-40B4-BE49-F238E27FC236}">
                <a16:creationId xmlns:a16="http://schemas.microsoft.com/office/drawing/2014/main" id="{7B40FBB8-E17B-8F6D-F00F-8E1B0A852AD2}"/>
              </a:ext>
            </a:extLst>
          </p:cNvPr>
          <p:cNvSpPr/>
          <p:nvPr/>
        </p:nvSpPr>
        <p:spPr>
          <a:xfrm>
            <a:off x="9124140" y="1588933"/>
            <a:ext cx="2601751" cy="318315"/>
          </a:xfrm>
          <a:prstGeom prst="round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dirty="0" err="1">
              <a:solidFill>
                <a:schemeClr val="bg1"/>
              </a:solidFill>
            </a:endParaRPr>
          </a:p>
        </p:txBody>
      </p:sp>
      <p:sp>
        <p:nvSpPr>
          <p:cNvPr id="133" name="Rounded Rectangle 132">
            <a:extLst>
              <a:ext uri="{FF2B5EF4-FFF2-40B4-BE49-F238E27FC236}">
                <a16:creationId xmlns:a16="http://schemas.microsoft.com/office/drawing/2014/main" id="{823320B3-3053-1B74-760E-6B1A2280F78C}"/>
              </a:ext>
            </a:extLst>
          </p:cNvPr>
          <p:cNvSpPr/>
          <p:nvPr/>
        </p:nvSpPr>
        <p:spPr>
          <a:xfrm>
            <a:off x="9107520" y="1556998"/>
            <a:ext cx="2706228" cy="3754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900" dirty="0"/>
              <a:t>Summer Faculty Support for MBE Scope Refinement &amp; Traceability to NGOs &amp; Processes</a:t>
            </a:r>
          </a:p>
        </p:txBody>
      </p:sp>
      <p:sp>
        <p:nvSpPr>
          <p:cNvPr id="134" name="Rounded Rectangle 133">
            <a:extLst>
              <a:ext uri="{FF2B5EF4-FFF2-40B4-BE49-F238E27FC236}">
                <a16:creationId xmlns:a16="http://schemas.microsoft.com/office/drawing/2014/main" id="{B59F82AD-4529-E7E3-7B4C-23440A3C791E}"/>
              </a:ext>
            </a:extLst>
          </p:cNvPr>
          <p:cNvSpPr/>
          <p:nvPr/>
        </p:nvSpPr>
        <p:spPr>
          <a:xfrm>
            <a:off x="9115242" y="1982761"/>
            <a:ext cx="2601751" cy="214227"/>
          </a:xfrm>
          <a:prstGeom prst="round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dirty="0" err="1">
              <a:solidFill>
                <a:schemeClr val="bg1"/>
              </a:solidFill>
            </a:endParaRPr>
          </a:p>
        </p:txBody>
      </p:sp>
      <p:sp>
        <p:nvSpPr>
          <p:cNvPr id="135" name="Rounded Rectangle 134">
            <a:extLst>
              <a:ext uri="{FF2B5EF4-FFF2-40B4-BE49-F238E27FC236}">
                <a16:creationId xmlns:a16="http://schemas.microsoft.com/office/drawing/2014/main" id="{7C75C065-C1C1-E27B-4ABB-30517AB6AA80}"/>
              </a:ext>
            </a:extLst>
          </p:cNvPr>
          <p:cNvSpPr/>
          <p:nvPr/>
        </p:nvSpPr>
        <p:spPr>
          <a:xfrm>
            <a:off x="9086951" y="1997209"/>
            <a:ext cx="2506576" cy="184406"/>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900" dirty="0"/>
              <a:t>Cloud-Based Multi-Center PLM Pilot</a:t>
            </a:r>
          </a:p>
        </p:txBody>
      </p:sp>
      <p:sp>
        <p:nvSpPr>
          <p:cNvPr id="45" name="Rounded Rectangle 44">
            <a:extLst>
              <a:ext uri="{FF2B5EF4-FFF2-40B4-BE49-F238E27FC236}">
                <a16:creationId xmlns:a16="http://schemas.microsoft.com/office/drawing/2014/main" id="{EF020B1E-FB4C-3F48-B9E8-EAE54348772F}"/>
              </a:ext>
            </a:extLst>
          </p:cNvPr>
          <p:cNvSpPr/>
          <p:nvPr/>
        </p:nvSpPr>
        <p:spPr>
          <a:xfrm>
            <a:off x="34051" y="3091925"/>
            <a:ext cx="1747256" cy="298159"/>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000" b="1" dirty="0">
                <a:solidFill>
                  <a:schemeClr val="tx1"/>
                </a:solidFill>
              </a:rPr>
              <a:t>Presented Data Flow Concept to MB PM</a:t>
            </a:r>
          </a:p>
          <a:p>
            <a:pPr algn="r"/>
            <a:r>
              <a:rPr lang="en-US" sz="1000" dirty="0">
                <a:solidFill>
                  <a:schemeClr val="tx1"/>
                </a:solidFill>
              </a:rPr>
              <a:t>11/03/21</a:t>
            </a:r>
          </a:p>
        </p:txBody>
      </p:sp>
      <p:sp>
        <p:nvSpPr>
          <p:cNvPr id="102" name="Oval 101">
            <a:extLst>
              <a:ext uri="{FF2B5EF4-FFF2-40B4-BE49-F238E27FC236}">
                <a16:creationId xmlns:a16="http://schemas.microsoft.com/office/drawing/2014/main" id="{AB83D463-644A-DB4A-A2BC-439D6040BB94}"/>
              </a:ext>
            </a:extLst>
          </p:cNvPr>
          <p:cNvSpPr/>
          <p:nvPr/>
        </p:nvSpPr>
        <p:spPr>
          <a:xfrm>
            <a:off x="4280617" y="1945419"/>
            <a:ext cx="121453" cy="12145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42" name="Triangle 141">
            <a:extLst>
              <a:ext uri="{FF2B5EF4-FFF2-40B4-BE49-F238E27FC236}">
                <a16:creationId xmlns:a16="http://schemas.microsoft.com/office/drawing/2014/main" id="{D10439D9-BFFE-43BB-020B-BDEBE933010C}"/>
              </a:ext>
            </a:extLst>
          </p:cNvPr>
          <p:cNvSpPr/>
          <p:nvPr/>
        </p:nvSpPr>
        <p:spPr>
          <a:xfrm rot="10800000">
            <a:off x="1690530" y="1201722"/>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4" name="Rounded Rectangle 13">
            <a:extLst>
              <a:ext uri="{FF2B5EF4-FFF2-40B4-BE49-F238E27FC236}">
                <a16:creationId xmlns:a16="http://schemas.microsoft.com/office/drawing/2014/main" id="{B2BA2DEC-77E0-1348-AF1B-33581DE1E6DA}"/>
              </a:ext>
            </a:extLst>
          </p:cNvPr>
          <p:cNvSpPr/>
          <p:nvPr/>
        </p:nvSpPr>
        <p:spPr>
          <a:xfrm>
            <a:off x="687825" y="1363365"/>
            <a:ext cx="2226619" cy="451164"/>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800" b="1" dirty="0">
                <a:solidFill>
                  <a:schemeClr val="tx1"/>
                </a:solidFill>
              </a:rPr>
              <a:t>MBE / MBSE Merger</a:t>
            </a:r>
          </a:p>
          <a:p>
            <a:pPr algn="r"/>
            <a:r>
              <a:rPr lang="en-US" sz="800" dirty="0">
                <a:solidFill>
                  <a:schemeClr val="tx1"/>
                </a:solidFill>
              </a:rPr>
              <a:t>Named Terry Hill – MBE Lead</a:t>
            </a:r>
          </a:p>
          <a:p>
            <a:pPr algn="r"/>
            <a:r>
              <a:rPr lang="en-US" sz="800" dirty="0">
                <a:solidFill>
                  <a:schemeClr val="tx1"/>
                </a:solidFill>
              </a:rPr>
              <a:t>12/15/21</a:t>
            </a:r>
          </a:p>
        </p:txBody>
      </p:sp>
      <p:sp>
        <p:nvSpPr>
          <p:cNvPr id="147" name="Triangle 146">
            <a:extLst>
              <a:ext uri="{FF2B5EF4-FFF2-40B4-BE49-F238E27FC236}">
                <a16:creationId xmlns:a16="http://schemas.microsoft.com/office/drawing/2014/main" id="{5F22537E-05E0-B308-F686-B7CC2CCE92CD}"/>
              </a:ext>
            </a:extLst>
          </p:cNvPr>
          <p:cNvSpPr/>
          <p:nvPr/>
        </p:nvSpPr>
        <p:spPr>
          <a:xfrm rot="10800000">
            <a:off x="8057656" y="6010330"/>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48" name="Rounded Rectangle 147">
            <a:extLst>
              <a:ext uri="{FF2B5EF4-FFF2-40B4-BE49-F238E27FC236}">
                <a16:creationId xmlns:a16="http://schemas.microsoft.com/office/drawing/2014/main" id="{14F8C698-AB2F-AD36-5544-D2779C7B09E3}"/>
              </a:ext>
            </a:extLst>
          </p:cNvPr>
          <p:cNvSpPr/>
          <p:nvPr/>
        </p:nvSpPr>
        <p:spPr>
          <a:xfrm>
            <a:off x="5773670" y="5753194"/>
            <a:ext cx="2556240" cy="21196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900" b="1" dirty="0">
                <a:solidFill>
                  <a:schemeClr val="tx1"/>
                </a:solidFill>
              </a:rPr>
              <a:t>Orion Demo to JSC Center Director </a:t>
            </a:r>
            <a:r>
              <a:rPr lang="en-US" sz="900" dirty="0">
                <a:solidFill>
                  <a:schemeClr val="tx1"/>
                </a:solidFill>
              </a:rPr>
              <a:t>6/02/22</a:t>
            </a:r>
          </a:p>
        </p:txBody>
      </p:sp>
      <p:sp>
        <p:nvSpPr>
          <p:cNvPr id="149" name="Triangle 148">
            <a:extLst>
              <a:ext uri="{FF2B5EF4-FFF2-40B4-BE49-F238E27FC236}">
                <a16:creationId xmlns:a16="http://schemas.microsoft.com/office/drawing/2014/main" id="{75AD6FA4-8B54-71D7-BD47-83BC2F33BEB0}"/>
              </a:ext>
            </a:extLst>
          </p:cNvPr>
          <p:cNvSpPr/>
          <p:nvPr/>
        </p:nvSpPr>
        <p:spPr>
          <a:xfrm rot="10800000">
            <a:off x="7446648" y="1204655"/>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50" name="Rounded Rectangle 149">
            <a:extLst>
              <a:ext uri="{FF2B5EF4-FFF2-40B4-BE49-F238E27FC236}">
                <a16:creationId xmlns:a16="http://schemas.microsoft.com/office/drawing/2014/main" id="{51F3AC5F-4DCF-9313-31A5-95DBBD6D2C9B}"/>
              </a:ext>
            </a:extLst>
          </p:cNvPr>
          <p:cNvSpPr/>
          <p:nvPr/>
        </p:nvSpPr>
        <p:spPr>
          <a:xfrm>
            <a:off x="6296218" y="864841"/>
            <a:ext cx="1460825"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000" b="1" dirty="0">
                <a:solidFill>
                  <a:schemeClr val="tx1"/>
                </a:solidFill>
              </a:rPr>
              <a:t>MBE DT Brief to OCE </a:t>
            </a:r>
            <a:r>
              <a:rPr lang="en-US" sz="1000" dirty="0">
                <a:solidFill>
                  <a:schemeClr val="tx1"/>
                </a:solidFill>
              </a:rPr>
              <a:t>5/19/22</a:t>
            </a:r>
          </a:p>
        </p:txBody>
      </p:sp>
      <p:sp>
        <p:nvSpPr>
          <p:cNvPr id="151" name="Triangle 150">
            <a:extLst>
              <a:ext uri="{FF2B5EF4-FFF2-40B4-BE49-F238E27FC236}">
                <a16:creationId xmlns:a16="http://schemas.microsoft.com/office/drawing/2014/main" id="{A07A3ED1-CF1F-FBA1-61B8-F9E0B1AED949}"/>
              </a:ext>
            </a:extLst>
          </p:cNvPr>
          <p:cNvSpPr/>
          <p:nvPr/>
        </p:nvSpPr>
        <p:spPr>
          <a:xfrm rot="10800000">
            <a:off x="1570632" y="6019973"/>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52" name="Rounded Rectangle 151">
            <a:extLst>
              <a:ext uri="{FF2B5EF4-FFF2-40B4-BE49-F238E27FC236}">
                <a16:creationId xmlns:a16="http://schemas.microsoft.com/office/drawing/2014/main" id="{FBF04D9C-50FE-A27F-F5EB-BE4A0F21E43D}"/>
              </a:ext>
            </a:extLst>
          </p:cNvPr>
          <p:cNvSpPr/>
          <p:nvPr/>
        </p:nvSpPr>
        <p:spPr>
          <a:xfrm>
            <a:off x="529525" y="5539524"/>
            <a:ext cx="1335551" cy="326560"/>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900" b="1" dirty="0">
                <a:solidFill>
                  <a:schemeClr val="tx1"/>
                </a:solidFill>
              </a:rPr>
              <a:t>Orion Demo to Orion Chief Engineer &amp; VIO Office </a:t>
            </a:r>
            <a:r>
              <a:rPr lang="en-US" sz="900" dirty="0">
                <a:solidFill>
                  <a:schemeClr val="tx1"/>
                </a:solidFill>
              </a:rPr>
              <a:t>11/12/21</a:t>
            </a:r>
          </a:p>
        </p:txBody>
      </p:sp>
      <p:sp>
        <p:nvSpPr>
          <p:cNvPr id="153" name="Triangle 152">
            <a:extLst>
              <a:ext uri="{FF2B5EF4-FFF2-40B4-BE49-F238E27FC236}">
                <a16:creationId xmlns:a16="http://schemas.microsoft.com/office/drawing/2014/main" id="{0FA31363-FFBE-67DA-C58E-1132A040A2CE}"/>
              </a:ext>
            </a:extLst>
          </p:cNvPr>
          <p:cNvSpPr/>
          <p:nvPr/>
        </p:nvSpPr>
        <p:spPr>
          <a:xfrm rot="10800000">
            <a:off x="8362261" y="6012210"/>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54" name="Rounded Rectangle 153">
            <a:extLst>
              <a:ext uri="{FF2B5EF4-FFF2-40B4-BE49-F238E27FC236}">
                <a16:creationId xmlns:a16="http://schemas.microsoft.com/office/drawing/2014/main" id="{08BEC8BA-644B-E23D-C41C-A0EA4F276806}"/>
              </a:ext>
            </a:extLst>
          </p:cNvPr>
          <p:cNvSpPr/>
          <p:nvPr/>
        </p:nvSpPr>
        <p:spPr>
          <a:xfrm>
            <a:off x="8265338" y="5742639"/>
            <a:ext cx="1262247"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Transformation Tue Update </a:t>
            </a:r>
            <a:r>
              <a:rPr lang="en-US" sz="800" dirty="0">
                <a:solidFill>
                  <a:schemeClr val="tx1"/>
                </a:solidFill>
              </a:rPr>
              <a:t>6/14/22</a:t>
            </a:r>
          </a:p>
        </p:txBody>
      </p:sp>
      <p:sp>
        <p:nvSpPr>
          <p:cNvPr id="155" name="Triangle 154">
            <a:extLst>
              <a:ext uri="{FF2B5EF4-FFF2-40B4-BE49-F238E27FC236}">
                <a16:creationId xmlns:a16="http://schemas.microsoft.com/office/drawing/2014/main" id="{4D875DEB-886E-2957-3432-5DDE54486C94}"/>
              </a:ext>
            </a:extLst>
          </p:cNvPr>
          <p:cNvSpPr/>
          <p:nvPr/>
        </p:nvSpPr>
        <p:spPr>
          <a:xfrm rot="10800000">
            <a:off x="1787350" y="6019973"/>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56" name="Rounded Rectangle 155">
            <a:extLst>
              <a:ext uri="{FF2B5EF4-FFF2-40B4-BE49-F238E27FC236}">
                <a16:creationId xmlns:a16="http://schemas.microsoft.com/office/drawing/2014/main" id="{47488DF8-D303-24BA-BD37-4316A40541FC}"/>
              </a:ext>
            </a:extLst>
          </p:cNvPr>
          <p:cNvSpPr/>
          <p:nvPr/>
        </p:nvSpPr>
        <p:spPr>
          <a:xfrm>
            <a:off x="1742901" y="5823023"/>
            <a:ext cx="2541328" cy="191880"/>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900" b="1" dirty="0">
                <a:solidFill>
                  <a:schemeClr val="tx1"/>
                </a:solidFill>
              </a:rPr>
              <a:t>Presented @ Transformation Tue </a:t>
            </a:r>
            <a:r>
              <a:rPr lang="en-US" sz="900" dirty="0">
                <a:solidFill>
                  <a:schemeClr val="tx1"/>
                </a:solidFill>
              </a:rPr>
              <a:t>11/16/21</a:t>
            </a:r>
          </a:p>
        </p:txBody>
      </p:sp>
      <p:sp>
        <p:nvSpPr>
          <p:cNvPr id="157" name="Triangle 156">
            <a:extLst>
              <a:ext uri="{FF2B5EF4-FFF2-40B4-BE49-F238E27FC236}">
                <a16:creationId xmlns:a16="http://schemas.microsoft.com/office/drawing/2014/main" id="{34C74534-D5EC-38F4-EA9B-32A29AE527A7}"/>
              </a:ext>
            </a:extLst>
          </p:cNvPr>
          <p:cNvSpPr/>
          <p:nvPr/>
        </p:nvSpPr>
        <p:spPr>
          <a:xfrm rot="10800000">
            <a:off x="7749683" y="6010331"/>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58" name="Rounded Rectangle 157">
            <a:extLst>
              <a:ext uri="{FF2B5EF4-FFF2-40B4-BE49-F238E27FC236}">
                <a16:creationId xmlns:a16="http://schemas.microsoft.com/office/drawing/2014/main" id="{E8E91E99-D1BC-0954-6011-D38ABAF05C23}"/>
              </a:ext>
            </a:extLst>
          </p:cNvPr>
          <p:cNvSpPr/>
          <p:nvPr/>
        </p:nvSpPr>
        <p:spPr>
          <a:xfrm>
            <a:off x="5797977" y="5890051"/>
            <a:ext cx="2024131" cy="21196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900" b="1" dirty="0">
                <a:solidFill>
                  <a:schemeClr val="tx1"/>
                </a:solidFill>
              </a:rPr>
              <a:t>Orion Demo to MBSE CoP </a:t>
            </a:r>
            <a:r>
              <a:rPr lang="en-US" sz="900" dirty="0">
                <a:solidFill>
                  <a:schemeClr val="tx1"/>
                </a:solidFill>
              </a:rPr>
              <a:t>5/25/22</a:t>
            </a:r>
          </a:p>
        </p:txBody>
      </p:sp>
      <p:sp>
        <p:nvSpPr>
          <p:cNvPr id="159" name="Triangle 158">
            <a:extLst>
              <a:ext uri="{FF2B5EF4-FFF2-40B4-BE49-F238E27FC236}">
                <a16:creationId xmlns:a16="http://schemas.microsoft.com/office/drawing/2014/main" id="{EB88E5C2-180B-5000-36F0-3EF48A1013D8}"/>
              </a:ext>
            </a:extLst>
          </p:cNvPr>
          <p:cNvSpPr/>
          <p:nvPr/>
        </p:nvSpPr>
        <p:spPr>
          <a:xfrm rot="10800000">
            <a:off x="7613901" y="6282008"/>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60" name="Rounded Rectangle 159">
            <a:extLst>
              <a:ext uri="{FF2B5EF4-FFF2-40B4-BE49-F238E27FC236}">
                <a16:creationId xmlns:a16="http://schemas.microsoft.com/office/drawing/2014/main" id="{A351E07A-A834-D119-A61A-4FE9544EF609}"/>
              </a:ext>
            </a:extLst>
          </p:cNvPr>
          <p:cNvSpPr/>
          <p:nvPr/>
        </p:nvSpPr>
        <p:spPr>
          <a:xfrm>
            <a:off x="5053544" y="6458621"/>
            <a:ext cx="2786908" cy="21196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900" b="1" dirty="0">
                <a:solidFill>
                  <a:schemeClr val="tx1"/>
                </a:solidFill>
              </a:rPr>
              <a:t>Orion Demo to MB MA / OSMA w/ideas of how to generate fault trees </a:t>
            </a:r>
            <a:r>
              <a:rPr lang="en-US" sz="900" dirty="0">
                <a:solidFill>
                  <a:schemeClr val="tx1"/>
                </a:solidFill>
              </a:rPr>
              <a:t>5/24/22</a:t>
            </a:r>
          </a:p>
        </p:txBody>
      </p:sp>
      <p:sp>
        <p:nvSpPr>
          <p:cNvPr id="126" name="Rounded Rectangle 125">
            <a:extLst>
              <a:ext uri="{FF2B5EF4-FFF2-40B4-BE49-F238E27FC236}">
                <a16:creationId xmlns:a16="http://schemas.microsoft.com/office/drawing/2014/main" id="{2094F48E-BD10-855B-3519-C9917CD9F7F8}"/>
              </a:ext>
            </a:extLst>
          </p:cNvPr>
          <p:cNvSpPr/>
          <p:nvPr/>
        </p:nvSpPr>
        <p:spPr>
          <a:xfrm>
            <a:off x="11137738" y="3801963"/>
            <a:ext cx="1095223" cy="298159"/>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600" dirty="0">
                <a:solidFill>
                  <a:schemeClr val="tx1"/>
                </a:solidFill>
              </a:rPr>
              <a:t>Finalize Modeling Drill Down &amp; Plan for Process Optimization</a:t>
            </a:r>
          </a:p>
        </p:txBody>
      </p:sp>
      <p:sp>
        <p:nvSpPr>
          <p:cNvPr id="163" name="Rounded Rectangle 162">
            <a:extLst>
              <a:ext uri="{FF2B5EF4-FFF2-40B4-BE49-F238E27FC236}">
                <a16:creationId xmlns:a16="http://schemas.microsoft.com/office/drawing/2014/main" id="{6C240229-D199-E33E-9B16-BF09B4BF6346}"/>
              </a:ext>
            </a:extLst>
          </p:cNvPr>
          <p:cNvSpPr/>
          <p:nvPr/>
        </p:nvSpPr>
        <p:spPr>
          <a:xfrm>
            <a:off x="3353177" y="4631295"/>
            <a:ext cx="8518467" cy="298159"/>
          </a:xfrm>
          <a:prstGeom prst="round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64" name="Rounded Rectangle 163">
            <a:extLst>
              <a:ext uri="{FF2B5EF4-FFF2-40B4-BE49-F238E27FC236}">
                <a16:creationId xmlns:a16="http://schemas.microsoft.com/office/drawing/2014/main" id="{7D5CE7AE-17D1-5A63-D4E0-C2063C24F1DD}"/>
              </a:ext>
            </a:extLst>
          </p:cNvPr>
          <p:cNvSpPr/>
          <p:nvPr/>
        </p:nvSpPr>
        <p:spPr>
          <a:xfrm>
            <a:off x="3305199" y="4650494"/>
            <a:ext cx="2447028" cy="262811"/>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dirty="0"/>
              <a:t>APPEL Mod. </a:t>
            </a:r>
            <a:r>
              <a:rPr lang="en-US" sz="800" dirty="0" err="1"/>
              <a:t>Requs</a:t>
            </a:r>
            <a:r>
              <a:rPr lang="en-US" sz="800" dirty="0"/>
              <a:t> for Tier 1-3 MBSE Training to use </a:t>
            </a:r>
            <a:r>
              <a:rPr lang="en-US" sz="800" dirty="0" err="1"/>
              <a:t>MagicDraw</a:t>
            </a:r>
            <a:r>
              <a:rPr lang="en-US" sz="800" dirty="0"/>
              <a:t> &amp; align with Tier 4 Training</a:t>
            </a:r>
          </a:p>
        </p:txBody>
      </p:sp>
      <p:sp>
        <p:nvSpPr>
          <p:cNvPr id="165" name="Rounded Rectangle 164">
            <a:extLst>
              <a:ext uri="{FF2B5EF4-FFF2-40B4-BE49-F238E27FC236}">
                <a16:creationId xmlns:a16="http://schemas.microsoft.com/office/drawing/2014/main" id="{63B68351-0A89-5271-1385-CE20139D22C0}"/>
              </a:ext>
            </a:extLst>
          </p:cNvPr>
          <p:cNvSpPr/>
          <p:nvPr/>
        </p:nvSpPr>
        <p:spPr>
          <a:xfrm>
            <a:off x="2824905" y="1926080"/>
            <a:ext cx="1292751"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800" b="1" dirty="0">
                <a:solidFill>
                  <a:schemeClr val="tx1"/>
                </a:solidFill>
              </a:rPr>
              <a:t>GSFC XRISM / JAXA Modeling  </a:t>
            </a:r>
            <a:r>
              <a:rPr lang="en-US" sz="800" dirty="0">
                <a:solidFill>
                  <a:schemeClr val="tx1"/>
                </a:solidFill>
              </a:rPr>
              <a:t>1/24/22</a:t>
            </a:r>
          </a:p>
        </p:txBody>
      </p:sp>
      <p:sp>
        <p:nvSpPr>
          <p:cNvPr id="166" name="Oval 165">
            <a:extLst>
              <a:ext uri="{FF2B5EF4-FFF2-40B4-BE49-F238E27FC236}">
                <a16:creationId xmlns:a16="http://schemas.microsoft.com/office/drawing/2014/main" id="{2C5AB5D2-EEC6-53FB-7BF6-059DD1246847}"/>
              </a:ext>
            </a:extLst>
          </p:cNvPr>
          <p:cNvSpPr/>
          <p:nvPr/>
        </p:nvSpPr>
        <p:spPr>
          <a:xfrm>
            <a:off x="4044505" y="1952263"/>
            <a:ext cx="121453" cy="12145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67" name="TextBox 166">
            <a:extLst>
              <a:ext uri="{FF2B5EF4-FFF2-40B4-BE49-F238E27FC236}">
                <a16:creationId xmlns:a16="http://schemas.microsoft.com/office/drawing/2014/main" id="{2F3B5799-5AE0-6A03-6A5B-30F1665860A5}"/>
              </a:ext>
            </a:extLst>
          </p:cNvPr>
          <p:cNvSpPr txBox="1"/>
          <p:nvPr/>
        </p:nvSpPr>
        <p:spPr>
          <a:xfrm>
            <a:off x="8307458" y="2023156"/>
            <a:ext cx="782397" cy="191880"/>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050" b="1" dirty="0">
                <a:solidFill>
                  <a:srgbClr val="0070C0"/>
                </a:solidFill>
                <a:latin typeface="Arial" panose="020B0604020202020204" pitchFamily="34" charset="0"/>
                <a:cs typeface="Arial" panose="020B0604020202020204" pitchFamily="34" charset="0"/>
              </a:rPr>
              <a:t>MBE Task 5</a:t>
            </a:r>
          </a:p>
        </p:txBody>
      </p:sp>
      <p:sp>
        <p:nvSpPr>
          <p:cNvPr id="168" name="Rounded Rectangle 167">
            <a:extLst>
              <a:ext uri="{FF2B5EF4-FFF2-40B4-BE49-F238E27FC236}">
                <a16:creationId xmlns:a16="http://schemas.microsoft.com/office/drawing/2014/main" id="{BF03CB57-85A0-8392-9854-BC55EFEC22C7}"/>
              </a:ext>
            </a:extLst>
          </p:cNvPr>
          <p:cNvSpPr/>
          <p:nvPr/>
        </p:nvSpPr>
        <p:spPr>
          <a:xfrm>
            <a:off x="7493" y="631584"/>
            <a:ext cx="6687505" cy="186468"/>
          </a:xfrm>
          <a:prstGeom prst="roundRect">
            <a:avLst/>
          </a:prstGeom>
          <a:solidFill>
            <a:schemeClr val="bg1">
              <a:lumMod val="7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dirty="0" err="1">
              <a:solidFill>
                <a:schemeClr val="bg1"/>
              </a:solidFill>
            </a:endParaRPr>
          </a:p>
        </p:txBody>
      </p:sp>
      <p:sp>
        <p:nvSpPr>
          <p:cNvPr id="169" name="Rounded Rectangle 168">
            <a:extLst>
              <a:ext uri="{FF2B5EF4-FFF2-40B4-BE49-F238E27FC236}">
                <a16:creationId xmlns:a16="http://schemas.microsoft.com/office/drawing/2014/main" id="{BFD1F4E7-04DB-D643-862F-B004AC996935}"/>
              </a:ext>
            </a:extLst>
          </p:cNvPr>
          <p:cNvSpPr/>
          <p:nvPr/>
        </p:nvSpPr>
        <p:spPr>
          <a:xfrm>
            <a:off x="-1343" y="627689"/>
            <a:ext cx="6003821" cy="194258"/>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1000" dirty="0">
                <a:solidFill>
                  <a:schemeClr val="bg1"/>
                </a:solidFill>
              </a:rPr>
              <a:t>NASA Centers at COVID-19 Stage 3</a:t>
            </a:r>
          </a:p>
        </p:txBody>
      </p:sp>
      <p:sp>
        <p:nvSpPr>
          <p:cNvPr id="128" name="Triangle 127">
            <a:extLst>
              <a:ext uri="{FF2B5EF4-FFF2-40B4-BE49-F238E27FC236}">
                <a16:creationId xmlns:a16="http://schemas.microsoft.com/office/drawing/2014/main" id="{69CAC5FD-9463-ED37-D57D-7F6643E56FAE}"/>
              </a:ext>
            </a:extLst>
          </p:cNvPr>
          <p:cNvSpPr/>
          <p:nvPr/>
        </p:nvSpPr>
        <p:spPr>
          <a:xfrm rot="10800000">
            <a:off x="8212837" y="6282008"/>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6" name="Rectangle 5">
            <a:extLst>
              <a:ext uri="{FF2B5EF4-FFF2-40B4-BE49-F238E27FC236}">
                <a16:creationId xmlns:a16="http://schemas.microsoft.com/office/drawing/2014/main" id="{F3CAD0A8-BBC1-27CE-1778-2B0C7F6B7413}"/>
              </a:ext>
            </a:extLst>
          </p:cNvPr>
          <p:cNvSpPr/>
          <p:nvPr/>
        </p:nvSpPr>
        <p:spPr>
          <a:xfrm>
            <a:off x="8439388" y="6458621"/>
            <a:ext cx="3037245" cy="399379"/>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36" name="Rounded Rectangle 135">
            <a:extLst>
              <a:ext uri="{FF2B5EF4-FFF2-40B4-BE49-F238E27FC236}">
                <a16:creationId xmlns:a16="http://schemas.microsoft.com/office/drawing/2014/main" id="{17725E35-F2FC-C532-A751-B2465A621838}"/>
              </a:ext>
            </a:extLst>
          </p:cNvPr>
          <p:cNvSpPr/>
          <p:nvPr/>
        </p:nvSpPr>
        <p:spPr>
          <a:xfrm>
            <a:off x="8014322" y="6482913"/>
            <a:ext cx="1854506" cy="289577"/>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900" b="1" dirty="0">
                <a:solidFill>
                  <a:schemeClr val="tx1"/>
                </a:solidFill>
              </a:rPr>
              <a:t>Orion Demo to Artemis MBSE Working Group </a:t>
            </a:r>
            <a:r>
              <a:rPr lang="en-US" sz="900" dirty="0">
                <a:solidFill>
                  <a:schemeClr val="tx1"/>
                </a:solidFill>
              </a:rPr>
              <a:t>6/10/22</a:t>
            </a:r>
          </a:p>
        </p:txBody>
      </p:sp>
      <p:sp>
        <p:nvSpPr>
          <p:cNvPr id="141" name="Rounded Rectangle 140">
            <a:extLst>
              <a:ext uri="{FF2B5EF4-FFF2-40B4-BE49-F238E27FC236}">
                <a16:creationId xmlns:a16="http://schemas.microsoft.com/office/drawing/2014/main" id="{F6B68FE5-B151-5A0E-A490-9C5215E17F0F}"/>
              </a:ext>
            </a:extLst>
          </p:cNvPr>
          <p:cNvSpPr/>
          <p:nvPr/>
        </p:nvSpPr>
        <p:spPr>
          <a:xfrm>
            <a:off x="955297" y="6575921"/>
            <a:ext cx="2369113"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rgbClr val="0070C0"/>
                </a:solidFill>
              </a:rPr>
              <a:t>Blue Text - </a:t>
            </a:r>
            <a:r>
              <a:rPr lang="en-US" sz="800" dirty="0">
                <a:solidFill>
                  <a:srgbClr val="0070C0"/>
                </a:solidFill>
              </a:rPr>
              <a:t>represents training benchmarking</a:t>
            </a:r>
          </a:p>
        </p:txBody>
      </p:sp>
      <p:sp>
        <p:nvSpPr>
          <p:cNvPr id="51" name="Rounded Rectangle 50">
            <a:extLst>
              <a:ext uri="{FF2B5EF4-FFF2-40B4-BE49-F238E27FC236}">
                <a16:creationId xmlns:a16="http://schemas.microsoft.com/office/drawing/2014/main" id="{F551CD9A-8C4F-B958-F7F5-E2F79A665B25}"/>
              </a:ext>
            </a:extLst>
          </p:cNvPr>
          <p:cNvSpPr/>
          <p:nvPr/>
        </p:nvSpPr>
        <p:spPr>
          <a:xfrm>
            <a:off x="11678085" y="3636454"/>
            <a:ext cx="681255" cy="189399"/>
          </a:xfrm>
          <a:prstGeom prst="round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dirty="0" err="1">
              <a:solidFill>
                <a:schemeClr val="bg1"/>
              </a:solidFill>
            </a:endParaRPr>
          </a:p>
        </p:txBody>
      </p:sp>
      <p:sp>
        <p:nvSpPr>
          <p:cNvPr id="55" name="Triangle 54">
            <a:extLst>
              <a:ext uri="{FF2B5EF4-FFF2-40B4-BE49-F238E27FC236}">
                <a16:creationId xmlns:a16="http://schemas.microsoft.com/office/drawing/2014/main" id="{B9F4A551-FB62-4FC0-8004-7B3874823767}"/>
              </a:ext>
            </a:extLst>
          </p:cNvPr>
          <p:cNvSpPr/>
          <p:nvPr/>
        </p:nvSpPr>
        <p:spPr>
          <a:xfrm rot="10800000">
            <a:off x="9685911" y="6276554"/>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56" name="Rounded Rectangle 55">
            <a:extLst>
              <a:ext uri="{FF2B5EF4-FFF2-40B4-BE49-F238E27FC236}">
                <a16:creationId xmlns:a16="http://schemas.microsoft.com/office/drawing/2014/main" id="{C16060D7-70D7-D161-8F13-9A0ED4BF3DB3}"/>
              </a:ext>
            </a:extLst>
          </p:cNvPr>
          <p:cNvSpPr/>
          <p:nvPr/>
        </p:nvSpPr>
        <p:spPr>
          <a:xfrm>
            <a:off x="9669833" y="6474797"/>
            <a:ext cx="1854506" cy="289577"/>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900" b="1" dirty="0">
                <a:solidFill>
                  <a:schemeClr val="tx1"/>
                </a:solidFill>
              </a:rPr>
              <a:t>Demo to Gateway Management per request </a:t>
            </a:r>
            <a:r>
              <a:rPr lang="en-US" sz="900" dirty="0">
                <a:solidFill>
                  <a:schemeClr val="tx1"/>
                </a:solidFill>
              </a:rPr>
              <a:t>7/29/22</a:t>
            </a:r>
          </a:p>
        </p:txBody>
      </p:sp>
      <p:sp>
        <p:nvSpPr>
          <p:cNvPr id="57" name="Triangle 56">
            <a:extLst>
              <a:ext uri="{FF2B5EF4-FFF2-40B4-BE49-F238E27FC236}">
                <a16:creationId xmlns:a16="http://schemas.microsoft.com/office/drawing/2014/main" id="{62B85665-1624-1D97-EE86-F039D586960D}"/>
              </a:ext>
            </a:extLst>
          </p:cNvPr>
          <p:cNvSpPr/>
          <p:nvPr/>
        </p:nvSpPr>
        <p:spPr>
          <a:xfrm rot="10800000">
            <a:off x="9835927" y="6005265"/>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59" name="Triangle 58">
            <a:extLst>
              <a:ext uri="{FF2B5EF4-FFF2-40B4-BE49-F238E27FC236}">
                <a16:creationId xmlns:a16="http://schemas.microsoft.com/office/drawing/2014/main" id="{194B335D-471B-3DA4-7EFC-CA1403AB42F2}"/>
              </a:ext>
            </a:extLst>
          </p:cNvPr>
          <p:cNvSpPr/>
          <p:nvPr/>
        </p:nvSpPr>
        <p:spPr>
          <a:xfrm rot="10800000">
            <a:off x="9988557" y="1199968"/>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60" name="Rounded Rectangle 59">
            <a:extLst>
              <a:ext uri="{FF2B5EF4-FFF2-40B4-BE49-F238E27FC236}">
                <a16:creationId xmlns:a16="http://schemas.microsoft.com/office/drawing/2014/main" id="{E41EBD5B-2ABA-1626-A26A-FD3CF55E268E}"/>
              </a:ext>
            </a:extLst>
          </p:cNvPr>
          <p:cNvSpPr/>
          <p:nvPr/>
        </p:nvSpPr>
        <p:spPr>
          <a:xfrm>
            <a:off x="9036674" y="818325"/>
            <a:ext cx="1614612"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000" b="1" dirty="0">
                <a:solidFill>
                  <a:schemeClr val="tx1"/>
                </a:solidFill>
              </a:rPr>
              <a:t>MBE Site visits with JPL, SpaceX, Aerospace Corp., &amp; NRO </a:t>
            </a:r>
            <a:r>
              <a:rPr lang="en-US" sz="1000" dirty="0">
                <a:solidFill>
                  <a:schemeClr val="tx1"/>
                </a:solidFill>
              </a:rPr>
              <a:t>8/01-04/22</a:t>
            </a:r>
          </a:p>
        </p:txBody>
      </p:sp>
      <p:sp>
        <p:nvSpPr>
          <p:cNvPr id="64" name="Triangle 63">
            <a:extLst>
              <a:ext uri="{FF2B5EF4-FFF2-40B4-BE49-F238E27FC236}">
                <a16:creationId xmlns:a16="http://schemas.microsoft.com/office/drawing/2014/main" id="{8639CE3B-D0AE-D93B-D67F-24708F8186D3}"/>
              </a:ext>
            </a:extLst>
          </p:cNvPr>
          <p:cNvSpPr/>
          <p:nvPr/>
        </p:nvSpPr>
        <p:spPr>
          <a:xfrm rot="10800000">
            <a:off x="11227406" y="1184926"/>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66" name="Rounded Rectangle 65">
            <a:extLst>
              <a:ext uri="{FF2B5EF4-FFF2-40B4-BE49-F238E27FC236}">
                <a16:creationId xmlns:a16="http://schemas.microsoft.com/office/drawing/2014/main" id="{980BA3D9-5E5A-01F4-025C-0313A05988E5}"/>
              </a:ext>
            </a:extLst>
          </p:cNvPr>
          <p:cNvSpPr/>
          <p:nvPr/>
        </p:nvSpPr>
        <p:spPr>
          <a:xfrm>
            <a:off x="9566516" y="1319605"/>
            <a:ext cx="1921748"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800" b="1" dirty="0">
                <a:solidFill>
                  <a:schemeClr val="tx1"/>
                </a:solidFill>
              </a:rPr>
              <a:t>NRO Annual Summit </a:t>
            </a:r>
            <a:r>
              <a:rPr lang="en-US" sz="800" dirty="0">
                <a:solidFill>
                  <a:schemeClr val="tx1"/>
                </a:solidFill>
              </a:rPr>
              <a:t>9/16/22</a:t>
            </a:r>
          </a:p>
        </p:txBody>
      </p:sp>
      <p:sp>
        <p:nvSpPr>
          <p:cNvPr id="72" name="Rounded Rectangle 71">
            <a:extLst>
              <a:ext uri="{FF2B5EF4-FFF2-40B4-BE49-F238E27FC236}">
                <a16:creationId xmlns:a16="http://schemas.microsoft.com/office/drawing/2014/main" id="{F6069C8B-361A-55C8-60C9-B56A7F7ADDAA}"/>
              </a:ext>
            </a:extLst>
          </p:cNvPr>
          <p:cNvSpPr/>
          <p:nvPr/>
        </p:nvSpPr>
        <p:spPr>
          <a:xfrm>
            <a:off x="6149308" y="4191406"/>
            <a:ext cx="6222923" cy="969478"/>
          </a:xfrm>
          <a:prstGeom prst="roundRect">
            <a:avLst/>
          </a:prstGeom>
          <a:gradFill>
            <a:gsLst>
              <a:gs pos="0">
                <a:schemeClr val="accent1">
                  <a:tint val="50000"/>
                  <a:satMod val="300000"/>
                  <a:alpha val="21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86" name="Rounded Rectangle 85">
            <a:extLst>
              <a:ext uri="{FF2B5EF4-FFF2-40B4-BE49-F238E27FC236}">
                <a16:creationId xmlns:a16="http://schemas.microsoft.com/office/drawing/2014/main" id="{9992411D-0CF9-354B-EDC5-CA611C0643EA}"/>
              </a:ext>
            </a:extLst>
          </p:cNvPr>
          <p:cNvSpPr/>
          <p:nvPr/>
        </p:nvSpPr>
        <p:spPr>
          <a:xfrm>
            <a:off x="6944184" y="4939391"/>
            <a:ext cx="4359098" cy="262811"/>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1050" dirty="0">
                <a:solidFill>
                  <a:schemeClr val="tx1"/>
                </a:solidFill>
              </a:rPr>
              <a:t>MBSE External Training Benchmarking Activities (FTE)</a:t>
            </a:r>
          </a:p>
        </p:txBody>
      </p:sp>
      <p:sp>
        <p:nvSpPr>
          <p:cNvPr id="108" name="TextBox 107">
            <a:extLst>
              <a:ext uri="{FF2B5EF4-FFF2-40B4-BE49-F238E27FC236}">
                <a16:creationId xmlns:a16="http://schemas.microsoft.com/office/drawing/2014/main" id="{CC6D39BB-DE16-79A9-B517-305BF1EF0234}"/>
              </a:ext>
            </a:extLst>
          </p:cNvPr>
          <p:cNvSpPr txBox="1"/>
          <p:nvPr/>
        </p:nvSpPr>
        <p:spPr>
          <a:xfrm>
            <a:off x="6242672" y="4984814"/>
            <a:ext cx="805517" cy="191880"/>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050" b="1" dirty="0">
                <a:solidFill>
                  <a:srgbClr val="0070C0"/>
                </a:solidFill>
                <a:latin typeface="Arial" panose="020B0604020202020204" pitchFamily="34" charset="0"/>
                <a:cs typeface="Arial" panose="020B0604020202020204" pitchFamily="34" charset="0"/>
              </a:rPr>
              <a:t>MBE Task 2</a:t>
            </a:r>
          </a:p>
        </p:txBody>
      </p:sp>
      <p:sp>
        <p:nvSpPr>
          <p:cNvPr id="109" name="Rounded Rectangle 108">
            <a:extLst>
              <a:ext uri="{FF2B5EF4-FFF2-40B4-BE49-F238E27FC236}">
                <a16:creationId xmlns:a16="http://schemas.microsoft.com/office/drawing/2014/main" id="{F24DC09E-A10E-43C0-FDC2-C9409B2FABDA}"/>
              </a:ext>
            </a:extLst>
          </p:cNvPr>
          <p:cNvSpPr/>
          <p:nvPr/>
        </p:nvSpPr>
        <p:spPr>
          <a:xfrm>
            <a:off x="6734488" y="1967876"/>
            <a:ext cx="1293679"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Idaho NL </a:t>
            </a:r>
            <a:r>
              <a:rPr lang="en-US" sz="800" dirty="0">
                <a:solidFill>
                  <a:schemeClr val="tx1"/>
                </a:solidFill>
              </a:rPr>
              <a:t>4/20/22</a:t>
            </a:r>
          </a:p>
        </p:txBody>
      </p:sp>
      <p:sp>
        <p:nvSpPr>
          <p:cNvPr id="110" name="Oval 109">
            <a:extLst>
              <a:ext uri="{FF2B5EF4-FFF2-40B4-BE49-F238E27FC236}">
                <a16:creationId xmlns:a16="http://schemas.microsoft.com/office/drawing/2014/main" id="{1201988D-C2B4-2059-9E61-E37EAD2077DA}"/>
              </a:ext>
            </a:extLst>
          </p:cNvPr>
          <p:cNvSpPr/>
          <p:nvPr/>
        </p:nvSpPr>
        <p:spPr>
          <a:xfrm>
            <a:off x="6694998" y="2063303"/>
            <a:ext cx="121453" cy="12145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11" name="Rounded Rectangle 110">
            <a:extLst>
              <a:ext uri="{FF2B5EF4-FFF2-40B4-BE49-F238E27FC236}">
                <a16:creationId xmlns:a16="http://schemas.microsoft.com/office/drawing/2014/main" id="{EB6F1438-F3C6-EDFF-8C0F-779442C52981}"/>
              </a:ext>
            </a:extLst>
          </p:cNvPr>
          <p:cNvSpPr/>
          <p:nvPr/>
        </p:nvSpPr>
        <p:spPr>
          <a:xfrm>
            <a:off x="7594876" y="4490123"/>
            <a:ext cx="2244382"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Pratt &amp; Whitney </a:t>
            </a:r>
            <a:r>
              <a:rPr lang="en-US" sz="800" dirty="0">
                <a:solidFill>
                  <a:schemeClr val="tx1"/>
                </a:solidFill>
              </a:rPr>
              <a:t>5/13/22</a:t>
            </a:r>
          </a:p>
        </p:txBody>
      </p:sp>
      <p:sp>
        <p:nvSpPr>
          <p:cNvPr id="112" name="Oval 111">
            <a:extLst>
              <a:ext uri="{FF2B5EF4-FFF2-40B4-BE49-F238E27FC236}">
                <a16:creationId xmlns:a16="http://schemas.microsoft.com/office/drawing/2014/main" id="{2C30B810-5C6C-2A9E-46B0-52087EBF669D}"/>
              </a:ext>
            </a:extLst>
          </p:cNvPr>
          <p:cNvSpPr/>
          <p:nvPr/>
        </p:nvSpPr>
        <p:spPr>
          <a:xfrm>
            <a:off x="7548129" y="4571036"/>
            <a:ext cx="121453" cy="12145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13" name="Rounded Rectangle 112">
            <a:extLst>
              <a:ext uri="{FF2B5EF4-FFF2-40B4-BE49-F238E27FC236}">
                <a16:creationId xmlns:a16="http://schemas.microsoft.com/office/drawing/2014/main" id="{E24280B0-5E27-0451-3A6D-AE3384FBC2AB}"/>
              </a:ext>
            </a:extLst>
          </p:cNvPr>
          <p:cNvSpPr/>
          <p:nvPr/>
        </p:nvSpPr>
        <p:spPr>
          <a:xfrm>
            <a:off x="6142338" y="4338542"/>
            <a:ext cx="1747086" cy="214541"/>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800" b="1" dirty="0">
                <a:solidFill>
                  <a:schemeClr val="tx1"/>
                </a:solidFill>
              </a:rPr>
              <a:t>Northrop Grumman </a:t>
            </a:r>
            <a:r>
              <a:rPr lang="en-US" sz="800" dirty="0">
                <a:solidFill>
                  <a:schemeClr val="tx1"/>
                </a:solidFill>
              </a:rPr>
              <a:t>5/25/22</a:t>
            </a:r>
          </a:p>
        </p:txBody>
      </p:sp>
      <p:sp>
        <p:nvSpPr>
          <p:cNvPr id="114" name="Oval 113">
            <a:extLst>
              <a:ext uri="{FF2B5EF4-FFF2-40B4-BE49-F238E27FC236}">
                <a16:creationId xmlns:a16="http://schemas.microsoft.com/office/drawing/2014/main" id="{5DFD3F2A-023A-905D-2813-6F6F41C667F5}"/>
              </a:ext>
            </a:extLst>
          </p:cNvPr>
          <p:cNvSpPr/>
          <p:nvPr/>
        </p:nvSpPr>
        <p:spPr>
          <a:xfrm>
            <a:off x="7819794" y="4381533"/>
            <a:ext cx="121453" cy="12145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17" name="Rounded Rectangle 116">
            <a:extLst>
              <a:ext uri="{FF2B5EF4-FFF2-40B4-BE49-F238E27FC236}">
                <a16:creationId xmlns:a16="http://schemas.microsoft.com/office/drawing/2014/main" id="{65750908-0CA2-55D8-7F22-1867FE614822}"/>
              </a:ext>
            </a:extLst>
          </p:cNvPr>
          <p:cNvSpPr/>
          <p:nvPr/>
        </p:nvSpPr>
        <p:spPr>
          <a:xfrm>
            <a:off x="8626893" y="4209618"/>
            <a:ext cx="1437283" cy="213249"/>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Aerojet Rocketdyne </a:t>
            </a:r>
            <a:r>
              <a:rPr lang="en-US" sz="800" dirty="0">
                <a:solidFill>
                  <a:schemeClr val="tx1"/>
                </a:solidFill>
              </a:rPr>
              <a:t>6/17/22</a:t>
            </a:r>
          </a:p>
        </p:txBody>
      </p:sp>
      <p:sp>
        <p:nvSpPr>
          <p:cNvPr id="118" name="Oval 117">
            <a:extLst>
              <a:ext uri="{FF2B5EF4-FFF2-40B4-BE49-F238E27FC236}">
                <a16:creationId xmlns:a16="http://schemas.microsoft.com/office/drawing/2014/main" id="{52F5D71B-709B-9A28-86C2-3BAE11A7C7A4}"/>
              </a:ext>
            </a:extLst>
          </p:cNvPr>
          <p:cNvSpPr/>
          <p:nvPr/>
        </p:nvSpPr>
        <p:spPr>
          <a:xfrm>
            <a:off x="8580582" y="4264628"/>
            <a:ext cx="121453" cy="110412"/>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19" name="Rounded Rectangle 118">
            <a:extLst>
              <a:ext uri="{FF2B5EF4-FFF2-40B4-BE49-F238E27FC236}">
                <a16:creationId xmlns:a16="http://schemas.microsoft.com/office/drawing/2014/main" id="{F27B3C08-96C2-C35A-0625-9E43155A6C4F}"/>
              </a:ext>
            </a:extLst>
          </p:cNvPr>
          <p:cNvSpPr/>
          <p:nvPr/>
        </p:nvSpPr>
        <p:spPr>
          <a:xfrm>
            <a:off x="9101883" y="4692770"/>
            <a:ext cx="2369113"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Institute for Digital Enterprise Advancement Training and Development </a:t>
            </a:r>
            <a:r>
              <a:rPr lang="en-US" sz="800" dirty="0">
                <a:solidFill>
                  <a:schemeClr val="tx1"/>
                </a:solidFill>
              </a:rPr>
              <a:t>7/08/22</a:t>
            </a:r>
          </a:p>
        </p:txBody>
      </p:sp>
      <p:sp>
        <p:nvSpPr>
          <p:cNvPr id="145" name="Oval 144">
            <a:extLst>
              <a:ext uri="{FF2B5EF4-FFF2-40B4-BE49-F238E27FC236}">
                <a16:creationId xmlns:a16="http://schemas.microsoft.com/office/drawing/2014/main" id="{410AFAE1-A069-69D9-D164-16C5B97E7A45}"/>
              </a:ext>
            </a:extLst>
          </p:cNvPr>
          <p:cNvSpPr/>
          <p:nvPr/>
        </p:nvSpPr>
        <p:spPr>
          <a:xfrm>
            <a:off x="9060773" y="4744592"/>
            <a:ext cx="121453" cy="12145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46" name="Rounded Rectangle 145">
            <a:extLst>
              <a:ext uri="{FF2B5EF4-FFF2-40B4-BE49-F238E27FC236}">
                <a16:creationId xmlns:a16="http://schemas.microsoft.com/office/drawing/2014/main" id="{2874686C-9ECD-E2EA-7893-CA27AC1FD7AD}"/>
              </a:ext>
            </a:extLst>
          </p:cNvPr>
          <p:cNvSpPr/>
          <p:nvPr/>
        </p:nvSpPr>
        <p:spPr>
          <a:xfrm>
            <a:off x="9124140" y="4527281"/>
            <a:ext cx="1165183" cy="191713"/>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Booze-Allen 7/08/22</a:t>
            </a:r>
            <a:endParaRPr lang="en-US" sz="800" dirty="0">
              <a:solidFill>
                <a:schemeClr val="tx1"/>
              </a:solidFill>
            </a:endParaRPr>
          </a:p>
        </p:txBody>
      </p:sp>
      <p:sp>
        <p:nvSpPr>
          <p:cNvPr id="170" name="Oval 169">
            <a:extLst>
              <a:ext uri="{FF2B5EF4-FFF2-40B4-BE49-F238E27FC236}">
                <a16:creationId xmlns:a16="http://schemas.microsoft.com/office/drawing/2014/main" id="{AC12A76F-379F-2688-A62C-0D896C94FA38}"/>
              </a:ext>
            </a:extLst>
          </p:cNvPr>
          <p:cNvSpPr/>
          <p:nvPr/>
        </p:nvSpPr>
        <p:spPr>
          <a:xfrm>
            <a:off x="9067351" y="4568097"/>
            <a:ext cx="121453" cy="12145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71" name="Rounded Rectangle 170">
            <a:extLst>
              <a:ext uri="{FF2B5EF4-FFF2-40B4-BE49-F238E27FC236}">
                <a16:creationId xmlns:a16="http://schemas.microsoft.com/office/drawing/2014/main" id="{2F337856-8B2B-26FA-EECC-5F7724B7AF3E}"/>
              </a:ext>
            </a:extLst>
          </p:cNvPr>
          <p:cNvSpPr/>
          <p:nvPr/>
        </p:nvSpPr>
        <p:spPr>
          <a:xfrm>
            <a:off x="9453991" y="4327156"/>
            <a:ext cx="1165183"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GE Aviation</a:t>
            </a:r>
            <a:r>
              <a:rPr lang="en-US" sz="800" dirty="0"/>
              <a:t> </a:t>
            </a:r>
            <a:r>
              <a:rPr lang="en-US" sz="800" b="1" dirty="0">
                <a:solidFill>
                  <a:schemeClr val="tx1"/>
                </a:solidFill>
              </a:rPr>
              <a:t>7/15/22</a:t>
            </a:r>
            <a:endParaRPr lang="en-US" sz="800" dirty="0">
              <a:solidFill>
                <a:schemeClr val="tx1"/>
              </a:solidFill>
            </a:endParaRPr>
          </a:p>
        </p:txBody>
      </p:sp>
      <p:sp>
        <p:nvSpPr>
          <p:cNvPr id="172" name="Oval 171">
            <a:extLst>
              <a:ext uri="{FF2B5EF4-FFF2-40B4-BE49-F238E27FC236}">
                <a16:creationId xmlns:a16="http://schemas.microsoft.com/office/drawing/2014/main" id="{3716A29D-7937-4EBC-9996-FDF0BB3BC3E3}"/>
              </a:ext>
            </a:extLst>
          </p:cNvPr>
          <p:cNvSpPr/>
          <p:nvPr/>
        </p:nvSpPr>
        <p:spPr>
          <a:xfrm>
            <a:off x="9382086" y="4414476"/>
            <a:ext cx="121453" cy="12145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4" name="Rounded Rectangle 3">
            <a:extLst>
              <a:ext uri="{FF2B5EF4-FFF2-40B4-BE49-F238E27FC236}">
                <a16:creationId xmlns:a16="http://schemas.microsoft.com/office/drawing/2014/main" id="{722643B9-2284-9444-A8BC-90B3A81FEAF2}"/>
              </a:ext>
            </a:extLst>
          </p:cNvPr>
          <p:cNvSpPr/>
          <p:nvPr/>
        </p:nvSpPr>
        <p:spPr>
          <a:xfrm>
            <a:off x="9953675" y="5856160"/>
            <a:ext cx="1854506" cy="289577"/>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900" b="1" dirty="0">
                <a:solidFill>
                  <a:schemeClr val="tx1"/>
                </a:solidFill>
              </a:rPr>
              <a:t>Demo to NRO </a:t>
            </a:r>
            <a:r>
              <a:rPr lang="en-US" sz="900" dirty="0">
                <a:solidFill>
                  <a:schemeClr val="tx1"/>
                </a:solidFill>
              </a:rPr>
              <a:t>8/04/22</a:t>
            </a:r>
          </a:p>
        </p:txBody>
      </p:sp>
      <p:sp>
        <p:nvSpPr>
          <p:cNvPr id="8" name="Rounded Rectangle 7">
            <a:extLst>
              <a:ext uri="{FF2B5EF4-FFF2-40B4-BE49-F238E27FC236}">
                <a16:creationId xmlns:a16="http://schemas.microsoft.com/office/drawing/2014/main" id="{33231ABE-7DF4-CF2F-A998-20E5E1CDAD40}"/>
              </a:ext>
            </a:extLst>
          </p:cNvPr>
          <p:cNvSpPr/>
          <p:nvPr/>
        </p:nvSpPr>
        <p:spPr>
          <a:xfrm>
            <a:off x="10013966" y="5444377"/>
            <a:ext cx="2390205" cy="455660"/>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dirty="0" err="1">
              <a:solidFill>
                <a:schemeClr val="bg1"/>
              </a:solidFill>
            </a:endParaRPr>
          </a:p>
        </p:txBody>
      </p:sp>
      <p:sp>
        <p:nvSpPr>
          <p:cNvPr id="9" name="TextBox 8">
            <a:extLst>
              <a:ext uri="{FF2B5EF4-FFF2-40B4-BE49-F238E27FC236}">
                <a16:creationId xmlns:a16="http://schemas.microsoft.com/office/drawing/2014/main" id="{E32F8DF4-0C89-51C3-AFE6-433CDD1A920F}"/>
              </a:ext>
            </a:extLst>
          </p:cNvPr>
          <p:cNvSpPr txBox="1"/>
          <p:nvPr/>
        </p:nvSpPr>
        <p:spPr>
          <a:xfrm>
            <a:off x="9983553" y="5438894"/>
            <a:ext cx="2100027" cy="461665"/>
          </a:xfrm>
          <a:prstGeom prst="rect">
            <a:avLst/>
          </a:prstGeom>
          <a:noFill/>
        </p:spPr>
        <p:txBody>
          <a:bodyPr wrap="square" rtlCol="0">
            <a:spAutoFit/>
          </a:bodyPr>
          <a:lstStyle/>
          <a:p>
            <a:r>
              <a:rPr lang="en-US" sz="800" dirty="0"/>
              <a:t>Development of proposal for management of NASA-specific Standards in data-centric approach (FTE)</a:t>
            </a:r>
          </a:p>
        </p:txBody>
      </p:sp>
      <p:sp>
        <p:nvSpPr>
          <p:cNvPr id="30" name="Triangle 29">
            <a:extLst>
              <a:ext uri="{FF2B5EF4-FFF2-40B4-BE49-F238E27FC236}">
                <a16:creationId xmlns:a16="http://schemas.microsoft.com/office/drawing/2014/main" id="{A1582CAD-CEBD-6998-B179-8013EDF7CBC1}"/>
              </a:ext>
            </a:extLst>
          </p:cNvPr>
          <p:cNvSpPr/>
          <p:nvPr/>
        </p:nvSpPr>
        <p:spPr>
          <a:xfrm rot="10800000">
            <a:off x="11663470" y="5227233"/>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1" name="Rounded Rectangle 30">
            <a:extLst>
              <a:ext uri="{FF2B5EF4-FFF2-40B4-BE49-F238E27FC236}">
                <a16:creationId xmlns:a16="http://schemas.microsoft.com/office/drawing/2014/main" id="{D57238D2-C0E4-852E-5438-88916E6F742F}"/>
              </a:ext>
            </a:extLst>
          </p:cNvPr>
          <p:cNvSpPr/>
          <p:nvPr/>
        </p:nvSpPr>
        <p:spPr>
          <a:xfrm>
            <a:off x="9898034" y="5166973"/>
            <a:ext cx="1854506" cy="289577"/>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900" b="1" dirty="0">
                <a:solidFill>
                  <a:schemeClr val="tx1"/>
                </a:solidFill>
              </a:rPr>
              <a:t>Expect OCE to Sign by </a:t>
            </a:r>
            <a:r>
              <a:rPr lang="en-US" sz="900" dirty="0">
                <a:solidFill>
                  <a:schemeClr val="tx1"/>
                </a:solidFill>
              </a:rPr>
              <a:t>9/30/22</a:t>
            </a:r>
          </a:p>
        </p:txBody>
      </p:sp>
      <p:cxnSp>
        <p:nvCxnSpPr>
          <p:cNvPr id="32" name="Straight Arrow Connector 31">
            <a:extLst>
              <a:ext uri="{FF2B5EF4-FFF2-40B4-BE49-F238E27FC236}">
                <a16:creationId xmlns:a16="http://schemas.microsoft.com/office/drawing/2014/main" id="{6A6525D9-A406-B24D-E752-1FAF22F0A892}"/>
              </a:ext>
            </a:extLst>
          </p:cNvPr>
          <p:cNvCxnSpPr/>
          <p:nvPr/>
        </p:nvCxnSpPr>
        <p:spPr>
          <a:xfrm flipV="1">
            <a:off x="8930434" y="5301002"/>
            <a:ext cx="1256458" cy="21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ounded Rectangle 51">
            <a:extLst>
              <a:ext uri="{FF2B5EF4-FFF2-40B4-BE49-F238E27FC236}">
                <a16:creationId xmlns:a16="http://schemas.microsoft.com/office/drawing/2014/main" id="{E9AC8648-1AA8-7BDA-F677-556F11D148BD}"/>
              </a:ext>
            </a:extLst>
          </p:cNvPr>
          <p:cNvSpPr/>
          <p:nvPr/>
        </p:nvSpPr>
        <p:spPr>
          <a:xfrm>
            <a:off x="8939581" y="5210290"/>
            <a:ext cx="746330" cy="401113"/>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54" name="TextBox 53">
            <a:extLst>
              <a:ext uri="{FF2B5EF4-FFF2-40B4-BE49-F238E27FC236}">
                <a16:creationId xmlns:a16="http://schemas.microsoft.com/office/drawing/2014/main" id="{63F033D1-5037-2A7A-2FA6-7BBC3A5D5F19}"/>
              </a:ext>
            </a:extLst>
          </p:cNvPr>
          <p:cNvSpPr txBox="1"/>
          <p:nvPr/>
        </p:nvSpPr>
        <p:spPr>
          <a:xfrm>
            <a:off x="8936866" y="5182646"/>
            <a:ext cx="726096" cy="461665"/>
          </a:xfrm>
          <a:prstGeom prst="rect">
            <a:avLst/>
          </a:prstGeom>
          <a:noFill/>
        </p:spPr>
        <p:txBody>
          <a:bodyPr wrap="square" rtlCol="0">
            <a:spAutoFit/>
          </a:bodyPr>
          <a:lstStyle/>
          <a:p>
            <a:pPr algn="ctr"/>
            <a:r>
              <a:rPr lang="en-US" sz="800" dirty="0"/>
              <a:t>Agency-wide review 6/23-7/21 ‘22</a:t>
            </a:r>
          </a:p>
        </p:txBody>
      </p:sp>
      <p:sp>
        <p:nvSpPr>
          <p:cNvPr id="34" name="Rounded Rectangle 97">
            <a:extLst>
              <a:ext uri="{FF2B5EF4-FFF2-40B4-BE49-F238E27FC236}">
                <a16:creationId xmlns:a16="http://schemas.microsoft.com/office/drawing/2014/main" id="{8B7FAE7E-623E-0CDE-3CAC-49CBA4DEAE50}"/>
              </a:ext>
            </a:extLst>
          </p:cNvPr>
          <p:cNvSpPr/>
          <p:nvPr/>
        </p:nvSpPr>
        <p:spPr>
          <a:xfrm>
            <a:off x="9637962" y="3185333"/>
            <a:ext cx="1161420" cy="298159"/>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800" b="1" dirty="0">
                <a:solidFill>
                  <a:schemeClr val="tx1"/>
                </a:solidFill>
              </a:rPr>
              <a:t>Piloting Complete </a:t>
            </a:r>
            <a:r>
              <a:rPr lang="en-US" sz="800" dirty="0">
                <a:solidFill>
                  <a:schemeClr val="tx1"/>
                </a:solidFill>
              </a:rPr>
              <a:t>8/08/22</a:t>
            </a:r>
          </a:p>
        </p:txBody>
      </p:sp>
      <p:sp>
        <p:nvSpPr>
          <p:cNvPr id="35" name="Triangle 102">
            <a:extLst>
              <a:ext uri="{FF2B5EF4-FFF2-40B4-BE49-F238E27FC236}">
                <a16:creationId xmlns:a16="http://schemas.microsoft.com/office/drawing/2014/main" id="{65B7848D-CCD4-6D27-E3A7-AC0BDB9046E9}"/>
              </a:ext>
            </a:extLst>
          </p:cNvPr>
          <p:cNvSpPr/>
          <p:nvPr/>
        </p:nvSpPr>
        <p:spPr>
          <a:xfrm rot="10800000">
            <a:off x="10130685" y="3458795"/>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rgbClr val="FF0000"/>
              </a:solidFill>
            </a:endParaRPr>
          </a:p>
        </p:txBody>
      </p:sp>
      <p:sp>
        <p:nvSpPr>
          <p:cNvPr id="61" name="Rounded Rectangle 97">
            <a:extLst>
              <a:ext uri="{FF2B5EF4-FFF2-40B4-BE49-F238E27FC236}">
                <a16:creationId xmlns:a16="http://schemas.microsoft.com/office/drawing/2014/main" id="{8948A35A-A73D-9B2A-84FC-E175174889A6}"/>
              </a:ext>
            </a:extLst>
          </p:cNvPr>
          <p:cNvSpPr/>
          <p:nvPr/>
        </p:nvSpPr>
        <p:spPr>
          <a:xfrm>
            <a:off x="10772491" y="3211600"/>
            <a:ext cx="1405068" cy="291651"/>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800" b="1" dirty="0">
                <a:solidFill>
                  <a:schemeClr val="tx1"/>
                </a:solidFill>
              </a:rPr>
              <a:t>Modeling Initial Pass Complete </a:t>
            </a:r>
            <a:r>
              <a:rPr lang="en-US" sz="800" dirty="0">
                <a:solidFill>
                  <a:schemeClr val="tx1"/>
                </a:solidFill>
              </a:rPr>
              <a:t>9/30/22</a:t>
            </a:r>
          </a:p>
        </p:txBody>
      </p:sp>
      <p:sp>
        <p:nvSpPr>
          <p:cNvPr id="62" name="Triangle 102">
            <a:extLst>
              <a:ext uri="{FF2B5EF4-FFF2-40B4-BE49-F238E27FC236}">
                <a16:creationId xmlns:a16="http://schemas.microsoft.com/office/drawing/2014/main" id="{504F46A7-6203-1613-5CB1-F550660092F6}"/>
              </a:ext>
            </a:extLst>
          </p:cNvPr>
          <p:cNvSpPr/>
          <p:nvPr/>
        </p:nvSpPr>
        <p:spPr>
          <a:xfrm rot="10800000">
            <a:off x="11534082" y="3495304"/>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rgbClr val="FF0000"/>
              </a:solidFill>
            </a:endParaRPr>
          </a:p>
        </p:txBody>
      </p:sp>
      <p:sp>
        <p:nvSpPr>
          <p:cNvPr id="7" name="Rounded Rectangle 6">
            <a:extLst>
              <a:ext uri="{FF2B5EF4-FFF2-40B4-BE49-F238E27FC236}">
                <a16:creationId xmlns:a16="http://schemas.microsoft.com/office/drawing/2014/main" id="{B68DFFC3-AD43-CE2C-71EF-73991B9FF754}"/>
              </a:ext>
            </a:extLst>
          </p:cNvPr>
          <p:cNvSpPr/>
          <p:nvPr/>
        </p:nvSpPr>
        <p:spPr>
          <a:xfrm>
            <a:off x="7957857" y="1301914"/>
            <a:ext cx="1310879"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800" b="1" dirty="0">
                <a:solidFill>
                  <a:schemeClr val="tx1"/>
                </a:solidFill>
              </a:rPr>
              <a:t>NRO Brief of MBSE Infusion Effort </a:t>
            </a:r>
            <a:r>
              <a:rPr lang="en-US" sz="800" dirty="0">
                <a:solidFill>
                  <a:schemeClr val="tx1"/>
                </a:solidFill>
              </a:rPr>
              <a:t>7/08/22</a:t>
            </a:r>
          </a:p>
        </p:txBody>
      </p:sp>
      <p:sp>
        <p:nvSpPr>
          <p:cNvPr id="11" name="Triangle 10">
            <a:extLst>
              <a:ext uri="{FF2B5EF4-FFF2-40B4-BE49-F238E27FC236}">
                <a16:creationId xmlns:a16="http://schemas.microsoft.com/office/drawing/2014/main" id="{B758BA88-755C-EDE4-E4BE-9DFAE9095BE6}"/>
              </a:ext>
            </a:extLst>
          </p:cNvPr>
          <p:cNvSpPr/>
          <p:nvPr/>
        </p:nvSpPr>
        <p:spPr>
          <a:xfrm rot="10800000">
            <a:off x="9114231" y="1193458"/>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3" name="Triangle 32">
            <a:extLst>
              <a:ext uri="{FF2B5EF4-FFF2-40B4-BE49-F238E27FC236}">
                <a16:creationId xmlns:a16="http://schemas.microsoft.com/office/drawing/2014/main" id="{A9756F9E-C881-052A-DC2B-66B7C4805A0A}"/>
              </a:ext>
            </a:extLst>
          </p:cNvPr>
          <p:cNvSpPr/>
          <p:nvPr/>
        </p:nvSpPr>
        <p:spPr>
          <a:xfrm rot="10800000">
            <a:off x="6203453" y="1208458"/>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58" name="Rounded Rectangle 57">
            <a:extLst>
              <a:ext uri="{FF2B5EF4-FFF2-40B4-BE49-F238E27FC236}">
                <a16:creationId xmlns:a16="http://schemas.microsoft.com/office/drawing/2014/main" id="{504C35F1-F58B-9570-FCB1-EAA7CE39363A}"/>
              </a:ext>
            </a:extLst>
          </p:cNvPr>
          <p:cNvSpPr/>
          <p:nvPr/>
        </p:nvSpPr>
        <p:spPr>
          <a:xfrm>
            <a:off x="6175019" y="1395251"/>
            <a:ext cx="1310879"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NASA SE Workshop </a:t>
            </a:r>
            <a:r>
              <a:rPr lang="en-US" sz="800" dirty="0">
                <a:solidFill>
                  <a:schemeClr val="tx1"/>
                </a:solidFill>
              </a:rPr>
              <a:t>4/04-08/22</a:t>
            </a:r>
          </a:p>
        </p:txBody>
      </p:sp>
      <p:sp>
        <p:nvSpPr>
          <p:cNvPr id="95" name="Rounded Rectangle 94">
            <a:extLst>
              <a:ext uri="{FF2B5EF4-FFF2-40B4-BE49-F238E27FC236}">
                <a16:creationId xmlns:a16="http://schemas.microsoft.com/office/drawing/2014/main" id="{81A6EC82-99BC-B4DA-62F4-3D57AC10886C}"/>
              </a:ext>
            </a:extLst>
          </p:cNvPr>
          <p:cNvSpPr/>
          <p:nvPr/>
        </p:nvSpPr>
        <p:spPr>
          <a:xfrm>
            <a:off x="254608" y="1573730"/>
            <a:ext cx="5841494" cy="2447474"/>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C361482A-3F91-63D3-B161-33A40B0CA75E}"/>
              </a:ext>
            </a:extLst>
          </p:cNvPr>
          <p:cNvSpPr txBox="1"/>
          <p:nvPr/>
        </p:nvSpPr>
        <p:spPr>
          <a:xfrm>
            <a:off x="384892" y="1596824"/>
            <a:ext cx="5655792"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Integrated MBSE into MBE and reorganized to DE to encompass whole lifecycle of engineering.</a:t>
            </a:r>
          </a:p>
          <a:p>
            <a:pPr marL="285750" indent="-285750">
              <a:buFont typeface="Arial" panose="020B0604020202020204" pitchFamily="34" charset="0"/>
              <a:buChar char="•"/>
            </a:pPr>
            <a:r>
              <a:rPr lang="en-US" dirty="0">
                <a:solidFill>
                  <a:schemeClr val="bg1"/>
                </a:solidFill>
              </a:rPr>
              <a:t>Multi-center PLM in NASA cloud Pilot</a:t>
            </a:r>
          </a:p>
          <a:p>
            <a:pPr marL="285750" indent="-285750">
              <a:buFont typeface="Arial" panose="020B0604020202020204" pitchFamily="34" charset="0"/>
              <a:buChar char="•"/>
            </a:pPr>
            <a:r>
              <a:rPr lang="en-US" dirty="0">
                <a:solidFill>
                  <a:schemeClr val="bg1"/>
                </a:solidFill>
              </a:rPr>
              <a:t>Orion DT completion of EPS</a:t>
            </a:r>
          </a:p>
          <a:p>
            <a:pPr marL="285750" indent="-285750">
              <a:buFont typeface="Arial" panose="020B0604020202020204" pitchFamily="34" charset="0"/>
              <a:buChar char="•"/>
            </a:pPr>
            <a:r>
              <a:rPr lang="en-US" dirty="0">
                <a:solidFill>
                  <a:schemeClr val="bg1"/>
                </a:solidFill>
              </a:rPr>
              <a:t>APPEL Tier 4 training available to workforce</a:t>
            </a:r>
          </a:p>
          <a:p>
            <a:pPr marL="285750" indent="-285750">
              <a:buFont typeface="Arial" panose="020B0604020202020204" pitchFamily="34" charset="0"/>
              <a:buChar char="•"/>
            </a:pPr>
            <a:r>
              <a:rPr lang="en-US" dirty="0">
                <a:solidFill>
                  <a:schemeClr val="bg1"/>
                </a:solidFill>
              </a:rPr>
              <a:t>Modeling of NPR 7123, 7120.5/.8 &amp; 8705</a:t>
            </a:r>
          </a:p>
          <a:p>
            <a:pPr marL="285750" indent="-285750">
              <a:buFont typeface="Arial" panose="020B0604020202020204" pitchFamily="34" charset="0"/>
              <a:buChar char="•"/>
            </a:pPr>
            <a:r>
              <a:rPr lang="en-US" dirty="0">
                <a:solidFill>
                  <a:schemeClr val="bg1"/>
                </a:solidFill>
              </a:rPr>
              <a:t>NASA MBSE Modeling Handbook released</a:t>
            </a:r>
          </a:p>
          <a:p>
            <a:pPr marL="285750" indent="-285750">
              <a:buFont typeface="Arial" panose="020B0604020202020204" pitchFamily="34" charset="0"/>
              <a:buChar char="•"/>
            </a:pPr>
            <a:r>
              <a:rPr lang="en-US" dirty="0">
                <a:solidFill>
                  <a:schemeClr val="bg1"/>
                </a:solidFill>
              </a:rPr>
              <a:t>Agency benchmarking of toolchain capabilities</a:t>
            </a:r>
          </a:p>
        </p:txBody>
      </p:sp>
    </p:spTree>
    <p:extLst>
      <p:ext uri="{BB962C8B-B14F-4D97-AF65-F5344CB8AC3E}">
        <p14:creationId xmlns:p14="http://schemas.microsoft.com/office/powerpoint/2010/main" val="300016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dissolve">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9">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9">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4" name="Elbow Connector 223">
            <a:extLst>
              <a:ext uri="{FF2B5EF4-FFF2-40B4-BE49-F238E27FC236}">
                <a16:creationId xmlns:a16="http://schemas.microsoft.com/office/drawing/2014/main" id="{B12F2662-AE21-3754-D6E3-01864BDC556A}"/>
              </a:ext>
            </a:extLst>
          </p:cNvPr>
          <p:cNvCxnSpPr>
            <a:cxnSpLocks/>
            <a:stCxn id="36" idx="1"/>
          </p:cNvCxnSpPr>
          <p:nvPr/>
        </p:nvCxnSpPr>
        <p:spPr>
          <a:xfrm>
            <a:off x="8365050" y="1291737"/>
            <a:ext cx="319961" cy="4899764"/>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20" name="Elbow Connector 219">
            <a:extLst>
              <a:ext uri="{FF2B5EF4-FFF2-40B4-BE49-F238E27FC236}">
                <a16:creationId xmlns:a16="http://schemas.microsoft.com/office/drawing/2014/main" id="{80DA4D2C-E20B-42C4-0BD7-30D252E1CBE7}"/>
              </a:ext>
            </a:extLst>
          </p:cNvPr>
          <p:cNvCxnSpPr>
            <a:cxnSpLocks/>
            <a:stCxn id="128" idx="2"/>
            <a:endCxn id="36" idx="0"/>
          </p:cNvCxnSpPr>
          <p:nvPr/>
        </p:nvCxnSpPr>
        <p:spPr>
          <a:xfrm rot="5400000" flipH="1" flipV="1">
            <a:off x="5767910" y="3468789"/>
            <a:ext cx="4640576" cy="449618"/>
          </a:xfrm>
          <a:prstGeom prst="bentConnector3">
            <a:avLst>
              <a:gd name="adj1" fmla="val 2274"/>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06" name="Rounded Rectangle 205">
            <a:extLst>
              <a:ext uri="{FF2B5EF4-FFF2-40B4-BE49-F238E27FC236}">
                <a16:creationId xmlns:a16="http://schemas.microsoft.com/office/drawing/2014/main" id="{075E190D-1658-785D-7E78-75679AE30E8E}"/>
              </a:ext>
            </a:extLst>
          </p:cNvPr>
          <p:cNvSpPr/>
          <p:nvPr/>
        </p:nvSpPr>
        <p:spPr>
          <a:xfrm>
            <a:off x="220182" y="3067117"/>
            <a:ext cx="11544937" cy="604969"/>
          </a:xfrm>
          <a:prstGeom prst="roundRect">
            <a:avLst/>
          </a:prstGeom>
          <a:no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cxnSp>
        <p:nvCxnSpPr>
          <p:cNvPr id="63" name="Elbow Connector 62">
            <a:extLst>
              <a:ext uri="{FF2B5EF4-FFF2-40B4-BE49-F238E27FC236}">
                <a16:creationId xmlns:a16="http://schemas.microsoft.com/office/drawing/2014/main" id="{97639125-AE37-7533-F705-79DD2280DC50}"/>
              </a:ext>
            </a:extLst>
          </p:cNvPr>
          <p:cNvCxnSpPr>
            <a:cxnSpLocks/>
            <a:stCxn id="60" idx="0"/>
            <a:endCxn id="7" idx="1"/>
          </p:cNvCxnSpPr>
          <p:nvPr/>
        </p:nvCxnSpPr>
        <p:spPr>
          <a:xfrm rot="16200000" flipH="1">
            <a:off x="341763" y="3147996"/>
            <a:ext cx="4946796" cy="1395035"/>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5761297-F2AB-1EAA-367F-6EA85EC184B0}"/>
              </a:ext>
            </a:extLst>
          </p:cNvPr>
          <p:cNvCxnSpPr>
            <a:cxnSpLocks/>
          </p:cNvCxnSpPr>
          <p:nvPr/>
        </p:nvCxnSpPr>
        <p:spPr>
          <a:xfrm>
            <a:off x="3303935" y="1062792"/>
            <a:ext cx="0" cy="5495198"/>
          </a:xfrm>
          <a:prstGeom prst="line">
            <a:avLst/>
          </a:prstGeom>
          <a:ln w="6350" cap="flat">
            <a:solidFill>
              <a:schemeClr val="tx1">
                <a:lumMod val="65000"/>
                <a:lumOff val="35000"/>
              </a:schemeClr>
            </a:solidFill>
            <a:prstDash val="sysDash"/>
            <a:miter lim="800000"/>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485D50E-6AE9-63E2-FC2D-DE8A04E7F9A4}"/>
              </a:ext>
            </a:extLst>
          </p:cNvPr>
          <p:cNvCxnSpPr>
            <a:cxnSpLocks/>
          </p:cNvCxnSpPr>
          <p:nvPr/>
        </p:nvCxnSpPr>
        <p:spPr>
          <a:xfrm>
            <a:off x="6142338" y="1075562"/>
            <a:ext cx="0" cy="5495198"/>
          </a:xfrm>
          <a:prstGeom prst="line">
            <a:avLst/>
          </a:prstGeom>
          <a:ln w="6350" cap="flat">
            <a:solidFill>
              <a:schemeClr val="tx1">
                <a:lumMod val="65000"/>
                <a:lumOff val="35000"/>
              </a:schemeClr>
            </a:solidFill>
            <a:prstDash val="sysDash"/>
            <a:miter lim="800000"/>
            <a:tailEnd type="none"/>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A3CD02C-F8CD-1509-379A-146EFEF8D8EA}"/>
              </a:ext>
            </a:extLst>
          </p:cNvPr>
          <p:cNvCxnSpPr>
            <a:cxnSpLocks/>
          </p:cNvCxnSpPr>
          <p:nvPr/>
        </p:nvCxnSpPr>
        <p:spPr>
          <a:xfrm>
            <a:off x="9022332" y="1086498"/>
            <a:ext cx="0" cy="5495198"/>
          </a:xfrm>
          <a:prstGeom prst="line">
            <a:avLst/>
          </a:prstGeom>
          <a:ln w="6350" cap="flat">
            <a:solidFill>
              <a:schemeClr val="tx1">
                <a:lumMod val="65000"/>
                <a:lumOff val="35000"/>
              </a:schemeClr>
            </a:solidFill>
            <a:prstDash val="sysDash"/>
            <a:miter lim="800000"/>
            <a:tailEnd type="none"/>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F518FE3-C216-1FBF-02AB-5683EB147C68}"/>
              </a:ext>
            </a:extLst>
          </p:cNvPr>
          <p:cNvSpPr>
            <a:spLocks noGrp="1"/>
          </p:cNvSpPr>
          <p:nvPr>
            <p:ph type="title"/>
          </p:nvPr>
        </p:nvSpPr>
        <p:spPr>
          <a:xfrm>
            <a:off x="156980" y="-865"/>
            <a:ext cx="7989490" cy="503288"/>
          </a:xfrm>
        </p:spPr>
        <p:txBody>
          <a:bodyPr/>
          <a:lstStyle/>
          <a:p>
            <a:r>
              <a:rPr lang="en-US" sz="3200" dirty="0"/>
              <a:t>Year 2: FY23 DE Project Schedule </a:t>
            </a:r>
          </a:p>
        </p:txBody>
      </p:sp>
      <p:sp>
        <p:nvSpPr>
          <p:cNvPr id="5" name="Rounded Rectangle 4">
            <a:extLst>
              <a:ext uri="{FF2B5EF4-FFF2-40B4-BE49-F238E27FC236}">
                <a16:creationId xmlns:a16="http://schemas.microsoft.com/office/drawing/2014/main" id="{6B51FA0F-7ACC-7361-88CE-DC6CBD5BC2A1}"/>
              </a:ext>
            </a:extLst>
          </p:cNvPr>
          <p:cNvSpPr/>
          <p:nvPr/>
        </p:nvSpPr>
        <p:spPr>
          <a:xfrm>
            <a:off x="3512678" y="6197565"/>
            <a:ext cx="8254879" cy="242347"/>
          </a:xfrm>
          <a:prstGeom prst="roundRect">
            <a:avLst/>
          </a:prstGeom>
          <a:ln>
            <a:no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 name="TextBox 5">
            <a:extLst>
              <a:ext uri="{FF2B5EF4-FFF2-40B4-BE49-F238E27FC236}">
                <a16:creationId xmlns:a16="http://schemas.microsoft.com/office/drawing/2014/main" id="{CBB2866E-91FA-5B4E-9A3A-0A6773222A3E}"/>
              </a:ext>
            </a:extLst>
          </p:cNvPr>
          <p:cNvSpPr txBox="1"/>
          <p:nvPr/>
        </p:nvSpPr>
        <p:spPr>
          <a:xfrm>
            <a:off x="383819" y="529050"/>
            <a:ext cx="572568" cy="307648"/>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b="1" dirty="0"/>
              <a:t>FY23</a:t>
            </a:r>
          </a:p>
        </p:txBody>
      </p:sp>
      <p:sp>
        <p:nvSpPr>
          <p:cNvPr id="7" name="Rounded Rectangle 6">
            <a:extLst>
              <a:ext uri="{FF2B5EF4-FFF2-40B4-BE49-F238E27FC236}">
                <a16:creationId xmlns:a16="http://schemas.microsoft.com/office/drawing/2014/main" id="{3FCF7C78-41B2-E59F-56B1-87FC2E87FFF2}"/>
              </a:ext>
            </a:extLst>
          </p:cNvPr>
          <p:cNvSpPr/>
          <p:nvPr/>
        </p:nvSpPr>
        <p:spPr>
          <a:xfrm>
            <a:off x="3512679" y="6231116"/>
            <a:ext cx="3236880" cy="175592"/>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1000" dirty="0"/>
              <a:t>DE Scope Definition and Strategic Plan </a:t>
            </a:r>
            <a:r>
              <a:rPr lang="en-US" sz="1000" dirty="0">
                <a:solidFill>
                  <a:schemeClr val="bg1"/>
                </a:solidFill>
              </a:rPr>
              <a:t>(FTE &amp; WYE)</a:t>
            </a:r>
            <a:r>
              <a:rPr lang="en-US" sz="1000" dirty="0"/>
              <a:t> </a:t>
            </a:r>
          </a:p>
        </p:txBody>
      </p:sp>
      <p:cxnSp>
        <p:nvCxnSpPr>
          <p:cNvPr id="10" name="Straight Connector 9">
            <a:extLst>
              <a:ext uri="{FF2B5EF4-FFF2-40B4-BE49-F238E27FC236}">
                <a16:creationId xmlns:a16="http://schemas.microsoft.com/office/drawing/2014/main" id="{E54A91FA-6606-D788-BF45-E9CF9D49689B}"/>
              </a:ext>
            </a:extLst>
          </p:cNvPr>
          <p:cNvCxnSpPr/>
          <p:nvPr/>
        </p:nvCxnSpPr>
        <p:spPr>
          <a:xfrm>
            <a:off x="383819" y="1257746"/>
            <a:ext cx="11383739" cy="0"/>
          </a:xfrm>
          <a:prstGeom prst="line">
            <a:avLst/>
          </a:prstGeom>
          <a:ln w="28575">
            <a:tailEnd type="none"/>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1CB6559A-CA50-C9D5-2D5E-44AA8A64EF8E}"/>
              </a:ext>
            </a:extLst>
          </p:cNvPr>
          <p:cNvSpPr/>
          <p:nvPr/>
        </p:nvSpPr>
        <p:spPr>
          <a:xfrm>
            <a:off x="329105" y="4111941"/>
            <a:ext cx="11373987" cy="205215"/>
          </a:xfrm>
          <a:prstGeom prst="round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err="1">
              <a:solidFill>
                <a:schemeClr val="bg1"/>
              </a:solidFill>
            </a:endParaRPr>
          </a:p>
        </p:txBody>
      </p:sp>
      <p:sp>
        <p:nvSpPr>
          <p:cNvPr id="13" name="Rounded Rectangle 12">
            <a:extLst>
              <a:ext uri="{FF2B5EF4-FFF2-40B4-BE49-F238E27FC236}">
                <a16:creationId xmlns:a16="http://schemas.microsoft.com/office/drawing/2014/main" id="{2C523D9A-42B3-7540-21B7-CABB3294C4D3}"/>
              </a:ext>
            </a:extLst>
          </p:cNvPr>
          <p:cNvSpPr/>
          <p:nvPr/>
        </p:nvSpPr>
        <p:spPr>
          <a:xfrm>
            <a:off x="268850" y="2637252"/>
            <a:ext cx="3035085" cy="261683"/>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err="1">
              <a:solidFill>
                <a:schemeClr val="bg1"/>
              </a:solidFill>
            </a:endParaRPr>
          </a:p>
        </p:txBody>
      </p:sp>
      <p:sp>
        <p:nvSpPr>
          <p:cNvPr id="16" name="TextBox 15">
            <a:extLst>
              <a:ext uri="{FF2B5EF4-FFF2-40B4-BE49-F238E27FC236}">
                <a16:creationId xmlns:a16="http://schemas.microsoft.com/office/drawing/2014/main" id="{F37BC9CF-0A80-0801-16C4-0E4130678077}"/>
              </a:ext>
            </a:extLst>
          </p:cNvPr>
          <p:cNvSpPr txBox="1"/>
          <p:nvPr/>
        </p:nvSpPr>
        <p:spPr>
          <a:xfrm rot="16200000">
            <a:off x="-149681" y="4882483"/>
            <a:ext cx="670447" cy="245859"/>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b="1"/>
              <a:t>MBSE</a:t>
            </a:r>
          </a:p>
        </p:txBody>
      </p:sp>
      <p:sp>
        <p:nvSpPr>
          <p:cNvPr id="17" name="Left Bracket 16">
            <a:extLst>
              <a:ext uri="{FF2B5EF4-FFF2-40B4-BE49-F238E27FC236}">
                <a16:creationId xmlns:a16="http://schemas.microsoft.com/office/drawing/2014/main" id="{C7C94CB7-8FAB-58D3-A2CF-F09C69D8B195}"/>
              </a:ext>
            </a:extLst>
          </p:cNvPr>
          <p:cNvSpPr/>
          <p:nvPr/>
        </p:nvSpPr>
        <p:spPr>
          <a:xfrm>
            <a:off x="299171" y="3909268"/>
            <a:ext cx="51899" cy="2591175"/>
          </a:xfrm>
          <a:prstGeom prst="leftBracket">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07C03B72-E70F-C186-54DD-69F472D86073}"/>
              </a:ext>
            </a:extLst>
          </p:cNvPr>
          <p:cNvSpPr txBox="1"/>
          <p:nvPr/>
        </p:nvSpPr>
        <p:spPr>
          <a:xfrm rot="16200000">
            <a:off x="-178243" y="1771403"/>
            <a:ext cx="670447" cy="245859"/>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600" b="1" dirty="0"/>
              <a:t>DE</a:t>
            </a:r>
          </a:p>
        </p:txBody>
      </p:sp>
      <p:sp>
        <p:nvSpPr>
          <p:cNvPr id="19" name="Left Bracket 18">
            <a:extLst>
              <a:ext uri="{FF2B5EF4-FFF2-40B4-BE49-F238E27FC236}">
                <a16:creationId xmlns:a16="http://schemas.microsoft.com/office/drawing/2014/main" id="{9B24F45B-49C8-6423-F02C-72DB5F909E0B}"/>
              </a:ext>
            </a:extLst>
          </p:cNvPr>
          <p:cNvSpPr/>
          <p:nvPr/>
        </p:nvSpPr>
        <p:spPr>
          <a:xfrm>
            <a:off x="22852" y="1257743"/>
            <a:ext cx="65094" cy="5242699"/>
          </a:xfrm>
          <a:prstGeom prst="leftBracket">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23D17DE3-CDEE-A063-D19C-7511AA9E7211}"/>
              </a:ext>
            </a:extLst>
          </p:cNvPr>
          <p:cNvSpPr txBox="1"/>
          <p:nvPr/>
        </p:nvSpPr>
        <p:spPr>
          <a:xfrm>
            <a:off x="329816" y="2275757"/>
            <a:ext cx="510520" cy="191880"/>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050" b="1" dirty="0">
                <a:solidFill>
                  <a:srgbClr val="0070C0"/>
                </a:solidFill>
                <a:latin typeface="Arial" panose="020B0604020202020204" pitchFamily="34" charset="0"/>
                <a:cs typeface="Arial" panose="020B0604020202020204" pitchFamily="34" charset="0"/>
              </a:rPr>
              <a:t>DE Task 1</a:t>
            </a:r>
          </a:p>
        </p:txBody>
      </p:sp>
      <p:sp>
        <p:nvSpPr>
          <p:cNvPr id="21" name="TextBox 20">
            <a:extLst>
              <a:ext uri="{FF2B5EF4-FFF2-40B4-BE49-F238E27FC236}">
                <a16:creationId xmlns:a16="http://schemas.microsoft.com/office/drawing/2014/main" id="{01F88A97-1CC7-F9F2-FEDC-375FE3D0F6A1}"/>
              </a:ext>
            </a:extLst>
          </p:cNvPr>
          <p:cNvSpPr txBox="1"/>
          <p:nvPr/>
        </p:nvSpPr>
        <p:spPr>
          <a:xfrm>
            <a:off x="318031" y="3953348"/>
            <a:ext cx="510520" cy="191880"/>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050" b="1" dirty="0">
                <a:solidFill>
                  <a:srgbClr val="0070C0"/>
                </a:solidFill>
                <a:latin typeface="Arial" panose="020B0604020202020204" pitchFamily="34" charset="0"/>
                <a:cs typeface="Arial" panose="020B0604020202020204" pitchFamily="34" charset="0"/>
              </a:rPr>
              <a:t>DE Task 3</a:t>
            </a:r>
          </a:p>
        </p:txBody>
      </p:sp>
      <p:sp>
        <p:nvSpPr>
          <p:cNvPr id="22" name="TextBox 21">
            <a:extLst>
              <a:ext uri="{FF2B5EF4-FFF2-40B4-BE49-F238E27FC236}">
                <a16:creationId xmlns:a16="http://schemas.microsoft.com/office/drawing/2014/main" id="{20E36102-194B-D253-ADA9-E9F75C70AB83}"/>
              </a:ext>
            </a:extLst>
          </p:cNvPr>
          <p:cNvSpPr txBox="1"/>
          <p:nvPr/>
        </p:nvSpPr>
        <p:spPr>
          <a:xfrm>
            <a:off x="398203" y="6084713"/>
            <a:ext cx="782397" cy="191880"/>
          </a:xfrm>
          <a:prstGeom prst="rect">
            <a:avLst/>
          </a:prstGeom>
          <a:solidFill>
            <a:schemeClr val="bg1"/>
          </a:solidFill>
          <a:ln w="6350">
            <a:noFill/>
            <a:miter lim="800000"/>
          </a:ln>
        </p:spPr>
        <p:txBody>
          <a:bodyPr vert="horz" wrap="none" lIns="0" tIns="0" rIns="0" bIns="0" rtlCol="0">
            <a:noAutofit/>
          </a:bodyPr>
          <a:lstStyle/>
          <a:p>
            <a:pPr algn="l">
              <a:spcBef>
                <a:spcPts val="300"/>
              </a:spcBef>
              <a:spcAft>
                <a:spcPts val="300"/>
              </a:spcAft>
              <a:buNone/>
            </a:pPr>
            <a:r>
              <a:rPr lang="en-US" sz="1050" b="1" dirty="0">
                <a:solidFill>
                  <a:srgbClr val="0070C0"/>
                </a:solidFill>
                <a:latin typeface="Arial" panose="020B0604020202020204" pitchFamily="34" charset="0"/>
                <a:cs typeface="Arial" panose="020B0604020202020204" pitchFamily="34" charset="0"/>
              </a:rPr>
              <a:t>DE Task 4</a:t>
            </a:r>
          </a:p>
        </p:txBody>
      </p:sp>
      <p:sp>
        <p:nvSpPr>
          <p:cNvPr id="23" name="Rounded Rectangle 22">
            <a:extLst>
              <a:ext uri="{FF2B5EF4-FFF2-40B4-BE49-F238E27FC236}">
                <a16:creationId xmlns:a16="http://schemas.microsoft.com/office/drawing/2014/main" id="{7B437143-226D-6EBA-CC1A-507D9E9816DB}"/>
              </a:ext>
            </a:extLst>
          </p:cNvPr>
          <p:cNvSpPr/>
          <p:nvPr/>
        </p:nvSpPr>
        <p:spPr>
          <a:xfrm>
            <a:off x="963684" y="820503"/>
            <a:ext cx="1639801"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Digital Transformation Workshop (Gov only) @ LaRC </a:t>
            </a:r>
          </a:p>
          <a:p>
            <a:r>
              <a:rPr lang="en-US" sz="800" dirty="0">
                <a:solidFill>
                  <a:schemeClr val="tx1"/>
                </a:solidFill>
              </a:rPr>
              <a:t>10/25-27/22</a:t>
            </a:r>
          </a:p>
        </p:txBody>
      </p:sp>
      <p:sp>
        <p:nvSpPr>
          <p:cNvPr id="24" name="Triangle 23">
            <a:extLst>
              <a:ext uri="{FF2B5EF4-FFF2-40B4-BE49-F238E27FC236}">
                <a16:creationId xmlns:a16="http://schemas.microsoft.com/office/drawing/2014/main" id="{757370B8-E13C-2B6A-1561-055F5A95AC82}"/>
              </a:ext>
            </a:extLst>
          </p:cNvPr>
          <p:cNvSpPr/>
          <p:nvPr/>
        </p:nvSpPr>
        <p:spPr>
          <a:xfrm rot="10800000">
            <a:off x="202444" y="2459457"/>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6" name="Rounded Rectangle 25">
            <a:extLst>
              <a:ext uri="{FF2B5EF4-FFF2-40B4-BE49-F238E27FC236}">
                <a16:creationId xmlns:a16="http://schemas.microsoft.com/office/drawing/2014/main" id="{8B8B9390-6493-B93F-4A3C-D7BFB468B7E1}"/>
              </a:ext>
            </a:extLst>
          </p:cNvPr>
          <p:cNvSpPr/>
          <p:nvPr/>
        </p:nvSpPr>
        <p:spPr>
          <a:xfrm>
            <a:off x="220182" y="2632039"/>
            <a:ext cx="2281669" cy="262811"/>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dirty="0"/>
              <a:t>Benchmark Agency Toolchains and ident. Interoperability </a:t>
            </a:r>
            <a:r>
              <a:rPr lang="en-US" sz="800" dirty="0" err="1"/>
              <a:t>reqs</a:t>
            </a:r>
            <a:r>
              <a:rPr lang="en-US" sz="800" dirty="0"/>
              <a:t>. (WYE)</a:t>
            </a:r>
          </a:p>
        </p:txBody>
      </p:sp>
      <p:cxnSp>
        <p:nvCxnSpPr>
          <p:cNvPr id="27" name="Straight Arrow Connector 26">
            <a:extLst>
              <a:ext uri="{FF2B5EF4-FFF2-40B4-BE49-F238E27FC236}">
                <a16:creationId xmlns:a16="http://schemas.microsoft.com/office/drawing/2014/main" id="{48AC0C9B-A8B7-168D-D058-E148719B2EAE}"/>
              </a:ext>
            </a:extLst>
          </p:cNvPr>
          <p:cNvCxnSpPr>
            <a:cxnSpLocks/>
          </p:cNvCxnSpPr>
          <p:nvPr/>
        </p:nvCxnSpPr>
        <p:spPr>
          <a:xfrm>
            <a:off x="317480" y="4473597"/>
            <a:ext cx="7600940" cy="0"/>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27">
            <a:extLst>
              <a:ext uri="{FF2B5EF4-FFF2-40B4-BE49-F238E27FC236}">
                <a16:creationId xmlns:a16="http://schemas.microsoft.com/office/drawing/2014/main" id="{6177360E-CA24-C7C5-9907-6FF494A74B78}"/>
              </a:ext>
            </a:extLst>
          </p:cNvPr>
          <p:cNvSpPr/>
          <p:nvPr/>
        </p:nvSpPr>
        <p:spPr>
          <a:xfrm>
            <a:off x="323262" y="1982761"/>
            <a:ext cx="8968024" cy="214227"/>
          </a:xfrm>
          <a:prstGeom prst="round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err="1">
              <a:solidFill>
                <a:schemeClr val="bg1"/>
              </a:solidFill>
            </a:endParaRPr>
          </a:p>
        </p:txBody>
      </p:sp>
      <p:sp>
        <p:nvSpPr>
          <p:cNvPr id="29" name="Rounded Rectangle 28">
            <a:extLst>
              <a:ext uri="{FF2B5EF4-FFF2-40B4-BE49-F238E27FC236}">
                <a16:creationId xmlns:a16="http://schemas.microsoft.com/office/drawing/2014/main" id="{8940B26A-63A1-E203-8B0D-3966AE107600}"/>
              </a:ext>
            </a:extLst>
          </p:cNvPr>
          <p:cNvSpPr/>
          <p:nvPr/>
        </p:nvSpPr>
        <p:spPr>
          <a:xfrm>
            <a:off x="294971" y="1997209"/>
            <a:ext cx="8859646" cy="184406"/>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900"/>
              <a:t>Cloud-Based Multi-Center PLM Agency Enterprise Solution Model Development (Governance, sustainable business model, Agency licensing model, sustaining plan, etc.</a:t>
            </a:r>
          </a:p>
        </p:txBody>
      </p:sp>
      <p:sp>
        <p:nvSpPr>
          <p:cNvPr id="38" name="Rounded Rectangle 37">
            <a:extLst>
              <a:ext uri="{FF2B5EF4-FFF2-40B4-BE49-F238E27FC236}">
                <a16:creationId xmlns:a16="http://schemas.microsoft.com/office/drawing/2014/main" id="{E67DCBBB-9AC5-D914-9F8D-50ED2186C058}"/>
              </a:ext>
            </a:extLst>
          </p:cNvPr>
          <p:cNvSpPr/>
          <p:nvPr/>
        </p:nvSpPr>
        <p:spPr>
          <a:xfrm>
            <a:off x="10087095" y="4566908"/>
            <a:ext cx="1659654" cy="262811"/>
          </a:xfrm>
          <a:prstGeom prst="roundRect">
            <a:avLst>
              <a:gd name="adj" fmla="val 10339"/>
            </a:avLst>
          </a:prstGeom>
          <a:ln/>
        </p:spPr>
        <p:style>
          <a:lnRef idx="0">
            <a:schemeClr val="accent4"/>
          </a:lnRef>
          <a:fillRef idx="3">
            <a:schemeClr val="accent4"/>
          </a:fillRef>
          <a:effectRef idx="3">
            <a:schemeClr val="accent4"/>
          </a:effectRef>
          <a:fontRef idx="minor">
            <a:schemeClr val="lt1"/>
          </a:fontRef>
        </p:style>
        <p:txBody>
          <a:bodyPr rtlCol="0" anchor="ctr"/>
          <a:lstStyle/>
          <a:p>
            <a:r>
              <a:rPr lang="en-US" sz="800" b="1" dirty="0"/>
              <a:t>APPEL Tier 5 MBSE Training Pilot</a:t>
            </a:r>
          </a:p>
        </p:txBody>
      </p:sp>
      <p:sp>
        <p:nvSpPr>
          <p:cNvPr id="39" name="TextBox 38">
            <a:extLst>
              <a:ext uri="{FF2B5EF4-FFF2-40B4-BE49-F238E27FC236}">
                <a16:creationId xmlns:a16="http://schemas.microsoft.com/office/drawing/2014/main" id="{C2CAB684-51D8-46B9-0B4B-2412BCDB36E9}"/>
              </a:ext>
            </a:extLst>
          </p:cNvPr>
          <p:cNvSpPr txBox="1"/>
          <p:nvPr/>
        </p:nvSpPr>
        <p:spPr>
          <a:xfrm>
            <a:off x="342594" y="1815597"/>
            <a:ext cx="782397" cy="191880"/>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050" b="1" dirty="0">
                <a:solidFill>
                  <a:srgbClr val="0070C0"/>
                </a:solidFill>
                <a:latin typeface="Arial" panose="020B0604020202020204" pitchFamily="34" charset="0"/>
                <a:cs typeface="Arial" panose="020B0604020202020204" pitchFamily="34" charset="0"/>
              </a:rPr>
              <a:t>DE Task 5</a:t>
            </a:r>
          </a:p>
        </p:txBody>
      </p:sp>
      <p:cxnSp>
        <p:nvCxnSpPr>
          <p:cNvPr id="41" name="Straight Arrow Connector 40">
            <a:extLst>
              <a:ext uri="{FF2B5EF4-FFF2-40B4-BE49-F238E27FC236}">
                <a16:creationId xmlns:a16="http://schemas.microsoft.com/office/drawing/2014/main" id="{679DFD9A-0DA2-B882-632E-06DE3073E7E5}"/>
              </a:ext>
            </a:extLst>
          </p:cNvPr>
          <p:cNvCxnSpPr>
            <a:cxnSpLocks/>
          </p:cNvCxnSpPr>
          <p:nvPr/>
        </p:nvCxnSpPr>
        <p:spPr>
          <a:xfrm>
            <a:off x="7918420" y="4473597"/>
            <a:ext cx="3784672" cy="0"/>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riangle 41">
            <a:extLst>
              <a:ext uri="{FF2B5EF4-FFF2-40B4-BE49-F238E27FC236}">
                <a16:creationId xmlns:a16="http://schemas.microsoft.com/office/drawing/2014/main" id="{F89F1422-900B-1120-84C5-659A849D8B39}"/>
              </a:ext>
            </a:extLst>
          </p:cNvPr>
          <p:cNvSpPr/>
          <p:nvPr/>
        </p:nvSpPr>
        <p:spPr>
          <a:xfrm rot="10800000">
            <a:off x="11599005" y="4116079"/>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3" name="TextBox 42">
            <a:extLst>
              <a:ext uri="{FF2B5EF4-FFF2-40B4-BE49-F238E27FC236}">
                <a16:creationId xmlns:a16="http://schemas.microsoft.com/office/drawing/2014/main" id="{99D517BF-FD47-1AB3-C2E3-B360DFDF82A9}"/>
              </a:ext>
            </a:extLst>
          </p:cNvPr>
          <p:cNvSpPr txBox="1"/>
          <p:nvPr/>
        </p:nvSpPr>
        <p:spPr>
          <a:xfrm>
            <a:off x="8742724" y="4146952"/>
            <a:ext cx="2831168" cy="188965"/>
          </a:xfrm>
          <a:prstGeom prst="rect">
            <a:avLst/>
          </a:prstGeom>
          <a:ln w="6350">
            <a:noFill/>
            <a:miter lim="800000"/>
          </a:ln>
        </p:spPr>
        <p:txBody>
          <a:bodyPr vert="horz" wrap="none" lIns="0" tIns="0" rIns="0" bIns="0" rtlCol="0">
            <a:noAutofit/>
          </a:bodyPr>
          <a:lstStyle/>
          <a:p>
            <a:pPr algn="r">
              <a:spcBef>
                <a:spcPts val="300"/>
              </a:spcBef>
              <a:spcAft>
                <a:spcPts val="300"/>
              </a:spcAft>
              <a:buNone/>
            </a:pPr>
            <a:r>
              <a:rPr lang="en-US" sz="800" b="1" dirty="0">
                <a:solidFill>
                  <a:schemeClr val="bg1"/>
                </a:solidFill>
              </a:rPr>
              <a:t>Provide Recommendations for update of NPRs </a:t>
            </a:r>
            <a:r>
              <a:rPr lang="en-US" sz="800" dirty="0">
                <a:solidFill>
                  <a:schemeClr val="bg1"/>
                </a:solidFill>
              </a:rPr>
              <a:t>09/xx/23</a:t>
            </a:r>
          </a:p>
        </p:txBody>
      </p:sp>
      <p:sp>
        <p:nvSpPr>
          <p:cNvPr id="53" name="Rounded Rectangle 52">
            <a:extLst>
              <a:ext uri="{FF2B5EF4-FFF2-40B4-BE49-F238E27FC236}">
                <a16:creationId xmlns:a16="http://schemas.microsoft.com/office/drawing/2014/main" id="{F7B50D00-9255-E77C-2524-3A09E784B6DC}"/>
              </a:ext>
            </a:extLst>
          </p:cNvPr>
          <p:cNvSpPr/>
          <p:nvPr/>
        </p:nvSpPr>
        <p:spPr>
          <a:xfrm>
            <a:off x="9307567" y="1982186"/>
            <a:ext cx="2459104" cy="214227"/>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err="1">
              <a:solidFill>
                <a:schemeClr val="bg1"/>
              </a:solidFill>
            </a:endParaRPr>
          </a:p>
        </p:txBody>
      </p:sp>
      <p:sp>
        <p:nvSpPr>
          <p:cNvPr id="65" name="TextBox 64">
            <a:extLst>
              <a:ext uri="{FF2B5EF4-FFF2-40B4-BE49-F238E27FC236}">
                <a16:creationId xmlns:a16="http://schemas.microsoft.com/office/drawing/2014/main" id="{B806952D-5FF8-A11B-7992-923143DCC742}"/>
              </a:ext>
            </a:extLst>
          </p:cNvPr>
          <p:cNvSpPr txBox="1"/>
          <p:nvPr/>
        </p:nvSpPr>
        <p:spPr>
          <a:xfrm>
            <a:off x="9307567" y="1979060"/>
            <a:ext cx="2015295" cy="230832"/>
          </a:xfrm>
          <a:prstGeom prst="rect">
            <a:avLst/>
          </a:prstGeom>
          <a:noFill/>
        </p:spPr>
        <p:txBody>
          <a:bodyPr wrap="none" rtlCol="0">
            <a:spAutoFit/>
          </a:bodyPr>
          <a:lstStyle/>
          <a:p>
            <a:r>
              <a:rPr lang="en-US" sz="900" dirty="0"/>
              <a:t>Build Governance and Business Plan</a:t>
            </a:r>
          </a:p>
        </p:txBody>
      </p:sp>
      <p:sp>
        <p:nvSpPr>
          <p:cNvPr id="75" name="Rounded Rectangle 74">
            <a:extLst>
              <a:ext uri="{FF2B5EF4-FFF2-40B4-BE49-F238E27FC236}">
                <a16:creationId xmlns:a16="http://schemas.microsoft.com/office/drawing/2014/main" id="{95C5A76C-F775-6D77-077A-50866C608CBB}"/>
              </a:ext>
            </a:extLst>
          </p:cNvPr>
          <p:cNvSpPr/>
          <p:nvPr/>
        </p:nvSpPr>
        <p:spPr>
          <a:xfrm>
            <a:off x="10087095" y="911086"/>
            <a:ext cx="1236339"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800" b="1" dirty="0">
                <a:solidFill>
                  <a:schemeClr val="tx1"/>
                </a:solidFill>
              </a:rPr>
              <a:t>RFI for how to do DE with NASA to Industry </a:t>
            </a:r>
            <a:r>
              <a:rPr lang="en-US" sz="800" dirty="0">
                <a:solidFill>
                  <a:schemeClr val="tx1"/>
                </a:solidFill>
              </a:rPr>
              <a:t>9/XX/23</a:t>
            </a:r>
          </a:p>
        </p:txBody>
      </p:sp>
      <p:sp>
        <p:nvSpPr>
          <p:cNvPr id="78" name="Rounded Rectangle 77">
            <a:extLst>
              <a:ext uri="{FF2B5EF4-FFF2-40B4-BE49-F238E27FC236}">
                <a16:creationId xmlns:a16="http://schemas.microsoft.com/office/drawing/2014/main" id="{68CBA5FB-85B7-706E-28AB-AFB4C6BE6A32}"/>
              </a:ext>
            </a:extLst>
          </p:cNvPr>
          <p:cNvSpPr/>
          <p:nvPr/>
        </p:nvSpPr>
        <p:spPr>
          <a:xfrm>
            <a:off x="3319793" y="2630617"/>
            <a:ext cx="5676279" cy="344195"/>
          </a:xfrm>
          <a:prstGeom prst="round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err="1">
              <a:solidFill>
                <a:schemeClr val="tx1"/>
              </a:solidFill>
            </a:endParaRPr>
          </a:p>
        </p:txBody>
      </p:sp>
      <p:sp>
        <p:nvSpPr>
          <p:cNvPr id="79" name="TextBox 78">
            <a:extLst>
              <a:ext uri="{FF2B5EF4-FFF2-40B4-BE49-F238E27FC236}">
                <a16:creationId xmlns:a16="http://schemas.microsoft.com/office/drawing/2014/main" id="{7DC51DFA-3286-EF05-694E-BBAC6115EB81}"/>
              </a:ext>
            </a:extLst>
          </p:cNvPr>
          <p:cNvSpPr txBox="1"/>
          <p:nvPr/>
        </p:nvSpPr>
        <p:spPr>
          <a:xfrm>
            <a:off x="3404598" y="2631108"/>
            <a:ext cx="5161046" cy="338554"/>
          </a:xfrm>
          <a:prstGeom prst="rect">
            <a:avLst/>
          </a:prstGeom>
          <a:noFill/>
        </p:spPr>
        <p:txBody>
          <a:bodyPr wrap="square" rtlCol="0">
            <a:spAutoFit/>
          </a:bodyPr>
          <a:lstStyle/>
          <a:p>
            <a:r>
              <a:rPr lang="en-US" sz="800" dirty="0"/>
              <a:t>Build recommended DE Architectures w/short list of best of breed, Interoperability </a:t>
            </a:r>
            <a:r>
              <a:rPr lang="en-US" sz="800" dirty="0" err="1"/>
              <a:t>reqs</a:t>
            </a:r>
            <a:r>
              <a:rPr lang="en-US" sz="800" dirty="0"/>
              <a:t>., &amp; needed investment opportunities</a:t>
            </a:r>
          </a:p>
        </p:txBody>
      </p:sp>
      <p:sp>
        <p:nvSpPr>
          <p:cNvPr id="80" name="Rounded Rectangle 79">
            <a:extLst>
              <a:ext uri="{FF2B5EF4-FFF2-40B4-BE49-F238E27FC236}">
                <a16:creationId xmlns:a16="http://schemas.microsoft.com/office/drawing/2014/main" id="{721C31B6-352B-4446-F648-08661BE3E08C}"/>
              </a:ext>
            </a:extLst>
          </p:cNvPr>
          <p:cNvSpPr/>
          <p:nvPr/>
        </p:nvSpPr>
        <p:spPr>
          <a:xfrm>
            <a:off x="9019536" y="2634218"/>
            <a:ext cx="2683557" cy="344194"/>
          </a:xfrm>
          <a:prstGeom prst="round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1" name="TextBox 80">
            <a:extLst>
              <a:ext uri="{FF2B5EF4-FFF2-40B4-BE49-F238E27FC236}">
                <a16:creationId xmlns:a16="http://schemas.microsoft.com/office/drawing/2014/main" id="{557801CE-A30A-FEFD-1C72-F0507FF446E5}"/>
              </a:ext>
            </a:extLst>
          </p:cNvPr>
          <p:cNvSpPr txBox="1"/>
          <p:nvPr/>
        </p:nvSpPr>
        <p:spPr>
          <a:xfrm>
            <a:off x="8996075" y="2647671"/>
            <a:ext cx="2690752" cy="307777"/>
          </a:xfrm>
          <a:prstGeom prst="rect">
            <a:avLst/>
          </a:prstGeom>
          <a:noFill/>
        </p:spPr>
        <p:txBody>
          <a:bodyPr wrap="square" rtlCol="0">
            <a:spAutoFit/>
          </a:bodyPr>
          <a:lstStyle/>
          <a:p>
            <a:r>
              <a:rPr lang="en-US" sz="700" dirty="0"/>
              <a:t>Funded toolchain investment activities – likely at Center level if reserves are available.</a:t>
            </a:r>
          </a:p>
        </p:txBody>
      </p:sp>
      <p:sp>
        <p:nvSpPr>
          <p:cNvPr id="88" name="TextBox 87">
            <a:extLst>
              <a:ext uri="{FF2B5EF4-FFF2-40B4-BE49-F238E27FC236}">
                <a16:creationId xmlns:a16="http://schemas.microsoft.com/office/drawing/2014/main" id="{886561FA-4222-8DE5-EA8F-5E08BA8DB781}"/>
              </a:ext>
            </a:extLst>
          </p:cNvPr>
          <p:cNvSpPr txBox="1"/>
          <p:nvPr/>
        </p:nvSpPr>
        <p:spPr>
          <a:xfrm>
            <a:off x="315717" y="4860035"/>
            <a:ext cx="781469" cy="191880"/>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050" b="1" dirty="0">
                <a:solidFill>
                  <a:srgbClr val="0070C0"/>
                </a:solidFill>
                <a:latin typeface="Arial" panose="020B0604020202020204" pitchFamily="34" charset="0"/>
                <a:cs typeface="Arial" panose="020B0604020202020204" pitchFamily="34" charset="0"/>
              </a:rPr>
              <a:t>DE Task 6</a:t>
            </a:r>
          </a:p>
        </p:txBody>
      </p:sp>
      <p:sp>
        <p:nvSpPr>
          <p:cNvPr id="89" name="Rounded Rectangle 88">
            <a:extLst>
              <a:ext uri="{FF2B5EF4-FFF2-40B4-BE49-F238E27FC236}">
                <a16:creationId xmlns:a16="http://schemas.microsoft.com/office/drawing/2014/main" id="{888997EA-DD15-7B96-7F20-E7263E45285D}"/>
              </a:ext>
            </a:extLst>
          </p:cNvPr>
          <p:cNvSpPr/>
          <p:nvPr/>
        </p:nvSpPr>
        <p:spPr>
          <a:xfrm>
            <a:off x="6002896" y="4906768"/>
            <a:ext cx="5892401" cy="205215"/>
          </a:xfrm>
          <a:prstGeom prst="round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err="1">
              <a:solidFill>
                <a:schemeClr val="bg1"/>
              </a:solidFill>
            </a:endParaRPr>
          </a:p>
        </p:txBody>
      </p:sp>
      <p:sp>
        <p:nvSpPr>
          <p:cNvPr id="90" name="TextBox 89">
            <a:extLst>
              <a:ext uri="{FF2B5EF4-FFF2-40B4-BE49-F238E27FC236}">
                <a16:creationId xmlns:a16="http://schemas.microsoft.com/office/drawing/2014/main" id="{75EC246C-E2F3-CD83-68C3-0A56A8A6D78A}"/>
              </a:ext>
            </a:extLst>
          </p:cNvPr>
          <p:cNvSpPr txBox="1"/>
          <p:nvPr/>
        </p:nvSpPr>
        <p:spPr>
          <a:xfrm>
            <a:off x="5972484" y="4901285"/>
            <a:ext cx="2501006" cy="230832"/>
          </a:xfrm>
          <a:prstGeom prst="rect">
            <a:avLst/>
          </a:prstGeom>
          <a:noFill/>
        </p:spPr>
        <p:txBody>
          <a:bodyPr wrap="none" rtlCol="0">
            <a:spAutoFit/>
          </a:bodyPr>
          <a:lstStyle/>
          <a:p>
            <a:r>
              <a:rPr lang="en-US" sz="900">
                <a:solidFill>
                  <a:schemeClr val="bg1"/>
                </a:solidFill>
              </a:rPr>
              <a:t>MBCA 2.10 Interface Definition and Management</a:t>
            </a:r>
          </a:p>
        </p:txBody>
      </p:sp>
      <p:sp>
        <p:nvSpPr>
          <p:cNvPr id="91" name="Rounded Rectangle 90">
            <a:extLst>
              <a:ext uri="{FF2B5EF4-FFF2-40B4-BE49-F238E27FC236}">
                <a16:creationId xmlns:a16="http://schemas.microsoft.com/office/drawing/2014/main" id="{FF3733F2-2063-C33A-7C62-79C7FFF756CA}"/>
              </a:ext>
            </a:extLst>
          </p:cNvPr>
          <p:cNvSpPr/>
          <p:nvPr/>
        </p:nvSpPr>
        <p:spPr>
          <a:xfrm>
            <a:off x="6002896" y="5151774"/>
            <a:ext cx="5892401" cy="205215"/>
          </a:xfrm>
          <a:prstGeom prst="round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err="1">
              <a:solidFill>
                <a:schemeClr val="bg1"/>
              </a:solidFill>
            </a:endParaRPr>
          </a:p>
        </p:txBody>
      </p:sp>
      <p:sp>
        <p:nvSpPr>
          <p:cNvPr id="92" name="TextBox 91">
            <a:extLst>
              <a:ext uri="{FF2B5EF4-FFF2-40B4-BE49-F238E27FC236}">
                <a16:creationId xmlns:a16="http://schemas.microsoft.com/office/drawing/2014/main" id="{9DEE4D53-4D15-E01C-D797-5987CCFD69B9}"/>
              </a:ext>
            </a:extLst>
          </p:cNvPr>
          <p:cNvSpPr txBox="1"/>
          <p:nvPr/>
        </p:nvSpPr>
        <p:spPr>
          <a:xfrm>
            <a:off x="5972484" y="5146291"/>
            <a:ext cx="1596912" cy="230832"/>
          </a:xfrm>
          <a:prstGeom prst="rect">
            <a:avLst/>
          </a:prstGeom>
          <a:noFill/>
        </p:spPr>
        <p:txBody>
          <a:bodyPr wrap="none" rtlCol="0">
            <a:spAutoFit/>
          </a:bodyPr>
          <a:lstStyle/>
          <a:p>
            <a:r>
              <a:rPr lang="en-US" sz="900">
                <a:solidFill>
                  <a:schemeClr val="bg1"/>
                </a:solidFill>
              </a:rPr>
              <a:t>MBCA 4.1 CM Plan for Models</a:t>
            </a:r>
          </a:p>
        </p:txBody>
      </p:sp>
      <p:sp>
        <p:nvSpPr>
          <p:cNvPr id="93" name="Rounded Rectangle 92">
            <a:extLst>
              <a:ext uri="{FF2B5EF4-FFF2-40B4-BE49-F238E27FC236}">
                <a16:creationId xmlns:a16="http://schemas.microsoft.com/office/drawing/2014/main" id="{238667A0-6249-6984-AD0F-107363861D36}"/>
              </a:ext>
            </a:extLst>
          </p:cNvPr>
          <p:cNvSpPr/>
          <p:nvPr/>
        </p:nvSpPr>
        <p:spPr>
          <a:xfrm>
            <a:off x="6002896" y="5389907"/>
            <a:ext cx="5892401" cy="205215"/>
          </a:xfrm>
          <a:prstGeom prst="round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err="1">
              <a:solidFill>
                <a:schemeClr val="bg1"/>
              </a:solidFill>
            </a:endParaRPr>
          </a:p>
        </p:txBody>
      </p:sp>
      <p:sp>
        <p:nvSpPr>
          <p:cNvPr id="94" name="TextBox 93">
            <a:extLst>
              <a:ext uri="{FF2B5EF4-FFF2-40B4-BE49-F238E27FC236}">
                <a16:creationId xmlns:a16="http://schemas.microsoft.com/office/drawing/2014/main" id="{598DACFC-FB6F-C450-AC18-F31961481A04}"/>
              </a:ext>
            </a:extLst>
          </p:cNvPr>
          <p:cNvSpPr txBox="1"/>
          <p:nvPr/>
        </p:nvSpPr>
        <p:spPr>
          <a:xfrm>
            <a:off x="5972484" y="5384424"/>
            <a:ext cx="6151043" cy="230832"/>
          </a:xfrm>
          <a:prstGeom prst="rect">
            <a:avLst/>
          </a:prstGeom>
          <a:noFill/>
        </p:spPr>
        <p:txBody>
          <a:bodyPr wrap="none" rtlCol="0">
            <a:spAutoFit/>
          </a:bodyPr>
          <a:lstStyle/>
          <a:p>
            <a:r>
              <a:rPr lang="en-US" sz="900" dirty="0">
                <a:solidFill>
                  <a:schemeClr val="bg1"/>
                </a:solidFill>
              </a:rPr>
              <a:t>MBCA 6.6 </a:t>
            </a:r>
            <a:r>
              <a:rPr lang="en-US" sz="700" dirty="0">
                <a:solidFill>
                  <a:schemeClr val="bg1"/>
                </a:solidFill>
              </a:rPr>
              <a:t>User Interface (UI), Viewpoint/Views, and Visualization standard template, Development of viewpoint definitions and instantiate examples.</a:t>
            </a:r>
          </a:p>
        </p:txBody>
      </p:sp>
      <p:sp>
        <p:nvSpPr>
          <p:cNvPr id="95" name="TextBox 94">
            <a:extLst>
              <a:ext uri="{FF2B5EF4-FFF2-40B4-BE49-F238E27FC236}">
                <a16:creationId xmlns:a16="http://schemas.microsoft.com/office/drawing/2014/main" id="{03EE8D09-64FA-9D04-6F3D-BACC9EB6384C}"/>
              </a:ext>
            </a:extLst>
          </p:cNvPr>
          <p:cNvSpPr txBox="1"/>
          <p:nvPr/>
        </p:nvSpPr>
        <p:spPr>
          <a:xfrm>
            <a:off x="313723" y="4606193"/>
            <a:ext cx="2201927" cy="191880"/>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050" b="1" dirty="0">
                <a:solidFill>
                  <a:srgbClr val="0070C0"/>
                </a:solidFill>
                <a:latin typeface="Arial" panose="020B0604020202020204" pitchFamily="34" charset="0"/>
                <a:cs typeface="Arial" panose="020B0604020202020204" pitchFamily="34" charset="0"/>
              </a:rPr>
              <a:t>DE Task 2: Workforce Training</a:t>
            </a:r>
          </a:p>
        </p:txBody>
      </p:sp>
      <p:sp>
        <p:nvSpPr>
          <p:cNvPr id="96" name="Rounded Rectangle 95">
            <a:extLst>
              <a:ext uri="{FF2B5EF4-FFF2-40B4-BE49-F238E27FC236}">
                <a16:creationId xmlns:a16="http://schemas.microsoft.com/office/drawing/2014/main" id="{63EDA88A-ACF7-1405-51A4-EFA9E38A48F5}"/>
              </a:ext>
            </a:extLst>
          </p:cNvPr>
          <p:cNvSpPr/>
          <p:nvPr/>
        </p:nvSpPr>
        <p:spPr>
          <a:xfrm>
            <a:off x="372128" y="5664047"/>
            <a:ext cx="2915948" cy="275303"/>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err="1">
              <a:solidFill>
                <a:schemeClr val="bg1"/>
              </a:solidFill>
            </a:endParaRPr>
          </a:p>
        </p:txBody>
      </p:sp>
      <p:sp>
        <p:nvSpPr>
          <p:cNvPr id="97" name="TextBox 96">
            <a:extLst>
              <a:ext uri="{FF2B5EF4-FFF2-40B4-BE49-F238E27FC236}">
                <a16:creationId xmlns:a16="http://schemas.microsoft.com/office/drawing/2014/main" id="{DB5C9935-FCEC-FAF9-DC9D-8447724CE952}"/>
              </a:ext>
            </a:extLst>
          </p:cNvPr>
          <p:cNvSpPr txBox="1"/>
          <p:nvPr/>
        </p:nvSpPr>
        <p:spPr>
          <a:xfrm>
            <a:off x="305682" y="5637711"/>
            <a:ext cx="3008053" cy="307777"/>
          </a:xfrm>
          <a:prstGeom prst="rect">
            <a:avLst/>
          </a:prstGeom>
          <a:noFill/>
        </p:spPr>
        <p:txBody>
          <a:bodyPr wrap="square" rtlCol="0">
            <a:spAutoFit/>
          </a:bodyPr>
          <a:lstStyle/>
          <a:p>
            <a:r>
              <a:rPr lang="en-US" sz="700" dirty="0"/>
              <a:t>Development of proposal for management of NASA-specific Standards in data-centric approach allowing tailoring &amp; SysML integration. (FTE)</a:t>
            </a:r>
          </a:p>
        </p:txBody>
      </p:sp>
      <p:sp>
        <p:nvSpPr>
          <p:cNvPr id="98" name="Rounded Rectangle 97">
            <a:extLst>
              <a:ext uri="{FF2B5EF4-FFF2-40B4-BE49-F238E27FC236}">
                <a16:creationId xmlns:a16="http://schemas.microsoft.com/office/drawing/2014/main" id="{5BE07378-9631-E442-4E95-AA7F2B336E41}"/>
              </a:ext>
            </a:extLst>
          </p:cNvPr>
          <p:cNvSpPr/>
          <p:nvPr/>
        </p:nvSpPr>
        <p:spPr>
          <a:xfrm>
            <a:off x="9022332" y="5681912"/>
            <a:ext cx="2915948" cy="275303"/>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err="1">
              <a:solidFill>
                <a:schemeClr val="bg1"/>
              </a:solidFill>
            </a:endParaRPr>
          </a:p>
        </p:txBody>
      </p:sp>
      <p:sp>
        <p:nvSpPr>
          <p:cNvPr id="99" name="TextBox 98">
            <a:extLst>
              <a:ext uri="{FF2B5EF4-FFF2-40B4-BE49-F238E27FC236}">
                <a16:creationId xmlns:a16="http://schemas.microsoft.com/office/drawing/2014/main" id="{BB387801-5EC9-E9C9-14C4-437797395AA7}"/>
              </a:ext>
            </a:extLst>
          </p:cNvPr>
          <p:cNvSpPr txBox="1"/>
          <p:nvPr/>
        </p:nvSpPr>
        <p:spPr>
          <a:xfrm>
            <a:off x="9019537" y="5698722"/>
            <a:ext cx="2897239" cy="215444"/>
          </a:xfrm>
          <a:prstGeom prst="rect">
            <a:avLst/>
          </a:prstGeom>
          <a:noFill/>
        </p:spPr>
        <p:txBody>
          <a:bodyPr wrap="square" rtlCol="0">
            <a:spAutoFit/>
          </a:bodyPr>
          <a:lstStyle/>
          <a:p>
            <a:r>
              <a:rPr lang="en-US" sz="800" dirty="0"/>
              <a:t>Review within OCE and NESC and go-forward decision (FTE)</a:t>
            </a:r>
          </a:p>
        </p:txBody>
      </p:sp>
      <p:sp>
        <p:nvSpPr>
          <p:cNvPr id="102" name="TextBox 101">
            <a:extLst>
              <a:ext uri="{FF2B5EF4-FFF2-40B4-BE49-F238E27FC236}">
                <a16:creationId xmlns:a16="http://schemas.microsoft.com/office/drawing/2014/main" id="{C7D2E305-88B7-29A1-6D30-F2D9C51A0600}"/>
              </a:ext>
            </a:extLst>
          </p:cNvPr>
          <p:cNvSpPr txBox="1"/>
          <p:nvPr/>
        </p:nvSpPr>
        <p:spPr>
          <a:xfrm>
            <a:off x="294761" y="4102606"/>
            <a:ext cx="3979082" cy="230832"/>
          </a:xfrm>
          <a:prstGeom prst="rect">
            <a:avLst/>
          </a:prstGeom>
          <a:noFill/>
        </p:spPr>
        <p:txBody>
          <a:bodyPr wrap="square" rtlCol="0">
            <a:spAutoFit/>
          </a:bodyPr>
          <a:lstStyle/>
          <a:p>
            <a:r>
              <a:rPr lang="en-US" sz="900" dirty="0">
                <a:solidFill>
                  <a:schemeClr val="bg1"/>
                </a:solidFill>
              </a:rPr>
              <a:t>Model 7123 / 7120.5 &amp; integrate with MB MA 8705 models (FTE &amp; WYE)</a:t>
            </a:r>
          </a:p>
        </p:txBody>
      </p:sp>
      <p:sp>
        <p:nvSpPr>
          <p:cNvPr id="103" name="TextBox 102">
            <a:extLst>
              <a:ext uri="{FF2B5EF4-FFF2-40B4-BE49-F238E27FC236}">
                <a16:creationId xmlns:a16="http://schemas.microsoft.com/office/drawing/2014/main" id="{BDD0B73C-B8C9-9086-D3CC-0BE5E4A94D8A}"/>
              </a:ext>
            </a:extLst>
          </p:cNvPr>
          <p:cNvSpPr txBox="1"/>
          <p:nvPr/>
        </p:nvSpPr>
        <p:spPr>
          <a:xfrm>
            <a:off x="8080400" y="4279243"/>
            <a:ext cx="1911100" cy="200055"/>
          </a:xfrm>
          <a:prstGeom prst="rect">
            <a:avLst/>
          </a:prstGeom>
          <a:noFill/>
        </p:spPr>
        <p:txBody>
          <a:bodyPr wrap="none" rtlCol="0">
            <a:spAutoFit/>
          </a:bodyPr>
          <a:lstStyle/>
          <a:p>
            <a:pPr algn="ctr"/>
            <a:r>
              <a:rPr lang="en-US" sz="700" dirty="0"/>
              <a:t>Analysis of Models for data-centric changes</a:t>
            </a:r>
          </a:p>
        </p:txBody>
      </p:sp>
      <p:sp>
        <p:nvSpPr>
          <p:cNvPr id="104" name="TextBox 103">
            <a:extLst>
              <a:ext uri="{FF2B5EF4-FFF2-40B4-BE49-F238E27FC236}">
                <a16:creationId xmlns:a16="http://schemas.microsoft.com/office/drawing/2014/main" id="{10B5DD2D-1B1B-6740-554F-D8AD93A34A0A}"/>
              </a:ext>
            </a:extLst>
          </p:cNvPr>
          <p:cNvSpPr txBox="1"/>
          <p:nvPr/>
        </p:nvSpPr>
        <p:spPr>
          <a:xfrm>
            <a:off x="304710" y="4284302"/>
            <a:ext cx="3237243" cy="200055"/>
          </a:xfrm>
          <a:prstGeom prst="rect">
            <a:avLst/>
          </a:prstGeom>
          <a:noFill/>
        </p:spPr>
        <p:txBody>
          <a:bodyPr wrap="square" rtlCol="0">
            <a:spAutoFit/>
          </a:bodyPr>
          <a:lstStyle/>
          <a:p>
            <a:r>
              <a:rPr lang="en-US" sz="700" dirty="0"/>
              <a:t>Finalize Modeling Drill Down &amp; Plan for Process Optimization</a:t>
            </a:r>
          </a:p>
        </p:txBody>
      </p:sp>
      <p:sp>
        <p:nvSpPr>
          <p:cNvPr id="105" name="TextBox 104">
            <a:extLst>
              <a:ext uri="{FF2B5EF4-FFF2-40B4-BE49-F238E27FC236}">
                <a16:creationId xmlns:a16="http://schemas.microsoft.com/office/drawing/2014/main" id="{AEEC9994-54E7-D8B5-5966-1276296044C4}"/>
              </a:ext>
            </a:extLst>
          </p:cNvPr>
          <p:cNvSpPr txBox="1"/>
          <p:nvPr/>
        </p:nvSpPr>
        <p:spPr>
          <a:xfrm>
            <a:off x="427466" y="2470338"/>
            <a:ext cx="1404839" cy="188965"/>
          </a:xfrm>
          <a:prstGeom prst="rect">
            <a:avLst/>
          </a:prstGeom>
          <a:ln w="6350">
            <a:noFill/>
            <a:miter lim="800000"/>
          </a:ln>
        </p:spPr>
        <p:txBody>
          <a:bodyPr vert="horz" wrap="none" lIns="0" tIns="0" rIns="0" bIns="0" rtlCol="0">
            <a:noAutofit/>
          </a:bodyPr>
          <a:lstStyle/>
          <a:p>
            <a:r>
              <a:rPr lang="en-US" sz="800" b="1" dirty="0"/>
              <a:t>Draft toolchain whitepaper </a:t>
            </a:r>
            <a:r>
              <a:rPr lang="en-US" sz="800" dirty="0"/>
              <a:t>9/30/22</a:t>
            </a:r>
          </a:p>
        </p:txBody>
      </p:sp>
      <p:sp>
        <p:nvSpPr>
          <p:cNvPr id="106" name="Rounded Rectangle 105">
            <a:extLst>
              <a:ext uri="{FF2B5EF4-FFF2-40B4-BE49-F238E27FC236}">
                <a16:creationId xmlns:a16="http://schemas.microsoft.com/office/drawing/2014/main" id="{CAB5F1FB-4583-1DFB-A536-EC99F90527C3}"/>
              </a:ext>
            </a:extLst>
          </p:cNvPr>
          <p:cNvSpPr/>
          <p:nvPr/>
        </p:nvSpPr>
        <p:spPr>
          <a:xfrm>
            <a:off x="3897963" y="4601281"/>
            <a:ext cx="2416777" cy="202516"/>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7" name="TextBox 106">
            <a:extLst>
              <a:ext uri="{FF2B5EF4-FFF2-40B4-BE49-F238E27FC236}">
                <a16:creationId xmlns:a16="http://schemas.microsoft.com/office/drawing/2014/main" id="{95408E9E-B5E7-0241-CD57-C49254A3CCA6}"/>
              </a:ext>
            </a:extLst>
          </p:cNvPr>
          <p:cNvSpPr txBox="1"/>
          <p:nvPr/>
        </p:nvSpPr>
        <p:spPr>
          <a:xfrm>
            <a:off x="3888200" y="4588414"/>
            <a:ext cx="2354486" cy="215444"/>
          </a:xfrm>
          <a:prstGeom prst="rect">
            <a:avLst/>
          </a:prstGeom>
          <a:noFill/>
        </p:spPr>
        <p:txBody>
          <a:bodyPr wrap="square" rtlCol="0">
            <a:spAutoFit/>
          </a:bodyPr>
          <a:lstStyle/>
          <a:p>
            <a:r>
              <a:rPr lang="en-US" sz="800" dirty="0" err="1"/>
              <a:t>Devel</a:t>
            </a:r>
            <a:r>
              <a:rPr lang="en-US" sz="800" dirty="0"/>
              <a:t> APPEL Tier 5 MBSE Training Requirements</a:t>
            </a:r>
          </a:p>
        </p:txBody>
      </p:sp>
      <p:sp>
        <p:nvSpPr>
          <p:cNvPr id="2" name="Rounded Rectangle 1">
            <a:extLst>
              <a:ext uri="{FF2B5EF4-FFF2-40B4-BE49-F238E27FC236}">
                <a16:creationId xmlns:a16="http://schemas.microsoft.com/office/drawing/2014/main" id="{C5BD434C-A8F7-C504-6E12-9654F5A771A9}"/>
              </a:ext>
            </a:extLst>
          </p:cNvPr>
          <p:cNvSpPr/>
          <p:nvPr/>
        </p:nvSpPr>
        <p:spPr>
          <a:xfrm>
            <a:off x="7865675" y="2452339"/>
            <a:ext cx="3891453" cy="154138"/>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 name="TextBox 2">
            <a:extLst>
              <a:ext uri="{FF2B5EF4-FFF2-40B4-BE49-F238E27FC236}">
                <a16:creationId xmlns:a16="http://schemas.microsoft.com/office/drawing/2014/main" id="{0C732B64-383A-E165-CE42-F2DA8D4472E0}"/>
              </a:ext>
            </a:extLst>
          </p:cNvPr>
          <p:cNvSpPr txBox="1"/>
          <p:nvPr/>
        </p:nvSpPr>
        <p:spPr>
          <a:xfrm>
            <a:off x="8144920" y="2411133"/>
            <a:ext cx="1861572" cy="215444"/>
          </a:xfrm>
          <a:prstGeom prst="rect">
            <a:avLst/>
          </a:prstGeom>
          <a:noFill/>
        </p:spPr>
        <p:txBody>
          <a:bodyPr wrap="square" rtlCol="0">
            <a:spAutoFit/>
          </a:bodyPr>
          <a:lstStyle/>
          <a:p>
            <a:r>
              <a:rPr lang="en-US" sz="800" dirty="0"/>
              <a:t>Understand lift-&amp;-shift ops w/DoD</a:t>
            </a:r>
          </a:p>
        </p:txBody>
      </p:sp>
      <p:sp>
        <p:nvSpPr>
          <p:cNvPr id="34" name="Rounded Rectangle 33">
            <a:extLst>
              <a:ext uri="{FF2B5EF4-FFF2-40B4-BE49-F238E27FC236}">
                <a16:creationId xmlns:a16="http://schemas.microsoft.com/office/drawing/2014/main" id="{3ACC71E8-9528-04C0-668B-9BD5E3241CD9}"/>
              </a:ext>
            </a:extLst>
          </p:cNvPr>
          <p:cNvSpPr/>
          <p:nvPr/>
        </p:nvSpPr>
        <p:spPr>
          <a:xfrm>
            <a:off x="10248286" y="3700216"/>
            <a:ext cx="1516833" cy="171239"/>
          </a:xfrm>
          <a:prstGeom prst="roundRect">
            <a:avLst/>
          </a:prstGeom>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5" name="TextBox 34">
            <a:extLst>
              <a:ext uri="{FF2B5EF4-FFF2-40B4-BE49-F238E27FC236}">
                <a16:creationId xmlns:a16="http://schemas.microsoft.com/office/drawing/2014/main" id="{A675B610-1BF6-44A5-1E5B-59A21AE3F13E}"/>
              </a:ext>
            </a:extLst>
          </p:cNvPr>
          <p:cNvSpPr txBox="1"/>
          <p:nvPr/>
        </p:nvSpPr>
        <p:spPr>
          <a:xfrm>
            <a:off x="10296801" y="3672086"/>
            <a:ext cx="1554421" cy="215444"/>
          </a:xfrm>
          <a:prstGeom prst="rect">
            <a:avLst/>
          </a:prstGeom>
          <a:noFill/>
        </p:spPr>
        <p:txBody>
          <a:bodyPr wrap="square" rtlCol="0">
            <a:spAutoFit/>
          </a:bodyPr>
          <a:lstStyle/>
          <a:p>
            <a:r>
              <a:rPr lang="en-US" sz="800" dirty="0"/>
              <a:t>Begin Update NASA-HDBK-1004</a:t>
            </a:r>
          </a:p>
        </p:txBody>
      </p:sp>
      <p:sp>
        <p:nvSpPr>
          <p:cNvPr id="51" name="Rounded Rectangle 50">
            <a:extLst>
              <a:ext uri="{FF2B5EF4-FFF2-40B4-BE49-F238E27FC236}">
                <a16:creationId xmlns:a16="http://schemas.microsoft.com/office/drawing/2014/main" id="{4F52E9B8-AA53-CEAE-F78C-7E2AB7756384}"/>
              </a:ext>
            </a:extLst>
          </p:cNvPr>
          <p:cNvSpPr/>
          <p:nvPr/>
        </p:nvSpPr>
        <p:spPr>
          <a:xfrm>
            <a:off x="10248286" y="3901508"/>
            <a:ext cx="1517764" cy="174141"/>
          </a:xfrm>
          <a:prstGeom prst="roundRect">
            <a:avLst/>
          </a:prstGeom>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52" name="TextBox 51">
            <a:extLst>
              <a:ext uri="{FF2B5EF4-FFF2-40B4-BE49-F238E27FC236}">
                <a16:creationId xmlns:a16="http://schemas.microsoft.com/office/drawing/2014/main" id="{C7707C74-9B43-F59A-7414-0A77BE2AF2A0}"/>
              </a:ext>
            </a:extLst>
          </p:cNvPr>
          <p:cNvSpPr txBox="1"/>
          <p:nvPr/>
        </p:nvSpPr>
        <p:spPr>
          <a:xfrm>
            <a:off x="10290585" y="3872357"/>
            <a:ext cx="1554421" cy="215444"/>
          </a:xfrm>
          <a:prstGeom prst="rect">
            <a:avLst/>
          </a:prstGeom>
          <a:noFill/>
        </p:spPr>
        <p:txBody>
          <a:bodyPr wrap="square" rtlCol="0">
            <a:spAutoFit/>
          </a:bodyPr>
          <a:lstStyle/>
          <a:p>
            <a:r>
              <a:rPr lang="en-US" sz="800" dirty="0"/>
              <a:t>Begin Update NASA-HDBK-1009</a:t>
            </a:r>
          </a:p>
        </p:txBody>
      </p:sp>
      <p:sp>
        <p:nvSpPr>
          <p:cNvPr id="25" name="TextBox 24">
            <a:extLst>
              <a:ext uri="{FF2B5EF4-FFF2-40B4-BE49-F238E27FC236}">
                <a16:creationId xmlns:a16="http://schemas.microsoft.com/office/drawing/2014/main" id="{57B9F7A8-E3CF-BB48-6389-28B8C840A28A}"/>
              </a:ext>
            </a:extLst>
          </p:cNvPr>
          <p:cNvSpPr txBox="1"/>
          <p:nvPr/>
        </p:nvSpPr>
        <p:spPr>
          <a:xfrm>
            <a:off x="1845233" y="2947424"/>
            <a:ext cx="1404839" cy="188965"/>
          </a:xfrm>
          <a:prstGeom prst="rect">
            <a:avLst/>
          </a:prstGeom>
          <a:ln w="6350">
            <a:noFill/>
            <a:miter lim="800000"/>
          </a:ln>
        </p:spPr>
        <p:txBody>
          <a:bodyPr vert="horz" wrap="none" lIns="0" tIns="0" rIns="0" bIns="0" rtlCol="0">
            <a:noAutofit/>
          </a:bodyPr>
          <a:lstStyle/>
          <a:p>
            <a:pPr algn="r">
              <a:spcBef>
                <a:spcPts val="300"/>
              </a:spcBef>
              <a:spcAft>
                <a:spcPts val="300"/>
              </a:spcAft>
              <a:buNone/>
            </a:pPr>
            <a:r>
              <a:rPr lang="en-US" sz="800" b="1" dirty="0"/>
              <a:t>Final Benchmarking Report </a:t>
            </a:r>
            <a:r>
              <a:rPr lang="en-US" sz="800" dirty="0"/>
              <a:t>12/15/22</a:t>
            </a:r>
          </a:p>
        </p:txBody>
      </p:sp>
      <p:sp>
        <p:nvSpPr>
          <p:cNvPr id="40" name="Triangle 39">
            <a:extLst>
              <a:ext uri="{FF2B5EF4-FFF2-40B4-BE49-F238E27FC236}">
                <a16:creationId xmlns:a16="http://schemas.microsoft.com/office/drawing/2014/main" id="{A3899303-F8B5-CAF1-B8C3-4D65E319DCDB}"/>
              </a:ext>
            </a:extLst>
          </p:cNvPr>
          <p:cNvSpPr/>
          <p:nvPr/>
        </p:nvSpPr>
        <p:spPr>
          <a:xfrm rot="10800000">
            <a:off x="3183989" y="2803108"/>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 name="TextBox 8">
            <a:extLst>
              <a:ext uri="{FF2B5EF4-FFF2-40B4-BE49-F238E27FC236}">
                <a16:creationId xmlns:a16="http://schemas.microsoft.com/office/drawing/2014/main" id="{418753F3-821A-BAB1-BE1F-AF48E267D8CF}"/>
              </a:ext>
            </a:extLst>
          </p:cNvPr>
          <p:cNvSpPr txBox="1"/>
          <p:nvPr/>
        </p:nvSpPr>
        <p:spPr>
          <a:xfrm>
            <a:off x="3350272" y="2457202"/>
            <a:ext cx="2478276" cy="268908"/>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000" dirty="0"/>
              <a:t>Work on data visualization</a:t>
            </a:r>
          </a:p>
        </p:txBody>
      </p:sp>
      <p:sp>
        <p:nvSpPr>
          <p:cNvPr id="36" name="Triangle 35">
            <a:extLst>
              <a:ext uri="{FF2B5EF4-FFF2-40B4-BE49-F238E27FC236}">
                <a16:creationId xmlns:a16="http://schemas.microsoft.com/office/drawing/2014/main" id="{715F6B56-ACC5-0732-044A-6BB42C4E3409}"/>
              </a:ext>
            </a:extLst>
          </p:cNvPr>
          <p:cNvSpPr/>
          <p:nvPr/>
        </p:nvSpPr>
        <p:spPr>
          <a:xfrm rot="10800000">
            <a:off x="8208920" y="1210164"/>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7" name="Rounded Rectangle 36">
            <a:extLst>
              <a:ext uri="{FF2B5EF4-FFF2-40B4-BE49-F238E27FC236}">
                <a16:creationId xmlns:a16="http://schemas.microsoft.com/office/drawing/2014/main" id="{6E8A800F-6668-3F7A-1ABE-149CC9CC2644}"/>
              </a:ext>
            </a:extLst>
          </p:cNvPr>
          <p:cNvSpPr/>
          <p:nvPr/>
        </p:nvSpPr>
        <p:spPr>
          <a:xfrm>
            <a:off x="8108386" y="930868"/>
            <a:ext cx="1086154"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rgbClr val="00B050"/>
                </a:solidFill>
              </a:rPr>
              <a:t>EMB DE Status </a:t>
            </a:r>
            <a:r>
              <a:rPr lang="en-US" sz="800" dirty="0">
                <a:solidFill>
                  <a:srgbClr val="00B050"/>
                </a:solidFill>
              </a:rPr>
              <a:t>6/13/23</a:t>
            </a:r>
          </a:p>
        </p:txBody>
      </p:sp>
      <p:sp>
        <p:nvSpPr>
          <p:cNvPr id="58" name="Triangle 57">
            <a:extLst>
              <a:ext uri="{FF2B5EF4-FFF2-40B4-BE49-F238E27FC236}">
                <a16:creationId xmlns:a16="http://schemas.microsoft.com/office/drawing/2014/main" id="{E95EC442-E888-982D-3FC3-9E656E603FF1}"/>
              </a:ext>
            </a:extLst>
          </p:cNvPr>
          <p:cNvSpPr/>
          <p:nvPr/>
        </p:nvSpPr>
        <p:spPr>
          <a:xfrm rot="10800000">
            <a:off x="7275713" y="6014911"/>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9" name="Rounded Rectangle 58">
            <a:extLst>
              <a:ext uri="{FF2B5EF4-FFF2-40B4-BE49-F238E27FC236}">
                <a16:creationId xmlns:a16="http://schemas.microsoft.com/office/drawing/2014/main" id="{8794E627-555C-6BF4-0F20-8924DC2B92B6}"/>
              </a:ext>
            </a:extLst>
          </p:cNvPr>
          <p:cNvSpPr/>
          <p:nvPr/>
        </p:nvSpPr>
        <p:spPr>
          <a:xfrm>
            <a:off x="7771871" y="5934014"/>
            <a:ext cx="1178361"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700" b="1" dirty="0">
                <a:solidFill>
                  <a:schemeClr val="tx1"/>
                </a:solidFill>
              </a:rPr>
              <a:t>Agency Review of DE NGOs </a:t>
            </a:r>
            <a:r>
              <a:rPr lang="en-US" sz="700" dirty="0">
                <a:solidFill>
                  <a:schemeClr val="tx1"/>
                </a:solidFill>
              </a:rPr>
              <a:t>5/01-15/23</a:t>
            </a:r>
          </a:p>
        </p:txBody>
      </p:sp>
      <p:sp>
        <p:nvSpPr>
          <p:cNvPr id="61" name="Rounded Rectangle 60">
            <a:extLst>
              <a:ext uri="{FF2B5EF4-FFF2-40B4-BE49-F238E27FC236}">
                <a16:creationId xmlns:a16="http://schemas.microsoft.com/office/drawing/2014/main" id="{95C2DFAC-B4AB-1D63-29E7-6B92DBE97B7C}"/>
              </a:ext>
            </a:extLst>
          </p:cNvPr>
          <p:cNvSpPr/>
          <p:nvPr/>
        </p:nvSpPr>
        <p:spPr>
          <a:xfrm>
            <a:off x="1938506" y="941168"/>
            <a:ext cx="1786566"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rgbClr val="00B050"/>
                </a:solidFill>
              </a:rPr>
              <a:t>EMB Face-to-Face where DE plan was briefed </a:t>
            </a:r>
            <a:r>
              <a:rPr lang="en-US" sz="800" dirty="0">
                <a:solidFill>
                  <a:srgbClr val="00B050"/>
                </a:solidFill>
              </a:rPr>
              <a:t>11/30/22</a:t>
            </a:r>
          </a:p>
        </p:txBody>
      </p:sp>
      <p:sp>
        <p:nvSpPr>
          <p:cNvPr id="64" name="TextBox 63">
            <a:extLst>
              <a:ext uri="{FF2B5EF4-FFF2-40B4-BE49-F238E27FC236}">
                <a16:creationId xmlns:a16="http://schemas.microsoft.com/office/drawing/2014/main" id="{697FE3CD-E762-C77B-46E1-C022BE68FC99}"/>
              </a:ext>
            </a:extLst>
          </p:cNvPr>
          <p:cNvSpPr txBox="1"/>
          <p:nvPr/>
        </p:nvSpPr>
        <p:spPr>
          <a:xfrm>
            <a:off x="2286994" y="6360833"/>
            <a:ext cx="976085" cy="148219"/>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600" dirty="0"/>
              <a:t>EMB wants def. of success</a:t>
            </a:r>
          </a:p>
        </p:txBody>
      </p:sp>
      <p:sp>
        <p:nvSpPr>
          <p:cNvPr id="11" name="Triangle 10">
            <a:extLst>
              <a:ext uri="{FF2B5EF4-FFF2-40B4-BE49-F238E27FC236}">
                <a16:creationId xmlns:a16="http://schemas.microsoft.com/office/drawing/2014/main" id="{9355B6E3-8745-1542-6085-ADBAA7EC6AF4}"/>
              </a:ext>
            </a:extLst>
          </p:cNvPr>
          <p:cNvSpPr/>
          <p:nvPr/>
        </p:nvSpPr>
        <p:spPr>
          <a:xfrm rot="10800000">
            <a:off x="11243647" y="1202841"/>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9" name="TextBox 68">
            <a:extLst>
              <a:ext uri="{FF2B5EF4-FFF2-40B4-BE49-F238E27FC236}">
                <a16:creationId xmlns:a16="http://schemas.microsoft.com/office/drawing/2014/main" id="{B351EB00-7F07-2D9D-9821-37704B14218F}"/>
              </a:ext>
            </a:extLst>
          </p:cNvPr>
          <p:cNvSpPr txBox="1"/>
          <p:nvPr/>
        </p:nvSpPr>
        <p:spPr>
          <a:xfrm>
            <a:off x="195352" y="3230638"/>
            <a:ext cx="1425965" cy="338554"/>
          </a:xfrm>
          <a:prstGeom prst="rect">
            <a:avLst/>
          </a:prstGeom>
          <a:noFill/>
        </p:spPr>
        <p:txBody>
          <a:bodyPr wrap="square" rtlCol="0">
            <a:spAutoFit/>
          </a:bodyPr>
          <a:lstStyle/>
          <a:p>
            <a:r>
              <a:rPr lang="en-US" sz="800" b="1" dirty="0"/>
              <a:t>Design to Manufacturing (D2M)</a:t>
            </a:r>
          </a:p>
        </p:txBody>
      </p:sp>
      <p:sp>
        <p:nvSpPr>
          <p:cNvPr id="70" name="Triangle 69">
            <a:extLst>
              <a:ext uri="{FF2B5EF4-FFF2-40B4-BE49-F238E27FC236}">
                <a16:creationId xmlns:a16="http://schemas.microsoft.com/office/drawing/2014/main" id="{2EB01A37-9885-C2C9-69BE-7C19EB93C277}"/>
              </a:ext>
            </a:extLst>
          </p:cNvPr>
          <p:cNvSpPr/>
          <p:nvPr/>
        </p:nvSpPr>
        <p:spPr>
          <a:xfrm rot="10800000">
            <a:off x="1671472" y="3276962"/>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1" name="Rounded Rectangle 70">
            <a:extLst>
              <a:ext uri="{FF2B5EF4-FFF2-40B4-BE49-F238E27FC236}">
                <a16:creationId xmlns:a16="http://schemas.microsoft.com/office/drawing/2014/main" id="{F2B26A5B-8482-58EB-52EB-93AE3A26424F}"/>
              </a:ext>
            </a:extLst>
          </p:cNvPr>
          <p:cNvSpPr/>
          <p:nvPr/>
        </p:nvSpPr>
        <p:spPr>
          <a:xfrm>
            <a:off x="1803970" y="3225529"/>
            <a:ext cx="1440181"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D2M Plan First Draft </a:t>
            </a:r>
            <a:r>
              <a:rPr lang="en-US" sz="800" dirty="0">
                <a:solidFill>
                  <a:schemeClr val="tx1"/>
                </a:solidFill>
              </a:rPr>
              <a:t>11/30/22</a:t>
            </a:r>
          </a:p>
        </p:txBody>
      </p:sp>
      <p:sp>
        <p:nvSpPr>
          <p:cNvPr id="72" name="Rounded Rectangle 71">
            <a:extLst>
              <a:ext uri="{FF2B5EF4-FFF2-40B4-BE49-F238E27FC236}">
                <a16:creationId xmlns:a16="http://schemas.microsoft.com/office/drawing/2014/main" id="{93AC71B4-58A8-6A91-8FE6-ADB0C96842B4}"/>
              </a:ext>
            </a:extLst>
          </p:cNvPr>
          <p:cNvSpPr/>
          <p:nvPr/>
        </p:nvSpPr>
        <p:spPr>
          <a:xfrm>
            <a:off x="373034" y="1413121"/>
            <a:ext cx="2722158" cy="132957"/>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0" name="Triangle 29">
            <a:extLst>
              <a:ext uri="{FF2B5EF4-FFF2-40B4-BE49-F238E27FC236}">
                <a16:creationId xmlns:a16="http://schemas.microsoft.com/office/drawing/2014/main" id="{7A2EE741-ECCA-3ED9-0703-8A436D318112}"/>
              </a:ext>
            </a:extLst>
          </p:cNvPr>
          <p:cNvSpPr/>
          <p:nvPr/>
        </p:nvSpPr>
        <p:spPr>
          <a:xfrm rot="10800000">
            <a:off x="1110618" y="1201722"/>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0" name="Triangle 59">
            <a:extLst>
              <a:ext uri="{FF2B5EF4-FFF2-40B4-BE49-F238E27FC236}">
                <a16:creationId xmlns:a16="http://schemas.microsoft.com/office/drawing/2014/main" id="{CF569770-9174-0D2C-C21C-C1FC172C703F}"/>
              </a:ext>
            </a:extLst>
          </p:cNvPr>
          <p:cNvSpPr/>
          <p:nvPr/>
        </p:nvSpPr>
        <p:spPr>
          <a:xfrm rot="10800000">
            <a:off x="2013557" y="1208970"/>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4" name="Rounded Rectangle 73">
            <a:extLst>
              <a:ext uri="{FF2B5EF4-FFF2-40B4-BE49-F238E27FC236}">
                <a16:creationId xmlns:a16="http://schemas.microsoft.com/office/drawing/2014/main" id="{5AE3F544-0DB3-0A3B-7DF5-8C06ADF6195D}"/>
              </a:ext>
            </a:extLst>
          </p:cNvPr>
          <p:cNvSpPr/>
          <p:nvPr/>
        </p:nvSpPr>
        <p:spPr>
          <a:xfrm>
            <a:off x="310610" y="814487"/>
            <a:ext cx="822857"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NRO Training Tag</a:t>
            </a:r>
          </a:p>
          <a:p>
            <a:r>
              <a:rPr lang="en-US" sz="800" dirty="0">
                <a:solidFill>
                  <a:schemeClr val="tx1"/>
                </a:solidFill>
              </a:rPr>
              <a:t>10/07/22</a:t>
            </a:r>
          </a:p>
        </p:txBody>
      </p:sp>
      <p:sp>
        <p:nvSpPr>
          <p:cNvPr id="85" name="Triangle 84">
            <a:extLst>
              <a:ext uri="{FF2B5EF4-FFF2-40B4-BE49-F238E27FC236}">
                <a16:creationId xmlns:a16="http://schemas.microsoft.com/office/drawing/2014/main" id="{B76B4B86-2247-AA97-F5BF-D122258745ED}"/>
              </a:ext>
            </a:extLst>
          </p:cNvPr>
          <p:cNvSpPr/>
          <p:nvPr/>
        </p:nvSpPr>
        <p:spPr>
          <a:xfrm rot="10800000">
            <a:off x="457544" y="1195706"/>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6" name="Rounded Rectangle 85">
            <a:extLst>
              <a:ext uri="{FF2B5EF4-FFF2-40B4-BE49-F238E27FC236}">
                <a16:creationId xmlns:a16="http://schemas.microsoft.com/office/drawing/2014/main" id="{B45458E3-6435-F440-87EE-296DA4B13022}"/>
              </a:ext>
            </a:extLst>
          </p:cNvPr>
          <p:cNvSpPr/>
          <p:nvPr/>
        </p:nvSpPr>
        <p:spPr>
          <a:xfrm>
            <a:off x="1894278" y="508526"/>
            <a:ext cx="1767058"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Sandy </a:t>
            </a:r>
            <a:r>
              <a:rPr lang="en-US" sz="800" b="1" dirty="0" err="1">
                <a:solidFill>
                  <a:schemeClr val="tx1"/>
                </a:solidFill>
              </a:rPr>
              <a:t>Friedenthal</a:t>
            </a:r>
            <a:r>
              <a:rPr lang="en-US" sz="800" b="1" dirty="0">
                <a:solidFill>
                  <a:schemeClr val="tx1"/>
                </a:solidFill>
              </a:rPr>
              <a:t> talked SysML 2.0 at MBSC CoP </a:t>
            </a:r>
            <a:r>
              <a:rPr lang="en-US" sz="800" dirty="0">
                <a:solidFill>
                  <a:schemeClr val="tx1"/>
                </a:solidFill>
              </a:rPr>
              <a:t>11/03/22</a:t>
            </a:r>
          </a:p>
        </p:txBody>
      </p:sp>
      <p:sp>
        <p:nvSpPr>
          <p:cNvPr id="87" name="Triangle 86">
            <a:extLst>
              <a:ext uri="{FF2B5EF4-FFF2-40B4-BE49-F238E27FC236}">
                <a16:creationId xmlns:a16="http://schemas.microsoft.com/office/drawing/2014/main" id="{2FA53A7B-D073-C50B-44D7-D620609C645D}"/>
              </a:ext>
            </a:extLst>
          </p:cNvPr>
          <p:cNvSpPr/>
          <p:nvPr/>
        </p:nvSpPr>
        <p:spPr>
          <a:xfrm rot="10800000">
            <a:off x="1531449" y="1209532"/>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cxnSp>
        <p:nvCxnSpPr>
          <p:cNvPr id="109" name="Curved Connector 108">
            <a:extLst>
              <a:ext uri="{FF2B5EF4-FFF2-40B4-BE49-F238E27FC236}">
                <a16:creationId xmlns:a16="http://schemas.microsoft.com/office/drawing/2014/main" id="{62032195-2E38-C629-8F62-FB7AC4556F50}"/>
              </a:ext>
            </a:extLst>
          </p:cNvPr>
          <p:cNvCxnSpPr>
            <a:stCxn id="86" idx="1"/>
            <a:endCxn id="87" idx="3"/>
          </p:cNvCxnSpPr>
          <p:nvPr/>
        </p:nvCxnSpPr>
        <p:spPr>
          <a:xfrm rot="10800000" flipV="1">
            <a:off x="1635536" y="651554"/>
            <a:ext cx="258742" cy="557978"/>
          </a:xfrm>
          <a:prstGeom prst="curved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28A569F0-1202-C0F4-D763-49F66DC4C592}"/>
              </a:ext>
            </a:extLst>
          </p:cNvPr>
          <p:cNvSpPr/>
          <p:nvPr/>
        </p:nvSpPr>
        <p:spPr>
          <a:xfrm>
            <a:off x="6356100" y="4099744"/>
            <a:ext cx="1700994" cy="202516"/>
          </a:xfrm>
          <a:prstGeom prst="roundRect">
            <a:avLst/>
          </a:prstGeom>
          <a:solidFill>
            <a:srgbClr val="FFC000"/>
          </a:solidFill>
          <a:ln w="12700"/>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1" name="TextBox 30">
            <a:extLst>
              <a:ext uri="{FF2B5EF4-FFF2-40B4-BE49-F238E27FC236}">
                <a16:creationId xmlns:a16="http://schemas.microsoft.com/office/drawing/2014/main" id="{A6ECC28C-7155-4C7A-E5E7-BAC52543D831}"/>
              </a:ext>
            </a:extLst>
          </p:cNvPr>
          <p:cNvSpPr txBox="1"/>
          <p:nvPr/>
        </p:nvSpPr>
        <p:spPr>
          <a:xfrm>
            <a:off x="6340764" y="4052858"/>
            <a:ext cx="1819297" cy="307777"/>
          </a:xfrm>
          <a:prstGeom prst="rect">
            <a:avLst/>
          </a:prstGeom>
          <a:noFill/>
        </p:spPr>
        <p:txBody>
          <a:bodyPr wrap="square" rtlCol="0">
            <a:spAutoFit/>
          </a:bodyPr>
          <a:lstStyle/>
          <a:p>
            <a:r>
              <a:rPr lang="en-US" sz="700" dirty="0"/>
              <a:t>Stakeholder Review ‘As Is’ modeled NPRs</a:t>
            </a:r>
          </a:p>
          <a:p>
            <a:r>
              <a:rPr lang="en-US" sz="700" dirty="0"/>
              <a:t>4/11 – 5/20</a:t>
            </a:r>
          </a:p>
        </p:txBody>
      </p:sp>
      <p:sp>
        <p:nvSpPr>
          <p:cNvPr id="44" name="Triangle 43">
            <a:extLst>
              <a:ext uri="{FF2B5EF4-FFF2-40B4-BE49-F238E27FC236}">
                <a16:creationId xmlns:a16="http://schemas.microsoft.com/office/drawing/2014/main" id="{4E3079B4-8BFF-5994-C53C-B4A0F4A3D492}"/>
              </a:ext>
            </a:extLst>
          </p:cNvPr>
          <p:cNvSpPr/>
          <p:nvPr/>
        </p:nvSpPr>
        <p:spPr>
          <a:xfrm rot="10800000">
            <a:off x="2213536" y="3996171"/>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5" name="Rounded Rectangle 44">
            <a:extLst>
              <a:ext uri="{FF2B5EF4-FFF2-40B4-BE49-F238E27FC236}">
                <a16:creationId xmlns:a16="http://schemas.microsoft.com/office/drawing/2014/main" id="{A6E0E5B9-B7A0-F84C-FA71-BD0F90A9B277}"/>
              </a:ext>
            </a:extLst>
          </p:cNvPr>
          <p:cNvSpPr/>
          <p:nvPr/>
        </p:nvSpPr>
        <p:spPr>
          <a:xfrm>
            <a:off x="2149535" y="3677422"/>
            <a:ext cx="1718047"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Status Brief at NESC SE TDT Meeting </a:t>
            </a:r>
            <a:r>
              <a:rPr lang="en-US" sz="800" dirty="0">
                <a:solidFill>
                  <a:schemeClr val="tx1"/>
                </a:solidFill>
              </a:rPr>
              <a:t> 12/07/22</a:t>
            </a:r>
          </a:p>
        </p:txBody>
      </p:sp>
      <p:sp>
        <p:nvSpPr>
          <p:cNvPr id="46" name="Triangle 45">
            <a:extLst>
              <a:ext uri="{FF2B5EF4-FFF2-40B4-BE49-F238E27FC236}">
                <a16:creationId xmlns:a16="http://schemas.microsoft.com/office/drawing/2014/main" id="{9DB7995C-E4B2-8502-EF25-E9B7374DACB8}"/>
              </a:ext>
            </a:extLst>
          </p:cNvPr>
          <p:cNvSpPr/>
          <p:nvPr/>
        </p:nvSpPr>
        <p:spPr>
          <a:xfrm rot="10800000">
            <a:off x="2317823" y="1204629"/>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Rounded Rectangle 46">
            <a:extLst>
              <a:ext uri="{FF2B5EF4-FFF2-40B4-BE49-F238E27FC236}">
                <a16:creationId xmlns:a16="http://schemas.microsoft.com/office/drawing/2014/main" id="{355974EA-50A9-6F73-8116-D57EC0B7A255}"/>
              </a:ext>
            </a:extLst>
          </p:cNvPr>
          <p:cNvSpPr/>
          <p:nvPr/>
        </p:nvSpPr>
        <p:spPr>
          <a:xfrm>
            <a:off x="2294792" y="1704301"/>
            <a:ext cx="1718047"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DE Brief at Gateway Retreat </a:t>
            </a:r>
            <a:r>
              <a:rPr lang="en-US" sz="800" dirty="0">
                <a:solidFill>
                  <a:schemeClr val="tx1"/>
                </a:solidFill>
              </a:rPr>
              <a:t>12/07/22</a:t>
            </a:r>
          </a:p>
        </p:txBody>
      </p:sp>
      <p:cxnSp>
        <p:nvCxnSpPr>
          <p:cNvPr id="48" name="Curved Connector 47">
            <a:extLst>
              <a:ext uri="{FF2B5EF4-FFF2-40B4-BE49-F238E27FC236}">
                <a16:creationId xmlns:a16="http://schemas.microsoft.com/office/drawing/2014/main" id="{F800434C-CEAC-CAB3-DD50-5F10E5039D60}"/>
              </a:ext>
            </a:extLst>
          </p:cNvPr>
          <p:cNvCxnSpPr>
            <a:cxnSpLocks/>
            <a:stCxn id="47" idx="1"/>
            <a:endCxn id="46" idx="0"/>
          </p:cNvCxnSpPr>
          <p:nvPr/>
        </p:nvCxnSpPr>
        <p:spPr>
          <a:xfrm rot="10800000" flipH="1">
            <a:off x="2294792" y="1367775"/>
            <a:ext cx="127118" cy="479554"/>
          </a:xfrm>
          <a:prstGeom prst="curvedConnector4">
            <a:avLst>
              <a:gd name="adj1" fmla="val -54732"/>
              <a:gd name="adj2" fmla="val 64913"/>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6" name="Rounded Rectangle 55">
            <a:extLst>
              <a:ext uri="{FF2B5EF4-FFF2-40B4-BE49-F238E27FC236}">
                <a16:creationId xmlns:a16="http://schemas.microsoft.com/office/drawing/2014/main" id="{BD0D10B7-F763-6714-1C5C-A96A90244200}"/>
              </a:ext>
            </a:extLst>
          </p:cNvPr>
          <p:cNvSpPr/>
          <p:nvPr/>
        </p:nvSpPr>
        <p:spPr>
          <a:xfrm>
            <a:off x="2457746" y="1490628"/>
            <a:ext cx="1394441"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Monthly MBSE/NRO Tag</a:t>
            </a:r>
            <a:endParaRPr lang="en-US" sz="800" dirty="0">
              <a:solidFill>
                <a:schemeClr val="tx1"/>
              </a:solidFill>
            </a:endParaRPr>
          </a:p>
        </p:txBody>
      </p:sp>
      <p:cxnSp>
        <p:nvCxnSpPr>
          <p:cNvPr id="57" name="Curved Connector 56">
            <a:extLst>
              <a:ext uri="{FF2B5EF4-FFF2-40B4-BE49-F238E27FC236}">
                <a16:creationId xmlns:a16="http://schemas.microsoft.com/office/drawing/2014/main" id="{C2B317B9-4186-4E1E-E026-34BD8F7B0CD8}"/>
              </a:ext>
            </a:extLst>
          </p:cNvPr>
          <p:cNvCxnSpPr>
            <a:cxnSpLocks/>
            <a:stCxn id="56" idx="1"/>
            <a:endCxn id="46" idx="0"/>
          </p:cNvCxnSpPr>
          <p:nvPr/>
        </p:nvCxnSpPr>
        <p:spPr>
          <a:xfrm rot="10800000">
            <a:off x="2421910" y="1367776"/>
            <a:ext cx="35836" cy="265881"/>
          </a:xfrm>
          <a:prstGeom prst="curved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7" name="Curved Connector 66">
            <a:extLst>
              <a:ext uri="{FF2B5EF4-FFF2-40B4-BE49-F238E27FC236}">
                <a16:creationId xmlns:a16="http://schemas.microsoft.com/office/drawing/2014/main" id="{1520ED51-E7DE-11A8-9C59-7F65CEE25186}"/>
              </a:ext>
            </a:extLst>
          </p:cNvPr>
          <p:cNvCxnSpPr>
            <a:cxnSpLocks/>
            <a:stCxn id="56" idx="1"/>
            <a:endCxn id="87" idx="0"/>
          </p:cNvCxnSpPr>
          <p:nvPr/>
        </p:nvCxnSpPr>
        <p:spPr>
          <a:xfrm rot="10800000">
            <a:off x="1635536" y="1372678"/>
            <a:ext cx="822210" cy="260978"/>
          </a:xfrm>
          <a:prstGeom prst="curved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77" name="Triangle 76">
            <a:extLst>
              <a:ext uri="{FF2B5EF4-FFF2-40B4-BE49-F238E27FC236}">
                <a16:creationId xmlns:a16="http://schemas.microsoft.com/office/drawing/2014/main" id="{CD587230-F579-F986-F7BE-78064955F725}"/>
              </a:ext>
            </a:extLst>
          </p:cNvPr>
          <p:cNvSpPr/>
          <p:nvPr/>
        </p:nvSpPr>
        <p:spPr>
          <a:xfrm rot="10800000">
            <a:off x="380166" y="1196406"/>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cxnSp>
        <p:nvCxnSpPr>
          <p:cNvPr id="82" name="Curved Connector 81">
            <a:extLst>
              <a:ext uri="{FF2B5EF4-FFF2-40B4-BE49-F238E27FC236}">
                <a16:creationId xmlns:a16="http://schemas.microsoft.com/office/drawing/2014/main" id="{5E87FA27-9101-527B-CE1D-F4DF2D04EEF2}"/>
              </a:ext>
            </a:extLst>
          </p:cNvPr>
          <p:cNvCxnSpPr>
            <a:cxnSpLocks/>
            <a:stCxn id="56" idx="1"/>
            <a:endCxn id="77" idx="0"/>
          </p:cNvCxnSpPr>
          <p:nvPr/>
        </p:nvCxnSpPr>
        <p:spPr>
          <a:xfrm rot="10800000">
            <a:off x="484254" y="1375868"/>
            <a:ext cx="1973493" cy="257789"/>
          </a:xfrm>
          <a:prstGeom prst="curved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71DDCBCA-82D9-6CBD-30B8-305C33ABB62B}"/>
              </a:ext>
            </a:extLst>
          </p:cNvPr>
          <p:cNvSpPr txBox="1"/>
          <p:nvPr/>
        </p:nvSpPr>
        <p:spPr>
          <a:xfrm>
            <a:off x="341044" y="1376383"/>
            <a:ext cx="2354486" cy="200055"/>
          </a:xfrm>
          <a:prstGeom prst="rect">
            <a:avLst/>
          </a:prstGeom>
          <a:noFill/>
        </p:spPr>
        <p:txBody>
          <a:bodyPr wrap="square" rtlCol="0">
            <a:spAutoFit/>
          </a:bodyPr>
          <a:lstStyle/>
          <a:p>
            <a:r>
              <a:rPr lang="en-US" sz="700" dirty="0"/>
              <a:t>Support to DT Tx Engineering Workshops</a:t>
            </a:r>
          </a:p>
        </p:txBody>
      </p:sp>
      <p:sp>
        <p:nvSpPr>
          <p:cNvPr id="108" name="Triangle 107">
            <a:extLst>
              <a:ext uri="{FF2B5EF4-FFF2-40B4-BE49-F238E27FC236}">
                <a16:creationId xmlns:a16="http://schemas.microsoft.com/office/drawing/2014/main" id="{D843802F-A280-ACBF-C269-58B957DD5F1B}"/>
              </a:ext>
            </a:extLst>
          </p:cNvPr>
          <p:cNvSpPr/>
          <p:nvPr/>
        </p:nvSpPr>
        <p:spPr>
          <a:xfrm rot="10800000">
            <a:off x="2478137" y="1206384"/>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1" name="Triangle 110">
            <a:extLst>
              <a:ext uri="{FF2B5EF4-FFF2-40B4-BE49-F238E27FC236}">
                <a16:creationId xmlns:a16="http://schemas.microsoft.com/office/drawing/2014/main" id="{7A9A8497-8A33-A188-990A-EF05454B9483}"/>
              </a:ext>
            </a:extLst>
          </p:cNvPr>
          <p:cNvSpPr/>
          <p:nvPr/>
        </p:nvSpPr>
        <p:spPr>
          <a:xfrm rot="10800000">
            <a:off x="3654758" y="1190741"/>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2" name="Rounded Rectangle 111">
            <a:extLst>
              <a:ext uri="{FF2B5EF4-FFF2-40B4-BE49-F238E27FC236}">
                <a16:creationId xmlns:a16="http://schemas.microsoft.com/office/drawing/2014/main" id="{D887CDD8-A7A8-E0F3-E070-DE4713376A5E}"/>
              </a:ext>
            </a:extLst>
          </p:cNvPr>
          <p:cNvSpPr/>
          <p:nvPr/>
        </p:nvSpPr>
        <p:spPr>
          <a:xfrm>
            <a:off x="3631576" y="569873"/>
            <a:ext cx="1718047"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MLT Final Scope Planning Retreat </a:t>
            </a:r>
            <a:r>
              <a:rPr lang="en-US" sz="800" dirty="0">
                <a:solidFill>
                  <a:schemeClr val="tx1"/>
                </a:solidFill>
              </a:rPr>
              <a:t>1/19/23</a:t>
            </a:r>
          </a:p>
        </p:txBody>
      </p:sp>
      <p:sp>
        <p:nvSpPr>
          <p:cNvPr id="113" name="Triangle 112">
            <a:extLst>
              <a:ext uri="{FF2B5EF4-FFF2-40B4-BE49-F238E27FC236}">
                <a16:creationId xmlns:a16="http://schemas.microsoft.com/office/drawing/2014/main" id="{1EC5B188-5DD7-97EC-2A71-743BCAFBD1DC}"/>
              </a:ext>
            </a:extLst>
          </p:cNvPr>
          <p:cNvSpPr/>
          <p:nvPr/>
        </p:nvSpPr>
        <p:spPr>
          <a:xfrm rot="10800000">
            <a:off x="3732639" y="3278050"/>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4" name="Rounded Rectangle 113">
            <a:extLst>
              <a:ext uri="{FF2B5EF4-FFF2-40B4-BE49-F238E27FC236}">
                <a16:creationId xmlns:a16="http://schemas.microsoft.com/office/drawing/2014/main" id="{8F2610EA-E073-8F8B-56D8-B58A365DBE91}"/>
              </a:ext>
            </a:extLst>
          </p:cNvPr>
          <p:cNvSpPr/>
          <p:nvPr/>
        </p:nvSpPr>
        <p:spPr>
          <a:xfrm>
            <a:off x="3625917" y="3042795"/>
            <a:ext cx="1747733"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JSC D2M Pilot Kickoff </a:t>
            </a:r>
            <a:r>
              <a:rPr lang="en-US" sz="800" dirty="0">
                <a:solidFill>
                  <a:schemeClr val="tx1"/>
                </a:solidFill>
              </a:rPr>
              <a:t>1/20/23</a:t>
            </a:r>
          </a:p>
        </p:txBody>
      </p:sp>
      <p:sp>
        <p:nvSpPr>
          <p:cNvPr id="110" name="Rounded Rectangle 109">
            <a:extLst>
              <a:ext uri="{FF2B5EF4-FFF2-40B4-BE49-F238E27FC236}">
                <a16:creationId xmlns:a16="http://schemas.microsoft.com/office/drawing/2014/main" id="{6EFBE7D2-5F60-73A2-6745-B6C911803DFC}"/>
              </a:ext>
            </a:extLst>
          </p:cNvPr>
          <p:cNvSpPr/>
          <p:nvPr/>
        </p:nvSpPr>
        <p:spPr>
          <a:xfrm>
            <a:off x="2481871" y="1247567"/>
            <a:ext cx="1387369"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800" b="1" dirty="0">
                <a:solidFill>
                  <a:schemeClr val="tx1"/>
                </a:solidFill>
              </a:rPr>
              <a:t>NASA-NG DT Maturity Follow-up</a:t>
            </a:r>
            <a:r>
              <a:rPr lang="en-US" sz="800" dirty="0">
                <a:solidFill>
                  <a:schemeClr val="tx1"/>
                </a:solidFill>
              </a:rPr>
              <a:t>12/12/22</a:t>
            </a:r>
          </a:p>
        </p:txBody>
      </p:sp>
      <p:sp>
        <p:nvSpPr>
          <p:cNvPr id="115" name="Triangle 114">
            <a:extLst>
              <a:ext uri="{FF2B5EF4-FFF2-40B4-BE49-F238E27FC236}">
                <a16:creationId xmlns:a16="http://schemas.microsoft.com/office/drawing/2014/main" id="{FBDAA6B1-D274-AC90-15B2-C63BB63338BF}"/>
              </a:ext>
            </a:extLst>
          </p:cNvPr>
          <p:cNvSpPr/>
          <p:nvPr/>
        </p:nvSpPr>
        <p:spPr>
          <a:xfrm rot="10800000">
            <a:off x="3942442" y="1190879"/>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6" name="Rounded Rectangle 115">
            <a:extLst>
              <a:ext uri="{FF2B5EF4-FFF2-40B4-BE49-F238E27FC236}">
                <a16:creationId xmlns:a16="http://schemas.microsoft.com/office/drawing/2014/main" id="{C41C471D-996C-A079-D1D1-F8FEA6F7E314}"/>
              </a:ext>
            </a:extLst>
          </p:cNvPr>
          <p:cNvSpPr/>
          <p:nvPr/>
        </p:nvSpPr>
        <p:spPr>
          <a:xfrm>
            <a:off x="3882135" y="888436"/>
            <a:ext cx="1718047"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MLT Leadership Transition to Trish </a:t>
            </a:r>
            <a:r>
              <a:rPr lang="en-US" sz="800" b="1" dirty="0" err="1">
                <a:solidFill>
                  <a:schemeClr val="tx1"/>
                </a:solidFill>
              </a:rPr>
              <a:t>Nicoli</a:t>
            </a:r>
            <a:r>
              <a:rPr lang="en-US" sz="800" b="1" dirty="0">
                <a:solidFill>
                  <a:schemeClr val="tx1"/>
                </a:solidFill>
              </a:rPr>
              <a:t> </a:t>
            </a:r>
            <a:r>
              <a:rPr lang="en-US" sz="800" dirty="0">
                <a:solidFill>
                  <a:schemeClr val="tx1"/>
                </a:solidFill>
              </a:rPr>
              <a:t>1/25/23</a:t>
            </a:r>
          </a:p>
        </p:txBody>
      </p:sp>
      <p:cxnSp>
        <p:nvCxnSpPr>
          <p:cNvPr id="117" name="Curved Connector 116">
            <a:extLst>
              <a:ext uri="{FF2B5EF4-FFF2-40B4-BE49-F238E27FC236}">
                <a16:creationId xmlns:a16="http://schemas.microsoft.com/office/drawing/2014/main" id="{E962A52A-9189-069E-33F7-6D0597472096}"/>
              </a:ext>
            </a:extLst>
          </p:cNvPr>
          <p:cNvCxnSpPr>
            <a:cxnSpLocks/>
            <a:stCxn id="112" idx="1"/>
            <a:endCxn id="111" idx="3"/>
          </p:cNvCxnSpPr>
          <p:nvPr/>
        </p:nvCxnSpPr>
        <p:spPr>
          <a:xfrm rot="10800000" flipH="1" flipV="1">
            <a:off x="3631575" y="712901"/>
            <a:ext cx="127269" cy="477840"/>
          </a:xfrm>
          <a:prstGeom prst="curvedConnector4">
            <a:avLst>
              <a:gd name="adj1" fmla="val -42173"/>
              <a:gd name="adj2" fmla="val 64966"/>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25" name="Rounded Rectangle 124">
            <a:extLst>
              <a:ext uri="{FF2B5EF4-FFF2-40B4-BE49-F238E27FC236}">
                <a16:creationId xmlns:a16="http://schemas.microsoft.com/office/drawing/2014/main" id="{86A6C086-4D5F-E803-B64C-6B87D174A577}"/>
              </a:ext>
            </a:extLst>
          </p:cNvPr>
          <p:cNvSpPr/>
          <p:nvPr/>
        </p:nvSpPr>
        <p:spPr>
          <a:xfrm>
            <a:off x="4360919" y="1468609"/>
            <a:ext cx="1718047"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700" b="1" dirty="0">
                <a:solidFill>
                  <a:schemeClr val="tx1"/>
                </a:solidFill>
              </a:rPr>
              <a:t>Orion DT Demo to MSFC Eng. Management </a:t>
            </a:r>
            <a:r>
              <a:rPr lang="en-US" sz="700" dirty="0">
                <a:solidFill>
                  <a:schemeClr val="tx1"/>
                </a:solidFill>
              </a:rPr>
              <a:t>2/06/23</a:t>
            </a:r>
          </a:p>
        </p:txBody>
      </p:sp>
      <p:sp>
        <p:nvSpPr>
          <p:cNvPr id="126" name="Triangle 125">
            <a:extLst>
              <a:ext uri="{FF2B5EF4-FFF2-40B4-BE49-F238E27FC236}">
                <a16:creationId xmlns:a16="http://schemas.microsoft.com/office/drawing/2014/main" id="{F28FDCAA-D0BC-A6D0-FF8A-42E595CBCEB9}"/>
              </a:ext>
            </a:extLst>
          </p:cNvPr>
          <p:cNvSpPr/>
          <p:nvPr/>
        </p:nvSpPr>
        <p:spPr>
          <a:xfrm rot="10800000">
            <a:off x="4363708" y="1191619"/>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30" name="Rounded Rectangle 129">
            <a:extLst>
              <a:ext uri="{FF2B5EF4-FFF2-40B4-BE49-F238E27FC236}">
                <a16:creationId xmlns:a16="http://schemas.microsoft.com/office/drawing/2014/main" id="{196978E1-E0B6-2E4E-8B6C-97ABF6E8CDE3}"/>
              </a:ext>
            </a:extLst>
          </p:cNvPr>
          <p:cNvSpPr/>
          <p:nvPr/>
        </p:nvSpPr>
        <p:spPr>
          <a:xfrm>
            <a:off x="4473463" y="1262326"/>
            <a:ext cx="1718047"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700" b="1" dirty="0">
                <a:solidFill>
                  <a:schemeClr val="tx1"/>
                </a:solidFill>
              </a:rPr>
              <a:t>NASA/NG DT Brief </a:t>
            </a:r>
            <a:r>
              <a:rPr lang="en-US" sz="700" dirty="0">
                <a:solidFill>
                  <a:schemeClr val="tx1"/>
                </a:solidFill>
              </a:rPr>
              <a:t>2/06/23</a:t>
            </a:r>
          </a:p>
        </p:txBody>
      </p:sp>
      <p:cxnSp>
        <p:nvCxnSpPr>
          <p:cNvPr id="131" name="Curved Connector 130">
            <a:extLst>
              <a:ext uri="{FF2B5EF4-FFF2-40B4-BE49-F238E27FC236}">
                <a16:creationId xmlns:a16="http://schemas.microsoft.com/office/drawing/2014/main" id="{CEB427C7-FD54-6F78-D7B5-D91A3F746B69}"/>
              </a:ext>
            </a:extLst>
          </p:cNvPr>
          <p:cNvCxnSpPr>
            <a:cxnSpLocks/>
            <a:stCxn id="125" idx="1"/>
            <a:endCxn id="126" idx="0"/>
          </p:cNvCxnSpPr>
          <p:nvPr/>
        </p:nvCxnSpPr>
        <p:spPr>
          <a:xfrm rot="10800000" flipH="1">
            <a:off x="4360919" y="1354765"/>
            <a:ext cx="106876" cy="256872"/>
          </a:xfrm>
          <a:prstGeom prst="curvedConnector4">
            <a:avLst>
              <a:gd name="adj1" fmla="val -57658"/>
              <a:gd name="adj2" fmla="val 7784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37" name="Triangle 136">
            <a:extLst>
              <a:ext uri="{FF2B5EF4-FFF2-40B4-BE49-F238E27FC236}">
                <a16:creationId xmlns:a16="http://schemas.microsoft.com/office/drawing/2014/main" id="{376ECD99-E9A7-32B1-0778-9268787A7638}"/>
              </a:ext>
            </a:extLst>
          </p:cNvPr>
          <p:cNvSpPr/>
          <p:nvPr/>
        </p:nvSpPr>
        <p:spPr>
          <a:xfrm rot="10800000">
            <a:off x="4620067" y="1192018"/>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38" name="Rounded Rectangle 137">
            <a:extLst>
              <a:ext uri="{FF2B5EF4-FFF2-40B4-BE49-F238E27FC236}">
                <a16:creationId xmlns:a16="http://schemas.microsoft.com/office/drawing/2014/main" id="{1B4243B4-9267-D37F-1324-29E18B13BED6}"/>
              </a:ext>
            </a:extLst>
          </p:cNvPr>
          <p:cNvSpPr/>
          <p:nvPr/>
        </p:nvSpPr>
        <p:spPr>
          <a:xfrm>
            <a:off x="5045633" y="449116"/>
            <a:ext cx="1509894"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700" b="1" dirty="0">
                <a:solidFill>
                  <a:schemeClr val="tx1"/>
                </a:solidFill>
              </a:rPr>
              <a:t>DE Plan to Houston Space Port Conference </a:t>
            </a:r>
            <a:r>
              <a:rPr lang="en-US" sz="700" dirty="0">
                <a:solidFill>
                  <a:schemeClr val="tx1"/>
                </a:solidFill>
              </a:rPr>
              <a:t>2/13/23</a:t>
            </a:r>
          </a:p>
        </p:txBody>
      </p:sp>
      <p:cxnSp>
        <p:nvCxnSpPr>
          <p:cNvPr id="139" name="Curved Connector 138">
            <a:extLst>
              <a:ext uri="{FF2B5EF4-FFF2-40B4-BE49-F238E27FC236}">
                <a16:creationId xmlns:a16="http://schemas.microsoft.com/office/drawing/2014/main" id="{C8F23A43-38F7-79C9-9D38-15E60342BB7C}"/>
              </a:ext>
            </a:extLst>
          </p:cNvPr>
          <p:cNvCxnSpPr>
            <a:cxnSpLocks/>
            <a:stCxn id="138" idx="1"/>
            <a:endCxn id="137" idx="3"/>
          </p:cNvCxnSpPr>
          <p:nvPr/>
        </p:nvCxnSpPr>
        <p:spPr>
          <a:xfrm rot="10800000" flipV="1">
            <a:off x="4724155" y="592144"/>
            <a:ext cx="321479" cy="599874"/>
          </a:xfrm>
          <a:prstGeom prst="curved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42" name="Triangle 141">
            <a:extLst>
              <a:ext uri="{FF2B5EF4-FFF2-40B4-BE49-F238E27FC236}">
                <a16:creationId xmlns:a16="http://schemas.microsoft.com/office/drawing/2014/main" id="{90A9D90B-0917-C730-2AC0-09F152A61C37}"/>
              </a:ext>
            </a:extLst>
          </p:cNvPr>
          <p:cNvSpPr/>
          <p:nvPr/>
        </p:nvSpPr>
        <p:spPr>
          <a:xfrm rot="10800000">
            <a:off x="4502581" y="3272295"/>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43" name="Rounded Rectangle 142">
            <a:extLst>
              <a:ext uri="{FF2B5EF4-FFF2-40B4-BE49-F238E27FC236}">
                <a16:creationId xmlns:a16="http://schemas.microsoft.com/office/drawing/2014/main" id="{2B6C54FA-C721-17A1-FCC4-8CFCA2D3AE2C}"/>
              </a:ext>
            </a:extLst>
          </p:cNvPr>
          <p:cNvSpPr/>
          <p:nvPr/>
        </p:nvSpPr>
        <p:spPr>
          <a:xfrm>
            <a:off x="4467795" y="3404948"/>
            <a:ext cx="1649391"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D2M Plan 2</a:t>
            </a:r>
            <a:r>
              <a:rPr lang="en-US" sz="800" b="1" baseline="30000" dirty="0">
                <a:solidFill>
                  <a:schemeClr val="tx1"/>
                </a:solidFill>
              </a:rPr>
              <a:t>nd</a:t>
            </a:r>
            <a:r>
              <a:rPr lang="en-US" sz="800" b="1" dirty="0">
                <a:solidFill>
                  <a:schemeClr val="tx1"/>
                </a:solidFill>
              </a:rPr>
              <a:t>  Draft </a:t>
            </a:r>
            <a:r>
              <a:rPr lang="en-US" sz="800" dirty="0">
                <a:solidFill>
                  <a:schemeClr val="tx1"/>
                </a:solidFill>
              </a:rPr>
              <a:t>2/23/23</a:t>
            </a:r>
          </a:p>
        </p:txBody>
      </p:sp>
      <p:sp>
        <p:nvSpPr>
          <p:cNvPr id="144" name="Triangle 143">
            <a:extLst>
              <a:ext uri="{FF2B5EF4-FFF2-40B4-BE49-F238E27FC236}">
                <a16:creationId xmlns:a16="http://schemas.microsoft.com/office/drawing/2014/main" id="{E97833E9-B03D-422D-9B54-DF2F4DD055D6}"/>
              </a:ext>
            </a:extLst>
          </p:cNvPr>
          <p:cNvSpPr/>
          <p:nvPr/>
        </p:nvSpPr>
        <p:spPr>
          <a:xfrm rot="10800000">
            <a:off x="5210538" y="6001715"/>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45" name="Rounded Rectangle 144">
            <a:extLst>
              <a:ext uri="{FF2B5EF4-FFF2-40B4-BE49-F238E27FC236}">
                <a16:creationId xmlns:a16="http://schemas.microsoft.com/office/drawing/2014/main" id="{ACFAAD9B-D165-1C11-52E6-46AF0D04C890}"/>
              </a:ext>
            </a:extLst>
          </p:cNvPr>
          <p:cNvSpPr/>
          <p:nvPr/>
        </p:nvSpPr>
        <p:spPr>
          <a:xfrm>
            <a:off x="5376731" y="5923689"/>
            <a:ext cx="1310733"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700" b="1" dirty="0">
                <a:solidFill>
                  <a:schemeClr val="tx1"/>
                </a:solidFill>
              </a:rPr>
              <a:t>DE NGO Modeling Approach Review </a:t>
            </a:r>
            <a:r>
              <a:rPr lang="en-US" sz="700" dirty="0">
                <a:solidFill>
                  <a:schemeClr val="tx1"/>
                </a:solidFill>
              </a:rPr>
              <a:t>3/02/23</a:t>
            </a:r>
          </a:p>
        </p:txBody>
      </p:sp>
      <p:sp>
        <p:nvSpPr>
          <p:cNvPr id="146" name="Triangle 145">
            <a:extLst>
              <a:ext uri="{FF2B5EF4-FFF2-40B4-BE49-F238E27FC236}">
                <a16:creationId xmlns:a16="http://schemas.microsoft.com/office/drawing/2014/main" id="{48724999-F600-E975-E7D3-66AA57049BDD}"/>
              </a:ext>
            </a:extLst>
          </p:cNvPr>
          <p:cNvSpPr/>
          <p:nvPr/>
        </p:nvSpPr>
        <p:spPr>
          <a:xfrm rot="10800000">
            <a:off x="3430856" y="6012040"/>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47" name="Rounded Rectangle 146">
            <a:extLst>
              <a:ext uri="{FF2B5EF4-FFF2-40B4-BE49-F238E27FC236}">
                <a16:creationId xmlns:a16="http://schemas.microsoft.com/office/drawing/2014/main" id="{097A01F7-4B61-9BD9-D617-18CE9C1297AC}"/>
              </a:ext>
            </a:extLst>
          </p:cNvPr>
          <p:cNvSpPr/>
          <p:nvPr/>
        </p:nvSpPr>
        <p:spPr>
          <a:xfrm>
            <a:off x="3597049" y="5934014"/>
            <a:ext cx="1310733"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700" b="1" dirty="0">
                <a:solidFill>
                  <a:schemeClr val="tx1"/>
                </a:solidFill>
              </a:rPr>
              <a:t>DE Scope Kick-off </a:t>
            </a:r>
            <a:r>
              <a:rPr lang="en-US" sz="700" dirty="0">
                <a:solidFill>
                  <a:schemeClr val="tx1"/>
                </a:solidFill>
              </a:rPr>
              <a:t>1/15/23</a:t>
            </a:r>
          </a:p>
        </p:txBody>
      </p:sp>
      <p:sp>
        <p:nvSpPr>
          <p:cNvPr id="150" name="Triangle 149">
            <a:extLst>
              <a:ext uri="{FF2B5EF4-FFF2-40B4-BE49-F238E27FC236}">
                <a16:creationId xmlns:a16="http://schemas.microsoft.com/office/drawing/2014/main" id="{756691A2-305F-648E-98FF-9F76E4480BC8}"/>
              </a:ext>
            </a:extLst>
          </p:cNvPr>
          <p:cNvSpPr/>
          <p:nvPr/>
        </p:nvSpPr>
        <p:spPr>
          <a:xfrm rot="10800000">
            <a:off x="5273153" y="3265842"/>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51" name="Rounded Rectangle 150">
            <a:extLst>
              <a:ext uri="{FF2B5EF4-FFF2-40B4-BE49-F238E27FC236}">
                <a16:creationId xmlns:a16="http://schemas.microsoft.com/office/drawing/2014/main" id="{1A334166-0396-3873-4C6D-3CEE6463301C}"/>
              </a:ext>
            </a:extLst>
          </p:cNvPr>
          <p:cNvSpPr/>
          <p:nvPr/>
        </p:nvSpPr>
        <p:spPr>
          <a:xfrm>
            <a:off x="5156454" y="3031752"/>
            <a:ext cx="2800997"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D2M Current Thermal Tile Cap. Demo @ KSC </a:t>
            </a:r>
            <a:r>
              <a:rPr lang="en-US" sz="800" dirty="0">
                <a:solidFill>
                  <a:schemeClr val="tx1"/>
                </a:solidFill>
              </a:rPr>
              <a:t>3/06/23</a:t>
            </a:r>
          </a:p>
        </p:txBody>
      </p:sp>
      <p:sp>
        <p:nvSpPr>
          <p:cNvPr id="152" name="Triangle 151">
            <a:extLst>
              <a:ext uri="{FF2B5EF4-FFF2-40B4-BE49-F238E27FC236}">
                <a16:creationId xmlns:a16="http://schemas.microsoft.com/office/drawing/2014/main" id="{D39B0DB4-B495-C19F-DA64-B859332F0FE6}"/>
              </a:ext>
            </a:extLst>
          </p:cNvPr>
          <p:cNvSpPr/>
          <p:nvPr/>
        </p:nvSpPr>
        <p:spPr>
          <a:xfrm rot="10800000">
            <a:off x="5608070" y="1194335"/>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53" name="Rounded Rectangle 152">
            <a:extLst>
              <a:ext uri="{FF2B5EF4-FFF2-40B4-BE49-F238E27FC236}">
                <a16:creationId xmlns:a16="http://schemas.microsoft.com/office/drawing/2014/main" id="{4E0643C3-2D87-B61D-6AFB-F65830FB0EE6}"/>
              </a:ext>
            </a:extLst>
          </p:cNvPr>
          <p:cNvSpPr/>
          <p:nvPr/>
        </p:nvSpPr>
        <p:spPr>
          <a:xfrm>
            <a:off x="5608717" y="686622"/>
            <a:ext cx="1323336"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700" b="1" dirty="0">
                <a:solidFill>
                  <a:schemeClr val="tx1"/>
                </a:solidFill>
              </a:rPr>
              <a:t>DE/DoD Planning for Fall Face to Face </a:t>
            </a:r>
            <a:r>
              <a:rPr lang="en-US" sz="700" dirty="0">
                <a:solidFill>
                  <a:schemeClr val="tx1"/>
                </a:solidFill>
              </a:rPr>
              <a:t>3/10/23</a:t>
            </a:r>
          </a:p>
        </p:txBody>
      </p:sp>
      <p:cxnSp>
        <p:nvCxnSpPr>
          <p:cNvPr id="154" name="Curved Connector 153">
            <a:extLst>
              <a:ext uri="{FF2B5EF4-FFF2-40B4-BE49-F238E27FC236}">
                <a16:creationId xmlns:a16="http://schemas.microsoft.com/office/drawing/2014/main" id="{CC2C76AF-BCDA-ECAE-F9AE-154E4AF65B2B}"/>
              </a:ext>
            </a:extLst>
          </p:cNvPr>
          <p:cNvCxnSpPr>
            <a:cxnSpLocks/>
            <a:stCxn id="153" idx="1"/>
            <a:endCxn id="152" idx="3"/>
          </p:cNvCxnSpPr>
          <p:nvPr/>
        </p:nvCxnSpPr>
        <p:spPr>
          <a:xfrm rot="10800000" flipH="1" flipV="1">
            <a:off x="5608717" y="829649"/>
            <a:ext cx="103440" cy="364685"/>
          </a:xfrm>
          <a:prstGeom prst="curvedConnector4">
            <a:avLst>
              <a:gd name="adj1" fmla="val -28825"/>
              <a:gd name="adj2" fmla="val 6961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58" name="Triangle 157">
            <a:extLst>
              <a:ext uri="{FF2B5EF4-FFF2-40B4-BE49-F238E27FC236}">
                <a16:creationId xmlns:a16="http://schemas.microsoft.com/office/drawing/2014/main" id="{298771D7-CC8D-16A1-F462-5CDC630FCC25}"/>
              </a:ext>
            </a:extLst>
          </p:cNvPr>
          <p:cNvSpPr/>
          <p:nvPr/>
        </p:nvSpPr>
        <p:spPr>
          <a:xfrm rot="10800000">
            <a:off x="5776157" y="1197551"/>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61" name="Triangle 160">
            <a:extLst>
              <a:ext uri="{FF2B5EF4-FFF2-40B4-BE49-F238E27FC236}">
                <a16:creationId xmlns:a16="http://schemas.microsoft.com/office/drawing/2014/main" id="{EB72F01C-C4A9-2AE8-5B39-70A1E701CAB9}"/>
              </a:ext>
            </a:extLst>
          </p:cNvPr>
          <p:cNvSpPr/>
          <p:nvPr/>
        </p:nvSpPr>
        <p:spPr>
          <a:xfrm rot="10800000">
            <a:off x="5888592" y="1198578"/>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62" name="Rounded Rectangle 161">
            <a:extLst>
              <a:ext uri="{FF2B5EF4-FFF2-40B4-BE49-F238E27FC236}">
                <a16:creationId xmlns:a16="http://schemas.microsoft.com/office/drawing/2014/main" id="{CB1AF66C-4B8B-3E5A-0D08-CCD6351D99A6}"/>
              </a:ext>
            </a:extLst>
          </p:cNvPr>
          <p:cNvSpPr/>
          <p:nvPr/>
        </p:nvSpPr>
        <p:spPr>
          <a:xfrm>
            <a:off x="6990576" y="698342"/>
            <a:ext cx="2293413"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700" b="1" dirty="0">
                <a:solidFill>
                  <a:schemeClr val="tx1"/>
                </a:solidFill>
              </a:rPr>
              <a:t>NASA/DE/Microsoft Collaboration Event </a:t>
            </a:r>
            <a:r>
              <a:rPr lang="en-US" sz="700" dirty="0">
                <a:solidFill>
                  <a:schemeClr val="tx1"/>
                </a:solidFill>
              </a:rPr>
              <a:t>3/21/23</a:t>
            </a:r>
          </a:p>
        </p:txBody>
      </p:sp>
      <p:cxnSp>
        <p:nvCxnSpPr>
          <p:cNvPr id="163" name="Curved Connector 162">
            <a:extLst>
              <a:ext uri="{FF2B5EF4-FFF2-40B4-BE49-F238E27FC236}">
                <a16:creationId xmlns:a16="http://schemas.microsoft.com/office/drawing/2014/main" id="{F1C63C9D-7935-34D2-D107-087DA1BA1889}"/>
              </a:ext>
            </a:extLst>
          </p:cNvPr>
          <p:cNvCxnSpPr>
            <a:cxnSpLocks/>
            <a:stCxn id="162" idx="1"/>
            <a:endCxn id="161" idx="0"/>
          </p:cNvCxnSpPr>
          <p:nvPr/>
        </p:nvCxnSpPr>
        <p:spPr>
          <a:xfrm rot="10800000" flipV="1">
            <a:off x="5992680" y="841370"/>
            <a:ext cx="997897" cy="520354"/>
          </a:xfrm>
          <a:prstGeom prst="curvedConnector4">
            <a:avLst>
              <a:gd name="adj1" fmla="val 3729"/>
              <a:gd name="adj2" fmla="val 124534"/>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9" name="Triangle 168">
            <a:extLst>
              <a:ext uri="{FF2B5EF4-FFF2-40B4-BE49-F238E27FC236}">
                <a16:creationId xmlns:a16="http://schemas.microsoft.com/office/drawing/2014/main" id="{80484DFD-F978-F074-391E-F4C04A1DBF76}"/>
              </a:ext>
            </a:extLst>
          </p:cNvPr>
          <p:cNvSpPr/>
          <p:nvPr/>
        </p:nvSpPr>
        <p:spPr>
          <a:xfrm rot="10800000">
            <a:off x="5845335" y="6469964"/>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0" name="Rounded Rectangle 169">
            <a:extLst>
              <a:ext uri="{FF2B5EF4-FFF2-40B4-BE49-F238E27FC236}">
                <a16:creationId xmlns:a16="http://schemas.microsoft.com/office/drawing/2014/main" id="{0A6B760E-6B67-93D1-63DA-F366ADF55FA5}"/>
              </a:ext>
            </a:extLst>
          </p:cNvPr>
          <p:cNvSpPr/>
          <p:nvPr/>
        </p:nvSpPr>
        <p:spPr>
          <a:xfrm>
            <a:off x="5976843" y="6423489"/>
            <a:ext cx="1712711"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700" b="1" dirty="0">
                <a:solidFill>
                  <a:schemeClr val="tx1"/>
                </a:solidFill>
              </a:rPr>
              <a:t>DE Scope Modeling &amp; Review Approach w/MLT and DE </a:t>
            </a:r>
            <a:r>
              <a:rPr lang="en-US" sz="700" dirty="0">
                <a:solidFill>
                  <a:schemeClr val="tx1"/>
                </a:solidFill>
              </a:rPr>
              <a:t>3/28/23</a:t>
            </a:r>
          </a:p>
        </p:txBody>
      </p:sp>
      <p:sp>
        <p:nvSpPr>
          <p:cNvPr id="8" name="TextBox 7">
            <a:extLst>
              <a:ext uri="{FF2B5EF4-FFF2-40B4-BE49-F238E27FC236}">
                <a16:creationId xmlns:a16="http://schemas.microsoft.com/office/drawing/2014/main" id="{C0CF2D11-ACD8-A4E7-DD69-40C430C7C7A1}"/>
              </a:ext>
            </a:extLst>
          </p:cNvPr>
          <p:cNvSpPr txBox="1"/>
          <p:nvPr/>
        </p:nvSpPr>
        <p:spPr>
          <a:xfrm>
            <a:off x="3541953" y="5649486"/>
            <a:ext cx="5268840" cy="307777"/>
          </a:xfrm>
          <a:prstGeom prst="rect">
            <a:avLst/>
          </a:prstGeom>
          <a:noFill/>
        </p:spPr>
        <p:txBody>
          <a:bodyPr wrap="square" rtlCol="0">
            <a:spAutoFit/>
          </a:bodyPr>
          <a:lstStyle/>
          <a:p>
            <a:r>
              <a:rPr lang="en-US" sz="700" dirty="0"/>
              <a:t>FTE Lead was pulled away for higher day job responsibilities – trying to fine new lead. In the meantime, using JSC contributed WYE on effort at low level.</a:t>
            </a:r>
          </a:p>
        </p:txBody>
      </p:sp>
      <p:cxnSp>
        <p:nvCxnSpPr>
          <p:cNvPr id="32" name="Straight Arrow Connector 31">
            <a:extLst>
              <a:ext uri="{FF2B5EF4-FFF2-40B4-BE49-F238E27FC236}">
                <a16:creationId xmlns:a16="http://schemas.microsoft.com/office/drawing/2014/main" id="{36FE7A44-DA53-2B58-31F8-E5FC10548DEE}"/>
              </a:ext>
            </a:extLst>
          </p:cNvPr>
          <p:cNvCxnSpPr>
            <a:cxnSpLocks/>
            <a:stCxn id="8" idx="1"/>
            <a:endCxn id="96" idx="3"/>
          </p:cNvCxnSpPr>
          <p:nvPr/>
        </p:nvCxnSpPr>
        <p:spPr>
          <a:xfrm flipH="1" flipV="1">
            <a:off x="3288076" y="5801699"/>
            <a:ext cx="253877" cy="167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C0F3F9F-D1A3-7409-BA1F-9DFF80817B6B}"/>
              </a:ext>
            </a:extLst>
          </p:cNvPr>
          <p:cNvCxnSpPr>
            <a:cxnSpLocks/>
            <a:stCxn id="8" idx="3"/>
            <a:endCxn id="99" idx="1"/>
          </p:cNvCxnSpPr>
          <p:nvPr/>
        </p:nvCxnSpPr>
        <p:spPr>
          <a:xfrm>
            <a:off x="8810793" y="5803375"/>
            <a:ext cx="208744" cy="3069"/>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19" name="Rounded Rectangle 118">
            <a:extLst>
              <a:ext uri="{FF2B5EF4-FFF2-40B4-BE49-F238E27FC236}">
                <a16:creationId xmlns:a16="http://schemas.microsoft.com/office/drawing/2014/main" id="{389199F2-E770-E6C6-1205-297D1F5CA8E5}"/>
              </a:ext>
            </a:extLst>
          </p:cNvPr>
          <p:cNvSpPr/>
          <p:nvPr/>
        </p:nvSpPr>
        <p:spPr>
          <a:xfrm>
            <a:off x="7088285" y="914546"/>
            <a:ext cx="1189371"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Sandia NL DE Workshop </a:t>
            </a:r>
            <a:r>
              <a:rPr lang="en-US" sz="800" dirty="0">
                <a:solidFill>
                  <a:schemeClr val="tx1"/>
                </a:solidFill>
              </a:rPr>
              <a:t>5/8-12/23</a:t>
            </a:r>
          </a:p>
        </p:txBody>
      </p:sp>
      <p:sp>
        <p:nvSpPr>
          <p:cNvPr id="120" name="Triangle 119">
            <a:extLst>
              <a:ext uri="{FF2B5EF4-FFF2-40B4-BE49-F238E27FC236}">
                <a16:creationId xmlns:a16="http://schemas.microsoft.com/office/drawing/2014/main" id="{33AE29A8-3AE6-0643-435D-5BB397CFD9E7}"/>
              </a:ext>
            </a:extLst>
          </p:cNvPr>
          <p:cNvSpPr/>
          <p:nvPr/>
        </p:nvSpPr>
        <p:spPr>
          <a:xfrm rot="10800000">
            <a:off x="7215322" y="1213779"/>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28" name="Triangle 127">
            <a:extLst>
              <a:ext uri="{FF2B5EF4-FFF2-40B4-BE49-F238E27FC236}">
                <a16:creationId xmlns:a16="http://schemas.microsoft.com/office/drawing/2014/main" id="{55EB8779-AF4F-8EB8-715C-72463CA30A2B}"/>
              </a:ext>
            </a:extLst>
          </p:cNvPr>
          <p:cNvSpPr/>
          <p:nvPr/>
        </p:nvSpPr>
        <p:spPr>
          <a:xfrm rot="10800000">
            <a:off x="7655215" y="6013886"/>
            <a:ext cx="208174" cy="179461"/>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cxnSp>
        <p:nvCxnSpPr>
          <p:cNvPr id="132" name="Straight Connector 131">
            <a:extLst>
              <a:ext uri="{FF2B5EF4-FFF2-40B4-BE49-F238E27FC236}">
                <a16:creationId xmlns:a16="http://schemas.microsoft.com/office/drawing/2014/main" id="{7F34A4F3-47D6-54F2-063D-ACAA71B67AD8}"/>
              </a:ext>
            </a:extLst>
          </p:cNvPr>
          <p:cNvCxnSpPr>
            <a:stCxn id="58" idx="1"/>
            <a:endCxn id="128" idx="5"/>
          </p:cNvCxnSpPr>
          <p:nvPr/>
        </p:nvCxnSpPr>
        <p:spPr>
          <a:xfrm flipV="1">
            <a:off x="7431843" y="6103616"/>
            <a:ext cx="275415" cy="1025"/>
          </a:xfrm>
          <a:prstGeom prst="line">
            <a:avLst/>
          </a:prstGeom>
          <a:ln w="19050" cap="flat">
            <a:solidFill>
              <a:srgbClr val="FFC00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3" name="Triangle 132">
            <a:extLst>
              <a:ext uri="{FF2B5EF4-FFF2-40B4-BE49-F238E27FC236}">
                <a16:creationId xmlns:a16="http://schemas.microsoft.com/office/drawing/2014/main" id="{9D1FDB57-1243-C450-80BC-CE6510A5FB03}"/>
              </a:ext>
            </a:extLst>
          </p:cNvPr>
          <p:cNvSpPr/>
          <p:nvPr/>
        </p:nvSpPr>
        <p:spPr>
          <a:xfrm rot="10800000">
            <a:off x="6598542" y="3958062"/>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34" name="Rounded Rectangle 133">
            <a:extLst>
              <a:ext uri="{FF2B5EF4-FFF2-40B4-BE49-F238E27FC236}">
                <a16:creationId xmlns:a16="http://schemas.microsoft.com/office/drawing/2014/main" id="{588F1011-2B80-07B2-189F-2C573A598DF6}"/>
              </a:ext>
            </a:extLst>
          </p:cNvPr>
          <p:cNvSpPr/>
          <p:nvPr/>
        </p:nvSpPr>
        <p:spPr>
          <a:xfrm>
            <a:off x="6492630" y="3720773"/>
            <a:ext cx="1183282" cy="190273"/>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700" b="1" dirty="0">
                <a:solidFill>
                  <a:schemeClr val="tx1"/>
                </a:solidFill>
              </a:rPr>
              <a:t>Status Brief to OCE Leadership </a:t>
            </a:r>
            <a:r>
              <a:rPr lang="en-US" sz="700" dirty="0">
                <a:solidFill>
                  <a:schemeClr val="tx1"/>
                </a:solidFill>
              </a:rPr>
              <a:t> 4/26/23</a:t>
            </a:r>
          </a:p>
        </p:txBody>
      </p:sp>
      <p:sp>
        <p:nvSpPr>
          <p:cNvPr id="135" name="Triangle 134">
            <a:extLst>
              <a:ext uri="{FF2B5EF4-FFF2-40B4-BE49-F238E27FC236}">
                <a16:creationId xmlns:a16="http://schemas.microsoft.com/office/drawing/2014/main" id="{3F563FBE-0BFA-40EE-52EF-0827E069C9B2}"/>
              </a:ext>
            </a:extLst>
          </p:cNvPr>
          <p:cNvSpPr/>
          <p:nvPr/>
        </p:nvSpPr>
        <p:spPr>
          <a:xfrm rot="10800000">
            <a:off x="6024019" y="1851711"/>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36" name="Rounded Rectangle 135">
            <a:extLst>
              <a:ext uri="{FF2B5EF4-FFF2-40B4-BE49-F238E27FC236}">
                <a16:creationId xmlns:a16="http://schemas.microsoft.com/office/drawing/2014/main" id="{324FAD04-F6AE-F0B3-4BBE-57B910FD0E2B}"/>
              </a:ext>
            </a:extLst>
          </p:cNvPr>
          <p:cNvSpPr/>
          <p:nvPr/>
        </p:nvSpPr>
        <p:spPr>
          <a:xfrm>
            <a:off x="6164861" y="1746867"/>
            <a:ext cx="1747733"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Named DE PLE Lead </a:t>
            </a:r>
            <a:r>
              <a:rPr lang="en-US" sz="800" dirty="0">
                <a:solidFill>
                  <a:schemeClr val="tx1"/>
                </a:solidFill>
              </a:rPr>
              <a:t>3/29/23</a:t>
            </a:r>
          </a:p>
        </p:txBody>
      </p:sp>
      <p:sp>
        <p:nvSpPr>
          <p:cNvPr id="140" name="Triangle 139">
            <a:extLst>
              <a:ext uri="{FF2B5EF4-FFF2-40B4-BE49-F238E27FC236}">
                <a16:creationId xmlns:a16="http://schemas.microsoft.com/office/drawing/2014/main" id="{1424FB11-2A94-413E-EBE6-2CDC5112058D}"/>
              </a:ext>
            </a:extLst>
          </p:cNvPr>
          <p:cNvSpPr/>
          <p:nvPr/>
        </p:nvSpPr>
        <p:spPr>
          <a:xfrm rot="10800000">
            <a:off x="6045341" y="1203584"/>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48" name="Rounded Rectangle 147">
            <a:extLst>
              <a:ext uri="{FF2B5EF4-FFF2-40B4-BE49-F238E27FC236}">
                <a16:creationId xmlns:a16="http://schemas.microsoft.com/office/drawing/2014/main" id="{8668500A-0CDC-E8C2-95FD-22454DDD568F}"/>
              </a:ext>
            </a:extLst>
          </p:cNvPr>
          <p:cNvSpPr/>
          <p:nvPr/>
        </p:nvSpPr>
        <p:spPr>
          <a:xfrm>
            <a:off x="6932053" y="566219"/>
            <a:ext cx="1700945" cy="20703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700" b="1" dirty="0">
                <a:solidFill>
                  <a:schemeClr val="tx1"/>
                </a:solidFill>
              </a:rPr>
              <a:t>DE Midpoint Review to DT </a:t>
            </a:r>
            <a:r>
              <a:rPr lang="en-US" sz="700" dirty="0">
                <a:solidFill>
                  <a:schemeClr val="tx1"/>
                </a:solidFill>
              </a:rPr>
              <a:t>3/30/23</a:t>
            </a:r>
          </a:p>
        </p:txBody>
      </p:sp>
      <p:cxnSp>
        <p:nvCxnSpPr>
          <p:cNvPr id="164" name="Curved Connector 163">
            <a:extLst>
              <a:ext uri="{FF2B5EF4-FFF2-40B4-BE49-F238E27FC236}">
                <a16:creationId xmlns:a16="http://schemas.microsoft.com/office/drawing/2014/main" id="{EE5364D1-3604-5A11-7A17-CC2566358FE1}"/>
              </a:ext>
            </a:extLst>
          </p:cNvPr>
          <p:cNvCxnSpPr>
            <a:cxnSpLocks/>
            <a:endCxn id="140" idx="0"/>
          </p:cNvCxnSpPr>
          <p:nvPr/>
        </p:nvCxnSpPr>
        <p:spPr>
          <a:xfrm rot="10800000" flipV="1">
            <a:off x="6149429" y="720082"/>
            <a:ext cx="858717" cy="646648"/>
          </a:xfrm>
          <a:prstGeom prst="curvedConnector4">
            <a:avLst>
              <a:gd name="adj1" fmla="val 10749"/>
              <a:gd name="adj2" fmla="val 10413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72" name="Triangle 171">
            <a:extLst>
              <a:ext uri="{FF2B5EF4-FFF2-40B4-BE49-F238E27FC236}">
                <a16:creationId xmlns:a16="http://schemas.microsoft.com/office/drawing/2014/main" id="{311F3770-D4DF-986E-DAF2-78EBACE50888}"/>
              </a:ext>
            </a:extLst>
          </p:cNvPr>
          <p:cNvSpPr/>
          <p:nvPr/>
        </p:nvSpPr>
        <p:spPr>
          <a:xfrm rot="10800000">
            <a:off x="6390813" y="2544439"/>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3" name="Rounded Rectangle 172">
            <a:extLst>
              <a:ext uri="{FF2B5EF4-FFF2-40B4-BE49-F238E27FC236}">
                <a16:creationId xmlns:a16="http://schemas.microsoft.com/office/drawing/2014/main" id="{A0607DC3-106C-D09C-110D-8CA934D0406C}"/>
              </a:ext>
            </a:extLst>
          </p:cNvPr>
          <p:cNvSpPr/>
          <p:nvPr/>
        </p:nvSpPr>
        <p:spPr>
          <a:xfrm>
            <a:off x="6284109" y="2257218"/>
            <a:ext cx="1412934"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Found DE Toolchain Lead </a:t>
            </a:r>
            <a:r>
              <a:rPr lang="en-US" sz="800" dirty="0">
                <a:solidFill>
                  <a:schemeClr val="tx1"/>
                </a:solidFill>
              </a:rPr>
              <a:t>4/12/23</a:t>
            </a:r>
          </a:p>
        </p:txBody>
      </p:sp>
      <p:sp>
        <p:nvSpPr>
          <p:cNvPr id="174" name="Triangle 173">
            <a:extLst>
              <a:ext uri="{FF2B5EF4-FFF2-40B4-BE49-F238E27FC236}">
                <a16:creationId xmlns:a16="http://schemas.microsoft.com/office/drawing/2014/main" id="{B160324E-364E-4D07-9C7B-48269B60FB3F}"/>
              </a:ext>
            </a:extLst>
          </p:cNvPr>
          <p:cNvSpPr/>
          <p:nvPr/>
        </p:nvSpPr>
        <p:spPr>
          <a:xfrm rot="10800000">
            <a:off x="6281781" y="1207913"/>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5" name="Rounded Rectangle 174">
            <a:extLst>
              <a:ext uri="{FF2B5EF4-FFF2-40B4-BE49-F238E27FC236}">
                <a16:creationId xmlns:a16="http://schemas.microsoft.com/office/drawing/2014/main" id="{48A91A0D-2643-5AD3-5D46-B5508FD8EF1E}"/>
              </a:ext>
            </a:extLst>
          </p:cNvPr>
          <p:cNvSpPr/>
          <p:nvPr/>
        </p:nvSpPr>
        <p:spPr>
          <a:xfrm>
            <a:off x="6229140" y="1409290"/>
            <a:ext cx="1483615" cy="185794"/>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700" b="1" dirty="0">
                <a:solidFill>
                  <a:schemeClr val="tx1"/>
                </a:solidFill>
              </a:rPr>
              <a:t>Agency Institutional SE&amp;I Leadership Face2Face  </a:t>
            </a:r>
            <a:r>
              <a:rPr lang="en-US" sz="700" dirty="0">
                <a:solidFill>
                  <a:schemeClr val="tx1"/>
                </a:solidFill>
              </a:rPr>
              <a:t>4/17/23</a:t>
            </a:r>
          </a:p>
        </p:txBody>
      </p:sp>
      <p:sp>
        <p:nvSpPr>
          <p:cNvPr id="176" name="Triangle 175">
            <a:extLst>
              <a:ext uri="{FF2B5EF4-FFF2-40B4-BE49-F238E27FC236}">
                <a16:creationId xmlns:a16="http://schemas.microsoft.com/office/drawing/2014/main" id="{F43382C9-289D-E573-2198-4EE52E76DFF0}"/>
              </a:ext>
            </a:extLst>
          </p:cNvPr>
          <p:cNvSpPr/>
          <p:nvPr/>
        </p:nvSpPr>
        <p:spPr>
          <a:xfrm rot="10800000">
            <a:off x="6422964" y="1205482"/>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7" name="Rounded Rectangle 176">
            <a:extLst>
              <a:ext uri="{FF2B5EF4-FFF2-40B4-BE49-F238E27FC236}">
                <a16:creationId xmlns:a16="http://schemas.microsoft.com/office/drawing/2014/main" id="{5859C5D9-D07B-CE35-7E61-B85C9429EAFF}"/>
              </a:ext>
            </a:extLst>
          </p:cNvPr>
          <p:cNvSpPr/>
          <p:nvPr/>
        </p:nvSpPr>
        <p:spPr>
          <a:xfrm>
            <a:off x="6912094" y="445529"/>
            <a:ext cx="1805345" cy="20703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700" b="1" dirty="0">
                <a:solidFill>
                  <a:schemeClr val="tx1"/>
                </a:solidFill>
              </a:rPr>
              <a:t>DE Plan to NASA SE Workshop </a:t>
            </a:r>
            <a:r>
              <a:rPr lang="en-US" sz="700" dirty="0">
                <a:solidFill>
                  <a:schemeClr val="tx1"/>
                </a:solidFill>
              </a:rPr>
              <a:t>4/19/23</a:t>
            </a:r>
          </a:p>
        </p:txBody>
      </p:sp>
      <p:sp>
        <p:nvSpPr>
          <p:cNvPr id="201" name="Rounded Rectangle 200">
            <a:extLst>
              <a:ext uri="{FF2B5EF4-FFF2-40B4-BE49-F238E27FC236}">
                <a16:creationId xmlns:a16="http://schemas.microsoft.com/office/drawing/2014/main" id="{4E14B884-22F1-F218-08A5-D6E620133C84}"/>
              </a:ext>
            </a:extLst>
          </p:cNvPr>
          <p:cNvSpPr/>
          <p:nvPr/>
        </p:nvSpPr>
        <p:spPr>
          <a:xfrm>
            <a:off x="6749559" y="271574"/>
            <a:ext cx="2208650" cy="20703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700" b="1" dirty="0">
                <a:solidFill>
                  <a:schemeClr val="tx1"/>
                </a:solidFill>
              </a:rPr>
              <a:t>Orion DT Demo to NRO MBSE CoP </a:t>
            </a:r>
            <a:r>
              <a:rPr lang="en-US" sz="700" dirty="0">
                <a:solidFill>
                  <a:schemeClr val="tx1"/>
                </a:solidFill>
              </a:rPr>
              <a:t>4/25/23</a:t>
            </a:r>
          </a:p>
        </p:txBody>
      </p:sp>
      <p:sp>
        <p:nvSpPr>
          <p:cNvPr id="202" name="Triangle 201">
            <a:extLst>
              <a:ext uri="{FF2B5EF4-FFF2-40B4-BE49-F238E27FC236}">
                <a16:creationId xmlns:a16="http://schemas.microsoft.com/office/drawing/2014/main" id="{16547F14-9E85-FFE8-20EC-D02F5490948D}"/>
              </a:ext>
            </a:extLst>
          </p:cNvPr>
          <p:cNvSpPr/>
          <p:nvPr/>
        </p:nvSpPr>
        <p:spPr>
          <a:xfrm rot="10800000">
            <a:off x="6524753" y="1199709"/>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cxnSp>
        <p:nvCxnSpPr>
          <p:cNvPr id="191" name="Curved Connector 190">
            <a:extLst>
              <a:ext uri="{FF2B5EF4-FFF2-40B4-BE49-F238E27FC236}">
                <a16:creationId xmlns:a16="http://schemas.microsoft.com/office/drawing/2014/main" id="{FFB785BE-FE26-E238-1B41-87B0BD3CDE26}"/>
              </a:ext>
            </a:extLst>
          </p:cNvPr>
          <p:cNvCxnSpPr>
            <a:cxnSpLocks/>
            <a:stCxn id="177" idx="1"/>
            <a:endCxn id="176" idx="1"/>
          </p:cNvCxnSpPr>
          <p:nvPr/>
        </p:nvCxnSpPr>
        <p:spPr>
          <a:xfrm rot="10800000" flipV="1">
            <a:off x="6579094" y="549047"/>
            <a:ext cx="333000" cy="738008"/>
          </a:xfrm>
          <a:prstGeom prst="curvedConnector3">
            <a:avLst>
              <a:gd name="adj1" fmla="val 25037"/>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03" name="Curved Connector 202">
            <a:extLst>
              <a:ext uri="{FF2B5EF4-FFF2-40B4-BE49-F238E27FC236}">
                <a16:creationId xmlns:a16="http://schemas.microsoft.com/office/drawing/2014/main" id="{FB70CEED-CD7E-7218-1DDF-6A0969415C37}"/>
              </a:ext>
            </a:extLst>
          </p:cNvPr>
          <p:cNvCxnSpPr>
            <a:cxnSpLocks/>
            <a:stCxn id="201" idx="1"/>
            <a:endCxn id="202" idx="3"/>
          </p:cNvCxnSpPr>
          <p:nvPr/>
        </p:nvCxnSpPr>
        <p:spPr>
          <a:xfrm rot="10800000" flipV="1">
            <a:off x="6628841" y="375091"/>
            <a:ext cx="120719" cy="824617"/>
          </a:xfrm>
          <a:prstGeom prst="curved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0" name="Rounded Rectangle 159">
            <a:extLst>
              <a:ext uri="{FF2B5EF4-FFF2-40B4-BE49-F238E27FC236}">
                <a16:creationId xmlns:a16="http://schemas.microsoft.com/office/drawing/2014/main" id="{A57D2B15-20AC-B92C-BA6D-30A60093F2A3}"/>
              </a:ext>
            </a:extLst>
          </p:cNvPr>
          <p:cNvSpPr/>
          <p:nvPr/>
        </p:nvSpPr>
        <p:spPr>
          <a:xfrm>
            <a:off x="5736612" y="1022314"/>
            <a:ext cx="1367621" cy="185794"/>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700" b="1" dirty="0">
                <a:solidFill>
                  <a:schemeClr val="tx1"/>
                </a:solidFill>
              </a:rPr>
              <a:t>DE/NRO Face2Face  </a:t>
            </a:r>
            <a:r>
              <a:rPr lang="en-US" sz="700" dirty="0">
                <a:solidFill>
                  <a:schemeClr val="tx1"/>
                </a:solidFill>
              </a:rPr>
              <a:t>3/15/23</a:t>
            </a:r>
          </a:p>
        </p:txBody>
      </p:sp>
      <p:sp>
        <p:nvSpPr>
          <p:cNvPr id="159" name="Rounded Rectangle 158">
            <a:extLst>
              <a:ext uri="{FF2B5EF4-FFF2-40B4-BE49-F238E27FC236}">
                <a16:creationId xmlns:a16="http://schemas.microsoft.com/office/drawing/2014/main" id="{740096D7-AE2F-9671-7790-DD4352A9B2AD}"/>
              </a:ext>
            </a:extLst>
          </p:cNvPr>
          <p:cNvSpPr/>
          <p:nvPr/>
        </p:nvSpPr>
        <p:spPr>
          <a:xfrm>
            <a:off x="5694289" y="910390"/>
            <a:ext cx="1133419" cy="179352"/>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700" b="1" dirty="0">
                <a:solidFill>
                  <a:srgbClr val="00B050"/>
                </a:solidFill>
              </a:rPr>
              <a:t>DE </a:t>
            </a:r>
            <a:r>
              <a:rPr lang="en-US" sz="700" b="1" dirty="0" err="1">
                <a:solidFill>
                  <a:srgbClr val="00B050"/>
                </a:solidFill>
              </a:rPr>
              <a:t>Qtr</a:t>
            </a:r>
            <a:r>
              <a:rPr lang="en-US" sz="700" b="1" dirty="0">
                <a:solidFill>
                  <a:srgbClr val="00B050"/>
                </a:solidFill>
              </a:rPr>
              <a:t> w/OCE </a:t>
            </a:r>
            <a:r>
              <a:rPr lang="en-US" sz="700" dirty="0">
                <a:solidFill>
                  <a:srgbClr val="00B050"/>
                </a:solidFill>
              </a:rPr>
              <a:t>3/14/23</a:t>
            </a:r>
          </a:p>
        </p:txBody>
      </p:sp>
      <p:sp>
        <p:nvSpPr>
          <p:cNvPr id="207" name="Rounded Rectangle 206">
            <a:extLst>
              <a:ext uri="{FF2B5EF4-FFF2-40B4-BE49-F238E27FC236}">
                <a16:creationId xmlns:a16="http://schemas.microsoft.com/office/drawing/2014/main" id="{28945C87-3181-8DF8-C75C-BD58B820F2FA}"/>
              </a:ext>
            </a:extLst>
          </p:cNvPr>
          <p:cNvSpPr/>
          <p:nvPr/>
        </p:nvSpPr>
        <p:spPr>
          <a:xfrm>
            <a:off x="8471099" y="6191501"/>
            <a:ext cx="3231993" cy="266314"/>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08" name="TextBox 207">
            <a:extLst>
              <a:ext uri="{FF2B5EF4-FFF2-40B4-BE49-F238E27FC236}">
                <a16:creationId xmlns:a16="http://schemas.microsoft.com/office/drawing/2014/main" id="{21D0D49D-9185-271B-410F-099346AECB64}"/>
              </a:ext>
            </a:extLst>
          </p:cNvPr>
          <p:cNvSpPr txBox="1"/>
          <p:nvPr/>
        </p:nvSpPr>
        <p:spPr>
          <a:xfrm>
            <a:off x="8444759" y="6173892"/>
            <a:ext cx="3393683" cy="307777"/>
          </a:xfrm>
          <a:prstGeom prst="rect">
            <a:avLst/>
          </a:prstGeom>
          <a:noFill/>
        </p:spPr>
        <p:txBody>
          <a:bodyPr wrap="square" rtlCol="0">
            <a:spAutoFit/>
          </a:bodyPr>
          <a:lstStyle/>
          <a:p>
            <a:r>
              <a:rPr lang="en-US" sz="700" dirty="0" err="1"/>
              <a:t>Devel</a:t>
            </a:r>
            <a:r>
              <a:rPr lang="en-US" sz="700" dirty="0"/>
              <a:t> DE Capability Requirements &amp; Map to current and future funded Activities at Agency &amp; Centers to inform EMB DE Progress Metrics &amp; Budget Planning</a:t>
            </a:r>
          </a:p>
        </p:txBody>
      </p:sp>
      <p:sp>
        <p:nvSpPr>
          <p:cNvPr id="209" name="Triangle 208">
            <a:extLst>
              <a:ext uri="{FF2B5EF4-FFF2-40B4-BE49-F238E27FC236}">
                <a16:creationId xmlns:a16="http://schemas.microsoft.com/office/drawing/2014/main" id="{760C2BAD-F404-A7D1-EBA2-673268A9AEC9}"/>
              </a:ext>
            </a:extLst>
          </p:cNvPr>
          <p:cNvSpPr/>
          <p:nvPr/>
        </p:nvSpPr>
        <p:spPr>
          <a:xfrm rot="10800000">
            <a:off x="6928665" y="1211609"/>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10" name="Rounded Rectangle 209">
            <a:extLst>
              <a:ext uri="{FF2B5EF4-FFF2-40B4-BE49-F238E27FC236}">
                <a16:creationId xmlns:a16="http://schemas.microsoft.com/office/drawing/2014/main" id="{51B97BCB-C701-7F85-6263-8CF7FC00EDB2}"/>
              </a:ext>
            </a:extLst>
          </p:cNvPr>
          <p:cNvSpPr/>
          <p:nvPr/>
        </p:nvSpPr>
        <p:spPr>
          <a:xfrm>
            <a:off x="6613224" y="1606924"/>
            <a:ext cx="1792293" cy="20703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700" b="1" dirty="0">
                <a:solidFill>
                  <a:schemeClr val="tx1"/>
                </a:solidFill>
              </a:rPr>
              <a:t>DE Support to SBIR Reviews </a:t>
            </a:r>
            <a:r>
              <a:rPr lang="en-US" sz="700" dirty="0">
                <a:solidFill>
                  <a:schemeClr val="tx1"/>
                </a:solidFill>
              </a:rPr>
              <a:t>4/24 – 5/05/23</a:t>
            </a:r>
          </a:p>
        </p:txBody>
      </p:sp>
      <p:cxnSp>
        <p:nvCxnSpPr>
          <p:cNvPr id="211" name="Curved Connector 210">
            <a:extLst>
              <a:ext uri="{FF2B5EF4-FFF2-40B4-BE49-F238E27FC236}">
                <a16:creationId xmlns:a16="http://schemas.microsoft.com/office/drawing/2014/main" id="{02AC6A0F-547B-C21F-A593-904F1410D51E}"/>
              </a:ext>
            </a:extLst>
          </p:cNvPr>
          <p:cNvCxnSpPr>
            <a:cxnSpLocks/>
            <a:stCxn id="210" idx="0"/>
            <a:endCxn id="209" idx="1"/>
          </p:cNvCxnSpPr>
          <p:nvPr/>
        </p:nvCxnSpPr>
        <p:spPr>
          <a:xfrm rot="16200000" flipV="1">
            <a:off x="7140212" y="1237765"/>
            <a:ext cx="313742" cy="424576"/>
          </a:xfrm>
          <a:prstGeom prst="curved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27" name="Triangle 226">
            <a:extLst>
              <a:ext uri="{FF2B5EF4-FFF2-40B4-BE49-F238E27FC236}">
                <a16:creationId xmlns:a16="http://schemas.microsoft.com/office/drawing/2014/main" id="{237AE3FB-2365-C962-C101-279BC335BE6B}"/>
              </a:ext>
            </a:extLst>
          </p:cNvPr>
          <p:cNvSpPr/>
          <p:nvPr/>
        </p:nvSpPr>
        <p:spPr>
          <a:xfrm rot="10800000">
            <a:off x="7635355" y="3263402"/>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28" name="Rounded Rectangle 227">
            <a:extLst>
              <a:ext uri="{FF2B5EF4-FFF2-40B4-BE49-F238E27FC236}">
                <a16:creationId xmlns:a16="http://schemas.microsoft.com/office/drawing/2014/main" id="{C072E20E-7B51-48B8-A0C9-0555F673ECE7}"/>
              </a:ext>
            </a:extLst>
          </p:cNvPr>
          <p:cNvSpPr/>
          <p:nvPr/>
        </p:nvSpPr>
        <p:spPr>
          <a:xfrm>
            <a:off x="6457193" y="3200976"/>
            <a:ext cx="1477605"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D2M Cap. TIM </a:t>
            </a:r>
            <a:r>
              <a:rPr lang="en-US" sz="800" dirty="0">
                <a:solidFill>
                  <a:schemeClr val="tx1"/>
                </a:solidFill>
              </a:rPr>
              <a:t>5/16/23</a:t>
            </a:r>
          </a:p>
        </p:txBody>
      </p:sp>
      <p:sp>
        <p:nvSpPr>
          <p:cNvPr id="230" name="TextBox 229">
            <a:extLst>
              <a:ext uri="{FF2B5EF4-FFF2-40B4-BE49-F238E27FC236}">
                <a16:creationId xmlns:a16="http://schemas.microsoft.com/office/drawing/2014/main" id="{F661C3D1-AFB4-5B64-81FA-1712599E53C8}"/>
              </a:ext>
            </a:extLst>
          </p:cNvPr>
          <p:cNvSpPr txBox="1"/>
          <p:nvPr/>
        </p:nvSpPr>
        <p:spPr>
          <a:xfrm>
            <a:off x="6439361" y="3373694"/>
            <a:ext cx="1343955" cy="276999"/>
          </a:xfrm>
          <a:prstGeom prst="rect">
            <a:avLst/>
          </a:prstGeom>
          <a:noFill/>
        </p:spPr>
        <p:txBody>
          <a:bodyPr wrap="square" rtlCol="0">
            <a:spAutoFit/>
          </a:bodyPr>
          <a:lstStyle/>
          <a:p>
            <a:pPr algn="l">
              <a:spcBef>
                <a:spcPts val="300"/>
              </a:spcBef>
              <a:spcAft>
                <a:spcPts val="300"/>
              </a:spcAft>
              <a:buNone/>
            </a:pPr>
            <a:r>
              <a:rPr lang="en-US" sz="600" dirty="0">
                <a:effectLst/>
                <a:latin typeface="Calibri" panose="020F0502020204030204" pitchFamily="34" charset="0"/>
                <a:ea typeface="Calibri" panose="020F0502020204030204" pitchFamily="34" charset="0"/>
              </a:rPr>
              <a:t>Center's DTM accomplishments to date, needs, and plans for the future </a:t>
            </a:r>
            <a:endParaRPr lang="en-US" sz="600" dirty="0"/>
          </a:p>
        </p:txBody>
      </p:sp>
      <p:sp>
        <p:nvSpPr>
          <p:cNvPr id="231" name="Triangle 230">
            <a:extLst>
              <a:ext uri="{FF2B5EF4-FFF2-40B4-BE49-F238E27FC236}">
                <a16:creationId xmlns:a16="http://schemas.microsoft.com/office/drawing/2014/main" id="{92C727AF-7188-306A-F399-25A90026ABB8}"/>
              </a:ext>
            </a:extLst>
          </p:cNvPr>
          <p:cNvSpPr/>
          <p:nvPr/>
        </p:nvSpPr>
        <p:spPr>
          <a:xfrm rot="10800000">
            <a:off x="10750378" y="3261469"/>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32" name="Rounded Rectangle 231">
            <a:extLst>
              <a:ext uri="{FF2B5EF4-FFF2-40B4-BE49-F238E27FC236}">
                <a16:creationId xmlns:a16="http://schemas.microsoft.com/office/drawing/2014/main" id="{4F952B23-827E-C2B2-9A86-7EA98871C1C3}"/>
              </a:ext>
            </a:extLst>
          </p:cNvPr>
          <p:cNvSpPr/>
          <p:nvPr/>
        </p:nvSpPr>
        <p:spPr>
          <a:xfrm>
            <a:off x="9272019" y="3044343"/>
            <a:ext cx="1774156"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700" b="1" dirty="0">
                <a:solidFill>
                  <a:schemeClr val="tx1"/>
                </a:solidFill>
              </a:rPr>
              <a:t>D2M Cap. Needs Plan per Center </a:t>
            </a:r>
            <a:r>
              <a:rPr lang="en-US" sz="700" dirty="0">
                <a:solidFill>
                  <a:schemeClr val="tx1"/>
                </a:solidFill>
              </a:rPr>
              <a:t>9/01/23</a:t>
            </a:r>
          </a:p>
        </p:txBody>
      </p:sp>
      <p:sp>
        <p:nvSpPr>
          <p:cNvPr id="233" name="Rounded Rectangle 232">
            <a:extLst>
              <a:ext uri="{FF2B5EF4-FFF2-40B4-BE49-F238E27FC236}">
                <a16:creationId xmlns:a16="http://schemas.microsoft.com/office/drawing/2014/main" id="{18BFDD8F-A40F-B9D3-98A1-256DCC5C1CF7}"/>
              </a:ext>
            </a:extLst>
          </p:cNvPr>
          <p:cNvSpPr/>
          <p:nvPr/>
        </p:nvSpPr>
        <p:spPr>
          <a:xfrm>
            <a:off x="8332867" y="3448972"/>
            <a:ext cx="3413882" cy="171239"/>
          </a:xfrm>
          <a:prstGeom prst="roundRect">
            <a:avLst/>
          </a:prstGeom>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34" name="TextBox 233">
            <a:extLst>
              <a:ext uri="{FF2B5EF4-FFF2-40B4-BE49-F238E27FC236}">
                <a16:creationId xmlns:a16="http://schemas.microsoft.com/office/drawing/2014/main" id="{89DCFB15-29E0-5A3A-BFC8-DEEB5F638119}"/>
              </a:ext>
            </a:extLst>
          </p:cNvPr>
          <p:cNvSpPr txBox="1"/>
          <p:nvPr/>
        </p:nvSpPr>
        <p:spPr>
          <a:xfrm>
            <a:off x="8386714" y="3426684"/>
            <a:ext cx="1861572" cy="215444"/>
          </a:xfrm>
          <a:prstGeom prst="rect">
            <a:avLst/>
          </a:prstGeom>
          <a:noFill/>
        </p:spPr>
        <p:txBody>
          <a:bodyPr wrap="square" rtlCol="0">
            <a:spAutoFit/>
          </a:bodyPr>
          <a:lstStyle/>
          <a:p>
            <a:r>
              <a:rPr lang="en-US" sz="800" dirty="0"/>
              <a:t>JSC In-house D2M Pilot</a:t>
            </a:r>
          </a:p>
        </p:txBody>
      </p:sp>
      <p:sp>
        <p:nvSpPr>
          <p:cNvPr id="14" name="Rounded Rectangle 13">
            <a:extLst>
              <a:ext uri="{FF2B5EF4-FFF2-40B4-BE49-F238E27FC236}">
                <a16:creationId xmlns:a16="http://schemas.microsoft.com/office/drawing/2014/main" id="{9165FF89-CB4F-7891-80AB-2F60C3722686}"/>
              </a:ext>
            </a:extLst>
          </p:cNvPr>
          <p:cNvSpPr/>
          <p:nvPr/>
        </p:nvSpPr>
        <p:spPr>
          <a:xfrm>
            <a:off x="1351424" y="1769277"/>
            <a:ext cx="7343301" cy="2447474"/>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CF2BF98-DC65-22AD-9548-9D944151A607}"/>
              </a:ext>
            </a:extLst>
          </p:cNvPr>
          <p:cNvSpPr txBox="1"/>
          <p:nvPr/>
        </p:nvSpPr>
        <p:spPr>
          <a:xfrm>
            <a:off x="1425100" y="1843591"/>
            <a:ext cx="7184821"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Definition of what DE means for NASA: NGO’s to Capabilities</a:t>
            </a:r>
          </a:p>
          <a:p>
            <a:pPr marL="285750" indent="-285750">
              <a:buFont typeface="Arial" panose="020B0604020202020204" pitchFamily="34" charset="0"/>
              <a:buChar char="•"/>
            </a:pPr>
            <a:r>
              <a:rPr lang="en-US" dirty="0">
                <a:solidFill>
                  <a:schemeClr val="bg1"/>
                </a:solidFill>
              </a:rPr>
              <a:t>Engagement with DoD, DoE, Intelligence and FAA on DE</a:t>
            </a:r>
          </a:p>
          <a:p>
            <a:pPr marL="285750" indent="-285750">
              <a:buFont typeface="Arial" panose="020B0604020202020204" pitchFamily="34" charset="0"/>
              <a:buChar char="•"/>
            </a:pPr>
            <a:r>
              <a:rPr lang="en-US" dirty="0">
                <a:solidFill>
                  <a:schemeClr val="bg1"/>
                </a:solidFill>
              </a:rPr>
              <a:t>Continued modeling &amp; Data-centric analysis of NPR 7123, 7120.5/.8 &amp; 8705</a:t>
            </a:r>
          </a:p>
          <a:p>
            <a:pPr marL="285750" indent="-285750">
              <a:buFont typeface="Arial" panose="020B0604020202020204" pitchFamily="34" charset="0"/>
              <a:buChar char="•"/>
            </a:pPr>
            <a:r>
              <a:rPr lang="en-US" dirty="0">
                <a:solidFill>
                  <a:schemeClr val="bg1"/>
                </a:solidFill>
              </a:rPr>
              <a:t>Agency benchmarking of toolchain capabilities concluded</a:t>
            </a:r>
          </a:p>
          <a:p>
            <a:pPr marL="285750" indent="-285750">
              <a:buFont typeface="Arial" panose="020B0604020202020204" pitchFamily="34" charset="0"/>
              <a:buChar char="•"/>
            </a:pPr>
            <a:r>
              <a:rPr lang="en-US" dirty="0">
                <a:solidFill>
                  <a:schemeClr val="bg1"/>
                </a:solidFill>
              </a:rPr>
              <a:t>Focus on Design to Manufacturing</a:t>
            </a:r>
          </a:p>
          <a:p>
            <a:pPr marL="285750" indent="-285750">
              <a:buFont typeface="Arial" panose="020B0604020202020204" pitchFamily="34" charset="0"/>
              <a:buChar char="•"/>
            </a:pPr>
            <a:r>
              <a:rPr lang="en-US" dirty="0">
                <a:solidFill>
                  <a:schemeClr val="bg1"/>
                </a:solidFill>
              </a:rPr>
              <a:t>RFI to Industry</a:t>
            </a:r>
          </a:p>
          <a:p>
            <a:pPr marL="285750" indent="-285750">
              <a:buFont typeface="Arial" panose="020B0604020202020204" pitchFamily="34" charset="0"/>
              <a:buChar char="•"/>
            </a:pPr>
            <a:r>
              <a:rPr lang="en-US" dirty="0">
                <a:solidFill>
                  <a:schemeClr val="bg1"/>
                </a:solidFill>
              </a:rPr>
              <a:t>Interoperability / data exchange standards for engineering data thread</a:t>
            </a:r>
          </a:p>
        </p:txBody>
      </p:sp>
      <p:sp>
        <p:nvSpPr>
          <p:cNvPr id="50" name="Triangle 49">
            <a:extLst>
              <a:ext uri="{FF2B5EF4-FFF2-40B4-BE49-F238E27FC236}">
                <a16:creationId xmlns:a16="http://schemas.microsoft.com/office/drawing/2014/main" id="{5A141B44-8360-6107-4E1D-144D0AC9091E}"/>
              </a:ext>
            </a:extLst>
          </p:cNvPr>
          <p:cNvSpPr/>
          <p:nvPr/>
        </p:nvSpPr>
        <p:spPr>
          <a:xfrm rot="10800000">
            <a:off x="7476372" y="1216823"/>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4" name="Rounded Rectangle 53">
            <a:extLst>
              <a:ext uri="{FF2B5EF4-FFF2-40B4-BE49-F238E27FC236}">
                <a16:creationId xmlns:a16="http://schemas.microsoft.com/office/drawing/2014/main" id="{EC1D14F2-7C8B-4689-FEDB-37D3FDE77200}"/>
              </a:ext>
            </a:extLst>
          </p:cNvPr>
          <p:cNvSpPr/>
          <p:nvPr/>
        </p:nvSpPr>
        <p:spPr>
          <a:xfrm>
            <a:off x="7970371" y="71006"/>
            <a:ext cx="1153332" cy="20703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700" b="1" dirty="0">
                <a:solidFill>
                  <a:schemeClr val="tx1"/>
                </a:solidFill>
              </a:rPr>
              <a:t>DE Plan Presented at PTC </a:t>
            </a:r>
            <a:r>
              <a:rPr lang="en-US" sz="700" b="1" dirty="0" err="1">
                <a:solidFill>
                  <a:schemeClr val="tx1"/>
                </a:solidFill>
              </a:rPr>
              <a:t>LiveWorx</a:t>
            </a:r>
            <a:r>
              <a:rPr lang="en-US" sz="700" b="1" dirty="0">
                <a:solidFill>
                  <a:schemeClr val="tx1"/>
                </a:solidFill>
              </a:rPr>
              <a:t> </a:t>
            </a:r>
            <a:r>
              <a:rPr lang="en-US" sz="700" dirty="0">
                <a:solidFill>
                  <a:schemeClr val="tx1"/>
                </a:solidFill>
              </a:rPr>
              <a:t>5/16 – 19/23</a:t>
            </a:r>
          </a:p>
        </p:txBody>
      </p:sp>
      <p:cxnSp>
        <p:nvCxnSpPr>
          <p:cNvPr id="55" name="Curved Connector 54">
            <a:extLst>
              <a:ext uri="{FF2B5EF4-FFF2-40B4-BE49-F238E27FC236}">
                <a16:creationId xmlns:a16="http://schemas.microsoft.com/office/drawing/2014/main" id="{1242AD0F-AFB2-0E8F-79D5-B05F7F6D037D}"/>
              </a:ext>
            </a:extLst>
          </p:cNvPr>
          <p:cNvCxnSpPr>
            <a:cxnSpLocks/>
            <a:stCxn id="54" idx="2"/>
            <a:endCxn id="50" idx="1"/>
          </p:cNvCxnSpPr>
          <p:nvPr/>
        </p:nvCxnSpPr>
        <p:spPr>
          <a:xfrm rot="5400000">
            <a:off x="7579593" y="330951"/>
            <a:ext cx="1020355" cy="914535"/>
          </a:xfrm>
          <a:prstGeom prst="curved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00" name="Rounded Rectangle 99">
            <a:extLst>
              <a:ext uri="{FF2B5EF4-FFF2-40B4-BE49-F238E27FC236}">
                <a16:creationId xmlns:a16="http://schemas.microsoft.com/office/drawing/2014/main" id="{5CE9F24A-E385-B369-0BB4-E5F7C6868E9D}"/>
              </a:ext>
            </a:extLst>
          </p:cNvPr>
          <p:cNvSpPr/>
          <p:nvPr/>
        </p:nvSpPr>
        <p:spPr>
          <a:xfrm>
            <a:off x="8821874" y="882241"/>
            <a:ext cx="846143"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800" b="1" dirty="0">
                <a:solidFill>
                  <a:schemeClr val="tx1"/>
                </a:solidFill>
              </a:rPr>
              <a:t>INCOSE IS 2023 </a:t>
            </a:r>
            <a:r>
              <a:rPr lang="en-US" sz="800" dirty="0">
                <a:solidFill>
                  <a:schemeClr val="tx1"/>
                </a:solidFill>
              </a:rPr>
              <a:t>7/17-20/23</a:t>
            </a:r>
          </a:p>
        </p:txBody>
      </p:sp>
      <p:sp>
        <p:nvSpPr>
          <p:cNvPr id="101" name="Triangle 100">
            <a:extLst>
              <a:ext uri="{FF2B5EF4-FFF2-40B4-BE49-F238E27FC236}">
                <a16:creationId xmlns:a16="http://schemas.microsoft.com/office/drawing/2014/main" id="{3FA5FBC4-EFAD-AE64-B076-339C989CE331}"/>
              </a:ext>
            </a:extLst>
          </p:cNvPr>
          <p:cNvSpPr/>
          <p:nvPr/>
        </p:nvSpPr>
        <p:spPr>
          <a:xfrm rot="10800000">
            <a:off x="9265333" y="1211416"/>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8" name="Rounded Rectangle 117">
            <a:extLst>
              <a:ext uri="{FF2B5EF4-FFF2-40B4-BE49-F238E27FC236}">
                <a16:creationId xmlns:a16="http://schemas.microsoft.com/office/drawing/2014/main" id="{2FE0237A-328F-3DFB-F29C-21ACF976D503}"/>
              </a:ext>
            </a:extLst>
          </p:cNvPr>
          <p:cNvSpPr/>
          <p:nvPr/>
        </p:nvSpPr>
        <p:spPr>
          <a:xfrm>
            <a:off x="9486479" y="440838"/>
            <a:ext cx="1183462" cy="286055"/>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800" b="1" dirty="0">
                <a:solidFill>
                  <a:schemeClr val="tx1"/>
                </a:solidFill>
              </a:rPr>
              <a:t>DE/OCIO Architecture Workshop </a:t>
            </a:r>
            <a:r>
              <a:rPr lang="en-US" sz="800" dirty="0">
                <a:solidFill>
                  <a:schemeClr val="tx1"/>
                </a:solidFill>
              </a:rPr>
              <a:t>8/1-4/23</a:t>
            </a:r>
          </a:p>
        </p:txBody>
      </p:sp>
      <p:sp>
        <p:nvSpPr>
          <p:cNvPr id="129" name="Triangle 128">
            <a:extLst>
              <a:ext uri="{FF2B5EF4-FFF2-40B4-BE49-F238E27FC236}">
                <a16:creationId xmlns:a16="http://schemas.microsoft.com/office/drawing/2014/main" id="{62565C16-5FCE-9CF6-D1E7-F4D546A8F194}"/>
              </a:ext>
            </a:extLst>
          </p:cNvPr>
          <p:cNvSpPr/>
          <p:nvPr/>
        </p:nvSpPr>
        <p:spPr>
          <a:xfrm rot="10800000">
            <a:off x="9626598" y="1212595"/>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cxnSp>
        <p:nvCxnSpPr>
          <p:cNvPr id="141" name="Curved Connector 140">
            <a:extLst>
              <a:ext uri="{FF2B5EF4-FFF2-40B4-BE49-F238E27FC236}">
                <a16:creationId xmlns:a16="http://schemas.microsoft.com/office/drawing/2014/main" id="{958C21D5-64BD-9875-C57B-651BD0A850E2}"/>
              </a:ext>
            </a:extLst>
          </p:cNvPr>
          <p:cNvCxnSpPr>
            <a:cxnSpLocks/>
            <a:stCxn id="118" idx="2"/>
            <a:endCxn id="129" idx="3"/>
          </p:cNvCxnSpPr>
          <p:nvPr/>
        </p:nvCxnSpPr>
        <p:spPr>
          <a:xfrm rot="5400000">
            <a:off x="9661597" y="795982"/>
            <a:ext cx="485702" cy="347525"/>
          </a:xfrm>
          <a:prstGeom prst="curvedConnector3">
            <a:avLst>
              <a:gd name="adj1" fmla="val 5000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5" name="Triangle 164">
            <a:extLst>
              <a:ext uri="{FF2B5EF4-FFF2-40B4-BE49-F238E27FC236}">
                <a16:creationId xmlns:a16="http://schemas.microsoft.com/office/drawing/2014/main" id="{BCD94DBE-E95B-41C1-F9C3-4E115DEF035D}"/>
              </a:ext>
            </a:extLst>
          </p:cNvPr>
          <p:cNvSpPr/>
          <p:nvPr/>
        </p:nvSpPr>
        <p:spPr>
          <a:xfrm rot="10800000">
            <a:off x="9660787" y="3946042"/>
            <a:ext cx="208174" cy="163146"/>
          </a:xfrm>
          <a:prstGeom prst="triangle">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66" name="Rounded Rectangle 165">
            <a:extLst>
              <a:ext uri="{FF2B5EF4-FFF2-40B4-BE49-F238E27FC236}">
                <a16:creationId xmlns:a16="http://schemas.microsoft.com/office/drawing/2014/main" id="{A3895740-8CC8-009B-82E5-B9B3A39777E9}"/>
              </a:ext>
            </a:extLst>
          </p:cNvPr>
          <p:cNvSpPr/>
          <p:nvPr/>
        </p:nvSpPr>
        <p:spPr>
          <a:xfrm>
            <a:off x="8996072" y="3772955"/>
            <a:ext cx="1183282" cy="190273"/>
          </a:xfrm>
          <a:prstGeom prst="roundRect">
            <a:avLst>
              <a:gd name="adj" fmla="val 10339"/>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r>
              <a:rPr lang="en-US" sz="700" b="1" dirty="0" err="1">
                <a:solidFill>
                  <a:schemeClr val="tx1"/>
                </a:solidFill>
              </a:rPr>
              <a:t>Addtl</a:t>
            </a:r>
            <a:r>
              <a:rPr lang="en-US" sz="700" b="1" dirty="0">
                <a:solidFill>
                  <a:schemeClr val="tx1"/>
                </a:solidFill>
              </a:rPr>
              <a:t>. funding approved to model NPD 7120.4 </a:t>
            </a:r>
            <a:r>
              <a:rPr lang="en-US" sz="700" dirty="0">
                <a:solidFill>
                  <a:schemeClr val="tx1"/>
                </a:solidFill>
              </a:rPr>
              <a:t>8/04/23</a:t>
            </a:r>
          </a:p>
        </p:txBody>
      </p:sp>
    </p:spTree>
    <p:extLst>
      <p:ext uri="{BB962C8B-B14F-4D97-AF65-F5344CB8AC3E}">
        <p14:creationId xmlns:p14="http://schemas.microsoft.com/office/powerpoint/2010/main" val="373496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7BED9B33-508C-6451-ED3F-DC669486629D}"/>
              </a:ext>
            </a:extLst>
          </p:cNvPr>
          <p:cNvCxnSpPr>
            <a:cxnSpLocks/>
            <a:endCxn id="23" idx="1"/>
          </p:cNvCxnSpPr>
          <p:nvPr/>
        </p:nvCxnSpPr>
        <p:spPr>
          <a:xfrm flipH="1">
            <a:off x="0" y="2610543"/>
            <a:ext cx="120155" cy="80695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5D71F79-E06B-2DFD-D857-69884618AA03}"/>
              </a:ext>
            </a:extLst>
          </p:cNvPr>
          <p:cNvCxnSpPr>
            <a:cxnSpLocks/>
          </p:cNvCxnSpPr>
          <p:nvPr/>
        </p:nvCxnSpPr>
        <p:spPr>
          <a:xfrm>
            <a:off x="4295046" y="2575159"/>
            <a:ext cx="271092" cy="102935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E4427DF-3588-E869-7A32-25340AFAEE7D}"/>
              </a:ext>
            </a:extLst>
          </p:cNvPr>
          <p:cNvSpPr>
            <a:spLocks noGrp="1"/>
          </p:cNvSpPr>
          <p:nvPr>
            <p:ph type="title"/>
          </p:nvPr>
        </p:nvSpPr>
        <p:spPr/>
        <p:txBody>
          <a:bodyPr>
            <a:normAutofit/>
          </a:bodyPr>
          <a:lstStyle/>
          <a:p>
            <a:r>
              <a:rPr lang="en-US" sz="3600" dirty="0"/>
              <a:t>Engineering Project Lifecycle</a:t>
            </a:r>
          </a:p>
        </p:txBody>
      </p:sp>
      <p:sp>
        <p:nvSpPr>
          <p:cNvPr id="16" name="Rounded Rectangle 15">
            <a:extLst>
              <a:ext uri="{FF2B5EF4-FFF2-40B4-BE49-F238E27FC236}">
                <a16:creationId xmlns:a16="http://schemas.microsoft.com/office/drawing/2014/main" id="{044482E1-B75C-ADF8-015D-613F233A1E55}"/>
              </a:ext>
            </a:extLst>
          </p:cNvPr>
          <p:cNvSpPr/>
          <p:nvPr/>
        </p:nvSpPr>
        <p:spPr>
          <a:xfrm>
            <a:off x="120154" y="1647092"/>
            <a:ext cx="12024949" cy="48064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CBFF63C0-67A5-0811-210A-E2CFEE8A68CE}"/>
              </a:ext>
            </a:extLst>
          </p:cNvPr>
          <p:cNvSpPr txBox="1"/>
          <p:nvPr/>
        </p:nvSpPr>
        <p:spPr>
          <a:xfrm>
            <a:off x="221673" y="1740382"/>
            <a:ext cx="10770570" cy="307777"/>
          </a:xfrm>
          <a:prstGeom prst="rect">
            <a:avLst/>
          </a:prstGeom>
          <a:noFill/>
        </p:spPr>
        <p:txBody>
          <a:bodyPr wrap="square" rtlCol="0">
            <a:spAutoFit/>
          </a:bodyPr>
          <a:lstStyle/>
          <a:p>
            <a:r>
              <a:rPr lang="en-US" sz="1400" dirty="0">
                <a:solidFill>
                  <a:schemeClr val="bg1"/>
                </a:solidFill>
              </a:rPr>
              <a:t>NPR’s – provide Agency procedural requirements </a:t>
            </a:r>
          </a:p>
        </p:txBody>
      </p:sp>
      <p:sp>
        <p:nvSpPr>
          <p:cNvPr id="18" name="Rounded Rectangle 17">
            <a:extLst>
              <a:ext uri="{FF2B5EF4-FFF2-40B4-BE49-F238E27FC236}">
                <a16:creationId xmlns:a16="http://schemas.microsoft.com/office/drawing/2014/main" id="{9B485201-93A1-75E4-F7DC-4DBE71ABA55E}"/>
              </a:ext>
            </a:extLst>
          </p:cNvPr>
          <p:cNvSpPr/>
          <p:nvPr/>
        </p:nvSpPr>
        <p:spPr>
          <a:xfrm>
            <a:off x="120155" y="2190022"/>
            <a:ext cx="4188076" cy="48064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F7BB382B-8982-8D3C-550A-57D5ED5E0616}"/>
              </a:ext>
            </a:extLst>
          </p:cNvPr>
          <p:cNvSpPr txBox="1"/>
          <p:nvPr/>
        </p:nvSpPr>
        <p:spPr>
          <a:xfrm>
            <a:off x="140677" y="2283312"/>
            <a:ext cx="4073769" cy="276999"/>
          </a:xfrm>
          <a:prstGeom prst="rect">
            <a:avLst/>
          </a:prstGeom>
          <a:noFill/>
        </p:spPr>
        <p:txBody>
          <a:bodyPr wrap="square" rtlCol="0">
            <a:spAutoFit/>
          </a:bodyPr>
          <a:lstStyle/>
          <a:p>
            <a:r>
              <a:rPr lang="en-US" sz="1200" dirty="0"/>
              <a:t>Center’s / Engineering Directorate’s NPR derivative documents </a:t>
            </a:r>
          </a:p>
        </p:txBody>
      </p:sp>
      <p:sp>
        <p:nvSpPr>
          <p:cNvPr id="20" name="Rounded Rectangle 19">
            <a:extLst>
              <a:ext uri="{FF2B5EF4-FFF2-40B4-BE49-F238E27FC236}">
                <a16:creationId xmlns:a16="http://schemas.microsoft.com/office/drawing/2014/main" id="{A6B5FB35-2FB2-E5D1-ED4D-5D599428C613}"/>
              </a:ext>
            </a:extLst>
          </p:cNvPr>
          <p:cNvSpPr/>
          <p:nvPr/>
        </p:nvSpPr>
        <p:spPr>
          <a:xfrm>
            <a:off x="-1" y="3286608"/>
            <a:ext cx="12150969" cy="839915"/>
          </a:xfrm>
          <a:prstGeom prst="roundRect">
            <a:avLst/>
          </a:prstGeom>
          <a:noFill/>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416D8DC1-69D1-20EA-CEA6-91870A326E01}"/>
              </a:ext>
            </a:extLst>
          </p:cNvPr>
          <p:cNvSpPr txBox="1"/>
          <p:nvPr/>
        </p:nvSpPr>
        <p:spPr>
          <a:xfrm>
            <a:off x="0" y="3025166"/>
            <a:ext cx="1711571" cy="276999"/>
          </a:xfrm>
          <a:prstGeom prst="rect">
            <a:avLst/>
          </a:prstGeom>
          <a:noFill/>
        </p:spPr>
        <p:txBody>
          <a:bodyPr wrap="square" rtlCol="0">
            <a:spAutoFit/>
          </a:bodyPr>
          <a:lstStyle/>
          <a:p>
            <a:r>
              <a:rPr lang="en-US" sz="1200" dirty="0">
                <a:solidFill>
                  <a:srgbClr val="0070C0"/>
                </a:solidFill>
              </a:rPr>
              <a:t>Digital Engineering</a:t>
            </a:r>
          </a:p>
        </p:txBody>
      </p:sp>
      <p:sp>
        <p:nvSpPr>
          <p:cNvPr id="22" name="Rounded Rectangle 21">
            <a:extLst>
              <a:ext uri="{FF2B5EF4-FFF2-40B4-BE49-F238E27FC236}">
                <a16:creationId xmlns:a16="http://schemas.microsoft.com/office/drawing/2014/main" id="{289D2FBE-0327-B35D-DA9F-25F64870A344}"/>
              </a:ext>
            </a:extLst>
          </p:cNvPr>
          <p:cNvSpPr/>
          <p:nvPr/>
        </p:nvSpPr>
        <p:spPr>
          <a:xfrm>
            <a:off x="41033" y="3510667"/>
            <a:ext cx="12057186" cy="551380"/>
          </a:xfrm>
          <a:prstGeom prst="roundRect">
            <a:avLst/>
          </a:prstGeom>
          <a:noFill/>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9D431228-B76F-71A6-E048-B75E151903F8}"/>
              </a:ext>
            </a:extLst>
          </p:cNvPr>
          <p:cNvSpPr txBox="1"/>
          <p:nvPr/>
        </p:nvSpPr>
        <p:spPr>
          <a:xfrm>
            <a:off x="0" y="3290543"/>
            <a:ext cx="2286000" cy="253916"/>
          </a:xfrm>
          <a:prstGeom prst="rect">
            <a:avLst/>
          </a:prstGeom>
          <a:noFill/>
        </p:spPr>
        <p:txBody>
          <a:bodyPr wrap="square" rtlCol="0">
            <a:spAutoFit/>
          </a:bodyPr>
          <a:lstStyle/>
          <a:p>
            <a:r>
              <a:rPr lang="en-US" sz="1050" dirty="0">
                <a:solidFill>
                  <a:srgbClr val="0070C0"/>
                </a:solidFill>
              </a:rPr>
              <a:t>Model-Based Systems Engineering</a:t>
            </a:r>
          </a:p>
        </p:txBody>
      </p:sp>
      <p:sp>
        <p:nvSpPr>
          <p:cNvPr id="4" name="Rounded Rectangle 3">
            <a:extLst>
              <a:ext uri="{FF2B5EF4-FFF2-40B4-BE49-F238E27FC236}">
                <a16:creationId xmlns:a16="http://schemas.microsoft.com/office/drawing/2014/main" id="{6F0F5816-E6E8-E2B5-08C0-4D137FDEEE4B}"/>
              </a:ext>
            </a:extLst>
          </p:cNvPr>
          <p:cNvSpPr/>
          <p:nvPr/>
        </p:nvSpPr>
        <p:spPr>
          <a:xfrm>
            <a:off x="2226365" y="1106557"/>
            <a:ext cx="9356035" cy="1918609"/>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71C1345D-48CB-82F6-0842-A38BEBA35611}"/>
              </a:ext>
            </a:extLst>
          </p:cNvPr>
          <p:cNvCxnSpPr>
            <a:stCxn id="21" idx="0"/>
            <a:endCxn id="4" idx="1"/>
          </p:cNvCxnSpPr>
          <p:nvPr/>
        </p:nvCxnSpPr>
        <p:spPr>
          <a:xfrm flipV="1">
            <a:off x="855786" y="2065862"/>
            <a:ext cx="1370579" cy="95930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8F5BECB-8695-36B7-6F94-15F99D797931}"/>
              </a:ext>
            </a:extLst>
          </p:cNvPr>
          <p:cNvSpPr txBox="1"/>
          <p:nvPr/>
        </p:nvSpPr>
        <p:spPr>
          <a:xfrm>
            <a:off x="2644594" y="1854939"/>
            <a:ext cx="986167" cy="461665"/>
          </a:xfrm>
          <a:prstGeom prst="rect">
            <a:avLst/>
          </a:prstGeom>
          <a:noFill/>
        </p:spPr>
        <p:txBody>
          <a:bodyPr wrap="none" rtlCol="0">
            <a:spAutoFit/>
          </a:bodyPr>
          <a:lstStyle/>
          <a:p>
            <a:r>
              <a:rPr lang="en-US" sz="2400" b="1" dirty="0">
                <a:solidFill>
                  <a:schemeClr val="bg1"/>
                </a:solidFill>
              </a:rPr>
              <a:t>Needs</a:t>
            </a:r>
          </a:p>
        </p:txBody>
      </p:sp>
      <p:sp>
        <p:nvSpPr>
          <p:cNvPr id="29" name="TextBox 28">
            <a:extLst>
              <a:ext uri="{FF2B5EF4-FFF2-40B4-BE49-F238E27FC236}">
                <a16:creationId xmlns:a16="http://schemas.microsoft.com/office/drawing/2014/main" id="{CBD83BAA-3FAF-93FE-C481-985A8A92A940}"/>
              </a:ext>
            </a:extLst>
          </p:cNvPr>
          <p:cNvSpPr txBox="1"/>
          <p:nvPr/>
        </p:nvSpPr>
        <p:spPr>
          <a:xfrm>
            <a:off x="2305365" y="1130626"/>
            <a:ext cx="7417415" cy="369332"/>
          </a:xfrm>
          <a:prstGeom prst="rect">
            <a:avLst/>
          </a:prstGeom>
          <a:noFill/>
        </p:spPr>
        <p:txBody>
          <a:bodyPr wrap="none" rtlCol="0">
            <a:spAutoFit/>
          </a:bodyPr>
          <a:lstStyle/>
          <a:p>
            <a:r>
              <a:rPr lang="en-US" dirty="0">
                <a:solidFill>
                  <a:schemeClr val="bg1"/>
                </a:solidFill>
              </a:rPr>
              <a:t>Define the Scope and Capabilities of what Digital Engineering Means to NASA</a:t>
            </a:r>
          </a:p>
        </p:txBody>
      </p:sp>
      <p:sp>
        <p:nvSpPr>
          <p:cNvPr id="30" name="TextBox 29">
            <a:extLst>
              <a:ext uri="{FF2B5EF4-FFF2-40B4-BE49-F238E27FC236}">
                <a16:creationId xmlns:a16="http://schemas.microsoft.com/office/drawing/2014/main" id="{58F11708-C588-ABE0-F53A-D789526278A8}"/>
              </a:ext>
            </a:extLst>
          </p:cNvPr>
          <p:cNvSpPr txBox="1"/>
          <p:nvPr/>
        </p:nvSpPr>
        <p:spPr>
          <a:xfrm>
            <a:off x="4809134" y="1863581"/>
            <a:ext cx="896399" cy="461665"/>
          </a:xfrm>
          <a:prstGeom prst="rect">
            <a:avLst/>
          </a:prstGeom>
          <a:noFill/>
        </p:spPr>
        <p:txBody>
          <a:bodyPr wrap="none" rtlCol="0">
            <a:spAutoFit/>
          </a:bodyPr>
          <a:lstStyle/>
          <a:p>
            <a:r>
              <a:rPr lang="en-US" sz="2400" b="1" dirty="0">
                <a:solidFill>
                  <a:schemeClr val="bg1"/>
                </a:solidFill>
              </a:rPr>
              <a:t>Goals</a:t>
            </a:r>
          </a:p>
        </p:txBody>
      </p:sp>
      <p:sp>
        <p:nvSpPr>
          <p:cNvPr id="31" name="TextBox 30">
            <a:extLst>
              <a:ext uri="{FF2B5EF4-FFF2-40B4-BE49-F238E27FC236}">
                <a16:creationId xmlns:a16="http://schemas.microsoft.com/office/drawing/2014/main" id="{3367E042-FE70-5474-6427-E9C00C9A0F47}"/>
              </a:ext>
            </a:extLst>
          </p:cNvPr>
          <p:cNvSpPr txBox="1"/>
          <p:nvPr/>
        </p:nvSpPr>
        <p:spPr>
          <a:xfrm>
            <a:off x="6595592" y="1863581"/>
            <a:ext cx="1525097" cy="461665"/>
          </a:xfrm>
          <a:prstGeom prst="rect">
            <a:avLst/>
          </a:prstGeom>
          <a:noFill/>
        </p:spPr>
        <p:txBody>
          <a:bodyPr wrap="none" rtlCol="0">
            <a:spAutoFit/>
          </a:bodyPr>
          <a:lstStyle/>
          <a:p>
            <a:r>
              <a:rPr lang="en-US" sz="2400" b="1" dirty="0">
                <a:solidFill>
                  <a:schemeClr val="bg1"/>
                </a:solidFill>
              </a:rPr>
              <a:t>Objectives</a:t>
            </a:r>
          </a:p>
        </p:txBody>
      </p:sp>
      <p:sp>
        <p:nvSpPr>
          <p:cNvPr id="32" name="TextBox 31">
            <a:extLst>
              <a:ext uri="{FF2B5EF4-FFF2-40B4-BE49-F238E27FC236}">
                <a16:creationId xmlns:a16="http://schemas.microsoft.com/office/drawing/2014/main" id="{5CF49823-0F71-9522-4F35-B9F4B2D5FDEB}"/>
              </a:ext>
            </a:extLst>
          </p:cNvPr>
          <p:cNvSpPr txBox="1"/>
          <p:nvPr/>
        </p:nvSpPr>
        <p:spPr>
          <a:xfrm>
            <a:off x="9271366" y="1858083"/>
            <a:ext cx="1670650" cy="461665"/>
          </a:xfrm>
          <a:prstGeom prst="rect">
            <a:avLst/>
          </a:prstGeom>
          <a:noFill/>
        </p:spPr>
        <p:txBody>
          <a:bodyPr wrap="none" rtlCol="0">
            <a:spAutoFit/>
          </a:bodyPr>
          <a:lstStyle/>
          <a:p>
            <a:r>
              <a:rPr lang="en-US" sz="2400" b="1" dirty="0">
                <a:solidFill>
                  <a:schemeClr val="bg1"/>
                </a:solidFill>
              </a:rPr>
              <a:t>Capabilities</a:t>
            </a:r>
          </a:p>
        </p:txBody>
      </p:sp>
      <p:cxnSp>
        <p:nvCxnSpPr>
          <p:cNvPr id="34" name="Straight Arrow Connector 33">
            <a:extLst>
              <a:ext uri="{FF2B5EF4-FFF2-40B4-BE49-F238E27FC236}">
                <a16:creationId xmlns:a16="http://schemas.microsoft.com/office/drawing/2014/main" id="{3B44DA90-2F69-1EC4-2A2B-A19F5ED1AEC2}"/>
              </a:ext>
            </a:extLst>
          </p:cNvPr>
          <p:cNvCxnSpPr>
            <a:cxnSpLocks/>
            <a:stCxn id="28" idx="3"/>
          </p:cNvCxnSpPr>
          <p:nvPr/>
        </p:nvCxnSpPr>
        <p:spPr>
          <a:xfrm>
            <a:off x="3630761" y="2085772"/>
            <a:ext cx="1150677"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8C1D56E-EA02-4706-EBD7-C6F0839BA65D}"/>
              </a:ext>
            </a:extLst>
          </p:cNvPr>
          <p:cNvCxnSpPr>
            <a:cxnSpLocks/>
            <a:stCxn id="30" idx="3"/>
            <a:endCxn id="31" idx="1"/>
          </p:cNvCxnSpPr>
          <p:nvPr/>
        </p:nvCxnSpPr>
        <p:spPr>
          <a:xfrm>
            <a:off x="5705533" y="2094414"/>
            <a:ext cx="890059"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9DAC404-A792-F0DF-6522-9F6ABDB006B6}"/>
              </a:ext>
            </a:extLst>
          </p:cNvPr>
          <p:cNvCxnSpPr>
            <a:cxnSpLocks/>
            <a:stCxn id="31" idx="3"/>
            <a:endCxn id="32" idx="1"/>
          </p:cNvCxnSpPr>
          <p:nvPr/>
        </p:nvCxnSpPr>
        <p:spPr>
          <a:xfrm flipV="1">
            <a:off x="8120689" y="2088916"/>
            <a:ext cx="1150677" cy="549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6C437502-0239-03CF-A943-D64184BE3F46}"/>
              </a:ext>
            </a:extLst>
          </p:cNvPr>
          <p:cNvSpPr txBox="1"/>
          <p:nvPr/>
        </p:nvSpPr>
        <p:spPr>
          <a:xfrm>
            <a:off x="133346" y="4147784"/>
            <a:ext cx="7250959" cy="369332"/>
          </a:xfrm>
          <a:prstGeom prst="rect">
            <a:avLst/>
          </a:prstGeom>
          <a:noFill/>
        </p:spPr>
        <p:txBody>
          <a:bodyPr wrap="none" rtlCol="0">
            <a:spAutoFit/>
          </a:bodyPr>
          <a:lstStyle/>
          <a:p>
            <a:r>
              <a:rPr lang="en-US" dirty="0"/>
              <a:t>Produced by MBSE Leadership Team – Led by Trish </a:t>
            </a:r>
            <a:r>
              <a:rPr lang="en-US" dirty="0" err="1"/>
              <a:t>Nicoli</a:t>
            </a:r>
            <a:r>
              <a:rPr lang="en-US" dirty="0"/>
              <a:t> (Jan. 15 – May 30)</a:t>
            </a:r>
          </a:p>
        </p:txBody>
      </p:sp>
      <p:pic>
        <p:nvPicPr>
          <p:cNvPr id="1026" name="Picture 2">
            <a:extLst>
              <a:ext uri="{FF2B5EF4-FFF2-40B4-BE49-F238E27FC236}">
                <a16:creationId xmlns:a16="http://schemas.microsoft.com/office/drawing/2014/main" id="{C5786A6B-63A2-FA33-D70E-BCD1220329B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553" r="10253" b="12682"/>
          <a:stretch/>
        </p:blipFill>
        <p:spPr bwMode="auto">
          <a:xfrm>
            <a:off x="3187898" y="4634880"/>
            <a:ext cx="5445803" cy="2233126"/>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Rounded Rectangle 23">
            <a:extLst>
              <a:ext uri="{FF2B5EF4-FFF2-40B4-BE49-F238E27FC236}">
                <a16:creationId xmlns:a16="http://schemas.microsoft.com/office/drawing/2014/main" id="{ADE71E2D-77EA-F61D-E405-8AFC5987747C}"/>
              </a:ext>
            </a:extLst>
          </p:cNvPr>
          <p:cNvSpPr/>
          <p:nvPr/>
        </p:nvSpPr>
        <p:spPr>
          <a:xfrm>
            <a:off x="4340472" y="3571392"/>
            <a:ext cx="6989877" cy="391008"/>
          </a:xfrm>
          <a:prstGeom prst="roundRect">
            <a:avLst/>
          </a:prstGeom>
          <a:ln>
            <a:no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3" name="TextBox 32">
            <a:extLst>
              <a:ext uri="{FF2B5EF4-FFF2-40B4-BE49-F238E27FC236}">
                <a16:creationId xmlns:a16="http://schemas.microsoft.com/office/drawing/2014/main" id="{AADB7B64-2975-38D9-40FB-A1D6A6EA9595}"/>
              </a:ext>
            </a:extLst>
          </p:cNvPr>
          <p:cNvSpPr txBox="1"/>
          <p:nvPr/>
        </p:nvSpPr>
        <p:spPr>
          <a:xfrm>
            <a:off x="5759571" y="3645618"/>
            <a:ext cx="2581395" cy="230832"/>
          </a:xfrm>
          <a:prstGeom prst="rect">
            <a:avLst/>
          </a:prstGeom>
          <a:noFill/>
        </p:spPr>
        <p:txBody>
          <a:bodyPr wrap="square" rtlCol="0">
            <a:spAutoFit/>
          </a:bodyPr>
          <a:lstStyle/>
          <a:p>
            <a:r>
              <a:rPr lang="en-US" sz="900" dirty="0">
                <a:solidFill>
                  <a:schemeClr val="bg1"/>
                </a:solidFill>
              </a:rPr>
              <a:t>Project/Program Operations and Sustaining</a:t>
            </a:r>
          </a:p>
        </p:txBody>
      </p:sp>
      <p:sp>
        <p:nvSpPr>
          <p:cNvPr id="35" name="Rounded Rectangle 34">
            <a:extLst>
              <a:ext uri="{FF2B5EF4-FFF2-40B4-BE49-F238E27FC236}">
                <a16:creationId xmlns:a16="http://schemas.microsoft.com/office/drawing/2014/main" id="{DC826023-1BAD-A8A8-FCD6-18A7435DBC5D}"/>
              </a:ext>
            </a:extLst>
          </p:cNvPr>
          <p:cNvSpPr/>
          <p:nvPr/>
        </p:nvSpPr>
        <p:spPr>
          <a:xfrm>
            <a:off x="11330350" y="3571392"/>
            <a:ext cx="732692" cy="39100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 name="TextBox 35">
            <a:extLst>
              <a:ext uri="{FF2B5EF4-FFF2-40B4-BE49-F238E27FC236}">
                <a16:creationId xmlns:a16="http://schemas.microsoft.com/office/drawing/2014/main" id="{109A35EA-A580-6473-C093-7EDA35F4149F}"/>
              </a:ext>
            </a:extLst>
          </p:cNvPr>
          <p:cNvSpPr txBox="1"/>
          <p:nvPr/>
        </p:nvSpPr>
        <p:spPr>
          <a:xfrm>
            <a:off x="11283458" y="3604509"/>
            <a:ext cx="861646" cy="200055"/>
          </a:xfrm>
          <a:prstGeom prst="rect">
            <a:avLst/>
          </a:prstGeom>
          <a:noFill/>
        </p:spPr>
        <p:txBody>
          <a:bodyPr wrap="square" rtlCol="0">
            <a:spAutoFit/>
          </a:bodyPr>
          <a:lstStyle/>
          <a:p>
            <a:r>
              <a:rPr lang="en-US" sz="700" dirty="0"/>
              <a:t>Decommissioning</a:t>
            </a:r>
          </a:p>
        </p:txBody>
      </p:sp>
      <p:sp>
        <p:nvSpPr>
          <p:cNvPr id="38" name="Rounded Rectangle 37">
            <a:extLst>
              <a:ext uri="{FF2B5EF4-FFF2-40B4-BE49-F238E27FC236}">
                <a16:creationId xmlns:a16="http://schemas.microsoft.com/office/drawing/2014/main" id="{10642947-7D2E-1337-41B0-91DFBF8BE10C}"/>
              </a:ext>
            </a:extLst>
          </p:cNvPr>
          <p:cNvSpPr/>
          <p:nvPr/>
        </p:nvSpPr>
        <p:spPr>
          <a:xfrm>
            <a:off x="3931614" y="3571392"/>
            <a:ext cx="410308" cy="391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9" name="TextBox 38">
            <a:extLst>
              <a:ext uri="{FF2B5EF4-FFF2-40B4-BE49-F238E27FC236}">
                <a16:creationId xmlns:a16="http://schemas.microsoft.com/office/drawing/2014/main" id="{408CB1D9-EF9F-5FDE-AF21-48A1AE1B17C8}"/>
              </a:ext>
            </a:extLst>
          </p:cNvPr>
          <p:cNvSpPr txBox="1"/>
          <p:nvPr/>
        </p:nvSpPr>
        <p:spPr>
          <a:xfrm>
            <a:off x="3955060" y="3652138"/>
            <a:ext cx="410308" cy="230832"/>
          </a:xfrm>
          <a:prstGeom prst="rect">
            <a:avLst/>
          </a:prstGeom>
          <a:noFill/>
        </p:spPr>
        <p:txBody>
          <a:bodyPr wrap="square" rtlCol="0">
            <a:spAutoFit/>
          </a:bodyPr>
          <a:lstStyle/>
          <a:p>
            <a:r>
              <a:rPr lang="en-US" sz="900" dirty="0"/>
              <a:t>Cert.</a:t>
            </a:r>
          </a:p>
        </p:txBody>
      </p:sp>
      <p:sp>
        <p:nvSpPr>
          <p:cNvPr id="41" name="Rounded Rectangle 40">
            <a:extLst>
              <a:ext uri="{FF2B5EF4-FFF2-40B4-BE49-F238E27FC236}">
                <a16:creationId xmlns:a16="http://schemas.microsoft.com/office/drawing/2014/main" id="{A41A5293-03CE-C3FF-C3C5-3C337EB5532F}"/>
              </a:ext>
            </a:extLst>
          </p:cNvPr>
          <p:cNvSpPr/>
          <p:nvPr/>
        </p:nvSpPr>
        <p:spPr>
          <a:xfrm>
            <a:off x="2649412" y="3591198"/>
            <a:ext cx="732692" cy="37924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F481160-5085-F61F-EAF9-6CBB89BAC534}"/>
              </a:ext>
            </a:extLst>
          </p:cNvPr>
          <p:cNvSpPr txBox="1"/>
          <p:nvPr/>
        </p:nvSpPr>
        <p:spPr>
          <a:xfrm>
            <a:off x="2627435" y="3600700"/>
            <a:ext cx="800096" cy="338554"/>
          </a:xfrm>
          <a:prstGeom prst="rect">
            <a:avLst/>
          </a:prstGeom>
          <a:noFill/>
        </p:spPr>
        <p:txBody>
          <a:bodyPr wrap="square" rtlCol="0">
            <a:spAutoFit/>
          </a:bodyPr>
          <a:lstStyle/>
          <a:p>
            <a:r>
              <a:rPr lang="en-US" sz="800" dirty="0">
                <a:solidFill>
                  <a:schemeClr val="bg1"/>
                </a:solidFill>
              </a:rPr>
              <a:t>Design to Manufacturing</a:t>
            </a:r>
          </a:p>
        </p:txBody>
      </p:sp>
      <p:sp>
        <p:nvSpPr>
          <p:cNvPr id="43" name="Rounded Rectangle 42">
            <a:extLst>
              <a:ext uri="{FF2B5EF4-FFF2-40B4-BE49-F238E27FC236}">
                <a16:creationId xmlns:a16="http://schemas.microsoft.com/office/drawing/2014/main" id="{20A8D0AD-BCF9-0074-DB79-1AD342A30387}"/>
              </a:ext>
            </a:extLst>
          </p:cNvPr>
          <p:cNvSpPr/>
          <p:nvPr/>
        </p:nvSpPr>
        <p:spPr>
          <a:xfrm>
            <a:off x="1553304" y="3579439"/>
            <a:ext cx="1072662" cy="3829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6" name="TextBox 45">
            <a:extLst>
              <a:ext uri="{FF2B5EF4-FFF2-40B4-BE49-F238E27FC236}">
                <a16:creationId xmlns:a16="http://schemas.microsoft.com/office/drawing/2014/main" id="{FCED0FC0-76FE-8067-E95A-CB04E59B0798}"/>
              </a:ext>
            </a:extLst>
          </p:cNvPr>
          <p:cNvSpPr txBox="1"/>
          <p:nvPr/>
        </p:nvSpPr>
        <p:spPr>
          <a:xfrm>
            <a:off x="1567961" y="3587206"/>
            <a:ext cx="1058005" cy="369332"/>
          </a:xfrm>
          <a:prstGeom prst="rect">
            <a:avLst/>
          </a:prstGeom>
          <a:noFill/>
        </p:spPr>
        <p:txBody>
          <a:bodyPr wrap="square" rtlCol="0">
            <a:spAutoFit/>
          </a:bodyPr>
          <a:lstStyle/>
          <a:p>
            <a:r>
              <a:rPr lang="en-US" sz="900" dirty="0"/>
              <a:t>Early Design &amp; Mod/Sim</a:t>
            </a:r>
          </a:p>
        </p:txBody>
      </p:sp>
      <p:sp>
        <p:nvSpPr>
          <p:cNvPr id="47" name="Rounded Rectangle 46">
            <a:extLst>
              <a:ext uri="{FF2B5EF4-FFF2-40B4-BE49-F238E27FC236}">
                <a16:creationId xmlns:a16="http://schemas.microsoft.com/office/drawing/2014/main" id="{DDA4DDB6-38E9-C85B-56F3-A3A1F1144295}"/>
              </a:ext>
            </a:extLst>
          </p:cNvPr>
          <p:cNvSpPr/>
          <p:nvPr/>
        </p:nvSpPr>
        <p:spPr>
          <a:xfrm>
            <a:off x="93781" y="3579439"/>
            <a:ext cx="1436077" cy="3910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TextBox 47">
            <a:extLst>
              <a:ext uri="{FF2B5EF4-FFF2-40B4-BE49-F238E27FC236}">
                <a16:creationId xmlns:a16="http://schemas.microsoft.com/office/drawing/2014/main" id="{259E2EC6-C421-BD93-6B2A-C4F14DA18AF4}"/>
              </a:ext>
            </a:extLst>
          </p:cNvPr>
          <p:cNvSpPr txBox="1"/>
          <p:nvPr/>
        </p:nvSpPr>
        <p:spPr>
          <a:xfrm>
            <a:off x="73259" y="3594691"/>
            <a:ext cx="1478576" cy="369332"/>
          </a:xfrm>
          <a:prstGeom prst="rect">
            <a:avLst/>
          </a:prstGeom>
          <a:noFill/>
        </p:spPr>
        <p:txBody>
          <a:bodyPr wrap="square" rtlCol="0">
            <a:spAutoFit/>
          </a:bodyPr>
          <a:lstStyle/>
          <a:p>
            <a:r>
              <a:rPr lang="en-US" sz="900" dirty="0"/>
              <a:t>Formulation and Requirement Development</a:t>
            </a:r>
          </a:p>
        </p:txBody>
      </p:sp>
      <p:sp>
        <p:nvSpPr>
          <p:cNvPr id="49" name="Rounded Rectangle 48">
            <a:extLst>
              <a:ext uri="{FF2B5EF4-FFF2-40B4-BE49-F238E27FC236}">
                <a16:creationId xmlns:a16="http://schemas.microsoft.com/office/drawing/2014/main" id="{3C2A01BB-F5BB-49E0-F2C2-93151C9183C3}"/>
              </a:ext>
            </a:extLst>
          </p:cNvPr>
          <p:cNvSpPr/>
          <p:nvPr/>
        </p:nvSpPr>
        <p:spPr>
          <a:xfrm>
            <a:off x="3402635" y="3579439"/>
            <a:ext cx="517248" cy="39100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0" name="TextBox 49">
            <a:extLst>
              <a:ext uri="{FF2B5EF4-FFF2-40B4-BE49-F238E27FC236}">
                <a16:creationId xmlns:a16="http://schemas.microsoft.com/office/drawing/2014/main" id="{D56E8C42-3E5E-5795-6FD9-2AB9AAD4B8E3}"/>
              </a:ext>
            </a:extLst>
          </p:cNvPr>
          <p:cNvSpPr txBox="1"/>
          <p:nvPr/>
        </p:nvSpPr>
        <p:spPr>
          <a:xfrm>
            <a:off x="3379188" y="3619675"/>
            <a:ext cx="552426" cy="307777"/>
          </a:xfrm>
          <a:prstGeom prst="rect">
            <a:avLst/>
          </a:prstGeom>
          <a:noFill/>
        </p:spPr>
        <p:txBody>
          <a:bodyPr wrap="square" rtlCol="0">
            <a:spAutoFit/>
          </a:bodyPr>
          <a:lstStyle/>
          <a:p>
            <a:pPr algn="ctr"/>
            <a:r>
              <a:rPr lang="en-US" sz="800" dirty="0"/>
              <a:t>Test &amp; </a:t>
            </a:r>
            <a:r>
              <a:rPr lang="en-US" sz="600" dirty="0"/>
              <a:t>Verification</a:t>
            </a:r>
          </a:p>
        </p:txBody>
      </p:sp>
    </p:spTree>
    <p:extLst>
      <p:ext uri="{BB962C8B-B14F-4D97-AF65-F5344CB8AC3E}">
        <p14:creationId xmlns:p14="http://schemas.microsoft.com/office/powerpoint/2010/main" val="171689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19"/>
                                        </p:tgtEl>
                                      </p:cBhvr>
                                    </p:animEffect>
                                    <p:set>
                                      <p:cBhvr>
                                        <p:cTn id="16" dur="1" fill="hold">
                                          <p:stCondLst>
                                            <p:cond delay="499"/>
                                          </p:stCondLst>
                                        </p:cTn>
                                        <p:tgtEl>
                                          <p:spTgt spid="19"/>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500"/>
                                        <p:tgtEl>
                                          <p:spTgt spid="2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dissolve">
                                      <p:cBhvr>
                                        <p:cTn id="30" dur="500"/>
                                        <p:tgtEl>
                                          <p:spTgt spid="2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dissolve">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dissolve">
                                      <p:cBhvr>
                                        <p:cTn id="43" dur="500"/>
                                        <p:tgtEl>
                                          <p:spTgt spid="34"/>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dissolv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dissolve">
                                      <p:cBhvr>
                                        <p:cTn id="51" dur="500"/>
                                        <p:tgtEl>
                                          <p:spTgt spid="37"/>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dissolv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dissolve">
                                      <p:cBhvr>
                                        <p:cTn id="59" dur="500"/>
                                        <p:tgtEl>
                                          <p:spTgt spid="40"/>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dissolv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dissolve">
                                      <p:cBhvr>
                                        <p:cTn id="67" dur="500"/>
                                        <p:tgtEl>
                                          <p:spTgt spid="44"/>
                                        </p:tgtEl>
                                      </p:cBhvr>
                                    </p:animEffect>
                                  </p:childTnLst>
                                </p:cTn>
                              </p:par>
                              <p:par>
                                <p:cTn id="68" presetID="9" presetClass="entr" presetSubtype="0" fill="hold" nodeType="withEffect">
                                  <p:stCondLst>
                                    <p:cond delay="0"/>
                                  </p:stCondLst>
                                  <p:childTnLst>
                                    <p:set>
                                      <p:cBhvr>
                                        <p:cTn id="69" dur="1" fill="hold">
                                          <p:stCondLst>
                                            <p:cond delay="0"/>
                                          </p:stCondLst>
                                        </p:cTn>
                                        <p:tgtEl>
                                          <p:spTgt spid="1026"/>
                                        </p:tgtEl>
                                        <p:attrNameLst>
                                          <p:attrName>style.visibility</p:attrName>
                                        </p:attrNameLst>
                                      </p:cBhvr>
                                      <p:to>
                                        <p:strVal val="visible"/>
                                      </p:to>
                                    </p:set>
                                    <p:animEffect transition="in" filter="dissolve">
                                      <p:cBhvr>
                                        <p:cTn id="7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p:bldP spid="4" grpId="0" animBg="1"/>
      <p:bldP spid="28" grpId="0"/>
      <p:bldP spid="29" grpId="0"/>
      <p:bldP spid="30" grpId="0"/>
      <p:bldP spid="31" grpId="0"/>
      <p:bldP spid="32" grpId="0"/>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2.xml><?xml version="1.0" encoding="utf-8"?>
<p:tagLst xmlns:a="http://schemas.openxmlformats.org/drawingml/2006/main" xmlns:r="http://schemas.openxmlformats.org/officeDocument/2006/relationships" xmlns:p="http://schemas.openxmlformats.org/presentationml/2006/main">
  <p:tag name="SHAPENAME" val="5. Sourc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8.xml><?xml version="1.0" encoding="utf-8"?>
<p:tagLst xmlns:a="http://schemas.openxmlformats.org/drawingml/2006/main" xmlns:r="http://schemas.openxmlformats.org/officeDocument/2006/relationships" xmlns:p="http://schemas.openxmlformats.org/presentationml/2006/main">
  <p:tag name="SHAPENAME" val="5. Sourc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1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3.xml><?xml version="1.0" encoding="utf-8"?>
<p:tagLst xmlns:a="http://schemas.openxmlformats.org/drawingml/2006/main" xmlns:r="http://schemas.openxmlformats.org/officeDocument/2006/relationships" xmlns:p="http://schemas.openxmlformats.org/presentationml/2006/main">
  <p:tag name="SHAPENAME" val="5. Sourc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2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xml><?xml version="1.0" encoding="utf-8"?>
<p:tagLst xmlns:a="http://schemas.openxmlformats.org/drawingml/2006/main" xmlns:r="http://schemas.openxmlformats.org/officeDocument/2006/relationships" xmlns:p="http://schemas.openxmlformats.org/presentationml/2006/main">
  <p:tag name="SHAPENAME" val="5. Source"/>
</p:tagLst>
</file>

<file path=ppt/tags/tag1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1.xml><?xml version="1.0" encoding="utf-8"?>
<p:tagLst xmlns:a="http://schemas.openxmlformats.org/drawingml/2006/main" xmlns:r="http://schemas.openxmlformats.org/officeDocument/2006/relationships" xmlns:p="http://schemas.openxmlformats.org/presentationml/2006/main">
  <p:tag name="SHAPENAME" val="5. Sourc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3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9.xml><?xml version="1.0" encoding="utf-8"?>
<p:tagLst xmlns:a="http://schemas.openxmlformats.org/drawingml/2006/main" xmlns:r="http://schemas.openxmlformats.org/officeDocument/2006/relationships" xmlns:p="http://schemas.openxmlformats.org/presentationml/2006/main">
  <p:tag name="SHAPENAME" val="5. Sourc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4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7.xml><?xml version="1.0" encoding="utf-8"?>
<p:tagLst xmlns:a="http://schemas.openxmlformats.org/drawingml/2006/main" xmlns:r="http://schemas.openxmlformats.org/officeDocument/2006/relationships" xmlns:p="http://schemas.openxmlformats.org/presentationml/2006/main">
  <p:tag name="SHAPENAME" val="5. Sourc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5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5.xml><?xml version="1.0" encoding="utf-8"?>
<p:tagLst xmlns:a="http://schemas.openxmlformats.org/drawingml/2006/main" xmlns:r="http://schemas.openxmlformats.org/officeDocument/2006/relationships" xmlns:p="http://schemas.openxmlformats.org/presentationml/2006/main">
  <p:tag name="SHAPENAME" val="5. Sourc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1.xml><?xml version="1.0" encoding="utf-8"?>
<p:tagLst xmlns:a="http://schemas.openxmlformats.org/drawingml/2006/main" xmlns:r="http://schemas.openxmlformats.org/officeDocument/2006/relationships" xmlns:p="http://schemas.openxmlformats.org/presentationml/2006/main">
  <p:tag name="SHAPENAME" val="5. Sourc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5.xml><?xml version="1.0" encoding="utf-8"?>
<p:tagLst xmlns:a="http://schemas.openxmlformats.org/drawingml/2006/main" xmlns:r="http://schemas.openxmlformats.org/officeDocument/2006/relationships" xmlns:p="http://schemas.openxmlformats.org/presentationml/2006/main">
  <p:tag name="SHAPENAME" val="5. Sourc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SHAPENAME" val="5. Sourc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5.xml><?xml version="1.0" encoding="utf-8"?>
<p:tagLst xmlns:a="http://schemas.openxmlformats.org/drawingml/2006/main" xmlns:r="http://schemas.openxmlformats.org/officeDocument/2006/relationships" xmlns:p="http://schemas.openxmlformats.org/presentationml/2006/main">
  <p:tag name="SHAPENAME" val="5. Source"/>
</p:tagLst>
</file>

<file path=ppt/tags/tag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0.xml><?xml version="1.0" encoding="utf-8"?>
<p:tagLst xmlns:a="http://schemas.openxmlformats.org/drawingml/2006/main" xmlns:r="http://schemas.openxmlformats.org/officeDocument/2006/relationships" xmlns:p="http://schemas.openxmlformats.org/presentationml/2006/main">
  <p:tag name="SHAPENAME" val="5. Sourc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3.xml><?xml version="1.0" encoding="utf-8"?>
<p:tagLst xmlns:a="http://schemas.openxmlformats.org/drawingml/2006/main" xmlns:r="http://schemas.openxmlformats.org/officeDocument/2006/relationships" xmlns:p="http://schemas.openxmlformats.org/presentationml/2006/main">
  <p:tag name="SHAPENAME" val="5. Sourc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xml><?xml version="1.0" encoding="utf-8"?>
<p:tagLst xmlns:a="http://schemas.openxmlformats.org/drawingml/2006/main" xmlns:r="http://schemas.openxmlformats.org/officeDocument/2006/relationships" xmlns:p="http://schemas.openxmlformats.org/presentationml/2006/main">
  <p:tag name="SHAPENAME" val="5. Source"/>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xml><?xml version="1.0" encoding="utf-8"?>
<p:tagLst xmlns:a="http://schemas.openxmlformats.org/drawingml/2006/main" xmlns:r="http://schemas.openxmlformats.org/officeDocument/2006/relationships" xmlns:p="http://schemas.openxmlformats.org/presentationml/2006/main">
  <p:tag name="SHAPENAME" val="3. Subtitle"/>
</p:tagLst>
</file>

<file path=ppt/tags/tag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xml><?xml version="1.0" encoding="utf-8"?>
<p:tagLst xmlns:a="http://schemas.openxmlformats.org/drawingml/2006/main" xmlns:r="http://schemas.openxmlformats.org/officeDocument/2006/relationships" xmlns:p="http://schemas.openxmlformats.org/presentationml/2006/main">
  <p:tag name="SHAPENAME" val="5. Sourc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HAPENAME" val="3. Subtitl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3. Subtitle"/>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xml><?xml version="1.0" encoding="utf-8"?>
<p:tagLst xmlns:a="http://schemas.openxmlformats.org/drawingml/2006/main" xmlns:r="http://schemas.openxmlformats.org/officeDocument/2006/relationships" xmlns:p="http://schemas.openxmlformats.org/presentationml/2006/main">
  <p:tag name="NAME" val="ACET"/>
</p:tagLst>
</file>

<file path=ppt/tags/tag48.xml><?xml version="1.0" encoding="utf-8"?>
<p:tagLst xmlns:a="http://schemas.openxmlformats.org/drawingml/2006/main" xmlns:r="http://schemas.openxmlformats.org/officeDocument/2006/relationships" xmlns:p="http://schemas.openxmlformats.org/presentationml/2006/main">
  <p:tag name="SHAPENAME" val="4. Footnote"/>
</p:tagLst>
</file>

<file path=ppt/tags/tag49.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xml><?xml version="1.0" encoding="utf-8"?>
<p:tagLst xmlns:a="http://schemas.openxmlformats.org/drawingml/2006/main" xmlns:r="http://schemas.openxmlformats.org/officeDocument/2006/relationships" xmlns:p="http://schemas.openxmlformats.org/presentationml/2006/main">
  <p:tag name="NAME" val="Moon"/>
</p:tagLst>
</file>

<file path=ppt/tags/tag51.xml><?xml version="1.0" encoding="utf-8"?>
<p:tagLst xmlns:a="http://schemas.openxmlformats.org/drawingml/2006/main" xmlns:r="http://schemas.openxmlformats.org/officeDocument/2006/relationships" xmlns:p="http://schemas.openxmlformats.org/presentationml/2006/main">
  <p:tag name="NAME" val="Moon"/>
</p:tagLst>
</file>

<file path=ppt/tags/tag52.xml><?xml version="1.0" encoding="utf-8"?>
<p:tagLst xmlns:a="http://schemas.openxmlformats.org/drawingml/2006/main" xmlns:r="http://schemas.openxmlformats.org/officeDocument/2006/relationships" xmlns:p="http://schemas.openxmlformats.org/presentationml/2006/main">
  <p:tag name="NAME" val="Moon"/>
</p:tagLst>
</file>

<file path=ppt/tags/tag53.xml><?xml version="1.0" encoding="utf-8"?>
<p:tagLst xmlns:a="http://schemas.openxmlformats.org/drawingml/2006/main" xmlns:r="http://schemas.openxmlformats.org/officeDocument/2006/relationships" xmlns:p="http://schemas.openxmlformats.org/presentationml/2006/main">
  <p:tag name="NAME" val="Moon"/>
</p:tagLst>
</file>

<file path=ppt/tags/tag54.xml><?xml version="1.0" encoding="utf-8"?>
<p:tagLst xmlns:a="http://schemas.openxmlformats.org/drawingml/2006/main" xmlns:r="http://schemas.openxmlformats.org/officeDocument/2006/relationships" xmlns:p="http://schemas.openxmlformats.org/presentationml/2006/main">
  <p:tag name="ANGLE" val="5"/>
</p:tagLst>
</file>

<file path=ppt/tags/tag55.xml><?xml version="1.0" encoding="utf-8"?>
<p:tagLst xmlns:a="http://schemas.openxmlformats.org/drawingml/2006/main" xmlns:r="http://schemas.openxmlformats.org/officeDocument/2006/relationships" xmlns:p="http://schemas.openxmlformats.org/presentationml/2006/main">
  <p:tag name="ANGLE" val="5"/>
</p:tagLst>
</file>

<file path=ppt/tags/tag56.xml><?xml version="1.0" encoding="utf-8"?>
<p:tagLst xmlns:a="http://schemas.openxmlformats.org/drawingml/2006/main" xmlns:r="http://schemas.openxmlformats.org/officeDocument/2006/relationships" xmlns:p="http://schemas.openxmlformats.org/presentationml/2006/main">
  <p:tag name="ANGLE" val="4"/>
</p:tagLst>
</file>

<file path=ppt/tags/tag57.xml><?xml version="1.0" encoding="utf-8"?>
<p:tagLst xmlns:a="http://schemas.openxmlformats.org/drawingml/2006/main" xmlns:r="http://schemas.openxmlformats.org/officeDocument/2006/relationships" xmlns:p="http://schemas.openxmlformats.org/presentationml/2006/main">
  <p:tag name="ANGLE" val="4"/>
</p:tagLst>
</file>

<file path=ppt/tags/tag58.xml><?xml version="1.0" encoding="utf-8"?>
<p:tagLst xmlns:a="http://schemas.openxmlformats.org/drawingml/2006/main" xmlns:r="http://schemas.openxmlformats.org/officeDocument/2006/relationships" xmlns:p="http://schemas.openxmlformats.org/presentationml/2006/main">
  <p:tag name="ANGLE" val="3"/>
</p:tagLst>
</file>

<file path=ppt/tags/tag59.xml><?xml version="1.0" encoding="utf-8"?>
<p:tagLst xmlns:a="http://schemas.openxmlformats.org/drawingml/2006/main" xmlns:r="http://schemas.openxmlformats.org/officeDocument/2006/relationships" xmlns:p="http://schemas.openxmlformats.org/presentationml/2006/main">
  <p:tag name="ANGLE" val="3"/>
</p:tagLst>
</file>

<file path=ppt/tags/tag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xml><?xml version="1.0" encoding="utf-8"?>
<p:tagLst xmlns:a="http://schemas.openxmlformats.org/drawingml/2006/main" xmlns:r="http://schemas.openxmlformats.org/officeDocument/2006/relationships" xmlns:p="http://schemas.openxmlformats.org/presentationml/2006/main">
  <p:tag name="ANGLE" val="2"/>
</p:tagLst>
</file>

<file path=ppt/tags/tag61.xml><?xml version="1.0" encoding="utf-8"?>
<p:tagLst xmlns:a="http://schemas.openxmlformats.org/drawingml/2006/main" xmlns:r="http://schemas.openxmlformats.org/officeDocument/2006/relationships" xmlns:p="http://schemas.openxmlformats.org/presentationml/2006/main">
  <p:tag name="ANGLE" val="2"/>
</p:tagLst>
</file>

<file path=ppt/tags/tag62.xml><?xml version="1.0" encoding="utf-8"?>
<p:tagLst xmlns:a="http://schemas.openxmlformats.org/drawingml/2006/main" xmlns:r="http://schemas.openxmlformats.org/officeDocument/2006/relationships" xmlns:p="http://schemas.openxmlformats.org/presentationml/2006/main">
  <p:tag name="ANGLE" val="1"/>
</p:tagLst>
</file>

<file path=ppt/tags/tag63.xml><?xml version="1.0" encoding="utf-8"?>
<p:tagLst xmlns:a="http://schemas.openxmlformats.org/drawingml/2006/main" xmlns:r="http://schemas.openxmlformats.org/officeDocument/2006/relationships" xmlns:p="http://schemas.openxmlformats.org/presentationml/2006/main">
  <p:tag name="ANGLE" val="1"/>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7.xml><?xml version="1.0" encoding="utf-8"?>
<p:tagLst xmlns:a="http://schemas.openxmlformats.org/drawingml/2006/main" xmlns:r="http://schemas.openxmlformats.org/officeDocument/2006/relationships" xmlns:p="http://schemas.openxmlformats.org/presentationml/2006/main">
  <p:tag name="SHAPENAME" val="Subtitle"/>
</p:tagLst>
</file>

<file path=ppt/tags/tag68.xml><?xml version="1.0" encoding="utf-8"?>
<p:tagLst xmlns:a="http://schemas.openxmlformats.org/drawingml/2006/main" xmlns:r="http://schemas.openxmlformats.org/officeDocument/2006/relationships" xmlns:p="http://schemas.openxmlformats.org/presentationml/2006/main">
  <p:tag name="SHAPENAME" val="Titl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SHAPENAME" val="5. Sourc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2.xml><?xml version="1.0" encoding="utf-8"?>
<p:tagLst xmlns:a="http://schemas.openxmlformats.org/drawingml/2006/main" xmlns:r="http://schemas.openxmlformats.org/officeDocument/2006/relationships" xmlns:p="http://schemas.openxmlformats.org/presentationml/2006/main">
  <p:tag name="SHAPENAME" val="Subtitle"/>
</p:tagLst>
</file>

<file path=ppt/tags/tag73.xml><?xml version="1.0" encoding="utf-8"?>
<p:tagLst xmlns:a="http://schemas.openxmlformats.org/drawingml/2006/main" xmlns:r="http://schemas.openxmlformats.org/officeDocument/2006/relationships" xmlns:p="http://schemas.openxmlformats.org/presentationml/2006/main">
  <p:tag name="SHAPENAME" val="Titl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7.xml><?xml version="1.0" encoding="utf-8"?>
<p:tagLst xmlns:a="http://schemas.openxmlformats.org/drawingml/2006/main" xmlns:r="http://schemas.openxmlformats.org/officeDocument/2006/relationships" xmlns:p="http://schemas.openxmlformats.org/presentationml/2006/main">
  <p:tag name="SHAPENAME" val="Subtitle"/>
</p:tagLst>
</file>

<file path=ppt/tags/tag78.xml><?xml version="1.0" encoding="utf-8"?>
<p:tagLst xmlns:a="http://schemas.openxmlformats.org/drawingml/2006/main" xmlns:r="http://schemas.openxmlformats.org/officeDocument/2006/relationships" xmlns:p="http://schemas.openxmlformats.org/presentationml/2006/main">
  <p:tag name="SHAPENAME" val="Titl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8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2.xml><?xml version="1.0" encoding="utf-8"?>
<p:tagLst xmlns:a="http://schemas.openxmlformats.org/drawingml/2006/main" xmlns:r="http://schemas.openxmlformats.org/officeDocument/2006/relationships" xmlns:p="http://schemas.openxmlformats.org/presentationml/2006/main">
  <p:tag name="SHAPENAME" val="Subtitle"/>
</p:tagLst>
</file>

<file path=ppt/tags/tag83.xml><?xml version="1.0" encoding="utf-8"?>
<p:tagLst xmlns:a="http://schemas.openxmlformats.org/drawingml/2006/main" xmlns:r="http://schemas.openxmlformats.org/officeDocument/2006/relationships" xmlns:p="http://schemas.openxmlformats.org/presentationml/2006/main">
  <p:tag name="SHAPENAME" val="Titl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0.xml><?xml version="1.0" encoding="utf-8"?>
<p:tagLst xmlns:a="http://schemas.openxmlformats.org/drawingml/2006/main" xmlns:r="http://schemas.openxmlformats.org/officeDocument/2006/relationships" xmlns:p="http://schemas.openxmlformats.org/presentationml/2006/main">
  <p:tag name="SHAPENAME" val="5. Sourc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6.xml><?xml version="1.0" encoding="utf-8"?>
<p:tagLst xmlns:a="http://schemas.openxmlformats.org/drawingml/2006/main" xmlns:r="http://schemas.openxmlformats.org/officeDocument/2006/relationships" xmlns:p="http://schemas.openxmlformats.org/presentationml/2006/main">
  <p:tag name="SHAPENAME" val="5. Sourc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x2015 Overview - recommendation - senior staff" id="{506F2C84-817C-4804-BADC-2BC54DE0D1DF}" vid="{001C7D3F-119F-4925-A834-635C536D8968}"/>
    </a:ext>
  </a:extLst>
</a:theme>
</file>

<file path=ppt/theme/theme3.xml><?xml version="1.0" encoding="utf-8"?>
<a:theme xmlns:a="http://schemas.openxmlformats.org/drawingml/2006/main" name="White">
  <a:themeElements>
    <a:clrScheme name="Scheme1">
      <a:dk1>
        <a:srgbClr val="000000"/>
      </a:dk1>
      <a:lt1>
        <a:srgbClr val="FFFFFF"/>
      </a:lt1>
      <a:dk2>
        <a:srgbClr val="FFFFFF"/>
      </a:dk2>
      <a:lt2>
        <a:srgbClr val="FFFFFF"/>
      </a:lt2>
      <a:accent1>
        <a:srgbClr val="0B3D91"/>
      </a:accent1>
      <a:accent2>
        <a:srgbClr val="06214E"/>
      </a:accent2>
      <a:accent3>
        <a:srgbClr val="1769ED"/>
      </a:accent3>
      <a:accent4>
        <a:srgbClr val="B5CFF9"/>
      </a:accent4>
      <a:accent5>
        <a:srgbClr val="FC3D21"/>
      </a:accent5>
      <a:accent6>
        <a:srgbClr val="A9C8E1"/>
      </a:accent6>
      <a:hlink>
        <a:srgbClr val="0000FF"/>
      </a:hlink>
      <a:folHlink>
        <a:srgbClr val="800080"/>
      </a:folHlink>
    </a:clrScheme>
    <a:fontScheme name="Custom">
      <a:majorFont>
        <a:latin typeface="Segoe UI"/>
        <a:ea typeface=""/>
        <a:cs typeface=""/>
      </a:majorFont>
      <a:minorFont>
        <a:latin typeface="Segoe U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B3D91"/>
        </a:accent1>
        <a:accent2>
          <a:srgbClr val="06214E"/>
        </a:accent2>
        <a:accent3>
          <a:srgbClr val="1769ED"/>
        </a:accent3>
        <a:accent4>
          <a:srgbClr val="B5CFF9"/>
        </a:accent4>
        <a:accent5>
          <a:srgbClr val="FC3D21"/>
        </a:accent5>
        <a:accent6>
          <a:srgbClr val="A9C8E1"/>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Dark Red">
      <a:srgbClr val="B21702"/>
    </a:custClr>
  </a:custClrLst>
  <a:extLst>
    <a:ext uri="{05A4C25C-085E-4340-85A3-A5531E510DB2}">
      <thm15:themeFamily xmlns:thm15="http://schemas.microsoft.com/office/thememl/2012/main" name="US1006_OFF.potx" id="{2706C7C7-C6E6-4014-B9EF-F1B3597CE818}" vid="{DDC6605B-DF3B-4085-B40A-753480CCCD3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B8CE86EC815249AA11EB8EEFED31B5" ma:contentTypeVersion="10" ma:contentTypeDescription="Create a new document." ma:contentTypeScope="" ma:versionID="87e9edbfccb9d7637e7279b4a67a60e2">
  <xsd:schema xmlns:xsd="http://www.w3.org/2001/XMLSchema" xmlns:xs="http://www.w3.org/2001/XMLSchema" xmlns:p="http://schemas.microsoft.com/office/2006/metadata/properties" xmlns:ns2="81865670-851e-42db-8fb2-03d72dfa747c" xmlns:ns3="0b5b7448-c694-445d-886e-b32b31e81f84" targetNamespace="http://schemas.microsoft.com/office/2006/metadata/properties" ma:root="true" ma:fieldsID="781e62319294abd2ffebd42fc571b42a" ns2:_="" ns3:_="">
    <xsd:import namespace="81865670-851e-42db-8fb2-03d72dfa747c"/>
    <xsd:import namespace="0b5b7448-c694-445d-886e-b32b31e81f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865670-851e-42db-8fb2-03d72dfa74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b5b7448-c694-445d-886e-b32b31e81f8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b5b7448-c694-445d-886e-b32b31e81f84">
      <UserInfo>
        <DisplayName>SharingLinks.09f61472-046d-4125-a9f1-367ad9e513f0.OrganizationEdit.33fb5c7f-4a67-42c8-9625-ed3af7888a15</DisplayName>
        <AccountId>148</AccountId>
        <AccountType/>
      </UserInfo>
      <UserInfo>
        <DisplayName>Miller, Kimberly S. (HQ-ED000)</DisplayName>
        <AccountId>136</AccountId>
        <AccountType/>
      </UserInfo>
      <UserInfo>
        <DisplayName>Stromer, Vanessa (KSC-IT000)</DisplayName>
        <AccountId>137</AccountId>
        <AccountType/>
      </UserInfo>
      <UserInfo>
        <DisplayName>Newton, Kenneth L. (NSSC-XD000)</DisplayName>
        <AccountId>138</AccountId>
        <AccountType/>
      </UserInfo>
      <UserInfo>
        <DisplayName>Marrs, Rick (HQ-LD080)</DisplayName>
        <AccountId>139</AccountId>
        <AccountType/>
      </UserInfo>
      <UserInfo>
        <DisplayName>SharingLinks.e7a9ce67-eb2a-40af-8c7a-ea71b5b746bd.OrganizationEdit.1d1cb8c0-ce00-40c4-9c18-9d4872061f52</DisplayName>
        <AccountId>140</AccountId>
        <AccountType/>
      </UserInfo>
      <UserInfo>
        <DisplayName>Jones, Carl P. (MSFC-DA01)</DisplayName>
        <AccountId>141</AccountId>
        <AccountType/>
      </UserInfo>
      <UserInfo>
        <DisplayName>Townsend, Jason C (HQ-NA002)</DisplayName>
        <AccountId>142</AccountId>
        <AccountType/>
      </UserInfo>
      <UserInfo>
        <DisplayName>SharingLinks.e7a9ce67-eb2a-40af-8c7a-ea71b5b746bd.OrganizationView.ee7dedda-0c93-45c2-b7d2-1e7e84955ef5</DisplayName>
        <AccountId>143</AccountId>
        <AccountType/>
      </UserInfo>
      <UserInfo>
        <DisplayName>Holladay, Jon B. (GSFC-C104)</DisplayName>
        <AccountId>144</AccountId>
        <AccountType/>
      </UserInfo>
      <UserInfo>
        <DisplayName>Montgomery, Jon N. (HQ-EA000)</DisplayName>
        <AccountId>145</AccountId>
        <AccountType/>
      </UserInfo>
      <UserInfo>
        <DisplayName>SharingLinks.09f61472-046d-4125-a9f1-367ad9e513f0.OrganizationView.6bf30a8a-bb03-4427-99eb-3a14c0531078</DisplayName>
        <AccountId>146</AccountId>
        <AccountType/>
      </UserInfo>
      <UserInfo>
        <DisplayName>Polen, Pete (LARC-B2)</DisplayName>
        <AccountId>150</AccountId>
        <AccountType/>
      </UserInfo>
      <UserInfo>
        <DisplayName>Steitz, David (HQ-AJ000)</DisplayName>
        <AccountId>70</AccountId>
        <AccountType/>
      </UserInfo>
      <UserInfo>
        <DisplayName>Fluegemann, Philip R. (ARC-D)</DisplayName>
        <AccountId>59</AccountId>
        <AccountType/>
      </UserInfo>
      <UserInfo>
        <DisplayName>Seaton, Jeffrey M. (LARC-JA000)</DisplayName>
        <AccountId>284</AccountId>
        <AccountType/>
      </UserInfo>
      <UserInfo>
        <DisplayName>Arviola, Anthony D. (LARC-B7)</DisplayName>
        <AccountId>110</AccountId>
        <AccountType/>
      </UserInfo>
      <UserInfo>
        <DisplayName>Richardson, David H. (GSFC-1010)</DisplayName>
        <AccountId>509</AccountId>
        <AccountType/>
      </UserInfo>
      <UserInfo>
        <DisplayName>Dosberg, Matthew W. (GSFC-7300)</DisplayName>
        <AccountId>172</AccountId>
        <AccountType/>
      </UserInfo>
      <UserInfo>
        <DisplayName>Schaible, Dawn M. (LARC-D2)</DisplayName>
        <AccountId>206</AccountId>
        <AccountType/>
      </UserInfo>
      <UserInfo>
        <DisplayName>Hill, Terry (JSC-EX411)</DisplayName>
        <AccountId>204</AccountId>
        <AccountType/>
      </UserInfo>
      <UserInfo>
        <DisplayName>Price, James E. (LARC-A)</DisplayName>
        <AccountId>426</AccountId>
        <AccountType/>
      </UserInfo>
      <UserInfo>
        <DisplayName>Estes, Collin J. (JSC-XX111)[HAMILTON SUNDSTRAND CORPORATION]</DisplayName>
        <AccountId>462</AccountId>
        <AccountType/>
      </UserInfo>
      <UserInfo>
        <DisplayName>Brandt, Jeffrey K. (LARC-B7)[EAST2]</DisplayName>
        <AccountId>319</AccountId>
        <AccountType/>
      </UserInfo>
      <UserInfo>
        <DisplayName>Smith, Tiffany L. (HQ-KA000)</DisplayName>
        <AccountId>94</AccountId>
        <AccountType/>
      </UserInfo>
      <UserInfo>
        <DisplayName>Kibler, Jennifer L (LARC-D3)</DisplayName>
        <AccountId>570</AccountId>
        <AccountType/>
      </UserInfo>
    </SharedWithUsers>
    <MediaLengthInSeconds xmlns="81865670-851e-42db-8fb2-03d72dfa747c" xsi:nil="true"/>
  </documentManagement>
</p:properties>
</file>

<file path=customXml/itemProps1.xml><?xml version="1.0" encoding="utf-8"?>
<ds:datastoreItem xmlns:ds="http://schemas.openxmlformats.org/officeDocument/2006/customXml" ds:itemID="{5456BE33-725A-4F6E-BFA3-9FE1EB87ED65}">
  <ds:schemaRefs>
    <ds:schemaRef ds:uri="http://schemas.microsoft.com/sharepoint/v3/contenttype/forms"/>
  </ds:schemaRefs>
</ds:datastoreItem>
</file>

<file path=customXml/itemProps2.xml><?xml version="1.0" encoding="utf-8"?>
<ds:datastoreItem xmlns:ds="http://schemas.openxmlformats.org/officeDocument/2006/customXml" ds:itemID="{3FFD8F9B-B6B0-49A4-BE1B-1EE3554435A6}">
  <ds:schemaRefs>
    <ds:schemaRef ds:uri="0b5b7448-c694-445d-886e-b32b31e81f84"/>
    <ds:schemaRef ds:uri="81865670-851e-42db-8fb2-03d72dfa74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D8D80B8-18DD-4184-B7C8-E3E6D09E3268}">
  <ds:schemaRefs>
    <ds:schemaRef ds:uri="http://schemas.microsoft.com/office/infopath/2007/PartnerControls"/>
    <ds:schemaRef ds:uri="http://schemas.microsoft.com/office/2006/metadata/properties"/>
    <ds:schemaRef ds:uri="81865670-851e-42db-8fb2-03d72dfa747c"/>
    <ds:schemaRef ds:uri="http://purl.org/dc/terms/"/>
    <ds:schemaRef ds:uri="http://schemas.microsoft.com/office/2006/documentManagement/types"/>
    <ds:schemaRef ds:uri="http://schemas.openxmlformats.org/package/2006/metadata/core-properties"/>
    <ds:schemaRef ds:uri="0b5b7448-c694-445d-886e-b32b31e81f84"/>
    <ds:schemaRef ds:uri="http://www.w3.org/XML/1998/namespace"/>
    <ds:schemaRef ds:uri="http://purl.org/dc/dcmitype/"/>
    <ds:schemaRef ds:uri="http://purl.org/dc/elements/1.1/"/>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
  <TotalTime>28696</TotalTime>
  <Words>4558</Words>
  <Application>Microsoft Macintosh PowerPoint</Application>
  <PresentationFormat>Widescreen</PresentationFormat>
  <Paragraphs>806</Paragraphs>
  <Slides>26</Slides>
  <Notes>7</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41" baseType="lpstr">
      <vt:lpstr>Arial</vt:lpstr>
      <vt:lpstr>Arial Narrow</vt:lpstr>
      <vt:lpstr>Arial Nova Cond</vt:lpstr>
      <vt:lpstr>Calibri</vt:lpstr>
      <vt:lpstr>Calibri Light</vt:lpstr>
      <vt:lpstr>Century Gothic</vt:lpstr>
      <vt:lpstr>Copperplate Gothic Bold</vt:lpstr>
      <vt:lpstr>Helvetica</vt:lpstr>
      <vt:lpstr>Helvetica Light</vt:lpstr>
      <vt:lpstr>Segoe UI</vt:lpstr>
      <vt:lpstr>Wingdings</vt:lpstr>
      <vt:lpstr>Custom Design</vt:lpstr>
      <vt:lpstr>1_Office Theme</vt:lpstr>
      <vt:lpstr>White</vt:lpstr>
      <vt:lpstr>think-cell Slide</vt:lpstr>
      <vt:lpstr>PowerPoint Presentation</vt:lpstr>
      <vt:lpstr>Why Digitally Transform NASA?</vt:lpstr>
      <vt:lpstr>NASA’s DT Strategic Framework</vt:lpstr>
      <vt:lpstr>NASA’s DT Implementation Approach</vt:lpstr>
      <vt:lpstr>Transformation of Engineering – It Takes a Village</vt:lpstr>
      <vt:lpstr>NASA’s Digital Engineering Need</vt:lpstr>
      <vt:lpstr>Year 1 (FY22) Digital Engineering Activities</vt:lpstr>
      <vt:lpstr>Year 2: FY23 DE Project Schedule </vt:lpstr>
      <vt:lpstr>Engineering Project Lifecycle</vt:lpstr>
      <vt:lpstr>Digital Engineering Needs, Goals, &amp; Objectives</vt:lpstr>
      <vt:lpstr>Engineering Project Lifecycle</vt:lpstr>
      <vt:lpstr>NASA Procedural Requirements (NPR) Analysis Process</vt:lpstr>
      <vt:lpstr>Model Based Systems Engineering Capability Assessment</vt:lpstr>
      <vt:lpstr>Model Based Systems Engineering Capability Assessment</vt:lpstr>
      <vt:lpstr>Number of Models &amp; Users by Mission Directorate and Program (FY23)</vt:lpstr>
      <vt:lpstr>PowerPoint Presentation</vt:lpstr>
      <vt:lpstr>PowerPoint Presentation</vt:lpstr>
      <vt:lpstr>Toolchain Pilot: Phased Integration of Commonly Used Engineering Tools w/in NASA Engineering Domain</vt:lpstr>
      <vt:lpstr>Design, Manufacturing &amp; Inspection: Capability Definitions</vt:lpstr>
      <vt:lpstr>Design, Manufacturing &amp; Inspection: Agreed-to Common Capabilities &amp; Maturity (Summer 2023)</vt:lpstr>
      <vt:lpstr>NASA MBSE Tiered Capability Training Requirements</vt:lpstr>
      <vt:lpstr>NASA DE Training Development To Date</vt:lpstr>
      <vt:lpstr>OCIO-DE Collaborative Strategic Planning Examples</vt:lpstr>
      <vt:lpstr>Going Forward</vt:lpstr>
      <vt:lpstr>The Asks to Industry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Status to SE Workshop 2023</dc:title>
  <dc:subject/>
  <dc:creator>Hill, Terry (EX) / JSC / NASA</dc:creator>
  <cp:keywords/>
  <dc:description/>
  <cp:lastModifiedBy>Terry Hill</cp:lastModifiedBy>
  <cp:revision>369</cp:revision>
  <cp:lastPrinted>2022-11-02T15:49:37Z</cp:lastPrinted>
  <dcterms:created xsi:type="dcterms:W3CDTF">2021-06-29T19:37:10Z</dcterms:created>
  <dcterms:modified xsi:type="dcterms:W3CDTF">2024-01-06T20:45:58Z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0x0101009AB8CE86EC815249AA11EB8EEFED31B5</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ies>
</file>