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56" r:id="rId2"/>
    <p:sldId id="405" r:id="rId3"/>
    <p:sldId id="409" r:id="rId4"/>
    <p:sldId id="406" r:id="rId5"/>
    <p:sldId id="410" r:id="rId6"/>
    <p:sldId id="407" r:id="rId7"/>
    <p:sldId id="411" r:id="rId8"/>
    <p:sldId id="412" r:id="rId9"/>
    <p:sldId id="413" r:id="rId10"/>
    <p:sldId id="414" r:id="rId11"/>
    <p:sldId id="408" r:id="rId12"/>
    <p:sldId id="4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FF"/>
    <a:srgbClr val="044A98"/>
    <a:srgbClr val="F7F7F7"/>
    <a:srgbClr val="F8FFFF"/>
    <a:srgbClr val="F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>
        <p:scale>
          <a:sx n="90" d="100"/>
          <a:sy n="90" d="100"/>
        </p:scale>
        <p:origin x="53" y="-22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3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00E3F-0A7D-4D06-8E70-B8DE90A7D42A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8BB95-66F4-4FF9-9D13-6D3AA1244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97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D01C4-3705-472A-9A80-B69B6189C1C9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D757B-D003-40DD-A922-43D8A052E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4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Shorten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57B-D003-40DD-A922-43D8A052E1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9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9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4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0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0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4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345" y="1330036"/>
            <a:ext cx="5576455" cy="48469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30036"/>
            <a:ext cx="5539509" cy="48469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272"/>
            <a:ext cx="10515600" cy="8725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0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2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7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0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1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0789"/>
            <a:ext cx="10515600" cy="83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531" y="1056857"/>
            <a:ext cx="11880940" cy="5240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SciTech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86B72-5D67-4993-A141-A28ED8FE382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259"/>
          <a:stretch/>
        </p:blipFill>
        <p:spPr>
          <a:xfrm>
            <a:off x="1249680" y="2887316"/>
            <a:ext cx="9692640" cy="3410228"/>
          </a:xfrm>
          <a:prstGeom prst="rect">
            <a:avLst/>
          </a:prstGeom>
        </p:spPr>
      </p:pic>
      <p:pic>
        <p:nvPicPr>
          <p:cNvPr id="8" name="Picture 67" descr="NASA-logo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0" y="116110"/>
            <a:ext cx="88841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48" y="116110"/>
            <a:ext cx="1238122" cy="73152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55530" y="952243"/>
            <a:ext cx="11880940" cy="0"/>
          </a:xfrm>
          <a:prstGeom prst="line">
            <a:avLst/>
          </a:prstGeom>
          <a:ln w="12700">
            <a:solidFill>
              <a:srgbClr val="044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17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425" y="4079439"/>
            <a:ext cx="9144000" cy="2248347"/>
          </a:xfrm>
        </p:spPr>
        <p:txBody>
          <a:bodyPr>
            <a:noAutofit/>
          </a:bodyPr>
          <a:lstStyle/>
          <a:p>
            <a:r>
              <a:rPr lang="en-US" b="1" dirty="0"/>
              <a:t>John R. Cooper</a:t>
            </a:r>
          </a:p>
          <a:p>
            <a:r>
              <a:rPr lang="en-US" b="1" dirty="0"/>
              <a:t>NASA Langley Research Center</a:t>
            </a:r>
          </a:p>
          <a:p>
            <a:r>
              <a:rPr lang="en-US" b="1" dirty="0"/>
              <a:t>AIAA SciTech, January 2024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8025" y="1117099"/>
            <a:ext cx="10972800" cy="23985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Environment Adversarial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220772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5434-431E-DC31-A943-0647762C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5C267-DECB-B11F-0415-DE1CDB6F2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 improvements over baseline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P-values for EARL vs. baseline comparison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3C4D5-9E18-F34C-C7E2-98224B92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FED59-4238-2FA0-EC17-3FC372872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654" y="1810279"/>
            <a:ext cx="4314825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F1B47E-8140-EAD8-DD3F-8F093C889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416" y="3729476"/>
            <a:ext cx="4305300" cy="1019175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65F0F5D-CE58-7E78-7317-0D68938C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0DD0BE-D88E-B9A0-4484-1FFF15CE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SciTech 2024</a:t>
            </a:r>
          </a:p>
        </p:txBody>
      </p:sp>
    </p:spTree>
    <p:extLst>
      <p:ext uri="{BB962C8B-B14F-4D97-AF65-F5344CB8AC3E}">
        <p14:creationId xmlns:p14="http://schemas.microsoft.com/office/powerpoint/2010/main" val="351036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808B-858E-B5A8-4C78-51E6601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D1383-85D0-D318-A42D-EDE67CA3B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results show performance increase compared to standard RL across all variations of training environment when using adversarial training</a:t>
            </a:r>
          </a:p>
          <a:p>
            <a:r>
              <a:rPr lang="en-US" dirty="0"/>
              <a:t>Gradient of performance predictor is effective for updating the environment in an adversarial manner</a:t>
            </a:r>
          </a:p>
          <a:p>
            <a:r>
              <a:rPr lang="en-US" dirty="0"/>
              <a:t>EARL could be used to learn policies for complicated tasks</a:t>
            </a:r>
          </a:p>
          <a:p>
            <a:r>
              <a:rPr lang="en-US" dirty="0"/>
              <a:t>Method presented for increasing difficulty, but decreasing difficulty is an open question</a:t>
            </a:r>
          </a:p>
          <a:p>
            <a:r>
              <a:rPr lang="en-US" dirty="0"/>
              <a:t>Future work will test EARL on more environments with other baseline RL algorithms for the inner-loop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53C4-3A1D-CFB0-1FCE-0A7A31BA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EA3296-ACBD-E711-2DA7-5D7C4103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3EBE1C-2687-4F4A-0C03-0828A61E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SciTech 2024</a:t>
            </a:r>
          </a:p>
        </p:txBody>
      </p:sp>
    </p:spTree>
    <p:extLst>
      <p:ext uri="{BB962C8B-B14F-4D97-AF65-F5344CB8AC3E}">
        <p14:creationId xmlns:p14="http://schemas.microsoft.com/office/powerpoint/2010/main" val="1534850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John R. Cooper</a:t>
            </a:r>
          </a:p>
          <a:p>
            <a:r>
              <a:rPr lang="en-US" dirty="0"/>
              <a:t>Autonomous Integrated Systems Research Branch</a:t>
            </a:r>
          </a:p>
          <a:p>
            <a:r>
              <a:rPr lang="en-US" dirty="0"/>
              <a:t>NASA Langley Research Center</a:t>
            </a:r>
          </a:p>
          <a:p>
            <a:r>
              <a:rPr lang="en-US" dirty="0"/>
              <a:t>john.r.cooper@nasa.gov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SciTech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6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DE9A-ED3F-84DF-1886-3B315A62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566B5-96C6-14D3-8396-4CD6B71AD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Contribution: a method for improving performance of reinforcement learning agents</a:t>
            </a:r>
          </a:p>
          <a:p>
            <a:r>
              <a:rPr lang="en-US" dirty="0"/>
              <a:t>Gradually make agent’s task more difficult over the course of training – update environment parameters as an adversary to the agent</a:t>
            </a:r>
          </a:p>
          <a:p>
            <a:r>
              <a:rPr lang="en-US" dirty="0"/>
              <a:t>Inspired by human learning – start with simplified version of new skill, build up to more difficult versions as proficiency is developed</a:t>
            </a:r>
          </a:p>
          <a:p>
            <a:r>
              <a:rPr lang="en-US" dirty="0"/>
              <a:t>Difficulty defined relative to agent – agent’s predicted return from environment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32EC0-5010-7E1F-038C-BCDE3A30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16913C-0021-6997-6A3E-99B358FA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D4083D-BE6C-BC56-5DC7-84FBDB31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SciTech 2024</a:t>
            </a:r>
          </a:p>
        </p:txBody>
      </p:sp>
    </p:spTree>
    <p:extLst>
      <p:ext uri="{BB962C8B-B14F-4D97-AF65-F5344CB8AC3E}">
        <p14:creationId xmlns:p14="http://schemas.microsoft.com/office/powerpoint/2010/main" val="372689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6450-A78A-4F71-C47F-AD992D71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45ADE-0A33-8DA1-1F75-6598931C0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Curriculum Learning </a:t>
            </a:r>
          </a:p>
          <a:p>
            <a:pPr lvl="1"/>
            <a:r>
              <a:rPr lang="en-US" dirty="0"/>
              <a:t>Update parameters from easy solvability towards desired environment</a:t>
            </a:r>
          </a:p>
          <a:p>
            <a:pPr lvl="1"/>
            <a:r>
              <a:rPr lang="en-US" dirty="0"/>
              <a:t>Curriculum design an open problem</a:t>
            </a:r>
          </a:p>
          <a:p>
            <a:r>
              <a:rPr lang="en-US" dirty="0"/>
              <a:t>Model-Agnostic Meta-Learning</a:t>
            </a:r>
          </a:p>
          <a:p>
            <a:pPr lvl="1"/>
            <a:r>
              <a:rPr lang="en-US" dirty="0"/>
              <a:t>Increase agent generalizability by randomizing task during training</a:t>
            </a:r>
          </a:p>
          <a:p>
            <a:pPr lvl="1"/>
            <a:r>
              <a:rPr lang="en-US" dirty="0"/>
              <a:t>Agent then easily fine-tuned for specific tasks</a:t>
            </a:r>
          </a:p>
          <a:p>
            <a:r>
              <a:rPr lang="en-US" dirty="0"/>
              <a:t>Deep Reinforcement Learning Self Play</a:t>
            </a:r>
          </a:p>
          <a:p>
            <a:pPr lvl="1"/>
            <a:r>
              <a:rPr lang="en-US" dirty="0"/>
              <a:t>An agent can achieve superhuman performance in 2-player games when trained against itself</a:t>
            </a:r>
          </a:p>
          <a:p>
            <a:pPr lvl="1"/>
            <a:r>
              <a:rPr lang="en-US" dirty="0"/>
              <a:t>How can this fact be leveraged for real world applications?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EBC4A-003C-6CAB-88F2-FA33CB43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801F63-2812-26F1-5F17-1EA0E76B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03701E-40A2-4BF3-DDC0-EEE2AF4C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SciTech 2024</a:t>
            </a:r>
          </a:p>
        </p:txBody>
      </p:sp>
    </p:spTree>
    <p:extLst>
      <p:ext uri="{BB962C8B-B14F-4D97-AF65-F5344CB8AC3E}">
        <p14:creationId xmlns:p14="http://schemas.microsoft.com/office/powerpoint/2010/main" val="9979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76E9A-4DFF-C4AC-740C-4915FB31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Environment Adversarial Reinforcement Learning (EARL)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5DC3F-F573-CD9E-F129-E00F78DD6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up reinforcement learning (RL) training into multiple iterations</a:t>
            </a:r>
          </a:p>
          <a:p>
            <a:r>
              <a:rPr lang="en-US" dirty="0"/>
              <a:t>After each iteration, collect performance data by running trained agent with randomized environment parameters</a:t>
            </a:r>
          </a:p>
          <a:p>
            <a:r>
              <a:rPr lang="en-US" dirty="0"/>
              <a:t>Train performance prediction network – predicted return as a function of environment parameters</a:t>
            </a:r>
          </a:p>
          <a:p>
            <a:r>
              <a:rPr lang="en-US" dirty="0"/>
              <a:t>Update environment parameters in direction of negative gradient to decrease predicted performance</a:t>
            </a:r>
          </a:p>
          <a:p>
            <a:r>
              <a:rPr lang="en-US" dirty="0"/>
              <a:t>Continue RL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35B27-452B-0478-B31A-FA3EC832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DE88F3-2EF5-5A48-9DFB-1FD5CC6475A9}"/>
                  </a:ext>
                </a:extLst>
              </p:cNvPr>
              <p:cNvSpPr txBox="1"/>
              <p:nvPr/>
            </p:nvSpPr>
            <p:spPr>
              <a:xfrm>
                <a:off x="1710269" y="4923276"/>
                <a:ext cx="9245598" cy="8190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/>
                  <a:t>Loss function for training performance predictor: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𝒫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	(1)</a:t>
                </a:r>
              </a:p>
              <a:p>
                <a:r>
                  <a:rPr lang="en-US" dirty="0"/>
                  <a:t>Environment parameter update law: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/>
                  <a:t>		(2)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DE88F3-2EF5-5A48-9DFB-1FD5CC647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269" y="4923276"/>
                <a:ext cx="9245598" cy="819007"/>
              </a:xfrm>
              <a:prstGeom prst="rect">
                <a:avLst/>
              </a:prstGeom>
              <a:blipFill>
                <a:blip r:embed="rId2"/>
                <a:stretch>
                  <a:fillRect l="-1583" b="-1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01FD51-13A7-262C-FAA3-EBCE0045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60E01DF-97B5-5F82-DCB0-E4B09D8A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SciTech 2024</a:t>
            </a:r>
          </a:p>
        </p:txBody>
      </p:sp>
    </p:spTree>
    <p:extLst>
      <p:ext uri="{BB962C8B-B14F-4D97-AF65-F5344CB8AC3E}">
        <p14:creationId xmlns:p14="http://schemas.microsoft.com/office/powerpoint/2010/main" val="218753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574F-3BB2-B07E-61E4-1CAC07A6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1EAF6-8121-18C3-0C13-235E020A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A9DC8-D9A9-E87E-4CC1-C7F6C9038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63" y="1374775"/>
            <a:ext cx="10715625" cy="498157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5729366-CBF8-51C5-0AD6-15E68519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75EDA9-3E32-A56B-2941-18930752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SciTech 2024</a:t>
            </a:r>
          </a:p>
        </p:txBody>
      </p:sp>
    </p:spTree>
    <p:extLst>
      <p:ext uri="{BB962C8B-B14F-4D97-AF65-F5344CB8AC3E}">
        <p14:creationId xmlns:p14="http://schemas.microsoft.com/office/powerpoint/2010/main" val="167296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BCA9-83CE-FCCD-4946-6414C53E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55E37-6198-F717-093E-3C7A558A0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Tested on continuous </a:t>
            </a:r>
            <a:r>
              <a:rPr lang="en-US" dirty="0" err="1"/>
              <a:t>CartPole</a:t>
            </a:r>
            <a:r>
              <a:rPr lang="en-US" dirty="0"/>
              <a:t> environment from </a:t>
            </a:r>
            <a:r>
              <a:rPr lang="en-US" dirty="0" err="1"/>
              <a:t>OpenAI</a:t>
            </a:r>
            <a:r>
              <a:rPr lang="en-US" dirty="0"/>
              <a:t> gym</a:t>
            </a:r>
          </a:p>
          <a:p>
            <a:pPr lvl="1"/>
            <a:r>
              <a:rPr lang="en-US" dirty="0"/>
              <a:t>Environment parameters:</a:t>
            </a:r>
          </a:p>
          <a:p>
            <a:pPr lvl="2"/>
            <a:r>
              <a:rPr lang="en-US" dirty="0"/>
              <a:t>Cart mass, initial value = 1</a:t>
            </a:r>
          </a:p>
          <a:p>
            <a:pPr lvl="2"/>
            <a:r>
              <a:rPr lang="en-US" dirty="0"/>
              <a:t>Pole mass, initial value = 0.1</a:t>
            </a:r>
          </a:p>
          <a:p>
            <a:pPr lvl="2"/>
            <a:r>
              <a:rPr lang="en-US" dirty="0"/>
              <a:t>Pole length, initial value = 0.5</a:t>
            </a:r>
          </a:p>
          <a:p>
            <a:pPr lvl="2"/>
            <a:r>
              <a:rPr lang="en-US" dirty="0"/>
              <a:t>Gravitational acceleration, initial value = 9.8</a:t>
            </a:r>
          </a:p>
          <a:p>
            <a:r>
              <a:rPr lang="en-US" dirty="0"/>
              <a:t>RL algorithm: TD3 from Stable Baselines library with default parameters</a:t>
            </a:r>
          </a:p>
          <a:p>
            <a:r>
              <a:rPr lang="en-US" dirty="0"/>
              <a:t>3 training configurations:</a:t>
            </a:r>
          </a:p>
          <a:p>
            <a:pPr lvl="1"/>
            <a:r>
              <a:rPr lang="en-US" dirty="0"/>
              <a:t>EARL</a:t>
            </a:r>
          </a:p>
          <a:p>
            <a:pPr lvl="1"/>
            <a:r>
              <a:rPr lang="en-US" dirty="0"/>
              <a:t>Baseline trained on easy environment</a:t>
            </a:r>
          </a:p>
          <a:p>
            <a:pPr lvl="1"/>
            <a:r>
              <a:rPr lang="en-US" dirty="0"/>
              <a:t>Baseline trained on hard environment</a:t>
            </a:r>
          </a:p>
          <a:p>
            <a:r>
              <a:rPr lang="en-US" dirty="0"/>
              <a:t>Predictor network: </a:t>
            </a:r>
          </a:p>
          <a:p>
            <a:pPr lvl="1"/>
            <a:r>
              <a:rPr lang="en-US" dirty="0"/>
              <a:t>Multilayer perceptron</a:t>
            </a:r>
          </a:p>
          <a:p>
            <a:pPr lvl="1"/>
            <a:r>
              <a:rPr lang="en-US" dirty="0"/>
              <a:t>2 hidden layers, 128 units each, </a:t>
            </a:r>
            <a:r>
              <a:rPr lang="en-US" dirty="0" err="1"/>
              <a:t>ReLU</a:t>
            </a:r>
            <a:r>
              <a:rPr lang="en-US" dirty="0"/>
              <a:t> activation</a:t>
            </a:r>
          </a:p>
          <a:p>
            <a:pPr lvl="1"/>
            <a:r>
              <a:rPr lang="en-US" dirty="0"/>
              <a:t>Output layer: linear combination of final hidden layer</a:t>
            </a:r>
          </a:p>
          <a:p>
            <a:r>
              <a:rPr lang="en-US" dirty="0"/>
              <a:t>1e6 environment samples for each training run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47707-E18C-726E-4D80-7D762EE0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4B853-03AD-7981-4B3E-BEE69E1B2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391" y="3582459"/>
            <a:ext cx="1657350" cy="25717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97E3EE-D82C-2C68-91A2-A13E11AA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621" y="1345991"/>
            <a:ext cx="1867213" cy="12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96C96A-B655-8268-462C-2F08F221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312456-3BFB-5E0B-4CD0-117F9A97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SciTech 2024</a:t>
            </a:r>
          </a:p>
        </p:txBody>
      </p:sp>
    </p:spTree>
    <p:extLst>
      <p:ext uri="{BB962C8B-B14F-4D97-AF65-F5344CB8AC3E}">
        <p14:creationId xmlns:p14="http://schemas.microsoft.com/office/powerpoint/2010/main" val="169511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ABEC-B274-2903-A6D7-108CDC21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2E97F-EB4C-9068-5023-D1EDAE823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" y="3820925"/>
            <a:ext cx="11880940" cy="24766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Solid lines: mean return</a:t>
            </a:r>
          </a:p>
          <a:p>
            <a:r>
              <a:rPr lang="en-US" dirty="0"/>
              <a:t>Shaded area: +/- 1 standard deviation</a:t>
            </a:r>
          </a:p>
          <a:p>
            <a:r>
              <a:rPr lang="en-US" dirty="0"/>
              <a:t>Baseline trained on easy converges first</a:t>
            </a:r>
          </a:p>
          <a:p>
            <a:r>
              <a:rPr lang="en-US" dirty="0"/>
              <a:t>EARL converges with baseline trained on hard</a:t>
            </a:r>
          </a:p>
          <a:p>
            <a:pPr lvl="1"/>
            <a:r>
              <a:rPr lang="en-US" dirty="0"/>
              <a:t>Baseline achieves higher return early in training</a:t>
            </a:r>
          </a:p>
          <a:p>
            <a:pPr lvl="1"/>
            <a:r>
              <a:rPr lang="en-US" dirty="0"/>
              <a:t>EARL converges to higher return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C817-F4ED-B3A0-55A0-4029067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03CB2D-7EF6-B4F4-D05F-C8DA63CA7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554" y="969177"/>
            <a:ext cx="8353425" cy="280987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A7D3981-DBE8-093D-1F67-92B2D70D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814D23-25C6-C4FC-078F-6075D53E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SciTech 2024</a:t>
            </a:r>
          </a:p>
        </p:txBody>
      </p:sp>
    </p:spTree>
    <p:extLst>
      <p:ext uri="{BB962C8B-B14F-4D97-AF65-F5344CB8AC3E}">
        <p14:creationId xmlns:p14="http://schemas.microsoft.com/office/powerpoint/2010/main" val="57970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3F749-621D-3620-7A60-0FE71890F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Trajectories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9787B-F2C2-04A1-CC4F-5401068A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A25F4C-AD32-5B87-3054-7F7005773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533" y="1208502"/>
            <a:ext cx="6333067" cy="514784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F6DC779-3BB9-A97A-E140-433CF447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EB2B649-CE59-7E88-57EA-EC6C9C4B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SciTech 2024</a:t>
            </a:r>
          </a:p>
        </p:txBody>
      </p:sp>
    </p:spTree>
    <p:extLst>
      <p:ext uri="{BB962C8B-B14F-4D97-AF65-F5344CB8AC3E}">
        <p14:creationId xmlns:p14="http://schemas.microsoft.com/office/powerpoint/2010/main" val="339826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0AB0F-A9E4-BF2B-E340-BAD5226B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C68E5-7386-0D44-E2D7-E5E41FD11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training, each agent tested for 100 episodes on both easy and hard environments</a:t>
            </a:r>
          </a:p>
          <a:p>
            <a:pPr lvl="1"/>
            <a:r>
              <a:rPr lang="en-US" dirty="0"/>
              <a:t>Since each run results in a different hard environment, the baseline agents trained the easy environment are tested on all hard environments from each of the six runs</a:t>
            </a:r>
          </a:p>
          <a:p>
            <a:r>
              <a:rPr lang="en-US" dirty="0"/>
              <a:t>EARL outperforms all other test cases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B4D7-259A-6A87-C3D5-CD32D0F9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B72-5D67-4993-A141-A28ED8FE3823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74C427-F6ED-62DD-82AC-6B86ECB3F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8890"/>
            <a:ext cx="5705475" cy="213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CB3AC4-428B-09FF-3E8E-EA1590CB7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3518889"/>
            <a:ext cx="5206320" cy="277865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B1AFF2B-9C19-E25E-02E0-36540F80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6DFC5EF-B22D-0FCA-D96B-D0C1BD4C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SciTech 2024</a:t>
            </a:r>
          </a:p>
        </p:txBody>
      </p:sp>
    </p:spTree>
    <p:extLst>
      <p:ext uri="{BB962C8B-B14F-4D97-AF65-F5344CB8AC3E}">
        <p14:creationId xmlns:p14="http://schemas.microsoft.com/office/powerpoint/2010/main" val="3410902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19717</TotalTime>
  <Words>603</Words>
  <Application>Microsoft Office PowerPoint</Application>
  <PresentationFormat>Widescreen</PresentationFormat>
  <Paragraphs>109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PowerPoint Presentation</vt:lpstr>
      <vt:lpstr>Introduction</vt:lpstr>
      <vt:lpstr>Related Work</vt:lpstr>
      <vt:lpstr>Environment Adversarial Reinforcement Learning (EARL)</vt:lpstr>
      <vt:lpstr>Algorithm</vt:lpstr>
      <vt:lpstr>Experimental Setup</vt:lpstr>
      <vt:lpstr>Learning Curves</vt:lpstr>
      <vt:lpstr>Parameters Trajectories</vt:lpstr>
      <vt:lpstr>Results</vt:lpstr>
      <vt:lpstr>Results</vt:lpstr>
      <vt:lpstr>Conclusions</vt:lpstr>
      <vt:lpstr>Thanks!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Allen, B Danette (LARC-D318)</dc:creator>
  <cp:lastModifiedBy>John Cooper</cp:lastModifiedBy>
  <cp:revision>308</cp:revision>
  <dcterms:created xsi:type="dcterms:W3CDTF">2018-06-08T18:36:56Z</dcterms:created>
  <dcterms:modified xsi:type="dcterms:W3CDTF">2024-01-08T04:03:34Z</dcterms:modified>
</cp:coreProperties>
</file>