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7" r:id="rId5"/>
  </p:sldMasterIdLst>
  <p:notesMasterIdLst>
    <p:notesMasterId r:id="rId17"/>
  </p:notesMasterIdLst>
  <p:handoutMasterIdLst>
    <p:handoutMasterId r:id="rId18"/>
  </p:handoutMasterIdLst>
  <p:sldIdLst>
    <p:sldId id="266" r:id="rId6"/>
    <p:sldId id="257" r:id="rId7"/>
    <p:sldId id="260" r:id="rId8"/>
    <p:sldId id="307" r:id="rId9"/>
    <p:sldId id="265" r:id="rId10"/>
    <p:sldId id="511" r:id="rId11"/>
    <p:sldId id="339" r:id="rId12"/>
    <p:sldId id="512" r:id="rId13"/>
    <p:sldId id="262" r:id="rId14"/>
    <p:sldId id="303" r:id="rId15"/>
    <p:sldId id="26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gadia, Vishal (LARC-E301)[STARSS III Affiiate]" initials="BV(IA" lastIdx="4" clrIdx="0">
    <p:extLst>
      <p:ext uri="{19B8F6BF-5375-455C-9EA6-DF929625EA0E}">
        <p15:presenceInfo xmlns:p15="http://schemas.microsoft.com/office/powerpoint/2012/main" userId="S-1-5-21-330711430-3775241029-4075259233-848668" providerId="AD"/>
      </p:ext>
    </p:extLst>
  </p:cmAuthor>
  <p:cmAuthor id="2" name="Groenen, Danielle (LARC-E301)[Science Systems &amp; Applications, Inc.]" initials="GD(S&amp;AI" lastIdx="3" clrIdx="1">
    <p:extLst>
      <p:ext uri="{19B8F6BF-5375-455C-9EA6-DF929625EA0E}">
        <p15:presenceInfo xmlns:p15="http://schemas.microsoft.com/office/powerpoint/2012/main" userId="S-1-5-21-330711430-3775241029-4075259233-9046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7FA"/>
    <a:srgbClr val="BFE5FF"/>
    <a:srgbClr val="DBE8EE"/>
    <a:srgbClr val="91B4C8"/>
    <a:srgbClr val="6AC0E1"/>
    <a:srgbClr val="52B3D9"/>
    <a:srgbClr val="68BAE1"/>
    <a:srgbClr val="6DB8E3"/>
    <a:srgbClr val="AAE3F7"/>
    <a:srgbClr val="ABD5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659" autoAdjust="0"/>
  </p:normalViewPr>
  <p:slideViewPr>
    <p:cSldViewPr snapToGrid="0">
      <p:cViewPr varScale="1">
        <p:scale>
          <a:sx n="71" d="100"/>
          <a:sy n="71" d="100"/>
        </p:scale>
        <p:origin x="552" y="5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12/28/2023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rs.earthdata.nasa.gov/"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Helvetica Neue"/>
                <a:cs typeface="Arial"/>
              </a:rPr>
              <a:t>Monitoring of North </a:t>
            </a:r>
            <a:r>
              <a:rPr lang="en-US" sz="1200" b="1" dirty="0" err="1">
                <a:latin typeface="Helvetica Neue"/>
                <a:cs typeface="Arial"/>
              </a:rPr>
              <a:t>America’S</a:t>
            </a:r>
            <a:r>
              <a:rPr lang="en-US" sz="1200" b="1" dirty="0">
                <a:latin typeface="Helvetica Neue"/>
                <a:cs typeface="Arial"/>
              </a:rPr>
              <a:t> Air Quality From Space</a:t>
            </a:r>
          </a:p>
          <a:p>
            <a:r>
              <a:rPr lang="en-US" dirty="0"/>
              <a:t>The Tropospheric Emissions: Monitoring of </a:t>
            </a:r>
            <a:r>
              <a:rPr lang="en-US" dirty="0" err="1"/>
              <a:t>POllution</a:t>
            </a:r>
            <a:r>
              <a:rPr lang="en-US" dirty="0"/>
              <a:t> (TEMPO) instrument represents a groundbreaking advancement in remote sensing technology, providing real-time and high-resolution measurements of atmospheric pollutants and air quality monitoring. This presentation will highlight the significance of TEMPO and its data distribution by NASA’s Atmospheric Science Data Center (ASDC) to facilitate the analyses by the research and end user communities. TEMPO's geostationary orbit allows for continuous and high-resolution measurements of key atmospheric pollutants, including nitrogen dioxide (NO2), ozone (O3), and formaldehyde (HCHO). As a result, researchers can investigate the distribution patterns of these pollutants on an hourly basis, providing valuable information for understanding regional and temporal variations in air quality. Furthermore, this presentation will highlight the usability of TEMPO data in complementing ground-based air quality monitoring networks. ASDC distribution services and tools facilitate efficient data handling and analysis to support research and application uses of TEMPO data. As part of NASA’s </a:t>
            </a:r>
            <a:r>
              <a:rPr lang="en-US" dirty="0" err="1"/>
              <a:t>Earthdata</a:t>
            </a:r>
            <a:r>
              <a:rPr lang="en-US" dirty="0"/>
              <a:t> ecosystem, TEMPO will be available through </a:t>
            </a:r>
            <a:r>
              <a:rPr lang="en-US" dirty="0" err="1"/>
              <a:t>Earthdata</a:t>
            </a:r>
            <a:r>
              <a:rPr lang="en-US" dirty="0"/>
              <a:t> Search and Worldview, as well as have variable and spatial </a:t>
            </a:r>
            <a:r>
              <a:rPr lang="en-US" dirty="0" err="1"/>
              <a:t>subsetting</a:t>
            </a:r>
            <a:r>
              <a:rPr lang="en-US" dirty="0"/>
              <a:t> capabilities. This presentation will provide an overview of data access and services available for TEMPO data.</a:t>
            </a:r>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84103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2</a:t>
            </a:fld>
            <a:endParaRPr lang="en-US"/>
          </a:p>
        </p:txBody>
      </p:sp>
    </p:spTree>
    <p:extLst>
      <p:ext uri="{BB962C8B-B14F-4D97-AF65-F5344CB8AC3E}">
        <p14:creationId xmlns:p14="http://schemas.microsoft.com/office/powerpoint/2010/main" val="320044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3</a:t>
            </a:fld>
            <a:endParaRPr lang="en-US"/>
          </a:p>
        </p:txBody>
      </p:sp>
    </p:spTree>
    <p:extLst>
      <p:ext uri="{BB962C8B-B14F-4D97-AF65-F5344CB8AC3E}">
        <p14:creationId xmlns:p14="http://schemas.microsoft.com/office/powerpoint/2010/main" val="200479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4</a:t>
            </a:fld>
            <a:endParaRPr lang="en-US"/>
          </a:p>
        </p:txBody>
      </p:sp>
    </p:spTree>
    <p:extLst>
      <p:ext uri="{BB962C8B-B14F-4D97-AF65-F5344CB8AC3E}">
        <p14:creationId xmlns:p14="http://schemas.microsoft.com/office/powerpoint/2010/main" val="3950671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2DACE51-B16C-5F84-D61E-79A2060DEC77}"/>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35AAF-EF1E-4F41-8AF3-F79FF58AA14E}"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970" name="Rectangle 2">
            <a:extLst>
              <a:ext uri="{FF2B5EF4-FFF2-40B4-BE49-F238E27FC236}">
                <a16:creationId xmlns:a16="http://schemas.microsoft.com/office/drawing/2014/main" id="{34FAE7B5-E540-E919-67FD-A86456CCE1F8}"/>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6472B4C4-7DE3-5A63-EBDE-0761003FBA43}"/>
              </a:ext>
            </a:extLst>
          </p:cNvPr>
          <p:cNvSpPr>
            <a:spLocks noGrp="1" noChangeArrowheads="1"/>
          </p:cNvSpPr>
          <p:nvPr>
            <p:ph type="body" idx="1"/>
          </p:nvPr>
        </p:nvSpPr>
        <p:spPr/>
        <p:txBody>
          <a:bodyPr/>
          <a:lstStyle/>
          <a:p>
            <a:r>
              <a:rPr lang="en-US" altLang="en-US" dirty="0"/>
              <a:t>April 7</a:t>
            </a:r>
            <a:r>
              <a:rPr lang="en-US" altLang="en-US" baseline="30000" dirty="0"/>
              <a:t>th</a:t>
            </a:r>
            <a:r>
              <a:rPr lang="en-US" altLang="en-US" dirty="0"/>
              <a:t> TEMPO was launch from Cape Canaveral operated with Intelsat 40e onboarding a Falcon 9 rocket . Tempo is scanning from a geostationary orbit with 290-740nm a spectral resolution 0.57 nm. East to west north to south hourly scans with a spatial resolution of 2x4km. To measure atmospheric composition, enhance forecasting of air quality and to see air quality impact on the society and environmental justice. It will measure primarily aerosols, Ozone, Nitrogen dioxide and formaldehyde</a:t>
            </a:r>
          </a:p>
        </p:txBody>
      </p:sp>
    </p:spTree>
    <p:extLst>
      <p:ext uri="{BB962C8B-B14F-4D97-AF65-F5344CB8AC3E}">
        <p14:creationId xmlns:p14="http://schemas.microsoft.com/office/powerpoint/2010/main" val="2728912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Earthdata</a:t>
            </a:r>
            <a:r>
              <a:rPr lang="en-US" dirty="0"/>
              <a:t> Login </a:t>
            </a:r>
            <a:r>
              <a:rPr lang="en-US" dirty="0">
                <a:hlinkClick r:id="rId3"/>
              </a:rPr>
              <a:t>https://urs.earthdata.nasa.gov</a:t>
            </a:r>
            <a:r>
              <a:rPr lang="en-US" dirty="0"/>
              <a:t> </a:t>
            </a:r>
          </a:p>
          <a:p>
            <a:r>
              <a:rPr lang="en-US" dirty="0"/>
              <a:t>WCS Web Coverage Services</a:t>
            </a:r>
          </a:p>
          <a:p>
            <a:r>
              <a:rPr lang="en-US" dirty="0"/>
              <a:t>WMS Web Mapping Services</a:t>
            </a:r>
          </a:p>
          <a:p>
            <a:endParaRPr lang="en-US" dirty="0">
              <a:cs typeface="Calibri"/>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8</a:t>
            </a:fld>
            <a:endParaRPr lang="en-US"/>
          </a:p>
        </p:txBody>
      </p:sp>
    </p:spTree>
    <p:extLst>
      <p:ext uri="{BB962C8B-B14F-4D97-AF65-F5344CB8AC3E}">
        <p14:creationId xmlns:p14="http://schemas.microsoft.com/office/powerpoint/2010/main" val="859105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a:t>
            </a:r>
            <a:r>
              <a:rPr lang="en-US" sz="1200" b="0" i="0" kern="1200" err="1">
                <a:solidFill>
                  <a:schemeClr val="tx1"/>
                </a:solidFill>
                <a:effectLst/>
                <a:latin typeface="+mn-lt"/>
                <a:ea typeface="+mn-ea"/>
                <a:cs typeface="+mn-cs"/>
              </a:rPr>
              <a:t>Earthdata</a:t>
            </a:r>
            <a:r>
              <a:rPr lang="en-US" sz="1200" b="0" i="0" kern="1200" baseline="0">
                <a:solidFill>
                  <a:schemeClr val="tx1"/>
                </a:solidFill>
                <a:effectLst/>
                <a:latin typeface="+mn-lt"/>
                <a:ea typeface="+mn-ea"/>
                <a:cs typeface="+mn-cs"/>
              </a:rPr>
              <a:t> Forum is our new online resource for </a:t>
            </a:r>
            <a:r>
              <a:rPr lang="en-US" sz="1200" b="0" i="0" kern="1200">
                <a:solidFill>
                  <a:schemeClr val="tx1"/>
                </a:solidFill>
                <a:effectLst/>
                <a:latin typeface="+mn-lt"/>
                <a:ea typeface="+mn-ea"/>
                <a:cs typeface="+mn-cs"/>
              </a:rPr>
              <a:t>staff members and subject matter experts from several NASA Distributed Active Archive Centers (DAACs) assist inquirers with questions about their NASA Earth science data. General questions, research needs, and data applications can all be subjects here.</a:t>
            </a:r>
            <a:r>
              <a:rPr lang="en-US" sz="1200" b="0" i="0" kern="1200" baseline="0">
                <a:solidFill>
                  <a:schemeClr val="tx1"/>
                </a:solidFill>
                <a:effectLst/>
                <a:latin typeface="+mn-lt"/>
                <a:ea typeface="+mn-ea"/>
                <a:cs typeface="+mn-cs"/>
              </a:rPr>
              <a:t> </a:t>
            </a:r>
            <a:r>
              <a:rPr lang="en-US" sz="1200" b="0" i="0" kern="1200">
                <a:solidFill>
                  <a:schemeClr val="tx1"/>
                </a:solidFill>
                <a:effectLst/>
                <a:latin typeface="+mn-lt"/>
                <a:ea typeface="+mn-ea"/>
                <a:cs typeface="+mn-cs"/>
              </a:rPr>
              <a:t>Members of the NASA scientific user community are encouraged also provide insights and collaborative assistance.​</a:t>
            </a:r>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10</a:t>
            </a:fld>
            <a:endParaRPr lang="en-US"/>
          </a:p>
        </p:txBody>
      </p:sp>
    </p:spTree>
    <p:extLst>
      <p:ext uri="{BB962C8B-B14F-4D97-AF65-F5344CB8AC3E}">
        <p14:creationId xmlns:p14="http://schemas.microsoft.com/office/powerpoint/2010/main" val="3092427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61048510-E575-EC4D-AC24-1F31E8291FA3}" type="datetime1">
              <a:rPr lang="en-US" smtClean="0"/>
              <a:t>12/28/2023</a:t>
            </a:fld>
            <a:endParaRPr lang="en-US"/>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a:t>PRESENTER NAME</a:t>
            </a:r>
          </a:p>
          <a:p>
            <a:pPr>
              <a:spcBef>
                <a:spcPts val="400"/>
              </a:spcBef>
            </a:pPr>
            <a:r>
              <a:rPr lang="en-US"/>
              <a:t>Title</a:t>
            </a:r>
          </a:p>
          <a:p>
            <a:pPr>
              <a:spcBef>
                <a:spcPts val="400"/>
              </a:spcBef>
            </a:pPr>
            <a:r>
              <a:rPr lang="en-US"/>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9189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24" userDrawn="1">
          <p15:clr>
            <a:srgbClr val="FBAE40"/>
          </p15:clr>
        </p15:guide>
        <p15:guide id="2" pos="2424" userDrawn="1">
          <p15:clr>
            <a:srgbClr val="FBAE40"/>
          </p15:clr>
        </p15:guide>
        <p15:guide id="3" pos="336" userDrawn="1">
          <p15:clr>
            <a:srgbClr val="FBAE40"/>
          </p15:clr>
        </p15:guide>
        <p15:guide id="4" orient="horz" pos="2040" userDrawn="1">
          <p15:clr>
            <a:srgbClr val="FBAE40"/>
          </p15:clr>
        </p15:guide>
        <p15:guide id="5" orient="horz" pos="26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5C3778A4-7E51-F843-B442-9AB8F9B1B316}" type="datetime1">
              <a:rPr lang="en-US" smtClean="0"/>
              <a:t>12/28/2023</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AA1E046B-ED24-6E46-B6B7-E0B87B6DBC93}" type="datetime1">
              <a:rPr lang="en-US" smtClean="0"/>
              <a:t>12/28/2023</a:t>
            </a:fld>
            <a:endParaRPr lang="en-US"/>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6BF74303-5CC8-A742-91C1-5C845EA8F6D6}" type="datetime1">
              <a:rPr lang="en-US" smtClean="0"/>
              <a:t>12/28/2023</a:t>
            </a:fld>
            <a:endParaRPr lang="en-US"/>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C599AF67-EA06-934F-8B5B-BDD6DB237689}" type="datetime1">
              <a:rPr lang="en-US" smtClean="0"/>
              <a:t>12/28/2023</a:t>
            </a:fld>
            <a:endParaRPr lang="en-US"/>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A9F0BA44-6269-1648-A641-A3055C375614}" type="datetime1">
              <a:rPr lang="en-US" smtClean="0"/>
              <a:t>12/28/2023</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1A1A-5C5A-4D36-86E2-FA5B74CE1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ABE26F-3BC8-4060-AD1C-304271ED10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FD302-F549-4C91-835A-7EFB6853107B}"/>
              </a:ext>
            </a:extLst>
          </p:cNvPr>
          <p:cNvSpPr>
            <a:spLocks noGrp="1"/>
          </p:cNvSpPr>
          <p:nvPr>
            <p:ph type="dt" sz="half" idx="10"/>
          </p:nvPr>
        </p:nvSpPr>
        <p:spPr/>
        <p:txBody>
          <a:bodyPr/>
          <a:lstStyle/>
          <a:p>
            <a:fld id="{ADA3E03E-C834-46EE-AFA2-B2C826A3CD54}" type="datetimeFigureOut">
              <a:rPr lang="en-US" smtClean="0"/>
              <a:t>12/28/2023</a:t>
            </a:fld>
            <a:endParaRPr lang="en-US"/>
          </a:p>
        </p:txBody>
      </p:sp>
      <p:sp>
        <p:nvSpPr>
          <p:cNvPr id="5" name="Footer Placeholder 4">
            <a:extLst>
              <a:ext uri="{FF2B5EF4-FFF2-40B4-BE49-F238E27FC236}">
                <a16:creationId xmlns:a16="http://schemas.microsoft.com/office/drawing/2014/main" id="{E56A9E35-6642-4D68-84B8-BCF7C57F7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B4D460-879D-461A-BC56-05AFC7554092}"/>
              </a:ext>
            </a:extLst>
          </p:cNvPr>
          <p:cNvSpPr>
            <a:spLocks noGrp="1"/>
          </p:cNvSpPr>
          <p:nvPr>
            <p:ph type="sldNum" sz="quarter" idx="12"/>
          </p:nvPr>
        </p:nvSpPr>
        <p:spPr/>
        <p:txBody>
          <a:bodyPr/>
          <a:lstStyle/>
          <a:p>
            <a:fld id="{12AA3B43-5BAA-4069-8E72-22938B046C21}" type="slidenum">
              <a:rPr lang="en-US" smtClean="0"/>
              <a:t>‹#›</a:t>
            </a:fld>
            <a:endParaRPr lang="en-US"/>
          </a:p>
        </p:txBody>
      </p:sp>
    </p:spTree>
    <p:extLst>
      <p:ext uri="{BB962C8B-B14F-4D97-AF65-F5344CB8AC3E}">
        <p14:creationId xmlns:p14="http://schemas.microsoft.com/office/powerpoint/2010/main" val="2665714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C5FF-D96D-4E73-A1AC-4FC787BEF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F119B-C809-4AB6-B095-72AE8BE028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D4053-01FE-4C99-8A63-0AA812366AB4}"/>
              </a:ext>
            </a:extLst>
          </p:cNvPr>
          <p:cNvSpPr>
            <a:spLocks noGrp="1"/>
          </p:cNvSpPr>
          <p:nvPr>
            <p:ph type="dt" sz="half" idx="10"/>
          </p:nvPr>
        </p:nvSpPr>
        <p:spPr/>
        <p:txBody>
          <a:bodyPr/>
          <a:lstStyle/>
          <a:p>
            <a:fld id="{ADA3E03E-C834-46EE-AFA2-B2C826A3CD54}" type="datetimeFigureOut">
              <a:rPr lang="en-US" smtClean="0"/>
              <a:t>12/28/2023</a:t>
            </a:fld>
            <a:endParaRPr lang="en-US"/>
          </a:p>
        </p:txBody>
      </p:sp>
      <p:sp>
        <p:nvSpPr>
          <p:cNvPr id="5" name="Footer Placeholder 4">
            <a:extLst>
              <a:ext uri="{FF2B5EF4-FFF2-40B4-BE49-F238E27FC236}">
                <a16:creationId xmlns:a16="http://schemas.microsoft.com/office/drawing/2014/main" id="{2D6FA08A-50C7-4CC2-8E4E-DD674D632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9150F-2317-4A62-8738-59C002F9F640}"/>
              </a:ext>
            </a:extLst>
          </p:cNvPr>
          <p:cNvSpPr>
            <a:spLocks noGrp="1"/>
          </p:cNvSpPr>
          <p:nvPr>
            <p:ph type="sldNum" sz="quarter" idx="12"/>
          </p:nvPr>
        </p:nvSpPr>
        <p:spPr/>
        <p:txBody>
          <a:bodyPr/>
          <a:lstStyle/>
          <a:p>
            <a:fld id="{12AA3B43-5BAA-4069-8E72-22938B046C21}" type="slidenum">
              <a:rPr lang="en-US" smtClean="0"/>
              <a:t>‹#›</a:t>
            </a:fld>
            <a:endParaRPr lang="en-US"/>
          </a:p>
        </p:txBody>
      </p:sp>
    </p:spTree>
    <p:extLst>
      <p:ext uri="{BB962C8B-B14F-4D97-AF65-F5344CB8AC3E}">
        <p14:creationId xmlns:p14="http://schemas.microsoft.com/office/powerpoint/2010/main" val="1948603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F135-D69A-4F2C-97CB-EEF6DD8D00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BE4B30-559F-4FD6-A7C3-1D939E80CB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0DB0D4-567D-4E24-B8F6-0FFA3DD12753}"/>
              </a:ext>
            </a:extLst>
          </p:cNvPr>
          <p:cNvSpPr>
            <a:spLocks noGrp="1"/>
          </p:cNvSpPr>
          <p:nvPr>
            <p:ph type="dt" sz="half" idx="10"/>
          </p:nvPr>
        </p:nvSpPr>
        <p:spPr/>
        <p:txBody>
          <a:bodyPr/>
          <a:lstStyle/>
          <a:p>
            <a:fld id="{ADA3E03E-C834-46EE-AFA2-B2C826A3CD54}" type="datetimeFigureOut">
              <a:rPr lang="en-US" smtClean="0"/>
              <a:t>12/28/2023</a:t>
            </a:fld>
            <a:endParaRPr lang="en-US"/>
          </a:p>
        </p:txBody>
      </p:sp>
      <p:sp>
        <p:nvSpPr>
          <p:cNvPr id="5" name="Footer Placeholder 4">
            <a:extLst>
              <a:ext uri="{FF2B5EF4-FFF2-40B4-BE49-F238E27FC236}">
                <a16:creationId xmlns:a16="http://schemas.microsoft.com/office/drawing/2014/main" id="{946CD190-6125-4009-861C-AA7D3D517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9E410-A5B2-486F-AEB0-09770D80D1D0}"/>
              </a:ext>
            </a:extLst>
          </p:cNvPr>
          <p:cNvSpPr>
            <a:spLocks noGrp="1"/>
          </p:cNvSpPr>
          <p:nvPr>
            <p:ph type="sldNum" sz="quarter" idx="12"/>
          </p:nvPr>
        </p:nvSpPr>
        <p:spPr/>
        <p:txBody>
          <a:bodyPr/>
          <a:lstStyle/>
          <a:p>
            <a:fld id="{12AA3B43-5BAA-4069-8E72-22938B046C21}" type="slidenum">
              <a:rPr lang="en-US" smtClean="0"/>
              <a:t>‹#›</a:t>
            </a:fld>
            <a:endParaRPr lang="en-US"/>
          </a:p>
        </p:txBody>
      </p:sp>
    </p:spTree>
    <p:extLst>
      <p:ext uri="{BB962C8B-B14F-4D97-AF65-F5344CB8AC3E}">
        <p14:creationId xmlns:p14="http://schemas.microsoft.com/office/powerpoint/2010/main" val="545217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C13CB-18C2-4905-A496-1E1E27DE4E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E38391-8F92-4AA8-BADA-8C730E53EA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39761-146C-4D96-86D9-6CC304048C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C992E-EAD3-48F4-B7A2-0C7631C202A9}"/>
              </a:ext>
            </a:extLst>
          </p:cNvPr>
          <p:cNvSpPr>
            <a:spLocks noGrp="1"/>
          </p:cNvSpPr>
          <p:nvPr>
            <p:ph type="dt" sz="half" idx="10"/>
          </p:nvPr>
        </p:nvSpPr>
        <p:spPr/>
        <p:txBody>
          <a:bodyPr/>
          <a:lstStyle/>
          <a:p>
            <a:fld id="{ADA3E03E-C834-46EE-AFA2-B2C826A3CD54}" type="datetimeFigureOut">
              <a:rPr lang="en-US" smtClean="0"/>
              <a:t>12/28/2023</a:t>
            </a:fld>
            <a:endParaRPr lang="en-US"/>
          </a:p>
        </p:txBody>
      </p:sp>
      <p:sp>
        <p:nvSpPr>
          <p:cNvPr id="6" name="Footer Placeholder 5">
            <a:extLst>
              <a:ext uri="{FF2B5EF4-FFF2-40B4-BE49-F238E27FC236}">
                <a16:creationId xmlns:a16="http://schemas.microsoft.com/office/drawing/2014/main" id="{4C199C56-E724-48BA-AB45-4C831A331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917155-A7C5-4BD8-9FCC-A11ECC9D09CD}"/>
              </a:ext>
            </a:extLst>
          </p:cNvPr>
          <p:cNvSpPr>
            <a:spLocks noGrp="1"/>
          </p:cNvSpPr>
          <p:nvPr>
            <p:ph type="sldNum" sz="quarter" idx="12"/>
          </p:nvPr>
        </p:nvSpPr>
        <p:spPr/>
        <p:txBody>
          <a:bodyPr/>
          <a:lstStyle/>
          <a:p>
            <a:fld id="{12AA3B43-5BAA-4069-8E72-22938B046C21}" type="slidenum">
              <a:rPr lang="en-US" smtClean="0"/>
              <a:t>‹#›</a:t>
            </a:fld>
            <a:endParaRPr lang="en-US"/>
          </a:p>
        </p:txBody>
      </p:sp>
    </p:spTree>
    <p:extLst>
      <p:ext uri="{BB962C8B-B14F-4D97-AF65-F5344CB8AC3E}">
        <p14:creationId xmlns:p14="http://schemas.microsoft.com/office/powerpoint/2010/main" val="714903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EEAA4-8E0E-4D53-9F4B-B24C908CE8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848E9C-5DF1-4531-AAD8-E143CB51D7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351D5A-BB44-4D34-B755-F61BC2E0E1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57F568-4FB9-4748-873C-1E4C193CED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3BCFFD-5004-4AFF-AA8A-E0CF2A3B0C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BEE7DB-0758-43A5-9F6A-3341DBD1FD4B}"/>
              </a:ext>
            </a:extLst>
          </p:cNvPr>
          <p:cNvSpPr>
            <a:spLocks noGrp="1"/>
          </p:cNvSpPr>
          <p:nvPr>
            <p:ph type="dt" sz="half" idx="10"/>
          </p:nvPr>
        </p:nvSpPr>
        <p:spPr/>
        <p:txBody>
          <a:bodyPr/>
          <a:lstStyle/>
          <a:p>
            <a:fld id="{ADA3E03E-C834-46EE-AFA2-B2C826A3CD54}" type="datetimeFigureOut">
              <a:rPr lang="en-US" smtClean="0"/>
              <a:t>12/28/2023</a:t>
            </a:fld>
            <a:endParaRPr lang="en-US"/>
          </a:p>
        </p:txBody>
      </p:sp>
      <p:sp>
        <p:nvSpPr>
          <p:cNvPr id="8" name="Footer Placeholder 7">
            <a:extLst>
              <a:ext uri="{FF2B5EF4-FFF2-40B4-BE49-F238E27FC236}">
                <a16:creationId xmlns:a16="http://schemas.microsoft.com/office/drawing/2014/main" id="{B20B59CB-3F2F-499A-BCDE-9A21A7CD0A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7DFC85-77D1-4818-A178-E86F227B55F8}"/>
              </a:ext>
            </a:extLst>
          </p:cNvPr>
          <p:cNvSpPr>
            <a:spLocks noGrp="1"/>
          </p:cNvSpPr>
          <p:nvPr>
            <p:ph type="sldNum" sz="quarter" idx="12"/>
          </p:nvPr>
        </p:nvSpPr>
        <p:spPr/>
        <p:txBody>
          <a:bodyPr/>
          <a:lstStyle/>
          <a:p>
            <a:fld id="{12AA3B43-5BAA-4069-8E72-22938B046C21}" type="slidenum">
              <a:rPr lang="en-US" smtClean="0"/>
              <a:t>‹#›</a:t>
            </a:fld>
            <a:endParaRPr lang="en-US"/>
          </a:p>
        </p:txBody>
      </p:sp>
    </p:spTree>
    <p:extLst>
      <p:ext uri="{BB962C8B-B14F-4D97-AF65-F5344CB8AC3E}">
        <p14:creationId xmlns:p14="http://schemas.microsoft.com/office/powerpoint/2010/main" val="4235009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97059B84-1F8D-9F43-BBFC-BE9D2B4AD1AD}" type="datetime1">
              <a:rPr lang="en-US" smtClean="0"/>
              <a:t>12/28/2023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309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0C423-0B3C-47F8-911F-475D9402C9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37EE2C-167E-4A5B-806E-4DE70C6ADA7D}"/>
              </a:ext>
            </a:extLst>
          </p:cNvPr>
          <p:cNvSpPr>
            <a:spLocks noGrp="1"/>
          </p:cNvSpPr>
          <p:nvPr>
            <p:ph type="dt" sz="half" idx="10"/>
          </p:nvPr>
        </p:nvSpPr>
        <p:spPr/>
        <p:txBody>
          <a:bodyPr/>
          <a:lstStyle/>
          <a:p>
            <a:fld id="{ADA3E03E-C834-46EE-AFA2-B2C826A3CD54}" type="datetimeFigureOut">
              <a:rPr lang="en-US" smtClean="0"/>
              <a:t>12/28/2023</a:t>
            </a:fld>
            <a:endParaRPr lang="en-US"/>
          </a:p>
        </p:txBody>
      </p:sp>
      <p:sp>
        <p:nvSpPr>
          <p:cNvPr id="4" name="Footer Placeholder 3">
            <a:extLst>
              <a:ext uri="{FF2B5EF4-FFF2-40B4-BE49-F238E27FC236}">
                <a16:creationId xmlns:a16="http://schemas.microsoft.com/office/drawing/2014/main" id="{DE55A758-748A-4867-83A7-7E7111F04E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B2D672-2B5E-463E-BF14-40161F56D9F7}"/>
              </a:ext>
            </a:extLst>
          </p:cNvPr>
          <p:cNvSpPr>
            <a:spLocks noGrp="1"/>
          </p:cNvSpPr>
          <p:nvPr>
            <p:ph type="sldNum" sz="quarter" idx="12"/>
          </p:nvPr>
        </p:nvSpPr>
        <p:spPr/>
        <p:txBody>
          <a:bodyPr/>
          <a:lstStyle/>
          <a:p>
            <a:fld id="{12AA3B43-5BAA-4069-8E72-22938B046C21}" type="slidenum">
              <a:rPr lang="en-US" smtClean="0"/>
              <a:t>‹#›</a:t>
            </a:fld>
            <a:endParaRPr lang="en-US"/>
          </a:p>
        </p:txBody>
      </p:sp>
    </p:spTree>
    <p:extLst>
      <p:ext uri="{BB962C8B-B14F-4D97-AF65-F5344CB8AC3E}">
        <p14:creationId xmlns:p14="http://schemas.microsoft.com/office/powerpoint/2010/main" val="3222888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35D90-2FF7-4D6C-B2CF-FF054866AAB8}"/>
              </a:ext>
            </a:extLst>
          </p:cNvPr>
          <p:cNvSpPr>
            <a:spLocks noGrp="1"/>
          </p:cNvSpPr>
          <p:nvPr>
            <p:ph type="dt" sz="half" idx="10"/>
          </p:nvPr>
        </p:nvSpPr>
        <p:spPr/>
        <p:txBody>
          <a:bodyPr/>
          <a:lstStyle/>
          <a:p>
            <a:fld id="{ADA3E03E-C834-46EE-AFA2-B2C826A3CD54}" type="datetimeFigureOut">
              <a:rPr lang="en-US" smtClean="0"/>
              <a:t>12/28/2023</a:t>
            </a:fld>
            <a:endParaRPr lang="en-US"/>
          </a:p>
        </p:txBody>
      </p:sp>
      <p:sp>
        <p:nvSpPr>
          <p:cNvPr id="3" name="Footer Placeholder 2">
            <a:extLst>
              <a:ext uri="{FF2B5EF4-FFF2-40B4-BE49-F238E27FC236}">
                <a16:creationId xmlns:a16="http://schemas.microsoft.com/office/drawing/2014/main" id="{A4A886B2-38C5-4FEB-A1F0-B313257B4E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27546F-4B01-4823-BF21-A9AEC0E281AA}"/>
              </a:ext>
            </a:extLst>
          </p:cNvPr>
          <p:cNvSpPr>
            <a:spLocks noGrp="1"/>
          </p:cNvSpPr>
          <p:nvPr>
            <p:ph type="sldNum" sz="quarter" idx="12"/>
          </p:nvPr>
        </p:nvSpPr>
        <p:spPr/>
        <p:txBody>
          <a:bodyPr/>
          <a:lstStyle/>
          <a:p>
            <a:fld id="{12AA3B43-5BAA-4069-8E72-22938B046C21}" type="slidenum">
              <a:rPr lang="en-US" smtClean="0"/>
              <a:t>‹#›</a:t>
            </a:fld>
            <a:endParaRPr lang="en-US"/>
          </a:p>
        </p:txBody>
      </p:sp>
    </p:spTree>
    <p:extLst>
      <p:ext uri="{BB962C8B-B14F-4D97-AF65-F5344CB8AC3E}">
        <p14:creationId xmlns:p14="http://schemas.microsoft.com/office/powerpoint/2010/main" val="958159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40F4D-4A99-4B68-9A27-8F8E580B83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281A57-4DAF-4602-AF12-A66E06649F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DC75FF-5370-4756-B8E4-7570B7B972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F07189-4ACA-4127-B4B9-3856D6DD1906}"/>
              </a:ext>
            </a:extLst>
          </p:cNvPr>
          <p:cNvSpPr>
            <a:spLocks noGrp="1"/>
          </p:cNvSpPr>
          <p:nvPr>
            <p:ph type="dt" sz="half" idx="10"/>
          </p:nvPr>
        </p:nvSpPr>
        <p:spPr/>
        <p:txBody>
          <a:bodyPr/>
          <a:lstStyle/>
          <a:p>
            <a:fld id="{ADA3E03E-C834-46EE-AFA2-B2C826A3CD54}" type="datetimeFigureOut">
              <a:rPr lang="en-US" smtClean="0"/>
              <a:t>12/28/2023</a:t>
            </a:fld>
            <a:endParaRPr lang="en-US"/>
          </a:p>
        </p:txBody>
      </p:sp>
      <p:sp>
        <p:nvSpPr>
          <p:cNvPr id="6" name="Footer Placeholder 5">
            <a:extLst>
              <a:ext uri="{FF2B5EF4-FFF2-40B4-BE49-F238E27FC236}">
                <a16:creationId xmlns:a16="http://schemas.microsoft.com/office/drawing/2014/main" id="{7B79194A-5F83-4107-AD20-4FEF15A3B7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3E2CDC-3515-4832-AF0A-5676474BBA75}"/>
              </a:ext>
            </a:extLst>
          </p:cNvPr>
          <p:cNvSpPr>
            <a:spLocks noGrp="1"/>
          </p:cNvSpPr>
          <p:nvPr>
            <p:ph type="sldNum" sz="quarter" idx="12"/>
          </p:nvPr>
        </p:nvSpPr>
        <p:spPr/>
        <p:txBody>
          <a:bodyPr/>
          <a:lstStyle/>
          <a:p>
            <a:fld id="{12AA3B43-5BAA-4069-8E72-22938B046C21}" type="slidenum">
              <a:rPr lang="en-US" smtClean="0"/>
              <a:t>‹#›</a:t>
            </a:fld>
            <a:endParaRPr lang="en-US"/>
          </a:p>
        </p:txBody>
      </p:sp>
    </p:spTree>
    <p:extLst>
      <p:ext uri="{BB962C8B-B14F-4D97-AF65-F5344CB8AC3E}">
        <p14:creationId xmlns:p14="http://schemas.microsoft.com/office/powerpoint/2010/main" val="3265849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8CC2-701C-4AC2-BB7D-E4448D790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193A46-A701-436B-844C-B8C6AFE79B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F2C02-EDFF-49B9-A8EA-40118E7706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914E9F-A4D0-424C-9F60-247722AF6F59}"/>
              </a:ext>
            </a:extLst>
          </p:cNvPr>
          <p:cNvSpPr>
            <a:spLocks noGrp="1"/>
          </p:cNvSpPr>
          <p:nvPr>
            <p:ph type="dt" sz="half" idx="10"/>
          </p:nvPr>
        </p:nvSpPr>
        <p:spPr/>
        <p:txBody>
          <a:bodyPr/>
          <a:lstStyle/>
          <a:p>
            <a:fld id="{ADA3E03E-C834-46EE-AFA2-B2C826A3CD54}" type="datetimeFigureOut">
              <a:rPr lang="en-US" smtClean="0"/>
              <a:t>12/28/2023</a:t>
            </a:fld>
            <a:endParaRPr lang="en-US"/>
          </a:p>
        </p:txBody>
      </p:sp>
      <p:sp>
        <p:nvSpPr>
          <p:cNvPr id="6" name="Footer Placeholder 5">
            <a:extLst>
              <a:ext uri="{FF2B5EF4-FFF2-40B4-BE49-F238E27FC236}">
                <a16:creationId xmlns:a16="http://schemas.microsoft.com/office/drawing/2014/main" id="{8ECB8E44-2CCF-47C2-AF3D-6C5F39517C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8458CA-D364-4CBE-AD73-53CAA3340C26}"/>
              </a:ext>
            </a:extLst>
          </p:cNvPr>
          <p:cNvSpPr>
            <a:spLocks noGrp="1"/>
          </p:cNvSpPr>
          <p:nvPr>
            <p:ph type="sldNum" sz="quarter" idx="12"/>
          </p:nvPr>
        </p:nvSpPr>
        <p:spPr/>
        <p:txBody>
          <a:bodyPr/>
          <a:lstStyle/>
          <a:p>
            <a:fld id="{12AA3B43-5BAA-4069-8E72-22938B046C21}" type="slidenum">
              <a:rPr lang="en-US" smtClean="0"/>
              <a:t>‹#›</a:t>
            </a:fld>
            <a:endParaRPr lang="en-US"/>
          </a:p>
        </p:txBody>
      </p:sp>
    </p:spTree>
    <p:extLst>
      <p:ext uri="{BB962C8B-B14F-4D97-AF65-F5344CB8AC3E}">
        <p14:creationId xmlns:p14="http://schemas.microsoft.com/office/powerpoint/2010/main" val="760350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B55F-9CAF-45C9-B42F-7EC5347442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FDD89F-E5E9-4E5C-BEE9-5900B30834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71368B-7E46-4B60-81BE-8CF18A3706C8}"/>
              </a:ext>
            </a:extLst>
          </p:cNvPr>
          <p:cNvSpPr>
            <a:spLocks noGrp="1"/>
          </p:cNvSpPr>
          <p:nvPr>
            <p:ph type="dt" sz="half" idx="10"/>
          </p:nvPr>
        </p:nvSpPr>
        <p:spPr/>
        <p:txBody>
          <a:bodyPr/>
          <a:lstStyle/>
          <a:p>
            <a:fld id="{ADA3E03E-C834-46EE-AFA2-B2C826A3CD54}" type="datetimeFigureOut">
              <a:rPr lang="en-US" smtClean="0"/>
              <a:t>12/28/2023</a:t>
            </a:fld>
            <a:endParaRPr lang="en-US"/>
          </a:p>
        </p:txBody>
      </p:sp>
      <p:sp>
        <p:nvSpPr>
          <p:cNvPr id="5" name="Footer Placeholder 4">
            <a:extLst>
              <a:ext uri="{FF2B5EF4-FFF2-40B4-BE49-F238E27FC236}">
                <a16:creationId xmlns:a16="http://schemas.microsoft.com/office/drawing/2014/main" id="{AA22BB63-DFD0-460C-B22C-630237B460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93A52-EC40-4FFB-A912-1264E1138C9C}"/>
              </a:ext>
            </a:extLst>
          </p:cNvPr>
          <p:cNvSpPr>
            <a:spLocks noGrp="1"/>
          </p:cNvSpPr>
          <p:nvPr>
            <p:ph type="sldNum" sz="quarter" idx="12"/>
          </p:nvPr>
        </p:nvSpPr>
        <p:spPr/>
        <p:txBody>
          <a:bodyPr/>
          <a:lstStyle/>
          <a:p>
            <a:fld id="{12AA3B43-5BAA-4069-8E72-22938B046C21}" type="slidenum">
              <a:rPr lang="en-US" smtClean="0"/>
              <a:t>‹#›</a:t>
            </a:fld>
            <a:endParaRPr lang="en-US"/>
          </a:p>
        </p:txBody>
      </p:sp>
    </p:spTree>
    <p:extLst>
      <p:ext uri="{BB962C8B-B14F-4D97-AF65-F5344CB8AC3E}">
        <p14:creationId xmlns:p14="http://schemas.microsoft.com/office/powerpoint/2010/main" val="155892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166742-43D9-4039-91CE-599385BE31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24ADD5-4390-4390-9019-F3D172EB59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11FEE1-4957-4849-9038-ED8C92E7CCCF}"/>
              </a:ext>
            </a:extLst>
          </p:cNvPr>
          <p:cNvSpPr>
            <a:spLocks noGrp="1"/>
          </p:cNvSpPr>
          <p:nvPr>
            <p:ph type="dt" sz="half" idx="10"/>
          </p:nvPr>
        </p:nvSpPr>
        <p:spPr/>
        <p:txBody>
          <a:bodyPr/>
          <a:lstStyle/>
          <a:p>
            <a:fld id="{ADA3E03E-C834-46EE-AFA2-B2C826A3CD54}" type="datetimeFigureOut">
              <a:rPr lang="en-US" smtClean="0"/>
              <a:t>12/28/2023</a:t>
            </a:fld>
            <a:endParaRPr lang="en-US"/>
          </a:p>
        </p:txBody>
      </p:sp>
      <p:sp>
        <p:nvSpPr>
          <p:cNvPr id="5" name="Footer Placeholder 4">
            <a:extLst>
              <a:ext uri="{FF2B5EF4-FFF2-40B4-BE49-F238E27FC236}">
                <a16:creationId xmlns:a16="http://schemas.microsoft.com/office/drawing/2014/main" id="{BD2E6D85-513F-45E0-AB32-D6E137A87B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A7D97-EA4C-40AE-962E-23395E2E8986}"/>
              </a:ext>
            </a:extLst>
          </p:cNvPr>
          <p:cNvSpPr>
            <a:spLocks noGrp="1"/>
          </p:cNvSpPr>
          <p:nvPr>
            <p:ph type="sldNum" sz="quarter" idx="12"/>
          </p:nvPr>
        </p:nvSpPr>
        <p:spPr/>
        <p:txBody>
          <a:bodyPr/>
          <a:lstStyle/>
          <a:p>
            <a:fld id="{12AA3B43-5BAA-4069-8E72-22938B046C21}" type="slidenum">
              <a:rPr lang="en-US" smtClean="0"/>
              <a:t>‹#›</a:t>
            </a:fld>
            <a:endParaRPr lang="en-US"/>
          </a:p>
        </p:txBody>
      </p:sp>
    </p:spTree>
    <p:extLst>
      <p:ext uri="{BB962C8B-B14F-4D97-AF65-F5344CB8AC3E}">
        <p14:creationId xmlns:p14="http://schemas.microsoft.com/office/powerpoint/2010/main" val="128993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88C50E3B-566A-3944-93A1-7996F3231232}" type="datetime1">
              <a:rPr lang="en-US" smtClean="0"/>
              <a:t>12/28/2023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42569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14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F19279-B047-7D48-85E8-DF95A6D7ECEF}"/>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1599FD2-9125-B541-B401-B04172892861}"/>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0B26E70B-8A33-914A-9518-534A92C071B1}"/>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1A53DB7C-3BE5-1248-9EF9-A29A0871FC1F}"/>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91678DD0-9F0F-8E4D-9DA3-7734E7E42333}"/>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Rectangle 23">
            <a:extLst>
              <a:ext uri="{FF2B5EF4-FFF2-40B4-BE49-F238E27FC236}">
                <a16:creationId xmlns:a16="http://schemas.microsoft.com/office/drawing/2014/main" id="{F131E2E2-6830-6146-83B1-1D95E1D5EEAE}"/>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49641EF-59A9-EB44-B6A5-EA972A304A2A}" type="datetime1">
              <a:rPr lang="en-US" smtClean="0"/>
              <a:t>12/28/2023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5607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32FC62-3497-1C47-A6D4-744E2DE27B6B}"/>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5E98BFD-7261-2A4A-88D8-8BE7FA0E795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3" name="Freeform 10">
              <a:extLst>
                <a:ext uri="{FF2B5EF4-FFF2-40B4-BE49-F238E27FC236}">
                  <a16:creationId xmlns:a16="http://schemas.microsoft.com/office/drawing/2014/main" id="{ACFB6D1D-0217-1249-B4A7-02FA05433B07}"/>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031D602F-D1EF-824A-8399-D28A1138A66B}"/>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ADA3B2E1-B449-C24A-94E5-849A79FE6A81}"/>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6" name="Rectangle 25">
            <a:extLst>
              <a:ext uri="{FF2B5EF4-FFF2-40B4-BE49-F238E27FC236}">
                <a16:creationId xmlns:a16="http://schemas.microsoft.com/office/drawing/2014/main" id="{90A68660-7217-F145-A81C-CD6DEA0F7BAF}"/>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F02862F0-D083-B845-B6E9-16FEFBF1BB1D}" type="datetime1">
              <a:rPr lang="en-US" smtClean="0"/>
              <a:t>12/28/2023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userDrawn="1">
          <p15:clr>
            <a:srgbClr val="FBAE40"/>
          </p15:clr>
        </p15:guide>
        <p15:guide id="2" pos="34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E70AEB-97F5-0F48-9A3F-D180606A03F2}"/>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128C5F35-408D-3A4C-9A67-8EC08E9E6686}" type="datetime1">
              <a:rPr lang="en-US" smtClean="0"/>
              <a:t>12/28/2023</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90583E90-EA64-D543-87D6-FE6E377F3872}" type="datetime1">
              <a:rPr lang="en-US" smtClean="0"/>
              <a:t>12/28/2023</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12" name="Slide Number Placeholder 3">
            <a:extLst>
              <a:ext uri="{FF2B5EF4-FFF2-40B4-BE49-F238E27FC236}">
                <a16:creationId xmlns:a16="http://schemas.microsoft.com/office/drawing/2014/main" id="{ED06222A-5CBA-0B49-871F-EEAD15CA6A46}"/>
              </a:ext>
            </a:extLst>
          </p:cNvPr>
          <p:cNvSpPr txBox="1">
            <a:spLocks/>
          </p:cNvSpPr>
          <p:nvPr userDrawn="1"/>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65CBF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266841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48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6505EF1-2689-1D4F-9A49-252FB9CB9F46}" type="datetime1">
              <a:rPr lang="en-US" smtClean="0"/>
              <a:t>12/28/2023</a:t>
            </a:fld>
            <a:endParaRPr lang="en-US"/>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74374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2A710D8C-AA93-0340-8C1F-B1357FC4E338}" type="datetime1">
              <a:rPr lang="en-US" smtClean="0"/>
              <a:t>12/28/2023</a:t>
            </a:fld>
            <a:endParaRPr lang="en-US"/>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r>
              <a:rPr lang="en-US"/>
              <a:t>The Science Directorate at NASA's Langley Research Center</a:t>
            </a:r>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16">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93F3FBE9-9076-9443-A2FD-B1185C139A92}" type="datetime1">
              <a:rPr lang="en-US" smtClean="0"/>
              <a:t>12/28/2023</a:t>
            </a:fld>
            <a:endParaRPr lang="en-US"/>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60" r:id="rId3"/>
    <p:sldLayoutId id="2147483662" r:id="rId4"/>
    <p:sldLayoutId id="2147483663" r:id="rId5"/>
    <p:sldLayoutId id="2147483651" r:id="rId6"/>
    <p:sldLayoutId id="2147483666" r:id="rId7"/>
    <p:sldLayoutId id="2147483652" r:id="rId8"/>
    <p:sldLayoutId id="2147483653" r:id="rId9"/>
    <p:sldLayoutId id="2147483654"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C55BF6-C6A5-4528-9293-5CC4D10CB0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AFE1C8-FD71-4D63-A666-8DD205DF61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28834-E1DB-49FF-A3C6-FD63DDD021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A3E03E-C834-46EE-AFA2-B2C826A3CD54}" type="datetimeFigureOut">
              <a:rPr lang="en-US" smtClean="0"/>
              <a:t>12/28/2023</a:t>
            </a:fld>
            <a:endParaRPr lang="en-US"/>
          </a:p>
        </p:txBody>
      </p:sp>
      <p:sp>
        <p:nvSpPr>
          <p:cNvPr id="5" name="Footer Placeholder 4">
            <a:extLst>
              <a:ext uri="{FF2B5EF4-FFF2-40B4-BE49-F238E27FC236}">
                <a16:creationId xmlns:a16="http://schemas.microsoft.com/office/drawing/2014/main" id="{37A6C760-19B7-4B1E-9B00-1298A76285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E6864C-88BB-4816-A369-F803DEF241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A3B43-5BAA-4069-8E72-22938B046C21}" type="slidenum">
              <a:rPr lang="en-US" smtClean="0"/>
              <a:t>‹#›</a:t>
            </a:fld>
            <a:endParaRPr lang="en-US"/>
          </a:p>
        </p:txBody>
      </p:sp>
    </p:spTree>
    <p:extLst>
      <p:ext uri="{BB962C8B-B14F-4D97-AF65-F5344CB8AC3E}">
        <p14:creationId xmlns:p14="http://schemas.microsoft.com/office/powerpoint/2010/main" val="192487278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9" r:id="rId3"/>
    <p:sldLayoutId id="2147483670" r:id="rId4"/>
    <p:sldLayoutId id="2147483671" r:id="rId5"/>
    <p:sldLayoutId id="2147483672" r:id="rId6"/>
    <p:sldLayoutId id="2147483655"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forum.earthdata.nasa.gov/"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mailto:Hazem.mahmoud@nasa.gov" TargetMode="External"/><Relationship Id="rId2" Type="http://schemas.openxmlformats.org/officeDocument/2006/relationships/hyperlink" Target="https://asdc.larc.nasa.gov/"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hyperlink" Target="https://subset.larc.nasa.gov/" TargetMode="External"/><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hyperlink" Target="https://search.earthdata.nasa.gov/" TargetMode="External"/><Relationship Id="rId21" Type="http://schemas.openxmlformats.org/officeDocument/2006/relationships/image" Target="../media/image23.png"/><Relationship Id="rId7" Type="http://schemas.openxmlformats.org/officeDocument/2006/relationships/hyperlink" Target="https://opendap.larc.nasa.gov/" TargetMode="External"/><Relationship Id="rId12" Type="http://schemas.openxmlformats.org/officeDocument/2006/relationships/image" Target="../media/image15.png"/><Relationship Id="rId17" Type="http://schemas.openxmlformats.org/officeDocument/2006/relationships/hyperlink" Target="https://asdc.larc.nasa.gov/" TargetMode="External"/><Relationship Id="rId2" Type="http://schemas.openxmlformats.org/officeDocument/2006/relationships/notesSlide" Target="../notesSlides/notesSlide6.xml"/><Relationship Id="rId16" Type="http://schemas.openxmlformats.org/officeDocument/2006/relationships/image" Target="../media/image19.png"/><Relationship Id="rId20"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hyperlink" Target="https://gis.earthdata.nasa.gov/" TargetMode="External"/><Relationship Id="rId11" Type="http://schemas.openxmlformats.org/officeDocument/2006/relationships/image" Target="../media/image14.png"/><Relationship Id="rId5" Type="http://schemas.openxmlformats.org/officeDocument/2006/relationships/hyperlink" Target="https://harmony.earthdata.nasa.gov/" TargetMode="External"/><Relationship Id="rId15" Type="http://schemas.openxmlformats.org/officeDocument/2006/relationships/image" Target="../media/image18.png"/><Relationship Id="rId23" Type="http://schemas.openxmlformats.org/officeDocument/2006/relationships/image" Target="../media/image25.png"/><Relationship Id="rId10" Type="http://schemas.openxmlformats.org/officeDocument/2006/relationships/hyperlink" Target="mailto:support-asdc@earthdata.nasa.gov" TargetMode="External"/><Relationship Id="rId19" Type="http://schemas.openxmlformats.org/officeDocument/2006/relationships/image" Target="../media/image21.png"/><Relationship Id="rId4" Type="http://schemas.openxmlformats.org/officeDocument/2006/relationships/hyperlink" Target="https://worldview.earthdata.nasa.gov/" TargetMode="External"/><Relationship Id="rId9" Type="http://schemas.openxmlformats.org/officeDocument/2006/relationships/hyperlink" Target="https://forum.earthdata.nasa.gov/" TargetMode="External"/><Relationship Id="rId14" Type="http://schemas.openxmlformats.org/officeDocument/2006/relationships/image" Target="../media/image17.emf"/><Relationship Id="rId22"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gif"/><Relationship Id="rId4" Type="http://schemas.openxmlformats.org/officeDocument/2006/relationships/image" Target="../media/image28.png"/><Relationship Id="rId9" Type="http://schemas.openxmlformats.org/officeDocument/2006/relationships/image" Target="../media/image33.gif"/><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7B6BAC4-5F87-6542-BEEE-CE4FF0892341}"/>
              </a:ext>
            </a:extLst>
          </p:cNvPr>
          <p:cNvGrpSpPr/>
          <p:nvPr/>
        </p:nvGrpSpPr>
        <p:grpSpPr>
          <a:xfrm>
            <a:off x="516442" y="-15373"/>
            <a:ext cx="4621246" cy="6873373"/>
            <a:chOff x="8077201" y="2376488"/>
            <a:chExt cx="2759074" cy="4103687"/>
          </a:xfrm>
        </p:grpSpPr>
        <p:sp>
          <p:nvSpPr>
            <p:cNvPr id="28" name="Freeform 16">
              <a:extLst>
                <a:ext uri="{FF2B5EF4-FFF2-40B4-BE49-F238E27FC236}">
                  <a16:creationId xmlns:a16="http://schemas.microsoft.com/office/drawing/2014/main" id="{8F53E66E-30C4-7644-8F60-C9C6E832A24A}"/>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a:extLst>
                <a:ext uri="{FF2B5EF4-FFF2-40B4-BE49-F238E27FC236}">
                  <a16:creationId xmlns:a16="http://schemas.microsoft.com/office/drawing/2014/main" id="{BDA67E5B-1895-B644-AC9A-EA1677FA263C}"/>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DA4CD01E-55FA-7E4C-A3E5-99EBE4487F30}"/>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 name="Subtitle 2">
            <a:extLst>
              <a:ext uri="{FF2B5EF4-FFF2-40B4-BE49-F238E27FC236}">
                <a16:creationId xmlns:a16="http://schemas.microsoft.com/office/drawing/2014/main" id="{ACBE82BC-024F-394F-81FE-E6FAEB82C0E3}"/>
              </a:ext>
            </a:extLst>
          </p:cNvPr>
          <p:cNvSpPr>
            <a:spLocks noGrp="1"/>
          </p:cNvSpPr>
          <p:nvPr>
            <p:ph type="subTitle" idx="1"/>
          </p:nvPr>
        </p:nvSpPr>
        <p:spPr>
          <a:xfrm>
            <a:off x="3415532" y="4186462"/>
            <a:ext cx="6473186" cy="2416046"/>
          </a:xfrm>
        </p:spPr>
        <p:txBody>
          <a:bodyPr vert="horz" wrap="square" lIns="91440" tIns="45720" rIns="91440" bIns="45720" rtlCol="0" anchor="t">
            <a:spAutoFit/>
          </a:bodyPr>
          <a:lstStyle/>
          <a:p>
            <a:pPr>
              <a:spcBef>
                <a:spcPts val="400"/>
              </a:spcBef>
            </a:pPr>
            <a:r>
              <a:rPr lang="en-US" sz="3200" b="1" dirty="0">
                <a:latin typeface="Helvetica Neue"/>
                <a:cs typeface="Arial"/>
              </a:rPr>
              <a:t>ASDC Distribution and Services of TEMPO Data</a:t>
            </a:r>
          </a:p>
          <a:p>
            <a:pPr>
              <a:spcBef>
                <a:spcPts val="400"/>
              </a:spcBef>
            </a:pPr>
            <a:r>
              <a:rPr lang="en-US" dirty="0">
                <a:latin typeface="Arial"/>
                <a:cs typeface="Arial"/>
              </a:rPr>
              <a:t>Hazem Mahmoud, Daniel Kaufman, Matt Tisdale, Georgina hays-</a:t>
            </a:r>
            <a:r>
              <a:rPr lang="en-US" dirty="0" err="1">
                <a:latin typeface="Arial"/>
                <a:cs typeface="Arial"/>
              </a:rPr>
              <a:t>Crepps</a:t>
            </a:r>
            <a:r>
              <a:rPr lang="en-US" dirty="0">
                <a:latin typeface="Arial"/>
                <a:cs typeface="Arial"/>
              </a:rPr>
              <a:t>, Alexander </a:t>
            </a:r>
            <a:r>
              <a:rPr lang="en-US" dirty="0" err="1">
                <a:latin typeface="Arial"/>
                <a:cs typeface="Arial"/>
              </a:rPr>
              <a:t>Radkvich</a:t>
            </a:r>
            <a:endParaRPr lang="en-US" dirty="0">
              <a:latin typeface="Arial"/>
              <a:cs typeface="Arial"/>
            </a:endParaRPr>
          </a:p>
          <a:p>
            <a:pPr>
              <a:spcBef>
                <a:spcPts val="400"/>
              </a:spcBef>
            </a:pPr>
            <a:r>
              <a:rPr lang="en-US" dirty="0">
                <a:latin typeface="Arial"/>
                <a:cs typeface="Arial"/>
              </a:rPr>
              <a:t>01/29/2024</a:t>
            </a:r>
            <a:endParaRPr lang="en-US" sz="1800" dirty="0"/>
          </a:p>
          <a:p>
            <a:endParaRPr lang="en-US" sz="1800" dirty="0"/>
          </a:p>
        </p:txBody>
      </p:sp>
      <p:grpSp>
        <p:nvGrpSpPr>
          <p:cNvPr id="25" name="Group 24">
            <a:extLst>
              <a:ext uri="{FF2B5EF4-FFF2-40B4-BE49-F238E27FC236}">
                <a16:creationId xmlns:a16="http://schemas.microsoft.com/office/drawing/2014/main" id="{DC118577-8B85-3F4F-9790-2C71FDDC11D4}"/>
              </a:ext>
            </a:extLst>
          </p:cNvPr>
          <p:cNvGrpSpPr/>
          <p:nvPr/>
        </p:nvGrpSpPr>
        <p:grpSpPr>
          <a:xfrm>
            <a:off x="537287" y="3187693"/>
            <a:ext cx="5746788" cy="702502"/>
            <a:chOff x="537287" y="3187693"/>
            <a:chExt cx="5746788" cy="702502"/>
          </a:xfrm>
        </p:grpSpPr>
        <p:grpSp>
          <p:nvGrpSpPr>
            <p:cNvPr id="26" name="Group 25">
              <a:extLst>
                <a:ext uri="{FF2B5EF4-FFF2-40B4-BE49-F238E27FC236}">
                  <a16:creationId xmlns:a16="http://schemas.microsoft.com/office/drawing/2014/main" id="{9244B96F-49FA-CD44-BEE0-1499E040FDB0}"/>
                </a:ext>
              </a:extLst>
            </p:cNvPr>
            <p:cNvGrpSpPr/>
            <p:nvPr userDrawn="1"/>
          </p:nvGrpSpPr>
          <p:grpSpPr>
            <a:xfrm>
              <a:off x="537287" y="3187693"/>
              <a:ext cx="3254923" cy="702502"/>
              <a:chOff x="339725" y="371475"/>
              <a:chExt cx="2647951" cy="571500"/>
            </a:xfrm>
            <a:solidFill>
              <a:srgbClr val="33CDFF"/>
            </a:solidFill>
          </p:grpSpPr>
          <p:sp>
            <p:nvSpPr>
              <p:cNvPr id="37" name="Freeform 55">
                <a:extLst>
                  <a:ext uri="{FF2B5EF4-FFF2-40B4-BE49-F238E27FC236}">
                    <a16:creationId xmlns:a16="http://schemas.microsoft.com/office/drawing/2014/main" id="{16A3A0A8-720F-1B46-B3EA-96E6D9CFB96E}"/>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6">
                <a:extLst>
                  <a:ext uri="{FF2B5EF4-FFF2-40B4-BE49-F238E27FC236}">
                    <a16:creationId xmlns:a16="http://schemas.microsoft.com/office/drawing/2014/main" id="{5C54C28F-34FE-3E41-8A4D-F839F1047467}"/>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7">
                <a:extLst>
                  <a:ext uri="{FF2B5EF4-FFF2-40B4-BE49-F238E27FC236}">
                    <a16:creationId xmlns:a16="http://schemas.microsoft.com/office/drawing/2014/main" id="{4AF1F7D9-2AC0-BD4E-BFFC-85C9A3AD7B29}"/>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8">
                <a:extLst>
                  <a:ext uri="{FF2B5EF4-FFF2-40B4-BE49-F238E27FC236}">
                    <a16:creationId xmlns:a16="http://schemas.microsoft.com/office/drawing/2014/main" id="{F09E0884-9AE8-4745-8D65-C93120C7215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9">
                <a:extLst>
                  <a:ext uri="{FF2B5EF4-FFF2-40B4-BE49-F238E27FC236}">
                    <a16:creationId xmlns:a16="http://schemas.microsoft.com/office/drawing/2014/main" id="{5433AF6A-2277-1842-9086-DF7BB63AC072}"/>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0">
                <a:extLst>
                  <a:ext uri="{FF2B5EF4-FFF2-40B4-BE49-F238E27FC236}">
                    <a16:creationId xmlns:a16="http://schemas.microsoft.com/office/drawing/2014/main" id="{66E611AD-144C-FD42-96F9-F3F396C96341}"/>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1">
                <a:extLst>
                  <a:ext uri="{FF2B5EF4-FFF2-40B4-BE49-F238E27FC236}">
                    <a16:creationId xmlns:a16="http://schemas.microsoft.com/office/drawing/2014/main" id="{5F5D40F7-D7AB-314B-A318-0894DE1FE2B5}"/>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0">
              <a:extLst>
                <a:ext uri="{FF2B5EF4-FFF2-40B4-BE49-F238E27FC236}">
                  <a16:creationId xmlns:a16="http://schemas.microsoft.com/office/drawing/2014/main" id="{3E152E86-8DD8-A34F-8D39-CB56DFC8C590}"/>
                </a:ext>
              </a:extLst>
            </p:cNvPr>
            <p:cNvGrpSpPr/>
            <p:nvPr userDrawn="1"/>
          </p:nvGrpSpPr>
          <p:grpSpPr>
            <a:xfrm>
              <a:off x="3974664" y="3232202"/>
              <a:ext cx="2309411" cy="613029"/>
              <a:chOff x="3138488" y="420688"/>
              <a:chExt cx="1824038" cy="484188"/>
            </a:xfrm>
            <a:solidFill>
              <a:schemeClr val="bg1"/>
            </a:solidFill>
          </p:grpSpPr>
          <p:sp>
            <p:nvSpPr>
              <p:cNvPr id="32" name="Freeform 50">
                <a:extLst>
                  <a:ext uri="{FF2B5EF4-FFF2-40B4-BE49-F238E27FC236}">
                    <a16:creationId xmlns:a16="http://schemas.microsoft.com/office/drawing/2014/main" id="{C3B57C69-0B75-3747-A5AA-13C9B56B7D0F}"/>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1">
                <a:extLst>
                  <a:ext uri="{FF2B5EF4-FFF2-40B4-BE49-F238E27FC236}">
                    <a16:creationId xmlns:a16="http://schemas.microsoft.com/office/drawing/2014/main" id="{D8F3F598-DB9E-EA42-90E2-78619B784148}"/>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2">
                <a:extLst>
                  <a:ext uri="{FF2B5EF4-FFF2-40B4-BE49-F238E27FC236}">
                    <a16:creationId xmlns:a16="http://schemas.microsoft.com/office/drawing/2014/main" id="{1F8BD926-655F-D14B-92F0-F04370A0F615}"/>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53">
                <a:extLst>
                  <a:ext uri="{FF2B5EF4-FFF2-40B4-BE49-F238E27FC236}">
                    <a16:creationId xmlns:a16="http://schemas.microsoft.com/office/drawing/2014/main" id="{CC86B5C8-0453-9146-AF16-96DCA59379F6}"/>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4">
                <a:extLst>
                  <a:ext uri="{FF2B5EF4-FFF2-40B4-BE49-F238E27FC236}">
                    <a16:creationId xmlns:a16="http://schemas.microsoft.com/office/drawing/2014/main" id="{8BAD797F-D4CD-434D-8198-9DEC1DA4E9E7}"/>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 name="Footer Placeholder 3">
            <a:extLst>
              <a:ext uri="{FF2B5EF4-FFF2-40B4-BE49-F238E27FC236}">
                <a16:creationId xmlns:a16="http://schemas.microsoft.com/office/drawing/2014/main" id="{1E71598E-8275-DA40-8A13-8505501B40F1}"/>
              </a:ext>
            </a:extLst>
          </p:cNvPr>
          <p:cNvSpPr>
            <a:spLocks noGrp="1"/>
          </p:cNvSpPr>
          <p:nvPr>
            <p:ph type="ftr" sz="quarter" idx="11"/>
          </p:nvPr>
        </p:nvSpPr>
        <p:spPr/>
        <p:txBody>
          <a:bodyPr/>
          <a:lstStyle/>
          <a:p>
            <a:r>
              <a:rPr lang="en-US"/>
              <a:t>The Science Directorate at NASA's Langley Research Center</a:t>
            </a:r>
          </a:p>
        </p:txBody>
      </p:sp>
    </p:spTree>
    <p:extLst>
      <p:ext uri="{BB962C8B-B14F-4D97-AF65-F5344CB8AC3E}">
        <p14:creationId xmlns:p14="http://schemas.microsoft.com/office/powerpoint/2010/main" val="315478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1" y="621125"/>
            <a:ext cx="6667500" cy="646331"/>
          </a:xfrm>
        </p:spPr>
        <p:txBody>
          <a:bodyPr/>
          <a:lstStyle/>
          <a:p>
            <a:r>
              <a:rPr lang="en-US" err="1">
                <a:solidFill>
                  <a:schemeClr val="tx2"/>
                </a:solidFill>
                <a:latin typeface="Helvetica Neue" panose="02000503000000020004"/>
              </a:rPr>
              <a:t>Earthdata</a:t>
            </a:r>
            <a:r>
              <a:rPr lang="en-US">
                <a:solidFill>
                  <a:schemeClr val="tx2"/>
                </a:solidFill>
                <a:latin typeface="Helvetica Neue" panose="02000503000000020004"/>
              </a:rPr>
              <a:t> Forum</a:t>
            </a:r>
          </a:p>
        </p:txBody>
      </p:sp>
      <p:sp>
        <p:nvSpPr>
          <p:cNvPr id="3" name="Content Placeholder 2"/>
          <p:cNvSpPr>
            <a:spLocks noGrp="1"/>
          </p:cNvSpPr>
          <p:nvPr>
            <p:ph idx="1"/>
          </p:nvPr>
        </p:nvSpPr>
        <p:spPr>
          <a:xfrm>
            <a:off x="469901" y="1385063"/>
            <a:ext cx="4817881" cy="4078039"/>
          </a:xfrm>
        </p:spPr>
        <p:txBody>
          <a:bodyPr/>
          <a:lstStyle/>
          <a:p>
            <a:r>
              <a:rPr lang="en-US" b="1">
                <a:solidFill>
                  <a:schemeClr val="tx2"/>
                </a:solidFill>
                <a:latin typeface="Century Gothic" panose="020B0502020202020204" pitchFamily="34" charset="0"/>
              </a:rPr>
              <a:t>Science Data Users </a:t>
            </a:r>
            <a:r>
              <a:rPr lang="en-US">
                <a:solidFill>
                  <a:schemeClr val="tx2"/>
                </a:solidFill>
                <a:latin typeface="Century Gothic" panose="020B0502020202020204" pitchFamily="34" charset="0"/>
              </a:rPr>
              <a:t>can seamlessly search for information even if they do not know which DAAC the data belongs to.</a:t>
            </a:r>
          </a:p>
          <a:p>
            <a:r>
              <a:rPr lang="en-US" b="1">
                <a:solidFill>
                  <a:schemeClr val="tx2"/>
                </a:solidFill>
                <a:latin typeface="Century Gothic" panose="020B0502020202020204" pitchFamily="34" charset="0"/>
              </a:rPr>
              <a:t>Scientists &amp; Data Providers </a:t>
            </a:r>
            <a:r>
              <a:rPr lang="en-US">
                <a:solidFill>
                  <a:schemeClr val="tx2"/>
                </a:solidFill>
                <a:latin typeface="Century Gothic" panose="020B0502020202020204" pitchFamily="34" charset="0"/>
              </a:rPr>
              <a:t>can effectively assist their user community in more accurately using their products.</a:t>
            </a:r>
          </a:p>
          <a:p>
            <a:r>
              <a:rPr lang="en-US" b="1">
                <a:solidFill>
                  <a:schemeClr val="tx2"/>
                </a:solidFill>
                <a:latin typeface="Century Gothic" panose="020B0502020202020204" pitchFamily="34" charset="0"/>
              </a:rPr>
              <a:t>DAACs &amp; Subject Matter Experts (SMEs)</a:t>
            </a:r>
            <a:r>
              <a:rPr lang="en-US">
                <a:solidFill>
                  <a:schemeClr val="tx2"/>
                </a:solidFill>
                <a:latin typeface="Century Gothic" panose="020B0502020202020204" pitchFamily="34" charset="0"/>
              </a:rPr>
              <a:t> can quickly link users to existing resources.</a:t>
            </a:r>
          </a:p>
          <a:p>
            <a:r>
              <a:rPr lang="en-US" b="1">
                <a:solidFill>
                  <a:schemeClr val="tx2"/>
                </a:solidFill>
                <a:latin typeface="Century Gothic" panose="020B0502020202020204" pitchFamily="34" charset="0"/>
              </a:rPr>
              <a:t>DAAC User Services</a:t>
            </a:r>
            <a:r>
              <a:rPr lang="en-US">
                <a:solidFill>
                  <a:schemeClr val="tx2"/>
                </a:solidFill>
                <a:latin typeface="Century Gothic" panose="020B0502020202020204" pitchFamily="34" charset="0"/>
              </a:rPr>
              <a:t> can swiftly provide inquirers with an authoritative source related to DAAC data products &amp; services.</a:t>
            </a:r>
          </a:p>
        </p:txBody>
      </p:sp>
      <p:sp>
        <p:nvSpPr>
          <p:cNvPr id="4" name="Footer Placeholder 3"/>
          <p:cNvSpPr>
            <a:spLocks noGrp="1"/>
          </p:cNvSpPr>
          <p:nvPr>
            <p:ph type="ftr" sz="quarter" idx="11"/>
          </p:nvPr>
        </p:nvSpPr>
        <p:spPr/>
        <p:txBody>
          <a:bodyPr/>
          <a:lstStyle/>
          <a:p>
            <a:r>
              <a:rPr lang="en-US"/>
              <a:t>The Science Directorate at NASA's Langley Research Center</a:t>
            </a:r>
          </a:p>
        </p:txBody>
      </p:sp>
      <p:sp>
        <p:nvSpPr>
          <p:cNvPr id="5" name="Slide Number Placeholder 4"/>
          <p:cNvSpPr>
            <a:spLocks noGrp="1"/>
          </p:cNvSpPr>
          <p:nvPr>
            <p:ph type="sldNum" sz="quarter" idx="12"/>
          </p:nvPr>
        </p:nvSpPr>
        <p:spPr/>
        <p:txBody>
          <a:bodyPr/>
          <a:lstStyle/>
          <a:p>
            <a:fld id="{2E8C51FE-49D9-314D-9957-ABBF7DDE8782}" type="slidenum">
              <a:rPr lang="en-US" smtClean="0"/>
              <a:pPr/>
              <a:t>10</a:t>
            </a:fld>
            <a:endParaRPr lang="en-US"/>
          </a:p>
        </p:txBody>
      </p:sp>
      <p:pic>
        <p:nvPicPr>
          <p:cNvPr id="1026" name="Picture 2" descr="https://www.arcgis.com/sharing/rest/content/items/3586f7f341b541eda0434e87527492bf/resources/Forum__158568228635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901" y="509217"/>
            <a:ext cx="5486961" cy="54576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03651" y="5946121"/>
            <a:ext cx="4065537" cy="369332"/>
          </a:xfrm>
          <a:prstGeom prst="rect">
            <a:avLst/>
          </a:prstGeom>
        </p:spPr>
        <p:txBody>
          <a:bodyPr wrap="none">
            <a:spAutoFit/>
          </a:bodyPr>
          <a:lstStyle/>
          <a:p>
            <a:r>
              <a:rPr lang="en-US" i="1">
                <a:latin typeface="Century Gothic" panose="020B0502020202020204" pitchFamily="34" charset="0"/>
                <a:hlinkClick r:id="rId4"/>
              </a:rPr>
              <a:t>https://forum.earthdata.nasa.gov/</a:t>
            </a:r>
            <a:endParaRPr lang="en-US" i="1">
              <a:latin typeface="Century Gothic" panose="020B0502020202020204" pitchFamily="34" charset="0"/>
            </a:endParaRPr>
          </a:p>
        </p:txBody>
      </p:sp>
    </p:spTree>
    <p:extLst>
      <p:ext uri="{BB962C8B-B14F-4D97-AF65-F5344CB8AC3E}">
        <p14:creationId xmlns:p14="http://schemas.microsoft.com/office/powerpoint/2010/main" val="151502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t>11</a:t>
            </a:fld>
            <a:endParaRPr lang="en-US"/>
          </a:p>
        </p:txBody>
      </p:sp>
      <p:sp>
        <p:nvSpPr>
          <p:cNvPr id="4" name="Footer Placeholder 3">
            <a:extLst>
              <a:ext uri="{FF2B5EF4-FFF2-40B4-BE49-F238E27FC236}">
                <a16:creationId xmlns:a16="http://schemas.microsoft.com/office/drawing/2014/main" id="{E8DDEC50-2B7D-C04A-A6F7-27CFE141A60D}"/>
              </a:ext>
            </a:extLst>
          </p:cNvPr>
          <p:cNvSpPr>
            <a:spLocks noGrp="1"/>
          </p:cNvSpPr>
          <p:nvPr>
            <p:ph type="ftr" sz="quarter" idx="11"/>
          </p:nvPr>
        </p:nvSpPr>
        <p:spPr/>
        <p:txBody>
          <a:bodyPr/>
          <a:lstStyle/>
          <a:p>
            <a:r>
              <a:rPr lang="en-US"/>
              <a:t>The Science Directorate at NASA's Langley Research Center</a:t>
            </a:r>
          </a:p>
        </p:txBody>
      </p:sp>
      <p:sp>
        <p:nvSpPr>
          <p:cNvPr id="6" name="Rectangle 5">
            <a:extLst>
              <a:ext uri="{FF2B5EF4-FFF2-40B4-BE49-F238E27FC236}">
                <a16:creationId xmlns:a16="http://schemas.microsoft.com/office/drawing/2014/main" id="{B868467A-E115-7148-881F-D4C862364E33}"/>
              </a:ext>
            </a:extLst>
          </p:cNvPr>
          <p:cNvSpPr/>
          <p:nvPr/>
        </p:nvSpPr>
        <p:spPr>
          <a:xfrm>
            <a:off x="2533185" y="2616637"/>
            <a:ext cx="7125629" cy="1415772"/>
          </a:xfrm>
          <a:prstGeom prst="rect">
            <a:avLst/>
          </a:prstGeom>
        </p:spPr>
        <p:txBody>
          <a:bodyPr wrap="square" lIns="91440" tIns="45720" rIns="91440" bIns="45720" anchor="t">
            <a:spAutoFit/>
          </a:bodyPr>
          <a:lstStyle/>
          <a:p>
            <a:pPr algn="ctr"/>
            <a:r>
              <a:rPr lang="en-US" altLang="en-US"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Atmospheric Science Data Center</a:t>
            </a:r>
          </a:p>
          <a:p>
            <a:pPr algn="ctr"/>
            <a:r>
              <a:rPr lang="en-US" altLang="en-US" dirty="0">
                <a:latin typeface="Helvetica Neue" panose="02000503000000020004" pitchFamily="2" charset="0"/>
                <a:ea typeface="Helvetica Neue" panose="02000503000000020004" pitchFamily="2" charset="0"/>
                <a:cs typeface="Helvetica Neue" panose="02000503000000020004" pitchFamily="2" charset="0"/>
              </a:rPr>
              <a:t>NASA Langley Research Center</a:t>
            </a:r>
          </a:p>
          <a:p>
            <a:pPr algn="ctr"/>
            <a:r>
              <a:rPr lang="en-US" altLang="en-US" dirty="0">
                <a:latin typeface="Helvetica Neue" panose="02000503000000020004" pitchFamily="2" charset="0"/>
                <a:ea typeface="Helvetica Neue" panose="02000503000000020004" pitchFamily="2" charset="0"/>
                <a:cs typeface="Helvetica Neue" panose="02000503000000020004" pitchFamily="2" charset="0"/>
              </a:rPr>
              <a:t>Hampton, Virginia (USA)</a:t>
            </a:r>
          </a:p>
          <a:p>
            <a:pPr algn="ctr"/>
            <a:r>
              <a:rPr lang="en-US" i="1" dirty="0">
                <a:hlinkClick r:id="rId2"/>
              </a:rPr>
              <a:t>https://asdc.larc.nasa.gov/</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1400" i="1" dirty="0">
                <a:latin typeface="Century Gothic"/>
                <a:ea typeface="Helvetica Neue" panose="02000503000000020004" pitchFamily="2" charset="0"/>
                <a:cs typeface="Helvetica Neue" panose="02000503000000020004" pitchFamily="2" charset="0"/>
                <a:hlinkClick r:id="rId3"/>
              </a:rPr>
              <a:t>Hazem.mahmoud@nasa.gov</a:t>
            </a:r>
            <a:r>
              <a:rPr lang="en-US" altLang="en-US" sz="1400" i="1" dirty="0">
                <a:latin typeface="Century Gothic"/>
                <a:ea typeface="Helvetica Neue" panose="02000503000000020004" pitchFamily="2" charset="0"/>
                <a:cs typeface="Helvetica Neue" panose="02000503000000020004" pitchFamily="2" charset="0"/>
              </a:rPr>
              <a:t> </a:t>
            </a:r>
            <a:endParaRPr lang="en-US" altLang="en-US" sz="1400" i="1" dirty="0">
              <a:latin typeface="Century Gothic" panose="020B0502020202020204" pitchFamily="34"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6254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2</a:t>
            </a:fld>
            <a:endParaRPr lang="en-US"/>
          </a:p>
        </p:txBody>
      </p:sp>
      <p:grpSp>
        <p:nvGrpSpPr>
          <p:cNvPr id="2" name="Group 1">
            <a:extLst>
              <a:ext uri="{FF2B5EF4-FFF2-40B4-BE49-F238E27FC236}">
                <a16:creationId xmlns:a16="http://schemas.microsoft.com/office/drawing/2014/main" id="{5AFBC62C-7133-BE46-BC56-80CA7202B697}"/>
              </a:ext>
            </a:extLst>
          </p:cNvPr>
          <p:cNvGrpSpPr/>
          <p:nvPr/>
        </p:nvGrpSpPr>
        <p:grpSpPr>
          <a:xfrm>
            <a:off x="5013706" y="1147865"/>
            <a:ext cx="4136254" cy="507225"/>
            <a:chOff x="5013706" y="1147865"/>
            <a:chExt cx="4136254" cy="507225"/>
          </a:xfrm>
        </p:grpSpPr>
        <p:grpSp>
          <p:nvGrpSpPr>
            <p:cNvPr id="46" name="Group 45">
              <a:extLst>
                <a:ext uri="{FF2B5EF4-FFF2-40B4-BE49-F238E27FC236}">
                  <a16:creationId xmlns:a16="http://schemas.microsoft.com/office/drawing/2014/main" id="{039DCB97-1132-E44F-9FA5-1BDCD9331E05}"/>
                </a:ext>
              </a:extLst>
            </p:cNvPr>
            <p:cNvGrpSpPr/>
            <p:nvPr userDrawn="1"/>
          </p:nvGrpSpPr>
          <p:grpSpPr>
            <a:xfrm>
              <a:off x="5013706" y="1147865"/>
              <a:ext cx="2350138" cy="507225"/>
              <a:chOff x="339725" y="371475"/>
              <a:chExt cx="2647951" cy="571500"/>
            </a:xfrm>
            <a:solidFill>
              <a:srgbClr val="00C1EF"/>
            </a:solidFill>
          </p:grpSpPr>
          <p:sp>
            <p:nvSpPr>
              <p:cNvPr id="47" name="Freeform 55">
                <a:extLst>
                  <a:ext uri="{FF2B5EF4-FFF2-40B4-BE49-F238E27FC236}">
                    <a16:creationId xmlns:a16="http://schemas.microsoft.com/office/drawing/2014/main" id="{66CF6968-ACFA-774D-8A43-4C9799037AF0}"/>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6">
                <a:extLst>
                  <a:ext uri="{FF2B5EF4-FFF2-40B4-BE49-F238E27FC236}">
                    <a16:creationId xmlns:a16="http://schemas.microsoft.com/office/drawing/2014/main" id="{0A7E8A10-A0BE-A64B-B840-4CEA0A349724}"/>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7">
                <a:extLst>
                  <a:ext uri="{FF2B5EF4-FFF2-40B4-BE49-F238E27FC236}">
                    <a16:creationId xmlns:a16="http://schemas.microsoft.com/office/drawing/2014/main" id="{670AA4CB-ADD5-E943-9ECE-C1975A51009E}"/>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8">
                <a:extLst>
                  <a:ext uri="{FF2B5EF4-FFF2-40B4-BE49-F238E27FC236}">
                    <a16:creationId xmlns:a16="http://schemas.microsoft.com/office/drawing/2014/main" id="{894F3233-68BD-8D4B-95CE-6534587A8824}"/>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9">
                <a:extLst>
                  <a:ext uri="{FF2B5EF4-FFF2-40B4-BE49-F238E27FC236}">
                    <a16:creationId xmlns:a16="http://schemas.microsoft.com/office/drawing/2014/main" id="{6D9CC056-51E0-EF47-A0B7-9E7A4D5CB39F}"/>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0">
                <a:extLst>
                  <a:ext uri="{FF2B5EF4-FFF2-40B4-BE49-F238E27FC236}">
                    <a16:creationId xmlns:a16="http://schemas.microsoft.com/office/drawing/2014/main" id="{E23EF334-3DAB-0C49-B6EF-6C561FFEC1B3}"/>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61">
                <a:extLst>
                  <a:ext uri="{FF2B5EF4-FFF2-40B4-BE49-F238E27FC236}">
                    <a16:creationId xmlns:a16="http://schemas.microsoft.com/office/drawing/2014/main" id="{D9D3F4A4-6708-4443-BAE8-7AB5DF314367}"/>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 name="Group 83">
              <a:extLst>
                <a:ext uri="{FF2B5EF4-FFF2-40B4-BE49-F238E27FC236}">
                  <a16:creationId xmlns:a16="http://schemas.microsoft.com/office/drawing/2014/main" id="{1F0E59DE-C43D-2E4B-870B-94A8D23B5412}"/>
                </a:ext>
              </a:extLst>
            </p:cNvPr>
            <p:cNvGrpSpPr/>
            <p:nvPr/>
          </p:nvGrpSpPr>
          <p:grpSpPr>
            <a:xfrm>
              <a:off x="7502985" y="1184089"/>
              <a:ext cx="1646975" cy="437187"/>
              <a:chOff x="3138488" y="420688"/>
              <a:chExt cx="1824038" cy="484188"/>
            </a:xfrm>
            <a:solidFill>
              <a:schemeClr val="tx1"/>
            </a:solidFill>
          </p:grpSpPr>
          <p:sp>
            <p:nvSpPr>
              <p:cNvPr id="85" name="Freeform 50">
                <a:extLst>
                  <a:ext uri="{FF2B5EF4-FFF2-40B4-BE49-F238E27FC236}">
                    <a16:creationId xmlns:a16="http://schemas.microsoft.com/office/drawing/2014/main" id="{DBF558C6-5823-CA43-8B92-1C55135C52B7}"/>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1">
                <a:extLst>
                  <a:ext uri="{FF2B5EF4-FFF2-40B4-BE49-F238E27FC236}">
                    <a16:creationId xmlns:a16="http://schemas.microsoft.com/office/drawing/2014/main" id="{EDD6BBB4-04AB-8242-BA7C-565732D08000}"/>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2">
                <a:extLst>
                  <a:ext uri="{FF2B5EF4-FFF2-40B4-BE49-F238E27FC236}">
                    <a16:creationId xmlns:a16="http://schemas.microsoft.com/office/drawing/2014/main" id="{9F89288E-324A-7340-8FD3-87F20EB5A1DE}"/>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53">
                <a:extLst>
                  <a:ext uri="{FF2B5EF4-FFF2-40B4-BE49-F238E27FC236}">
                    <a16:creationId xmlns:a16="http://schemas.microsoft.com/office/drawing/2014/main" id="{4BFB5592-C893-4C41-955A-AB102FC69BE8}"/>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4">
                <a:extLst>
                  <a:ext uri="{FF2B5EF4-FFF2-40B4-BE49-F238E27FC236}">
                    <a16:creationId xmlns:a16="http://schemas.microsoft.com/office/drawing/2014/main" id="{24F8787C-65C3-CC4B-826A-C5724ECBBB91}"/>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 name="Footer Placeholder 2">
            <a:extLst>
              <a:ext uri="{FF2B5EF4-FFF2-40B4-BE49-F238E27FC236}">
                <a16:creationId xmlns:a16="http://schemas.microsoft.com/office/drawing/2014/main" id="{00CE3533-C0BD-2D4C-8B2E-7ADB118C45F6}"/>
              </a:ext>
            </a:extLst>
          </p:cNvPr>
          <p:cNvSpPr>
            <a:spLocks noGrp="1"/>
          </p:cNvSpPr>
          <p:nvPr>
            <p:ph type="ftr" sz="quarter" idx="11"/>
          </p:nvPr>
        </p:nvSpPr>
        <p:spPr/>
        <p:txBody>
          <a:bodyPr/>
          <a:lstStyle/>
          <a:p>
            <a:r>
              <a:rPr lang="en-US"/>
              <a:t>The Science Directorate at NASA's Langley Research Center</a:t>
            </a:r>
          </a:p>
        </p:txBody>
      </p:sp>
      <p:sp>
        <p:nvSpPr>
          <p:cNvPr id="4" name="Content Placeholder 3"/>
          <p:cNvSpPr>
            <a:spLocks noGrp="1"/>
          </p:cNvSpPr>
          <p:nvPr>
            <p:ph idx="1"/>
          </p:nvPr>
        </p:nvSpPr>
        <p:spPr>
          <a:xfrm>
            <a:off x="4917214" y="1896998"/>
            <a:ext cx="6678104" cy="4180632"/>
          </a:xfrm>
        </p:spPr>
        <p:txBody>
          <a:bodyPr vert="horz" lIns="91440" tIns="45720" rIns="91440" bIns="45720" rtlCol="0" anchor="t">
            <a:spAutoFit/>
          </a:bodyPr>
          <a:lstStyle/>
          <a:p>
            <a:pPr marL="285750" indent="-285750">
              <a:buFont typeface="Wingdings" panose="05000000000000000000" pitchFamily="2" charset="2"/>
              <a:buChar char="§"/>
            </a:pPr>
            <a:r>
              <a:rPr lang="en-US" sz="3200" dirty="0">
                <a:solidFill>
                  <a:schemeClr val="tx2"/>
                </a:solidFill>
                <a:latin typeface="Helvetica Neue" panose="02000503000000020004"/>
              </a:rPr>
              <a:t>ASDC Overview</a:t>
            </a:r>
          </a:p>
          <a:p>
            <a:pPr marL="285750" indent="-285750">
              <a:buFont typeface="Wingdings" panose="05000000000000000000" pitchFamily="2" charset="2"/>
              <a:buChar char="§"/>
            </a:pPr>
            <a:r>
              <a:rPr lang="en-US" sz="3200" dirty="0">
                <a:solidFill>
                  <a:schemeClr val="tx2"/>
                </a:solidFill>
                <a:latin typeface="Helvetica Neue" panose="02000503000000020004"/>
                <a:cs typeface="Arial"/>
              </a:rPr>
              <a:t>Data Products</a:t>
            </a:r>
          </a:p>
          <a:p>
            <a:pPr marL="285750" indent="-285750">
              <a:buFont typeface="Wingdings" panose="05000000000000000000" pitchFamily="2" charset="2"/>
              <a:buChar char="§"/>
            </a:pPr>
            <a:r>
              <a:rPr lang="en-US" sz="3200" dirty="0">
                <a:solidFill>
                  <a:schemeClr val="tx2"/>
                </a:solidFill>
                <a:latin typeface="Helvetica Neue" panose="02000503000000020004"/>
                <a:cs typeface="Arial"/>
              </a:rPr>
              <a:t>Data Distribution Tools and Services</a:t>
            </a:r>
            <a:endParaRPr lang="en-US" dirty="0">
              <a:solidFill>
                <a:schemeClr val="tx2"/>
              </a:solidFill>
            </a:endParaRPr>
          </a:p>
          <a:p>
            <a:pPr marL="285750" indent="-285750">
              <a:buFont typeface="Wingdings" panose="05000000000000000000" pitchFamily="2" charset="2"/>
              <a:buChar char="§"/>
            </a:pPr>
            <a:r>
              <a:rPr lang="en-US" sz="3200" dirty="0">
                <a:solidFill>
                  <a:schemeClr val="tx2"/>
                </a:solidFill>
                <a:latin typeface="Helvetica Neue" panose="02000503000000020004"/>
                <a:cs typeface="Arial"/>
              </a:rPr>
              <a:t>TEMPO</a:t>
            </a:r>
          </a:p>
          <a:p>
            <a:pPr marL="285750" indent="-285750">
              <a:buFont typeface="Wingdings" panose="05000000000000000000" pitchFamily="2" charset="2"/>
              <a:buChar char="§"/>
            </a:pPr>
            <a:r>
              <a:rPr lang="en-US" sz="3200" dirty="0">
                <a:solidFill>
                  <a:schemeClr val="tx2"/>
                </a:solidFill>
                <a:latin typeface="Helvetica Neue" panose="02000503000000020004"/>
                <a:cs typeface="Arial"/>
              </a:rPr>
              <a:t>Earth Data Forum</a:t>
            </a:r>
          </a:p>
          <a:p>
            <a:pPr marL="285750" indent="-285750">
              <a:buFont typeface="Wingdings" panose="05000000000000000000" pitchFamily="2" charset="2"/>
              <a:buChar char="§"/>
            </a:pPr>
            <a:r>
              <a:rPr lang="en-US" sz="3200" dirty="0">
                <a:solidFill>
                  <a:schemeClr val="tx2"/>
                </a:solidFill>
                <a:latin typeface="Helvetica Neue" panose="02000503000000020004"/>
              </a:rPr>
              <a:t>Discussion</a:t>
            </a:r>
          </a:p>
        </p:txBody>
      </p:sp>
    </p:spTree>
    <p:extLst>
      <p:ext uri="{BB962C8B-B14F-4D97-AF65-F5344CB8AC3E}">
        <p14:creationId xmlns:p14="http://schemas.microsoft.com/office/powerpoint/2010/main" val="215052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C51A5-D615-1C46-93E5-172C68964AA4}"/>
              </a:ext>
            </a:extLst>
          </p:cNvPr>
          <p:cNvSpPr>
            <a:spLocks noGrp="1"/>
          </p:cNvSpPr>
          <p:nvPr>
            <p:ph type="title"/>
          </p:nvPr>
        </p:nvSpPr>
        <p:spPr>
          <a:xfrm>
            <a:off x="2328421" y="791476"/>
            <a:ext cx="9346369" cy="923330"/>
          </a:xfrm>
        </p:spPr>
        <p:txBody>
          <a:bodyPr/>
          <a:lstStyle/>
          <a:p>
            <a:pPr algn="ctr"/>
            <a:r>
              <a:rPr lang="en-US" sz="2800">
                <a:solidFill>
                  <a:schemeClr val="tx2"/>
                </a:solidFill>
                <a:latin typeface="Helvetica Neue" panose="02000503000000020004"/>
              </a:rPr>
              <a:t>Earth Observation System Data and Information System </a:t>
            </a:r>
            <a:r>
              <a:rPr lang="en-US" sz="3200" b="1" i="1">
                <a:solidFill>
                  <a:schemeClr val="tx2"/>
                </a:solidFill>
                <a:latin typeface="Helvetica Neue" panose="02000503000000020004"/>
              </a:rPr>
              <a:t>EOSDIS</a:t>
            </a:r>
          </a:p>
        </p:txBody>
      </p:sp>
      <p:sp>
        <p:nvSpPr>
          <p:cNvPr id="3" name="Content Placeholder 2">
            <a:extLst>
              <a:ext uri="{FF2B5EF4-FFF2-40B4-BE49-F238E27FC236}">
                <a16:creationId xmlns:a16="http://schemas.microsoft.com/office/drawing/2014/main" id="{AE8D68E4-3C79-344A-809F-A5151D6389B2}"/>
              </a:ext>
            </a:extLst>
          </p:cNvPr>
          <p:cNvSpPr>
            <a:spLocks noGrp="1"/>
          </p:cNvSpPr>
          <p:nvPr>
            <p:ph idx="1"/>
          </p:nvPr>
        </p:nvSpPr>
        <p:spPr>
          <a:xfrm>
            <a:off x="2328422" y="3042844"/>
            <a:ext cx="5213114" cy="3760004"/>
          </a:xfrm>
        </p:spPr>
        <p:txBody>
          <a:bodyPr wrap="square">
            <a:spAutoFit/>
          </a:bodyPr>
          <a:lstStyle/>
          <a:p>
            <a:pPr marL="285750" indent="-285750">
              <a:buFont typeface="Arial" panose="020B0604020202020204" pitchFamily="34" charset="0"/>
              <a:buChar char="•"/>
            </a:pPr>
            <a:r>
              <a:rPr lang="en-US" b="1" i="1">
                <a:solidFill>
                  <a:schemeClr val="tx2"/>
                </a:solidFill>
                <a:latin typeface="Century Gothic" panose="020B0502020202020204" pitchFamily="34" charset="0"/>
              </a:rPr>
              <a:t>Distributed Active Archive Centers (DAACs</a:t>
            </a:r>
            <a:r>
              <a:rPr lang="en-US" i="1">
                <a:solidFill>
                  <a:schemeClr val="tx2"/>
                </a:solidFill>
                <a:latin typeface="Century Gothic" panose="020B0502020202020204" pitchFamily="34" charset="0"/>
              </a:rPr>
              <a:t>)</a:t>
            </a:r>
          </a:p>
          <a:p>
            <a:pPr marL="285750" indent="-285750">
              <a:buFont typeface="Arial" panose="020B0604020202020204" pitchFamily="34" charset="0"/>
              <a:buChar char="•"/>
            </a:pPr>
            <a:r>
              <a:rPr lang="en-US">
                <a:solidFill>
                  <a:schemeClr val="tx2"/>
                </a:solidFill>
                <a:latin typeface="Century Gothic" panose="020B0502020202020204" pitchFamily="34" charset="0"/>
              </a:rPr>
              <a:t>Science Data Processing Segment (SDPS)</a:t>
            </a:r>
          </a:p>
          <a:p>
            <a:pPr marL="285750" indent="-285750">
              <a:buFont typeface="Arial" panose="020B0604020202020204" pitchFamily="34" charset="0"/>
              <a:buChar char="•"/>
            </a:pPr>
            <a:r>
              <a:rPr lang="en-US">
                <a:solidFill>
                  <a:schemeClr val="tx2"/>
                </a:solidFill>
                <a:latin typeface="Century Gothic" panose="020B0502020202020204" pitchFamily="34" charset="0"/>
              </a:rPr>
              <a:t>Science Investigator-led Processing Systems (SIPS)</a:t>
            </a:r>
          </a:p>
          <a:p>
            <a:pPr marL="285750" indent="-285750">
              <a:buFont typeface="Arial" panose="020B0604020202020204" pitchFamily="34" charset="0"/>
              <a:buChar char="•"/>
            </a:pPr>
            <a:r>
              <a:rPr lang="en-US">
                <a:solidFill>
                  <a:schemeClr val="tx2"/>
                </a:solidFill>
                <a:latin typeface="Century Gothic" panose="020B0502020202020204" pitchFamily="34" charset="0"/>
              </a:rPr>
              <a:t>Common Metadata Repository (CMR)</a:t>
            </a:r>
          </a:p>
          <a:p>
            <a:pPr marL="285750" indent="-285750">
              <a:buFont typeface="Arial" panose="020B0604020202020204" pitchFamily="34" charset="0"/>
              <a:buChar char="•"/>
            </a:pPr>
            <a:r>
              <a:rPr lang="en-US" err="1">
                <a:solidFill>
                  <a:schemeClr val="tx2"/>
                </a:solidFill>
                <a:latin typeface="Century Gothic" panose="020B0502020202020204" pitchFamily="34" charset="0"/>
              </a:rPr>
              <a:t>Earthdata</a:t>
            </a:r>
            <a:endParaRPr lang="en-US">
              <a:solidFill>
                <a:schemeClr val="tx2"/>
              </a:solidFill>
              <a:latin typeface="Century Gothic" panose="020B0502020202020204" pitchFamily="34" charset="0"/>
            </a:endParaRPr>
          </a:p>
          <a:p>
            <a:pPr marL="285750" indent="-285750">
              <a:buFont typeface="Arial" panose="020B0604020202020204" pitchFamily="34" charset="0"/>
              <a:buChar char="•"/>
            </a:pPr>
            <a:r>
              <a:rPr lang="en-US">
                <a:solidFill>
                  <a:schemeClr val="tx2"/>
                </a:solidFill>
                <a:latin typeface="Century Gothic" panose="020B0502020202020204" pitchFamily="34" charset="0"/>
              </a:rPr>
              <a:t>Global Imagery Browse Services (GIBS)</a:t>
            </a:r>
          </a:p>
          <a:p>
            <a:pPr marL="285750" indent="-285750">
              <a:buFont typeface="Arial" panose="020B0604020202020204" pitchFamily="34" charset="0"/>
              <a:buChar char="•"/>
            </a:pPr>
            <a:r>
              <a:rPr lang="en-US">
                <a:solidFill>
                  <a:schemeClr val="tx2"/>
                </a:solidFill>
                <a:latin typeface="Century Gothic" panose="020B0502020202020204" pitchFamily="34" charset="0"/>
              </a:rPr>
              <a:t>more</a:t>
            </a:r>
          </a:p>
          <a:p>
            <a:pPr marL="285750" indent="-285750">
              <a:buFont typeface="Arial" panose="020B0604020202020204" pitchFamily="34" charset="0"/>
              <a:buChar char="•"/>
            </a:pPr>
            <a:endParaRPr lang="en-US">
              <a:solidFill>
                <a:schemeClr val="tx2"/>
              </a:solidFill>
            </a:endParaRPr>
          </a:p>
        </p:txBody>
      </p:sp>
      <p:sp>
        <p:nvSpPr>
          <p:cNvPr id="4" name="Slide Number Placeholder 3">
            <a:extLst>
              <a:ext uri="{FF2B5EF4-FFF2-40B4-BE49-F238E27FC236}">
                <a16:creationId xmlns:a16="http://schemas.microsoft.com/office/drawing/2014/main" id="{F9A2E6C8-1BAE-B94B-AC5D-40185132743A}"/>
              </a:ext>
            </a:extLst>
          </p:cNvPr>
          <p:cNvSpPr>
            <a:spLocks noGrp="1"/>
          </p:cNvSpPr>
          <p:nvPr>
            <p:ph type="sldNum" sz="quarter" idx="12"/>
          </p:nvPr>
        </p:nvSpPr>
        <p:spPr/>
        <p:txBody>
          <a:bodyPr/>
          <a:lstStyle/>
          <a:p>
            <a:fld id="{2E8C51FE-49D9-314D-9957-ABBF7DDE8782}" type="slidenum">
              <a:rPr lang="en-US" smtClean="0"/>
              <a:pPr/>
              <a:t>3</a:t>
            </a:fld>
            <a:endParaRPr lang="en-US"/>
          </a:p>
        </p:txBody>
      </p:sp>
      <p:sp>
        <p:nvSpPr>
          <p:cNvPr id="2" name="Footer Placeholder 1">
            <a:extLst>
              <a:ext uri="{FF2B5EF4-FFF2-40B4-BE49-F238E27FC236}">
                <a16:creationId xmlns:a16="http://schemas.microsoft.com/office/drawing/2014/main" id="{BAE1C276-47CF-BE4F-AD24-3AF95942D32A}"/>
              </a:ext>
            </a:extLst>
          </p:cNvPr>
          <p:cNvSpPr>
            <a:spLocks noGrp="1"/>
          </p:cNvSpPr>
          <p:nvPr>
            <p:ph type="ftr" sz="quarter" idx="11"/>
          </p:nvPr>
        </p:nvSpPr>
        <p:spPr/>
        <p:txBody>
          <a:bodyPr/>
          <a:lstStyle/>
          <a:p>
            <a:r>
              <a:rPr lang="en-US"/>
              <a:t>The Science Directorate at NASA's Langley Research Center</a:t>
            </a:r>
          </a:p>
        </p:txBody>
      </p:sp>
      <p:pic>
        <p:nvPicPr>
          <p:cNvPr id="1028" name="Picture 4" descr="Data Center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535" y="3077957"/>
            <a:ext cx="4468084" cy="29444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28420" y="1692070"/>
            <a:ext cx="9346369" cy="1200329"/>
          </a:xfrm>
          <a:prstGeom prst="rect">
            <a:avLst/>
          </a:prstGeom>
          <a:noFill/>
        </p:spPr>
        <p:txBody>
          <a:bodyPr wrap="square" rtlCol="0">
            <a:spAutoFit/>
          </a:bodyPr>
          <a:lstStyle/>
          <a:p>
            <a:r>
              <a:rPr lang="en-US" dirty="0">
                <a:solidFill>
                  <a:schemeClr val="tx2"/>
                </a:solidFill>
                <a:latin typeface="Century Gothic" panose="020B0502020202020204" pitchFamily="34" charset="0"/>
              </a:rPr>
              <a:t>EOSDIS data centers </a:t>
            </a:r>
            <a:r>
              <a:rPr lang="en-US" b="1" dirty="0">
                <a:solidFill>
                  <a:schemeClr val="tx2"/>
                </a:solidFill>
                <a:latin typeface="Century Gothic" panose="020B0502020202020204" pitchFamily="34" charset="0"/>
              </a:rPr>
              <a:t>process, archive, and distribute thousands of data products </a:t>
            </a:r>
            <a:r>
              <a:rPr lang="en-US" dirty="0">
                <a:solidFill>
                  <a:schemeClr val="tx2"/>
                </a:solidFill>
                <a:latin typeface="Century Gothic" panose="020B0502020202020204" pitchFamily="34" charset="0"/>
              </a:rPr>
              <a:t>to the global user community. The primary services provided by EOSDIS are data archive &amp; management, distribution, information management, product generation, and user support.  It is comprised of multiple components including: </a:t>
            </a:r>
            <a:endParaRPr lang="en-US" b="1" i="1"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95648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4</a:t>
            </a:fld>
            <a:endParaRPr lang="en-US"/>
          </a:p>
        </p:txBody>
      </p:sp>
      <p:pic>
        <p:nvPicPr>
          <p:cNvPr id="21" name="Google Shape;96;p19">
            <a:extLst>
              <a:ext uri="{FF2B5EF4-FFF2-40B4-BE49-F238E27FC236}">
                <a16:creationId xmlns:a16="http://schemas.microsoft.com/office/drawing/2014/main" id="{8BDB9D4E-BD1D-DB43-BE4D-8C08DDDFEEB8}"/>
              </a:ext>
            </a:extLst>
          </p:cNvPr>
          <p:cNvPicPr preferRelativeResize="0">
            <a:picLocks noChangeAspect="1"/>
          </p:cNvPicPr>
          <p:nvPr/>
        </p:nvPicPr>
        <p:blipFill>
          <a:blip r:embed="rId3">
            <a:alphaModFix/>
          </a:blip>
          <a:stretch>
            <a:fillRect/>
          </a:stretch>
        </p:blipFill>
        <p:spPr>
          <a:xfrm>
            <a:off x="4605696" y="977633"/>
            <a:ext cx="3706698" cy="1957763"/>
          </a:xfrm>
          <a:prstGeom prst="rect">
            <a:avLst/>
          </a:prstGeom>
          <a:noFill/>
          <a:ln>
            <a:noFill/>
          </a:ln>
        </p:spPr>
      </p:pic>
      <p:sp>
        <p:nvSpPr>
          <p:cNvPr id="22" name="Rectangle 21"/>
          <p:cNvSpPr/>
          <p:nvPr/>
        </p:nvSpPr>
        <p:spPr>
          <a:xfrm>
            <a:off x="4862768" y="3925019"/>
            <a:ext cx="6581263" cy="1569660"/>
          </a:xfrm>
          <a:prstGeom prst="rect">
            <a:avLst/>
          </a:prstGeom>
        </p:spPr>
        <p:txBody>
          <a:bodyPr wrap="square">
            <a:spAutoFit/>
          </a:bodyPr>
          <a:lstStyle/>
          <a:p>
            <a:r>
              <a:rPr lang="en-US" sz="240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"To be a leading provider of </a:t>
            </a:r>
            <a:r>
              <a:rPr lang="en-US" sz="2400" b="1">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atmospheric science data</a:t>
            </a:r>
            <a:r>
              <a:rPr lang="en-US" sz="240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 products and services to the science community through </a:t>
            </a:r>
            <a:r>
              <a:rPr lang="en-US" sz="2400" b="1">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agility, innovation, and technical excellence“</a:t>
            </a:r>
          </a:p>
        </p:txBody>
      </p:sp>
      <p:sp>
        <p:nvSpPr>
          <p:cNvPr id="23" name="Title 2">
            <a:extLst>
              <a:ext uri="{FF2B5EF4-FFF2-40B4-BE49-F238E27FC236}">
                <a16:creationId xmlns:a16="http://schemas.microsoft.com/office/drawing/2014/main" id="{CD9C5548-2C1F-BB4B-B7FD-B2240EDA1435}"/>
              </a:ext>
            </a:extLst>
          </p:cNvPr>
          <p:cNvSpPr txBox="1">
            <a:spLocks noGrp="1"/>
          </p:cNvSpPr>
          <p:nvPr>
            <p:ph type="title"/>
          </p:nvPr>
        </p:nvSpPr>
        <p:spPr>
          <a:xfrm>
            <a:off x="4799631" y="3415697"/>
            <a:ext cx="6678105" cy="646331"/>
          </a:xfrm>
          <a:prstGeom prst="rect">
            <a:avLst/>
          </a:prstGeom>
        </p:spPr>
        <p:txBody>
          <a:bodyPr/>
          <a:lstStyle>
            <a:lvl1pPr algn="ctr" rtl="0" eaLnBrk="1" latinLnBrk="0" hangingPunct="1">
              <a:lnSpc>
                <a:spcPct val="90000"/>
              </a:lnSpc>
              <a:spcBef>
                <a:spcPct val="0"/>
              </a:spcBef>
              <a:buNone/>
              <a:defRPr kumimoji="0" sz="3000" kern="1200">
                <a:solidFill>
                  <a:schemeClr val="tx1"/>
                </a:solidFill>
                <a:latin typeface="Helvetica Neue Light"/>
                <a:ea typeface="+mj-ea"/>
                <a:cs typeface="Helvetica Neue Light"/>
              </a:defRPr>
            </a:lvl1pPr>
          </a:lstStyle>
          <a:p>
            <a:r>
              <a:rPr lang="en-US">
                <a:solidFill>
                  <a:schemeClr val="accent2"/>
                </a:solidFill>
              </a:rPr>
              <a:t>ASDC Vision</a:t>
            </a:r>
          </a:p>
        </p:txBody>
      </p:sp>
    </p:spTree>
    <p:extLst>
      <p:ext uri="{BB962C8B-B14F-4D97-AF65-F5344CB8AC3E}">
        <p14:creationId xmlns:p14="http://schemas.microsoft.com/office/powerpoint/2010/main" val="250272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5</a:t>
            </a:fld>
            <a:endParaRPr lang="en-US"/>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p>
        </p:txBody>
      </p:sp>
      <p:grpSp>
        <p:nvGrpSpPr>
          <p:cNvPr id="5" name="Group 4"/>
          <p:cNvGrpSpPr/>
          <p:nvPr/>
        </p:nvGrpSpPr>
        <p:grpSpPr>
          <a:xfrm>
            <a:off x="1288167" y="672253"/>
            <a:ext cx="5860145" cy="3946843"/>
            <a:chOff x="1066043" y="1908047"/>
            <a:chExt cx="4777616" cy="3217753"/>
          </a:xfrm>
        </p:grpSpPr>
        <p:pic>
          <p:nvPicPr>
            <p:cNvPr id="69" name="Picture 6" descr="2001Apr4-6_CO">
              <a:extLst>
                <a:ext uri="{FF2B5EF4-FFF2-40B4-BE49-F238E27FC236}">
                  <a16:creationId xmlns:a16="http://schemas.microsoft.com/office/drawing/2014/main" id="{8BC3305D-79B4-C843-A0D2-89B969F3FF7B}"/>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8966" t="14333" r="18465" b="11166"/>
            <a:stretch/>
          </p:blipFill>
          <p:spPr bwMode="auto">
            <a:xfrm>
              <a:off x="3454851" y="3517084"/>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 name="Picture 7" descr="odepth_small_APR_2005_F02_0014">
              <a:extLst>
                <a:ext uri="{FF2B5EF4-FFF2-40B4-BE49-F238E27FC236}">
                  <a16:creationId xmlns:a16="http://schemas.microsoft.com/office/drawing/2014/main" id="{F231BB4F-76DE-FB43-A041-6721DACDF94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0307" t="9453" r="14539" b="24222"/>
            <a:stretch/>
          </p:blipFill>
          <p:spPr bwMode="auto">
            <a:xfrm>
              <a:off x="1066043" y="3517084"/>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8" descr="ISCCP_D2_200109_meanca">
              <a:extLst>
                <a:ext uri="{FF2B5EF4-FFF2-40B4-BE49-F238E27FC236}">
                  <a16:creationId xmlns:a16="http://schemas.microsoft.com/office/drawing/2014/main" id="{2268B562-3B37-C44F-92C7-2D0986430724}"/>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4664" t="14000" r="12820" b="16667"/>
            <a:stretch/>
          </p:blipFill>
          <p:spPr bwMode="auto">
            <a:xfrm>
              <a:off x="3454851" y="2123809"/>
              <a:ext cx="2388808" cy="13703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9" descr="sse">
              <a:extLst>
                <a:ext uri="{FF2B5EF4-FFF2-40B4-BE49-F238E27FC236}">
                  <a16:creationId xmlns:a16="http://schemas.microsoft.com/office/drawing/2014/main" id="{7C2DBB49-4DC8-6642-80ED-AEFB57132708}"/>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0749" t="21504" r="18069" b="21312"/>
            <a:stretch/>
          </p:blipFill>
          <p:spPr bwMode="auto">
            <a:xfrm>
              <a:off x="1066043" y="2123809"/>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0A773712-3A39-5342-8747-E018E6A8ED89}"/>
                </a:ext>
              </a:extLst>
            </p:cNvPr>
            <p:cNvSpPr txBox="1"/>
            <p:nvPr/>
          </p:nvSpPr>
          <p:spPr>
            <a:xfrm>
              <a:off x="1173707" y="4879579"/>
              <a:ext cx="2281144" cy="246221"/>
            </a:xfrm>
            <a:prstGeom prst="rect">
              <a:avLst/>
            </a:prstGeom>
            <a:noFill/>
          </p:spPr>
          <p:txBody>
            <a:bodyPr wrap="square" rtlCol="0">
              <a:spAutoFit/>
            </a:bodyPr>
            <a:lstStyle/>
            <a:p>
              <a:pPr algn="ctr"/>
              <a:r>
                <a:rPr lang="en-US" sz="1000" b="1">
                  <a:solidFill>
                    <a:schemeClr val="accent6">
                      <a:lumMod val="75000"/>
                    </a:schemeClr>
                  </a:solidFill>
                </a:rPr>
                <a:t>AEROSOLS</a:t>
              </a:r>
            </a:p>
          </p:txBody>
        </p:sp>
        <p:sp>
          <p:nvSpPr>
            <p:cNvPr id="76" name="TextBox 75">
              <a:extLst>
                <a:ext uri="{FF2B5EF4-FFF2-40B4-BE49-F238E27FC236}">
                  <a16:creationId xmlns:a16="http://schemas.microsoft.com/office/drawing/2014/main" id="{07812936-FD65-A442-BB9B-D6BC8FA3ADA3}"/>
                </a:ext>
              </a:extLst>
            </p:cNvPr>
            <p:cNvSpPr txBox="1"/>
            <p:nvPr/>
          </p:nvSpPr>
          <p:spPr>
            <a:xfrm>
              <a:off x="3562515" y="4879579"/>
              <a:ext cx="2281144" cy="246221"/>
            </a:xfrm>
            <a:prstGeom prst="rect">
              <a:avLst/>
            </a:prstGeom>
            <a:noFill/>
          </p:spPr>
          <p:txBody>
            <a:bodyPr wrap="square" rtlCol="0">
              <a:spAutoFit/>
            </a:bodyPr>
            <a:lstStyle/>
            <a:p>
              <a:pPr algn="ctr"/>
              <a:r>
                <a:rPr lang="en-US" sz="1000" b="1">
                  <a:solidFill>
                    <a:schemeClr val="accent6">
                      <a:lumMod val="75000"/>
                    </a:schemeClr>
                  </a:solidFill>
                </a:rPr>
                <a:t>TROPOSPHERIC COMPOSITION</a:t>
              </a:r>
            </a:p>
          </p:txBody>
        </p:sp>
        <p:sp>
          <p:nvSpPr>
            <p:cNvPr id="77" name="TextBox 76">
              <a:extLst>
                <a:ext uri="{FF2B5EF4-FFF2-40B4-BE49-F238E27FC236}">
                  <a16:creationId xmlns:a16="http://schemas.microsoft.com/office/drawing/2014/main" id="{3EBF3F32-B35A-A34B-B1D8-28F37DC7DAB0}"/>
                </a:ext>
              </a:extLst>
            </p:cNvPr>
            <p:cNvSpPr txBox="1"/>
            <p:nvPr/>
          </p:nvSpPr>
          <p:spPr>
            <a:xfrm>
              <a:off x="1066043" y="1908047"/>
              <a:ext cx="2388808" cy="246221"/>
            </a:xfrm>
            <a:prstGeom prst="rect">
              <a:avLst/>
            </a:prstGeom>
            <a:noFill/>
          </p:spPr>
          <p:txBody>
            <a:bodyPr wrap="square" rtlCol="0">
              <a:spAutoFit/>
            </a:bodyPr>
            <a:lstStyle/>
            <a:p>
              <a:pPr algn="ctr"/>
              <a:r>
                <a:rPr lang="en-US" sz="1000" b="1">
                  <a:solidFill>
                    <a:schemeClr val="accent6">
                      <a:lumMod val="75000"/>
                    </a:schemeClr>
                  </a:solidFill>
                </a:rPr>
                <a:t>RADIATION BUDGET</a:t>
              </a:r>
            </a:p>
          </p:txBody>
        </p:sp>
        <p:sp>
          <p:nvSpPr>
            <p:cNvPr id="78" name="TextBox 77">
              <a:extLst>
                <a:ext uri="{FF2B5EF4-FFF2-40B4-BE49-F238E27FC236}">
                  <a16:creationId xmlns:a16="http://schemas.microsoft.com/office/drawing/2014/main" id="{879FEA73-0DEA-9E4E-82F8-074B28D6EBB7}"/>
                </a:ext>
              </a:extLst>
            </p:cNvPr>
            <p:cNvSpPr txBox="1"/>
            <p:nvPr/>
          </p:nvSpPr>
          <p:spPr>
            <a:xfrm>
              <a:off x="3454851" y="1909276"/>
              <a:ext cx="2388808" cy="246221"/>
            </a:xfrm>
            <a:prstGeom prst="rect">
              <a:avLst/>
            </a:prstGeom>
            <a:noFill/>
          </p:spPr>
          <p:txBody>
            <a:bodyPr wrap="square" rtlCol="0">
              <a:spAutoFit/>
            </a:bodyPr>
            <a:lstStyle/>
            <a:p>
              <a:pPr algn="ctr"/>
              <a:r>
                <a:rPr lang="en-US" sz="1000" b="1">
                  <a:solidFill>
                    <a:schemeClr val="accent6">
                      <a:lumMod val="75000"/>
                    </a:schemeClr>
                  </a:solidFill>
                </a:rPr>
                <a:t>CLOUDS</a:t>
              </a:r>
            </a:p>
          </p:txBody>
        </p:sp>
      </p:grpSp>
      <p:sp>
        <p:nvSpPr>
          <p:cNvPr id="83" name="Rectangle 82">
            <a:extLst>
              <a:ext uri="{FF2B5EF4-FFF2-40B4-BE49-F238E27FC236}">
                <a16:creationId xmlns:a16="http://schemas.microsoft.com/office/drawing/2014/main" id="{B21F2F2F-44A6-294C-A795-2B9520DD6498}"/>
              </a:ext>
            </a:extLst>
          </p:cNvPr>
          <p:cNvSpPr/>
          <p:nvPr/>
        </p:nvSpPr>
        <p:spPr>
          <a:xfrm>
            <a:off x="7289316" y="941490"/>
            <a:ext cx="4205998" cy="3631763"/>
          </a:xfrm>
          <a:prstGeom prst="rect">
            <a:avLst/>
          </a:prstGeom>
        </p:spPr>
        <p:txBody>
          <a:bodyPr wrap="square" anchor="t">
            <a:spAutoFit/>
          </a:bodyPr>
          <a:lstStyle/>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44+ Science projects</a:t>
            </a:r>
          </a:p>
          <a:p>
            <a:pPr lvl="1"/>
            <a:r>
              <a:rPr lang="en-US" altLang="en-US" sz="1400">
                <a:latin typeface="Century Gothic"/>
                <a:ea typeface="Helvetica Neue" panose="02000503000000020004" pitchFamily="2" charset="0"/>
                <a:cs typeface="Helvetica Neue" panose="02000503000000020004" pitchFamily="2" charset="0"/>
              </a:rPr>
              <a:t>⚬ MISR ⚬ MOPITT ⚬ MAIA ⚬ TEMPO ⚬ CERES </a:t>
            </a:r>
            <a:endParaRPr lang="en-US" altLang="en-US" sz="1400">
              <a:latin typeface="Century Gothic" panose="020B0502020202020204" pitchFamily="34" charset="0"/>
              <a:ea typeface="Helvetica Neue" panose="02000503000000020004" pitchFamily="2" charset="0"/>
              <a:cs typeface="Helvetica Neue" panose="02000503000000020004" pitchFamily="2" charset="0"/>
            </a:endParaRP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CALIPSO </a:t>
            </a:r>
            <a:r>
              <a:rPr lang="en-US" altLang="en-US" sz="1400">
                <a:latin typeface="Century Gothic" panose="020B0502020202020204" pitchFamily="34" charset="0"/>
                <a:ea typeface="Helvetica Neue" panose="02000503000000020004" pitchFamily="2" charset="0"/>
                <a:cs typeface="Helvetica Neue" panose="02000503000000020004" pitchFamily="2" charset="0"/>
                <a:sym typeface="Wingdings" pitchFamily="2" charset="2"/>
              </a:rPr>
              <a:t> RSIG (EPA)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a:latin typeface="Century Gothic" panose="020B0502020202020204" pitchFamily="34" charset="0"/>
                <a:ea typeface="Helvetica Neue" panose="02000503000000020004" pitchFamily="2" charset="0"/>
                <a:cs typeface="Helvetica Neue" panose="02000503000000020004" pitchFamily="2" charset="0"/>
                <a:sym typeface="Wingdings" pitchFamily="2" charset="2"/>
              </a:rPr>
              <a:t>Airborne field campaigns </a:t>
            </a:r>
          </a:p>
          <a:p>
            <a:pPr lvl="1"/>
            <a:r>
              <a:rPr lang="en-US" altLang="en-US" sz="1400">
                <a:latin typeface="Century Gothic"/>
                <a:ea typeface="Helvetica Neue" panose="02000503000000020004" pitchFamily="2" charset="0"/>
                <a:cs typeface="Helvetica Neue" panose="02000503000000020004" pitchFamily="2" charset="0"/>
                <a:sym typeface="Wingdings" pitchFamily="2" charset="2"/>
              </a:rPr>
              <a:t>(</a:t>
            </a:r>
            <a:r>
              <a:rPr lang="en-US" altLang="en-US" sz="1400" b="1">
                <a:latin typeface="Century Gothic"/>
                <a:ea typeface="Helvetica Neue" panose="02000503000000020004" pitchFamily="2" charset="0"/>
                <a:cs typeface="Helvetica Neue" panose="02000503000000020004" pitchFamily="2" charset="0"/>
                <a:sym typeface="Wingdings" pitchFamily="2" charset="2"/>
              </a:rPr>
              <a:t>KORUS AQ, DISCOVER AQ, FIREX AQ)</a:t>
            </a:r>
            <a:endParaRPr lang="en-US" altLang="en-US" b="1">
              <a:latin typeface="Century Gothic"/>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1100+ </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unique science products</a:t>
            </a: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usage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2,061 Terabytes ⚬ 160,000 users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158 countries </a:t>
            </a:r>
            <a:endParaRPr lang="en-US" altLang="en-US">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archive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5.8 Petabytes ⚬ 141 million files (4,400 TB) on high-speed disks</a:t>
            </a: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in cloud (ongoing)</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Data and services in the cloud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Scalable infrastructure</a:t>
            </a:r>
            <a:endParaRPr lang="en-US" sz="1400">
              <a:latin typeface="Century Gothic" panose="020B0502020202020204" pitchFamily="34" charset="0"/>
              <a:ea typeface="Helvetica Neue" panose="02000503000000020004" pitchFamily="2" charset="0"/>
              <a:cs typeface="Helvetica Neue" panose="02000503000000020004" pitchFamily="2" charset="0"/>
            </a:endParaRPr>
          </a:p>
        </p:txBody>
      </p:sp>
      <p:sp>
        <p:nvSpPr>
          <p:cNvPr id="86" name="Rectangle 85">
            <a:extLst>
              <a:ext uri="{FF2B5EF4-FFF2-40B4-BE49-F238E27FC236}">
                <a16:creationId xmlns:a16="http://schemas.microsoft.com/office/drawing/2014/main" id="{2E4B4E91-434D-994F-BA82-3FE14A034D81}"/>
              </a:ext>
            </a:extLst>
          </p:cNvPr>
          <p:cNvSpPr/>
          <p:nvPr/>
        </p:nvSpPr>
        <p:spPr>
          <a:xfrm>
            <a:off x="7323825" y="672253"/>
            <a:ext cx="2111475" cy="369332"/>
          </a:xfrm>
          <a:prstGeom prst="rect">
            <a:avLst/>
          </a:prstGeom>
        </p:spPr>
        <p:txBody>
          <a:bodyPr wrap="none">
            <a:spAutoFit/>
          </a:bodyPr>
          <a:lstStyle/>
          <a:p>
            <a:r>
              <a:rPr lang="en-US" altLang="en-US" b="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at a glance</a:t>
            </a:r>
            <a:endParaRPr lang="en-US" b="1">
              <a:solidFill>
                <a:schemeClr val="accent2"/>
              </a:solidFill>
            </a:endParaRPr>
          </a:p>
        </p:txBody>
      </p:sp>
      <p:grpSp>
        <p:nvGrpSpPr>
          <p:cNvPr id="15" name="Group 14">
            <a:extLst>
              <a:ext uri="{FF2B5EF4-FFF2-40B4-BE49-F238E27FC236}">
                <a16:creationId xmlns:a16="http://schemas.microsoft.com/office/drawing/2014/main" id="{59B65ADB-2B6F-5549-B201-EA04072B26CE}"/>
              </a:ext>
            </a:extLst>
          </p:cNvPr>
          <p:cNvGrpSpPr/>
          <p:nvPr/>
        </p:nvGrpSpPr>
        <p:grpSpPr>
          <a:xfrm>
            <a:off x="1184040" y="4753461"/>
            <a:ext cx="9906329" cy="1847889"/>
            <a:chOff x="273050" y="5092754"/>
            <a:chExt cx="8432539" cy="1847889"/>
          </a:xfrm>
        </p:grpSpPr>
        <p:sp>
          <p:nvSpPr>
            <p:cNvPr id="16" name="TextBox 18">
              <a:extLst>
                <a:ext uri="{FF2B5EF4-FFF2-40B4-BE49-F238E27FC236}">
                  <a16:creationId xmlns:a16="http://schemas.microsoft.com/office/drawing/2014/main" id="{5E61317D-4DCD-7F4A-9676-3DAD1D76C18D}"/>
                </a:ext>
              </a:extLst>
            </p:cNvPr>
            <p:cNvSpPr txBox="1">
              <a:spLocks noChangeArrowheads="1"/>
            </p:cNvSpPr>
            <p:nvPr/>
          </p:nvSpPr>
          <p:spPr bwMode="auto">
            <a:xfrm>
              <a:off x="273050" y="5463315"/>
              <a:ext cx="843253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18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Ingest </a:t>
              </a:r>
              <a:r>
                <a:rPr lang="en-US" altLang="en-US" sz="1400">
                  <a:ea typeface="Helvetica Neue" panose="02000503000000020004" pitchFamily="2" charset="0"/>
                  <a:cs typeface="Calibri" panose="020F0502020204030204" pitchFamily="34" charset="0"/>
                </a:rPr>
                <a:t>receive data from data provider </a:t>
              </a:r>
              <a:endParaRPr lang="en-US" altLang="en-US" sz="1400" i="1">
                <a:solidFill>
                  <a:srgbClr val="0070C0"/>
                </a:solidFill>
                <a:ea typeface="Helvetica Neue" panose="02000503000000020004" pitchFamily="2" charset="0"/>
                <a:cs typeface="Calibri" panose="020F0502020204030204" pitchFamily="34" charset="0"/>
              </a:endParaRPr>
            </a:p>
            <a:p>
              <a:pPr eaLnBrk="1" hangingPunct="1">
                <a:spcBef>
                  <a:spcPct val="0"/>
                </a:spcBef>
                <a:buFontTx/>
                <a:buNone/>
              </a:pPr>
              <a:r>
                <a:rPr lang="en-US" altLang="en-US" sz="18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Archive</a:t>
              </a:r>
              <a:r>
                <a:rPr lang="en-US" altLang="en-US" sz="1800">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a:latin typeface="+mn-lt"/>
                  <a:ea typeface="Helvetica Neue" panose="02000503000000020004" pitchFamily="2" charset="0"/>
                  <a:cs typeface="Helvetica Neue" panose="02000503000000020004" pitchFamily="2" charset="0"/>
                </a:rPr>
                <a:t>preservation &amp; provenance</a:t>
              </a:r>
            </a:p>
            <a:p>
              <a:pPr eaLnBrk="1" hangingPunct="1">
                <a:spcBef>
                  <a:spcPct val="0"/>
                </a:spcBef>
                <a:buFontTx/>
                <a:buNone/>
              </a:pPr>
              <a:r>
                <a:rPr lang="en-US" altLang="en-US" sz="18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Distribute</a:t>
              </a:r>
              <a:r>
                <a:rPr lang="en-US" altLang="en-US" sz="180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a:latin typeface="+mn-lt"/>
                  <a:ea typeface="Helvetica Neue" panose="02000503000000020004" pitchFamily="2" charset="0"/>
                  <a:cs typeface="Helvetica Neue" panose="02000503000000020004" pitchFamily="2" charset="0"/>
                </a:rPr>
                <a:t>tools and services </a:t>
              </a:r>
            </a:p>
            <a:p>
              <a:pPr eaLnBrk="1" hangingPunct="1">
                <a:spcBef>
                  <a:spcPct val="0"/>
                </a:spcBef>
                <a:buFontTx/>
                <a:buNone/>
              </a:pPr>
              <a:endParaRPr lang="en-US" altLang="en-US" sz="1800">
                <a:latin typeface="Helvetica Neue" panose="02000503000000020004" pitchFamily="2" charset="0"/>
                <a:ea typeface="Helvetica Neue" panose="02000503000000020004" pitchFamily="2" charset="0"/>
                <a:cs typeface="Helvetica Neue" panose="02000503000000020004" pitchFamily="2" charset="0"/>
              </a:endParaRPr>
            </a:p>
            <a:p>
              <a:pPr eaLnBrk="1" hangingPunct="1">
                <a:spcBef>
                  <a:spcPct val="0"/>
                </a:spcBef>
                <a:buFontTx/>
                <a:buNone/>
              </a:pPr>
              <a:endParaRPr lang="en-US" altLang="en-US" sz="1800">
                <a:latin typeface="Helvetica Neue" panose="02000503000000020004" pitchFamily="2" charset="0"/>
                <a:ea typeface="Helvetica Neue" panose="02000503000000020004" pitchFamily="2" charset="0"/>
                <a:cs typeface="Helvetica Neue" panose="02000503000000020004" pitchFamily="2" charset="0"/>
              </a:endParaRPr>
            </a:p>
            <a:p>
              <a:pPr>
                <a:spcBef>
                  <a:spcPct val="0"/>
                </a:spcBef>
                <a:buNone/>
              </a:pPr>
              <a:r>
                <a:rPr lang="en-US" altLang="en-US" sz="18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Process</a:t>
              </a:r>
              <a:r>
                <a:rPr lang="en-US" altLang="en-US" sz="1800">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a:latin typeface="+mn-lt"/>
                  <a:ea typeface="Helvetica Neue" panose="02000503000000020004" pitchFamily="2" charset="0"/>
                  <a:cs typeface="Helvetica Neue" panose="02000503000000020004" pitchFamily="2" charset="0"/>
                </a:rPr>
                <a:t>create higher level products</a:t>
              </a:r>
            </a:p>
            <a:p>
              <a:pPr>
                <a:spcBef>
                  <a:spcPct val="0"/>
                </a:spcBef>
                <a:buNone/>
              </a:pPr>
              <a:r>
                <a:rPr lang="en-US" altLang="en-US" sz="18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Outreach &amp; Support </a:t>
              </a:r>
              <a:r>
                <a:rPr lang="en-US" altLang="en-US" sz="1400">
                  <a:latin typeface="+mn-lt"/>
                  <a:ea typeface="Helvetica Neue" panose="02000503000000020004" pitchFamily="2" charset="0"/>
                  <a:cs typeface="Helvetica Neue" panose="02000503000000020004" pitchFamily="2" charset="0"/>
                </a:rPr>
                <a:t>research community</a:t>
              </a:r>
            </a:p>
            <a:p>
              <a:pPr>
                <a:spcBef>
                  <a:spcPct val="0"/>
                </a:spcBef>
                <a:buNone/>
              </a:pPr>
              <a:endParaRPr lang="en-US" alt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Rectangle 16">
              <a:extLst>
                <a:ext uri="{FF2B5EF4-FFF2-40B4-BE49-F238E27FC236}">
                  <a16:creationId xmlns:a16="http://schemas.microsoft.com/office/drawing/2014/main" id="{AD3E0637-8D97-464B-9295-E22BCA6C3B77}"/>
                </a:ext>
              </a:extLst>
            </p:cNvPr>
            <p:cNvSpPr/>
            <p:nvPr/>
          </p:nvSpPr>
          <p:spPr>
            <a:xfrm>
              <a:off x="273050" y="5092754"/>
              <a:ext cx="3183885" cy="369332"/>
            </a:xfrm>
            <a:prstGeom prst="rect">
              <a:avLst/>
            </a:prstGeom>
          </p:spPr>
          <p:txBody>
            <a:bodyPr wrap="none">
              <a:spAutoFit/>
            </a:bodyPr>
            <a:lstStyle/>
            <a:p>
              <a:r>
                <a:rPr lang="en-US" altLang="en-US" b="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Primary Functions of ASDC</a:t>
              </a:r>
              <a:endParaRPr lang="en-US" b="1">
                <a:solidFill>
                  <a:schemeClr val="accent2"/>
                </a:solidFill>
              </a:endParaRPr>
            </a:p>
          </p:txBody>
        </p:sp>
      </p:grpSp>
      <p:cxnSp>
        <p:nvCxnSpPr>
          <p:cNvPr id="18" name="Straight Connector 17">
            <a:extLst>
              <a:ext uri="{FF2B5EF4-FFF2-40B4-BE49-F238E27FC236}">
                <a16:creationId xmlns:a16="http://schemas.microsoft.com/office/drawing/2014/main" id="{CEDE7CA3-1B62-7C40-A16A-28DED4F80517}"/>
              </a:ext>
            </a:extLst>
          </p:cNvPr>
          <p:cNvCxnSpPr/>
          <p:nvPr/>
        </p:nvCxnSpPr>
        <p:spPr>
          <a:xfrm>
            <a:off x="1244093" y="4742332"/>
            <a:ext cx="9990186" cy="0"/>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2241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2">
            <a:extLst>
              <a:ext uri="{FF2B5EF4-FFF2-40B4-BE49-F238E27FC236}">
                <a16:creationId xmlns:a16="http://schemas.microsoft.com/office/drawing/2014/main" id="{5C8E3975-4E69-AAD8-B54C-96718D64B42A}"/>
              </a:ext>
            </a:extLst>
          </p:cNvPr>
          <p:cNvSpPr txBox="1">
            <a:spLocks noChangeArrowheads="1"/>
          </p:cNvSpPr>
          <p:nvPr/>
        </p:nvSpPr>
        <p:spPr>
          <a:xfrm>
            <a:off x="1" y="147484"/>
            <a:ext cx="12192000" cy="722112"/>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lang="en-US" sz="6000" b="1" kern="1200" smtClean="0">
                <a:solidFill>
                  <a:schemeClr val="accent1">
                    <a:lumMod val="75000"/>
                  </a:schemeClr>
                </a:solidFill>
                <a:effectLst/>
                <a:latin typeface="Raavi" panose="020B0502040204020203" pitchFamily="34" charset="0"/>
                <a:ea typeface="+mj-ea"/>
                <a:cs typeface="Raav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29647E"/>
                </a:solidFill>
                <a:effectLst/>
                <a:uLnTx/>
                <a:uFillTx/>
                <a:latin typeface="Lato" panose="020F0502020204030203" pitchFamily="34" charset="0"/>
                <a:ea typeface="Lato" panose="020F0502020204030203" pitchFamily="34" charset="0"/>
                <a:cs typeface="Lato" panose="020F0502020204030203" pitchFamily="34" charset="0"/>
              </a:rPr>
              <a:t>TEMPO</a:t>
            </a:r>
            <a:endParaRPr kumimoji="0" lang="en-US" altLang="en-US" sz="3000" b="1" i="0" u="none" strike="noStrike" kern="1200" cap="none" spc="0" normalizeH="0" baseline="0" noProof="0" dirty="0">
              <a:ln>
                <a:noFill/>
              </a:ln>
              <a:solidFill>
                <a:srgbClr val="29647E"/>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3" name="first-light-video-from-tempo-homepage-tempo_no2_1080p60 - trimmed">
            <a:hlinkClick r:id="" action="ppaction://media"/>
            <a:extLst>
              <a:ext uri="{FF2B5EF4-FFF2-40B4-BE49-F238E27FC236}">
                <a16:creationId xmlns:a16="http://schemas.microsoft.com/office/drawing/2014/main" id="{D59DA608-3818-B19D-BC2B-AECA977AF4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9830" y="869596"/>
            <a:ext cx="9672340" cy="5440691"/>
          </a:xfrm>
          <a:prstGeom prst="rect">
            <a:avLst/>
          </a:prstGeom>
        </p:spPr>
      </p:pic>
    </p:spTree>
    <p:extLst>
      <p:ext uri="{BB962C8B-B14F-4D97-AF65-F5344CB8AC3E}">
        <p14:creationId xmlns:p14="http://schemas.microsoft.com/office/powerpoint/2010/main" val="1102229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EA0717-852C-1074-F0CE-7329A077B687}"/>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1DC223B0-390D-0FF3-075D-DDF430E131D3}"/>
              </a:ext>
            </a:extLst>
          </p:cNvPr>
          <p:cNvSpPr>
            <a:spLocks noGrp="1"/>
          </p:cNvSpPr>
          <p:nvPr>
            <p:ph type="sldNum" sz="quarter" idx="12"/>
          </p:nvPr>
        </p:nvSpPr>
        <p:spPr/>
        <p:txBody>
          <a:bodyPr/>
          <a:lstStyle/>
          <a:p>
            <a:fld id="{2E8C51FE-49D9-314D-9957-ABBF7DDE8782}" type="slidenum">
              <a:rPr lang="en-US" smtClean="0"/>
              <a:pPr/>
              <a:t>7</a:t>
            </a:fld>
            <a:endParaRPr lang="en-US"/>
          </a:p>
        </p:txBody>
      </p:sp>
      <p:sp>
        <p:nvSpPr>
          <p:cNvPr id="6" name="Title 1">
            <a:extLst>
              <a:ext uri="{FF2B5EF4-FFF2-40B4-BE49-F238E27FC236}">
                <a16:creationId xmlns:a16="http://schemas.microsoft.com/office/drawing/2014/main" id="{A7D71D27-7148-8BED-1357-339B721DD686}"/>
              </a:ext>
            </a:extLst>
          </p:cNvPr>
          <p:cNvSpPr>
            <a:spLocks noGrp="1"/>
          </p:cNvSpPr>
          <p:nvPr/>
        </p:nvSpPr>
        <p:spPr>
          <a:xfrm>
            <a:off x="165848" y="365125"/>
            <a:ext cx="11187952" cy="134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cs typeface="Calibri Light"/>
              </a:rPr>
              <a:t>AQ from Space</a:t>
            </a:r>
            <a:endParaRPr lang="en-US" dirty="0"/>
          </a:p>
        </p:txBody>
      </p:sp>
      <p:sp>
        <p:nvSpPr>
          <p:cNvPr id="7" name="TextBox 2">
            <a:extLst>
              <a:ext uri="{FF2B5EF4-FFF2-40B4-BE49-F238E27FC236}">
                <a16:creationId xmlns:a16="http://schemas.microsoft.com/office/drawing/2014/main" id="{00F73C63-7CD6-1D7C-DE56-453BA31F183A}"/>
              </a:ext>
            </a:extLst>
          </p:cNvPr>
          <p:cNvSpPr txBox="1"/>
          <p:nvPr/>
        </p:nvSpPr>
        <p:spPr>
          <a:xfrm>
            <a:off x="9731974" y="6051014"/>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 et al. (BAMS 2020)</a:t>
            </a:r>
          </a:p>
        </p:txBody>
      </p:sp>
      <p:pic>
        <p:nvPicPr>
          <p:cNvPr id="8" name="Picture 7" descr="Timeline&#10;&#10;Description automatically generated">
            <a:extLst>
              <a:ext uri="{FF2B5EF4-FFF2-40B4-BE49-F238E27FC236}">
                <a16:creationId xmlns:a16="http://schemas.microsoft.com/office/drawing/2014/main" id="{3738DA15-D31D-D449-9CB2-92A11976B313}"/>
              </a:ext>
            </a:extLst>
          </p:cNvPr>
          <p:cNvPicPr>
            <a:picLocks noGrp="1" noChangeAspect="1"/>
          </p:cNvPicPr>
          <p:nvPr/>
        </p:nvPicPr>
        <p:blipFill>
          <a:blip r:embed="rId2"/>
          <a:stretch>
            <a:fillRect/>
          </a:stretch>
        </p:blipFill>
        <p:spPr>
          <a:xfrm>
            <a:off x="3079255" y="154083"/>
            <a:ext cx="9109368" cy="6123960"/>
          </a:xfrm>
          <a:prstGeom prst="rect">
            <a:avLst/>
          </a:prstGeom>
        </p:spPr>
      </p:pic>
      <p:sp>
        <p:nvSpPr>
          <p:cNvPr id="9" name="TextBox 4">
            <a:extLst>
              <a:ext uri="{FF2B5EF4-FFF2-40B4-BE49-F238E27FC236}">
                <a16:creationId xmlns:a16="http://schemas.microsoft.com/office/drawing/2014/main" id="{52D9BECC-E55F-BD0D-AE02-BDA2AD19FCC3}"/>
              </a:ext>
            </a:extLst>
          </p:cNvPr>
          <p:cNvSpPr txBox="1"/>
          <p:nvPr/>
        </p:nvSpPr>
        <p:spPr>
          <a:xfrm>
            <a:off x="11338" y="1456415"/>
            <a:ext cx="3067917" cy="45243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en-US" b="0" i="0" dirty="0">
                <a:solidFill>
                  <a:srgbClr val="374151"/>
                </a:solidFill>
                <a:effectLst/>
                <a:latin typeface="Söhne"/>
              </a:rPr>
              <a:t>TEMPO is the only geostationary mission dedicated to measure aerosols and trace gases over North America.</a:t>
            </a:r>
          </a:p>
          <a:p>
            <a:pPr marL="285750" indent="-285750" algn="l">
              <a:buFont typeface="Arial" panose="020B0604020202020204" pitchFamily="34" charset="0"/>
              <a:buChar char="•"/>
            </a:pPr>
            <a:endParaRPr lang="en-US" b="0" i="0" dirty="0">
              <a:solidFill>
                <a:srgbClr val="374151"/>
              </a:solidFill>
              <a:effectLst/>
              <a:latin typeface="Söhne"/>
            </a:endParaRPr>
          </a:p>
          <a:p>
            <a:pPr marL="285750" indent="-285750" algn="l">
              <a:buFont typeface="Arial" panose="020B0604020202020204" pitchFamily="34" charset="0"/>
              <a:buChar char="•"/>
            </a:pPr>
            <a:r>
              <a:rPr lang="en-US" b="0" i="0" dirty="0">
                <a:solidFill>
                  <a:srgbClr val="374151"/>
                </a:solidFill>
                <a:effectLst/>
                <a:latin typeface="Söhne"/>
              </a:rPr>
              <a:t>TEMPO boasts the highest temporal and spatial resolution for measuring trace gases.</a:t>
            </a:r>
          </a:p>
          <a:p>
            <a:pPr marL="285750" indent="-285750" algn="l">
              <a:buFont typeface="Arial" panose="020B0604020202020204" pitchFamily="34" charset="0"/>
              <a:buChar char="•"/>
            </a:pPr>
            <a:endParaRPr lang="en-US" b="0" i="0" dirty="0">
              <a:solidFill>
                <a:srgbClr val="374151"/>
              </a:solidFill>
              <a:effectLst/>
              <a:latin typeface="Söhne"/>
            </a:endParaRPr>
          </a:p>
          <a:p>
            <a:pPr marL="285750" indent="-285750" algn="l">
              <a:buFont typeface="Arial" panose="020B0604020202020204" pitchFamily="34" charset="0"/>
              <a:buChar char="•"/>
            </a:pPr>
            <a:r>
              <a:rPr lang="en-US" b="0" i="0" dirty="0">
                <a:solidFill>
                  <a:srgbClr val="374151"/>
                </a:solidFill>
                <a:effectLst/>
                <a:latin typeface="Söhne"/>
              </a:rPr>
              <a:t>TEMPO achieves the highest geostationary spatial resolution.</a:t>
            </a:r>
          </a:p>
          <a:p>
            <a:pPr marL="285750" indent="-285750">
              <a:buFont typeface="Arial" panose="020B0604020202020204" pitchFamily="34" charset="0"/>
              <a:buChar char="•"/>
            </a:pPr>
            <a:endParaRPr lang="en-US" dirty="0">
              <a:solidFill>
                <a:srgbClr val="333333"/>
              </a:solidFill>
              <a:latin typeface="Times New Roman"/>
              <a:cs typeface="Times New Roman"/>
            </a:endParaRPr>
          </a:p>
          <a:p>
            <a:endParaRPr lang="en-US" dirty="0">
              <a:solidFill>
                <a:srgbClr val="2A2A2A"/>
              </a:solidFill>
              <a:latin typeface="Times New Roman"/>
              <a:cs typeface="Times New Roman"/>
            </a:endParaRPr>
          </a:p>
        </p:txBody>
      </p:sp>
    </p:spTree>
    <p:extLst>
      <p:ext uri="{BB962C8B-B14F-4D97-AF65-F5344CB8AC3E}">
        <p14:creationId xmlns:p14="http://schemas.microsoft.com/office/powerpoint/2010/main" val="35335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The Science Directorate at NASA's Langley Research Center</a:t>
            </a:r>
          </a:p>
        </p:txBody>
      </p:sp>
      <p:sp>
        <p:nvSpPr>
          <p:cNvPr id="5" name="Slide Number Placeholder 4"/>
          <p:cNvSpPr>
            <a:spLocks noGrp="1"/>
          </p:cNvSpPr>
          <p:nvPr>
            <p:ph type="sldNum" sz="quarter" idx="12"/>
          </p:nvPr>
        </p:nvSpPr>
        <p:spPr/>
        <p:txBody>
          <a:bodyPr/>
          <a:lstStyle/>
          <a:p>
            <a:fld id="{2E8C51FE-49D9-314D-9957-ABBF7DDE8782}" type="slidenum">
              <a:rPr lang="en-US" smtClean="0"/>
              <a:pPr/>
              <a:t>8</a:t>
            </a:fld>
            <a:endParaRPr lang="en-US"/>
          </a:p>
        </p:txBody>
      </p:sp>
      <p:sp>
        <p:nvSpPr>
          <p:cNvPr id="6" name="Rectangle 5">
            <a:extLst>
              <a:ext uri="{FF2B5EF4-FFF2-40B4-BE49-F238E27FC236}">
                <a16:creationId xmlns:a16="http://schemas.microsoft.com/office/drawing/2014/main" id="{B21F2F2F-44A6-294C-A795-2B9520DD6498}"/>
              </a:ext>
            </a:extLst>
          </p:cNvPr>
          <p:cNvSpPr/>
          <p:nvPr/>
        </p:nvSpPr>
        <p:spPr>
          <a:xfrm>
            <a:off x="612684" y="1010651"/>
            <a:ext cx="5764587" cy="3477875"/>
          </a:xfrm>
          <a:prstGeom prst="rect">
            <a:avLst/>
          </a:prstGeom>
        </p:spPr>
        <p:txBody>
          <a:bodyPr wrap="square" lIns="91440" tIns="45720" rIns="91440" bIns="45720" anchor="t">
            <a:spAutoFit/>
          </a:bodyPr>
          <a:lstStyle/>
          <a:p>
            <a:pPr marL="285750" indent="-285750">
              <a:buFont typeface="Wingdings" pitchFamily="2" charset="2"/>
              <a:buChar char="ü"/>
            </a:pPr>
            <a:r>
              <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NASA </a:t>
            </a:r>
            <a:r>
              <a:rPr lang="en-US" altLang="en-US" dirty="0" err="1">
                <a:solidFill>
                  <a:schemeClr val="accent1">
                    <a:lumMod val="75000"/>
                  </a:schemeClr>
                </a:solidFill>
                <a:latin typeface="Helvetica Neue"/>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Earthdata</a:t>
            </a:r>
            <a:r>
              <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 Search</a:t>
            </a:r>
            <a:endPar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dirty="0">
                <a:latin typeface="Century Gothic"/>
                <a:ea typeface="Helvetica Neue" panose="02000503000000020004" pitchFamily="2" charset="0"/>
                <a:cs typeface="Helvetica Neue" panose="02000503000000020004" pitchFamily="2" charset="0"/>
              </a:rPr>
              <a:t>⚬ m</a:t>
            </a:r>
            <a:r>
              <a:rPr lang="en-US" altLang="en-US" sz="1400" dirty="0">
                <a:latin typeface="Century Gothic"/>
                <a:ea typeface="Helvetica Neue" panose="02000503000000020004" pitchFamily="2" charset="0"/>
                <a:cs typeface="Helvetica Neue" panose="02000503000000020004" pitchFamily="2" charset="0"/>
              </a:rPr>
              <a:t>etadata </a:t>
            </a:r>
            <a:r>
              <a:rPr lang="en-US" sz="1400" dirty="0">
                <a:latin typeface="Century Gothic"/>
                <a:ea typeface="Helvetica Neue" panose="02000503000000020004" pitchFamily="2" charset="0"/>
                <a:cs typeface="Helvetica Neue" panose="02000503000000020004" pitchFamily="2" charset="0"/>
              </a:rPr>
              <a:t>⚬ browse</a:t>
            </a:r>
            <a:r>
              <a:rPr lang="en-US" sz="1400" dirty="0">
                <a:latin typeface="Century Gothic"/>
              </a:rPr>
              <a:t> ⚬ download</a:t>
            </a:r>
            <a:br>
              <a:rPr lang="en-US" sz="1400" dirty="0">
                <a:latin typeface="Century Gothic"/>
              </a:rPr>
            </a:br>
            <a:r>
              <a:rPr lang="en-US" sz="1400" dirty="0">
                <a:latin typeface="Century Gothic"/>
              </a:rPr>
              <a:t>⚬ customize ⚬ HTTPS and AWS S3 direct data access </a:t>
            </a:r>
            <a:endParaRPr lang="en-US" dirty="0">
              <a:cs typeface="Calibri" panose="020F0502020204030204"/>
            </a:endParaRPr>
          </a:p>
          <a:p>
            <a:pPr marL="285750" indent="-285750">
              <a:buFont typeface="Wingdings" pitchFamily="2" charset="2"/>
              <a:buChar char="ü"/>
            </a:pPr>
            <a:r>
              <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NASA </a:t>
            </a:r>
            <a:r>
              <a:rPr lang="en-US" altLang="en-US" dirty="0" err="1">
                <a:solidFill>
                  <a:schemeClr val="accent1">
                    <a:lumMod val="75000"/>
                  </a:schemeClr>
                </a:solidFill>
                <a:latin typeface="Helvetica Neue"/>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Earthdata</a:t>
            </a:r>
            <a:r>
              <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 </a:t>
            </a:r>
            <a:r>
              <a:rPr lang="en-US" altLang="en-US" dirty="0" err="1">
                <a:solidFill>
                  <a:schemeClr val="accent1">
                    <a:lumMod val="75000"/>
                  </a:schemeClr>
                </a:solidFill>
                <a:latin typeface="Helvetica Neue"/>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WorldView</a:t>
            </a:r>
            <a:endPar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dirty="0">
                <a:latin typeface="Century Gothic"/>
                <a:ea typeface="Helvetica Neue" panose="02000503000000020004" pitchFamily="2" charset="0"/>
                <a:cs typeface="Helvetica Neue" panose="02000503000000020004" pitchFamily="2" charset="0"/>
              </a:rPr>
              <a:t>⚬ visualize ⚬ </a:t>
            </a:r>
            <a:r>
              <a:rPr lang="en-US" altLang="en-US" sz="1400" dirty="0">
                <a:latin typeface="Century Gothic"/>
                <a:ea typeface="Helvetica Neue" panose="02000503000000020004" pitchFamily="2" charset="0"/>
                <a:cs typeface="Helvetica Neue" panose="02000503000000020004" pitchFamily="2" charset="0"/>
              </a:rPr>
              <a:t>GIBS API</a:t>
            </a:r>
            <a:endParaRPr lang="en-US" dirty="0">
              <a:latin typeface="Century Gothic"/>
            </a:endParaRPr>
          </a:p>
          <a:p>
            <a:pPr marL="285750" indent="-285750">
              <a:buFont typeface="Wingdings" pitchFamily="2" charset="2"/>
              <a:buChar char="ü"/>
            </a:pPr>
            <a:r>
              <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NASA </a:t>
            </a:r>
            <a:r>
              <a:rPr lang="en-US" altLang="en-US" dirty="0" err="1">
                <a:solidFill>
                  <a:schemeClr val="accent1">
                    <a:lumMod val="75000"/>
                  </a:schemeClr>
                </a:solidFill>
                <a:latin typeface="Helvetica Neue"/>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Earthdata</a:t>
            </a:r>
            <a:r>
              <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 Harmony</a:t>
            </a:r>
            <a:endPar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dirty="0">
                <a:latin typeface="Century Gothic"/>
              </a:rPr>
              <a:t>⚬ transform ⚬ subset ⚬ reformat</a:t>
            </a:r>
          </a:p>
          <a:p>
            <a:pPr marL="285750" indent="-285750">
              <a:buFont typeface="Wingdings" pitchFamily="2" charset="2"/>
              <a:buChar char="ü"/>
            </a:pPr>
            <a:r>
              <a:rPr lang="en-US" dirty="0">
                <a:solidFill>
                  <a:schemeClr val="accent1">
                    <a:lumMod val="75000"/>
                  </a:schemeClr>
                </a:solidFill>
                <a:latin typeface="Helvetica Neue"/>
                <a:hlinkClick r:id="rId6">
                  <a:extLst>
                    <a:ext uri="{A12FA001-AC4F-418D-AE19-62706E023703}">
                      <ahyp:hlinkClr xmlns:ahyp="http://schemas.microsoft.com/office/drawing/2018/hyperlinkcolor" val="tx"/>
                    </a:ext>
                  </a:extLst>
                </a:hlinkClick>
              </a:rPr>
              <a:t>NASA </a:t>
            </a:r>
            <a:r>
              <a:rPr lang="en-US" dirty="0" err="1">
                <a:solidFill>
                  <a:schemeClr val="accent1">
                    <a:lumMod val="75000"/>
                  </a:schemeClr>
                </a:solidFill>
                <a:latin typeface="Helvetica Neue"/>
                <a:hlinkClick r:id="rId6">
                  <a:extLst>
                    <a:ext uri="{A12FA001-AC4F-418D-AE19-62706E023703}">
                      <ahyp:hlinkClr xmlns:ahyp="http://schemas.microsoft.com/office/drawing/2018/hyperlinkcolor" val="tx"/>
                    </a:ext>
                  </a:extLst>
                </a:hlinkClick>
              </a:rPr>
              <a:t>Earthdata</a:t>
            </a:r>
            <a:r>
              <a:rPr lang="en-US" dirty="0">
                <a:solidFill>
                  <a:schemeClr val="accent1">
                    <a:lumMod val="75000"/>
                  </a:schemeClr>
                </a:solidFill>
                <a:latin typeface="Helvetica Neue"/>
                <a:hlinkClick r:id="rId6">
                  <a:extLst>
                    <a:ext uri="{A12FA001-AC4F-418D-AE19-62706E023703}">
                      <ahyp:hlinkClr xmlns:ahyp="http://schemas.microsoft.com/office/drawing/2018/hyperlinkcolor" val="tx"/>
                    </a:ext>
                  </a:extLst>
                </a:hlinkClick>
              </a:rPr>
              <a:t> GIS</a:t>
            </a:r>
            <a:endParaRPr lang="en-US" dirty="0">
              <a:solidFill>
                <a:schemeClr val="accent1">
                  <a:lumMod val="75000"/>
                </a:schemeClr>
              </a:solidFill>
              <a:latin typeface="Helvetica Neue"/>
            </a:endParaRPr>
          </a:p>
          <a:p>
            <a:pPr lvl="1"/>
            <a:r>
              <a:rPr lang="en-US" sz="1400" dirty="0">
                <a:latin typeface="Century Gothic"/>
              </a:rPr>
              <a:t>⚬ </a:t>
            </a:r>
            <a:r>
              <a:rPr lang="en-US" sz="1400" dirty="0">
                <a:solidFill>
                  <a:srgbClr val="000000"/>
                </a:solidFill>
                <a:latin typeface="Century Gothic"/>
              </a:rPr>
              <a:t>ArcGIS</a:t>
            </a:r>
            <a:r>
              <a:rPr lang="en-US" sz="1400" dirty="0">
                <a:latin typeface="Century Gothic"/>
              </a:rPr>
              <a:t> Image &amp; Feature Service </a:t>
            </a:r>
            <a:br>
              <a:rPr lang="en-US" sz="1400" dirty="0">
                <a:latin typeface="Century Gothic"/>
              </a:rPr>
            </a:br>
            <a:r>
              <a:rPr lang="en-US" sz="1400" dirty="0">
                <a:latin typeface="Century Gothic"/>
              </a:rPr>
              <a:t>⚬ OGC WMS, WFS &amp; WCS</a:t>
            </a:r>
            <a:endParaRPr lang="en-US" dirty="0">
              <a:cs typeface="Calibri" panose="020F0502020204030204"/>
            </a:endParaRPr>
          </a:p>
          <a:p>
            <a:pPr marL="285750" indent="-285750">
              <a:buFont typeface="Wingdings" pitchFamily="2" charset="2"/>
              <a:buChar char="ü"/>
            </a:pPr>
            <a:r>
              <a:rPr lang="en-US" altLang="en-US" dirty="0" err="1">
                <a:solidFill>
                  <a:schemeClr val="accent1">
                    <a:lumMod val="75000"/>
                  </a:schemeClr>
                </a:solidFill>
                <a:latin typeface="Helvetica Neue"/>
                <a:ea typeface="Helvetica Neue" panose="02000503000000020004" pitchFamily="2" charset="0"/>
                <a:cs typeface="Helvetica Neue" panose="02000503000000020004" pitchFamily="2" charset="0"/>
                <a:hlinkClick r:id="rId7">
                  <a:extLst>
                    <a:ext uri="{A12FA001-AC4F-418D-AE19-62706E023703}">
                      <ahyp:hlinkClr xmlns:ahyp="http://schemas.microsoft.com/office/drawing/2018/hyperlinkcolor" val="tx"/>
                    </a:ext>
                  </a:extLst>
                </a:hlinkClick>
              </a:rPr>
              <a:t>OPeNDAP</a:t>
            </a:r>
            <a:endParaRPr lang="en-US" altLang="en-US" sz="1400" dirty="0">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dirty="0">
                <a:latin typeface="Century Gothic"/>
                <a:ea typeface="Helvetica Neue" panose="02000503000000020004" pitchFamily="2" charset="0"/>
                <a:cs typeface="Helvetica Neue" panose="02000503000000020004" pitchFamily="2" charset="0"/>
              </a:rPr>
              <a:t>⚬ </a:t>
            </a:r>
            <a:r>
              <a:rPr lang="en-US" altLang="en-US" sz="1400" dirty="0">
                <a:latin typeface="Century Gothic"/>
                <a:ea typeface="Helvetica Neue" panose="02000503000000020004" pitchFamily="2" charset="0"/>
                <a:cs typeface="Helvetica Neue" panose="02000503000000020004" pitchFamily="2" charset="0"/>
              </a:rPr>
              <a:t>transform ⚬ subset ⚬ reformat</a:t>
            </a:r>
            <a:endParaRPr lang="en-US" altLang="en-US" dirty="0">
              <a:latin typeface="Century Gothic"/>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hlinkClick r:id="rId8">
                  <a:extLst>
                    <a:ext uri="{A12FA001-AC4F-418D-AE19-62706E023703}">
                      <ahyp:hlinkClr xmlns:ahyp="http://schemas.microsoft.com/office/drawing/2018/hyperlinkcolor" val="tx"/>
                    </a:ext>
                  </a:extLst>
                </a:hlinkClick>
              </a:rPr>
              <a:t>ASDC </a:t>
            </a:r>
            <a:r>
              <a:rPr lang="en-US" altLang="en-US" dirty="0" err="1">
                <a:solidFill>
                  <a:schemeClr val="accent1">
                    <a:lumMod val="75000"/>
                  </a:schemeClr>
                </a:solidFill>
                <a:latin typeface="Helvetica Neue"/>
                <a:ea typeface="Helvetica Neue" panose="02000503000000020004" pitchFamily="2" charset="0"/>
                <a:cs typeface="Helvetica Neue" panose="02000503000000020004" pitchFamily="2" charset="0"/>
                <a:hlinkClick r:id="rId8">
                  <a:extLst>
                    <a:ext uri="{A12FA001-AC4F-418D-AE19-62706E023703}">
                      <ahyp:hlinkClr xmlns:ahyp="http://schemas.microsoft.com/office/drawing/2018/hyperlinkcolor" val="tx"/>
                    </a:ext>
                  </a:extLst>
                </a:hlinkClick>
              </a:rPr>
              <a:t>Subsetters</a:t>
            </a:r>
            <a:endPar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dirty="0">
                <a:latin typeface="Century Gothic"/>
              </a:rPr>
              <a:t>⚬ subset ⚬ </a:t>
            </a:r>
            <a:r>
              <a:rPr lang="en-US" sz="1400" dirty="0">
                <a:solidFill>
                  <a:srgbClr val="000000"/>
                </a:solidFill>
                <a:latin typeface="Century Gothic"/>
              </a:rPr>
              <a:t>aggregate</a:t>
            </a:r>
            <a:endParaRPr lang="en-US" altLang="en-US" sz="1400" dirty="0">
              <a:latin typeface="Century Gothic"/>
            </a:endParaRPr>
          </a:p>
        </p:txBody>
      </p:sp>
      <p:grpSp>
        <p:nvGrpSpPr>
          <p:cNvPr id="7" name="Group 6">
            <a:extLst>
              <a:ext uri="{FF2B5EF4-FFF2-40B4-BE49-F238E27FC236}">
                <a16:creationId xmlns:a16="http://schemas.microsoft.com/office/drawing/2014/main" id="{59B65ADB-2B6F-5549-B201-EA04072B26CE}"/>
              </a:ext>
            </a:extLst>
          </p:cNvPr>
          <p:cNvGrpSpPr/>
          <p:nvPr/>
        </p:nvGrpSpPr>
        <p:grpSpPr>
          <a:xfrm>
            <a:off x="509676" y="4567029"/>
            <a:ext cx="10708054" cy="1798288"/>
            <a:chOff x="214675" y="5105421"/>
            <a:chExt cx="8490914" cy="1798288"/>
          </a:xfrm>
        </p:grpSpPr>
        <p:sp>
          <p:nvSpPr>
            <p:cNvPr id="8" name="TextBox 18">
              <a:extLst>
                <a:ext uri="{FF2B5EF4-FFF2-40B4-BE49-F238E27FC236}">
                  <a16:creationId xmlns:a16="http://schemas.microsoft.com/office/drawing/2014/main" id="{5E61317D-4DCD-7F4A-9676-3DAD1D76C18D}"/>
                </a:ext>
              </a:extLst>
            </p:cNvPr>
            <p:cNvSpPr txBox="1">
              <a:spLocks noChangeArrowheads="1"/>
            </p:cNvSpPr>
            <p:nvPr/>
          </p:nvSpPr>
          <p:spPr bwMode="auto">
            <a:xfrm>
              <a:off x="273050" y="5463315"/>
              <a:ext cx="8432539" cy="144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n-US" altLang="en-US" sz="1800">
                  <a:solidFill>
                    <a:schemeClr val="accent1">
                      <a:lumMod val="75000"/>
                    </a:schemeClr>
                  </a:solidFill>
                  <a:latin typeface="Helvetica Neue"/>
                </a:rPr>
                <a:t>Example scripts</a:t>
              </a:r>
              <a:endParaRPr lang="en-US" sz="1800">
                <a:solidFill>
                  <a:schemeClr val="accent1">
                    <a:lumMod val="75000"/>
                  </a:schemeClr>
                </a:solidFill>
                <a:latin typeface="Helvetica Neue"/>
              </a:endParaRPr>
            </a:p>
            <a:p>
              <a:pPr marL="457200" lvl="1" indent="0">
                <a:buNone/>
              </a:pPr>
              <a:r>
                <a:rPr lang="en-US" altLang="en-US" sz="1400">
                  <a:latin typeface="Century Gothic"/>
                  <a:ea typeface="Helvetica Neue" panose="02000503000000020004" pitchFamily="2" charset="0"/>
                  <a:cs typeface="Helvetica Neue" panose="02000503000000020004" pitchFamily="2" charset="0"/>
                </a:rPr>
                <a:t>⚬ Python/</a:t>
              </a:r>
              <a:r>
                <a:rPr lang="en-US" altLang="en-US" sz="1400" err="1">
                  <a:latin typeface="Century Gothic"/>
                  <a:ea typeface="Helvetica Neue" panose="02000503000000020004" pitchFamily="2" charset="0"/>
                  <a:cs typeface="Helvetica Neue" panose="02000503000000020004" pitchFamily="2" charset="0"/>
                </a:rPr>
                <a:t>Jupyter</a:t>
              </a:r>
              <a:r>
                <a:rPr lang="en-US" altLang="en-US" sz="1400">
                  <a:latin typeface="Century Gothic"/>
                  <a:ea typeface="Helvetica Neue" panose="02000503000000020004" pitchFamily="2" charset="0"/>
                  <a:cs typeface="Helvetica Neue" panose="02000503000000020004" pitchFamily="2" charset="0"/>
                </a:rPr>
                <a:t> Notebook ⚬ R scripts </a:t>
              </a:r>
              <a:endParaRPr lang="en-US" altLang="en-US" sz="1400">
                <a:latin typeface="Century Gothic" panose="020B0502020202020204" pitchFamily="34" charset="0"/>
                <a:ea typeface="Helvetica Neue" panose="02000503000000020004" pitchFamily="2" charset="0"/>
                <a:cs typeface="Helvetica Neue" panose="02000503000000020004" pitchFamily="2" charset="0"/>
              </a:endParaRPr>
            </a:p>
            <a:p>
              <a:pPr marL="457200" lvl="1" indent="0">
                <a:buNone/>
              </a:pPr>
              <a:r>
                <a:rPr lang="en-US" altLang="en-US" sz="1400">
                  <a:latin typeface="Century Gothic"/>
                  <a:ea typeface="Helvetica Neue" panose="02000503000000020004" pitchFamily="2" charset="0"/>
                  <a:cs typeface="Helvetica Neue" panose="02000503000000020004" pitchFamily="2" charset="0"/>
                </a:rPr>
                <a:t>⚬ contributed tutorials/scripts </a:t>
              </a:r>
              <a:endParaRPr lang="en-US" altLang="en-US" sz="1800">
                <a:solidFill>
                  <a:schemeClr val="accent1">
                    <a:lumMod val="75000"/>
                  </a:schemeClr>
                </a:solidFill>
                <a:latin typeface="Helvetica Neue"/>
                <a:ea typeface="Helvetica Neue" panose="02000503000000020004" pitchFamily="2" charset="0"/>
                <a:cs typeface="Helvetica Neue" panose="02000503000000020004" pitchFamily="2" charset="0"/>
              </a:endParaRPr>
            </a:p>
            <a:p>
              <a:pPr>
                <a:spcBef>
                  <a:spcPct val="0"/>
                </a:spcBef>
                <a:buNone/>
              </a:pPr>
              <a:r>
                <a:rPr lang="en-US" altLang="en-US" sz="1800" err="1">
                  <a:solidFill>
                    <a:schemeClr val="accent1">
                      <a:lumMod val="75000"/>
                    </a:schemeClr>
                  </a:solidFill>
                  <a:latin typeface="Helvetica Neue"/>
                  <a:ea typeface="Helvetica Neue" panose="02000503000000020004" pitchFamily="2" charset="0"/>
                  <a:cs typeface="Helvetica Neue" panose="02000503000000020004" pitchFamily="2" charset="0"/>
                </a:rPr>
                <a:t>Earthdata</a:t>
              </a:r>
              <a:r>
                <a:rPr lang="en-US" altLang="en-US" sz="1800">
                  <a:solidFill>
                    <a:schemeClr val="accent1">
                      <a:lumMod val="75000"/>
                    </a:schemeClr>
                  </a:solidFill>
                  <a:latin typeface="Helvetica Neue"/>
                  <a:ea typeface="Helvetica Neue" panose="02000503000000020004" pitchFamily="2" charset="0"/>
                  <a:cs typeface="Helvetica Neue" panose="02000503000000020004" pitchFamily="2" charset="0"/>
                </a:rPr>
                <a:t> Forum</a:t>
              </a:r>
              <a:r>
                <a:rPr lang="en-US" altLang="en-US" sz="1400">
                  <a:latin typeface="+mn-lt"/>
                  <a:ea typeface="Helvetica Neue" panose="02000503000000020004" pitchFamily="2" charset="0"/>
                  <a:cs typeface="Helvetica Neue" panose="02000503000000020004" pitchFamily="2" charset="0"/>
                </a:rPr>
                <a:t> </a:t>
              </a:r>
              <a:r>
                <a:rPr lang="en-US" sz="1400">
                  <a:latin typeface="Century Gothic"/>
                  <a:ea typeface="MS PGothic"/>
                  <a:hlinkClick r:id="rId9"/>
                </a:rPr>
                <a:t>https://forum.earthdata.nasa.gov/</a:t>
              </a:r>
              <a:endParaRPr lang="en-US" altLang="en-US" sz="1400">
                <a:latin typeface="Century Gothic"/>
                <a:ea typeface="MS PGothic"/>
                <a:cs typeface="Helvetica Neue" panose="02000503000000020004" pitchFamily="2" charset="0"/>
              </a:endParaRPr>
            </a:p>
            <a:p>
              <a:pPr>
                <a:spcBef>
                  <a:spcPct val="0"/>
                </a:spcBef>
                <a:buNone/>
              </a:pPr>
              <a:r>
                <a:rPr lang="en-US" altLang="en-US" sz="1800">
                  <a:solidFill>
                    <a:schemeClr val="accent1">
                      <a:lumMod val="75000"/>
                    </a:schemeClr>
                  </a:solidFill>
                  <a:latin typeface="Helvetica Neue"/>
                  <a:ea typeface="Helvetica Neue" panose="02000503000000020004" pitchFamily="2" charset="0"/>
                  <a:cs typeface="Helvetica Neue" panose="02000503000000020004" pitchFamily="2" charset="0"/>
                </a:rPr>
                <a:t>ASDC User Support</a:t>
              </a:r>
              <a:r>
                <a:rPr lang="en-US" altLang="en-US" sz="1800">
                  <a:solidFill>
                    <a:srgbClr val="0070C0"/>
                  </a:solidFill>
                  <a:latin typeface="Helvetica Neue"/>
                  <a:ea typeface="Helvetica Neue" panose="02000503000000020004" pitchFamily="2" charset="0"/>
                  <a:cs typeface="Helvetica Neue" panose="02000503000000020004" pitchFamily="2" charset="0"/>
                </a:rPr>
                <a:t> </a:t>
              </a:r>
              <a:r>
                <a:rPr lang="en-US" altLang="en-US" sz="1400">
                  <a:latin typeface="Century Gothic"/>
                  <a:ea typeface="Helvetica Neue" panose="02000503000000020004" pitchFamily="2" charset="0"/>
                  <a:cs typeface="Helvetica Neue" panose="02000503000000020004" pitchFamily="2" charset="0"/>
                  <a:hlinkClick r:id="rId10"/>
                </a:rPr>
                <a:t>support-asdc@earthdata.nasa.gov</a:t>
              </a:r>
              <a:r>
                <a:rPr lang="en-US" altLang="en-US" sz="1400">
                  <a:latin typeface="Century Gothic"/>
                  <a:ea typeface="Helvetica Neue" panose="02000503000000020004" pitchFamily="2" charset="0"/>
                  <a:cs typeface="Helvetica Neue" panose="02000503000000020004" pitchFamily="2" charset="0"/>
                </a:rPr>
                <a:t> </a:t>
              </a:r>
              <a:endParaRPr lang="en-US" altLang="en-US" sz="1400">
                <a:latin typeface="Century Gothic" panose="020B0502020202020204" pitchFamily="34"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AD3E0637-8D97-464B-9295-E22BCA6C3B77}"/>
                </a:ext>
              </a:extLst>
            </p:cNvPr>
            <p:cNvSpPr/>
            <p:nvPr/>
          </p:nvSpPr>
          <p:spPr>
            <a:xfrm>
              <a:off x="214675" y="5105421"/>
              <a:ext cx="3547882" cy="400110"/>
            </a:xfrm>
            <a:prstGeom prst="rect">
              <a:avLst/>
            </a:prstGeom>
          </p:spPr>
          <p:txBody>
            <a:bodyPr wrap="none">
              <a:spAutoFit/>
            </a:bodyPr>
            <a:lstStyle/>
            <a:p>
              <a:r>
                <a:rPr lang="en-US" altLang="en-US" sz="2000" b="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User Support and Other Resources</a:t>
              </a:r>
              <a:endParaRPr lang="en-US" sz="2000" b="1">
                <a:solidFill>
                  <a:schemeClr val="accent2"/>
                </a:solidFill>
              </a:endParaRPr>
            </a:p>
          </p:txBody>
        </p:sp>
      </p:grpSp>
      <p:sp>
        <p:nvSpPr>
          <p:cNvPr id="10" name="Rectangle 9">
            <a:extLst>
              <a:ext uri="{FF2B5EF4-FFF2-40B4-BE49-F238E27FC236}">
                <a16:creationId xmlns:a16="http://schemas.microsoft.com/office/drawing/2014/main" id="{2E4B4E91-434D-994F-BA82-3FE14A034D81}"/>
              </a:ext>
            </a:extLst>
          </p:cNvPr>
          <p:cNvSpPr/>
          <p:nvPr/>
        </p:nvSpPr>
        <p:spPr>
          <a:xfrm>
            <a:off x="612684" y="631674"/>
            <a:ext cx="6245058" cy="400110"/>
          </a:xfrm>
          <a:prstGeom prst="rect">
            <a:avLst/>
          </a:prstGeom>
        </p:spPr>
        <p:txBody>
          <a:bodyPr wrap="square">
            <a:spAutoFit/>
          </a:bodyPr>
          <a:lstStyle/>
          <a:p>
            <a:r>
              <a:rPr lang="en-US" altLang="en-US" sz="2000" b="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Data Distribution: Tools and Services</a:t>
            </a:r>
            <a:endParaRPr lang="en-US" sz="2000" b="1">
              <a:solidFill>
                <a:schemeClr val="accent2"/>
              </a:solidFill>
            </a:endParaRPr>
          </a:p>
        </p:txBody>
      </p:sp>
      <p:cxnSp>
        <p:nvCxnSpPr>
          <p:cNvPr id="11" name="Straight Connector 10">
            <a:extLst>
              <a:ext uri="{FF2B5EF4-FFF2-40B4-BE49-F238E27FC236}">
                <a16:creationId xmlns:a16="http://schemas.microsoft.com/office/drawing/2014/main" id="{CEDE7CA3-1B62-7C40-A16A-28DED4F80517}"/>
              </a:ext>
            </a:extLst>
          </p:cNvPr>
          <p:cNvCxnSpPr/>
          <p:nvPr/>
        </p:nvCxnSpPr>
        <p:spPr>
          <a:xfrm>
            <a:off x="6624097" y="4127828"/>
            <a:ext cx="2024096" cy="0"/>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4323A125-7635-1845-AE50-06CD3F96140B}"/>
              </a:ext>
            </a:extLst>
          </p:cNvPr>
          <p:cNvCxnSpPr/>
          <p:nvPr/>
        </p:nvCxnSpPr>
        <p:spPr>
          <a:xfrm>
            <a:off x="659674" y="631838"/>
            <a:ext cx="10724456" cy="0"/>
          </a:xfrm>
          <a:prstGeom prst="line">
            <a:avLst/>
          </a:prstGeom>
          <a:ln w="12700"/>
        </p:spPr>
        <p:style>
          <a:lnRef idx="1">
            <a:schemeClr val="accent6"/>
          </a:lnRef>
          <a:fillRef idx="0">
            <a:schemeClr val="accent6"/>
          </a:fillRef>
          <a:effectRef idx="0">
            <a:schemeClr val="accent6"/>
          </a:effectRef>
          <a:fontRef idx="minor">
            <a:schemeClr val="tx1"/>
          </a:fontRef>
        </p:style>
      </p:cxnSp>
      <p:pic>
        <p:nvPicPr>
          <p:cNvPr id="16" name="Picture 15">
            <a:extLst>
              <a:ext uri="{FF2B5EF4-FFF2-40B4-BE49-F238E27FC236}">
                <a16:creationId xmlns:a16="http://schemas.microsoft.com/office/drawing/2014/main" id="{9FE3DF74-AA35-D04C-BEBC-2834E2F2743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426963" y="3463511"/>
            <a:ext cx="1578445" cy="331145"/>
          </a:xfrm>
          <a:prstGeom prst="rect">
            <a:avLst/>
          </a:prstGeom>
        </p:spPr>
      </p:pic>
      <p:pic>
        <p:nvPicPr>
          <p:cNvPr id="17" name="Picture 16">
            <a:extLst>
              <a:ext uri="{FF2B5EF4-FFF2-40B4-BE49-F238E27FC236}">
                <a16:creationId xmlns:a16="http://schemas.microsoft.com/office/drawing/2014/main" id="{AC1ECAE0-5F71-5145-AACC-58482316022A}"/>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558494" y="4874627"/>
            <a:ext cx="766981" cy="705136"/>
          </a:xfrm>
          <a:prstGeom prst="rect">
            <a:avLst/>
          </a:prstGeom>
        </p:spPr>
      </p:pic>
      <p:pic>
        <p:nvPicPr>
          <p:cNvPr id="18" name="Picture 17">
            <a:extLst>
              <a:ext uri="{FF2B5EF4-FFF2-40B4-BE49-F238E27FC236}">
                <a16:creationId xmlns:a16="http://schemas.microsoft.com/office/drawing/2014/main" id="{4C11C0E9-FC16-7C4D-A41C-15E4C6A17D62}"/>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206092" y="4961961"/>
            <a:ext cx="1279624" cy="341558"/>
          </a:xfrm>
          <a:prstGeom prst="rect">
            <a:avLst/>
          </a:prstGeom>
        </p:spPr>
      </p:pic>
      <p:pic>
        <p:nvPicPr>
          <p:cNvPr id="2" name="Picture 1"/>
          <p:cNvPicPr>
            <a:picLocks noChangeAspect="1"/>
          </p:cNvPicPr>
          <p:nvPr/>
        </p:nvPicPr>
        <p:blipFill>
          <a:blip r:embed="rId14"/>
          <a:stretch>
            <a:fillRect/>
          </a:stretch>
        </p:blipFill>
        <p:spPr>
          <a:xfrm>
            <a:off x="4475063" y="1027461"/>
            <a:ext cx="1547700" cy="467100"/>
          </a:xfrm>
          <a:prstGeom prst="rect">
            <a:avLst/>
          </a:prstGeom>
        </p:spPr>
      </p:pic>
      <p:pic>
        <p:nvPicPr>
          <p:cNvPr id="19" name="Picture 2">
            <a:extLst>
              <a:ext uri="{FF2B5EF4-FFF2-40B4-BE49-F238E27FC236}">
                <a16:creationId xmlns:a16="http://schemas.microsoft.com/office/drawing/2014/main" id="{3D958FB1-C9BE-42B6-8AFB-C35F8CE38FAD}"/>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tretch>
            <a:fillRect/>
          </a:stretch>
        </p:blipFill>
        <p:spPr bwMode="auto">
          <a:xfrm>
            <a:off x="6477665" y="839202"/>
            <a:ext cx="5128602" cy="25198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8B89F5D-6633-4CC4-9D81-5D52D5C2DAED}"/>
              </a:ext>
            </a:extLst>
          </p:cNvPr>
          <p:cNvPicPr>
            <a:picLocks noChangeAspect="1"/>
          </p:cNvPicPr>
          <p:nvPr/>
        </p:nvPicPr>
        <p:blipFill rotWithShape="1">
          <a:blip r:embed="rId16">
            <a:extLst>
              <a:ext uri="{28A0092B-C50C-407E-A947-70E740481C1C}">
                <a14:useLocalDpi xmlns:a14="http://schemas.microsoft.com/office/drawing/2010/main" val="0"/>
              </a:ext>
            </a:extLst>
          </a:blip>
          <a:srcRect t="15007" r="1818" b="5800"/>
          <a:stretch/>
        </p:blipFill>
        <p:spPr>
          <a:xfrm>
            <a:off x="6477665" y="3669925"/>
            <a:ext cx="5179318" cy="2349876"/>
          </a:xfrm>
          <a:prstGeom prst="rect">
            <a:avLst/>
          </a:prstGeom>
        </p:spPr>
      </p:pic>
      <p:sp>
        <p:nvSpPr>
          <p:cNvPr id="22" name="Rectangle 21">
            <a:extLst>
              <a:ext uri="{FF2B5EF4-FFF2-40B4-BE49-F238E27FC236}">
                <a16:creationId xmlns:a16="http://schemas.microsoft.com/office/drawing/2014/main" id="{D9DCC9B9-34B6-44D7-8226-BF4EC1A05581}"/>
              </a:ext>
            </a:extLst>
          </p:cNvPr>
          <p:cNvSpPr/>
          <p:nvPr/>
        </p:nvSpPr>
        <p:spPr>
          <a:xfrm>
            <a:off x="8102064" y="6031295"/>
            <a:ext cx="2231701" cy="276999"/>
          </a:xfrm>
          <a:prstGeom prst="rect">
            <a:avLst/>
          </a:prstGeom>
        </p:spPr>
        <p:txBody>
          <a:bodyPr wrap="none">
            <a:spAutoFit/>
          </a:bodyPr>
          <a:lstStyle/>
          <a:p>
            <a:r>
              <a:rPr lang="en-US" sz="1200" i="1">
                <a:latin typeface="Century Gothic" panose="020B0502020202020204" pitchFamily="34" charset="0"/>
                <a:hlinkClick r:id="rId17"/>
              </a:rPr>
              <a:t>https://asdc.larc.nasa.gov/</a:t>
            </a:r>
            <a:endParaRPr lang="en-US" sz="1200" i="1">
              <a:latin typeface="Century Gothic" panose="020B0502020202020204" pitchFamily="34" charset="0"/>
            </a:endParaRPr>
          </a:p>
        </p:txBody>
      </p:sp>
      <p:pic>
        <p:nvPicPr>
          <p:cNvPr id="23" name="Picture 22">
            <a:extLst>
              <a:ext uri="{FF2B5EF4-FFF2-40B4-BE49-F238E27FC236}">
                <a16:creationId xmlns:a16="http://schemas.microsoft.com/office/drawing/2014/main" id="{4E3398B7-023E-4EA8-AB0C-E4DFA1B79806}"/>
              </a:ext>
            </a:extLst>
          </p:cNvPr>
          <p:cNvPicPr>
            <a:picLocks noChangeAspect="1"/>
          </p:cNvPicPr>
          <p:nvPr/>
        </p:nvPicPr>
        <p:blipFill>
          <a:blip r:embed="rId18"/>
          <a:stretch>
            <a:fillRect/>
          </a:stretch>
        </p:blipFill>
        <p:spPr>
          <a:xfrm>
            <a:off x="10574163" y="3962961"/>
            <a:ext cx="643567" cy="999144"/>
          </a:xfrm>
          <a:prstGeom prst="rect">
            <a:avLst/>
          </a:prstGeom>
        </p:spPr>
      </p:pic>
      <p:sp>
        <p:nvSpPr>
          <p:cNvPr id="24" name="Rectangle 23">
            <a:extLst>
              <a:ext uri="{FF2B5EF4-FFF2-40B4-BE49-F238E27FC236}">
                <a16:creationId xmlns:a16="http://schemas.microsoft.com/office/drawing/2014/main" id="{1CA8F60F-D809-4DC3-BC41-2CFC357200A1}"/>
              </a:ext>
            </a:extLst>
          </p:cNvPr>
          <p:cNvSpPr/>
          <p:nvPr/>
        </p:nvSpPr>
        <p:spPr>
          <a:xfrm>
            <a:off x="10575563" y="3800790"/>
            <a:ext cx="133350" cy="107916"/>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6" name="Picture 2" descr="New QGIS 3.0 logo candidate – QGIS.org blog">
            <a:extLst>
              <a:ext uri="{FF2B5EF4-FFF2-40B4-BE49-F238E27FC236}">
                <a16:creationId xmlns:a16="http://schemas.microsoft.com/office/drawing/2014/main" id="{4C58AE01-5ABD-4A26-9DCD-82C67078395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02338" y="2707468"/>
            <a:ext cx="1025130" cy="491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cGIS Server - LuminFire">
            <a:extLst>
              <a:ext uri="{FF2B5EF4-FFF2-40B4-BE49-F238E27FC236}">
                <a16:creationId xmlns:a16="http://schemas.microsoft.com/office/drawing/2014/main" id="{EBB19659-108A-4626-AF3D-9E8C67B073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06092" y="2677335"/>
            <a:ext cx="1383448" cy="6189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 (programming language) - Wikipedia">
            <a:extLst>
              <a:ext uri="{FF2B5EF4-FFF2-40B4-BE49-F238E27FC236}">
                <a16:creationId xmlns:a16="http://schemas.microsoft.com/office/drawing/2014/main" id="{1F3F15B1-E40B-411F-8C48-B1464DF7EFA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04745" y="5318936"/>
            <a:ext cx="518436" cy="4018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550AE447-642F-5C48-83F7-28200B592F9D}"/>
              </a:ext>
            </a:extLst>
          </p:cNvPr>
          <p:cNvPicPr>
            <a:picLocks noChangeAspect="1"/>
          </p:cNvPicPr>
          <p:nvPr/>
        </p:nvPicPr>
        <p:blipFill>
          <a:blip r:embed="rId22"/>
          <a:stretch>
            <a:fillRect/>
          </a:stretch>
        </p:blipFill>
        <p:spPr>
          <a:xfrm>
            <a:off x="4223360" y="2293193"/>
            <a:ext cx="1991637" cy="424025"/>
          </a:xfrm>
          <a:prstGeom prst="rect">
            <a:avLst/>
          </a:prstGeom>
        </p:spPr>
      </p:pic>
      <p:pic>
        <p:nvPicPr>
          <p:cNvPr id="13" name="Picture 13">
            <a:extLst>
              <a:ext uri="{FF2B5EF4-FFF2-40B4-BE49-F238E27FC236}">
                <a16:creationId xmlns:a16="http://schemas.microsoft.com/office/drawing/2014/main" id="{5FC4D2CD-DD26-4F4A-8039-9F4D8C9C97A9}"/>
              </a:ext>
            </a:extLst>
          </p:cNvPr>
          <p:cNvPicPr>
            <a:picLocks noChangeAspect="1"/>
          </p:cNvPicPr>
          <p:nvPr/>
        </p:nvPicPr>
        <p:blipFill>
          <a:blip r:embed="rId23"/>
          <a:stretch>
            <a:fillRect/>
          </a:stretch>
        </p:blipFill>
        <p:spPr>
          <a:xfrm>
            <a:off x="4296428" y="1841502"/>
            <a:ext cx="1918570" cy="398395"/>
          </a:xfrm>
          <a:prstGeom prst="rect">
            <a:avLst/>
          </a:prstGeom>
        </p:spPr>
      </p:pic>
    </p:spTree>
    <p:extLst>
      <p:ext uri="{BB962C8B-B14F-4D97-AF65-F5344CB8AC3E}">
        <p14:creationId xmlns:p14="http://schemas.microsoft.com/office/powerpoint/2010/main" val="110666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clipart, vector graphics&#10;&#10;Description automatically generated">
            <a:extLst>
              <a:ext uri="{FF2B5EF4-FFF2-40B4-BE49-F238E27FC236}">
                <a16:creationId xmlns:a16="http://schemas.microsoft.com/office/drawing/2014/main" id="{AFCA82B1-314A-E85D-9DC1-3649533A35CF}"/>
              </a:ext>
            </a:extLst>
          </p:cNvPr>
          <p:cNvPicPr>
            <a:picLocks noChangeAspect="1"/>
          </p:cNvPicPr>
          <p:nvPr/>
        </p:nvPicPr>
        <p:blipFill>
          <a:blip r:embed="rId2"/>
          <a:stretch>
            <a:fillRect/>
          </a:stretch>
        </p:blipFill>
        <p:spPr>
          <a:xfrm>
            <a:off x="9405257" y="49590"/>
            <a:ext cx="2743200" cy="2743200"/>
          </a:xfrm>
          <a:prstGeom prst="rect">
            <a:avLst/>
          </a:prstGeom>
        </p:spPr>
      </p:pic>
      <p:pic>
        <p:nvPicPr>
          <p:cNvPr id="5" name="Picture 5" descr="A picture containing text&#10;&#10;Description automatically generated">
            <a:extLst>
              <a:ext uri="{FF2B5EF4-FFF2-40B4-BE49-F238E27FC236}">
                <a16:creationId xmlns:a16="http://schemas.microsoft.com/office/drawing/2014/main" id="{1AA6850E-E48F-D068-FAFE-921AEF8BE84E}"/>
              </a:ext>
            </a:extLst>
          </p:cNvPr>
          <p:cNvPicPr>
            <a:picLocks noChangeAspect="1"/>
          </p:cNvPicPr>
          <p:nvPr/>
        </p:nvPicPr>
        <p:blipFill>
          <a:blip r:embed="rId3"/>
          <a:stretch>
            <a:fillRect/>
          </a:stretch>
        </p:blipFill>
        <p:spPr>
          <a:xfrm rot="240000">
            <a:off x="9523890" y="2019049"/>
            <a:ext cx="1013582" cy="429963"/>
          </a:xfrm>
          <a:prstGeom prst="rect">
            <a:avLst/>
          </a:prstGeom>
        </p:spPr>
      </p:pic>
      <p:cxnSp>
        <p:nvCxnSpPr>
          <p:cNvPr id="8" name="Straight Arrow Connector 7">
            <a:extLst>
              <a:ext uri="{FF2B5EF4-FFF2-40B4-BE49-F238E27FC236}">
                <a16:creationId xmlns:a16="http://schemas.microsoft.com/office/drawing/2014/main" id="{128A0B5D-6A72-78BA-2846-57AF4510AB29}"/>
              </a:ext>
            </a:extLst>
          </p:cNvPr>
          <p:cNvCxnSpPr/>
          <p:nvPr/>
        </p:nvCxnSpPr>
        <p:spPr>
          <a:xfrm>
            <a:off x="7694083" y="2565400"/>
            <a:ext cx="1917700" cy="1270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A807D5B-E3B3-A72E-73C6-957DAC175EA0}"/>
              </a:ext>
            </a:extLst>
          </p:cNvPr>
          <p:cNvSpPr txBox="1"/>
          <p:nvPr/>
        </p:nvSpPr>
        <p:spPr>
          <a:xfrm>
            <a:off x="8020050" y="2244725"/>
            <a:ext cx="14668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+/- 30 Mbps</a:t>
            </a:r>
            <a:endParaRPr lang="en-US"/>
          </a:p>
        </p:txBody>
      </p:sp>
      <p:pic>
        <p:nvPicPr>
          <p:cNvPr id="11" name="Picture 11" descr="Logo&#10;&#10;Description automatically generated">
            <a:extLst>
              <a:ext uri="{FF2B5EF4-FFF2-40B4-BE49-F238E27FC236}">
                <a16:creationId xmlns:a16="http://schemas.microsoft.com/office/drawing/2014/main" id="{21629E53-BC89-DA0A-FF17-53BF68F5D2FB}"/>
              </a:ext>
            </a:extLst>
          </p:cNvPr>
          <p:cNvPicPr>
            <a:picLocks noChangeAspect="1"/>
          </p:cNvPicPr>
          <p:nvPr/>
        </p:nvPicPr>
        <p:blipFill>
          <a:blip r:embed="rId4"/>
          <a:stretch>
            <a:fillRect/>
          </a:stretch>
        </p:blipFill>
        <p:spPr>
          <a:xfrm>
            <a:off x="3860800" y="2730500"/>
            <a:ext cx="635000" cy="469900"/>
          </a:xfrm>
          <a:prstGeom prst="rect">
            <a:avLst/>
          </a:prstGeom>
        </p:spPr>
      </p:pic>
      <p:pic>
        <p:nvPicPr>
          <p:cNvPr id="12" name="Picture 12" descr="Logo, company name&#10;&#10;Description automatically generated">
            <a:extLst>
              <a:ext uri="{FF2B5EF4-FFF2-40B4-BE49-F238E27FC236}">
                <a16:creationId xmlns:a16="http://schemas.microsoft.com/office/drawing/2014/main" id="{8B5C7C75-60FA-B1E1-581B-FF94EBD688A2}"/>
              </a:ext>
            </a:extLst>
          </p:cNvPr>
          <p:cNvPicPr>
            <a:picLocks noChangeAspect="1"/>
          </p:cNvPicPr>
          <p:nvPr/>
        </p:nvPicPr>
        <p:blipFill>
          <a:blip r:embed="rId5"/>
          <a:stretch>
            <a:fillRect/>
          </a:stretch>
        </p:blipFill>
        <p:spPr>
          <a:xfrm>
            <a:off x="4064000" y="5418734"/>
            <a:ext cx="4721225" cy="1445915"/>
          </a:xfrm>
          <a:prstGeom prst="rect">
            <a:avLst/>
          </a:prstGeom>
        </p:spPr>
      </p:pic>
      <p:pic>
        <p:nvPicPr>
          <p:cNvPr id="13" name="Picture 13" descr="Icon&#10;&#10;Description automatically generated">
            <a:extLst>
              <a:ext uri="{FF2B5EF4-FFF2-40B4-BE49-F238E27FC236}">
                <a16:creationId xmlns:a16="http://schemas.microsoft.com/office/drawing/2014/main" id="{EE3581D3-93D3-9A5A-6EA4-BECFB53386BE}"/>
              </a:ext>
            </a:extLst>
          </p:cNvPr>
          <p:cNvPicPr>
            <a:picLocks noChangeAspect="1"/>
          </p:cNvPicPr>
          <p:nvPr/>
        </p:nvPicPr>
        <p:blipFill>
          <a:blip r:embed="rId6"/>
          <a:stretch>
            <a:fillRect/>
          </a:stretch>
        </p:blipFill>
        <p:spPr>
          <a:xfrm>
            <a:off x="1676400" y="1768475"/>
            <a:ext cx="2743200" cy="1752600"/>
          </a:xfrm>
          <a:prstGeom prst="rect">
            <a:avLst/>
          </a:prstGeom>
        </p:spPr>
      </p:pic>
      <p:pic>
        <p:nvPicPr>
          <p:cNvPr id="14" name="Picture 14">
            <a:extLst>
              <a:ext uri="{FF2B5EF4-FFF2-40B4-BE49-F238E27FC236}">
                <a16:creationId xmlns:a16="http://schemas.microsoft.com/office/drawing/2014/main" id="{D7D6677D-D0BD-5D6B-2FE5-2988013E8226}"/>
              </a:ext>
            </a:extLst>
          </p:cNvPr>
          <p:cNvPicPr>
            <a:picLocks noChangeAspect="1"/>
          </p:cNvPicPr>
          <p:nvPr/>
        </p:nvPicPr>
        <p:blipFill>
          <a:blip r:embed="rId7"/>
          <a:stretch>
            <a:fillRect/>
          </a:stretch>
        </p:blipFill>
        <p:spPr>
          <a:xfrm>
            <a:off x="5596282" y="3971788"/>
            <a:ext cx="1251779" cy="955813"/>
          </a:xfrm>
          <a:prstGeom prst="rect">
            <a:avLst/>
          </a:prstGeom>
        </p:spPr>
      </p:pic>
      <p:cxnSp>
        <p:nvCxnSpPr>
          <p:cNvPr id="22" name="Straight Arrow Connector 21">
            <a:extLst>
              <a:ext uri="{FF2B5EF4-FFF2-40B4-BE49-F238E27FC236}">
                <a16:creationId xmlns:a16="http://schemas.microsoft.com/office/drawing/2014/main" id="{4E6F4F44-8385-4DAB-DAD3-B00147E73185}"/>
              </a:ext>
            </a:extLst>
          </p:cNvPr>
          <p:cNvCxnSpPr>
            <a:cxnSpLocks/>
          </p:cNvCxnSpPr>
          <p:nvPr/>
        </p:nvCxnSpPr>
        <p:spPr>
          <a:xfrm flipH="1">
            <a:off x="6746874" y="4549775"/>
            <a:ext cx="3794125" cy="1587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C687DB4-9362-1522-7EF2-8D93A0C2F3D5}"/>
              </a:ext>
            </a:extLst>
          </p:cNvPr>
          <p:cNvCxnSpPr>
            <a:cxnSpLocks/>
          </p:cNvCxnSpPr>
          <p:nvPr/>
        </p:nvCxnSpPr>
        <p:spPr>
          <a:xfrm flipH="1" flipV="1">
            <a:off x="10528301" y="2790825"/>
            <a:ext cx="12699" cy="75247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C5E0622-1DA0-7F4A-FCAF-4F6CF5947EB1}"/>
              </a:ext>
            </a:extLst>
          </p:cNvPr>
          <p:cNvCxnSpPr>
            <a:cxnSpLocks/>
          </p:cNvCxnSpPr>
          <p:nvPr/>
        </p:nvCxnSpPr>
        <p:spPr>
          <a:xfrm flipH="1" flipV="1">
            <a:off x="10541000" y="4203699"/>
            <a:ext cx="0" cy="95250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11C6190-1A9B-FBFE-8937-3D545B8984D3}"/>
              </a:ext>
            </a:extLst>
          </p:cNvPr>
          <p:cNvCxnSpPr>
            <a:cxnSpLocks/>
          </p:cNvCxnSpPr>
          <p:nvPr/>
        </p:nvCxnSpPr>
        <p:spPr>
          <a:xfrm flipH="1" flipV="1">
            <a:off x="6223000" y="3047999"/>
            <a:ext cx="12700" cy="87630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8B6F5C6-1143-032A-0D6E-4F1A67994EE1}"/>
              </a:ext>
            </a:extLst>
          </p:cNvPr>
          <p:cNvCxnSpPr>
            <a:cxnSpLocks/>
          </p:cNvCxnSpPr>
          <p:nvPr/>
        </p:nvCxnSpPr>
        <p:spPr>
          <a:xfrm flipH="1">
            <a:off x="3644898" y="2585526"/>
            <a:ext cx="1336677" cy="17973"/>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904C6E0-6D8D-4F0B-7591-39BA954D9AA3}"/>
              </a:ext>
            </a:extLst>
          </p:cNvPr>
          <p:cNvSpPr txBox="1"/>
          <p:nvPr/>
        </p:nvSpPr>
        <p:spPr>
          <a:xfrm>
            <a:off x="3689350" y="2219324"/>
            <a:ext cx="14668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&gt; 100 Gbps</a:t>
            </a:r>
            <a:endParaRPr lang="en-US" dirty="0"/>
          </a:p>
        </p:txBody>
      </p:sp>
      <p:pic>
        <p:nvPicPr>
          <p:cNvPr id="41" name="Picture 11" descr="Logo&#10;&#10;Description automatically generated">
            <a:extLst>
              <a:ext uri="{FF2B5EF4-FFF2-40B4-BE49-F238E27FC236}">
                <a16:creationId xmlns:a16="http://schemas.microsoft.com/office/drawing/2014/main" id="{6BEE427B-C760-AA75-D5CD-469ECA38FA7D}"/>
              </a:ext>
            </a:extLst>
          </p:cNvPr>
          <p:cNvPicPr>
            <a:picLocks noChangeAspect="1"/>
          </p:cNvPicPr>
          <p:nvPr/>
        </p:nvPicPr>
        <p:blipFill>
          <a:blip r:embed="rId4"/>
          <a:stretch>
            <a:fillRect/>
          </a:stretch>
        </p:blipFill>
        <p:spPr>
          <a:xfrm>
            <a:off x="8458200" y="2616199"/>
            <a:ext cx="635000" cy="469900"/>
          </a:xfrm>
          <a:prstGeom prst="rect">
            <a:avLst/>
          </a:prstGeom>
        </p:spPr>
      </p:pic>
      <p:pic>
        <p:nvPicPr>
          <p:cNvPr id="10" name="Picture 14">
            <a:extLst>
              <a:ext uri="{FF2B5EF4-FFF2-40B4-BE49-F238E27FC236}">
                <a16:creationId xmlns:a16="http://schemas.microsoft.com/office/drawing/2014/main" id="{CF3BF487-B999-4CB5-2711-860C353F470C}"/>
              </a:ext>
            </a:extLst>
          </p:cNvPr>
          <p:cNvPicPr>
            <a:picLocks noChangeAspect="1"/>
          </p:cNvPicPr>
          <p:nvPr/>
        </p:nvPicPr>
        <p:blipFill>
          <a:blip r:embed="rId8"/>
          <a:stretch>
            <a:fillRect/>
          </a:stretch>
        </p:blipFill>
        <p:spPr>
          <a:xfrm>
            <a:off x="95250" y="0"/>
            <a:ext cx="2438400" cy="2790825"/>
          </a:xfrm>
          <a:prstGeom prst="rect">
            <a:avLst/>
          </a:prstGeom>
        </p:spPr>
      </p:pic>
      <p:pic>
        <p:nvPicPr>
          <p:cNvPr id="18" name="Picture 19">
            <a:extLst>
              <a:ext uri="{FF2B5EF4-FFF2-40B4-BE49-F238E27FC236}">
                <a16:creationId xmlns:a16="http://schemas.microsoft.com/office/drawing/2014/main" id="{20E81812-B94D-B8F0-1C14-D3964F24AD04}"/>
              </a:ext>
            </a:extLst>
          </p:cNvPr>
          <p:cNvPicPr>
            <a:picLocks noChangeAspect="1"/>
          </p:cNvPicPr>
          <p:nvPr/>
        </p:nvPicPr>
        <p:blipFill>
          <a:blip r:embed="rId9"/>
          <a:stretch>
            <a:fillRect/>
          </a:stretch>
        </p:blipFill>
        <p:spPr>
          <a:xfrm>
            <a:off x="95250" y="2428875"/>
            <a:ext cx="1019175" cy="2867025"/>
          </a:xfrm>
          <a:prstGeom prst="rect">
            <a:avLst/>
          </a:prstGeom>
        </p:spPr>
      </p:pic>
      <p:pic>
        <p:nvPicPr>
          <p:cNvPr id="4" name="Picture 4" descr="A picture containing person, computer, computer, indoor&#10;&#10;Description automatically generated">
            <a:extLst>
              <a:ext uri="{FF2B5EF4-FFF2-40B4-BE49-F238E27FC236}">
                <a16:creationId xmlns:a16="http://schemas.microsoft.com/office/drawing/2014/main" id="{77D0D0D6-9E5A-5AD1-61DC-D3D6BACAF108}"/>
              </a:ext>
            </a:extLst>
          </p:cNvPr>
          <p:cNvPicPr>
            <a:picLocks noGrp="1" noChangeAspect="1"/>
          </p:cNvPicPr>
          <p:nvPr>
            <p:ph idx="1"/>
          </p:nvPr>
        </p:nvPicPr>
        <p:blipFill>
          <a:blip r:embed="rId10"/>
          <a:stretch>
            <a:fillRect/>
          </a:stretch>
        </p:blipFill>
        <p:spPr>
          <a:xfrm>
            <a:off x="-1058" y="5157356"/>
            <a:ext cx="4070503" cy="1691700"/>
          </a:xfrm>
          <a:prstGeom prst="rect">
            <a:avLst/>
          </a:prstGeom>
          <a:ln>
            <a:noFill/>
          </a:ln>
          <a:effectLst>
            <a:softEdge rad="112500"/>
          </a:effectLst>
        </p:spPr>
      </p:pic>
      <p:pic>
        <p:nvPicPr>
          <p:cNvPr id="24" name="Picture 4" descr="Graphical user interface&#10;&#10;Description automatically generated">
            <a:extLst>
              <a:ext uri="{FF2B5EF4-FFF2-40B4-BE49-F238E27FC236}">
                <a16:creationId xmlns:a16="http://schemas.microsoft.com/office/drawing/2014/main" id="{3C341799-5B22-EB2F-2623-C00325D4B5BC}"/>
              </a:ext>
            </a:extLst>
          </p:cNvPr>
          <p:cNvPicPr>
            <a:picLocks noChangeAspect="1"/>
          </p:cNvPicPr>
          <p:nvPr/>
        </p:nvPicPr>
        <p:blipFill>
          <a:blip r:embed="rId11"/>
          <a:stretch>
            <a:fillRect/>
          </a:stretch>
        </p:blipFill>
        <p:spPr>
          <a:xfrm>
            <a:off x="9022081" y="5113893"/>
            <a:ext cx="2907468" cy="1570514"/>
          </a:xfrm>
          <a:prstGeom prst="rect">
            <a:avLst/>
          </a:prstGeom>
        </p:spPr>
      </p:pic>
      <p:sp>
        <p:nvSpPr>
          <p:cNvPr id="2" name="Flowchart: Connector 1">
            <a:extLst>
              <a:ext uri="{FF2B5EF4-FFF2-40B4-BE49-F238E27FC236}">
                <a16:creationId xmlns:a16="http://schemas.microsoft.com/office/drawing/2014/main" id="{AF13AB59-A010-FEFA-C22C-ABD158B5000A}"/>
              </a:ext>
            </a:extLst>
          </p:cNvPr>
          <p:cNvSpPr/>
          <p:nvPr/>
        </p:nvSpPr>
        <p:spPr>
          <a:xfrm>
            <a:off x="4291725" y="6072389"/>
            <a:ext cx="122620" cy="1401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DA41BC97-D818-83A5-09AC-F525C6DCD10E}"/>
              </a:ext>
            </a:extLst>
          </p:cNvPr>
          <p:cNvSpPr/>
          <p:nvPr/>
        </p:nvSpPr>
        <p:spPr>
          <a:xfrm>
            <a:off x="4291725" y="6068862"/>
            <a:ext cx="122620" cy="1401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A7019DC3-874C-0452-5CDA-7593E24E594B}"/>
              </a:ext>
            </a:extLst>
          </p:cNvPr>
          <p:cNvSpPr/>
          <p:nvPr/>
        </p:nvSpPr>
        <p:spPr>
          <a:xfrm>
            <a:off x="5015070" y="6068861"/>
            <a:ext cx="141130" cy="1401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1" descr="Logo&#10;&#10;Description automatically generated">
            <a:extLst>
              <a:ext uri="{FF2B5EF4-FFF2-40B4-BE49-F238E27FC236}">
                <a16:creationId xmlns:a16="http://schemas.microsoft.com/office/drawing/2014/main" id="{10FBD5A9-FDF2-580F-85EB-3ACDC710B1D8}"/>
              </a:ext>
            </a:extLst>
          </p:cNvPr>
          <p:cNvPicPr>
            <a:picLocks noChangeAspect="1"/>
          </p:cNvPicPr>
          <p:nvPr/>
        </p:nvPicPr>
        <p:blipFill>
          <a:blip r:embed="rId4"/>
          <a:stretch>
            <a:fillRect/>
          </a:stretch>
        </p:blipFill>
        <p:spPr>
          <a:xfrm>
            <a:off x="8343900" y="4267199"/>
            <a:ext cx="635000" cy="469900"/>
          </a:xfrm>
          <a:prstGeom prst="rect">
            <a:avLst/>
          </a:prstGeom>
        </p:spPr>
      </p:pic>
      <p:sp>
        <p:nvSpPr>
          <p:cNvPr id="27" name="Flowchart: Connector 26">
            <a:extLst>
              <a:ext uri="{FF2B5EF4-FFF2-40B4-BE49-F238E27FC236}">
                <a16:creationId xmlns:a16="http://schemas.microsoft.com/office/drawing/2014/main" id="{CC781824-7140-6FD3-AB44-EED968F766B3}"/>
              </a:ext>
            </a:extLst>
          </p:cNvPr>
          <p:cNvSpPr/>
          <p:nvPr/>
        </p:nvSpPr>
        <p:spPr>
          <a:xfrm>
            <a:off x="7747000" y="6068861"/>
            <a:ext cx="134620" cy="1401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11" descr="Logo&#10;&#10;Description automatically generated">
            <a:extLst>
              <a:ext uri="{FF2B5EF4-FFF2-40B4-BE49-F238E27FC236}">
                <a16:creationId xmlns:a16="http://schemas.microsoft.com/office/drawing/2014/main" id="{46320849-83C2-ABD9-B52D-DFEEDC153EF2}"/>
              </a:ext>
            </a:extLst>
          </p:cNvPr>
          <p:cNvPicPr>
            <a:picLocks noChangeAspect="1"/>
          </p:cNvPicPr>
          <p:nvPr/>
        </p:nvPicPr>
        <p:blipFill>
          <a:blip r:embed="rId4"/>
          <a:stretch>
            <a:fillRect/>
          </a:stretch>
        </p:blipFill>
        <p:spPr>
          <a:xfrm>
            <a:off x="5905500" y="3251200"/>
            <a:ext cx="635000" cy="469900"/>
          </a:xfrm>
          <a:prstGeom prst="rect">
            <a:avLst/>
          </a:prstGeom>
        </p:spPr>
      </p:pic>
      <p:sp>
        <p:nvSpPr>
          <p:cNvPr id="32" name="Flowchart: Connector 31">
            <a:extLst>
              <a:ext uri="{FF2B5EF4-FFF2-40B4-BE49-F238E27FC236}">
                <a16:creationId xmlns:a16="http://schemas.microsoft.com/office/drawing/2014/main" id="{3B68FDB6-D729-298F-FC05-9ADA1F5DB4B4}"/>
              </a:ext>
            </a:extLst>
          </p:cNvPr>
          <p:cNvSpPr/>
          <p:nvPr/>
        </p:nvSpPr>
        <p:spPr>
          <a:xfrm>
            <a:off x="8521316" y="6078828"/>
            <a:ext cx="122620" cy="1401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8" descr="A picture containing text&#10;&#10;Description automatically generated">
            <a:extLst>
              <a:ext uri="{FF2B5EF4-FFF2-40B4-BE49-F238E27FC236}">
                <a16:creationId xmlns:a16="http://schemas.microsoft.com/office/drawing/2014/main" id="{6DFCCFBB-142F-164B-A258-0F5C10D8A70A}"/>
              </a:ext>
            </a:extLst>
          </p:cNvPr>
          <p:cNvPicPr>
            <a:picLocks noChangeAspect="1"/>
          </p:cNvPicPr>
          <p:nvPr/>
        </p:nvPicPr>
        <p:blipFill>
          <a:blip r:embed="rId12"/>
          <a:stretch>
            <a:fillRect/>
          </a:stretch>
        </p:blipFill>
        <p:spPr>
          <a:xfrm>
            <a:off x="4851400" y="850900"/>
            <a:ext cx="2743200" cy="2743200"/>
          </a:xfrm>
          <a:prstGeom prst="rect">
            <a:avLst/>
          </a:prstGeom>
        </p:spPr>
      </p:pic>
      <p:pic>
        <p:nvPicPr>
          <p:cNvPr id="26" name="Picture 26">
            <a:extLst>
              <a:ext uri="{FF2B5EF4-FFF2-40B4-BE49-F238E27FC236}">
                <a16:creationId xmlns:a16="http://schemas.microsoft.com/office/drawing/2014/main" id="{2604B881-87B6-58A7-3860-6D5E206773BC}"/>
              </a:ext>
            </a:extLst>
          </p:cNvPr>
          <p:cNvPicPr>
            <a:picLocks noChangeAspect="1"/>
          </p:cNvPicPr>
          <p:nvPr/>
        </p:nvPicPr>
        <p:blipFill>
          <a:blip r:embed="rId13"/>
          <a:stretch>
            <a:fillRect/>
          </a:stretch>
        </p:blipFill>
        <p:spPr>
          <a:xfrm>
            <a:off x="9283700" y="3525825"/>
            <a:ext cx="2743200" cy="746150"/>
          </a:xfrm>
          <a:prstGeom prst="rect">
            <a:avLst/>
          </a:prstGeom>
        </p:spPr>
      </p:pic>
      <p:sp>
        <p:nvSpPr>
          <p:cNvPr id="36" name="Flowchart: Connector 35">
            <a:extLst>
              <a:ext uri="{FF2B5EF4-FFF2-40B4-BE49-F238E27FC236}">
                <a16:creationId xmlns:a16="http://schemas.microsoft.com/office/drawing/2014/main" id="{80D08364-A2C1-3902-C598-14BD2FBDA473}"/>
              </a:ext>
            </a:extLst>
          </p:cNvPr>
          <p:cNvSpPr/>
          <p:nvPr/>
        </p:nvSpPr>
        <p:spPr>
          <a:xfrm>
            <a:off x="4291725" y="6078828"/>
            <a:ext cx="122620" cy="1401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F8F25D4F-4134-880D-29F1-520DCF0B07EF}"/>
              </a:ext>
            </a:extLst>
          </p:cNvPr>
          <p:cNvPicPr>
            <a:picLocks noChangeAspect="1"/>
          </p:cNvPicPr>
          <p:nvPr/>
        </p:nvPicPr>
        <p:blipFill>
          <a:blip r:embed="rId14"/>
          <a:stretch>
            <a:fillRect/>
          </a:stretch>
        </p:blipFill>
        <p:spPr>
          <a:xfrm>
            <a:off x="7674171" y="3078942"/>
            <a:ext cx="1694289" cy="361586"/>
          </a:xfrm>
          <a:prstGeom prst="rect">
            <a:avLst/>
          </a:prstGeom>
        </p:spPr>
      </p:pic>
      <p:pic>
        <p:nvPicPr>
          <p:cNvPr id="1030" name="Picture 6" descr="GHRC DAAC attends Cumulus Phase 3 Meetings at GSFC | Global  Hydrometeorology Resource Center (GHRC)">
            <a:extLst>
              <a:ext uri="{FF2B5EF4-FFF2-40B4-BE49-F238E27FC236}">
                <a16:creationId xmlns:a16="http://schemas.microsoft.com/office/drawing/2014/main" id="{C1AA7CF9-D152-1441-5787-3E67E735977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162904" y="4904339"/>
            <a:ext cx="1803400" cy="48090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189B7B30-373D-C59C-BD6C-53EA697E1645}"/>
              </a:ext>
            </a:extLst>
          </p:cNvPr>
          <p:cNvPicPr>
            <a:picLocks noChangeAspect="1"/>
          </p:cNvPicPr>
          <p:nvPr/>
        </p:nvPicPr>
        <p:blipFill>
          <a:blip r:embed="rId16"/>
          <a:stretch>
            <a:fillRect/>
          </a:stretch>
        </p:blipFill>
        <p:spPr>
          <a:xfrm>
            <a:off x="4615117" y="4833731"/>
            <a:ext cx="1364098" cy="632515"/>
          </a:xfrm>
          <a:prstGeom prst="rect">
            <a:avLst/>
          </a:prstGeom>
          <a:ln>
            <a:noFill/>
          </a:ln>
          <a:effectLst>
            <a:softEdge rad="112500"/>
          </a:effectLst>
        </p:spPr>
      </p:pic>
      <p:pic>
        <p:nvPicPr>
          <p:cNvPr id="6" name="Picture 14" descr="A picture containing text&#10;&#10;Description automatically generated">
            <a:extLst>
              <a:ext uri="{FF2B5EF4-FFF2-40B4-BE49-F238E27FC236}">
                <a16:creationId xmlns:a16="http://schemas.microsoft.com/office/drawing/2014/main" id="{58D53D68-34EA-25BE-3F22-0317B49C3E28}"/>
              </a:ext>
            </a:extLst>
          </p:cNvPr>
          <p:cNvPicPr>
            <a:picLocks noChangeAspect="1"/>
          </p:cNvPicPr>
          <p:nvPr/>
        </p:nvPicPr>
        <p:blipFill>
          <a:blip r:embed="rId17"/>
          <a:stretch>
            <a:fillRect/>
          </a:stretch>
        </p:blipFill>
        <p:spPr>
          <a:xfrm>
            <a:off x="4217147" y="3223561"/>
            <a:ext cx="1510553" cy="570433"/>
          </a:xfrm>
          <a:prstGeom prst="rect">
            <a:avLst/>
          </a:prstGeom>
        </p:spPr>
      </p:pic>
      <p:pic>
        <p:nvPicPr>
          <p:cNvPr id="15" name="Picture 15" descr="A picture containing map&#10;&#10;Description automatically generated">
            <a:extLst>
              <a:ext uri="{FF2B5EF4-FFF2-40B4-BE49-F238E27FC236}">
                <a16:creationId xmlns:a16="http://schemas.microsoft.com/office/drawing/2014/main" id="{14CD243B-EFF6-DF0E-F185-777E396D9005}"/>
              </a:ext>
            </a:extLst>
          </p:cNvPr>
          <p:cNvPicPr>
            <a:picLocks noChangeAspect="1"/>
          </p:cNvPicPr>
          <p:nvPr/>
        </p:nvPicPr>
        <p:blipFill rotWithShape="1">
          <a:blip r:embed="rId18"/>
          <a:srcRect l="17018" t="17722" r="15932" b="19695"/>
          <a:stretch/>
        </p:blipFill>
        <p:spPr>
          <a:xfrm>
            <a:off x="6955717" y="-27521"/>
            <a:ext cx="2376287" cy="1573905"/>
          </a:xfrm>
          <a:prstGeom prst="ellipse">
            <a:avLst/>
          </a:prstGeom>
          <a:ln>
            <a:noFill/>
          </a:ln>
          <a:effectLst>
            <a:softEdge rad="112500"/>
          </a:effectLst>
        </p:spPr>
      </p:pic>
      <p:pic>
        <p:nvPicPr>
          <p:cNvPr id="16" name="Picture 16" descr="A picture containing text&#10;&#10;Description automatically generated">
            <a:extLst>
              <a:ext uri="{FF2B5EF4-FFF2-40B4-BE49-F238E27FC236}">
                <a16:creationId xmlns:a16="http://schemas.microsoft.com/office/drawing/2014/main" id="{3230A37E-5F04-4AC2-2937-6728E52E796A}"/>
              </a:ext>
            </a:extLst>
          </p:cNvPr>
          <p:cNvPicPr>
            <a:picLocks noChangeAspect="1"/>
          </p:cNvPicPr>
          <p:nvPr/>
        </p:nvPicPr>
        <p:blipFill>
          <a:blip r:embed="rId19"/>
          <a:stretch>
            <a:fillRect/>
          </a:stretch>
        </p:blipFill>
        <p:spPr>
          <a:xfrm>
            <a:off x="2784662" y="173691"/>
            <a:ext cx="986118" cy="1008530"/>
          </a:xfrm>
          <a:prstGeom prst="rect">
            <a:avLst/>
          </a:prstGeom>
        </p:spPr>
      </p:pic>
      <p:sp>
        <p:nvSpPr>
          <p:cNvPr id="19" name="Oval 18">
            <a:extLst>
              <a:ext uri="{FF2B5EF4-FFF2-40B4-BE49-F238E27FC236}">
                <a16:creationId xmlns:a16="http://schemas.microsoft.com/office/drawing/2014/main" id="{566694EC-3B4C-E1D2-A132-7D3DBA6F874F}"/>
              </a:ext>
            </a:extLst>
          </p:cNvPr>
          <p:cNvSpPr/>
          <p:nvPr/>
        </p:nvSpPr>
        <p:spPr>
          <a:xfrm>
            <a:off x="10320617" y="683558"/>
            <a:ext cx="100854" cy="7844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F7FA"/>
              </a:solidFill>
              <a:highlight>
                <a:srgbClr val="0000FF"/>
              </a:highlight>
              <a:cs typeface="Calibri"/>
            </a:endParaRPr>
          </a:p>
        </p:txBody>
      </p:sp>
      <p:sp>
        <p:nvSpPr>
          <p:cNvPr id="20" name="Oval 19">
            <a:extLst>
              <a:ext uri="{FF2B5EF4-FFF2-40B4-BE49-F238E27FC236}">
                <a16:creationId xmlns:a16="http://schemas.microsoft.com/office/drawing/2014/main" id="{2C5529BC-4F94-034E-721F-1AA46AD3E205}"/>
              </a:ext>
            </a:extLst>
          </p:cNvPr>
          <p:cNvSpPr/>
          <p:nvPr/>
        </p:nvSpPr>
        <p:spPr>
          <a:xfrm>
            <a:off x="10029264" y="470646"/>
            <a:ext cx="235325" cy="21291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F7FA"/>
              </a:solidFill>
              <a:highlight>
                <a:srgbClr val="0000FF"/>
              </a:highlight>
              <a:cs typeface="Calibri"/>
            </a:endParaRPr>
          </a:p>
        </p:txBody>
      </p:sp>
      <p:sp>
        <p:nvSpPr>
          <p:cNvPr id="23" name="Oval 22">
            <a:extLst>
              <a:ext uri="{FF2B5EF4-FFF2-40B4-BE49-F238E27FC236}">
                <a16:creationId xmlns:a16="http://schemas.microsoft.com/office/drawing/2014/main" id="{CB0BDB75-A024-DAC2-6226-D9207A17CE77}"/>
              </a:ext>
            </a:extLst>
          </p:cNvPr>
          <p:cNvSpPr/>
          <p:nvPr/>
        </p:nvSpPr>
        <p:spPr>
          <a:xfrm>
            <a:off x="9401735" y="246529"/>
            <a:ext cx="493059" cy="448235"/>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F7FA"/>
              </a:solidFill>
              <a:highlight>
                <a:srgbClr val="0000FF"/>
              </a:highlight>
              <a:cs typeface="Calibri"/>
            </a:endParaRPr>
          </a:p>
        </p:txBody>
      </p:sp>
      <p:pic>
        <p:nvPicPr>
          <p:cNvPr id="17" name="Picture 13">
            <a:extLst>
              <a:ext uri="{FF2B5EF4-FFF2-40B4-BE49-F238E27FC236}">
                <a16:creationId xmlns:a16="http://schemas.microsoft.com/office/drawing/2014/main" id="{4A67ED9F-8395-8ED7-7C3D-F32CD356DD03}"/>
              </a:ext>
            </a:extLst>
          </p:cNvPr>
          <p:cNvPicPr>
            <a:picLocks noChangeAspect="1"/>
          </p:cNvPicPr>
          <p:nvPr/>
        </p:nvPicPr>
        <p:blipFill>
          <a:blip r:embed="rId20"/>
          <a:stretch>
            <a:fillRect/>
          </a:stretch>
        </p:blipFill>
        <p:spPr>
          <a:xfrm>
            <a:off x="7617827" y="1753108"/>
            <a:ext cx="1755903" cy="364617"/>
          </a:xfrm>
          <a:prstGeom prst="rect">
            <a:avLst/>
          </a:prstGeom>
        </p:spPr>
      </p:pic>
    </p:spTree>
    <p:extLst>
      <p:ext uri="{BB962C8B-B14F-4D97-AF65-F5344CB8AC3E}">
        <p14:creationId xmlns:p14="http://schemas.microsoft.com/office/powerpoint/2010/main" val="292850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dur="indefinite" nodeType="mainSeq"/>
              <p:prevCondLst>
                <p:cond evt="onPrev" delay="0">
                  <p:tgtEl>
                    <p:sldTgt/>
                  </p:tgtEl>
                </p:cond>
              </p:prevCondLst>
              <p:nextCondLst>
                <p:cond evt="onNext" delay="0">
                  <p:tgtEl>
                    <p:sldTgt/>
                  </p:tgtEl>
                </p:cond>
              </p:nextCondLst>
            </p:seq>
          </p:childTnLst>
        </p:cTn>
      </p:par>
    </p:tnLst>
    <p:bldLst>
      <p:bldP spid="19" grpId="0" animBg="1"/>
      <p:bldP spid="20" grpId="0" animBg="1"/>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_STILL_OPTION_1" id="{A7EB731F-9F26-FA45-B219-A9FC2724B824}" vid="{BB2B4FA0-A277-B74D-BFBF-46A8FBBB8B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b4577ae-dbfc-44be-869e-6dd47f0f3db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5A0F52B44E6D498493B97D7DC42B1D" ma:contentTypeVersion="14" ma:contentTypeDescription="Create a new document." ma:contentTypeScope="" ma:versionID="7b5a212b6b046a2707b27b2f30fc27fe">
  <xsd:schema xmlns:xsd="http://www.w3.org/2001/XMLSchema" xmlns:xs="http://www.w3.org/2001/XMLSchema" xmlns:p="http://schemas.microsoft.com/office/2006/metadata/properties" xmlns:ns3="8b4577ae-dbfc-44be-869e-6dd47f0f3dba" xmlns:ns4="4a8e3a4a-34c1-478a-8360-bbe62ea53153" targetNamespace="http://schemas.microsoft.com/office/2006/metadata/properties" ma:root="true" ma:fieldsID="4646a63b5033a448bb6b70da1ecccca5" ns3:_="" ns4:_="">
    <xsd:import namespace="8b4577ae-dbfc-44be-869e-6dd47f0f3dba"/>
    <xsd:import namespace="4a8e3a4a-34c1-478a-8360-bbe62ea5315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4577ae-dbfc-44be-869e-6dd47f0f3d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8e3a4a-34c1-478a-8360-bbe62ea5315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6E2327-2EDF-4DFE-86F1-A401F8EEFB99}">
  <ds:schemaRefs>
    <ds:schemaRef ds:uri="http://schemas.microsoft.com/office/2006/metadata/properties"/>
    <ds:schemaRef ds:uri="http://schemas.microsoft.com/office/2006/documentManagement/types"/>
    <ds:schemaRef ds:uri="http://schemas.microsoft.com/office/infopath/2007/PartnerControls"/>
    <ds:schemaRef ds:uri="http://purl.org/dc/elements/1.1/"/>
    <ds:schemaRef ds:uri="8b4577ae-dbfc-44be-869e-6dd47f0f3dba"/>
    <ds:schemaRef ds:uri="4a8e3a4a-34c1-478a-8360-bbe62ea53153"/>
    <ds:schemaRef ds:uri="http://schemas.openxmlformats.org/package/2006/metadata/core-propertie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ABFAF733-83B8-4CD4-AE53-B5F1FAB4B731}">
  <ds:schemaRefs>
    <ds:schemaRef ds:uri="http://schemas.microsoft.com/sharepoint/v3/contenttype/forms"/>
  </ds:schemaRefs>
</ds:datastoreItem>
</file>

<file path=customXml/itemProps3.xml><?xml version="1.0" encoding="utf-8"?>
<ds:datastoreItem xmlns:ds="http://schemas.openxmlformats.org/officeDocument/2006/customXml" ds:itemID="{6D2577DB-9020-41F9-95C9-8E43CDB41C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4577ae-dbfc-44be-869e-6dd47f0f3dba"/>
    <ds:schemaRef ds:uri="4a8e3a4a-34c1-478a-8360-bbe62ea531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TEMPO_2020MAY19</Template>
  <TotalTime>8113</TotalTime>
  <Words>1045</Words>
  <Application>Microsoft Office PowerPoint</Application>
  <PresentationFormat>Widescreen</PresentationFormat>
  <Paragraphs>119</Paragraphs>
  <Slides>11</Slides>
  <Notes>7</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Arial</vt:lpstr>
      <vt:lpstr>Calibri</vt:lpstr>
      <vt:lpstr>Calibri Light</vt:lpstr>
      <vt:lpstr>Century Gothic</vt:lpstr>
      <vt:lpstr>Helvetica Neue</vt:lpstr>
      <vt:lpstr>Helvetica Neue Light</vt:lpstr>
      <vt:lpstr>Lato</vt:lpstr>
      <vt:lpstr>Söhne</vt:lpstr>
      <vt:lpstr>Times New Roman</vt:lpstr>
      <vt:lpstr>Wingdings</vt:lpstr>
      <vt:lpstr>Office Theme</vt:lpstr>
      <vt:lpstr>Office Theme</vt:lpstr>
      <vt:lpstr>PowerPoint Presentation</vt:lpstr>
      <vt:lpstr>PowerPoint Presentation</vt:lpstr>
      <vt:lpstr>Earth Observation System Data and Information System EOSDIS</vt:lpstr>
      <vt:lpstr>ASDC Vision</vt:lpstr>
      <vt:lpstr>PowerPoint Presentation</vt:lpstr>
      <vt:lpstr>PowerPoint Presentation</vt:lpstr>
      <vt:lpstr>PowerPoint Presentation</vt:lpstr>
      <vt:lpstr>PowerPoint Presentation</vt:lpstr>
      <vt:lpstr>PowerPoint Presentation</vt:lpstr>
      <vt:lpstr>Earthdata Forum</vt:lpstr>
      <vt:lpstr>PowerPoint Presentation</vt:lpstr>
    </vt:vector>
  </TitlesOfParts>
  <Manager/>
  <Company>HPES ACES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Larson, Timothy R. (LARC-E301)[Science Systems &amp; Applications, Inc.]</dc:creator>
  <cp:keywords/>
  <dc:description/>
  <cp:lastModifiedBy>Mahmoud, Hazem A. (LARC-E301)[RSES]</cp:lastModifiedBy>
  <cp:revision>34</cp:revision>
  <dcterms:created xsi:type="dcterms:W3CDTF">2020-05-08T02:25:26Z</dcterms:created>
  <dcterms:modified xsi:type="dcterms:W3CDTF">2024-01-02T18:19:47Z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0x010100335A0F52B44E6D498493B97D7DC42B1D</vt:lpwstr>
  </property>
</Properties>
</file>