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351" r:id="rId5"/>
    <p:sldId id="258" r:id="rId6"/>
    <p:sldId id="350" r:id="rId7"/>
    <p:sldId id="298" r:id="rId8"/>
    <p:sldId id="345" r:id="rId9"/>
    <p:sldId id="355" r:id="rId10"/>
    <p:sldId id="366" r:id="rId11"/>
    <p:sldId id="365" r:id="rId12"/>
    <p:sldId id="358" r:id="rId13"/>
    <p:sldId id="364" r:id="rId14"/>
  </p:sldIdLst>
  <p:sldSz cx="13004800" cy="7315200"/>
  <p:notesSz cx="7010400" cy="9296400"/>
  <p:defaultTextStyle>
    <a:defPPr>
      <a:defRPr lang="en-US"/>
    </a:defPPr>
    <a:lvl1pPr marL="0" algn="l" defTabSz="483306" rtl="0" eaLnBrk="1" latinLnBrk="0" hangingPunct="1">
      <a:defRPr sz="1903" kern="1200">
        <a:solidFill>
          <a:schemeClr val="tx1"/>
        </a:solidFill>
        <a:latin typeface="+mn-lt"/>
        <a:ea typeface="+mn-ea"/>
        <a:cs typeface="+mn-cs"/>
      </a:defRPr>
    </a:lvl1pPr>
    <a:lvl2pPr marL="483306" algn="l" defTabSz="483306" rtl="0" eaLnBrk="1" latinLnBrk="0" hangingPunct="1">
      <a:defRPr sz="1903" kern="1200">
        <a:solidFill>
          <a:schemeClr val="tx1"/>
        </a:solidFill>
        <a:latin typeface="+mn-lt"/>
        <a:ea typeface="+mn-ea"/>
        <a:cs typeface="+mn-cs"/>
      </a:defRPr>
    </a:lvl2pPr>
    <a:lvl3pPr marL="966612" algn="l" defTabSz="483306" rtl="0" eaLnBrk="1" latinLnBrk="0" hangingPunct="1">
      <a:defRPr sz="1903" kern="1200">
        <a:solidFill>
          <a:schemeClr val="tx1"/>
        </a:solidFill>
        <a:latin typeface="+mn-lt"/>
        <a:ea typeface="+mn-ea"/>
        <a:cs typeface="+mn-cs"/>
      </a:defRPr>
    </a:lvl3pPr>
    <a:lvl4pPr marL="1449918" algn="l" defTabSz="483306" rtl="0" eaLnBrk="1" latinLnBrk="0" hangingPunct="1">
      <a:defRPr sz="1903" kern="1200">
        <a:solidFill>
          <a:schemeClr val="tx1"/>
        </a:solidFill>
        <a:latin typeface="+mn-lt"/>
        <a:ea typeface="+mn-ea"/>
        <a:cs typeface="+mn-cs"/>
      </a:defRPr>
    </a:lvl4pPr>
    <a:lvl5pPr marL="1933224" algn="l" defTabSz="483306" rtl="0" eaLnBrk="1" latinLnBrk="0" hangingPunct="1">
      <a:defRPr sz="1903" kern="1200">
        <a:solidFill>
          <a:schemeClr val="tx1"/>
        </a:solidFill>
        <a:latin typeface="+mn-lt"/>
        <a:ea typeface="+mn-ea"/>
        <a:cs typeface="+mn-cs"/>
      </a:defRPr>
    </a:lvl5pPr>
    <a:lvl6pPr marL="2416531" algn="l" defTabSz="483306" rtl="0" eaLnBrk="1" latinLnBrk="0" hangingPunct="1">
      <a:defRPr sz="1903" kern="1200">
        <a:solidFill>
          <a:schemeClr val="tx1"/>
        </a:solidFill>
        <a:latin typeface="+mn-lt"/>
        <a:ea typeface="+mn-ea"/>
        <a:cs typeface="+mn-cs"/>
      </a:defRPr>
    </a:lvl6pPr>
    <a:lvl7pPr marL="2899837" algn="l" defTabSz="483306" rtl="0" eaLnBrk="1" latinLnBrk="0" hangingPunct="1">
      <a:defRPr sz="1903" kern="1200">
        <a:solidFill>
          <a:schemeClr val="tx1"/>
        </a:solidFill>
        <a:latin typeface="+mn-lt"/>
        <a:ea typeface="+mn-ea"/>
        <a:cs typeface="+mn-cs"/>
      </a:defRPr>
    </a:lvl7pPr>
    <a:lvl8pPr marL="3383143" algn="l" defTabSz="483306" rtl="0" eaLnBrk="1" latinLnBrk="0" hangingPunct="1">
      <a:defRPr sz="1903" kern="1200">
        <a:solidFill>
          <a:schemeClr val="tx1"/>
        </a:solidFill>
        <a:latin typeface="+mn-lt"/>
        <a:ea typeface="+mn-ea"/>
        <a:cs typeface="+mn-cs"/>
      </a:defRPr>
    </a:lvl8pPr>
    <a:lvl9pPr marL="3866449" algn="l" defTabSz="483306" rtl="0" eaLnBrk="1" latinLnBrk="0" hangingPunct="1">
      <a:defRPr sz="190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409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BE7833-FA45-2E4F-1E53-EB713A342099}" name="Jackson, Jonathan W. (MSFC-HP27)[MOSSI2]" initials="JJW(H" userId="S::jwjacks4@ndc.nasa.gov::00515acb-79e3-42d1-aecc-93501c347072" providerId="AD"/>
  <p188:author id="{197C4AE8-1340-8C04-6CAF-9D777C69CD99}" name="Deaton, Joshua E. (MSFC-HP27)[MOSSI2]" initials="DJE(H" userId="S::jdeaton1@ndc.nasa.gov::e4193ec0-7f9d-4e02-88af-db2c1336ad8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rong, Robin L. (MSFC-HP27)[HOSC SERVICES CONTRACT]" initials="SRL(SC" lastIdx="6" clrIdx="0">
    <p:extLst>
      <p:ext uri="{19B8F6BF-5375-455C-9EA6-DF929625EA0E}">
        <p15:presenceInfo xmlns:p15="http://schemas.microsoft.com/office/powerpoint/2012/main" userId="S-1-5-21-330711430-3775241029-4075259233-6590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F4"/>
    <a:srgbClr val="D0D8E8"/>
    <a:srgbClr val="618FFD"/>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756C3C-FE1A-4127-A25D-1AC9DE0294D8}" v="6" dt="2024-01-15T21:59:45.515"/>
    <p1510:client id="{60272F6C-C493-4FCD-8BAB-28EFA2AA2DB7}" v="17" dt="2024-01-12T17:46:41.198"/>
    <p1510:client id="{9EB938FA-220E-4D76-A253-5FF51AFA937D}" v="1023" dt="2024-01-11T19:59:13.9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96283" autoAdjust="0"/>
  </p:normalViewPr>
  <p:slideViewPr>
    <p:cSldViewPr snapToGrid="0" snapToObjects="1">
      <p:cViewPr varScale="1">
        <p:scale>
          <a:sx n="82" d="100"/>
          <a:sy n="82" d="100"/>
        </p:scale>
        <p:origin x="270" y="90"/>
      </p:cViewPr>
      <p:guideLst>
        <p:guide orient="horz" pos="2304"/>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45E22F67-95F6-4253-BC31-A991F7D913C8}" type="datetimeFigureOut">
              <a:rPr lang="en-US" smtClean="0"/>
              <a:t>1/15/2024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FD0B806-47CC-43B4-A0D9-D4F7ACD02D7C}" type="slidenum">
              <a:rPr lang="en-US" smtClean="0"/>
              <a:t>‹#›</a:t>
            </a:fld>
            <a:endParaRPr lang="en-US"/>
          </a:p>
        </p:txBody>
      </p:sp>
    </p:spTree>
    <p:extLst>
      <p:ext uri="{BB962C8B-B14F-4D97-AF65-F5344CB8AC3E}">
        <p14:creationId xmlns:p14="http://schemas.microsoft.com/office/powerpoint/2010/main" val="167684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D0B806-47CC-43B4-A0D9-D4F7ACD02D7C}" type="slidenum">
              <a:rPr lang="en-US" smtClean="0"/>
              <a:t>4</a:t>
            </a:fld>
            <a:endParaRPr lang="en-US"/>
          </a:p>
        </p:txBody>
      </p:sp>
    </p:spTree>
    <p:extLst>
      <p:ext uri="{BB962C8B-B14F-4D97-AF65-F5344CB8AC3E}">
        <p14:creationId xmlns:p14="http://schemas.microsoft.com/office/powerpoint/2010/main" val="312307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Font typeface="+mj-lt"/>
              <a:buNone/>
            </a:pP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FFD0B806-47CC-43B4-A0D9-D4F7ACD02D7C}" type="slidenum">
              <a:rPr lang="en-US" smtClean="0"/>
              <a:t>5</a:t>
            </a:fld>
            <a:endParaRPr lang="en-US"/>
          </a:p>
        </p:txBody>
      </p:sp>
    </p:spTree>
    <p:extLst>
      <p:ext uri="{BB962C8B-B14F-4D97-AF65-F5344CB8AC3E}">
        <p14:creationId xmlns:p14="http://schemas.microsoft.com/office/powerpoint/2010/main" val="17039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Font typeface="+mj-lt"/>
              <a:buNone/>
            </a:pP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FFD0B806-47CC-43B4-A0D9-D4F7ACD02D7C}" type="slidenum">
              <a:rPr lang="en-US" smtClean="0"/>
              <a:t>6</a:t>
            </a:fld>
            <a:endParaRPr lang="en-US"/>
          </a:p>
        </p:txBody>
      </p:sp>
    </p:spTree>
    <p:extLst>
      <p:ext uri="{BB962C8B-B14F-4D97-AF65-F5344CB8AC3E}">
        <p14:creationId xmlns:p14="http://schemas.microsoft.com/office/powerpoint/2010/main" val="217882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spcAft>
                <a:spcPts val="0"/>
              </a:spcAft>
              <a:buFont typeface="+mj-lt"/>
              <a:buNone/>
            </a:pP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FFD0B806-47CC-43B4-A0D9-D4F7ACD02D7C}" type="slidenum">
              <a:rPr lang="en-US" smtClean="0"/>
              <a:t>7</a:t>
            </a:fld>
            <a:endParaRPr lang="en-US"/>
          </a:p>
        </p:txBody>
      </p:sp>
    </p:spTree>
    <p:extLst>
      <p:ext uri="{BB962C8B-B14F-4D97-AF65-F5344CB8AC3E}">
        <p14:creationId xmlns:p14="http://schemas.microsoft.com/office/powerpoint/2010/main" val="1215641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chemeClr val="accent1">
                <a:lumMod val="5000"/>
                <a:lumOff val="95000"/>
              </a:schemeClr>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C2A16AB-4B0B-4320-A43B-6C804964B550}"/>
              </a:ext>
            </a:extLst>
          </p:cNvPr>
          <p:cNvSpPr txBox="1">
            <a:spLocks/>
          </p:cNvSpPr>
          <p:nvPr userDrawn="1"/>
        </p:nvSpPr>
        <p:spPr>
          <a:xfrm>
            <a:off x="1516392" y="1122363"/>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ysClr val="windowText" lastClr="000000"/>
                </a:solidFill>
                <a:effectLst/>
                <a:uLnTx/>
                <a:uFillTx/>
                <a:latin typeface="Arial" panose="020B0604020202020204" pitchFamily="34" charset="0"/>
                <a:ea typeface="+mj-ea"/>
                <a:cs typeface="Arial" panose="020B0604020202020204" pitchFamily="34" charset="0"/>
              </a:rPr>
              <a:t>Click to edit Master title style</a:t>
            </a:r>
          </a:p>
        </p:txBody>
      </p:sp>
      <p:sp>
        <p:nvSpPr>
          <p:cNvPr id="13" name="Subtitle 2">
            <a:extLst>
              <a:ext uri="{FF2B5EF4-FFF2-40B4-BE49-F238E27FC236}">
                <a16:creationId xmlns:a16="http://schemas.microsoft.com/office/drawing/2014/main" id="{43CC9C8D-F40F-4F79-8E9A-F45FFE120C47}"/>
              </a:ext>
            </a:extLst>
          </p:cNvPr>
          <p:cNvSpPr txBox="1">
            <a:spLocks/>
          </p:cNvSpPr>
          <p:nvPr userDrawn="1"/>
        </p:nvSpPr>
        <p:spPr>
          <a:xfrm>
            <a:off x="1516392" y="3602038"/>
            <a:ext cx="9144000" cy="1655762"/>
          </a:xfrm>
          <a:prstGeom prst="rect">
            <a:avLst/>
          </a:prstGeom>
        </p:spPr>
        <p:txBody>
          <a:bodyPr/>
          <a:lstStyle>
            <a:lvl1pPr marL="0" indent="0" algn="ctr" defTabSz="975390" rtl="0" eaLnBrk="1" latinLnBrk="0" hangingPunct="1">
              <a:lnSpc>
                <a:spcPct val="90000"/>
              </a:lnSpc>
              <a:spcBef>
                <a:spcPts val="1067"/>
              </a:spcBef>
              <a:buFont typeface="Arial" panose="020B0604020202020204" pitchFamily="34" charset="0"/>
              <a:buNone/>
              <a:defRPr sz="2400" kern="1200">
                <a:solidFill>
                  <a:schemeClr val="tx1"/>
                </a:solidFill>
                <a:latin typeface="+mn-lt"/>
                <a:ea typeface="+mn-ea"/>
                <a:cs typeface="+mn-cs"/>
              </a:defRPr>
            </a:lvl1pPr>
            <a:lvl2pPr marL="457200" indent="0" algn="ctr" defTabSz="975390" rtl="0" eaLnBrk="1" latinLnBrk="0" hangingPunct="1">
              <a:lnSpc>
                <a:spcPct val="90000"/>
              </a:lnSpc>
              <a:spcBef>
                <a:spcPts val="533"/>
              </a:spcBef>
              <a:buFont typeface="Wingdings" panose="05000000000000000000" pitchFamily="2" charset="2"/>
              <a:buNone/>
              <a:defRPr sz="2000" kern="1200">
                <a:solidFill>
                  <a:schemeClr val="tx1"/>
                </a:solidFill>
                <a:latin typeface="+mn-lt"/>
                <a:ea typeface="+mn-ea"/>
                <a:cs typeface="+mn-cs"/>
              </a:defRPr>
            </a:lvl2pPr>
            <a:lvl3pPr marL="914400" indent="0" algn="ctr" defTabSz="975390" rtl="0" eaLnBrk="1" latinLnBrk="0" hangingPunct="1">
              <a:lnSpc>
                <a:spcPct val="90000"/>
              </a:lnSpc>
              <a:spcBef>
                <a:spcPts val="533"/>
              </a:spcBef>
              <a:buFont typeface="Calibri" panose="020F0502020204030204" pitchFamily="34" charset="0"/>
              <a:buNone/>
              <a:defRPr sz="1800" kern="1200">
                <a:solidFill>
                  <a:schemeClr val="tx1"/>
                </a:solidFill>
                <a:latin typeface="+mn-lt"/>
                <a:ea typeface="+mn-ea"/>
                <a:cs typeface="+mn-cs"/>
              </a:defRPr>
            </a:lvl3pPr>
            <a:lvl4pPr marL="1371600" indent="0" algn="ctr" defTabSz="975390" rtl="0" eaLnBrk="1" latinLnBrk="0" hangingPunct="1">
              <a:lnSpc>
                <a:spcPct val="90000"/>
              </a:lnSpc>
              <a:spcBef>
                <a:spcPts val="533"/>
              </a:spcBef>
              <a:buFont typeface="Wingdings" panose="05000000000000000000" pitchFamily="2" charset="2"/>
              <a:buNone/>
              <a:defRPr sz="1600" kern="1200">
                <a:solidFill>
                  <a:schemeClr val="tx1"/>
                </a:solidFill>
                <a:latin typeface="+mn-lt"/>
                <a:ea typeface="+mn-ea"/>
                <a:cs typeface="+mn-cs"/>
              </a:defRPr>
            </a:lvl4pPr>
            <a:lvl5pPr marL="1828800" indent="0" algn="ctr" defTabSz="975390" rtl="0" eaLnBrk="1" latinLnBrk="0" hangingPunct="1">
              <a:lnSpc>
                <a:spcPct val="90000"/>
              </a:lnSpc>
              <a:spcBef>
                <a:spcPts val="533"/>
              </a:spcBef>
              <a:buFont typeface="Arial" panose="020B0604020202020204" pitchFamily="34" charset="0"/>
              <a:buNone/>
              <a:defRPr sz="1600" kern="1200">
                <a:solidFill>
                  <a:schemeClr val="tx1"/>
                </a:solidFill>
                <a:latin typeface="+mn-lt"/>
                <a:ea typeface="+mn-ea"/>
                <a:cs typeface="+mn-cs"/>
              </a:defRPr>
            </a:lvl5pPr>
            <a:lvl6pPr marL="2286000" indent="0" algn="ctr" defTabSz="975390" rtl="0" eaLnBrk="1" latinLnBrk="0" hangingPunct="1">
              <a:lnSpc>
                <a:spcPct val="90000"/>
              </a:lnSpc>
              <a:spcBef>
                <a:spcPts val="533"/>
              </a:spcBef>
              <a:buFont typeface="Arial" panose="020B0604020202020204" pitchFamily="34" charset="0"/>
              <a:buNone/>
              <a:defRPr sz="1600" kern="1200">
                <a:solidFill>
                  <a:schemeClr val="tx1"/>
                </a:solidFill>
                <a:latin typeface="+mn-lt"/>
                <a:ea typeface="+mn-ea"/>
                <a:cs typeface="+mn-cs"/>
              </a:defRPr>
            </a:lvl6pPr>
            <a:lvl7pPr marL="2743200" indent="0" algn="ctr" defTabSz="975390" rtl="0" eaLnBrk="1" latinLnBrk="0" hangingPunct="1">
              <a:lnSpc>
                <a:spcPct val="90000"/>
              </a:lnSpc>
              <a:spcBef>
                <a:spcPts val="533"/>
              </a:spcBef>
              <a:buFont typeface="Arial" panose="020B0604020202020204" pitchFamily="34" charset="0"/>
              <a:buNone/>
              <a:defRPr sz="1600" kern="1200">
                <a:solidFill>
                  <a:schemeClr val="tx1"/>
                </a:solidFill>
                <a:latin typeface="+mn-lt"/>
                <a:ea typeface="+mn-ea"/>
                <a:cs typeface="+mn-cs"/>
              </a:defRPr>
            </a:lvl7pPr>
            <a:lvl8pPr marL="3200400" indent="0" algn="ctr" defTabSz="975390" rtl="0" eaLnBrk="1" latinLnBrk="0" hangingPunct="1">
              <a:lnSpc>
                <a:spcPct val="90000"/>
              </a:lnSpc>
              <a:spcBef>
                <a:spcPts val="533"/>
              </a:spcBef>
              <a:buFont typeface="Arial" panose="020B0604020202020204" pitchFamily="34" charset="0"/>
              <a:buNone/>
              <a:defRPr sz="1600" kern="1200">
                <a:solidFill>
                  <a:schemeClr val="tx1"/>
                </a:solidFill>
                <a:latin typeface="+mn-lt"/>
                <a:ea typeface="+mn-ea"/>
                <a:cs typeface="+mn-cs"/>
              </a:defRPr>
            </a:lvl8pPr>
            <a:lvl9pPr marL="3657600" indent="0" algn="ctr" defTabSz="975390" rtl="0" eaLnBrk="1" latinLnBrk="0" hangingPunct="1">
              <a:lnSpc>
                <a:spcPct val="90000"/>
              </a:lnSpc>
              <a:spcBef>
                <a:spcPts val="533"/>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75390" rtl="0" eaLnBrk="1" fontAlgn="auto" latinLnBrk="0" hangingPunct="1">
              <a:lnSpc>
                <a:spcPct val="90000"/>
              </a:lnSpc>
              <a:spcBef>
                <a:spcPts val="1067"/>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Click to edit Master subtitle style</a:t>
            </a:r>
          </a:p>
        </p:txBody>
      </p:sp>
      <p:sp>
        <p:nvSpPr>
          <p:cNvPr id="14" name="Date Placeholder 3">
            <a:extLst>
              <a:ext uri="{FF2B5EF4-FFF2-40B4-BE49-F238E27FC236}">
                <a16:creationId xmlns:a16="http://schemas.microsoft.com/office/drawing/2014/main" id="{A22FBE12-A3E0-45E6-977F-1C83F937C814}"/>
              </a:ext>
            </a:extLst>
          </p:cNvPr>
          <p:cNvSpPr txBox="1">
            <a:spLocks/>
          </p:cNvSpPr>
          <p:nvPr userDrawn="1"/>
        </p:nvSpPr>
        <p:spPr>
          <a:xfrm>
            <a:off x="830592"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926E1123-DB55-4C25-A62D-199682FEC747}" type="datetime1">
              <a:rPr kumimoji="0" lang="en-US"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1/15/2024</a:t>
            </a:fld>
            <a:endParaRPr kumimoji="0" lang="en-US"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5" name="Footer Placeholder 4">
            <a:extLst>
              <a:ext uri="{FF2B5EF4-FFF2-40B4-BE49-F238E27FC236}">
                <a16:creationId xmlns:a16="http://schemas.microsoft.com/office/drawing/2014/main" id="{238E46ED-401E-4DDC-B9C7-3264410F2C7A}"/>
              </a:ext>
            </a:extLst>
          </p:cNvPr>
          <p:cNvSpPr txBox="1">
            <a:spLocks/>
          </p:cNvSpPr>
          <p:nvPr userDrawn="1"/>
        </p:nvSpPr>
        <p:spPr>
          <a:xfrm>
            <a:off x="4030992"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16" name="Slide Number Placeholder 5">
            <a:extLst>
              <a:ext uri="{FF2B5EF4-FFF2-40B4-BE49-F238E27FC236}">
                <a16:creationId xmlns:a16="http://schemas.microsoft.com/office/drawing/2014/main" id="{E8309816-E746-4F95-9E9D-48C505AE5768}"/>
              </a:ext>
            </a:extLst>
          </p:cNvPr>
          <p:cNvSpPr txBox="1">
            <a:spLocks/>
          </p:cNvSpPr>
          <p:nvPr userDrawn="1"/>
        </p:nvSpPr>
        <p:spPr>
          <a:xfrm>
            <a:off x="8602992"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09F6EED-C63A-0141-93E3-DE4EA334FD69}" type="slidenum">
              <a:rPr kumimoji="0" lang="en-US" sz="9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E384A05D-8131-4D43-85D7-681FA81248FA}"/>
              </a:ext>
            </a:extLst>
          </p:cNvPr>
          <p:cNvPicPr>
            <a:picLocks noChangeAspect="1"/>
          </p:cNvPicPr>
          <p:nvPr userDrawn="1"/>
        </p:nvPicPr>
        <p:blipFill rotWithShape="1">
          <a:blip r:embed="rId2"/>
          <a:srcRect t="3330"/>
          <a:stretch/>
        </p:blipFill>
        <p:spPr>
          <a:xfrm>
            <a:off x="0" y="0"/>
            <a:ext cx="13004800" cy="7315200"/>
          </a:xfrm>
          <a:prstGeom prst="rect">
            <a:avLst/>
          </a:prstGeom>
        </p:spPr>
      </p:pic>
      <p:sp>
        <p:nvSpPr>
          <p:cNvPr id="24" name="Rectangle 23">
            <a:extLst>
              <a:ext uri="{FF2B5EF4-FFF2-40B4-BE49-F238E27FC236}">
                <a16:creationId xmlns:a16="http://schemas.microsoft.com/office/drawing/2014/main" id="{474E99CA-D92C-4B70-A5C2-3D5C7B397FE5}"/>
              </a:ext>
            </a:extLst>
          </p:cNvPr>
          <p:cNvSpPr/>
          <p:nvPr userDrawn="1"/>
        </p:nvSpPr>
        <p:spPr>
          <a:xfrm>
            <a:off x="168676" y="1"/>
            <a:ext cx="12686190" cy="6011694"/>
          </a:xfrm>
          <a:prstGeom prst="rect">
            <a:avLst/>
          </a:prstGeom>
          <a:gradFill>
            <a:gsLst>
              <a:gs pos="0">
                <a:schemeClr val="tx1"/>
              </a:gs>
              <a:gs pos="100000">
                <a:schemeClr val="tx1">
                  <a:alpha val="0"/>
                </a:schemeClr>
              </a:gs>
            </a:gsLst>
            <a:path path="circle">
              <a:fillToRect l="100000" t="100000"/>
            </a:path>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4EA96A88-0B06-4313-9431-6B6D08031568}"/>
              </a:ext>
            </a:extLst>
          </p:cNvPr>
          <p:cNvCxnSpPr>
            <a:cxnSpLocks/>
          </p:cNvCxnSpPr>
          <p:nvPr userDrawn="1"/>
        </p:nvCxnSpPr>
        <p:spPr>
          <a:xfrm>
            <a:off x="2563683" y="1394594"/>
            <a:ext cx="7811145" cy="0"/>
          </a:xfrm>
          <a:prstGeom prst="line">
            <a:avLst/>
          </a:prstGeom>
          <a:noFill/>
          <a:ln w="25400" cap="flat" cmpd="sng" algn="ctr">
            <a:solidFill>
              <a:sysClr val="window" lastClr="FFFFFF"/>
            </a:solidFill>
            <a:prstDash val="solid"/>
            <a:miter lim="800000"/>
          </a:ln>
          <a:effectLst/>
        </p:spPr>
      </p:cxnSp>
      <p:cxnSp>
        <p:nvCxnSpPr>
          <p:cNvPr id="19" name="Straight Connector 18">
            <a:extLst>
              <a:ext uri="{FF2B5EF4-FFF2-40B4-BE49-F238E27FC236}">
                <a16:creationId xmlns:a16="http://schemas.microsoft.com/office/drawing/2014/main" id="{ED6349B9-84A1-43F7-B82E-7F00EC64FC03}"/>
              </a:ext>
            </a:extLst>
          </p:cNvPr>
          <p:cNvCxnSpPr>
            <a:cxnSpLocks/>
          </p:cNvCxnSpPr>
          <p:nvPr userDrawn="1"/>
        </p:nvCxnSpPr>
        <p:spPr>
          <a:xfrm>
            <a:off x="2563683" y="1455379"/>
            <a:ext cx="7811145" cy="0"/>
          </a:xfrm>
          <a:prstGeom prst="line">
            <a:avLst/>
          </a:prstGeom>
          <a:noFill/>
          <a:ln w="15875" cap="flat" cmpd="sng" algn="ctr">
            <a:solidFill>
              <a:sysClr val="window" lastClr="FFFFFF"/>
            </a:solidFill>
            <a:prstDash val="solid"/>
            <a:miter lim="800000"/>
          </a:ln>
          <a:effectLst/>
        </p:spPr>
      </p:cxnSp>
      <p:sp>
        <p:nvSpPr>
          <p:cNvPr id="20" name="TextBox 19">
            <a:extLst>
              <a:ext uri="{FF2B5EF4-FFF2-40B4-BE49-F238E27FC236}">
                <a16:creationId xmlns:a16="http://schemas.microsoft.com/office/drawing/2014/main" id="{E33D5807-9C98-466B-9C39-EC4AE235D19E}"/>
              </a:ext>
            </a:extLst>
          </p:cNvPr>
          <p:cNvSpPr txBox="1"/>
          <p:nvPr userDrawn="1"/>
        </p:nvSpPr>
        <p:spPr>
          <a:xfrm>
            <a:off x="3019453" y="1545221"/>
            <a:ext cx="6974744" cy="338554"/>
          </a:xfrm>
          <a:prstGeom prst="rect">
            <a:avLst/>
          </a:prstGeom>
          <a:noFill/>
        </p:spPr>
        <p:txBody>
          <a:bodyPr wrap="square" rtlCol="0">
            <a:spAutoFit/>
          </a:bodyPr>
          <a:lstStyle/>
          <a:p>
            <a:pPr algn="ctr" defTabSz="914400"/>
            <a:r>
              <a:rPr lang="en-US" sz="1600" b="1" i="1" dirty="0">
                <a:solidFill>
                  <a:prstClr val="white"/>
                </a:solidFill>
                <a:latin typeface="Century Gothic" panose="020B0502020202020204" pitchFamily="34" charset="0"/>
              </a:rPr>
              <a:t>Advancing Human Exploration &amp; Discovery</a:t>
            </a:r>
          </a:p>
        </p:txBody>
      </p:sp>
      <p:sp>
        <p:nvSpPr>
          <p:cNvPr id="21" name="TextBox 20">
            <a:extLst>
              <a:ext uri="{FF2B5EF4-FFF2-40B4-BE49-F238E27FC236}">
                <a16:creationId xmlns:a16="http://schemas.microsoft.com/office/drawing/2014/main" id="{565DEE21-CA2B-4880-9B94-003CD4065E3D}"/>
              </a:ext>
            </a:extLst>
          </p:cNvPr>
          <p:cNvSpPr txBox="1"/>
          <p:nvPr userDrawn="1"/>
        </p:nvSpPr>
        <p:spPr>
          <a:xfrm>
            <a:off x="2123729" y="892355"/>
            <a:ext cx="8757341" cy="492443"/>
          </a:xfrm>
          <a:prstGeom prst="rect">
            <a:avLst/>
          </a:prstGeom>
          <a:noFill/>
        </p:spPr>
        <p:txBody>
          <a:bodyPr wrap="square" rtlCol="0">
            <a:spAutoFit/>
          </a:bodyPr>
          <a:lstStyle/>
          <a:p>
            <a:pPr defTabSz="914400"/>
            <a:r>
              <a:rPr lang="en-US" sz="2600" b="1" i="1" dirty="0">
                <a:solidFill>
                  <a:srgbClr val="FFC000"/>
                </a:solidFill>
                <a:latin typeface="Century Gothic" panose="020B0502020202020204" pitchFamily="34" charset="0"/>
              </a:rPr>
              <a:t>Human Exploration Development &amp; Operations Office</a:t>
            </a:r>
          </a:p>
        </p:txBody>
      </p:sp>
      <p:pic>
        <p:nvPicPr>
          <p:cNvPr id="22" name="Picture 21">
            <a:extLst>
              <a:ext uri="{FF2B5EF4-FFF2-40B4-BE49-F238E27FC236}">
                <a16:creationId xmlns:a16="http://schemas.microsoft.com/office/drawing/2014/main" id="{DA87CF71-56F4-4CF3-AC6A-FDC6B2DBA6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62235" y="1604907"/>
            <a:ext cx="2135546" cy="2052693"/>
          </a:xfrm>
          <a:prstGeom prst="rect">
            <a:avLst/>
          </a:prstGeom>
        </p:spPr>
      </p:pic>
    </p:spTree>
    <p:extLst>
      <p:ext uri="{BB962C8B-B14F-4D97-AF65-F5344CB8AC3E}">
        <p14:creationId xmlns:p14="http://schemas.microsoft.com/office/powerpoint/2010/main" val="3384702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341" y="953875"/>
            <a:ext cx="12398750" cy="5631994"/>
          </a:xfrm>
          <a:prstGeom prst="rect">
            <a:avLst/>
          </a:prstGeom>
        </p:spPr>
        <p:txBody>
          <a:bodyPr>
            <a:normAutofit/>
          </a:bodyPr>
          <a:lstStyle>
            <a:lvl1pPr>
              <a:defRPr sz="24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A11254F-A2EA-4C6A-B17C-AD66E7503F28}"/>
              </a:ext>
            </a:extLst>
          </p:cNvPr>
          <p:cNvSpPr>
            <a:spLocks noGrp="1"/>
          </p:cNvSpPr>
          <p:nvPr>
            <p:ph type="body" sz="quarter" idx="10" hasCustomPrompt="1"/>
          </p:nvPr>
        </p:nvSpPr>
        <p:spPr>
          <a:xfrm>
            <a:off x="9110839" y="166474"/>
            <a:ext cx="2946400" cy="665163"/>
          </a:xfrm>
        </p:spPr>
        <p:txBody>
          <a:bodyPr anchor="ctr"/>
          <a:lstStyle>
            <a:lvl1pPr marL="0" indent="0" algn="r">
              <a:buNone/>
              <a:defRPr b="1">
                <a:latin typeface="+mj-lt"/>
              </a:defRPr>
            </a:lvl1pPr>
          </a:lstStyle>
          <a:p>
            <a:pPr lvl="0"/>
            <a:r>
              <a:rPr lang="en-US" dirty="0"/>
              <a:t>Slide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A62CA9-B40E-42A2-8D3C-7B5C362AE44A}"/>
              </a:ext>
            </a:extLst>
          </p:cNvPr>
          <p:cNvSpPr/>
          <p:nvPr userDrawn="1"/>
        </p:nvSpPr>
        <p:spPr>
          <a:xfrm>
            <a:off x="67733" y="33867"/>
            <a:ext cx="12914489" cy="681848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9341" y="953875"/>
            <a:ext cx="12398750" cy="5631994"/>
          </a:xfrm>
          <a:prstGeom prst="rect">
            <a:avLst/>
          </a:prstGeom>
        </p:spPr>
        <p:txBody>
          <a:bodyPr>
            <a:normAutofit/>
          </a:bodyPr>
          <a:lstStyle>
            <a:lvl1pPr>
              <a:defRPr sz="24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A11254F-A2EA-4C6A-B17C-AD66E7503F28}"/>
              </a:ext>
            </a:extLst>
          </p:cNvPr>
          <p:cNvSpPr>
            <a:spLocks noGrp="1"/>
          </p:cNvSpPr>
          <p:nvPr>
            <p:ph type="body" sz="quarter" idx="10" hasCustomPrompt="1"/>
          </p:nvPr>
        </p:nvSpPr>
        <p:spPr>
          <a:xfrm>
            <a:off x="9110839" y="166474"/>
            <a:ext cx="2946400" cy="665163"/>
          </a:xfrm>
        </p:spPr>
        <p:txBody>
          <a:bodyPr anchor="ctr"/>
          <a:lstStyle>
            <a:lvl1pPr marL="0" indent="0" algn="r">
              <a:buNone/>
              <a:defRPr b="1">
                <a:latin typeface="+mj-lt"/>
              </a:defRPr>
            </a:lvl1pPr>
          </a:lstStyle>
          <a:p>
            <a:pPr lvl="0"/>
            <a:r>
              <a:rPr lang="en-US" dirty="0"/>
              <a:t>Slide Title</a:t>
            </a:r>
          </a:p>
        </p:txBody>
      </p:sp>
    </p:spTree>
    <p:extLst>
      <p:ext uri="{BB962C8B-B14F-4D97-AF65-F5344CB8AC3E}">
        <p14:creationId xmlns:p14="http://schemas.microsoft.com/office/powerpoint/2010/main" val="10646189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9F7F3BF6-C610-425E-990A-17839BB75FAB}"/>
              </a:ext>
            </a:extLst>
          </p:cNvPr>
          <p:cNvSpPr>
            <a:spLocks noGrp="1"/>
          </p:cNvSpPr>
          <p:nvPr>
            <p:ph type="title"/>
          </p:nvPr>
        </p:nvSpPr>
        <p:spPr>
          <a:xfrm>
            <a:off x="894080" y="16087"/>
            <a:ext cx="11216640" cy="810131"/>
          </a:xfrm>
          <a:prstGeom prst="rect">
            <a:avLst/>
          </a:prstGeom>
        </p:spPr>
        <p:txBody>
          <a:bodyPr vert="horz" lIns="91440" tIns="45720" rIns="91440" bIns="45720" rtlCol="0" anchor="ctr">
            <a:normAutofit/>
          </a:bodyPr>
          <a:lstStyle/>
          <a:p>
            <a:r>
              <a:rPr lang="en-US" dirty="0"/>
              <a:t>Click to edit Master title style</a:t>
            </a:r>
          </a:p>
        </p:txBody>
      </p:sp>
      <p:sp>
        <p:nvSpPr>
          <p:cNvPr id="20" name="Text Placeholder 2">
            <a:extLst>
              <a:ext uri="{FF2B5EF4-FFF2-40B4-BE49-F238E27FC236}">
                <a16:creationId xmlns:a16="http://schemas.microsoft.com/office/drawing/2014/main" id="{27EA23D1-0681-4D7E-A97A-C97EC0C40194}"/>
              </a:ext>
            </a:extLst>
          </p:cNvPr>
          <p:cNvSpPr>
            <a:spLocks noGrp="1"/>
          </p:cNvSpPr>
          <p:nvPr>
            <p:ph type="body" idx="1"/>
          </p:nvPr>
        </p:nvSpPr>
        <p:spPr>
          <a:xfrm>
            <a:off x="403860" y="1330113"/>
            <a:ext cx="12176760" cy="464142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1" name="Straight Connector 20">
            <a:extLst>
              <a:ext uri="{FF2B5EF4-FFF2-40B4-BE49-F238E27FC236}">
                <a16:creationId xmlns:a16="http://schemas.microsoft.com/office/drawing/2014/main" id="{5D6738C4-72FD-4241-B52A-9AEAD847DC90}"/>
              </a:ext>
            </a:extLst>
          </p:cNvPr>
          <p:cNvCxnSpPr>
            <a:cxnSpLocks/>
          </p:cNvCxnSpPr>
          <p:nvPr userDrawn="1"/>
        </p:nvCxnSpPr>
        <p:spPr>
          <a:xfrm>
            <a:off x="894080" y="841458"/>
            <a:ext cx="11216640" cy="0"/>
          </a:xfrm>
          <a:prstGeom prst="line">
            <a:avLst/>
          </a:prstGeom>
          <a:ln w="31750" cmpd="dbl"/>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6F14E36D-B8EB-4AAF-A867-BB48394B4B8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2100036" y="55374"/>
            <a:ext cx="957808" cy="814022"/>
          </a:xfrm>
          <a:prstGeom prst="rect">
            <a:avLst/>
          </a:prstGeom>
        </p:spPr>
      </p:pic>
      <p:pic>
        <p:nvPicPr>
          <p:cNvPr id="23" name="Picture 22">
            <a:extLst>
              <a:ext uri="{FF2B5EF4-FFF2-40B4-BE49-F238E27FC236}">
                <a16:creationId xmlns:a16="http://schemas.microsoft.com/office/drawing/2014/main" id="{03D16675-9F33-4CFE-94B4-91A9546D520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9974" y="-15882"/>
            <a:ext cx="1132027" cy="1031882"/>
          </a:xfrm>
          <a:prstGeom prst="rect">
            <a:avLst/>
          </a:prstGeom>
        </p:spPr>
      </p:pic>
      <p:sp>
        <p:nvSpPr>
          <p:cNvPr id="9" name="Slide Number Placeholder 5">
            <a:extLst>
              <a:ext uri="{FF2B5EF4-FFF2-40B4-BE49-F238E27FC236}">
                <a16:creationId xmlns:a16="http://schemas.microsoft.com/office/drawing/2014/main" id="{7A1B14EB-77B8-464C-BA3F-902CEB245ACC}"/>
              </a:ext>
            </a:extLst>
          </p:cNvPr>
          <p:cNvSpPr txBox="1">
            <a:spLocks/>
          </p:cNvSpPr>
          <p:nvPr userDrawn="1"/>
        </p:nvSpPr>
        <p:spPr>
          <a:xfrm>
            <a:off x="10563575" y="685927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A09E181-900B-41D2-939B-253B1DC4F38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Lst>
  <p:txStyles>
    <p:titleStyle>
      <a:lvl1pPr algn="ctr" defTabSz="457212" rtl="0" eaLnBrk="1" latinLnBrk="0" hangingPunct="1">
        <a:spcBef>
          <a:spcPct val="0"/>
        </a:spcBef>
        <a:buNone/>
        <a:defRPr sz="2800" b="1" kern="1200">
          <a:solidFill>
            <a:schemeClr val="tx1"/>
          </a:solidFill>
          <a:latin typeface="Arial"/>
          <a:ea typeface="+mj-ea"/>
          <a:cs typeface="Arial"/>
        </a:defRPr>
      </a:lvl1pPr>
    </p:titleStyle>
    <p:bodyStyle>
      <a:lvl1pPr marL="342909" indent="-342909" algn="l" defTabSz="457212"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742970" indent="-285758" algn="l" defTabSz="457212" rtl="0" eaLnBrk="1" latinLnBrk="0" hangingPunct="1">
        <a:spcBef>
          <a:spcPct val="20000"/>
        </a:spcBef>
        <a:buFont typeface="Arial"/>
        <a:buChar char="–"/>
        <a:defRPr sz="2800" kern="1200">
          <a:solidFill>
            <a:schemeClr val="tx1"/>
          </a:solidFill>
          <a:latin typeface="Arial" panose="020B0604020202020204" pitchFamily="34" charset="0"/>
          <a:ea typeface="+mn-ea"/>
          <a:cs typeface="Arial" panose="020B0604020202020204" pitchFamily="34" charset="0"/>
        </a:defRPr>
      </a:lvl2pPr>
      <a:lvl3pPr marL="1143032" indent="-228606" algn="l" defTabSz="457212" rtl="0" eaLnBrk="1" latinLnBrk="0" hangingPunct="1">
        <a:spcBef>
          <a:spcPct val="20000"/>
        </a:spcBef>
        <a:buFont typeface="Arial"/>
        <a:buChar char="•"/>
        <a:defRPr sz="2400" kern="1200">
          <a:solidFill>
            <a:schemeClr val="tx1"/>
          </a:solidFill>
          <a:latin typeface="Arial" panose="020B0604020202020204" pitchFamily="34" charset="0"/>
          <a:ea typeface="+mn-ea"/>
          <a:cs typeface="Arial" panose="020B0604020202020204" pitchFamily="34" charset="0"/>
        </a:defRPr>
      </a:lvl3pPr>
      <a:lvl4pPr marL="1600244" indent="-228606" algn="l" defTabSz="457212"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4pPr>
      <a:lvl5pPr marL="2057456" indent="-228606" algn="l" defTabSz="457212" rtl="0" eaLnBrk="1" latinLnBrk="0" hangingPunct="1">
        <a:spcBef>
          <a:spcPct val="20000"/>
        </a:spcBef>
        <a:buFont typeface="Arial"/>
        <a:buChar char="»"/>
        <a:defRPr sz="2000" kern="1200">
          <a:solidFill>
            <a:schemeClr val="tx1"/>
          </a:solidFill>
          <a:latin typeface="Arial" panose="020B0604020202020204" pitchFamily="34" charset="0"/>
          <a:ea typeface="+mn-ea"/>
          <a:cs typeface="Arial" panose="020B0604020202020204" pitchFamily="34" charset="0"/>
        </a:defRPr>
      </a:lvl5pPr>
      <a:lvl6pPr marL="2514669" indent="-228606" algn="l" defTabSz="457212" rtl="0" eaLnBrk="1" latinLnBrk="0" hangingPunct="1">
        <a:spcBef>
          <a:spcPct val="20000"/>
        </a:spcBef>
        <a:buFont typeface="Arial"/>
        <a:buChar char="•"/>
        <a:defRPr sz="2000" kern="1200">
          <a:solidFill>
            <a:schemeClr val="tx1"/>
          </a:solidFill>
          <a:latin typeface="+mn-lt"/>
          <a:ea typeface="+mn-ea"/>
          <a:cs typeface="+mn-cs"/>
        </a:defRPr>
      </a:lvl6pPr>
      <a:lvl7pPr marL="2971881" indent="-228606" algn="l" defTabSz="457212" rtl="0" eaLnBrk="1" latinLnBrk="0" hangingPunct="1">
        <a:spcBef>
          <a:spcPct val="20000"/>
        </a:spcBef>
        <a:buFont typeface="Arial"/>
        <a:buChar char="•"/>
        <a:defRPr sz="2000" kern="1200">
          <a:solidFill>
            <a:schemeClr val="tx1"/>
          </a:solidFill>
          <a:latin typeface="+mn-lt"/>
          <a:ea typeface="+mn-ea"/>
          <a:cs typeface="+mn-cs"/>
        </a:defRPr>
      </a:lvl7pPr>
      <a:lvl8pPr marL="3429094" indent="-228606" algn="l" defTabSz="457212" rtl="0" eaLnBrk="1" latinLnBrk="0" hangingPunct="1">
        <a:spcBef>
          <a:spcPct val="20000"/>
        </a:spcBef>
        <a:buFont typeface="Arial"/>
        <a:buChar char="•"/>
        <a:defRPr sz="2000" kern="1200">
          <a:solidFill>
            <a:schemeClr val="tx1"/>
          </a:solidFill>
          <a:latin typeface="+mn-lt"/>
          <a:ea typeface="+mn-ea"/>
          <a:cs typeface="+mn-cs"/>
        </a:defRPr>
      </a:lvl8pPr>
      <a:lvl9pPr marL="3886306" indent="-228606" algn="l" defTabSz="457212"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12" rtl="0" eaLnBrk="1" latinLnBrk="0" hangingPunct="1">
        <a:defRPr sz="1800" kern="1200">
          <a:solidFill>
            <a:schemeClr val="tx1"/>
          </a:solidFill>
          <a:latin typeface="+mn-lt"/>
          <a:ea typeface="+mn-ea"/>
          <a:cs typeface="+mn-cs"/>
        </a:defRPr>
      </a:lvl1pPr>
      <a:lvl2pPr marL="457212" algn="l" defTabSz="457212" rtl="0" eaLnBrk="1" latinLnBrk="0" hangingPunct="1">
        <a:defRPr sz="1800" kern="1200">
          <a:solidFill>
            <a:schemeClr val="tx1"/>
          </a:solidFill>
          <a:latin typeface="+mn-lt"/>
          <a:ea typeface="+mn-ea"/>
          <a:cs typeface="+mn-cs"/>
        </a:defRPr>
      </a:lvl2pPr>
      <a:lvl3pPr marL="914425" algn="l" defTabSz="457212" rtl="0" eaLnBrk="1" latinLnBrk="0" hangingPunct="1">
        <a:defRPr sz="1800" kern="1200">
          <a:solidFill>
            <a:schemeClr val="tx1"/>
          </a:solidFill>
          <a:latin typeface="+mn-lt"/>
          <a:ea typeface="+mn-ea"/>
          <a:cs typeface="+mn-cs"/>
        </a:defRPr>
      </a:lvl3pPr>
      <a:lvl4pPr marL="1371637" algn="l" defTabSz="457212" rtl="0" eaLnBrk="1" latinLnBrk="0" hangingPunct="1">
        <a:defRPr sz="1800" kern="1200">
          <a:solidFill>
            <a:schemeClr val="tx1"/>
          </a:solidFill>
          <a:latin typeface="+mn-lt"/>
          <a:ea typeface="+mn-ea"/>
          <a:cs typeface="+mn-cs"/>
        </a:defRPr>
      </a:lvl4pPr>
      <a:lvl5pPr marL="1828850" algn="l" defTabSz="457212" rtl="0" eaLnBrk="1" latinLnBrk="0" hangingPunct="1">
        <a:defRPr sz="1800" kern="1200">
          <a:solidFill>
            <a:schemeClr val="tx1"/>
          </a:solidFill>
          <a:latin typeface="+mn-lt"/>
          <a:ea typeface="+mn-ea"/>
          <a:cs typeface="+mn-cs"/>
        </a:defRPr>
      </a:lvl5pPr>
      <a:lvl6pPr marL="2286063" algn="l" defTabSz="457212" rtl="0" eaLnBrk="1" latinLnBrk="0" hangingPunct="1">
        <a:defRPr sz="1800" kern="1200">
          <a:solidFill>
            <a:schemeClr val="tx1"/>
          </a:solidFill>
          <a:latin typeface="+mn-lt"/>
          <a:ea typeface="+mn-ea"/>
          <a:cs typeface="+mn-cs"/>
        </a:defRPr>
      </a:lvl6pPr>
      <a:lvl7pPr marL="2743275" algn="l" defTabSz="457212" rtl="0" eaLnBrk="1" latinLnBrk="0" hangingPunct="1">
        <a:defRPr sz="1800" kern="1200">
          <a:solidFill>
            <a:schemeClr val="tx1"/>
          </a:solidFill>
          <a:latin typeface="+mn-lt"/>
          <a:ea typeface="+mn-ea"/>
          <a:cs typeface="+mn-cs"/>
        </a:defRPr>
      </a:lvl7pPr>
      <a:lvl8pPr marL="3200488" algn="l" defTabSz="457212" rtl="0" eaLnBrk="1" latinLnBrk="0" hangingPunct="1">
        <a:defRPr sz="1800" kern="1200">
          <a:solidFill>
            <a:schemeClr val="tx1"/>
          </a:solidFill>
          <a:latin typeface="+mn-lt"/>
          <a:ea typeface="+mn-ea"/>
          <a:cs typeface="+mn-cs"/>
        </a:defRPr>
      </a:lvl8pPr>
      <a:lvl9pPr marL="3657700" algn="l" defTabSz="45721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FF727E1-D943-40E8-A235-A292F26DAB5B}"/>
              </a:ext>
            </a:extLst>
          </p:cNvPr>
          <p:cNvGraphicFramePr>
            <a:graphicFrameLocks noGrp="1"/>
          </p:cNvGraphicFramePr>
          <p:nvPr>
            <p:extLst>
              <p:ext uri="{D42A27DB-BD31-4B8C-83A1-F6EECF244321}">
                <p14:modId xmlns:p14="http://schemas.microsoft.com/office/powerpoint/2010/main" val="3700746736"/>
              </p:ext>
            </p:extLst>
          </p:nvPr>
        </p:nvGraphicFramePr>
        <p:xfrm>
          <a:off x="186509" y="3914622"/>
          <a:ext cx="12605760" cy="3400578"/>
        </p:xfrm>
        <a:graphic>
          <a:graphicData uri="http://schemas.openxmlformats.org/drawingml/2006/table">
            <a:tbl>
              <a:tblPr firstRow="1" bandRow="1">
                <a:tableStyleId>{5C22544A-7EE6-4342-B048-85BDC9FD1C3A}</a:tableStyleId>
              </a:tblPr>
              <a:tblGrid>
                <a:gridCol w="6302880">
                  <a:extLst>
                    <a:ext uri="{9D8B030D-6E8A-4147-A177-3AD203B41FA5}">
                      <a16:colId xmlns:a16="http://schemas.microsoft.com/office/drawing/2014/main" val="20000"/>
                    </a:ext>
                  </a:extLst>
                </a:gridCol>
                <a:gridCol w="6302880">
                  <a:extLst>
                    <a:ext uri="{9D8B030D-6E8A-4147-A177-3AD203B41FA5}">
                      <a16:colId xmlns:a16="http://schemas.microsoft.com/office/drawing/2014/main" val="1182327169"/>
                    </a:ext>
                  </a:extLst>
                </a:gridCol>
              </a:tblGrid>
              <a:tr h="200080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800" b="1" i="0">
                          <a:solidFill>
                            <a:schemeClr val="bg1"/>
                          </a:solidFill>
                          <a:latin typeface="Calibri" panose="020F0502020204030204" pitchFamily="34" charset="0"/>
                        </a:rPr>
                        <a:t>Presenter</a:t>
                      </a:r>
                      <a:r>
                        <a:rPr lang="en-US" altLang="en-US" sz="1800" b="0" i="0">
                          <a:solidFill>
                            <a:schemeClr val="bg1"/>
                          </a:solidFill>
                          <a:latin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sz="1800" b="0" i="0">
                          <a:solidFill>
                            <a:schemeClr val="bg1"/>
                          </a:solidFill>
                          <a:latin typeface="Calibri" panose="020F0502020204030204" pitchFamily="34" charset="0"/>
                        </a:rPr>
                        <a:t>Jonathan Jackson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sz="1800" b="0" i="0">
                        <a:solidFill>
                          <a:schemeClr val="bg1"/>
                        </a:solidFill>
                        <a:latin typeface="Calibri" panose="020F0502020204030204" pitchFamily="34" charset="0"/>
                      </a:endParaRPr>
                    </a:p>
                  </a:txBody>
                  <a:tcPr marL="137160" marR="137160" marT="137160" marB="137160" anchor="ctr">
                    <a:lnL w="12700" cmpd="sng">
                      <a:noFill/>
                    </a:lnL>
                    <a:lnR w="12700" cmpd="sng">
                      <a:noFill/>
                    </a:lnR>
                    <a:lnT w="38100" cmpd="sng">
                      <a:noFill/>
                    </a:lnT>
                    <a:lnB w="38100" cmpd="sng">
                      <a:noFill/>
                    </a:lnB>
                    <a:lnTlToBr w="12700" cmpd="sng">
                      <a:noFill/>
                      <a:prstDash val="solid"/>
                    </a:lnTlToBr>
                    <a:lnBlToTr w="12700" cmpd="sng">
                      <a:noFill/>
                      <a:prstDash val="solid"/>
                    </a:lnBlToTr>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1" i="0">
                          <a:solidFill>
                            <a:schemeClr val="bg1"/>
                          </a:solidFill>
                          <a:latin typeface="Calibri" panose="020F0502020204030204" pitchFamily="34" charset="0"/>
                        </a:rPr>
                        <a:t>DTNME Team</a:t>
                      </a:r>
                    </a:p>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0" i="0">
                          <a:solidFill>
                            <a:schemeClr val="bg1"/>
                          </a:solidFill>
                          <a:latin typeface="Calibri" panose="020F0502020204030204" pitchFamily="34" charset="0"/>
                        </a:rPr>
                        <a:t>Ivica Ristovski</a:t>
                      </a:r>
                    </a:p>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0" i="0">
                          <a:solidFill>
                            <a:schemeClr val="bg1"/>
                          </a:solidFill>
                          <a:latin typeface="Calibri" panose="020F0502020204030204" pitchFamily="34" charset="0"/>
                        </a:rPr>
                        <a:t>Joshua Deaton</a:t>
                      </a:r>
                    </a:p>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0" i="0">
                          <a:solidFill>
                            <a:schemeClr val="bg1"/>
                          </a:solidFill>
                          <a:latin typeface="Calibri" panose="020F0502020204030204" pitchFamily="34" charset="0"/>
                        </a:rPr>
                        <a:t>Jonathan Jackson</a:t>
                      </a:r>
                    </a:p>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0" i="0">
                          <a:solidFill>
                            <a:schemeClr val="bg1"/>
                          </a:solidFill>
                          <a:latin typeface="Calibri" panose="020F0502020204030204" pitchFamily="34" charset="0"/>
                        </a:rPr>
                        <a:t>Patricia Shatz</a:t>
                      </a:r>
                    </a:p>
                    <a:p>
                      <a:pPr marL="0" marR="0" lvl="0" indent="0" algn="r" defTabSz="457200" rtl="0" eaLnBrk="1" fontAlgn="auto" latinLnBrk="0" hangingPunct="1">
                        <a:lnSpc>
                          <a:spcPct val="100000"/>
                        </a:lnSpc>
                        <a:spcBef>
                          <a:spcPts val="0"/>
                        </a:spcBef>
                        <a:spcAft>
                          <a:spcPts val="0"/>
                        </a:spcAft>
                        <a:buClrTx/>
                        <a:buSzTx/>
                        <a:buFontTx/>
                        <a:buNone/>
                        <a:tabLst/>
                        <a:defRPr/>
                      </a:pPr>
                      <a:r>
                        <a:rPr lang="en-US" altLang="en-US" sz="1400" b="0" i="0">
                          <a:solidFill>
                            <a:schemeClr val="bg1"/>
                          </a:solidFill>
                          <a:latin typeface="Calibri" panose="020F0502020204030204" pitchFamily="34" charset="0"/>
                        </a:rPr>
                        <a:t>Robert Neutze</a:t>
                      </a:r>
                    </a:p>
                  </a:txBody>
                  <a:tcPr marL="137160" marR="137160" marT="137160" marB="137160" anchor="ctr">
                    <a:lnL w="12700" cmpd="sng">
                      <a:noFill/>
                    </a:lnL>
                    <a:lnR w="12700" cmpd="sng">
                      <a:noFill/>
                    </a:lnR>
                    <a:lnT w="381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399769">
                <a:tc gridSpan="2">
                  <a:txBody>
                    <a:bodyPr/>
                    <a:lstStyle/>
                    <a:p>
                      <a:pPr marL="0" marR="0" lvl="0" indent="0" algn="ctr" defTabSz="483306" rtl="0" eaLnBrk="1" fontAlgn="auto" latinLnBrk="0" hangingPunct="1">
                        <a:lnSpc>
                          <a:spcPct val="100000"/>
                        </a:lnSpc>
                        <a:spcBef>
                          <a:spcPts val="0"/>
                        </a:spcBef>
                        <a:spcAft>
                          <a:spcPts val="0"/>
                        </a:spcAft>
                        <a:buClrTx/>
                        <a:buSzTx/>
                        <a:buFontTx/>
                        <a:buNone/>
                        <a:tabLst/>
                        <a:defRPr/>
                      </a:pPr>
                      <a:r>
                        <a:rPr lang="en-US" sz="2800" b="1" baseline="0">
                          <a:solidFill>
                            <a:schemeClr val="bg1"/>
                          </a:solidFill>
                        </a:rPr>
                        <a:t>DTN Marshall Enterprise (DTNME) Overview</a:t>
                      </a:r>
                    </a:p>
                    <a:p>
                      <a:pPr marL="0" marR="0" lvl="0" indent="0" algn="ctr" defTabSz="483306" rtl="0" eaLnBrk="1" fontAlgn="auto" latinLnBrk="0" hangingPunct="1">
                        <a:lnSpc>
                          <a:spcPct val="100000"/>
                        </a:lnSpc>
                        <a:spcBef>
                          <a:spcPts val="0"/>
                        </a:spcBef>
                        <a:spcAft>
                          <a:spcPts val="0"/>
                        </a:spcAft>
                        <a:buClrTx/>
                        <a:buSzTx/>
                        <a:buFontTx/>
                        <a:buNone/>
                        <a:tabLst/>
                        <a:defRPr/>
                      </a:pPr>
                      <a:r>
                        <a:rPr lang="en-US" sz="1600" b="0" baseline="0" err="1">
                          <a:solidFill>
                            <a:schemeClr val="bg1"/>
                          </a:solidFill>
                        </a:rPr>
                        <a:t>SCaN</a:t>
                      </a:r>
                      <a:r>
                        <a:rPr lang="en-US" sz="1600" b="0" baseline="0">
                          <a:solidFill>
                            <a:schemeClr val="bg1"/>
                          </a:solidFill>
                        </a:rPr>
                        <a:t> DTN F2F January 22 – 26, 2023</a:t>
                      </a:r>
                    </a:p>
                  </a:txBody>
                  <a:tcPr marL="137160" marR="137160" marT="137160" marB="13716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615931669"/>
                  </a:ext>
                </a:extLst>
              </a:tr>
            </a:tbl>
          </a:graphicData>
        </a:graphic>
      </p:graphicFrame>
    </p:spTree>
    <p:extLst>
      <p:ext uri="{BB962C8B-B14F-4D97-AF65-F5344CB8AC3E}">
        <p14:creationId xmlns:p14="http://schemas.microsoft.com/office/powerpoint/2010/main" val="457320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C9A1B4-D713-4F07-A488-CC348E1B3D46}"/>
              </a:ext>
            </a:extLst>
          </p:cNvPr>
          <p:cNvSpPr>
            <a:spLocks noGrp="1"/>
          </p:cNvSpPr>
          <p:nvPr>
            <p:ph type="body" sz="quarter" idx="10"/>
          </p:nvPr>
        </p:nvSpPr>
        <p:spPr/>
        <p:txBody>
          <a:bodyPr/>
          <a:lstStyle/>
          <a:p>
            <a:r>
              <a:rPr lang="en-US" dirty="0"/>
              <a:t>Agenda</a:t>
            </a:r>
          </a:p>
        </p:txBody>
      </p:sp>
      <p:graphicFrame>
        <p:nvGraphicFramePr>
          <p:cNvPr id="3" name="Table 3">
            <a:extLst>
              <a:ext uri="{FF2B5EF4-FFF2-40B4-BE49-F238E27FC236}">
                <a16:creationId xmlns:a16="http://schemas.microsoft.com/office/drawing/2014/main" id="{C61F75AC-8052-4498-9F6A-F0EB3A426927}"/>
              </a:ext>
            </a:extLst>
          </p:cNvPr>
          <p:cNvGraphicFramePr>
            <a:graphicFrameLocks noGrp="1"/>
          </p:cNvGraphicFramePr>
          <p:nvPr/>
        </p:nvGraphicFramePr>
        <p:xfrm>
          <a:off x="2018172" y="2468879"/>
          <a:ext cx="8968456" cy="2328899"/>
        </p:xfrm>
        <a:graphic>
          <a:graphicData uri="http://schemas.openxmlformats.org/drawingml/2006/table">
            <a:tbl>
              <a:tblPr firstRow="1" bandRow="1">
                <a:tableStyleId>{5940675A-B579-460E-94D1-54222C63F5DA}</a:tableStyleId>
              </a:tblPr>
              <a:tblGrid>
                <a:gridCol w="2242114">
                  <a:extLst>
                    <a:ext uri="{9D8B030D-6E8A-4147-A177-3AD203B41FA5}">
                      <a16:colId xmlns:a16="http://schemas.microsoft.com/office/drawing/2014/main" val="3031330653"/>
                    </a:ext>
                  </a:extLst>
                </a:gridCol>
                <a:gridCol w="2242114">
                  <a:extLst>
                    <a:ext uri="{9D8B030D-6E8A-4147-A177-3AD203B41FA5}">
                      <a16:colId xmlns:a16="http://schemas.microsoft.com/office/drawing/2014/main" val="1428770582"/>
                    </a:ext>
                  </a:extLst>
                </a:gridCol>
                <a:gridCol w="2242114">
                  <a:extLst>
                    <a:ext uri="{9D8B030D-6E8A-4147-A177-3AD203B41FA5}">
                      <a16:colId xmlns:a16="http://schemas.microsoft.com/office/drawing/2014/main" val="1826223642"/>
                    </a:ext>
                  </a:extLst>
                </a:gridCol>
                <a:gridCol w="2242114">
                  <a:extLst>
                    <a:ext uri="{9D8B030D-6E8A-4147-A177-3AD203B41FA5}">
                      <a16:colId xmlns:a16="http://schemas.microsoft.com/office/drawing/2014/main" val="2520795924"/>
                    </a:ext>
                  </a:extLst>
                </a:gridCol>
              </a:tblGrid>
              <a:tr h="2328899">
                <a:tc>
                  <a:txBody>
                    <a:bodyPr/>
                    <a:lstStyle/>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n-lt"/>
                        </a:rPr>
                        <a:t>Introduction</a:t>
                      </a: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n-lt"/>
                        </a:rPr>
                        <a:t>Current ISS DTN</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n-lt"/>
                        </a:rPr>
                        <a:t>DTNME In-Work</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endParaRPr lang="en-US" altLang="en-US" sz="1800" b="1" dirty="0">
                        <a:solidFill>
                          <a:schemeClr val="bg1"/>
                        </a:solidFill>
                        <a:latin typeface="+mn-lt"/>
                      </a:endParaRPr>
                    </a:p>
                    <a:p>
                      <a:pPr marL="0" marR="0" lvl="0" indent="0" algn="ctr" defTabSz="457212"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n-lt"/>
                        </a:rPr>
                        <a:t>Strategic Planning</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4222158816"/>
                  </a:ext>
                </a:extLst>
              </a:tr>
            </a:tbl>
          </a:graphicData>
        </a:graphic>
      </p:graphicFrame>
      <p:grpSp>
        <p:nvGrpSpPr>
          <p:cNvPr id="4" name="Group 3">
            <a:extLst>
              <a:ext uri="{FF2B5EF4-FFF2-40B4-BE49-F238E27FC236}">
                <a16:creationId xmlns:a16="http://schemas.microsoft.com/office/drawing/2014/main" id="{04706374-CB75-0335-7944-5034A12AAD4D}"/>
              </a:ext>
            </a:extLst>
          </p:cNvPr>
          <p:cNvGrpSpPr/>
          <p:nvPr/>
        </p:nvGrpSpPr>
        <p:grpSpPr>
          <a:xfrm>
            <a:off x="2692520" y="2830079"/>
            <a:ext cx="7669181" cy="914400"/>
            <a:chOff x="2918300" y="2830079"/>
            <a:chExt cx="7669181" cy="914400"/>
          </a:xfrm>
        </p:grpSpPr>
        <p:grpSp>
          <p:nvGrpSpPr>
            <p:cNvPr id="19" name="Group 18">
              <a:extLst>
                <a:ext uri="{FF2B5EF4-FFF2-40B4-BE49-F238E27FC236}">
                  <a16:creationId xmlns:a16="http://schemas.microsoft.com/office/drawing/2014/main" id="{A3B69D04-3E0B-4D3E-85BB-A8A746442296}"/>
                </a:ext>
              </a:extLst>
            </p:cNvPr>
            <p:cNvGrpSpPr/>
            <p:nvPr/>
          </p:nvGrpSpPr>
          <p:grpSpPr>
            <a:xfrm>
              <a:off x="5210399" y="2830079"/>
              <a:ext cx="5377082" cy="914400"/>
              <a:chOff x="1890889" y="2830079"/>
              <a:chExt cx="5377082" cy="914400"/>
            </a:xfrm>
          </p:grpSpPr>
          <p:pic>
            <p:nvPicPr>
              <p:cNvPr id="8" name="Graphic 7" descr="Cmd Terminal with solid fill">
                <a:extLst>
                  <a:ext uri="{FF2B5EF4-FFF2-40B4-BE49-F238E27FC236}">
                    <a16:creationId xmlns:a16="http://schemas.microsoft.com/office/drawing/2014/main" id="{E9FD81E4-C445-4006-BB39-A39A0C66EA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75065" y="2830079"/>
                <a:ext cx="914400" cy="914400"/>
              </a:xfrm>
              <a:prstGeom prst="rect">
                <a:avLst/>
              </a:prstGeom>
            </p:spPr>
          </p:pic>
          <p:pic>
            <p:nvPicPr>
              <p:cNvPr id="10" name="Graphic 9" descr="Blueprint with solid fill">
                <a:extLst>
                  <a:ext uri="{FF2B5EF4-FFF2-40B4-BE49-F238E27FC236}">
                    <a16:creationId xmlns:a16="http://schemas.microsoft.com/office/drawing/2014/main" id="{F2A95CC1-B7A5-48C3-BF0B-54D0AF6024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53571" y="2830079"/>
                <a:ext cx="914400" cy="914400"/>
              </a:xfrm>
              <a:prstGeom prst="rect">
                <a:avLst/>
              </a:prstGeom>
            </p:spPr>
          </p:pic>
          <p:pic>
            <p:nvPicPr>
              <p:cNvPr id="14" name="Graphic 13" descr="Network diagram outline">
                <a:extLst>
                  <a:ext uri="{FF2B5EF4-FFF2-40B4-BE49-F238E27FC236}">
                    <a16:creationId xmlns:a16="http://schemas.microsoft.com/office/drawing/2014/main" id="{1C48DEF1-2FAF-4381-8031-57A1E1D523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90889" y="2830079"/>
                <a:ext cx="914400" cy="914400"/>
              </a:xfrm>
              <a:prstGeom prst="rect">
                <a:avLst/>
              </a:prstGeom>
            </p:spPr>
          </p:pic>
        </p:grpSp>
        <p:pic>
          <p:nvPicPr>
            <p:cNvPr id="21" name="Graphic 20" descr="Exit with solid fill">
              <a:extLst>
                <a:ext uri="{FF2B5EF4-FFF2-40B4-BE49-F238E27FC236}">
                  <a16:creationId xmlns:a16="http://schemas.microsoft.com/office/drawing/2014/main" id="{A0177887-CB74-4762-91E8-AB037BC320C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18300" y="2830079"/>
              <a:ext cx="914400" cy="914400"/>
            </a:xfrm>
            <a:prstGeom prst="rect">
              <a:avLst/>
            </a:prstGeom>
          </p:spPr>
        </p:pic>
      </p:grpSp>
    </p:spTree>
    <p:extLst>
      <p:ext uri="{BB962C8B-B14F-4D97-AF65-F5344CB8AC3E}">
        <p14:creationId xmlns:p14="http://schemas.microsoft.com/office/powerpoint/2010/main" val="1202361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872F5-8327-49F2-8482-073FD2CBCC68}"/>
              </a:ext>
            </a:extLst>
          </p:cNvPr>
          <p:cNvSpPr>
            <a:spLocks noGrp="1"/>
          </p:cNvSpPr>
          <p:nvPr>
            <p:ph idx="1"/>
          </p:nvPr>
        </p:nvSpPr>
        <p:spPr/>
        <p:txBody>
          <a:bodyPr>
            <a:normAutofit/>
          </a:bodyPr>
          <a:lstStyle/>
          <a:p>
            <a:r>
              <a:rPr lang="en-US" dirty="0">
                <a:latin typeface="+mn-lt"/>
              </a:rPr>
              <a:t>International Space Station (ISS) Delay Tolerant Networking (DTN) supports a multipath routing architecture between the ISS and the ground.</a:t>
            </a:r>
          </a:p>
          <a:p>
            <a:pPr lvl="1"/>
            <a:r>
              <a:rPr lang="en-US" dirty="0">
                <a:latin typeface="+mn-lt"/>
              </a:rPr>
              <a:t>This service supports numerous payloads and reliable payload data transfers.</a:t>
            </a:r>
          </a:p>
          <a:p>
            <a:r>
              <a:rPr lang="en-US" dirty="0">
                <a:latin typeface="+mn-lt"/>
              </a:rPr>
              <a:t>Support teams are strategically planning and implementing improvements to the ISS DTN framework to satisfy technical standards, improve the user experience and meet the anticipated increase of various DTN clients onboard the ISS.</a:t>
            </a:r>
          </a:p>
          <a:p>
            <a:pPr lvl="1"/>
            <a:r>
              <a:rPr lang="en-US" dirty="0">
                <a:latin typeface="+mn-lt"/>
              </a:rPr>
              <a:t>The ISS DTN team is implementing a strategy and migration of the current ISS DTN architecture to a more robust and sustainable subsystem. This effort will provide the framework to support additional DTN clients onboard the ISS and address current operational limitations for the next level of support for standards.</a:t>
            </a:r>
          </a:p>
          <a:p>
            <a:r>
              <a:rPr lang="en-US" dirty="0">
                <a:latin typeface="+mn-lt"/>
              </a:rPr>
              <a:t>This presentation describes our Strategic Planning and progress towards implementing these improvements.</a:t>
            </a:r>
          </a:p>
        </p:txBody>
      </p:sp>
      <p:sp>
        <p:nvSpPr>
          <p:cNvPr id="3" name="Text Placeholder 2">
            <a:extLst>
              <a:ext uri="{FF2B5EF4-FFF2-40B4-BE49-F238E27FC236}">
                <a16:creationId xmlns:a16="http://schemas.microsoft.com/office/drawing/2014/main" id="{F7D612E4-75C3-4CEA-A697-43450F7441B2}"/>
              </a:ext>
            </a:extLst>
          </p:cNvPr>
          <p:cNvSpPr>
            <a:spLocks noGrp="1"/>
          </p:cNvSpPr>
          <p:nvPr>
            <p:ph type="body" sz="quarter" idx="10"/>
          </p:nvPr>
        </p:nvSpPr>
        <p:spPr/>
        <p:txBody>
          <a:bodyPr/>
          <a:lstStyle/>
          <a:p>
            <a:r>
              <a:rPr lang="en-US" dirty="0"/>
              <a:t>Introduction</a:t>
            </a:r>
          </a:p>
        </p:txBody>
      </p:sp>
    </p:spTree>
    <p:extLst>
      <p:ext uri="{BB962C8B-B14F-4D97-AF65-F5344CB8AC3E}">
        <p14:creationId xmlns:p14="http://schemas.microsoft.com/office/powerpoint/2010/main" val="2503582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44FB5971-9D46-497A-9B97-B7D18484B248}"/>
              </a:ext>
            </a:extLst>
          </p:cNvPr>
          <p:cNvSpPr>
            <a:spLocks noGrp="1"/>
          </p:cNvSpPr>
          <p:nvPr>
            <p:ph type="body" sz="quarter" idx="10"/>
          </p:nvPr>
        </p:nvSpPr>
        <p:spPr/>
        <p:txBody>
          <a:bodyPr/>
          <a:lstStyle/>
          <a:p>
            <a:r>
              <a:rPr lang="en-US" dirty="0"/>
              <a:t>Current ISS DTN</a:t>
            </a:r>
          </a:p>
        </p:txBody>
      </p:sp>
      <p:sp>
        <p:nvSpPr>
          <p:cNvPr id="8" name="Rectangle 7">
            <a:extLst>
              <a:ext uri="{FF2B5EF4-FFF2-40B4-BE49-F238E27FC236}">
                <a16:creationId xmlns:a16="http://schemas.microsoft.com/office/drawing/2014/main" id="{D61D9EFF-03D2-47FE-8240-9ACFB3A37C72}"/>
              </a:ext>
            </a:extLst>
          </p:cNvPr>
          <p:cNvSpPr/>
          <p:nvPr/>
        </p:nvSpPr>
        <p:spPr>
          <a:xfrm>
            <a:off x="2732209" y="2773019"/>
            <a:ext cx="568171" cy="18643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828DF51-5086-4447-BB4D-EF14419E432F}"/>
              </a:ext>
            </a:extLst>
          </p:cNvPr>
          <p:cNvSpPr txBox="1"/>
          <p:nvPr/>
        </p:nvSpPr>
        <p:spPr>
          <a:xfrm>
            <a:off x="4240449" y="5163462"/>
            <a:ext cx="4552122" cy="461665"/>
          </a:xfrm>
          <a:prstGeom prst="rect">
            <a:avLst/>
          </a:prstGeom>
          <a:noFill/>
        </p:spPr>
        <p:txBody>
          <a:bodyPr wrap="square" rtlCol="0">
            <a:spAutoFit/>
          </a:bodyPr>
          <a:lstStyle/>
          <a:p>
            <a:pPr algn="ctr"/>
            <a:r>
              <a:rPr lang="en-US" sz="1200" b="1" dirty="0"/>
              <a:t>NOTE:</a:t>
            </a:r>
          </a:p>
          <a:p>
            <a:pPr algn="ctr"/>
            <a:r>
              <a:rPr lang="en-US" sz="1200" dirty="0"/>
              <a:t>JSL DTNME v1.0.1 is ready for operations.</a:t>
            </a:r>
          </a:p>
        </p:txBody>
      </p:sp>
      <p:grpSp>
        <p:nvGrpSpPr>
          <p:cNvPr id="161" name="Group 160">
            <a:extLst>
              <a:ext uri="{FF2B5EF4-FFF2-40B4-BE49-F238E27FC236}">
                <a16:creationId xmlns:a16="http://schemas.microsoft.com/office/drawing/2014/main" id="{0C1E94AA-CC89-40A3-ADCB-3C9B24BD48A9}"/>
              </a:ext>
            </a:extLst>
          </p:cNvPr>
          <p:cNvGrpSpPr/>
          <p:nvPr/>
        </p:nvGrpSpPr>
        <p:grpSpPr>
          <a:xfrm>
            <a:off x="252654" y="593558"/>
            <a:ext cx="1311442" cy="842211"/>
            <a:chOff x="252654" y="593558"/>
            <a:chExt cx="1311442" cy="842211"/>
          </a:xfrm>
        </p:grpSpPr>
        <p:sp>
          <p:nvSpPr>
            <p:cNvPr id="15" name="Rectangle 14">
              <a:extLst>
                <a:ext uri="{FF2B5EF4-FFF2-40B4-BE49-F238E27FC236}">
                  <a16:creationId xmlns:a16="http://schemas.microsoft.com/office/drawing/2014/main" id="{9F389618-7EC9-4B52-98DB-71EA26D8407B}"/>
                </a:ext>
              </a:extLst>
            </p:cNvPr>
            <p:cNvSpPr/>
            <p:nvPr/>
          </p:nvSpPr>
          <p:spPr>
            <a:xfrm>
              <a:off x="252654" y="593558"/>
              <a:ext cx="1311442" cy="84221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A</a:t>
              </a:r>
            </a:p>
          </p:txBody>
        </p:sp>
        <p:sp>
          <p:nvSpPr>
            <p:cNvPr id="16" name="Rectangle 15">
              <a:extLst>
                <a:ext uri="{FF2B5EF4-FFF2-40B4-BE49-F238E27FC236}">
                  <a16:creationId xmlns:a16="http://schemas.microsoft.com/office/drawing/2014/main" id="{D0335F96-F92E-48BB-BE81-B0FD2FEF98E2}"/>
                </a:ext>
              </a:extLst>
            </p:cNvPr>
            <p:cNvSpPr/>
            <p:nvPr/>
          </p:nvSpPr>
          <p:spPr>
            <a:xfrm>
              <a:off x="745950" y="1068255"/>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grpSp>
      <p:grpSp>
        <p:nvGrpSpPr>
          <p:cNvPr id="160" name="Group 159">
            <a:extLst>
              <a:ext uri="{FF2B5EF4-FFF2-40B4-BE49-F238E27FC236}">
                <a16:creationId xmlns:a16="http://schemas.microsoft.com/office/drawing/2014/main" id="{092209AF-4D46-4E65-8044-7C5E39BF9406}"/>
              </a:ext>
            </a:extLst>
          </p:cNvPr>
          <p:cNvGrpSpPr/>
          <p:nvPr/>
        </p:nvGrpSpPr>
        <p:grpSpPr>
          <a:xfrm>
            <a:off x="254660" y="1902444"/>
            <a:ext cx="1311442" cy="842211"/>
            <a:chOff x="254660" y="1902444"/>
            <a:chExt cx="1311442" cy="842211"/>
          </a:xfrm>
        </p:grpSpPr>
        <p:sp>
          <p:nvSpPr>
            <p:cNvPr id="19" name="Rectangle 18">
              <a:extLst>
                <a:ext uri="{FF2B5EF4-FFF2-40B4-BE49-F238E27FC236}">
                  <a16:creationId xmlns:a16="http://schemas.microsoft.com/office/drawing/2014/main" id="{259FB4D5-F037-4A70-B725-0EDF1CA4AFA7}"/>
                </a:ext>
              </a:extLst>
            </p:cNvPr>
            <p:cNvSpPr/>
            <p:nvPr/>
          </p:nvSpPr>
          <p:spPr>
            <a:xfrm>
              <a:off x="254660" y="1902444"/>
              <a:ext cx="1311442" cy="84221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B</a:t>
              </a:r>
            </a:p>
          </p:txBody>
        </p:sp>
        <p:sp>
          <p:nvSpPr>
            <p:cNvPr id="20" name="Rectangle 19">
              <a:extLst>
                <a:ext uri="{FF2B5EF4-FFF2-40B4-BE49-F238E27FC236}">
                  <a16:creationId xmlns:a16="http://schemas.microsoft.com/office/drawing/2014/main" id="{93814745-7477-46D1-9488-21275CBC405D}"/>
                </a:ext>
              </a:extLst>
            </p:cNvPr>
            <p:cNvSpPr/>
            <p:nvPr/>
          </p:nvSpPr>
          <p:spPr>
            <a:xfrm>
              <a:off x="747956" y="2377141"/>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grpSp>
      <p:sp>
        <p:nvSpPr>
          <p:cNvPr id="22" name="Rectangle 21">
            <a:extLst>
              <a:ext uri="{FF2B5EF4-FFF2-40B4-BE49-F238E27FC236}">
                <a16:creationId xmlns:a16="http://schemas.microsoft.com/office/drawing/2014/main" id="{41FC7A19-95D7-4F76-8F28-818136C2BE79}"/>
              </a:ext>
            </a:extLst>
          </p:cNvPr>
          <p:cNvSpPr/>
          <p:nvPr/>
        </p:nvSpPr>
        <p:spPr>
          <a:xfrm>
            <a:off x="266692" y="3215341"/>
            <a:ext cx="1311442" cy="842211"/>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C</a:t>
            </a:r>
          </a:p>
        </p:txBody>
      </p:sp>
      <p:sp>
        <p:nvSpPr>
          <p:cNvPr id="25" name="Rectangle 24">
            <a:extLst>
              <a:ext uri="{FF2B5EF4-FFF2-40B4-BE49-F238E27FC236}">
                <a16:creationId xmlns:a16="http://schemas.microsoft.com/office/drawing/2014/main" id="{C18E8507-E276-4563-A705-3B08F79678E5}"/>
              </a:ext>
            </a:extLst>
          </p:cNvPr>
          <p:cNvSpPr/>
          <p:nvPr/>
        </p:nvSpPr>
        <p:spPr>
          <a:xfrm>
            <a:off x="266692" y="4532249"/>
            <a:ext cx="1311442" cy="842211"/>
          </a:xfrm>
          <a:prstGeom prst="rect">
            <a:avLst/>
          </a:prstGeom>
          <a:solidFill>
            <a:schemeClr val="accent6">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D</a:t>
            </a:r>
          </a:p>
        </p:txBody>
      </p:sp>
      <p:grpSp>
        <p:nvGrpSpPr>
          <p:cNvPr id="159" name="Group 158">
            <a:extLst>
              <a:ext uri="{FF2B5EF4-FFF2-40B4-BE49-F238E27FC236}">
                <a16:creationId xmlns:a16="http://schemas.microsoft.com/office/drawing/2014/main" id="{DF478BDB-56A2-4AA2-BECB-617B4ACFB059}"/>
              </a:ext>
            </a:extLst>
          </p:cNvPr>
          <p:cNvGrpSpPr/>
          <p:nvPr/>
        </p:nvGrpSpPr>
        <p:grpSpPr>
          <a:xfrm>
            <a:off x="266692" y="5841135"/>
            <a:ext cx="1311442" cy="842211"/>
            <a:chOff x="266692" y="5841135"/>
            <a:chExt cx="1311442" cy="842211"/>
          </a:xfrm>
        </p:grpSpPr>
        <p:sp>
          <p:nvSpPr>
            <p:cNvPr id="28" name="Rectangle 27">
              <a:extLst>
                <a:ext uri="{FF2B5EF4-FFF2-40B4-BE49-F238E27FC236}">
                  <a16:creationId xmlns:a16="http://schemas.microsoft.com/office/drawing/2014/main" id="{D0AE831B-B490-43DC-B192-F1F289806F65}"/>
                </a:ext>
              </a:extLst>
            </p:cNvPr>
            <p:cNvSpPr/>
            <p:nvPr/>
          </p:nvSpPr>
          <p:spPr>
            <a:xfrm>
              <a:off x="266692" y="5841135"/>
              <a:ext cx="1311442" cy="842211"/>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E</a:t>
              </a:r>
            </a:p>
          </p:txBody>
        </p:sp>
        <p:sp>
          <p:nvSpPr>
            <p:cNvPr id="29" name="Rectangle 28">
              <a:extLst>
                <a:ext uri="{FF2B5EF4-FFF2-40B4-BE49-F238E27FC236}">
                  <a16:creationId xmlns:a16="http://schemas.microsoft.com/office/drawing/2014/main" id="{4A30F36C-910F-416F-8B01-BD6E786C2E1E}"/>
                </a:ext>
              </a:extLst>
            </p:cNvPr>
            <p:cNvSpPr/>
            <p:nvPr/>
          </p:nvSpPr>
          <p:spPr>
            <a:xfrm>
              <a:off x="759988" y="6315832"/>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grpSp>
      <p:sp>
        <p:nvSpPr>
          <p:cNvPr id="30" name="Rectangle 29">
            <a:extLst>
              <a:ext uri="{FF2B5EF4-FFF2-40B4-BE49-F238E27FC236}">
                <a16:creationId xmlns:a16="http://schemas.microsoft.com/office/drawing/2014/main" id="{24DB6F19-D680-41FB-A807-78F001C5866A}"/>
              </a:ext>
            </a:extLst>
          </p:cNvPr>
          <p:cNvSpPr/>
          <p:nvPr/>
        </p:nvSpPr>
        <p:spPr>
          <a:xfrm>
            <a:off x="2567374" y="3398832"/>
            <a:ext cx="818146" cy="475227"/>
          </a:xfrm>
          <a:prstGeom prst="rect">
            <a:avLst/>
          </a:prstGeom>
          <a:solidFill>
            <a:schemeClr val="accent1"/>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a:p>
            <a:pPr algn="ctr"/>
            <a:r>
              <a:rPr lang="en-US" sz="1200" dirty="0">
                <a:solidFill>
                  <a:schemeClr val="tx1"/>
                </a:solidFill>
              </a:rPr>
              <a:t>(VM)</a:t>
            </a:r>
          </a:p>
        </p:txBody>
      </p:sp>
      <p:pic>
        <p:nvPicPr>
          <p:cNvPr id="32" name="Graphic 31" descr="Server with solid fill">
            <a:extLst>
              <a:ext uri="{FF2B5EF4-FFF2-40B4-BE49-F238E27FC236}">
                <a16:creationId xmlns:a16="http://schemas.microsoft.com/office/drawing/2014/main" id="{7D617E44-4612-4B10-8AB1-219627BB28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3407" y="2318021"/>
            <a:ext cx="475227" cy="475227"/>
          </a:xfrm>
          <a:prstGeom prst="rect">
            <a:avLst/>
          </a:prstGeom>
        </p:spPr>
      </p:pic>
      <p:pic>
        <p:nvPicPr>
          <p:cNvPr id="33" name="Graphic 32" descr="Server with solid fill">
            <a:extLst>
              <a:ext uri="{FF2B5EF4-FFF2-40B4-BE49-F238E27FC236}">
                <a16:creationId xmlns:a16="http://schemas.microsoft.com/office/drawing/2014/main" id="{51F23677-39FE-495B-8169-C6F7160EEA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31376" y="3419986"/>
            <a:ext cx="475227" cy="475227"/>
          </a:xfrm>
          <a:prstGeom prst="rect">
            <a:avLst/>
          </a:prstGeom>
        </p:spPr>
      </p:pic>
      <p:sp>
        <p:nvSpPr>
          <p:cNvPr id="34" name="Hexagon 33">
            <a:extLst>
              <a:ext uri="{FF2B5EF4-FFF2-40B4-BE49-F238E27FC236}">
                <a16:creationId xmlns:a16="http://schemas.microsoft.com/office/drawing/2014/main" id="{E8376CD4-9DD6-40F3-8EC1-48FCD5A3DADA}"/>
              </a:ext>
            </a:extLst>
          </p:cNvPr>
          <p:cNvSpPr/>
          <p:nvPr/>
        </p:nvSpPr>
        <p:spPr>
          <a:xfrm>
            <a:off x="4891910" y="2236935"/>
            <a:ext cx="962526" cy="635901"/>
          </a:xfrm>
          <a:prstGeom prst="hexagon">
            <a:avLst/>
          </a:prstGeom>
          <a:solidFill>
            <a:schemeClr val="accent1"/>
          </a:solidFill>
          <a:ln>
            <a:solidFill>
              <a:srgbClr val="FFC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ION</a:t>
            </a:r>
          </a:p>
          <a:p>
            <a:pPr algn="ctr"/>
            <a:r>
              <a:rPr lang="en-US" sz="1200" dirty="0">
                <a:solidFill>
                  <a:schemeClr val="tx1"/>
                </a:solidFill>
              </a:rPr>
              <a:t>G/W</a:t>
            </a:r>
          </a:p>
          <a:p>
            <a:pPr algn="ctr"/>
            <a:r>
              <a:rPr lang="en-US" sz="1200" dirty="0">
                <a:solidFill>
                  <a:schemeClr val="tx1"/>
                </a:solidFill>
              </a:rPr>
              <a:t>1</a:t>
            </a:r>
          </a:p>
        </p:txBody>
      </p:sp>
      <p:sp>
        <p:nvSpPr>
          <p:cNvPr id="35" name="Hexagon 34">
            <a:extLst>
              <a:ext uri="{FF2B5EF4-FFF2-40B4-BE49-F238E27FC236}">
                <a16:creationId xmlns:a16="http://schemas.microsoft.com/office/drawing/2014/main" id="{E7145709-73FF-4583-B2AE-124B99808885}"/>
              </a:ext>
            </a:extLst>
          </p:cNvPr>
          <p:cNvSpPr/>
          <p:nvPr/>
        </p:nvSpPr>
        <p:spPr>
          <a:xfrm>
            <a:off x="4897276" y="3333372"/>
            <a:ext cx="962526" cy="635901"/>
          </a:xfrm>
          <a:prstGeom prst="hexagon">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a:t>
            </a:r>
          </a:p>
          <a:p>
            <a:pPr algn="ctr"/>
            <a:r>
              <a:rPr lang="en-US" sz="1200" dirty="0">
                <a:solidFill>
                  <a:schemeClr val="tx1"/>
                </a:solidFill>
              </a:rPr>
              <a:t>2</a:t>
            </a:r>
          </a:p>
        </p:txBody>
      </p:sp>
      <p:sp>
        <p:nvSpPr>
          <p:cNvPr id="37" name="Hexagon 36">
            <a:extLst>
              <a:ext uri="{FF2B5EF4-FFF2-40B4-BE49-F238E27FC236}">
                <a16:creationId xmlns:a16="http://schemas.microsoft.com/office/drawing/2014/main" id="{5167965B-04A0-4590-8F2E-01AD105331DC}"/>
              </a:ext>
            </a:extLst>
          </p:cNvPr>
          <p:cNvSpPr/>
          <p:nvPr/>
        </p:nvSpPr>
        <p:spPr>
          <a:xfrm>
            <a:off x="7168792" y="2233051"/>
            <a:ext cx="962526" cy="635901"/>
          </a:xfrm>
          <a:prstGeom prst="hexagon">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a:t>
            </a:r>
          </a:p>
          <a:p>
            <a:pPr algn="ctr"/>
            <a:r>
              <a:rPr lang="en-US" sz="1200" dirty="0">
                <a:solidFill>
                  <a:schemeClr val="tx1"/>
                </a:solidFill>
              </a:rPr>
              <a:t>HOSC</a:t>
            </a:r>
          </a:p>
        </p:txBody>
      </p:sp>
      <p:sp>
        <p:nvSpPr>
          <p:cNvPr id="38" name="Hexagon 37">
            <a:extLst>
              <a:ext uri="{FF2B5EF4-FFF2-40B4-BE49-F238E27FC236}">
                <a16:creationId xmlns:a16="http://schemas.microsoft.com/office/drawing/2014/main" id="{4C888322-2BF4-46C6-94D4-8ADF4E8E6381}"/>
              </a:ext>
            </a:extLst>
          </p:cNvPr>
          <p:cNvSpPr/>
          <p:nvPr/>
        </p:nvSpPr>
        <p:spPr>
          <a:xfrm>
            <a:off x="7168792" y="3333372"/>
            <a:ext cx="962526" cy="635901"/>
          </a:xfrm>
          <a:prstGeom prst="hexagon">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a:t>
            </a:r>
          </a:p>
          <a:p>
            <a:pPr algn="ctr"/>
            <a:r>
              <a:rPr lang="en-US" sz="1200" dirty="0">
                <a:solidFill>
                  <a:schemeClr val="tx1"/>
                </a:solidFill>
              </a:rPr>
              <a:t>HOSC</a:t>
            </a:r>
          </a:p>
        </p:txBody>
      </p:sp>
      <p:pic>
        <p:nvPicPr>
          <p:cNvPr id="39" name="Graphic 38" descr="Server with solid fill">
            <a:extLst>
              <a:ext uri="{FF2B5EF4-FFF2-40B4-BE49-F238E27FC236}">
                <a16:creationId xmlns:a16="http://schemas.microsoft.com/office/drawing/2014/main" id="{D550BE12-9647-4653-8B55-68226D2650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72026" y="2901477"/>
            <a:ext cx="475227" cy="475227"/>
          </a:xfrm>
          <a:prstGeom prst="rect">
            <a:avLst/>
          </a:prstGeom>
        </p:spPr>
      </p:pic>
      <p:grpSp>
        <p:nvGrpSpPr>
          <p:cNvPr id="158" name="Group 157">
            <a:extLst>
              <a:ext uri="{FF2B5EF4-FFF2-40B4-BE49-F238E27FC236}">
                <a16:creationId xmlns:a16="http://schemas.microsoft.com/office/drawing/2014/main" id="{E2834E9C-769C-4354-BAFF-53319478F5B4}"/>
              </a:ext>
            </a:extLst>
          </p:cNvPr>
          <p:cNvGrpSpPr/>
          <p:nvPr/>
        </p:nvGrpSpPr>
        <p:grpSpPr>
          <a:xfrm>
            <a:off x="11214093" y="1157410"/>
            <a:ext cx="1311450" cy="842211"/>
            <a:chOff x="11214093" y="1157410"/>
            <a:chExt cx="1311450" cy="842211"/>
          </a:xfrm>
        </p:grpSpPr>
        <p:sp>
          <p:nvSpPr>
            <p:cNvPr id="41" name="Rectangle 40">
              <a:extLst>
                <a:ext uri="{FF2B5EF4-FFF2-40B4-BE49-F238E27FC236}">
                  <a16:creationId xmlns:a16="http://schemas.microsoft.com/office/drawing/2014/main" id="{5C6F2225-6228-48F1-90A1-DE49EE958B60}"/>
                </a:ext>
              </a:extLst>
            </p:cNvPr>
            <p:cNvSpPr/>
            <p:nvPr/>
          </p:nvSpPr>
          <p:spPr>
            <a:xfrm>
              <a:off x="11214101" y="1157410"/>
              <a:ext cx="1311442" cy="842211"/>
            </a:xfrm>
            <a:prstGeom prst="rect">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A</a:t>
              </a:r>
            </a:p>
          </p:txBody>
        </p:sp>
        <p:sp>
          <p:nvSpPr>
            <p:cNvPr id="42" name="Rectangle 41">
              <a:extLst>
                <a:ext uri="{FF2B5EF4-FFF2-40B4-BE49-F238E27FC236}">
                  <a16:creationId xmlns:a16="http://schemas.microsoft.com/office/drawing/2014/main" id="{42989C42-7920-40DF-BAD7-0D27577CE297}"/>
                </a:ext>
              </a:extLst>
            </p:cNvPr>
            <p:cNvSpPr/>
            <p:nvPr/>
          </p:nvSpPr>
          <p:spPr>
            <a:xfrm>
              <a:off x="11214093" y="1632107"/>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grpSp>
      <p:grpSp>
        <p:nvGrpSpPr>
          <p:cNvPr id="157" name="Group 156">
            <a:extLst>
              <a:ext uri="{FF2B5EF4-FFF2-40B4-BE49-F238E27FC236}">
                <a16:creationId xmlns:a16="http://schemas.microsoft.com/office/drawing/2014/main" id="{26AF2443-DCD5-4747-935B-71048A6FE6C6}"/>
              </a:ext>
            </a:extLst>
          </p:cNvPr>
          <p:cNvGrpSpPr/>
          <p:nvPr/>
        </p:nvGrpSpPr>
        <p:grpSpPr>
          <a:xfrm>
            <a:off x="11214101" y="2487238"/>
            <a:ext cx="1311442" cy="842211"/>
            <a:chOff x="11214101" y="2487238"/>
            <a:chExt cx="1311442" cy="842211"/>
          </a:xfrm>
        </p:grpSpPr>
        <p:sp>
          <p:nvSpPr>
            <p:cNvPr id="44" name="Rectangle 43">
              <a:extLst>
                <a:ext uri="{FF2B5EF4-FFF2-40B4-BE49-F238E27FC236}">
                  <a16:creationId xmlns:a16="http://schemas.microsoft.com/office/drawing/2014/main" id="{B9175A56-E99C-425E-AC22-C8EB4D15FDCC}"/>
                </a:ext>
              </a:extLst>
            </p:cNvPr>
            <p:cNvSpPr/>
            <p:nvPr/>
          </p:nvSpPr>
          <p:spPr>
            <a:xfrm>
              <a:off x="11214101" y="2487238"/>
              <a:ext cx="1311442" cy="842211"/>
            </a:xfrm>
            <a:prstGeom prst="rect">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B</a:t>
              </a:r>
            </a:p>
          </p:txBody>
        </p:sp>
        <p:sp>
          <p:nvSpPr>
            <p:cNvPr id="45" name="Rectangle 44">
              <a:extLst>
                <a:ext uri="{FF2B5EF4-FFF2-40B4-BE49-F238E27FC236}">
                  <a16:creationId xmlns:a16="http://schemas.microsoft.com/office/drawing/2014/main" id="{B977FC6A-A2D6-4EB3-8355-8A6FE7CAA7B9}"/>
                </a:ext>
              </a:extLst>
            </p:cNvPr>
            <p:cNvSpPr/>
            <p:nvPr/>
          </p:nvSpPr>
          <p:spPr>
            <a:xfrm>
              <a:off x="11214101" y="2961935"/>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EPC/ION</a:t>
              </a:r>
            </a:p>
          </p:txBody>
        </p:sp>
      </p:grpSp>
      <p:grpSp>
        <p:nvGrpSpPr>
          <p:cNvPr id="156" name="Group 155">
            <a:extLst>
              <a:ext uri="{FF2B5EF4-FFF2-40B4-BE49-F238E27FC236}">
                <a16:creationId xmlns:a16="http://schemas.microsoft.com/office/drawing/2014/main" id="{C7A38CC6-EBCE-4344-94B3-048C73FA3670}"/>
              </a:ext>
            </a:extLst>
          </p:cNvPr>
          <p:cNvGrpSpPr/>
          <p:nvPr/>
        </p:nvGrpSpPr>
        <p:grpSpPr>
          <a:xfrm>
            <a:off x="11214097" y="3776071"/>
            <a:ext cx="1311446" cy="842211"/>
            <a:chOff x="11214097" y="3776071"/>
            <a:chExt cx="1311446" cy="842211"/>
          </a:xfrm>
        </p:grpSpPr>
        <p:sp>
          <p:nvSpPr>
            <p:cNvPr id="47" name="Rectangle 46">
              <a:extLst>
                <a:ext uri="{FF2B5EF4-FFF2-40B4-BE49-F238E27FC236}">
                  <a16:creationId xmlns:a16="http://schemas.microsoft.com/office/drawing/2014/main" id="{8D604513-620C-4544-A077-24EAF63C8FC9}"/>
                </a:ext>
              </a:extLst>
            </p:cNvPr>
            <p:cNvSpPr/>
            <p:nvPr/>
          </p:nvSpPr>
          <p:spPr>
            <a:xfrm>
              <a:off x="11214101" y="3776071"/>
              <a:ext cx="1311442" cy="842211"/>
            </a:xfrm>
            <a:prstGeom prst="rect">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C</a:t>
              </a:r>
            </a:p>
          </p:txBody>
        </p:sp>
        <p:sp>
          <p:nvSpPr>
            <p:cNvPr id="48" name="Rectangle 47">
              <a:extLst>
                <a:ext uri="{FF2B5EF4-FFF2-40B4-BE49-F238E27FC236}">
                  <a16:creationId xmlns:a16="http://schemas.microsoft.com/office/drawing/2014/main" id="{8009E3D9-4EE5-4044-965D-F09257DACE05}"/>
                </a:ext>
              </a:extLst>
            </p:cNvPr>
            <p:cNvSpPr/>
            <p:nvPr/>
          </p:nvSpPr>
          <p:spPr>
            <a:xfrm>
              <a:off x="11214097" y="4250768"/>
              <a:ext cx="818146" cy="363503"/>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grpSp>
      <p:sp>
        <p:nvSpPr>
          <p:cNvPr id="50" name="Rectangle 49">
            <a:extLst>
              <a:ext uri="{FF2B5EF4-FFF2-40B4-BE49-F238E27FC236}">
                <a16:creationId xmlns:a16="http://schemas.microsoft.com/office/drawing/2014/main" id="{27AB2CD8-56F9-4367-A95D-3167845B35C6}"/>
              </a:ext>
            </a:extLst>
          </p:cNvPr>
          <p:cNvSpPr/>
          <p:nvPr/>
        </p:nvSpPr>
        <p:spPr>
          <a:xfrm>
            <a:off x="11214101" y="5082792"/>
            <a:ext cx="1311442" cy="842211"/>
          </a:xfrm>
          <a:prstGeom prst="rect">
            <a:avLst/>
          </a:prstGeom>
          <a:solidFill>
            <a:srgbClr val="92D050"/>
          </a:solidFill>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D</a:t>
            </a:r>
          </a:p>
        </p:txBody>
      </p:sp>
      <p:sp>
        <p:nvSpPr>
          <p:cNvPr id="52" name="Rectangle 51">
            <a:extLst>
              <a:ext uri="{FF2B5EF4-FFF2-40B4-BE49-F238E27FC236}">
                <a16:creationId xmlns:a16="http://schemas.microsoft.com/office/drawing/2014/main" id="{6CB6F5DA-AD62-45BB-8810-975244C6FC2B}"/>
              </a:ext>
            </a:extLst>
          </p:cNvPr>
          <p:cNvSpPr/>
          <p:nvPr/>
        </p:nvSpPr>
        <p:spPr>
          <a:xfrm>
            <a:off x="9141614" y="5333680"/>
            <a:ext cx="818146" cy="340433"/>
          </a:xfrm>
          <a:prstGeom prst="rect">
            <a:avLst/>
          </a:prstGeom>
          <a:solidFill>
            <a:srgbClr val="92D05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cxnSp>
        <p:nvCxnSpPr>
          <p:cNvPr id="54" name="Straight Connector 53">
            <a:extLst>
              <a:ext uri="{FF2B5EF4-FFF2-40B4-BE49-F238E27FC236}">
                <a16:creationId xmlns:a16="http://schemas.microsoft.com/office/drawing/2014/main" id="{4218FF19-9E9D-4044-938E-138E5E7D45DC}"/>
              </a:ext>
            </a:extLst>
          </p:cNvPr>
          <p:cNvCxnSpPr>
            <a:cxnSpLocks/>
            <a:stCxn id="20" idx="3"/>
            <a:endCxn id="32" idx="1"/>
          </p:cNvCxnSpPr>
          <p:nvPr/>
        </p:nvCxnSpPr>
        <p:spPr>
          <a:xfrm flipV="1">
            <a:off x="1566102" y="2555635"/>
            <a:ext cx="2277305" cy="3258"/>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57" name="Connector: Elbow 56">
            <a:extLst>
              <a:ext uri="{FF2B5EF4-FFF2-40B4-BE49-F238E27FC236}">
                <a16:creationId xmlns:a16="http://schemas.microsoft.com/office/drawing/2014/main" id="{52A9EC67-2019-4840-9E83-98F30F3BAD64}"/>
              </a:ext>
            </a:extLst>
          </p:cNvPr>
          <p:cNvCxnSpPr>
            <a:cxnSpLocks/>
            <a:stCxn id="16" idx="3"/>
            <a:endCxn id="32" idx="1"/>
          </p:cNvCxnSpPr>
          <p:nvPr/>
        </p:nvCxnSpPr>
        <p:spPr>
          <a:xfrm>
            <a:off x="1564096" y="1250007"/>
            <a:ext cx="2279311" cy="1305628"/>
          </a:xfrm>
          <a:prstGeom prst="bentConnector3">
            <a:avLst>
              <a:gd name="adj1" fmla="val 67419"/>
            </a:avLst>
          </a:prstGeom>
          <a:ln w="12700"/>
          <a:effectLst/>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B34A00C7-42A5-450A-974A-FC4957B01C9F}"/>
              </a:ext>
            </a:extLst>
          </p:cNvPr>
          <p:cNvSpPr txBox="1"/>
          <p:nvPr/>
        </p:nvSpPr>
        <p:spPr>
          <a:xfrm>
            <a:off x="1765882" y="1782242"/>
            <a:ext cx="1210565" cy="261610"/>
          </a:xfrm>
          <a:prstGeom prst="rect">
            <a:avLst/>
          </a:prstGeom>
          <a:noFill/>
        </p:spPr>
        <p:txBody>
          <a:bodyPr wrap="square" rtlCol="0">
            <a:spAutoFit/>
          </a:bodyPr>
          <a:lstStyle/>
          <a:p>
            <a:pPr algn="ctr"/>
            <a:r>
              <a:rPr lang="en-US" sz="1100" dirty="0"/>
              <a:t>BP over STCP/TCP</a:t>
            </a:r>
          </a:p>
        </p:txBody>
      </p:sp>
      <p:cxnSp>
        <p:nvCxnSpPr>
          <p:cNvPr id="60" name="Straight Connector 59">
            <a:extLst>
              <a:ext uri="{FF2B5EF4-FFF2-40B4-BE49-F238E27FC236}">
                <a16:creationId xmlns:a16="http://schemas.microsoft.com/office/drawing/2014/main" id="{196FC836-4A5F-4883-A808-B4BDC1C48BD9}"/>
              </a:ext>
            </a:extLst>
          </p:cNvPr>
          <p:cNvCxnSpPr>
            <a:cxnSpLocks/>
            <a:stCxn id="22" idx="3"/>
            <a:endCxn id="33" idx="1"/>
          </p:cNvCxnSpPr>
          <p:nvPr/>
        </p:nvCxnSpPr>
        <p:spPr>
          <a:xfrm>
            <a:off x="1578134" y="3636447"/>
            <a:ext cx="2253242" cy="21153"/>
          </a:xfrm>
          <a:prstGeom prst="line">
            <a:avLst/>
          </a:prstGeom>
          <a:ln w="12700"/>
          <a:effectLst/>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738BFE4D-F9B2-4F09-A791-B67CB9846BF4}"/>
              </a:ext>
            </a:extLst>
          </p:cNvPr>
          <p:cNvSpPr txBox="1"/>
          <p:nvPr/>
        </p:nvSpPr>
        <p:spPr>
          <a:xfrm>
            <a:off x="1588274" y="3683598"/>
            <a:ext cx="818146" cy="430887"/>
          </a:xfrm>
          <a:prstGeom prst="rect">
            <a:avLst/>
          </a:prstGeom>
          <a:noFill/>
        </p:spPr>
        <p:txBody>
          <a:bodyPr wrap="square" rtlCol="0">
            <a:spAutoFit/>
          </a:bodyPr>
          <a:lstStyle/>
          <a:p>
            <a:pPr algn="ctr"/>
            <a:r>
              <a:rPr lang="en-US" sz="1100" dirty="0"/>
              <a:t>TCP over Wireless</a:t>
            </a:r>
          </a:p>
        </p:txBody>
      </p:sp>
      <p:cxnSp>
        <p:nvCxnSpPr>
          <p:cNvPr id="64" name="Connector: Elbow 63">
            <a:extLst>
              <a:ext uri="{FF2B5EF4-FFF2-40B4-BE49-F238E27FC236}">
                <a16:creationId xmlns:a16="http://schemas.microsoft.com/office/drawing/2014/main" id="{D1F09441-2A41-4013-AC22-738DDE68A9F9}"/>
              </a:ext>
            </a:extLst>
          </p:cNvPr>
          <p:cNvCxnSpPr>
            <a:cxnSpLocks/>
            <a:stCxn id="25" idx="3"/>
            <a:endCxn id="30" idx="2"/>
          </p:cNvCxnSpPr>
          <p:nvPr/>
        </p:nvCxnSpPr>
        <p:spPr>
          <a:xfrm flipV="1">
            <a:off x="1578134" y="3874059"/>
            <a:ext cx="1398313" cy="1079296"/>
          </a:xfrm>
          <a:prstGeom prst="bentConnector2">
            <a:avLst/>
          </a:prstGeom>
          <a:ln w="12700"/>
          <a:effectLst/>
        </p:spPr>
        <p:style>
          <a:lnRef idx="2">
            <a:schemeClr val="accent1"/>
          </a:lnRef>
          <a:fillRef idx="0">
            <a:schemeClr val="accent1"/>
          </a:fillRef>
          <a:effectRef idx="1">
            <a:schemeClr val="accent1"/>
          </a:effectRef>
          <a:fontRef idx="minor">
            <a:schemeClr val="tx1"/>
          </a:fontRef>
        </p:style>
      </p:cxnSp>
      <p:sp>
        <p:nvSpPr>
          <p:cNvPr id="67" name="TextBox 66">
            <a:extLst>
              <a:ext uri="{FF2B5EF4-FFF2-40B4-BE49-F238E27FC236}">
                <a16:creationId xmlns:a16="http://schemas.microsoft.com/office/drawing/2014/main" id="{F4B854E0-6258-4F8D-86FF-E2FD53615DCE}"/>
              </a:ext>
            </a:extLst>
          </p:cNvPr>
          <p:cNvSpPr txBox="1"/>
          <p:nvPr/>
        </p:nvSpPr>
        <p:spPr>
          <a:xfrm>
            <a:off x="1867560" y="4706708"/>
            <a:ext cx="818146" cy="261610"/>
          </a:xfrm>
          <a:prstGeom prst="rect">
            <a:avLst/>
          </a:prstGeom>
          <a:noFill/>
        </p:spPr>
        <p:txBody>
          <a:bodyPr wrap="square" rtlCol="0">
            <a:spAutoFit/>
          </a:bodyPr>
          <a:lstStyle/>
          <a:p>
            <a:pPr algn="ctr"/>
            <a:r>
              <a:rPr lang="en-US" sz="1100" dirty="0"/>
              <a:t>UDP</a:t>
            </a:r>
          </a:p>
        </p:txBody>
      </p:sp>
      <p:cxnSp>
        <p:nvCxnSpPr>
          <p:cNvPr id="68" name="Connector: Elbow 67">
            <a:extLst>
              <a:ext uri="{FF2B5EF4-FFF2-40B4-BE49-F238E27FC236}">
                <a16:creationId xmlns:a16="http://schemas.microsoft.com/office/drawing/2014/main" id="{6D3996C4-D88A-40AA-9D04-63D35E137BFD}"/>
              </a:ext>
            </a:extLst>
          </p:cNvPr>
          <p:cNvCxnSpPr>
            <a:cxnSpLocks/>
            <a:stCxn id="29" idx="3"/>
            <a:endCxn id="33" idx="1"/>
          </p:cNvCxnSpPr>
          <p:nvPr/>
        </p:nvCxnSpPr>
        <p:spPr>
          <a:xfrm flipV="1">
            <a:off x="1578134" y="3657600"/>
            <a:ext cx="2253242" cy="2839984"/>
          </a:xfrm>
          <a:prstGeom prst="bentConnector3">
            <a:avLst>
              <a:gd name="adj1" fmla="val 90582"/>
            </a:avLst>
          </a:prstGeom>
          <a:ln w="12700"/>
          <a:effectLst/>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4E58B513-0947-4985-9365-EADC9AECD422}"/>
              </a:ext>
            </a:extLst>
          </p:cNvPr>
          <p:cNvSpPr txBox="1"/>
          <p:nvPr/>
        </p:nvSpPr>
        <p:spPr>
          <a:xfrm>
            <a:off x="3682606" y="4185514"/>
            <a:ext cx="1210565" cy="261610"/>
          </a:xfrm>
          <a:prstGeom prst="rect">
            <a:avLst/>
          </a:prstGeom>
          <a:noFill/>
        </p:spPr>
        <p:txBody>
          <a:bodyPr wrap="square" rtlCol="0">
            <a:spAutoFit/>
          </a:bodyPr>
          <a:lstStyle/>
          <a:p>
            <a:pPr algn="ctr"/>
            <a:r>
              <a:rPr lang="en-US" sz="1100" dirty="0"/>
              <a:t>BP over STCP/TCP</a:t>
            </a:r>
          </a:p>
        </p:txBody>
      </p:sp>
      <p:cxnSp>
        <p:nvCxnSpPr>
          <p:cNvPr id="89" name="Straight Connector 88">
            <a:extLst>
              <a:ext uri="{FF2B5EF4-FFF2-40B4-BE49-F238E27FC236}">
                <a16:creationId xmlns:a16="http://schemas.microsoft.com/office/drawing/2014/main" id="{574BB053-98B1-49AB-9869-8ED5EF122884}"/>
              </a:ext>
            </a:extLst>
          </p:cNvPr>
          <p:cNvCxnSpPr>
            <a:stCxn id="32" idx="3"/>
            <a:endCxn id="34" idx="3"/>
          </p:cNvCxnSpPr>
          <p:nvPr/>
        </p:nvCxnSpPr>
        <p:spPr>
          <a:xfrm flipV="1">
            <a:off x="4318634" y="2554886"/>
            <a:ext cx="573276" cy="749"/>
          </a:xfrm>
          <a:prstGeom prst="line">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D5565DCD-3B4B-4376-BFF8-8DD4EFEBB3A5}"/>
              </a:ext>
            </a:extLst>
          </p:cNvPr>
          <p:cNvCxnSpPr>
            <a:cxnSpLocks/>
            <a:stCxn id="32" idx="2"/>
            <a:endCxn id="33" idx="0"/>
          </p:cNvCxnSpPr>
          <p:nvPr/>
        </p:nvCxnSpPr>
        <p:spPr>
          <a:xfrm flipH="1">
            <a:off x="4068990" y="2793248"/>
            <a:ext cx="12031" cy="626738"/>
          </a:xfrm>
          <a:prstGeom prst="line">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7EB9B1A1-6915-4A7F-B5EF-9F8F477AE49A}"/>
              </a:ext>
            </a:extLst>
          </p:cNvPr>
          <p:cNvCxnSpPr>
            <a:cxnSpLocks/>
            <a:stCxn id="33" idx="3"/>
            <a:endCxn id="35" idx="3"/>
          </p:cNvCxnSpPr>
          <p:nvPr/>
        </p:nvCxnSpPr>
        <p:spPr>
          <a:xfrm flipV="1">
            <a:off x="4306603" y="3651323"/>
            <a:ext cx="590673" cy="6277"/>
          </a:xfrm>
          <a:prstGeom prst="line">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80BDA28E-33E8-44CD-8A2D-D446C266434F}"/>
              </a:ext>
            </a:extLst>
          </p:cNvPr>
          <p:cNvCxnSpPr>
            <a:cxnSpLocks/>
            <a:stCxn id="34" idx="0"/>
            <a:endCxn id="37" idx="3"/>
          </p:cNvCxnSpPr>
          <p:nvPr/>
        </p:nvCxnSpPr>
        <p:spPr>
          <a:xfrm flipV="1">
            <a:off x="5854436" y="2551002"/>
            <a:ext cx="1314356" cy="3884"/>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D7D6D616-5B32-40EC-B47D-34CF92D02221}"/>
              </a:ext>
            </a:extLst>
          </p:cNvPr>
          <p:cNvCxnSpPr>
            <a:cxnSpLocks/>
            <a:stCxn id="35" idx="0"/>
            <a:endCxn id="38" idx="3"/>
          </p:cNvCxnSpPr>
          <p:nvPr/>
        </p:nvCxnSpPr>
        <p:spPr>
          <a:xfrm>
            <a:off x="5859802" y="3651323"/>
            <a:ext cx="1308990"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0D37E121-129D-4104-A08F-B1F079E49D2E}"/>
              </a:ext>
            </a:extLst>
          </p:cNvPr>
          <p:cNvSpPr txBox="1"/>
          <p:nvPr/>
        </p:nvSpPr>
        <p:spPr>
          <a:xfrm>
            <a:off x="5324394" y="2133009"/>
            <a:ext cx="2356012" cy="1923604"/>
          </a:xfrm>
          <a:prstGeom prst="rect">
            <a:avLst/>
          </a:prstGeom>
          <a:noFill/>
        </p:spPr>
        <p:txBody>
          <a:bodyPr wrap="square" rtlCol="0">
            <a:spAutoFit/>
          </a:bodyPr>
          <a:lstStyle/>
          <a:p>
            <a:pPr algn="ctr"/>
            <a:r>
              <a:rPr lang="en-US" sz="1100" dirty="0"/>
              <a:t>BPv6 Stream</a:t>
            </a:r>
          </a:p>
          <a:p>
            <a:pPr algn="ctr"/>
            <a:endParaRPr lang="en-US" sz="1100" dirty="0"/>
          </a:p>
          <a:p>
            <a:pPr algn="ctr"/>
            <a:endParaRPr lang="en-US" sz="1100" dirty="0"/>
          </a:p>
          <a:p>
            <a:pPr algn="ctr"/>
            <a:r>
              <a:rPr lang="en-US" sz="1100" dirty="0"/>
              <a:t>BP over LTP</a:t>
            </a:r>
          </a:p>
          <a:p>
            <a:pPr algn="ctr"/>
            <a:r>
              <a:rPr lang="en-US" sz="1100" dirty="0"/>
              <a:t>over UDP</a:t>
            </a:r>
          </a:p>
          <a:p>
            <a:pPr algn="ctr"/>
            <a:endParaRPr lang="en-US" sz="1100" dirty="0"/>
          </a:p>
          <a:p>
            <a:pPr algn="ctr"/>
            <a:r>
              <a:rPr lang="en-US" sz="1050" dirty="0">
                <a:solidFill>
                  <a:srgbClr val="00B050"/>
                </a:solidFill>
              </a:rPr>
              <a:t>Space Link Encapsulation</a:t>
            </a:r>
          </a:p>
          <a:p>
            <a:pPr algn="ctr"/>
            <a:endParaRPr lang="en-US" sz="1050" dirty="0">
              <a:solidFill>
                <a:srgbClr val="00B050"/>
              </a:solidFill>
            </a:endParaRPr>
          </a:p>
          <a:p>
            <a:pPr algn="ctr"/>
            <a:endParaRPr lang="en-US" sz="1050" dirty="0">
              <a:solidFill>
                <a:srgbClr val="00B050"/>
              </a:solidFill>
            </a:endParaRPr>
          </a:p>
          <a:p>
            <a:pPr algn="ctr"/>
            <a:endParaRPr lang="en-US" sz="1050" dirty="0">
              <a:solidFill>
                <a:srgbClr val="00B050"/>
              </a:solidFill>
            </a:endParaRPr>
          </a:p>
          <a:p>
            <a:pPr algn="ctr"/>
            <a:r>
              <a:rPr lang="en-US" sz="1100" dirty="0"/>
              <a:t>BPv6 Stream</a:t>
            </a:r>
          </a:p>
        </p:txBody>
      </p:sp>
      <p:cxnSp>
        <p:nvCxnSpPr>
          <p:cNvPr id="122" name="Connector: Elbow 121">
            <a:extLst>
              <a:ext uri="{FF2B5EF4-FFF2-40B4-BE49-F238E27FC236}">
                <a16:creationId xmlns:a16="http://schemas.microsoft.com/office/drawing/2014/main" id="{2E583E53-31CC-4CB9-9703-23A39E0877AF}"/>
              </a:ext>
            </a:extLst>
          </p:cNvPr>
          <p:cNvCxnSpPr>
            <a:cxnSpLocks/>
            <a:stCxn id="38" idx="0"/>
            <a:endCxn id="37" idx="0"/>
          </p:cNvCxnSpPr>
          <p:nvPr/>
        </p:nvCxnSpPr>
        <p:spPr>
          <a:xfrm flipV="1">
            <a:off x="8131318" y="2551002"/>
            <a:ext cx="12700" cy="1100321"/>
          </a:xfrm>
          <a:prstGeom prst="bentConnector3">
            <a:avLst>
              <a:gd name="adj1" fmla="val 3789472"/>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B848AAD0-3C12-42E6-89E6-03A4040BB016}"/>
              </a:ext>
            </a:extLst>
          </p:cNvPr>
          <p:cNvCxnSpPr>
            <a:cxnSpLocks/>
            <a:endCxn id="39" idx="1"/>
          </p:cNvCxnSpPr>
          <p:nvPr/>
        </p:nvCxnSpPr>
        <p:spPr>
          <a:xfrm>
            <a:off x="8640630" y="3139091"/>
            <a:ext cx="331396" cy="0"/>
          </a:xfrm>
          <a:prstGeom prst="line">
            <a:avLst/>
          </a:prstGeom>
          <a:ln w="12700">
            <a:solidFill>
              <a:srgbClr val="FFC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31" name="Connector: Elbow 130">
            <a:extLst>
              <a:ext uri="{FF2B5EF4-FFF2-40B4-BE49-F238E27FC236}">
                <a16:creationId xmlns:a16="http://schemas.microsoft.com/office/drawing/2014/main" id="{0E578B26-50AD-446E-84C5-11B6F8808321}"/>
              </a:ext>
            </a:extLst>
          </p:cNvPr>
          <p:cNvCxnSpPr>
            <a:cxnSpLocks/>
            <a:stCxn id="42" idx="1"/>
            <a:endCxn id="39" idx="3"/>
          </p:cNvCxnSpPr>
          <p:nvPr/>
        </p:nvCxnSpPr>
        <p:spPr>
          <a:xfrm rot="10800000" flipV="1">
            <a:off x="9447253" y="1813859"/>
            <a:ext cx="1766840" cy="1325232"/>
          </a:xfrm>
          <a:prstGeom prst="bentConnector3">
            <a:avLst>
              <a:gd name="adj1" fmla="val 50000"/>
            </a:avLst>
          </a:prstGeom>
          <a:ln w="12700"/>
          <a:effectLst/>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B21F681F-A3FA-4165-B64F-6928E22DB840}"/>
              </a:ext>
            </a:extLst>
          </p:cNvPr>
          <p:cNvCxnSpPr>
            <a:cxnSpLocks/>
            <a:stCxn id="39" idx="3"/>
            <a:endCxn id="45" idx="1"/>
          </p:cNvCxnSpPr>
          <p:nvPr/>
        </p:nvCxnSpPr>
        <p:spPr>
          <a:xfrm>
            <a:off x="9447253" y="3139091"/>
            <a:ext cx="1766848" cy="4596"/>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B23DCFD3-6478-4BDE-9C9B-807C4F27BC42}"/>
              </a:ext>
            </a:extLst>
          </p:cNvPr>
          <p:cNvCxnSpPr>
            <a:cxnSpLocks/>
            <a:stCxn id="52" idx="3"/>
            <a:endCxn id="50" idx="1"/>
          </p:cNvCxnSpPr>
          <p:nvPr/>
        </p:nvCxnSpPr>
        <p:spPr>
          <a:xfrm>
            <a:off x="9959760" y="5503897"/>
            <a:ext cx="1254341" cy="1"/>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8A8C7A46-5140-474A-9A89-BF994E943C27}"/>
              </a:ext>
            </a:extLst>
          </p:cNvPr>
          <p:cNvCxnSpPr>
            <a:cxnSpLocks/>
          </p:cNvCxnSpPr>
          <p:nvPr/>
        </p:nvCxnSpPr>
        <p:spPr>
          <a:xfrm>
            <a:off x="10330673" y="3101162"/>
            <a:ext cx="0" cy="1331358"/>
          </a:xfrm>
          <a:prstGeom prst="line">
            <a:avLst/>
          </a:prstGeom>
          <a:ln w="12700"/>
          <a:effectLst/>
        </p:spPr>
        <p:style>
          <a:lnRef idx="2">
            <a:schemeClr val="accent1"/>
          </a:lnRef>
          <a:fillRef idx="0">
            <a:schemeClr val="accent1"/>
          </a:fillRef>
          <a:effectRef idx="1">
            <a:schemeClr val="accent1"/>
          </a:effectRef>
          <a:fontRef idx="minor">
            <a:schemeClr val="tx1"/>
          </a:fontRef>
        </p:style>
      </p:cxnSp>
      <p:cxnSp>
        <p:nvCxnSpPr>
          <p:cNvPr id="144" name="Connector: Elbow 143">
            <a:extLst>
              <a:ext uri="{FF2B5EF4-FFF2-40B4-BE49-F238E27FC236}">
                <a16:creationId xmlns:a16="http://schemas.microsoft.com/office/drawing/2014/main" id="{5DEAEF73-683E-469E-9EF1-AD005CDB0A35}"/>
              </a:ext>
            </a:extLst>
          </p:cNvPr>
          <p:cNvCxnSpPr>
            <a:cxnSpLocks/>
            <a:stCxn id="48" idx="1"/>
            <a:endCxn id="52" idx="0"/>
          </p:cNvCxnSpPr>
          <p:nvPr/>
        </p:nvCxnSpPr>
        <p:spPr>
          <a:xfrm rot="10800000" flipV="1">
            <a:off x="9550687" y="4432520"/>
            <a:ext cx="1663410" cy="901160"/>
          </a:xfrm>
          <a:prstGeom prst="bentConnector2">
            <a:avLst/>
          </a:prstGeom>
          <a:ln w="12700"/>
          <a:effectLst/>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979D9B0D-9396-437E-80DD-DFC3B029064C}"/>
              </a:ext>
            </a:extLst>
          </p:cNvPr>
          <p:cNvSpPr txBox="1"/>
          <p:nvPr/>
        </p:nvSpPr>
        <p:spPr>
          <a:xfrm>
            <a:off x="8937078" y="4815982"/>
            <a:ext cx="818146" cy="261610"/>
          </a:xfrm>
          <a:prstGeom prst="rect">
            <a:avLst/>
          </a:prstGeom>
          <a:noFill/>
        </p:spPr>
        <p:txBody>
          <a:bodyPr wrap="square" rtlCol="0">
            <a:spAutoFit/>
          </a:bodyPr>
          <a:lstStyle/>
          <a:p>
            <a:pPr algn="ctr"/>
            <a:r>
              <a:rPr lang="en-US" sz="1100" dirty="0"/>
              <a:t>UDP</a:t>
            </a:r>
          </a:p>
        </p:txBody>
      </p:sp>
      <p:sp>
        <p:nvSpPr>
          <p:cNvPr id="150" name="TextBox 149">
            <a:extLst>
              <a:ext uri="{FF2B5EF4-FFF2-40B4-BE49-F238E27FC236}">
                <a16:creationId xmlns:a16="http://schemas.microsoft.com/office/drawing/2014/main" id="{B42853DC-F531-4B30-A631-81B0112C9E68}"/>
              </a:ext>
            </a:extLst>
          </p:cNvPr>
          <p:cNvSpPr txBox="1"/>
          <p:nvPr/>
        </p:nvSpPr>
        <p:spPr>
          <a:xfrm>
            <a:off x="9446888" y="3271306"/>
            <a:ext cx="883786" cy="261610"/>
          </a:xfrm>
          <a:prstGeom prst="rect">
            <a:avLst/>
          </a:prstGeom>
          <a:noFill/>
        </p:spPr>
        <p:txBody>
          <a:bodyPr wrap="square" rtlCol="0">
            <a:spAutoFit/>
          </a:bodyPr>
          <a:lstStyle/>
          <a:p>
            <a:pPr algn="ctr"/>
            <a:r>
              <a:rPr lang="en-US" sz="1100" dirty="0"/>
              <a:t>BP over TCP</a:t>
            </a:r>
          </a:p>
        </p:txBody>
      </p:sp>
      <p:sp>
        <p:nvSpPr>
          <p:cNvPr id="151" name="TextBox 150">
            <a:extLst>
              <a:ext uri="{FF2B5EF4-FFF2-40B4-BE49-F238E27FC236}">
                <a16:creationId xmlns:a16="http://schemas.microsoft.com/office/drawing/2014/main" id="{5EEDC1AE-63A0-41D4-9FA3-C080DB16DD53}"/>
              </a:ext>
            </a:extLst>
          </p:cNvPr>
          <p:cNvSpPr txBox="1"/>
          <p:nvPr/>
        </p:nvSpPr>
        <p:spPr>
          <a:xfrm>
            <a:off x="10421869" y="2111720"/>
            <a:ext cx="883786" cy="261610"/>
          </a:xfrm>
          <a:prstGeom prst="rect">
            <a:avLst/>
          </a:prstGeom>
          <a:noFill/>
        </p:spPr>
        <p:txBody>
          <a:bodyPr wrap="square" rtlCol="0">
            <a:spAutoFit/>
          </a:bodyPr>
          <a:lstStyle/>
          <a:p>
            <a:pPr algn="ctr"/>
            <a:r>
              <a:rPr lang="en-US" sz="1100" dirty="0"/>
              <a:t>BP over TCP</a:t>
            </a:r>
          </a:p>
        </p:txBody>
      </p:sp>
      <p:graphicFrame>
        <p:nvGraphicFramePr>
          <p:cNvPr id="153" name="Table 153">
            <a:extLst>
              <a:ext uri="{FF2B5EF4-FFF2-40B4-BE49-F238E27FC236}">
                <a16:creationId xmlns:a16="http://schemas.microsoft.com/office/drawing/2014/main" id="{54F59C45-44BD-422C-B2C3-530A95131CD8}"/>
              </a:ext>
            </a:extLst>
          </p:cNvPr>
          <p:cNvGraphicFramePr>
            <a:graphicFrameLocks noGrp="1"/>
          </p:cNvGraphicFramePr>
          <p:nvPr/>
        </p:nvGraphicFramePr>
        <p:xfrm>
          <a:off x="266691" y="6821271"/>
          <a:ext cx="12258852" cy="370840"/>
        </p:xfrm>
        <a:graphic>
          <a:graphicData uri="http://schemas.openxmlformats.org/drawingml/2006/table">
            <a:tbl>
              <a:tblPr firstRow="1" bandRow="1">
                <a:tableStyleId>{5940675A-B579-460E-94D1-54222C63F5DA}</a:tableStyleId>
              </a:tblPr>
              <a:tblGrid>
                <a:gridCol w="6129426">
                  <a:extLst>
                    <a:ext uri="{9D8B030D-6E8A-4147-A177-3AD203B41FA5}">
                      <a16:colId xmlns:a16="http://schemas.microsoft.com/office/drawing/2014/main" val="2728304212"/>
                    </a:ext>
                  </a:extLst>
                </a:gridCol>
                <a:gridCol w="6129426">
                  <a:extLst>
                    <a:ext uri="{9D8B030D-6E8A-4147-A177-3AD203B41FA5}">
                      <a16:colId xmlns:a16="http://schemas.microsoft.com/office/drawing/2014/main" val="1689563074"/>
                    </a:ext>
                  </a:extLst>
                </a:gridCol>
              </a:tblGrid>
              <a:tr h="370840">
                <a:tc>
                  <a:txBody>
                    <a:bodyPr/>
                    <a:lstStyle/>
                    <a:p>
                      <a:pPr algn="ctr"/>
                      <a:r>
                        <a:rPr lang="en-US" dirty="0"/>
                        <a:t>ONBOARD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GROUND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59890301"/>
                  </a:ext>
                </a:extLst>
              </a:tr>
            </a:tbl>
          </a:graphicData>
        </a:graphic>
      </p:graphicFrame>
    </p:spTree>
    <p:extLst>
      <p:ext uri="{BB962C8B-B14F-4D97-AF65-F5344CB8AC3E}">
        <p14:creationId xmlns:p14="http://schemas.microsoft.com/office/powerpoint/2010/main" val="261922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12C67-D0E2-49C2-A999-53423962DD09}"/>
              </a:ext>
            </a:extLst>
          </p:cNvPr>
          <p:cNvSpPr>
            <a:spLocks noGrp="1"/>
          </p:cNvSpPr>
          <p:nvPr>
            <p:ph idx="1"/>
          </p:nvPr>
        </p:nvSpPr>
        <p:spPr/>
        <p:txBody>
          <a:bodyPr vert="horz" lIns="91440" tIns="45720" rIns="91440" bIns="45720" rtlCol="0" anchor="t">
            <a:noAutofit/>
          </a:bodyPr>
          <a:lstStyle/>
          <a:p>
            <a:pPr marL="342900" indent="-342900"/>
            <a:r>
              <a:rPr lang="en-US" dirty="0">
                <a:latin typeface="+mn-lt"/>
              </a:rPr>
              <a:t>MSFC and JSC are currently working on upgrading their DTNME ground and onboard nodes to include the latest DTNME features.</a:t>
            </a:r>
            <a:endParaRPr lang="en-US"/>
          </a:p>
          <a:p>
            <a:pPr marL="742950" lvl="1" indent="-285750"/>
            <a:r>
              <a:rPr lang="en-US" sz="2000" dirty="0">
                <a:latin typeface="+mn-lt"/>
              </a:rPr>
              <a:t>Currently available on </a:t>
            </a:r>
            <a:r>
              <a:rPr lang="en-US" sz="2000" dirty="0" err="1">
                <a:latin typeface="+mn-lt"/>
              </a:rPr>
              <a:t>Github</a:t>
            </a:r>
            <a:r>
              <a:rPr lang="en-US" sz="2000" dirty="0">
                <a:latin typeface="+mn-lt"/>
              </a:rPr>
              <a:t> DTNME v1.2_BETA Features</a:t>
            </a:r>
          </a:p>
          <a:p>
            <a:pPr marL="1143000" lvl="2" indent="-228600"/>
            <a:r>
              <a:rPr lang="en-US" dirty="0">
                <a:latin typeface="+mn-lt"/>
              </a:rPr>
              <a:t>BPv7 and BPv6 support</a:t>
            </a:r>
          </a:p>
          <a:p>
            <a:pPr marL="1143000" lvl="2" indent="-228600"/>
            <a:r>
              <a:rPr lang="en-US" dirty="0">
                <a:latin typeface="+mn-lt"/>
              </a:rPr>
              <a:t>RHEL 8 compatibility</a:t>
            </a:r>
          </a:p>
          <a:p>
            <a:pPr marL="1143000" lvl="2" indent="-228600"/>
            <a:r>
              <a:rPr lang="en-US" dirty="0">
                <a:latin typeface="+mn-lt"/>
              </a:rPr>
              <a:t>Bundle Architectural Restaging Daemon (BARD)</a:t>
            </a:r>
          </a:p>
          <a:p>
            <a:pPr marL="342900" indent="-342900"/>
            <a:r>
              <a:rPr lang="en-US" dirty="0">
                <a:latin typeface="+mn-lt"/>
              </a:rPr>
              <a:t>Bundle Architectural Restaging Daemon (BARD) is a new DTNME technology feature that allows operations to have better control over different bundle flows within a DTN system.</a:t>
            </a:r>
          </a:p>
          <a:p>
            <a:pPr marL="742950" lvl="1" indent="-285750"/>
            <a:r>
              <a:rPr lang="en-US" sz="2000" dirty="0">
                <a:latin typeface="+mn-lt"/>
                <a:cs typeface="Arial"/>
              </a:rPr>
              <a:t>BARD is planned for incorporation into ISS operations during FY24.</a:t>
            </a:r>
          </a:p>
          <a:p>
            <a:pPr marL="342900" indent="-342900"/>
            <a:r>
              <a:rPr lang="en-US">
                <a:latin typeface="+mn-lt"/>
                <a:cs typeface="Calibri"/>
              </a:rPr>
              <a:t>Updated Console Interface. Previously DTNME provided a raw socket interface that a user could connect locally to perform certain status and control commands. This interface has been updated to use web sockets with TLS.</a:t>
            </a:r>
          </a:p>
          <a:p>
            <a:pPr marL="1028700" lvl="1" indent="-285750"/>
            <a:r>
              <a:rPr lang="en-US" sz="2000" dirty="0">
                <a:latin typeface="+mn-lt"/>
                <a:cs typeface="Calibri"/>
              </a:rPr>
              <a:t>Web sockets are planned for incorporation into ISS operations during FY24</a:t>
            </a:r>
          </a:p>
          <a:p>
            <a:pPr marL="342900" indent="-342900"/>
            <a:r>
              <a:rPr lang="en-US">
                <a:latin typeface="+mn-lt"/>
                <a:cs typeface="Arial"/>
              </a:rPr>
              <a:t>DTN Management Architecture (DTNMA) integration planned ISS work to be completed in FY25.</a:t>
            </a:r>
          </a:p>
          <a:p>
            <a:pPr marL="742950" lvl="1" indent="-285750"/>
            <a:r>
              <a:rPr lang="en-US" sz="2000" dirty="0">
                <a:latin typeface="+mn-lt"/>
                <a:cs typeface="Arial"/>
              </a:rPr>
              <a:t>MSFC DTN Development efforts will include collaboration with other centers to develop the operations user interface</a:t>
            </a:r>
          </a:p>
        </p:txBody>
      </p:sp>
      <p:sp>
        <p:nvSpPr>
          <p:cNvPr id="5" name="Text Placeholder 4">
            <a:extLst>
              <a:ext uri="{FF2B5EF4-FFF2-40B4-BE49-F238E27FC236}">
                <a16:creationId xmlns:a16="http://schemas.microsoft.com/office/drawing/2014/main" id="{714C395C-7162-4E98-AD38-368ED30B0A3F}"/>
              </a:ext>
            </a:extLst>
          </p:cNvPr>
          <p:cNvSpPr>
            <a:spLocks noGrp="1"/>
          </p:cNvSpPr>
          <p:nvPr>
            <p:ph type="body" sz="quarter" idx="10"/>
          </p:nvPr>
        </p:nvSpPr>
        <p:spPr/>
        <p:txBody>
          <a:bodyPr>
            <a:normAutofit/>
          </a:bodyPr>
          <a:lstStyle/>
          <a:p>
            <a:r>
              <a:rPr lang="en-US" dirty="0"/>
              <a:t>DTNME In-Work</a:t>
            </a:r>
          </a:p>
        </p:txBody>
      </p:sp>
    </p:spTree>
    <p:extLst>
      <p:ext uri="{BB962C8B-B14F-4D97-AF65-F5344CB8AC3E}">
        <p14:creationId xmlns:p14="http://schemas.microsoft.com/office/powerpoint/2010/main" val="2223082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12C67-D0E2-49C2-A999-53423962DD09}"/>
              </a:ext>
            </a:extLst>
          </p:cNvPr>
          <p:cNvSpPr>
            <a:spLocks noGrp="1"/>
          </p:cNvSpPr>
          <p:nvPr>
            <p:ph idx="1"/>
          </p:nvPr>
        </p:nvSpPr>
        <p:spPr/>
        <p:txBody>
          <a:bodyPr>
            <a:normAutofit/>
          </a:bodyPr>
          <a:lstStyle/>
          <a:p>
            <a:r>
              <a:rPr lang="en-US" dirty="0">
                <a:latin typeface="+mn-lt"/>
              </a:rPr>
              <a:t>IMC Orange Book draft was submitted for review to the CCSDS DTN Working Group Fall 23.</a:t>
            </a:r>
          </a:p>
          <a:p>
            <a:pPr lvl="1"/>
            <a:r>
              <a:rPr lang="en-US" dirty="0">
                <a:latin typeface="+mn-lt"/>
              </a:rPr>
              <a:t>In February 2022, the MSFC DTN team proposed an integration for IMC. </a:t>
            </a:r>
          </a:p>
          <a:p>
            <a:pPr lvl="1"/>
            <a:r>
              <a:rPr lang="en-US" dirty="0">
                <a:latin typeface="+mn-lt"/>
              </a:rPr>
              <a:t>This version provided DTNME interoperability with the ION 4.1.1 Bundle Multicast implementation and provided an enhanced capability using IMC Router Nodes.</a:t>
            </a:r>
          </a:p>
          <a:p>
            <a:pPr lvl="1"/>
            <a:r>
              <a:rPr lang="en-US" dirty="0">
                <a:latin typeface="+mn-lt"/>
              </a:rPr>
              <a:t>There is currently no standard for IMC, thus the DTNME implementation required examination of the ION source code to determine the potential for compatibility.</a:t>
            </a:r>
          </a:p>
          <a:p>
            <a:pPr lvl="1"/>
            <a:r>
              <a:rPr lang="en-US" dirty="0">
                <a:latin typeface="+mn-lt"/>
              </a:rPr>
              <a:t>IMC Orange book draft includes:</a:t>
            </a:r>
          </a:p>
          <a:p>
            <a:pPr lvl="2"/>
            <a:r>
              <a:rPr lang="en-US" dirty="0">
                <a:latin typeface="+mn-lt"/>
              </a:rPr>
              <a:t>Definition of the IMC URI</a:t>
            </a:r>
          </a:p>
          <a:p>
            <a:pPr lvl="2"/>
            <a:r>
              <a:rPr lang="en-US" dirty="0">
                <a:latin typeface="+mn-lt"/>
              </a:rPr>
              <a:t>Basic Requirements on its usage</a:t>
            </a:r>
          </a:p>
          <a:p>
            <a:pPr lvl="2"/>
            <a:r>
              <a:rPr lang="en-US" dirty="0">
                <a:latin typeface="+mn-lt"/>
              </a:rPr>
              <a:t>Discussion of basic routing concepts</a:t>
            </a:r>
          </a:p>
          <a:p>
            <a:pPr lvl="1"/>
            <a:r>
              <a:rPr lang="en-US" dirty="0">
                <a:latin typeface="+mn-lt"/>
              </a:rPr>
              <a:t>IMC White Paper/Yellow Book Draft is in work</a:t>
            </a:r>
          </a:p>
          <a:p>
            <a:pPr lvl="2"/>
            <a:r>
              <a:rPr lang="en-US" dirty="0">
                <a:latin typeface="+mn-lt"/>
              </a:rPr>
              <a:t>The Orange Book originally included a discussion on how ION and DTNME implemented IMC and discussed routing concepts between the two; however, it was suggested that this information would be better suited for a Yellow Book or White Paper, so it was removed and is being planned for release as such.</a:t>
            </a:r>
          </a:p>
        </p:txBody>
      </p:sp>
      <p:sp>
        <p:nvSpPr>
          <p:cNvPr id="4" name="Text Placeholder 3">
            <a:extLst>
              <a:ext uri="{FF2B5EF4-FFF2-40B4-BE49-F238E27FC236}">
                <a16:creationId xmlns:a16="http://schemas.microsoft.com/office/drawing/2014/main" id="{89876F6C-D370-193E-7625-09CFF830684B}"/>
              </a:ext>
            </a:extLst>
          </p:cNvPr>
          <p:cNvSpPr>
            <a:spLocks noGrp="1"/>
          </p:cNvSpPr>
          <p:nvPr>
            <p:ph type="body" sz="quarter" idx="10"/>
          </p:nvPr>
        </p:nvSpPr>
        <p:spPr>
          <a:xfrm>
            <a:off x="4696178" y="166474"/>
            <a:ext cx="7361061" cy="665163"/>
          </a:xfrm>
        </p:spPr>
        <p:txBody>
          <a:bodyPr>
            <a:normAutofit/>
          </a:bodyPr>
          <a:lstStyle/>
          <a:p>
            <a:r>
              <a:rPr lang="en-US" sz="2800" dirty="0">
                <a:latin typeface="+mn-lt"/>
                <a:cs typeface="Arial" panose="020B0604020202020204" pitchFamily="34" charset="0"/>
              </a:rPr>
              <a:t>Interplanetary Multipoint Communication (IMC)</a:t>
            </a:r>
          </a:p>
        </p:txBody>
      </p:sp>
    </p:spTree>
    <p:extLst>
      <p:ext uri="{BB962C8B-B14F-4D97-AF65-F5344CB8AC3E}">
        <p14:creationId xmlns:p14="http://schemas.microsoft.com/office/powerpoint/2010/main" val="723970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812C67-D0E2-49C2-A999-53423962DD09}"/>
              </a:ext>
            </a:extLst>
          </p:cNvPr>
          <p:cNvSpPr>
            <a:spLocks noGrp="1"/>
          </p:cNvSpPr>
          <p:nvPr>
            <p:ph idx="1"/>
          </p:nvPr>
        </p:nvSpPr>
        <p:spPr>
          <a:xfrm>
            <a:off x="214707" y="953875"/>
            <a:ext cx="12575386" cy="5631994"/>
          </a:xfrm>
        </p:spPr>
        <p:txBody>
          <a:bodyPr>
            <a:normAutofit lnSpcReduction="10000"/>
          </a:bodyPr>
          <a:lstStyle/>
          <a:p>
            <a:r>
              <a:rPr lang="en-US" sz="2800" dirty="0">
                <a:latin typeface="+mn-lt"/>
              </a:rPr>
              <a:t>During the Fall Space Communications and Navigation (</a:t>
            </a:r>
            <a:r>
              <a:rPr lang="en-US" sz="2800" dirty="0" err="1">
                <a:latin typeface="+mn-lt"/>
              </a:rPr>
              <a:t>SCaN</a:t>
            </a:r>
            <a:r>
              <a:rPr lang="en-US" sz="2800" dirty="0">
                <a:latin typeface="+mn-lt"/>
              </a:rPr>
              <a:t>) DTN Working Group face-to-face, the consensus was reached to develop a unified DTN API. </a:t>
            </a:r>
          </a:p>
          <a:p>
            <a:pPr lvl="1"/>
            <a:r>
              <a:rPr lang="en-US" sz="2800" b="1" dirty="0">
                <a:latin typeface="+mn-lt"/>
              </a:rPr>
              <a:t>Scope</a:t>
            </a:r>
          </a:p>
          <a:p>
            <a:pPr lvl="2"/>
            <a:r>
              <a:rPr lang="en-US" sz="2400" dirty="0">
                <a:latin typeface="+mn-lt"/>
              </a:rPr>
              <a:t>Develop an Application Programming Interface (API) prototype to demonstrate the potential for merging communications and operations among different Delay Tolerant Network (DTN) software implementations.</a:t>
            </a:r>
          </a:p>
          <a:p>
            <a:pPr lvl="1"/>
            <a:r>
              <a:rPr lang="en-US" sz="2800" b="1" dirty="0">
                <a:latin typeface="+mn-lt"/>
              </a:rPr>
              <a:t>Benefits</a:t>
            </a:r>
          </a:p>
          <a:p>
            <a:pPr lvl="2"/>
            <a:r>
              <a:rPr lang="en-US" sz="2400" dirty="0">
                <a:latin typeface="+mn-lt"/>
              </a:rPr>
              <a:t>Will reduce the cost of maintaining multiple distinct DTN implementations throughout NASA. </a:t>
            </a:r>
          </a:p>
          <a:p>
            <a:pPr lvl="2"/>
            <a:r>
              <a:rPr lang="en-US" sz="2400" dirty="0">
                <a:latin typeface="+mn-lt"/>
              </a:rPr>
              <a:t>Sits between the Bundle Protocol Agent and End User Applications, will allow NASA implementations to share technological advancements instead of having to redevelop code for each implementation. </a:t>
            </a:r>
          </a:p>
          <a:p>
            <a:pPr lvl="2"/>
            <a:r>
              <a:rPr lang="en-US" sz="2400" dirty="0">
                <a:latin typeface="+mn-lt"/>
              </a:rPr>
              <a:t>This effort is a potential steppingstone to incorporating additional end-user applications for the ISS.</a:t>
            </a:r>
          </a:p>
        </p:txBody>
      </p:sp>
      <p:sp>
        <p:nvSpPr>
          <p:cNvPr id="4" name="Text Placeholder 3">
            <a:extLst>
              <a:ext uri="{FF2B5EF4-FFF2-40B4-BE49-F238E27FC236}">
                <a16:creationId xmlns:a16="http://schemas.microsoft.com/office/drawing/2014/main" id="{89876F6C-D370-193E-7625-09CFF830684B}"/>
              </a:ext>
            </a:extLst>
          </p:cNvPr>
          <p:cNvSpPr>
            <a:spLocks noGrp="1"/>
          </p:cNvSpPr>
          <p:nvPr>
            <p:ph type="body" sz="quarter" idx="10"/>
          </p:nvPr>
        </p:nvSpPr>
        <p:spPr>
          <a:xfrm>
            <a:off x="4696178" y="166474"/>
            <a:ext cx="7361061" cy="665163"/>
          </a:xfrm>
        </p:spPr>
        <p:txBody>
          <a:bodyPr>
            <a:normAutofit/>
          </a:bodyPr>
          <a:lstStyle/>
          <a:p>
            <a:r>
              <a:rPr lang="en-US" sz="2800" dirty="0">
                <a:latin typeface="+mn-lt"/>
                <a:cs typeface="Arial" panose="020B0604020202020204" pitchFamily="34" charset="0"/>
              </a:rPr>
              <a:t>Unified DTN API</a:t>
            </a:r>
          </a:p>
        </p:txBody>
      </p:sp>
    </p:spTree>
    <p:extLst>
      <p:ext uri="{BB962C8B-B14F-4D97-AF65-F5344CB8AC3E}">
        <p14:creationId xmlns:p14="http://schemas.microsoft.com/office/powerpoint/2010/main" val="151431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7EDACC8-CDA1-C366-1832-0304D4BCEC96}"/>
              </a:ext>
            </a:extLst>
          </p:cNvPr>
          <p:cNvSpPr>
            <a:spLocks noGrp="1"/>
          </p:cNvSpPr>
          <p:nvPr>
            <p:ph idx="1"/>
          </p:nvPr>
        </p:nvSpPr>
        <p:spPr/>
        <p:txBody>
          <a:bodyPr anchor="ctr"/>
          <a:lstStyle/>
          <a:p>
            <a:pPr marL="0" indent="0" algn="ctr">
              <a:buNone/>
            </a:pPr>
            <a:r>
              <a:rPr lang="en-US" dirty="0"/>
              <a:t>Backup</a:t>
            </a:r>
          </a:p>
        </p:txBody>
      </p:sp>
    </p:spTree>
    <p:extLst>
      <p:ext uri="{BB962C8B-B14F-4D97-AF65-F5344CB8AC3E}">
        <p14:creationId xmlns:p14="http://schemas.microsoft.com/office/powerpoint/2010/main" val="195721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68DC870-9E14-4DCF-9216-35F86A44554F}"/>
              </a:ext>
            </a:extLst>
          </p:cNvPr>
          <p:cNvGraphicFramePr>
            <a:graphicFrameLocks noGrp="1"/>
          </p:cNvGraphicFramePr>
          <p:nvPr>
            <p:ph idx="1"/>
          </p:nvPr>
        </p:nvGraphicFramePr>
        <p:xfrm>
          <a:off x="322364" y="991406"/>
          <a:ext cx="12360073" cy="5791200"/>
        </p:xfrm>
        <a:graphic>
          <a:graphicData uri="http://schemas.openxmlformats.org/drawingml/2006/table">
            <a:tbl>
              <a:tblPr firstRow="1" bandRow="1">
                <a:tableStyleId>{5940675A-B579-460E-94D1-54222C63F5DA}</a:tableStyleId>
              </a:tblPr>
              <a:tblGrid>
                <a:gridCol w="903996">
                  <a:extLst>
                    <a:ext uri="{9D8B030D-6E8A-4147-A177-3AD203B41FA5}">
                      <a16:colId xmlns:a16="http://schemas.microsoft.com/office/drawing/2014/main" val="2099900490"/>
                    </a:ext>
                  </a:extLst>
                </a:gridCol>
                <a:gridCol w="5342392">
                  <a:extLst>
                    <a:ext uri="{9D8B030D-6E8A-4147-A177-3AD203B41FA5}">
                      <a16:colId xmlns:a16="http://schemas.microsoft.com/office/drawing/2014/main" val="2370884682"/>
                    </a:ext>
                  </a:extLst>
                </a:gridCol>
                <a:gridCol w="341751">
                  <a:extLst>
                    <a:ext uri="{9D8B030D-6E8A-4147-A177-3AD203B41FA5}">
                      <a16:colId xmlns:a16="http://schemas.microsoft.com/office/drawing/2014/main" val="2281541098"/>
                    </a:ext>
                  </a:extLst>
                </a:gridCol>
                <a:gridCol w="208280">
                  <a:extLst>
                    <a:ext uri="{9D8B030D-6E8A-4147-A177-3AD203B41FA5}">
                      <a16:colId xmlns:a16="http://schemas.microsoft.com/office/drawing/2014/main" val="3911530334"/>
                    </a:ext>
                  </a:extLst>
                </a:gridCol>
                <a:gridCol w="1364307">
                  <a:extLst>
                    <a:ext uri="{9D8B030D-6E8A-4147-A177-3AD203B41FA5}">
                      <a16:colId xmlns:a16="http://schemas.microsoft.com/office/drawing/2014/main" val="1123996804"/>
                    </a:ext>
                  </a:extLst>
                </a:gridCol>
                <a:gridCol w="4199347">
                  <a:extLst>
                    <a:ext uri="{9D8B030D-6E8A-4147-A177-3AD203B41FA5}">
                      <a16:colId xmlns:a16="http://schemas.microsoft.com/office/drawing/2014/main" val="2961635919"/>
                    </a:ext>
                  </a:extLst>
                </a:gridCol>
              </a:tblGrid>
              <a:tr h="274320">
                <a:tc>
                  <a:txBody>
                    <a:bodyPr/>
                    <a:lstStyle/>
                    <a:p>
                      <a:r>
                        <a:rPr lang="en-US" sz="1400" b="0" dirty="0"/>
                        <a:t>AMP</a:t>
                      </a: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a:t>Asynchronous Management Protocol</a:t>
                      </a:r>
                    </a:p>
                  </a:txBody>
                  <a:tcPr anchor="ctr">
                    <a:lnL w="12700" cmpd="sng">
                      <a:noFill/>
                    </a:lnL>
                    <a:lnR w="12700" cap="flat" cmpd="sng" algn="ctr">
                      <a:noFill/>
                      <a:prstDash val="solid"/>
                      <a:round/>
                      <a:headEnd type="none" w="med" len="med"/>
                      <a:tailEnd type="none" w="med" len="med"/>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JSC</a:t>
                      </a:r>
                    </a:p>
                  </a:txBody>
                  <a:tcPr anchor="ctr">
                    <a:lnL w="12700" cap="flat" cmpd="sng" algn="ctr">
                      <a:noFill/>
                      <a:prstDash val="solid"/>
                      <a:round/>
                      <a:headEnd type="none" w="med" len="med"/>
                      <a:tailEnd type="none" w="med" len="med"/>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Johnson Space Center</a:t>
                      </a:r>
                    </a:p>
                  </a:txBody>
                  <a:tcPr anchor="ctr">
                    <a:lnL w="12700" cmpd="sng">
                      <a:noFill/>
                    </a:lnL>
                    <a:lnR w="12700" cmpd="sng">
                      <a:noFill/>
                    </a:lnR>
                    <a:lnT w="12700" cmpd="sng">
                      <a:noFill/>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064206"/>
                  </a:ext>
                </a:extLst>
              </a:tr>
              <a:tr h="274320">
                <a:tc>
                  <a:txBody>
                    <a:bodyPr/>
                    <a:lstStyle/>
                    <a:p>
                      <a:r>
                        <a:rPr lang="en-US" sz="1400" dirty="0"/>
                        <a:t>BARD</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Bundle Architectural Restaging Daemon</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JSL</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a:t>Joint Station LAN</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9286195"/>
                  </a:ext>
                </a:extLst>
              </a:tr>
              <a:tr h="274320">
                <a:tc>
                  <a:txBody>
                    <a:bodyPr/>
                    <a:lstStyle/>
                    <a:p>
                      <a:r>
                        <a:rPr lang="en-US" sz="1400" dirty="0"/>
                        <a:t>BP</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Bundle Protocol</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LCRD</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latin typeface="+mn-lt"/>
                        </a:rPr>
                        <a:t>Laser Communication Relay Demonstration</a:t>
                      </a:r>
                      <a:endParaRPr lang="en-US" sz="1400" b="0" dirty="0"/>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6154751"/>
                  </a:ext>
                </a:extLst>
              </a:tr>
              <a:tr h="274320">
                <a:tc>
                  <a:txBody>
                    <a:bodyPr/>
                    <a:lstStyle/>
                    <a:p>
                      <a:r>
                        <a:rPr lang="en-US" sz="1400" dirty="0" err="1"/>
                        <a:t>BPsec</a:t>
                      </a:r>
                      <a:endParaRPr lang="en-US" sz="1400" dirty="0"/>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Bundle Protocol Security</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LTP</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err="1"/>
                        <a:t>Licklider</a:t>
                      </a:r>
                      <a:r>
                        <a:rPr lang="en-US" sz="1400" b="0" dirty="0"/>
                        <a:t> Transmission Protocol</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09996"/>
                  </a:ext>
                </a:extLst>
              </a:tr>
              <a:tr h="274320">
                <a:tc>
                  <a:txBody>
                    <a:bodyPr/>
                    <a:lstStyle/>
                    <a:p>
                      <a:r>
                        <a:rPr lang="en-US" sz="1400" dirty="0"/>
                        <a:t>DMC</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Data Management Controller</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MSFC</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a:t>Marshall Space Flight Center</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8740043"/>
                  </a:ext>
                </a:extLst>
              </a:tr>
              <a:tr h="274320">
                <a:tc>
                  <a:txBody>
                    <a:bodyPr/>
                    <a:lstStyle/>
                    <a:p>
                      <a:r>
                        <a:rPr lang="en-US" sz="1400" dirty="0"/>
                        <a:t>DOCR</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Data Operations Control Room</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NORM</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a:t>NACK-Oriented Reliable Multicast</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2390528"/>
                  </a:ext>
                </a:extLst>
              </a:tr>
              <a:tr h="274320">
                <a:tc>
                  <a:txBody>
                    <a:bodyPr/>
                    <a:lstStyle/>
                    <a:p>
                      <a:r>
                        <a:rPr lang="en-US" sz="1400" dirty="0"/>
                        <a:t>DTN</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Delay Tolerant Networking</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b="0" dirty="0"/>
                        <a:t>RHEL</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0" dirty="0"/>
                        <a:t>Red Hat Enterprise Linux</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821419"/>
                  </a:ext>
                </a:extLst>
              </a:tr>
              <a:tr h="274320">
                <a:tc>
                  <a:txBody>
                    <a:bodyPr/>
                    <a:lstStyle/>
                    <a:p>
                      <a:r>
                        <a:rPr lang="en-US" sz="1400" dirty="0"/>
                        <a:t>DTNME</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DTN Marshall Enterprise</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b="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b="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err="1"/>
                        <a:t>RTPoverDTN</a:t>
                      </a:r>
                      <a:endParaRPr lang="en-US" sz="1400" dirty="0"/>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Real Time Protocol over DTN</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7901181"/>
                  </a:ext>
                </a:extLst>
              </a:tr>
              <a:tr h="274320">
                <a:tc>
                  <a:txBody>
                    <a:bodyPr/>
                    <a:lstStyle/>
                    <a:p>
                      <a:r>
                        <a:rPr lang="en-US" sz="1400" dirty="0"/>
                        <a:t>EHS</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Enhanced HOSC System</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SABR</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Schedule Aware Bundle Routing</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16458545"/>
                  </a:ext>
                </a:extLst>
              </a:tr>
              <a:tr h="274320">
                <a:tc>
                  <a:txBody>
                    <a:bodyPr/>
                    <a:lstStyle/>
                    <a:p>
                      <a:r>
                        <a:rPr lang="en-US" sz="1400" dirty="0"/>
                        <a:t>EID</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Endpoint ID</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err="1"/>
                        <a:t>SCaN</a:t>
                      </a:r>
                      <a:endParaRPr lang="en-US" sz="1400" dirty="0"/>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Space Communications and Navigation</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8575291"/>
                  </a:ext>
                </a:extLst>
              </a:tr>
              <a:tr h="274320">
                <a:tc>
                  <a:txBody>
                    <a:bodyPr/>
                    <a:lstStyle/>
                    <a:p>
                      <a:r>
                        <a:rPr lang="en-US" sz="1400" dirty="0"/>
                        <a:t>ENCODE</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Enabling Network Communication with Optical and DTN for Exploration</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STCP</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Simple TCP</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8724264"/>
                  </a:ext>
                </a:extLst>
              </a:tr>
              <a:tr h="274320">
                <a:tc>
                  <a:txBody>
                    <a:bodyPr/>
                    <a:lstStyle/>
                    <a:p>
                      <a:r>
                        <a:rPr lang="en-US" sz="1400" dirty="0"/>
                        <a:t>EPC</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EHS Personal Computer</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TCP</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Transmission Control Protocol</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5342570"/>
                  </a:ext>
                </a:extLst>
              </a:tr>
              <a:tr h="274320">
                <a:tc>
                  <a:txBody>
                    <a:bodyPr/>
                    <a:lstStyle/>
                    <a:p>
                      <a:r>
                        <a:rPr lang="en-US" sz="1400" dirty="0"/>
                        <a:t>GRC</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Glen Research Center</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err="1"/>
                        <a:t>TReK</a:t>
                      </a:r>
                      <a:endParaRPr lang="en-US" sz="1400" dirty="0"/>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err="1"/>
                        <a:t>Telescience</a:t>
                      </a:r>
                      <a:r>
                        <a:rPr lang="en-US" sz="1400" dirty="0"/>
                        <a:t> Resource Kit</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2387687"/>
                  </a:ext>
                </a:extLst>
              </a:tr>
              <a:tr h="274320">
                <a:tc>
                  <a:txBody>
                    <a:bodyPr/>
                    <a:lstStyle/>
                    <a:p>
                      <a:r>
                        <a:rPr lang="en-US" sz="1400" dirty="0"/>
                        <a:t>G/W</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Gateway</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UDP</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User Datagram Protocol</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2393436"/>
                  </a:ext>
                </a:extLst>
              </a:tr>
              <a:tr h="274320">
                <a:tc>
                  <a:txBody>
                    <a:bodyPr/>
                    <a:lstStyle/>
                    <a:p>
                      <a:r>
                        <a:rPr lang="en-US" sz="1400" dirty="0"/>
                        <a:t>HDTN</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High-rate Delay Tolerant Networking</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lang="en-US" sz="1400" dirty="0"/>
                        <a:t>VM</a:t>
                      </a:r>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Virtual Machine</a:t>
                      </a:r>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2712264"/>
                  </a:ext>
                </a:extLst>
              </a:tr>
              <a:tr h="274320">
                <a:tc>
                  <a:txBody>
                    <a:bodyPr/>
                    <a:lstStyle/>
                    <a:p>
                      <a:r>
                        <a:rPr lang="en-US" sz="1400" dirty="0"/>
                        <a:t>HOSC</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Huntsville Operations Support Center</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mpd="sng">
                      <a:noFill/>
                    </a:lnR>
                    <a:lnT w="317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mpd="sng">
                      <a:noFill/>
                    </a:lnL>
                    <a:lnR w="12700" cmpd="sng">
                      <a:noFill/>
                    </a:lnR>
                    <a:lnT w="3175"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3756047"/>
                  </a:ext>
                </a:extLst>
              </a:tr>
              <a:tr h="274320">
                <a:tc>
                  <a:txBody>
                    <a:bodyPr/>
                    <a:lstStyle/>
                    <a:p>
                      <a:r>
                        <a:rPr lang="en-US" sz="1400" dirty="0"/>
                        <a:t>IMC-BMD</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Interplanetary Multicast Bundle Multi-destination</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867388"/>
                  </a:ext>
                </a:extLst>
              </a:tr>
              <a:tr h="274320">
                <a:tc>
                  <a:txBody>
                    <a:bodyPr/>
                    <a:lstStyle/>
                    <a:p>
                      <a:r>
                        <a:rPr lang="en-US" sz="1400" dirty="0"/>
                        <a:t>ION</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Interplanetary Overlay Network</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60980692"/>
                  </a:ext>
                </a:extLst>
              </a:tr>
              <a:tr h="274320">
                <a:tc>
                  <a:txBody>
                    <a:bodyPr/>
                    <a:lstStyle/>
                    <a:p>
                      <a:r>
                        <a:rPr lang="en-US" sz="1400" dirty="0"/>
                        <a:t>ISS</a:t>
                      </a:r>
                    </a:p>
                  </a:txBody>
                  <a:tcPr anchor="ctr">
                    <a:lnL w="12700" cmpd="sng">
                      <a:noFill/>
                    </a:lnL>
                    <a:lnR w="12700" cmpd="sng">
                      <a:noFill/>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t>International Space Station</a:t>
                      </a:r>
                    </a:p>
                  </a:txBody>
                  <a:tcPr anchor="ctr">
                    <a:lnL w="12700" cmpd="sng">
                      <a:noFill/>
                    </a:lnL>
                    <a:lnR w="12700" cap="flat" cmpd="sng" algn="ctr">
                      <a:no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lang="en-US" sz="1400"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sz="1400" dirty="0"/>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98732908"/>
                  </a:ext>
                </a:extLst>
              </a:tr>
            </a:tbl>
          </a:graphicData>
        </a:graphic>
      </p:graphicFrame>
      <p:sp>
        <p:nvSpPr>
          <p:cNvPr id="3" name="Text Placeholder 2">
            <a:extLst>
              <a:ext uri="{FF2B5EF4-FFF2-40B4-BE49-F238E27FC236}">
                <a16:creationId xmlns:a16="http://schemas.microsoft.com/office/drawing/2014/main" id="{96B8A6BD-8C9B-4241-AE5B-1CA38E68361D}"/>
              </a:ext>
            </a:extLst>
          </p:cNvPr>
          <p:cNvSpPr>
            <a:spLocks noGrp="1"/>
          </p:cNvSpPr>
          <p:nvPr>
            <p:ph type="body" sz="quarter" idx="10"/>
          </p:nvPr>
        </p:nvSpPr>
        <p:spPr/>
        <p:txBody>
          <a:bodyPr/>
          <a:lstStyle/>
          <a:p>
            <a:r>
              <a:rPr lang="en-US" dirty="0"/>
              <a:t>Acronyms</a:t>
            </a:r>
          </a:p>
        </p:txBody>
      </p:sp>
    </p:spTree>
    <p:extLst>
      <p:ext uri="{BB962C8B-B14F-4D97-AF65-F5344CB8AC3E}">
        <p14:creationId xmlns:p14="http://schemas.microsoft.com/office/powerpoint/2010/main" val="310104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3870B584-1999-4BE9-84A9-5BE900F422C4}"/>
              </a:ext>
            </a:extLst>
          </p:cNvPr>
          <p:cNvGrpSpPr/>
          <p:nvPr/>
        </p:nvGrpSpPr>
        <p:grpSpPr>
          <a:xfrm>
            <a:off x="7146930" y="2237713"/>
            <a:ext cx="962526" cy="1101260"/>
            <a:chOff x="7146930" y="2237713"/>
            <a:chExt cx="962526" cy="1101260"/>
          </a:xfrm>
        </p:grpSpPr>
        <p:cxnSp>
          <p:nvCxnSpPr>
            <p:cNvPr id="41" name="Straight Connector 40">
              <a:extLst>
                <a:ext uri="{FF2B5EF4-FFF2-40B4-BE49-F238E27FC236}">
                  <a16:creationId xmlns:a16="http://schemas.microsoft.com/office/drawing/2014/main" id="{59E57E82-BEE9-47C0-9378-39F47C7887C5}"/>
                </a:ext>
              </a:extLst>
            </p:cNvPr>
            <p:cNvCxnSpPr>
              <a:cxnSpLocks/>
            </p:cNvCxnSpPr>
            <p:nvPr/>
          </p:nvCxnSpPr>
          <p:spPr>
            <a:xfrm flipV="1">
              <a:off x="7637353" y="3228656"/>
              <a:ext cx="0" cy="110317"/>
            </a:xfrm>
            <a:prstGeom prst="line">
              <a:avLst/>
            </a:prstGeom>
            <a:ln w="12700">
              <a:solidFill>
                <a:schemeClr val="accent6">
                  <a:lumMod val="75000"/>
                </a:schemeClr>
              </a:solidFill>
            </a:ln>
            <a:effectLst/>
          </p:spPr>
          <p:style>
            <a:lnRef idx="2">
              <a:schemeClr val="accent6"/>
            </a:lnRef>
            <a:fillRef idx="0">
              <a:schemeClr val="accent6"/>
            </a:fillRef>
            <a:effectRef idx="1">
              <a:schemeClr val="accent6"/>
            </a:effectRef>
            <a:fontRef idx="minor">
              <a:schemeClr val="tx1"/>
            </a:fontRef>
          </p:style>
        </p:cxnSp>
        <p:grpSp>
          <p:nvGrpSpPr>
            <p:cNvPr id="9" name="Group 8">
              <a:extLst>
                <a:ext uri="{FF2B5EF4-FFF2-40B4-BE49-F238E27FC236}">
                  <a16:creationId xmlns:a16="http://schemas.microsoft.com/office/drawing/2014/main" id="{9C78D6E4-4D01-4EEF-8A76-2960C178498E}"/>
                </a:ext>
              </a:extLst>
            </p:cNvPr>
            <p:cNvGrpSpPr/>
            <p:nvPr/>
          </p:nvGrpSpPr>
          <p:grpSpPr>
            <a:xfrm>
              <a:off x="7146930" y="2237713"/>
              <a:ext cx="962526" cy="1011326"/>
              <a:chOff x="7146930" y="2237713"/>
              <a:chExt cx="962526" cy="1011326"/>
            </a:xfrm>
          </p:grpSpPr>
          <p:grpSp>
            <p:nvGrpSpPr>
              <p:cNvPr id="2" name="Group 1">
                <a:extLst>
                  <a:ext uri="{FF2B5EF4-FFF2-40B4-BE49-F238E27FC236}">
                    <a16:creationId xmlns:a16="http://schemas.microsoft.com/office/drawing/2014/main" id="{1CEE0425-6EFE-4B5C-A276-CE7CCA3B55BC}"/>
                  </a:ext>
                </a:extLst>
              </p:cNvPr>
              <p:cNvGrpSpPr/>
              <p:nvPr/>
            </p:nvGrpSpPr>
            <p:grpSpPr>
              <a:xfrm>
                <a:off x="7146930" y="2237713"/>
                <a:ext cx="962526" cy="1011326"/>
                <a:chOff x="7167319" y="2231391"/>
                <a:chExt cx="962526" cy="1011326"/>
              </a:xfrm>
            </p:grpSpPr>
            <p:sp>
              <p:nvSpPr>
                <p:cNvPr id="94" name="Hexagon 93">
                  <a:extLst>
                    <a:ext uri="{FF2B5EF4-FFF2-40B4-BE49-F238E27FC236}">
                      <a16:creationId xmlns:a16="http://schemas.microsoft.com/office/drawing/2014/main" id="{26A9A441-3750-4CAB-A5CF-7A69BAC41008}"/>
                    </a:ext>
                  </a:extLst>
                </p:cNvPr>
                <p:cNvSpPr/>
                <p:nvPr/>
              </p:nvSpPr>
              <p:spPr>
                <a:xfrm>
                  <a:off x="7233503" y="2867681"/>
                  <a:ext cx="822960" cy="360039"/>
                </a:xfrm>
                <a:prstGeom prst="hexagon">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endParaRPr>
                </a:p>
              </p:txBody>
            </p:sp>
            <p:pic>
              <p:nvPicPr>
                <p:cNvPr id="90" name="Graphic 89" descr="Single gear outline">
                  <a:extLst>
                    <a:ext uri="{FF2B5EF4-FFF2-40B4-BE49-F238E27FC236}">
                      <a16:creationId xmlns:a16="http://schemas.microsoft.com/office/drawing/2014/main" id="{6E3793DB-3A1E-4D40-B70C-0261D35E25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23262" y="2876957"/>
                  <a:ext cx="365760" cy="365760"/>
                </a:xfrm>
                <a:prstGeom prst="rect">
                  <a:avLst/>
                </a:prstGeom>
              </p:spPr>
            </p:pic>
            <p:pic>
              <p:nvPicPr>
                <p:cNvPr id="91" name="Graphic 90" descr="World outline">
                  <a:extLst>
                    <a:ext uri="{FF2B5EF4-FFF2-40B4-BE49-F238E27FC236}">
                      <a16:creationId xmlns:a16="http://schemas.microsoft.com/office/drawing/2014/main" id="{B39B46E0-2C6B-426B-9ED5-1DA1DD9548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48995" y="2897919"/>
                  <a:ext cx="306882" cy="306882"/>
                </a:xfrm>
                <a:prstGeom prst="rect">
                  <a:avLst/>
                </a:prstGeom>
              </p:spPr>
            </p:pic>
            <p:pic>
              <p:nvPicPr>
                <p:cNvPr id="92" name="Graphic 91" descr="Gears outline">
                  <a:extLst>
                    <a:ext uri="{FF2B5EF4-FFF2-40B4-BE49-F238E27FC236}">
                      <a16:creationId xmlns:a16="http://schemas.microsoft.com/office/drawing/2014/main" id="{0F45A181-B238-48FE-BC75-B5B62A5B9A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07667" y="2913798"/>
                  <a:ext cx="306882" cy="306882"/>
                </a:xfrm>
                <a:prstGeom prst="rect">
                  <a:avLst/>
                </a:prstGeom>
              </p:spPr>
            </p:pic>
            <p:sp>
              <p:nvSpPr>
                <p:cNvPr id="93" name="Hexagon 92">
                  <a:extLst>
                    <a:ext uri="{FF2B5EF4-FFF2-40B4-BE49-F238E27FC236}">
                      <a16:creationId xmlns:a16="http://schemas.microsoft.com/office/drawing/2014/main" id="{82C2ABCF-F1CE-4040-B6DA-9BF144C8633B}"/>
                    </a:ext>
                  </a:extLst>
                </p:cNvPr>
                <p:cNvSpPr/>
                <p:nvPr/>
              </p:nvSpPr>
              <p:spPr>
                <a:xfrm>
                  <a:off x="7167319" y="2231391"/>
                  <a:ext cx="962526" cy="635901"/>
                </a:xfrm>
                <a:prstGeom prst="hexagon">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 1</a:t>
                  </a:r>
                </a:p>
                <a:p>
                  <a:pPr algn="ctr"/>
                  <a:r>
                    <a:rPr lang="en-US" sz="1200" dirty="0">
                      <a:solidFill>
                        <a:schemeClr val="tx1"/>
                      </a:solidFill>
                    </a:rPr>
                    <a:t>HOSC</a:t>
                  </a:r>
                </a:p>
              </p:txBody>
            </p:sp>
          </p:grpSp>
          <p:cxnSp>
            <p:nvCxnSpPr>
              <p:cNvPr id="99" name="Straight Connector 98">
                <a:extLst>
                  <a:ext uri="{FF2B5EF4-FFF2-40B4-BE49-F238E27FC236}">
                    <a16:creationId xmlns:a16="http://schemas.microsoft.com/office/drawing/2014/main" id="{13E23383-0D2D-4740-AA19-B3C9037E0800}"/>
                  </a:ext>
                </a:extLst>
              </p:cNvPr>
              <p:cNvCxnSpPr>
                <a:cxnSpLocks/>
              </p:cNvCxnSpPr>
              <p:nvPr/>
            </p:nvCxnSpPr>
            <p:spPr>
              <a:xfrm>
                <a:off x="7311960" y="2873614"/>
                <a:ext cx="630936" cy="0"/>
              </a:xfrm>
              <a:prstGeom prst="line">
                <a:avLst/>
              </a:prstGeom>
              <a:ln w="19050">
                <a:solidFill>
                  <a:schemeClr val="bg1"/>
                </a:solidFill>
                <a:prstDash val="solid"/>
              </a:ln>
              <a:effectLst/>
            </p:spPr>
            <p:style>
              <a:lnRef idx="2">
                <a:schemeClr val="accent1"/>
              </a:lnRef>
              <a:fillRef idx="0">
                <a:schemeClr val="accent1"/>
              </a:fillRef>
              <a:effectRef idx="1">
                <a:schemeClr val="accent1"/>
              </a:effectRef>
              <a:fontRef idx="minor">
                <a:schemeClr val="tx1"/>
              </a:fontRef>
            </p:style>
          </p:cxnSp>
        </p:grpSp>
      </p:grpSp>
      <p:sp>
        <p:nvSpPr>
          <p:cNvPr id="3" name="Text Placeholder 2">
            <a:extLst>
              <a:ext uri="{FF2B5EF4-FFF2-40B4-BE49-F238E27FC236}">
                <a16:creationId xmlns:a16="http://schemas.microsoft.com/office/drawing/2014/main" id="{8C8FE95B-9680-416F-83A1-32E9EE3AAE67}"/>
              </a:ext>
            </a:extLst>
          </p:cNvPr>
          <p:cNvSpPr>
            <a:spLocks noGrp="1"/>
          </p:cNvSpPr>
          <p:nvPr>
            <p:ph type="body" sz="quarter" idx="10"/>
          </p:nvPr>
        </p:nvSpPr>
        <p:spPr/>
        <p:txBody>
          <a:bodyPr/>
          <a:lstStyle/>
          <a:p>
            <a:r>
              <a:rPr lang="en-US" dirty="0"/>
              <a:t>Future ISS DTN</a:t>
            </a:r>
          </a:p>
        </p:txBody>
      </p:sp>
      <p:graphicFrame>
        <p:nvGraphicFramePr>
          <p:cNvPr id="61" name="Table 153">
            <a:extLst>
              <a:ext uri="{FF2B5EF4-FFF2-40B4-BE49-F238E27FC236}">
                <a16:creationId xmlns:a16="http://schemas.microsoft.com/office/drawing/2014/main" id="{DF2A71DF-0A80-4DFE-9138-2A67AF04E119}"/>
              </a:ext>
            </a:extLst>
          </p:cNvPr>
          <p:cNvGraphicFramePr>
            <a:graphicFrameLocks noGrp="1"/>
          </p:cNvGraphicFramePr>
          <p:nvPr/>
        </p:nvGraphicFramePr>
        <p:xfrm>
          <a:off x="266691" y="6821271"/>
          <a:ext cx="12258852" cy="370840"/>
        </p:xfrm>
        <a:graphic>
          <a:graphicData uri="http://schemas.openxmlformats.org/drawingml/2006/table">
            <a:tbl>
              <a:tblPr firstRow="1" bandRow="1">
                <a:tableStyleId>{5940675A-B579-460E-94D1-54222C63F5DA}</a:tableStyleId>
              </a:tblPr>
              <a:tblGrid>
                <a:gridCol w="6129426">
                  <a:extLst>
                    <a:ext uri="{9D8B030D-6E8A-4147-A177-3AD203B41FA5}">
                      <a16:colId xmlns:a16="http://schemas.microsoft.com/office/drawing/2014/main" val="2728304212"/>
                    </a:ext>
                  </a:extLst>
                </a:gridCol>
                <a:gridCol w="6129426">
                  <a:extLst>
                    <a:ext uri="{9D8B030D-6E8A-4147-A177-3AD203B41FA5}">
                      <a16:colId xmlns:a16="http://schemas.microsoft.com/office/drawing/2014/main" val="1689563074"/>
                    </a:ext>
                  </a:extLst>
                </a:gridCol>
              </a:tblGrid>
              <a:tr h="370840">
                <a:tc>
                  <a:txBody>
                    <a:bodyPr/>
                    <a:lstStyle/>
                    <a:p>
                      <a:pPr algn="ctr"/>
                      <a:r>
                        <a:rPr lang="en-US" dirty="0"/>
                        <a:t>ONBOARD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GROUND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59890301"/>
                  </a:ext>
                </a:extLst>
              </a:tr>
            </a:tbl>
          </a:graphicData>
        </a:graphic>
      </p:graphicFrame>
      <p:graphicFrame>
        <p:nvGraphicFramePr>
          <p:cNvPr id="131" name="Table 131">
            <a:extLst>
              <a:ext uri="{FF2B5EF4-FFF2-40B4-BE49-F238E27FC236}">
                <a16:creationId xmlns:a16="http://schemas.microsoft.com/office/drawing/2014/main" id="{1DA151CF-D2D2-4256-8C8F-ABE53B67C078}"/>
              </a:ext>
            </a:extLst>
          </p:cNvPr>
          <p:cNvGraphicFramePr>
            <a:graphicFrameLocks noGrp="1"/>
          </p:cNvGraphicFramePr>
          <p:nvPr>
            <p:extLst>
              <p:ext uri="{D42A27DB-BD31-4B8C-83A1-F6EECF244321}">
                <p14:modId xmlns:p14="http://schemas.microsoft.com/office/powerpoint/2010/main" val="4007403406"/>
              </p:ext>
            </p:extLst>
          </p:nvPr>
        </p:nvGraphicFramePr>
        <p:xfrm>
          <a:off x="4529643" y="172814"/>
          <a:ext cx="3347076" cy="1112520"/>
        </p:xfrm>
        <a:graphic>
          <a:graphicData uri="http://schemas.openxmlformats.org/drawingml/2006/table">
            <a:tbl>
              <a:tblPr firstRow="1" bandRow="1">
                <a:tableStyleId>{5940675A-B579-460E-94D1-54222C63F5DA}</a:tableStyleId>
              </a:tblPr>
              <a:tblGrid>
                <a:gridCol w="627380">
                  <a:extLst>
                    <a:ext uri="{9D8B030D-6E8A-4147-A177-3AD203B41FA5}">
                      <a16:colId xmlns:a16="http://schemas.microsoft.com/office/drawing/2014/main" val="101724227"/>
                    </a:ext>
                  </a:extLst>
                </a:gridCol>
                <a:gridCol w="864389">
                  <a:extLst>
                    <a:ext uri="{9D8B030D-6E8A-4147-A177-3AD203B41FA5}">
                      <a16:colId xmlns:a16="http://schemas.microsoft.com/office/drawing/2014/main" val="2362633607"/>
                    </a:ext>
                  </a:extLst>
                </a:gridCol>
                <a:gridCol w="990918">
                  <a:extLst>
                    <a:ext uri="{9D8B030D-6E8A-4147-A177-3AD203B41FA5}">
                      <a16:colId xmlns:a16="http://schemas.microsoft.com/office/drawing/2014/main" val="1237065614"/>
                    </a:ext>
                  </a:extLst>
                </a:gridCol>
                <a:gridCol w="864389">
                  <a:extLst>
                    <a:ext uri="{9D8B030D-6E8A-4147-A177-3AD203B41FA5}">
                      <a16:colId xmlns:a16="http://schemas.microsoft.com/office/drawing/2014/main" val="1788016260"/>
                    </a:ext>
                  </a:extLst>
                </a:gridCol>
              </a:tblGrid>
              <a:tr h="370840">
                <a:tc gridSpan="2">
                  <a:txBody>
                    <a:bodyPr/>
                    <a:lstStyle/>
                    <a:p>
                      <a:r>
                        <a:rPr lang="en-US" sz="1400" b="1" dirty="0">
                          <a:solidFill>
                            <a:schemeClr val="tx1">
                              <a:lumMod val="50000"/>
                              <a:lumOff val="50000"/>
                            </a:schemeClr>
                          </a:solidFill>
                        </a:rPr>
                        <a:t>KEY:</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lang="en-US" sz="1200" b="1"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r>
                        <a:rPr lang="en-US" sz="1050" b="0" dirty="0">
                          <a:solidFill>
                            <a:schemeClr val="tx1">
                              <a:lumMod val="50000"/>
                              <a:lumOff val="50000"/>
                            </a:schemeClr>
                          </a:solidFill>
                        </a:rPr>
                        <a:t>Web Service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050" b="1" dirty="0">
                        <a:solidFill>
                          <a:schemeClr val="tx1">
                            <a:lumMod val="50000"/>
                            <a:lumOff val="50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5143087"/>
                  </a:ext>
                </a:extLst>
              </a:tr>
              <a:tr h="370840">
                <a:tc>
                  <a:txBody>
                    <a:bodyPr/>
                    <a:lstStyle/>
                    <a:p>
                      <a:r>
                        <a:rPr lang="en-US" sz="1050" b="0" dirty="0">
                          <a:solidFill>
                            <a:schemeClr val="tx1">
                              <a:lumMod val="50000"/>
                              <a:lumOff val="50000"/>
                            </a:schemeClr>
                          </a:solidFill>
                        </a:rPr>
                        <a:t>New</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050" b="1" dirty="0">
                        <a:solidFill>
                          <a:schemeClr val="tx1">
                            <a:lumMod val="50000"/>
                            <a:lumOff val="50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r>
                        <a:rPr lang="en-US" sz="1050" b="0" dirty="0">
                          <a:solidFill>
                            <a:schemeClr val="tx1">
                              <a:lumMod val="50000"/>
                              <a:lumOff val="50000"/>
                            </a:schemeClr>
                          </a:solidFill>
                        </a:rPr>
                        <a:t>AMP Agent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50" b="1" dirty="0">
                        <a:solidFill>
                          <a:schemeClr val="tx1">
                            <a:lumMod val="50000"/>
                            <a:lumOff val="50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0641184"/>
                  </a:ext>
                </a:extLst>
              </a:tr>
              <a:tr h="370840">
                <a:tc>
                  <a:txBody>
                    <a:bodyPr/>
                    <a:lstStyle/>
                    <a:p>
                      <a:r>
                        <a:rPr lang="en-US" sz="1050" b="0" dirty="0">
                          <a:solidFill>
                            <a:schemeClr val="tx1">
                              <a:lumMod val="50000"/>
                              <a:lumOff val="50000"/>
                            </a:schemeClr>
                          </a:solidFill>
                        </a:rPr>
                        <a:t>Current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US" sz="1050" b="1" dirty="0">
                        <a:solidFill>
                          <a:schemeClr val="tx1">
                            <a:lumMod val="50000"/>
                            <a:lumOff val="50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solidFill>
                  </a:tcPr>
                </a:tc>
                <a:tc>
                  <a:txBody>
                    <a:bodyPr/>
                    <a:lstStyle/>
                    <a:p>
                      <a:r>
                        <a:rPr lang="en-US" sz="1050" b="0" dirty="0">
                          <a:solidFill>
                            <a:schemeClr val="tx1">
                              <a:lumMod val="50000"/>
                              <a:lumOff val="50000"/>
                            </a:schemeClr>
                          </a:solidFill>
                        </a:rPr>
                        <a:t>AMP Manager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endParaRPr lang="en-US" sz="1050" b="1" dirty="0">
                        <a:solidFill>
                          <a:schemeClr val="tx1">
                            <a:lumMod val="50000"/>
                            <a:lumOff val="50000"/>
                          </a:schemeClr>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5919764"/>
                  </a:ext>
                </a:extLst>
              </a:tr>
            </a:tbl>
          </a:graphicData>
        </a:graphic>
      </p:graphicFrame>
      <p:pic>
        <p:nvPicPr>
          <p:cNvPr id="135" name="Graphic 134" descr="World outline">
            <a:extLst>
              <a:ext uri="{FF2B5EF4-FFF2-40B4-BE49-F238E27FC236}">
                <a16:creationId xmlns:a16="http://schemas.microsoft.com/office/drawing/2014/main" id="{8C416A57-E26F-49A7-88E6-6878159980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90185" y="203128"/>
            <a:ext cx="306882" cy="306882"/>
          </a:xfrm>
          <a:prstGeom prst="rect">
            <a:avLst/>
          </a:prstGeom>
        </p:spPr>
      </p:pic>
      <p:pic>
        <p:nvPicPr>
          <p:cNvPr id="137" name="Graphic 136" descr="Single gear outline">
            <a:extLst>
              <a:ext uri="{FF2B5EF4-FFF2-40B4-BE49-F238E27FC236}">
                <a16:creationId xmlns:a16="http://schemas.microsoft.com/office/drawing/2014/main" id="{D270BA98-A8B0-4A39-9FFD-5B472E43C8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60746" y="919609"/>
            <a:ext cx="365760" cy="365760"/>
          </a:xfrm>
          <a:prstGeom prst="rect">
            <a:avLst/>
          </a:prstGeom>
        </p:spPr>
      </p:pic>
      <p:pic>
        <p:nvPicPr>
          <p:cNvPr id="139" name="Graphic 138" descr="Gears outline">
            <a:extLst>
              <a:ext uri="{FF2B5EF4-FFF2-40B4-BE49-F238E27FC236}">
                <a16:creationId xmlns:a16="http://schemas.microsoft.com/office/drawing/2014/main" id="{79356496-0714-4E57-B040-4FF1E0666D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87478" y="573080"/>
            <a:ext cx="306882" cy="306882"/>
          </a:xfrm>
          <a:prstGeom prst="rect">
            <a:avLst/>
          </a:prstGeom>
        </p:spPr>
      </p:pic>
      <p:grpSp>
        <p:nvGrpSpPr>
          <p:cNvPr id="114" name="Group 113">
            <a:extLst>
              <a:ext uri="{FF2B5EF4-FFF2-40B4-BE49-F238E27FC236}">
                <a16:creationId xmlns:a16="http://schemas.microsoft.com/office/drawing/2014/main" id="{7F99B03C-3F11-4D45-92A0-B928168A91BC}"/>
              </a:ext>
            </a:extLst>
          </p:cNvPr>
          <p:cNvGrpSpPr/>
          <p:nvPr/>
        </p:nvGrpSpPr>
        <p:grpSpPr>
          <a:xfrm>
            <a:off x="252654" y="593558"/>
            <a:ext cx="12500584" cy="6184306"/>
            <a:chOff x="252654" y="593558"/>
            <a:chExt cx="12500584" cy="6184306"/>
          </a:xfrm>
        </p:grpSpPr>
        <p:cxnSp>
          <p:nvCxnSpPr>
            <p:cNvPr id="194" name="Straight Arrow Connector 193">
              <a:extLst>
                <a:ext uri="{FF2B5EF4-FFF2-40B4-BE49-F238E27FC236}">
                  <a16:creationId xmlns:a16="http://schemas.microsoft.com/office/drawing/2014/main" id="{93A589E8-A82D-42EC-B01C-24F20CAD1441}"/>
                </a:ext>
              </a:extLst>
            </p:cNvPr>
            <p:cNvCxnSpPr/>
            <p:nvPr/>
          </p:nvCxnSpPr>
          <p:spPr>
            <a:xfrm>
              <a:off x="10337174" y="1513660"/>
              <a:ext cx="766203" cy="1405"/>
            </a:xfrm>
            <a:prstGeom prst="straightConnector1">
              <a:avLst/>
            </a:prstGeom>
            <a:ln w="6350">
              <a:solidFill>
                <a:schemeClr val="bg1">
                  <a:lumMod val="75000"/>
                </a:schemeClr>
              </a:solidFill>
              <a:prstDash val="solid"/>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90" name="Cloud 189">
              <a:extLst>
                <a:ext uri="{FF2B5EF4-FFF2-40B4-BE49-F238E27FC236}">
                  <a16:creationId xmlns:a16="http://schemas.microsoft.com/office/drawing/2014/main" id="{A1D94F3C-AEBE-4185-89A3-CB345EE27850}"/>
                </a:ext>
              </a:extLst>
            </p:cNvPr>
            <p:cNvSpPr/>
            <p:nvPr/>
          </p:nvSpPr>
          <p:spPr>
            <a:xfrm>
              <a:off x="10972798" y="884722"/>
              <a:ext cx="1766840" cy="1444829"/>
            </a:xfrm>
            <a:prstGeom prst="cloud">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TextBox 194">
              <a:extLst>
                <a:ext uri="{FF2B5EF4-FFF2-40B4-BE49-F238E27FC236}">
                  <a16:creationId xmlns:a16="http://schemas.microsoft.com/office/drawing/2014/main" id="{A63915A7-98AA-4A15-9DB6-F79E75962C25}"/>
                </a:ext>
              </a:extLst>
            </p:cNvPr>
            <p:cNvSpPr txBox="1"/>
            <p:nvPr/>
          </p:nvSpPr>
          <p:spPr>
            <a:xfrm>
              <a:off x="10189671" y="1191316"/>
              <a:ext cx="595466" cy="507831"/>
            </a:xfrm>
            <a:prstGeom prst="rect">
              <a:avLst/>
            </a:prstGeom>
            <a:solidFill>
              <a:schemeClr val="bg1"/>
            </a:solidFill>
            <a:ln>
              <a:solidFill>
                <a:schemeClr val="bg1">
                  <a:lumMod val="65000"/>
                </a:schemeClr>
              </a:solidFill>
            </a:ln>
          </p:spPr>
          <p:txBody>
            <a:bodyPr wrap="square" rtlCol="0">
              <a:spAutoFit/>
            </a:bodyPr>
            <a:lstStyle/>
            <a:p>
              <a:pPr algn="ctr"/>
              <a:r>
                <a:rPr lang="en-US" sz="900" dirty="0">
                  <a:solidFill>
                    <a:schemeClr val="tx1">
                      <a:lumMod val="50000"/>
                      <a:lumOff val="50000"/>
                    </a:schemeClr>
                  </a:solidFill>
                </a:rPr>
                <a:t>Local or Remote Client</a:t>
              </a:r>
            </a:p>
          </p:txBody>
        </p:sp>
        <p:sp>
          <p:nvSpPr>
            <p:cNvPr id="4" name="Rectangle 3">
              <a:extLst>
                <a:ext uri="{FF2B5EF4-FFF2-40B4-BE49-F238E27FC236}">
                  <a16:creationId xmlns:a16="http://schemas.microsoft.com/office/drawing/2014/main" id="{164CCAD9-3E56-4BAF-9E55-984BDBAB8DA3}"/>
                </a:ext>
              </a:extLst>
            </p:cNvPr>
            <p:cNvSpPr/>
            <p:nvPr/>
          </p:nvSpPr>
          <p:spPr>
            <a:xfrm>
              <a:off x="2732209" y="2773019"/>
              <a:ext cx="568171" cy="18643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Graphic 17" descr="Server with solid fill">
              <a:extLst>
                <a:ext uri="{FF2B5EF4-FFF2-40B4-BE49-F238E27FC236}">
                  <a16:creationId xmlns:a16="http://schemas.microsoft.com/office/drawing/2014/main" id="{98EAE78A-9CF4-41EA-8702-F2BCCCB8DC6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43407" y="2325515"/>
              <a:ext cx="475227" cy="475227"/>
            </a:xfrm>
            <a:prstGeom prst="rect">
              <a:avLst/>
            </a:prstGeom>
          </p:spPr>
        </p:pic>
        <p:pic>
          <p:nvPicPr>
            <p:cNvPr id="19" name="Graphic 18" descr="Server with solid fill">
              <a:extLst>
                <a:ext uri="{FF2B5EF4-FFF2-40B4-BE49-F238E27FC236}">
                  <a16:creationId xmlns:a16="http://schemas.microsoft.com/office/drawing/2014/main" id="{EBF47C4A-575F-4D01-8B4E-0555971F692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31376" y="3398218"/>
              <a:ext cx="475227" cy="475227"/>
            </a:xfrm>
            <a:prstGeom prst="rect">
              <a:avLst/>
            </a:prstGeom>
          </p:spPr>
        </p:pic>
        <p:pic>
          <p:nvPicPr>
            <p:cNvPr id="24" name="Graphic 23" descr="Server with solid fill">
              <a:extLst>
                <a:ext uri="{FF2B5EF4-FFF2-40B4-BE49-F238E27FC236}">
                  <a16:creationId xmlns:a16="http://schemas.microsoft.com/office/drawing/2014/main" id="{87AD3432-EC4B-4939-9B0E-18B4C1D1110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972026" y="2910808"/>
              <a:ext cx="475227" cy="475227"/>
            </a:xfrm>
            <a:prstGeom prst="rect">
              <a:avLst/>
            </a:prstGeom>
          </p:spPr>
        </p:pic>
        <p:cxnSp>
          <p:nvCxnSpPr>
            <p:cNvPr id="36" name="Straight Connector 35">
              <a:extLst>
                <a:ext uri="{FF2B5EF4-FFF2-40B4-BE49-F238E27FC236}">
                  <a16:creationId xmlns:a16="http://schemas.microsoft.com/office/drawing/2014/main" id="{CBBA4709-5DEB-433D-BD43-DE83DC837E04}"/>
                </a:ext>
              </a:extLst>
            </p:cNvPr>
            <p:cNvCxnSpPr>
              <a:cxnSpLocks/>
              <a:stCxn id="11" idx="3"/>
            </p:cNvCxnSpPr>
            <p:nvPr/>
          </p:nvCxnSpPr>
          <p:spPr>
            <a:xfrm>
              <a:off x="1566102" y="2563655"/>
              <a:ext cx="1604779"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Connector: Elbow 36">
              <a:extLst>
                <a:ext uri="{FF2B5EF4-FFF2-40B4-BE49-F238E27FC236}">
                  <a16:creationId xmlns:a16="http://schemas.microsoft.com/office/drawing/2014/main" id="{5A9926B0-C083-43A2-81B7-13D40AF2943E}"/>
                </a:ext>
              </a:extLst>
            </p:cNvPr>
            <p:cNvCxnSpPr>
              <a:cxnSpLocks/>
              <a:stCxn id="8" idx="3"/>
              <a:endCxn id="18" idx="1"/>
            </p:cNvCxnSpPr>
            <p:nvPr/>
          </p:nvCxnSpPr>
          <p:spPr>
            <a:xfrm>
              <a:off x="1564096" y="1254314"/>
              <a:ext cx="2279311" cy="1308815"/>
            </a:xfrm>
            <a:prstGeom prst="bentConnector3">
              <a:avLst>
                <a:gd name="adj1" fmla="val 70278"/>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49C4FD2A-D4CA-4F81-BAE2-5CD112538E99}"/>
                </a:ext>
              </a:extLst>
            </p:cNvPr>
            <p:cNvSpPr txBox="1"/>
            <p:nvPr/>
          </p:nvSpPr>
          <p:spPr>
            <a:xfrm>
              <a:off x="1765882" y="1782242"/>
              <a:ext cx="1210565" cy="261610"/>
            </a:xfrm>
            <a:prstGeom prst="rect">
              <a:avLst/>
            </a:prstGeom>
            <a:noFill/>
          </p:spPr>
          <p:txBody>
            <a:bodyPr wrap="square" rtlCol="0">
              <a:spAutoFit/>
            </a:bodyPr>
            <a:lstStyle/>
            <a:p>
              <a:pPr algn="ctr"/>
              <a:r>
                <a:rPr lang="en-US" sz="1100" dirty="0"/>
                <a:t>BP over STCP/TCP</a:t>
              </a:r>
            </a:p>
          </p:txBody>
        </p:sp>
        <p:cxnSp>
          <p:nvCxnSpPr>
            <p:cNvPr id="39" name="Straight Connector 38">
              <a:extLst>
                <a:ext uri="{FF2B5EF4-FFF2-40B4-BE49-F238E27FC236}">
                  <a16:creationId xmlns:a16="http://schemas.microsoft.com/office/drawing/2014/main" id="{916B9CED-0986-41D1-8A6F-2F831BAEA066}"/>
                </a:ext>
              </a:extLst>
            </p:cNvPr>
            <p:cNvCxnSpPr>
              <a:cxnSpLocks/>
              <a:stCxn id="12" idx="3"/>
              <a:endCxn id="19" idx="1"/>
            </p:cNvCxnSpPr>
            <p:nvPr/>
          </p:nvCxnSpPr>
          <p:spPr>
            <a:xfrm flipV="1">
              <a:off x="1578134" y="3635832"/>
              <a:ext cx="2253242" cy="61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13399BDD-D5AC-4103-9B39-EECC7C98F4DA}"/>
                </a:ext>
              </a:extLst>
            </p:cNvPr>
            <p:cNvSpPr txBox="1"/>
            <p:nvPr/>
          </p:nvSpPr>
          <p:spPr>
            <a:xfrm>
              <a:off x="1588274" y="3683598"/>
              <a:ext cx="818146" cy="430887"/>
            </a:xfrm>
            <a:prstGeom prst="rect">
              <a:avLst/>
            </a:prstGeom>
            <a:noFill/>
          </p:spPr>
          <p:txBody>
            <a:bodyPr wrap="square" rtlCol="0">
              <a:spAutoFit/>
            </a:bodyPr>
            <a:lstStyle/>
            <a:p>
              <a:pPr algn="ctr"/>
              <a:r>
                <a:rPr lang="en-US" sz="1100" dirty="0"/>
                <a:t>TCP over Wireless</a:t>
              </a:r>
            </a:p>
          </p:txBody>
        </p:sp>
        <p:sp>
          <p:nvSpPr>
            <p:cNvPr id="42" name="TextBox 41">
              <a:extLst>
                <a:ext uri="{FF2B5EF4-FFF2-40B4-BE49-F238E27FC236}">
                  <a16:creationId xmlns:a16="http://schemas.microsoft.com/office/drawing/2014/main" id="{906F9E18-F314-4C2F-BCEE-B0EAC5370F40}"/>
                </a:ext>
              </a:extLst>
            </p:cNvPr>
            <p:cNvSpPr txBox="1"/>
            <p:nvPr/>
          </p:nvSpPr>
          <p:spPr>
            <a:xfrm>
              <a:off x="1867560" y="4706708"/>
              <a:ext cx="818146" cy="261610"/>
            </a:xfrm>
            <a:prstGeom prst="rect">
              <a:avLst/>
            </a:prstGeom>
            <a:noFill/>
          </p:spPr>
          <p:txBody>
            <a:bodyPr wrap="square" rtlCol="0">
              <a:spAutoFit/>
            </a:bodyPr>
            <a:lstStyle/>
            <a:p>
              <a:pPr algn="ctr"/>
              <a:r>
                <a:rPr lang="en-US" sz="1100" dirty="0"/>
                <a:t>UDP</a:t>
              </a:r>
            </a:p>
          </p:txBody>
        </p:sp>
        <p:cxnSp>
          <p:nvCxnSpPr>
            <p:cNvPr id="43" name="Connector: Elbow 42">
              <a:extLst>
                <a:ext uri="{FF2B5EF4-FFF2-40B4-BE49-F238E27FC236}">
                  <a16:creationId xmlns:a16="http://schemas.microsoft.com/office/drawing/2014/main" id="{69314DBB-5F6C-4D72-866C-9E84B81818E1}"/>
                </a:ext>
              </a:extLst>
            </p:cNvPr>
            <p:cNvCxnSpPr>
              <a:cxnSpLocks/>
              <a:stCxn id="16" idx="3"/>
              <a:endCxn id="19" idx="1"/>
            </p:cNvCxnSpPr>
            <p:nvPr/>
          </p:nvCxnSpPr>
          <p:spPr>
            <a:xfrm flipV="1">
              <a:off x="1578134" y="3635832"/>
              <a:ext cx="2253242" cy="2864264"/>
            </a:xfrm>
            <a:prstGeom prst="bentConnector3">
              <a:avLst>
                <a:gd name="adj1" fmla="val 61757"/>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2F110B81-BAB2-46DF-9247-9C33B65EE33D}"/>
                </a:ext>
              </a:extLst>
            </p:cNvPr>
            <p:cNvSpPr txBox="1"/>
            <p:nvPr/>
          </p:nvSpPr>
          <p:spPr>
            <a:xfrm>
              <a:off x="3682606" y="4185514"/>
              <a:ext cx="1210565" cy="261610"/>
            </a:xfrm>
            <a:prstGeom prst="rect">
              <a:avLst/>
            </a:prstGeom>
            <a:noFill/>
          </p:spPr>
          <p:txBody>
            <a:bodyPr wrap="square" rtlCol="0">
              <a:spAutoFit/>
            </a:bodyPr>
            <a:lstStyle/>
            <a:p>
              <a:pPr algn="ctr"/>
              <a:r>
                <a:rPr lang="en-US" sz="1100" dirty="0"/>
                <a:t>BP over STCP/TCP</a:t>
              </a:r>
            </a:p>
          </p:txBody>
        </p:sp>
        <p:cxnSp>
          <p:nvCxnSpPr>
            <p:cNvPr id="45" name="Straight Connector 44">
              <a:extLst>
                <a:ext uri="{FF2B5EF4-FFF2-40B4-BE49-F238E27FC236}">
                  <a16:creationId xmlns:a16="http://schemas.microsoft.com/office/drawing/2014/main" id="{EFEFBC0A-C3F2-4BEC-A5E3-76560609CCB2}"/>
                </a:ext>
              </a:extLst>
            </p:cNvPr>
            <p:cNvCxnSpPr>
              <a:stCxn id="18" idx="3"/>
              <a:endCxn id="20" idx="3"/>
            </p:cNvCxnSpPr>
            <p:nvPr/>
          </p:nvCxnSpPr>
          <p:spPr>
            <a:xfrm flipV="1">
              <a:off x="4318634" y="2562380"/>
              <a:ext cx="573276" cy="749"/>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8E343EAB-E391-486F-8B0C-51C68CC93712}"/>
                </a:ext>
              </a:extLst>
            </p:cNvPr>
            <p:cNvCxnSpPr>
              <a:cxnSpLocks/>
              <a:stCxn id="18" idx="2"/>
              <a:endCxn id="19" idx="0"/>
            </p:cNvCxnSpPr>
            <p:nvPr/>
          </p:nvCxnSpPr>
          <p:spPr>
            <a:xfrm flipH="1">
              <a:off x="4068990" y="2800742"/>
              <a:ext cx="12031" cy="597476"/>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5D363D5D-0F9A-45F7-BDB4-304F9BDB93AC}"/>
                </a:ext>
              </a:extLst>
            </p:cNvPr>
            <p:cNvCxnSpPr>
              <a:cxnSpLocks/>
              <a:stCxn id="19" idx="3"/>
              <a:endCxn id="21" idx="3"/>
            </p:cNvCxnSpPr>
            <p:nvPr/>
          </p:nvCxnSpPr>
          <p:spPr>
            <a:xfrm flipV="1">
              <a:off x="4306603" y="3632274"/>
              <a:ext cx="590673" cy="3558"/>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1" name="Connector: Elbow 50">
              <a:extLst>
                <a:ext uri="{FF2B5EF4-FFF2-40B4-BE49-F238E27FC236}">
                  <a16:creationId xmlns:a16="http://schemas.microsoft.com/office/drawing/2014/main" id="{DDAF07A3-2907-45FB-B3B0-68EF67001573}"/>
                </a:ext>
              </a:extLst>
            </p:cNvPr>
            <p:cNvCxnSpPr>
              <a:cxnSpLocks/>
              <a:stCxn id="23" idx="0"/>
              <a:endCxn id="93" idx="0"/>
            </p:cNvCxnSpPr>
            <p:nvPr/>
          </p:nvCxnSpPr>
          <p:spPr>
            <a:xfrm flipV="1">
              <a:off x="8108878" y="2555664"/>
              <a:ext cx="578" cy="1095659"/>
            </a:xfrm>
            <a:prstGeom prst="bentConnector3">
              <a:avLst>
                <a:gd name="adj1" fmla="val 39650173"/>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7B0DFCF5-881A-4C65-9663-F0AABAC9176C}"/>
                </a:ext>
              </a:extLst>
            </p:cNvPr>
            <p:cNvCxnSpPr>
              <a:cxnSpLocks/>
              <a:endCxn id="24" idx="1"/>
            </p:cNvCxnSpPr>
            <p:nvPr/>
          </p:nvCxnSpPr>
          <p:spPr>
            <a:xfrm>
              <a:off x="8351520" y="3148422"/>
              <a:ext cx="620506" cy="0"/>
            </a:xfrm>
            <a:prstGeom prst="line">
              <a:avLst/>
            </a:prstGeom>
            <a:ln w="12700">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3" name="Connector: Elbow 52">
              <a:extLst>
                <a:ext uri="{FF2B5EF4-FFF2-40B4-BE49-F238E27FC236}">
                  <a16:creationId xmlns:a16="http://schemas.microsoft.com/office/drawing/2014/main" id="{1E3E7BEE-607B-4831-ABC9-5AE0F0CEB952}"/>
                </a:ext>
              </a:extLst>
            </p:cNvPr>
            <p:cNvCxnSpPr>
              <a:cxnSpLocks/>
              <a:stCxn id="27" idx="1"/>
              <a:endCxn id="24" idx="3"/>
            </p:cNvCxnSpPr>
            <p:nvPr/>
          </p:nvCxnSpPr>
          <p:spPr>
            <a:xfrm rot="10800000" flipV="1">
              <a:off x="9447253" y="1813858"/>
              <a:ext cx="1766840" cy="1334563"/>
            </a:xfrm>
            <a:prstGeom prst="bentConnector3">
              <a:avLst>
                <a:gd name="adj1" fmla="val 50000"/>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9A0550A6-BBB7-42D6-849C-C8C772D6FBF0}"/>
                </a:ext>
              </a:extLst>
            </p:cNvPr>
            <p:cNvCxnSpPr>
              <a:cxnSpLocks/>
              <a:stCxn id="24" idx="3"/>
              <a:endCxn id="30" idx="1"/>
            </p:cNvCxnSpPr>
            <p:nvPr/>
          </p:nvCxnSpPr>
          <p:spPr>
            <a:xfrm>
              <a:off x="9447253" y="3148422"/>
              <a:ext cx="1766848" cy="4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A97CBA7-4AFC-4C2A-B5D1-6509581E55D1}"/>
                </a:ext>
              </a:extLst>
            </p:cNvPr>
            <p:cNvCxnSpPr>
              <a:cxnSpLocks/>
              <a:stCxn id="35" idx="3"/>
              <a:endCxn id="34" idx="1"/>
            </p:cNvCxnSpPr>
            <p:nvPr/>
          </p:nvCxnSpPr>
          <p:spPr>
            <a:xfrm>
              <a:off x="9959760" y="5503897"/>
              <a:ext cx="1254341" cy="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A6B4020E-9FF9-4504-9729-AB7A37C239C2}"/>
                </a:ext>
              </a:extLst>
            </p:cNvPr>
            <p:cNvCxnSpPr>
              <a:cxnSpLocks/>
            </p:cNvCxnSpPr>
            <p:nvPr/>
          </p:nvCxnSpPr>
          <p:spPr>
            <a:xfrm>
              <a:off x="10330673" y="3148422"/>
              <a:ext cx="0" cy="1284098"/>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7" name="Connector: Elbow 56">
              <a:extLst>
                <a:ext uri="{FF2B5EF4-FFF2-40B4-BE49-F238E27FC236}">
                  <a16:creationId xmlns:a16="http://schemas.microsoft.com/office/drawing/2014/main" id="{A1ED4D9E-1D3E-4892-805D-B32DBD3EED99}"/>
                </a:ext>
              </a:extLst>
            </p:cNvPr>
            <p:cNvCxnSpPr>
              <a:cxnSpLocks/>
              <a:stCxn id="33" idx="1"/>
              <a:endCxn id="35" idx="0"/>
            </p:cNvCxnSpPr>
            <p:nvPr/>
          </p:nvCxnSpPr>
          <p:spPr>
            <a:xfrm rot="10800000" flipV="1">
              <a:off x="9550687" y="4432520"/>
              <a:ext cx="1663410" cy="901160"/>
            </a:xfrm>
            <a:prstGeom prst="bentConnector2">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F4FA5EA7-1F28-480C-B9CE-4A83E8BB0132}"/>
                </a:ext>
              </a:extLst>
            </p:cNvPr>
            <p:cNvSpPr txBox="1"/>
            <p:nvPr/>
          </p:nvSpPr>
          <p:spPr>
            <a:xfrm>
              <a:off x="8937078" y="4815982"/>
              <a:ext cx="818146" cy="261610"/>
            </a:xfrm>
            <a:prstGeom prst="rect">
              <a:avLst/>
            </a:prstGeom>
            <a:noFill/>
          </p:spPr>
          <p:txBody>
            <a:bodyPr wrap="square" rtlCol="0">
              <a:spAutoFit/>
            </a:bodyPr>
            <a:lstStyle/>
            <a:p>
              <a:pPr algn="ctr"/>
              <a:r>
                <a:rPr lang="en-US" sz="1100" dirty="0"/>
                <a:t>UDP</a:t>
              </a:r>
            </a:p>
          </p:txBody>
        </p:sp>
        <p:sp>
          <p:nvSpPr>
            <p:cNvPr id="59" name="TextBox 58">
              <a:extLst>
                <a:ext uri="{FF2B5EF4-FFF2-40B4-BE49-F238E27FC236}">
                  <a16:creationId xmlns:a16="http://schemas.microsoft.com/office/drawing/2014/main" id="{556552B1-B66E-417D-856D-6848539D321F}"/>
                </a:ext>
              </a:extLst>
            </p:cNvPr>
            <p:cNvSpPr txBox="1"/>
            <p:nvPr/>
          </p:nvSpPr>
          <p:spPr>
            <a:xfrm>
              <a:off x="9446888" y="3271306"/>
              <a:ext cx="883786" cy="261610"/>
            </a:xfrm>
            <a:prstGeom prst="rect">
              <a:avLst/>
            </a:prstGeom>
            <a:noFill/>
          </p:spPr>
          <p:txBody>
            <a:bodyPr wrap="square" rtlCol="0">
              <a:spAutoFit/>
            </a:bodyPr>
            <a:lstStyle/>
            <a:p>
              <a:pPr algn="ctr"/>
              <a:r>
                <a:rPr lang="en-US" sz="1100" dirty="0"/>
                <a:t>BP over TCP</a:t>
              </a:r>
            </a:p>
          </p:txBody>
        </p:sp>
        <p:sp>
          <p:nvSpPr>
            <p:cNvPr id="60" name="TextBox 59">
              <a:extLst>
                <a:ext uri="{FF2B5EF4-FFF2-40B4-BE49-F238E27FC236}">
                  <a16:creationId xmlns:a16="http://schemas.microsoft.com/office/drawing/2014/main" id="{954E211F-B36C-4814-941E-57CA94CF9D5D}"/>
                </a:ext>
              </a:extLst>
            </p:cNvPr>
            <p:cNvSpPr txBox="1"/>
            <p:nvPr/>
          </p:nvSpPr>
          <p:spPr>
            <a:xfrm>
              <a:off x="10421869" y="2111720"/>
              <a:ext cx="883786" cy="261610"/>
            </a:xfrm>
            <a:prstGeom prst="rect">
              <a:avLst/>
            </a:prstGeom>
            <a:noFill/>
          </p:spPr>
          <p:txBody>
            <a:bodyPr wrap="square" rtlCol="0">
              <a:spAutoFit/>
            </a:bodyPr>
            <a:lstStyle/>
            <a:p>
              <a:pPr algn="ctr"/>
              <a:r>
                <a:rPr lang="en-US" sz="1100" dirty="0"/>
                <a:t>BP over TCP</a:t>
              </a:r>
            </a:p>
          </p:txBody>
        </p:sp>
        <p:cxnSp>
          <p:nvCxnSpPr>
            <p:cNvPr id="65" name="Connector: Elbow 64">
              <a:extLst>
                <a:ext uri="{FF2B5EF4-FFF2-40B4-BE49-F238E27FC236}">
                  <a16:creationId xmlns:a16="http://schemas.microsoft.com/office/drawing/2014/main" id="{C1BE7D9C-A418-40B8-A80A-30B26B03AB48}"/>
                </a:ext>
              </a:extLst>
            </p:cNvPr>
            <p:cNvCxnSpPr>
              <a:cxnSpLocks/>
              <a:stCxn id="93" idx="3"/>
              <a:endCxn id="23" idx="3"/>
            </p:cNvCxnSpPr>
            <p:nvPr/>
          </p:nvCxnSpPr>
          <p:spPr>
            <a:xfrm rot="10800000" flipV="1">
              <a:off x="7146352" y="2555663"/>
              <a:ext cx="578" cy="1095659"/>
            </a:xfrm>
            <a:prstGeom prst="bentConnector3">
              <a:avLst>
                <a:gd name="adj1" fmla="val 39650173"/>
              </a:avLst>
            </a:prstGeom>
            <a:ln w="19050">
              <a:solidFill>
                <a:schemeClr val="accent1"/>
              </a:solidFill>
              <a:prstDash val="dash"/>
            </a:ln>
            <a:effectLst/>
          </p:spPr>
          <p:style>
            <a:lnRef idx="2">
              <a:schemeClr val="accent3"/>
            </a:lnRef>
            <a:fillRef idx="0">
              <a:schemeClr val="accent3"/>
            </a:fillRef>
            <a:effectRef idx="1">
              <a:schemeClr val="accent3"/>
            </a:effectRef>
            <a:fontRef idx="minor">
              <a:schemeClr val="tx1"/>
            </a:fontRef>
          </p:style>
        </p:cxnSp>
        <p:sp>
          <p:nvSpPr>
            <p:cNvPr id="7" name="Rectangle 6">
              <a:extLst>
                <a:ext uri="{FF2B5EF4-FFF2-40B4-BE49-F238E27FC236}">
                  <a16:creationId xmlns:a16="http://schemas.microsoft.com/office/drawing/2014/main" id="{756164E7-A7CF-4D2E-AF9C-EFE61A3FBA12}"/>
                </a:ext>
              </a:extLst>
            </p:cNvPr>
            <p:cNvSpPr/>
            <p:nvPr/>
          </p:nvSpPr>
          <p:spPr>
            <a:xfrm>
              <a:off x="252654" y="593558"/>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A</a:t>
              </a:r>
            </a:p>
          </p:txBody>
        </p:sp>
        <p:sp>
          <p:nvSpPr>
            <p:cNvPr id="8" name="Rectangle 7">
              <a:extLst>
                <a:ext uri="{FF2B5EF4-FFF2-40B4-BE49-F238E27FC236}">
                  <a16:creationId xmlns:a16="http://schemas.microsoft.com/office/drawing/2014/main" id="{63F0AC99-8CFF-47CE-A590-93AEDBB63B0F}"/>
                </a:ext>
              </a:extLst>
            </p:cNvPr>
            <p:cNvSpPr/>
            <p:nvPr/>
          </p:nvSpPr>
          <p:spPr>
            <a:xfrm>
              <a:off x="745950" y="1072562"/>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sp>
          <p:nvSpPr>
            <p:cNvPr id="10" name="Rectangle 9">
              <a:extLst>
                <a:ext uri="{FF2B5EF4-FFF2-40B4-BE49-F238E27FC236}">
                  <a16:creationId xmlns:a16="http://schemas.microsoft.com/office/drawing/2014/main" id="{A8BD7045-D1B5-4BD6-8915-6E60E8D04351}"/>
                </a:ext>
              </a:extLst>
            </p:cNvPr>
            <p:cNvSpPr/>
            <p:nvPr/>
          </p:nvSpPr>
          <p:spPr>
            <a:xfrm>
              <a:off x="254660" y="1902444"/>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B</a:t>
              </a:r>
            </a:p>
          </p:txBody>
        </p:sp>
        <p:sp>
          <p:nvSpPr>
            <p:cNvPr id="11" name="Rectangle 10">
              <a:extLst>
                <a:ext uri="{FF2B5EF4-FFF2-40B4-BE49-F238E27FC236}">
                  <a16:creationId xmlns:a16="http://schemas.microsoft.com/office/drawing/2014/main" id="{0EDADD44-5162-4E6F-A7AB-F6420581BEDF}"/>
                </a:ext>
              </a:extLst>
            </p:cNvPr>
            <p:cNvSpPr/>
            <p:nvPr/>
          </p:nvSpPr>
          <p:spPr>
            <a:xfrm>
              <a:off x="747956" y="2381903"/>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sp>
          <p:nvSpPr>
            <p:cNvPr id="12" name="Rectangle 11">
              <a:extLst>
                <a:ext uri="{FF2B5EF4-FFF2-40B4-BE49-F238E27FC236}">
                  <a16:creationId xmlns:a16="http://schemas.microsoft.com/office/drawing/2014/main" id="{43323832-6F13-40CC-AAC0-6DA310EB5D54}"/>
                </a:ext>
              </a:extLst>
            </p:cNvPr>
            <p:cNvSpPr/>
            <p:nvPr/>
          </p:nvSpPr>
          <p:spPr>
            <a:xfrm>
              <a:off x="266692" y="3215341"/>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C</a:t>
              </a:r>
            </a:p>
          </p:txBody>
        </p:sp>
        <p:sp>
          <p:nvSpPr>
            <p:cNvPr id="13" name="Rectangle 12">
              <a:extLst>
                <a:ext uri="{FF2B5EF4-FFF2-40B4-BE49-F238E27FC236}">
                  <a16:creationId xmlns:a16="http://schemas.microsoft.com/office/drawing/2014/main" id="{AD63D169-1A5C-44FF-A582-5D649D2F00E4}"/>
                </a:ext>
              </a:extLst>
            </p:cNvPr>
            <p:cNvSpPr/>
            <p:nvPr/>
          </p:nvSpPr>
          <p:spPr>
            <a:xfrm>
              <a:off x="266692" y="4532249"/>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D</a:t>
              </a:r>
            </a:p>
          </p:txBody>
        </p:sp>
        <p:sp>
          <p:nvSpPr>
            <p:cNvPr id="15" name="Rectangle 14">
              <a:extLst>
                <a:ext uri="{FF2B5EF4-FFF2-40B4-BE49-F238E27FC236}">
                  <a16:creationId xmlns:a16="http://schemas.microsoft.com/office/drawing/2014/main" id="{0678B451-3A69-4154-9D75-65252DC4EE4C}"/>
                </a:ext>
              </a:extLst>
            </p:cNvPr>
            <p:cNvSpPr/>
            <p:nvPr/>
          </p:nvSpPr>
          <p:spPr>
            <a:xfrm>
              <a:off x="266692" y="5841135"/>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400" dirty="0">
                  <a:solidFill>
                    <a:schemeClr val="tx1"/>
                  </a:solidFill>
                </a:rPr>
                <a:t>Payload E</a:t>
              </a:r>
            </a:p>
          </p:txBody>
        </p:sp>
        <p:sp>
          <p:nvSpPr>
            <p:cNvPr id="16" name="Rectangle 15">
              <a:extLst>
                <a:ext uri="{FF2B5EF4-FFF2-40B4-BE49-F238E27FC236}">
                  <a16:creationId xmlns:a16="http://schemas.microsoft.com/office/drawing/2014/main" id="{E1B7CBCC-AF0F-471A-B8FE-27F6D4F8E5DB}"/>
                </a:ext>
              </a:extLst>
            </p:cNvPr>
            <p:cNvSpPr/>
            <p:nvPr/>
          </p:nvSpPr>
          <p:spPr>
            <a:xfrm>
              <a:off x="759988" y="6318344"/>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sp>
          <p:nvSpPr>
            <p:cNvPr id="17" name="Rectangle 16">
              <a:extLst>
                <a:ext uri="{FF2B5EF4-FFF2-40B4-BE49-F238E27FC236}">
                  <a16:creationId xmlns:a16="http://schemas.microsoft.com/office/drawing/2014/main" id="{FEBF188D-F96A-4405-9119-610CEDF18714}"/>
                </a:ext>
              </a:extLst>
            </p:cNvPr>
            <p:cNvSpPr/>
            <p:nvPr/>
          </p:nvSpPr>
          <p:spPr>
            <a:xfrm>
              <a:off x="2567374" y="3398832"/>
              <a:ext cx="818146" cy="475227"/>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a:p>
              <a:pPr algn="ctr"/>
              <a:r>
                <a:rPr lang="en-US" sz="1200" dirty="0">
                  <a:solidFill>
                    <a:schemeClr val="tx1"/>
                  </a:solidFill>
                </a:rPr>
                <a:t>(VM)</a:t>
              </a:r>
            </a:p>
          </p:txBody>
        </p:sp>
        <p:sp>
          <p:nvSpPr>
            <p:cNvPr id="20" name="Hexagon 19">
              <a:extLst>
                <a:ext uri="{FF2B5EF4-FFF2-40B4-BE49-F238E27FC236}">
                  <a16:creationId xmlns:a16="http://schemas.microsoft.com/office/drawing/2014/main" id="{4D22195D-56E9-448A-9D5A-F356D63ED406}"/>
                </a:ext>
              </a:extLst>
            </p:cNvPr>
            <p:cNvSpPr/>
            <p:nvPr/>
          </p:nvSpPr>
          <p:spPr>
            <a:xfrm>
              <a:off x="4891910" y="2244429"/>
              <a:ext cx="962526" cy="635901"/>
            </a:xfrm>
            <a:prstGeom prst="hexagon">
              <a:avLst/>
            </a:prstGeom>
            <a:solidFill>
              <a:schemeClr val="bg1"/>
            </a:solidFill>
            <a:ln>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ION</a:t>
              </a:r>
            </a:p>
            <a:p>
              <a:pPr algn="ctr"/>
              <a:r>
                <a:rPr lang="en-US" sz="1200" dirty="0">
                  <a:solidFill>
                    <a:schemeClr val="tx1"/>
                  </a:solidFill>
                </a:rPr>
                <a:t>G/W</a:t>
              </a:r>
            </a:p>
            <a:p>
              <a:pPr algn="ctr"/>
              <a:r>
                <a:rPr lang="en-US" sz="1200" dirty="0">
                  <a:solidFill>
                    <a:schemeClr val="tx1"/>
                  </a:solidFill>
                </a:rPr>
                <a:t>1</a:t>
              </a:r>
            </a:p>
          </p:txBody>
        </p:sp>
        <p:sp>
          <p:nvSpPr>
            <p:cNvPr id="21" name="Hexagon 20">
              <a:extLst>
                <a:ext uri="{FF2B5EF4-FFF2-40B4-BE49-F238E27FC236}">
                  <a16:creationId xmlns:a16="http://schemas.microsoft.com/office/drawing/2014/main" id="{9E61F0AD-F1C1-4503-BDCC-D04E3B369074}"/>
                </a:ext>
              </a:extLst>
            </p:cNvPr>
            <p:cNvSpPr/>
            <p:nvPr/>
          </p:nvSpPr>
          <p:spPr>
            <a:xfrm>
              <a:off x="4897276" y="3314323"/>
              <a:ext cx="962526" cy="635901"/>
            </a:xfrm>
            <a:prstGeom prst="hexagon">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a:t>
              </a:r>
            </a:p>
            <a:p>
              <a:pPr algn="ctr"/>
              <a:r>
                <a:rPr lang="en-US" sz="1200" dirty="0">
                  <a:solidFill>
                    <a:schemeClr val="tx1"/>
                  </a:solidFill>
                </a:rPr>
                <a:t>2</a:t>
              </a:r>
            </a:p>
          </p:txBody>
        </p:sp>
        <p:sp>
          <p:nvSpPr>
            <p:cNvPr id="26" name="Rectangle 25">
              <a:extLst>
                <a:ext uri="{FF2B5EF4-FFF2-40B4-BE49-F238E27FC236}">
                  <a16:creationId xmlns:a16="http://schemas.microsoft.com/office/drawing/2014/main" id="{D6AE3BF0-C2E4-426B-BC45-280FCD3752CA}"/>
                </a:ext>
              </a:extLst>
            </p:cNvPr>
            <p:cNvSpPr/>
            <p:nvPr/>
          </p:nvSpPr>
          <p:spPr>
            <a:xfrm>
              <a:off x="11214101" y="1157410"/>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A</a:t>
              </a:r>
            </a:p>
          </p:txBody>
        </p:sp>
        <p:sp>
          <p:nvSpPr>
            <p:cNvPr id="27" name="Rectangle 26">
              <a:extLst>
                <a:ext uri="{FF2B5EF4-FFF2-40B4-BE49-F238E27FC236}">
                  <a16:creationId xmlns:a16="http://schemas.microsoft.com/office/drawing/2014/main" id="{2CD8FB47-B0B6-4E5F-A32D-590303EEA49A}"/>
                </a:ext>
              </a:extLst>
            </p:cNvPr>
            <p:cNvSpPr/>
            <p:nvPr/>
          </p:nvSpPr>
          <p:spPr>
            <a:xfrm>
              <a:off x="11214093" y="1632107"/>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sp>
          <p:nvSpPr>
            <p:cNvPr id="29" name="Rectangle 28">
              <a:extLst>
                <a:ext uri="{FF2B5EF4-FFF2-40B4-BE49-F238E27FC236}">
                  <a16:creationId xmlns:a16="http://schemas.microsoft.com/office/drawing/2014/main" id="{4E1D142A-38A9-4389-B50E-25AC89472240}"/>
                </a:ext>
              </a:extLst>
            </p:cNvPr>
            <p:cNvSpPr/>
            <p:nvPr/>
          </p:nvSpPr>
          <p:spPr>
            <a:xfrm>
              <a:off x="11214101" y="2487238"/>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B</a:t>
              </a:r>
            </a:p>
          </p:txBody>
        </p:sp>
        <p:sp>
          <p:nvSpPr>
            <p:cNvPr id="30" name="Rectangle 29">
              <a:extLst>
                <a:ext uri="{FF2B5EF4-FFF2-40B4-BE49-F238E27FC236}">
                  <a16:creationId xmlns:a16="http://schemas.microsoft.com/office/drawing/2014/main" id="{3902E9FB-B761-4FE7-841C-F0A9FBB21EA2}"/>
                </a:ext>
              </a:extLst>
            </p:cNvPr>
            <p:cNvSpPr/>
            <p:nvPr/>
          </p:nvSpPr>
          <p:spPr>
            <a:xfrm>
              <a:off x="11214101" y="2971266"/>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EPC/ION</a:t>
              </a:r>
            </a:p>
          </p:txBody>
        </p:sp>
        <p:sp>
          <p:nvSpPr>
            <p:cNvPr id="32" name="Rectangle 31">
              <a:extLst>
                <a:ext uri="{FF2B5EF4-FFF2-40B4-BE49-F238E27FC236}">
                  <a16:creationId xmlns:a16="http://schemas.microsoft.com/office/drawing/2014/main" id="{CB2F2D3C-CB6E-4124-8CFD-F5FF912CE701}"/>
                </a:ext>
              </a:extLst>
            </p:cNvPr>
            <p:cNvSpPr/>
            <p:nvPr/>
          </p:nvSpPr>
          <p:spPr>
            <a:xfrm>
              <a:off x="11214101" y="3776071"/>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C</a:t>
              </a:r>
            </a:p>
          </p:txBody>
        </p:sp>
        <p:sp>
          <p:nvSpPr>
            <p:cNvPr id="33" name="Rectangle 32">
              <a:extLst>
                <a:ext uri="{FF2B5EF4-FFF2-40B4-BE49-F238E27FC236}">
                  <a16:creationId xmlns:a16="http://schemas.microsoft.com/office/drawing/2014/main" id="{2E9A48C1-0307-49C3-9CC2-100B2FA5FA8F}"/>
                </a:ext>
              </a:extLst>
            </p:cNvPr>
            <p:cNvSpPr/>
            <p:nvPr/>
          </p:nvSpPr>
          <p:spPr>
            <a:xfrm>
              <a:off x="11214097" y="4250768"/>
              <a:ext cx="818146" cy="3635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sp>
          <p:nvSpPr>
            <p:cNvPr id="34" name="Rectangle 33">
              <a:extLst>
                <a:ext uri="{FF2B5EF4-FFF2-40B4-BE49-F238E27FC236}">
                  <a16:creationId xmlns:a16="http://schemas.microsoft.com/office/drawing/2014/main" id="{4DADBA2C-621A-40F0-A25B-B2EAEF9D2142}"/>
                </a:ext>
              </a:extLst>
            </p:cNvPr>
            <p:cNvSpPr/>
            <p:nvPr/>
          </p:nvSpPr>
          <p:spPr>
            <a:xfrm>
              <a:off x="11214101" y="5082792"/>
              <a:ext cx="1311442" cy="84221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t"/>
            <a:lstStyle/>
            <a:p>
              <a:r>
                <a:rPr lang="en-US" sz="1200" dirty="0">
                  <a:solidFill>
                    <a:schemeClr val="tx1"/>
                  </a:solidFill>
                </a:rPr>
                <a:t>Payload Investigator D</a:t>
              </a:r>
            </a:p>
          </p:txBody>
        </p:sp>
        <p:sp>
          <p:nvSpPr>
            <p:cNvPr id="35" name="Rectangle 34">
              <a:extLst>
                <a:ext uri="{FF2B5EF4-FFF2-40B4-BE49-F238E27FC236}">
                  <a16:creationId xmlns:a16="http://schemas.microsoft.com/office/drawing/2014/main" id="{F6C4EA04-F09F-4E9B-AC85-F624873EE204}"/>
                </a:ext>
              </a:extLst>
            </p:cNvPr>
            <p:cNvSpPr/>
            <p:nvPr/>
          </p:nvSpPr>
          <p:spPr>
            <a:xfrm>
              <a:off x="9141614" y="5333680"/>
              <a:ext cx="818146" cy="34043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TREK/ION</a:t>
              </a:r>
            </a:p>
          </p:txBody>
        </p:sp>
        <p:cxnSp>
          <p:nvCxnSpPr>
            <p:cNvPr id="115" name="Connector: Elbow 114">
              <a:extLst>
                <a:ext uri="{FF2B5EF4-FFF2-40B4-BE49-F238E27FC236}">
                  <a16:creationId xmlns:a16="http://schemas.microsoft.com/office/drawing/2014/main" id="{FDD80CDB-D70A-4D90-B751-A1B7F8F46AFD}"/>
                </a:ext>
              </a:extLst>
            </p:cNvPr>
            <p:cNvCxnSpPr>
              <a:cxnSpLocks/>
              <a:stCxn id="20" idx="0"/>
              <a:endCxn id="21" idx="0"/>
            </p:cNvCxnSpPr>
            <p:nvPr/>
          </p:nvCxnSpPr>
          <p:spPr>
            <a:xfrm>
              <a:off x="5854436" y="2562380"/>
              <a:ext cx="5366" cy="1069894"/>
            </a:xfrm>
            <a:prstGeom prst="bentConnector3">
              <a:avLst>
                <a:gd name="adj1" fmla="val 4360157"/>
              </a:avLst>
            </a:prstGeom>
            <a:ln w="19050">
              <a:solidFill>
                <a:schemeClr val="accent1"/>
              </a:solidFill>
              <a:prstDash val="dash"/>
            </a:ln>
            <a:effectLst/>
          </p:spPr>
          <p:style>
            <a:lnRef idx="2">
              <a:schemeClr val="accent3"/>
            </a:lnRef>
            <a:fillRef idx="0">
              <a:schemeClr val="accent3"/>
            </a:fillRef>
            <a:effectRef idx="1">
              <a:schemeClr val="accent3"/>
            </a:effectRef>
            <a:fontRef idx="minor">
              <a:schemeClr val="tx1"/>
            </a:fontRef>
          </p:style>
        </p:cxnSp>
        <p:cxnSp>
          <p:nvCxnSpPr>
            <p:cNvPr id="121" name="Straight Connector 120">
              <a:extLst>
                <a:ext uri="{FF2B5EF4-FFF2-40B4-BE49-F238E27FC236}">
                  <a16:creationId xmlns:a16="http://schemas.microsoft.com/office/drawing/2014/main" id="{A7CB9091-BF6B-47F3-8C4B-26B3B931D33B}"/>
                </a:ext>
              </a:extLst>
            </p:cNvPr>
            <p:cNvCxnSpPr>
              <a:cxnSpLocks/>
            </p:cNvCxnSpPr>
            <p:nvPr/>
          </p:nvCxnSpPr>
          <p:spPr>
            <a:xfrm>
              <a:off x="6088708" y="3133060"/>
              <a:ext cx="837719" cy="0"/>
            </a:xfrm>
            <a:prstGeom prst="line">
              <a:avLst/>
            </a:prstGeom>
            <a:ln w="19050">
              <a:solidFill>
                <a:schemeClr val="accent1"/>
              </a:solidFill>
              <a:prstDash val="dash"/>
            </a:ln>
            <a:effectLst/>
          </p:spPr>
          <p:style>
            <a:lnRef idx="2">
              <a:schemeClr val="accent1"/>
            </a:lnRef>
            <a:fillRef idx="0">
              <a:schemeClr val="accent1"/>
            </a:fillRef>
            <a:effectRef idx="1">
              <a:schemeClr val="accent1"/>
            </a:effectRef>
            <a:fontRef idx="minor">
              <a:schemeClr val="tx1"/>
            </a:fontRef>
          </p:style>
        </p:cxnSp>
        <p:pic>
          <p:nvPicPr>
            <p:cNvPr id="140" name="Graphic 139" descr="Single gear outline">
              <a:extLst>
                <a:ext uri="{FF2B5EF4-FFF2-40B4-BE49-F238E27FC236}">
                  <a16:creationId xmlns:a16="http://schemas.microsoft.com/office/drawing/2014/main" id="{D9EB7EC2-CDCB-495B-B367-C587A54D9F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02295" y="3978938"/>
              <a:ext cx="365760" cy="365760"/>
            </a:xfrm>
            <a:prstGeom prst="rect">
              <a:avLst/>
            </a:prstGeom>
          </p:spPr>
        </p:pic>
        <p:pic>
          <p:nvPicPr>
            <p:cNvPr id="145" name="Graphic 144" descr="World outline">
              <a:extLst>
                <a:ext uri="{FF2B5EF4-FFF2-40B4-BE49-F238E27FC236}">
                  <a16:creationId xmlns:a16="http://schemas.microsoft.com/office/drawing/2014/main" id="{8AC8B778-CF8E-40C6-8348-52A5C94F9B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28028" y="3999900"/>
              <a:ext cx="306882" cy="306882"/>
            </a:xfrm>
            <a:prstGeom prst="rect">
              <a:avLst/>
            </a:prstGeom>
          </p:spPr>
        </p:pic>
        <p:pic>
          <p:nvPicPr>
            <p:cNvPr id="146" name="Graphic 145" descr="Gears outline">
              <a:extLst>
                <a:ext uri="{FF2B5EF4-FFF2-40B4-BE49-F238E27FC236}">
                  <a16:creationId xmlns:a16="http://schemas.microsoft.com/office/drawing/2014/main" id="{8F3CFC3D-9764-4BA0-B631-A68C04BFE74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86700" y="4015779"/>
              <a:ext cx="306882" cy="306882"/>
            </a:xfrm>
            <a:prstGeom prst="rect">
              <a:avLst/>
            </a:prstGeom>
          </p:spPr>
        </p:pic>
        <p:pic>
          <p:nvPicPr>
            <p:cNvPr id="151" name="Graphic 150" descr="Gears outline">
              <a:extLst>
                <a:ext uri="{FF2B5EF4-FFF2-40B4-BE49-F238E27FC236}">
                  <a16:creationId xmlns:a16="http://schemas.microsoft.com/office/drawing/2014/main" id="{B73F4EB9-1E0C-4887-8D6F-80817208E4B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31390" y="2408184"/>
              <a:ext cx="306882" cy="306882"/>
            </a:xfrm>
            <a:prstGeom prst="rect">
              <a:avLst/>
            </a:prstGeom>
          </p:spPr>
        </p:pic>
        <p:pic>
          <p:nvPicPr>
            <p:cNvPr id="152" name="Graphic 151" descr="Gears outline">
              <a:extLst>
                <a:ext uri="{FF2B5EF4-FFF2-40B4-BE49-F238E27FC236}">
                  <a16:creationId xmlns:a16="http://schemas.microsoft.com/office/drawing/2014/main" id="{F05F51F0-3097-4EA6-A8BB-3C2EDEF8DF3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35781" y="3485581"/>
              <a:ext cx="306882" cy="306882"/>
            </a:xfrm>
            <a:prstGeom prst="rect">
              <a:avLst/>
            </a:prstGeom>
          </p:spPr>
        </p:pic>
        <p:pic>
          <p:nvPicPr>
            <p:cNvPr id="153" name="Graphic 152" descr="Gears outline">
              <a:extLst>
                <a:ext uri="{FF2B5EF4-FFF2-40B4-BE49-F238E27FC236}">
                  <a16:creationId xmlns:a16="http://schemas.microsoft.com/office/drawing/2014/main" id="{B8B6825E-D790-4AA7-949F-461E082301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77556" y="2533961"/>
              <a:ext cx="306882" cy="306882"/>
            </a:xfrm>
            <a:prstGeom prst="rect">
              <a:avLst/>
            </a:prstGeom>
          </p:spPr>
        </p:pic>
        <p:pic>
          <p:nvPicPr>
            <p:cNvPr id="154" name="Graphic 153" descr="Gears outline">
              <a:extLst>
                <a:ext uri="{FF2B5EF4-FFF2-40B4-BE49-F238E27FC236}">
                  <a16:creationId xmlns:a16="http://schemas.microsoft.com/office/drawing/2014/main" id="{E3057531-6C57-435A-9D91-BAE567DE5C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74207" y="1222464"/>
              <a:ext cx="306882" cy="306882"/>
            </a:xfrm>
            <a:prstGeom prst="rect">
              <a:avLst/>
            </a:prstGeom>
          </p:spPr>
        </p:pic>
        <p:pic>
          <p:nvPicPr>
            <p:cNvPr id="155" name="Graphic 154" descr="Gears outline">
              <a:extLst>
                <a:ext uri="{FF2B5EF4-FFF2-40B4-BE49-F238E27FC236}">
                  <a16:creationId xmlns:a16="http://schemas.microsoft.com/office/drawing/2014/main" id="{F4A023B1-864C-434C-A102-9BD5C2D563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193900" y="3666247"/>
              <a:ext cx="306882" cy="306882"/>
            </a:xfrm>
            <a:prstGeom prst="rect">
              <a:avLst/>
            </a:prstGeom>
          </p:spPr>
        </p:pic>
        <p:pic>
          <p:nvPicPr>
            <p:cNvPr id="156" name="Graphic 155" descr="Gears outline">
              <a:extLst>
                <a:ext uri="{FF2B5EF4-FFF2-40B4-BE49-F238E27FC236}">
                  <a16:creationId xmlns:a16="http://schemas.microsoft.com/office/drawing/2014/main" id="{8F7A3F5D-87A1-40A4-9DEA-D542D0A489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91164" y="6470982"/>
              <a:ext cx="306882" cy="306882"/>
            </a:xfrm>
            <a:prstGeom prst="rect">
              <a:avLst/>
            </a:prstGeom>
          </p:spPr>
        </p:pic>
        <p:pic>
          <p:nvPicPr>
            <p:cNvPr id="157" name="Graphic 156" descr="Gears outline">
              <a:extLst>
                <a:ext uri="{FF2B5EF4-FFF2-40B4-BE49-F238E27FC236}">
                  <a16:creationId xmlns:a16="http://schemas.microsoft.com/office/drawing/2014/main" id="{5EBF47D3-1B31-42A4-A68C-3E5C8C81EC8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43023" y="4403096"/>
              <a:ext cx="306882" cy="306882"/>
            </a:xfrm>
            <a:prstGeom prst="rect">
              <a:avLst/>
            </a:prstGeom>
          </p:spPr>
        </p:pic>
        <p:pic>
          <p:nvPicPr>
            <p:cNvPr id="158" name="Graphic 157" descr="Gears outline">
              <a:extLst>
                <a:ext uri="{FF2B5EF4-FFF2-40B4-BE49-F238E27FC236}">
                  <a16:creationId xmlns:a16="http://schemas.microsoft.com/office/drawing/2014/main" id="{2C05AD04-0A30-46A3-879F-39A25CC80F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772489" y="5464463"/>
              <a:ext cx="306882" cy="306882"/>
            </a:xfrm>
            <a:prstGeom prst="rect">
              <a:avLst/>
            </a:prstGeom>
          </p:spPr>
        </p:pic>
        <p:pic>
          <p:nvPicPr>
            <p:cNvPr id="159" name="Graphic 158" descr="Gears outline">
              <a:extLst>
                <a:ext uri="{FF2B5EF4-FFF2-40B4-BE49-F238E27FC236}">
                  <a16:creationId xmlns:a16="http://schemas.microsoft.com/office/drawing/2014/main" id="{A6107A11-246E-4C08-8942-CC1D729AB3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43023" y="1782211"/>
              <a:ext cx="306882" cy="306882"/>
            </a:xfrm>
            <a:prstGeom prst="rect">
              <a:avLst/>
            </a:prstGeom>
          </p:spPr>
        </p:pic>
        <p:pic>
          <p:nvPicPr>
            <p:cNvPr id="160" name="Graphic 159" descr="Gears outline">
              <a:extLst>
                <a:ext uri="{FF2B5EF4-FFF2-40B4-BE49-F238E27FC236}">
                  <a16:creationId xmlns:a16="http://schemas.microsoft.com/office/drawing/2014/main" id="{05BF1354-C6F0-4224-AE0F-56EBE114CB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41713" y="3120498"/>
              <a:ext cx="306882" cy="306882"/>
            </a:xfrm>
            <a:prstGeom prst="rect">
              <a:avLst/>
            </a:prstGeom>
          </p:spPr>
        </p:pic>
        <p:cxnSp>
          <p:nvCxnSpPr>
            <p:cNvPr id="161" name="Connector: Elbow 160">
              <a:extLst>
                <a:ext uri="{FF2B5EF4-FFF2-40B4-BE49-F238E27FC236}">
                  <a16:creationId xmlns:a16="http://schemas.microsoft.com/office/drawing/2014/main" id="{FB20EB2D-111B-4362-8828-EF2B3FC897D8}"/>
                </a:ext>
              </a:extLst>
            </p:cNvPr>
            <p:cNvCxnSpPr>
              <a:cxnSpLocks/>
              <a:stCxn id="149" idx="0"/>
              <a:endCxn id="166" idx="0"/>
            </p:cNvCxnSpPr>
            <p:nvPr/>
          </p:nvCxnSpPr>
          <p:spPr>
            <a:xfrm flipH="1">
              <a:off x="7629787" y="4149682"/>
              <a:ext cx="405709" cy="994702"/>
            </a:xfrm>
            <a:prstGeom prst="bentConnector4">
              <a:avLst>
                <a:gd name="adj1" fmla="val -56346"/>
                <a:gd name="adj2" fmla="val 59049"/>
              </a:avLst>
            </a:prstGeom>
            <a:ln w="19050">
              <a:solidFill>
                <a:schemeClr val="accent1"/>
              </a:solidFill>
              <a:prstDash val="solid"/>
            </a:ln>
            <a:effectLst/>
          </p:spPr>
          <p:style>
            <a:lnRef idx="2">
              <a:schemeClr val="accent3"/>
            </a:lnRef>
            <a:fillRef idx="0">
              <a:schemeClr val="accent3"/>
            </a:fillRef>
            <a:effectRef idx="1">
              <a:schemeClr val="accent3"/>
            </a:effectRef>
            <a:fontRef idx="minor">
              <a:schemeClr val="tx1"/>
            </a:fontRef>
          </p:style>
        </p:cxnSp>
        <p:pic>
          <p:nvPicPr>
            <p:cNvPr id="164" name="Graphic 163" descr="Laptop outline">
              <a:extLst>
                <a:ext uri="{FF2B5EF4-FFF2-40B4-BE49-F238E27FC236}">
                  <a16:creationId xmlns:a16="http://schemas.microsoft.com/office/drawing/2014/main" id="{BC7D41E2-B11F-4273-89E0-024D0444B9E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824232" y="5604772"/>
              <a:ext cx="652021" cy="652021"/>
            </a:xfrm>
            <a:prstGeom prst="rect">
              <a:avLst/>
            </a:prstGeom>
          </p:spPr>
        </p:pic>
        <p:pic>
          <p:nvPicPr>
            <p:cNvPr id="165" name="Graphic 164" descr="Laptop outline">
              <a:extLst>
                <a:ext uri="{FF2B5EF4-FFF2-40B4-BE49-F238E27FC236}">
                  <a16:creationId xmlns:a16="http://schemas.microsoft.com/office/drawing/2014/main" id="{80F1F365-2CE2-42ED-8BF6-B8C14DAAA6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53183" y="5604772"/>
              <a:ext cx="652021" cy="652021"/>
            </a:xfrm>
            <a:prstGeom prst="rect">
              <a:avLst/>
            </a:prstGeom>
          </p:spPr>
        </p:pic>
        <p:sp>
          <p:nvSpPr>
            <p:cNvPr id="166" name="Rectangle 165">
              <a:extLst>
                <a:ext uri="{FF2B5EF4-FFF2-40B4-BE49-F238E27FC236}">
                  <a16:creationId xmlns:a16="http://schemas.microsoft.com/office/drawing/2014/main" id="{7043B2CE-81D6-49F7-ADA9-1ADE5A897F11}"/>
                </a:ext>
              </a:extLst>
            </p:cNvPr>
            <p:cNvSpPr/>
            <p:nvPr/>
          </p:nvSpPr>
          <p:spPr>
            <a:xfrm>
              <a:off x="7162327" y="5144384"/>
              <a:ext cx="934920" cy="391425"/>
            </a:xfrm>
            <a:prstGeom prst="rect">
              <a:avLst/>
            </a:prstGeom>
            <a:solidFill>
              <a:schemeClr val="bg1"/>
            </a:solidFill>
            <a:ln w="190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ysClr val="windowText" lastClr="000000"/>
                  </a:solidFill>
                </a:rPr>
                <a:t>User Interface</a:t>
              </a:r>
            </a:p>
          </p:txBody>
        </p:sp>
        <p:sp>
          <p:nvSpPr>
            <p:cNvPr id="177" name="TextBox 176">
              <a:extLst>
                <a:ext uri="{FF2B5EF4-FFF2-40B4-BE49-F238E27FC236}">
                  <a16:creationId xmlns:a16="http://schemas.microsoft.com/office/drawing/2014/main" id="{0189D4E5-3260-4DA6-8D40-5C9802B1B2EB}"/>
                </a:ext>
              </a:extLst>
            </p:cNvPr>
            <p:cNvSpPr txBox="1"/>
            <p:nvPr/>
          </p:nvSpPr>
          <p:spPr>
            <a:xfrm>
              <a:off x="6609438" y="6103155"/>
              <a:ext cx="942733" cy="246221"/>
            </a:xfrm>
            <a:prstGeom prst="rect">
              <a:avLst/>
            </a:prstGeom>
            <a:noFill/>
          </p:spPr>
          <p:txBody>
            <a:bodyPr wrap="square" rtlCol="0">
              <a:spAutoFit/>
            </a:bodyPr>
            <a:lstStyle/>
            <a:p>
              <a:r>
                <a:rPr lang="en-US" sz="1000" dirty="0"/>
                <a:t>DMC from EPC</a:t>
              </a:r>
            </a:p>
          </p:txBody>
        </p:sp>
        <p:sp>
          <p:nvSpPr>
            <p:cNvPr id="180" name="TextBox 179">
              <a:extLst>
                <a:ext uri="{FF2B5EF4-FFF2-40B4-BE49-F238E27FC236}">
                  <a16:creationId xmlns:a16="http://schemas.microsoft.com/office/drawing/2014/main" id="{66693FF8-C30D-4A0E-BCC8-DBEB9BE6B7AE}"/>
                </a:ext>
              </a:extLst>
            </p:cNvPr>
            <p:cNvSpPr txBox="1"/>
            <p:nvPr/>
          </p:nvSpPr>
          <p:spPr>
            <a:xfrm>
              <a:off x="7701903" y="6102971"/>
              <a:ext cx="942733" cy="246221"/>
            </a:xfrm>
            <a:prstGeom prst="rect">
              <a:avLst/>
            </a:prstGeom>
            <a:noFill/>
          </p:spPr>
          <p:txBody>
            <a:bodyPr wrap="square" rtlCol="0">
              <a:spAutoFit/>
            </a:bodyPr>
            <a:lstStyle/>
            <a:p>
              <a:r>
                <a:rPr lang="en-US" sz="1000" dirty="0"/>
                <a:t>DOCR Console</a:t>
              </a:r>
            </a:p>
          </p:txBody>
        </p:sp>
        <p:cxnSp>
          <p:nvCxnSpPr>
            <p:cNvPr id="183" name="Connector: Elbow 182">
              <a:extLst>
                <a:ext uri="{FF2B5EF4-FFF2-40B4-BE49-F238E27FC236}">
                  <a16:creationId xmlns:a16="http://schemas.microsoft.com/office/drawing/2014/main" id="{550752FB-86D2-4C79-9A1E-C54D4655763A}"/>
                </a:ext>
              </a:extLst>
            </p:cNvPr>
            <p:cNvCxnSpPr>
              <a:cxnSpLocks/>
              <a:stCxn id="166" idx="1"/>
              <a:endCxn id="165" idx="1"/>
            </p:cNvCxnSpPr>
            <p:nvPr/>
          </p:nvCxnSpPr>
          <p:spPr>
            <a:xfrm rot="10800000" flipV="1">
              <a:off x="6753183" y="5340097"/>
              <a:ext cx="409144" cy="590686"/>
            </a:xfrm>
            <a:prstGeom prst="bentConnector3">
              <a:avLst>
                <a:gd name="adj1" fmla="val 155873"/>
              </a:avLst>
            </a:prstGeom>
            <a:ln w="19050">
              <a:solidFill>
                <a:schemeClr val="accent1"/>
              </a:solidFill>
              <a:prstDash val="solid"/>
            </a:ln>
            <a:effectLst/>
          </p:spPr>
          <p:style>
            <a:lnRef idx="2">
              <a:schemeClr val="accent3"/>
            </a:lnRef>
            <a:fillRef idx="0">
              <a:schemeClr val="accent3"/>
            </a:fillRef>
            <a:effectRef idx="1">
              <a:schemeClr val="accent3"/>
            </a:effectRef>
            <a:fontRef idx="minor">
              <a:schemeClr val="tx1"/>
            </a:fontRef>
          </p:style>
        </p:cxnSp>
        <p:cxnSp>
          <p:nvCxnSpPr>
            <p:cNvPr id="186" name="Connector: Elbow 185">
              <a:extLst>
                <a:ext uri="{FF2B5EF4-FFF2-40B4-BE49-F238E27FC236}">
                  <a16:creationId xmlns:a16="http://schemas.microsoft.com/office/drawing/2014/main" id="{87F295A0-1A96-4EF5-AADA-253AB4FE3575}"/>
                </a:ext>
              </a:extLst>
            </p:cNvPr>
            <p:cNvCxnSpPr>
              <a:cxnSpLocks/>
              <a:stCxn id="166" idx="3"/>
              <a:endCxn id="164" idx="3"/>
            </p:cNvCxnSpPr>
            <p:nvPr/>
          </p:nvCxnSpPr>
          <p:spPr>
            <a:xfrm>
              <a:off x="8097247" y="5340097"/>
              <a:ext cx="379006" cy="590686"/>
            </a:xfrm>
            <a:prstGeom prst="bentConnector3">
              <a:avLst>
                <a:gd name="adj1" fmla="val 160316"/>
              </a:avLst>
            </a:prstGeom>
            <a:ln w="19050">
              <a:solidFill>
                <a:schemeClr val="accent1"/>
              </a:solidFill>
              <a:prstDash val="solid"/>
            </a:ln>
            <a:effectLst/>
          </p:spPr>
          <p:style>
            <a:lnRef idx="2">
              <a:schemeClr val="accent3"/>
            </a:lnRef>
            <a:fillRef idx="0">
              <a:schemeClr val="accent3"/>
            </a:fillRef>
            <a:effectRef idx="1">
              <a:schemeClr val="accent3"/>
            </a:effectRef>
            <a:fontRef idx="minor">
              <a:schemeClr val="tx1"/>
            </a:fontRef>
          </p:style>
        </p:cxnSp>
        <p:sp>
          <p:nvSpPr>
            <p:cNvPr id="191" name="Cloud 190">
              <a:extLst>
                <a:ext uri="{FF2B5EF4-FFF2-40B4-BE49-F238E27FC236}">
                  <a16:creationId xmlns:a16="http://schemas.microsoft.com/office/drawing/2014/main" id="{270D3882-AE69-4FA8-A4AD-2FCF095430DC}"/>
                </a:ext>
              </a:extLst>
            </p:cNvPr>
            <p:cNvSpPr/>
            <p:nvPr/>
          </p:nvSpPr>
          <p:spPr>
            <a:xfrm>
              <a:off x="10971268" y="2231492"/>
              <a:ext cx="1766840" cy="1444829"/>
            </a:xfrm>
            <a:prstGeom prst="cloud">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Cloud 191">
              <a:extLst>
                <a:ext uri="{FF2B5EF4-FFF2-40B4-BE49-F238E27FC236}">
                  <a16:creationId xmlns:a16="http://schemas.microsoft.com/office/drawing/2014/main" id="{0002BBE5-E08F-4B26-B837-35655E46A9FE}"/>
                </a:ext>
              </a:extLst>
            </p:cNvPr>
            <p:cNvSpPr/>
            <p:nvPr/>
          </p:nvSpPr>
          <p:spPr>
            <a:xfrm>
              <a:off x="10931079" y="3539889"/>
              <a:ext cx="1766840" cy="1444829"/>
            </a:xfrm>
            <a:prstGeom prst="cloud">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Cloud 192">
              <a:extLst>
                <a:ext uri="{FF2B5EF4-FFF2-40B4-BE49-F238E27FC236}">
                  <a16:creationId xmlns:a16="http://schemas.microsoft.com/office/drawing/2014/main" id="{088B3C72-6394-4EAF-A8B8-D7D57F2F005F}"/>
                </a:ext>
              </a:extLst>
            </p:cNvPr>
            <p:cNvSpPr/>
            <p:nvPr/>
          </p:nvSpPr>
          <p:spPr>
            <a:xfrm>
              <a:off x="10986398" y="4788124"/>
              <a:ext cx="1766840" cy="1444829"/>
            </a:xfrm>
            <a:prstGeom prst="cloud">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BB092843-0121-4818-BD0C-9A73D647FC41}"/>
                </a:ext>
              </a:extLst>
            </p:cNvPr>
            <p:cNvGrpSpPr/>
            <p:nvPr/>
          </p:nvGrpSpPr>
          <p:grpSpPr>
            <a:xfrm>
              <a:off x="7146352" y="3333372"/>
              <a:ext cx="962526" cy="996329"/>
              <a:chOff x="7146352" y="3333372"/>
              <a:chExt cx="962526" cy="996329"/>
            </a:xfrm>
          </p:grpSpPr>
          <p:sp>
            <p:nvSpPr>
              <p:cNvPr id="23" name="Hexagon 22">
                <a:extLst>
                  <a:ext uri="{FF2B5EF4-FFF2-40B4-BE49-F238E27FC236}">
                    <a16:creationId xmlns:a16="http://schemas.microsoft.com/office/drawing/2014/main" id="{592C93DC-5720-4686-9917-1817936862EF}"/>
                  </a:ext>
                </a:extLst>
              </p:cNvPr>
              <p:cNvSpPr/>
              <p:nvPr/>
            </p:nvSpPr>
            <p:spPr>
              <a:xfrm>
                <a:off x="7146352" y="3333372"/>
                <a:ext cx="962526" cy="635901"/>
              </a:xfrm>
              <a:prstGeom prst="hexagon">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DTNME</a:t>
                </a:r>
              </a:p>
              <a:p>
                <a:pPr algn="ctr"/>
                <a:r>
                  <a:rPr lang="en-US" sz="1200" dirty="0">
                    <a:solidFill>
                      <a:schemeClr val="tx1"/>
                    </a:solidFill>
                  </a:rPr>
                  <a:t>G/W 2</a:t>
                </a:r>
              </a:p>
              <a:p>
                <a:pPr algn="ctr"/>
                <a:r>
                  <a:rPr lang="en-US" sz="1200" dirty="0">
                    <a:solidFill>
                      <a:schemeClr val="tx1"/>
                    </a:solidFill>
                  </a:rPr>
                  <a:t>HOSC</a:t>
                </a:r>
              </a:p>
            </p:txBody>
          </p:sp>
          <p:sp>
            <p:nvSpPr>
              <p:cNvPr id="149" name="Hexagon 148">
                <a:extLst>
                  <a:ext uri="{FF2B5EF4-FFF2-40B4-BE49-F238E27FC236}">
                    <a16:creationId xmlns:a16="http://schemas.microsoft.com/office/drawing/2014/main" id="{B29BB748-C004-497B-8ACF-AED55FCCE920}"/>
                  </a:ext>
                </a:extLst>
              </p:cNvPr>
              <p:cNvSpPr/>
              <p:nvPr/>
            </p:nvSpPr>
            <p:spPr>
              <a:xfrm>
                <a:off x="7212536" y="3969662"/>
                <a:ext cx="822960" cy="360039"/>
              </a:xfrm>
              <a:prstGeom prst="hexagon">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chemeClr val="tx1"/>
                  </a:solidFill>
                </a:endParaRPr>
              </a:p>
            </p:txBody>
          </p:sp>
        </p:grpSp>
        <p:cxnSp>
          <p:nvCxnSpPr>
            <p:cNvPr id="141" name="Straight Connector 140">
              <a:extLst>
                <a:ext uri="{FF2B5EF4-FFF2-40B4-BE49-F238E27FC236}">
                  <a16:creationId xmlns:a16="http://schemas.microsoft.com/office/drawing/2014/main" id="{5D24B49B-DCB9-430D-A82D-5F28E19D3097}"/>
                </a:ext>
              </a:extLst>
            </p:cNvPr>
            <p:cNvCxnSpPr>
              <a:cxnSpLocks/>
            </p:cNvCxnSpPr>
            <p:nvPr/>
          </p:nvCxnSpPr>
          <p:spPr>
            <a:xfrm>
              <a:off x="7312956" y="3969273"/>
              <a:ext cx="630936" cy="0"/>
            </a:xfrm>
            <a:prstGeom prst="line">
              <a:avLst/>
            </a:prstGeom>
            <a:ln w="19050">
              <a:solidFill>
                <a:schemeClr val="bg1"/>
              </a:solidFill>
              <a:prstDash val="solid"/>
            </a:ln>
            <a:effectLst/>
          </p:spPr>
          <p:style>
            <a:lnRef idx="2">
              <a:schemeClr val="accent1"/>
            </a:lnRef>
            <a:fillRef idx="0">
              <a:schemeClr val="accent1"/>
            </a:fillRef>
            <a:effectRef idx="1">
              <a:schemeClr val="accent1"/>
            </a:effectRef>
            <a:fontRef idx="minor">
              <a:schemeClr val="tx1"/>
            </a:fontRef>
          </p:style>
        </p:cxnSp>
      </p:grpSp>
      <p:cxnSp>
        <p:nvCxnSpPr>
          <p:cNvPr id="162" name="Straight Connector 161">
            <a:extLst>
              <a:ext uri="{FF2B5EF4-FFF2-40B4-BE49-F238E27FC236}">
                <a16:creationId xmlns:a16="http://schemas.microsoft.com/office/drawing/2014/main" id="{FD6B6240-B12F-479F-A4B3-E29375D40C98}"/>
              </a:ext>
            </a:extLst>
          </p:cNvPr>
          <p:cNvCxnSpPr>
            <a:cxnSpLocks/>
            <a:stCxn id="13" idx="3"/>
          </p:cNvCxnSpPr>
          <p:nvPr/>
        </p:nvCxnSpPr>
        <p:spPr>
          <a:xfrm>
            <a:off x="1578134" y="4953355"/>
            <a:ext cx="1398313" cy="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8101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11DFDB3DA3845BD556C40032E64D0" ma:contentTypeVersion="13" ma:contentTypeDescription="Create a new document." ma:contentTypeScope="" ma:versionID="7ccc8eb938b7cd3ba8160e13c0b89c17">
  <xsd:schema xmlns:xsd="http://www.w3.org/2001/XMLSchema" xmlns:xs="http://www.w3.org/2001/XMLSchema" xmlns:p="http://schemas.microsoft.com/office/2006/metadata/properties" xmlns:ns2="6527ccf2-24c5-4a86-be07-80241091aeab" xmlns:ns3="43f8f0fe-7515-424d-86d7-0a337e4aa03f" xmlns:ns4="d900e117-17a0-4b24-9e47-511ef1d02c43" targetNamespace="http://schemas.microsoft.com/office/2006/metadata/properties" ma:root="true" ma:fieldsID="968e0fb156235f8c0e5c548f9dae4a47" ns2:_="" ns3:_="" ns4:_="">
    <xsd:import namespace="6527ccf2-24c5-4a86-be07-80241091aeab"/>
    <xsd:import namespace="43f8f0fe-7515-424d-86d7-0a337e4aa03f"/>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27ccf2-24c5-4a86-be07-80241091ae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f8f0fe-7515-424d-86d7-0a337e4aa03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204941f-0dce-4e71-b2d5-67ab6ba24565}" ma:internalName="TaxCatchAll" ma:showField="CatchAllData" ma:web="43f8f0fe-7515-424d-86d7-0a337e4aa0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527ccf2-24c5-4a86-be07-80241091aeab">
      <Terms xmlns="http://schemas.microsoft.com/office/infopath/2007/PartnerControls"/>
    </lcf76f155ced4ddcb4097134ff3c332f>
    <TaxCatchAll xmlns="d900e117-17a0-4b24-9e47-511ef1d02c43" xsi:nil="true"/>
    <SharedWithUsers xmlns="43f8f0fe-7515-424d-86d7-0a337e4aa03f">
      <UserInfo>
        <DisplayName>Deaton, Joshua E. (MSFC-HP27)[MOSSI2]</DisplayName>
        <AccountId>12</AccountId>
        <AccountType/>
      </UserInfo>
      <UserInfo>
        <DisplayName>Jackson, Jonathan W. (MSFC-HP27)[MOSSI2]</DisplayName>
        <AccountId>20</AccountId>
        <AccountType/>
      </UserInfo>
    </SharedWithUsers>
  </documentManagement>
</p:properties>
</file>

<file path=customXml/itemProps1.xml><?xml version="1.0" encoding="utf-8"?>
<ds:datastoreItem xmlns:ds="http://schemas.openxmlformats.org/officeDocument/2006/customXml" ds:itemID="{ED74FE54-DD5D-47FC-A9F1-444A983774F1}">
  <ds:schemaRefs>
    <ds:schemaRef ds:uri="43f8f0fe-7515-424d-86d7-0a337e4aa03f"/>
    <ds:schemaRef ds:uri="6527ccf2-24c5-4a86-be07-80241091aea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4581625-1019-444D-8102-9453BDF1711A}">
  <ds:schemaRefs>
    <ds:schemaRef ds:uri="http://schemas.microsoft.com/sharepoint/v3/contenttype/forms"/>
  </ds:schemaRefs>
</ds:datastoreItem>
</file>

<file path=customXml/itemProps3.xml><?xml version="1.0" encoding="utf-8"?>
<ds:datastoreItem xmlns:ds="http://schemas.openxmlformats.org/officeDocument/2006/customXml" ds:itemID="{2E1AEC43-6064-460D-BBC5-87A187C15A9A}">
  <ds:schemaRefs>
    <ds:schemaRef ds:uri="http://purl.org/dc/elements/1.1/"/>
    <ds:schemaRef ds:uri="http://schemas.microsoft.com/office/2006/documentManagement/types"/>
    <ds:schemaRef ds:uri="d900e117-17a0-4b24-9e47-511ef1d02c43"/>
    <ds:schemaRef ds:uri="http://www.w3.org/XML/1998/namespace"/>
    <ds:schemaRef ds:uri="43f8f0fe-7515-424d-86d7-0a337e4aa03f"/>
    <ds:schemaRef ds:uri="http://purl.org/dc/terms/"/>
    <ds:schemaRef ds:uri="http://purl.org/dc/dcmitype/"/>
    <ds:schemaRef ds:uri="6527ccf2-24c5-4a86-be07-80241091aeab"/>
    <ds:schemaRef ds:uri="http://schemas.openxmlformats.org/package/2006/metadata/core-properties"/>
    <ds:schemaRef ds:uri="http://schemas.microsoft.com/office/infopath/2007/PartnerControls"/>
    <ds:schemaRef ds:uri="http://schemas.microsoft.com/office/2006/metadata/propertie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Retrospect</Template>
  <TotalTime>245234</TotalTime>
  <Words>1021</Words>
  <Application>Microsoft Office PowerPoint</Application>
  <PresentationFormat>Custom</PresentationFormat>
  <Paragraphs>242</Paragraphs>
  <Slides>10</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ECR Presentation Template for COLSA CPEs</dc:title>
  <dc:creator>ODIN</dc:creator>
  <cp:lastModifiedBy>Jackson, Jonathan W. (MSFC-HP27)[MOSSI2]</cp:lastModifiedBy>
  <cp:revision>529</cp:revision>
  <cp:lastPrinted>2019-05-11T00:34:03Z</cp:lastPrinted>
  <dcterms:created xsi:type="dcterms:W3CDTF">2017-02-06T15:32:04Z</dcterms:created>
  <dcterms:modified xsi:type="dcterms:W3CDTF">2024-01-15T22:05:02Z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0x01010019211DFDB3DA3845BD556C40032E64D0</vt:lpwstr>
  </property>
  <property fmtid="{D5CDD505-2E9C-101B-9397-08002B2CF9AE}" pid="3" name="MediaServiceImageTags">
    <vt:lpwstr/>
  </property>
</Properties>
</file>