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handoutMasterIdLst>
    <p:handoutMasterId r:id="rId22"/>
  </p:handoutMasterIdLst>
  <p:sldIdLst>
    <p:sldId id="385" r:id="rId2"/>
    <p:sldId id="1188" r:id="rId3"/>
    <p:sldId id="3006" r:id="rId4"/>
    <p:sldId id="1220" r:id="rId5"/>
    <p:sldId id="2665" r:id="rId6"/>
    <p:sldId id="3018" r:id="rId7"/>
    <p:sldId id="3023" r:id="rId8"/>
    <p:sldId id="3017" r:id="rId9"/>
    <p:sldId id="3024" r:id="rId10"/>
    <p:sldId id="3025" r:id="rId11"/>
    <p:sldId id="3019" r:id="rId12"/>
    <p:sldId id="3016" r:id="rId13"/>
    <p:sldId id="3002" r:id="rId14"/>
    <p:sldId id="3015" r:id="rId15"/>
    <p:sldId id="2984" r:id="rId16"/>
    <p:sldId id="3026" r:id="rId17"/>
    <p:sldId id="2985" r:id="rId18"/>
    <p:sldId id="2988" r:id="rId19"/>
    <p:sldId id="2990" r:id="rId20"/>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84">
          <p15:clr>
            <a:srgbClr val="A4A3A4"/>
          </p15:clr>
        </p15:guide>
        <p15:guide id="2" pos="215">
          <p15:clr>
            <a:srgbClr val="A4A3A4"/>
          </p15:clr>
        </p15:guide>
        <p15:guide id="3" orient="horz" pos="939">
          <p15:clr>
            <a:srgbClr val="A4A3A4"/>
          </p15:clr>
        </p15:guide>
        <p15:guide id="4" pos="2763">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ilgore, Roman A. (GSFC-3230)" initials="KRA(" lastIdx="2" clrIdx="0"/>
  <p:cmAuthor id="1" name="Pellish, Jonny (GSFC-5000)" initials="PJ(" lastIdx="31" clrIdx="1">
    <p:extLst>
      <p:ext uri="{19B8F6BF-5375-455C-9EA6-DF929625EA0E}">
        <p15:presenceInfo xmlns:p15="http://schemas.microsoft.com/office/powerpoint/2012/main" userId="S::jpellish@ndc.nasa.gov::6f3bfc9c-5370-4e62-8c33-b46e5cf467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00FF"/>
    <a:srgbClr val="69EB35"/>
    <a:srgbClr val="006600"/>
    <a:srgbClr val="D7E4BE"/>
    <a:srgbClr val="B7CE88"/>
    <a:srgbClr val="1863AB"/>
    <a:srgbClr val="3333CC"/>
    <a:srgbClr val="008000"/>
    <a:srgbClr val="F1C234"/>
    <a:srgbClr val="234A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7561" autoAdjust="0"/>
    <p:restoredTop sz="88228" autoAdjust="0"/>
  </p:normalViewPr>
  <p:slideViewPr>
    <p:cSldViewPr snapToGrid="0">
      <p:cViewPr varScale="1">
        <p:scale>
          <a:sx n="132" d="100"/>
          <a:sy n="132" d="100"/>
        </p:scale>
        <p:origin x="1824" y="176"/>
      </p:cViewPr>
      <p:guideLst>
        <p:guide orient="horz" pos="984"/>
        <p:guide pos="215"/>
        <p:guide orient="horz" pos="939"/>
        <p:guide pos="2763"/>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105" d="100"/>
          <a:sy n="105" d="100"/>
        </p:scale>
        <p:origin x="-3008" y="-12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641" cy="464184"/>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97609" y="0"/>
            <a:ext cx="2982641" cy="464184"/>
          </a:xfrm>
          <a:prstGeom prst="rect">
            <a:avLst/>
          </a:prstGeom>
        </p:spPr>
        <p:txBody>
          <a:bodyPr vert="horz" lIns="91440" tIns="45720" rIns="91440" bIns="45720" rtlCol="0"/>
          <a:lstStyle>
            <a:lvl1pPr algn="r">
              <a:defRPr sz="1200"/>
            </a:lvl1pPr>
          </a:lstStyle>
          <a:p>
            <a:fld id="{C9CABACB-904D-094F-9E7B-536B3FEBB582}" type="datetimeFigureOut">
              <a:rPr lang="en-US" smtClean="0"/>
              <a:t>1/11/24</a:t>
            </a:fld>
            <a:endParaRPr lang="en-US" dirty="0"/>
          </a:p>
        </p:txBody>
      </p:sp>
      <p:sp>
        <p:nvSpPr>
          <p:cNvPr id="4" name="Footer Placeholder 3"/>
          <p:cNvSpPr>
            <a:spLocks noGrp="1"/>
          </p:cNvSpPr>
          <p:nvPr>
            <p:ph type="ftr" sz="quarter" idx="2"/>
          </p:nvPr>
        </p:nvSpPr>
        <p:spPr>
          <a:xfrm>
            <a:off x="0" y="8830627"/>
            <a:ext cx="2982641" cy="46418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7609" y="8830627"/>
            <a:ext cx="2982641" cy="464184"/>
          </a:xfrm>
          <a:prstGeom prst="rect">
            <a:avLst/>
          </a:prstGeom>
        </p:spPr>
        <p:txBody>
          <a:bodyPr vert="horz" lIns="91440" tIns="45720" rIns="91440" bIns="45720" rtlCol="0" anchor="b"/>
          <a:lstStyle>
            <a:lvl1pPr algn="r">
              <a:defRPr sz="1200"/>
            </a:lvl1pPr>
          </a:lstStyle>
          <a:p>
            <a:fld id="{D262B98C-CAAB-B146-8AA0-546D78A31D83}" type="slidenum">
              <a:rPr lang="en-US" smtClean="0"/>
              <a:t>‹#›</a:t>
            </a:fld>
            <a:endParaRPr lang="en-US" dirty="0"/>
          </a:p>
        </p:txBody>
      </p:sp>
    </p:spTree>
    <p:extLst>
      <p:ext uri="{BB962C8B-B14F-4D97-AF65-F5344CB8AC3E}">
        <p14:creationId xmlns:p14="http://schemas.microsoft.com/office/powerpoint/2010/main" val="21308197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82119" cy="464820"/>
          </a:xfrm>
          <a:prstGeom prst="rect">
            <a:avLst/>
          </a:prstGeom>
        </p:spPr>
        <p:txBody>
          <a:bodyPr vert="horz" lIns="92958" tIns="46479" rIns="92958" bIns="46479" rtlCol="0"/>
          <a:lstStyle>
            <a:lvl1pPr algn="l">
              <a:defRPr sz="1200"/>
            </a:lvl1pPr>
          </a:lstStyle>
          <a:p>
            <a:endParaRPr lang="en-US" dirty="0"/>
          </a:p>
        </p:txBody>
      </p:sp>
      <p:sp>
        <p:nvSpPr>
          <p:cNvPr id="3" name="Date Placeholder 2"/>
          <p:cNvSpPr>
            <a:spLocks noGrp="1"/>
          </p:cNvSpPr>
          <p:nvPr>
            <p:ph type="dt" idx="1"/>
          </p:nvPr>
        </p:nvSpPr>
        <p:spPr>
          <a:xfrm>
            <a:off x="3898102" y="1"/>
            <a:ext cx="2982119" cy="464820"/>
          </a:xfrm>
          <a:prstGeom prst="rect">
            <a:avLst/>
          </a:prstGeom>
        </p:spPr>
        <p:txBody>
          <a:bodyPr vert="horz" lIns="92958" tIns="46479" rIns="92958" bIns="46479" rtlCol="0"/>
          <a:lstStyle>
            <a:lvl1pPr algn="r">
              <a:defRPr sz="1200"/>
            </a:lvl1pPr>
          </a:lstStyle>
          <a:p>
            <a:fld id="{4770B855-4BB0-D049-BF04-D66C443CB33A}" type="datetimeFigureOut">
              <a:rPr lang="en-US" smtClean="0"/>
              <a:pPr/>
              <a:t>1/11/24</a:t>
            </a:fld>
            <a:endParaRPr lang="en-US" dirty="0"/>
          </a:p>
        </p:txBody>
      </p:sp>
      <p:sp>
        <p:nvSpPr>
          <p:cNvPr id="4" name="Slide Image Placeholder 3"/>
          <p:cNvSpPr>
            <a:spLocks noGrp="1" noRot="1" noChangeAspect="1"/>
          </p:cNvSpPr>
          <p:nvPr>
            <p:ph type="sldImg" idx="2"/>
          </p:nvPr>
        </p:nvSpPr>
        <p:spPr>
          <a:xfrm>
            <a:off x="1117600" y="698500"/>
            <a:ext cx="4646613" cy="3486150"/>
          </a:xfrm>
          <a:prstGeom prst="rect">
            <a:avLst/>
          </a:prstGeom>
          <a:noFill/>
          <a:ln w="12700">
            <a:solidFill>
              <a:prstClr val="black"/>
            </a:solidFill>
          </a:ln>
        </p:spPr>
        <p:txBody>
          <a:bodyPr vert="horz" lIns="92958" tIns="46479" rIns="92958" bIns="46479" rtlCol="0" anchor="ctr"/>
          <a:lstStyle/>
          <a:p>
            <a:endParaRPr lang="en-US" dirty="0"/>
          </a:p>
        </p:txBody>
      </p:sp>
      <p:sp>
        <p:nvSpPr>
          <p:cNvPr id="5" name="Notes Placeholder 4"/>
          <p:cNvSpPr>
            <a:spLocks noGrp="1"/>
          </p:cNvSpPr>
          <p:nvPr>
            <p:ph type="body" sz="quarter" idx="3"/>
          </p:nvPr>
        </p:nvSpPr>
        <p:spPr>
          <a:xfrm>
            <a:off x="688182" y="4415791"/>
            <a:ext cx="5505450" cy="4183380"/>
          </a:xfrm>
          <a:prstGeom prst="rect">
            <a:avLst/>
          </a:prstGeom>
        </p:spPr>
        <p:txBody>
          <a:bodyPr vert="horz" lIns="92958" tIns="46479" rIns="92958" bIns="464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2958" tIns="46479" rIns="92958" bIns="4647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958" tIns="46479" rIns="92958" bIns="46479" rtlCol="0" anchor="b"/>
          <a:lstStyle>
            <a:lvl1pPr algn="r">
              <a:defRPr sz="1200"/>
            </a:lvl1pPr>
          </a:lstStyle>
          <a:p>
            <a:fld id="{40A739EF-F548-F948-9711-AC63F8CE9628}" type="slidenum">
              <a:rPr lang="en-US" smtClean="0"/>
              <a:pPr/>
              <a:t>‹#›</a:t>
            </a:fld>
            <a:endParaRPr lang="en-US" dirty="0"/>
          </a:p>
        </p:txBody>
      </p:sp>
    </p:spTree>
    <p:extLst>
      <p:ext uri="{BB962C8B-B14F-4D97-AF65-F5344CB8AC3E}">
        <p14:creationId xmlns:p14="http://schemas.microsoft.com/office/powerpoint/2010/main" val="52512503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endParaRPr lang="en-US" dirty="0"/>
          </a:p>
        </p:txBody>
      </p:sp>
      <p:sp>
        <p:nvSpPr>
          <p:cNvPr id="4" name="Slide Number Placeholder 3"/>
          <p:cNvSpPr>
            <a:spLocks noGrp="1"/>
          </p:cNvSpPr>
          <p:nvPr>
            <p:ph type="sldNum" sz="quarter" idx="10"/>
          </p:nvPr>
        </p:nvSpPr>
        <p:spPr/>
        <p:txBody>
          <a:bodyPr/>
          <a:lstStyle/>
          <a:p>
            <a:fld id="{40A739EF-F548-F948-9711-AC63F8CE9628}" type="slidenum">
              <a:rPr lang="en-US" smtClean="0"/>
              <a:pPr/>
              <a:t>1</a:t>
            </a:fld>
            <a:endParaRPr lang="en-US" dirty="0"/>
          </a:p>
        </p:txBody>
      </p:sp>
    </p:spTree>
    <p:extLst>
      <p:ext uri="{BB962C8B-B14F-4D97-AF65-F5344CB8AC3E}">
        <p14:creationId xmlns:p14="http://schemas.microsoft.com/office/powerpoint/2010/main" val="1673019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2</a:t>
            </a:fld>
            <a:endParaRPr lang="en-US" dirty="0"/>
          </a:p>
        </p:txBody>
      </p:sp>
    </p:spTree>
    <p:extLst>
      <p:ext uri="{BB962C8B-B14F-4D97-AF65-F5344CB8AC3E}">
        <p14:creationId xmlns:p14="http://schemas.microsoft.com/office/powerpoint/2010/main" val="31526380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3</a:t>
            </a:fld>
            <a:endParaRPr lang="en-US" dirty="0"/>
          </a:p>
        </p:txBody>
      </p:sp>
    </p:spTree>
    <p:extLst>
      <p:ext uri="{BB962C8B-B14F-4D97-AF65-F5344CB8AC3E}">
        <p14:creationId xmlns:p14="http://schemas.microsoft.com/office/powerpoint/2010/main" val="31526380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15</a:t>
            </a:fld>
            <a:endParaRPr lang="en-US" dirty="0"/>
          </a:p>
        </p:txBody>
      </p:sp>
    </p:spTree>
    <p:extLst>
      <p:ext uri="{BB962C8B-B14F-4D97-AF65-F5344CB8AC3E}">
        <p14:creationId xmlns:p14="http://schemas.microsoft.com/office/powerpoint/2010/main" val="4000453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17</a:t>
            </a:fld>
            <a:endParaRPr lang="en-US" dirty="0"/>
          </a:p>
        </p:txBody>
      </p:sp>
    </p:spTree>
    <p:extLst>
      <p:ext uri="{BB962C8B-B14F-4D97-AF65-F5344CB8AC3E}">
        <p14:creationId xmlns:p14="http://schemas.microsoft.com/office/powerpoint/2010/main" val="1193184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18</a:t>
            </a:fld>
            <a:endParaRPr lang="en-US" dirty="0"/>
          </a:p>
        </p:txBody>
      </p:sp>
    </p:spTree>
    <p:extLst>
      <p:ext uri="{BB962C8B-B14F-4D97-AF65-F5344CB8AC3E}">
        <p14:creationId xmlns:p14="http://schemas.microsoft.com/office/powerpoint/2010/main" val="1508522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A739EF-F548-F948-9711-AC63F8CE9628}" type="slidenum">
              <a:rPr lang="en-US" smtClean="0"/>
              <a:pPr/>
              <a:t>19</a:t>
            </a:fld>
            <a:endParaRPr lang="en-US" dirty="0"/>
          </a:p>
        </p:txBody>
      </p:sp>
    </p:spTree>
    <p:extLst>
      <p:ext uri="{BB962C8B-B14F-4D97-AF65-F5344CB8AC3E}">
        <p14:creationId xmlns:p14="http://schemas.microsoft.com/office/powerpoint/2010/main" val="688706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file://localhost/Users/kgammage/Documents/CustomerWork/ToDo/U4%20-%20Code%20300%20SMA%20Branding/Code%20300%20SMA%20FINAL%20LOGO%20FILES/SMA_PPT_Template/SMA_Code_300_logo.png" TargetMode="External"/><Relationship Id="rId5" Type="http://schemas.openxmlformats.org/officeDocument/2006/relationships/image" Target="../media/image3.png"/><Relationship Id="rId4" Type="http://schemas.openxmlformats.org/officeDocument/2006/relationships/image" Target="file://localhost/Users/kgammage/Documents/CustomerWork/Meatballs/NASA.gif"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buClr>
                <a:srgbClr val="77AD3F"/>
              </a:buClr>
              <a:defRPr>
                <a:solidFill>
                  <a:srgbClr val="1863AB"/>
                </a:solidFill>
              </a:defRPr>
            </a:lvl1pPr>
            <a:lvl2pPr>
              <a:buClr>
                <a:srgbClr val="77AD3F"/>
              </a:buClr>
              <a:defRPr>
                <a:solidFill>
                  <a:srgbClr val="1863AB"/>
                </a:solidFill>
              </a:defRPr>
            </a:lvl2pPr>
            <a:lvl3pPr>
              <a:buClr>
                <a:srgbClr val="77AD3F"/>
              </a:buClr>
              <a:defRPr>
                <a:solidFill>
                  <a:srgbClr val="1863AB"/>
                </a:solidFill>
              </a:defRPr>
            </a:lvl3pPr>
            <a:lvl4pPr>
              <a:buClr>
                <a:srgbClr val="77AD3F"/>
              </a:buClr>
              <a:defRPr>
                <a:solidFill>
                  <a:srgbClr val="1863AB"/>
                </a:solidFill>
              </a:defRPr>
            </a:lvl4pPr>
            <a:lvl5pPr>
              <a:buClr>
                <a:srgbClr val="77AD3F"/>
              </a:buClr>
              <a:defRPr>
                <a:solidFill>
                  <a:srgbClr val="1863AB"/>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5"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8" name="Subtitle 2"/>
          <p:cNvSpPr>
            <a:spLocks noGrp="1"/>
          </p:cNvSpPr>
          <p:nvPr>
            <p:ph type="subTitle" idx="1"/>
          </p:nvPr>
        </p:nvSpPr>
        <p:spPr>
          <a:xfrm>
            <a:off x="3084116" y="3114639"/>
            <a:ext cx="5674369" cy="1588337"/>
          </a:xfrm>
          <a:ln>
            <a:noFill/>
          </a:ln>
        </p:spPr>
        <p:txBody>
          <a:bodyPr/>
          <a:lstStyle>
            <a:lvl1pPr marL="0" indent="0" algn="l">
              <a:buNone/>
              <a:defRPr>
                <a:ln>
                  <a:noFill/>
                </a:ln>
                <a:solidFill>
                  <a:srgbClr val="1863AB"/>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9" name="TextBox 8"/>
          <p:cNvSpPr txBox="1"/>
          <p:nvPr userDrawn="1"/>
        </p:nvSpPr>
        <p:spPr>
          <a:xfrm>
            <a:off x="261079" y="621944"/>
            <a:ext cx="2850848" cy="246221"/>
          </a:xfrm>
          <a:prstGeom prst="rect">
            <a:avLst/>
          </a:prstGeom>
          <a:noFill/>
        </p:spPr>
        <p:txBody>
          <a:bodyPr wrap="none" rtlCol="0">
            <a:spAutoFit/>
          </a:bodyPr>
          <a:lstStyle/>
          <a:p>
            <a:r>
              <a:rPr lang="en-US" sz="1000" dirty="0">
                <a:solidFill>
                  <a:srgbClr val="0A3474"/>
                </a:solidFill>
                <a:latin typeface="Arial"/>
                <a:cs typeface="Arial"/>
              </a:rPr>
              <a:t>National Aeronautics</a:t>
            </a:r>
            <a:r>
              <a:rPr lang="en-US" sz="1000" baseline="0" dirty="0">
                <a:solidFill>
                  <a:srgbClr val="0A3474"/>
                </a:solidFill>
                <a:latin typeface="Arial"/>
                <a:cs typeface="Arial"/>
              </a:rPr>
              <a:t> and Space Administration</a:t>
            </a:r>
            <a:endParaRPr lang="en-US" sz="1000" dirty="0">
              <a:solidFill>
                <a:srgbClr val="0A3474"/>
              </a:solidFill>
              <a:latin typeface="Arial"/>
              <a:cs typeface="Arial"/>
            </a:endParaRPr>
          </a:p>
        </p:txBody>
      </p:sp>
      <p:sp>
        <p:nvSpPr>
          <p:cNvPr id="10" name="TextBox 9"/>
          <p:cNvSpPr txBox="1"/>
          <p:nvPr userDrawn="1"/>
        </p:nvSpPr>
        <p:spPr>
          <a:xfrm>
            <a:off x="261079" y="6496692"/>
            <a:ext cx="1082348" cy="246221"/>
          </a:xfrm>
          <a:prstGeom prst="rect">
            <a:avLst/>
          </a:prstGeom>
          <a:noFill/>
        </p:spPr>
        <p:txBody>
          <a:bodyPr wrap="none" rtlCol="0">
            <a:spAutoFit/>
          </a:bodyPr>
          <a:lstStyle/>
          <a:p>
            <a:pPr algn="l"/>
            <a:r>
              <a:rPr lang="en-US" sz="1000" b="1" dirty="0">
                <a:solidFill>
                  <a:srgbClr val="0A3474"/>
                </a:solidFill>
                <a:effectLst/>
                <a:latin typeface="Arial"/>
                <a:cs typeface="Arial"/>
              </a:rPr>
              <a:t>www.nasa.gov</a:t>
            </a:r>
          </a:p>
        </p:txBody>
      </p:sp>
      <p:sp>
        <p:nvSpPr>
          <p:cNvPr id="7" name="Title 1"/>
          <p:cNvSpPr>
            <a:spLocks noGrp="1"/>
          </p:cNvSpPr>
          <p:nvPr>
            <p:ph type="ctrTitle" hasCustomPrompt="1"/>
          </p:nvPr>
        </p:nvSpPr>
        <p:spPr>
          <a:xfrm>
            <a:off x="2499544" y="1461562"/>
            <a:ext cx="6258941" cy="1511960"/>
          </a:xfrm>
        </p:spPr>
        <p:txBody>
          <a:bodyPr>
            <a:normAutofit/>
          </a:bodyPr>
          <a:lstStyle>
            <a:lvl1pPr algn="l">
              <a:spcAft>
                <a:spcPts val="0"/>
              </a:spcAft>
              <a:defRPr sz="3600">
                <a:solidFill>
                  <a:schemeClr val="bg1"/>
                </a:solidFill>
                <a:effectLst>
                  <a:outerShdw blurRad="50800" dist="38100" dir="2700000" algn="tl" rotWithShape="0">
                    <a:srgbClr val="000000">
                      <a:alpha val="75000"/>
                    </a:srgbClr>
                  </a:outerShdw>
                </a:effectLst>
              </a:defRPr>
            </a:lvl1pPr>
          </a:lstStyle>
          <a:p>
            <a:br>
              <a:rPr lang="en-US" dirty="0"/>
            </a:br>
            <a:r>
              <a:rPr lang="en-US" dirty="0"/>
              <a:t>Click to edit Master title style</a:t>
            </a:r>
            <a:br>
              <a:rPr lang="en-US" dirty="0"/>
            </a:br>
            <a:endParaRPr lang="en-US" dirty="0"/>
          </a:p>
        </p:txBody>
      </p:sp>
      <p:pic>
        <p:nvPicPr>
          <p:cNvPr id="13" name="NASA.gif" descr="/Users/kgammage/Documents/CustomerWork/Meatballs/NASA.gif"/>
          <p:cNvPicPr>
            <a:picLocks noChangeAspect="1"/>
          </p:cNvPicPr>
          <p:nvPr userDrawn="1"/>
        </p:nvPicPr>
        <p:blipFill>
          <a:blip r:embed="rId3" r:link="rId4"/>
          <a:stretch>
            <a:fillRect/>
          </a:stretch>
        </p:blipFill>
        <p:spPr>
          <a:xfrm>
            <a:off x="7711309" y="258783"/>
            <a:ext cx="1086856" cy="934696"/>
          </a:xfrm>
          <a:prstGeom prst="rect">
            <a:avLst/>
          </a:prstGeom>
        </p:spPr>
      </p:pic>
      <p:sp>
        <p:nvSpPr>
          <p:cNvPr id="15" name="TextBox 14"/>
          <p:cNvSpPr txBox="1"/>
          <p:nvPr userDrawn="1"/>
        </p:nvSpPr>
        <p:spPr>
          <a:xfrm>
            <a:off x="4243179" y="5504211"/>
            <a:ext cx="4777355" cy="584776"/>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600" b="1" spc="200" dirty="0">
                <a:solidFill>
                  <a:srgbClr val="1863AB"/>
                </a:solidFill>
                <a:latin typeface="Arial"/>
                <a:cs typeface="Arial"/>
              </a:rPr>
              <a:t>SAFETY</a:t>
            </a:r>
            <a:r>
              <a:rPr lang="en-US" sz="1600" b="1" spc="200" baseline="0" dirty="0">
                <a:solidFill>
                  <a:srgbClr val="1863AB"/>
                </a:solidFill>
                <a:latin typeface="Arial"/>
                <a:cs typeface="Arial"/>
              </a:rPr>
              <a:t> and MISSION ASSURANCE </a:t>
            </a:r>
          </a:p>
          <a:p>
            <a:pPr marL="0" marR="0" indent="0" algn="l" defTabSz="457200" rtl="0" eaLnBrk="1" fontAlgn="auto" latinLnBrk="0" hangingPunct="1">
              <a:lnSpc>
                <a:spcPct val="100000"/>
              </a:lnSpc>
              <a:spcBef>
                <a:spcPts val="0"/>
              </a:spcBef>
              <a:spcAft>
                <a:spcPts val="0"/>
              </a:spcAft>
              <a:buClrTx/>
              <a:buSzTx/>
              <a:buFontTx/>
              <a:buNone/>
              <a:tabLst/>
              <a:defRPr/>
            </a:pPr>
            <a:r>
              <a:rPr lang="en-US" sz="1600" b="1" spc="200" baseline="0" dirty="0">
                <a:solidFill>
                  <a:srgbClr val="1863AB"/>
                </a:solidFill>
                <a:latin typeface="Arial"/>
                <a:cs typeface="Arial"/>
              </a:rPr>
              <a:t>DIRECTORATE </a:t>
            </a:r>
            <a:r>
              <a:rPr lang="en-US" sz="1200" b="0" spc="200" baseline="0" dirty="0">
                <a:solidFill>
                  <a:srgbClr val="1863AB"/>
                </a:solidFill>
                <a:latin typeface="Arial"/>
                <a:cs typeface="Arial"/>
              </a:rPr>
              <a:t>Code 300</a:t>
            </a:r>
            <a:endParaRPr lang="en-US" sz="1200" b="0" spc="200" dirty="0">
              <a:solidFill>
                <a:srgbClr val="1863AB"/>
              </a:solidFill>
              <a:latin typeface="Arial"/>
              <a:cs typeface="Arial"/>
            </a:endParaRPr>
          </a:p>
        </p:txBody>
      </p:sp>
      <p:pic>
        <p:nvPicPr>
          <p:cNvPr id="4" name="SMA_Code_300_logo.png" descr="/Users/kgammage/Documents/CustomerWork/ToDo/U4 - Code 300 SMA Branding/Code 300 SMA FINAL LOGO FILES/SMA_PPT_Template/SMA_Code_300_logo.png"/>
          <p:cNvPicPr>
            <a:picLocks noChangeAspect="1"/>
          </p:cNvPicPr>
          <p:nvPr userDrawn="1"/>
        </p:nvPicPr>
        <p:blipFill>
          <a:blip r:embed="rId5" r:link="rId6">
            <a:extLst>
              <a:ext uri="{28A0092B-C50C-407E-A947-70E740481C1C}">
                <a14:useLocalDpi xmlns:a14="http://schemas.microsoft.com/office/drawing/2010/main" val="0"/>
              </a:ext>
            </a:extLst>
          </a:blip>
          <a:stretch>
            <a:fillRect/>
          </a:stretch>
        </p:blipFill>
        <p:spPr>
          <a:xfrm>
            <a:off x="7690311" y="5846452"/>
            <a:ext cx="1128852" cy="703743"/>
          </a:xfrm>
          <a:prstGeom prst="rect">
            <a:avLst/>
          </a:prstGeom>
        </p:spPr>
      </p:pic>
      <p:sp>
        <p:nvSpPr>
          <p:cNvPr id="11" name="Rectangle 10"/>
          <p:cNvSpPr/>
          <p:nvPr userDrawn="1"/>
        </p:nvSpPr>
        <p:spPr>
          <a:xfrm>
            <a:off x="4293574" y="5391536"/>
            <a:ext cx="4555622" cy="5039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a:effectLst>
                  <a:outerShdw blurRad="38100" dist="38100" dir="2700000" algn="tl">
                    <a:srgbClr val="000000">
                      <a:alpha val="75000"/>
                    </a:srgbClr>
                  </a:outerShdw>
                </a:effectLst>
              </a:defRPr>
            </a:lvl1pPr>
          </a:lstStyle>
          <a:p>
            <a:r>
              <a:rPr lang="en-US" dirty="0"/>
              <a:t>Click to edit Master title style</a:t>
            </a:r>
            <a:br>
              <a:rPr lang="en-US" dirty="0"/>
            </a:b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solidFill>
                  <a:srgbClr val="1863AB"/>
                </a:solidFill>
              </a:defRPr>
            </a:lvl1pPr>
            <a:lvl2pPr>
              <a:defRPr sz="2400">
                <a:solidFill>
                  <a:srgbClr val="1863AB"/>
                </a:solidFill>
              </a:defRPr>
            </a:lvl2pPr>
            <a:lvl3pPr>
              <a:defRPr sz="2000">
                <a:solidFill>
                  <a:srgbClr val="1863AB"/>
                </a:solidFill>
              </a:defRPr>
            </a:lvl3pPr>
            <a:lvl4pPr>
              <a:defRPr sz="1800">
                <a:solidFill>
                  <a:srgbClr val="1863AB"/>
                </a:solidFill>
              </a:defRPr>
            </a:lvl4pPr>
            <a:lvl5pPr>
              <a:defRPr sz="1800">
                <a:solidFill>
                  <a:srgbClr val="1863AB"/>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863AB"/>
                </a:solidFill>
              </a:defRPr>
            </a:lvl1pPr>
            <a:lvl2pPr>
              <a:defRPr sz="2400">
                <a:solidFill>
                  <a:srgbClr val="1863AB"/>
                </a:solidFill>
              </a:defRPr>
            </a:lvl2pPr>
            <a:lvl3pPr>
              <a:defRPr sz="2000">
                <a:solidFill>
                  <a:srgbClr val="1863AB"/>
                </a:solidFill>
              </a:defRPr>
            </a:lvl3pPr>
            <a:lvl4pPr>
              <a:defRPr sz="1800">
                <a:solidFill>
                  <a:srgbClr val="1863AB"/>
                </a:solidFill>
              </a:defRPr>
            </a:lvl4pPr>
            <a:lvl5pPr>
              <a:defRPr sz="1800">
                <a:solidFill>
                  <a:srgbClr val="1863AB"/>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0A3474"/>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a:spLocks noGrp="1"/>
          </p:cNvSpPr>
          <p:nvPr>
            <p:ph type="sldNum" sz="quarter" idx="10"/>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
        <p:nvSpPr>
          <p:cNvPr id="5" name="Title Placeholder 1"/>
          <p:cNvSpPr>
            <a:spLocks noGrp="1"/>
          </p:cNvSpPr>
          <p:nvPr>
            <p:ph type="title"/>
          </p:nvPr>
        </p:nvSpPr>
        <p:spPr>
          <a:xfrm>
            <a:off x="429288" y="168802"/>
            <a:ext cx="8229600" cy="1143000"/>
          </a:xfrm>
          <a:prstGeom prst="rect">
            <a:avLst/>
          </a:prstGeom>
        </p:spPr>
        <p:txBody>
          <a:bodyPr vert="horz" lIns="91440" tIns="45720" rIns="91440" bIns="45720" rtlCol="0" anchor="ctr">
            <a:normAutofit/>
          </a:bodyPr>
          <a:lstStyle/>
          <a:p>
            <a:br>
              <a:rPr lang="en-US" dirty="0"/>
            </a:br>
            <a:r>
              <a:rPr lang="en-US" dirty="0"/>
              <a:t>Click to edit Master title style</a:t>
            </a:r>
            <a:br>
              <a:rPr lang="en-US" dirty="0"/>
            </a:b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63272"/>
                </a:solidFill>
                <a:latin typeface="Arial"/>
                <a:cs typeface="Arial"/>
              </a:defRPr>
            </a:lvl1pPr>
          </a:lstStyle>
          <a:p>
            <a:fld id="{E3BE99E5-8F11-4D46-8B27-FC02D164DEA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1270038"/>
          </a:xfrm>
          <a:prstGeom prst="rect">
            <a:avLst/>
          </a:prstGeom>
          <a:gradFill flip="none" rotWithShape="1">
            <a:gsLst>
              <a:gs pos="0">
                <a:srgbClr val="A60B19"/>
              </a:gs>
              <a:gs pos="25000">
                <a:srgbClr val="E94826"/>
              </a:gs>
              <a:gs pos="100000">
                <a:srgbClr val="F6E431"/>
              </a:gs>
              <a:gs pos="50000">
                <a:srgbClr val="ED6827"/>
              </a:gs>
              <a:gs pos="75000">
                <a:srgbClr val="F6982A"/>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9288" y="168802"/>
            <a:ext cx="8229600" cy="1143000"/>
          </a:xfrm>
          <a:prstGeom prst="rect">
            <a:avLst/>
          </a:prstGeom>
        </p:spPr>
        <p:txBody>
          <a:bodyPr vert="horz" lIns="91440" tIns="45720" rIns="91440" bIns="45720" rtlCol="0" anchor="ctr">
            <a:normAutofit/>
          </a:bodyPr>
          <a:lstStyle/>
          <a:p>
            <a:br>
              <a:rPr lang="en-US" dirty="0"/>
            </a:br>
            <a:r>
              <a:rPr lang="en-US" dirty="0"/>
              <a:t>Click to edit Master title style</a:t>
            </a:r>
            <a:br>
              <a:rPr lang="en-US" dirty="0"/>
            </a:br>
            <a:endParaRPr lang="en-US" dirty="0"/>
          </a:p>
        </p:txBody>
      </p:sp>
      <p:sp>
        <p:nvSpPr>
          <p:cNvPr id="3" name="Text Placeholder 2"/>
          <p:cNvSpPr>
            <a:spLocks noGrp="1"/>
          </p:cNvSpPr>
          <p:nvPr>
            <p:ph type="body" idx="1"/>
          </p:nvPr>
        </p:nvSpPr>
        <p:spPr>
          <a:xfrm>
            <a:off x="429288" y="1393265"/>
            <a:ext cx="8229600" cy="46507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446152" y="6415078"/>
            <a:ext cx="391464" cy="365125"/>
          </a:xfrm>
          <a:prstGeom prst="rect">
            <a:avLst/>
          </a:prstGeom>
        </p:spPr>
        <p:txBody>
          <a:bodyPr vert="horz" lIns="91440" tIns="45720" rIns="91440" bIns="45720" rtlCol="0" anchor="ctr"/>
          <a:lstStyle>
            <a:lvl1pPr algn="r">
              <a:defRPr sz="1000">
                <a:solidFill>
                  <a:srgbClr val="1861AC"/>
                </a:solidFill>
                <a:latin typeface="Arial"/>
                <a:cs typeface="Arial"/>
              </a:defRPr>
            </a:lvl1pPr>
          </a:lstStyle>
          <a:p>
            <a:fld id="{E3BE99E5-8F11-4D46-8B27-FC02D164DEA2}" type="slidenum">
              <a:rPr lang="en-US" smtClean="0"/>
              <a:pPr/>
              <a:t>‹#›</a:t>
            </a:fld>
            <a:endParaRPr lang="en-US" dirty="0"/>
          </a:p>
        </p:txBody>
      </p:sp>
      <p:sp>
        <p:nvSpPr>
          <p:cNvPr id="10" name="TextBox 9"/>
          <p:cNvSpPr txBox="1"/>
          <p:nvPr userDrawn="1"/>
        </p:nvSpPr>
        <p:spPr>
          <a:xfrm>
            <a:off x="425884" y="6444476"/>
            <a:ext cx="7542788" cy="276999"/>
          </a:xfrm>
          <a:prstGeom prst="rect">
            <a:avLst/>
          </a:prstGeom>
          <a:noFill/>
        </p:spPr>
        <p:txBody>
          <a:bodyPr wrap="squar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1" spc="200" dirty="0">
                <a:solidFill>
                  <a:srgbClr val="1861AC"/>
                </a:solidFill>
                <a:latin typeface="Arial"/>
                <a:cs typeface="Arial"/>
              </a:rPr>
              <a:t>SAFETY</a:t>
            </a:r>
            <a:r>
              <a:rPr lang="en-US" sz="1200" b="1" spc="200" baseline="0" dirty="0">
                <a:solidFill>
                  <a:srgbClr val="1861AC"/>
                </a:solidFill>
                <a:latin typeface="Arial"/>
                <a:cs typeface="Arial"/>
              </a:rPr>
              <a:t> and MISSION ASSURANCE DIRECTORATE </a:t>
            </a:r>
            <a:r>
              <a:rPr lang="en-US" sz="1000" b="0" spc="200" baseline="0" dirty="0">
                <a:solidFill>
                  <a:srgbClr val="1861AC"/>
                </a:solidFill>
                <a:latin typeface="Arial"/>
                <a:cs typeface="Arial"/>
              </a:rPr>
              <a:t>Code 300</a:t>
            </a:r>
            <a:endParaRPr lang="en-US" sz="1000" b="0" spc="200" dirty="0">
              <a:solidFill>
                <a:srgbClr val="1861AC"/>
              </a:solidFill>
              <a:latin typeface="Arial"/>
              <a:cs typeface="Arial"/>
            </a:endParaRPr>
          </a:p>
        </p:txBody>
      </p:sp>
      <p:sp>
        <p:nvSpPr>
          <p:cNvPr id="4" name="Rectangle 3"/>
          <p:cNvSpPr/>
          <p:nvPr userDrawn="1"/>
        </p:nvSpPr>
        <p:spPr>
          <a:xfrm>
            <a:off x="110868" y="6350531"/>
            <a:ext cx="8788722" cy="60479"/>
          </a:xfrm>
          <a:prstGeom prst="rect">
            <a:avLst/>
          </a:prstGeom>
          <a:gradFill>
            <a:gsLst>
              <a:gs pos="0">
                <a:schemeClr val="bg1"/>
              </a:gs>
              <a:gs pos="0">
                <a:schemeClr val="bg1"/>
              </a:gs>
              <a:gs pos="50000">
                <a:srgbClr val="77AD3F"/>
              </a:gs>
              <a:gs pos="100000">
                <a:schemeClr val="bg1"/>
              </a:gs>
            </a:gsLst>
            <a:lin ang="156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dt="0"/>
  <p:txStyles>
    <p:titleStyle>
      <a:lvl1pPr algn="l" defTabSz="457200" rtl="0" eaLnBrk="1" latinLnBrk="0" hangingPunct="1">
        <a:spcBef>
          <a:spcPct val="0"/>
        </a:spcBef>
        <a:buNone/>
        <a:defRPr sz="3600" b="1" kern="1200">
          <a:solidFill>
            <a:schemeClr val="bg1"/>
          </a:solidFill>
          <a:effectLst>
            <a:outerShdw blurRad="38100" dist="38100" dir="2700000" algn="tl">
              <a:srgbClr val="000000">
                <a:alpha val="43137"/>
              </a:srgbClr>
            </a:outerShdw>
          </a:effectLst>
          <a:latin typeface="Arial"/>
          <a:ea typeface="+mj-ea"/>
          <a:cs typeface="Arial"/>
        </a:defRPr>
      </a:lvl1pPr>
    </p:titleStyle>
    <p:bodyStyle>
      <a:lvl1pPr marL="171450" indent="-171450" algn="l" defTabSz="457200" rtl="0" eaLnBrk="1" latinLnBrk="0" hangingPunct="1">
        <a:spcBef>
          <a:spcPct val="20000"/>
        </a:spcBef>
        <a:buClr>
          <a:srgbClr val="77AD3F"/>
        </a:buClr>
        <a:buFont typeface="Arial"/>
        <a:buChar char="•"/>
        <a:defRPr sz="1800" kern="1200">
          <a:solidFill>
            <a:srgbClr val="1861AC"/>
          </a:solidFill>
          <a:latin typeface="Arial"/>
          <a:ea typeface="+mn-ea"/>
          <a:cs typeface="Arial"/>
        </a:defRPr>
      </a:lvl1pPr>
      <a:lvl2pPr marL="400050" indent="-230188" algn="l" defTabSz="457200" rtl="0" eaLnBrk="1" latinLnBrk="0" hangingPunct="1">
        <a:spcBef>
          <a:spcPct val="20000"/>
        </a:spcBef>
        <a:buClr>
          <a:srgbClr val="77AD3F"/>
        </a:buClr>
        <a:buFont typeface="Arial"/>
        <a:buChar char="–"/>
        <a:tabLst>
          <a:tab pos="511175" algn="l"/>
        </a:tabLst>
        <a:defRPr sz="1800" kern="1200">
          <a:solidFill>
            <a:srgbClr val="1861AC"/>
          </a:solidFill>
          <a:latin typeface="Arial"/>
          <a:ea typeface="+mn-ea"/>
          <a:cs typeface="Arial"/>
        </a:defRPr>
      </a:lvl2pPr>
      <a:lvl3pPr marL="571500" indent="-171450" algn="l" defTabSz="457200" rtl="0" eaLnBrk="1" latinLnBrk="0" hangingPunct="1">
        <a:spcBef>
          <a:spcPct val="20000"/>
        </a:spcBef>
        <a:buClr>
          <a:srgbClr val="77AD3F"/>
        </a:buClr>
        <a:buFont typeface="Arial"/>
        <a:buChar char="•"/>
        <a:tabLst>
          <a:tab pos="400050" algn="l"/>
        </a:tabLst>
        <a:defRPr sz="1800" kern="1200">
          <a:solidFill>
            <a:srgbClr val="1861AC"/>
          </a:solidFill>
          <a:latin typeface="Arial"/>
          <a:ea typeface="+mn-ea"/>
          <a:cs typeface="Arial"/>
        </a:defRPr>
      </a:lvl3pPr>
      <a:lvl4pPr marL="801688" indent="-230188" algn="l" defTabSz="457200" rtl="0" eaLnBrk="1" latinLnBrk="0" hangingPunct="1">
        <a:spcBef>
          <a:spcPct val="20000"/>
        </a:spcBef>
        <a:buClr>
          <a:srgbClr val="77AD3F"/>
        </a:buClr>
        <a:buFont typeface="Arial"/>
        <a:buChar char="–"/>
        <a:tabLst>
          <a:tab pos="971550" algn="l"/>
        </a:tabLst>
        <a:defRPr sz="1800" kern="1200">
          <a:solidFill>
            <a:srgbClr val="1861AC"/>
          </a:solidFill>
          <a:latin typeface="Arial"/>
          <a:ea typeface="+mn-ea"/>
          <a:cs typeface="Arial"/>
        </a:defRPr>
      </a:lvl4pPr>
      <a:lvl5pPr marL="971550" indent="-169863" algn="l" defTabSz="457200" rtl="0" eaLnBrk="1" latinLnBrk="0" hangingPunct="1">
        <a:spcBef>
          <a:spcPct val="20000"/>
        </a:spcBef>
        <a:buClr>
          <a:srgbClr val="77AD3F"/>
        </a:buClr>
        <a:buFont typeface="Arial"/>
        <a:buChar char="»"/>
        <a:defRPr sz="1800" kern="1200">
          <a:solidFill>
            <a:srgbClr val="1861AC"/>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624533" y="3089289"/>
            <a:ext cx="3632471" cy="2034633"/>
          </a:xfrm>
        </p:spPr>
        <p:txBody>
          <a:bodyPr>
            <a:normAutofit/>
          </a:bodyPr>
          <a:lstStyle/>
          <a:p>
            <a:pPr algn="ctr"/>
            <a:r>
              <a:rPr lang="en-US" sz="1800" dirty="0"/>
              <a:t>Jesse Leitner, Chief SMA Engineer, NASA GSFC</a:t>
            </a:r>
          </a:p>
          <a:p>
            <a:pPr algn="ctr"/>
            <a:r>
              <a:rPr lang="en-US" sz="1800" dirty="0"/>
              <a:t>Jesse “dot” “Leitner” at “</a:t>
            </a:r>
            <a:r>
              <a:rPr lang="en-US" sz="1800" dirty="0" err="1"/>
              <a:t>nasa.gov</a:t>
            </a:r>
            <a:r>
              <a:rPr lang="en-US" sz="1800" dirty="0"/>
              <a:t>”</a:t>
            </a:r>
          </a:p>
          <a:p>
            <a:pPr algn="ctr"/>
            <a:endParaRPr lang="en-US" dirty="0"/>
          </a:p>
          <a:p>
            <a:pPr algn="ctr"/>
            <a:r>
              <a:rPr lang="en-US" sz="1800" dirty="0"/>
              <a:t>February 6, 2024</a:t>
            </a:r>
          </a:p>
        </p:txBody>
      </p:sp>
      <p:sp>
        <p:nvSpPr>
          <p:cNvPr id="3" name="Title 2"/>
          <p:cNvSpPr>
            <a:spLocks noGrp="1"/>
          </p:cNvSpPr>
          <p:nvPr>
            <p:ph type="ctrTitle"/>
          </p:nvPr>
        </p:nvSpPr>
        <p:spPr>
          <a:xfrm>
            <a:off x="2176670" y="1461562"/>
            <a:ext cx="6967330" cy="1511960"/>
          </a:xfrm>
        </p:spPr>
        <p:txBody>
          <a:bodyPr>
            <a:noAutofit/>
          </a:bodyPr>
          <a:lstStyle/>
          <a:p>
            <a:r>
              <a:rPr lang="en-US" sz="2800" dirty="0"/>
              <a:t>Re-thinking the Approach to COTS Electronics for Space Applications</a:t>
            </a:r>
          </a:p>
        </p:txBody>
      </p:sp>
    </p:spTree>
    <p:extLst>
      <p:ext uri="{BB962C8B-B14F-4D97-AF65-F5344CB8AC3E}">
        <p14:creationId xmlns:p14="http://schemas.microsoft.com/office/powerpoint/2010/main" val="2422256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550" y="693772"/>
            <a:ext cx="8229600" cy="485775"/>
          </a:xfrm>
        </p:spPr>
        <p:txBody>
          <a:bodyPr>
            <a:normAutofit fontScale="90000"/>
          </a:bodyPr>
          <a:lstStyle/>
          <a:p>
            <a:r>
              <a:rPr lang="en-US" dirty="0"/>
              <a:t>Outline</a:t>
            </a:r>
          </a:p>
        </p:txBody>
      </p:sp>
      <p:sp>
        <p:nvSpPr>
          <p:cNvPr id="3" name="Content Placeholder 2"/>
          <p:cNvSpPr>
            <a:spLocks noGrp="1"/>
          </p:cNvSpPr>
          <p:nvPr>
            <p:ph idx="1"/>
          </p:nvPr>
        </p:nvSpPr>
        <p:spPr>
          <a:xfrm>
            <a:off x="463550" y="2256723"/>
            <a:ext cx="8223250" cy="3335439"/>
          </a:xfrm>
        </p:spPr>
        <p:txBody>
          <a:bodyPr>
            <a:normAutofit fontScale="92500" lnSpcReduction="20000"/>
          </a:bodyPr>
          <a:lstStyle/>
          <a:p>
            <a:r>
              <a:rPr lang="en-US" sz="2400" dirty="0">
                <a:solidFill>
                  <a:srgbClr val="0070C0"/>
                </a:solidFill>
              </a:rPr>
              <a:t>Current parts situation</a:t>
            </a:r>
          </a:p>
          <a:p>
            <a:r>
              <a:rPr lang="en-US" sz="2400" dirty="0">
                <a:solidFill>
                  <a:srgbClr val="0070C0"/>
                </a:solidFill>
              </a:rPr>
              <a:t>The Immediate Problem</a:t>
            </a:r>
          </a:p>
          <a:p>
            <a:r>
              <a:rPr lang="en-US" sz="2400" dirty="0">
                <a:solidFill>
                  <a:srgbClr val="0070C0"/>
                </a:solidFill>
              </a:rPr>
              <a:t>Current and next-generation electronics approaches</a:t>
            </a:r>
          </a:p>
          <a:p>
            <a:r>
              <a:rPr lang="en-US" sz="2400" dirty="0">
                <a:solidFill>
                  <a:srgbClr val="0070C0"/>
                </a:solidFill>
              </a:rPr>
              <a:t>NASA-STD-8739.10 Overview</a:t>
            </a:r>
            <a:endParaRPr lang="en-US" sz="2400" dirty="0"/>
          </a:p>
          <a:p>
            <a:r>
              <a:rPr lang="en-US" sz="2400" dirty="0">
                <a:solidFill>
                  <a:srgbClr val="0070C0"/>
                </a:solidFill>
              </a:rPr>
              <a:t>The Dual-path update</a:t>
            </a:r>
            <a:endParaRPr lang="en-US" sz="2400" dirty="0"/>
          </a:p>
          <a:p>
            <a:r>
              <a:rPr lang="en-US" sz="2400" dirty="0"/>
              <a:t>Three-option parts assurance </a:t>
            </a:r>
          </a:p>
          <a:p>
            <a:r>
              <a:rPr lang="en-US" sz="2400" dirty="0"/>
              <a:t>COTS vs Radiation</a:t>
            </a:r>
          </a:p>
          <a:p>
            <a:r>
              <a:rPr lang="en-US" sz="2400" dirty="0"/>
              <a:t>Low Risk radiation approaches</a:t>
            </a:r>
          </a:p>
          <a:p>
            <a:r>
              <a:rPr lang="en-US" sz="2400" dirty="0"/>
              <a:t>PEAL overview</a:t>
            </a:r>
          </a:p>
        </p:txBody>
      </p:sp>
      <p:sp>
        <p:nvSpPr>
          <p:cNvPr id="4" name="Slide Number Placeholder 3"/>
          <p:cNvSpPr>
            <a:spLocks noGrp="1"/>
          </p:cNvSpPr>
          <p:nvPr>
            <p:ph type="sldNum" sz="quarter" idx="4294967295"/>
          </p:nvPr>
        </p:nvSpPr>
        <p:spPr>
          <a:xfrm>
            <a:off x="6553200" y="5624514"/>
            <a:ext cx="2133600" cy="273844"/>
          </a:xfrm>
          <a:prstGeom prst="rect">
            <a:avLst/>
          </a:prstGeom>
        </p:spPr>
        <p:txBody>
          <a:bodyPr/>
          <a:lstStyle/>
          <a:p>
            <a:fld id="{641FB1AC-02D1-9846-8E42-69528F42F281}" type="slidenum">
              <a:rPr lang="en-US" smtClean="0"/>
              <a:pPr/>
              <a:t>2</a:t>
            </a:fld>
            <a:endParaRPr lang="en-US" dirty="0"/>
          </a:p>
        </p:txBody>
      </p:sp>
      <p:cxnSp>
        <p:nvCxnSpPr>
          <p:cNvPr id="5" name="Straight Connector 6"/>
          <p:cNvCxnSpPr/>
          <p:nvPr/>
        </p:nvCxnSpPr>
        <p:spPr>
          <a:xfrm>
            <a:off x="463550" y="1571077"/>
            <a:ext cx="8216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152238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550" y="693772"/>
            <a:ext cx="8229600" cy="485775"/>
          </a:xfrm>
        </p:spPr>
        <p:txBody>
          <a:bodyPr>
            <a:noAutofit/>
          </a:bodyPr>
          <a:lstStyle/>
          <a:p>
            <a:r>
              <a:rPr lang="en-US" dirty="0"/>
              <a:t>The world has changed</a:t>
            </a:r>
          </a:p>
        </p:txBody>
      </p:sp>
      <p:sp>
        <p:nvSpPr>
          <p:cNvPr id="3" name="Content Placeholder 2"/>
          <p:cNvSpPr>
            <a:spLocks noGrp="1"/>
          </p:cNvSpPr>
          <p:nvPr>
            <p:ph idx="1"/>
          </p:nvPr>
        </p:nvSpPr>
        <p:spPr>
          <a:xfrm>
            <a:off x="457200" y="1734310"/>
            <a:ext cx="8414426" cy="4822123"/>
          </a:xfrm>
        </p:spPr>
        <p:txBody>
          <a:bodyPr>
            <a:normAutofit fontScale="92500" lnSpcReduction="10000"/>
          </a:bodyPr>
          <a:lstStyle/>
          <a:p>
            <a:r>
              <a:rPr lang="en-US" sz="1600" dirty="0">
                <a:solidFill>
                  <a:srgbClr val="0070C0"/>
                </a:solidFill>
              </a:rPr>
              <a:t>The MIL-SPEC system was devised when there was limited manufacturing capability for electronics – there was little assurance that parts would work reliably </a:t>
            </a:r>
            <a:endParaRPr lang="en-US" sz="1600" dirty="0"/>
          </a:p>
          <a:p>
            <a:r>
              <a:rPr lang="en-US" sz="1600" dirty="0">
                <a:solidFill>
                  <a:srgbClr val="0070C0"/>
                </a:solidFill>
              </a:rPr>
              <a:t>Parts were designed prescriptively and quality metrics were established relative to the designs</a:t>
            </a:r>
            <a:endParaRPr lang="en-US" sz="1600" dirty="0"/>
          </a:p>
          <a:p>
            <a:r>
              <a:rPr lang="en-US" sz="1600" dirty="0">
                <a:solidFill>
                  <a:srgbClr val="0070C0"/>
                </a:solidFill>
              </a:rPr>
              <a:t>Since there were no established reliability or statistical process controls, we had to use extensive strict quality requirements to make sure that current products had minimal variability relative to previous products</a:t>
            </a:r>
          </a:p>
          <a:p>
            <a:r>
              <a:rPr lang="en-US" sz="1600" dirty="0">
                <a:solidFill>
                  <a:srgbClr val="0070C0"/>
                </a:solidFill>
              </a:rPr>
              <a:t>MIL-SPEC levels that involved progressively more testing, higher sample sizes, and more stressing testing were introduced</a:t>
            </a:r>
            <a:endParaRPr lang="en-US" sz="1600" dirty="0"/>
          </a:p>
          <a:p>
            <a:r>
              <a:rPr lang="en-US" sz="1600" dirty="0"/>
              <a:t>Since then commercial manufacturing capability with statistical process controls and high-volume production dwarfed and far surpassed the MIL-SPEC system. </a:t>
            </a:r>
          </a:p>
          <a:p>
            <a:pPr lvl="1"/>
            <a:r>
              <a:rPr lang="en-US" sz="1600" dirty="0"/>
              <a:t>With high-volume and statistical process controls, reliability now can be established directly</a:t>
            </a:r>
          </a:p>
          <a:p>
            <a:pPr lvl="1"/>
            <a:r>
              <a:rPr lang="en-US" sz="1600" dirty="0"/>
              <a:t>NASA and DoD did not recognize the advanced capability of the commercial sector and demanded additional screens to be applied to parts to try to make them mimic MIL-SPEC parts and hopefully screen in quality and reliability </a:t>
            </a:r>
          </a:p>
          <a:p>
            <a:pPr lvl="2"/>
            <a:r>
              <a:rPr lang="en-US" sz="1600" dirty="0"/>
              <a:t>Documentation stated (with limited justification in specific contexts) that higher levels equated to higher reliability, but actually quality was conflated with reliability in general</a:t>
            </a:r>
          </a:p>
          <a:p>
            <a:r>
              <a:rPr lang="en-US" sz="1600" dirty="0"/>
              <a:t>As technology evolved, the MIL-SPEC parts could not keep up</a:t>
            </a:r>
          </a:p>
          <a:p>
            <a:pPr lvl="1"/>
            <a:r>
              <a:rPr lang="en-US" sz="1600" dirty="0"/>
              <a:t>Attempts to apply MIL-SPECs to noncompliant parts became more futile as part technologies have evolved</a:t>
            </a:r>
          </a:p>
          <a:p>
            <a:endParaRPr lang="en-US" sz="1600" dirty="0"/>
          </a:p>
          <a:p>
            <a:pPr lvl="1"/>
            <a:endParaRPr lang="en-US" sz="1600" dirty="0"/>
          </a:p>
          <a:p>
            <a:endParaRPr lang="en-US" sz="1600" dirty="0"/>
          </a:p>
        </p:txBody>
      </p:sp>
      <p:sp>
        <p:nvSpPr>
          <p:cNvPr id="4" name="Slide Number Placeholder 3"/>
          <p:cNvSpPr>
            <a:spLocks noGrp="1"/>
          </p:cNvSpPr>
          <p:nvPr>
            <p:ph type="sldNum" sz="quarter" idx="4294967295"/>
          </p:nvPr>
        </p:nvSpPr>
        <p:spPr>
          <a:xfrm>
            <a:off x="6553200" y="5624514"/>
            <a:ext cx="2133600" cy="273844"/>
          </a:xfrm>
          <a:prstGeom prst="rect">
            <a:avLst/>
          </a:prstGeom>
        </p:spPr>
        <p:txBody>
          <a:bodyPr/>
          <a:lstStyle/>
          <a:p>
            <a:fld id="{641FB1AC-02D1-9846-8E42-69528F42F281}" type="slidenum">
              <a:rPr lang="en-US" smtClean="0"/>
              <a:pPr/>
              <a:t>3</a:t>
            </a:fld>
            <a:endParaRPr lang="en-US" dirty="0"/>
          </a:p>
        </p:txBody>
      </p:sp>
      <p:cxnSp>
        <p:nvCxnSpPr>
          <p:cNvPr id="5" name="Straight Connector 6"/>
          <p:cNvCxnSpPr/>
          <p:nvPr/>
        </p:nvCxnSpPr>
        <p:spPr>
          <a:xfrm>
            <a:off x="463550" y="1571077"/>
            <a:ext cx="82169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6150025"/>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AA2092A-1644-A34C-9EEC-288C07FA5118}"/>
              </a:ext>
            </a:extLst>
          </p:cNvPr>
          <p:cNvSpPr>
            <a:spLocks noGrp="1"/>
          </p:cNvSpPr>
          <p:nvPr>
            <p:ph idx="1"/>
          </p:nvPr>
        </p:nvSpPr>
        <p:spPr>
          <a:xfrm>
            <a:off x="429288" y="1393265"/>
            <a:ext cx="8229600" cy="4969034"/>
          </a:xfrm>
        </p:spPr>
        <p:txBody>
          <a:bodyPr>
            <a:normAutofit lnSpcReduction="10000"/>
          </a:bodyPr>
          <a:lstStyle/>
          <a:p>
            <a:r>
              <a:rPr lang="en-US" dirty="0"/>
              <a:t>MIL-SPECs, by definition, fundamentally limit technology</a:t>
            </a:r>
          </a:p>
          <a:p>
            <a:pPr lvl="1"/>
            <a:r>
              <a:rPr lang="en-US" dirty="0"/>
              <a:t>The broad environmental ranges required and the ability to tolerate many forms of </a:t>
            </a:r>
            <a:r>
              <a:rPr lang="en-US" dirty="0" err="1"/>
              <a:t>overtest</a:t>
            </a:r>
            <a:r>
              <a:rPr lang="en-US" dirty="0"/>
              <a:t> (inherently a derating), drive firm “catalog limits”, which have been in place since inception</a:t>
            </a:r>
          </a:p>
          <a:p>
            <a:pPr lvl="1"/>
            <a:r>
              <a:rPr lang="en-US" dirty="0"/>
              <a:t>There are not and will not be well-defined “parts categories” to cover many new classes of electronics technology</a:t>
            </a:r>
          </a:p>
          <a:p>
            <a:r>
              <a:rPr lang="en-US" b="1" dirty="0"/>
              <a:t>”Special drawing” parts (e.g., from GSFC or DLA) extend the range, but current needs have already surpassed performance limits, they involve huge costs/lead times/MOQs, and are small batch builds</a:t>
            </a:r>
          </a:p>
          <a:p>
            <a:r>
              <a:rPr lang="en-US" dirty="0"/>
              <a:t>The use of MIL-SPECs to accept and qualify COTS parts </a:t>
            </a:r>
            <a:r>
              <a:rPr lang="en-US" dirty="0">
                <a:solidFill>
                  <a:srgbClr val="0070C0"/>
                </a:solidFill>
              </a:rPr>
              <a:t>conflicts with </a:t>
            </a:r>
            <a:r>
              <a:rPr lang="en-US" dirty="0"/>
              <a:t>many of the premises of COTS parts</a:t>
            </a:r>
          </a:p>
          <a:p>
            <a:pPr lvl="1"/>
            <a:r>
              <a:rPr lang="en-US" dirty="0"/>
              <a:t>MIL-SPECs involve many test levels that are not based on the actual </a:t>
            </a:r>
            <a:r>
              <a:rPr lang="en-US" dirty="0">
                <a:solidFill>
                  <a:srgbClr val="0070C0"/>
                </a:solidFill>
              </a:rPr>
              <a:t>manufacturing processes </a:t>
            </a:r>
            <a:r>
              <a:rPr lang="en-US" dirty="0"/>
              <a:t>or application use of the parts</a:t>
            </a:r>
          </a:p>
          <a:p>
            <a:pPr lvl="1"/>
            <a:r>
              <a:rPr lang="en-US" dirty="0"/>
              <a:t>COTS parts are optimized </a:t>
            </a:r>
            <a:r>
              <a:rPr lang="en-US" dirty="0">
                <a:solidFill>
                  <a:srgbClr val="0070C0"/>
                </a:solidFill>
              </a:rPr>
              <a:t>to levels laid out in their data sheets</a:t>
            </a:r>
            <a:r>
              <a:rPr lang="en-US" dirty="0"/>
              <a:t>, which would very often be different from MIL-SPEC testing levels (neither necessary or sufficient for properly characterizing the parts for acceptance)</a:t>
            </a:r>
          </a:p>
          <a:p>
            <a:pPr lvl="2"/>
            <a:r>
              <a:rPr lang="en-US" dirty="0"/>
              <a:t>MIL-SPEC testing levels can </a:t>
            </a:r>
            <a:r>
              <a:rPr lang="en-US" dirty="0" err="1"/>
              <a:t>overtest</a:t>
            </a:r>
            <a:r>
              <a:rPr lang="en-US" dirty="0"/>
              <a:t> COTS parts, resulting in misleading data and/or reduced reliability and damage to parts</a:t>
            </a:r>
          </a:p>
        </p:txBody>
      </p:sp>
      <p:sp>
        <p:nvSpPr>
          <p:cNvPr id="4" name="Title 3">
            <a:extLst>
              <a:ext uri="{FF2B5EF4-FFF2-40B4-BE49-F238E27FC236}">
                <a16:creationId xmlns:a16="http://schemas.microsoft.com/office/drawing/2014/main" id="{53174FF7-8E08-5346-9E0E-3F2F7D64910C}"/>
              </a:ext>
            </a:extLst>
          </p:cNvPr>
          <p:cNvSpPr>
            <a:spLocks noGrp="1"/>
          </p:cNvSpPr>
          <p:nvPr>
            <p:ph type="title"/>
          </p:nvPr>
        </p:nvSpPr>
        <p:spPr/>
        <p:txBody>
          <a:bodyPr/>
          <a:lstStyle/>
          <a:p>
            <a:r>
              <a:rPr lang="en-US" dirty="0"/>
              <a:t>Current Conflicts</a:t>
            </a:r>
          </a:p>
        </p:txBody>
      </p:sp>
    </p:spTree>
    <p:extLst>
      <p:ext uri="{BB962C8B-B14F-4D97-AF65-F5344CB8AC3E}">
        <p14:creationId xmlns:p14="http://schemas.microsoft.com/office/powerpoint/2010/main" val="1263148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97388F9-0A79-CD41-9478-3CCFCFF02F9B}"/>
              </a:ext>
            </a:extLst>
          </p:cNvPr>
          <p:cNvSpPr>
            <a:spLocks noGrp="1"/>
          </p:cNvSpPr>
          <p:nvPr>
            <p:ph idx="1"/>
          </p:nvPr>
        </p:nvSpPr>
        <p:spPr>
          <a:xfrm>
            <a:off x="429288" y="1393264"/>
            <a:ext cx="8229600" cy="5055661"/>
          </a:xfrm>
        </p:spPr>
        <p:txBody>
          <a:bodyPr>
            <a:normAutofit fontScale="92500" lnSpcReduction="10000"/>
          </a:bodyPr>
          <a:lstStyle/>
          <a:p>
            <a:r>
              <a:rPr lang="en-US" dirty="0"/>
              <a:t>Instruments are appearing for high end missions that cannot be manufactured with MIL-SPEC parts or parts that can be effectively screened into compliance using EEE-INST-002</a:t>
            </a:r>
          </a:p>
          <a:p>
            <a:pPr lvl="1"/>
            <a:r>
              <a:rPr lang="en-US" dirty="0"/>
              <a:t>It is a virtual certainty this will be the case for the next major flagship space telescope</a:t>
            </a:r>
          </a:p>
          <a:p>
            <a:r>
              <a:rPr lang="en-US" dirty="0"/>
              <a:t>Fully COTS spacecraft are soon to be ubiquitous and over time, some will stand out as long-term reliable</a:t>
            </a:r>
          </a:p>
          <a:p>
            <a:pPr lvl="1"/>
            <a:r>
              <a:rPr lang="en-US" dirty="0"/>
              <a:t>As long as we continue to equate EEE-INST-002 screening and qualification with reliability, we will continue to misrepresent reliable systems based on COTS as “unreliable”.  </a:t>
            </a:r>
          </a:p>
          <a:p>
            <a:pPr lvl="1"/>
            <a:r>
              <a:rPr lang="en-US" dirty="0"/>
              <a:t>Such spacecraft will always be frowned upon for usage within NASA</a:t>
            </a:r>
          </a:p>
          <a:p>
            <a:r>
              <a:rPr lang="en-US" dirty="0"/>
              <a:t>Availability of MIL-SPEC parts, especially level 1 and many types of space-grade, is becoming a growing challenge, in addition to the growing excessive costs.  </a:t>
            </a:r>
          </a:p>
          <a:p>
            <a:r>
              <a:rPr lang="en-US" b="1" dirty="0"/>
              <a:t>New designs using traditional parts must wait one-year+ for flight parts and often six-months+ for ETU parts, which is intractable when design iterations are required</a:t>
            </a:r>
          </a:p>
          <a:p>
            <a:pPr lvl="1"/>
            <a:r>
              <a:rPr lang="en-US" b="1" dirty="0"/>
              <a:t>This is resulting in pauses, cuts, and cancellations of projects, and will do so in growing fashion</a:t>
            </a:r>
          </a:p>
          <a:p>
            <a:endParaRPr lang="en-US" dirty="0"/>
          </a:p>
        </p:txBody>
      </p:sp>
      <p:sp>
        <p:nvSpPr>
          <p:cNvPr id="4" name="Title 3">
            <a:extLst>
              <a:ext uri="{FF2B5EF4-FFF2-40B4-BE49-F238E27FC236}">
                <a16:creationId xmlns:a16="http://schemas.microsoft.com/office/drawing/2014/main" id="{14BA790C-DEF2-C14E-AF5B-6F0772E59107}"/>
              </a:ext>
            </a:extLst>
          </p:cNvPr>
          <p:cNvSpPr>
            <a:spLocks noGrp="1"/>
          </p:cNvSpPr>
          <p:nvPr>
            <p:ph type="title"/>
          </p:nvPr>
        </p:nvSpPr>
        <p:spPr/>
        <p:txBody>
          <a:bodyPr/>
          <a:lstStyle/>
          <a:p>
            <a:r>
              <a:rPr lang="en-US" dirty="0"/>
              <a:t>Soon there will be no choice</a:t>
            </a:r>
          </a:p>
        </p:txBody>
      </p:sp>
    </p:spTree>
    <p:extLst>
      <p:ext uri="{BB962C8B-B14F-4D97-AF65-F5344CB8AC3E}">
        <p14:creationId xmlns:p14="http://schemas.microsoft.com/office/powerpoint/2010/main" val="759881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671A8F0-7EEC-3956-CA9F-90B4AB5F2AA6}"/>
              </a:ext>
            </a:extLst>
          </p:cNvPr>
          <p:cNvSpPr>
            <a:spLocks noGrp="1"/>
          </p:cNvSpPr>
          <p:nvPr>
            <p:ph idx="1"/>
          </p:nvPr>
        </p:nvSpPr>
        <p:spPr>
          <a:xfrm>
            <a:off x="429288" y="1393265"/>
            <a:ext cx="8229600" cy="4997910"/>
          </a:xfrm>
        </p:spPr>
        <p:txBody>
          <a:bodyPr>
            <a:normAutofit fontScale="92500" lnSpcReduction="10000"/>
          </a:bodyPr>
          <a:lstStyle/>
          <a:p>
            <a:r>
              <a:rPr lang="en-US" dirty="0"/>
              <a:t>For years we have been able to maintain our compliance approach for assuring parts.</a:t>
            </a:r>
          </a:p>
          <a:p>
            <a:r>
              <a:rPr lang="en-US" dirty="0"/>
              <a:t>When more performance or power dissipation was needed, or smaller footprint, lighter weight, or power consumption was needed, we developed standard drawings to combine compliance and performance</a:t>
            </a:r>
          </a:p>
          <a:p>
            <a:r>
              <a:rPr lang="en-US" dirty="0"/>
              <a:t>However, even modern technology parts from the past 10 years are demanding capabilities that the drawings cannot keep up with </a:t>
            </a:r>
          </a:p>
          <a:p>
            <a:pPr lvl="1"/>
            <a:r>
              <a:rPr lang="en-US" dirty="0"/>
              <a:t>You might need a daughter board to hold all the compliant capacitors you need to support your FPGA</a:t>
            </a:r>
          </a:p>
          <a:p>
            <a:pPr lvl="1"/>
            <a:r>
              <a:rPr lang="en-US" dirty="0"/>
              <a:t>Outside of all the risks and impacts from the addition of that board, what will you do with all the extra ESR?</a:t>
            </a:r>
          </a:p>
          <a:p>
            <a:r>
              <a:rPr lang="en-US" dirty="0"/>
              <a:t>These special build parts do not have the volume to assure reliability or to make productive use of process controls, only to support reliability prediction</a:t>
            </a:r>
          </a:p>
          <a:p>
            <a:r>
              <a:rPr lang="en-US" dirty="0"/>
              <a:t>While manufacturers are advancing processing capability along with the resilience needed designed in to support industries with critical safety needs and extreme environments such as automotive, we focus on traditional approaches of “ruggedizing” older technologies</a:t>
            </a:r>
          </a:p>
          <a:p>
            <a:r>
              <a:rPr lang="en-US" dirty="0"/>
              <a:t>We have been minimizing our exploitation of innovative design and manufacture that is booming, at expense of agency capabilities</a:t>
            </a:r>
          </a:p>
        </p:txBody>
      </p:sp>
      <p:sp>
        <p:nvSpPr>
          <p:cNvPr id="3" name="Title 2">
            <a:extLst>
              <a:ext uri="{FF2B5EF4-FFF2-40B4-BE49-F238E27FC236}">
                <a16:creationId xmlns:a16="http://schemas.microsoft.com/office/drawing/2014/main" id="{3F346110-D3D7-6BBE-0B93-4D8B0EBD7DE0}"/>
              </a:ext>
            </a:extLst>
          </p:cNvPr>
          <p:cNvSpPr>
            <a:spLocks noGrp="1"/>
          </p:cNvSpPr>
          <p:nvPr>
            <p:ph type="title"/>
          </p:nvPr>
        </p:nvSpPr>
        <p:spPr/>
        <p:txBody>
          <a:bodyPr/>
          <a:lstStyle/>
          <a:p>
            <a:r>
              <a:rPr lang="en-US" dirty="0"/>
              <a:t>We’ve reached the brick wall</a:t>
            </a:r>
          </a:p>
        </p:txBody>
      </p:sp>
    </p:spTree>
    <p:extLst>
      <p:ext uri="{BB962C8B-B14F-4D97-AF65-F5344CB8AC3E}">
        <p14:creationId xmlns:p14="http://schemas.microsoft.com/office/powerpoint/2010/main" val="3759397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3D4117-0B00-64C0-E48E-8D7E419E1F9C}"/>
              </a:ext>
            </a:extLst>
          </p:cNvPr>
          <p:cNvSpPr>
            <a:spLocks noGrp="1"/>
          </p:cNvSpPr>
          <p:nvPr>
            <p:ph idx="1"/>
          </p:nvPr>
        </p:nvSpPr>
        <p:spPr/>
        <p:txBody>
          <a:bodyPr/>
          <a:lstStyle/>
          <a:p>
            <a:r>
              <a:rPr lang="en-US" dirty="0"/>
              <a:t>The traditional space community is frozen in decades-old electronics development approaches that stifle innovation and rely on obsolete parts that are being forced not to be obsolete at high, and growing, costs and lead times</a:t>
            </a:r>
          </a:p>
          <a:p>
            <a:r>
              <a:rPr lang="en-US" dirty="0"/>
              <a:t>Missions are being canceled, paused, and cut, in many cases due to overruns that are at least partially traced to electronics challenges</a:t>
            </a:r>
          </a:p>
          <a:p>
            <a:r>
              <a:rPr lang="en-US" dirty="0"/>
              <a:t>Engineering staff is being cut based on reduced project work, highly driven by excessive costs</a:t>
            </a:r>
          </a:p>
          <a:p>
            <a:r>
              <a:rPr lang="en-US" dirty="0"/>
              <a:t>The growingly long and uncertain lead times add years of overrun given necessary design cycles</a:t>
            </a:r>
          </a:p>
          <a:p>
            <a:r>
              <a:rPr lang="en-US" dirty="0"/>
              <a:t>Even engineering and proto versions of traditional parts have lead times that not only conflict with the necessary engineering unit development processes but also contribute to the overrun directly </a:t>
            </a:r>
          </a:p>
        </p:txBody>
      </p:sp>
      <p:sp>
        <p:nvSpPr>
          <p:cNvPr id="3" name="Title 2">
            <a:extLst>
              <a:ext uri="{FF2B5EF4-FFF2-40B4-BE49-F238E27FC236}">
                <a16:creationId xmlns:a16="http://schemas.microsoft.com/office/drawing/2014/main" id="{045D32BF-3C8C-99D1-8B6D-91909703970A}"/>
              </a:ext>
            </a:extLst>
          </p:cNvPr>
          <p:cNvSpPr>
            <a:spLocks noGrp="1"/>
          </p:cNvSpPr>
          <p:nvPr>
            <p:ph type="title"/>
          </p:nvPr>
        </p:nvSpPr>
        <p:spPr/>
        <p:txBody>
          <a:bodyPr/>
          <a:lstStyle/>
          <a:p>
            <a:r>
              <a:rPr lang="en-US" dirty="0"/>
              <a:t>The immediate problem</a:t>
            </a:r>
          </a:p>
        </p:txBody>
      </p:sp>
      <p:sp>
        <p:nvSpPr>
          <p:cNvPr id="4" name="Rectangle 3">
            <a:extLst>
              <a:ext uri="{FF2B5EF4-FFF2-40B4-BE49-F238E27FC236}">
                <a16:creationId xmlns:a16="http://schemas.microsoft.com/office/drawing/2014/main" id="{F5DC2EAD-FA1C-E00D-7D2D-B382BCE7F6C4}"/>
              </a:ext>
            </a:extLst>
          </p:cNvPr>
          <p:cNvSpPr/>
          <p:nvPr/>
        </p:nvSpPr>
        <p:spPr>
          <a:xfrm>
            <a:off x="429288" y="5262664"/>
            <a:ext cx="8229600" cy="98249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Our current electronics development processes are snowballing out of control, largely due to reliance on obtaining traditional parts and materials that are effectively obsolete – a change is needed or missions will be unimplementable</a:t>
            </a:r>
          </a:p>
        </p:txBody>
      </p:sp>
    </p:spTree>
    <p:extLst>
      <p:ext uri="{BB962C8B-B14F-4D97-AF65-F5344CB8AC3E}">
        <p14:creationId xmlns:p14="http://schemas.microsoft.com/office/powerpoint/2010/main" val="1360641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9882D6-8FCA-FAE0-5592-5730F1520E14}"/>
              </a:ext>
            </a:extLst>
          </p:cNvPr>
          <p:cNvSpPr>
            <a:spLocks noGrp="1"/>
          </p:cNvSpPr>
          <p:nvPr>
            <p:ph idx="1"/>
          </p:nvPr>
        </p:nvSpPr>
        <p:spPr/>
        <p:txBody>
          <a:bodyPr/>
          <a:lstStyle/>
          <a:p>
            <a:r>
              <a:rPr lang="en-US" dirty="0"/>
              <a:t>The use of COTS is already here, no matter what requirements we impose</a:t>
            </a:r>
          </a:p>
          <a:p>
            <a:pPr lvl="1"/>
            <a:r>
              <a:rPr lang="en-US" dirty="0"/>
              <a:t>The only question is whether we want to put a spacecraft on-orbit or not</a:t>
            </a:r>
          </a:p>
          <a:p>
            <a:r>
              <a:rPr lang="en-US" dirty="0"/>
              <a:t>COTS parts are not brought forward into our projects because someone wants to save a few dollars or a few weeks or eke a little bit of extra unnecessary performance.  </a:t>
            </a:r>
          </a:p>
          <a:p>
            <a:r>
              <a:rPr lang="en-US" dirty="0"/>
              <a:t>COTS parts are needed in order to fly mature technologies from the last 25 years</a:t>
            </a:r>
          </a:p>
          <a:p>
            <a:r>
              <a:rPr lang="en-US" dirty="0"/>
              <a:t>COTS parts are needed to make systems more reliable</a:t>
            </a:r>
          </a:p>
          <a:p>
            <a:r>
              <a:rPr lang="en-US" dirty="0"/>
              <a:t>COTS parts are needed because they are available </a:t>
            </a:r>
          </a:p>
          <a:p>
            <a:r>
              <a:rPr lang="en-US" dirty="0"/>
              <a:t>COTS parts are needed because they do not involve excessive costs for non-value-added activities</a:t>
            </a:r>
          </a:p>
          <a:p>
            <a:pPr marL="0" indent="0">
              <a:buNone/>
            </a:pPr>
            <a:endParaRPr lang="en-US" dirty="0"/>
          </a:p>
        </p:txBody>
      </p:sp>
      <p:sp>
        <p:nvSpPr>
          <p:cNvPr id="3" name="Title 2">
            <a:extLst>
              <a:ext uri="{FF2B5EF4-FFF2-40B4-BE49-F238E27FC236}">
                <a16:creationId xmlns:a16="http://schemas.microsoft.com/office/drawing/2014/main" id="{3E4585DC-E889-6DCA-DC28-0701DD5D2D6F}"/>
              </a:ext>
            </a:extLst>
          </p:cNvPr>
          <p:cNvSpPr>
            <a:spLocks noGrp="1"/>
          </p:cNvSpPr>
          <p:nvPr>
            <p:ph type="title"/>
          </p:nvPr>
        </p:nvSpPr>
        <p:spPr/>
        <p:txBody>
          <a:bodyPr>
            <a:normAutofit/>
          </a:bodyPr>
          <a:lstStyle/>
          <a:p>
            <a:r>
              <a:rPr lang="en-US" dirty="0"/>
              <a:t>Can we slow down the use of COTS?</a:t>
            </a:r>
          </a:p>
        </p:txBody>
      </p:sp>
      <p:sp>
        <p:nvSpPr>
          <p:cNvPr id="4" name="Rectangle 3">
            <a:extLst>
              <a:ext uri="{FF2B5EF4-FFF2-40B4-BE49-F238E27FC236}">
                <a16:creationId xmlns:a16="http://schemas.microsoft.com/office/drawing/2014/main" id="{BD69531E-594F-137F-FC1F-6F0DB74B8D4E}"/>
              </a:ext>
            </a:extLst>
          </p:cNvPr>
          <p:cNvSpPr/>
          <p:nvPr/>
        </p:nvSpPr>
        <p:spPr>
          <a:xfrm>
            <a:off x="429288" y="4957011"/>
            <a:ext cx="8445205" cy="123203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The use vs non-use of COTS in our systems is a simple prohibition question.  There is no way to stop them – you simply need to place the right boundaries to properly use them without damaging them or inflating costs unnecessarily. The tighter boundary you place on them, the more likely you will encourage poor choices and bad practices </a:t>
            </a:r>
          </a:p>
        </p:txBody>
      </p:sp>
    </p:spTree>
    <p:extLst>
      <p:ext uri="{BB962C8B-B14F-4D97-AF65-F5344CB8AC3E}">
        <p14:creationId xmlns:p14="http://schemas.microsoft.com/office/powerpoint/2010/main" val="736461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F96B6B-7AB9-55A9-A047-E81B2D124A65}"/>
              </a:ext>
            </a:extLst>
          </p:cNvPr>
          <p:cNvSpPr>
            <a:spLocks noGrp="1"/>
          </p:cNvSpPr>
          <p:nvPr>
            <p:ph idx="1"/>
          </p:nvPr>
        </p:nvSpPr>
        <p:spPr/>
        <p:txBody>
          <a:bodyPr>
            <a:normAutofit fontScale="85000" lnSpcReduction="20000"/>
          </a:bodyPr>
          <a:lstStyle/>
          <a:p>
            <a:r>
              <a:rPr lang="en-US" dirty="0"/>
              <a:t>Perform top-level circuit designs based on performance objectives</a:t>
            </a:r>
          </a:p>
          <a:p>
            <a:r>
              <a:rPr lang="en-US" dirty="0"/>
              <a:t>Select as many parts as possible from a discrete set of traditional building blocks</a:t>
            </a:r>
          </a:p>
          <a:p>
            <a:pPr lvl="1"/>
            <a:r>
              <a:rPr lang="en-US" dirty="0"/>
              <a:t>Actives </a:t>
            </a:r>
          </a:p>
          <a:p>
            <a:pPr lvl="2"/>
            <a:r>
              <a:rPr lang="en-US" dirty="0"/>
              <a:t>5962R, 5962F, etc. microcircuits</a:t>
            </a:r>
          </a:p>
          <a:p>
            <a:pPr lvl="2"/>
            <a:r>
              <a:rPr lang="en-US" dirty="0"/>
              <a:t>JANSR, JANSF, etc. </a:t>
            </a:r>
            <a:r>
              <a:rPr lang="en-US" dirty="0" err="1"/>
              <a:t>discretes</a:t>
            </a:r>
            <a:endParaRPr lang="en-US" dirty="0"/>
          </a:p>
          <a:p>
            <a:pPr lvl="2"/>
            <a:r>
              <a:rPr lang="en-US" dirty="0"/>
              <a:t>Limited common ”space-grade” COTS components</a:t>
            </a:r>
          </a:p>
          <a:p>
            <a:pPr lvl="1"/>
            <a:r>
              <a:rPr lang="en-US" dirty="0"/>
              <a:t>Passives</a:t>
            </a:r>
          </a:p>
          <a:p>
            <a:pPr lvl="2"/>
            <a:r>
              <a:rPr lang="en-US" dirty="0"/>
              <a:t>CDR, CWR, etc. capacitors</a:t>
            </a:r>
          </a:p>
          <a:p>
            <a:pPr lvl="2"/>
            <a:r>
              <a:rPr lang="en-US" dirty="0"/>
              <a:t>M55342 resistors</a:t>
            </a:r>
          </a:p>
          <a:p>
            <a:pPr lvl="2"/>
            <a:r>
              <a:rPr lang="en-US" dirty="0"/>
              <a:t>G311 capacitors</a:t>
            </a:r>
          </a:p>
          <a:p>
            <a:pPr lvl="2"/>
            <a:r>
              <a:rPr lang="en-US" dirty="0"/>
              <a:t>303XXX-XXX resistors</a:t>
            </a:r>
          </a:p>
          <a:p>
            <a:pPr lvl="1"/>
            <a:r>
              <a:rPr lang="en-US" dirty="0"/>
              <a:t>Custom magnetics</a:t>
            </a:r>
          </a:p>
          <a:p>
            <a:r>
              <a:rPr lang="en-US" dirty="0"/>
              <a:t>Choose proto or engineering version, when available, of actives and COTS passives (or high MOQ extras that have earlier deliveries) and construct ETU/EDU list</a:t>
            </a:r>
          </a:p>
          <a:p>
            <a:r>
              <a:rPr lang="en-US" dirty="0"/>
              <a:t>Quote and order flight and engineering boards</a:t>
            </a:r>
          </a:p>
          <a:p>
            <a:r>
              <a:rPr lang="en-US" dirty="0"/>
              <a:t>Wait</a:t>
            </a:r>
          </a:p>
          <a:p>
            <a:r>
              <a:rPr lang="en-US" dirty="0"/>
              <a:t>Build assemblies</a:t>
            </a:r>
          </a:p>
          <a:p>
            <a:r>
              <a:rPr lang="en-US" dirty="0"/>
              <a:t>Test</a:t>
            </a:r>
          </a:p>
          <a:p>
            <a:r>
              <a:rPr lang="en-US" dirty="0"/>
              <a:t>Iterate design and order new parts (both ETU and flight)</a:t>
            </a:r>
          </a:p>
          <a:p>
            <a:r>
              <a:rPr lang="en-US"/>
              <a:t>Wait …</a:t>
            </a:r>
          </a:p>
          <a:p>
            <a:endParaRPr lang="en-US" dirty="0"/>
          </a:p>
          <a:p>
            <a:endParaRPr lang="en-US" dirty="0"/>
          </a:p>
          <a:p>
            <a:pPr lvl="2"/>
            <a:endParaRPr lang="en-US" dirty="0"/>
          </a:p>
        </p:txBody>
      </p:sp>
      <p:sp>
        <p:nvSpPr>
          <p:cNvPr id="3" name="Title 2">
            <a:extLst>
              <a:ext uri="{FF2B5EF4-FFF2-40B4-BE49-F238E27FC236}">
                <a16:creationId xmlns:a16="http://schemas.microsoft.com/office/drawing/2014/main" id="{58C62F37-1964-CA28-618E-FFEB9A867CB8}"/>
              </a:ext>
            </a:extLst>
          </p:cNvPr>
          <p:cNvSpPr>
            <a:spLocks noGrp="1"/>
          </p:cNvSpPr>
          <p:nvPr>
            <p:ph type="title"/>
          </p:nvPr>
        </p:nvSpPr>
        <p:spPr/>
        <p:txBody>
          <a:bodyPr/>
          <a:lstStyle/>
          <a:p>
            <a:r>
              <a:rPr lang="en-US" dirty="0"/>
              <a:t>Current electronics approach</a:t>
            </a:r>
          </a:p>
        </p:txBody>
      </p:sp>
      <p:sp>
        <p:nvSpPr>
          <p:cNvPr id="4" name="Rectangle 3">
            <a:extLst>
              <a:ext uri="{FF2B5EF4-FFF2-40B4-BE49-F238E27FC236}">
                <a16:creationId xmlns:a16="http://schemas.microsoft.com/office/drawing/2014/main" id="{B1DEF092-AB12-97D3-9D53-5771277D6BDC}"/>
              </a:ext>
            </a:extLst>
          </p:cNvPr>
          <p:cNvSpPr/>
          <p:nvPr/>
        </p:nvSpPr>
        <p:spPr>
          <a:xfrm>
            <a:off x="312556" y="5930927"/>
            <a:ext cx="8463064" cy="38910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The waiting time even for ETU/EDU parts is largely untenable under any constraints</a:t>
            </a:r>
          </a:p>
        </p:txBody>
      </p:sp>
    </p:spTree>
    <p:extLst>
      <p:ext uri="{BB962C8B-B14F-4D97-AF65-F5344CB8AC3E}">
        <p14:creationId xmlns:p14="http://schemas.microsoft.com/office/powerpoint/2010/main" val="211285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FF96B6B-7AB9-55A9-A047-E81B2D124A65}"/>
              </a:ext>
            </a:extLst>
          </p:cNvPr>
          <p:cNvSpPr>
            <a:spLocks noGrp="1"/>
          </p:cNvSpPr>
          <p:nvPr>
            <p:ph idx="1"/>
          </p:nvPr>
        </p:nvSpPr>
        <p:spPr>
          <a:xfrm>
            <a:off x="429288" y="1311802"/>
            <a:ext cx="8229600" cy="4650752"/>
          </a:xfrm>
        </p:spPr>
        <p:txBody>
          <a:bodyPr>
            <a:normAutofit/>
          </a:bodyPr>
          <a:lstStyle/>
          <a:p>
            <a:r>
              <a:rPr lang="en-US" dirty="0"/>
              <a:t>Perform top-level circuit designs based on performance objectives </a:t>
            </a:r>
          </a:p>
          <a:p>
            <a:r>
              <a:rPr lang="en-US" dirty="0"/>
              <a:t>Choose the best parts for the job </a:t>
            </a:r>
            <a:r>
              <a:rPr lang="en-US" u="sng" dirty="0"/>
              <a:t>that are readily available </a:t>
            </a:r>
            <a:r>
              <a:rPr lang="en-US" dirty="0"/>
              <a:t>with maximum performance margin (e.g., 10 weeks or less) (alternate)</a:t>
            </a:r>
          </a:p>
          <a:p>
            <a:pPr lvl="1"/>
            <a:r>
              <a:rPr lang="en-US" dirty="0"/>
              <a:t>Integrate parts engineering into the process – choose the best available part out of options (when options exist) rather than compliance.  No extra part testing or special drawing parts, but make copious use of AEC-qualified and space-enhanced plastic parts.  Assure highest order of precedence available is chosen</a:t>
            </a:r>
          </a:p>
          <a:p>
            <a:pPr lvl="1"/>
            <a:r>
              <a:rPr lang="en-US" dirty="0"/>
              <a:t>Integrate radiation engineering fully into the process – full radiation consideration: parts, analyses, design approaches, testing, PEAL/similarity data</a:t>
            </a:r>
          </a:p>
          <a:p>
            <a:pPr lvl="1"/>
            <a:r>
              <a:rPr lang="en-US" dirty="0"/>
              <a:t>Integrate reliability engineering into the process</a:t>
            </a:r>
          </a:p>
          <a:p>
            <a:r>
              <a:rPr lang="en-US" dirty="0"/>
              <a:t>Procure available parts and boards and begin testing</a:t>
            </a:r>
          </a:p>
          <a:p>
            <a:pPr lvl="1"/>
            <a:r>
              <a:rPr lang="en-US" dirty="0"/>
              <a:t>Iterate as needed with radiation, parts, and reliability engineering in the loop</a:t>
            </a:r>
          </a:p>
          <a:p>
            <a:endParaRPr lang="en-US" dirty="0"/>
          </a:p>
          <a:p>
            <a:endParaRPr lang="en-US" dirty="0"/>
          </a:p>
          <a:p>
            <a:pPr lvl="2"/>
            <a:endParaRPr lang="en-US" dirty="0"/>
          </a:p>
        </p:txBody>
      </p:sp>
      <p:sp>
        <p:nvSpPr>
          <p:cNvPr id="3" name="Title 2">
            <a:extLst>
              <a:ext uri="{FF2B5EF4-FFF2-40B4-BE49-F238E27FC236}">
                <a16:creationId xmlns:a16="http://schemas.microsoft.com/office/drawing/2014/main" id="{58C62F37-1964-CA28-618E-FFEB9A867CB8}"/>
              </a:ext>
            </a:extLst>
          </p:cNvPr>
          <p:cNvSpPr>
            <a:spLocks noGrp="1"/>
          </p:cNvSpPr>
          <p:nvPr>
            <p:ph type="title"/>
          </p:nvPr>
        </p:nvSpPr>
        <p:spPr/>
        <p:txBody>
          <a:bodyPr/>
          <a:lstStyle/>
          <a:p>
            <a:r>
              <a:rPr lang="en-US" dirty="0"/>
              <a:t>Next generation approach </a:t>
            </a:r>
          </a:p>
        </p:txBody>
      </p:sp>
      <p:sp>
        <p:nvSpPr>
          <p:cNvPr id="4" name="Rectangle 3">
            <a:extLst>
              <a:ext uri="{FF2B5EF4-FFF2-40B4-BE49-F238E27FC236}">
                <a16:creationId xmlns:a16="http://schemas.microsoft.com/office/drawing/2014/main" id="{B1DEF092-AB12-97D3-9D53-5771277D6BDC}"/>
              </a:ext>
            </a:extLst>
          </p:cNvPr>
          <p:cNvSpPr/>
          <p:nvPr/>
        </p:nvSpPr>
        <p:spPr>
          <a:xfrm>
            <a:off x="251648" y="5785703"/>
            <a:ext cx="8463064" cy="74608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It is likely that for many designs the traditional path will not be viable even with only one iteration</a:t>
            </a:r>
          </a:p>
        </p:txBody>
      </p:sp>
    </p:spTree>
    <p:extLst>
      <p:ext uri="{BB962C8B-B14F-4D97-AF65-F5344CB8AC3E}">
        <p14:creationId xmlns:p14="http://schemas.microsoft.com/office/powerpoint/2010/main" val="32102425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5A9854-13B0-AF24-2F27-31D5AE5CF00A}"/>
              </a:ext>
            </a:extLst>
          </p:cNvPr>
          <p:cNvSpPr>
            <a:spLocks noGrp="1"/>
          </p:cNvSpPr>
          <p:nvPr>
            <p:ph type="title"/>
          </p:nvPr>
        </p:nvSpPr>
        <p:spPr>
          <a:xfrm>
            <a:off x="429288" y="168802"/>
            <a:ext cx="8229600" cy="1143000"/>
          </a:xfrm>
        </p:spPr>
        <p:txBody>
          <a:bodyPr anchor="ctr">
            <a:normAutofit/>
          </a:bodyPr>
          <a:lstStyle/>
          <a:p>
            <a:r>
              <a:rPr lang="en-US" dirty="0"/>
              <a:t>We start at the top (NPR 8705.4)</a:t>
            </a:r>
          </a:p>
        </p:txBody>
      </p:sp>
      <p:graphicFrame>
        <p:nvGraphicFramePr>
          <p:cNvPr id="5" name="Table 4">
            <a:extLst>
              <a:ext uri="{FF2B5EF4-FFF2-40B4-BE49-F238E27FC236}">
                <a16:creationId xmlns:a16="http://schemas.microsoft.com/office/drawing/2014/main" id="{E93465A6-D3AA-D25F-EB3B-848458E26800}"/>
              </a:ext>
            </a:extLst>
          </p:cNvPr>
          <p:cNvGraphicFramePr>
            <a:graphicFrameLocks noGrp="1"/>
          </p:cNvGraphicFramePr>
          <p:nvPr>
            <p:extLst>
              <p:ext uri="{D42A27DB-BD31-4B8C-83A1-F6EECF244321}">
                <p14:modId xmlns:p14="http://schemas.microsoft.com/office/powerpoint/2010/main" val="3744916201"/>
              </p:ext>
            </p:extLst>
          </p:nvPr>
        </p:nvGraphicFramePr>
        <p:xfrm>
          <a:off x="429288" y="1419980"/>
          <a:ext cx="8229601" cy="4597322"/>
        </p:xfrm>
        <a:graphic>
          <a:graphicData uri="http://schemas.openxmlformats.org/drawingml/2006/table">
            <a:tbl>
              <a:tblPr firstRow="1" firstCol="1" bandRow="1">
                <a:tableStyleId>{5C22544A-7EE6-4342-B048-85BDC9FD1C3A}</a:tableStyleId>
              </a:tblPr>
              <a:tblGrid>
                <a:gridCol w="1141467">
                  <a:extLst>
                    <a:ext uri="{9D8B030D-6E8A-4147-A177-3AD203B41FA5}">
                      <a16:colId xmlns:a16="http://schemas.microsoft.com/office/drawing/2014/main" val="19881743"/>
                    </a:ext>
                  </a:extLst>
                </a:gridCol>
                <a:gridCol w="2098619">
                  <a:extLst>
                    <a:ext uri="{9D8B030D-6E8A-4147-A177-3AD203B41FA5}">
                      <a16:colId xmlns:a16="http://schemas.microsoft.com/office/drawing/2014/main" val="3108770524"/>
                    </a:ext>
                  </a:extLst>
                </a:gridCol>
                <a:gridCol w="1911553">
                  <a:extLst>
                    <a:ext uri="{9D8B030D-6E8A-4147-A177-3AD203B41FA5}">
                      <a16:colId xmlns:a16="http://schemas.microsoft.com/office/drawing/2014/main" val="1217036892"/>
                    </a:ext>
                  </a:extLst>
                </a:gridCol>
                <a:gridCol w="1911553">
                  <a:extLst>
                    <a:ext uri="{9D8B030D-6E8A-4147-A177-3AD203B41FA5}">
                      <a16:colId xmlns:a16="http://schemas.microsoft.com/office/drawing/2014/main" val="2805787825"/>
                    </a:ext>
                  </a:extLst>
                </a:gridCol>
                <a:gridCol w="1166409">
                  <a:extLst>
                    <a:ext uri="{9D8B030D-6E8A-4147-A177-3AD203B41FA5}">
                      <a16:colId xmlns:a16="http://schemas.microsoft.com/office/drawing/2014/main" val="3507096891"/>
                    </a:ext>
                  </a:extLst>
                </a:gridCol>
              </a:tblGrid>
              <a:tr h="1233136">
                <a:tc rowSpan="3">
                  <a:txBody>
                    <a:bodyPr/>
                    <a:lstStyle/>
                    <a:p>
                      <a:pPr marL="0" marR="0">
                        <a:spcBef>
                          <a:spcPts val="0"/>
                        </a:spcBef>
                        <a:spcAft>
                          <a:spcPts val="0"/>
                        </a:spcAft>
                      </a:pPr>
                      <a:r>
                        <a:rPr lang="en-US" sz="1000" kern="100">
                          <a:effectLst/>
                        </a:rPr>
                        <a:t>Electronics, Electrical, and Electromechanical (EEE) Parts</a:t>
                      </a:r>
                      <a:endParaRPr lang="en-US" sz="1000" kern="100">
                        <a:effectLst/>
                        <a:latin typeface="Times New Roman" panose="02020603050405020304" pitchFamily="18" charset="0"/>
                        <a:ea typeface="Calibri" panose="020F0502020204030204" pitchFamily="34" charset="0"/>
                        <a:cs typeface="Times New Roman" panose="02020603050405020304" pitchFamily="18" charset="0"/>
                      </a:endParaRPr>
                    </a:p>
                  </a:txBody>
                  <a:tcPr marL="12499" marR="12499" marT="0" marB="0"/>
                </a:tc>
                <a:tc gridSpan="4">
                  <a:txBody>
                    <a:bodyPr/>
                    <a:lstStyle/>
                    <a:p>
                      <a:pPr marL="0" marR="0">
                        <a:spcBef>
                          <a:spcPts val="0"/>
                        </a:spcBef>
                        <a:spcAft>
                          <a:spcPts val="0"/>
                        </a:spcAft>
                      </a:pPr>
                      <a:r>
                        <a:rPr lang="en-US" sz="1000" kern="100" dirty="0">
                          <a:effectLst/>
                        </a:rPr>
                        <a:t>Objectives: </a:t>
                      </a:r>
                    </a:p>
                    <a:p>
                      <a:pPr marL="0" marR="0">
                        <a:spcBef>
                          <a:spcPts val="0"/>
                        </a:spcBef>
                        <a:spcAft>
                          <a:spcPts val="0"/>
                        </a:spcAft>
                      </a:pPr>
                      <a:r>
                        <a:rPr lang="en-US" sz="1000" kern="100" dirty="0">
                          <a:effectLst/>
                        </a:rPr>
                        <a:t>Select EEE parts at an appropriate level for functions tied directly to mission success commensurate with safety, performance and environmental requirements.</a:t>
                      </a:r>
                    </a:p>
                    <a:p>
                      <a:pPr marL="0" marR="0">
                        <a:spcBef>
                          <a:spcPts val="0"/>
                        </a:spcBef>
                        <a:spcAft>
                          <a:spcPts val="0"/>
                        </a:spcAft>
                      </a:pPr>
                      <a:r>
                        <a:rPr lang="en-US" sz="1000" kern="100" dirty="0">
                          <a:effectLst/>
                        </a:rPr>
                        <a:t> </a:t>
                      </a:r>
                    </a:p>
                    <a:p>
                      <a:pPr marL="0" marR="0">
                        <a:spcBef>
                          <a:spcPts val="0"/>
                        </a:spcBef>
                        <a:spcAft>
                          <a:spcPts val="0"/>
                        </a:spcAft>
                      </a:pPr>
                      <a:r>
                        <a:rPr lang="en-US" sz="1000" kern="100" dirty="0">
                          <a:effectLst/>
                        </a:rPr>
                        <a:t> </a:t>
                      </a:r>
                    </a:p>
                    <a:p>
                      <a:pPr marL="0" marR="0">
                        <a:spcBef>
                          <a:spcPts val="0"/>
                        </a:spcBef>
                        <a:spcAft>
                          <a:spcPts val="0"/>
                        </a:spcAft>
                      </a:pPr>
                      <a:r>
                        <a:rPr lang="en-US" sz="1000" kern="100" dirty="0">
                          <a:effectLst/>
                        </a:rPr>
                        <a:t>Accepted Standard:</a:t>
                      </a:r>
                      <a:br>
                        <a:rPr lang="en-US" sz="1000" kern="100" dirty="0">
                          <a:effectLst/>
                        </a:rPr>
                      </a:br>
                      <a:r>
                        <a:rPr lang="en-US" sz="1000" kern="100" dirty="0">
                          <a:effectLst/>
                        </a:rPr>
                        <a:t>NASA-STD-8739.10, Electrical, Electronic, and Electromechanical (EEE) Parts Assurance Standard or </a:t>
                      </a:r>
                      <a:r>
                        <a:rPr lang="en-US" sz="1000" kern="100" dirty="0">
                          <a:solidFill>
                            <a:schemeClr val="tx1"/>
                          </a:solidFill>
                          <a:effectLst/>
                          <a:highlight>
                            <a:srgbClr val="FFFF00"/>
                          </a:highlight>
                        </a:rPr>
                        <a:t>OSMA endorsed NEPP interim standards</a:t>
                      </a:r>
                      <a:endParaRPr lang="en-US" sz="1000" kern="100" dirty="0">
                        <a:solidFill>
                          <a:schemeClr val="tx1"/>
                        </a:solidFill>
                        <a:effectLst/>
                        <a:highlight>
                          <a:srgbClr val="FFFF00"/>
                        </a:highlight>
                        <a:latin typeface="Times New Roman" panose="02020603050405020304" pitchFamily="18" charset="0"/>
                        <a:ea typeface="Calibri" panose="020F0502020204030204" pitchFamily="34" charset="0"/>
                        <a:cs typeface="Times New Roman" panose="02020603050405020304" pitchFamily="18" charset="0"/>
                      </a:endParaRPr>
                    </a:p>
                  </a:txBody>
                  <a:tcPr marL="12499" marR="12499"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93855237"/>
                  </a:ext>
                </a:extLst>
              </a:tr>
              <a:tr h="2430355">
                <a:tc vMerge="1">
                  <a:txBody>
                    <a:bodyPr/>
                    <a:lstStyle/>
                    <a:p>
                      <a:endParaRPr lang="en-US"/>
                    </a:p>
                  </a:txBody>
                  <a:tcPr/>
                </a:tc>
                <a:tc>
                  <a:txBody>
                    <a:bodyPr/>
                    <a:lstStyle/>
                    <a:p>
                      <a:pPr marL="0" marR="0">
                        <a:spcBef>
                          <a:spcPts val="0"/>
                        </a:spcBef>
                        <a:spcAft>
                          <a:spcPts val="0"/>
                        </a:spcAft>
                      </a:pPr>
                      <a:r>
                        <a:rPr lang="en-US" sz="1000" kern="100" dirty="0">
                          <a:effectLst/>
                        </a:rPr>
                        <a:t>Class A:</a:t>
                      </a:r>
                    </a:p>
                    <a:p>
                      <a:pPr marL="0" marR="0">
                        <a:spcBef>
                          <a:spcPts val="0"/>
                        </a:spcBef>
                        <a:spcAft>
                          <a:spcPts val="0"/>
                        </a:spcAft>
                      </a:pPr>
                      <a:r>
                        <a:rPr lang="en-US" sz="1000" strike="sngStrike" kern="100" dirty="0">
                          <a:effectLst/>
                        </a:rPr>
                        <a:t>Level 1 parts, equivalent Source Control Drawings (SCD) or requirements per Center Parts Management Plan.</a:t>
                      </a:r>
                      <a:endParaRPr lang="en-US" sz="1000" kern="100" dirty="0">
                        <a:effectLst/>
                      </a:endParaRPr>
                    </a:p>
                    <a:p>
                      <a:pPr marL="0" marR="0">
                        <a:spcBef>
                          <a:spcPts val="0"/>
                        </a:spcBef>
                        <a:spcAft>
                          <a:spcPts val="0"/>
                        </a:spcAft>
                      </a:pPr>
                      <a:r>
                        <a:rPr lang="en-US" sz="1000" kern="100" dirty="0">
                          <a:effectLst/>
                        </a:rPr>
                        <a:t>Assurance Level 1 parts, equivalent Source Control Drawings (SCD), requirements per Center Parts Management Plan, or documented proven developer practices that have demonstrated results,  consistent with the lowest level of risk tolerance, to achieve necessary performance.</a:t>
                      </a:r>
                    </a:p>
                    <a:p>
                      <a:pPr marL="0" marR="0">
                        <a:spcBef>
                          <a:spcPts val="0"/>
                        </a:spcBef>
                        <a:spcAft>
                          <a:spcPts val="0"/>
                        </a:spcAft>
                      </a:pPr>
                      <a:r>
                        <a:rPr lang="en-US" sz="1000" kern="100" dirty="0">
                          <a:effectLst/>
                        </a:rPr>
                        <a:t> </a:t>
                      </a:r>
                      <a:endParaRPr lang="en-US" sz="1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499" marR="12499" marT="0" marB="0"/>
                </a:tc>
                <a:tc>
                  <a:txBody>
                    <a:bodyPr/>
                    <a:lstStyle/>
                    <a:p>
                      <a:pPr marL="0" marR="0">
                        <a:spcBef>
                          <a:spcPts val="0"/>
                        </a:spcBef>
                        <a:spcAft>
                          <a:spcPts val="0"/>
                        </a:spcAft>
                      </a:pPr>
                      <a:r>
                        <a:rPr lang="en-US" sz="1000" kern="100" dirty="0">
                          <a:effectLst/>
                        </a:rPr>
                        <a:t>Class B::</a:t>
                      </a:r>
                    </a:p>
                    <a:p>
                      <a:pPr marL="0" marR="0">
                        <a:spcBef>
                          <a:spcPts val="0"/>
                        </a:spcBef>
                        <a:spcAft>
                          <a:spcPts val="0"/>
                        </a:spcAft>
                      </a:pPr>
                      <a:r>
                        <a:rPr lang="en-US" sz="1000" strike="sngStrike" kern="100" dirty="0">
                          <a:effectLst/>
                        </a:rPr>
                        <a:t>Class A criteria or Level 2 parts, equivalent SCD or requirements per Center Parts Management Plan.</a:t>
                      </a:r>
                      <a:endParaRPr lang="en-US" sz="1000" kern="100" dirty="0">
                        <a:effectLst/>
                      </a:endParaRPr>
                    </a:p>
                    <a:p>
                      <a:pPr marL="0" marR="0">
                        <a:spcBef>
                          <a:spcPts val="0"/>
                        </a:spcBef>
                        <a:spcAft>
                          <a:spcPts val="0"/>
                        </a:spcAft>
                      </a:pPr>
                      <a:r>
                        <a:rPr lang="en-US" sz="1000" u="none" strike="noStrike" kern="100" dirty="0">
                          <a:effectLst/>
                        </a:rPr>
                        <a:t> </a:t>
                      </a:r>
                      <a:endParaRPr lang="en-US" sz="1000" kern="100" dirty="0">
                        <a:effectLst/>
                      </a:endParaRPr>
                    </a:p>
                    <a:p>
                      <a:pPr marL="0" marR="0">
                        <a:spcBef>
                          <a:spcPts val="0"/>
                        </a:spcBef>
                        <a:spcAft>
                          <a:spcPts val="0"/>
                        </a:spcAft>
                      </a:pPr>
                      <a:r>
                        <a:rPr lang="en-US" sz="1000" kern="100" dirty="0">
                          <a:effectLst/>
                        </a:rPr>
                        <a:t>Assurance Level 2 parts, equivalent SCD , requirements per Center Parts Management Plan, or documented proven developer practices that have demonstrated results, consistent with a low level of risk tolerance, to achieve necessary performance. </a:t>
                      </a:r>
                    </a:p>
                    <a:p>
                      <a:pPr marL="0" marR="0">
                        <a:spcBef>
                          <a:spcPts val="0"/>
                        </a:spcBef>
                        <a:spcAft>
                          <a:spcPts val="0"/>
                        </a:spcAft>
                      </a:pPr>
                      <a:r>
                        <a:rPr lang="en-US" sz="1000" kern="100" dirty="0">
                          <a:effectLst/>
                        </a:rPr>
                        <a:t> </a:t>
                      </a:r>
                      <a:endParaRPr lang="en-US" sz="1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499" marR="12499" marT="0" marB="0"/>
                </a:tc>
                <a:tc>
                  <a:txBody>
                    <a:bodyPr/>
                    <a:lstStyle/>
                    <a:p>
                      <a:pPr marL="0" marR="0">
                        <a:spcBef>
                          <a:spcPts val="0"/>
                        </a:spcBef>
                        <a:spcAft>
                          <a:spcPts val="0"/>
                        </a:spcAft>
                      </a:pPr>
                      <a:r>
                        <a:rPr lang="en-US" sz="1000" kern="100" dirty="0">
                          <a:effectLst/>
                        </a:rPr>
                        <a:t>Class C:</a:t>
                      </a:r>
                    </a:p>
                    <a:p>
                      <a:pPr marL="0" marR="0">
                        <a:spcBef>
                          <a:spcPts val="0"/>
                        </a:spcBef>
                        <a:spcAft>
                          <a:spcPts val="0"/>
                        </a:spcAft>
                      </a:pPr>
                      <a:r>
                        <a:rPr lang="en-US" sz="1000" strike="sngStrike" kern="100" dirty="0">
                          <a:effectLst/>
                        </a:rPr>
                        <a:t>Class B criteria or Level 3 parts, equivalent SCD or requirements per Center Parts Management Plan.</a:t>
                      </a:r>
                      <a:endParaRPr lang="en-US" sz="1000" kern="100" dirty="0">
                        <a:effectLst/>
                      </a:endParaRPr>
                    </a:p>
                    <a:p>
                      <a:pPr marL="0" marR="0">
                        <a:spcBef>
                          <a:spcPts val="0"/>
                        </a:spcBef>
                        <a:spcAft>
                          <a:spcPts val="0"/>
                        </a:spcAft>
                      </a:pPr>
                      <a:r>
                        <a:rPr lang="en-US" sz="1000" u="none" strike="noStrike" kern="100" dirty="0">
                          <a:effectLst/>
                        </a:rPr>
                        <a:t> </a:t>
                      </a:r>
                      <a:endParaRPr lang="en-US" sz="1000" kern="100" dirty="0">
                        <a:effectLst/>
                      </a:endParaRPr>
                    </a:p>
                    <a:p>
                      <a:pPr marL="0" marR="0">
                        <a:spcBef>
                          <a:spcPts val="0"/>
                        </a:spcBef>
                        <a:spcAft>
                          <a:spcPts val="0"/>
                        </a:spcAft>
                      </a:pPr>
                      <a:r>
                        <a:rPr lang="en-US" sz="1000" kern="100" dirty="0">
                          <a:effectLst/>
                        </a:rPr>
                        <a:t>Assurance Level 3 parts, equivalent SCD , requirements per Center Parts Management Plan, or documented proven developer practices that have demonstrated results, consistent with a moderate level of risk tolerance, to achieve necessary performance. </a:t>
                      </a:r>
                    </a:p>
                    <a:p>
                      <a:pPr marL="0" marR="0">
                        <a:spcBef>
                          <a:spcPts val="0"/>
                        </a:spcBef>
                        <a:spcAft>
                          <a:spcPts val="0"/>
                        </a:spcAft>
                      </a:pPr>
                      <a:r>
                        <a:rPr lang="en-US" sz="1000" kern="100" dirty="0">
                          <a:effectLst/>
                        </a:rPr>
                        <a:t> </a:t>
                      </a:r>
                      <a:endParaRPr lang="en-US" sz="1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499" marR="12499" marT="0" marB="0"/>
                </a:tc>
                <a:tc>
                  <a:txBody>
                    <a:bodyPr/>
                    <a:lstStyle/>
                    <a:p>
                      <a:pPr marL="0" marR="0">
                        <a:spcBef>
                          <a:spcPts val="0"/>
                        </a:spcBef>
                        <a:spcAft>
                          <a:spcPts val="0"/>
                        </a:spcAft>
                      </a:pPr>
                      <a:r>
                        <a:rPr lang="en-US" sz="1000" kern="100" dirty="0">
                          <a:effectLst/>
                        </a:rPr>
                        <a:t>Class D:</a:t>
                      </a:r>
                    </a:p>
                    <a:p>
                      <a:pPr marL="0" marR="0">
                        <a:spcBef>
                          <a:spcPts val="0"/>
                        </a:spcBef>
                        <a:spcAft>
                          <a:spcPts val="0"/>
                        </a:spcAft>
                      </a:pPr>
                      <a:r>
                        <a:rPr lang="en-US" sz="1000" strike="sngStrike" kern="100" dirty="0">
                          <a:effectLst/>
                        </a:rPr>
                        <a:t>Class C criteria or Level 4 parts, equivalent SCD or requirements per Center Parts Management Plan.</a:t>
                      </a:r>
                      <a:endParaRPr lang="en-US" sz="1000" kern="100" dirty="0">
                        <a:effectLst/>
                      </a:endParaRPr>
                    </a:p>
                    <a:p>
                      <a:pPr marL="0" marR="0">
                        <a:spcBef>
                          <a:spcPts val="0"/>
                        </a:spcBef>
                        <a:spcAft>
                          <a:spcPts val="0"/>
                        </a:spcAft>
                      </a:pPr>
                      <a:r>
                        <a:rPr lang="en-US" sz="1000" u="none" strike="noStrike" kern="100" dirty="0">
                          <a:effectLst/>
                        </a:rPr>
                        <a:t> </a:t>
                      </a:r>
                      <a:endParaRPr lang="en-US" sz="1000" kern="100" dirty="0">
                        <a:effectLst/>
                      </a:endParaRPr>
                    </a:p>
                    <a:p>
                      <a:pPr marL="0" marR="0">
                        <a:spcBef>
                          <a:spcPts val="0"/>
                        </a:spcBef>
                        <a:spcAft>
                          <a:spcPts val="0"/>
                        </a:spcAft>
                      </a:pPr>
                      <a:r>
                        <a:rPr lang="en-US" sz="1000" kern="100" dirty="0">
                          <a:effectLst/>
                        </a:rPr>
                        <a:t>Assurance Level 4 parts.  </a:t>
                      </a:r>
                    </a:p>
                    <a:p>
                      <a:pPr marL="0" marR="0">
                        <a:spcBef>
                          <a:spcPts val="0"/>
                        </a:spcBef>
                        <a:spcAft>
                          <a:spcPts val="0"/>
                        </a:spcAft>
                      </a:pPr>
                      <a:r>
                        <a:rPr lang="en-US" sz="1000" kern="100" dirty="0">
                          <a:effectLst/>
                        </a:rPr>
                        <a:t> </a:t>
                      </a:r>
                      <a:endParaRPr lang="en-US" sz="1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499" marR="12499" marT="0" marB="0"/>
                </a:tc>
                <a:extLst>
                  <a:ext uri="{0D108BD9-81ED-4DB2-BD59-A6C34878D82A}">
                    <a16:rowId xmlns:a16="http://schemas.microsoft.com/office/drawing/2014/main" val="405054507"/>
                  </a:ext>
                </a:extLst>
              </a:tr>
              <a:tr h="933831">
                <a:tc vMerge="1">
                  <a:txBody>
                    <a:bodyPr/>
                    <a:lstStyle/>
                    <a:p>
                      <a:endParaRPr lang="en-US"/>
                    </a:p>
                  </a:txBody>
                  <a:tcPr/>
                </a:tc>
                <a:tc gridSpan="4">
                  <a:txBody>
                    <a:bodyPr/>
                    <a:lstStyle/>
                    <a:p>
                      <a:pPr marL="0" marR="0">
                        <a:spcBef>
                          <a:spcPts val="0"/>
                        </a:spcBef>
                        <a:spcAft>
                          <a:spcPts val="0"/>
                        </a:spcAft>
                      </a:pPr>
                      <a:r>
                        <a:rPr lang="en-US" sz="1000" kern="100" dirty="0">
                          <a:effectLst/>
                        </a:rPr>
                        <a:t>EEE Parts Notes:  The intent is always to select the most appropriate assurance level parts to meet mission needs and requirements.  There is nothing to disallow or discourage the use of parts aligned with higher classification levels with no additional testing when they are available.  However, it is highly discouraged to require higher assurance level parts as standard or across the board.  It  is also discouraged to screen and/or qualify parts to achieve compliance above the current recommended assurance level.</a:t>
                      </a:r>
                    </a:p>
                    <a:p>
                      <a:pPr marL="0" marR="0">
                        <a:spcBef>
                          <a:spcPts val="0"/>
                        </a:spcBef>
                        <a:spcAft>
                          <a:spcPts val="0"/>
                        </a:spcAft>
                      </a:pPr>
                      <a:r>
                        <a:rPr lang="en-US" sz="1000" kern="100" dirty="0">
                          <a:effectLst/>
                        </a:rPr>
                        <a:t> </a:t>
                      </a:r>
                      <a:endParaRPr lang="en-US" sz="1000" kern="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12499" marR="12499"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38947899"/>
                  </a:ext>
                </a:extLst>
              </a:tr>
            </a:tbl>
          </a:graphicData>
        </a:graphic>
      </p:graphicFrame>
    </p:spTree>
    <p:extLst>
      <p:ext uri="{BB962C8B-B14F-4D97-AF65-F5344CB8AC3E}">
        <p14:creationId xmlns:p14="http://schemas.microsoft.com/office/powerpoint/2010/main" val="1977162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FFEF986-37C7-E8DE-9317-5E6D6E02DD83}"/>
              </a:ext>
            </a:extLst>
          </p:cNvPr>
          <p:cNvSpPr>
            <a:spLocks noGrp="1"/>
          </p:cNvSpPr>
          <p:nvPr>
            <p:ph idx="1"/>
          </p:nvPr>
        </p:nvSpPr>
        <p:spPr/>
        <p:txBody>
          <a:bodyPr/>
          <a:lstStyle/>
          <a:p>
            <a:r>
              <a:rPr lang="en-US" dirty="0"/>
              <a:t>“Parent” agency parts standard </a:t>
            </a:r>
          </a:p>
          <a:p>
            <a:r>
              <a:rPr lang="en-US" dirty="0"/>
              <a:t>Provides the end-to-end guidance for parts assurance in the agency at higher level than specific screening and qualification guidance</a:t>
            </a:r>
          </a:p>
          <a:p>
            <a:r>
              <a:rPr lang="en-US" dirty="0"/>
              <a:t>Introduces a few new items since EEE-INST-002</a:t>
            </a:r>
          </a:p>
          <a:p>
            <a:pPr lvl="1"/>
            <a:r>
              <a:rPr lang="en-US" dirty="0"/>
              <a:t>Level 4:  COTS with no additional screening </a:t>
            </a:r>
          </a:p>
          <a:p>
            <a:pPr lvl="1"/>
            <a:r>
              <a:rPr lang="en-US" dirty="0"/>
              <a:t>Automotive and vendor hi-</a:t>
            </a:r>
            <a:r>
              <a:rPr lang="en-US" dirty="0" err="1"/>
              <a:t>rel</a:t>
            </a:r>
            <a:r>
              <a:rPr lang="en-US" dirty="0"/>
              <a:t> as level 3 compliant</a:t>
            </a:r>
          </a:p>
          <a:p>
            <a:pPr lvl="1"/>
            <a:r>
              <a:rPr lang="en-US" dirty="0"/>
              <a:t>Various updated technical references</a:t>
            </a:r>
          </a:p>
          <a:p>
            <a:r>
              <a:rPr lang="en-US" dirty="0"/>
              <a:t>Next version will introduce some updates</a:t>
            </a:r>
          </a:p>
          <a:p>
            <a:pPr lvl="1"/>
            <a:r>
              <a:rPr lang="en-US" dirty="0"/>
              <a:t>Level will be “assurance level”, no longer ambiguous interchangeable reference to grade, reliability level, quality level, which are all significantly different</a:t>
            </a:r>
          </a:p>
          <a:p>
            <a:pPr lvl="1"/>
            <a:r>
              <a:rPr lang="en-US" dirty="0"/>
              <a:t>Will point down to two paths for parts assurance</a:t>
            </a:r>
          </a:p>
          <a:p>
            <a:pPr lvl="2"/>
            <a:r>
              <a:rPr lang="en-US" dirty="0"/>
              <a:t>Traditional:  8739.11 (based on EEE-INST-002)</a:t>
            </a:r>
          </a:p>
          <a:p>
            <a:pPr lvl="2"/>
            <a:r>
              <a:rPr lang="en-US" dirty="0"/>
              <a:t>COTS:  Three-option parts assurance</a:t>
            </a:r>
          </a:p>
        </p:txBody>
      </p:sp>
      <p:sp>
        <p:nvSpPr>
          <p:cNvPr id="3" name="Title 2">
            <a:extLst>
              <a:ext uri="{FF2B5EF4-FFF2-40B4-BE49-F238E27FC236}">
                <a16:creationId xmlns:a16="http://schemas.microsoft.com/office/drawing/2014/main" id="{60F1A0BF-3CF4-BD8A-4798-E3132C8BCD30}"/>
              </a:ext>
            </a:extLst>
          </p:cNvPr>
          <p:cNvSpPr>
            <a:spLocks noGrp="1"/>
          </p:cNvSpPr>
          <p:nvPr>
            <p:ph type="title"/>
          </p:nvPr>
        </p:nvSpPr>
        <p:spPr/>
        <p:txBody>
          <a:bodyPr/>
          <a:lstStyle/>
          <a:p>
            <a:r>
              <a:rPr lang="en-US" dirty="0"/>
              <a:t>NASA-STD-8739.10 overview</a:t>
            </a:r>
          </a:p>
        </p:txBody>
      </p:sp>
    </p:spTree>
    <p:extLst>
      <p:ext uri="{BB962C8B-B14F-4D97-AF65-F5344CB8AC3E}">
        <p14:creationId xmlns:p14="http://schemas.microsoft.com/office/powerpoint/2010/main" val="3512152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FBA571-DBF5-5CE9-74FC-AD874BB8128B}"/>
              </a:ext>
            </a:extLst>
          </p:cNvPr>
          <p:cNvSpPr>
            <a:spLocks noGrp="1"/>
          </p:cNvSpPr>
          <p:nvPr>
            <p:ph idx="1"/>
          </p:nvPr>
        </p:nvSpPr>
        <p:spPr/>
        <p:txBody>
          <a:bodyPr>
            <a:normAutofit lnSpcReduction="10000"/>
          </a:bodyPr>
          <a:lstStyle/>
          <a:p>
            <a:r>
              <a:rPr lang="en-US" sz="2000" dirty="0"/>
              <a:t>Declared by the manufacturer to be intended for reliable usage</a:t>
            </a:r>
          </a:p>
          <a:p>
            <a:r>
              <a:rPr lang="en-US" sz="2000" dirty="0"/>
              <a:t>Characterized by extensive in-production and/or post-production screening or electrical testing as evidenced by one or more of the following</a:t>
            </a:r>
          </a:p>
          <a:p>
            <a:pPr lvl="1"/>
            <a:r>
              <a:rPr lang="en-US" sz="2000" dirty="0"/>
              <a:t>Description in the datasheet as designed for reliable usage with description why</a:t>
            </a:r>
          </a:p>
          <a:p>
            <a:pPr lvl="1"/>
            <a:r>
              <a:rPr lang="en-US" sz="2000" dirty="0"/>
              <a:t>Manufacturer-provided documentation, such as </a:t>
            </a:r>
          </a:p>
          <a:p>
            <a:pPr lvl="2"/>
            <a:r>
              <a:rPr lang="en-US" sz="2000" dirty="0"/>
              <a:t>Production Part Approval Process (PPAP) document</a:t>
            </a:r>
          </a:p>
          <a:p>
            <a:pPr lvl="2"/>
            <a:r>
              <a:rPr lang="en-US" sz="2000" dirty="0"/>
              <a:t>Quality Manual</a:t>
            </a:r>
          </a:p>
          <a:p>
            <a:pPr lvl="2"/>
            <a:r>
              <a:rPr lang="en-US" sz="2000" dirty="0"/>
              <a:t>Website detailed technical information provided</a:t>
            </a:r>
          </a:p>
          <a:p>
            <a:pPr lvl="1"/>
            <a:r>
              <a:rPr lang="en-US" sz="2000" dirty="0"/>
              <a:t>Parts are qualified to the pertinent AEC Q-category specification (Q100, Q101, Q200)</a:t>
            </a:r>
          </a:p>
          <a:p>
            <a:pPr lvl="1"/>
            <a:r>
              <a:rPr lang="en-US" sz="2000" dirty="0"/>
              <a:t>Production is managed under IATF 16949 quality management system (QMS)</a:t>
            </a:r>
          </a:p>
          <a:p>
            <a:pPr lvl="2"/>
            <a:endParaRPr lang="en-US" sz="2000" dirty="0"/>
          </a:p>
          <a:p>
            <a:pPr lvl="2"/>
            <a:endParaRPr lang="en-US" sz="2000" dirty="0"/>
          </a:p>
        </p:txBody>
      </p:sp>
      <p:sp>
        <p:nvSpPr>
          <p:cNvPr id="3" name="Title 2">
            <a:extLst>
              <a:ext uri="{FF2B5EF4-FFF2-40B4-BE49-F238E27FC236}">
                <a16:creationId xmlns:a16="http://schemas.microsoft.com/office/drawing/2014/main" id="{9337975C-F1AF-722E-9F2A-47CECBF3558D}"/>
              </a:ext>
            </a:extLst>
          </p:cNvPr>
          <p:cNvSpPr>
            <a:spLocks noGrp="1"/>
          </p:cNvSpPr>
          <p:nvPr>
            <p:ph type="title"/>
          </p:nvPr>
        </p:nvSpPr>
        <p:spPr/>
        <p:txBody>
          <a:bodyPr>
            <a:normAutofit fontScale="90000"/>
          </a:bodyPr>
          <a:lstStyle/>
          <a:p>
            <a:r>
              <a:rPr lang="en-US" dirty="0"/>
              <a:t>How are automotive and hi-</a:t>
            </a:r>
            <a:r>
              <a:rPr lang="en-US" dirty="0" err="1"/>
              <a:t>rel</a:t>
            </a:r>
            <a:r>
              <a:rPr lang="en-US" dirty="0"/>
              <a:t> COTS defined?</a:t>
            </a:r>
          </a:p>
        </p:txBody>
      </p:sp>
    </p:spTree>
    <p:extLst>
      <p:ext uri="{BB962C8B-B14F-4D97-AF65-F5344CB8AC3E}">
        <p14:creationId xmlns:p14="http://schemas.microsoft.com/office/powerpoint/2010/main" val="4236450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8C5CAB11-E602-CA43-BE4A-F6DE02B5152C}"/>
              </a:ext>
            </a:extLst>
          </p:cNvPr>
          <p:cNvGraphicFramePr>
            <a:graphicFrameLocks noGrp="1"/>
          </p:cNvGraphicFramePr>
          <p:nvPr>
            <p:ph idx="1"/>
            <p:extLst>
              <p:ext uri="{D42A27DB-BD31-4B8C-83A1-F6EECF244321}">
                <p14:modId xmlns:p14="http://schemas.microsoft.com/office/powerpoint/2010/main" val="1547194026"/>
              </p:ext>
            </p:extLst>
          </p:nvPr>
        </p:nvGraphicFramePr>
        <p:xfrm>
          <a:off x="428625" y="1393825"/>
          <a:ext cx="8229600" cy="431292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49550468"/>
                    </a:ext>
                  </a:extLst>
                </a:gridCol>
                <a:gridCol w="4114800">
                  <a:extLst>
                    <a:ext uri="{9D8B030D-6E8A-4147-A177-3AD203B41FA5}">
                      <a16:colId xmlns:a16="http://schemas.microsoft.com/office/drawing/2014/main" val="2156116206"/>
                    </a:ext>
                  </a:extLst>
                </a:gridCol>
              </a:tblGrid>
              <a:tr h="370840">
                <a:tc>
                  <a:txBody>
                    <a:bodyPr/>
                    <a:lstStyle/>
                    <a:p>
                      <a:r>
                        <a:rPr lang="en-US" dirty="0"/>
                        <a:t>Traditional:  NASA-STD-8739.11 (MIL-SPEC/compliance driven)</a:t>
                      </a:r>
                    </a:p>
                  </a:txBody>
                  <a:tcPr/>
                </a:tc>
                <a:tc>
                  <a:txBody>
                    <a:bodyPr/>
                    <a:lstStyle/>
                    <a:p>
                      <a:r>
                        <a:rPr lang="en-US" dirty="0"/>
                        <a:t>Three-option parts assurance (COTS/constraint-driven)</a:t>
                      </a:r>
                    </a:p>
                  </a:txBody>
                  <a:tcPr/>
                </a:tc>
                <a:extLst>
                  <a:ext uri="{0D108BD9-81ED-4DB2-BD59-A6C34878D82A}">
                    <a16:rowId xmlns:a16="http://schemas.microsoft.com/office/drawing/2014/main" val="2910541758"/>
                  </a:ext>
                </a:extLst>
              </a:tr>
              <a:tr h="370840">
                <a:tc>
                  <a:txBody>
                    <a:bodyPr/>
                    <a:lstStyle/>
                    <a:p>
                      <a:r>
                        <a:rPr lang="en-US" dirty="0"/>
                        <a:t>Traditional, proven designs </a:t>
                      </a:r>
                    </a:p>
                  </a:txBody>
                  <a:tcPr/>
                </a:tc>
                <a:tc>
                  <a:txBody>
                    <a:bodyPr/>
                    <a:lstStyle/>
                    <a:p>
                      <a:r>
                        <a:rPr lang="en-US" dirty="0"/>
                        <a:t>New designs</a:t>
                      </a:r>
                    </a:p>
                  </a:txBody>
                  <a:tcPr/>
                </a:tc>
                <a:extLst>
                  <a:ext uri="{0D108BD9-81ED-4DB2-BD59-A6C34878D82A}">
                    <a16:rowId xmlns:a16="http://schemas.microsoft.com/office/drawing/2014/main" val="1821042344"/>
                  </a:ext>
                </a:extLst>
              </a:tr>
              <a:tr h="370840">
                <a:tc>
                  <a:txBody>
                    <a:bodyPr/>
                    <a:lstStyle/>
                    <a:p>
                      <a:r>
                        <a:rPr lang="en-US" dirty="0"/>
                        <a:t>Older generation technology</a:t>
                      </a:r>
                    </a:p>
                  </a:txBody>
                  <a:tcPr/>
                </a:tc>
                <a:tc>
                  <a:txBody>
                    <a:bodyPr/>
                    <a:lstStyle/>
                    <a:p>
                      <a:r>
                        <a:rPr lang="en-US" dirty="0" err="1"/>
                        <a:t>Newspace</a:t>
                      </a:r>
                      <a:r>
                        <a:rPr lang="en-US" dirty="0"/>
                        <a:t> developers</a:t>
                      </a:r>
                    </a:p>
                  </a:txBody>
                  <a:tcPr/>
                </a:tc>
                <a:extLst>
                  <a:ext uri="{0D108BD9-81ED-4DB2-BD59-A6C34878D82A}">
                    <a16:rowId xmlns:a16="http://schemas.microsoft.com/office/drawing/2014/main" val="3659217289"/>
                  </a:ext>
                </a:extLst>
              </a:tr>
              <a:tr h="370840">
                <a:tc>
                  <a:txBody>
                    <a:bodyPr/>
                    <a:lstStyle/>
                    <a:p>
                      <a:r>
                        <a:rPr lang="en-US" dirty="0"/>
                        <a:t>Minimal size, weight, and power constraints</a:t>
                      </a:r>
                    </a:p>
                  </a:txBody>
                  <a:tcPr/>
                </a:tc>
                <a:tc>
                  <a:txBody>
                    <a:bodyPr/>
                    <a:lstStyle/>
                    <a:p>
                      <a:r>
                        <a:rPr lang="en-US" dirty="0"/>
                        <a:t>Current generation technology </a:t>
                      </a:r>
                    </a:p>
                  </a:txBody>
                  <a:tcPr/>
                </a:tc>
                <a:extLst>
                  <a:ext uri="{0D108BD9-81ED-4DB2-BD59-A6C34878D82A}">
                    <a16:rowId xmlns:a16="http://schemas.microsoft.com/office/drawing/2014/main" val="508792923"/>
                  </a:ext>
                </a:extLst>
              </a:tr>
              <a:tr h="370840">
                <a:tc>
                  <a:txBody>
                    <a:bodyPr/>
                    <a:lstStyle/>
                    <a:p>
                      <a:r>
                        <a:rPr lang="en-US" dirty="0"/>
                        <a:t>Long lead times tolerable</a:t>
                      </a:r>
                    </a:p>
                  </a:txBody>
                  <a:tcPr/>
                </a:tc>
                <a:tc>
                  <a:txBody>
                    <a:bodyPr/>
                    <a:lstStyle/>
                    <a:p>
                      <a:r>
                        <a:rPr lang="en-US" dirty="0"/>
                        <a:t>High constraints on size, weight, and power</a:t>
                      </a:r>
                    </a:p>
                  </a:txBody>
                  <a:tcPr/>
                </a:tc>
                <a:extLst>
                  <a:ext uri="{0D108BD9-81ED-4DB2-BD59-A6C34878D82A}">
                    <a16:rowId xmlns:a16="http://schemas.microsoft.com/office/drawing/2014/main" val="2142169972"/>
                  </a:ext>
                </a:extLst>
              </a:tr>
              <a:tr h="370840">
                <a:tc>
                  <a:txBody>
                    <a:bodyPr/>
                    <a:lstStyle/>
                    <a:p>
                      <a:r>
                        <a:rPr lang="en-US" dirty="0"/>
                        <a:t>Emphasis on MIL-STD quality definitions</a:t>
                      </a:r>
                    </a:p>
                  </a:txBody>
                  <a:tcPr/>
                </a:tc>
                <a:tc>
                  <a:txBody>
                    <a:bodyPr/>
                    <a:lstStyle/>
                    <a:p>
                      <a:r>
                        <a:rPr lang="en-US" dirty="0"/>
                        <a:t>Emphasis on modern manufacturing, high volume, and statistical process controls</a:t>
                      </a:r>
                    </a:p>
                  </a:txBody>
                  <a:tcPr/>
                </a:tc>
                <a:extLst>
                  <a:ext uri="{0D108BD9-81ED-4DB2-BD59-A6C34878D82A}">
                    <a16:rowId xmlns:a16="http://schemas.microsoft.com/office/drawing/2014/main" val="2622663671"/>
                  </a:ext>
                </a:extLst>
              </a:tr>
              <a:tr h="370840">
                <a:tc>
                  <a:txBody>
                    <a:bodyPr/>
                    <a:lstStyle/>
                    <a:p>
                      <a:r>
                        <a:rPr lang="en-US" dirty="0"/>
                        <a:t>Use MIL-SPEC or screen in quality</a:t>
                      </a:r>
                    </a:p>
                  </a:txBody>
                  <a:tcPr/>
                </a:tc>
                <a:tc>
                  <a:txBody>
                    <a:bodyPr/>
                    <a:lstStyle/>
                    <a:p>
                      <a:r>
                        <a:rPr lang="en-US" dirty="0"/>
                        <a:t>Use established reliability or strategic part testing results</a:t>
                      </a:r>
                    </a:p>
                  </a:txBody>
                  <a:tcPr/>
                </a:tc>
                <a:extLst>
                  <a:ext uri="{0D108BD9-81ED-4DB2-BD59-A6C34878D82A}">
                    <a16:rowId xmlns:a16="http://schemas.microsoft.com/office/drawing/2014/main" val="4020730210"/>
                  </a:ext>
                </a:extLst>
              </a:tr>
              <a:tr h="370840">
                <a:tc>
                  <a:txBody>
                    <a:bodyPr/>
                    <a:lstStyle/>
                    <a:p>
                      <a:r>
                        <a:rPr lang="en-US" dirty="0"/>
                        <a:t>Design iterations likely not feasible</a:t>
                      </a:r>
                    </a:p>
                  </a:txBody>
                  <a:tcPr/>
                </a:tc>
                <a:tc>
                  <a:txBody>
                    <a:bodyPr/>
                    <a:lstStyle/>
                    <a:p>
                      <a:r>
                        <a:rPr lang="en-US" dirty="0"/>
                        <a:t>Design iterations inherent</a:t>
                      </a:r>
                    </a:p>
                  </a:txBody>
                  <a:tcPr/>
                </a:tc>
                <a:extLst>
                  <a:ext uri="{0D108BD9-81ED-4DB2-BD59-A6C34878D82A}">
                    <a16:rowId xmlns:a16="http://schemas.microsoft.com/office/drawing/2014/main" val="2898388328"/>
                  </a:ext>
                </a:extLst>
              </a:tr>
            </a:tbl>
          </a:graphicData>
        </a:graphic>
      </p:graphicFrame>
      <p:sp>
        <p:nvSpPr>
          <p:cNvPr id="3" name="Title 2">
            <a:extLst>
              <a:ext uri="{FF2B5EF4-FFF2-40B4-BE49-F238E27FC236}">
                <a16:creationId xmlns:a16="http://schemas.microsoft.com/office/drawing/2014/main" id="{0808588F-ABB2-5FF2-3CA9-B7A7A5657EBF}"/>
              </a:ext>
            </a:extLst>
          </p:cNvPr>
          <p:cNvSpPr>
            <a:spLocks noGrp="1"/>
          </p:cNvSpPr>
          <p:nvPr>
            <p:ph type="title"/>
          </p:nvPr>
        </p:nvSpPr>
        <p:spPr/>
        <p:txBody>
          <a:bodyPr/>
          <a:lstStyle/>
          <a:p>
            <a:r>
              <a:rPr lang="en-US" dirty="0"/>
              <a:t>Dual Path update to 8739.10</a:t>
            </a:r>
          </a:p>
        </p:txBody>
      </p:sp>
    </p:spTree>
    <p:extLst>
      <p:ext uri="{BB962C8B-B14F-4D97-AF65-F5344CB8AC3E}">
        <p14:creationId xmlns:p14="http://schemas.microsoft.com/office/powerpoint/2010/main" val="42202710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B37367-029A-A76B-BC97-1D3E9ED5BF94}"/>
              </a:ext>
            </a:extLst>
          </p:cNvPr>
          <p:cNvSpPr>
            <a:spLocks noGrp="1"/>
          </p:cNvSpPr>
          <p:nvPr>
            <p:ph type="title"/>
          </p:nvPr>
        </p:nvSpPr>
        <p:spPr/>
        <p:txBody>
          <a:bodyPr>
            <a:normAutofit/>
          </a:bodyPr>
          <a:lstStyle/>
          <a:p>
            <a:r>
              <a:rPr lang="en-US" dirty="0"/>
              <a:t>Three option parts assurance </a:t>
            </a:r>
          </a:p>
        </p:txBody>
      </p:sp>
      <p:pic>
        <p:nvPicPr>
          <p:cNvPr id="6" name="Picture 5">
            <a:extLst>
              <a:ext uri="{FF2B5EF4-FFF2-40B4-BE49-F238E27FC236}">
                <a16:creationId xmlns:a16="http://schemas.microsoft.com/office/drawing/2014/main" id="{2329904F-2531-F30F-8CA4-DC023C1782E8}"/>
              </a:ext>
            </a:extLst>
          </p:cNvPr>
          <p:cNvPicPr>
            <a:picLocks noChangeAspect="1"/>
          </p:cNvPicPr>
          <p:nvPr/>
        </p:nvPicPr>
        <p:blipFill>
          <a:blip r:embed="rId3"/>
          <a:stretch>
            <a:fillRect/>
          </a:stretch>
        </p:blipFill>
        <p:spPr>
          <a:xfrm>
            <a:off x="85354" y="1524449"/>
            <a:ext cx="8973292" cy="4259000"/>
          </a:xfrm>
          <a:prstGeom prst="rect">
            <a:avLst/>
          </a:prstGeom>
        </p:spPr>
      </p:pic>
      <p:sp>
        <p:nvSpPr>
          <p:cNvPr id="7" name="TextBox 6">
            <a:extLst>
              <a:ext uri="{FF2B5EF4-FFF2-40B4-BE49-F238E27FC236}">
                <a16:creationId xmlns:a16="http://schemas.microsoft.com/office/drawing/2014/main" id="{1D31D0BE-7773-CC59-80F3-C42D4D4F107E}"/>
              </a:ext>
            </a:extLst>
          </p:cNvPr>
          <p:cNvSpPr txBox="1"/>
          <p:nvPr/>
        </p:nvSpPr>
        <p:spPr>
          <a:xfrm>
            <a:off x="320757" y="5783449"/>
            <a:ext cx="7061677" cy="646331"/>
          </a:xfrm>
          <a:prstGeom prst="rect">
            <a:avLst/>
          </a:prstGeom>
          <a:noFill/>
        </p:spPr>
        <p:txBody>
          <a:bodyPr wrap="none" rtlCol="0">
            <a:spAutoFit/>
          </a:bodyPr>
          <a:lstStyle/>
          <a:p>
            <a:r>
              <a:rPr lang="en-US" dirty="0"/>
              <a:t>*PEAL option is a placeholder, terms defined in PEAL reference document</a:t>
            </a:r>
          </a:p>
          <a:p>
            <a:r>
              <a:rPr lang="en-US" dirty="0"/>
              <a:t>**Low field failure rates or low DPPM/DPPB are appropriate alternatives</a:t>
            </a:r>
          </a:p>
        </p:txBody>
      </p:sp>
      <p:sp>
        <p:nvSpPr>
          <p:cNvPr id="2" name="TextBox 1">
            <a:extLst>
              <a:ext uri="{FF2B5EF4-FFF2-40B4-BE49-F238E27FC236}">
                <a16:creationId xmlns:a16="http://schemas.microsoft.com/office/drawing/2014/main" id="{04DAA6C3-EBBA-E55E-29A2-98FDF623F2F8}"/>
              </a:ext>
            </a:extLst>
          </p:cNvPr>
          <p:cNvSpPr txBox="1"/>
          <p:nvPr/>
        </p:nvSpPr>
        <p:spPr>
          <a:xfrm>
            <a:off x="3262965" y="1437955"/>
            <a:ext cx="300082" cy="369332"/>
          </a:xfrm>
          <a:prstGeom prst="rect">
            <a:avLst/>
          </a:prstGeom>
          <a:noFill/>
        </p:spPr>
        <p:txBody>
          <a:bodyPr wrap="none" rtlCol="0">
            <a:spAutoFit/>
          </a:bodyPr>
          <a:lstStyle/>
          <a:p>
            <a:r>
              <a:rPr lang="en-US" dirty="0"/>
              <a:t>*</a:t>
            </a:r>
          </a:p>
        </p:txBody>
      </p:sp>
      <p:sp>
        <p:nvSpPr>
          <p:cNvPr id="4" name="TextBox 3">
            <a:extLst>
              <a:ext uri="{FF2B5EF4-FFF2-40B4-BE49-F238E27FC236}">
                <a16:creationId xmlns:a16="http://schemas.microsoft.com/office/drawing/2014/main" id="{437DB3BF-6F97-B2CC-10B7-605E022E3DC4}"/>
              </a:ext>
            </a:extLst>
          </p:cNvPr>
          <p:cNvSpPr txBox="1"/>
          <p:nvPr/>
        </p:nvSpPr>
        <p:spPr>
          <a:xfrm>
            <a:off x="7165018" y="3387536"/>
            <a:ext cx="415498"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1908595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D33F87-ACE9-F5F6-FB5E-88C3842DEB52}"/>
              </a:ext>
            </a:extLst>
          </p:cNvPr>
          <p:cNvSpPr>
            <a:spLocks noGrp="1"/>
          </p:cNvSpPr>
          <p:nvPr>
            <p:ph idx="1"/>
          </p:nvPr>
        </p:nvSpPr>
        <p:spPr/>
        <p:txBody>
          <a:bodyPr/>
          <a:lstStyle/>
          <a:p>
            <a:r>
              <a:rPr lang="en-US" dirty="0"/>
              <a:t>There is no connection between COTS and radiation </a:t>
            </a:r>
          </a:p>
          <a:p>
            <a:pPr lvl="1"/>
            <a:r>
              <a:rPr lang="en-US" dirty="0"/>
              <a:t>Unfortunately, there are lingering unwritten definitions in the community for COTS, such as “not radiation hardness assured” or “not characterized for space”</a:t>
            </a:r>
          </a:p>
          <a:p>
            <a:r>
              <a:rPr lang="en-US" dirty="0"/>
              <a:t>Use of any circuit with active parts in a space environment requires characterization or demonstration in an environment relevant to the target environment whether the parts are commercial-off-the-shelf or not</a:t>
            </a:r>
          </a:p>
          <a:p>
            <a:r>
              <a:rPr lang="en-US" dirty="0"/>
              <a:t>About 4-7% of parts in a typical space BOM are actives requiring consideration for radiation in their pertinent circuits in space</a:t>
            </a:r>
          </a:p>
        </p:txBody>
      </p:sp>
      <p:sp>
        <p:nvSpPr>
          <p:cNvPr id="3" name="Title 2">
            <a:extLst>
              <a:ext uri="{FF2B5EF4-FFF2-40B4-BE49-F238E27FC236}">
                <a16:creationId xmlns:a16="http://schemas.microsoft.com/office/drawing/2014/main" id="{59BDEA46-3A57-08A2-3FB7-21B1FC5108DD}"/>
              </a:ext>
            </a:extLst>
          </p:cNvPr>
          <p:cNvSpPr>
            <a:spLocks noGrp="1"/>
          </p:cNvSpPr>
          <p:nvPr>
            <p:ph type="title"/>
          </p:nvPr>
        </p:nvSpPr>
        <p:spPr/>
        <p:txBody>
          <a:bodyPr/>
          <a:lstStyle/>
          <a:p>
            <a:r>
              <a:rPr lang="en-US" dirty="0"/>
              <a:t>COTS vs Radiation</a:t>
            </a:r>
          </a:p>
        </p:txBody>
      </p:sp>
    </p:spTree>
    <p:extLst>
      <p:ext uri="{BB962C8B-B14F-4D97-AF65-F5344CB8AC3E}">
        <p14:creationId xmlns:p14="http://schemas.microsoft.com/office/powerpoint/2010/main" val="244672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C9D0FB-A0A3-7686-41D2-6C1C7B5C7FF1}"/>
              </a:ext>
            </a:extLst>
          </p:cNvPr>
          <p:cNvSpPr>
            <a:spLocks noGrp="1"/>
          </p:cNvSpPr>
          <p:nvPr>
            <p:ph idx="1"/>
          </p:nvPr>
        </p:nvSpPr>
        <p:spPr>
          <a:xfrm>
            <a:off x="485112" y="1311802"/>
            <a:ext cx="8384568" cy="5546198"/>
          </a:xfrm>
        </p:spPr>
        <p:txBody>
          <a:bodyPr>
            <a:normAutofit/>
          </a:bodyPr>
          <a:lstStyle/>
          <a:p>
            <a:pPr marL="228600" indent="-228600">
              <a:buFont typeface="+mj-lt"/>
              <a:buAutoNum type="arabicPeriod"/>
            </a:pPr>
            <a:r>
              <a:rPr lang="en-US" sz="2400" dirty="0"/>
              <a:t>  Traditional: RHA, lot-specific radiation testing, or analysis</a:t>
            </a:r>
          </a:p>
          <a:p>
            <a:pPr marL="228600" indent="-228600">
              <a:buFont typeface="+mj-lt"/>
              <a:buAutoNum type="arabicPeriod"/>
            </a:pPr>
            <a:r>
              <a:rPr lang="en-US" sz="2400" dirty="0"/>
              <a:t>  </a:t>
            </a:r>
            <a:r>
              <a:rPr lang="en-US" sz="2400" dirty="0" err="1"/>
              <a:t>Newspace</a:t>
            </a:r>
            <a:r>
              <a:rPr lang="en-US" sz="2400" dirty="0"/>
              <a:t> conservative:  Strategic radiation testing of active parts, combined with circuit and system design mitigations</a:t>
            </a:r>
          </a:p>
          <a:p>
            <a:pPr marL="228600" indent="-228600">
              <a:buFont typeface="+mj-lt"/>
              <a:buAutoNum type="arabicPeriod"/>
            </a:pPr>
            <a:r>
              <a:rPr lang="en-US" sz="2400" dirty="0"/>
              <a:t>  Full system radiation-tolerant design and rad-hard by design approaches, with RHA or testing for front-line defenders and NVRAM</a:t>
            </a:r>
          </a:p>
        </p:txBody>
      </p:sp>
      <p:sp>
        <p:nvSpPr>
          <p:cNvPr id="3" name="Title 2">
            <a:extLst>
              <a:ext uri="{FF2B5EF4-FFF2-40B4-BE49-F238E27FC236}">
                <a16:creationId xmlns:a16="http://schemas.microsoft.com/office/drawing/2014/main" id="{6279363B-0E56-6CE7-C36A-66AF2FA6A9A1}"/>
              </a:ext>
            </a:extLst>
          </p:cNvPr>
          <p:cNvSpPr>
            <a:spLocks noGrp="1"/>
          </p:cNvSpPr>
          <p:nvPr>
            <p:ph type="title"/>
          </p:nvPr>
        </p:nvSpPr>
        <p:spPr/>
        <p:txBody>
          <a:bodyPr>
            <a:normAutofit/>
          </a:bodyPr>
          <a:lstStyle/>
          <a:p>
            <a:r>
              <a:rPr lang="en-US" dirty="0"/>
              <a:t>Low risk Radiation Approaches	</a:t>
            </a:r>
          </a:p>
        </p:txBody>
      </p:sp>
      <p:sp>
        <p:nvSpPr>
          <p:cNvPr id="4" name="Rectangle 3">
            <a:extLst>
              <a:ext uri="{FF2B5EF4-FFF2-40B4-BE49-F238E27FC236}">
                <a16:creationId xmlns:a16="http://schemas.microsoft.com/office/drawing/2014/main" id="{E1BEC019-567B-14AE-E0E9-3D5296E1C6B6}"/>
              </a:ext>
            </a:extLst>
          </p:cNvPr>
          <p:cNvSpPr/>
          <p:nvPr/>
        </p:nvSpPr>
        <p:spPr>
          <a:xfrm>
            <a:off x="429288" y="5218043"/>
            <a:ext cx="8440392" cy="102875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Radiation approach depends on environment, specific active parts used, shielding in the system, and organizational preference and has no relationship to the allowance of COTS</a:t>
            </a:r>
          </a:p>
        </p:txBody>
      </p:sp>
    </p:spTree>
    <p:extLst>
      <p:ext uri="{BB962C8B-B14F-4D97-AF65-F5344CB8AC3E}">
        <p14:creationId xmlns:p14="http://schemas.microsoft.com/office/powerpoint/2010/main" val="2648647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E8F1835-2FB7-FB44-A088-7603C6CEEB77}"/>
              </a:ext>
            </a:extLst>
          </p:cNvPr>
          <p:cNvSpPr>
            <a:spLocks noGrp="1"/>
          </p:cNvSpPr>
          <p:nvPr>
            <p:ph idx="1"/>
          </p:nvPr>
        </p:nvSpPr>
        <p:spPr>
          <a:xfrm>
            <a:off x="223443" y="1393264"/>
            <a:ext cx="8697113" cy="5053256"/>
          </a:xfrm>
        </p:spPr>
        <p:txBody>
          <a:bodyPr>
            <a:normAutofit fontScale="77500" lnSpcReduction="20000"/>
          </a:bodyPr>
          <a:lstStyle/>
          <a:p>
            <a:r>
              <a:rPr lang="en-US" dirty="0"/>
              <a:t>Reconstitution of a major institutional capability that assured reliable parts usage in the early days of NASA</a:t>
            </a:r>
          </a:p>
          <a:p>
            <a:r>
              <a:rPr lang="en-US" dirty="0"/>
              <a:t>Driven by the reality of COTS dominance in the market, the necessity to exploit commercial capabilities, </a:t>
            </a:r>
            <a:r>
              <a:rPr lang="en-US" dirty="0">
                <a:solidFill>
                  <a:srgbClr val="0070C0"/>
                </a:solidFill>
              </a:rPr>
              <a:t>and</a:t>
            </a:r>
            <a:r>
              <a:rPr lang="en-US" dirty="0"/>
              <a:t> gain the confidence needed to fly parts in </a:t>
            </a:r>
            <a:r>
              <a:rPr lang="en-US" dirty="0">
                <a:solidFill>
                  <a:srgbClr val="0070C0"/>
                </a:solidFill>
              </a:rPr>
              <a:t>low-risk tolerance </a:t>
            </a:r>
            <a:r>
              <a:rPr lang="en-US" dirty="0"/>
              <a:t>missions.</a:t>
            </a:r>
          </a:p>
          <a:p>
            <a:r>
              <a:rPr lang="en-US" dirty="0"/>
              <a:t>Part testing approaches always begin with an interaction with the manufacturer and consideration of manufacturing approach</a:t>
            </a:r>
          </a:p>
          <a:p>
            <a:r>
              <a:rPr lang="en-US" dirty="0"/>
              <a:t>NASA employees (JPL-inclusive) and in-house contractors </a:t>
            </a:r>
          </a:p>
          <a:p>
            <a:pPr lvl="1"/>
            <a:r>
              <a:rPr lang="en-US" dirty="0"/>
              <a:t>Select and procure parts for characterization</a:t>
            </a:r>
          </a:p>
          <a:p>
            <a:pPr lvl="2"/>
            <a:r>
              <a:rPr lang="en-US" dirty="0"/>
              <a:t>Consider unfamiliar parts used and proposed on new and recent missions as top priority</a:t>
            </a:r>
          </a:p>
          <a:p>
            <a:pPr lvl="2"/>
            <a:r>
              <a:rPr lang="en-US" dirty="0"/>
              <a:t>Gather input from scientists, component designers, instrument developers</a:t>
            </a:r>
          </a:p>
          <a:p>
            <a:pPr lvl="2"/>
            <a:r>
              <a:rPr lang="en-US" b="1" dirty="0"/>
              <a:t>Primary focus should be on part technologies, though specific “part number” assessments should also be performed to properly </a:t>
            </a:r>
            <a:r>
              <a:rPr lang="en-US" b="1" dirty="0">
                <a:solidFill>
                  <a:srgbClr val="0070C0"/>
                </a:solidFill>
              </a:rPr>
              <a:t>evolve</a:t>
            </a:r>
            <a:r>
              <a:rPr lang="en-US" b="1" dirty="0"/>
              <a:t> from current approach</a:t>
            </a:r>
            <a:r>
              <a:rPr lang="en-US" b="1" dirty="0">
                <a:solidFill>
                  <a:srgbClr val="0070C0"/>
                </a:solidFill>
              </a:rPr>
              <a:t>es</a:t>
            </a:r>
            <a:r>
              <a:rPr lang="en-US" b="1" dirty="0"/>
              <a:t> and to monitor trends in specific part design changes over time</a:t>
            </a:r>
          </a:p>
          <a:p>
            <a:pPr lvl="1"/>
            <a:r>
              <a:rPr lang="en-US" dirty="0"/>
              <a:t>Determine screening and lot acceptance tests (LAT) to be employed for future project usage</a:t>
            </a:r>
          </a:p>
          <a:p>
            <a:pPr lvl="2"/>
            <a:r>
              <a:rPr lang="en-US" dirty="0"/>
              <a:t>or determination that manufacturer screening/LAT or statistical process controls as designed are sufficient</a:t>
            </a:r>
          </a:p>
          <a:p>
            <a:pPr lvl="1"/>
            <a:r>
              <a:rPr lang="en-US" dirty="0"/>
              <a:t>Establish tactical and strategic radiation assessments</a:t>
            </a:r>
          </a:p>
          <a:p>
            <a:pPr lvl="1"/>
            <a:r>
              <a:rPr lang="en-US" dirty="0"/>
              <a:t>Perform reliability testing and analyses</a:t>
            </a:r>
          </a:p>
          <a:p>
            <a:pPr lvl="1"/>
            <a:r>
              <a:rPr lang="en-US" dirty="0"/>
              <a:t>Determine required post-procurement actions (if any) for each part</a:t>
            </a:r>
          </a:p>
          <a:p>
            <a:pPr lvl="1"/>
            <a:r>
              <a:rPr lang="en-US" dirty="0"/>
              <a:t>Maintain parts selection list</a:t>
            </a:r>
          </a:p>
          <a:p>
            <a:pPr lvl="2"/>
            <a:r>
              <a:rPr lang="en-US" dirty="0"/>
              <a:t>Part-number-specific assessments over time can be used to characterize evolving trends for some  individual part designs to understand risks of obsolescence and the motivations for changes in part design and manufacture</a:t>
            </a:r>
          </a:p>
          <a:p>
            <a:r>
              <a:rPr lang="en-US" dirty="0"/>
              <a:t>This is a strategic</a:t>
            </a:r>
            <a:r>
              <a:rPr lang="en-US" dirty="0">
                <a:solidFill>
                  <a:srgbClr val="0070C0"/>
                </a:solidFill>
              </a:rPr>
              <a:t>,</a:t>
            </a:r>
            <a:r>
              <a:rPr lang="en-US" dirty="0">
                <a:solidFill>
                  <a:srgbClr val="FF0000"/>
                </a:solidFill>
              </a:rPr>
              <a:t> </a:t>
            </a:r>
            <a:r>
              <a:rPr lang="en-US" dirty="0">
                <a:solidFill>
                  <a:srgbClr val="0070C0"/>
                </a:solidFill>
              </a:rPr>
              <a:t>Agency-level </a:t>
            </a:r>
            <a:r>
              <a:rPr lang="en-US" dirty="0"/>
              <a:t>activity that provides structure for parts selection and acceptance for future missions, not a part acceptance laboratory for missions in development</a:t>
            </a:r>
          </a:p>
          <a:p>
            <a:endParaRPr lang="en-US" dirty="0"/>
          </a:p>
          <a:p>
            <a:endParaRPr lang="en-US" dirty="0"/>
          </a:p>
        </p:txBody>
      </p:sp>
      <p:sp>
        <p:nvSpPr>
          <p:cNvPr id="4" name="Title 3">
            <a:extLst>
              <a:ext uri="{FF2B5EF4-FFF2-40B4-BE49-F238E27FC236}">
                <a16:creationId xmlns:a16="http://schemas.microsoft.com/office/drawing/2014/main" id="{ECE9BE48-D59F-794F-8E56-7172687AE939}"/>
              </a:ext>
            </a:extLst>
          </p:cNvPr>
          <p:cNvSpPr>
            <a:spLocks noGrp="1"/>
          </p:cNvSpPr>
          <p:nvPr>
            <p:ph type="title"/>
          </p:nvPr>
        </p:nvSpPr>
        <p:spPr>
          <a:xfrm>
            <a:off x="314334" y="86299"/>
            <a:ext cx="8515332" cy="1143000"/>
          </a:xfrm>
        </p:spPr>
        <p:txBody>
          <a:bodyPr>
            <a:normAutofit fontScale="90000"/>
          </a:bodyPr>
          <a:lstStyle/>
          <a:p>
            <a:r>
              <a:rPr lang="en-US" dirty="0"/>
              <a:t>Parts Evaluation &amp; Acceptance Lab (PEAL)</a:t>
            </a:r>
          </a:p>
        </p:txBody>
      </p:sp>
    </p:spTree>
    <p:extLst>
      <p:ext uri="{BB962C8B-B14F-4D97-AF65-F5344CB8AC3E}">
        <p14:creationId xmlns:p14="http://schemas.microsoft.com/office/powerpoint/2010/main" val="1927724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AAD937B-56BD-D4CC-256F-32133981A51C}"/>
              </a:ext>
            </a:extLst>
          </p:cNvPr>
          <p:cNvSpPr>
            <a:spLocks noGrp="1"/>
          </p:cNvSpPr>
          <p:nvPr>
            <p:ph idx="1"/>
          </p:nvPr>
        </p:nvSpPr>
        <p:spPr>
          <a:xfrm>
            <a:off x="349278" y="1311802"/>
            <a:ext cx="8229600" cy="5110406"/>
          </a:xfrm>
        </p:spPr>
        <p:txBody>
          <a:bodyPr>
            <a:normAutofit/>
          </a:bodyPr>
          <a:lstStyle/>
          <a:p>
            <a:r>
              <a:rPr lang="en-US" dirty="0"/>
              <a:t>The combination of supply chain issues and evolution along with the need to fly current technology drive the need for broad use of COTS</a:t>
            </a:r>
          </a:p>
          <a:p>
            <a:r>
              <a:rPr lang="en-US" dirty="0"/>
              <a:t>The evolution of technology and manufacturing processes has created an insurmountable differential between design/manufacture of parts and most MIL-SPEC-based </a:t>
            </a:r>
            <a:r>
              <a:rPr lang="en-US" dirty="0" err="1"/>
              <a:t>upscreening</a:t>
            </a:r>
            <a:r>
              <a:rPr lang="en-US" dirty="0"/>
              <a:t> processes</a:t>
            </a:r>
          </a:p>
          <a:p>
            <a:r>
              <a:rPr lang="en-US" dirty="0"/>
              <a:t>Successful history of usage combined with the findings of the NESC COTS Phase 2 study demonstrate a readiness to step forward with an expanded use of COTS</a:t>
            </a:r>
          </a:p>
          <a:p>
            <a:pPr lvl="1"/>
            <a:r>
              <a:rPr lang="en-US" dirty="0"/>
              <a:t>There are many considerations and COTS encompasses an infinite trade space, so thoughtful implementation with proper engineering judgment is necessary</a:t>
            </a:r>
          </a:p>
          <a:p>
            <a:pPr lvl="1"/>
            <a:r>
              <a:rPr lang="en-US" dirty="0"/>
              <a:t>No cookbook will apply, so thoughtful engineering is needed</a:t>
            </a:r>
          </a:p>
          <a:p>
            <a:r>
              <a:rPr lang="en-US" dirty="0"/>
              <a:t>The continued use of unavailable parts for new designs will result in fewer and fewer missions getting into orbit</a:t>
            </a:r>
          </a:p>
          <a:p>
            <a:r>
              <a:rPr lang="en-US" dirty="0"/>
              <a:t>A long-term broad COTS usage approach in NASA will require a capability such as PEAL since there will never be guidance to cover all situations</a:t>
            </a:r>
          </a:p>
        </p:txBody>
      </p:sp>
      <p:sp>
        <p:nvSpPr>
          <p:cNvPr id="3" name="Title 2">
            <a:extLst>
              <a:ext uri="{FF2B5EF4-FFF2-40B4-BE49-F238E27FC236}">
                <a16:creationId xmlns:a16="http://schemas.microsoft.com/office/drawing/2014/main" id="{DE5362D4-EDA7-B486-AFBD-1BCC124043C7}"/>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3964367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247431</TotalTime>
  <Words>2796</Words>
  <Application>Microsoft Macintosh PowerPoint</Application>
  <PresentationFormat>On-screen Show (4:3)</PresentationFormat>
  <Paragraphs>218</Paragraphs>
  <Slides>19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Times New Roman</vt:lpstr>
      <vt:lpstr>Office Theme</vt:lpstr>
      <vt:lpstr>Re-thinking the Approach to COTS Electronics for Space Applications</vt:lpstr>
      <vt:lpstr>Outline</vt:lpstr>
      <vt:lpstr>The world has changed</vt:lpstr>
      <vt:lpstr>Current Conflicts</vt:lpstr>
      <vt:lpstr>Soon there will be no choice</vt:lpstr>
      <vt:lpstr>We’ve reached the brick wall</vt:lpstr>
      <vt:lpstr>The immediate problem</vt:lpstr>
      <vt:lpstr>Can we slow down the use of COTS?</vt:lpstr>
      <vt:lpstr>Current electronics approach</vt:lpstr>
      <vt:lpstr>Next generation approach </vt:lpstr>
      <vt:lpstr>We start at the top (NPR 8705.4)</vt:lpstr>
      <vt:lpstr>NASA-STD-8739.10 overview</vt:lpstr>
      <vt:lpstr>How are automotive and hi-rel COTS defined?</vt:lpstr>
      <vt:lpstr>Dual Path update to 8739.10</vt:lpstr>
      <vt:lpstr>Three option parts assurance </vt:lpstr>
      <vt:lpstr>COTS vs Radiation</vt:lpstr>
      <vt:lpstr>Low risk Radiation Approaches </vt:lpstr>
      <vt:lpstr>Parts Evaluation &amp; Acceptance Lab (PEAL)</vt:lpstr>
      <vt:lpstr>Summary</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Employees Since January 2010</dc:title>
  <dc:creator>NASA ODIN</dc:creator>
  <cp:lastModifiedBy>Leitner, Jesse A. (GSFC-3000)</cp:lastModifiedBy>
  <cp:revision>724</cp:revision>
  <cp:lastPrinted>2023-11-01T22:29:29Z</cp:lastPrinted>
  <dcterms:created xsi:type="dcterms:W3CDTF">2013-01-29T13:50:35Z</dcterms:created>
  <dcterms:modified xsi:type="dcterms:W3CDTF">2024-01-18T13:49:36Z</dcterms:modified>
</cp:coreProperties>
</file>