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39C_94D0785B.xml" ContentType="application/vnd.ms-powerpoint.comments+xml"/>
  <Override PartName="/ppt/comments/modernComment_3B5_4B379D31.xml" ContentType="application/vnd.ms-powerpoint.comment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937" r:id="rId5"/>
    <p:sldId id="863" r:id="rId6"/>
    <p:sldId id="938" r:id="rId7"/>
    <p:sldId id="929" r:id="rId8"/>
    <p:sldId id="930" r:id="rId9"/>
    <p:sldId id="934" r:id="rId10"/>
    <p:sldId id="947" r:id="rId11"/>
    <p:sldId id="948" r:id="rId12"/>
    <p:sldId id="940" r:id="rId13"/>
    <p:sldId id="943" r:id="rId14"/>
    <p:sldId id="935" r:id="rId15"/>
    <p:sldId id="924" r:id="rId16"/>
    <p:sldId id="949" r:id="rId17"/>
    <p:sldId id="950" r:id="rId18"/>
    <p:sldId id="933" r:id="rId19"/>
    <p:sldId id="941" r:id="rId20"/>
    <p:sldId id="944" r:id="rId21"/>
  </p:sldIdLst>
  <p:sldSz cx="9144000" cy="6858000" type="screen4x3"/>
  <p:notesSz cx="7010400" cy="92964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FF2B4C-79E8-240A-3CA4-52A5F40A3219}" name="jplucas" initials="jpl" userId="jplucas" providerId="None"/>
  <p188:author id="{BCD62F4E-EC30-FCEF-E27A-DD5EFBF55CB0}" name="Lucas, John P. (IVV-1810)" initials="JPL" userId="Lucas, John P. (IVV-1810)" providerId="None"/>
  <p188:author id="{FA743B6C-5EFC-1839-15DC-9BCAA103237F}" name="Brown, Robert J. (IVV-1800)[TMC Technologies]" initials="BT" userId="S::rjbrown6@ndc.nasa.gov::375fe102-15db-4d19-b4c7-0041dcf573d3" providerId="AD"/>
  <p188:author id="{32E85579-54C1-FB59-CF87-ACC120FE218F}" name="Cutright, David C. (IVV-1800)[TMC Technologies]" initials="CT" userId="S::dccutrig@ndc.nasa.gov::c51ad137-8f98-4eb7-a60f-133e21994e72" providerId="AD"/>
  <p188:author id="{B0BC88B8-A1A0-AD15-D412-CB98217916AB}" name="Scott Zemerick" initials="SZ" userId="Scott Zemerick" providerId="None"/>
  <p188:author id="{99EB27BF-646F-E2D1-4893-C2FA03C49652}" name="Cutright, David C. (IVV-1800)[TMC Technologies]" initials="DCC" userId="Cutright, David C. (IVV-1800)[TMC Technologi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0000CC"/>
    <a:srgbClr val="FF9900"/>
    <a:srgbClr val="990000"/>
    <a:srgbClr val="99CCFF"/>
    <a:srgbClr val="000099"/>
    <a:srgbClr val="E7E7E7"/>
    <a:srgbClr val="CBCBCB"/>
    <a:srgbClr val="4F81BD"/>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80482-13C0-4578-9CF9-FFC302C5AE2B}" v="16" dt="2024-01-19T20:30:48.795"/>
    <p1510:client id="{0E45A758-5EEC-0F02-7ECD-31744D1F6B74}" v="88" dt="2024-01-19T20:37:57.357"/>
    <p1510:client id="{1022926D-5042-4F04-AFD6-05A686B86A06}" vWet="2" dt="2024-01-19T20:29:13.136"/>
    <p1510:client id="{7A2F47C4-4A8F-4E87-951B-DE3F00751695}" v="2" dt="2024-01-19T21:14:35.480"/>
    <p1510:client id="{DB165258-AFD8-4436-BAFF-F06F874A6ADD}" v="26" dt="2024-01-19T20:43:10.4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53"/>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tright, D Cody (IVV-1800)[TMC Technologies]" userId="S::dccutrig@ndc.nasa.gov::c51ad137-8f98-4eb7-a60f-133e21994e72" providerId="AD" clId="Web-{0E45A758-5EEC-0F02-7ECD-31744D1F6B74}"/>
    <pc:docChg chg="modSld">
      <pc:chgData name="Cutright, D Cody (IVV-1800)[TMC Technologies]" userId="S::dccutrig@ndc.nasa.gov::c51ad137-8f98-4eb7-a60f-133e21994e72" providerId="AD" clId="Web-{0E45A758-5EEC-0F02-7ECD-31744D1F6B74}" dt="2024-01-19T20:37:57.357" v="84"/>
      <pc:docMkLst>
        <pc:docMk/>
      </pc:docMkLst>
      <pc:sldChg chg="modCm">
        <pc:chgData name="Cutright, D Cody (IVV-1800)[TMC Technologies]" userId="S::dccutrig@ndc.nasa.gov::c51ad137-8f98-4eb7-a60f-133e21994e72" providerId="AD" clId="Web-{0E45A758-5EEC-0F02-7ECD-31744D1F6B74}" dt="2024-01-19T20:34:32.325" v="71"/>
        <pc:sldMkLst>
          <pc:docMk/>
          <pc:sldMk cId="2496690267" sldId="924"/>
        </pc:sldMkLst>
        <pc:extLst>
          <p:ext xmlns:p="http://schemas.openxmlformats.org/presentationml/2006/main" uri="{D6D511B9-2390-475A-947B-AFAB55BFBCF1}">
            <pc226:cmChg xmlns:pc226="http://schemas.microsoft.com/office/powerpoint/2022/06/main/command" xmlns="" chg="mod">
              <pc226:chgData name="Cutright, D Cody (IVV-1800)[TMC Technologies]" userId="S::dccutrig@ndc.nasa.gov::c51ad137-8f98-4eb7-a60f-133e21994e72" providerId="AD" clId="Web-{0E45A758-5EEC-0F02-7ECD-31744D1F6B74}" dt="2024-01-19T20:34:32.325" v="71"/>
              <pc2:cmMkLst xmlns:pc2="http://schemas.microsoft.com/office/powerpoint/2019/9/main/command">
                <pc:docMk/>
                <pc:sldMk cId="2496690267" sldId="924"/>
                <pc2:cmMk id="{ADAF00D6-0813-4A4C-80BF-C6D3937ACE66}"/>
              </pc2:cmMkLst>
            </pc226:cmChg>
          </p:ext>
        </pc:extLst>
      </pc:sldChg>
      <pc:sldChg chg="addSp delSp modSp modCm">
        <pc:chgData name="Cutright, D Cody (IVV-1800)[TMC Technologies]" userId="S::dccutrig@ndc.nasa.gov::c51ad137-8f98-4eb7-a60f-133e21994e72" providerId="AD" clId="Web-{0E45A758-5EEC-0F02-7ECD-31744D1F6B74}" dt="2024-01-19T20:37:57.357" v="84"/>
        <pc:sldMkLst>
          <pc:docMk/>
          <pc:sldMk cId="1261935921" sldId="949"/>
        </pc:sldMkLst>
        <pc:spChg chg="mod">
          <ac:chgData name="Cutright, D Cody (IVV-1800)[TMC Technologies]" userId="S::dccutrig@ndc.nasa.gov::c51ad137-8f98-4eb7-a60f-133e21994e72" providerId="AD" clId="Web-{0E45A758-5EEC-0F02-7ECD-31744D1F6B74}" dt="2024-01-19T20:37:25.107" v="81" actId="20577"/>
          <ac:spMkLst>
            <pc:docMk/>
            <pc:sldMk cId="1261935921" sldId="949"/>
            <ac:spMk id="12" creationId="{4B1921F9-EAB6-4641-3071-12CBC0E29A41}"/>
          </ac:spMkLst>
        </pc:spChg>
        <pc:picChg chg="add del mod">
          <ac:chgData name="Cutright, D Cody (IVV-1800)[TMC Technologies]" userId="S::dccutrig@ndc.nasa.gov::c51ad137-8f98-4eb7-a60f-133e21994e72" providerId="AD" clId="Web-{0E45A758-5EEC-0F02-7ECD-31744D1F6B74}" dt="2024-01-19T20:37:57.357" v="84"/>
          <ac:picMkLst>
            <pc:docMk/>
            <pc:sldMk cId="1261935921" sldId="949"/>
            <ac:picMk id="3" creationId="{83F2641A-EB11-9FC7-3675-5F6F5018AFB4}"/>
          </ac:picMkLst>
        </pc:picChg>
        <pc:extLst>
          <p:ext xmlns:p="http://schemas.openxmlformats.org/presentationml/2006/main" uri="{D6D511B9-2390-475A-947B-AFAB55BFBCF1}">
            <pc226:cmChg xmlns:pc226="http://schemas.microsoft.com/office/powerpoint/2022/06/main/command" xmlns="" chg="mod">
              <pc226:chgData name="Cutright, D Cody (IVV-1800)[TMC Technologies]" userId="S::dccutrig@ndc.nasa.gov::c51ad137-8f98-4eb7-a60f-133e21994e72" providerId="AD" clId="Web-{0E45A758-5EEC-0F02-7ECD-31744D1F6B74}" dt="2024-01-19T20:37:23.342" v="80" actId="20577"/>
              <pc2:cmMkLst xmlns:pc2="http://schemas.microsoft.com/office/powerpoint/2019/9/main/command">
                <pc:docMk/>
                <pc:sldMk cId="1261935921" sldId="949"/>
                <pc2:cmMk id="{06E6AD51-5533-4C91-8A11-3264A863B95C}"/>
              </pc2:cmMkLst>
            </pc226:cmChg>
          </p:ext>
        </pc:extLst>
      </pc:sldChg>
    </pc:docChg>
  </pc:docChgLst>
  <pc:docChgLst>
    <pc:chgData name="Lucas, John P. (IVV-1830)" userId="f2f80447-b547-457d-b7e1-a3e938b7ab3a" providerId="ADAL" clId="{CA806D81-2527-4315-8574-186F558C9BB8}"/>
    <pc:docChg chg="">
      <pc:chgData name="Lucas, John P. (IVV-1830)" userId="f2f80447-b547-457d-b7e1-a3e938b7ab3a" providerId="ADAL" clId="{CA806D81-2527-4315-8574-186F558C9BB8}" dt="2024-01-19T16:08:21.167" v="1"/>
      <pc:docMkLst>
        <pc:docMk/>
      </pc:docMkLst>
      <pc:sldChg chg="modCm">
        <pc:chgData name="Lucas, John P. (IVV-1830)" userId="f2f80447-b547-457d-b7e1-a3e938b7ab3a" providerId="ADAL" clId="{CA806D81-2527-4315-8574-186F558C9BB8}" dt="2024-01-19T16:07:45.473" v="0"/>
        <pc:sldMkLst>
          <pc:docMk/>
          <pc:sldMk cId="2496690267" sldId="924"/>
        </pc:sldMkLst>
      </pc:sldChg>
      <pc:sldChg chg="addCm">
        <pc:chgData name="Lucas, John P. (IVV-1830)" userId="f2f80447-b547-457d-b7e1-a3e938b7ab3a" providerId="ADAL" clId="{CA806D81-2527-4315-8574-186F558C9BB8}" dt="2024-01-19T16:08:21.167" v="1"/>
        <pc:sldMkLst>
          <pc:docMk/>
          <pc:sldMk cId="1261935921" sldId="949"/>
        </pc:sldMkLst>
      </pc:sldChg>
    </pc:docChg>
  </pc:docChgLst>
  <pc:docChgLst>
    <pc:chgData name="Cutright, D Cody (IVV-1800)[TMC Technologies]" userId="S::dccutrig@ndc.nasa.gov::c51ad137-8f98-4eb7-a60f-133e21994e72" providerId="AD" clId="Web-{0C180482-13C0-4578-9CF9-FFC302C5AE2B}"/>
    <pc:docChg chg="delSld modSld">
      <pc:chgData name="Cutright, D Cody (IVV-1800)[TMC Technologies]" userId="S::dccutrig@ndc.nasa.gov::c51ad137-8f98-4eb7-a60f-133e21994e72" providerId="AD" clId="Web-{0C180482-13C0-4578-9CF9-FFC302C5AE2B}" dt="2024-01-19T20:30:18.513" v="17"/>
      <pc:docMkLst>
        <pc:docMk/>
      </pc:docMkLst>
      <pc:sldChg chg="modSp delCm modCm">
        <pc:chgData name="Cutright, D Cody (IVV-1800)[TMC Technologies]" userId="S::dccutrig@ndc.nasa.gov::c51ad137-8f98-4eb7-a60f-133e21994e72" providerId="AD" clId="Web-{0C180482-13C0-4578-9CF9-FFC302C5AE2B}" dt="2024-01-19T20:30:18.513" v="17"/>
        <pc:sldMkLst>
          <pc:docMk/>
          <pc:sldMk cId="917512082" sldId="941"/>
        </pc:sldMkLst>
        <pc:spChg chg="mod">
          <ac:chgData name="Cutright, D Cody (IVV-1800)[TMC Technologies]" userId="S::dccutrig@ndc.nasa.gov::c51ad137-8f98-4eb7-a60f-133e21994e72" providerId="AD" clId="Web-{0C180482-13C0-4578-9CF9-FFC302C5AE2B}" dt="2024-01-19T20:29:49.575" v="16" actId="20577"/>
          <ac:spMkLst>
            <pc:docMk/>
            <pc:sldMk cId="917512082" sldId="941"/>
            <ac:spMk id="2" creationId="{FB812F3F-5737-03DB-B5FF-08B35FE1B487}"/>
          </ac:spMkLst>
        </pc:spChg>
        <pc:extLst>
          <p:ext xmlns:p="http://schemas.openxmlformats.org/presentationml/2006/main" uri="{D6D511B9-2390-475A-947B-AFAB55BFBCF1}">
            <pc226:cmChg xmlns:pc226="http://schemas.microsoft.com/office/powerpoint/2022/06/main/command" xmlns="" chg="del mod">
              <pc226:chgData name="Cutright, D Cody (IVV-1800)[TMC Technologies]" userId="S::dccutrig@ndc.nasa.gov::c51ad137-8f98-4eb7-a60f-133e21994e72" providerId="AD" clId="Web-{0C180482-13C0-4578-9CF9-FFC302C5AE2B}" dt="2024-01-19T20:30:18.513" v="17"/>
              <pc2:cmMkLst xmlns:pc2="http://schemas.microsoft.com/office/powerpoint/2019/9/main/command">
                <pc:docMk/>
                <pc:sldMk cId="917512082" sldId="941"/>
                <pc2:cmMk id="{F91128DF-E84A-4AAE-AC57-94477343D183}"/>
              </pc2:cmMkLst>
            </pc226:cmChg>
          </p:ext>
        </pc:extLst>
      </pc:sldChg>
      <pc:sldChg chg="del">
        <pc:chgData name="Cutright, D Cody (IVV-1800)[TMC Technologies]" userId="S::dccutrig@ndc.nasa.gov::c51ad137-8f98-4eb7-a60f-133e21994e72" providerId="AD" clId="Web-{0C180482-13C0-4578-9CF9-FFC302C5AE2B}" dt="2024-01-19T20:29:12.465" v="0"/>
        <pc:sldMkLst>
          <pc:docMk/>
          <pc:sldMk cId="2032626774" sldId="946"/>
        </pc:sldMkLst>
      </pc:sldChg>
    </pc:docChg>
  </pc:docChgLst>
  <pc:docChgLst>
    <pc:chgData name="Cutright, David C. (IVV-1800)[TMC Technologies]" userId="S::dccutrig@ndc.nasa.gov::c51ad137-8f98-4eb7-a60f-133e21994e72" providerId="AD" clId="Web-{897A5E8C-AAE1-4B29-A987-FB28AA5AC5A0}"/>
    <pc:docChg chg="modSld">
      <pc:chgData name="Cutright, David C. (IVV-1800)[TMC Technologies]" userId="S::dccutrig@ndc.nasa.gov::c51ad137-8f98-4eb7-a60f-133e21994e72" providerId="AD" clId="Web-{897A5E8C-AAE1-4B29-A987-FB28AA5AC5A0}" dt="2023-03-17T17:45:00.485" v="12"/>
      <pc:docMkLst>
        <pc:docMk/>
      </pc:docMkLst>
      <pc:sldChg chg="addCm">
        <pc:chgData name="Cutright, David C. (IVV-1800)[TMC Technologies]" userId="S::dccutrig@ndc.nasa.gov::c51ad137-8f98-4eb7-a60f-133e21994e72" providerId="AD" clId="Web-{897A5E8C-AAE1-4B29-A987-FB28AA5AC5A0}" dt="2023-03-17T17:44:26.281" v="11"/>
        <pc:sldMkLst>
          <pc:docMk/>
          <pc:sldMk cId="2496690267" sldId="924"/>
        </pc:sldMkLst>
      </pc:sldChg>
      <pc:sldChg chg="addCm">
        <pc:chgData name="Cutright, David C. (IVV-1800)[TMC Technologies]" userId="S::dccutrig@ndc.nasa.gov::c51ad137-8f98-4eb7-a60f-133e21994e72" providerId="AD" clId="Web-{897A5E8C-AAE1-4B29-A987-FB28AA5AC5A0}" dt="2023-03-17T17:44:18" v="10"/>
        <pc:sldMkLst>
          <pc:docMk/>
          <pc:sldMk cId="1814852003" sldId="929"/>
        </pc:sldMkLst>
      </pc:sldChg>
      <pc:sldChg chg="delSp modSp addCm">
        <pc:chgData name="Cutright, David C. (IVV-1800)[TMC Technologies]" userId="S::dccutrig@ndc.nasa.gov::c51ad137-8f98-4eb7-a60f-133e21994e72" providerId="AD" clId="Web-{897A5E8C-AAE1-4B29-A987-FB28AA5AC5A0}" dt="2023-03-17T17:26:32.371" v="2"/>
        <pc:sldMkLst>
          <pc:docMk/>
          <pc:sldMk cId="2424168641" sldId="930"/>
        </pc:sldMkLst>
        <pc:picChg chg="del mod">
          <ac:chgData name="Cutright, David C. (IVV-1800)[TMC Technologies]" userId="S::dccutrig@ndc.nasa.gov::c51ad137-8f98-4eb7-a60f-133e21994e72" providerId="AD" clId="Web-{897A5E8C-AAE1-4B29-A987-FB28AA5AC5A0}" dt="2023-03-17T17:20:01.895" v="1"/>
          <ac:picMkLst>
            <pc:docMk/>
            <pc:sldMk cId="2424168641" sldId="930"/>
            <ac:picMk id="8" creationId="{91E33A99-E28D-917C-62E5-4AE52F4050FB}"/>
          </ac:picMkLst>
        </pc:picChg>
      </pc:sldChg>
      <pc:sldChg chg="addCm">
        <pc:chgData name="Cutright, David C. (IVV-1800)[TMC Technologies]" userId="S::dccutrig@ndc.nasa.gov::c51ad137-8f98-4eb7-a60f-133e21994e72" providerId="AD" clId="Web-{897A5E8C-AAE1-4B29-A987-FB28AA5AC5A0}" dt="2023-03-17T17:27:08.106" v="3"/>
        <pc:sldMkLst>
          <pc:docMk/>
          <pc:sldMk cId="395854659" sldId="934"/>
        </pc:sldMkLst>
      </pc:sldChg>
      <pc:sldChg chg="addSp delSp addCm">
        <pc:chgData name="Cutright, David C. (IVV-1800)[TMC Technologies]" userId="S::dccutrig@ndc.nasa.gov::c51ad137-8f98-4eb7-a60f-133e21994e72" providerId="AD" clId="Web-{897A5E8C-AAE1-4B29-A987-FB28AA5AC5A0}" dt="2023-03-17T17:43:43.968" v="7"/>
        <pc:sldMkLst>
          <pc:docMk/>
          <pc:sldMk cId="1194665391" sldId="937"/>
        </pc:sldMkLst>
        <pc:spChg chg="add del">
          <ac:chgData name="Cutright, David C. (IVV-1800)[TMC Technologies]" userId="S::dccutrig@ndc.nasa.gov::c51ad137-8f98-4eb7-a60f-133e21994e72" providerId="AD" clId="Web-{897A5E8C-AAE1-4B29-A987-FB28AA5AC5A0}" dt="2023-03-17T17:43:29.593" v="6"/>
          <ac:spMkLst>
            <pc:docMk/>
            <pc:sldMk cId="1194665391" sldId="937"/>
            <ac:spMk id="2" creationId="{E0812537-BE5B-F62E-94CF-45DBF3515238}"/>
          </ac:spMkLst>
        </pc:spChg>
      </pc:sldChg>
      <pc:sldChg chg="addCm">
        <pc:chgData name="Cutright, David C. (IVV-1800)[TMC Technologies]" userId="S::dccutrig@ndc.nasa.gov::c51ad137-8f98-4eb7-a60f-133e21994e72" providerId="AD" clId="Web-{897A5E8C-AAE1-4B29-A987-FB28AA5AC5A0}" dt="2023-03-17T17:43:59.765" v="9"/>
        <pc:sldMkLst>
          <pc:docMk/>
          <pc:sldMk cId="3014975461" sldId="938"/>
        </pc:sldMkLst>
      </pc:sldChg>
      <pc:sldChg chg="addCm">
        <pc:chgData name="Cutright, David C. (IVV-1800)[TMC Technologies]" userId="S::dccutrig@ndc.nasa.gov::c51ad137-8f98-4eb7-a60f-133e21994e72" providerId="AD" clId="Web-{897A5E8C-AAE1-4B29-A987-FB28AA5AC5A0}" dt="2023-03-17T17:45:00.485" v="12"/>
        <pc:sldMkLst>
          <pc:docMk/>
          <pc:sldMk cId="917512082" sldId="941"/>
        </pc:sldMkLst>
      </pc:sldChg>
      <pc:sldChg chg="addCm">
        <pc:chgData name="Cutright, David C. (IVV-1800)[TMC Technologies]" userId="S::dccutrig@ndc.nasa.gov::c51ad137-8f98-4eb7-a60f-133e21994e72" providerId="AD" clId="Web-{897A5E8C-AAE1-4B29-A987-FB28AA5AC5A0}" dt="2023-03-17T17:43:52.265" v="8"/>
        <pc:sldMkLst>
          <pc:docMk/>
          <pc:sldMk cId="306817099" sldId="943"/>
        </pc:sldMkLst>
      </pc:sldChg>
    </pc:docChg>
  </pc:docChgLst>
  <pc:docChgLst>
    <pc:chgData name="Cutright, D Cody (IVV-1800)[TMC Technologies]" userId="S::dccutrig@ndc.nasa.gov::c51ad137-8f98-4eb7-a60f-133e21994e72" providerId="AD" clId="Web-{DB165258-AFD8-4436-BAFF-F06F874A6ADD}"/>
    <pc:docChg chg="addSld modSld sldOrd">
      <pc:chgData name="Cutright, D Cody (IVV-1800)[TMC Technologies]" userId="S::dccutrig@ndc.nasa.gov::c51ad137-8f98-4eb7-a60f-133e21994e72" providerId="AD" clId="Web-{DB165258-AFD8-4436-BAFF-F06F874A6ADD}" dt="2024-01-19T20:43:10.441" v="25"/>
      <pc:docMkLst>
        <pc:docMk/>
      </pc:docMkLst>
      <pc:sldChg chg="addSp delSp modSp modCm">
        <pc:chgData name="Cutright, D Cody (IVV-1800)[TMC Technologies]" userId="S::dccutrig@ndc.nasa.gov::c51ad137-8f98-4eb7-a60f-133e21994e72" providerId="AD" clId="Web-{DB165258-AFD8-4436-BAFF-F06F874A6ADD}" dt="2024-01-19T20:43:10.441" v="25"/>
        <pc:sldMkLst>
          <pc:docMk/>
          <pc:sldMk cId="1261935921" sldId="949"/>
        </pc:sldMkLst>
        <pc:picChg chg="add del mod">
          <ac:chgData name="Cutright, D Cody (IVV-1800)[TMC Technologies]" userId="S::dccutrig@ndc.nasa.gov::c51ad137-8f98-4eb7-a60f-133e21994e72" providerId="AD" clId="Web-{DB165258-AFD8-4436-BAFF-F06F874A6ADD}" dt="2024-01-19T20:41:38.595" v="3"/>
          <ac:picMkLst>
            <pc:docMk/>
            <pc:sldMk cId="1261935921" sldId="949"/>
            <ac:picMk id="3" creationId="{8D32C140-D0CA-F69B-3DA7-44FAA6FF512A}"/>
          </ac:picMkLst>
        </pc:picChg>
        <pc:picChg chg="add mod">
          <ac:chgData name="Cutright, D Cody (IVV-1800)[TMC Technologies]" userId="S::dccutrig@ndc.nasa.gov::c51ad137-8f98-4eb7-a60f-133e21994e72" providerId="AD" clId="Web-{DB165258-AFD8-4436-BAFF-F06F874A6ADD}" dt="2024-01-19T20:41:44.783" v="6" actId="1076"/>
          <ac:picMkLst>
            <pc:docMk/>
            <pc:sldMk cId="1261935921" sldId="949"/>
            <ac:picMk id="4" creationId="{993ED6FD-2266-18EE-92A7-319C8713434D}"/>
          </ac:picMkLst>
        </pc:picChg>
        <pc:extLst>
          <p:ext xmlns:p="http://schemas.openxmlformats.org/presentationml/2006/main" uri="{D6D511B9-2390-475A-947B-AFAB55BFBCF1}">
            <pc226:cmChg xmlns:pc226="http://schemas.microsoft.com/office/powerpoint/2022/06/main/command" xmlns="" chg="mod">
              <pc226:chgData name="Cutright, D Cody (IVV-1800)[TMC Technologies]" userId="S::dccutrig@ndc.nasa.gov::c51ad137-8f98-4eb7-a60f-133e21994e72" providerId="AD" clId="Web-{DB165258-AFD8-4436-BAFF-F06F874A6ADD}" dt="2024-01-19T20:43:10.441" v="25"/>
              <pc2:cmMkLst xmlns:pc2="http://schemas.microsoft.com/office/powerpoint/2019/9/main/command">
                <pc:docMk/>
                <pc:sldMk cId="1261935921" sldId="949"/>
                <pc2:cmMk id="{06E6AD51-5533-4C91-8A11-3264A863B95C}"/>
              </pc2:cmMkLst>
            </pc226:cmChg>
          </p:ext>
        </pc:extLst>
      </pc:sldChg>
      <pc:sldChg chg="addSp delSp modSp new ord">
        <pc:chgData name="Cutright, D Cody (IVV-1800)[TMC Technologies]" userId="S::dccutrig@ndc.nasa.gov::c51ad137-8f98-4eb7-a60f-133e21994e72" providerId="AD" clId="Web-{DB165258-AFD8-4436-BAFF-F06F874A6ADD}" dt="2024-01-19T20:42:26.393" v="24" actId="20577"/>
        <pc:sldMkLst>
          <pc:docMk/>
          <pc:sldMk cId="4235330168" sldId="950"/>
        </pc:sldMkLst>
        <pc:spChg chg="del">
          <ac:chgData name="Cutright, D Cody (IVV-1800)[TMC Technologies]" userId="S::dccutrig@ndc.nasa.gov::c51ad137-8f98-4eb7-a60f-133e21994e72" providerId="AD" clId="Web-{DB165258-AFD8-4436-BAFF-F06F874A6ADD}" dt="2024-01-19T20:42:11.330" v="12"/>
          <ac:spMkLst>
            <pc:docMk/>
            <pc:sldMk cId="4235330168" sldId="950"/>
            <ac:spMk id="2" creationId="{F862DFEE-405B-E874-788C-4906C5F8DEE7}"/>
          </ac:spMkLst>
        </pc:spChg>
        <pc:spChg chg="add mod">
          <ac:chgData name="Cutright, D Cody (IVV-1800)[TMC Technologies]" userId="S::dccutrig@ndc.nasa.gov::c51ad137-8f98-4eb7-a60f-133e21994e72" providerId="AD" clId="Web-{DB165258-AFD8-4436-BAFF-F06F874A6ADD}" dt="2024-01-19T20:42:26.393" v="24" actId="20577"/>
          <ac:spMkLst>
            <pc:docMk/>
            <pc:sldMk cId="4235330168" sldId="950"/>
            <ac:spMk id="7" creationId="{AF39059C-F540-97FB-2B23-90C47616ACA9}"/>
          </ac:spMkLst>
        </pc:spChg>
      </pc:sldChg>
    </pc:docChg>
  </pc:docChgLst>
  <pc:docChgLst>
    <pc:chgData name="Cutright, D Cody (IVV-1800)[TMC Technologies]" userId="S::dccutrig@ndc.nasa.gov::c51ad137-8f98-4eb7-a60f-133e21994e72" providerId="AD" clId="Web-{7A2F47C4-4A8F-4E87-951B-DE3F00751695}"/>
    <pc:docChg chg="modSld">
      <pc:chgData name="Cutright, D Cody (IVV-1800)[TMC Technologies]" userId="S::dccutrig@ndc.nasa.gov::c51ad137-8f98-4eb7-a60f-133e21994e72" providerId="AD" clId="Web-{7A2F47C4-4A8F-4E87-951B-DE3F00751695}" dt="2024-01-19T21:14:35.480" v="1"/>
      <pc:docMkLst>
        <pc:docMk/>
      </pc:docMkLst>
      <pc:sldChg chg="addSp delSp modSp">
        <pc:chgData name="Cutright, D Cody (IVV-1800)[TMC Technologies]" userId="S::dccutrig@ndc.nasa.gov::c51ad137-8f98-4eb7-a60f-133e21994e72" providerId="AD" clId="Web-{7A2F47C4-4A8F-4E87-951B-DE3F00751695}" dt="2024-01-19T21:14:35.480" v="1"/>
        <pc:sldMkLst>
          <pc:docMk/>
          <pc:sldMk cId="4235330168" sldId="950"/>
        </pc:sldMkLst>
        <pc:spChg chg="del">
          <ac:chgData name="Cutright, D Cody (IVV-1800)[TMC Technologies]" userId="S::dccutrig@ndc.nasa.gov::c51ad137-8f98-4eb7-a60f-133e21994e72" providerId="AD" clId="Web-{7A2F47C4-4A8F-4E87-951B-DE3F00751695}" dt="2024-01-19T21:14:33.980" v="0"/>
          <ac:spMkLst>
            <pc:docMk/>
            <pc:sldMk cId="4235330168" sldId="950"/>
            <ac:spMk id="3" creationId="{3AB8C7B5-B877-5564-80EF-ADDCB971DB8F}"/>
          </ac:spMkLst>
        </pc:spChg>
        <pc:picChg chg="add mod">
          <ac:chgData name="Cutright, D Cody (IVV-1800)[TMC Technologies]" userId="S::dccutrig@ndc.nasa.gov::c51ad137-8f98-4eb7-a60f-133e21994e72" providerId="AD" clId="Web-{7A2F47C4-4A8F-4E87-951B-DE3F00751695}" dt="2024-01-19T21:14:35.480" v="1"/>
          <ac:picMkLst>
            <pc:docMk/>
            <pc:sldMk cId="4235330168" sldId="950"/>
            <ac:picMk id="2" creationId="{175B0968-7BA7-C788-2F19-F1F93FC16277}"/>
          </ac:picMkLst>
        </pc:picChg>
      </pc:sldChg>
    </pc:docChg>
  </pc:docChgLst>
</pc:chgInfo>
</file>

<file path=ppt/comments/modernComment_39C_94D0785B.xml><?xml version="1.0" encoding="utf-8"?>
<p188:cmLst xmlns:a="http://schemas.openxmlformats.org/drawingml/2006/main" xmlns:r="http://schemas.openxmlformats.org/officeDocument/2006/relationships" xmlns:p188="http://schemas.microsoft.com/office/powerpoint/2018/8/main">
  <p188:cm id="{ADAF00D6-0813-4A4C-80BF-C6D3937ACE66}" authorId="{99EB27BF-646F-E2D1-4893-C2FA03C49652}" status="resolved" created="2024-01-16T20:59:08.884" complete="100000">
    <ac:deMkLst xmlns:ac="http://schemas.microsoft.com/office/drawing/2013/main/command">
      <pc:docMk xmlns:pc="http://schemas.microsoft.com/office/powerpoint/2013/main/command"/>
      <pc:sldMk xmlns:pc="http://schemas.microsoft.com/office/powerpoint/2013/main/command" cId="2496690267" sldId="924"/>
      <ac:spMk id="12" creationId="{4B1921F9-EAB6-4641-3071-12CBC0E29A41}"/>
    </ac:deMkLst>
    <p188:replyLst>
      <p188:reply id="{756AE9F5-205E-42BC-A0CC-937177B932CF}" authorId="{BCD62F4E-EC30-FCEF-E27A-DD5EFBF55CB0}" created="2024-01-19T16:07:45.412">
        <p188:txBody>
          <a:bodyPr/>
          <a:lstStyle/>
          <a:p>
            <a:r>
              <a:rPr lang="en-US"/>
              <a:t>Go ahead and confirm NOS3 integration. It is in the current `main` of NOS3 and will be in the next release too</a:t>
            </a:r>
          </a:p>
        </p188:txBody>
      </p188:reply>
    </p188:replyLst>
    <p188:txBody>
      <a:bodyPr/>
      <a:lstStyle/>
      <a:p>
        <a:r>
          <a:rPr lang="en-US"/>
          <a:t>Confirm NOS3 integrations to plug cFS integration and/or Nos3</a:t>
        </a:r>
      </a:p>
    </p188:txBody>
  </p188:cm>
</p188:cmLst>
</file>

<file path=ppt/comments/modernComment_3B5_4B379D31.xml><?xml version="1.0" encoding="utf-8"?>
<p188:cmLst xmlns:a="http://schemas.openxmlformats.org/drawingml/2006/main" xmlns:r="http://schemas.openxmlformats.org/officeDocument/2006/relationships" xmlns:p188="http://schemas.microsoft.com/office/powerpoint/2018/8/main">
  <p188:cm id="{06E6AD51-5533-4C91-8A11-3264A863B95C}" authorId="{BCD62F4E-EC30-FCEF-E27A-DD5EFBF55CB0}" status="resolved" created="2024-01-19T16:08:21.141" complete="100000">
    <ac:txMkLst xmlns:ac="http://schemas.microsoft.com/office/drawing/2013/main/command">
      <pc:docMk xmlns:pc="http://schemas.microsoft.com/office/powerpoint/2013/main/command"/>
      <pc:sldMk xmlns:pc="http://schemas.microsoft.com/office/powerpoint/2013/main/command" cId="1261935921" sldId="949"/>
      <ac:spMk id="12" creationId="{4B1921F9-EAB6-4641-3071-12CBC0E29A41}"/>
      <ac:txMk cp="0" len="17">
        <ac:context len="292" hash="289120610"/>
      </ac:txMk>
    </ac:txMkLst>
    <p188:pos x="2658907" y="192790"/>
    <p188:txBody>
      <a:bodyPr/>
      <a:lstStyle/>
      <a:p>
        <a:r>
          <a:rPr lang="en-US"/>
          <a:t>Add picture of it running in NOS3 maybe?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C8A3B41F-ADA7-418D-8592-5A80A18E2B22}" type="datetimeFigureOut">
              <a:rPr lang="en-US"/>
              <a:pPr>
                <a:defRPr/>
              </a:pPr>
              <a:t>1/19/2024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0A67B6FB-26EE-4850-8557-0D65559D84F2}" type="slidenum">
              <a:rPr lang="en-US"/>
              <a:pPr>
                <a:defRPr/>
              </a:pPr>
              <a:t>‹#›</a:t>
            </a:fld>
            <a:endParaRPr lang="en-US"/>
          </a:p>
        </p:txBody>
      </p:sp>
    </p:spTree>
    <p:extLst>
      <p:ext uri="{BB962C8B-B14F-4D97-AF65-F5344CB8AC3E}">
        <p14:creationId xmlns:p14="http://schemas.microsoft.com/office/powerpoint/2010/main" val="1354222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44E7A36-DF45-4407-B8D0-3A5E0C5BDD09}" type="datetimeFigureOut">
              <a:rPr lang="en-US"/>
              <a:pPr>
                <a:defRPr/>
              </a:pPr>
              <a:t>1/19/2024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673A0F5-D3C0-4D90-AFB0-54C24281EA68}" type="slidenum">
              <a:rPr lang="en-US"/>
              <a:pPr>
                <a:defRPr/>
              </a:pPr>
              <a:t>‹#›</a:t>
            </a:fld>
            <a:endParaRPr lang="en-US"/>
          </a:p>
        </p:txBody>
      </p:sp>
    </p:spTree>
    <p:extLst>
      <p:ext uri="{BB962C8B-B14F-4D97-AF65-F5344CB8AC3E}">
        <p14:creationId xmlns:p14="http://schemas.microsoft.com/office/powerpoint/2010/main" val="656252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673A0F5-D3C0-4D90-AFB0-54C24281EA68}" type="slidenum">
              <a:rPr lang="en-US" smtClean="0"/>
              <a:pPr>
                <a:defRPr/>
              </a:pPr>
              <a:t>16</a:t>
            </a:fld>
            <a:endParaRPr lang="en-US"/>
          </a:p>
        </p:txBody>
      </p:sp>
    </p:spTree>
    <p:extLst>
      <p:ext uri="{BB962C8B-B14F-4D97-AF65-F5344CB8AC3E}">
        <p14:creationId xmlns:p14="http://schemas.microsoft.com/office/powerpoint/2010/main" val="200128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14874" y="2130429"/>
            <a:ext cx="3743325" cy="1470025"/>
          </a:xfrm>
        </p:spPr>
        <p:txBody>
          <a:bodyPr/>
          <a:lstStyle>
            <a:lvl1pPr>
              <a:defRPr>
                <a:latin typeface="Cambria" pitchFamily="18" charset="0"/>
              </a:defRPr>
            </a:lvl1pPr>
          </a:lstStyle>
          <a:p>
            <a:r>
              <a:rPr lang="en-US"/>
              <a:t>Click to edit Master title style</a:t>
            </a:r>
          </a:p>
        </p:txBody>
      </p:sp>
      <p:sp>
        <p:nvSpPr>
          <p:cNvPr id="3" name="Subtitle 2"/>
          <p:cNvSpPr>
            <a:spLocks noGrp="1"/>
          </p:cNvSpPr>
          <p:nvPr>
            <p:ph type="subTitle" idx="1"/>
          </p:nvPr>
        </p:nvSpPr>
        <p:spPr>
          <a:xfrm>
            <a:off x="4924424" y="3886200"/>
            <a:ext cx="2847975" cy="1752600"/>
          </a:xfrm>
        </p:spPr>
        <p:txBody>
          <a:bodyPr/>
          <a:lstStyle>
            <a:lvl1pPr marL="0" indent="0" algn="ctr">
              <a:buNone/>
              <a:defRPr>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atin typeface="Cambria" pitchFamily="18" charset="0"/>
              </a:defRPr>
            </a:lvl1pPr>
          </a:lstStyle>
          <a:p>
            <a:pPr>
              <a:defRPr/>
            </a:pPr>
            <a:endParaRPr lang="en-US"/>
          </a:p>
        </p:txBody>
      </p:sp>
      <p:sp>
        <p:nvSpPr>
          <p:cNvPr id="6" name="Footer Placeholder 4"/>
          <p:cNvSpPr>
            <a:spLocks noGrp="1"/>
          </p:cNvSpPr>
          <p:nvPr>
            <p:ph type="ftr" sz="quarter" idx="11"/>
          </p:nvPr>
        </p:nvSpPr>
        <p:spPr>
          <a:xfrm>
            <a:off x="2976564" y="6443663"/>
            <a:ext cx="3243262" cy="277812"/>
          </a:xfrm>
        </p:spPr>
        <p:txBody>
          <a:bodyPr/>
          <a:lstStyle>
            <a:lvl1pPr>
              <a:defRPr sz="1050">
                <a:latin typeface="Cambria" pitchFamily="18" charset="0"/>
              </a:defRPr>
            </a:lvl1pPr>
          </a:lstStyle>
          <a:p>
            <a:pPr>
              <a:defRPr/>
            </a:pPr>
            <a:r>
              <a:rPr lang="en-US"/>
              <a:t>NASA IV&amp;V JSTAR </a:t>
            </a:r>
          </a:p>
        </p:txBody>
      </p:sp>
      <p:sp>
        <p:nvSpPr>
          <p:cNvPr id="7" name="Slide Number Placeholder 5"/>
          <p:cNvSpPr>
            <a:spLocks noGrp="1"/>
          </p:cNvSpPr>
          <p:nvPr>
            <p:ph type="sldNum" sz="quarter" idx="12"/>
          </p:nvPr>
        </p:nvSpPr>
        <p:spPr/>
        <p:txBody>
          <a:bodyPr/>
          <a:lstStyle>
            <a:lvl1pPr>
              <a:defRPr>
                <a:latin typeface="Cambria" pitchFamily="18" charset="0"/>
              </a:defRPr>
            </a:lvl1pPr>
          </a:lstStyle>
          <a:p>
            <a:pPr>
              <a:defRPr/>
            </a:pPr>
            <a:fld id="{700D136B-8208-423F-9F84-CDD3BA2F5BC2}" type="slidenum">
              <a:rPr lang="en-US"/>
              <a:pPr>
                <a:defRPr/>
              </a:pPr>
              <a:t>‹#›</a:t>
            </a:fld>
            <a:endParaRPr lang="en-US"/>
          </a:p>
        </p:txBody>
      </p:sp>
    </p:spTree>
    <p:extLst>
      <p:ext uri="{BB962C8B-B14F-4D97-AF65-F5344CB8AC3E}">
        <p14:creationId xmlns:p14="http://schemas.microsoft.com/office/powerpoint/2010/main" val="12963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NASA IV&amp;V JSTAR </a:t>
            </a:r>
          </a:p>
        </p:txBody>
      </p:sp>
      <p:sp>
        <p:nvSpPr>
          <p:cNvPr id="6" name="Slide Number Placeholder 5"/>
          <p:cNvSpPr>
            <a:spLocks noGrp="1"/>
          </p:cNvSpPr>
          <p:nvPr>
            <p:ph type="sldNum" sz="quarter" idx="12"/>
          </p:nvPr>
        </p:nvSpPr>
        <p:spPr/>
        <p:txBody>
          <a:bodyPr/>
          <a:lstStyle>
            <a:lvl1pPr>
              <a:defRPr/>
            </a:lvl1pPr>
          </a:lstStyle>
          <a:p>
            <a:pPr>
              <a:defRPr/>
            </a:pPr>
            <a:fld id="{C5E557DC-7E7A-4762-A162-AEDA35E318F6}" type="slidenum">
              <a:rPr lang="en-US"/>
              <a:pPr>
                <a:defRPr/>
              </a:pPr>
              <a:t>‹#›</a:t>
            </a:fld>
            <a:endParaRPr lang="en-US"/>
          </a:p>
        </p:txBody>
      </p:sp>
    </p:spTree>
    <p:extLst>
      <p:ext uri="{BB962C8B-B14F-4D97-AF65-F5344CB8AC3E}">
        <p14:creationId xmlns:p14="http://schemas.microsoft.com/office/powerpoint/2010/main" val="3192828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NASA IV&amp;V JSTAR </a:t>
            </a:r>
          </a:p>
        </p:txBody>
      </p:sp>
      <p:sp>
        <p:nvSpPr>
          <p:cNvPr id="6" name="Slide Number Placeholder 5"/>
          <p:cNvSpPr>
            <a:spLocks noGrp="1"/>
          </p:cNvSpPr>
          <p:nvPr>
            <p:ph type="sldNum" sz="quarter" idx="12"/>
          </p:nvPr>
        </p:nvSpPr>
        <p:spPr/>
        <p:txBody>
          <a:bodyPr/>
          <a:lstStyle>
            <a:lvl1pPr>
              <a:defRPr/>
            </a:lvl1pPr>
          </a:lstStyle>
          <a:p>
            <a:pPr>
              <a:defRPr/>
            </a:pPr>
            <a:fld id="{DB1937EB-F1B6-4E94-AE1B-F74FA97E64C2}" type="slidenum">
              <a:rPr lang="en-US"/>
              <a:pPr>
                <a:defRPr/>
              </a:pPr>
              <a:t>‹#›</a:t>
            </a:fld>
            <a:endParaRPr lang="en-US"/>
          </a:p>
        </p:txBody>
      </p:sp>
    </p:spTree>
    <p:extLst>
      <p:ext uri="{BB962C8B-B14F-4D97-AF65-F5344CB8AC3E}">
        <p14:creationId xmlns:p14="http://schemas.microsoft.com/office/powerpoint/2010/main" val="396386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66725" y="6305550"/>
            <a:ext cx="8229600" cy="1588"/>
          </a:xfrm>
          <a:prstGeom prst="line">
            <a:avLst/>
          </a:prstGeom>
          <a:ln/>
        </p:spPr>
        <p:style>
          <a:lnRef idx="3">
            <a:schemeClr val="dk1"/>
          </a:lnRef>
          <a:fillRef idx="0">
            <a:schemeClr val="dk1"/>
          </a:fillRef>
          <a:effectRef idx="2">
            <a:schemeClr val="dk1"/>
          </a:effectRef>
          <a:fontRef idx="minor">
            <a:schemeClr val="tx1"/>
          </a:fontRef>
        </p:style>
      </p:cxnSp>
      <p:cxnSp>
        <p:nvCxnSpPr>
          <p:cNvPr id="5" name="Straight Connector 4"/>
          <p:cNvCxnSpPr/>
          <p:nvPr userDrawn="1"/>
        </p:nvCxnSpPr>
        <p:spPr>
          <a:xfrm>
            <a:off x="447675" y="1133475"/>
            <a:ext cx="8229600" cy="1588"/>
          </a:xfrm>
          <a:prstGeom prst="line">
            <a:avLst/>
          </a:prstGeom>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2518915" y="274642"/>
            <a:ext cx="4808987" cy="744537"/>
          </a:xfrm>
        </p:spPr>
        <p:txBody>
          <a:bodyPr/>
          <a:lstStyle>
            <a:lvl1pPr>
              <a:defRPr sz="3200" b="1">
                <a:solidFill>
                  <a:srgbClr val="000099"/>
                </a:solidFill>
                <a:latin typeface="Cambria"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a:xfrm>
            <a:off x="1238252" y="6356354"/>
            <a:ext cx="6696075" cy="365125"/>
          </a:xfrm>
        </p:spPr>
        <p:txBody>
          <a:bodyPr/>
          <a:lstStyle>
            <a:lvl1pPr>
              <a:defRPr sz="1000">
                <a:solidFill>
                  <a:schemeClr val="tx1"/>
                </a:solidFill>
                <a:latin typeface="Cambria" pitchFamily="18" charset="0"/>
              </a:defRPr>
            </a:lvl1pPr>
          </a:lstStyle>
          <a:p>
            <a:pPr>
              <a:defRPr/>
            </a:pPr>
            <a:r>
              <a:rPr lang="en-US"/>
              <a:t>NASA IV&amp;V JSTAR </a:t>
            </a:r>
          </a:p>
        </p:txBody>
      </p:sp>
      <p:sp>
        <p:nvSpPr>
          <p:cNvPr id="7" name="Slide Number Placeholder 5"/>
          <p:cNvSpPr>
            <a:spLocks noGrp="1"/>
          </p:cNvSpPr>
          <p:nvPr>
            <p:ph type="sldNum" sz="quarter" idx="11"/>
          </p:nvPr>
        </p:nvSpPr>
        <p:spPr>
          <a:xfrm>
            <a:off x="8305800" y="6356354"/>
            <a:ext cx="381000" cy="365125"/>
          </a:xfrm>
        </p:spPr>
        <p:txBody>
          <a:bodyPr/>
          <a:lstStyle>
            <a:lvl1pPr>
              <a:defRPr/>
            </a:lvl1pPr>
          </a:lstStyle>
          <a:p>
            <a:pPr>
              <a:defRPr/>
            </a:pPr>
            <a:fld id="{4DF9C042-D1C8-48A2-BD27-8C4AE3BFC698}" type="slidenum">
              <a:rPr lang="en-US"/>
              <a:pPr>
                <a:defRPr/>
              </a:pPr>
              <a:t>‹#›</a:t>
            </a:fld>
            <a:endParaRPr lang="en-US"/>
          </a:p>
        </p:txBody>
      </p:sp>
      <p:pic>
        <p:nvPicPr>
          <p:cNvPr id="8" name="Picture 2" descr="Padlock on computer motherboard">
            <a:extLst>
              <a:ext uri="{FF2B5EF4-FFF2-40B4-BE49-F238E27FC236}">
                <a16:creationId xmlns:a16="http://schemas.microsoft.com/office/drawing/2014/main" id="{693DCA52-536F-25A2-5C97-DDE634F5EA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0209" b="40209"/>
          <a:stretch/>
        </p:blipFill>
        <p:spPr bwMode="auto">
          <a:xfrm>
            <a:off x="0" y="-23454"/>
            <a:ext cx="9144000" cy="11951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E9126095-098F-2795-3EA1-6FF08A612E5E}"/>
              </a:ext>
            </a:extLst>
          </p:cNvPr>
          <p:cNvPicPr>
            <a:picLocks noChangeAspect="1"/>
          </p:cNvPicPr>
          <p:nvPr userDrawn="1"/>
        </p:nvPicPr>
        <p:blipFill>
          <a:blip r:embed="rId3"/>
          <a:stretch>
            <a:fillRect/>
          </a:stretch>
        </p:blipFill>
        <p:spPr>
          <a:xfrm>
            <a:off x="7079295" y="136521"/>
            <a:ext cx="1864842" cy="885408"/>
          </a:xfrm>
          <a:prstGeom prst="rect">
            <a:avLst/>
          </a:prstGeom>
        </p:spPr>
      </p:pic>
    </p:spTree>
    <p:extLst>
      <p:ext uri="{BB962C8B-B14F-4D97-AF65-F5344CB8AC3E}">
        <p14:creationId xmlns:p14="http://schemas.microsoft.com/office/powerpoint/2010/main" val="387175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NASA IV&amp;V JSTAR </a:t>
            </a:r>
          </a:p>
        </p:txBody>
      </p:sp>
      <p:sp>
        <p:nvSpPr>
          <p:cNvPr id="6" name="Slide Number Placeholder 5"/>
          <p:cNvSpPr>
            <a:spLocks noGrp="1"/>
          </p:cNvSpPr>
          <p:nvPr>
            <p:ph type="sldNum" sz="quarter" idx="12"/>
          </p:nvPr>
        </p:nvSpPr>
        <p:spPr/>
        <p:txBody>
          <a:bodyPr/>
          <a:lstStyle>
            <a:lvl1pPr>
              <a:defRPr/>
            </a:lvl1pPr>
          </a:lstStyle>
          <a:p>
            <a:pPr>
              <a:defRPr/>
            </a:pPr>
            <a:fld id="{705E8F9F-8A88-461C-A517-841C7E05755E}" type="slidenum">
              <a:rPr lang="en-US"/>
              <a:pPr>
                <a:defRPr/>
              </a:pPr>
              <a:t>‹#›</a:t>
            </a:fld>
            <a:endParaRPr lang="en-US"/>
          </a:p>
        </p:txBody>
      </p:sp>
    </p:spTree>
    <p:extLst>
      <p:ext uri="{BB962C8B-B14F-4D97-AF65-F5344CB8AC3E}">
        <p14:creationId xmlns:p14="http://schemas.microsoft.com/office/powerpoint/2010/main" val="103171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09840" y="274638"/>
            <a:ext cx="4818062" cy="1143000"/>
          </a:xfr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NASA IV&amp;V JSTAR </a:t>
            </a:r>
          </a:p>
        </p:txBody>
      </p:sp>
      <p:sp>
        <p:nvSpPr>
          <p:cNvPr id="7" name="Slide Number Placeholder 5"/>
          <p:cNvSpPr>
            <a:spLocks noGrp="1"/>
          </p:cNvSpPr>
          <p:nvPr>
            <p:ph type="sldNum" sz="quarter" idx="12"/>
          </p:nvPr>
        </p:nvSpPr>
        <p:spPr/>
        <p:txBody>
          <a:bodyPr/>
          <a:lstStyle>
            <a:lvl1pPr>
              <a:defRPr/>
            </a:lvl1pPr>
          </a:lstStyle>
          <a:p>
            <a:pPr>
              <a:defRPr/>
            </a:pPr>
            <a:fld id="{D7D89D58-CE95-4224-B98B-A7585652609B}" type="slidenum">
              <a:rPr lang="en-US"/>
              <a:pPr>
                <a:defRPr/>
              </a:pPr>
              <a:t>‹#›</a:t>
            </a:fld>
            <a:endParaRPr lang="en-US"/>
          </a:p>
        </p:txBody>
      </p:sp>
      <p:pic>
        <p:nvPicPr>
          <p:cNvPr id="8" name="Picture 7">
            <a:extLst>
              <a:ext uri="{FF2B5EF4-FFF2-40B4-BE49-F238E27FC236}">
                <a16:creationId xmlns:a16="http://schemas.microsoft.com/office/drawing/2014/main" id="{745F87F5-A5A2-91A7-1569-FE5A73C29105}"/>
              </a:ext>
            </a:extLst>
          </p:cNvPr>
          <p:cNvPicPr>
            <a:picLocks noChangeAspect="1"/>
          </p:cNvPicPr>
          <p:nvPr userDrawn="1"/>
        </p:nvPicPr>
        <p:blipFill>
          <a:blip r:embed="rId2"/>
          <a:stretch>
            <a:fillRect/>
          </a:stretch>
        </p:blipFill>
        <p:spPr>
          <a:xfrm>
            <a:off x="7079295" y="136521"/>
            <a:ext cx="1864842" cy="885408"/>
          </a:xfrm>
          <a:prstGeom prst="rect">
            <a:avLst/>
          </a:prstGeom>
        </p:spPr>
      </p:pic>
    </p:spTree>
    <p:extLst>
      <p:ext uri="{BB962C8B-B14F-4D97-AF65-F5344CB8AC3E}">
        <p14:creationId xmlns:p14="http://schemas.microsoft.com/office/powerpoint/2010/main" val="334644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09838" y="274638"/>
            <a:ext cx="4792662"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NASA IV&amp;V JSTAR </a:t>
            </a:r>
          </a:p>
        </p:txBody>
      </p:sp>
      <p:sp>
        <p:nvSpPr>
          <p:cNvPr id="9" name="Slide Number Placeholder 5"/>
          <p:cNvSpPr>
            <a:spLocks noGrp="1"/>
          </p:cNvSpPr>
          <p:nvPr>
            <p:ph type="sldNum" sz="quarter" idx="12"/>
          </p:nvPr>
        </p:nvSpPr>
        <p:spPr/>
        <p:txBody>
          <a:bodyPr/>
          <a:lstStyle>
            <a:lvl1pPr>
              <a:defRPr/>
            </a:lvl1pPr>
          </a:lstStyle>
          <a:p>
            <a:pPr>
              <a:defRPr/>
            </a:pPr>
            <a:fld id="{08B9903D-9ED2-41E9-8FF0-FF34DB8B2518}" type="slidenum">
              <a:rPr lang="en-US"/>
              <a:pPr>
                <a:defRPr/>
              </a:pPr>
              <a:t>‹#›</a:t>
            </a:fld>
            <a:endParaRPr lang="en-US"/>
          </a:p>
        </p:txBody>
      </p:sp>
      <p:pic>
        <p:nvPicPr>
          <p:cNvPr id="10" name="Picture 7">
            <a:extLst>
              <a:ext uri="{FF2B5EF4-FFF2-40B4-BE49-F238E27FC236}">
                <a16:creationId xmlns:a16="http://schemas.microsoft.com/office/drawing/2014/main" id="{4BFD5973-F56F-2097-8B8B-D51187423402}"/>
              </a:ext>
            </a:extLst>
          </p:cNvPr>
          <p:cNvPicPr>
            <a:picLocks noChangeAspect="1"/>
          </p:cNvPicPr>
          <p:nvPr userDrawn="1"/>
        </p:nvPicPr>
        <p:blipFill>
          <a:blip r:embed="rId2"/>
          <a:stretch>
            <a:fillRect/>
          </a:stretch>
        </p:blipFill>
        <p:spPr>
          <a:xfrm>
            <a:off x="7079295" y="136521"/>
            <a:ext cx="1864842" cy="885408"/>
          </a:xfrm>
          <a:prstGeom prst="rect">
            <a:avLst/>
          </a:prstGeom>
        </p:spPr>
      </p:pic>
    </p:spTree>
    <p:extLst>
      <p:ext uri="{BB962C8B-B14F-4D97-AF65-F5344CB8AC3E}">
        <p14:creationId xmlns:p14="http://schemas.microsoft.com/office/powerpoint/2010/main" val="16759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09840" y="274638"/>
            <a:ext cx="4818062" cy="114300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NASA IV&amp;V JSTAR </a:t>
            </a:r>
          </a:p>
        </p:txBody>
      </p:sp>
      <p:sp>
        <p:nvSpPr>
          <p:cNvPr id="5" name="Slide Number Placeholder 5"/>
          <p:cNvSpPr>
            <a:spLocks noGrp="1"/>
          </p:cNvSpPr>
          <p:nvPr>
            <p:ph type="sldNum" sz="quarter" idx="12"/>
          </p:nvPr>
        </p:nvSpPr>
        <p:spPr/>
        <p:txBody>
          <a:bodyPr/>
          <a:lstStyle>
            <a:lvl1pPr>
              <a:defRPr/>
            </a:lvl1pPr>
          </a:lstStyle>
          <a:p>
            <a:pPr>
              <a:defRPr/>
            </a:pPr>
            <a:fld id="{C057C6EB-4ED3-443C-BA8B-85C65F84DCBE}" type="slidenum">
              <a:rPr lang="en-US"/>
              <a:pPr>
                <a:defRPr/>
              </a:pPr>
              <a:t>‹#›</a:t>
            </a:fld>
            <a:endParaRPr lang="en-US"/>
          </a:p>
        </p:txBody>
      </p:sp>
    </p:spTree>
    <p:extLst>
      <p:ext uri="{BB962C8B-B14F-4D97-AF65-F5344CB8AC3E}">
        <p14:creationId xmlns:p14="http://schemas.microsoft.com/office/powerpoint/2010/main" val="39464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NASA IV&amp;V JSTAR </a:t>
            </a:r>
          </a:p>
        </p:txBody>
      </p:sp>
      <p:sp>
        <p:nvSpPr>
          <p:cNvPr id="4" name="Slide Number Placeholder 5"/>
          <p:cNvSpPr>
            <a:spLocks noGrp="1"/>
          </p:cNvSpPr>
          <p:nvPr>
            <p:ph type="sldNum" sz="quarter" idx="12"/>
          </p:nvPr>
        </p:nvSpPr>
        <p:spPr/>
        <p:txBody>
          <a:bodyPr/>
          <a:lstStyle>
            <a:lvl1pPr>
              <a:defRPr/>
            </a:lvl1pPr>
          </a:lstStyle>
          <a:p>
            <a:pPr>
              <a:defRPr/>
            </a:pPr>
            <a:fld id="{96CB8C99-85D9-4330-9737-6DE88BA46A5F}" type="slidenum">
              <a:rPr lang="en-US"/>
              <a:pPr>
                <a:defRPr/>
              </a:pPr>
              <a:t>‹#›</a:t>
            </a:fld>
            <a:endParaRPr lang="en-US"/>
          </a:p>
        </p:txBody>
      </p:sp>
    </p:spTree>
    <p:extLst>
      <p:ext uri="{BB962C8B-B14F-4D97-AF65-F5344CB8AC3E}">
        <p14:creationId xmlns:p14="http://schemas.microsoft.com/office/powerpoint/2010/main" val="227661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54976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2725947"/>
            <a:ext cx="3008313" cy="34002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NASA IV&amp;V JSTAR </a:t>
            </a:r>
          </a:p>
        </p:txBody>
      </p:sp>
      <p:sp>
        <p:nvSpPr>
          <p:cNvPr id="7" name="Slide Number Placeholder 5"/>
          <p:cNvSpPr>
            <a:spLocks noGrp="1"/>
          </p:cNvSpPr>
          <p:nvPr>
            <p:ph type="sldNum" sz="quarter" idx="12"/>
          </p:nvPr>
        </p:nvSpPr>
        <p:spPr/>
        <p:txBody>
          <a:bodyPr/>
          <a:lstStyle>
            <a:lvl1pPr>
              <a:defRPr/>
            </a:lvl1pPr>
          </a:lstStyle>
          <a:p>
            <a:pPr>
              <a:defRPr/>
            </a:pPr>
            <a:fld id="{CA283F40-D14B-40D8-A0AF-D9F1F8A629E8}" type="slidenum">
              <a:rPr lang="en-US"/>
              <a:pPr>
                <a:defRPr/>
              </a:pPr>
              <a:t>‹#›</a:t>
            </a:fld>
            <a:endParaRPr lang="en-US"/>
          </a:p>
        </p:txBody>
      </p:sp>
    </p:spTree>
    <p:extLst>
      <p:ext uri="{BB962C8B-B14F-4D97-AF65-F5344CB8AC3E}">
        <p14:creationId xmlns:p14="http://schemas.microsoft.com/office/powerpoint/2010/main" val="3270313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339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9269" y="586896"/>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133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NASA IV&amp;V JSTAR </a:t>
            </a:r>
          </a:p>
        </p:txBody>
      </p:sp>
      <p:sp>
        <p:nvSpPr>
          <p:cNvPr id="7" name="Slide Number Placeholder 5"/>
          <p:cNvSpPr>
            <a:spLocks noGrp="1"/>
          </p:cNvSpPr>
          <p:nvPr>
            <p:ph type="sldNum" sz="quarter" idx="12"/>
          </p:nvPr>
        </p:nvSpPr>
        <p:spPr/>
        <p:txBody>
          <a:bodyPr/>
          <a:lstStyle>
            <a:lvl1pPr>
              <a:defRPr/>
            </a:lvl1pPr>
          </a:lstStyle>
          <a:p>
            <a:pPr>
              <a:defRPr/>
            </a:pPr>
            <a:fld id="{D8131BA6-3D6E-45CF-9765-4EB2D952C107}" type="slidenum">
              <a:rPr lang="en-US"/>
              <a:pPr>
                <a:defRPr/>
              </a:pPr>
              <a:t>‹#›</a:t>
            </a:fld>
            <a:endParaRPr lang="en-US"/>
          </a:p>
        </p:txBody>
      </p:sp>
    </p:spTree>
    <p:extLst>
      <p:ext uri="{BB962C8B-B14F-4D97-AF65-F5344CB8AC3E}">
        <p14:creationId xmlns:p14="http://schemas.microsoft.com/office/powerpoint/2010/main" val="419211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509840" y="274638"/>
            <a:ext cx="48180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ambria" pitchFamily="18" charset="0"/>
              </a:defRPr>
            </a:lvl1pPr>
          </a:lstStyle>
          <a:p>
            <a:pPr>
              <a:defRPr/>
            </a:pPr>
            <a:endParaRPr lang="en-US"/>
          </a:p>
        </p:txBody>
      </p:sp>
      <p:sp>
        <p:nvSpPr>
          <p:cNvPr id="5" name="Footer Placeholder 4"/>
          <p:cNvSpPr>
            <a:spLocks noGrp="1"/>
          </p:cNvSpPr>
          <p:nvPr>
            <p:ph type="ftr" sz="quarter" idx="3"/>
          </p:nvPr>
        </p:nvSpPr>
        <p:spPr>
          <a:xfrm>
            <a:off x="3036888" y="6356354"/>
            <a:ext cx="30797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Cambria" pitchFamily="18" charset="0"/>
              </a:defRPr>
            </a:lvl1pPr>
          </a:lstStyle>
          <a:p>
            <a:pPr>
              <a:defRPr/>
            </a:pPr>
            <a:r>
              <a:rPr lang="en-US"/>
              <a:t>NASA IV&amp;V JSTAR </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ambria" pitchFamily="18" charset="0"/>
              </a:defRPr>
            </a:lvl1pPr>
          </a:lstStyle>
          <a:p>
            <a:pPr>
              <a:defRPr/>
            </a:pPr>
            <a:fld id="{C650D55F-F0EC-4AD2-B61B-95E3879374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2" r:id="rId1"/>
    <p:sldLayoutId id="2147484313"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hf hdr="0" dt="0"/>
  <p:txStyles>
    <p:titleStyle>
      <a:lvl1pPr algn="ctr" rtl="0" eaLnBrk="0" fontAlgn="base" hangingPunct="0">
        <a:spcBef>
          <a:spcPct val="0"/>
        </a:spcBef>
        <a:spcAft>
          <a:spcPct val="0"/>
        </a:spcAft>
        <a:defRPr sz="4400" b="1" kern="1200">
          <a:solidFill>
            <a:srgbClr val="000099"/>
          </a:solidFill>
          <a:latin typeface="Cambria" pitchFamily="18" charset="0"/>
          <a:ea typeface="+mj-ea"/>
          <a:cs typeface="+mj-cs"/>
        </a:defRPr>
      </a:lvl1pPr>
      <a:lvl2pPr algn="ctr" rtl="0" eaLnBrk="0" fontAlgn="base" hangingPunct="0">
        <a:spcBef>
          <a:spcPct val="0"/>
        </a:spcBef>
        <a:spcAft>
          <a:spcPct val="0"/>
        </a:spcAft>
        <a:defRPr sz="4400" b="1">
          <a:solidFill>
            <a:srgbClr val="000099"/>
          </a:solidFill>
          <a:latin typeface="Cambria" pitchFamily="18" charset="0"/>
        </a:defRPr>
      </a:lvl2pPr>
      <a:lvl3pPr algn="ctr" rtl="0" eaLnBrk="0" fontAlgn="base" hangingPunct="0">
        <a:spcBef>
          <a:spcPct val="0"/>
        </a:spcBef>
        <a:spcAft>
          <a:spcPct val="0"/>
        </a:spcAft>
        <a:defRPr sz="4400" b="1">
          <a:solidFill>
            <a:srgbClr val="000099"/>
          </a:solidFill>
          <a:latin typeface="Cambria" pitchFamily="18" charset="0"/>
        </a:defRPr>
      </a:lvl3pPr>
      <a:lvl4pPr algn="ctr" rtl="0" eaLnBrk="0" fontAlgn="base" hangingPunct="0">
        <a:spcBef>
          <a:spcPct val="0"/>
        </a:spcBef>
        <a:spcAft>
          <a:spcPct val="0"/>
        </a:spcAft>
        <a:defRPr sz="4400" b="1">
          <a:solidFill>
            <a:srgbClr val="000099"/>
          </a:solidFill>
          <a:latin typeface="Cambria" pitchFamily="18" charset="0"/>
        </a:defRPr>
      </a:lvl4pPr>
      <a:lvl5pPr algn="ctr" rtl="0" eaLnBrk="0" fontAlgn="base" hangingPunct="0">
        <a:spcBef>
          <a:spcPct val="0"/>
        </a:spcBef>
        <a:spcAft>
          <a:spcPct val="0"/>
        </a:spcAft>
        <a:defRPr sz="4400" b="1">
          <a:solidFill>
            <a:srgbClr val="000099"/>
          </a:solidFill>
          <a:latin typeface="Cambria"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mbria"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mbria"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mbria"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39C_94D0785B.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3B5_4B379D3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mailto:Robert.J.Brown@nasa.gov" TargetMode="External"/><Relationship Id="rId7" Type="http://schemas.openxmlformats.org/officeDocument/2006/relationships/hyperlink" Target="mailto:Scott.A.Zemerick@nas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michael.j.pajevski@jpl.nasa.gov" TargetMode="External"/><Relationship Id="rId5" Type="http://schemas.openxmlformats.org/officeDocument/2006/relationships/hyperlink" Target="mailto:John.P.Lucas@nasa.gov" TargetMode="External"/><Relationship Id="rId4" Type="http://schemas.openxmlformats.org/officeDocument/2006/relationships/hyperlink" Target="mailto:David.C.Cutright@nas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1</a:t>
            </a:fld>
            <a:endParaRPr lang="en-US"/>
          </a:p>
        </p:txBody>
      </p:sp>
      <p:sp>
        <p:nvSpPr>
          <p:cNvPr id="3" name="TextBox 2">
            <a:extLst>
              <a:ext uri="{FF2B5EF4-FFF2-40B4-BE49-F238E27FC236}">
                <a16:creationId xmlns:a16="http://schemas.microsoft.com/office/drawing/2014/main" id="{51293E91-3385-45A4-11E1-FB324A722FA6}"/>
              </a:ext>
            </a:extLst>
          </p:cNvPr>
          <p:cNvSpPr txBox="1"/>
          <p:nvPr/>
        </p:nvSpPr>
        <p:spPr>
          <a:xfrm>
            <a:off x="1909776" y="4122984"/>
            <a:ext cx="520002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Arial"/>
                <a:cs typeface="Arial"/>
              </a:rPr>
              <a:t>Cody Cutright</a:t>
            </a:r>
            <a:endParaRPr lang="en-US" sz="2400" dirty="0">
              <a:cs typeface="Arial"/>
            </a:endParaRPr>
          </a:p>
          <a:p>
            <a:pPr algn="ctr"/>
            <a:r>
              <a:rPr lang="en-US" sz="2000" dirty="0">
                <a:latin typeface="Arial"/>
                <a:cs typeface="Arial"/>
              </a:rPr>
              <a:t>System Engineer</a:t>
            </a:r>
            <a:endParaRPr lang="en-US" sz="2000" dirty="0">
              <a:cs typeface="Arial"/>
            </a:endParaRPr>
          </a:p>
          <a:p>
            <a:pPr algn="ctr"/>
            <a:r>
              <a:rPr lang="en-US" sz="2000" dirty="0">
                <a:latin typeface="Arial"/>
                <a:cs typeface="Arial"/>
              </a:rPr>
              <a:t>TMC Technologies</a:t>
            </a:r>
            <a:endParaRPr lang="en-US" sz="2000" dirty="0">
              <a:cs typeface="Arial"/>
            </a:endParaRPr>
          </a:p>
          <a:p>
            <a:pPr algn="ctr"/>
            <a:r>
              <a:rPr lang="en-US" sz="2000">
                <a:latin typeface="Arial"/>
                <a:cs typeface="Arial"/>
              </a:rPr>
              <a:t>NASA IV&amp;V's JSTAR Program</a:t>
            </a:r>
            <a:endParaRPr lang="en-US" sz="2000">
              <a:cs typeface="Arial"/>
            </a:endParaRPr>
          </a:p>
        </p:txBody>
      </p:sp>
      <p:sp>
        <p:nvSpPr>
          <p:cNvPr id="11" name="TextBox 10">
            <a:extLst>
              <a:ext uri="{FF2B5EF4-FFF2-40B4-BE49-F238E27FC236}">
                <a16:creationId xmlns:a16="http://schemas.microsoft.com/office/drawing/2014/main" id="{4BAB668F-3AA5-9252-B9F6-B3B40FE087DB}"/>
              </a:ext>
            </a:extLst>
          </p:cNvPr>
          <p:cNvSpPr txBox="1"/>
          <p:nvPr/>
        </p:nvSpPr>
        <p:spPr>
          <a:xfrm>
            <a:off x="88776" y="2483900"/>
            <a:ext cx="8966447" cy="1254574"/>
          </a:xfrm>
          <a:prstGeom prst="rect">
            <a:avLst/>
          </a:prstGeom>
          <a:noFill/>
        </p:spPr>
        <p:txBody>
          <a:bodyPr wrap="square" lIns="91440" tIns="45720" rIns="91440" bIns="45720" anchor="t">
            <a:spAutoFit/>
          </a:bodyPr>
          <a:lstStyle/>
          <a:p>
            <a:pPr marL="0" marR="0" algn="ctr">
              <a:lnSpc>
                <a:spcPct val="107000"/>
              </a:lnSpc>
              <a:spcBef>
                <a:spcPts val="0"/>
              </a:spcBef>
              <a:spcAft>
                <a:spcPts val="800"/>
              </a:spcAft>
            </a:pPr>
            <a:r>
              <a:rPr lang="en-US" sz="4000">
                <a:effectLst/>
                <a:latin typeface="Calibri" panose="020F0502020204030204" pitchFamily="34" charset="0"/>
                <a:ea typeface="Calibri" panose="020F0502020204030204" pitchFamily="34" charset="0"/>
                <a:cs typeface="Times New Roman" panose="02020603050405020304" pitchFamily="18" charset="0"/>
              </a:rPr>
              <a:t>The State of CryptoLib </a:t>
            </a:r>
            <a:br>
              <a:rPr lang="en-US" sz="3200">
                <a:effectLst/>
                <a:latin typeface="Calibri" panose="020F0502020204030204" pitchFamily="34" charset="0"/>
                <a:ea typeface="Calibri" panose="020F0502020204030204" pitchFamily="34" charset="0"/>
                <a:cs typeface="Times New Roman" panose="02020603050405020304" pitchFamily="18" charset="0"/>
              </a:rPr>
            </a:br>
            <a:r>
              <a:rPr lang="en-US" sz="3200">
                <a:effectLst/>
                <a:latin typeface="Calibri" panose="020F0502020204030204" pitchFamily="34" charset="0"/>
                <a:ea typeface="Calibri" panose="020F0502020204030204" pitchFamily="34" charset="0"/>
                <a:cs typeface="Times New Roman" panose="02020603050405020304" pitchFamily="18" charset="0"/>
              </a:rPr>
              <a:t>The Open-Source Satellite Cryptography Library</a:t>
            </a:r>
          </a:p>
        </p:txBody>
      </p:sp>
      <p:sp>
        <p:nvSpPr>
          <p:cNvPr id="2" name="TextBox 1">
            <a:extLst>
              <a:ext uri="{FF2B5EF4-FFF2-40B4-BE49-F238E27FC236}">
                <a16:creationId xmlns:a16="http://schemas.microsoft.com/office/drawing/2014/main" id="{98365A58-D5CD-719A-11D2-34B725CED99C}"/>
              </a:ext>
            </a:extLst>
          </p:cNvPr>
          <p:cNvSpPr txBox="1"/>
          <p:nvPr/>
        </p:nvSpPr>
        <p:spPr>
          <a:xfrm>
            <a:off x="1909776" y="5870303"/>
            <a:ext cx="52000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Arial"/>
                <a:cs typeface="Arial"/>
              </a:rPr>
              <a:t>GSAW 2024</a:t>
            </a:r>
            <a:endParaRPr lang="en-US">
              <a:cs typeface="Arial"/>
            </a:endParaRPr>
          </a:p>
        </p:txBody>
      </p:sp>
      <p:sp>
        <p:nvSpPr>
          <p:cNvPr id="4" name="TextBox 3">
            <a:extLst>
              <a:ext uri="{FF2B5EF4-FFF2-40B4-BE49-F238E27FC236}">
                <a16:creationId xmlns:a16="http://schemas.microsoft.com/office/drawing/2014/main" id="{5A6D983E-54B9-D017-A1AD-D514A3EBE983}"/>
              </a:ext>
            </a:extLst>
          </p:cNvPr>
          <p:cNvSpPr txBox="1"/>
          <p:nvPr/>
        </p:nvSpPr>
        <p:spPr>
          <a:xfrm>
            <a:off x="463384" y="6488668"/>
            <a:ext cx="8591839" cy="369332"/>
          </a:xfrm>
          <a:prstGeom prst="rect">
            <a:avLst/>
          </a:prstGeom>
          <a:noFill/>
        </p:spPr>
        <p:txBody>
          <a:bodyPr wrap="none" rtlCol="0">
            <a:spAutoFit/>
          </a:bodyPr>
          <a:lstStyle/>
          <a:p>
            <a:r>
              <a:rPr lang="en-US" sz="1800" b="1" i="0" u="none" strike="noStrike" baseline="0" dirty="0">
                <a:solidFill>
                  <a:srgbClr val="000000"/>
                </a:solidFill>
                <a:latin typeface="Arial" panose="020B0604020202020204" pitchFamily="34" charset="0"/>
              </a:rPr>
              <a:t>© 2024 by NASA. Published by The Aerospace Corporation with permission. </a:t>
            </a:r>
            <a:endParaRPr lang="en-US" dirty="0"/>
          </a:p>
        </p:txBody>
      </p:sp>
    </p:spTree>
    <p:extLst>
      <p:ext uri="{BB962C8B-B14F-4D97-AF65-F5344CB8AC3E}">
        <p14:creationId xmlns:p14="http://schemas.microsoft.com/office/powerpoint/2010/main" val="119466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10</a:t>
            </a:fld>
            <a:endParaRPr lang="en-US"/>
          </a:p>
        </p:txBody>
      </p:sp>
      <p:sp>
        <p:nvSpPr>
          <p:cNvPr id="4" name="Rectangle: Rounded Corners 3">
            <a:extLst>
              <a:ext uri="{FF2B5EF4-FFF2-40B4-BE49-F238E27FC236}">
                <a16:creationId xmlns:a16="http://schemas.microsoft.com/office/drawing/2014/main" id="{0152A147-EDEB-BD89-EF91-38C9FDFB223A}"/>
              </a:ext>
            </a:extLst>
          </p:cNvPr>
          <p:cNvSpPr/>
          <p:nvPr/>
        </p:nvSpPr>
        <p:spPr>
          <a:xfrm>
            <a:off x="2468810" y="161155"/>
            <a:ext cx="4134491" cy="84792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KMC: External Keystore</a:t>
            </a:r>
          </a:p>
        </p:txBody>
      </p:sp>
      <p:sp>
        <p:nvSpPr>
          <p:cNvPr id="6" name="Rectangle 5">
            <a:extLst>
              <a:ext uri="{FF2B5EF4-FFF2-40B4-BE49-F238E27FC236}">
                <a16:creationId xmlns:a16="http://schemas.microsoft.com/office/drawing/2014/main" id="{E30307A4-8A47-C2F5-1C19-3220377A63F1}"/>
              </a:ext>
            </a:extLst>
          </p:cNvPr>
          <p:cNvSpPr/>
          <p:nvPr/>
        </p:nvSpPr>
        <p:spPr>
          <a:xfrm>
            <a:off x="1128348" y="1680461"/>
            <a:ext cx="1578428" cy="14804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Cryptography</a:t>
            </a:r>
            <a:br>
              <a:rPr lang="en-US">
                <a:solidFill>
                  <a:schemeClr val="tx1"/>
                </a:solidFill>
                <a:cs typeface="Calibri"/>
              </a:rPr>
            </a:br>
            <a:r>
              <a:rPr lang="en-US">
                <a:solidFill>
                  <a:schemeClr val="tx1"/>
                </a:solidFill>
                <a:cs typeface="Calibri"/>
              </a:rPr>
              <a:t>Keys</a:t>
            </a:r>
            <a:endParaRPr lang="en-US">
              <a:solidFill>
                <a:schemeClr val="tx1"/>
              </a:solidFill>
            </a:endParaRPr>
          </a:p>
        </p:txBody>
      </p:sp>
      <p:sp>
        <p:nvSpPr>
          <p:cNvPr id="7" name="Rectangle 6">
            <a:extLst>
              <a:ext uri="{FF2B5EF4-FFF2-40B4-BE49-F238E27FC236}">
                <a16:creationId xmlns:a16="http://schemas.microsoft.com/office/drawing/2014/main" id="{46B3DCA3-2014-B876-8A5A-FECAB91AD004}"/>
              </a:ext>
            </a:extLst>
          </p:cNvPr>
          <p:cNvSpPr/>
          <p:nvPr/>
        </p:nvSpPr>
        <p:spPr>
          <a:xfrm>
            <a:off x="3285838" y="1434796"/>
            <a:ext cx="2623457" cy="24384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solidFill>
                  <a:schemeClr val="tx1"/>
                </a:solidFill>
                <a:cs typeface="Calibri"/>
              </a:rPr>
              <a:t>AMMOS KMC</a:t>
            </a:r>
          </a:p>
        </p:txBody>
      </p:sp>
      <p:sp>
        <p:nvSpPr>
          <p:cNvPr id="8" name="Rectangle 7">
            <a:extLst>
              <a:ext uri="{FF2B5EF4-FFF2-40B4-BE49-F238E27FC236}">
                <a16:creationId xmlns:a16="http://schemas.microsoft.com/office/drawing/2014/main" id="{50F37E7E-DB4F-7578-581B-D9B6E43783D5}"/>
              </a:ext>
            </a:extLst>
          </p:cNvPr>
          <p:cNvSpPr/>
          <p:nvPr/>
        </p:nvSpPr>
        <p:spPr>
          <a:xfrm>
            <a:off x="3647008" y="2014740"/>
            <a:ext cx="1906471" cy="63549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CryptoLib</a:t>
            </a:r>
            <a:endParaRPr lang="en-US">
              <a:solidFill>
                <a:schemeClr val="tx1"/>
              </a:solidFill>
            </a:endParaRPr>
          </a:p>
        </p:txBody>
      </p:sp>
      <p:sp>
        <p:nvSpPr>
          <p:cNvPr id="10" name="Rectangle 9">
            <a:extLst>
              <a:ext uri="{FF2B5EF4-FFF2-40B4-BE49-F238E27FC236}">
                <a16:creationId xmlns:a16="http://schemas.microsoft.com/office/drawing/2014/main" id="{B7DBC6E3-03FA-F3E4-0C09-E4AE7B3EB6D0}"/>
              </a:ext>
            </a:extLst>
          </p:cNvPr>
          <p:cNvSpPr/>
          <p:nvPr/>
        </p:nvSpPr>
        <p:spPr>
          <a:xfrm>
            <a:off x="3647008" y="2929140"/>
            <a:ext cx="1906471" cy="77700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Command Encryption</a:t>
            </a:r>
            <a:br>
              <a:rPr lang="en-US">
                <a:solidFill>
                  <a:schemeClr val="tx1"/>
                </a:solidFill>
                <a:cs typeface="Calibri"/>
              </a:rPr>
            </a:br>
            <a:r>
              <a:rPr lang="en-US">
                <a:solidFill>
                  <a:schemeClr val="tx1"/>
                </a:solidFill>
                <a:cs typeface="Calibri"/>
              </a:rPr>
              <a:t>Processing</a:t>
            </a:r>
          </a:p>
        </p:txBody>
      </p:sp>
      <p:pic>
        <p:nvPicPr>
          <p:cNvPr id="11" name="Graphic 11" descr="Satellite dish with solid fill">
            <a:extLst>
              <a:ext uri="{FF2B5EF4-FFF2-40B4-BE49-F238E27FC236}">
                <a16:creationId xmlns:a16="http://schemas.microsoft.com/office/drawing/2014/main" id="{8C1E9C63-FC12-FF40-34C8-EA70640ACC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8499" y="4957708"/>
            <a:ext cx="914400" cy="914400"/>
          </a:xfrm>
          <a:prstGeom prst="rect">
            <a:avLst/>
          </a:prstGeom>
        </p:spPr>
      </p:pic>
      <p:sp>
        <p:nvSpPr>
          <p:cNvPr id="12" name="Rectangle 11">
            <a:extLst>
              <a:ext uri="{FF2B5EF4-FFF2-40B4-BE49-F238E27FC236}">
                <a16:creationId xmlns:a16="http://schemas.microsoft.com/office/drawing/2014/main" id="{75E5D55A-BDF4-BC11-F9DE-9E61645DFAFE}"/>
              </a:ext>
            </a:extLst>
          </p:cNvPr>
          <p:cNvSpPr/>
          <p:nvPr/>
        </p:nvSpPr>
        <p:spPr>
          <a:xfrm>
            <a:off x="3274540" y="4988599"/>
            <a:ext cx="2656702" cy="962061"/>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Ground System Software</a:t>
            </a:r>
          </a:p>
        </p:txBody>
      </p:sp>
      <p:cxnSp>
        <p:nvCxnSpPr>
          <p:cNvPr id="13" name="Straight Arrow Connector 12">
            <a:extLst>
              <a:ext uri="{FF2B5EF4-FFF2-40B4-BE49-F238E27FC236}">
                <a16:creationId xmlns:a16="http://schemas.microsoft.com/office/drawing/2014/main" id="{AA733FEB-0C57-77C7-D3FD-D8F850A00015}"/>
              </a:ext>
            </a:extLst>
          </p:cNvPr>
          <p:cNvCxnSpPr/>
          <p:nvPr/>
        </p:nvCxnSpPr>
        <p:spPr>
          <a:xfrm>
            <a:off x="2702600" y="2371615"/>
            <a:ext cx="940878" cy="52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Graphic 15" descr="User with solid fill">
            <a:extLst>
              <a:ext uri="{FF2B5EF4-FFF2-40B4-BE49-F238E27FC236}">
                <a16:creationId xmlns:a16="http://schemas.microsoft.com/office/drawing/2014/main" id="{9E9967CC-A97D-6ECE-46B0-9C09346DA5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0491" y="5010665"/>
            <a:ext cx="914400" cy="914400"/>
          </a:xfrm>
          <a:prstGeom prst="rect">
            <a:avLst/>
          </a:prstGeom>
        </p:spPr>
      </p:pic>
      <p:cxnSp>
        <p:nvCxnSpPr>
          <p:cNvPr id="16" name="Straight Arrow Connector 15">
            <a:extLst>
              <a:ext uri="{FF2B5EF4-FFF2-40B4-BE49-F238E27FC236}">
                <a16:creationId xmlns:a16="http://schemas.microsoft.com/office/drawing/2014/main" id="{65735349-8268-121C-7997-B97BDAB2A979}"/>
              </a:ext>
            </a:extLst>
          </p:cNvPr>
          <p:cNvCxnSpPr>
            <a:cxnSpLocks/>
          </p:cNvCxnSpPr>
          <p:nvPr/>
        </p:nvCxnSpPr>
        <p:spPr>
          <a:xfrm>
            <a:off x="2331897" y="5513762"/>
            <a:ext cx="940878" cy="52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C5954C1-DB13-6D94-C9AC-F3CAB081C661}"/>
              </a:ext>
            </a:extLst>
          </p:cNvPr>
          <p:cNvCxnSpPr>
            <a:cxnSpLocks/>
          </p:cNvCxnSpPr>
          <p:nvPr/>
        </p:nvCxnSpPr>
        <p:spPr>
          <a:xfrm flipH="1" flipV="1">
            <a:off x="3749393" y="3762634"/>
            <a:ext cx="3531" cy="12215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E4B7229-DACE-0667-C603-9300E38E35AB}"/>
              </a:ext>
            </a:extLst>
          </p:cNvPr>
          <p:cNvCxnSpPr>
            <a:cxnSpLocks/>
          </p:cNvCxnSpPr>
          <p:nvPr/>
        </p:nvCxnSpPr>
        <p:spPr>
          <a:xfrm flipH="1" flipV="1">
            <a:off x="3996528" y="2677003"/>
            <a:ext cx="3531" cy="2153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420AD6E-2AA0-1EFF-0B27-6C51CE6282B3}"/>
              </a:ext>
            </a:extLst>
          </p:cNvPr>
          <p:cNvCxnSpPr>
            <a:cxnSpLocks/>
          </p:cNvCxnSpPr>
          <p:nvPr/>
        </p:nvCxnSpPr>
        <p:spPr>
          <a:xfrm flipH="1">
            <a:off x="5205725" y="2680533"/>
            <a:ext cx="3531" cy="2524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8863BFC-DBC3-8F06-DBCF-00CC7CE8723A}"/>
              </a:ext>
            </a:extLst>
          </p:cNvPr>
          <p:cNvCxnSpPr>
            <a:cxnSpLocks/>
          </p:cNvCxnSpPr>
          <p:nvPr/>
        </p:nvCxnSpPr>
        <p:spPr>
          <a:xfrm>
            <a:off x="5394606" y="3704380"/>
            <a:ext cx="5295" cy="12939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1E02056-CB69-9617-8154-17E9444C2ADE}"/>
              </a:ext>
            </a:extLst>
          </p:cNvPr>
          <p:cNvCxnSpPr>
            <a:cxnSpLocks/>
          </p:cNvCxnSpPr>
          <p:nvPr/>
        </p:nvCxnSpPr>
        <p:spPr>
          <a:xfrm>
            <a:off x="5933009" y="5469630"/>
            <a:ext cx="834963" cy="52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Graphic 22" descr="Satellite with solid fill">
            <a:extLst>
              <a:ext uri="{FF2B5EF4-FFF2-40B4-BE49-F238E27FC236}">
                <a16:creationId xmlns:a16="http://schemas.microsoft.com/office/drawing/2014/main" id="{CBD0EEEB-6767-BCBC-C324-ADD057D220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27835" y="3130673"/>
            <a:ext cx="914400" cy="914400"/>
          </a:xfrm>
          <a:prstGeom prst="rect">
            <a:avLst/>
          </a:prstGeom>
        </p:spPr>
      </p:pic>
      <p:cxnSp>
        <p:nvCxnSpPr>
          <p:cNvPr id="23" name="Straight Arrow Connector 22">
            <a:extLst>
              <a:ext uri="{FF2B5EF4-FFF2-40B4-BE49-F238E27FC236}">
                <a16:creationId xmlns:a16="http://schemas.microsoft.com/office/drawing/2014/main" id="{5215E6DC-48B1-4F33-6DE9-E820CEADB775}"/>
              </a:ext>
            </a:extLst>
          </p:cNvPr>
          <p:cNvCxnSpPr>
            <a:cxnSpLocks/>
          </p:cNvCxnSpPr>
          <p:nvPr/>
        </p:nvCxnSpPr>
        <p:spPr>
          <a:xfrm flipV="1">
            <a:off x="7283426" y="3983289"/>
            <a:ext cx="993835" cy="1071507"/>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3">
            <a:extLst>
              <a:ext uri="{FF2B5EF4-FFF2-40B4-BE49-F238E27FC236}">
                <a16:creationId xmlns:a16="http://schemas.microsoft.com/office/drawing/2014/main" id="{00591476-73DF-F9D9-66BF-B088EF7BA963}"/>
              </a:ext>
            </a:extLst>
          </p:cNvPr>
          <p:cNvSpPr>
            <a:spLocks noGrp="1"/>
          </p:cNvSpPr>
          <p:nvPr>
            <p:ph type="ftr" sz="quarter" idx="10"/>
          </p:nvPr>
        </p:nvSpPr>
        <p:spPr>
          <a:xfrm>
            <a:off x="1238252" y="6356354"/>
            <a:ext cx="6696075" cy="365125"/>
          </a:xfrm>
        </p:spPr>
        <p:txBody>
          <a:bodyPr/>
          <a:lstStyle/>
          <a:p>
            <a:pPr>
              <a:defRPr/>
            </a:pPr>
            <a:r>
              <a:rPr lang="en-US"/>
              <a:t>NASA IV&amp;V JSTAR </a:t>
            </a:r>
          </a:p>
        </p:txBody>
      </p:sp>
    </p:spTree>
    <p:extLst>
      <p:ext uri="{BB962C8B-B14F-4D97-AF65-F5344CB8AC3E}">
        <p14:creationId xmlns:p14="http://schemas.microsoft.com/office/powerpoint/2010/main" val="30681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11</a:t>
            </a:fld>
            <a:endParaRPr lang="en-US"/>
          </a:p>
        </p:txBody>
      </p:sp>
      <p:sp>
        <p:nvSpPr>
          <p:cNvPr id="40" name="Rectangle: Rounded Corners 39">
            <a:extLst>
              <a:ext uri="{FF2B5EF4-FFF2-40B4-BE49-F238E27FC236}">
                <a16:creationId xmlns:a16="http://schemas.microsoft.com/office/drawing/2014/main" id="{93BC4366-316D-1BC7-9E2B-60EF918443C7}"/>
              </a:ext>
            </a:extLst>
          </p:cNvPr>
          <p:cNvSpPr/>
          <p:nvPr/>
        </p:nvSpPr>
        <p:spPr>
          <a:xfrm>
            <a:off x="2097020" y="254217"/>
            <a:ext cx="4765136"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000" b="1">
                <a:solidFill>
                  <a:srgbClr val="000099"/>
                </a:solidFill>
                <a:latin typeface="Cambria"/>
                <a:ea typeface="Cambria"/>
              </a:rPr>
              <a:t>Telecommand Transfer Frames</a:t>
            </a:r>
            <a:endParaRPr lang="en-US"/>
          </a:p>
        </p:txBody>
      </p:sp>
      <p:pic>
        <p:nvPicPr>
          <p:cNvPr id="3" name="Picture 3">
            <a:extLst>
              <a:ext uri="{FF2B5EF4-FFF2-40B4-BE49-F238E27FC236}">
                <a16:creationId xmlns:a16="http://schemas.microsoft.com/office/drawing/2014/main" id="{B08F1A88-F1C8-6ADA-FD54-D8EEE6BEFB4F}"/>
              </a:ext>
            </a:extLst>
          </p:cNvPr>
          <p:cNvPicPr>
            <a:picLocks noChangeAspect="1"/>
          </p:cNvPicPr>
          <p:nvPr/>
        </p:nvPicPr>
        <p:blipFill>
          <a:blip r:embed="rId2"/>
          <a:stretch>
            <a:fillRect/>
          </a:stretch>
        </p:blipFill>
        <p:spPr>
          <a:xfrm>
            <a:off x="2497016" y="1502595"/>
            <a:ext cx="4141594" cy="1859888"/>
          </a:xfrm>
          <a:prstGeom prst="rect">
            <a:avLst/>
          </a:prstGeom>
        </p:spPr>
      </p:pic>
      <p:pic>
        <p:nvPicPr>
          <p:cNvPr id="4" name="Picture 5">
            <a:extLst>
              <a:ext uri="{FF2B5EF4-FFF2-40B4-BE49-F238E27FC236}">
                <a16:creationId xmlns:a16="http://schemas.microsoft.com/office/drawing/2014/main" id="{B7454521-3718-ADF7-966C-0B54157242C8}"/>
              </a:ext>
            </a:extLst>
          </p:cNvPr>
          <p:cNvPicPr>
            <a:picLocks noChangeAspect="1"/>
          </p:cNvPicPr>
          <p:nvPr/>
        </p:nvPicPr>
        <p:blipFill>
          <a:blip r:embed="rId3"/>
          <a:stretch>
            <a:fillRect/>
          </a:stretch>
        </p:blipFill>
        <p:spPr>
          <a:xfrm>
            <a:off x="2270928" y="4153677"/>
            <a:ext cx="4602144" cy="1699133"/>
          </a:xfrm>
          <a:prstGeom prst="rect">
            <a:avLst/>
          </a:prstGeom>
        </p:spPr>
      </p:pic>
      <p:sp>
        <p:nvSpPr>
          <p:cNvPr id="6" name="Arrow: Curved Left 5">
            <a:extLst>
              <a:ext uri="{FF2B5EF4-FFF2-40B4-BE49-F238E27FC236}">
                <a16:creationId xmlns:a16="http://schemas.microsoft.com/office/drawing/2014/main" id="{60E69CDD-2E6E-7185-526F-C097874F9759}"/>
              </a:ext>
            </a:extLst>
          </p:cNvPr>
          <p:cNvSpPr/>
          <p:nvPr/>
        </p:nvSpPr>
        <p:spPr>
          <a:xfrm>
            <a:off x="6609303" y="2432539"/>
            <a:ext cx="544286" cy="275492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Left 6">
            <a:extLst>
              <a:ext uri="{FF2B5EF4-FFF2-40B4-BE49-F238E27FC236}">
                <a16:creationId xmlns:a16="http://schemas.microsoft.com/office/drawing/2014/main" id="{09AB6491-F588-250B-E8C0-B5AFEA73446A}"/>
              </a:ext>
            </a:extLst>
          </p:cNvPr>
          <p:cNvSpPr/>
          <p:nvPr/>
        </p:nvSpPr>
        <p:spPr>
          <a:xfrm flipH="1" flipV="1">
            <a:off x="1961103" y="2380619"/>
            <a:ext cx="527539" cy="275492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69E90D10-F869-9ACE-009F-6F6A8772AC4C}"/>
              </a:ext>
            </a:extLst>
          </p:cNvPr>
          <p:cNvSpPr txBox="1"/>
          <p:nvPr/>
        </p:nvSpPr>
        <p:spPr>
          <a:xfrm>
            <a:off x="7182897" y="3676021"/>
            <a:ext cx="177353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err="1">
                <a:latin typeface="Arial"/>
                <a:cs typeface="Arial"/>
              </a:rPr>
              <a:t>ApplySecurity</a:t>
            </a:r>
            <a:endParaRPr lang="en-US"/>
          </a:p>
        </p:txBody>
      </p:sp>
      <p:sp>
        <p:nvSpPr>
          <p:cNvPr id="37" name="TextBox 36">
            <a:extLst>
              <a:ext uri="{FF2B5EF4-FFF2-40B4-BE49-F238E27FC236}">
                <a16:creationId xmlns:a16="http://schemas.microsoft.com/office/drawing/2014/main" id="{4B86C862-9F68-A5E0-2A5C-ECABF384CC33}"/>
              </a:ext>
            </a:extLst>
          </p:cNvPr>
          <p:cNvSpPr txBox="1"/>
          <p:nvPr/>
        </p:nvSpPr>
        <p:spPr>
          <a:xfrm>
            <a:off x="0" y="3676021"/>
            <a:ext cx="20970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err="1">
                <a:latin typeface="Arial"/>
                <a:cs typeface="Arial"/>
              </a:rPr>
              <a:t>ProcessSecurity</a:t>
            </a:r>
            <a:endParaRPr lang="en-US"/>
          </a:p>
        </p:txBody>
      </p:sp>
      <p:sp>
        <p:nvSpPr>
          <p:cNvPr id="2" name="TextBox 1">
            <a:extLst>
              <a:ext uri="{FF2B5EF4-FFF2-40B4-BE49-F238E27FC236}">
                <a16:creationId xmlns:a16="http://schemas.microsoft.com/office/drawing/2014/main" id="{3F74F289-F9B4-6A6A-CCE8-FFA2FCA53326}"/>
              </a:ext>
            </a:extLst>
          </p:cNvPr>
          <p:cNvSpPr txBox="1"/>
          <p:nvPr/>
        </p:nvSpPr>
        <p:spPr>
          <a:xfrm>
            <a:off x="6333897" y="6034909"/>
            <a:ext cx="2956263" cy="276999"/>
          </a:xfrm>
          <a:prstGeom prst="rect">
            <a:avLst/>
          </a:prstGeom>
          <a:noFill/>
        </p:spPr>
        <p:txBody>
          <a:bodyPr wrap="square" rtlCol="0">
            <a:spAutoFit/>
          </a:bodyPr>
          <a:lstStyle/>
          <a:p>
            <a:pPr algn="ctr"/>
            <a:r>
              <a:rPr lang="en-US" sz="1200"/>
              <a:t>*From CCSDS 232.0-B-4</a:t>
            </a:r>
          </a:p>
        </p:txBody>
      </p:sp>
      <p:sp>
        <p:nvSpPr>
          <p:cNvPr id="8" name="Footer Placeholder 3">
            <a:extLst>
              <a:ext uri="{FF2B5EF4-FFF2-40B4-BE49-F238E27FC236}">
                <a16:creationId xmlns:a16="http://schemas.microsoft.com/office/drawing/2014/main" id="{456304BF-9299-B96F-32F0-74F03F2CB43B}"/>
              </a:ext>
            </a:extLst>
          </p:cNvPr>
          <p:cNvSpPr>
            <a:spLocks noGrp="1"/>
          </p:cNvSpPr>
          <p:nvPr>
            <p:ph type="ftr" sz="quarter" idx="10"/>
          </p:nvPr>
        </p:nvSpPr>
        <p:spPr>
          <a:xfrm>
            <a:off x="1238252" y="6356354"/>
            <a:ext cx="6696075" cy="365125"/>
          </a:xfrm>
        </p:spPr>
        <p:txBody>
          <a:bodyPr/>
          <a:lstStyle/>
          <a:p>
            <a:pPr>
              <a:defRPr/>
            </a:pPr>
            <a:r>
              <a:rPr lang="en-US"/>
              <a:t>NASA IV&amp;V JSTAR </a:t>
            </a:r>
          </a:p>
        </p:txBody>
      </p:sp>
    </p:spTree>
    <p:extLst>
      <p:ext uri="{BB962C8B-B14F-4D97-AF65-F5344CB8AC3E}">
        <p14:creationId xmlns:p14="http://schemas.microsoft.com/office/powerpoint/2010/main" val="154057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12</a:t>
            </a:fld>
            <a:endParaRPr lang="en-US"/>
          </a:p>
        </p:txBody>
      </p:sp>
      <p:sp>
        <p:nvSpPr>
          <p:cNvPr id="7" name="Rectangle: Rounded Corners 6">
            <a:extLst>
              <a:ext uri="{FF2B5EF4-FFF2-40B4-BE49-F238E27FC236}">
                <a16:creationId xmlns:a16="http://schemas.microsoft.com/office/drawing/2014/main" id="{2E4EAE30-99F0-335E-DB9E-5E37BA7FB9C2}"/>
              </a:ext>
            </a:extLst>
          </p:cNvPr>
          <p:cNvSpPr/>
          <p:nvPr/>
        </p:nvSpPr>
        <p:spPr>
          <a:xfrm>
            <a:off x="2612584" y="233042"/>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panose="02040503050406030204" pitchFamily="18" charset="0"/>
                <a:ea typeface="Cambria"/>
              </a:rPr>
              <a:t>Current Status</a:t>
            </a:r>
          </a:p>
        </p:txBody>
      </p:sp>
      <p:sp>
        <p:nvSpPr>
          <p:cNvPr id="12" name="TextBox 11">
            <a:extLst>
              <a:ext uri="{FF2B5EF4-FFF2-40B4-BE49-F238E27FC236}">
                <a16:creationId xmlns:a16="http://schemas.microsoft.com/office/drawing/2014/main" id="{4B1921F9-EAB6-4641-3071-12CBC0E29A41}"/>
              </a:ext>
            </a:extLst>
          </p:cNvPr>
          <p:cNvSpPr txBox="1"/>
          <p:nvPr/>
        </p:nvSpPr>
        <p:spPr>
          <a:xfrm>
            <a:off x="-2204" y="1283842"/>
            <a:ext cx="8985947" cy="4708981"/>
          </a:xfrm>
          <a:prstGeom prst="rect">
            <a:avLst/>
          </a:prstGeom>
          <a:noFill/>
        </p:spPr>
        <p:txBody>
          <a:bodyPr wrap="square" lIns="91440" tIns="45720" rIns="91440" bIns="45720" anchor="t">
            <a:spAutoFit/>
          </a:bodyPr>
          <a:lstStyle/>
          <a:p>
            <a:pPr marL="285750" indent="-285750">
              <a:buFont typeface="Arial"/>
              <a:buChar char="•"/>
            </a:pPr>
            <a:r>
              <a:rPr lang="en-US" sz="2000">
                <a:latin typeface="Arial"/>
                <a:cs typeface="Arial"/>
              </a:rPr>
              <a:t>Functional Telecommand Uplink</a:t>
            </a:r>
          </a:p>
          <a:p>
            <a:pPr marL="742950" lvl="1" indent="-285750">
              <a:buFont typeface="Arial"/>
              <a:buChar char="•"/>
            </a:pPr>
            <a:r>
              <a:rPr lang="en-US" sz="2000">
                <a:latin typeface="Arial"/>
                <a:cs typeface="Arial"/>
              </a:rPr>
              <a:t>CCSDS Telecommand (TC) Transfer Frames</a:t>
            </a:r>
          </a:p>
          <a:p>
            <a:pPr marL="285750" indent="-285750">
              <a:buFont typeface="Arial"/>
              <a:buChar char="•"/>
            </a:pPr>
            <a:r>
              <a:rPr lang="en-US" sz="2000">
                <a:latin typeface="Arial"/>
                <a:cs typeface="Arial"/>
              </a:rPr>
              <a:t>Functional Telemetry Downlinks</a:t>
            </a:r>
          </a:p>
          <a:p>
            <a:pPr marL="742950" lvl="1" indent="-285750">
              <a:buFont typeface="Arial"/>
              <a:buChar char="•"/>
            </a:pPr>
            <a:r>
              <a:rPr lang="en-US" sz="2000">
                <a:latin typeface="Arial"/>
                <a:cs typeface="Arial"/>
              </a:rPr>
              <a:t>CCSDS Telemetry (TM) Frames</a:t>
            </a:r>
          </a:p>
          <a:p>
            <a:pPr marL="742950" lvl="1" indent="-285750">
              <a:buFont typeface="Arial"/>
              <a:buChar char="•"/>
            </a:pPr>
            <a:r>
              <a:rPr lang="en-US" sz="2000">
                <a:latin typeface="Arial"/>
                <a:cs typeface="Arial"/>
              </a:rPr>
              <a:t>CCSDS Advanced Orbiting Systems (AOS) Frames</a:t>
            </a:r>
          </a:p>
          <a:p>
            <a:pPr marL="285750" lvl="0" indent="-285750">
              <a:buFont typeface="Arial"/>
              <a:buChar char="•"/>
            </a:pPr>
            <a:r>
              <a:rPr lang="en-US" sz="2000">
                <a:latin typeface="Arial"/>
                <a:cs typeface="Arial"/>
              </a:rPr>
              <a:t>Security Options</a:t>
            </a:r>
          </a:p>
          <a:p>
            <a:pPr marL="742950" lvl="1" indent="-285750">
              <a:buFont typeface="Arial"/>
              <a:buChar char="•"/>
            </a:pPr>
            <a:r>
              <a:rPr lang="en-US" sz="2000">
                <a:latin typeface="Arial"/>
                <a:cs typeface="Arial"/>
              </a:rPr>
              <a:t>Authentication</a:t>
            </a:r>
          </a:p>
          <a:p>
            <a:pPr marL="742950" lvl="1" indent="-285750">
              <a:buFont typeface="Arial"/>
              <a:buChar char="•"/>
            </a:pPr>
            <a:r>
              <a:rPr lang="en-US" sz="2000">
                <a:latin typeface="Arial"/>
                <a:cs typeface="Arial"/>
              </a:rPr>
              <a:t>Encryption</a:t>
            </a:r>
            <a:endParaRPr lang="en-US" sz="2000"/>
          </a:p>
          <a:p>
            <a:pPr marL="742950" lvl="1" indent="-285750">
              <a:buFont typeface="Arial"/>
              <a:buChar char="•"/>
            </a:pPr>
            <a:r>
              <a:rPr lang="en-US" sz="2000">
                <a:latin typeface="Arial"/>
                <a:cs typeface="Arial"/>
              </a:rPr>
              <a:t>Authenticated Encryption</a:t>
            </a:r>
          </a:p>
          <a:p>
            <a:pPr marL="742950" lvl="1" indent="-285750">
              <a:buFont typeface="Arial"/>
              <a:buChar char="•"/>
            </a:pPr>
            <a:r>
              <a:rPr lang="en-US" sz="2000">
                <a:latin typeface="Arial"/>
                <a:cs typeface="Arial"/>
              </a:rPr>
              <a:t>Plaintext</a:t>
            </a:r>
          </a:p>
          <a:p>
            <a:pPr marL="285750" indent="-285750">
              <a:buFont typeface="Arial"/>
              <a:buChar char="•"/>
            </a:pPr>
            <a:r>
              <a:rPr lang="en-US" sz="2000">
                <a:latin typeface="Arial"/>
                <a:cs typeface="Arial"/>
              </a:rPr>
              <a:t>Implemented algorithms</a:t>
            </a:r>
          </a:p>
          <a:p>
            <a:pPr marL="742950" lvl="1" indent="-285750">
              <a:buFont typeface="Arial"/>
              <a:buChar char="•"/>
            </a:pPr>
            <a:r>
              <a:rPr lang="en-US" sz="2000">
                <a:latin typeface="Arial"/>
                <a:cs typeface="Arial"/>
              </a:rPr>
              <a:t>AES GCM 256</a:t>
            </a:r>
          </a:p>
          <a:p>
            <a:pPr marL="742950" lvl="1" indent="-285750">
              <a:buFont typeface="Arial"/>
              <a:buChar char="•"/>
            </a:pPr>
            <a:r>
              <a:rPr lang="en-US" sz="2000">
                <a:latin typeface="Arial"/>
                <a:cs typeface="Arial"/>
              </a:rPr>
              <a:t>AES CBC 256</a:t>
            </a:r>
          </a:p>
          <a:p>
            <a:pPr marL="742950" lvl="1" indent="-285750">
              <a:buFont typeface="Arial"/>
              <a:buChar char="•"/>
            </a:pPr>
            <a:r>
              <a:rPr lang="en-US" sz="2000">
                <a:latin typeface="Arial"/>
                <a:cs typeface="Arial"/>
              </a:rPr>
              <a:t>AEC CCM</a:t>
            </a:r>
          </a:p>
          <a:p>
            <a:pPr marL="742950" lvl="1" indent="-285750">
              <a:buFont typeface="Arial"/>
              <a:buChar char="•"/>
            </a:pPr>
            <a:r>
              <a:rPr lang="en-US" sz="2000">
                <a:latin typeface="Arial"/>
                <a:cs typeface="Arial"/>
              </a:rPr>
              <a:t>SHA 256/512 Hashing</a:t>
            </a:r>
          </a:p>
        </p:txBody>
      </p:sp>
      <p:sp>
        <p:nvSpPr>
          <p:cNvPr id="2" name="Footer Placeholder 3">
            <a:extLst>
              <a:ext uri="{FF2B5EF4-FFF2-40B4-BE49-F238E27FC236}">
                <a16:creationId xmlns:a16="http://schemas.microsoft.com/office/drawing/2014/main" id="{E491C859-1783-2DFD-3EF7-F60D85414F05}"/>
              </a:ext>
            </a:extLst>
          </p:cNvPr>
          <p:cNvSpPr>
            <a:spLocks noGrp="1"/>
          </p:cNvSpPr>
          <p:nvPr>
            <p:ph type="ftr" sz="quarter" idx="10"/>
          </p:nvPr>
        </p:nvSpPr>
        <p:spPr>
          <a:xfrm>
            <a:off x="1238252" y="6356354"/>
            <a:ext cx="6696075" cy="365125"/>
          </a:xfrm>
        </p:spPr>
        <p:txBody>
          <a:bodyPr/>
          <a:lstStyle/>
          <a:p>
            <a:pPr>
              <a:defRPr/>
            </a:pPr>
            <a:r>
              <a:rPr lang="en-US"/>
              <a:t>NASA IV&amp;V JSTAR </a:t>
            </a:r>
          </a:p>
        </p:txBody>
      </p:sp>
    </p:spTree>
    <p:extLst>
      <p:ext uri="{BB962C8B-B14F-4D97-AF65-F5344CB8AC3E}">
        <p14:creationId xmlns:p14="http://schemas.microsoft.com/office/powerpoint/2010/main" val="2496690267"/>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13</a:t>
            </a:fld>
            <a:endParaRPr lang="en-US"/>
          </a:p>
        </p:txBody>
      </p:sp>
      <p:sp>
        <p:nvSpPr>
          <p:cNvPr id="7" name="Rectangle: Rounded Corners 6">
            <a:extLst>
              <a:ext uri="{FF2B5EF4-FFF2-40B4-BE49-F238E27FC236}">
                <a16:creationId xmlns:a16="http://schemas.microsoft.com/office/drawing/2014/main" id="{2E4EAE30-99F0-335E-DB9E-5E37BA7FB9C2}"/>
              </a:ext>
            </a:extLst>
          </p:cNvPr>
          <p:cNvSpPr/>
          <p:nvPr/>
        </p:nvSpPr>
        <p:spPr>
          <a:xfrm>
            <a:off x="2612584" y="233042"/>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panose="02040503050406030204" pitchFamily="18" charset="0"/>
                <a:ea typeface="Cambria"/>
              </a:rPr>
              <a:t>Current Status</a:t>
            </a:r>
          </a:p>
        </p:txBody>
      </p:sp>
      <p:sp>
        <p:nvSpPr>
          <p:cNvPr id="12" name="TextBox 11">
            <a:extLst>
              <a:ext uri="{FF2B5EF4-FFF2-40B4-BE49-F238E27FC236}">
                <a16:creationId xmlns:a16="http://schemas.microsoft.com/office/drawing/2014/main" id="{4B1921F9-EAB6-4641-3071-12CBC0E29A41}"/>
              </a:ext>
            </a:extLst>
          </p:cNvPr>
          <p:cNvSpPr txBox="1"/>
          <p:nvPr/>
        </p:nvSpPr>
        <p:spPr>
          <a:xfrm>
            <a:off x="-2204" y="1283842"/>
            <a:ext cx="8985947" cy="2246769"/>
          </a:xfrm>
          <a:prstGeom prst="rect">
            <a:avLst/>
          </a:prstGeom>
          <a:noFill/>
        </p:spPr>
        <p:txBody>
          <a:bodyPr wrap="square" lIns="91440" tIns="45720" rIns="91440" bIns="45720" anchor="t">
            <a:spAutoFit/>
          </a:bodyPr>
          <a:lstStyle/>
          <a:p>
            <a:pPr marL="285750" indent="-285750">
              <a:buFont typeface="Arial"/>
              <a:buChar char="•"/>
            </a:pPr>
            <a:r>
              <a:rPr lang="en-US" sz="2000">
                <a:latin typeface="Arial"/>
                <a:cs typeface="Arial"/>
              </a:rPr>
              <a:t>Standalone Module</a:t>
            </a:r>
          </a:p>
          <a:p>
            <a:pPr marL="285750" indent="-285750">
              <a:buFont typeface="Arial"/>
              <a:buChar char="•"/>
            </a:pPr>
            <a:r>
              <a:rPr lang="en-US" sz="2000">
                <a:latin typeface="Arial"/>
                <a:cs typeface="Arial"/>
              </a:rPr>
              <a:t>Integration with NASA’s core Flight System</a:t>
            </a:r>
          </a:p>
          <a:p>
            <a:pPr marL="285750" indent="-285750">
              <a:buFont typeface="Arial"/>
              <a:buChar char="•"/>
            </a:pPr>
            <a:r>
              <a:rPr lang="en-US" sz="2000">
                <a:latin typeface="Arial"/>
                <a:cs typeface="Arial"/>
              </a:rPr>
              <a:t>Integration with JPL’s Key Management &amp; Cryptography</a:t>
            </a:r>
          </a:p>
          <a:p>
            <a:pPr marL="285750" indent="-285750">
              <a:buFont typeface="Arial"/>
              <a:buChar char="•"/>
            </a:pPr>
            <a:r>
              <a:rPr lang="en-US" sz="2000">
                <a:latin typeface="Arial"/>
                <a:cs typeface="Arial"/>
              </a:rPr>
              <a:t>Integration with NASA Operational Small Satellite Simulator (NOS</a:t>
            </a:r>
            <a:r>
              <a:rPr lang="en-US" sz="2000" baseline="30000">
                <a:latin typeface="Arial"/>
                <a:cs typeface="Arial"/>
              </a:rPr>
              <a:t>3</a:t>
            </a:r>
            <a:r>
              <a:rPr lang="en-US" sz="2000">
                <a:latin typeface="Arial"/>
                <a:cs typeface="Arial"/>
              </a:rPr>
              <a:t>)</a:t>
            </a:r>
          </a:p>
          <a:p>
            <a:pPr marL="742950" lvl="1" indent="-285750">
              <a:buFont typeface="Arial"/>
              <a:buChar char="•"/>
            </a:pPr>
            <a:r>
              <a:rPr lang="en-US" sz="2000">
                <a:latin typeface="Arial"/>
                <a:cs typeface="Arial"/>
              </a:rPr>
              <a:t>https://github.com/nasa/nos3</a:t>
            </a:r>
          </a:p>
          <a:p>
            <a:pPr marL="285750" indent="-285750">
              <a:buFont typeface="Arial"/>
              <a:buChar char="•"/>
            </a:pPr>
            <a:r>
              <a:rPr lang="en-US" sz="2000">
                <a:latin typeface="Arial"/>
                <a:cs typeface="Arial"/>
              </a:rPr>
              <a:t>Supports </a:t>
            </a:r>
            <a:r>
              <a:rPr lang="en-US" sz="2000" err="1">
                <a:latin typeface="Arial"/>
                <a:cs typeface="Arial"/>
              </a:rPr>
              <a:t>WolfSSL</a:t>
            </a:r>
            <a:endParaRPr lang="en-US" sz="2000">
              <a:latin typeface="Arial"/>
              <a:cs typeface="Arial"/>
            </a:endParaRPr>
          </a:p>
          <a:p>
            <a:pPr marL="285750" indent="-285750">
              <a:buFont typeface="Arial"/>
              <a:buChar char="•"/>
            </a:pPr>
            <a:r>
              <a:rPr lang="en-US" sz="2000">
                <a:latin typeface="Arial"/>
                <a:cs typeface="Arial"/>
              </a:rPr>
              <a:t>Interoperability tested with JPL's Lunar Trailblazer and </a:t>
            </a:r>
            <a:r>
              <a:rPr lang="en-US" sz="2000" err="1">
                <a:latin typeface="Arial"/>
                <a:cs typeface="Arial"/>
              </a:rPr>
              <a:t>SunRISE</a:t>
            </a:r>
            <a:endParaRPr lang="en-US" sz="2000">
              <a:cs typeface="Arial" charset="0"/>
            </a:endParaRPr>
          </a:p>
        </p:txBody>
      </p:sp>
      <p:sp>
        <p:nvSpPr>
          <p:cNvPr id="2" name="Footer Placeholder 3">
            <a:extLst>
              <a:ext uri="{FF2B5EF4-FFF2-40B4-BE49-F238E27FC236}">
                <a16:creationId xmlns:a16="http://schemas.microsoft.com/office/drawing/2014/main" id="{E491C859-1783-2DFD-3EF7-F60D85414F05}"/>
              </a:ext>
            </a:extLst>
          </p:cNvPr>
          <p:cNvSpPr>
            <a:spLocks noGrp="1"/>
          </p:cNvSpPr>
          <p:nvPr>
            <p:ph type="ftr" sz="quarter" idx="10"/>
          </p:nvPr>
        </p:nvSpPr>
        <p:spPr>
          <a:xfrm>
            <a:off x="1238252" y="6356354"/>
            <a:ext cx="6696075" cy="365125"/>
          </a:xfrm>
        </p:spPr>
        <p:txBody>
          <a:bodyPr/>
          <a:lstStyle/>
          <a:p>
            <a:pPr>
              <a:defRPr/>
            </a:pPr>
            <a:r>
              <a:rPr lang="en-US"/>
              <a:t>NASA IV&amp;V JSTAR </a:t>
            </a:r>
          </a:p>
        </p:txBody>
      </p:sp>
      <p:pic>
        <p:nvPicPr>
          <p:cNvPr id="4" name="Picture 3">
            <a:extLst>
              <a:ext uri="{FF2B5EF4-FFF2-40B4-BE49-F238E27FC236}">
                <a16:creationId xmlns:a16="http://schemas.microsoft.com/office/drawing/2014/main" id="{993ED6FD-2266-18EE-92A7-319C8713434D}"/>
              </a:ext>
            </a:extLst>
          </p:cNvPr>
          <p:cNvPicPr>
            <a:picLocks noChangeAspect="1"/>
          </p:cNvPicPr>
          <p:nvPr/>
        </p:nvPicPr>
        <p:blipFill>
          <a:blip r:embed="rId3"/>
          <a:stretch>
            <a:fillRect/>
          </a:stretch>
        </p:blipFill>
        <p:spPr>
          <a:xfrm>
            <a:off x="5476672" y="4616071"/>
            <a:ext cx="3249039" cy="1555833"/>
          </a:xfrm>
          <a:prstGeom prst="rect">
            <a:avLst/>
          </a:prstGeom>
        </p:spPr>
      </p:pic>
    </p:spTree>
    <p:extLst>
      <p:ext uri="{BB962C8B-B14F-4D97-AF65-F5344CB8AC3E}">
        <p14:creationId xmlns:p14="http://schemas.microsoft.com/office/powerpoint/2010/main" val="1261935921"/>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B25D9B-4EF1-8AE6-1D6C-64AC01B20CA4}"/>
              </a:ext>
            </a:extLst>
          </p:cNvPr>
          <p:cNvSpPr>
            <a:spLocks noGrp="1"/>
          </p:cNvSpPr>
          <p:nvPr>
            <p:ph type="ftr" sz="quarter" idx="10"/>
          </p:nvPr>
        </p:nvSpPr>
        <p:spPr/>
        <p:txBody>
          <a:bodyPr/>
          <a:lstStyle/>
          <a:p>
            <a:pPr>
              <a:defRPr/>
            </a:pPr>
            <a:r>
              <a:rPr lang="en-US"/>
              <a:t>NASA IV&amp;V JSTAR </a:t>
            </a:r>
          </a:p>
        </p:txBody>
      </p:sp>
      <p:sp>
        <p:nvSpPr>
          <p:cNvPr id="5" name="Slide Number Placeholder 4">
            <a:extLst>
              <a:ext uri="{FF2B5EF4-FFF2-40B4-BE49-F238E27FC236}">
                <a16:creationId xmlns:a16="http://schemas.microsoft.com/office/drawing/2014/main" id="{4E9DA3BF-D039-094E-2651-A64C54825F26}"/>
              </a:ext>
            </a:extLst>
          </p:cNvPr>
          <p:cNvSpPr>
            <a:spLocks noGrp="1"/>
          </p:cNvSpPr>
          <p:nvPr>
            <p:ph type="sldNum" sz="quarter" idx="11"/>
          </p:nvPr>
        </p:nvSpPr>
        <p:spPr/>
        <p:txBody>
          <a:bodyPr/>
          <a:lstStyle/>
          <a:p>
            <a:pPr>
              <a:defRPr/>
            </a:pPr>
            <a:fld id="{4DF9C042-D1C8-48A2-BD27-8C4AE3BFC698}" type="slidenum">
              <a:rPr lang="en-US"/>
              <a:pPr>
                <a:defRPr/>
              </a:pPr>
              <a:t>14</a:t>
            </a:fld>
            <a:endParaRPr lang="en-US"/>
          </a:p>
        </p:txBody>
      </p:sp>
      <p:sp>
        <p:nvSpPr>
          <p:cNvPr id="7" name="Rectangle: Rounded Corners 6">
            <a:extLst>
              <a:ext uri="{FF2B5EF4-FFF2-40B4-BE49-F238E27FC236}">
                <a16:creationId xmlns:a16="http://schemas.microsoft.com/office/drawing/2014/main" id="{AF39059C-F540-97FB-2B23-90C47616ACA9}"/>
              </a:ext>
            </a:extLst>
          </p:cNvPr>
          <p:cNvSpPr/>
          <p:nvPr/>
        </p:nvSpPr>
        <p:spPr>
          <a:xfrm>
            <a:off x="2612584" y="233042"/>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NOS</a:t>
            </a:r>
            <a:r>
              <a:rPr lang="en-US" sz="2800" b="1" baseline="30000">
                <a:solidFill>
                  <a:srgbClr val="000099"/>
                </a:solidFill>
                <a:latin typeface="Cambria"/>
                <a:ea typeface="Cambria"/>
              </a:rPr>
              <a:t>3</a:t>
            </a:r>
            <a:endParaRPr lang="en-US" sz="2800" b="1" baseline="30000">
              <a:solidFill>
                <a:srgbClr val="000099"/>
              </a:solidFill>
              <a:latin typeface="Cambria" panose="02040503050406030204" pitchFamily="18" charset="0"/>
              <a:ea typeface="Cambria"/>
            </a:endParaRPr>
          </a:p>
        </p:txBody>
      </p:sp>
      <p:pic>
        <p:nvPicPr>
          <p:cNvPr id="2" name="Picture 1">
            <a:extLst>
              <a:ext uri="{FF2B5EF4-FFF2-40B4-BE49-F238E27FC236}">
                <a16:creationId xmlns:a16="http://schemas.microsoft.com/office/drawing/2014/main" id="{175B0968-7BA7-C788-2F19-F1F93FC16277}"/>
              </a:ext>
            </a:extLst>
          </p:cNvPr>
          <p:cNvPicPr>
            <a:picLocks noChangeAspect="1"/>
          </p:cNvPicPr>
          <p:nvPr/>
        </p:nvPicPr>
        <p:blipFill>
          <a:blip r:embed="rId2"/>
          <a:stretch>
            <a:fillRect/>
          </a:stretch>
        </p:blipFill>
        <p:spPr>
          <a:xfrm>
            <a:off x="0" y="893130"/>
            <a:ext cx="9144000" cy="5071740"/>
          </a:xfrm>
          <a:prstGeom prst="rect">
            <a:avLst/>
          </a:prstGeom>
        </p:spPr>
      </p:pic>
    </p:spTree>
    <p:extLst>
      <p:ext uri="{BB962C8B-B14F-4D97-AF65-F5344CB8AC3E}">
        <p14:creationId xmlns:p14="http://schemas.microsoft.com/office/powerpoint/2010/main" val="4235330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dirty="0" smtClean="0"/>
              <a:pPr>
                <a:defRPr/>
              </a:pPr>
              <a:t>15</a:t>
            </a:fld>
            <a:endParaRPr lang="en-US"/>
          </a:p>
        </p:txBody>
      </p:sp>
      <p:sp>
        <p:nvSpPr>
          <p:cNvPr id="2" name="TextBox 1">
            <a:extLst>
              <a:ext uri="{FF2B5EF4-FFF2-40B4-BE49-F238E27FC236}">
                <a16:creationId xmlns:a16="http://schemas.microsoft.com/office/drawing/2014/main" id="{FB812F3F-5737-03DB-B5FF-08B35FE1B487}"/>
              </a:ext>
            </a:extLst>
          </p:cNvPr>
          <p:cNvSpPr txBox="1"/>
          <p:nvPr/>
        </p:nvSpPr>
        <p:spPr>
          <a:xfrm>
            <a:off x="3585273" y="1668372"/>
            <a:ext cx="555872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Arial"/>
                <a:cs typeface="Arial"/>
              </a:rPr>
              <a:t>Increasing Unit Test Coverage to 100%</a:t>
            </a:r>
          </a:p>
          <a:p>
            <a:pPr marL="285750" indent="-285750">
              <a:buFont typeface="Arial"/>
              <a:buChar char="•"/>
            </a:pPr>
            <a:r>
              <a:rPr lang="en-US">
                <a:latin typeface="Arial"/>
                <a:cs typeface="Arial"/>
              </a:rPr>
              <a:t>Reducing Cyclomatic Complexity</a:t>
            </a:r>
          </a:p>
          <a:p>
            <a:pPr marL="285750" indent="-285750">
              <a:buFont typeface="Arial"/>
              <a:buChar char="•"/>
            </a:pPr>
            <a:r>
              <a:rPr lang="en-US">
                <a:latin typeface="Arial"/>
                <a:cs typeface="Arial"/>
              </a:rPr>
              <a:t>Addition of Extended Procedures</a:t>
            </a:r>
            <a:endParaRPr lang="en-US"/>
          </a:p>
          <a:p>
            <a:pPr marL="742950" lvl="1" indent="-285750">
              <a:buFont typeface="Arial"/>
              <a:buChar char="•"/>
            </a:pPr>
            <a:r>
              <a:rPr lang="en-US">
                <a:latin typeface="Arial"/>
                <a:cs typeface="Arial"/>
              </a:rPr>
              <a:t>Over The Air Rekeying (OTAR)</a:t>
            </a:r>
          </a:p>
          <a:p>
            <a:pPr marL="742950" lvl="1" indent="-285750">
              <a:buFont typeface="Arial"/>
              <a:buChar char="•"/>
            </a:pPr>
            <a:r>
              <a:rPr lang="en-US">
                <a:latin typeface="Arial"/>
                <a:cs typeface="Arial"/>
              </a:rPr>
              <a:t>Key lifecycle management</a:t>
            </a:r>
          </a:p>
          <a:p>
            <a:pPr marL="742950" lvl="1" indent="-285750">
              <a:buFont typeface="Arial"/>
              <a:buChar char="•"/>
            </a:pPr>
            <a:r>
              <a:rPr lang="en-US">
                <a:latin typeface="Arial"/>
                <a:cs typeface="Arial"/>
              </a:rPr>
              <a:t>Security Association Management</a:t>
            </a:r>
          </a:p>
          <a:p>
            <a:pPr marL="285750" indent="-285750">
              <a:buFont typeface="Arial"/>
              <a:buChar char="•"/>
            </a:pPr>
            <a:r>
              <a:rPr lang="en-US">
                <a:latin typeface="Arial"/>
                <a:cs typeface="Arial"/>
              </a:rPr>
              <a:t>Integration with additional ground systems</a:t>
            </a:r>
          </a:p>
          <a:p>
            <a:pPr marL="742950" lvl="1" indent="-285750">
              <a:buFont typeface="Arial"/>
              <a:buChar char="•"/>
            </a:pPr>
            <a:r>
              <a:rPr lang="en-US">
                <a:latin typeface="Arial"/>
                <a:cs typeface="Arial"/>
              </a:rPr>
              <a:t>ASIST / FEDS</a:t>
            </a:r>
            <a:endParaRPr lang="en-US">
              <a:cs typeface="Arial"/>
            </a:endParaRPr>
          </a:p>
          <a:p>
            <a:pPr marL="742950" lvl="1" indent="-285750">
              <a:buFont typeface="Arial"/>
              <a:buChar char="•"/>
            </a:pPr>
            <a:r>
              <a:rPr lang="en-US">
                <a:latin typeface="Arial"/>
                <a:cs typeface="Arial"/>
              </a:rPr>
              <a:t>ITOS</a:t>
            </a:r>
            <a:endParaRPr lang="en-US">
              <a:cs typeface="Arial"/>
            </a:endParaRPr>
          </a:p>
          <a:p>
            <a:pPr marL="742950" lvl="1" indent="-285750">
              <a:buFont typeface="Arial"/>
              <a:buChar char="•"/>
            </a:pPr>
            <a:r>
              <a:rPr lang="en-US">
                <a:latin typeface="Arial"/>
                <a:cs typeface="Arial"/>
              </a:rPr>
              <a:t>COSMOS</a:t>
            </a:r>
          </a:p>
        </p:txBody>
      </p:sp>
      <p:sp>
        <p:nvSpPr>
          <p:cNvPr id="9" name="Rectangle: Rounded Corners 8">
            <a:extLst>
              <a:ext uri="{FF2B5EF4-FFF2-40B4-BE49-F238E27FC236}">
                <a16:creationId xmlns:a16="http://schemas.microsoft.com/office/drawing/2014/main" id="{70442D11-6039-4EDF-C1FC-8EFC457C7251}"/>
              </a:ext>
            </a:extLst>
          </p:cNvPr>
          <p:cNvSpPr/>
          <p:nvPr/>
        </p:nvSpPr>
        <p:spPr>
          <a:xfrm>
            <a:off x="2612584" y="233042"/>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panose="02040503050406030204" pitchFamily="18" charset="0"/>
                <a:ea typeface="Cambria"/>
              </a:rPr>
              <a:t>The Future</a:t>
            </a:r>
          </a:p>
        </p:txBody>
      </p:sp>
      <p:pic>
        <p:nvPicPr>
          <p:cNvPr id="11" name="Picture 10">
            <a:extLst>
              <a:ext uri="{FF2B5EF4-FFF2-40B4-BE49-F238E27FC236}">
                <a16:creationId xmlns:a16="http://schemas.microsoft.com/office/drawing/2014/main" id="{9018CC1F-B084-2E82-6910-39931C7DC3E0}"/>
              </a:ext>
            </a:extLst>
          </p:cNvPr>
          <p:cNvPicPr>
            <a:picLocks noChangeAspect="1"/>
          </p:cNvPicPr>
          <p:nvPr/>
        </p:nvPicPr>
        <p:blipFill>
          <a:blip r:embed="rId2"/>
          <a:stretch>
            <a:fillRect/>
          </a:stretch>
        </p:blipFill>
        <p:spPr>
          <a:xfrm>
            <a:off x="5885155" y="311222"/>
            <a:ext cx="471256" cy="475907"/>
          </a:xfrm>
          <a:prstGeom prst="rect">
            <a:avLst/>
          </a:prstGeom>
        </p:spPr>
      </p:pic>
      <p:pic>
        <p:nvPicPr>
          <p:cNvPr id="12" name="Picture 11">
            <a:extLst>
              <a:ext uri="{FF2B5EF4-FFF2-40B4-BE49-F238E27FC236}">
                <a16:creationId xmlns:a16="http://schemas.microsoft.com/office/drawing/2014/main" id="{7133E0B9-238F-03EB-4B06-AE19D732508F}"/>
              </a:ext>
            </a:extLst>
          </p:cNvPr>
          <p:cNvPicPr>
            <a:picLocks noChangeAspect="1"/>
          </p:cNvPicPr>
          <p:nvPr/>
        </p:nvPicPr>
        <p:blipFill>
          <a:blip r:embed="rId3"/>
          <a:stretch>
            <a:fillRect/>
          </a:stretch>
        </p:blipFill>
        <p:spPr>
          <a:xfrm>
            <a:off x="474586" y="4414300"/>
            <a:ext cx="2734692" cy="1851975"/>
          </a:xfrm>
          <a:prstGeom prst="rect">
            <a:avLst/>
          </a:prstGeom>
        </p:spPr>
      </p:pic>
      <p:pic>
        <p:nvPicPr>
          <p:cNvPr id="30" name="Picture 29">
            <a:extLst>
              <a:ext uri="{FF2B5EF4-FFF2-40B4-BE49-F238E27FC236}">
                <a16:creationId xmlns:a16="http://schemas.microsoft.com/office/drawing/2014/main" id="{E27B0E04-2090-DC10-D9E1-F048FBA87D0E}"/>
              </a:ext>
            </a:extLst>
          </p:cNvPr>
          <p:cNvPicPr>
            <a:picLocks noChangeAspect="1"/>
          </p:cNvPicPr>
          <p:nvPr/>
        </p:nvPicPr>
        <p:blipFill>
          <a:blip r:embed="rId4"/>
          <a:stretch>
            <a:fillRect/>
          </a:stretch>
        </p:blipFill>
        <p:spPr>
          <a:xfrm>
            <a:off x="850964" y="1775534"/>
            <a:ext cx="1981935" cy="2130641"/>
          </a:xfrm>
          <a:prstGeom prst="rect">
            <a:avLst/>
          </a:prstGeom>
        </p:spPr>
      </p:pic>
      <p:sp>
        <p:nvSpPr>
          <p:cNvPr id="3" name="Footer Placeholder 3">
            <a:extLst>
              <a:ext uri="{FF2B5EF4-FFF2-40B4-BE49-F238E27FC236}">
                <a16:creationId xmlns:a16="http://schemas.microsoft.com/office/drawing/2014/main" id="{E89616C2-3A96-EF0B-9EBA-DA8F957BE5D3}"/>
              </a:ext>
            </a:extLst>
          </p:cNvPr>
          <p:cNvSpPr>
            <a:spLocks noGrp="1"/>
          </p:cNvSpPr>
          <p:nvPr>
            <p:ph type="ftr" sz="quarter" idx="10"/>
          </p:nvPr>
        </p:nvSpPr>
        <p:spPr>
          <a:xfrm>
            <a:off x="1238252" y="6356354"/>
            <a:ext cx="6696075" cy="365125"/>
          </a:xfrm>
        </p:spPr>
        <p:txBody>
          <a:bodyPr/>
          <a:lstStyle/>
          <a:p>
            <a:pPr>
              <a:defRPr/>
            </a:pPr>
            <a:r>
              <a:rPr lang="en-US"/>
              <a:t>NASA IV&amp;V JSTAR </a:t>
            </a:r>
          </a:p>
        </p:txBody>
      </p:sp>
    </p:spTree>
    <p:extLst>
      <p:ext uri="{BB962C8B-B14F-4D97-AF65-F5344CB8AC3E}">
        <p14:creationId xmlns:p14="http://schemas.microsoft.com/office/powerpoint/2010/main" val="983322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dirty="0" smtClean="0"/>
              <a:pPr>
                <a:defRPr/>
              </a:pPr>
              <a:t>16</a:t>
            </a:fld>
            <a:endParaRPr lang="en-US"/>
          </a:p>
        </p:txBody>
      </p:sp>
      <p:sp>
        <p:nvSpPr>
          <p:cNvPr id="2" name="TextBox 1">
            <a:extLst>
              <a:ext uri="{FF2B5EF4-FFF2-40B4-BE49-F238E27FC236}">
                <a16:creationId xmlns:a16="http://schemas.microsoft.com/office/drawing/2014/main" id="{FB812F3F-5737-03DB-B5FF-08B35FE1B487}"/>
              </a:ext>
            </a:extLst>
          </p:cNvPr>
          <p:cNvSpPr txBox="1"/>
          <p:nvPr/>
        </p:nvSpPr>
        <p:spPr>
          <a:xfrm>
            <a:off x="711318" y="1479832"/>
            <a:ext cx="759351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Arial"/>
                <a:cs typeface="Arial"/>
              </a:rPr>
              <a:t>Robert Brown, Systems Engineer, NASA IV&amp;V, </a:t>
            </a:r>
            <a:br>
              <a:rPr lang="en-US">
                <a:latin typeface="Arial"/>
                <a:cs typeface="Arial"/>
              </a:rPr>
            </a:br>
            <a:r>
              <a:rPr lang="en-US">
                <a:latin typeface="Arial"/>
                <a:cs typeface="Arial"/>
                <a:hlinkClick r:id="rId3"/>
              </a:rPr>
              <a:t>Robert.J.Brown@nasa.gov</a:t>
            </a:r>
            <a:r>
              <a:rPr lang="en-US">
                <a:latin typeface="Arial"/>
                <a:cs typeface="Arial"/>
              </a:rPr>
              <a:t> </a:t>
            </a:r>
            <a:br>
              <a:rPr lang="en-US">
                <a:latin typeface="Arial"/>
                <a:cs typeface="Arial"/>
              </a:rPr>
            </a:br>
            <a:endParaRPr lang="en-US"/>
          </a:p>
          <a:p>
            <a:pPr marL="285750" indent="-285750">
              <a:buFont typeface="Arial"/>
              <a:buChar char="•"/>
            </a:pPr>
            <a:r>
              <a:rPr lang="en-US">
                <a:latin typeface="Arial"/>
                <a:cs typeface="Arial"/>
              </a:rPr>
              <a:t>David "Cody" Cutright, Systems Engineer, NASA IV&amp;V, </a:t>
            </a:r>
            <a:br>
              <a:rPr lang="en-US">
                <a:latin typeface="Arial"/>
                <a:cs typeface="Arial"/>
              </a:rPr>
            </a:br>
            <a:r>
              <a:rPr lang="en-US">
                <a:latin typeface="Arial"/>
                <a:cs typeface="Arial"/>
                <a:hlinkClick r:id="rId4"/>
              </a:rPr>
              <a:t>David.C.Cutright@nasa.gov</a:t>
            </a:r>
            <a:r>
              <a:rPr lang="en-US">
                <a:latin typeface="Arial"/>
                <a:cs typeface="Arial"/>
              </a:rPr>
              <a:t> </a:t>
            </a:r>
            <a:endParaRPr lang="en-US">
              <a:cs typeface="Arial"/>
            </a:endParaRPr>
          </a:p>
          <a:p>
            <a:pPr marL="285750" indent="-285750">
              <a:buFont typeface="Arial"/>
              <a:buChar char="•"/>
            </a:pPr>
            <a:endParaRPr lang="en-US">
              <a:latin typeface="Arial"/>
              <a:cs typeface="Arial"/>
            </a:endParaRPr>
          </a:p>
          <a:p>
            <a:pPr marL="285750" indent="-285750">
              <a:buFont typeface="Arial"/>
              <a:buChar char="•"/>
            </a:pPr>
            <a:r>
              <a:rPr lang="en-US">
                <a:latin typeface="Arial"/>
                <a:cs typeface="Arial"/>
              </a:rPr>
              <a:t>John Lucas, Systems Engineer, NASA IV&amp;V, </a:t>
            </a:r>
            <a:br>
              <a:rPr lang="en-US">
                <a:latin typeface="Arial"/>
                <a:cs typeface="Arial"/>
              </a:rPr>
            </a:br>
            <a:r>
              <a:rPr lang="en-US">
                <a:latin typeface="Arial"/>
                <a:cs typeface="Arial"/>
                <a:hlinkClick r:id="rId5"/>
              </a:rPr>
              <a:t>John.P.Lucas@nasa.gov</a:t>
            </a:r>
            <a:r>
              <a:rPr lang="en-US">
                <a:latin typeface="Arial"/>
                <a:cs typeface="Arial"/>
              </a:rPr>
              <a:t> </a:t>
            </a:r>
            <a:endParaRPr lang="en-US">
              <a:cs typeface="Arial"/>
            </a:endParaRPr>
          </a:p>
          <a:p>
            <a:pPr marL="285750" indent="-285750">
              <a:buFont typeface="Arial"/>
              <a:buChar char="•"/>
            </a:pPr>
            <a:endParaRPr lang="en-US">
              <a:latin typeface="Arial"/>
              <a:cs typeface="Arial"/>
            </a:endParaRPr>
          </a:p>
          <a:p>
            <a:pPr marL="285750" indent="-285750">
              <a:buFont typeface="Arial"/>
              <a:buChar char="•"/>
            </a:pPr>
            <a:r>
              <a:rPr lang="en-US">
                <a:latin typeface="Arial"/>
                <a:cs typeface="Arial"/>
              </a:rPr>
              <a:t>Michael </a:t>
            </a:r>
            <a:r>
              <a:rPr lang="en-US" err="1">
                <a:latin typeface="Arial"/>
                <a:cs typeface="Arial"/>
              </a:rPr>
              <a:t>Pajevski</a:t>
            </a:r>
            <a:r>
              <a:rPr lang="en-US">
                <a:latin typeface="Arial"/>
                <a:cs typeface="Arial"/>
              </a:rPr>
              <a:t>, AMMOS Architect, NASA JPL,</a:t>
            </a:r>
            <a:br>
              <a:rPr lang="en-US">
                <a:latin typeface="Arial"/>
                <a:cs typeface="Arial"/>
              </a:rPr>
            </a:br>
            <a:r>
              <a:rPr lang="en-US">
                <a:latin typeface="Arial"/>
                <a:cs typeface="Arial"/>
                <a:hlinkClick r:id="rId6"/>
              </a:rPr>
              <a:t>Michael.J.Pajevski@jpl.nasa.gov</a:t>
            </a:r>
            <a:endParaRPr lang="en-US">
              <a:cs typeface="Arial"/>
            </a:endParaRPr>
          </a:p>
          <a:p>
            <a:pPr marL="285750" indent="-285750">
              <a:buFont typeface="Arial"/>
              <a:buChar char="•"/>
            </a:pPr>
            <a:endParaRPr lang="en-US">
              <a:cs typeface="Arial"/>
            </a:endParaRPr>
          </a:p>
          <a:p>
            <a:pPr marL="285750" indent="-285750">
              <a:buFont typeface="Arial"/>
              <a:buChar char="•"/>
            </a:pPr>
            <a:r>
              <a:rPr lang="en-US">
                <a:latin typeface="Arial"/>
                <a:cs typeface="Arial"/>
              </a:rPr>
              <a:t>Scott Zemerick, Chief Systems Engineer, NASA IV&amp;V,</a:t>
            </a:r>
            <a:br>
              <a:rPr lang="en-US">
                <a:latin typeface="Arial"/>
                <a:cs typeface="Arial"/>
              </a:rPr>
            </a:br>
            <a:r>
              <a:rPr lang="en-US">
                <a:latin typeface="Arial"/>
                <a:cs typeface="Arial"/>
                <a:hlinkClick r:id="rId7"/>
              </a:rPr>
              <a:t>Scott.A.Zemerick@nasa.gov</a:t>
            </a:r>
            <a:endParaRPr lang="en-US">
              <a:cs typeface="Arial"/>
            </a:endParaRPr>
          </a:p>
          <a:p>
            <a:pPr marL="285750" indent="-285750">
              <a:buFont typeface="Arial"/>
              <a:buChar char="•"/>
            </a:pPr>
            <a:endParaRPr lang="en-US">
              <a:cs typeface="Arial"/>
            </a:endParaRPr>
          </a:p>
          <a:p>
            <a:pPr marL="285750" indent="-285750">
              <a:buFont typeface="Arial"/>
              <a:buChar char="•"/>
            </a:pPr>
            <a:r>
              <a:rPr lang="en-US">
                <a:latin typeface="Arial"/>
                <a:cs typeface="Arial"/>
              </a:rPr>
              <a:t>Ibraheem Y Saleh, Software Engineer</a:t>
            </a:r>
          </a:p>
          <a:p>
            <a:pPr marL="285750" indent="-285750">
              <a:buFont typeface="Arial"/>
              <a:buChar char="•"/>
            </a:pPr>
            <a:endParaRPr lang="en-US">
              <a:cs typeface="Arial"/>
            </a:endParaRPr>
          </a:p>
          <a:p>
            <a:endParaRPr lang="en-US">
              <a:cs typeface="Arial"/>
            </a:endParaRPr>
          </a:p>
        </p:txBody>
      </p:sp>
      <p:sp>
        <p:nvSpPr>
          <p:cNvPr id="9" name="Rectangle: Rounded Corners 8">
            <a:extLst>
              <a:ext uri="{FF2B5EF4-FFF2-40B4-BE49-F238E27FC236}">
                <a16:creationId xmlns:a16="http://schemas.microsoft.com/office/drawing/2014/main" id="{70442D11-6039-4EDF-C1FC-8EFC457C7251}"/>
              </a:ext>
            </a:extLst>
          </p:cNvPr>
          <p:cNvSpPr/>
          <p:nvPr/>
        </p:nvSpPr>
        <p:spPr>
          <a:xfrm>
            <a:off x="2612584" y="233042"/>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Major Contributors</a:t>
            </a:r>
            <a:endParaRPr lang="en-US" sz="2800" b="1">
              <a:solidFill>
                <a:srgbClr val="000099"/>
              </a:solidFill>
              <a:latin typeface="Cambria" panose="02040503050406030204" pitchFamily="18" charset="0"/>
              <a:ea typeface="Cambria"/>
            </a:endParaRPr>
          </a:p>
        </p:txBody>
      </p:sp>
      <p:sp>
        <p:nvSpPr>
          <p:cNvPr id="3" name="Footer Placeholder 3">
            <a:extLst>
              <a:ext uri="{FF2B5EF4-FFF2-40B4-BE49-F238E27FC236}">
                <a16:creationId xmlns:a16="http://schemas.microsoft.com/office/drawing/2014/main" id="{769ACC15-8205-8890-C017-1C336169539D}"/>
              </a:ext>
            </a:extLst>
          </p:cNvPr>
          <p:cNvSpPr>
            <a:spLocks noGrp="1"/>
          </p:cNvSpPr>
          <p:nvPr>
            <p:ph type="ftr" sz="quarter" idx="10"/>
          </p:nvPr>
        </p:nvSpPr>
        <p:spPr>
          <a:xfrm>
            <a:off x="1238252" y="6356354"/>
            <a:ext cx="6696075" cy="365125"/>
          </a:xfrm>
        </p:spPr>
        <p:txBody>
          <a:bodyPr/>
          <a:lstStyle/>
          <a:p>
            <a:pPr>
              <a:defRPr/>
            </a:pPr>
            <a:r>
              <a:rPr lang="en-US"/>
              <a:t>NASA IV&amp;V JSTAR </a:t>
            </a:r>
          </a:p>
        </p:txBody>
      </p:sp>
    </p:spTree>
    <p:extLst>
      <p:ext uri="{BB962C8B-B14F-4D97-AF65-F5344CB8AC3E}">
        <p14:creationId xmlns:p14="http://schemas.microsoft.com/office/powerpoint/2010/main" val="917512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dirty="0" smtClean="0"/>
              <a:pPr>
                <a:defRPr/>
              </a:pPr>
              <a:t>17</a:t>
            </a:fld>
            <a:endParaRPr lang="en-US"/>
          </a:p>
        </p:txBody>
      </p:sp>
      <p:sp>
        <p:nvSpPr>
          <p:cNvPr id="9" name="Rectangle: Rounded Corners 8">
            <a:extLst>
              <a:ext uri="{FF2B5EF4-FFF2-40B4-BE49-F238E27FC236}">
                <a16:creationId xmlns:a16="http://schemas.microsoft.com/office/drawing/2014/main" id="{70442D11-6039-4EDF-C1FC-8EFC457C7251}"/>
              </a:ext>
            </a:extLst>
          </p:cNvPr>
          <p:cNvSpPr/>
          <p:nvPr/>
        </p:nvSpPr>
        <p:spPr>
          <a:xfrm>
            <a:off x="2612584" y="233042"/>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panose="02040503050406030204" pitchFamily="18" charset="0"/>
                <a:ea typeface="Cambria"/>
              </a:rPr>
              <a:t>Questions / Answers</a:t>
            </a:r>
          </a:p>
        </p:txBody>
      </p:sp>
      <p:pic>
        <p:nvPicPr>
          <p:cNvPr id="7" name="Picture 7">
            <a:extLst>
              <a:ext uri="{FF2B5EF4-FFF2-40B4-BE49-F238E27FC236}">
                <a16:creationId xmlns:a16="http://schemas.microsoft.com/office/drawing/2014/main" id="{6DE881C8-EDA5-0397-FACD-B8249861C973}"/>
              </a:ext>
            </a:extLst>
          </p:cNvPr>
          <p:cNvPicPr>
            <a:picLocks noChangeAspect="1"/>
          </p:cNvPicPr>
          <p:nvPr/>
        </p:nvPicPr>
        <p:blipFill>
          <a:blip r:embed="rId2"/>
          <a:stretch>
            <a:fillRect/>
          </a:stretch>
        </p:blipFill>
        <p:spPr>
          <a:xfrm>
            <a:off x="943095" y="2220345"/>
            <a:ext cx="2743200" cy="3316406"/>
          </a:xfrm>
          <a:prstGeom prst="rect">
            <a:avLst/>
          </a:prstGeom>
        </p:spPr>
      </p:pic>
      <p:pic>
        <p:nvPicPr>
          <p:cNvPr id="10" name="Picture 10">
            <a:extLst>
              <a:ext uri="{FF2B5EF4-FFF2-40B4-BE49-F238E27FC236}">
                <a16:creationId xmlns:a16="http://schemas.microsoft.com/office/drawing/2014/main" id="{C03BADBE-4CD8-76FA-A0CA-529DFDE68231}"/>
              </a:ext>
            </a:extLst>
          </p:cNvPr>
          <p:cNvPicPr>
            <a:picLocks noChangeAspect="1"/>
          </p:cNvPicPr>
          <p:nvPr/>
        </p:nvPicPr>
        <p:blipFill>
          <a:blip r:embed="rId3"/>
          <a:stretch>
            <a:fillRect/>
          </a:stretch>
        </p:blipFill>
        <p:spPr>
          <a:xfrm>
            <a:off x="3573429" y="2176509"/>
            <a:ext cx="4598781" cy="2562370"/>
          </a:xfrm>
          <a:prstGeom prst="rect">
            <a:avLst/>
          </a:prstGeom>
        </p:spPr>
      </p:pic>
      <p:sp>
        <p:nvSpPr>
          <p:cNvPr id="2" name="Footer Placeholder 3">
            <a:extLst>
              <a:ext uri="{FF2B5EF4-FFF2-40B4-BE49-F238E27FC236}">
                <a16:creationId xmlns:a16="http://schemas.microsoft.com/office/drawing/2014/main" id="{661A9764-4D80-E28C-860B-9E46D3DAB7E2}"/>
              </a:ext>
            </a:extLst>
          </p:cNvPr>
          <p:cNvSpPr>
            <a:spLocks noGrp="1"/>
          </p:cNvSpPr>
          <p:nvPr>
            <p:ph type="ftr" sz="quarter" idx="10"/>
          </p:nvPr>
        </p:nvSpPr>
        <p:spPr>
          <a:xfrm>
            <a:off x="1238252" y="6356354"/>
            <a:ext cx="6696075" cy="365125"/>
          </a:xfrm>
        </p:spPr>
        <p:txBody>
          <a:bodyPr/>
          <a:lstStyle/>
          <a:p>
            <a:pPr>
              <a:defRPr/>
            </a:pPr>
            <a:r>
              <a:rPr lang="en-US"/>
              <a:t>NASA IV&amp;V JSTAR </a:t>
            </a:r>
          </a:p>
        </p:txBody>
      </p:sp>
    </p:spTree>
    <p:extLst>
      <p:ext uri="{BB962C8B-B14F-4D97-AF65-F5344CB8AC3E}">
        <p14:creationId xmlns:p14="http://schemas.microsoft.com/office/powerpoint/2010/main" val="49979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C729E2-1FDB-10D5-3105-7CAF7DE43477}"/>
              </a:ext>
            </a:extLst>
          </p:cNvPr>
          <p:cNvSpPr/>
          <p:nvPr/>
        </p:nvSpPr>
        <p:spPr>
          <a:xfrm>
            <a:off x="7276364" y="6100707"/>
            <a:ext cx="1650509" cy="361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2</a:t>
            </a:fld>
            <a:endParaRPr lang="en-US"/>
          </a:p>
        </p:txBody>
      </p:sp>
      <p:sp>
        <p:nvSpPr>
          <p:cNvPr id="17" name="TextBox 16">
            <a:extLst>
              <a:ext uri="{FF2B5EF4-FFF2-40B4-BE49-F238E27FC236}">
                <a16:creationId xmlns:a16="http://schemas.microsoft.com/office/drawing/2014/main" id="{535FB80C-B5DB-1395-B5E2-E0D4AF7A0875}"/>
              </a:ext>
            </a:extLst>
          </p:cNvPr>
          <p:cNvSpPr txBox="1"/>
          <p:nvPr/>
        </p:nvSpPr>
        <p:spPr>
          <a:xfrm>
            <a:off x="-3196" y="1538820"/>
            <a:ext cx="9159295"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a:latin typeface="Arial"/>
                <a:cs typeface="Arial"/>
              </a:rPr>
              <a:t>NASA Katherine Johnson Independent Verification and Validation Program</a:t>
            </a:r>
          </a:p>
          <a:p>
            <a:pPr marL="742950" lvl="1" indent="-285750">
              <a:buFont typeface="Arial" panose="020B0604020202020204" pitchFamily="34" charset="0"/>
              <a:buChar char="•"/>
            </a:pPr>
            <a:r>
              <a:rPr lang="en-US" sz="2000">
                <a:latin typeface="Arial"/>
                <a:cs typeface="Arial"/>
              </a:rPr>
              <a:t>Ensuring Class A Mission success since 1993</a:t>
            </a:r>
          </a:p>
          <a:p>
            <a:pPr marL="742950" lvl="1" indent="-285750">
              <a:buFont typeface="Arial" panose="020B0604020202020204" pitchFamily="34" charset="0"/>
              <a:buChar char="•"/>
            </a:pPr>
            <a:r>
              <a:rPr lang="en-US" sz="2000">
                <a:latin typeface="Arial"/>
                <a:cs typeface="Arial"/>
              </a:rPr>
              <a:t>Full Development Lifecycle</a:t>
            </a:r>
          </a:p>
          <a:p>
            <a:pPr marL="1200150" lvl="2" indent="-285750">
              <a:buFont typeface="Arial" panose="020B0604020202020204" pitchFamily="34" charset="0"/>
              <a:buChar char="•"/>
            </a:pPr>
            <a:r>
              <a:rPr lang="en-US" sz="2000">
                <a:latin typeface="Arial"/>
                <a:cs typeface="Arial"/>
              </a:rPr>
              <a:t>Software Requirements, Design, Code, Test, I&amp;T</a:t>
            </a:r>
          </a:p>
          <a:p>
            <a:pPr marL="742950" lvl="1" indent="-285750">
              <a:buFont typeface="Arial" panose="020B0604020202020204" pitchFamily="34" charset="0"/>
              <a:buChar char="•"/>
            </a:pPr>
            <a:r>
              <a:rPr lang="en-US" sz="2000">
                <a:latin typeface="Arial"/>
                <a:cs typeface="Arial"/>
              </a:rPr>
              <a:t>Located in West Virginia</a:t>
            </a:r>
            <a:endParaRPr lang="en-US" sz="2000">
              <a:cs typeface="Arial" charset="0"/>
            </a:endParaRPr>
          </a:p>
          <a:p>
            <a:pPr lvl="2"/>
            <a:endParaRPr lang="en-US" sz="2000">
              <a:latin typeface="Arial"/>
              <a:cs typeface="Arial"/>
            </a:endParaRPr>
          </a:p>
          <a:p>
            <a:pPr marL="285750" indent="-285750">
              <a:buFont typeface="Arial"/>
              <a:buChar char="•"/>
            </a:pPr>
            <a:r>
              <a:rPr lang="en-US" sz="2000">
                <a:latin typeface="Arial"/>
                <a:cs typeface="Arial"/>
              </a:rPr>
              <a:t>JSTAR Team</a:t>
            </a:r>
          </a:p>
          <a:p>
            <a:pPr marL="742950" lvl="1" indent="-285750">
              <a:buFont typeface="Arial"/>
              <a:buChar char="•"/>
            </a:pPr>
            <a:r>
              <a:rPr lang="en-US" sz="2000">
                <a:latin typeface="Arial"/>
                <a:cs typeface="Arial"/>
              </a:rPr>
              <a:t>The Jon McBride Software Testing &amp; Research Laboratory</a:t>
            </a:r>
          </a:p>
          <a:p>
            <a:pPr marL="1200150" lvl="2" indent="-285750">
              <a:buFont typeface="Arial"/>
              <a:buChar char="•"/>
            </a:pPr>
            <a:r>
              <a:rPr lang="en-US" sz="2000">
                <a:latin typeface="Arial"/>
                <a:cs typeface="Arial"/>
              </a:rPr>
              <a:t>Named for WV’s first and only astronaut</a:t>
            </a:r>
            <a:endParaRPr lang="en-US" sz="2000">
              <a:cs typeface="Arial" charset="0"/>
            </a:endParaRPr>
          </a:p>
          <a:p>
            <a:pPr marL="742950" lvl="1" indent="-285750">
              <a:buFont typeface="Arial"/>
              <a:buChar char="•"/>
            </a:pPr>
            <a:r>
              <a:rPr lang="en-US" sz="2000">
                <a:latin typeface="Arial"/>
                <a:cs typeface="Arial"/>
              </a:rPr>
              <a:t>Specialized subset of IV&amp;V Facility</a:t>
            </a:r>
          </a:p>
          <a:p>
            <a:pPr marL="742950" lvl="1" indent="-285750">
              <a:buFont typeface="Arial"/>
              <a:buChar char="•"/>
            </a:pPr>
            <a:r>
              <a:rPr lang="en-US" sz="2000">
                <a:latin typeface="Arial"/>
                <a:cs typeface="Arial"/>
              </a:rPr>
              <a:t>Experts in modeling, simulation, and digital twins of NASA missions</a:t>
            </a:r>
          </a:p>
        </p:txBody>
      </p:sp>
      <p:sp>
        <p:nvSpPr>
          <p:cNvPr id="8" name="Rectangle: Rounded Corners 7">
            <a:extLst>
              <a:ext uri="{FF2B5EF4-FFF2-40B4-BE49-F238E27FC236}">
                <a16:creationId xmlns:a16="http://schemas.microsoft.com/office/drawing/2014/main" id="{9290D370-1AC3-7725-AA2E-AA36EB41D4D5}"/>
              </a:ext>
            </a:extLst>
          </p:cNvPr>
          <p:cNvSpPr/>
          <p:nvPr/>
        </p:nvSpPr>
        <p:spPr>
          <a:xfrm>
            <a:off x="2782089" y="266155"/>
            <a:ext cx="3597474"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Who is NASA IV&amp;V?</a:t>
            </a:r>
            <a:endParaRPr lang="en-US" sz="2800" b="1">
              <a:solidFill>
                <a:srgbClr val="000099"/>
              </a:solidFill>
              <a:latin typeface="Cambria" panose="02040503050406030204" pitchFamily="18" charset="0"/>
              <a:ea typeface="Cambria"/>
            </a:endParaRPr>
          </a:p>
        </p:txBody>
      </p:sp>
      <p:pic>
        <p:nvPicPr>
          <p:cNvPr id="2" name="Picture 2" descr="Arristotle_w_FullText.jpg">
            <a:extLst>
              <a:ext uri="{FF2B5EF4-FFF2-40B4-BE49-F238E27FC236}">
                <a16:creationId xmlns:a16="http://schemas.microsoft.com/office/drawing/2014/main" id="{89BDBCFA-2FD2-C278-5F78-FD67AC27C083}"/>
              </a:ext>
            </a:extLst>
          </p:cNvPr>
          <p:cNvPicPr>
            <a:picLocks noChangeAspect="1"/>
          </p:cNvPicPr>
          <p:nvPr/>
        </p:nvPicPr>
        <p:blipFill>
          <a:blip r:embed="rId2"/>
          <a:stretch>
            <a:fillRect/>
          </a:stretch>
        </p:blipFill>
        <p:spPr>
          <a:xfrm>
            <a:off x="3023875" y="5327709"/>
            <a:ext cx="3113902" cy="1286506"/>
          </a:xfrm>
          <a:prstGeom prst="rect">
            <a:avLst/>
          </a:prstGeom>
        </p:spPr>
      </p:pic>
      <p:pic>
        <p:nvPicPr>
          <p:cNvPr id="3" name="Picture 3" descr="jist_logo_black_small.jpg">
            <a:extLst>
              <a:ext uri="{FF2B5EF4-FFF2-40B4-BE49-F238E27FC236}">
                <a16:creationId xmlns:a16="http://schemas.microsoft.com/office/drawing/2014/main" id="{EF8A9952-5345-29A7-C532-291D31B499E5}"/>
              </a:ext>
            </a:extLst>
          </p:cNvPr>
          <p:cNvPicPr>
            <a:picLocks noChangeAspect="1"/>
          </p:cNvPicPr>
          <p:nvPr/>
        </p:nvPicPr>
        <p:blipFill>
          <a:blip r:embed="rId3"/>
          <a:stretch>
            <a:fillRect/>
          </a:stretch>
        </p:blipFill>
        <p:spPr>
          <a:xfrm>
            <a:off x="270084" y="5261440"/>
            <a:ext cx="1613440" cy="1277824"/>
          </a:xfrm>
          <a:prstGeom prst="rect">
            <a:avLst/>
          </a:prstGeom>
        </p:spPr>
      </p:pic>
      <p:pic>
        <p:nvPicPr>
          <p:cNvPr id="4" name="Picture 5" descr="WISP.png">
            <a:extLst>
              <a:ext uri="{FF2B5EF4-FFF2-40B4-BE49-F238E27FC236}">
                <a16:creationId xmlns:a16="http://schemas.microsoft.com/office/drawing/2014/main" id="{35F60E23-CFCD-19C9-8DE7-23DC562171D3}"/>
              </a:ext>
            </a:extLst>
          </p:cNvPr>
          <p:cNvPicPr>
            <a:picLocks noChangeAspect="1"/>
          </p:cNvPicPr>
          <p:nvPr/>
        </p:nvPicPr>
        <p:blipFill>
          <a:blip r:embed="rId4"/>
          <a:stretch>
            <a:fillRect/>
          </a:stretch>
        </p:blipFill>
        <p:spPr>
          <a:xfrm>
            <a:off x="7278129" y="5114816"/>
            <a:ext cx="1604612" cy="1491636"/>
          </a:xfrm>
          <a:prstGeom prst="rect">
            <a:avLst/>
          </a:prstGeom>
        </p:spPr>
      </p:pic>
    </p:spTree>
    <p:extLst>
      <p:ext uri="{BB962C8B-B14F-4D97-AF65-F5344CB8AC3E}">
        <p14:creationId xmlns:p14="http://schemas.microsoft.com/office/powerpoint/2010/main" val="43243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dlock on computer motherboard">
            <a:extLst>
              <a:ext uri="{FF2B5EF4-FFF2-40B4-BE49-F238E27FC236}">
                <a16:creationId xmlns:a16="http://schemas.microsoft.com/office/drawing/2014/main" id="{2D1275AA-7D80-408F-8EC2-03B616F43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209" b="40209"/>
          <a:stretch/>
        </p:blipFill>
        <p:spPr bwMode="auto">
          <a:xfrm>
            <a:off x="0" y="-23454"/>
            <a:ext cx="9144000" cy="11951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3</a:t>
            </a:fld>
            <a:endParaRPr lang="en-US"/>
          </a:p>
        </p:txBody>
      </p:sp>
      <p:pic>
        <p:nvPicPr>
          <p:cNvPr id="31" name="Picture 30" descr="C:\Users\steve.yokum\Desktop\imageedit_1_8025269720.gif">
            <a:extLst>
              <a:ext uri="{FF2B5EF4-FFF2-40B4-BE49-F238E27FC236}">
                <a16:creationId xmlns:a16="http://schemas.microsoft.com/office/drawing/2014/main" id="{30636D82-B4C8-43A2-83E6-C1E7659FF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379" y="4908818"/>
            <a:ext cx="1650706" cy="1246418"/>
          </a:xfrm>
          <a:prstGeom prst="rect">
            <a:avLst/>
          </a:prstGeom>
          <a:noFill/>
          <a:extLst>
            <a:ext uri="{909E8E84-426E-40DD-AFC4-6F175D3DCCD1}">
              <a14:hiddenFill xmlns:a14="http://schemas.microsoft.com/office/drawing/2010/main">
                <a:solidFill>
                  <a:srgbClr val="FFFFFF"/>
                </a:solidFill>
              </a14:hiddenFill>
            </a:ext>
          </a:extLst>
        </p:spPr>
      </p:pic>
      <p:sp>
        <p:nvSpPr>
          <p:cNvPr id="33" name="Right Arrow 10">
            <a:extLst>
              <a:ext uri="{FF2B5EF4-FFF2-40B4-BE49-F238E27FC236}">
                <a16:creationId xmlns:a16="http://schemas.microsoft.com/office/drawing/2014/main" id="{5A79BB17-EAB4-4B65-925E-E36384DFD188}"/>
              </a:ext>
            </a:extLst>
          </p:cNvPr>
          <p:cNvSpPr/>
          <p:nvPr/>
        </p:nvSpPr>
        <p:spPr>
          <a:xfrm>
            <a:off x="3968168" y="5475254"/>
            <a:ext cx="921480" cy="357987"/>
          </a:xfrm>
          <a:prstGeom prst="rightArrow">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4" name="Picture 4" descr="The James Webb Space Telescope (JWST or Webb), 3d illustration, elements of this image are furnished by NASA">
            <a:extLst>
              <a:ext uri="{FF2B5EF4-FFF2-40B4-BE49-F238E27FC236}">
                <a16:creationId xmlns:a16="http://schemas.microsoft.com/office/drawing/2014/main" id="{C563E5C0-2145-4434-9917-87DFFE023E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2962" y="4912810"/>
            <a:ext cx="1185111" cy="7510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84052E-5B96-191A-560B-99C2ED3B16F2}"/>
              </a:ext>
            </a:extLst>
          </p:cNvPr>
          <p:cNvSpPr txBox="1"/>
          <p:nvPr/>
        </p:nvSpPr>
        <p:spPr>
          <a:xfrm>
            <a:off x="3332939" y="4859019"/>
            <a:ext cx="2183665" cy="646331"/>
          </a:xfrm>
          <a:prstGeom prst="rect">
            <a:avLst/>
          </a:prstGeom>
          <a:noFill/>
        </p:spPr>
        <p:txBody>
          <a:bodyPr wrap="square" lIns="91440" tIns="45720" rIns="91440" bIns="45720" rtlCol="0" anchor="t">
            <a:spAutoFit/>
          </a:bodyPr>
          <a:lstStyle/>
          <a:p>
            <a:pPr algn="ctr"/>
            <a:r>
              <a:rPr lang="en-US" i="1">
                <a:latin typeface="Arial"/>
                <a:cs typeface="Arial"/>
              </a:rPr>
              <a:t>FSW, Physics, Avionics</a:t>
            </a:r>
            <a:endParaRPr lang="en-US">
              <a:cs typeface="Arial" charset="0"/>
            </a:endParaRPr>
          </a:p>
        </p:txBody>
      </p:sp>
      <p:sp>
        <p:nvSpPr>
          <p:cNvPr id="7" name="TextBox 6">
            <a:extLst>
              <a:ext uri="{FF2B5EF4-FFF2-40B4-BE49-F238E27FC236}">
                <a16:creationId xmlns:a16="http://schemas.microsoft.com/office/drawing/2014/main" id="{4EBB719C-F0A2-D5B7-1029-A367CC5716BE}"/>
              </a:ext>
            </a:extLst>
          </p:cNvPr>
          <p:cNvSpPr txBox="1"/>
          <p:nvPr/>
        </p:nvSpPr>
        <p:spPr>
          <a:xfrm>
            <a:off x="350590" y="1291568"/>
            <a:ext cx="815661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latin typeface="Arial"/>
                <a:cs typeface="Arial"/>
              </a:rPr>
              <a:t>Experts in software only simulation of hardware</a:t>
            </a:r>
          </a:p>
          <a:p>
            <a:pPr marL="285750" indent="-285750">
              <a:buFont typeface="Arial"/>
              <a:buChar char="•"/>
            </a:pPr>
            <a:r>
              <a:rPr lang="en-US" sz="2000">
                <a:latin typeface="Arial"/>
                <a:cs typeface="Arial"/>
              </a:rPr>
              <a:t>Experts in hardware emulation</a:t>
            </a:r>
            <a:endParaRPr lang="en-US" sz="2000">
              <a:cs typeface="Arial"/>
            </a:endParaRPr>
          </a:p>
          <a:p>
            <a:pPr marL="285750" indent="-285750">
              <a:buFont typeface="Arial"/>
              <a:buChar char="•"/>
            </a:pPr>
            <a:r>
              <a:rPr lang="en-US" sz="2000">
                <a:latin typeface="Arial"/>
                <a:cs typeface="Arial"/>
              </a:rPr>
              <a:t>We provide simulated hardware so flight binaries can be executed, </a:t>
            </a:r>
            <a:r>
              <a:rPr lang="en-US" sz="2000" b="1">
                <a:latin typeface="Arial"/>
                <a:cs typeface="Arial"/>
              </a:rPr>
              <a:t>unmodified</a:t>
            </a:r>
            <a:r>
              <a:rPr lang="en-US" sz="2000">
                <a:latin typeface="Arial"/>
                <a:cs typeface="Arial"/>
              </a:rPr>
              <a:t>, on commodity hardware</a:t>
            </a:r>
            <a:endParaRPr lang="en-US" sz="2000">
              <a:cs typeface="Arial"/>
            </a:endParaRPr>
          </a:p>
          <a:p>
            <a:pPr marL="742950" lvl="1" indent="-285750">
              <a:buFont typeface="Arial"/>
              <a:buChar char="•"/>
            </a:pPr>
            <a:r>
              <a:rPr lang="en-US" sz="2000">
                <a:latin typeface="Arial"/>
                <a:cs typeface="Arial"/>
              </a:rPr>
              <a:t>This enables unique, challenging, and otherwise difficult to create test cases</a:t>
            </a:r>
            <a:endParaRPr lang="en-US" sz="2000">
              <a:cs typeface="Arial"/>
            </a:endParaRPr>
          </a:p>
          <a:p>
            <a:pPr marL="742950" lvl="1" indent="-285750">
              <a:buFont typeface="Arial"/>
              <a:buChar char="•"/>
            </a:pPr>
            <a:r>
              <a:rPr lang="en-US" sz="2000">
                <a:latin typeface="Arial"/>
                <a:cs typeface="Arial"/>
              </a:rPr>
              <a:t>Virtual testbeds allow development to proceed without immediate access to a </a:t>
            </a:r>
            <a:r>
              <a:rPr lang="en-US" sz="2000" err="1">
                <a:latin typeface="Arial"/>
                <a:cs typeface="Arial"/>
              </a:rPr>
              <a:t>flatsat</a:t>
            </a:r>
            <a:endParaRPr lang="en-US" sz="2000">
              <a:cs typeface="Arial"/>
            </a:endParaRPr>
          </a:p>
          <a:p>
            <a:pPr marL="742950" lvl="1" indent="-285750">
              <a:buFont typeface="Arial"/>
              <a:buChar char="•"/>
            </a:pPr>
            <a:r>
              <a:rPr lang="en-US" sz="2000">
                <a:latin typeface="Arial"/>
                <a:cs typeface="Arial"/>
              </a:rPr>
              <a:t>In some cases, code can essentially be finalized prior to hardware integration</a:t>
            </a:r>
            <a:endParaRPr lang="en-US" sz="2000">
              <a:cs typeface="Arial"/>
            </a:endParaRPr>
          </a:p>
          <a:p>
            <a:pPr marL="742950" lvl="1" indent="-285750">
              <a:buFont typeface="Arial"/>
              <a:buChar char="•"/>
            </a:pPr>
            <a:r>
              <a:rPr lang="en-US" sz="2000">
                <a:latin typeface="Arial"/>
                <a:cs typeface="Arial"/>
              </a:rPr>
              <a:t>Shortens development timelines</a:t>
            </a:r>
            <a:endParaRPr lang="en-US" sz="2000">
              <a:cs typeface="Arial"/>
            </a:endParaRPr>
          </a:p>
          <a:p>
            <a:pPr marL="742950" lvl="1" indent="-285750">
              <a:buFont typeface="Arial"/>
              <a:buChar char="•"/>
            </a:pPr>
            <a:endParaRPr lang="en-US">
              <a:cs typeface="Arial"/>
            </a:endParaRPr>
          </a:p>
          <a:p>
            <a:endParaRPr lang="en-US">
              <a:cs typeface="Arial"/>
            </a:endParaRPr>
          </a:p>
        </p:txBody>
      </p:sp>
      <p:sp>
        <p:nvSpPr>
          <p:cNvPr id="16" name="Rectangle: Rounded Corners 15">
            <a:extLst>
              <a:ext uri="{FF2B5EF4-FFF2-40B4-BE49-F238E27FC236}">
                <a16:creationId xmlns:a16="http://schemas.microsoft.com/office/drawing/2014/main" id="{25A03FFC-BA08-BE8E-6C49-1F4FB2F69B85}"/>
              </a:ext>
            </a:extLst>
          </p:cNvPr>
          <p:cNvSpPr/>
          <p:nvPr/>
        </p:nvSpPr>
        <p:spPr>
          <a:xfrm>
            <a:off x="2625190" y="299231"/>
            <a:ext cx="3893620"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What Does JSTAR Do?</a:t>
            </a:r>
            <a:endParaRPr lang="en-US" sz="2800" b="1">
              <a:solidFill>
                <a:srgbClr val="000099"/>
              </a:solidFill>
              <a:latin typeface="Cambria" panose="02040503050406030204" pitchFamily="18" charset="0"/>
              <a:ea typeface="Cambria"/>
            </a:endParaRPr>
          </a:p>
        </p:txBody>
      </p:sp>
      <p:pic>
        <p:nvPicPr>
          <p:cNvPr id="8" name="Picture 8">
            <a:extLst>
              <a:ext uri="{FF2B5EF4-FFF2-40B4-BE49-F238E27FC236}">
                <a16:creationId xmlns:a16="http://schemas.microsoft.com/office/drawing/2014/main" id="{A4A9DD96-D846-33C6-57AB-E2D415D812A9}"/>
              </a:ext>
            </a:extLst>
          </p:cNvPr>
          <p:cNvPicPr>
            <a:picLocks noChangeAspect="1"/>
          </p:cNvPicPr>
          <p:nvPr/>
        </p:nvPicPr>
        <p:blipFill>
          <a:blip r:embed="rId5"/>
          <a:stretch>
            <a:fillRect/>
          </a:stretch>
        </p:blipFill>
        <p:spPr>
          <a:xfrm>
            <a:off x="601244" y="4548487"/>
            <a:ext cx="2664955" cy="1708821"/>
          </a:xfrm>
          <a:prstGeom prst="rect">
            <a:avLst/>
          </a:prstGeom>
        </p:spPr>
      </p:pic>
      <p:pic>
        <p:nvPicPr>
          <p:cNvPr id="3" name="Picture 7">
            <a:extLst>
              <a:ext uri="{FF2B5EF4-FFF2-40B4-BE49-F238E27FC236}">
                <a16:creationId xmlns:a16="http://schemas.microsoft.com/office/drawing/2014/main" id="{DC36BB99-2454-2DF3-518F-FD581E5D3817}"/>
              </a:ext>
            </a:extLst>
          </p:cNvPr>
          <p:cNvPicPr>
            <a:picLocks noChangeAspect="1"/>
          </p:cNvPicPr>
          <p:nvPr/>
        </p:nvPicPr>
        <p:blipFill>
          <a:blip r:embed="rId6"/>
          <a:stretch>
            <a:fillRect/>
          </a:stretch>
        </p:blipFill>
        <p:spPr>
          <a:xfrm>
            <a:off x="7020161" y="103039"/>
            <a:ext cx="1984444" cy="942194"/>
          </a:xfrm>
          <a:prstGeom prst="rect">
            <a:avLst/>
          </a:prstGeom>
        </p:spPr>
      </p:pic>
    </p:spTree>
    <p:extLst>
      <p:ext uri="{BB962C8B-B14F-4D97-AF65-F5344CB8AC3E}">
        <p14:creationId xmlns:p14="http://schemas.microsoft.com/office/powerpoint/2010/main" val="301497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4</a:t>
            </a:fld>
            <a:endParaRPr lang="en-US"/>
          </a:p>
        </p:txBody>
      </p:sp>
      <p:sp>
        <p:nvSpPr>
          <p:cNvPr id="3" name="TextBox 2">
            <a:extLst>
              <a:ext uri="{FF2B5EF4-FFF2-40B4-BE49-F238E27FC236}">
                <a16:creationId xmlns:a16="http://schemas.microsoft.com/office/drawing/2014/main" id="{E1EE6DBE-9055-A092-A726-3FB535AE3F69}"/>
              </a:ext>
            </a:extLst>
          </p:cNvPr>
          <p:cNvSpPr txBox="1"/>
          <p:nvPr/>
        </p:nvSpPr>
        <p:spPr>
          <a:xfrm>
            <a:off x="421129" y="1459464"/>
            <a:ext cx="821754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Arial"/>
              </a:rPr>
              <a:t>CryptoLib is an open-source implementation of the CCSDS Space Data Link Systems (SDLS) and SDLS-Extended Procedures (SDLS-EP) Standards, the original implementation by John Lucas at IV&amp;V</a:t>
            </a:r>
            <a:endParaRPr lang="en-US" sz="2000">
              <a:cs typeface="Arial"/>
            </a:endParaRPr>
          </a:p>
          <a:p>
            <a:pPr marL="285750" indent="-285750">
              <a:buFont typeface="Arial"/>
              <a:buChar char="•"/>
            </a:pPr>
            <a:endParaRPr lang="en-US" sz="2000">
              <a:latin typeface="Arial"/>
              <a:cs typeface="Arial"/>
            </a:endParaRPr>
          </a:p>
          <a:p>
            <a:pPr marL="285750" indent="-285750">
              <a:buFont typeface="Arial"/>
              <a:buChar char="•"/>
            </a:pPr>
            <a:r>
              <a:rPr lang="en-US" sz="2000">
                <a:latin typeface="Arial"/>
                <a:cs typeface="Arial"/>
              </a:rPr>
              <a:t>Encrypts &amp; decrypts Transfer Frames:</a:t>
            </a:r>
          </a:p>
          <a:p>
            <a:pPr marL="742950" lvl="1" indent="-285750">
              <a:buFont typeface="Arial"/>
              <a:buChar char="•"/>
            </a:pPr>
            <a:r>
              <a:rPr lang="en-US" sz="2000">
                <a:latin typeface="Arial"/>
                <a:cs typeface="Arial"/>
              </a:rPr>
              <a:t>Telecommand (TC)</a:t>
            </a:r>
          </a:p>
          <a:p>
            <a:pPr marL="742950" lvl="1" indent="-285750">
              <a:buFont typeface="Arial"/>
              <a:buChar char="•"/>
            </a:pPr>
            <a:r>
              <a:rPr lang="en-US" sz="2000">
                <a:latin typeface="Arial"/>
                <a:cs typeface="Arial"/>
              </a:rPr>
              <a:t>Telemetry (TM)</a:t>
            </a:r>
          </a:p>
          <a:p>
            <a:pPr marL="742950" lvl="1" indent="-285750">
              <a:buFont typeface="Arial"/>
              <a:buChar char="•"/>
            </a:pPr>
            <a:r>
              <a:rPr lang="en-US" sz="2000">
                <a:latin typeface="Arial"/>
                <a:cs typeface="Arial"/>
              </a:rPr>
              <a:t>Advanced Orbiting System (AOS)</a:t>
            </a:r>
          </a:p>
          <a:p>
            <a:pPr marL="285750" indent="-285750">
              <a:buFont typeface="Arial"/>
              <a:buChar char="•"/>
            </a:pPr>
            <a:r>
              <a:rPr lang="en-US" sz="2000">
                <a:latin typeface="Arial"/>
                <a:cs typeface="Arial"/>
              </a:rPr>
              <a:t>Open-sourced library</a:t>
            </a:r>
          </a:p>
          <a:p>
            <a:pPr marL="285750" indent="-285750">
              <a:buFont typeface="Arial"/>
              <a:buChar char="•"/>
            </a:pPr>
            <a:r>
              <a:rPr lang="en-US" sz="2000">
                <a:cs typeface="Arial"/>
              </a:rPr>
              <a:t>C Based</a:t>
            </a:r>
          </a:p>
          <a:p>
            <a:pPr marL="285750" indent="-285750">
              <a:buFont typeface="Arial,Sans-Serif"/>
              <a:buChar char="•"/>
            </a:pPr>
            <a:r>
              <a:rPr lang="en-US" sz="2000">
                <a:latin typeface="Arial"/>
                <a:cs typeface="Arial"/>
              </a:rPr>
              <a:t>Utilizes </a:t>
            </a:r>
            <a:r>
              <a:rPr lang="en-US" sz="2000" err="1">
                <a:latin typeface="Arial"/>
                <a:cs typeface="Arial"/>
              </a:rPr>
              <a:t>LibgCrypt</a:t>
            </a:r>
            <a:r>
              <a:rPr lang="en-US" sz="2000">
                <a:latin typeface="Arial"/>
                <a:cs typeface="Arial"/>
              </a:rPr>
              <a:t> by default</a:t>
            </a:r>
          </a:p>
          <a:p>
            <a:pPr marL="285750" indent="-285750">
              <a:buFont typeface="Arial,Sans-Serif"/>
              <a:buChar char="•"/>
            </a:pPr>
            <a:r>
              <a:rPr lang="en-US" sz="2000">
                <a:latin typeface="Arial"/>
                <a:cs typeface="Arial"/>
              </a:rPr>
              <a:t>Support for </a:t>
            </a:r>
            <a:r>
              <a:rPr lang="en-US" sz="2000" err="1">
                <a:latin typeface="Arial"/>
                <a:cs typeface="Arial"/>
              </a:rPr>
              <a:t>WolfSSL</a:t>
            </a:r>
            <a:endParaRPr lang="en-US" sz="2000">
              <a:latin typeface="Arial"/>
              <a:cs typeface="Arial"/>
            </a:endParaRPr>
          </a:p>
          <a:p>
            <a:pPr marL="285750" indent="-285750">
              <a:buFont typeface="Arial,Sans-Serif"/>
              <a:buChar char="•"/>
            </a:pPr>
            <a:r>
              <a:rPr lang="en-US" sz="2000">
                <a:latin typeface="Arial"/>
                <a:cs typeface="Arial"/>
              </a:rPr>
              <a:t>Support for JPL’s KMC (Bouncy castle)</a:t>
            </a:r>
          </a:p>
          <a:p>
            <a:endParaRPr lang="en-US" sz="2000">
              <a:latin typeface="Arial"/>
              <a:cs typeface="Arial"/>
            </a:endParaRPr>
          </a:p>
        </p:txBody>
      </p:sp>
      <p:sp>
        <p:nvSpPr>
          <p:cNvPr id="12" name="Rectangle: Rounded Corners 11">
            <a:extLst>
              <a:ext uri="{FF2B5EF4-FFF2-40B4-BE49-F238E27FC236}">
                <a16:creationId xmlns:a16="http://schemas.microsoft.com/office/drawing/2014/main" id="{64EE9445-40A9-B9B1-FE9B-B2F36DF85024}"/>
              </a:ext>
            </a:extLst>
          </p:cNvPr>
          <p:cNvSpPr/>
          <p:nvPr/>
        </p:nvSpPr>
        <p:spPr>
          <a:xfrm>
            <a:off x="2612585" y="235364"/>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What is </a:t>
            </a:r>
            <a:r>
              <a:rPr lang="en-US" sz="2800" b="1" err="1">
                <a:solidFill>
                  <a:srgbClr val="000099"/>
                </a:solidFill>
                <a:latin typeface="Cambria"/>
                <a:ea typeface="Cambria"/>
              </a:rPr>
              <a:t>CryptoLib</a:t>
            </a:r>
            <a:r>
              <a:rPr lang="en-US" sz="2800" b="1">
                <a:solidFill>
                  <a:srgbClr val="000099"/>
                </a:solidFill>
                <a:latin typeface="Cambria"/>
                <a:ea typeface="Cambria"/>
              </a:rPr>
              <a:t>?</a:t>
            </a:r>
            <a:endParaRPr lang="en-US" sz="2800" b="1">
              <a:solidFill>
                <a:srgbClr val="000099"/>
              </a:solidFill>
              <a:latin typeface="Cambria" panose="02040503050406030204" pitchFamily="18" charset="0"/>
              <a:ea typeface="Cambria"/>
            </a:endParaRPr>
          </a:p>
        </p:txBody>
      </p:sp>
      <p:pic>
        <p:nvPicPr>
          <p:cNvPr id="2" name="Picture 3">
            <a:extLst>
              <a:ext uri="{FF2B5EF4-FFF2-40B4-BE49-F238E27FC236}">
                <a16:creationId xmlns:a16="http://schemas.microsoft.com/office/drawing/2014/main" id="{31894D16-C12B-95CB-5502-A6CAABFFFA25}"/>
              </a:ext>
            </a:extLst>
          </p:cNvPr>
          <p:cNvPicPr>
            <a:picLocks noChangeAspect="1"/>
          </p:cNvPicPr>
          <p:nvPr/>
        </p:nvPicPr>
        <p:blipFill>
          <a:blip r:embed="rId2"/>
          <a:stretch>
            <a:fillRect/>
          </a:stretch>
        </p:blipFill>
        <p:spPr>
          <a:xfrm>
            <a:off x="6429080" y="2551598"/>
            <a:ext cx="2520034" cy="3309071"/>
          </a:xfrm>
          <a:prstGeom prst="rect">
            <a:avLst/>
          </a:prstGeom>
        </p:spPr>
      </p:pic>
      <p:sp>
        <p:nvSpPr>
          <p:cNvPr id="4" name="TextBox 3">
            <a:extLst>
              <a:ext uri="{FF2B5EF4-FFF2-40B4-BE49-F238E27FC236}">
                <a16:creationId xmlns:a16="http://schemas.microsoft.com/office/drawing/2014/main" id="{2A3DE892-4727-E20E-35DD-1936824A7724}"/>
              </a:ext>
            </a:extLst>
          </p:cNvPr>
          <p:cNvSpPr txBox="1"/>
          <p:nvPr/>
        </p:nvSpPr>
        <p:spPr>
          <a:xfrm>
            <a:off x="2133572" y="5894689"/>
            <a:ext cx="47926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0000CC"/>
                </a:solidFill>
                <a:latin typeface="Arial"/>
                <a:cs typeface="Arial"/>
              </a:rPr>
              <a:t>https://github.com/nasa/CryptoLib</a:t>
            </a:r>
            <a:endParaRPr lang="en-US" sz="2400">
              <a:solidFill>
                <a:srgbClr val="0000CC"/>
              </a:solidFill>
              <a:cs typeface="Arial"/>
            </a:endParaRPr>
          </a:p>
        </p:txBody>
      </p:sp>
      <p:sp>
        <p:nvSpPr>
          <p:cNvPr id="6" name="TextBox 5">
            <a:extLst>
              <a:ext uri="{FF2B5EF4-FFF2-40B4-BE49-F238E27FC236}">
                <a16:creationId xmlns:a16="http://schemas.microsoft.com/office/drawing/2014/main" id="{0F3D7D58-D9AB-40CB-793C-AE286644CBA8}"/>
              </a:ext>
            </a:extLst>
          </p:cNvPr>
          <p:cNvSpPr txBox="1"/>
          <p:nvPr/>
        </p:nvSpPr>
        <p:spPr>
          <a:xfrm>
            <a:off x="6994652" y="5831512"/>
            <a:ext cx="2956263" cy="276999"/>
          </a:xfrm>
          <a:prstGeom prst="rect">
            <a:avLst/>
          </a:prstGeom>
          <a:noFill/>
        </p:spPr>
        <p:txBody>
          <a:bodyPr wrap="square" rtlCol="0">
            <a:spAutoFit/>
          </a:bodyPr>
          <a:lstStyle/>
          <a:p>
            <a:pPr algn="ctr"/>
            <a:r>
              <a:rPr lang="en-US" sz="1200"/>
              <a:t>*From ccsds.org</a:t>
            </a:r>
          </a:p>
        </p:txBody>
      </p:sp>
    </p:spTree>
    <p:extLst>
      <p:ext uri="{BB962C8B-B14F-4D97-AF65-F5344CB8AC3E}">
        <p14:creationId xmlns:p14="http://schemas.microsoft.com/office/powerpoint/2010/main" val="181485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5</a:t>
            </a:fld>
            <a:endParaRPr lang="en-US"/>
          </a:p>
        </p:txBody>
      </p:sp>
      <p:sp>
        <p:nvSpPr>
          <p:cNvPr id="3" name="TextBox 2">
            <a:extLst>
              <a:ext uri="{FF2B5EF4-FFF2-40B4-BE49-F238E27FC236}">
                <a16:creationId xmlns:a16="http://schemas.microsoft.com/office/drawing/2014/main" id="{E1EE6DBE-9055-A092-A726-3FB535AE3F69}"/>
              </a:ext>
            </a:extLst>
          </p:cNvPr>
          <p:cNvSpPr txBox="1"/>
          <p:nvPr/>
        </p:nvSpPr>
        <p:spPr>
          <a:xfrm>
            <a:off x="457461" y="1374426"/>
            <a:ext cx="784833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2000">
              <a:cs typeface="Arial" charset="0"/>
            </a:endParaRPr>
          </a:p>
          <a:p>
            <a:pPr marL="285750" indent="-285750">
              <a:buFont typeface="Arial,Sans-Serif"/>
              <a:buChar char="•"/>
            </a:pPr>
            <a:r>
              <a:rPr lang="en-US" sz="2000">
                <a:latin typeface="Arial"/>
                <a:cs typeface="Arial"/>
              </a:rPr>
              <a:t>CubeSats - Missions are not exempt based on size or budget</a:t>
            </a:r>
            <a:endParaRPr lang="en-US" sz="2000">
              <a:cs typeface="Arial"/>
            </a:endParaRPr>
          </a:p>
          <a:p>
            <a:pPr marL="285750" indent="-285750">
              <a:buFont typeface="Arial"/>
              <a:buChar char="•"/>
            </a:pPr>
            <a:r>
              <a:rPr lang="en-US" sz="2000">
                <a:latin typeface="Arial"/>
                <a:cs typeface="Arial"/>
              </a:rPr>
              <a:t>CCSDS Protocols already in use</a:t>
            </a:r>
            <a:endParaRPr lang="en-US" sz="2000">
              <a:cs typeface="Arial"/>
            </a:endParaRPr>
          </a:p>
          <a:p>
            <a:pPr marL="742950" lvl="1" indent="-285750">
              <a:buFont typeface="Arial"/>
              <a:buChar char="•"/>
            </a:pPr>
            <a:r>
              <a:rPr lang="en-US" sz="2000">
                <a:latin typeface="Arial"/>
                <a:cs typeface="Arial"/>
              </a:rPr>
              <a:t>Telecommand and telemetry protocols are in wide usage</a:t>
            </a:r>
          </a:p>
          <a:p>
            <a:pPr marL="742950" lvl="1" indent="-285750">
              <a:buFont typeface="Arial"/>
              <a:buChar char="•"/>
            </a:pPr>
            <a:r>
              <a:rPr lang="en-US" sz="2000">
                <a:latin typeface="Arial"/>
                <a:cs typeface="Arial"/>
              </a:rPr>
              <a:t>Additional standards provide guidance for </a:t>
            </a:r>
            <a:br>
              <a:rPr lang="en-US" sz="2000">
                <a:latin typeface="Arial"/>
                <a:cs typeface="Arial"/>
              </a:rPr>
            </a:br>
            <a:r>
              <a:rPr lang="en-US" sz="2000">
                <a:latin typeface="Arial"/>
                <a:cs typeface="Arial"/>
              </a:rPr>
              <a:t>encryption / authentication</a:t>
            </a:r>
          </a:p>
          <a:p>
            <a:pPr marL="285750" indent="-285750">
              <a:buFont typeface="Arial"/>
              <a:buChar char="•"/>
            </a:pPr>
            <a:r>
              <a:rPr lang="en-US" sz="2000">
                <a:latin typeface="Arial"/>
                <a:cs typeface="Arial"/>
              </a:rPr>
              <a:t>An unencrypted command link has implications for other missions</a:t>
            </a:r>
          </a:p>
          <a:p>
            <a:pPr marL="285750" indent="-285750">
              <a:buFont typeface="Arial,Sans-Serif"/>
              <a:buChar char="•"/>
            </a:pPr>
            <a:r>
              <a:rPr lang="en-US" sz="2000">
                <a:latin typeface="Arial"/>
                <a:cs typeface="Arial"/>
              </a:rPr>
              <a:t>No PhD Required – Minimal Encryption Knowledge necessary!</a:t>
            </a:r>
          </a:p>
          <a:p>
            <a:pPr marL="285750" indent="-285750">
              <a:buFont typeface="Arial"/>
              <a:buChar char="•"/>
            </a:pPr>
            <a:r>
              <a:rPr lang="en-US" sz="2000">
                <a:latin typeface="Arial"/>
                <a:cs typeface="Arial"/>
              </a:rPr>
              <a:t>Open-Source - No black box, transparent handling of the process</a:t>
            </a:r>
            <a:endParaRPr lang="en-US" sz="2000">
              <a:cs typeface="Arial"/>
            </a:endParaRPr>
          </a:p>
          <a:p>
            <a:pPr marL="285750" indent="-285750">
              <a:buFont typeface="Arial"/>
              <a:buChar char="•"/>
            </a:pPr>
            <a:r>
              <a:rPr lang="en-US" sz="2000">
                <a:latin typeface="Arial"/>
                <a:cs typeface="Arial"/>
              </a:rPr>
              <a:t>No Vendor Lock in</a:t>
            </a:r>
          </a:p>
          <a:p>
            <a:pPr marL="285750" indent="-285750">
              <a:buFont typeface="Arial"/>
              <a:buChar char="•"/>
            </a:pPr>
            <a:r>
              <a:rPr lang="en-US" sz="2000">
                <a:latin typeface="Arial"/>
                <a:cs typeface="Arial"/>
              </a:rPr>
              <a:t>Save $$$</a:t>
            </a:r>
          </a:p>
          <a:p>
            <a:pPr marL="285750" indent="-285750">
              <a:buFont typeface="Arial"/>
              <a:buChar char="•"/>
            </a:pPr>
            <a:r>
              <a:rPr lang="en-US" sz="2000">
                <a:latin typeface="Arial"/>
                <a:cs typeface="Arial"/>
              </a:rPr>
              <a:t>NASA-STD-1006A</a:t>
            </a:r>
            <a:endParaRPr lang="en-US" sz="2000">
              <a:highlight>
                <a:srgbClr val="FFFF00"/>
              </a:highlight>
              <a:cs typeface="Arial"/>
            </a:endParaRPr>
          </a:p>
          <a:p>
            <a:endParaRPr lang="en-US" sz="2000">
              <a:latin typeface="Arial"/>
              <a:cs typeface="Arial"/>
            </a:endParaRPr>
          </a:p>
          <a:p>
            <a:pPr marL="285750" indent="-285750">
              <a:buFont typeface="Arial"/>
              <a:buChar char="•"/>
            </a:pPr>
            <a:endParaRPr lang="en-US" sz="2000">
              <a:highlight>
                <a:srgbClr val="FFFF00"/>
              </a:highlight>
              <a:cs typeface="Arial"/>
            </a:endParaRPr>
          </a:p>
          <a:p>
            <a:pPr marL="285750" indent="-285750">
              <a:buFont typeface="Arial"/>
              <a:buChar char="•"/>
            </a:pPr>
            <a:endParaRPr lang="en-US" sz="2000">
              <a:cs typeface="Arial"/>
            </a:endParaRPr>
          </a:p>
          <a:p>
            <a:pPr marL="285750" indent="-285750">
              <a:buFont typeface="Arial"/>
              <a:buChar char="•"/>
            </a:pPr>
            <a:endParaRPr lang="en-US" sz="2000">
              <a:cs typeface="Arial"/>
            </a:endParaRPr>
          </a:p>
        </p:txBody>
      </p:sp>
      <p:sp>
        <p:nvSpPr>
          <p:cNvPr id="10" name="Rectangle: Rounded Corners 9">
            <a:extLst>
              <a:ext uri="{FF2B5EF4-FFF2-40B4-BE49-F238E27FC236}">
                <a16:creationId xmlns:a16="http://schemas.microsoft.com/office/drawing/2014/main" id="{E01B877B-5A6D-FA37-EC7F-C37FD3B5E66C}"/>
              </a:ext>
            </a:extLst>
          </p:cNvPr>
          <p:cNvSpPr/>
          <p:nvPr/>
        </p:nvSpPr>
        <p:spPr>
          <a:xfrm>
            <a:off x="2612585" y="254217"/>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Why CryptoLib?</a:t>
            </a:r>
            <a:endParaRPr lang="en-US" sz="2800" b="1">
              <a:solidFill>
                <a:srgbClr val="000099"/>
              </a:solidFill>
              <a:latin typeface="Cambria" panose="02040503050406030204" pitchFamily="18" charset="0"/>
              <a:ea typeface="Cambria"/>
            </a:endParaRPr>
          </a:p>
        </p:txBody>
      </p:sp>
    </p:spTree>
    <p:extLst>
      <p:ext uri="{BB962C8B-B14F-4D97-AF65-F5344CB8AC3E}">
        <p14:creationId xmlns:p14="http://schemas.microsoft.com/office/powerpoint/2010/main" val="242416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B4B20-6F62-426D-BC80-71DEAC3C58AC}"/>
              </a:ext>
            </a:extLst>
          </p:cNvPr>
          <p:cNvSpPr>
            <a:spLocks noGrp="1"/>
          </p:cNvSpPr>
          <p:nvPr>
            <p:ph idx="1"/>
          </p:nvPr>
        </p:nvSpPr>
        <p:spPr>
          <a:xfrm>
            <a:off x="457200" y="1357369"/>
            <a:ext cx="8229600" cy="4860908"/>
          </a:xfrm>
        </p:spPr>
        <p:txBody>
          <a:bodyPr/>
          <a:lstStyle/>
          <a:p>
            <a:pPr marL="0" indent="0">
              <a:buNone/>
            </a:pPr>
            <a:r>
              <a:rPr lang="en-US" sz="2400">
                <a:latin typeface="Cambria"/>
                <a:ea typeface="Cambria"/>
              </a:rPr>
              <a:t>"Programs/projects shall protect the command stack with encryption that meets or exceeds the Federal Information Processing Standard (FIPS) 140, Security Requirements for Cryptographic Modules, Level 1. "</a:t>
            </a:r>
            <a:br>
              <a:rPr lang="en-US" sz="2400">
                <a:latin typeface="Cambria"/>
                <a:ea typeface="Cambria"/>
              </a:rPr>
            </a:br>
            <a:endParaRPr lang="en-US" sz="2400">
              <a:ea typeface="Cambria"/>
            </a:endParaRPr>
          </a:p>
          <a:p>
            <a:pPr marL="0" indent="0">
              <a:buNone/>
            </a:pPr>
            <a:r>
              <a:rPr lang="en-US" sz="2000">
                <a:latin typeface="Cambria"/>
                <a:ea typeface="Cambria"/>
              </a:rPr>
              <a:t>[…]</a:t>
            </a:r>
            <a:br>
              <a:rPr lang="en-US" sz="2000">
                <a:latin typeface="Cambria"/>
                <a:ea typeface="Cambria"/>
              </a:rPr>
            </a:br>
            <a:br>
              <a:rPr lang="en-US" sz="2000">
                <a:latin typeface="Cambria"/>
                <a:ea typeface="Cambria"/>
              </a:rPr>
            </a:br>
            <a:r>
              <a:rPr lang="en-US" sz="2000">
                <a:latin typeface="Cambria"/>
                <a:ea typeface="Cambria"/>
              </a:rPr>
              <a:t>iii. Deep space missions may choose to limit controls applied to the space link if certain controls (e.g., encryption and authentication) pose significant burden to operability or mission success, and if the threat to the space link is low. </a:t>
            </a:r>
            <a:endParaRPr lang="en-US" sz="2400">
              <a:ea typeface="Cambria"/>
            </a:endParaRPr>
          </a:p>
          <a:p>
            <a:pPr marL="0" indent="0">
              <a:buNone/>
            </a:pPr>
            <a:br>
              <a:rPr lang="en-US" sz="2000">
                <a:latin typeface="Cambria"/>
                <a:ea typeface="Cambria"/>
              </a:rPr>
            </a:br>
            <a:r>
              <a:rPr lang="en-US" sz="2000">
                <a:latin typeface="Cambria"/>
                <a:ea typeface="Cambria"/>
              </a:rPr>
              <a:t>iv. Category 3/Class C or Class D missions may authenticate without encryption if they have no propulsion. </a:t>
            </a:r>
            <a:br>
              <a:rPr lang="en-US" sz="2400">
                <a:latin typeface="Cambria"/>
                <a:ea typeface="Cambria"/>
              </a:rPr>
            </a:br>
            <a:endParaRPr lang="en-US" sz="2400">
              <a:ea typeface="Cambria"/>
            </a:endParaRPr>
          </a:p>
        </p:txBody>
      </p:sp>
      <p:sp>
        <p:nvSpPr>
          <p:cNvPr id="4" name="Footer Placeholder 3">
            <a:extLst>
              <a:ext uri="{FF2B5EF4-FFF2-40B4-BE49-F238E27FC236}">
                <a16:creationId xmlns:a16="http://schemas.microsoft.com/office/drawing/2014/main" id="{E1734375-5081-6A4C-557E-704143972DBC}"/>
              </a:ext>
            </a:extLst>
          </p:cNvPr>
          <p:cNvSpPr>
            <a:spLocks noGrp="1"/>
          </p:cNvSpPr>
          <p:nvPr>
            <p:ph type="ftr" sz="quarter" idx="10"/>
          </p:nvPr>
        </p:nvSpPr>
        <p:spPr/>
        <p:txBody>
          <a:bodyPr/>
          <a:lstStyle/>
          <a:p>
            <a:pPr>
              <a:defRPr/>
            </a:pPr>
            <a:r>
              <a:rPr lang="en-US"/>
              <a:t>NASA IV&amp;V JSTAR </a:t>
            </a:r>
          </a:p>
        </p:txBody>
      </p:sp>
      <p:sp>
        <p:nvSpPr>
          <p:cNvPr id="5" name="Slide Number Placeholder 4">
            <a:extLst>
              <a:ext uri="{FF2B5EF4-FFF2-40B4-BE49-F238E27FC236}">
                <a16:creationId xmlns:a16="http://schemas.microsoft.com/office/drawing/2014/main" id="{C43B68AE-925F-FACC-3EE5-3F73CB2F0382}"/>
              </a:ext>
            </a:extLst>
          </p:cNvPr>
          <p:cNvSpPr>
            <a:spLocks noGrp="1"/>
          </p:cNvSpPr>
          <p:nvPr>
            <p:ph type="sldNum" sz="quarter" idx="11"/>
          </p:nvPr>
        </p:nvSpPr>
        <p:spPr/>
        <p:txBody>
          <a:bodyPr/>
          <a:lstStyle/>
          <a:p>
            <a:pPr>
              <a:defRPr/>
            </a:pPr>
            <a:fld id="{4DF9C042-D1C8-48A2-BD27-8C4AE3BFC698}" type="slidenum">
              <a:rPr lang="en-US"/>
              <a:pPr>
                <a:defRPr/>
              </a:pPr>
              <a:t>6</a:t>
            </a:fld>
            <a:endParaRPr lang="en-US"/>
          </a:p>
        </p:txBody>
      </p:sp>
      <p:sp>
        <p:nvSpPr>
          <p:cNvPr id="7" name="Rectangle: Rounded Corners 6">
            <a:extLst>
              <a:ext uri="{FF2B5EF4-FFF2-40B4-BE49-F238E27FC236}">
                <a16:creationId xmlns:a16="http://schemas.microsoft.com/office/drawing/2014/main" id="{C5658E3E-8D9F-78C0-C0D4-A0E525F91F6E}"/>
              </a:ext>
            </a:extLst>
          </p:cNvPr>
          <p:cNvSpPr/>
          <p:nvPr/>
        </p:nvSpPr>
        <p:spPr>
          <a:xfrm>
            <a:off x="2612584" y="233042"/>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NASA-STD-1006A</a:t>
            </a:r>
            <a:endParaRPr lang="en-US" sz="2800" b="1">
              <a:solidFill>
                <a:srgbClr val="000099"/>
              </a:solidFill>
              <a:latin typeface="Cambria" panose="02040503050406030204" pitchFamily="18" charset="0"/>
              <a:ea typeface="Cambria"/>
            </a:endParaRPr>
          </a:p>
        </p:txBody>
      </p:sp>
    </p:spTree>
    <p:extLst>
      <p:ext uri="{BB962C8B-B14F-4D97-AF65-F5344CB8AC3E}">
        <p14:creationId xmlns:p14="http://schemas.microsoft.com/office/powerpoint/2010/main" val="395854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181611D-64C4-DA52-0450-0448DE3D7DD3}"/>
              </a:ext>
            </a:extLst>
          </p:cNvPr>
          <p:cNvSpPr>
            <a:spLocks noGrp="1"/>
          </p:cNvSpPr>
          <p:nvPr>
            <p:ph type="ftr" sz="quarter" idx="10"/>
          </p:nvPr>
        </p:nvSpPr>
        <p:spPr/>
        <p:txBody>
          <a:bodyPr/>
          <a:lstStyle/>
          <a:p>
            <a:pPr>
              <a:defRPr/>
            </a:pPr>
            <a:r>
              <a:rPr lang="en-US"/>
              <a:t>NASA IV&amp;V JSTAR </a:t>
            </a:r>
          </a:p>
        </p:txBody>
      </p:sp>
      <p:sp>
        <p:nvSpPr>
          <p:cNvPr id="5" name="Slide Number Placeholder 4">
            <a:extLst>
              <a:ext uri="{FF2B5EF4-FFF2-40B4-BE49-F238E27FC236}">
                <a16:creationId xmlns:a16="http://schemas.microsoft.com/office/drawing/2014/main" id="{F92B2916-6E27-2057-EEDE-29B261A3CF39}"/>
              </a:ext>
            </a:extLst>
          </p:cNvPr>
          <p:cNvSpPr>
            <a:spLocks noGrp="1"/>
          </p:cNvSpPr>
          <p:nvPr>
            <p:ph type="sldNum" sz="quarter" idx="11"/>
          </p:nvPr>
        </p:nvSpPr>
        <p:spPr/>
        <p:txBody>
          <a:bodyPr/>
          <a:lstStyle/>
          <a:p>
            <a:pPr>
              <a:defRPr/>
            </a:pPr>
            <a:fld id="{4DF9C042-D1C8-48A2-BD27-8C4AE3BFC698}" type="slidenum">
              <a:rPr lang="en-US" smtClean="0"/>
              <a:pPr>
                <a:defRPr/>
              </a:pPr>
              <a:t>7</a:t>
            </a:fld>
            <a:endParaRPr lang="en-US"/>
          </a:p>
        </p:txBody>
      </p:sp>
      <p:sp>
        <p:nvSpPr>
          <p:cNvPr id="6" name="Title 5">
            <a:extLst>
              <a:ext uri="{FF2B5EF4-FFF2-40B4-BE49-F238E27FC236}">
                <a16:creationId xmlns:a16="http://schemas.microsoft.com/office/drawing/2014/main" id="{CED7A629-D120-B75B-EFE4-47E68FCF1FF5}"/>
              </a:ext>
            </a:extLst>
          </p:cNvPr>
          <p:cNvSpPr>
            <a:spLocks noGrp="1"/>
          </p:cNvSpPr>
          <p:nvPr>
            <p:ph type="title"/>
          </p:nvPr>
        </p:nvSpPr>
        <p:spPr>
          <a:xfrm>
            <a:off x="2631281" y="293493"/>
            <a:ext cx="3881437" cy="545494"/>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High Level Overview</a:t>
            </a:r>
            <a:endParaRPr lang="en-US" sz="2800" b="1">
              <a:solidFill>
                <a:srgbClr val="000099"/>
              </a:solidFill>
              <a:latin typeface="Cambria" panose="02040503050406030204" pitchFamily="18" charset="0"/>
              <a:ea typeface="Cambria"/>
            </a:endParaRPr>
          </a:p>
        </p:txBody>
      </p:sp>
      <p:sp>
        <p:nvSpPr>
          <p:cNvPr id="7" name="Rectangle 6">
            <a:extLst>
              <a:ext uri="{FF2B5EF4-FFF2-40B4-BE49-F238E27FC236}">
                <a16:creationId xmlns:a16="http://schemas.microsoft.com/office/drawing/2014/main" id="{2FDF7A95-7CD2-5D21-F1FF-0D3D633578B9}"/>
              </a:ext>
            </a:extLst>
          </p:cNvPr>
          <p:cNvSpPr/>
          <p:nvPr/>
        </p:nvSpPr>
        <p:spPr>
          <a:xfrm>
            <a:off x="1123872" y="1888794"/>
            <a:ext cx="1906981" cy="11746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Unencrypted Command</a:t>
            </a:r>
          </a:p>
        </p:txBody>
      </p:sp>
      <p:sp>
        <p:nvSpPr>
          <p:cNvPr id="8" name="Rectangle 7">
            <a:extLst>
              <a:ext uri="{FF2B5EF4-FFF2-40B4-BE49-F238E27FC236}">
                <a16:creationId xmlns:a16="http://schemas.microsoft.com/office/drawing/2014/main" id="{822FC3BA-C40C-391A-CCCF-9863CD1F9A8B}"/>
              </a:ext>
            </a:extLst>
          </p:cNvPr>
          <p:cNvSpPr/>
          <p:nvPr/>
        </p:nvSpPr>
        <p:spPr>
          <a:xfrm>
            <a:off x="1123872" y="3375127"/>
            <a:ext cx="1906981" cy="11746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CryptoLib</a:t>
            </a:r>
          </a:p>
        </p:txBody>
      </p:sp>
      <p:sp>
        <p:nvSpPr>
          <p:cNvPr id="9" name="Rectangle 8">
            <a:extLst>
              <a:ext uri="{FF2B5EF4-FFF2-40B4-BE49-F238E27FC236}">
                <a16:creationId xmlns:a16="http://schemas.microsoft.com/office/drawing/2014/main" id="{4C7A7B65-7203-500C-9E4F-F0B4E9F73084}"/>
              </a:ext>
            </a:extLst>
          </p:cNvPr>
          <p:cNvSpPr/>
          <p:nvPr/>
        </p:nvSpPr>
        <p:spPr>
          <a:xfrm>
            <a:off x="1117730" y="4869029"/>
            <a:ext cx="1919264" cy="117466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Encrypted Command</a:t>
            </a:r>
          </a:p>
        </p:txBody>
      </p:sp>
      <p:cxnSp>
        <p:nvCxnSpPr>
          <p:cNvPr id="12" name="Straight Connector 11">
            <a:extLst>
              <a:ext uri="{FF2B5EF4-FFF2-40B4-BE49-F238E27FC236}">
                <a16:creationId xmlns:a16="http://schemas.microsoft.com/office/drawing/2014/main" id="{62E7C40D-D718-C587-EB2F-EEFF273DBFE0}"/>
              </a:ext>
            </a:extLst>
          </p:cNvPr>
          <p:cNvCxnSpPr>
            <a:cxnSpLocks/>
          </p:cNvCxnSpPr>
          <p:nvPr/>
        </p:nvCxnSpPr>
        <p:spPr>
          <a:xfrm>
            <a:off x="4571999" y="1338606"/>
            <a:ext cx="14290" cy="489251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Arrow: Down 21">
            <a:extLst>
              <a:ext uri="{FF2B5EF4-FFF2-40B4-BE49-F238E27FC236}">
                <a16:creationId xmlns:a16="http://schemas.microsoft.com/office/drawing/2014/main" id="{8C4B3C7F-1F1D-783A-1325-6D8F9C8079B6}"/>
              </a:ext>
            </a:extLst>
          </p:cNvPr>
          <p:cNvSpPr/>
          <p:nvPr/>
        </p:nvSpPr>
        <p:spPr>
          <a:xfrm>
            <a:off x="2057970" y="3094218"/>
            <a:ext cx="45719" cy="2501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F5E5F0F7-B100-D023-6335-28F51F65C4D8}"/>
              </a:ext>
            </a:extLst>
          </p:cNvPr>
          <p:cNvSpPr/>
          <p:nvPr/>
        </p:nvSpPr>
        <p:spPr>
          <a:xfrm>
            <a:off x="2045010" y="4581543"/>
            <a:ext cx="45719" cy="2501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BD3858C8-A0DF-7246-E5C3-986280EFA3A0}"/>
              </a:ext>
            </a:extLst>
          </p:cNvPr>
          <p:cNvSpPr/>
          <p:nvPr/>
        </p:nvSpPr>
        <p:spPr>
          <a:xfrm>
            <a:off x="7053271" y="3108606"/>
            <a:ext cx="45719" cy="2501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67EA8D00-91F0-254A-276F-3DD7A7DE4507}"/>
              </a:ext>
            </a:extLst>
          </p:cNvPr>
          <p:cNvSpPr/>
          <p:nvPr/>
        </p:nvSpPr>
        <p:spPr>
          <a:xfrm>
            <a:off x="7064719" y="4566163"/>
            <a:ext cx="45719" cy="2501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8" name="Graphic 27" descr="Satellite dish with solid fill">
            <a:extLst>
              <a:ext uri="{FF2B5EF4-FFF2-40B4-BE49-F238E27FC236}">
                <a16:creationId xmlns:a16="http://schemas.microsoft.com/office/drawing/2014/main" id="{0DBEA481-2FEF-8C4C-F6C4-C5F27405EF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6451" y="5035600"/>
            <a:ext cx="914400" cy="914400"/>
          </a:xfrm>
          <a:prstGeom prst="rect">
            <a:avLst/>
          </a:prstGeom>
        </p:spPr>
      </p:pic>
      <p:pic>
        <p:nvPicPr>
          <p:cNvPr id="30" name="Graphic 29" descr="Satellite with solid fill">
            <a:extLst>
              <a:ext uri="{FF2B5EF4-FFF2-40B4-BE49-F238E27FC236}">
                <a16:creationId xmlns:a16="http://schemas.microsoft.com/office/drawing/2014/main" id="{B094B94E-170A-FF8F-454F-C737F35718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4965" y="2188345"/>
            <a:ext cx="914400" cy="914400"/>
          </a:xfrm>
          <a:prstGeom prst="rect">
            <a:avLst/>
          </a:prstGeom>
        </p:spPr>
      </p:pic>
      <p:cxnSp>
        <p:nvCxnSpPr>
          <p:cNvPr id="32" name="Straight Arrow Connector 31">
            <a:extLst>
              <a:ext uri="{FF2B5EF4-FFF2-40B4-BE49-F238E27FC236}">
                <a16:creationId xmlns:a16="http://schemas.microsoft.com/office/drawing/2014/main" id="{4879C3FC-97F3-EAF2-BE96-8E7FCA90FAAF}"/>
              </a:ext>
            </a:extLst>
          </p:cNvPr>
          <p:cNvCxnSpPr>
            <a:cxnSpLocks/>
          </p:cNvCxnSpPr>
          <p:nvPr/>
        </p:nvCxnSpPr>
        <p:spPr>
          <a:xfrm flipV="1">
            <a:off x="3657600" y="3019627"/>
            <a:ext cx="1605551" cy="215568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a:extLst>
              <a:ext uri="{FF2B5EF4-FFF2-40B4-BE49-F238E27FC236}">
                <a16:creationId xmlns:a16="http://schemas.microsoft.com/office/drawing/2014/main" id="{B0D1834E-CED6-DED1-E88A-56F7D3130DB7}"/>
              </a:ext>
            </a:extLst>
          </p:cNvPr>
          <p:cNvSpPr/>
          <p:nvPr/>
        </p:nvSpPr>
        <p:spPr>
          <a:xfrm>
            <a:off x="6107001" y="1919549"/>
            <a:ext cx="1919264" cy="117466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Encrypted Command</a:t>
            </a:r>
          </a:p>
        </p:txBody>
      </p:sp>
      <p:sp>
        <p:nvSpPr>
          <p:cNvPr id="3" name="Rectangle 2">
            <a:extLst>
              <a:ext uri="{FF2B5EF4-FFF2-40B4-BE49-F238E27FC236}">
                <a16:creationId xmlns:a16="http://schemas.microsoft.com/office/drawing/2014/main" id="{950BB920-87A2-2B5F-BAF9-F3134108AB4F}"/>
              </a:ext>
            </a:extLst>
          </p:cNvPr>
          <p:cNvSpPr/>
          <p:nvPr/>
        </p:nvSpPr>
        <p:spPr>
          <a:xfrm>
            <a:off x="6122639" y="3375127"/>
            <a:ext cx="1906981" cy="11746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CryptoLib</a:t>
            </a:r>
          </a:p>
        </p:txBody>
      </p:sp>
      <p:sp>
        <p:nvSpPr>
          <p:cNvPr id="11" name="Rectangle 10">
            <a:extLst>
              <a:ext uri="{FF2B5EF4-FFF2-40B4-BE49-F238E27FC236}">
                <a16:creationId xmlns:a16="http://schemas.microsoft.com/office/drawing/2014/main" id="{7763CDC3-C528-FCD4-A0A8-8145E8D74A07}"/>
              </a:ext>
            </a:extLst>
          </p:cNvPr>
          <p:cNvSpPr/>
          <p:nvPr/>
        </p:nvSpPr>
        <p:spPr>
          <a:xfrm>
            <a:off x="6121294" y="4861828"/>
            <a:ext cx="1906981" cy="11746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Unencrypted Command</a:t>
            </a:r>
          </a:p>
        </p:txBody>
      </p:sp>
    </p:spTree>
    <p:extLst>
      <p:ext uri="{BB962C8B-B14F-4D97-AF65-F5344CB8AC3E}">
        <p14:creationId xmlns:p14="http://schemas.microsoft.com/office/powerpoint/2010/main" val="97509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dirty="0" smtClean="0"/>
              <a:pPr>
                <a:defRPr/>
              </a:pPr>
              <a:t>8</a:t>
            </a:fld>
            <a:endParaRPr lang="en-US"/>
          </a:p>
        </p:txBody>
      </p:sp>
      <p:grpSp>
        <p:nvGrpSpPr>
          <p:cNvPr id="2" name="Group 1">
            <a:extLst>
              <a:ext uri="{FF2B5EF4-FFF2-40B4-BE49-F238E27FC236}">
                <a16:creationId xmlns:a16="http://schemas.microsoft.com/office/drawing/2014/main" id="{3A2EEC27-AA64-FE92-11D7-564FC3EAC19F}"/>
              </a:ext>
            </a:extLst>
          </p:cNvPr>
          <p:cNvGrpSpPr/>
          <p:nvPr/>
        </p:nvGrpSpPr>
        <p:grpSpPr>
          <a:xfrm>
            <a:off x="300454" y="1892562"/>
            <a:ext cx="8640869" cy="3083134"/>
            <a:chOff x="1644570" y="3210348"/>
            <a:chExt cx="8640869" cy="3083134"/>
          </a:xfrm>
        </p:grpSpPr>
        <p:sp>
          <p:nvSpPr>
            <p:cNvPr id="8" name="Rounded Rectangle 40">
              <a:extLst>
                <a:ext uri="{FF2B5EF4-FFF2-40B4-BE49-F238E27FC236}">
                  <a16:creationId xmlns:a16="http://schemas.microsoft.com/office/drawing/2014/main" id="{4EDFAAE4-C2B1-A682-86A5-80CABA796F16}"/>
                </a:ext>
              </a:extLst>
            </p:cNvPr>
            <p:cNvSpPr/>
            <p:nvPr/>
          </p:nvSpPr>
          <p:spPr>
            <a:xfrm>
              <a:off x="5968631" y="3210348"/>
              <a:ext cx="4316808" cy="3072876"/>
            </a:xfrm>
            <a:prstGeom prst="roundRect">
              <a:avLst/>
            </a:prstGeom>
            <a:noFill/>
            <a:ln w="9525" cap="flat" cmpd="sng" algn="ctr">
              <a:solidFill>
                <a:srgbClr val="ED7D31"/>
              </a:solidFill>
              <a:prstDash val="solid"/>
              <a:round/>
              <a:headEnd type="none" w="med" len="med"/>
              <a:tailEnd type="none" w="med" len="med"/>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ED7D31"/>
                  </a:solidFill>
                  <a:effectLst/>
                  <a:uLnTx/>
                  <a:uFillTx/>
                  <a:latin typeface="Calibri" panose="020F0502020204030204"/>
                  <a:ea typeface="+mn-ea"/>
                  <a:cs typeface="+mn-cs"/>
                </a:rPr>
                <a:t>Spacecraft</a:t>
              </a:r>
            </a:p>
          </p:txBody>
        </p:sp>
        <p:sp>
          <p:nvSpPr>
            <p:cNvPr id="9" name="Rounded Rectangle 47">
              <a:extLst>
                <a:ext uri="{FF2B5EF4-FFF2-40B4-BE49-F238E27FC236}">
                  <a16:creationId xmlns:a16="http://schemas.microsoft.com/office/drawing/2014/main" id="{5B7889FB-0EFB-C292-2711-8D0A8BC038A2}"/>
                </a:ext>
              </a:extLst>
            </p:cNvPr>
            <p:cNvSpPr/>
            <p:nvPr/>
          </p:nvSpPr>
          <p:spPr>
            <a:xfrm>
              <a:off x="7098092" y="3732563"/>
              <a:ext cx="1932366" cy="1823500"/>
            </a:xfrm>
            <a:prstGeom prst="roundRect">
              <a:avLst/>
            </a:prstGeom>
            <a:noFill/>
            <a:ln w="9525" cap="flat" cmpd="sng" algn="ctr">
              <a:solidFill>
                <a:srgbClr val="70AD47"/>
              </a:solidFill>
              <a:prstDash val="solid"/>
              <a:round/>
              <a:headEnd type="none" w="med" len="med"/>
              <a:tailEnd type="none" w="med" len="med"/>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70AD47"/>
                  </a:solidFill>
                  <a:effectLst/>
                  <a:uLnTx/>
                  <a:uFillTx/>
                  <a:latin typeface="Calibri" panose="020F0502020204030204"/>
                  <a:ea typeface="+mn-ea"/>
                  <a:cs typeface="+mn-cs"/>
                </a:rPr>
                <a:t>CryptoLib</a:t>
              </a:r>
            </a:p>
          </p:txBody>
        </p:sp>
        <p:sp>
          <p:nvSpPr>
            <p:cNvPr id="10" name="Rounded Rectangle 48">
              <a:extLst>
                <a:ext uri="{FF2B5EF4-FFF2-40B4-BE49-F238E27FC236}">
                  <a16:creationId xmlns:a16="http://schemas.microsoft.com/office/drawing/2014/main" id="{F33F601E-EF1E-0438-4F0D-749EC254A05B}"/>
                </a:ext>
              </a:extLst>
            </p:cNvPr>
            <p:cNvSpPr/>
            <p:nvPr/>
          </p:nvSpPr>
          <p:spPr>
            <a:xfrm>
              <a:off x="7186459" y="4259205"/>
              <a:ext cx="1782355" cy="497839"/>
            </a:xfrm>
            <a:prstGeom prst="roundRect">
              <a:avLst/>
            </a:prstGeom>
            <a:solidFill>
              <a:srgbClr val="70AD47">
                <a:alpha val="50000"/>
              </a:srgbClr>
            </a:solidFill>
            <a:ln>
              <a:noFill/>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Process Security</a:t>
              </a:r>
            </a:p>
          </p:txBody>
        </p:sp>
        <p:sp>
          <p:nvSpPr>
            <p:cNvPr id="11" name="Rounded Rectangle 49">
              <a:extLst>
                <a:ext uri="{FF2B5EF4-FFF2-40B4-BE49-F238E27FC236}">
                  <a16:creationId xmlns:a16="http://schemas.microsoft.com/office/drawing/2014/main" id="{A788A5CA-8254-4B3F-1602-1B1BFE4ACC1D}"/>
                </a:ext>
              </a:extLst>
            </p:cNvPr>
            <p:cNvSpPr/>
            <p:nvPr/>
          </p:nvSpPr>
          <p:spPr>
            <a:xfrm>
              <a:off x="7173096" y="4870987"/>
              <a:ext cx="1782355" cy="497838"/>
            </a:xfrm>
            <a:prstGeom prst="roundRect">
              <a:avLst/>
            </a:prstGeom>
            <a:solidFill>
              <a:srgbClr val="70AD47">
                <a:alpha val="50000"/>
              </a:srgbClr>
            </a:solidFill>
            <a:ln>
              <a:noFill/>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Apply Security</a:t>
              </a:r>
            </a:p>
          </p:txBody>
        </p:sp>
        <p:sp>
          <p:nvSpPr>
            <p:cNvPr id="12" name="Flowchart: Predefined Process 11">
              <a:extLst>
                <a:ext uri="{FF2B5EF4-FFF2-40B4-BE49-F238E27FC236}">
                  <a16:creationId xmlns:a16="http://schemas.microsoft.com/office/drawing/2014/main" id="{A0FD24B5-F297-406D-38D2-6094F6A99E6C}"/>
                </a:ext>
              </a:extLst>
            </p:cNvPr>
            <p:cNvSpPr/>
            <p:nvPr/>
          </p:nvSpPr>
          <p:spPr>
            <a:xfrm>
              <a:off x="9086377" y="3654184"/>
              <a:ext cx="227107" cy="2321339"/>
            </a:xfrm>
            <a:prstGeom prst="flowChartPredefinedProcess">
              <a:avLst/>
            </a:prstGeom>
            <a:solidFill>
              <a:srgbClr val="4472C4"/>
            </a:solidFill>
            <a:ln w="12700" cap="flat" cmpd="sng" algn="ctr">
              <a:solidFill>
                <a:srgbClr val="4472C4">
                  <a:shade val="50000"/>
                </a:srgbClr>
              </a:solidFill>
              <a:prstDash val="solid"/>
              <a:miter lim="800000"/>
            </a:ln>
            <a:effectLst/>
          </p:spPr>
          <p:txBody>
            <a:bodyPr vert="vert270"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Software Bus</a:t>
              </a:r>
            </a:p>
          </p:txBody>
        </p:sp>
        <p:sp>
          <p:nvSpPr>
            <p:cNvPr id="13" name="Rounded Rectangle 53">
              <a:extLst>
                <a:ext uri="{FF2B5EF4-FFF2-40B4-BE49-F238E27FC236}">
                  <a16:creationId xmlns:a16="http://schemas.microsoft.com/office/drawing/2014/main" id="{765AA5D2-BBEB-C7AB-94BC-ECF35EEB5954}"/>
                </a:ext>
              </a:extLst>
            </p:cNvPr>
            <p:cNvSpPr/>
            <p:nvPr/>
          </p:nvSpPr>
          <p:spPr>
            <a:xfrm>
              <a:off x="9373500" y="3654184"/>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App 1</a:t>
              </a:r>
            </a:p>
          </p:txBody>
        </p:sp>
        <p:sp>
          <p:nvSpPr>
            <p:cNvPr id="14" name="Rounded Rectangle 54">
              <a:extLst>
                <a:ext uri="{FF2B5EF4-FFF2-40B4-BE49-F238E27FC236}">
                  <a16:creationId xmlns:a16="http://schemas.microsoft.com/office/drawing/2014/main" id="{B01A7FF0-FE4C-9DB5-8996-BEA55BC89B13}"/>
                </a:ext>
              </a:extLst>
            </p:cNvPr>
            <p:cNvSpPr/>
            <p:nvPr/>
          </p:nvSpPr>
          <p:spPr>
            <a:xfrm>
              <a:off x="9373500" y="4259206"/>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App 2</a:t>
              </a:r>
            </a:p>
          </p:txBody>
        </p:sp>
        <p:sp>
          <p:nvSpPr>
            <p:cNvPr id="15" name="Rounded Rectangle 55">
              <a:extLst>
                <a:ext uri="{FF2B5EF4-FFF2-40B4-BE49-F238E27FC236}">
                  <a16:creationId xmlns:a16="http://schemas.microsoft.com/office/drawing/2014/main" id="{CFD1045D-64F4-421C-A153-0EEAA1D86692}"/>
                </a:ext>
              </a:extLst>
            </p:cNvPr>
            <p:cNvSpPr/>
            <p:nvPr/>
          </p:nvSpPr>
          <p:spPr>
            <a:xfrm>
              <a:off x="9373500" y="4870987"/>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t>
              </a:r>
            </a:p>
          </p:txBody>
        </p:sp>
        <p:sp>
          <p:nvSpPr>
            <p:cNvPr id="16" name="Rounded Rectangle 56">
              <a:extLst>
                <a:ext uri="{FF2B5EF4-FFF2-40B4-BE49-F238E27FC236}">
                  <a16:creationId xmlns:a16="http://schemas.microsoft.com/office/drawing/2014/main" id="{2015D4E5-DE1F-357E-6E2B-2FF7DEA6F7F7}"/>
                </a:ext>
              </a:extLst>
            </p:cNvPr>
            <p:cNvSpPr/>
            <p:nvPr/>
          </p:nvSpPr>
          <p:spPr>
            <a:xfrm>
              <a:off x="9373500" y="5477684"/>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App N</a:t>
              </a:r>
            </a:p>
          </p:txBody>
        </p:sp>
        <p:sp>
          <p:nvSpPr>
            <p:cNvPr id="17" name="Rounded Rectangle 57">
              <a:extLst>
                <a:ext uri="{FF2B5EF4-FFF2-40B4-BE49-F238E27FC236}">
                  <a16:creationId xmlns:a16="http://schemas.microsoft.com/office/drawing/2014/main" id="{71127007-F454-D48F-517A-99B9E0927D1D}"/>
                </a:ext>
              </a:extLst>
            </p:cNvPr>
            <p:cNvSpPr/>
            <p:nvPr/>
          </p:nvSpPr>
          <p:spPr>
            <a:xfrm>
              <a:off x="6088662" y="4259206"/>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CI</a:t>
              </a:r>
            </a:p>
          </p:txBody>
        </p:sp>
        <p:sp>
          <p:nvSpPr>
            <p:cNvPr id="18" name="Rounded Rectangle 59">
              <a:extLst>
                <a:ext uri="{FF2B5EF4-FFF2-40B4-BE49-F238E27FC236}">
                  <a16:creationId xmlns:a16="http://schemas.microsoft.com/office/drawing/2014/main" id="{256F3076-2CC4-5192-0038-B2828400CED8}"/>
                </a:ext>
              </a:extLst>
            </p:cNvPr>
            <p:cNvSpPr/>
            <p:nvPr/>
          </p:nvSpPr>
          <p:spPr>
            <a:xfrm>
              <a:off x="1644570" y="3220606"/>
              <a:ext cx="1867856" cy="3072876"/>
            </a:xfrm>
            <a:prstGeom prst="roundRect">
              <a:avLst/>
            </a:prstGeom>
            <a:noFill/>
            <a:ln w="9525" cap="flat" cmpd="sng" algn="ctr">
              <a:solidFill>
                <a:sysClr val="windowText" lastClr="000000"/>
              </a:solidFill>
              <a:prstDash val="solid"/>
              <a:round/>
              <a:headEnd type="none" w="med" len="med"/>
              <a:tailEnd type="none" w="med" len="med"/>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panose="020F0502020204030204"/>
                  <a:ea typeface="+mn-ea"/>
                  <a:cs typeface="+mn-cs"/>
                </a:rPr>
                <a:t>Ground Station</a:t>
              </a:r>
            </a:p>
          </p:txBody>
        </p:sp>
        <p:sp>
          <p:nvSpPr>
            <p:cNvPr id="19" name="Rounded Rectangle 60">
              <a:extLst>
                <a:ext uri="{FF2B5EF4-FFF2-40B4-BE49-F238E27FC236}">
                  <a16:creationId xmlns:a16="http://schemas.microsoft.com/office/drawing/2014/main" id="{399DEF06-00E2-DA9B-755A-7DA52B892E37}"/>
                </a:ext>
              </a:extLst>
            </p:cNvPr>
            <p:cNvSpPr/>
            <p:nvPr/>
          </p:nvSpPr>
          <p:spPr>
            <a:xfrm>
              <a:off x="6088662" y="4860783"/>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TO</a:t>
              </a:r>
            </a:p>
          </p:txBody>
        </p:sp>
        <p:sp>
          <p:nvSpPr>
            <p:cNvPr id="20" name="Can 223">
              <a:extLst>
                <a:ext uri="{FF2B5EF4-FFF2-40B4-BE49-F238E27FC236}">
                  <a16:creationId xmlns:a16="http://schemas.microsoft.com/office/drawing/2014/main" id="{8D2C58A7-06B7-85B3-E5EE-618B6427AB82}"/>
                </a:ext>
              </a:extLst>
            </p:cNvPr>
            <p:cNvSpPr/>
            <p:nvPr/>
          </p:nvSpPr>
          <p:spPr>
            <a:xfrm>
              <a:off x="7559176" y="5659209"/>
              <a:ext cx="1010194" cy="508496"/>
            </a:xfrm>
            <a:prstGeom prst="can">
              <a:avLst/>
            </a:prstGeom>
            <a:solidFill>
              <a:srgbClr val="4472C4"/>
            </a:solidFill>
            <a:ln w="12700" cap="flat" cmpd="sng" algn="ctr">
              <a:solidFill>
                <a:srgbClr val="4472C4">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Tables</a:t>
              </a:r>
            </a:p>
          </p:txBody>
        </p:sp>
        <p:sp>
          <p:nvSpPr>
            <p:cNvPr id="21" name="Rounded Rectangle 68">
              <a:extLst>
                <a:ext uri="{FF2B5EF4-FFF2-40B4-BE49-F238E27FC236}">
                  <a16:creationId xmlns:a16="http://schemas.microsoft.com/office/drawing/2014/main" id="{87106E82-3011-BEEF-77F7-21685D6D165D}"/>
                </a:ext>
              </a:extLst>
            </p:cNvPr>
            <p:cNvSpPr/>
            <p:nvPr/>
          </p:nvSpPr>
          <p:spPr>
            <a:xfrm>
              <a:off x="3600793" y="3210348"/>
              <a:ext cx="2177191" cy="2345714"/>
            </a:xfrm>
            <a:prstGeom prst="roundRect">
              <a:avLst/>
            </a:prstGeom>
            <a:noFill/>
            <a:ln w="9525" cap="flat" cmpd="sng" algn="ctr">
              <a:solidFill>
                <a:srgbClr val="70AD47"/>
              </a:solidFill>
              <a:prstDash val="solid"/>
              <a:round/>
              <a:headEnd type="none" w="med" len="med"/>
              <a:tailEnd type="none" w="med" len="med"/>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70AD47"/>
                  </a:solidFill>
                  <a:effectLst/>
                  <a:uLnTx/>
                  <a:uFillTx/>
                  <a:latin typeface="Calibri" panose="020F0502020204030204"/>
                  <a:ea typeface="+mn-ea"/>
                  <a:cs typeface="+mn-cs"/>
                </a:rPr>
                <a:t>CryptoLib Standalone</a:t>
              </a:r>
            </a:p>
          </p:txBody>
        </p:sp>
        <p:sp>
          <p:nvSpPr>
            <p:cNvPr id="22" name="Rounded Rectangle 69">
              <a:extLst>
                <a:ext uri="{FF2B5EF4-FFF2-40B4-BE49-F238E27FC236}">
                  <a16:creationId xmlns:a16="http://schemas.microsoft.com/office/drawing/2014/main" id="{97B99E3F-E6A1-F130-FF65-5E9657E59A6B}"/>
                </a:ext>
              </a:extLst>
            </p:cNvPr>
            <p:cNvSpPr/>
            <p:nvPr/>
          </p:nvSpPr>
          <p:spPr>
            <a:xfrm>
              <a:off x="3805447" y="4259205"/>
              <a:ext cx="1782355" cy="497839"/>
            </a:xfrm>
            <a:prstGeom prst="roundRect">
              <a:avLst/>
            </a:prstGeom>
            <a:solidFill>
              <a:srgbClr val="70AD47">
                <a:alpha val="50000"/>
              </a:srgbClr>
            </a:solidFill>
            <a:ln>
              <a:noFill/>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Apply Security</a:t>
              </a:r>
            </a:p>
          </p:txBody>
        </p:sp>
        <p:sp>
          <p:nvSpPr>
            <p:cNvPr id="23" name="Rounded Rectangle 70">
              <a:extLst>
                <a:ext uri="{FF2B5EF4-FFF2-40B4-BE49-F238E27FC236}">
                  <a16:creationId xmlns:a16="http://schemas.microsoft.com/office/drawing/2014/main" id="{B543659D-91F3-70A9-977C-529C9F486888}"/>
                </a:ext>
              </a:extLst>
            </p:cNvPr>
            <p:cNvSpPr/>
            <p:nvPr/>
          </p:nvSpPr>
          <p:spPr>
            <a:xfrm>
              <a:off x="3792084" y="4870987"/>
              <a:ext cx="1782355" cy="497838"/>
            </a:xfrm>
            <a:prstGeom prst="roundRect">
              <a:avLst/>
            </a:prstGeom>
            <a:solidFill>
              <a:srgbClr val="70AD47">
                <a:alpha val="50000"/>
              </a:srgbClr>
            </a:solidFill>
            <a:ln>
              <a:noFill/>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Process Security</a:t>
              </a:r>
            </a:p>
          </p:txBody>
        </p:sp>
        <p:sp>
          <p:nvSpPr>
            <p:cNvPr id="24" name="Can 71">
              <a:extLst>
                <a:ext uri="{FF2B5EF4-FFF2-40B4-BE49-F238E27FC236}">
                  <a16:creationId xmlns:a16="http://schemas.microsoft.com/office/drawing/2014/main" id="{53C0CC9D-7CF8-D449-8F8A-4D504A6D6DD7}"/>
                </a:ext>
              </a:extLst>
            </p:cNvPr>
            <p:cNvSpPr/>
            <p:nvPr/>
          </p:nvSpPr>
          <p:spPr>
            <a:xfrm>
              <a:off x="4178164" y="5675113"/>
              <a:ext cx="1010194" cy="508496"/>
            </a:xfrm>
            <a:prstGeom prst="can">
              <a:avLst/>
            </a:prstGeom>
            <a:solidFill>
              <a:srgbClr val="4472C4"/>
            </a:solidFill>
            <a:ln w="12700" cap="flat" cmpd="sng" algn="ctr">
              <a:solidFill>
                <a:srgbClr val="4472C4">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Tables</a:t>
              </a:r>
            </a:p>
          </p:txBody>
        </p:sp>
        <p:sp>
          <p:nvSpPr>
            <p:cNvPr id="25" name="Rounded Rectangle 72">
              <a:extLst>
                <a:ext uri="{FF2B5EF4-FFF2-40B4-BE49-F238E27FC236}">
                  <a16:creationId xmlns:a16="http://schemas.microsoft.com/office/drawing/2014/main" id="{D854B5DD-8A99-B701-7DFD-39A23D4A3A25}"/>
                </a:ext>
              </a:extLst>
            </p:cNvPr>
            <p:cNvSpPr/>
            <p:nvPr/>
          </p:nvSpPr>
          <p:spPr>
            <a:xfrm>
              <a:off x="1986289" y="3732562"/>
              <a:ext cx="1178862" cy="1823500"/>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Ground Station Software</a:t>
              </a:r>
            </a:p>
          </p:txBody>
        </p:sp>
        <p:cxnSp>
          <p:nvCxnSpPr>
            <p:cNvPr id="26" name="Straight Arrow Connector 25">
              <a:extLst>
                <a:ext uri="{FF2B5EF4-FFF2-40B4-BE49-F238E27FC236}">
                  <a16:creationId xmlns:a16="http://schemas.microsoft.com/office/drawing/2014/main" id="{D3603732-B76C-B138-2026-7028BF58E225}"/>
                </a:ext>
              </a:extLst>
            </p:cNvPr>
            <p:cNvCxnSpPr>
              <a:stCxn id="46" idx="3"/>
              <a:endCxn id="41" idx="1"/>
            </p:cNvCxnSpPr>
            <p:nvPr/>
          </p:nvCxnSpPr>
          <p:spPr>
            <a:xfrm>
              <a:off x="5587802" y="4508125"/>
              <a:ext cx="500860" cy="1"/>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27" name="Straight Arrow Connector 26">
              <a:extLst>
                <a:ext uri="{FF2B5EF4-FFF2-40B4-BE49-F238E27FC236}">
                  <a16:creationId xmlns:a16="http://schemas.microsoft.com/office/drawing/2014/main" id="{5CEC95C5-B758-A6E4-8007-71C16A648729}"/>
                </a:ext>
              </a:extLst>
            </p:cNvPr>
            <p:cNvCxnSpPr>
              <a:stCxn id="43" idx="1"/>
              <a:endCxn id="47" idx="3"/>
            </p:cNvCxnSpPr>
            <p:nvPr/>
          </p:nvCxnSpPr>
          <p:spPr>
            <a:xfrm flipH="1">
              <a:off x="5574439" y="5109703"/>
              <a:ext cx="514223" cy="10203"/>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28" name="Straight Arrow Connector 27">
              <a:extLst>
                <a:ext uri="{FF2B5EF4-FFF2-40B4-BE49-F238E27FC236}">
                  <a16:creationId xmlns:a16="http://schemas.microsoft.com/office/drawing/2014/main" id="{034119CB-04AB-9436-CFF0-C29CCD20F299}"/>
                </a:ext>
              </a:extLst>
            </p:cNvPr>
            <p:cNvCxnSpPr>
              <a:endCxn id="46" idx="1"/>
            </p:cNvCxnSpPr>
            <p:nvPr/>
          </p:nvCxnSpPr>
          <p:spPr>
            <a:xfrm flipV="1">
              <a:off x="3512428" y="4508125"/>
              <a:ext cx="293019" cy="1"/>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30" name="Straight Arrow Connector 29">
              <a:extLst>
                <a:ext uri="{FF2B5EF4-FFF2-40B4-BE49-F238E27FC236}">
                  <a16:creationId xmlns:a16="http://schemas.microsoft.com/office/drawing/2014/main" id="{1F368BA2-F878-E5DF-E712-CD532D654D22}"/>
                </a:ext>
              </a:extLst>
            </p:cNvPr>
            <p:cNvCxnSpPr>
              <a:stCxn id="47" idx="1"/>
            </p:cNvCxnSpPr>
            <p:nvPr/>
          </p:nvCxnSpPr>
          <p:spPr>
            <a:xfrm flipH="1">
              <a:off x="3512428" y="5119906"/>
              <a:ext cx="279656" cy="0"/>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31" name="Straight Arrow Connector 30">
              <a:extLst>
                <a:ext uri="{FF2B5EF4-FFF2-40B4-BE49-F238E27FC236}">
                  <a16:creationId xmlns:a16="http://schemas.microsoft.com/office/drawing/2014/main" id="{9CF81A45-1ECF-CCD7-F628-7E8C29A75E7F}"/>
                </a:ext>
              </a:extLst>
            </p:cNvPr>
            <p:cNvCxnSpPr>
              <a:stCxn id="41" idx="3"/>
              <a:endCxn id="34" idx="1"/>
            </p:cNvCxnSpPr>
            <p:nvPr/>
          </p:nvCxnSpPr>
          <p:spPr>
            <a:xfrm flipV="1">
              <a:off x="6907446" y="4508125"/>
              <a:ext cx="279013" cy="1"/>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32" name="Straight Arrow Connector 31">
              <a:extLst>
                <a:ext uri="{FF2B5EF4-FFF2-40B4-BE49-F238E27FC236}">
                  <a16:creationId xmlns:a16="http://schemas.microsoft.com/office/drawing/2014/main" id="{6C935876-21C5-84EA-F4B1-5FC29ED99FF7}"/>
                </a:ext>
              </a:extLst>
            </p:cNvPr>
            <p:cNvCxnSpPr>
              <a:endCxn id="43" idx="3"/>
            </p:cNvCxnSpPr>
            <p:nvPr/>
          </p:nvCxnSpPr>
          <p:spPr>
            <a:xfrm flipH="1">
              <a:off x="6907446" y="5106618"/>
              <a:ext cx="269033" cy="3085"/>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33" name="Straight Connector 32">
              <a:extLst>
                <a:ext uri="{FF2B5EF4-FFF2-40B4-BE49-F238E27FC236}">
                  <a16:creationId xmlns:a16="http://schemas.microsoft.com/office/drawing/2014/main" id="{61AA7AB2-9466-3EAF-FEA6-685DECDE83F7}"/>
                </a:ext>
              </a:extLst>
            </p:cNvPr>
            <p:cNvCxnSpPr>
              <a:cxnSpLocks/>
              <a:stCxn id="48" idx="1"/>
              <a:endCxn id="45" idx="2"/>
            </p:cNvCxnSpPr>
            <p:nvPr/>
          </p:nvCxnSpPr>
          <p:spPr>
            <a:xfrm flipV="1">
              <a:off x="4683261" y="5556062"/>
              <a:ext cx="2" cy="119051"/>
            </a:xfrm>
            <a:prstGeom prst="line">
              <a:avLst/>
            </a:prstGeom>
            <a:noFill/>
            <a:ln w="9525" cap="flat" cmpd="sng" algn="ctr">
              <a:solidFill>
                <a:sysClr val="windowText" lastClr="000000"/>
              </a:solidFill>
              <a:prstDash val="solid"/>
              <a:miter lim="800000"/>
              <a:headEnd type="none"/>
              <a:tailEnd type="none"/>
            </a:ln>
            <a:effectLst/>
          </p:spPr>
        </p:cxnSp>
        <p:cxnSp>
          <p:nvCxnSpPr>
            <p:cNvPr id="34" name="Straight Connector 33">
              <a:extLst>
                <a:ext uri="{FF2B5EF4-FFF2-40B4-BE49-F238E27FC236}">
                  <a16:creationId xmlns:a16="http://schemas.microsoft.com/office/drawing/2014/main" id="{E51CC17D-37B6-7BCF-054B-D5D85B930A4B}"/>
                </a:ext>
              </a:extLst>
            </p:cNvPr>
            <p:cNvCxnSpPr>
              <a:stCxn id="44" idx="1"/>
              <a:endCxn id="33" idx="2"/>
            </p:cNvCxnSpPr>
            <p:nvPr/>
          </p:nvCxnSpPr>
          <p:spPr>
            <a:xfrm flipV="1">
              <a:off x="8064273" y="5556063"/>
              <a:ext cx="2" cy="103146"/>
            </a:xfrm>
            <a:prstGeom prst="line">
              <a:avLst/>
            </a:prstGeom>
            <a:noFill/>
            <a:ln w="9525" cap="flat" cmpd="sng" algn="ctr">
              <a:solidFill>
                <a:sysClr val="windowText" lastClr="000000"/>
              </a:solidFill>
              <a:prstDash val="solid"/>
              <a:miter lim="800000"/>
              <a:headEnd type="none"/>
              <a:tailEnd type="none"/>
            </a:ln>
            <a:effectLst/>
          </p:spPr>
        </p:cxnSp>
      </p:grpSp>
      <p:sp>
        <p:nvSpPr>
          <p:cNvPr id="40" name="Rectangle: Rounded Corners 39">
            <a:extLst>
              <a:ext uri="{FF2B5EF4-FFF2-40B4-BE49-F238E27FC236}">
                <a16:creationId xmlns:a16="http://schemas.microsoft.com/office/drawing/2014/main" id="{93BC4366-316D-1BC7-9E2B-60EF918443C7}"/>
              </a:ext>
            </a:extLst>
          </p:cNvPr>
          <p:cNvSpPr/>
          <p:nvPr/>
        </p:nvSpPr>
        <p:spPr>
          <a:xfrm>
            <a:off x="1693058" y="309874"/>
            <a:ext cx="5353867" cy="622533"/>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000" b="1">
                <a:solidFill>
                  <a:srgbClr val="000099"/>
                </a:solidFill>
                <a:latin typeface="Cambria"/>
                <a:ea typeface="Cambria"/>
              </a:rPr>
              <a:t>CryptoLib: Standalone Configuration</a:t>
            </a:r>
            <a:endParaRPr lang="en-US" sz="2000" b="1">
              <a:solidFill>
                <a:srgbClr val="000099"/>
              </a:solidFill>
              <a:latin typeface="Cambria" panose="02040503050406030204" pitchFamily="18" charset="0"/>
              <a:ea typeface="Cambria"/>
            </a:endParaRPr>
          </a:p>
        </p:txBody>
      </p:sp>
      <p:sp>
        <p:nvSpPr>
          <p:cNvPr id="3" name="Footer Placeholder 3">
            <a:extLst>
              <a:ext uri="{FF2B5EF4-FFF2-40B4-BE49-F238E27FC236}">
                <a16:creationId xmlns:a16="http://schemas.microsoft.com/office/drawing/2014/main" id="{1A8F875F-AE04-9406-9802-F911C3EFBF43}"/>
              </a:ext>
            </a:extLst>
          </p:cNvPr>
          <p:cNvSpPr>
            <a:spLocks noGrp="1"/>
          </p:cNvSpPr>
          <p:nvPr>
            <p:ph type="ftr" sz="quarter" idx="10"/>
          </p:nvPr>
        </p:nvSpPr>
        <p:spPr>
          <a:xfrm>
            <a:off x="1238252" y="6356354"/>
            <a:ext cx="6696075" cy="365125"/>
          </a:xfrm>
        </p:spPr>
        <p:txBody>
          <a:bodyPr/>
          <a:lstStyle/>
          <a:p>
            <a:pPr>
              <a:defRPr/>
            </a:pPr>
            <a:r>
              <a:rPr lang="en-US"/>
              <a:t>NASA IV&amp;V JSTAR </a:t>
            </a:r>
          </a:p>
        </p:txBody>
      </p:sp>
    </p:spTree>
    <p:extLst>
      <p:ext uri="{BB962C8B-B14F-4D97-AF65-F5344CB8AC3E}">
        <p14:creationId xmlns:p14="http://schemas.microsoft.com/office/powerpoint/2010/main" val="131551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dirty="0" smtClean="0"/>
              <a:pPr>
                <a:defRPr/>
              </a:pPr>
              <a:t>9</a:t>
            </a:fld>
            <a:endParaRPr lang="en-US"/>
          </a:p>
        </p:txBody>
      </p:sp>
      <p:grpSp>
        <p:nvGrpSpPr>
          <p:cNvPr id="2" name="Group 1">
            <a:extLst>
              <a:ext uri="{FF2B5EF4-FFF2-40B4-BE49-F238E27FC236}">
                <a16:creationId xmlns:a16="http://schemas.microsoft.com/office/drawing/2014/main" id="{3A2EEC27-AA64-FE92-11D7-564FC3EAC19F}"/>
              </a:ext>
            </a:extLst>
          </p:cNvPr>
          <p:cNvGrpSpPr/>
          <p:nvPr/>
        </p:nvGrpSpPr>
        <p:grpSpPr>
          <a:xfrm>
            <a:off x="612244" y="1892562"/>
            <a:ext cx="8074556" cy="3895496"/>
            <a:chOff x="2210883" y="3210348"/>
            <a:chExt cx="8074556" cy="3895496"/>
          </a:xfrm>
        </p:grpSpPr>
        <p:sp>
          <p:nvSpPr>
            <p:cNvPr id="8" name="Rounded Rectangle 40">
              <a:extLst>
                <a:ext uri="{FF2B5EF4-FFF2-40B4-BE49-F238E27FC236}">
                  <a16:creationId xmlns:a16="http://schemas.microsoft.com/office/drawing/2014/main" id="{4EDFAAE4-C2B1-A682-86A5-80CABA796F16}"/>
                </a:ext>
              </a:extLst>
            </p:cNvPr>
            <p:cNvSpPr/>
            <p:nvPr/>
          </p:nvSpPr>
          <p:spPr>
            <a:xfrm>
              <a:off x="5968631" y="3210348"/>
              <a:ext cx="4316808" cy="3072876"/>
            </a:xfrm>
            <a:prstGeom prst="roundRect">
              <a:avLst/>
            </a:prstGeom>
            <a:noFill/>
            <a:ln w="9525" cap="flat" cmpd="sng" algn="ctr">
              <a:solidFill>
                <a:srgbClr val="ED7D31"/>
              </a:solidFill>
              <a:prstDash val="solid"/>
              <a:round/>
              <a:headEnd type="none" w="med" len="med"/>
              <a:tailEnd type="none" w="med" len="med"/>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ED7D31"/>
                  </a:solidFill>
                  <a:effectLst/>
                  <a:uLnTx/>
                  <a:uFillTx/>
                  <a:latin typeface="Calibri" panose="020F0502020204030204"/>
                  <a:ea typeface="+mn-ea"/>
                  <a:cs typeface="+mn-cs"/>
                </a:rPr>
                <a:t>Spacecraft</a:t>
              </a:r>
            </a:p>
          </p:txBody>
        </p:sp>
        <p:sp>
          <p:nvSpPr>
            <p:cNvPr id="9" name="Rounded Rectangle 47">
              <a:extLst>
                <a:ext uri="{FF2B5EF4-FFF2-40B4-BE49-F238E27FC236}">
                  <a16:creationId xmlns:a16="http://schemas.microsoft.com/office/drawing/2014/main" id="{5B7889FB-0EFB-C292-2711-8D0A8BC038A2}"/>
                </a:ext>
              </a:extLst>
            </p:cNvPr>
            <p:cNvSpPr/>
            <p:nvPr/>
          </p:nvSpPr>
          <p:spPr>
            <a:xfrm>
              <a:off x="7098092" y="3732563"/>
              <a:ext cx="1932366" cy="1823500"/>
            </a:xfrm>
            <a:prstGeom prst="roundRect">
              <a:avLst/>
            </a:prstGeom>
            <a:noFill/>
            <a:ln w="9525" cap="flat" cmpd="sng" algn="ctr">
              <a:solidFill>
                <a:srgbClr val="70AD47"/>
              </a:solidFill>
              <a:prstDash val="solid"/>
              <a:round/>
              <a:headEnd type="none" w="med" len="med"/>
              <a:tailEnd type="none" w="med" len="med"/>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70AD47"/>
                  </a:solidFill>
                  <a:effectLst/>
                  <a:uLnTx/>
                  <a:uFillTx/>
                  <a:latin typeface="Calibri" panose="020F0502020204030204"/>
                  <a:ea typeface="+mn-ea"/>
                  <a:cs typeface="+mn-cs"/>
                </a:rPr>
                <a:t>CryptoLib</a:t>
              </a:r>
            </a:p>
          </p:txBody>
        </p:sp>
        <p:sp>
          <p:nvSpPr>
            <p:cNvPr id="10" name="Rounded Rectangle 48">
              <a:extLst>
                <a:ext uri="{FF2B5EF4-FFF2-40B4-BE49-F238E27FC236}">
                  <a16:creationId xmlns:a16="http://schemas.microsoft.com/office/drawing/2014/main" id="{F33F601E-EF1E-0438-4F0D-749EC254A05B}"/>
                </a:ext>
              </a:extLst>
            </p:cNvPr>
            <p:cNvSpPr/>
            <p:nvPr/>
          </p:nvSpPr>
          <p:spPr>
            <a:xfrm>
              <a:off x="7186459" y="4259205"/>
              <a:ext cx="1782355" cy="497839"/>
            </a:xfrm>
            <a:prstGeom prst="roundRect">
              <a:avLst/>
            </a:prstGeom>
            <a:solidFill>
              <a:srgbClr val="70AD47">
                <a:alpha val="50000"/>
              </a:srgbClr>
            </a:solidFill>
            <a:ln>
              <a:noFill/>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Process Security</a:t>
              </a:r>
            </a:p>
          </p:txBody>
        </p:sp>
        <p:sp>
          <p:nvSpPr>
            <p:cNvPr id="11" name="Rounded Rectangle 49">
              <a:extLst>
                <a:ext uri="{FF2B5EF4-FFF2-40B4-BE49-F238E27FC236}">
                  <a16:creationId xmlns:a16="http://schemas.microsoft.com/office/drawing/2014/main" id="{A788A5CA-8254-4B3F-1602-1B1BFE4ACC1D}"/>
                </a:ext>
              </a:extLst>
            </p:cNvPr>
            <p:cNvSpPr/>
            <p:nvPr/>
          </p:nvSpPr>
          <p:spPr>
            <a:xfrm>
              <a:off x="7173096" y="4870987"/>
              <a:ext cx="1782355" cy="497838"/>
            </a:xfrm>
            <a:prstGeom prst="roundRect">
              <a:avLst/>
            </a:prstGeom>
            <a:solidFill>
              <a:srgbClr val="70AD47">
                <a:alpha val="50000"/>
              </a:srgbClr>
            </a:solidFill>
            <a:ln>
              <a:noFill/>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Apply Security</a:t>
              </a:r>
            </a:p>
          </p:txBody>
        </p:sp>
        <p:sp>
          <p:nvSpPr>
            <p:cNvPr id="12" name="Flowchart: Predefined Process 11">
              <a:extLst>
                <a:ext uri="{FF2B5EF4-FFF2-40B4-BE49-F238E27FC236}">
                  <a16:creationId xmlns:a16="http://schemas.microsoft.com/office/drawing/2014/main" id="{A0FD24B5-F297-406D-38D2-6094F6A99E6C}"/>
                </a:ext>
              </a:extLst>
            </p:cNvPr>
            <p:cNvSpPr/>
            <p:nvPr/>
          </p:nvSpPr>
          <p:spPr>
            <a:xfrm>
              <a:off x="9086377" y="3654184"/>
              <a:ext cx="227107" cy="2321339"/>
            </a:xfrm>
            <a:prstGeom prst="flowChartPredefinedProcess">
              <a:avLst/>
            </a:prstGeom>
            <a:solidFill>
              <a:srgbClr val="4472C4"/>
            </a:solidFill>
            <a:ln w="12700" cap="flat" cmpd="sng" algn="ctr">
              <a:solidFill>
                <a:srgbClr val="4472C4">
                  <a:shade val="50000"/>
                </a:srgbClr>
              </a:solidFill>
              <a:prstDash val="solid"/>
              <a:miter lim="800000"/>
            </a:ln>
            <a:effectLst/>
          </p:spPr>
          <p:txBody>
            <a:bodyPr vert="vert270"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Software Bus</a:t>
              </a:r>
            </a:p>
          </p:txBody>
        </p:sp>
        <p:sp>
          <p:nvSpPr>
            <p:cNvPr id="13" name="Rounded Rectangle 53">
              <a:extLst>
                <a:ext uri="{FF2B5EF4-FFF2-40B4-BE49-F238E27FC236}">
                  <a16:creationId xmlns:a16="http://schemas.microsoft.com/office/drawing/2014/main" id="{765AA5D2-BBEB-C7AB-94BC-ECF35EEB5954}"/>
                </a:ext>
              </a:extLst>
            </p:cNvPr>
            <p:cNvSpPr/>
            <p:nvPr/>
          </p:nvSpPr>
          <p:spPr>
            <a:xfrm>
              <a:off x="9373500" y="3654184"/>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App 1</a:t>
              </a:r>
            </a:p>
          </p:txBody>
        </p:sp>
        <p:sp>
          <p:nvSpPr>
            <p:cNvPr id="14" name="Rounded Rectangle 54">
              <a:extLst>
                <a:ext uri="{FF2B5EF4-FFF2-40B4-BE49-F238E27FC236}">
                  <a16:creationId xmlns:a16="http://schemas.microsoft.com/office/drawing/2014/main" id="{B01A7FF0-FE4C-9DB5-8996-BEA55BC89B13}"/>
                </a:ext>
              </a:extLst>
            </p:cNvPr>
            <p:cNvSpPr/>
            <p:nvPr/>
          </p:nvSpPr>
          <p:spPr>
            <a:xfrm>
              <a:off x="9373500" y="4259206"/>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App 2</a:t>
              </a:r>
            </a:p>
          </p:txBody>
        </p:sp>
        <p:sp>
          <p:nvSpPr>
            <p:cNvPr id="15" name="Rounded Rectangle 55">
              <a:extLst>
                <a:ext uri="{FF2B5EF4-FFF2-40B4-BE49-F238E27FC236}">
                  <a16:creationId xmlns:a16="http://schemas.microsoft.com/office/drawing/2014/main" id="{CFD1045D-64F4-421C-A153-0EEAA1D86692}"/>
                </a:ext>
              </a:extLst>
            </p:cNvPr>
            <p:cNvSpPr/>
            <p:nvPr/>
          </p:nvSpPr>
          <p:spPr>
            <a:xfrm>
              <a:off x="9373500" y="4870987"/>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t>
              </a:r>
            </a:p>
          </p:txBody>
        </p:sp>
        <p:sp>
          <p:nvSpPr>
            <p:cNvPr id="16" name="Rounded Rectangle 56">
              <a:extLst>
                <a:ext uri="{FF2B5EF4-FFF2-40B4-BE49-F238E27FC236}">
                  <a16:creationId xmlns:a16="http://schemas.microsoft.com/office/drawing/2014/main" id="{2015D4E5-DE1F-357E-6E2B-2FF7DEA6F7F7}"/>
                </a:ext>
              </a:extLst>
            </p:cNvPr>
            <p:cNvSpPr/>
            <p:nvPr/>
          </p:nvSpPr>
          <p:spPr>
            <a:xfrm>
              <a:off x="9373500" y="5477684"/>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App N</a:t>
              </a:r>
            </a:p>
          </p:txBody>
        </p:sp>
        <p:sp>
          <p:nvSpPr>
            <p:cNvPr id="17" name="Rounded Rectangle 57">
              <a:extLst>
                <a:ext uri="{FF2B5EF4-FFF2-40B4-BE49-F238E27FC236}">
                  <a16:creationId xmlns:a16="http://schemas.microsoft.com/office/drawing/2014/main" id="{71127007-F454-D48F-517A-99B9E0927D1D}"/>
                </a:ext>
              </a:extLst>
            </p:cNvPr>
            <p:cNvSpPr/>
            <p:nvPr/>
          </p:nvSpPr>
          <p:spPr>
            <a:xfrm>
              <a:off x="6088662" y="4259206"/>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CI</a:t>
              </a:r>
            </a:p>
          </p:txBody>
        </p:sp>
        <p:sp>
          <p:nvSpPr>
            <p:cNvPr id="18" name="Rounded Rectangle 59">
              <a:extLst>
                <a:ext uri="{FF2B5EF4-FFF2-40B4-BE49-F238E27FC236}">
                  <a16:creationId xmlns:a16="http://schemas.microsoft.com/office/drawing/2014/main" id="{256F3076-2CC4-5192-0038-B2828400CED8}"/>
                </a:ext>
              </a:extLst>
            </p:cNvPr>
            <p:cNvSpPr/>
            <p:nvPr/>
          </p:nvSpPr>
          <p:spPr>
            <a:xfrm>
              <a:off x="2210883" y="3210348"/>
              <a:ext cx="3553096" cy="3895496"/>
            </a:xfrm>
            <a:prstGeom prst="roundRect">
              <a:avLst/>
            </a:prstGeom>
            <a:noFill/>
            <a:ln w="9525" cap="flat" cmpd="sng" algn="ctr">
              <a:solidFill>
                <a:sysClr val="windowText" lastClr="000000"/>
              </a:solidFill>
              <a:prstDash val="solid"/>
              <a:round/>
              <a:headEnd type="none" w="med" len="med"/>
              <a:tailEnd type="none" w="med" len="med"/>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panose="020F0502020204030204"/>
                  <a:ea typeface="+mn-ea"/>
                  <a:cs typeface="+mn-cs"/>
                </a:rPr>
                <a:t>Ground Station</a:t>
              </a:r>
            </a:p>
          </p:txBody>
        </p:sp>
        <p:sp>
          <p:nvSpPr>
            <p:cNvPr id="19" name="Rounded Rectangle 60">
              <a:extLst>
                <a:ext uri="{FF2B5EF4-FFF2-40B4-BE49-F238E27FC236}">
                  <a16:creationId xmlns:a16="http://schemas.microsoft.com/office/drawing/2014/main" id="{399DEF06-00E2-DA9B-755A-7DA52B892E37}"/>
                </a:ext>
              </a:extLst>
            </p:cNvPr>
            <p:cNvSpPr/>
            <p:nvPr/>
          </p:nvSpPr>
          <p:spPr>
            <a:xfrm>
              <a:off x="6088662" y="4860783"/>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TO</a:t>
              </a:r>
            </a:p>
          </p:txBody>
        </p:sp>
        <p:sp>
          <p:nvSpPr>
            <p:cNvPr id="20" name="Can 223">
              <a:extLst>
                <a:ext uri="{FF2B5EF4-FFF2-40B4-BE49-F238E27FC236}">
                  <a16:creationId xmlns:a16="http://schemas.microsoft.com/office/drawing/2014/main" id="{8D2C58A7-06B7-85B3-E5EE-618B6427AB82}"/>
                </a:ext>
              </a:extLst>
            </p:cNvPr>
            <p:cNvSpPr/>
            <p:nvPr/>
          </p:nvSpPr>
          <p:spPr>
            <a:xfrm>
              <a:off x="7559176" y="5659209"/>
              <a:ext cx="1010194" cy="508496"/>
            </a:xfrm>
            <a:prstGeom prst="can">
              <a:avLst/>
            </a:prstGeom>
            <a:solidFill>
              <a:srgbClr val="4472C4"/>
            </a:solidFill>
            <a:ln w="12700" cap="flat" cmpd="sng" algn="ctr">
              <a:solidFill>
                <a:srgbClr val="4472C4">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Tables</a:t>
              </a:r>
            </a:p>
          </p:txBody>
        </p:sp>
        <p:sp>
          <p:nvSpPr>
            <p:cNvPr id="21" name="Rounded Rectangle 68">
              <a:extLst>
                <a:ext uri="{FF2B5EF4-FFF2-40B4-BE49-F238E27FC236}">
                  <a16:creationId xmlns:a16="http://schemas.microsoft.com/office/drawing/2014/main" id="{87106E82-3011-BEEF-77F7-21685D6D165D}"/>
                </a:ext>
              </a:extLst>
            </p:cNvPr>
            <p:cNvSpPr/>
            <p:nvPr/>
          </p:nvSpPr>
          <p:spPr>
            <a:xfrm>
              <a:off x="3717080" y="3732562"/>
              <a:ext cx="1932366" cy="1823500"/>
            </a:xfrm>
            <a:prstGeom prst="roundRect">
              <a:avLst/>
            </a:prstGeom>
            <a:noFill/>
            <a:ln w="9525" cap="flat" cmpd="sng" algn="ctr">
              <a:solidFill>
                <a:srgbClr val="70AD47"/>
              </a:solidFill>
              <a:prstDash val="solid"/>
              <a:round/>
              <a:headEnd type="none" w="med" len="med"/>
              <a:tailEnd type="none" w="med" len="med"/>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70AD47"/>
                  </a:solidFill>
                  <a:effectLst/>
                  <a:uLnTx/>
                  <a:uFillTx/>
                  <a:latin typeface="Calibri" panose="020F0502020204030204"/>
                  <a:ea typeface="+mn-ea"/>
                  <a:cs typeface="+mn-cs"/>
                </a:rPr>
                <a:t>KMC-CryptoLib</a:t>
              </a:r>
            </a:p>
          </p:txBody>
        </p:sp>
        <p:sp>
          <p:nvSpPr>
            <p:cNvPr id="22" name="Rounded Rectangle 69">
              <a:extLst>
                <a:ext uri="{FF2B5EF4-FFF2-40B4-BE49-F238E27FC236}">
                  <a16:creationId xmlns:a16="http://schemas.microsoft.com/office/drawing/2014/main" id="{97B99E3F-E6A1-F130-FF65-5E9657E59A6B}"/>
                </a:ext>
              </a:extLst>
            </p:cNvPr>
            <p:cNvSpPr/>
            <p:nvPr/>
          </p:nvSpPr>
          <p:spPr>
            <a:xfrm>
              <a:off x="3805447" y="4259205"/>
              <a:ext cx="1782355" cy="497839"/>
            </a:xfrm>
            <a:prstGeom prst="roundRect">
              <a:avLst/>
            </a:prstGeom>
            <a:solidFill>
              <a:srgbClr val="70AD47">
                <a:alpha val="50000"/>
              </a:srgbClr>
            </a:solidFill>
            <a:ln>
              <a:noFill/>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Apply Security</a:t>
              </a:r>
            </a:p>
          </p:txBody>
        </p:sp>
        <p:sp>
          <p:nvSpPr>
            <p:cNvPr id="23" name="Rounded Rectangle 70">
              <a:extLst>
                <a:ext uri="{FF2B5EF4-FFF2-40B4-BE49-F238E27FC236}">
                  <a16:creationId xmlns:a16="http://schemas.microsoft.com/office/drawing/2014/main" id="{B543659D-91F3-70A9-977C-529C9F486888}"/>
                </a:ext>
              </a:extLst>
            </p:cNvPr>
            <p:cNvSpPr/>
            <p:nvPr/>
          </p:nvSpPr>
          <p:spPr>
            <a:xfrm>
              <a:off x="3792084" y="4870987"/>
              <a:ext cx="1782355" cy="497838"/>
            </a:xfrm>
            <a:prstGeom prst="roundRect">
              <a:avLst/>
            </a:prstGeom>
            <a:solidFill>
              <a:srgbClr val="70AD47">
                <a:alpha val="50000"/>
              </a:srgbClr>
            </a:solidFill>
            <a:ln>
              <a:noFill/>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Process Security</a:t>
              </a:r>
            </a:p>
          </p:txBody>
        </p:sp>
        <p:sp>
          <p:nvSpPr>
            <p:cNvPr id="24" name="Can 71">
              <a:extLst>
                <a:ext uri="{FF2B5EF4-FFF2-40B4-BE49-F238E27FC236}">
                  <a16:creationId xmlns:a16="http://schemas.microsoft.com/office/drawing/2014/main" id="{53C0CC9D-7CF8-D449-8F8A-4D504A6D6DD7}"/>
                </a:ext>
              </a:extLst>
            </p:cNvPr>
            <p:cNvSpPr/>
            <p:nvPr/>
          </p:nvSpPr>
          <p:spPr>
            <a:xfrm>
              <a:off x="4178164" y="5675113"/>
              <a:ext cx="1010194" cy="508496"/>
            </a:xfrm>
            <a:prstGeom prst="can">
              <a:avLst/>
            </a:prstGeom>
            <a:solidFill>
              <a:srgbClr val="4472C4"/>
            </a:solidFill>
            <a:ln w="12700" cap="flat" cmpd="sng" algn="ctr">
              <a:solidFill>
                <a:srgbClr val="4472C4">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Tables</a:t>
              </a:r>
            </a:p>
          </p:txBody>
        </p:sp>
        <p:sp>
          <p:nvSpPr>
            <p:cNvPr id="25" name="Rounded Rectangle 72">
              <a:extLst>
                <a:ext uri="{FF2B5EF4-FFF2-40B4-BE49-F238E27FC236}">
                  <a16:creationId xmlns:a16="http://schemas.microsoft.com/office/drawing/2014/main" id="{D854B5DD-8A99-B701-7DFD-39A23D4A3A25}"/>
                </a:ext>
              </a:extLst>
            </p:cNvPr>
            <p:cNvSpPr/>
            <p:nvPr/>
          </p:nvSpPr>
          <p:spPr>
            <a:xfrm>
              <a:off x="2333566" y="3732563"/>
              <a:ext cx="1178862" cy="1823500"/>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Ground Station Software</a:t>
              </a:r>
            </a:p>
          </p:txBody>
        </p:sp>
        <p:cxnSp>
          <p:nvCxnSpPr>
            <p:cNvPr id="26" name="Straight Arrow Connector 25">
              <a:extLst>
                <a:ext uri="{FF2B5EF4-FFF2-40B4-BE49-F238E27FC236}">
                  <a16:creationId xmlns:a16="http://schemas.microsoft.com/office/drawing/2014/main" id="{D3603732-B76C-B138-2026-7028BF58E225}"/>
                </a:ext>
              </a:extLst>
            </p:cNvPr>
            <p:cNvCxnSpPr>
              <a:stCxn id="46" idx="3"/>
              <a:endCxn id="41" idx="1"/>
            </p:cNvCxnSpPr>
            <p:nvPr/>
          </p:nvCxnSpPr>
          <p:spPr>
            <a:xfrm>
              <a:off x="5587802" y="4508125"/>
              <a:ext cx="500860" cy="1"/>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27" name="Straight Arrow Connector 26">
              <a:extLst>
                <a:ext uri="{FF2B5EF4-FFF2-40B4-BE49-F238E27FC236}">
                  <a16:creationId xmlns:a16="http://schemas.microsoft.com/office/drawing/2014/main" id="{5CEC95C5-B758-A6E4-8007-71C16A648729}"/>
                </a:ext>
              </a:extLst>
            </p:cNvPr>
            <p:cNvCxnSpPr>
              <a:stCxn id="43" idx="1"/>
              <a:endCxn id="47" idx="3"/>
            </p:cNvCxnSpPr>
            <p:nvPr/>
          </p:nvCxnSpPr>
          <p:spPr>
            <a:xfrm flipH="1">
              <a:off x="5574439" y="5109703"/>
              <a:ext cx="514223" cy="10203"/>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28" name="Straight Arrow Connector 27">
              <a:extLst>
                <a:ext uri="{FF2B5EF4-FFF2-40B4-BE49-F238E27FC236}">
                  <a16:creationId xmlns:a16="http://schemas.microsoft.com/office/drawing/2014/main" id="{034119CB-04AB-9436-CFF0-C29CCD20F299}"/>
                </a:ext>
              </a:extLst>
            </p:cNvPr>
            <p:cNvCxnSpPr>
              <a:endCxn id="46" idx="1"/>
            </p:cNvCxnSpPr>
            <p:nvPr/>
          </p:nvCxnSpPr>
          <p:spPr>
            <a:xfrm flipV="1">
              <a:off x="3512428" y="4508125"/>
              <a:ext cx="293019" cy="1"/>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30" name="Straight Arrow Connector 29">
              <a:extLst>
                <a:ext uri="{FF2B5EF4-FFF2-40B4-BE49-F238E27FC236}">
                  <a16:creationId xmlns:a16="http://schemas.microsoft.com/office/drawing/2014/main" id="{1F368BA2-F878-E5DF-E712-CD532D654D22}"/>
                </a:ext>
              </a:extLst>
            </p:cNvPr>
            <p:cNvCxnSpPr>
              <a:stCxn id="47" idx="1"/>
            </p:cNvCxnSpPr>
            <p:nvPr/>
          </p:nvCxnSpPr>
          <p:spPr>
            <a:xfrm flipH="1">
              <a:off x="3512428" y="5119906"/>
              <a:ext cx="279656" cy="0"/>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31" name="Straight Arrow Connector 30">
              <a:extLst>
                <a:ext uri="{FF2B5EF4-FFF2-40B4-BE49-F238E27FC236}">
                  <a16:creationId xmlns:a16="http://schemas.microsoft.com/office/drawing/2014/main" id="{9CF81A45-1ECF-CCD7-F628-7E8C29A75E7F}"/>
                </a:ext>
              </a:extLst>
            </p:cNvPr>
            <p:cNvCxnSpPr>
              <a:stCxn id="41" idx="3"/>
              <a:endCxn id="34" idx="1"/>
            </p:cNvCxnSpPr>
            <p:nvPr/>
          </p:nvCxnSpPr>
          <p:spPr>
            <a:xfrm flipV="1">
              <a:off x="6907446" y="4508125"/>
              <a:ext cx="279013" cy="1"/>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32" name="Straight Arrow Connector 31">
              <a:extLst>
                <a:ext uri="{FF2B5EF4-FFF2-40B4-BE49-F238E27FC236}">
                  <a16:creationId xmlns:a16="http://schemas.microsoft.com/office/drawing/2014/main" id="{6C935876-21C5-84EA-F4B1-5FC29ED99FF7}"/>
                </a:ext>
              </a:extLst>
            </p:cNvPr>
            <p:cNvCxnSpPr>
              <a:endCxn id="43" idx="3"/>
            </p:cNvCxnSpPr>
            <p:nvPr/>
          </p:nvCxnSpPr>
          <p:spPr>
            <a:xfrm flipH="1">
              <a:off x="6907446" y="5106618"/>
              <a:ext cx="269033" cy="3085"/>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33" name="Straight Connector 32">
              <a:extLst>
                <a:ext uri="{FF2B5EF4-FFF2-40B4-BE49-F238E27FC236}">
                  <a16:creationId xmlns:a16="http://schemas.microsoft.com/office/drawing/2014/main" id="{61AA7AB2-9466-3EAF-FEA6-685DECDE83F7}"/>
                </a:ext>
              </a:extLst>
            </p:cNvPr>
            <p:cNvCxnSpPr>
              <a:cxnSpLocks/>
              <a:stCxn id="48" idx="1"/>
              <a:endCxn id="45" idx="2"/>
            </p:cNvCxnSpPr>
            <p:nvPr/>
          </p:nvCxnSpPr>
          <p:spPr>
            <a:xfrm flipV="1">
              <a:off x="4683261" y="5556062"/>
              <a:ext cx="2" cy="119051"/>
            </a:xfrm>
            <a:prstGeom prst="line">
              <a:avLst/>
            </a:prstGeom>
            <a:noFill/>
            <a:ln w="9525" cap="flat" cmpd="sng" algn="ctr">
              <a:solidFill>
                <a:sysClr val="windowText" lastClr="000000"/>
              </a:solidFill>
              <a:prstDash val="solid"/>
              <a:miter lim="800000"/>
              <a:headEnd type="none"/>
              <a:tailEnd type="none"/>
            </a:ln>
            <a:effectLst/>
          </p:spPr>
        </p:cxnSp>
        <p:cxnSp>
          <p:nvCxnSpPr>
            <p:cNvPr id="34" name="Straight Connector 33">
              <a:extLst>
                <a:ext uri="{FF2B5EF4-FFF2-40B4-BE49-F238E27FC236}">
                  <a16:creationId xmlns:a16="http://schemas.microsoft.com/office/drawing/2014/main" id="{E51CC17D-37B6-7BCF-054B-D5D85B930A4B}"/>
                </a:ext>
              </a:extLst>
            </p:cNvPr>
            <p:cNvCxnSpPr>
              <a:stCxn id="44" idx="1"/>
              <a:endCxn id="33" idx="2"/>
            </p:cNvCxnSpPr>
            <p:nvPr/>
          </p:nvCxnSpPr>
          <p:spPr>
            <a:xfrm flipV="1">
              <a:off x="8064273" y="5556063"/>
              <a:ext cx="2" cy="103146"/>
            </a:xfrm>
            <a:prstGeom prst="line">
              <a:avLst/>
            </a:prstGeom>
            <a:noFill/>
            <a:ln w="9525" cap="flat" cmpd="sng" algn="ctr">
              <a:solidFill>
                <a:sysClr val="windowText" lastClr="000000"/>
              </a:solidFill>
              <a:prstDash val="solid"/>
              <a:miter lim="800000"/>
              <a:headEnd type="none"/>
              <a:tailEnd type="none"/>
            </a:ln>
            <a:effectLst/>
          </p:spPr>
        </p:cxnSp>
      </p:grpSp>
      <p:sp>
        <p:nvSpPr>
          <p:cNvPr id="40" name="Rectangle: Rounded Corners 39">
            <a:extLst>
              <a:ext uri="{FF2B5EF4-FFF2-40B4-BE49-F238E27FC236}">
                <a16:creationId xmlns:a16="http://schemas.microsoft.com/office/drawing/2014/main" id="{93BC4366-316D-1BC7-9E2B-60EF918443C7}"/>
              </a:ext>
            </a:extLst>
          </p:cNvPr>
          <p:cNvSpPr/>
          <p:nvPr/>
        </p:nvSpPr>
        <p:spPr>
          <a:xfrm>
            <a:off x="2097020" y="254217"/>
            <a:ext cx="4765136"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000" b="1">
                <a:solidFill>
                  <a:srgbClr val="000099"/>
                </a:solidFill>
                <a:latin typeface="Cambria"/>
                <a:ea typeface="Cambria"/>
              </a:rPr>
              <a:t>CryptoLib: KMC Integration</a:t>
            </a:r>
            <a:endParaRPr lang="en-US" sz="2000" b="1">
              <a:solidFill>
                <a:srgbClr val="000099"/>
              </a:solidFill>
              <a:latin typeface="Cambria" panose="02040503050406030204" pitchFamily="18" charset="0"/>
              <a:ea typeface="Cambria"/>
            </a:endParaRPr>
          </a:p>
        </p:txBody>
      </p:sp>
      <p:pic>
        <p:nvPicPr>
          <p:cNvPr id="3" name="Picture 2">
            <a:extLst>
              <a:ext uri="{FF2B5EF4-FFF2-40B4-BE49-F238E27FC236}">
                <a16:creationId xmlns:a16="http://schemas.microsoft.com/office/drawing/2014/main" id="{0F348726-2AA0-E251-3B0C-EC1B7AB87BF8}"/>
              </a:ext>
            </a:extLst>
          </p:cNvPr>
          <p:cNvPicPr>
            <a:picLocks noChangeAspect="1"/>
          </p:cNvPicPr>
          <p:nvPr/>
        </p:nvPicPr>
        <p:blipFill>
          <a:blip r:embed="rId2"/>
          <a:stretch>
            <a:fillRect/>
          </a:stretch>
        </p:blipFill>
        <p:spPr>
          <a:xfrm>
            <a:off x="1373273" y="5069609"/>
            <a:ext cx="2031038" cy="587589"/>
          </a:xfrm>
          <a:prstGeom prst="rect">
            <a:avLst/>
          </a:prstGeom>
        </p:spPr>
      </p:pic>
      <p:sp>
        <p:nvSpPr>
          <p:cNvPr id="4" name="Footer Placeholder 3">
            <a:extLst>
              <a:ext uri="{FF2B5EF4-FFF2-40B4-BE49-F238E27FC236}">
                <a16:creationId xmlns:a16="http://schemas.microsoft.com/office/drawing/2014/main" id="{581D102B-090A-0CDE-113E-7BF1CA6B395F}"/>
              </a:ext>
            </a:extLst>
          </p:cNvPr>
          <p:cNvSpPr>
            <a:spLocks noGrp="1"/>
          </p:cNvSpPr>
          <p:nvPr>
            <p:ph type="ftr" sz="quarter" idx="10"/>
          </p:nvPr>
        </p:nvSpPr>
        <p:spPr>
          <a:xfrm>
            <a:off x="1238252" y="6356354"/>
            <a:ext cx="6696075" cy="365125"/>
          </a:xfrm>
        </p:spPr>
        <p:txBody>
          <a:bodyPr/>
          <a:lstStyle/>
          <a:p>
            <a:pPr>
              <a:defRPr/>
            </a:pPr>
            <a:r>
              <a:rPr lang="en-US"/>
              <a:t>NASA IV&amp;V JSTAR </a:t>
            </a:r>
          </a:p>
        </p:txBody>
      </p:sp>
    </p:spTree>
    <p:extLst>
      <p:ext uri="{BB962C8B-B14F-4D97-AF65-F5344CB8AC3E}">
        <p14:creationId xmlns:p14="http://schemas.microsoft.com/office/powerpoint/2010/main" val="22700048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Agenda&amp;quot;&quot;/&gt;&lt;property id=&quot;20307&quot; value=&quot;491&quot;/&gt;&lt;/object&gt;&lt;object type=&quot;3&quot; unique_id=&quot;10011&quot;&gt;&lt;property id=&quot;20148&quot; value=&quot;5&quot;/&gt;&lt;property id=&quot;20300&quot; value=&quot;Slide 7 - &amp;quot;Current Use&amp;quot;&quot;/&gt;&lt;property id=&quot;20307&quot; value=&quot;603&quot;/&gt;&lt;/object&gt;&lt;object type=&quot;3&quot; unique_id=&quot;10020&quot;&gt;&lt;property id=&quot;20148&quot; value=&quot;5&quot;/&gt;&lt;property id=&quot;20300&quot; value=&quot;Slide 11 - &amp;quot;Conclusion&amp;quot;&quot;/&gt;&lt;property id=&quot;20307&quot; value=&quot;599&quot;/&gt;&lt;/object&gt;&lt;object type=&quot;3&quot; unique_id=&quot;10078&quot;&gt;&lt;property id=&quot;20148&quot; value=&quot;5&quot;/&gt;&lt;property id=&quot;20300&quot; value=&quot;Slide 3 - &amp;quot;ITCSB Description&amp;quot;&quot;/&gt;&lt;property id=&quot;20307&quot; value=&quot;626&quot;/&gt;&lt;/object&gt;&lt;object type=&quot;3&quot; unique_id=&quot;10079&quot;&gt;&lt;property id=&quot;20148&quot; value=&quot;5&quot;/&gt;&lt;property id=&quot;20300&quot; value=&quot;Slide 4 - &amp;quot;ITCSB Features&amp;quot;&quot;/&gt;&lt;property id=&quot;20307&quot; value=&quot;622&quot;/&gt;&lt;/object&gt;&lt;object type=&quot;3&quot; unique_id=&quot;10080&quot;&gt;&lt;property id=&quot;20148&quot; value=&quot;5&quot;/&gt;&lt;property id=&quot;20300&quot; value=&quot;Slide 5 - &amp;quot;ITCSB Interception&amp;quot;&quot;/&gt;&lt;property id=&quot;20307&quot; value=&quot;627&quot;/&gt;&lt;/object&gt;&lt;object type=&quot;3&quot; unique_id=&quot;10081&quot;&gt;&lt;property id=&quot;20148&quot; value=&quot;5&quot;/&gt;&lt;property id=&quot;20300&quot; value=&quot;Slide 6 - &amp;quot;ITCSB Interception&amp;quot;&quot;/&gt;&lt;property id=&quot;20307&quot; value=&quot;624&quot;/&gt;&lt;/object&gt;&lt;object type=&quot;3&quot; unique_id=&quot;10183&quot;&gt;&lt;property id=&quot;20148&quot; value=&quot;5&quot;/&gt;&lt;property id=&quot;20300&quot; value=&quot;Slide 8&quot;/&gt;&lt;property id=&quot;20307&quot; value=&quot;628&quot;/&gt;&lt;/object&gt;&lt;object type=&quot;3&quot; unique_id=&quot;10184&quot;&gt;&lt;property id=&quot;20148&quot; value=&quot;5&quot;/&gt;&lt;property id=&quot;20300&quot; value=&quot;Slide 9&quot;/&gt;&lt;property id=&quot;20307&quot; value=&quot;629&quot;/&gt;&lt;/object&gt;&lt;object type=&quot;3&quot; unique_id=&quot;10185&quot;&gt;&lt;property id=&quot;20148&quot; value=&quot;5&quot;/&gt;&lt;property id=&quot;20300&quot; value=&quot;Slide 10&quot;/&gt;&lt;property id=&quot;20307&quot; value=&quot;630&quot;/&gt;&lt;/object&gt;&lt;/object&gt;&lt;/object&gt;&lt;/database&gt;"/>
  <p:tag name="SECTOMILLISECCONVERTED" val="1"/>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683b4b1-f43f-4114-9370-8d0bd2b1ca1b" xsi:nil="true"/>
    <lcf76f155ced4ddcb4097134ff3c332f xmlns="410a2472-efc4-4fa9-806c-5000036cce56">
      <Terms xmlns="http://schemas.microsoft.com/office/infopath/2007/PartnerControls"/>
    </lcf76f155ced4ddcb4097134ff3c332f>
    <notes xmlns="410a2472-efc4-4fa9-806c-5000036cce56" xsi:nil="true"/>
    <Date_x002f_Time xmlns="410a2472-efc4-4fa9-806c-5000036cce56" xsi:nil="true"/>
    <SharedWithUsers xmlns="d683b4b1-f43f-4114-9370-8d0bd2b1ca1b">
      <UserInfo>
        <DisplayName>Brown, Robert J. (IVV-1800)[TMC Technologies]</DisplayName>
        <AccountId>30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A82A82E76B3841A9DDF37928528FAC" ma:contentTypeVersion="16" ma:contentTypeDescription="Create a new document." ma:contentTypeScope="" ma:versionID="7c225327943027cc8ec2ecdfe09ba90f">
  <xsd:schema xmlns:xsd="http://www.w3.org/2001/XMLSchema" xmlns:xs="http://www.w3.org/2001/XMLSchema" xmlns:p="http://schemas.microsoft.com/office/2006/metadata/properties" xmlns:ns2="410a2472-efc4-4fa9-806c-5000036cce56" xmlns:ns3="d683b4b1-f43f-4114-9370-8d0bd2b1ca1b" targetNamespace="http://schemas.microsoft.com/office/2006/metadata/properties" ma:root="true" ma:fieldsID="78e0317d86387222f6bad718fb3169e7" ns2:_="" ns3:_="">
    <xsd:import namespace="410a2472-efc4-4fa9-806c-5000036cce56"/>
    <xsd:import namespace="d683b4b1-f43f-4114-9370-8d0bd2b1ca1b"/>
    <xsd:element name="properties">
      <xsd:complexType>
        <xsd:sequence>
          <xsd:element name="documentManagement">
            <xsd:complexType>
              <xsd:all>
                <xsd:element ref="ns2:Date_x002f_Time"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0a2472-efc4-4fa9-806c-5000036cce56" elementFormDefault="qualified">
    <xsd:import namespace="http://schemas.microsoft.com/office/2006/documentManagement/types"/>
    <xsd:import namespace="http://schemas.microsoft.com/office/infopath/2007/PartnerControls"/>
    <xsd:element name="Date_x002f_Time" ma:index="8" nillable="true" ma:displayName="Date/Time" ma:format="DateOnly" ma:internalName="Date_x002f_Tim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notes" ma:index="22" nillable="true" ma:displayName="notes" ma:format="Dropdown" ma:internalName="notes">
      <xsd:simpleType>
        <xsd:restriction base="dms:Text">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83b4b1-f43f-4114-9370-8d0bd2b1ca1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e406ff8-ec76-4ebd-b936-afc87dad63af}" ma:internalName="TaxCatchAll" ma:showField="CatchAllData" ma:web="d683b4b1-f43f-4114-9370-8d0bd2b1ca1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9F2AEA-688A-45AD-BD38-90E8F5E65BCF}">
  <ds:schemaRefs>
    <ds:schemaRef ds:uri="410a2472-efc4-4fa9-806c-5000036cce56"/>
    <ds:schemaRef ds:uri="d683b4b1-f43f-4114-9370-8d0bd2b1ca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27BD339-96AA-48A7-AB33-E47E3B7ED2D5}">
  <ds:schemaRefs>
    <ds:schemaRef ds:uri="410a2472-efc4-4fa9-806c-5000036cce56"/>
    <ds:schemaRef ds:uri="d683b4b1-f43f-4114-9370-8d0bd2b1ca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097956-A9D4-4D2A-8306-A128599574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904</Words>
  <Application>Microsoft Office PowerPoint</Application>
  <PresentationFormat>On-screen Show (4:3)</PresentationFormat>
  <Paragraphs>193</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Arial,Sans-Serif</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High Level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Frank Huy</Manager>
  <Company>NASA IV&amp;V Facility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JSTAR vCloud</dc:title>
  <dc:subject>SMAP</dc:subject>
  <dc:creator>David.C.Cutright@nasa.gov</dc:creator>
  <cp:lastModifiedBy>Cutright, David C. (IVV-1800)[TMC Technologies]</cp:lastModifiedBy>
  <cp:revision>2</cp:revision>
  <dcterms:created xsi:type="dcterms:W3CDTF">2006-08-16T00:00:00Z</dcterms:created>
  <dcterms:modified xsi:type="dcterms:W3CDTF">2024-01-19T21:21:55Z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0x01010011A82A82E76B3841A9DDF37928528FAC</vt:lpwstr>
  </property>
  <property fmtid="{D5CDD505-2E9C-101B-9397-08002B2CF9AE}" pid="3" name="MediaServiceImageTags">
    <vt:lpwstr/>
  </property>
</Properties>
</file>