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784" r:id="rId2"/>
    <p:sldId id="798" r:id="rId3"/>
    <p:sldId id="774" r:id="rId4"/>
    <p:sldId id="807" r:id="rId5"/>
    <p:sldId id="817" r:id="rId6"/>
    <p:sldId id="808" r:id="rId7"/>
    <p:sldId id="809" r:id="rId8"/>
    <p:sldId id="810" r:id="rId9"/>
    <p:sldId id="806" r:id="rId10"/>
    <p:sldId id="818" r:id="rId11"/>
    <p:sldId id="786" r:id="rId12"/>
    <p:sldId id="782" r:id="rId13"/>
    <p:sldId id="258" r:id="rId14"/>
    <p:sldId id="813" r:id="rId15"/>
    <p:sldId id="812" r:id="rId16"/>
    <p:sldId id="814" r:id="rId17"/>
    <p:sldId id="815" r:id="rId18"/>
    <p:sldId id="816" r:id="rId19"/>
    <p:sldId id="799" r:id="rId20"/>
    <p:sldId id="805" r:id="rId21"/>
    <p:sldId id="54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AFB751-315F-9CE8-5F71-F1A9D4E68A3D}" name="Fusco, Jesse C. (ARC-RE)" initials="FJC(R" userId="S::jfusco1@ndc.nasa.gov::82487655-9f10-4cf6-bd36-e69290a01bc0" providerId="AD"/>
  <p188:author id="{07BA10A1-8ABB-0F6A-59C9-40789B817647}" name="Stevenson, Terry H. (ARC-TI)[KBR Wyle Services, LLC]" initials="SL" userId="S::thsteven@ndc.nasa.gov::2d521612-6080-4750-b64b-a8993f898952" providerId="AD"/>
  <p188:author id="{23D7B1D3-75C7-9B18-0BD9-3CE4B22F32D5}" name="Nakamura, Robert (ARC-RE)" initials="RN" userId="S::rhnakamu@ndc.nasa.gov::fb626da0-215c-4139-a78c-4b5374e395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26"/>
    <a:srgbClr val="000066"/>
    <a:srgbClr val="0EA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E14903-BA81-4F30-BBB1-8574E05C4170}" v="4912" dt="2024-01-19T19:09:48.329"/>
    <p1510:client id="{AE5AF3C3-FE5F-431D-A617-AB42623AED2D}" v="4011" dt="2024-01-19T21:05:32.156"/>
    <p1510:client id="{FC1DC638-3FBC-BE43-A92A-C9C617D4E118}" v="4059" dt="2024-01-18T21:57:36.962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47"/>
    <p:restoredTop sz="94699"/>
  </p:normalViewPr>
  <p:slideViewPr>
    <p:cSldViewPr snapToGrid="0">
      <p:cViewPr varScale="1">
        <p:scale>
          <a:sx n="161" d="100"/>
          <a:sy n="161" d="100"/>
        </p:scale>
        <p:origin x="126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758F7-7422-C448-B976-1225CACA54C7}" type="datetimeFigureOut">
              <a:rPr lang="en-US" smtClean="0"/>
              <a:t>1/20/24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FF554-102B-D249-8D09-D5F244C1D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24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FF554-102B-D249-8D09-D5F244C1DF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8766B-0591-264D-936C-1DA9BEF722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3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Points to make: </a:t>
            </a:r>
            <a:br>
              <a:rPr lang="en-US"/>
            </a:br>
            <a:r>
              <a:rPr lang="en-US"/>
              <a:t>payload gets lots of space!  </a:t>
            </a:r>
          </a:p>
          <a:p>
            <a:r>
              <a:rPr lang="en-US"/>
              <a:t>antenna 90d from solar array</a:t>
            </a:r>
          </a:p>
          <a:p>
            <a:r>
              <a:rPr lang="en-US"/>
              <a:t>ST 90d from both</a:t>
            </a:r>
          </a:p>
          <a:p>
            <a:r>
              <a:rPr lang="en-US"/>
              <a:t>Prop system at far end</a:t>
            </a:r>
          </a:p>
          <a:p>
            <a:r>
              <a:rPr lang="en-US"/>
              <a:t>Eps is all COTS and has been error free!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9897DB-06F4-4588-9CC4-AEFF483B1B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21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FF554-102B-D249-8D09-D5F244C1DF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92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FF554-102B-D249-8D09-D5F244C1DF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Luckily the Nov 16</a:t>
            </a:r>
            <a:r>
              <a:rPr lang="en-US" baseline="30000"/>
              <a:t>th</a:t>
            </a:r>
            <a:r>
              <a:rPr lang="en-US"/>
              <a:t> (actual launch date) had a lower probability and our trajectory nominally flew past the moon and no </a:t>
            </a:r>
            <a:r>
              <a:rPr lang="en-US" err="1"/>
              <a:t>dV</a:t>
            </a:r>
            <a:r>
              <a:rPr lang="en-US"/>
              <a:t> was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FF554-102B-D249-8D09-D5F244C1DF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5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690A-81B7-024F-A278-700F3A52638C}" type="datetimeFigureOut">
              <a:rPr lang="en-US" smtClean="0"/>
              <a:t>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A928-D79E-DB4C-8AE7-FF40828A7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690A-81B7-024F-A278-700F3A52638C}" type="datetimeFigureOut">
              <a:rPr lang="en-US" smtClean="0"/>
              <a:t>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A928-D79E-DB4C-8AE7-FF40828A7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4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690A-81B7-024F-A278-700F3A52638C}" type="datetimeFigureOut">
              <a:rPr lang="en-US" smtClean="0"/>
              <a:t>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A928-D79E-DB4C-8AE7-FF40828A7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3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690A-81B7-024F-A278-700F3A52638C}" type="datetimeFigureOut">
              <a:rPr lang="en-US" smtClean="0"/>
              <a:t>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3581400" cy="355890"/>
          </a:xfr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05CDB29-DFE8-414A-8876-EC9B7B6225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5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690A-81B7-024F-A278-700F3A52638C}" type="datetimeFigureOut">
              <a:rPr lang="en-US" smtClean="0"/>
              <a:t>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A928-D79E-DB4C-8AE7-FF40828A7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6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690A-81B7-024F-A278-700F3A52638C}" type="datetimeFigureOut">
              <a:rPr lang="en-US" smtClean="0"/>
              <a:t>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A928-D79E-DB4C-8AE7-FF40828A7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2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690A-81B7-024F-A278-700F3A52638C}" type="datetimeFigureOut">
              <a:rPr lang="en-US" smtClean="0"/>
              <a:t>1/20/24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A928-D79E-DB4C-8AE7-FF40828A7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3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690A-81B7-024F-A278-700F3A52638C}" type="datetimeFigureOut">
              <a:rPr lang="en-US" smtClean="0"/>
              <a:t>1/20/24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A928-D79E-DB4C-8AE7-FF40828A7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8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690A-81B7-024F-A278-700F3A52638C}" type="datetimeFigureOut">
              <a:rPr lang="en-US" smtClean="0"/>
              <a:t>1/20/24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A928-D79E-DB4C-8AE7-FF40828A7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9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690A-81B7-024F-A278-700F3A52638C}" type="datetimeFigureOut">
              <a:rPr lang="en-US" smtClean="0"/>
              <a:t>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A928-D79E-DB4C-8AE7-FF40828A7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4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690A-81B7-024F-A278-700F3A52638C}" type="datetimeFigureOut">
              <a:rPr lang="en-US" smtClean="0"/>
              <a:t>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A928-D79E-DB4C-8AE7-FF40828A7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33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BF479AE-B2D6-C7B6-E2C7-A63C3F4439BF}"/>
              </a:ext>
            </a:extLst>
          </p:cNvPr>
          <p:cNvSpPr/>
          <p:nvPr userDrawn="1"/>
        </p:nvSpPr>
        <p:spPr>
          <a:xfrm>
            <a:off x="0" y="0"/>
            <a:ext cx="12192000" cy="903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A690A-81B7-024F-A278-700F3A52638C}" type="datetimeFigureOut">
              <a:rPr lang="en-US" smtClean="0"/>
              <a:t>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9FA928-D79E-DB4C-8AE7-FF40828A74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Image result for nasa ames logo">
            <a:extLst>
              <a:ext uri="{FF2B5EF4-FFF2-40B4-BE49-F238E27FC236}">
                <a16:creationId xmlns:a16="http://schemas.microsoft.com/office/drawing/2014/main" id="{DF151354-8C11-492D-9937-67DE880BDB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8074" y="29619"/>
            <a:ext cx="1336491" cy="76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846D43-622E-9EBC-5095-5AA8F64DA3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33" y="81611"/>
            <a:ext cx="920131" cy="7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6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3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16.png"/><Relationship Id="rId10" Type="http://schemas.openxmlformats.org/officeDocument/2006/relationships/image" Target="../media/image11.wmf"/><Relationship Id="rId19" Type="http://schemas.openxmlformats.org/officeDocument/2006/relationships/image" Target="../media/image20.png"/><Relationship Id="rId4" Type="http://schemas.openxmlformats.org/officeDocument/2006/relationships/image" Target="../media/image10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15.png"/><Relationship Id="rId2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82B08998-2FD9-3DA0-263D-FB144FE6B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3" t="5228" r="30463" b="17024"/>
          <a:stretch/>
        </p:blipFill>
        <p:spPr>
          <a:xfrm>
            <a:off x="5298842" y="1200647"/>
            <a:ext cx="6174889" cy="5657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5644B3-9D0E-B4D7-E144-21019CAC4B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177" y="4244702"/>
            <a:ext cx="2796772" cy="1992921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171B25EB-1D57-0EA5-30C6-FDD475EA8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40" y="235596"/>
            <a:ext cx="99338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Flight Experience and Lessons Learned from BioSentinel: </a:t>
            </a:r>
            <a:br>
              <a:rPr lang="en-US" sz="24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A 6U Deep Space CubeSat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7EC0DD-564D-4DF0-31FC-E4D2DDB54BA7}"/>
              </a:ext>
            </a:extLst>
          </p:cNvPr>
          <p:cNvSpPr txBox="1"/>
          <p:nvPr/>
        </p:nvSpPr>
        <p:spPr>
          <a:xfrm>
            <a:off x="175969" y="1956740"/>
            <a:ext cx="7415456" cy="147732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eaLnBrk="1" hangingPunct="1"/>
            <a:r>
              <a:rPr lang="en-US" sz="2000">
                <a:solidFill>
                  <a:schemeClr val="bg1"/>
                </a:solidFill>
                <a:cs typeface="Arial Narrow" panose="020B0604020202020204" pitchFamily="34" charset="0"/>
              </a:rPr>
              <a:t>Jesse Fusco – ADCS Lead, Mission Operation Manager</a:t>
            </a:r>
          </a:p>
          <a:p>
            <a:pPr eaLnBrk="1" hangingPunct="1"/>
            <a:r>
              <a:rPr lang="en-US" sz="2000">
                <a:solidFill>
                  <a:schemeClr val="bg1"/>
                </a:solidFill>
                <a:cs typeface="Arial Narrow" panose="020B0604020202020204" pitchFamily="34" charset="0"/>
              </a:rPr>
              <a:t>Terry Stevenson – Propulsion Lead, Flight Director</a:t>
            </a:r>
          </a:p>
          <a:p>
            <a:pPr eaLnBrk="1" hangingPunct="1"/>
            <a:r>
              <a:rPr lang="en-US" sz="2000">
                <a:solidFill>
                  <a:schemeClr val="bg1"/>
                </a:solidFill>
                <a:cs typeface="Arial Narrow" panose="020B0604020202020204" pitchFamily="34" charset="0"/>
              </a:rPr>
              <a:t>Robert Nakamura – Fault Management Lead, Flight Director</a:t>
            </a:r>
          </a:p>
          <a:p>
            <a:pPr eaLnBrk="1" hangingPunct="1"/>
            <a:endParaRPr lang="en-US" sz="2000">
              <a:solidFill>
                <a:schemeClr val="bg1"/>
              </a:solidFill>
              <a:cs typeface="Arial Narrow" panose="020B0604020202020204" pitchFamily="34" charset="0"/>
            </a:endParaRPr>
          </a:p>
          <a:p>
            <a:pPr eaLnBrk="1" hangingPunct="1"/>
            <a:r>
              <a:rPr lang="en-US" sz="2000">
                <a:solidFill>
                  <a:schemeClr val="bg1"/>
                </a:solidFill>
                <a:cs typeface="Arial Narrow" panose="020B0604020202020204" pitchFamily="34" charset="0"/>
              </a:rPr>
              <a:t>NASA Ames Research Center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5F3435F-5788-B921-8ED2-4ECEE593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BB75CD-1B0E-1E6B-1592-F718EFA81BA9}"/>
              </a:ext>
            </a:extLst>
          </p:cNvPr>
          <p:cNvSpPr txBox="1"/>
          <p:nvPr/>
        </p:nvSpPr>
        <p:spPr>
          <a:xfrm>
            <a:off x="10515480" y="6520652"/>
            <a:ext cx="21502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NASA/Daniel Rutter</a:t>
            </a:r>
          </a:p>
        </p:txBody>
      </p:sp>
    </p:spTree>
    <p:extLst>
      <p:ext uri="{BB962C8B-B14F-4D97-AF65-F5344CB8AC3E}">
        <p14:creationId xmlns:p14="http://schemas.microsoft.com/office/powerpoint/2010/main" val="7699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63C0E4D-CEE2-B825-E1FD-480D914DB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92174"/>
            <a:ext cx="12192000" cy="596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F0D596-7C31-E17E-D4D3-5F7D276F2F36}"/>
              </a:ext>
            </a:extLst>
          </p:cNvPr>
          <p:cNvSpPr txBox="1"/>
          <p:nvPr/>
        </p:nvSpPr>
        <p:spPr>
          <a:xfrm>
            <a:off x="10706763" y="6547150"/>
            <a:ext cx="13453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NASA/Bill Ingalls </a:t>
            </a:r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7" name="Picture 6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DBEF04CE-6019-5892-8396-461E7EE77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48" y="1295400"/>
            <a:ext cx="4338242" cy="323596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33106AC1-DA1A-497F-9D87-A600466AF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Launch and Deployment: November 16, 2022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8AC89C-DA5E-4A6A-9884-35B532B4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10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mbined">
            <a:hlinkClick r:id="" action="ppaction://media"/>
            <a:extLst>
              <a:ext uri="{FF2B5EF4-FFF2-40B4-BE49-F238E27FC236}">
                <a16:creationId xmlns:a16="http://schemas.microsoft.com/office/drawing/2014/main" id="{584053B9-4128-409A-FF97-BBC4762381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7846" y="3737113"/>
            <a:ext cx="5544153" cy="3095486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33106AC1-DA1A-497F-9D87-A600466AF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Mission Summary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8AC89C-DA5E-4A6A-9884-35B532B4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68B0FA4-2E18-672D-6556-876FF0AC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8" y="963539"/>
            <a:ext cx="11849271" cy="2675596"/>
          </a:xfrm>
        </p:spPr>
        <p:txBody>
          <a:bodyPr>
            <a:no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Successfully operating for over a year and 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Completed the science phase and currently in extended mission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&gt;27 million km from Earth with no mission ending anomalies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LET radiation detector still collecting valuable science data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All subsystems in good shape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ADCS has performed fabulously – high performance, no errors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Prop system has overcome some issues but maintains very high propellant margins (94% remain!)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FSW/CDH had some early hiccups, but has stabilized with a patch applied to fix most bugs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E4013F-433D-E45D-717D-344628BC2D87}"/>
              </a:ext>
            </a:extLst>
          </p:cNvPr>
          <p:cNvSpPr txBox="1">
            <a:spLocks/>
          </p:cNvSpPr>
          <p:nvPr/>
        </p:nvSpPr>
        <p:spPr>
          <a:xfrm>
            <a:off x="29981" y="3531374"/>
            <a:ext cx="6553702" cy="3587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No unexplained or radiation-drive processor reset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EPS has incurred no anomalies from deep-space environment</a:t>
            </a:r>
          </a:p>
          <a:p>
            <a:pPr lvl="2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Excellent performance through 34min eclipse</a:t>
            </a:r>
          </a:p>
          <a:p>
            <a:pPr lvl="2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SA and Batteries show better than predicted degradation over time, maintaining large margins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Comm subsystem has operated as expected</a:t>
            </a:r>
          </a:p>
          <a:p>
            <a:pPr lvl="2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Downlinked &gt;24,000 files (50/50 payload/bus)</a:t>
            </a:r>
          </a:p>
          <a:p>
            <a:pPr lvl="2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Link margins supporting highest data rates w/ MGA</a:t>
            </a:r>
          </a:p>
          <a:p>
            <a:pPr lvl="2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Supported DSN beacon tone test</a:t>
            </a:r>
          </a:p>
          <a:p>
            <a:pPr lvl="2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Thermal constraints limit transmitter on time to 3hrs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30B923-305F-8256-89FC-720F9DF236EF}"/>
              </a:ext>
            </a:extLst>
          </p:cNvPr>
          <p:cNvSpPr txBox="1"/>
          <p:nvPr/>
        </p:nvSpPr>
        <p:spPr>
          <a:xfrm>
            <a:off x="6599586" y="6596390"/>
            <a:ext cx="13453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NASA </a:t>
            </a:r>
            <a:endParaRPr lang="en-US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4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4037-77E7-4B36-A126-0A3695710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0" y="243930"/>
            <a:ext cx="10160000" cy="64481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+mn-lt"/>
              </a:rPr>
              <a:t>Initial Deployment – Tumbling Anomaly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57A23-7287-47A5-BC33-9B9BA2DB3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4641" y="1042124"/>
            <a:ext cx="9255760" cy="5651549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9C171CB9-BAFA-2242-82FA-197F01BBA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Tumbling on Deployment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DD94E-54D8-0B1D-5C53-0F1E12E1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0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11427-3E9F-7824-32FA-C147A5AC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65" y="1132046"/>
            <a:ext cx="7610182" cy="295259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Baseline CONOPS did not have a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dV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maneuver planned.  </a:t>
            </a:r>
            <a:b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Initial lunar impact risks of &lt;10% was deemed an acceptable.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As launch dates moved, so did probability of lunar impact:</a:t>
            </a:r>
            <a:b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Aug 29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Sept 2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54%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Sept 5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56%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Nov 16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Prop Subsystem capable of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dV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~4.2 m/s thanks to large propellant margins and rear nozzle technology demonstration.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dV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maneuver required shortly after deployment (&lt;1day)</a:t>
            </a:r>
          </a:p>
          <a:p>
            <a:pPr marL="457200" lvl="1" indent="0"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-  Waiting longer increased required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dV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beyond capability</a:t>
            </a:r>
          </a:p>
          <a:p>
            <a:pPr marL="457200" lvl="1" indent="0">
              <a:buNone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C392E5E-231A-8BFF-38C0-049AD8ACC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491" y="1093722"/>
            <a:ext cx="3456595" cy="259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C72D9F-21C1-EADD-4F3C-5D5E9705DE84}"/>
              </a:ext>
            </a:extLst>
          </p:cNvPr>
          <p:cNvSpPr txBox="1"/>
          <p:nvPr/>
        </p:nvSpPr>
        <p:spPr>
          <a:xfrm>
            <a:off x="8157287" y="3787043"/>
            <a:ext cx="3987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August 29th Launch Deployment Variability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64F7E5-1AD8-272A-0FB6-62ABF06DA08C}"/>
              </a:ext>
            </a:extLst>
          </p:cNvPr>
          <p:cNvSpPr txBox="1"/>
          <p:nvPr/>
        </p:nvSpPr>
        <p:spPr>
          <a:xfrm>
            <a:off x="10996918" y="2791349"/>
            <a:ext cx="879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2">
                    <a:lumMod val="75000"/>
                  </a:schemeClr>
                </a:solidFill>
              </a:rPr>
              <a:t>Lunar Impact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B81C72-2F63-F769-C281-564DEED209C8}"/>
              </a:ext>
            </a:extLst>
          </p:cNvPr>
          <p:cNvSpPr/>
          <p:nvPr/>
        </p:nvSpPr>
        <p:spPr>
          <a:xfrm>
            <a:off x="8536512" y="2702559"/>
            <a:ext cx="2542967" cy="684505"/>
          </a:xfrm>
          <a:prstGeom prst="rect">
            <a:avLst/>
          </a:prstGeom>
          <a:solidFill>
            <a:srgbClr val="ED7D31">
              <a:alpha val="41961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17816AA-6C2B-4D4B-A19E-BECAFBFC8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3930"/>
            <a:ext cx="10261600" cy="644815"/>
          </a:xfrm>
        </p:spPr>
        <p:txBody>
          <a:bodyPr/>
          <a:lstStyle/>
          <a:p>
            <a:r>
              <a:rPr lang="en-US" sz="3733"/>
              <a:t>Lunar Impact Risk – Example Analysis</a:t>
            </a:r>
            <a:endParaRPr lang="en-US" sz="3733" i="1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C184D0B-378C-4059-9708-CB4A36530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699939">
            <a:off x="277077" y="4515322"/>
            <a:ext cx="3278519" cy="188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DE43FF-39DC-43C5-BE79-F00ACB4096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9553" y="4123166"/>
            <a:ext cx="3063455" cy="25936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E598EF-A22A-4390-97DB-00D0DFF8FD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356" y="4326090"/>
            <a:ext cx="3509846" cy="21466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A27BB2E-8E24-4A49-8B29-F2DC6520B26E}"/>
              </a:ext>
            </a:extLst>
          </p:cNvPr>
          <p:cNvSpPr txBox="1"/>
          <p:nvPr/>
        </p:nvSpPr>
        <p:spPr>
          <a:xfrm>
            <a:off x="3933356" y="6185098"/>
            <a:ext cx="3509846" cy="307777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 wrap="square">
            <a:spAutoFit/>
          </a:bodyPr>
          <a:lstStyle/>
          <a:p>
            <a:pPr marL="0" lvl="1"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prstClr val="black"/>
                </a:solidFill>
                <a:latin typeface="Arial" charset="0"/>
                <a:ea typeface="ＭＳ Ｐゴシック" charset="0"/>
              </a:rPr>
              <a:t>Propulsion Rear nozzle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920036DC-596F-CCCA-D12B-3D7D2598C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Trajectory Uncertainty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7F981-92E9-9153-59DD-13A79F08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2110"/>
            <a:ext cx="3581400" cy="355890"/>
          </a:xfrm>
        </p:spPr>
        <p:txBody>
          <a:bodyPr/>
          <a:lstStyle/>
          <a:p>
            <a:fld id="{E05CDB29-DFE8-414A-8876-EC9B7B62250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A32098-2008-FFC8-E64E-8D50A9DFAA0E}"/>
              </a:ext>
            </a:extLst>
          </p:cNvPr>
          <p:cNvSpPr txBox="1"/>
          <p:nvPr/>
        </p:nvSpPr>
        <p:spPr>
          <a:xfrm>
            <a:off x="5838826" y="6472716"/>
            <a:ext cx="17183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>
                <a:effectLst/>
                <a:latin typeface="Roboto" panose="02000000000000000000" pitchFamily="2" charset="0"/>
              </a:rPr>
              <a:t>Image: Terry Stevenson</a:t>
            </a:r>
            <a:endParaRPr lang="en-US" sz="11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9295C4-14E5-08CF-5A99-38CC8A3F6339}"/>
              </a:ext>
            </a:extLst>
          </p:cNvPr>
          <p:cNvSpPr/>
          <p:nvPr/>
        </p:nvSpPr>
        <p:spPr>
          <a:xfrm>
            <a:off x="5443537" y="5081587"/>
            <a:ext cx="481013" cy="371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73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D724B-ED56-C5C6-CCB3-CA6E5083E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139" y="1197204"/>
            <a:ext cx="5937863" cy="5425200"/>
          </a:xfrm>
        </p:spPr>
        <p:txBody>
          <a:bodyPr>
            <a:no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First momentum management attempt timed out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Unable to reduce H to the exit threshold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Thruster 5 providing no thrust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Individual RCS Checkout confirmed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No momentum effect from Thruster 5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Other five thrusters nominal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Thruster 5 valve electrically normal, but stuck closed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Thruster use has been currently locked out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Attempts to free it were unsuccessful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Risk of sticking open if the solenoid is damaged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Workaround for momentum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EBAF9-F6F2-6DA0-CFC5-376448C5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0A91EB6-98E2-6DDD-A482-31014306E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Propulsion System Thruster Failure</a:t>
            </a:r>
            <a:endParaRPr lang="en-US" sz="2000" i="1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7BE05D-256A-D466-2CCC-13F97573D4DF}"/>
              </a:ext>
            </a:extLst>
          </p:cNvPr>
          <p:cNvGrpSpPr/>
          <p:nvPr/>
        </p:nvGrpSpPr>
        <p:grpSpPr>
          <a:xfrm>
            <a:off x="5057030" y="4319737"/>
            <a:ext cx="7502865" cy="2463545"/>
            <a:chOff x="5788057" y="1197203"/>
            <a:chExt cx="6248833" cy="19042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27A7CB-552A-60C1-D0AE-4961E409F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8057" y="1197203"/>
              <a:ext cx="6248833" cy="1904215"/>
            </a:xfrm>
            <a:prstGeom prst="rect">
              <a:avLst/>
            </a:prstGeom>
          </p:spPr>
        </p:pic>
        <p:sp>
          <p:nvSpPr>
            <p:cNvPr id="14" name="Arrow: Up-Down 13">
              <a:extLst>
                <a:ext uri="{FF2B5EF4-FFF2-40B4-BE49-F238E27FC236}">
                  <a16:creationId xmlns:a16="http://schemas.microsoft.com/office/drawing/2014/main" id="{49DC1538-9216-0403-3929-12A060AFA2B4}"/>
                </a:ext>
              </a:extLst>
            </p:cNvPr>
            <p:cNvSpPr>
              <a:spLocks/>
            </p:cNvSpPr>
            <p:nvPr/>
          </p:nvSpPr>
          <p:spPr>
            <a:xfrm>
              <a:off x="7524161" y="1677278"/>
              <a:ext cx="103695" cy="557753"/>
            </a:xfrm>
            <a:prstGeom prst="upDown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Up-Down 14">
              <a:extLst>
                <a:ext uri="{FF2B5EF4-FFF2-40B4-BE49-F238E27FC236}">
                  <a16:creationId xmlns:a16="http://schemas.microsoft.com/office/drawing/2014/main" id="{28D29887-97DC-DB40-161E-FBC05D8E9210}"/>
                </a:ext>
              </a:extLst>
            </p:cNvPr>
            <p:cNvSpPr>
              <a:spLocks/>
            </p:cNvSpPr>
            <p:nvPr/>
          </p:nvSpPr>
          <p:spPr>
            <a:xfrm>
              <a:off x="6796726" y="1677280"/>
              <a:ext cx="103695" cy="557753"/>
            </a:xfrm>
            <a:prstGeom prst="upDown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Up-Down 15">
              <a:extLst>
                <a:ext uri="{FF2B5EF4-FFF2-40B4-BE49-F238E27FC236}">
                  <a16:creationId xmlns:a16="http://schemas.microsoft.com/office/drawing/2014/main" id="{A8789013-43FB-0C6C-0B7F-E633F8A1BFF0}"/>
                </a:ext>
              </a:extLst>
            </p:cNvPr>
            <p:cNvSpPr>
              <a:spLocks/>
            </p:cNvSpPr>
            <p:nvPr/>
          </p:nvSpPr>
          <p:spPr>
            <a:xfrm>
              <a:off x="8248669" y="1677279"/>
              <a:ext cx="103695" cy="557753"/>
            </a:xfrm>
            <a:prstGeom prst="upDown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Up-Down 16">
              <a:extLst>
                <a:ext uri="{FF2B5EF4-FFF2-40B4-BE49-F238E27FC236}">
                  <a16:creationId xmlns:a16="http://schemas.microsoft.com/office/drawing/2014/main" id="{2FC30389-7700-2219-94C1-8424D7FF590E}"/>
                </a:ext>
              </a:extLst>
            </p:cNvPr>
            <p:cNvSpPr>
              <a:spLocks/>
            </p:cNvSpPr>
            <p:nvPr/>
          </p:nvSpPr>
          <p:spPr>
            <a:xfrm>
              <a:off x="8949395" y="1677277"/>
              <a:ext cx="103695" cy="557753"/>
            </a:xfrm>
            <a:prstGeom prst="upDown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Up-Down 17">
              <a:extLst>
                <a:ext uri="{FF2B5EF4-FFF2-40B4-BE49-F238E27FC236}">
                  <a16:creationId xmlns:a16="http://schemas.microsoft.com/office/drawing/2014/main" id="{5CB5A82B-5B66-08A6-2845-207296562010}"/>
                </a:ext>
              </a:extLst>
            </p:cNvPr>
            <p:cNvSpPr>
              <a:spLocks/>
            </p:cNvSpPr>
            <p:nvPr/>
          </p:nvSpPr>
          <p:spPr>
            <a:xfrm>
              <a:off x="10380020" y="1677276"/>
              <a:ext cx="103695" cy="557753"/>
            </a:xfrm>
            <a:prstGeom prst="upDown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Up-Down 18">
              <a:extLst>
                <a:ext uri="{FF2B5EF4-FFF2-40B4-BE49-F238E27FC236}">
                  <a16:creationId xmlns:a16="http://schemas.microsoft.com/office/drawing/2014/main" id="{D05F05F5-63A8-2406-7BDD-A2AB765009AC}"/>
                </a:ext>
              </a:extLst>
            </p:cNvPr>
            <p:cNvSpPr>
              <a:spLocks/>
            </p:cNvSpPr>
            <p:nvPr/>
          </p:nvSpPr>
          <p:spPr>
            <a:xfrm>
              <a:off x="9650121" y="1677280"/>
              <a:ext cx="103695" cy="557753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680C7F-316E-689D-29BA-621B6BFECC60}"/>
                </a:ext>
              </a:extLst>
            </p:cNvPr>
            <p:cNvSpPr txBox="1">
              <a:spLocks/>
            </p:cNvSpPr>
            <p:nvPr/>
          </p:nvSpPr>
          <p:spPr>
            <a:xfrm>
              <a:off x="6870722" y="1772238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6"/>
                  </a:solidFill>
                </a:rPr>
                <a:t>N1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8519A0-4384-59FD-819A-F127930F9CC5}"/>
                </a:ext>
              </a:extLst>
            </p:cNvPr>
            <p:cNvSpPr txBox="1">
              <a:spLocks/>
            </p:cNvSpPr>
            <p:nvPr/>
          </p:nvSpPr>
          <p:spPr>
            <a:xfrm>
              <a:off x="7599727" y="1772238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6"/>
                  </a:solidFill>
                </a:rPr>
                <a:t>N2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D4F7C8-65CA-3910-8D7D-7BC361605998}"/>
                </a:ext>
              </a:extLst>
            </p:cNvPr>
            <p:cNvSpPr txBox="1">
              <a:spLocks/>
            </p:cNvSpPr>
            <p:nvPr/>
          </p:nvSpPr>
          <p:spPr>
            <a:xfrm>
              <a:off x="8319370" y="1772238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6"/>
                  </a:solidFill>
                </a:rPr>
                <a:t>N3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0FFAFB-4691-E84F-74D4-70C2AF646C33}"/>
                </a:ext>
              </a:extLst>
            </p:cNvPr>
            <p:cNvSpPr txBox="1">
              <a:spLocks/>
            </p:cNvSpPr>
            <p:nvPr/>
          </p:nvSpPr>
          <p:spPr>
            <a:xfrm>
              <a:off x="9023917" y="1764381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6"/>
                  </a:solidFill>
                </a:rPr>
                <a:t>N4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754507-3046-F999-8533-98303284CD58}"/>
                </a:ext>
              </a:extLst>
            </p:cNvPr>
            <p:cNvSpPr txBox="1">
              <a:spLocks/>
            </p:cNvSpPr>
            <p:nvPr/>
          </p:nvSpPr>
          <p:spPr>
            <a:xfrm>
              <a:off x="9734962" y="1779978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N5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3B945A-8E1B-3E03-B078-4209382B0E64}"/>
                </a:ext>
              </a:extLst>
            </p:cNvPr>
            <p:cNvSpPr txBox="1">
              <a:spLocks/>
            </p:cNvSpPr>
            <p:nvPr/>
          </p:nvSpPr>
          <p:spPr>
            <a:xfrm>
              <a:off x="10464861" y="1779978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6"/>
                  </a:solidFill>
                </a:rPr>
                <a:t>N6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C528C4C-55FD-430B-D58C-DA5334BB9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718" y="1011177"/>
            <a:ext cx="7076007" cy="2875771"/>
          </a:xfrm>
          <a:prstGeom prst="rect">
            <a:avLst/>
          </a:prstGeom>
        </p:spPr>
      </p:pic>
      <p:sp>
        <p:nvSpPr>
          <p:cNvPr id="29" name="Arrow: Up 28">
            <a:extLst>
              <a:ext uri="{FF2B5EF4-FFF2-40B4-BE49-F238E27FC236}">
                <a16:creationId xmlns:a16="http://schemas.microsoft.com/office/drawing/2014/main" id="{46BD3990-5A5B-A3FF-BBE1-08FFE3E3E4BE}"/>
              </a:ext>
            </a:extLst>
          </p:cNvPr>
          <p:cNvSpPr/>
          <p:nvPr/>
        </p:nvSpPr>
        <p:spPr>
          <a:xfrm>
            <a:off x="7740044" y="3351047"/>
            <a:ext cx="139831" cy="44629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20D9CC-EBA2-9DD9-55E8-8479307B7FC6}"/>
              </a:ext>
            </a:extLst>
          </p:cNvPr>
          <p:cNvSpPr txBox="1"/>
          <p:nvPr/>
        </p:nvSpPr>
        <p:spPr>
          <a:xfrm>
            <a:off x="6975065" y="3808024"/>
            <a:ext cx="116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MM Starts</a:t>
            </a:r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459020C3-DE21-84A7-5C7B-335FBBD8CDD9}"/>
              </a:ext>
            </a:extLst>
          </p:cNvPr>
          <p:cNvSpPr/>
          <p:nvPr/>
        </p:nvSpPr>
        <p:spPr>
          <a:xfrm rot="10800000">
            <a:off x="8322113" y="1834451"/>
            <a:ext cx="139831" cy="44629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E62B4D-4734-7FA0-1E57-AA3317ED101C}"/>
              </a:ext>
            </a:extLst>
          </p:cNvPr>
          <p:cNvSpPr txBox="1"/>
          <p:nvPr/>
        </p:nvSpPr>
        <p:spPr>
          <a:xfrm>
            <a:off x="8424520" y="1287048"/>
            <a:ext cx="2896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Unable to reduce X/Z further</a:t>
            </a:r>
          </a:p>
          <a:p>
            <a:r>
              <a:rPr lang="en-US"/>
              <a:t>without thruster 5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66DC5DCE-C90F-382D-4294-4A854807C082}"/>
              </a:ext>
            </a:extLst>
          </p:cNvPr>
          <p:cNvSpPr/>
          <p:nvPr/>
        </p:nvSpPr>
        <p:spPr>
          <a:xfrm>
            <a:off x="10775794" y="3432928"/>
            <a:ext cx="139831" cy="44629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C9BB66-E004-41D2-B10D-429F7344CF69}"/>
              </a:ext>
            </a:extLst>
          </p:cNvPr>
          <p:cNvSpPr txBox="1"/>
          <p:nvPr/>
        </p:nvSpPr>
        <p:spPr>
          <a:xfrm>
            <a:off x="9462726" y="3873441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Manual MM Abort</a:t>
            </a:r>
          </a:p>
        </p:txBody>
      </p:sp>
    </p:spTree>
    <p:extLst>
      <p:ext uri="{BB962C8B-B14F-4D97-AF65-F5344CB8AC3E}">
        <p14:creationId xmlns:p14="http://schemas.microsoft.com/office/powerpoint/2010/main" val="3324358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21DE9-B524-3B4A-9C1C-0F98E48A7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43" y="1093509"/>
            <a:ext cx="5470327" cy="5399366"/>
          </a:xfrm>
        </p:spPr>
        <p:txBody>
          <a:bodyPr>
            <a:no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Momentum unloading on Day 28 showed overperformance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One impulse roughly 3x expected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Observed on next two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unloadings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Determined to be due to Liquid accumulation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Plenum colder than expected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Plenum filling was conducted too often, allowing the vapor to condense in the cold parts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Liquid droplets fed to thrusters cause unpredictable performance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Refilling cadence reduced to keep plenum pressure below saturation temperature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Actively heating the plenum would prevent this entirely (Successfully implemented as lesson learned on Starling mission)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FDDB5-1E66-3B0B-168F-7BC76570E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2A56F9F-9F7E-9F89-8BD0-5063CD2F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Propulsion System Liquid Accumulation</a:t>
            </a:r>
            <a:endParaRPr lang="en-US" sz="2000" i="1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CF04F9-2B99-D024-7477-C3716B4B5F7D}"/>
              </a:ext>
            </a:extLst>
          </p:cNvPr>
          <p:cNvGrpSpPr/>
          <p:nvPr/>
        </p:nvGrpSpPr>
        <p:grpSpPr>
          <a:xfrm>
            <a:off x="6426891" y="4415145"/>
            <a:ext cx="5086149" cy="1549388"/>
            <a:chOff x="6370330" y="1151088"/>
            <a:chExt cx="5086149" cy="154938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C300255-A1FA-3A50-5109-E29EC5787B4E}"/>
                </a:ext>
              </a:extLst>
            </p:cNvPr>
            <p:cNvSpPr/>
            <p:nvPr/>
          </p:nvSpPr>
          <p:spPr>
            <a:xfrm>
              <a:off x="6370330" y="1151088"/>
              <a:ext cx="1623699" cy="15493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ysClr val="windowText" lastClr="000000"/>
                  </a:solidFill>
                </a:rPr>
                <a:t>Main tank</a:t>
              </a:r>
            </a:p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  <a:p>
              <a:pPr algn="ctr"/>
              <a:r>
                <a:rPr lang="en-US">
                  <a:solidFill>
                    <a:sysClr val="windowText" lastClr="000000"/>
                  </a:solidFill>
                </a:rPr>
                <a:t>(saturated liquid/vapor)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B6AEED-FA79-3EF9-CBE1-62E59472A82A}"/>
                </a:ext>
              </a:extLst>
            </p:cNvPr>
            <p:cNvCxnSpPr>
              <a:cxnSpLocks/>
              <a:stCxn id="7" idx="3"/>
              <a:endCxn id="55" idx="1"/>
            </p:cNvCxnSpPr>
            <p:nvPr/>
          </p:nvCxnSpPr>
          <p:spPr>
            <a:xfrm>
              <a:off x="7994029" y="1925782"/>
              <a:ext cx="6397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8951342-65A8-BDB7-255B-E341DF7E390A}"/>
                </a:ext>
              </a:extLst>
            </p:cNvPr>
            <p:cNvGrpSpPr/>
            <p:nvPr/>
          </p:nvGrpSpPr>
          <p:grpSpPr>
            <a:xfrm rot="16200000">
              <a:off x="8236168" y="1728346"/>
              <a:ext cx="153824" cy="376015"/>
              <a:chOff x="5165932" y="2315910"/>
              <a:chExt cx="153824" cy="376015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345A8EEB-ABA1-63A1-470B-295C8DC2400F}"/>
                  </a:ext>
                </a:extLst>
              </p:cNvPr>
              <p:cNvSpPr/>
              <p:nvPr/>
            </p:nvSpPr>
            <p:spPr>
              <a:xfrm>
                <a:off x="5165932" y="2503918"/>
                <a:ext cx="153824" cy="188007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8E8672F9-398A-AB62-6BAB-D617662D97EA}"/>
                  </a:ext>
                </a:extLst>
              </p:cNvPr>
              <p:cNvSpPr/>
              <p:nvPr/>
            </p:nvSpPr>
            <p:spPr>
              <a:xfrm rot="10800000">
                <a:off x="5165932" y="2315910"/>
                <a:ext cx="153824" cy="188007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2CE704-EE77-F9A2-800E-0D683496FF92}"/>
                </a:ext>
              </a:extLst>
            </p:cNvPr>
            <p:cNvGrpSpPr/>
            <p:nvPr/>
          </p:nvGrpSpPr>
          <p:grpSpPr>
            <a:xfrm>
              <a:off x="9700181" y="1220946"/>
              <a:ext cx="880217" cy="156956"/>
              <a:chOff x="9700181" y="1533219"/>
              <a:chExt cx="880217" cy="156956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BA7A9D0-0510-6954-712F-E0EF6B6DB24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046286" y="1267158"/>
                <a:ext cx="0" cy="69220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7AFD95A8-1AFE-F11B-4F7D-2C5555F0580A}"/>
                  </a:ext>
                </a:extLst>
              </p:cNvPr>
              <p:cNvSpPr/>
              <p:nvPr/>
            </p:nvSpPr>
            <p:spPr>
              <a:xfrm rot="16200000">
                <a:off x="10409481" y="1516129"/>
                <a:ext cx="153827" cy="188007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70D7A77-9375-925B-D091-E300F21DED9C}"/>
                  </a:ext>
                </a:extLst>
              </p:cNvPr>
              <p:cNvGrpSpPr/>
              <p:nvPr/>
            </p:nvGrpSpPr>
            <p:grpSpPr>
              <a:xfrm rot="16200000">
                <a:off x="10003560" y="1425255"/>
                <a:ext cx="153824" cy="376015"/>
                <a:chOff x="5165932" y="2315910"/>
                <a:chExt cx="153824" cy="376015"/>
              </a:xfrm>
            </p:grpSpPr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A370BA62-497E-B5BD-A4EE-B8AE17D8EF6B}"/>
                    </a:ext>
                  </a:extLst>
                </p:cNvPr>
                <p:cNvSpPr/>
                <p:nvPr/>
              </p:nvSpPr>
              <p:spPr>
                <a:xfrm>
                  <a:off x="5165932" y="2503918"/>
                  <a:ext cx="153824" cy="188007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Isosceles Triangle 16">
                  <a:extLst>
                    <a:ext uri="{FF2B5EF4-FFF2-40B4-BE49-F238E27FC236}">
                      <a16:creationId xmlns:a16="http://schemas.microsoft.com/office/drawing/2014/main" id="{AF81F412-E0F6-E28B-4464-04F4A83FD32E}"/>
                    </a:ext>
                  </a:extLst>
                </p:cNvPr>
                <p:cNvSpPr/>
                <p:nvPr/>
              </p:nvSpPr>
              <p:spPr>
                <a:xfrm rot="10800000">
                  <a:off x="5165932" y="2315910"/>
                  <a:ext cx="153824" cy="188007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2FACED-BE76-CCF2-AF5C-D9414C03EF2B}"/>
                </a:ext>
              </a:extLst>
            </p:cNvPr>
            <p:cNvSpPr txBox="1"/>
            <p:nvPr/>
          </p:nvSpPr>
          <p:spPr>
            <a:xfrm>
              <a:off x="10563093" y="1712353"/>
              <a:ext cx="893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Nozzles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B1D1A1C-1853-A962-7CF3-D83DE43380D4}"/>
                </a:ext>
              </a:extLst>
            </p:cNvPr>
            <p:cNvGrpSpPr/>
            <p:nvPr/>
          </p:nvGrpSpPr>
          <p:grpSpPr>
            <a:xfrm>
              <a:off x="9696908" y="1428975"/>
              <a:ext cx="880217" cy="156956"/>
              <a:chOff x="9700181" y="1533219"/>
              <a:chExt cx="880217" cy="156956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220A180-C728-4805-7288-DBDB9930C12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046286" y="1267158"/>
                <a:ext cx="0" cy="69220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10479835-5B2D-D12D-6BA1-44A01F77469A}"/>
                  </a:ext>
                </a:extLst>
              </p:cNvPr>
              <p:cNvSpPr/>
              <p:nvPr/>
            </p:nvSpPr>
            <p:spPr>
              <a:xfrm rot="16200000">
                <a:off x="10409481" y="1516129"/>
                <a:ext cx="153827" cy="188007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F6C399C-4458-0DE5-B65C-E9422CCCBDD1}"/>
                  </a:ext>
                </a:extLst>
              </p:cNvPr>
              <p:cNvGrpSpPr/>
              <p:nvPr/>
            </p:nvGrpSpPr>
            <p:grpSpPr>
              <a:xfrm rot="16200000">
                <a:off x="10003560" y="1425255"/>
                <a:ext cx="153824" cy="376015"/>
                <a:chOff x="5165932" y="2315910"/>
                <a:chExt cx="153824" cy="376015"/>
              </a:xfrm>
            </p:grpSpPr>
            <p:sp>
              <p:nvSpPr>
                <p:cNvPr id="23" name="Isosceles Triangle 22">
                  <a:extLst>
                    <a:ext uri="{FF2B5EF4-FFF2-40B4-BE49-F238E27FC236}">
                      <a16:creationId xmlns:a16="http://schemas.microsoft.com/office/drawing/2014/main" id="{92731582-8A6E-5551-8CF7-4E75024E02D4}"/>
                    </a:ext>
                  </a:extLst>
                </p:cNvPr>
                <p:cNvSpPr/>
                <p:nvPr/>
              </p:nvSpPr>
              <p:spPr>
                <a:xfrm>
                  <a:off x="5165932" y="2503918"/>
                  <a:ext cx="153824" cy="188007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9AD940AE-1F0D-19DF-5D67-DFF664AA60DE}"/>
                    </a:ext>
                  </a:extLst>
                </p:cNvPr>
                <p:cNvSpPr/>
                <p:nvPr/>
              </p:nvSpPr>
              <p:spPr>
                <a:xfrm rot="10800000">
                  <a:off x="5165932" y="2315910"/>
                  <a:ext cx="153824" cy="188007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7D6A03-9ED9-1156-3098-F2643649EA6E}"/>
                </a:ext>
              </a:extLst>
            </p:cNvPr>
            <p:cNvGrpSpPr/>
            <p:nvPr/>
          </p:nvGrpSpPr>
          <p:grpSpPr>
            <a:xfrm>
              <a:off x="9692855" y="1635440"/>
              <a:ext cx="880217" cy="156956"/>
              <a:chOff x="9700181" y="1533219"/>
              <a:chExt cx="880217" cy="156956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DDE4842-CAAC-33D7-1F00-D415E352081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046286" y="1267158"/>
                <a:ext cx="0" cy="69220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4C8CECF2-DEFD-1DAB-5B3D-4D5E3F5FA88D}"/>
                  </a:ext>
                </a:extLst>
              </p:cNvPr>
              <p:cNvSpPr/>
              <p:nvPr/>
            </p:nvSpPr>
            <p:spPr>
              <a:xfrm rot="16200000">
                <a:off x="10409481" y="1516129"/>
                <a:ext cx="153827" cy="188007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113FCD7-8A79-64B1-8C8C-C6F5F2E065E3}"/>
                  </a:ext>
                </a:extLst>
              </p:cNvPr>
              <p:cNvGrpSpPr/>
              <p:nvPr/>
            </p:nvGrpSpPr>
            <p:grpSpPr>
              <a:xfrm rot="16200000">
                <a:off x="10003560" y="1425255"/>
                <a:ext cx="153824" cy="376015"/>
                <a:chOff x="5165932" y="2315910"/>
                <a:chExt cx="153824" cy="376015"/>
              </a:xfrm>
            </p:grpSpPr>
            <p:sp>
              <p:nvSpPr>
                <p:cNvPr id="29" name="Isosceles Triangle 28">
                  <a:extLst>
                    <a:ext uri="{FF2B5EF4-FFF2-40B4-BE49-F238E27FC236}">
                      <a16:creationId xmlns:a16="http://schemas.microsoft.com/office/drawing/2014/main" id="{4815B6EB-FA95-EA36-2AB7-2C1AD2965635}"/>
                    </a:ext>
                  </a:extLst>
                </p:cNvPr>
                <p:cNvSpPr/>
                <p:nvPr/>
              </p:nvSpPr>
              <p:spPr>
                <a:xfrm>
                  <a:off x="5165932" y="2503918"/>
                  <a:ext cx="153824" cy="188007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Isosceles Triangle 29">
                  <a:extLst>
                    <a:ext uri="{FF2B5EF4-FFF2-40B4-BE49-F238E27FC236}">
                      <a16:creationId xmlns:a16="http://schemas.microsoft.com/office/drawing/2014/main" id="{5F58EFB3-57BF-C4BD-C220-45E4ECE817FD}"/>
                    </a:ext>
                  </a:extLst>
                </p:cNvPr>
                <p:cNvSpPr/>
                <p:nvPr/>
              </p:nvSpPr>
              <p:spPr>
                <a:xfrm rot="10800000">
                  <a:off x="5165932" y="2315910"/>
                  <a:ext cx="153824" cy="188007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213BFBC-236C-5AB4-C42B-5E9F172D579B}"/>
                </a:ext>
              </a:extLst>
            </p:cNvPr>
            <p:cNvGrpSpPr/>
            <p:nvPr/>
          </p:nvGrpSpPr>
          <p:grpSpPr>
            <a:xfrm>
              <a:off x="9699009" y="1843469"/>
              <a:ext cx="880217" cy="156956"/>
              <a:chOff x="9700181" y="1533219"/>
              <a:chExt cx="880217" cy="156956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951F2A5-0106-61D3-1AF5-3A689FCC524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046286" y="1267158"/>
                <a:ext cx="0" cy="69220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3CF1E18F-B677-E3D0-7565-7DC038931BD0}"/>
                  </a:ext>
                </a:extLst>
              </p:cNvPr>
              <p:cNvSpPr/>
              <p:nvPr/>
            </p:nvSpPr>
            <p:spPr>
              <a:xfrm rot="16200000">
                <a:off x="10409481" y="1516129"/>
                <a:ext cx="153827" cy="188007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C5ECFC3-F99A-28E1-4961-70AB56FB7196}"/>
                  </a:ext>
                </a:extLst>
              </p:cNvPr>
              <p:cNvGrpSpPr/>
              <p:nvPr/>
            </p:nvGrpSpPr>
            <p:grpSpPr>
              <a:xfrm rot="16200000">
                <a:off x="10003560" y="1425255"/>
                <a:ext cx="153824" cy="376015"/>
                <a:chOff x="5165932" y="2315910"/>
                <a:chExt cx="153824" cy="376015"/>
              </a:xfrm>
            </p:grpSpPr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4039CF45-6347-01D3-08DB-CD9FA1E3AE05}"/>
                    </a:ext>
                  </a:extLst>
                </p:cNvPr>
                <p:cNvSpPr/>
                <p:nvPr/>
              </p:nvSpPr>
              <p:spPr>
                <a:xfrm>
                  <a:off x="5165932" y="2503918"/>
                  <a:ext cx="153824" cy="188007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Isosceles Triangle 35">
                  <a:extLst>
                    <a:ext uri="{FF2B5EF4-FFF2-40B4-BE49-F238E27FC236}">
                      <a16:creationId xmlns:a16="http://schemas.microsoft.com/office/drawing/2014/main" id="{89A75330-E73E-CFBE-1665-14B2C0F8B34B}"/>
                    </a:ext>
                  </a:extLst>
                </p:cNvPr>
                <p:cNvSpPr/>
                <p:nvPr/>
              </p:nvSpPr>
              <p:spPr>
                <a:xfrm rot="10800000">
                  <a:off x="5165932" y="2315910"/>
                  <a:ext cx="153824" cy="188007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D1E7C17-0DFF-F8C9-1ED2-09F0A18CB42C}"/>
                </a:ext>
              </a:extLst>
            </p:cNvPr>
            <p:cNvGrpSpPr/>
            <p:nvPr/>
          </p:nvGrpSpPr>
          <p:grpSpPr>
            <a:xfrm>
              <a:off x="9692855" y="2060925"/>
              <a:ext cx="880217" cy="156956"/>
              <a:chOff x="9700181" y="1533219"/>
              <a:chExt cx="880217" cy="156956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4CC660D-C8E9-EE85-4933-6EEBCBDCC94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046286" y="1267158"/>
                <a:ext cx="0" cy="69220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B2479167-1F05-42FE-F87F-6FC83F2AF702}"/>
                  </a:ext>
                </a:extLst>
              </p:cNvPr>
              <p:cNvSpPr/>
              <p:nvPr/>
            </p:nvSpPr>
            <p:spPr>
              <a:xfrm rot="16200000">
                <a:off x="10409481" y="1516129"/>
                <a:ext cx="153827" cy="188007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6815798-CAB2-70B4-8BEF-9C610DAA7237}"/>
                  </a:ext>
                </a:extLst>
              </p:cNvPr>
              <p:cNvGrpSpPr/>
              <p:nvPr/>
            </p:nvGrpSpPr>
            <p:grpSpPr>
              <a:xfrm rot="16200000">
                <a:off x="10003560" y="1425255"/>
                <a:ext cx="153824" cy="376015"/>
                <a:chOff x="5165932" y="2315910"/>
                <a:chExt cx="153824" cy="376015"/>
              </a:xfrm>
            </p:grpSpPr>
            <p:sp>
              <p:nvSpPr>
                <p:cNvPr id="41" name="Isosceles Triangle 40">
                  <a:extLst>
                    <a:ext uri="{FF2B5EF4-FFF2-40B4-BE49-F238E27FC236}">
                      <a16:creationId xmlns:a16="http://schemas.microsoft.com/office/drawing/2014/main" id="{504668CB-A8FB-4F10-EDFC-C910E54081B7}"/>
                    </a:ext>
                  </a:extLst>
                </p:cNvPr>
                <p:cNvSpPr/>
                <p:nvPr/>
              </p:nvSpPr>
              <p:spPr>
                <a:xfrm>
                  <a:off x="5165932" y="2503918"/>
                  <a:ext cx="153824" cy="188007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Isosceles Triangle 41">
                  <a:extLst>
                    <a:ext uri="{FF2B5EF4-FFF2-40B4-BE49-F238E27FC236}">
                      <a16:creationId xmlns:a16="http://schemas.microsoft.com/office/drawing/2014/main" id="{04371F7E-EACD-9CB9-38DC-2D3B78AF4274}"/>
                    </a:ext>
                  </a:extLst>
                </p:cNvPr>
                <p:cNvSpPr/>
                <p:nvPr/>
              </p:nvSpPr>
              <p:spPr>
                <a:xfrm rot="10800000">
                  <a:off x="5165932" y="2315910"/>
                  <a:ext cx="153824" cy="188007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A23D686-319B-920E-B2CD-AA179339A034}"/>
                </a:ext>
              </a:extLst>
            </p:cNvPr>
            <p:cNvGrpSpPr/>
            <p:nvPr/>
          </p:nvGrpSpPr>
          <p:grpSpPr>
            <a:xfrm>
              <a:off x="9699009" y="2268954"/>
              <a:ext cx="880217" cy="156956"/>
              <a:chOff x="9700181" y="1533219"/>
              <a:chExt cx="880217" cy="156956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1C09CB7-E2DE-40ED-BCCE-A82992AC36A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046286" y="1267158"/>
                <a:ext cx="0" cy="69220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715E6FFB-026A-8457-E577-9AD41B847364}"/>
                  </a:ext>
                </a:extLst>
              </p:cNvPr>
              <p:cNvSpPr/>
              <p:nvPr/>
            </p:nvSpPr>
            <p:spPr>
              <a:xfrm rot="16200000">
                <a:off x="10409481" y="1516129"/>
                <a:ext cx="153827" cy="188007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F72B0E6-DB49-5602-841A-654E44982D60}"/>
                  </a:ext>
                </a:extLst>
              </p:cNvPr>
              <p:cNvGrpSpPr/>
              <p:nvPr/>
            </p:nvGrpSpPr>
            <p:grpSpPr>
              <a:xfrm rot="16200000">
                <a:off x="10003560" y="1425255"/>
                <a:ext cx="153824" cy="376015"/>
                <a:chOff x="5165932" y="2315910"/>
                <a:chExt cx="153824" cy="376015"/>
              </a:xfrm>
            </p:grpSpPr>
            <p:sp>
              <p:nvSpPr>
                <p:cNvPr id="47" name="Isosceles Triangle 46">
                  <a:extLst>
                    <a:ext uri="{FF2B5EF4-FFF2-40B4-BE49-F238E27FC236}">
                      <a16:creationId xmlns:a16="http://schemas.microsoft.com/office/drawing/2014/main" id="{A9828C4C-CD4C-AE3F-8599-6C9072CA5A66}"/>
                    </a:ext>
                  </a:extLst>
                </p:cNvPr>
                <p:cNvSpPr/>
                <p:nvPr/>
              </p:nvSpPr>
              <p:spPr>
                <a:xfrm>
                  <a:off x="5165932" y="2503918"/>
                  <a:ext cx="153824" cy="188007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Isosceles Triangle 47">
                  <a:extLst>
                    <a:ext uri="{FF2B5EF4-FFF2-40B4-BE49-F238E27FC236}">
                      <a16:creationId xmlns:a16="http://schemas.microsoft.com/office/drawing/2014/main" id="{E62130A5-038D-9B77-50CB-18EA26E12243}"/>
                    </a:ext>
                  </a:extLst>
                </p:cNvPr>
                <p:cNvSpPr/>
                <p:nvPr/>
              </p:nvSpPr>
              <p:spPr>
                <a:xfrm rot="10800000">
                  <a:off x="5165932" y="2315910"/>
                  <a:ext cx="153824" cy="188007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6741D1B-B253-038D-FAD8-A94DE0D5EA5C}"/>
                </a:ext>
              </a:extLst>
            </p:cNvPr>
            <p:cNvGrpSpPr/>
            <p:nvPr/>
          </p:nvGrpSpPr>
          <p:grpSpPr>
            <a:xfrm>
              <a:off x="9694956" y="2475419"/>
              <a:ext cx="880217" cy="156956"/>
              <a:chOff x="9700181" y="1533219"/>
              <a:chExt cx="880217" cy="156956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325384E-DC36-4053-7E12-B6DB789C144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046286" y="1267158"/>
                <a:ext cx="0" cy="69220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0B634F71-ACB6-E100-8441-66EED81A5DC6}"/>
                  </a:ext>
                </a:extLst>
              </p:cNvPr>
              <p:cNvSpPr/>
              <p:nvPr/>
            </p:nvSpPr>
            <p:spPr>
              <a:xfrm rot="16200000">
                <a:off x="10409481" y="1516129"/>
                <a:ext cx="153827" cy="188007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CA53C6EC-2A32-2C42-2427-EF1BA7480A03}"/>
                  </a:ext>
                </a:extLst>
              </p:cNvPr>
              <p:cNvGrpSpPr/>
              <p:nvPr/>
            </p:nvGrpSpPr>
            <p:grpSpPr>
              <a:xfrm rot="16200000">
                <a:off x="10003560" y="1425255"/>
                <a:ext cx="153824" cy="376015"/>
                <a:chOff x="5165932" y="2315910"/>
                <a:chExt cx="153824" cy="376015"/>
              </a:xfrm>
            </p:grpSpPr>
            <p:sp>
              <p:nvSpPr>
                <p:cNvPr id="53" name="Isosceles Triangle 52">
                  <a:extLst>
                    <a:ext uri="{FF2B5EF4-FFF2-40B4-BE49-F238E27FC236}">
                      <a16:creationId xmlns:a16="http://schemas.microsoft.com/office/drawing/2014/main" id="{B85D727F-D1A8-C86F-8FAD-A7A708E305AD}"/>
                    </a:ext>
                  </a:extLst>
                </p:cNvPr>
                <p:cNvSpPr/>
                <p:nvPr/>
              </p:nvSpPr>
              <p:spPr>
                <a:xfrm>
                  <a:off x="5165932" y="2503918"/>
                  <a:ext cx="153824" cy="188007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Isosceles Triangle 53">
                  <a:extLst>
                    <a:ext uri="{FF2B5EF4-FFF2-40B4-BE49-F238E27FC236}">
                      <a16:creationId xmlns:a16="http://schemas.microsoft.com/office/drawing/2014/main" id="{28477A96-5A86-CA02-E6D0-FD00933B0497}"/>
                    </a:ext>
                  </a:extLst>
                </p:cNvPr>
                <p:cNvSpPr/>
                <p:nvPr/>
              </p:nvSpPr>
              <p:spPr>
                <a:xfrm rot="10800000">
                  <a:off x="5165932" y="2315910"/>
                  <a:ext cx="153824" cy="188007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6CB5CDB9-4129-4F7F-1805-91CB55CDFC3D}"/>
                </a:ext>
              </a:extLst>
            </p:cNvPr>
            <p:cNvSpPr/>
            <p:nvPr/>
          </p:nvSpPr>
          <p:spPr>
            <a:xfrm>
              <a:off x="8633749" y="1151088"/>
              <a:ext cx="1066432" cy="154938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ysClr val="windowText" lastClr="000000"/>
                  </a:solidFill>
                </a:rPr>
                <a:t>Plenum</a:t>
              </a:r>
            </a:p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  <a:p>
              <a:pPr algn="ctr"/>
              <a:r>
                <a:rPr lang="en-US">
                  <a:solidFill>
                    <a:sysClr val="windowText" lastClr="000000"/>
                  </a:solidFill>
                </a:rPr>
                <a:t>(vapor)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6180346A-6698-2509-C16A-E27AA6AEF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786" y="1038730"/>
            <a:ext cx="7676184" cy="281879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56939B6-FA03-1B41-EFE2-4CC29B595F4F}"/>
              </a:ext>
            </a:extLst>
          </p:cNvPr>
          <p:cNvSpPr txBox="1"/>
          <p:nvPr/>
        </p:nvSpPr>
        <p:spPr>
          <a:xfrm>
            <a:off x="6704427" y="1439425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Nominal impulses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44F571E-7CBA-2EB1-53B5-2B0460EFA1ED}"/>
              </a:ext>
            </a:extLst>
          </p:cNvPr>
          <p:cNvCxnSpPr>
            <a:cxnSpLocks/>
          </p:cNvCxnSpPr>
          <p:nvPr/>
        </p:nvCxnSpPr>
        <p:spPr>
          <a:xfrm>
            <a:off x="7598004" y="1844394"/>
            <a:ext cx="36325" cy="1134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B1FCC5-27CE-A0AA-DFE3-BB75846D8FC0}"/>
              </a:ext>
            </a:extLst>
          </p:cNvPr>
          <p:cNvCxnSpPr>
            <a:cxnSpLocks/>
          </p:cNvCxnSpPr>
          <p:nvPr/>
        </p:nvCxnSpPr>
        <p:spPr>
          <a:xfrm>
            <a:off x="8341097" y="1794797"/>
            <a:ext cx="715439" cy="248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3DE1E8-51A6-243E-28EB-43FB00E50AEE}"/>
              </a:ext>
            </a:extLst>
          </p:cNvPr>
          <p:cNvCxnSpPr>
            <a:cxnSpLocks/>
          </p:cNvCxnSpPr>
          <p:nvPr/>
        </p:nvCxnSpPr>
        <p:spPr>
          <a:xfrm>
            <a:off x="8604100" y="1700481"/>
            <a:ext cx="1022427" cy="185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507CC983-73EF-2484-4167-CA241ED455E0}"/>
              </a:ext>
            </a:extLst>
          </p:cNvPr>
          <p:cNvSpPr txBox="1"/>
          <p:nvPr/>
        </p:nvSpPr>
        <p:spPr>
          <a:xfrm>
            <a:off x="8955312" y="2609695"/>
            <a:ext cx="1815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Impulse too large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AC76D7C-00B0-2366-093F-FC21000453F8}"/>
              </a:ext>
            </a:extLst>
          </p:cNvPr>
          <p:cNvCxnSpPr>
            <a:cxnSpLocks/>
          </p:cNvCxnSpPr>
          <p:nvPr/>
        </p:nvCxnSpPr>
        <p:spPr>
          <a:xfrm flipH="1" flipV="1">
            <a:off x="8463645" y="2692258"/>
            <a:ext cx="491667" cy="91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288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7AB0C-5584-783B-D51A-C1E77DB94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2104" y="1361448"/>
            <a:ext cx="5392559" cy="4351338"/>
          </a:xfrm>
        </p:spPr>
        <p:txBody>
          <a:bodyPr>
            <a:no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Primary disturbance torque is Solar Radiation Pressure (SRP)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Momentum accumulation in communication attitude cannot be unloaded without failed thruster </a:t>
            </a: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Solution: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Bias the attitude when sun pointing to load momentum in axes that can be unloaded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41AA0-DE33-5DD0-2BD8-4E0F66687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4FAB6585-4DA2-24EB-73C1-076091168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Momentum Accumulation</a:t>
            </a:r>
            <a:endParaRPr lang="en-US" sz="2000" i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B4CC3-6541-E0F4-E559-3A86D8A8B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9" y="1145214"/>
            <a:ext cx="6509155" cy="474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39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9BC1-466F-3CB3-85A4-A987840DF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44" y="1068880"/>
            <a:ext cx="4805855" cy="3387480"/>
          </a:xfrm>
        </p:spPr>
        <p:txBody>
          <a:bodyPr>
            <a:no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Accurate models of the SRP torques needed to plan attitude offset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 detailed lookup table developed from observed data in flight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AAB3D-CD3E-AE7C-84DD-B8813602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9C7D3D70-C3C4-5E8C-9A52-DFD47C6B6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SRP Torque Modeling</a:t>
            </a:r>
            <a:endParaRPr lang="en-US" sz="2000" i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21781-9D62-FBED-3E4E-B1B19CED2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0" y="2660930"/>
            <a:ext cx="5110090" cy="3831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41406A-4680-8AFA-9272-E7920C2CE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29" r="7126" b="2183"/>
          <a:stretch/>
        </p:blipFill>
        <p:spPr bwMode="auto">
          <a:xfrm>
            <a:off x="5563936" y="960137"/>
            <a:ext cx="6093328" cy="4937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9748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C33A8E-CAE7-C8A3-5CF4-31ADB90632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8033" y="1108294"/>
                <a:ext cx="4487426" cy="5749706"/>
              </a:xfrm>
            </p:spPr>
            <p:txBody>
              <a:bodyPr>
                <a:no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Momentum is preloaded opposite the predicted growth of the next 2 weeks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b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𝑠𝑚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 are selected normal to the direction of momentum change</a:t>
                </a:r>
              </a:p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Ensures that a minimum amount of momentum will always be present in the axes needed for bias estimation in case of a safe mode transition</a:t>
                </a:r>
              </a:p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C33A8E-CAE7-C8A3-5CF4-31ADB90632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8033" y="1108294"/>
                <a:ext cx="4487426" cy="5749706"/>
              </a:xfrm>
              <a:blipFill>
                <a:blip r:embed="rId2"/>
                <a:stretch>
                  <a:fillRect l="-1221" t="-1060" r="-2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A2959-24E8-E879-0923-948A7ED1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2E0998E5-D973-815E-6FB9-00886CF28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Momentum Preload</a:t>
            </a:r>
            <a:endParaRPr lang="en-US" sz="2000" i="1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91E049-3F91-65FA-3419-57AE9C8536FD}"/>
              </a:ext>
            </a:extLst>
          </p:cNvPr>
          <p:cNvGrpSpPr/>
          <p:nvPr/>
        </p:nvGrpSpPr>
        <p:grpSpPr>
          <a:xfrm>
            <a:off x="6240340" y="1250179"/>
            <a:ext cx="4740520" cy="5002613"/>
            <a:chOff x="3247000" y="418825"/>
            <a:chExt cx="5607376" cy="591739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913A3F-BC08-C0FE-6D5A-9843ED2CF337}"/>
                </a:ext>
              </a:extLst>
            </p:cNvPr>
            <p:cNvSpPr/>
            <p:nvPr/>
          </p:nvSpPr>
          <p:spPr>
            <a:xfrm>
              <a:off x="3247000" y="418825"/>
              <a:ext cx="5607376" cy="5607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6D895A-C9EE-F539-27AE-31EB41437453}"/>
                </a:ext>
              </a:extLst>
            </p:cNvPr>
            <p:cNvSpPr txBox="1"/>
            <p:nvPr/>
          </p:nvSpPr>
          <p:spPr>
            <a:xfrm>
              <a:off x="5144854" y="5966889"/>
              <a:ext cx="3697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Sun Normal Plane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4471C17-B700-F428-B400-C10DBA60D3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808922"/>
              <a:ext cx="1358350" cy="1458901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2327709-B123-B80F-D619-F4A3E63FA3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100" y="3267823"/>
              <a:ext cx="805899" cy="865555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F251226-4215-E04C-72A7-FAE7DEA1CC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15010" y="2363216"/>
              <a:ext cx="980987" cy="904608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0D23247-B7D1-1059-9F83-FD8CF5DFCBAF}"/>
                </a:ext>
              </a:extLst>
            </p:cNvPr>
            <p:cNvCxnSpPr>
              <a:cxnSpLocks/>
            </p:cNvCxnSpPr>
            <p:nvPr/>
          </p:nvCxnSpPr>
          <p:spPr>
            <a:xfrm>
              <a:off x="6087624" y="3267822"/>
              <a:ext cx="197056" cy="17632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1A9F059-F1AA-9031-12D8-6450EADFDF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5998" y="3267823"/>
              <a:ext cx="980987" cy="90460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347D51-04E7-983A-9968-40E31DDCBE85}"/>
                </a:ext>
              </a:extLst>
            </p:cNvPr>
            <p:cNvSpPr txBox="1"/>
            <p:nvPr/>
          </p:nvSpPr>
          <p:spPr>
            <a:xfrm>
              <a:off x="4085741" y="4072394"/>
              <a:ext cx="2267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Commanded Preload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D7407C-DDBA-6D7F-94D1-A1FF47FC9C84}"/>
                </a:ext>
              </a:extLst>
            </p:cNvPr>
            <p:cNvSpPr txBox="1"/>
            <p:nvPr/>
          </p:nvSpPr>
          <p:spPr>
            <a:xfrm rot="2493635">
              <a:off x="6061516" y="3500059"/>
              <a:ext cx="1407599" cy="364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1.5 </a:t>
              </a:r>
              <a:r>
                <a:rPr lang="en-US" sz="1400" err="1"/>
                <a:t>mNms</a:t>
              </a:r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ED256E-D754-5222-8F27-6155FFBAA060}"/>
                </a:ext>
              </a:extLst>
            </p:cNvPr>
            <p:cNvSpPr txBox="1"/>
            <p:nvPr/>
          </p:nvSpPr>
          <p:spPr>
            <a:xfrm>
              <a:off x="5523604" y="4993189"/>
              <a:ext cx="2519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Command A Vector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75E80DD-829E-173C-B3DA-43971E17FEF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123004" y="2481095"/>
              <a:ext cx="180314" cy="175729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umming Junction 18">
              <a:extLst>
                <a:ext uri="{FF2B5EF4-FFF2-40B4-BE49-F238E27FC236}">
                  <a16:creationId xmlns:a16="http://schemas.microsoft.com/office/drawing/2014/main" id="{D8609282-787F-12E6-0900-C4E613030666}"/>
                </a:ext>
              </a:extLst>
            </p:cNvPr>
            <p:cNvSpPr/>
            <p:nvPr/>
          </p:nvSpPr>
          <p:spPr>
            <a:xfrm>
              <a:off x="6011516" y="3183341"/>
              <a:ext cx="168965" cy="168965"/>
            </a:xfrm>
            <a:prstGeom prst="flowChartSummingJunct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CAC1E8-4CA6-7986-FFCB-47852D86D13D}"/>
                </a:ext>
              </a:extLst>
            </p:cNvPr>
            <p:cNvSpPr txBox="1"/>
            <p:nvPr/>
          </p:nvSpPr>
          <p:spPr>
            <a:xfrm>
              <a:off x="3284446" y="2918019"/>
              <a:ext cx="2519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Command B Vector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4F161C2-5F8F-D37C-331B-96B15DEE3F95}"/>
                    </a:ext>
                  </a:extLst>
                </p:cNvPr>
                <p:cNvSpPr txBox="1"/>
                <p:nvPr/>
              </p:nvSpPr>
              <p:spPr>
                <a:xfrm>
                  <a:off x="7303396" y="1498902"/>
                  <a:ext cx="834074" cy="2984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𝑝𝑟𝑒𝑑𝑖𝑐𝑡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4F161C2-5F8F-D37C-331B-96B15DEE3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3396" y="1498902"/>
                  <a:ext cx="834074" cy="298415"/>
                </a:xfrm>
                <a:prstGeom prst="rect">
                  <a:avLst/>
                </a:prstGeom>
                <a:blipFill>
                  <a:blip r:embed="rId3"/>
                  <a:stretch>
                    <a:fillRect l="-10714" r="-19643" b="-476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BA5F55B-AA11-3F47-2B13-2B64522DB849}"/>
                    </a:ext>
                  </a:extLst>
                </p:cNvPr>
                <p:cNvSpPr txBox="1"/>
                <p:nvPr/>
              </p:nvSpPr>
              <p:spPr>
                <a:xfrm>
                  <a:off x="7076148" y="4184551"/>
                  <a:ext cx="604140" cy="28918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BA5F55B-AA11-3F47-2B13-2B64522DB8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6148" y="4184551"/>
                  <a:ext cx="604140" cy="289182"/>
                </a:xfrm>
                <a:prstGeom prst="rect">
                  <a:avLst/>
                </a:prstGeom>
                <a:blipFill>
                  <a:blip r:embed="rId4"/>
                  <a:stretch>
                    <a:fillRect l="-14634" r="-12195" b="-238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32B178A-F3EE-24E6-BD13-D49846DCE817}"/>
                    </a:ext>
                  </a:extLst>
                </p:cNvPr>
                <p:cNvSpPr txBox="1"/>
                <p:nvPr/>
              </p:nvSpPr>
              <p:spPr>
                <a:xfrm>
                  <a:off x="4514052" y="1974811"/>
                  <a:ext cx="599716" cy="28918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32B178A-F3EE-24E6-BD13-D49846DCE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4052" y="1974811"/>
                  <a:ext cx="599716" cy="289182"/>
                </a:xfrm>
                <a:prstGeom prst="rect">
                  <a:avLst/>
                </a:prstGeom>
                <a:blipFill>
                  <a:blip r:embed="rId5"/>
                  <a:stretch>
                    <a:fillRect l="-14634" r="-14634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66105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ark&#10;&#10;Description automatically generated">
            <a:extLst>
              <a:ext uri="{FF2B5EF4-FFF2-40B4-BE49-F238E27FC236}">
                <a16:creationId xmlns:a16="http://schemas.microsoft.com/office/drawing/2014/main" id="{490C033A-C9BB-8E31-8E47-8F478DF1F6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3760"/>
            <a:ext cx="12192000" cy="5984240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6FE4211-5986-85D8-63CC-3D57B677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857" y="6437499"/>
            <a:ext cx="3581400" cy="501650"/>
          </a:xfrm>
        </p:spPr>
        <p:txBody>
          <a:bodyPr/>
          <a:lstStyle/>
          <a:p>
            <a:fld id="{E05CDB29-DFE8-414A-8876-EC9B7B62250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4EEE9-ECB6-8B32-D983-D828400F4DF6}"/>
              </a:ext>
            </a:extLst>
          </p:cNvPr>
          <p:cNvSpPr txBox="1"/>
          <p:nvPr/>
        </p:nvSpPr>
        <p:spPr>
          <a:xfrm>
            <a:off x="10522737" y="6557519"/>
            <a:ext cx="21502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NASA/Daniel Rutter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7B4EFD03-076D-91FC-7406-805E819AB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Questions?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683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21E9A37A-B6BA-4EBC-96C5-C36D016466AE}"/>
              </a:ext>
            </a:extLst>
          </p:cNvPr>
          <p:cNvSpPr txBox="1"/>
          <p:nvPr/>
        </p:nvSpPr>
        <p:spPr>
          <a:xfrm>
            <a:off x="258675" y="1004140"/>
            <a:ext cx="11748197" cy="2459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: Study the biological effects of the space radiation environment and demonstrate technology for deep space CubeSats</a:t>
            </a:r>
          </a:p>
          <a:p>
            <a:pPr eaLnBrk="0" fontAlgn="base" hangingPunct="0">
              <a:spcAft>
                <a:spcPct val="0"/>
              </a:spcAft>
              <a:defRPr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NASA’s first biological study in interplanetary deep space:</a:t>
            </a:r>
          </a:p>
          <a:p>
            <a:pPr marL="352417" lvl="1" indent="-31749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Combines bio studies with autonomous capability &amp; dosimetry beyond Low Earth Orbit (LEO)</a:t>
            </a:r>
          </a:p>
          <a:p>
            <a:pPr marL="352417" lvl="1" indent="-31749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Beyond the protection of Earth’s magnetosphere</a:t>
            </a:r>
          </a:p>
          <a:p>
            <a:pPr marL="352417" lvl="1" indent="-31749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Compare radiation environments (deep space, LEO, Earth</a:t>
            </a:r>
            <a:r>
              <a:rPr lang="is-IS" sz="20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297CC61-EAE2-D8CC-C69F-78585CFC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3581400" cy="355890"/>
          </a:xfrm>
        </p:spPr>
        <p:txBody>
          <a:bodyPr/>
          <a:lstStyle/>
          <a:p>
            <a:fld id="{E05CDB29-DFE8-414A-8876-EC9B7B62250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0B3217C-AC3E-3F5B-6A0A-B20577B7F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BioSentinel Mission</a:t>
            </a:r>
            <a:endParaRPr lang="en-US" sz="2000" i="1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6AAA19-B710-B1D6-F544-F1C182EBA6EE}"/>
              </a:ext>
            </a:extLst>
          </p:cNvPr>
          <p:cNvGrpSpPr/>
          <p:nvPr/>
        </p:nvGrpSpPr>
        <p:grpSpPr>
          <a:xfrm>
            <a:off x="4476750" y="3543106"/>
            <a:ext cx="7189478" cy="3127714"/>
            <a:chOff x="2101566" y="3326054"/>
            <a:chExt cx="7577112" cy="3296350"/>
          </a:xfrm>
        </p:grpSpPr>
        <p:pic>
          <p:nvPicPr>
            <p:cNvPr id="1026" name="Picture 2" descr="Illustration showing Earth and the moon (not to scale) with the Artemis trajectory pathway looping around moon before returning to Earth.">
              <a:extLst>
                <a:ext uri="{FF2B5EF4-FFF2-40B4-BE49-F238E27FC236}">
                  <a16:creationId xmlns:a16="http://schemas.microsoft.com/office/drawing/2014/main" id="{6316977F-7623-6815-5B71-654A91232C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01566" y="3326054"/>
              <a:ext cx="7577112" cy="32963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2" descr="Illustration showing Earth and the moon (not to scale) with the Artemis trajectory pathway looping around moon before returning to Earth.">
              <a:extLst>
                <a:ext uri="{FF2B5EF4-FFF2-40B4-BE49-F238E27FC236}">
                  <a16:creationId xmlns:a16="http://schemas.microsoft.com/office/drawing/2014/main" id="{A1144D20-1999-DCDD-CC86-1AC98BCBDC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 flipV="1">
              <a:off x="2152366" y="5677682"/>
              <a:ext cx="3495040" cy="893723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14C7B6-A9B9-4DAC-87A8-BE6D8F0848BA}"/>
                </a:ext>
              </a:extLst>
            </p:cNvPr>
            <p:cNvSpPr txBox="1"/>
            <p:nvPr/>
          </p:nvSpPr>
          <p:spPr>
            <a:xfrm>
              <a:off x="7710309" y="5420806"/>
              <a:ext cx="1463491" cy="68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Lunar</a:t>
              </a:r>
              <a:br>
                <a:rPr lang="en-US" b="1" i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</a:br>
              <a:r>
                <a:rPr lang="en-US" b="1" i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Fly-by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51A39B-4B7D-412D-97D0-FF2202513B0D}"/>
                </a:ext>
              </a:extLst>
            </p:cNvPr>
            <p:cNvSpPr txBox="1"/>
            <p:nvPr/>
          </p:nvSpPr>
          <p:spPr>
            <a:xfrm>
              <a:off x="2531483" y="5703566"/>
              <a:ext cx="2553275" cy="6811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Secondary Payload</a:t>
              </a:r>
            </a:p>
            <a:p>
              <a:pPr algn="ctr"/>
              <a:r>
                <a:rPr lang="en-US" b="1" i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Deployment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0F3043-9F2E-14D5-DC90-24E4932B6E60}"/>
                </a:ext>
              </a:extLst>
            </p:cNvPr>
            <p:cNvSpPr txBox="1"/>
            <p:nvPr/>
          </p:nvSpPr>
          <p:spPr>
            <a:xfrm>
              <a:off x="6357916" y="3687697"/>
              <a:ext cx="1592774" cy="68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Heliocentric Orbit</a:t>
              </a:r>
            </a:p>
          </p:txBody>
        </p:sp>
        <p:pic>
          <p:nvPicPr>
            <p:cNvPr id="6" name="Picture 5" descr="A picture containing satellite, transport&#10;&#10;Description automatically generated">
              <a:extLst>
                <a:ext uri="{FF2B5EF4-FFF2-40B4-BE49-F238E27FC236}">
                  <a16:creationId xmlns:a16="http://schemas.microsoft.com/office/drawing/2014/main" id="{48B9C9B4-9C7D-0EFB-67F2-391AA3F83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2411" y="4002903"/>
              <a:ext cx="998830" cy="48590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4DE1D57-20A5-BA9D-D0BF-BD24E732B59B}"/>
              </a:ext>
            </a:extLst>
          </p:cNvPr>
          <p:cNvSpPr txBox="1"/>
          <p:nvPr/>
        </p:nvSpPr>
        <p:spPr>
          <a:xfrm>
            <a:off x="258675" y="3646377"/>
            <a:ext cx="4162250" cy="15357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925" lvl="1">
              <a:lnSpc>
                <a:spcPct val="120000"/>
              </a:lnSpc>
            </a:pPr>
            <a:r>
              <a:rPr lang="is-IS" sz="2000" b="1">
                <a:latin typeface="Arial" panose="020B0604020202020204" pitchFamily="34" charset="0"/>
                <a:cs typeface="Arial" panose="020B0604020202020204" pitchFamily="34" charset="0"/>
              </a:rPr>
              <a:t>Payload</a:t>
            </a:r>
            <a:r>
              <a:rPr lang="is-IS" sz="2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20675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s-IS" sz="2000">
                <a:latin typeface="Arial" panose="020B0604020202020204" pitchFamily="34" charset="0"/>
                <a:cs typeface="Arial" panose="020B0604020202020204" pitchFamily="34" charset="0"/>
              </a:rPr>
              <a:t>No attitude pointing requirement</a:t>
            </a:r>
          </a:p>
          <a:p>
            <a:pPr marL="320675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s-IS" sz="2000">
                <a:latin typeface="Arial" panose="020B0604020202020204" pitchFamily="34" charset="0"/>
                <a:cs typeface="Arial" panose="020B0604020202020204" pitchFamily="34" charset="0"/>
              </a:rPr>
              <a:t>Heliocentric orbit chosen</a:t>
            </a:r>
          </a:p>
        </p:txBody>
      </p:sp>
      <p:pic>
        <p:nvPicPr>
          <p:cNvPr id="2050" name="Picture 2" descr="NASA Artemis">
            <a:extLst>
              <a:ext uri="{FF2B5EF4-FFF2-40B4-BE49-F238E27FC236}">
                <a16:creationId xmlns:a16="http://schemas.microsoft.com/office/drawing/2014/main" id="{6AEB44C3-32CC-DC6A-4AA2-984715D97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526" y="5748008"/>
            <a:ext cx="1928827" cy="11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212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BDC0-EB06-5F93-C11F-E256CA3B1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3079"/>
            <a:ext cx="10515600" cy="1325563"/>
          </a:xfrm>
        </p:spPr>
        <p:txBody>
          <a:bodyPr/>
          <a:lstStyle/>
          <a:p>
            <a:r>
              <a:rPr lang="en-US"/>
              <a:t>Backup!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20FFC-8519-1E74-73EB-0C585DB3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10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EA6C74-A18A-D9A4-B47B-C098AAE295A9}"/>
              </a:ext>
            </a:extLst>
          </p:cNvPr>
          <p:cNvSpPr txBox="1"/>
          <p:nvPr/>
        </p:nvSpPr>
        <p:spPr>
          <a:xfrm>
            <a:off x="252094" y="1059896"/>
            <a:ext cx="664654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BioSensor Payload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Performed 4 sets of biology experiments on the spacecraft.  No growth observed in cell samples and similar results were observed on the ground control unit.  The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</a:t>
            </a:r>
            <a:r>
              <a: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viability was affected by long exposure to increased humidity inside the BioSensor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BioSensor payload technology was demonstrated in deep space and learnings will be utilized in future mission including CLPS project, LEIA.</a:t>
            </a:r>
          </a:p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Linear Energy Transfer (LET) Spectrometer Payload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Continues to gather radiation dosimetry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captured solar events including coronal mass ejections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11CFD3A-B5B7-5BF8-51D1-0D4E63CB43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1735" y="3988435"/>
            <a:ext cx="4974104" cy="2016125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821F7A5-B2E1-B284-5163-D2640C329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Deep Space Science Operations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Solar event Feb 24-28_2023 video">
            <a:hlinkClick r:id="" action="ppaction://media"/>
            <a:extLst>
              <a:ext uri="{FF2B5EF4-FFF2-40B4-BE49-F238E27FC236}">
                <a16:creationId xmlns:a16="http://schemas.microsoft.com/office/drawing/2014/main" id="{AB664E9D-852C-1167-5A51-595AD2272D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5783" y="926188"/>
            <a:ext cx="4940056" cy="302795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A217B7-5BAC-31EC-5E05-43918A47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A1F4C8-BB5F-4DC6-7FCE-D485AAED78DB}"/>
              </a:ext>
            </a:extLst>
          </p:cNvPr>
          <p:cNvSpPr txBox="1"/>
          <p:nvPr/>
        </p:nvSpPr>
        <p:spPr>
          <a:xfrm>
            <a:off x="7061734" y="5971819"/>
            <a:ext cx="49741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Flux measurements from the GOES satellite (top) and BioSentinel LET spectrometer (bottom) recorded for a pair of Coronal Mass Ejection events on Feb. 24 and 25, 2023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1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F99168-6F5F-4382-B6E8-D97CBA9EA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78010"/>
            <a:ext cx="12325548" cy="5870756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5DCE32F4-9A58-4893-20E4-AE0326FDB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BioSentinel: A 4U Experiment in a 6U CubeSat</a:t>
            </a:r>
            <a:endParaRPr lang="en-US" sz="2000" i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44CA2-6693-39E8-E267-09EE3CFB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30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9240A-48A0-490A-F7E3-CC5DE9FE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330A9B03-B604-4E92-3AA7-18C624FE9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ADCS Overview</a:t>
            </a:r>
            <a:endParaRPr lang="en-US" sz="2000" i="1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7BA4599-76B2-3E6E-9467-E9DC743CC70B}"/>
              </a:ext>
            </a:extLst>
          </p:cNvPr>
          <p:cNvGrpSpPr/>
          <p:nvPr/>
        </p:nvGrpSpPr>
        <p:grpSpPr>
          <a:xfrm>
            <a:off x="4970065" y="1863566"/>
            <a:ext cx="7065181" cy="3969067"/>
            <a:chOff x="4798010" y="1750423"/>
            <a:chExt cx="7065181" cy="396906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D9B93C-F157-FD92-F361-97D7CE4A7612}"/>
                </a:ext>
              </a:extLst>
            </p:cNvPr>
            <p:cNvSpPr/>
            <p:nvPr/>
          </p:nvSpPr>
          <p:spPr>
            <a:xfrm>
              <a:off x="4798010" y="1750423"/>
              <a:ext cx="1020556" cy="45899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Star Tracker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0A90A6-8192-9E40-E85E-FE678C9E1F8C}"/>
                </a:ext>
              </a:extLst>
            </p:cNvPr>
            <p:cNvSpPr/>
            <p:nvPr/>
          </p:nvSpPr>
          <p:spPr>
            <a:xfrm>
              <a:off x="4798010" y="2664987"/>
              <a:ext cx="1020556" cy="6129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IMU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C147203-B7BF-D901-B835-B3AF45BA229D}"/>
                </a:ext>
              </a:extLst>
            </p:cNvPr>
            <p:cNvGrpSpPr/>
            <p:nvPr/>
          </p:nvGrpSpPr>
          <p:grpSpPr>
            <a:xfrm>
              <a:off x="4799491" y="4697738"/>
              <a:ext cx="1132439" cy="746162"/>
              <a:chOff x="1005840" y="3017520"/>
              <a:chExt cx="1851042" cy="102448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EA18EF9-0D03-4096-6DC8-6FC4881A010C}"/>
                  </a:ext>
                </a:extLst>
              </p:cNvPr>
              <p:cNvSpPr/>
              <p:nvPr/>
            </p:nvSpPr>
            <p:spPr>
              <a:xfrm>
                <a:off x="1188720" y="3200400"/>
                <a:ext cx="1668162" cy="84160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7A8147C-0BD5-3E8F-8EC1-A403A0A3E80A}"/>
                  </a:ext>
                </a:extLst>
              </p:cNvPr>
              <p:cNvSpPr/>
              <p:nvPr/>
            </p:nvSpPr>
            <p:spPr>
              <a:xfrm>
                <a:off x="1143000" y="3154680"/>
                <a:ext cx="1668162" cy="84160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7F87643-0E09-E837-ED57-6B3B771D8361}"/>
                  </a:ext>
                </a:extLst>
              </p:cNvPr>
              <p:cNvSpPr/>
              <p:nvPr/>
            </p:nvSpPr>
            <p:spPr>
              <a:xfrm>
                <a:off x="1097280" y="3108960"/>
                <a:ext cx="1668162" cy="84160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3DDAC15-2973-E11B-87BF-F8A658586A11}"/>
                  </a:ext>
                </a:extLst>
              </p:cNvPr>
              <p:cNvSpPr/>
              <p:nvPr/>
            </p:nvSpPr>
            <p:spPr>
              <a:xfrm>
                <a:off x="1052072" y="3061072"/>
                <a:ext cx="1668162" cy="84160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06F0D4E-7200-8665-55BD-FDAE911FDF2F}"/>
                  </a:ext>
                </a:extLst>
              </p:cNvPr>
              <p:cNvSpPr/>
              <p:nvPr/>
            </p:nvSpPr>
            <p:spPr>
              <a:xfrm>
                <a:off x="1005840" y="3017520"/>
                <a:ext cx="1668162" cy="84160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</a:rPr>
                  <a:t>Sun Sensor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DDF772-9EE2-F4EB-E55A-60986C746887}"/>
                </a:ext>
              </a:extLst>
            </p:cNvPr>
            <p:cNvSpPr/>
            <p:nvPr/>
          </p:nvSpPr>
          <p:spPr>
            <a:xfrm>
              <a:off x="6239031" y="1946315"/>
              <a:ext cx="1349087" cy="81515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Extended Kalman Filter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944CC2-24E3-36C6-2973-A682D3C70C10}"/>
                </a:ext>
              </a:extLst>
            </p:cNvPr>
            <p:cNvSpPr/>
            <p:nvPr/>
          </p:nvSpPr>
          <p:spPr>
            <a:xfrm>
              <a:off x="4809016" y="3951019"/>
              <a:ext cx="1178290" cy="6129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RW</a:t>
              </a:r>
              <a:br>
                <a:rPr lang="en-US" sz="1600">
                  <a:solidFill>
                    <a:schemeClr val="tx1"/>
                  </a:solidFill>
                </a:rPr>
              </a:br>
              <a:r>
                <a:rPr lang="en-US" sz="1600">
                  <a:solidFill>
                    <a:schemeClr val="tx1"/>
                  </a:solidFill>
                </a:rPr>
                <a:t>Tachometer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176C09-70DD-4729-8834-F36CC4F9AB1B}"/>
                </a:ext>
              </a:extLst>
            </p:cNvPr>
            <p:cNvSpPr/>
            <p:nvPr/>
          </p:nvSpPr>
          <p:spPr>
            <a:xfrm>
              <a:off x="7957323" y="1781547"/>
              <a:ext cx="1349087" cy="82198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Nominal Pointing Controller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B721D88-A8BB-DE0C-A1AA-0E5AE2721F0B}"/>
                </a:ext>
              </a:extLst>
            </p:cNvPr>
            <p:cNvSpPr/>
            <p:nvPr/>
          </p:nvSpPr>
          <p:spPr>
            <a:xfrm>
              <a:off x="7957323" y="2797527"/>
              <a:ext cx="1349087" cy="82198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Momentum Management Controller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B41C1E-04B5-B7F8-1EB7-2962AB156C79}"/>
                </a:ext>
              </a:extLst>
            </p:cNvPr>
            <p:cNvSpPr/>
            <p:nvPr/>
          </p:nvSpPr>
          <p:spPr>
            <a:xfrm>
              <a:off x="7957323" y="4897508"/>
              <a:ext cx="1349087" cy="82198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Safe Mode Controller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FD2C6A-F76C-6CCE-90C9-C0261E48E4BE}"/>
                </a:ext>
              </a:extLst>
            </p:cNvPr>
            <p:cNvSpPr/>
            <p:nvPr/>
          </p:nvSpPr>
          <p:spPr>
            <a:xfrm>
              <a:off x="9791463" y="3500017"/>
              <a:ext cx="1210235" cy="82198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Propulsion Thrusters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C2FA342-8957-768E-EC2C-500501CCFFA6}"/>
                </a:ext>
              </a:extLst>
            </p:cNvPr>
            <p:cNvSpPr/>
            <p:nvPr/>
          </p:nvSpPr>
          <p:spPr>
            <a:xfrm>
              <a:off x="7957323" y="3868941"/>
              <a:ext cx="1349087" cy="82198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Rate Reduction Controller</a:t>
              </a:r>
            </a:p>
          </p:txBody>
        </p: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FE55DD64-7607-5904-BB60-35BFFBA4A851}"/>
                </a:ext>
              </a:extLst>
            </p:cNvPr>
            <p:cNvCxnSpPr>
              <a:stCxn id="7" idx="3"/>
            </p:cNvCxnSpPr>
            <p:nvPr/>
          </p:nvCxnSpPr>
          <p:spPr>
            <a:xfrm>
              <a:off x="5818566" y="1979919"/>
              <a:ext cx="412947" cy="212620"/>
            </a:xfrm>
            <a:prstGeom prst="bentConnector3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740B5CCF-18D5-32A0-6925-C8B76896E841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5818566" y="2598909"/>
              <a:ext cx="412947" cy="372561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38674CF9-636F-0CD3-6F02-3E82A3E83B0A}"/>
                </a:ext>
              </a:extLst>
            </p:cNvPr>
            <p:cNvCxnSpPr>
              <a:cxnSpLocks/>
              <a:stCxn id="15" idx="3"/>
              <a:endCxn id="17" idx="1"/>
            </p:cNvCxnSpPr>
            <p:nvPr/>
          </p:nvCxnSpPr>
          <p:spPr>
            <a:xfrm flipV="1">
              <a:off x="7588118" y="2192538"/>
              <a:ext cx="369205" cy="161356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DFE5A661-2ED2-9368-35B9-9CC3CB311302}"/>
                </a:ext>
              </a:extLst>
            </p:cNvPr>
            <p:cNvCxnSpPr>
              <a:cxnSpLocks/>
              <a:stCxn id="15" idx="3"/>
              <a:endCxn id="18" idx="1"/>
            </p:cNvCxnSpPr>
            <p:nvPr/>
          </p:nvCxnSpPr>
          <p:spPr>
            <a:xfrm>
              <a:off x="7588118" y="2353894"/>
              <a:ext cx="369205" cy="854624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Elbow Connector 25">
              <a:extLst>
                <a:ext uri="{FF2B5EF4-FFF2-40B4-BE49-F238E27FC236}">
                  <a16:creationId xmlns:a16="http://schemas.microsoft.com/office/drawing/2014/main" id="{2572C6D7-BDCA-C6B0-4A72-66150761A5F4}"/>
                </a:ext>
              </a:extLst>
            </p:cNvPr>
            <p:cNvCxnSpPr>
              <a:cxnSpLocks/>
              <a:stCxn id="8" idx="3"/>
              <a:endCxn id="21" idx="1"/>
            </p:cNvCxnSpPr>
            <p:nvPr/>
          </p:nvCxnSpPr>
          <p:spPr>
            <a:xfrm>
              <a:off x="5818566" y="2971470"/>
              <a:ext cx="2138757" cy="1308462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EDD0B51D-8634-C908-7633-494C55BFDAF8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5818566" y="2971470"/>
              <a:ext cx="2133086" cy="2099349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3309FF42-55FB-1BE4-08D9-05C35217B0DE}"/>
                </a:ext>
              </a:extLst>
            </p:cNvPr>
            <p:cNvCxnSpPr>
              <a:cxnSpLocks/>
              <a:stCxn id="16" idx="3"/>
              <a:endCxn id="19" idx="1"/>
            </p:cNvCxnSpPr>
            <p:nvPr/>
          </p:nvCxnSpPr>
          <p:spPr>
            <a:xfrm>
              <a:off x="5987306" y="4257502"/>
              <a:ext cx="1970017" cy="1050997"/>
            </a:xfrm>
            <a:prstGeom prst="bentConnector3">
              <a:avLst>
                <a:gd name="adj1" fmla="val 35012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852E3960-E4BF-2659-4AB6-929ADA8B8EFA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5820047" y="5004221"/>
              <a:ext cx="2141467" cy="553710"/>
            </a:xfrm>
            <a:prstGeom prst="bentConnector3">
              <a:avLst>
                <a:gd name="adj1" fmla="val 29984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FDC0933-2B41-35BB-9C5F-FD98F7ACC4F0}"/>
                </a:ext>
              </a:extLst>
            </p:cNvPr>
            <p:cNvSpPr/>
            <p:nvPr/>
          </p:nvSpPr>
          <p:spPr>
            <a:xfrm>
              <a:off x="10819443" y="2487094"/>
              <a:ext cx="1043748" cy="82198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Reaction Wheels</a:t>
              </a:r>
            </a:p>
          </p:txBody>
        </p: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3A06B9A4-E8C8-2BAA-7E82-7A55283D42E3}"/>
                </a:ext>
              </a:extLst>
            </p:cNvPr>
            <p:cNvCxnSpPr>
              <a:cxnSpLocks/>
              <a:stCxn id="18" idx="3"/>
              <a:endCxn id="20" idx="1"/>
            </p:cNvCxnSpPr>
            <p:nvPr/>
          </p:nvCxnSpPr>
          <p:spPr>
            <a:xfrm>
              <a:off x="9306410" y="3208518"/>
              <a:ext cx="485053" cy="702490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1BDFAEE9-2D11-A835-D567-D8B24D6FFD1A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9306410" y="4030500"/>
              <a:ext cx="485053" cy="249432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66BAB755-5107-4EE2-E6D1-9E1AAD12DBC0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9306410" y="2192538"/>
              <a:ext cx="1513033" cy="538491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11BF4F97-A3D7-6316-641B-A35B4C83413E}"/>
                </a:ext>
              </a:extLst>
            </p:cNvPr>
            <p:cNvCxnSpPr>
              <a:cxnSpLocks/>
              <a:stCxn id="19" idx="3"/>
              <a:endCxn id="30" idx="2"/>
            </p:cNvCxnSpPr>
            <p:nvPr/>
          </p:nvCxnSpPr>
          <p:spPr>
            <a:xfrm flipV="1">
              <a:off x="9306410" y="3309076"/>
              <a:ext cx="2034907" cy="1999423"/>
            </a:xfrm>
            <a:prstGeom prst="bentConnector2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77C9794E-A544-A929-32A5-F8D3E8C22D3E}"/>
                </a:ext>
              </a:extLst>
            </p:cNvPr>
            <p:cNvCxnSpPr>
              <a:cxnSpLocks/>
              <a:stCxn id="18" idx="3"/>
              <a:endCxn id="30" idx="1"/>
            </p:cNvCxnSpPr>
            <p:nvPr/>
          </p:nvCxnSpPr>
          <p:spPr>
            <a:xfrm flipV="1">
              <a:off x="9306410" y="2898085"/>
              <a:ext cx="1513033" cy="310433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404A850-30D3-8EF2-7F67-09F907336E84}"/>
              </a:ext>
            </a:extLst>
          </p:cNvPr>
          <p:cNvSpPr txBox="1"/>
          <p:nvPr/>
        </p:nvSpPr>
        <p:spPr>
          <a:xfrm>
            <a:off x="156754" y="1193074"/>
            <a:ext cx="4557470" cy="47089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Four autonomous closed-loop controllers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Nominal Operations: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Nominal Pointing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Momentum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Off-Nominal Operations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Rate Reduction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Safe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Nominal operations use an Extended Kalman Filter to fuse star tracker and IMU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Safe mode controller independent of star tracker and Kalman filter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20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52E69-8C5B-2A72-B04A-944E23E8C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22" y="1033144"/>
            <a:ext cx="8023976" cy="5459711"/>
          </a:xfrm>
        </p:spPr>
        <p:txBody>
          <a:bodyPr>
            <a:no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Independent of star tracker and Kalman filter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Orients solar panels to the sun (spacecraft 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+X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axis)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Rotate around sun vector for communications and momentum accumulation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Accurate rate control essential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Gyro bias estimation required since could be similar magnitude as commanded rotation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BFDD4-5F0E-F8E4-7AEC-38DD21F02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E2138242-4913-C04D-2748-27C5715B3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Sun Safe Mode Design</a:t>
            </a:r>
            <a:endParaRPr lang="en-US" sz="2000" i="1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F5EB4013-C9C1-773A-428F-F1D46050F297}"/>
              </a:ext>
            </a:extLst>
          </p:cNvPr>
          <p:cNvGrpSpPr/>
          <p:nvPr/>
        </p:nvGrpSpPr>
        <p:grpSpPr>
          <a:xfrm>
            <a:off x="1486702" y="3529565"/>
            <a:ext cx="6493287" cy="3204260"/>
            <a:chOff x="1486702" y="3529565"/>
            <a:chExt cx="6493287" cy="3204260"/>
          </a:xfrm>
        </p:grpSpPr>
        <p:sp>
          <p:nvSpPr>
            <p:cNvPr id="8" name="Text Box 19">
              <a:extLst>
                <a:ext uri="{FF2B5EF4-FFF2-40B4-BE49-F238E27FC236}">
                  <a16:creationId xmlns:a16="http://schemas.microsoft.com/office/drawing/2014/main" id="{6AADCEEE-47FC-A02E-F2E6-C7E067CAC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384" y="4271574"/>
              <a:ext cx="300326" cy="33855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9" name="Line 20">
              <a:extLst>
                <a:ext uri="{FF2B5EF4-FFF2-40B4-BE49-F238E27FC236}">
                  <a16:creationId xmlns:a16="http://schemas.microsoft.com/office/drawing/2014/main" id="{FC5DC249-20F5-E08B-3906-2095B6A266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1301" y="4492482"/>
              <a:ext cx="550597" cy="1315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ine 21">
              <a:extLst>
                <a:ext uri="{FF2B5EF4-FFF2-40B4-BE49-F238E27FC236}">
                  <a16:creationId xmlns:a16="http://schemas.microsoft.com/office/drawing/2014/main" id="{E1513499-5820-15BD-1E39-D83DDEBA1E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1638" y="4366249"/>
              <a:ext cx="240260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24">
              <a:extLst>
                <a:ext uri="{FF2B5EF4-FFF2-40B4-BE49-F238E27FC236}">
                  <a16:creationId xmlns:a16="http://schemas.microsoft.com/office/drawing/2014/main" id="{2A3015EF-A9CE-3C4A-0D40-3C7394C427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29710" y="4429762"/>
              <a:ext cx="352882" cy="9204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Line 26">
              <a:extLst>
                <a:ext uri="{FF2B5EF4-FFF2-40B4-BE49-F238E27FC236}">
                  <a16:creationId xmlns:a16="http://schemas.microsoft.com/office/drawing/2014/main" id="{B9A78F7A-894B-9600-46CE-77E9CBB40D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22645" y="3734130"/>
              <a:ext cx="307" cy="609499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317560E1-E9EE-8AB5-EEE5-A121A37E4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2204" y="5531985"/>
              <a:ext cx="1065758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37">
              <a:extLst>
                <a:ext uri="{FF2B5EF4-FFF2-40B4-BE49-F238E27FC236}">
                  <a16:creationId xmlns:a16="http://schemas.microsoft.com/office/drawing/2014/main" id="{0BCCE6D9-BEBF-1020-4FB3-6AFC928C8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9771" y="5387907"/>
              <a:ext cx="360391" cy="3155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ine 38">
              <a:extLst>
                <a:ext uri="{FF2B5EF4-FFF2-40B4-BE49-F238E27FC236}">
                  <a16:creationId xmlns:a16="http://schemas.microsoft.com/office/drawing/2014/main" id="{E5B1815E-8305-E6CB-0C0C-61A7C35484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25699" y="5543499"/>
              <a:ext cx="217548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Line 39">
              <a:extLst>
                <a:ext uri="{FF2B5EF4-FFF2-40B4-BE49-F238E27FC236}">
                  <a16:creationId xmlns:a16="http://schemas.microsoft.com/office/drawing/2014/main" id="{FF900DD6-3DEB-699A-2427-8E3B86FA00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99837" y="5531986"/>
              <a:ext cx="328534" cy="2324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Line 54">
              <a:extLst>
                <a:ext uri="{FF2B5EF4-FFF2-40B4-BE49-F238E27FC236}">
                  <a16:creationId xmlns:a16="http://schemas.microsoft.com/office/drawing/2014/main" id="{9DA9F213-E2E9-2C62-1E7D-425F800635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1332" y="4200402"/>
              <a:ext cx="990306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Line 55">
              <a:extLst>
                <a:ext uri="{FF2B5EF4-FFF2-40B4-BE49-F238E27FC236}">
                  <a16:creationId xmlns:a16="http://schemas.microsoft.com/office/drawing/2014/main" id="{11D71D8F-7088-52B0-08D0-CCB07EF1DE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3053" y="4200400"/>
              <a:ext cx="0" cy="170939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58">
              <a:extLst>
                <a:ext uri="{FF2B5EF4-FFF2-40B4-BE49-F238E27FC236}">
                  <a16:creationId xmlns:a16="http://schemas.microsoft.com/office/drawing/2014/main" id="{62F6F56E-DD77-05E0-6467-87018BF8A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6702" y="5293518"/>
              <a:ext cx="806934" cy="5847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cs typeface="Arial" panose="020B0604020202020204" pitchFamily="34" charset="0"/>
                </a:rPr>
                <a:t>Body Rates</a:t>
              </a:r>
            </a:p>
          </p:txBody>
        </p:sp>
        <p:sp>
          <p:nvSpPr>
            <p:cNvPr id="20" name="Line 59">
              <a:extLst>
                <a:ext uri="{FF2B5EF4-FFF2-40B4-BE49-F238E27FC236}">
                  <a16:creationId xmlns:a16="http://schemas.microsoft.com/office/drawing/2014/main" id="{0F7CDB11-F964-AFA8-D194-EDC5F089B1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27873" y="4569362"/>
              <a:ext cx="0" cy="982297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Summing Junction 64">
              <a:extLst>
                <a:ext uri="{FF2B5EF4-FFF2-40B4-BE49-F238E27FC236}">
                  <a16:creationId xmlns:a16="http://schemas.microsoft.com/office/drawing/2014/main" id="{B76F0E2D-0356-3BCD-BCEC-B8B6C0B22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9273" y="4341879"/>
              <a:ext cx="216484" cy="227484"/>
            </a:xfrm>
            <a:prstGeom prst="flowChartSummingJunction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Minus 77">
              <a:extLst>
                <a:ext uri="{FF2B5EF4-FFF2-40B4-BE49-F238E27FC236}">
                  <a16:creationId xmlns:a16="http://schemas.microsoft.com/office/drawing/2014/main" id="{8C029FB8-5271-BA73-1AA7-C3AAD12DB9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99386" y="4466233"/>
              <a:ext cx="130141" cy="136753"/>
            </a:xfrm>
            <a:custGeom>
              <a:avLst/>
              <a:gdLst>
                <a:gd name="T0" fmla="*/ 143213 w 165101"/>
                <a:gd name="T1" fmla="*/ 82532 h 165113"/>
                <a:gd name="T2" fmla="*/ 82550 w 165101"/>
                <a:gd name="T3" fmla="*/ 101942 h 165113"/>
                <a:gd name="T4" fmla="*/ 21884 w 165101"/>
                <a:gd name="T5" fmla="*/ 82532 h 165113"/>
                <a:gd name="T6" fmla="*/ 82550 w 165101"/>
                <a:gd name="T7" fmla="*/ 63119 h 1651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84 w 165101"/>
                <a:gd name="T13" fmla="*/ 63139 h 165113"/>
                <a:gd name="T14" fmla="*/ 143217 w 165101"/>
                <a:gd name="T15" fmla="*/ 101974 h 1651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5101" h="165113">
                  <a:moveTo>
                    <a:pt x="21884" y="63139"/>
                  </a:moveTo>
                  <a:lnTo>
                    <a:pt x="143217" y="63139"/>
                  </a:lnTo>
                  <a:lnTo>
                    <a:pt x="143217" y="101974"/>
                  </a:lnTo>
                  <a:lnTo>
                    <a:pt x="21884" y="101974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Summing Junction 64">
              <a:extLst>
                <a:ext uri="{FF2B5EF4-FFF2-40B4-BE49-F238E27FC236}">
                  <a16:creationId xmlns:a16="http://schemas.microsoft.com/office/drawing/2014/main" id="{F63750B9-701B-A658-7295-F0DEE4281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9214" y="5420568"/>
              <a:ext cx="216484" cy="227484"/>
            </a:xfrm>
            <a:prstGeom prst="flowChartSummingJunction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4" name="Object 23">
                  <a:extLst>
                    <a:ext uri="{FF2B5EF4-FFF2-40B4-BE49-F238E27FC236}">
                      <a16:creationId xmlns:a16="http://schemas.microsoft.com/office/drawing/2014/main" id="{8F93207A-7382-2E06-53CE-D30D0B76EB9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37969631"/>
                    </p:ext>
                  </p:extLst>
                </p:nvPr>
              </p:nvGraphicFramePr>
              <p:xfrm>
                <a:off x="6793579" y="5410261"/>
                <a:ext cx="294069" cy="27087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3" imgW="215806" imgH="228501" progId="Equation.3">
                        <p:embed/>
                      </p:oleObj>
                    </mc:Choice>
                    <mc:Fallback>
                      <p:oleObj name="Equation" r:id="rId3" imgW="215806" imgH="228501" progId="Equation.3">
                        <p:embed/>
                        <p:pic>
                          <p:nvPicPr>
                            <p:cNvPr id="24" name="Object 23">
                              <a:extLst>
                                <a:ext uri="{FF2B5EF4-FFF2-40B4-BE49-F238E27FC236}">
                                  <a16:creationId xmlns:a16="http://schemas.microsoft.com/office/drawing/2014/main" id="{8F93207A-7382-2E06-53CE-D30D0B76EB9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793579" y="5410261"/>
                              <a:ext cx="294069" cy="27087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4" name="Object 23">
                  <a:extLst>
                    <a:ext uri="{FF2B5EF4-FFF2-40B4-BE49-F238E27FC236}">
                      <a16:creationId xmlns:a16="http://schemas.microsoft.com/office/drawing/2014/main" id="{8F93207A-7382-2E06-53CE-D30D0B76EB9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37969631"/>
                    </p:ext>
                  </p:extLst>
                </p:nvPr>
              </p:nvGraphicFramePr>
              <p:xfrm>
                <a:off x="6793579" y="5410261"/>
                <a:ext cx="294069" cy="27087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5" imgW="215806" imgH="228501" progId="Equation.3">
                        <p:embed/>
                      </p:oleObj>
                    </mc:Choice>
                    <mc:Fallback>
                      <p:oleObj name="Equation" r:id="rId5" imgW="215806" imgH="228501" progId="Equation.3">
                        <p:embed/>
                        <p:pic>
                          <p:nvPicPr>
                            <p:cNvPr id="24" name="Object 23">
                              <a:extLst>
                                <a:ext uri="{FF2B5EF4-FFF2-40B4-BE49-F238E27FC236}">
                                  <a16:creationId xmlns:a16="http://schemas.microsoft.com/office/drawing/2014/main" id="{8F93207A-7382-2E06-53CE-D30D0B76EB9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793579" y="5410261"/>
                              <a:ext cx="294069" cy="27087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25" name="Line 54">
              <a:extLst>
                <a:ext uri="{FF2B5EF4-FFF2-40B4-BE49-F238E27FC236}">
                  <a16:creationId xmlns:a16="http://schemas.microsoft.com/office/drawing/2014/main" id="{CAFABFAA-EED0-FEA4-A8ED-36342C50AA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57837" y="3749893"/>
              <a:ext cx="1" cy="687356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Plus 76">
              <a:extLst>
                <a:ext uri="{FF2B5EF4-FFF2-40B4-BE49-F238E27FC236}">
                  <a16:creationId xmlns:a16="http://schemas.microsoft.com/office/drawing/2014/main" id="{80845312-60B6-02E1-3004-7CAE6FEEB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056" y="5344302"/>
              <a:ext cx="143906" cy="152532"/>
            </a:xfrm>
            <a:custGeom>
              <a:avLst/>
              <a:gdLst>
                <a:gd name="T0" fmla="*/ 158363 w 182563"/>
                <a:gd name="T1" fmla="*/ 92054 h 184165"/>
                <a:gd name="T2" fmla="*/ 91281 w 182563"/>
                <a:gd name="T3" fmla="*/ 159702 h 184165"/>
                <a:gd name="T4" fmla="*/ 24199 w 182563"/>
                <a:gd name="T5" fmla="*/ 92054 h 184165"/>
                <a:gd name="T6" fmla="*/ 91281 w 182563"/>
                <a:gd name="T7" fmla="*/ 24403 h 1841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4199 w 182563"/>
                <a:gd name="T13" fmla="*/ 70613 h 184165"/>
                <a:gd name="T14" fmla="*/ 158364 w 182563"/>
                <a:gd name="T15" fmla="*/ 113552 h 1841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563" h="184165">
                  <a:moveTo>
                    <a:pt x="24199" y="70613"/>
                  </a:moveTo>
                  <a:lnTo>
                    <a:pt x="69812" y="70613"/>
                  </a:lnTo>
                  <a:lnTo>
                    <a:pt x="69812" y="24411"/>
                  </a:lnTo>
                  <a:lnTo>
                    <a:pt x="112751" y="24411"/>
                  </a:lnTo>
                  <a:lnTo>
                    <a:pt x="112751" y="70613"/>
                  </a:lnTo>
                  <a:lnTo>
                    <a:pt x="158364" y="70613"/>
                  </a:lnTo>
                  <a:lnTo>
                    <a:pt x="158364" y="113552"/>
                  </a:lnTo>
                  <a:lnTo>
                    <a:pt x="112751" y="113552"/>
                  </a:lnTo>
                  <a:lnTo>
                    <a:pt x="112751" y="159754"/>
                  </a:lnTo>
                  <a:lnTo>
                    <a:pt x="69812" y="159754"/>
                  </a:lnTo>
                  <a:lnTo>
                    <a:pt x="69812" y="113552"/>
                  </a:lnTo>
                  <a:lnTo>
                    <a:pt x="24199" y="113552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e 54">
              <a:extLst>
                <a:ext uri="{FF2B5EF4-FFF2-40B4-BE49-F238E27FC236}">
                  <a16:creationId xmlns:a16="http://schemas.microsoft.com/office/drawing/2014/main" id="{25746EB6-CF33-2E95-47CB-2FFC19C792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44527" y="4987297"/>
              <a:ext cx="973555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20123AA8-8C43-63A7-B9CB-AF6456855E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6831" y="4983353"/>
              <a:ext cx="0" cy="437215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Minus 77">
              <a:extLst>
                <a:ext uri="{FF2B5EF4-FFF2-40B4-BE49-F238E27FC236}">
                  <a16:creationId xmlns:a16="http://schemas.microsoft.com/office/drawing/2014/main" id="{BF868266-3429-D2A4-5188-B7D064BFE3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33098" y="5232533"/>
              <a:ext cx="130141" cy="136753"/>
            </a:xfrm>
            <a:custGeom>
              <a:avLst/>
              <a:gdLst>
                <a:gd name="T0" fmla="*/ 143213 w 165101"/>
                <a:gd name="T1" fmla="*/ 82532 h 165113"/>
                <a:gd name="T2" fmla="*/ 82550 w 165101"/>
                <a:gd name="T3" fmla="*/ 101942 h 165113"/>
                <a:gd name="T4" fmla="*/ 21884 w 165101"/>
                <a:gd name="T5" fmla="*/ 82532 h 165113"/>
                <a:gd name="T6" fmla="*/ 82550 w 165101"/>
                <a:gd name="T7" fmla="*/ 63119 h 1651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84 w 165101"/>
                <a:gd name="T13" fmla="*/ 63139 h 165113"/>
                <a:gd name="T14" fmla="*/ 143217 w 165101"/>
                <a:gd name="T15" fmla="*/ 101974 h 1651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5101" h="165113">
                  <a:moveTo>
                    <a:pt x="21884" y="63139"/>
                  </a:moveTo>
                  <a:lnTo>
                    <a:pt x="143217" y="63139"/>
                  </a:lnTo>
                  <a:lnTo>
                    <a:pt x="143217" y="101974"/>
                  </a:lnTo>
                  <a:lnTo>
                    <a:pt x="21884" y="101974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0" name="Object 29">
                  <a:extLst>
                    <a:ext uri="{FF2B5EF4-FFF2-40B4-BE49-F238E27FC236}">
                      <a16:creationId xmlns:a16="http://schemas.microsoft.com/office/drawing/2014/main" id="{CB754BBE-69A6-4736-BC3C-9B7EB888D01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42219911"/>
                    </p:ext>
                  </p:extLst>
                </p:nvPr>
              </p:nvGraphicFramePr>
              <p:xfrm>
                <a:off x="7540763" y="4174989"/>
                <a:ext cx="415450" cy="29191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7" imgW="279400" imgH="228600" progId="Equation.3">
                        <p:embed/>
                      </p:oleObj>
                    </mc:Choice>
                    <mc:Fallback>
                      <p:oleObj name="Equation" r:id="rId7" imgW="279400" imgH="228600" progId="Equation.3">
                        <p:embed/>
                        <p:pic>
                          <p:nvPicPr>
                            <p:cNvPr id="30" name="Object 29">
                              <a:extLst>
                                <a:ext uri="{FF2B5EF4-FFF2-40B4-BE49-F238E27FC236}">
                                  <a16:creationId xmlns:a16="http://schemas.microsoft.com/office/drawing/2014/main" id="{CB754BBE-69A6-4736-BC3C-9B7EB888D014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540763" y="4174989"/>
                              <a:ext cx="415450" cy="29191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0" name="Object 29">
                  <a:extLst>
                    <a:ext uri="{FF2B5EF4-FFF2-40B4-BE49-F238E27FC236}">
                      <a16:creationId xmlns:a16="http://schemas.microsoft.com/office/drawing/2014/main" id="{CB754BBE-69A6-4736-BC3C-9B7EB888D01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42219911"/>
                    </p:ext>
                  </p:extLst>
                </p:nvPr>
              </p:nvGraphicFramePr>
              <p:xfrm>
                <a:off x="7540763" y="4174989"/>
                <a:ext cx="415450" cy="29191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9" imgW="279400" imgH="228600" progId="Equation.3">
                        <p:embed/>
                      </p:oleObj>
                    </mc:Choice>
                    <mc:Fallback>
                      <p:oleObj name="Equation" r:id="rId9" imgW="279400" imgH="228600" progId="Equation.3">
                        <p:embed/>
                        <p:pic>
                          <p:nvPicPr>
                            <p:cNvPr id="30" name="Object 29">
                              <a:extLst>
                                <a:ext uri="{FF2B5EF4-FFF2-40B4-BE49-F238E27FC236}">
                                  <a16:creationId xmlns:a16="http://schemas.microsoft.com/office/drawing/2014/main" id="{CB754BBE-69A6-4736-BC3C-9B7EB888D014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540763" y="4174989"/>
                              <a:ext cx="415450" cy="29191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31" name="Line 26">
              <a:extLst>
                <a:ext uri="{FF2B5EF4-FFF2-40B4-BE49-F238E27FC236}">
                  <a16:creationId xmlns:a16="http://schemas.microsoft.com/office/drawing/2014/main" id="{017A4D70-B6C5-A011-D15D-C3812B91E1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35757" y="4447179"/>
              <a:ext cx="444232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D536CB8-19EC-9BEE-1BFB-8533DD836517}"/>
                </a:ext>
              </a:extLst>
            </p:cNvPr>
            <p:cNvSpPr txBox="1"/>
            <p:nvPr/>
          </p:nvSpPr>
          <p:spPr>
            <a:xfrm>
              <a:off x="2586236" y="5313540"/>
              <a:ext cx="1212447" cy="5847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3 Axis Rate Gyro</a:t>
              </a:r>
            </a:p>
          </p:txBody>
        </p:sp>
        <p:sp>
          <p:nvSpPr>
            <p:cNvPr id="33" name="Line 31">
              <a:extLst>
                <a:ext uri="{FF2B5EF4-FFF2-40B4-BE49-F238E27FC236}">
                  <a16:creationId xmlns:a16="http://schemas.microsoft.com/office/drawing/2014/main" id="{689B40BE-5AD1-5D34-7184-76A8A67014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0512" y="5589061"/>
              <a:ext cx="285724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 Box 52">
              <a:extLst>
                <a:ext uri="{FF2B5EF4-FFF2-40B4-BE49-F238E27FC236}">
                  <a16:creationId xmlns:a16="http://schemas.microsoft.com/office/drawing/2014/main" id="{67B6EC64-6B3D-7887-17C5-2D5713CE74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8029" y="3936849"/>
              <a:ext cx="1087503" cy="5847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cs typeface="Arial" panose="020B0604020202020204" pitchFamily="34" charset="0"/>
                </a:rPr>
                <a:t>Sun Sensors</a:t>
              </a:r>
            </a:p>
          </p:txBody>
        </p:sp>
        <p:sp>
          <p:nvSpPr>
            <p:cNvPr id="35" name="Line 26">
              <a:extLst>
                <a:ext uri="{FF2B5EF4-FFF2-40B4-BE49-F238E27FC236}">
                  <a16:creationId xmlns:a16="http://schemas.microsoft.com/office/drawing/2014/main" id="{8CCFF0E9-76C2-4E7C-1C97-5131546659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5266" y="4228510"/>
              <a:ext cx="242763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5845382-B4DC-E33A-9726-5B1FE73F5E35}"/>
                    </a:ext>
                  </a:extLst>
                </p:cNvPr>
                <p:cNvSpPr txBox="1"/>
                <p:nvPr/>
              </p:nvSpPr>
              <p:spPr>
                <a:xfrm>
                  <a:off x="6249901" y="3529565"/>
                  <a:ext cx="365104" cy="46269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den>
                        </m:f>
                      </m:oMath>
                    </m:oMathPara>
                  </a14:m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5845382-B4DC-E33A-9726-5B1FE73F5E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9901" y="3529565"/>
                  <a:ext cx="365104" cy="46269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94EEAEF-3EB3-69CD-4A6A-A5991615489E}"/>
                    </a:ext>
                  </a:extLst>
                </p:cNvPr>
                <p:cNvSpPr txBox="1"/>
                <p:nvPr/>
              </p:nvSpPr>
              <p:spPr>
                <a:xfrm>
                  <a:off x="5679953" y="3625500"/>
                  <a:ext cx="343784" cy="24622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600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94EEAEF-3EB3-69CD-4A6A-A599161548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9953" y="3625500"/>
                  <a:ext cx="343784" cy="246221"/>
                </a:xfrm>
                <a:prstGeom prst="rect">
                  <a:avLst/>
                </a:prstGeom>
                <a:blipFill>
                  <a:blip r:embed="rId12"/>
                  <a:stretch>
                    <a:fillRect b="-1666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44D6DA3-1C1E-20A0-EB05-2F7FC75BE818}"/>
                    </a:ext>
                  </a:extLst>
                </p:cNvPr>
                <p:cNvSpPr txBox="1"/>
                <p:nvPr/>
              </p:nvSpPr>
              <p:spPr>
                <a:xfrm>
                  <a:off x="5679953" y="4296612"/>
                  <a:ext cx="343784" cy="26520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1600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44D6DA3-1C1E-20A0-EB05-2F7FC75BE8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9953" y="4296612"/>
                  <a:ext cx="343784" cy="265201"/>
                </a:xfrm>
                <a:prstGeom prst="rect">
                  <a:avLst/>
                </a:prstGeom>
                <a:blipFill>
                  <a:blip r:embed="rId13"/>
                  <a:stretch>
                    <a:fillRect l="-3448" b="-20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Line 24">
              <a:extLst>
                <a:ext uri="{FF2B5EF4-FFF2-40B4-BE49-F238E27FC236}">
                  <a16:creationId xmlns:a16="http://schemas.microsoft.com/office/drawing/2014/main" id="{39D274E1-0A53-A0F7-DF1A-D331E4A652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57837" y="3748056"/>
              <a:ext cx="222116" cy="118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Line 24">
              <a:extLst>
                <a:ext uri="{FF2B5EF4-FFF2-40B4-BE49-F238E27FC236}">
                  <a16:creationId xmlns:a16="http://schemas.microsoft.com/office/drawing/2014/main" id="{260E59D9-CEC8-E2FB-FF68-3BE42C10A2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23737" y="3740101"/>
              <a:ext cx="222116" cy="118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Minus 77">
              <a:extLst>
                <a:ext uri="{FF2B5EF4-FFF2-40B4-BE49-F238E27FC236}">
                  <a16:creationId xmlns:a16="http://schemas.microsoft.com/office/drawing/2014/main" id="{08C38060-14A7-F1FF-F3F3-2E3DF6ECEB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3202" y="4602986"/>
              <a:ext cx="130141" cy="136753"/>
            </a:xfrm>
            <a:custGeom>
              <a:avLst/>
              <a:gdLst>
                <a:gd name="T0" fmla="*/ 143213 w 165101"/>
                <a:gd name="T1" fmla="*/ 82532 h 165113"/>
                <a:gd name="T2" fmla="*/ 82550 w 165101"/>
                <a:gd name="T3" fmla="*/ 101942 h 165113"/>
                <a:gd name="T4" fmla="*/ 21884 w 165101"/>
                <a:gd name="T5" fmla="*/ 82532 h 165113"/>
                <a:gd name="T6" fmla="*/ 82550 w 165101"/>
                <a:gd name="T7" fmla="*/ 63119 h 1651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84 w 165101"/>
                <a:gd name="T13" fmla="*/ 63139 h 165113"/>
                <a:gd name="T14" fmla="*/ 143217 w 165101"/>
                <a:gd name="T15" fmla="*/ 101974 h 1651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5101" h="165113">
                  <a:moveTo>
                    <a:pt x="21884" y="63139"/>
                  </a:moveTo>
                  <a:lnTo>
                    <a:pt x="143217" y="63139"/>
                  </a:lnTo>
                  <a:lnTo>
                    <a:pt x="143217" y="101974"/>
                  </a:lnTo>
                  <a:lnTo>
                    <a:pt x="21884" y="101974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Minus 77">
              <a:extLst>
                <a:ext uri="{FF2B5EF4-FFF2-40B4-BE49-F238E27FC236}">
                  <a16:creationId xmlns:a16="http://schemas.microsoft.com/office/drawing/2014/main" id="{D2EA3D6E-07FF-9442-9E3D-B865CEB8591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34670" y="4235200"/>
              <a:ext cx="130141" cy="136753"/>
            </a:xfrm>
            <a:custGeom>
              <a:avLst/>
              <a:gdLst>
                <a:gd name="T0" fmla="*/ 143213 w 165101"/>
                <a:gd name="T1" fmla="*/ 82532 h 165113"/>
                <a:gd name="T2" fmla="*/ 82550 w 165101"/>
                <a:gd name="T3" fmla="*/ 101942 h 165113"/>
                <a:gd name="T4" fmla="*/ 21884 w 165101"/>
                <a:gd name="T5" fmla="*/ 82532 h 165113"/>
                <a:gd name="T6" fmla="*/ 82550 w 165101"/>
                <a:gd name="T7" fmla="*/ 63119 h 1651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84 w 165101"/>
                <a:gd name="T13" fmla="*/ 63139 h 165113"/>
                <a:gd name="T14" fmla="*/ 143217 w 165101"/>
                <a:gd name="T15" fmla="*/ 101974 h 1651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5101" h="165113">
                  <a:moveTo>
                    <a:pt x="21884" y="63139"/>
                  </a:moveTo>
                  <a:lnTo>
                    <a:pt x="143217" y="63139"/>
                  </a:lnTo>
                  <a:lnTo>
                    <a:pt x="143217" y="101974"/>
                  </a:lnTo>
                  <a:lnTo>
                    <a:pt x="21884" y="101974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ine 39">
              <a:extLst>
                <a:ext uri="{FF2B5EF4-FFF2-40B4-BE49-F238E27FC236}">
                  <a16:creationId xmlns:a16="http://schemas.microsoft.com/office/drawing/2014/main" id="{D521B532-9C81-6770-CDCA-E83C3365D9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8117" y="3738075"/>
              <a:ext cx="810254" cy="523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Line 31">
              <a:extLst>
                <a:ext uri="{FF2B5EF4-FFF2-40B4-BE49-F238E27FC236}">
                  <a16:creationId xmlns:a16="http://schemas.microsoft.com/office/drawing/2014/main" id="{F70B856F-A299-D29F-A6CC-B6EBBC0BC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3737" y="4438922"/>
              <a:ext cx="1305790" cy="8257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A78600A-D020-48CB-3639-213504EC1E22}"/>
                </a:ext>
              </a:extLst>
            </p:cNvPr>
            <p:cNvSpPr txBox="1"/>
            <p:nvPr/>
          </p:nvSpPr>
          <p:spPr>
            <a:xfrm>
              <a:off x="3404539" y="6149051"/>
              <a:ext cx="1212447" cy="5847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Bias Estimation</a:t>
              </a:r>
            </a:p>
          </p:txBody>
        </p:sp>
        <p:sp>
          <p:nvSpPr>
            <p:cNvPr id="46" name="Text Box 58">
              <a:extLst>
                <a:ext uri="{FF2B5EF4-FFF2-40B4-BE49-F238E27FC236}">
                  <a16:creationId xmlns:a16="http://schemas.microsoft.com/office/drawing/2014/main" id="{94298206-F679-9627-8BBF-C35851AE6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1665" y="6148560"/>
              <a:ext cx="1001038" cy="5847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cs typeface="Arial" panose="020B0604020202020204" pitchFamily="34" charset="0"/>
                </a:rPr>
                <a:t>RW Rates</a:t>
              </a:r>
            </a:p>
          </p:txBody>
        </p:sp>
        <p:sp>
          <p:nvSpPr>
            <p:cNvPr id="47" name="Line 31">
              <a:extLst>
                <a:ext uri="{FF2B5EF4-FFF2-40B4-BE49-F238E27FC236}">
                  <a16:creationId xmlns:a16="http://schemas.microsoft.com/office/drawing/2014/main" id="{0CF87BB6-12B2-E17D-5F08-445A35BCC0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6100" y="6415124"/>
              <a:ext cx="559554" cy="3638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 Box 52">
              <a:extLst>
                <a:ext uri="{FF2B5EF4-FFF2-40B4-BE49-F238E27FC236}">
                  <a16:creationId xmlns:a16="http://schemas.microsoft.com/office/drawing/2014/main" id="{35623725-A819-62DE-8F14-2077485A2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2336" y="3936849"/>
              <a:ext cx="806933" cy="5847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cs typeface="Arial" panose="020B0604020202020204" pitchFamily="34" charset="0"/>
                </a:rPr>
                <a:t>Sun Vector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6EF5E29-9FBA-3A82-F880-D9FE3D248281}"/>
                    </a:ext>
                  </a:extLst>
                </p:cNvPr>
                <p:cNvSpPr txBox="1"/>
                <p:nvPr/>
              </p:nvSpPr>
              <p:spPr>
                <a:xfrm>
                  <a:off x="4054284" y="4415699"/>
                  <a:ext cx="481927" cy="2546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𝑐𝑚𝑑</m:t>
                            </m:r>
                          </m:sub>
                        </m:sSub>
                      </m:oMath>
                    </m:oMathPara>
                  </a14:m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6EF5E29-9FBA-3A82-F880-D9FE3D2482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4284" y="4415699"/>
                  <a:ext cx="481927" cy="254621"/>
                </a:xfrm>
                <a:prstGeom prst="rect">
                  <a:avLst/>
                </a:prstGeom>
                <a:blipFill>
                  <a:blip r:embed="rId14"/>
                  <a:stretch>
                    <a:fillRect l="-7595" t="-14286" r="-1266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F6721BB-C4BC-F3BF-4022-E63C6906F020}"/>
                    </a:ext>
                  </a:extLst>
                </p:cNvPr>
                <p:cNvSpPr txBox="1"/>
                <p:nvPr/>
              </p:nvSpPr>
              <p:spPr>
                <a:xfrm>
                  <a:off x="4364909" y="4788765"/>
                  <a:ext cx="1104148" cy="2546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𝑐𝑚𝑑</m:t>
                            </m:r>
                          </m:sub>
                        </m:sSub>
                        <m: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𝑐𝑚𝑑</m:t>
                            </m:r>
                          </m:sub>
                        </m:sSub>
                      </m:oMath>
                    </m:oMathPara>
                  </a14:m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F6721BB-C4BC-F3BF-4022-E63C6906F0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4909" y="4788765"/>
                  <a:ext cx="1104148" cy="254621"/>
                </a:xfrm>
                <a:prstGeom prst="rect">
                  <a:avLst/>
                </a:prstGeom>
                <a:blipFill>
                  <a:blip r:embed="rId15"/>
                  <a:stretch>
                    <a:fillRect l="-1657" t="-17073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5C17E8C-6BD9-99ED-B40F-FD6664367AB4}"/>
                    </a:ext>
                  </a:extLst>
                </p:cNvPr>
                <p:cNvSpPr txBox="1"/>
                <p:nvPr/>
              </p:nvSpPr>
              <p:spPr>
                <a:xfrm>
                  <a:off x="3798717" y="3876307"/>
                  <a:ext cx="227884" cy="3469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oMath>
                    </m:oMathPara>
                  </a14:m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5C17E8C-6BD9-99ED-B40F-FD6664367A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8717" y="3876307"/>
                  <a:ext cx="227884" cy="346953"/>
                </a:xfrm>
                <a:prstGeom prst="rect">
                  <a:avLst/>
                </a:prstGeom>
                <a:blipFill>
                  <a:blip r:embed="rId16"/>
                  <a:stretch>
                    <a:fillRect r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4A4CF0A-C275-BE38-CF66-FCB3D683E093}"/>
                    </a:ext>
                  </a:extLst>
                </p:cNvPr>
                <p:cNvSpPr txBox="1"/>
                <p:nvPr/>
              </p:nvSpPr>
              <p:spPr>
                <a:xfrm>
                  <a:off x="3863506" y="5233339"/>
                  <a:ext cx="50802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𝑖𝑚𝑢</m:t>
                            </m:r>
                          </m:sub>
                        </m:sSub>
                      </m:oMath>
                    </m:oMathPara>
                  </a14:m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4A4CF0A-C275-BE38-CF66-FCB3D683E0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3506" y="5233339"/>
                  <a:ext cx="508024" cy="246221"/>
                </a:xfrm>
                <a:prstGeom prst="rect">
                  <a:avLst/>
                </a:prstGeom>
                <a:blipFill>
                  <a:blip r:embed="rId17"/>
                  <a:stretch>
                    <a:fillRect l="-4819" r="-2410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552B534-0F0C-92C1-3899-25BA219D6561}"/>
                    </a:ext>
                  </a:extLst>
                </p:cNvPr>
                <p:cNvSpPr txBox="1"/>
                <p:nvPr/>
              </p:nvSpPr>
              <p:spPr>
                <a:xfrm>
                  <a:off x="5278497" y="5264797"/>
                  <a:ext cx="21127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552B534-0F0C-92C1-3899-25BA219D65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8497" y="5264797"/>
                  <a:ext cx="211275" cy="246221"/>
                </a:xfrm>
                <a:prstGeom prst="rect">
                  <a:avLst/>
                </a:prstGeom>
                <a:blipFill>
                  <a:blip r:embed="rId18"/>
                  <a:stretch>
                    <a:fillRect l="-11429" r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6CCD654F-832E-DF46-A659-9B94BCE4CD98}"/>
                    </a:ext>
                  </a:extLst>
                </p:cNvPr>
                <p:cNvSpPr txBox="1"/>
                <p:nvPr/>
              </p:nvSpPr>
              <p:spPr>
                <a:xfrm>
                  <a:off x="4645871" y="6119648"/>
                  <a:ext cx="172803" cy="2571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6CCD654F-832E-DF46-A659-9B94BCE4C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5871" y="6119648"/>
                  <a:ext cx="172803" cy="257186"/>
                </a:xfrm>
                <a:prstGeom prst="rect">
                  <a:avLst/>
                </a:prstGeom>
                <a:blipFill>
                  <a:blip r:embed="rId19"/>
                  <a:stretch>
                    <a:fillRect l="-25000" t="-21429" r="-71429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Line 31">
              <a:extLst>
                <a:ext uri="{FF2B5EF4-FFF2-40B4-BE49-F238E27FC236}">
                  <a16:creationId xmlns:a16="http://schemas.microsoft.com/office/drawing/2014/main" id="{E7235EC9-C2C3-7E9E-B345-336D15B180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8683" y="5527332"/>
              <a:ext cx="1229451" cy="6174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Summing Junction 64">
              <a:extLst>
                <a:ext uri="{FF2B5EF4-FFF2-40B4-BE49-F238E27FC236}">
                  <a16:creationId xmlns:a16="http://schemas.microsoft.com/office/drawing/2014/main" id="{26E08896-3FED-91FE-8DB6-5506CE68F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384" y="5419106"/>
              <a:ext cx="216484" cy="227484"/>
            </a:xfrm>
            <a:prstGeom prst="flowChartSummingJunction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Plus 76">
              <a:extLst>
                <a:ext uri="{FF2B5EF4-FFF2-40B4-BE49-F238E27FC236}">
                  <a16:creationId xmlns:a16="http://schemas.microsoft.com/office/drawing/2014/main" id="{BA9078D5-B760-013F-F0CB-2C7398E30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226" y="5342840"/>
              <a:ext cx="143906" cy="152532"/>
            </a:xfrm>
            <a:custGeom>
              <a:avLst/>
              <a:gdLst>
                <a:gd name="T0" fmla="*/ 158363 w 182563"/>
                <a:gd name="T1" fmla="*/ 92054 h 184165"/>
                <a:gd name="T2" fmla="*/ 91281 w 182563"/>
                <a:gd name="T3" fmla="*/ 159702 h 184165"/>
                <a:gd name="T4" fmla="*/ 24199 w 182563"/>
                <a:gd name="T5" fmla="*/ 92054 h 184165"/>
                <a:gd name="T6" fmla="*/ 91281 w 182563"/>
                <a:gd name="T7" fmla="*/ 24403 h 1841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4199 w 182563"/>
                <a:gd name="T13" fmla="*/ 70613 h 184165"/>
                <a:gd name="T14" fmla="*/ 158364 w 182563"/>
                <a:gd name="T15" fmla="*/ 113552 h 1841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563" h="184165">
                  <a:moveTo>
                    <a:pt x="24199" y="70613"/>
                  </a:moveTo>
                  <a:lnTo>
                    <a:pt x="69812" y="70613"/>
                  </a:lnTo>
                  <a:lnTo>
                    <a:pt x="69812" y="24411"/>
                  </a:lnTo>
                  <a:lnTo>
                    <a:pt x="112751" y="24411"/>
                  </a:lnTo>
                  <a:lnTo>
                    <a:pt x="112751" y="70613"/>
                  </a:lnTo>
                  <a:lnTo>
                    <a:pt x="158364" y="70613"/>
                  </a:lnTo>
                  <a:lnTo>
                    <a:pt x="158364" y="113552"/>
                  </a:lnTo>
                  <a:lnTo>
                    <a:pt x="112751" y="113552"/>
                  </a:lnTo>
                  <a:lnTo>
                    <a:pt x="112751" y="159754"/>
                  </a:lnTo>
                  <a:lnTo>
                    <a:pt x="69812" y="159754"/>
                  </a:lnTo>
                  <a:lnTo>
                    <a:pt x="69812" y="113552"/>
                  </a:lnTo>
                  <a:lnTo>
                    <a:pt x="24199" y="113552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Minus 77">
              <a:extLst>
                <a:ext uri="{FF2B5EF4-FFF2-40B4-BE49-F238E27FC236}">
                  <a16:creationId xmlns:a16="http://schemas.microsoft.com/office/drawing/2014/main" id="{564CB3E4-ECDD-0E8F-C575-F0486F71ED2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95598" y="5678549"/>
              <a:ext cx="130141" cy="136753"/>
            </a:xfrm>
            <a:custGeom>
              <a:avLst/>
              <a:gdLst>
                <a:gd name="T0" fmla="*/ 143213 w 165101"/>
                <a:gd name="T1" fmla="*/ 82532 h 165113"/>
                <a:gd name="T2" fmla="*/ 82550 w 165101"/>
                <a:gd name="T3" fmla="*/ 101942 h 165113"/>
                <a:gd name="T4" fmla="*/ 21884 w 165101"/>
                <a:gd name="T5" fmla="*/ 82532 h 165113"/>
                <a:gd name="T6" fmla="*/ 82550 w 165101"/>
                <a:gd name="T7" fmla="*/ 63119 h 1651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84 w 165101"/>
                <a:gd name="T13" fmla="*/ 63139 h 165113"/>
                <a:gd name="T14" fmla="*/ 143217 w 165101"/>
                <a:gd name="T15" fmla="*/ 101974 h 1651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5101" h="165113">
                  <a:moveTo>
                    <a:pt x="21884" y="63139"/>
                  </a:moveTo>
                  <a:lnTo>
                    <a:pt x="143217" y="63139"/>
                  </a:lnTo>
                  <a:lnTo>
                    <a:pt x="143217" y="101974"/>
                  </a:lnTo>
                  <a:lnTo>
                    <a:pt x="21884" y="101974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Line 12">
              <a:extLst>
                <a:ext uri="{FF2B5EF4-FFF2-40B4-BE49-F238E27FC236}">
                  <a16:creationId xmlns:a16="http://schemas.microsoft.com/office/drawing/2014/main" id="{32BACC8C-E14A-A80C-D9BC-A9E8458ABF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45871" y="5643844"/>
              <a:ext cx="2174" cy="724431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Line 54">
              <a:extLst>
                <a:ext uri="{FF2B5EF4-FFF2-40B4-BE49-F238E27FC236}">
                  <a16:creationId xmlns:a16="http://schemas.microsoft.com/office/drawing/2014/main" id="{A3FAC81E-D0DA-429A-1ADE-B8A11CFE3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35186" y="6357751"/>
              <a:ext cx="518074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F4DCCF4-ABBF-E838-0FDD-76EA753BAA73}"/>
                    </a:ext>
                  </a:extLst>
                </p:cNvPr>
                <p:cNvSpPr txBox="1"/>
                <p:nvPr/>
              </p:nvSpPr>
              <p:spPr>
                <a:xfrm>
                  <a:off x="5401303" y="4438220"/>
                  <a:ext cx="179152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F4DCCF4-ABBF-E838-0FDD-76EA753BAA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1303" y="4438220"/>
                  <a:ext cx="179152" cy="246221"/>
                </a:xfrm>
                <a:prstGeom prst="rect">
                  <a:avLst/>
                </a:prstGeom>
                <a:blipFill>
                  <a:blip r:embed="rId20"/>
                  <a:stretch>
                    <a:fillRect l="-24138" r="-24138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Line 31">
              <a:extLst>
                <a:ext uri="{FF2B5EF4-FFF2-40B4-BE49-F238E27FC236}">
                  <a16:creationId xmlns:a16="http://schemas.microsoft.com/office/drawing/2014/main" id="{646AC9EF-0FEA-54EF-7477-CE0A2B54FC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608" y="5536286"/>
              <a:ext cx="11339" cy="614829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E5CFAC09-AA84-2F84-859D-CACAFCB2602D}"/>
              </a:ext>
            </a:extLst>
          </p:cNvPr>
          <p:cNvGrpSpPr/>
          <p:nvPr/>
        </p:nvGrpSpPr>
        <p:grpSpPr>
          <a:xfrm>
            <a:off x="8296153" y="1741553"/>
            <a:ext cx="3545618" cy="3318957"/>
            <a:chOff x="8414542" y="1547878"/>
            <a:chExt cx="3545618" cy="3318957"/>
          </a:xfrm>
        </p:grpSpPr>
        <p:sp>
          <p:nvSpPr>
            <p:cNvPr id="198" name="Sun 197">
              <a:extLst>
                <a:ext uri="{FF2B5EF4-FFF2-40B4-BE49-F238E27FC236}">
                  <a16:creationId xmlns:a16="http://schemas.microsoft.com/office/drawing/2014/main" id="{9017B610-9E4A-FF5B-700C-9C4477CA8096}"/>
                </a:ext>
              </a:extLst>
            </p:cNvPr>
            <p:cNvSpPr/>
            <p:nvPr/>
          </p:nvSpPr>
          <p:spPr>
            <a:xfrm>
              <a:off x="8946750" y="2066780"/>
              <a:ext cx="2122189" cy="2021770"/>
            </a:xfrm>
            <a:prstGeom prst="su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44B2BA70-4EB8-6029-DF05-231323D8DF45}"/>
                </a:ext>
              </a:extLst>
            </p:cNvPr>
            <p:cNvGrpSpPr/>
            <p:nvPr/>
          </p:nvGrpSpPr>
          <p:grpSpPr>
            <a:xfrm rot="19144087">
              <a:off x="8414542" y="1547878"/>
              <a:ext cx="3545618" cy="3318957"/>
              <a:chOff x="7964779" y="3506303"/>
              <a:chExt cx="3545618" cy="3318957"/>
            </a:xfrm>
          </p:grpSpPr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4636C942-0783-4564-F520-F3B5B4A45C7B}"/>
                  </a:ext>
                </a:extLst>
              </p:cNvPr>
              <p:cNvGrpSpPr/>
              <p:nvPr/>
            </p:nvGrpSpPr>
            <p:grpSpPr>
              <a:xfrm rot="20401125">
                <a:off x="8437016" y="3977779"/>
                <a:ext cx="2427421" cy="2077697"/>
                <a:chOff x="3955469" y="1738354"/>
                <a:chExt cx="7985531" cy="6835042"/>
              </a:xfrm>
            </p:grpSpPr>
            <p:grpSp>
              <p:nvGrpSpPr>
                <p:cNvPr id="205" name="Group 204">
                  <a:extLst>
                    <a:ext uri="{FF2B5EF4-FFF2-40B4-BE49-F238E27FC236}">
                      <a16:creationId xmlns:a16="http://schemas.microsoft.com/office/drawing/2014/main" id="{8120839A-08D1-3AA3-EC57-B938953D36CD}"/>
                    </a:ext>
                  </a:extLst>
                </p:cNvPr>
                <p:cNvGrpSpPr/>
                <p:nvPr/>
              </p:nvGrpSpPr>
              <p:grpSpPr>
                <a:xfrm>
                  <a:off x="8951972" y="4527686"/>
                  <a:ext cx="2989028" cy="1261241"/>
                  <a:chOff x="9975483" y="2690648"/>
                  <a:chExt cx="2989028" cy="1261241"/>
                </a:xfrm>
              </p:grpSpPr>
              <p:grpSp>
                <p:nvGrpSpPr>
                  <p:cNvPr id="250" name="Group 249">
                    <a:extLst>
                      <a:ext uri="{FF2B5EF4-FFF2-40B4-BE49-F238E27FC236}">
                        <a16:creationId xmlns:a16="http://schemas.microsoft.com/office/drawing/2014/main" id="{FEA2C67B-8F59-9DC8-46D9-28C027ECA2CE}"/>
                      </a:ext>
                    </a:extLst>
                  </p:cNvPr>
                  <p:cNvGrpSpPr/>
                  <p:nvPr/>
                </p:nvGrpSpPr>
                <p:grpSpPr>
                  <a:xfrm>
                    <a:off x="10034751" y="2690648"/>
                    <a:ext cx="2929760" cy="1261241"/>
                    <a:chOff x="8253247" y="1019503"/>
                    <a:chExt cx="2929760" cy="1261241"/>
                  </a:xfrm>
                </p:grpSpPr>
                <p:sp>
                  <p:nvSpPr>
                    <p:cNvPr id="252" name="Rectangle 251">
                      <a:extLst>
                        <a:ext uri="{FF2B5EF4-FFF2-40B4-BE49-F238E27FC236}">
                          <a16:creationId xmlns:a16="http://schemas.microsoft.com/office/drawing/2014/main" id="{C1D16978-765A-9903-5109-91FBF74BB5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53247" y="1019503"/>
                      <a:ext cx="2929760" cy="1261241"/>
                    </a:xfrm>
                    <a:prstGeom prst="rect">
                      <a:avLst/>
                    </a:prstGeom>
                    <a:solidFill>
                      <a:srgbClr val="00206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cxnSp>
                  <p:nvCxnSpPr>
                    <p:cNvPr id="253" name="Straight Connector 252">
                      <a:extLst>
                        <a:ext uri="{FF2B5EF4-FFF2-40B4-BE49-F238E27FC236}">
                          <a16:creationId xmlns:a16="http://schemas.microsoft.com/office/drawing/2014/main" id="{9F96F549-6C6D-9A7D-9489-371A82F5C6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253247" y="1415874"/>
                      <a:ext cx="2919250" cy="0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4" name="Straight Connector 253">
                      <a:extLst>
                        <a:ext uri="{FF2B5EF4-FFF2-40B4-BE49-F238E27FC236}">
                          <a16:creationId xmlns:a16="http://schemas.microsoft.com/office/drawing/2014/main" id="{4F9D961E-C256-51BF-1128-1F04217CEC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263757" y="1825625"/>
                      <a:ext cx="2919250" cy="0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5" name="Straight Connector 254">
                      <a:extLst>
                        <a:ext uri="{FF2B5EF4-FFF2-40B4-BE49-F238E27FC236}">
                          <a16:creationId xmlns:a16="http://schemas.microsoft.com/office/drawing/2014/main" id="{BDDC1777-23F7-9779-6BB2-34A25C7C2BD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671089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6" name="Straight Connector 255">
                      <a:extLst>
                        <a:ext uri="{FF2B5EF4-FFF2-40B4-BE49-F238E27FC236}">
                          <a16:creationId xmlns:a16="http://schemas.microsoft.com/office/drawing/2014/main" id="{7BF8C48A-8F3C-DF08-F2F3-D292CD5568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088931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" name="Straight Connector 256">
                      <a:extLst>
                        <a:ext uri="{FF2B5EF4-FFF2-40B4-BE49-F238E27FC236}">
                          <a16:creationId xmlns:a16="http://schemas.microsoft.com/office/drawing/2014/main" id="{AAB57106-8344-27F5-0558-0E1A6DA161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506773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" name="Straight Connector 257">
                      <a:extLst>
                        <a:ext uri="{FF2B5EF4-FFF2-40B4-BE49-F238E27FC236}">
                          <a16:creationId xmlns:a16="http://schemas.microsoft.com/office/drawing/2014/main" id="{5D9E84F8-89E1-D8C4-7E1D-9E7F6E7D76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924615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" name="Straight Connector 258">
                      <a:extLst>
                        <a:ext uri="{FF2B5EF4-FFF2-40B4-BE49-F238E27FC236}">
                          <a16:creationId xmlns:a16="http://schemas.microsoft.com/office/drawing/2014/main" id="{D128177E-A1BD-798B-800D-E959379B9C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342457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0" name="Straight Connector 259">
                      <a:extLst>
                        <a:ext uri="{FF2B5EF4-FFF2-40B4-BE49-F238E27FC236}">
                          <a16:creationId xmlns:a16="http://schemas.microsoft.com/office/drawing/2014/main" id="{C9F5AB14-0D95-3F56-DDFF-76AC756B9EA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760299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1" name="Straight Connector 260">
                      <a:extLst>
                        <a:ext uri="{FF2B5EF4-FFF2-40B4-BE49-F238E27FC236}">
                          <a16:creationId xmlns:a16="http://schemas.microsoft.com/office/drawing/2014/main" id="{868D252A-BF22-920D-D1EE-8EF606ACC5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253247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2" name="Straight Connector 261">
                      <a:extLst>
                        <a:ext uri="{FF2B5EF4-FFF2-40B4-BE49-F238E27FC236}">
                          <a16:creationId xmlns:a16="http://schemas.microsoft.com/office/drawing/2014/main" id="{D11FED2B-0F37-10F6-5D1C-0EE070FBEA5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178141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51" name="Rectangle 250">
                    <a:extLst>
                      <a:ext uri="{FF2B5EF4-FFF2-40B4-BE49-F238E27FC236}">
                        <a16:creationId xmlns:a16="http://schemas.microsoft.com/office/drawing/2014/main" id="{E0C7783B-5CB2-4E5F-2B2D-5772E12AF85F}"/>
                      </a:ext>
                    </a:extLst>
                  </p:cNvPr>
                  <p:cNvSpPr/>
                  <p:nvPr/>
                </p:nvSpPr>
                <p:spPr>
                  <a:xfrm>
                    <a:off x="9975483" y="3178347"/>
                    <a:ext cx="59267" cy="227095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D4BD6504-A656-097F-4264-A6865CD01BB7}"/>
                    </a:ext>
                  </a:extLst>
                </p:cNvPr>
                <p:cNvGrpSpPr/>
                <p:nvPr/>
              </p:nvGrpSpPr>
              <p:grpSpPr>
                <a:xfrm rot="10800000">
                  <a:off x="3955469" y="4498311"/>
                  <a:ext cx="2989028" cy="1261241"/>
                  <a:chOff x="9975483" y="2690648"/>
                  <a:chExt cx="2989028" cy="1261241"/>
                </a:xfrm>
              </p:grpSpPr>
              <p:grpSp>
                <p:nvGrpSpPr>
                  <p:cNvPr id="237" name="Group 236">
                    <a:extLst>
                      <a:ext uri="{FF2B5EF4-FFF2-40B4-BE49-F238E27FC236}">
                        <a16:creationId xmlns:a16="http://schemas.microsoft.com/office/drawing/2014/main" id="{C405796A-2AE9-983C-287A-DDB095511750}"/>
                      </a:ext>
                    </a:extLst>
                  </p:cNvPr>
                  <p:cNvGrpSpPr/>
                  <p:nvPr/>
                </p:nvGrpSpPr>
                <p:grpSpPr>
                  <a:xfrm>
                    <a:off x="10034751" y="2690648"/>
                    <a:ext cx="2929760" cy="1261241"/>
                    <a:chOff x="8253247" y="1019503"/>
                    <a:chExt cx="2929760" cy="1261241"/>
                  </a:xfrm>
                </p:grpSpPr>
                <p:sp>
                  <p:nvSpPr>
                    <p:cNvPr id="239" name="Rectangle 238">
                      <a:extLst>
                        <a:ext uri="{FF2B5EF4-FFF2-40B4-BE49-F238E27FC236}">
                          <a16:creationId xmlns:a16="http://schemas.microsoft.com/office/drawing/2014/main" id="{631BB859-43FB-7D20-75F2-CEC8D4FAC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53247" y="1019503"/>
                      <a:ext cx="2929760" cy="1261241"/>
                    </a:xfrm>
                    <a:prstGeom prst="rect">
                      <a:avLst/>
                    </a:prstGeom>
                    <a:solidFill>
                      <a:srgbClr val="00206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cxnSp>
                  <p:nvCxnSpPr>
                    <p:cNvPr id="240" name="Straight Connector 239">
                      <a:extLst>
                        <a:ext uri="{FF2B5EF4-FFF2-40B4-BE49-F238E27FC236}">
                          <a16:creationId xmlns:a16="http://schemas.microsoft.com/office/drawing/2014/main" id="{A553B435-4E95-1DD3-F45B-A7349664F4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253247" y="1415874"/>
                      <a:ext cx="2919250" cy="0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1" name="Straight Connector 240">
                      <a:extLst>
                        <a:ext uri="{FF2B5EF4-FFF2-40B4-BE49-F238E27FC236}">
                          <a16:creationId xmlns:a16="http://schemas.microsoft.com/office/drawing/2014/main" id="{EB22456A-C759-9C79-BA99-0E389A8F29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263757" y="1825625"/>
                      <a:ext cx="2919250" cy="0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2" name="Straight Connector 241">
                      <a:extLst>
                        <a:ext uri="{FF2B5EF4-FFF2-40B4-BE49-F238E27FC236}">
                          <a16:creationId xmlns:a16="http://schemas.microsoft.com/office/drawing/2014/main" id="{BEFE4737-AF4F-BEF6-9A1F-4CC7720BE6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671089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3" name="Straight Connector 242">
                      <a:extLst>
                        <a:ext uri="{FF2B5EF4-FFF2-40B4-BE49-F238E27FC236}">
                          <a16:creationId xmlns:a16="http://schemas.microsoft.com/office/drawing/2014/main" id="{CB3C23FB-8FA9-2F62-B0FB-F573CEA99E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088931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" name="Straight Connector 243">
                      <a:extLst>
                        <a:ext uri="{FF2B5EF4-FFF2-40B4-BE49-F238E27FC236}">
                          <a16:creationId xmlns:a16="http://schemas.microsoft.com/office/drawing/2014/main" id="{8417BDEF-2B36-8E51-9D20-C0715DE74D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506773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" name="Straight Connector 244">
                      <a:extLst>
                        <a:ext uri="{FF2B5EF4-FFF2-40B4-BE49-F238E27FC236}">
                          <a16:creationId xmlns:a16="http://schemas.microsoft.com/office/drawing/2014/main" id="{DECECDEC-046F-A044-280A-0CC5935558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924615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6" name="Straight Connector 245">
                      <a:extLst>
                        <a:ext uri="{FF2B5EF4-FFF2-40B4-BE49-F238E27FC236}">
                          <a16:creationId xmlns:a16="http://schemas.microsoft.com/office/drawing/2014/main" id="{B727A46D-626F-9F22-CA8A-BC05974EA5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342457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7" name="Straight Connector 246">
                      <a:extLst>
                        <a:ext uri="{FF2B5EF4-FFF2-40B4-BE49-F238E27FC236}">
                          <a16:creationId xmlns:a16="http://schemas.microsoft.com/office/drawing/2014/main" id="{85754280-5126-5FDC-168F-1A34DCFB64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760299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8" name="Straight Connector 247">
                      <a:extLst>
                        <a:ext uri="{FF2B5EF4-FFF2-40B4-BE49-F238E27FC236}">
                          <a16:creationId xmlns:a16="http://schemas.microsoft.com/office/drawing/2014/main" id="{919D06FF-19AA-332A-A12C-3E02E47960A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253247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9" name="Straight Connector 248">
                      <a:extLst>
                        <a:ext uri="{FF2B5EF4-FFF2-40B4-BE49-F238E27FC236}">
                          <a16:creationId xmlns:a16="http://schemas.microsoft.com/office/drawing/2014/main" id="{39C57FC6-4248-E59A-F346-20061FAB4E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178141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94BE55C6-4130-61F4-2B56-6EC93658442A}"/>
                      </a:ext>
                    </a:extLst>
                  </p:cNvPr>
                  <p:cNvSpPr/>
                  <p:nvPr/>
                </p:nvSpPr>
                <p:spPr>
                  <a:xfrm>
                    <a:off x="9975483" y="3178347"/>
                    <a:ext cx="59267" cy="227095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grpSp>
              <p:nvGrpSpPr>
                <p:cNvPr id="207" name="Group 206">
                  <a:extLst>
                    <a:ext uri="{FF2B5EF4-FFF2-40B4-BE49-F238E27FC236}">
                      <a16:creationId xmlns:a16="http://schemas.microsoft.com/office/drawing/2014/main" id="{6AF705CE-B179-7CAA-24F6-C39B0AECBA27}"/>
                    </a:ext>
                  </a:extLst>
                </p:cNvPr>
                <p:cNvGrpSpPr/>
                <p:nvPr/>
              </p:nvGrpSpPr>
              <p:grpSpPr>
                <a:xfrm rot="16200000">
                  <a:off x="6480787" y="2602247"/>
                  <a:ext cx="2989028" cy="1261241"/>
                  <a:chOff x="9975483" y="2690648"/>
                  <a:chExt cx="2989028" cy="1261241"/>
                </a:xfrm>
              </p:grpSpPr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532E40F0-C2DD-DD9C-4A58-9DEB2230A975}"/>
                      </a:ext>
                    </a:extLst>
                  </p:cNvPr>
                  <p:cNvGrpSpPr/>
                  <p:nvPr/>
                </p:nvGrpSpPr>
                <p:grpSpPr>
                  <a:xfrm>
                    <a:off x="10034751" y="2690648"/>
                    <a:ext cx="2929760" cy="1261241"/>
                    <a:chOff x="8253247" y="1019503"/>
                    <a:chExt cx="2929760" cy="1261241"/>
                  </a:xfrm>
                </p:grpSpPr>
                <p:sp>
                  <p:nvSpPr>
                    <p:cNvPr id="226" name="Rectangle 225">
                      <a:extLst>
                        <a:ext uri="{FF2B5EF4-FFF2-40B4-BE49-F238E27FC236}">
                          <a16:creationId xmlns:a16="http://schemas.microsoft.com/office/drawing/2014/main" id="{B3DF9ABA-83BD-49B0-1D89-F3231D8665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53247" y="1019503"/>
                      <a:ext cx="2929760" cy="1261241"/>
                    </a:xfrm>
                    <a:prstGeom prst="rect">
                      <a:avLst/>
                    </a:prstGeom>
                    <a:solidFill>
                      <a:srgbClr val="00206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cxnSp>
                  <p:nvCxnSpPr>
                    <p:cNvPr id="227" name="Straight Connector 226">
                      <a:extLst>
                        <a:ext uri="{FF2B5EF4-FFF2-40B4-BE49-F238E27FC236}">
                          <a16:creationId xmlns:a16="http://schemas.microsoft.com/office/drawing/2014/main" id="{8E4E0423-7114-8C7E-2CA1-8A811D6F94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253247" y="1415874"/>
                      <a:ext cx="2919250" cy="0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Connector 227">
                      <a:extLst>
                        <a:ext uri="{FF2B5EF4-FFF2-40B4-BE49-F238E27FC236}">
                          <a16:creationId xmlns:a16="http://schemas.microsoft.com/office/drawing/2014/main" id="{3EFC89C5-87E4-8AC3-155D-1B075BD7BE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263757" y="1825625"/>
                      <a:ext cx="2919250" cy="0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Straight Connector 228">
                      <a:extLst>
                        <a:ext uri="{FF2B5EF4-FFF2-40B4-BE49-F238E27FC236}">
                          <a16:creationId xmlns:a16="http://schemas.microsoft.com/office/drawing/2014/main" id="{97646E69-FFA4-1D71-0987-A3F6F0C252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671089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0" name="Straight Connector 229">
                      <a:extLst>
                        <a:ext uri="{FF2B5EF4-FFF2-40B4-BE49-F238E27FC236}">
                          <a16:creationId xmlns:a16="http://schemas.microsoft.com/office/drawing/2014/main" id="{AAF3B884-E1D9-08E3-4825-BE7BEB9468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088931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1" name="Straight Connector 230">
                      <a:extLst>
                        <a:ext uri="{FF2B5EF4-FFF2-40B4-BE49-F238E27FC236}">
                          <a16:creationId xmlns:a16="http://schemas.microsoft.com/office/drawing/2014/main" id="{AC1AE7A7-FF88-7198-8AD3-A36676C572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506773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" name="Straight Connector 231">
                      <a:extLst>
                        <a:ext uri="{FF2B5EF4-FFF2-40B4-BE49-F238E27FC236}">
                          <a16:creationId xmlns:a16="http://schemas.microsoft.com/office/drawing/2014/main" id="{6D219A17-4D58-456D-0C16-EC682C2641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924615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Straight Connector 232">
                      <a:extLst>
                        <a:ext uri="{FF2B5EF4-FFF2-40B4-BE49-F238E27FC236}">
                          <a16:creationId xmlns:a16="http://schemas.microsoft.com/office/drawing/2014/main" id="{8A15E215-7356-C8AB-78BC-8683095F72D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342457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Straight Connector 233">
                      <a:extLst>
                        <a:ext uri="{FF2B5EF4-FFF2-40B4-BE49-F238E27FC236}">
                          <a16:creationId xmlns:a16="http://schemas.microsoft.com/office/drawing/2014/main" id="{593E9A5C-48A4-F890-2876-38D846F973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760299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5" name="Straight Connector 234">
                      <a:extLst>
                        <a:ext uri="{FF2B5EF4-FFF2-40B4-BE49-F238E27FC236}">
                          <a16:creationId xmlns:a16="http://schemas.microsoft.com/office/drawing/2014/main" id="{6A3AC89E-65BE-550C-3D88-196EBB7D40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253247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Straight Connector 235">
                      <a:extLst>
                        <a:ext uri="{FF2B5EF4-FFF2-40B4-BE49-F238E27FC236}">
                          <a16:creationId xmlns:a16="http://schemas.microsoft.com/office/drawing/2014/main" id="{2046D8B3-45C7-F794-4A94-0F8B20D042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178141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4B8DCB2F-04C8-82E9-3BC2-3CAEFE216E94}"/>
                      </a:ext>
                    </a:extLst>
                  </p:cNvPr>
                  <p:cNvSpPr/>
                  <p:nvPr/>
                </p:nvSpPr>
                <p:spPr>
                  <a:xfrm>
                    <a:off x="9975483" y="3178347"/>
                    <a:ext cx="59267" cy="227095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512324F0-327E-BCEF-375D-0D5024380614}"/>
                    </a:ext>
                  </a:extLst>
                </p:cNvPr>
                <p:cNvGrpSpPr/>
                <p:nvPr/>
              </p:nvGrpSpPr>
              <p:grpSpPr>
                <a:xfrm rot="5400000">
                  <a:off x="6451412" y="6448261"/>
                  <a:ext cx="2989028" cy="1261241"/>
                  <a:chOff x="9975483" y="2690648"/>
                  <a:chExt cx="2989028" cy="1261241"/>
                </a:xfrm>
              </p:grpSpPr>
              <p:grpSp>
                <p:nvGrpSpPr>
                  <p:cNvPr id="211" name="Group 210">
                    <a:extLst>
                      <a:ext uri="{FF2B5EF4-FFF2-40B4-BE49-F238E27FC236}">
                        <a16:creationId xmlns:a16="http://schemas.microsoft.com/office/drawing/2014/main" id="{7C70800E-C845-2687-B3A6-B5A68D000DCB}"/>
                      </a:ext>
                    </a:extLst>
                  </p:cNvPr>
                  <p:cNvGrpSpPr/>
                  <p:nvPr/>
                </p:nvGrpSpPr>
                <p:grpSpPr>
                  <a:xfrm>
                    <a:off x="10034751" y="2690648"/>
                    <a:ext cx="2929760" cy="1261241"/>
                    <a:chOff x="8253247" y="1019503"/>
                    <a:chExt cx="2929760" cy="1261241"/>
                  </a:xfrm>
                </p:grpSpPr>
                <p:sp>
                  <p:nvSpPr>
                    <p:cNvPr id="213" name="Rectangle 212">
                      <a:extLst>
                        <a:ext uri="{FF2B5EF4-FFF2-40B4-BE49-F238E27FC236}">
                          <a16:creationId xmlns:a16="http://schemas.microsoft.com/office/drawing/2014/main" id="{B0B74A0E-9283-F126-AA32-AEF89E855D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53247" y="1019503"/>
                      <a:ext cx="2929760" cy="1261241"/>
                    </a:xfrm>
                    <a:prstGeom prst="rect">
                      <a:avLst/>
                    </a:prstGeom>
                    <a:solidFill>
                      <a:srgbClr val="00206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cxnSp>
                  <p:nvCxnSpPr>
                    <p:cNvPr id="214" name="Straight Connector 213">
                      <a:extLst>
                        <a:ext uri="{FF2B5EF4-FFF2-40B4-BE49-F238E27FC236}">
                          <a16:creationId xmlns:a16="http://schemas.microsoft.com/office/drawing/2014/main" id="{441B610C-060D-DCB7-82D6-0CDE167B19C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253247" y="1415874"/>
                      <a:ext cx="2919250" cy="0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5" name="Straight Connector 214">
                      <a:extLst>
                        <a:ext uri="{FF2B5EF4-FFF2-40B4-BE49-F238E27FC236}">
                          <a16:creationId xmlns:a16="http://schemas.microsoft.com/office/drawing/2014/main" id="{6C29EC3A-5DDD-9978-F18E-0AA53FB465C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263757" y="1825625"/>
                      <a:ext cx="2919250" cy="0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6" name="Straight Connector 215">
                      <a:extLst>
                        <a:ext uri="{FF2B5EF4-FFF2-40B4-BE49-F238E27FC236}">
                          <a16:creationId xmlns:a16="http://schemas.microsoft.com/office/drawing/2014/main" id="{92FF6FE6-DD94-23B5-AC62-D35ED9DF2DF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671089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7" name="Straight Connector 216">
                      <a:extLst>
                        <a:ext uri="{FF2B5EF4-FFF2-40B4-BE49-F238E27FC236}">
                          <a16:creationId xmlns:a16="http://schemas.microsoft.com/office/drawing/2014/main" id="{6CBAA470-93E0-A903-6A81-0B1225435B9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088931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8" name="Straight Connector 217">
                      <a:extLst>
                        <a:ext uri="{FF2B5EF4-FFF2-40B4-BE49-F238E27FC236}">
                          <a16:creationId xmlns:a16="http://schemas.microsoft.com/office/drawing/2014/main" id="{A3A158FE-5324-BD50-31C0-0BBCCD7AAD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506773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Straight Connector 218">
                      <a:extLst>
                        <a:ext uri="{FF2B5EF4-FFF2-40B4-BE49-F238E27FC236}">
                          <a16:creationId xmlns:a16="http://schemas.microsoft.com/office/drawing/2014/main" id="{ED76FC24-5A0A-43DF-E064-611538BA32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924615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0" name="Straight Connector 219">
                      <a:extLst>
                        <a:ext uri="{FF2B5EF4-FFF2-40B4-BE49-F238E27FC236}">
                          <a16:creationId xmlns:a16="http://schemas.microsoft.com/office/drawing/2014/main" id="{9FFBAB62-3ED5-6533-4011-4018C4D4BD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342457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1" name="Straight Connector 220">
                      <a:extLst>
                        <a:ext uri="{FF2B5EF4-FFF2-40B4-BE49-F238E27FC236}">
                          <a16:creationId xmlns:a16="http://schemas.microsoft.com/office/drawing/2014/main" id="{AFE6DAA9-0788-133E-F6BB-0F11AE3A4F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760299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2" name="Straight Connector 221">
                      <a:extLst>
                        <a:ext uri="{FF2B5EF4-FFF2-40B4-BE49-F238E27FC236}">
                          <a16:creationId xmlns:a16="http://schemas.microsoft.com/office/drawing/2014/main" id="{24A13B27-97C8-F236-8126-63463C8B4D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253247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3" name="Straight Connector 222">
                      <a:extLst>
                        <a:ext uri="{FF2B5EF4-FFF2-40B4-BE49-F238E27FC236}">
                          <a16:creationId xmlns:a16="http://schemas.microsoft.com/office/drawing/2014/main" id="{16609D81-9468-4968-76DB-EF3FDB3ADC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178141" y="1019503"/>
                      <a:ext cx="0" cy="1261241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12" name="Rectangle 211">
                    <a:extLst>
                      <a:ext uri="{FF2B5EF4-FFF2-40B4-BE49-F238E27FC236}">
                        <a16:creationId xmlns:a16="http://schemas.microsoft.com/office/drawing/2014/main" id="{944A9CAB-F624-75EC-8D54-CAE04EDF7EB9}"/>
                      </a:ext>
                    </a:extLst>
                  </p:cNvPr>
                  <p:cNvSpPr/>
                  <p:nvPr/>
                </p:nvSpPr>
                <p:spPr>
                  <a:xfrm>
                    <a:off x="9975483" y="3178347"/>
                    <a:ext cx="59267" cy="227095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7349715F-D511-F971-99F8-BB9AD1D5D577}"/>
                    </a:ext>
                  </a:extLst>
                </p:cNvPr>
                <p:cNvSpPr/>
                <p:nvPr/>
              </p:nvSpPr>
              <p:spPr>
                <a:xfrm>
                  <a:off x="6946847" y="4726313"/>
                  <a:ext cx="2007476" cy="861849"/>
                </a:xfrm>
                <a:prstGeom prst="rect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1E9CAEA9-62D0-C9E4-2297-36EE6F3726F5}"/>
                    </a:ext>
                  </a:extLst>
                </p:cNvPr>
                <p:cNvSpPr/>
                <p:nvPr/>
              </p:nvSpPr>
              <p:spPr>
                <a:xfrm>
                  <a:off x="7046972" y="4800955"/>
                  <a:ext cx="1802525" cy="714704"/>
                </a:xfrm>
                <a:prstGeom prst="rect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9FFC7C3-506C-D859-6936-ED839831DFA6}"/>
                  </a:ext>
                </a:extLst>
              </p:cNvPr>
              <p:cNvGrpSpPr/>
              <p:nvPr/>
            </p:nvGrpSpPr>
            <p:grpSpPr>
              <a:xfrm>
                <a:off x="7964779" y="3506303"/>
                <a:ext cx="3545618" cy="3318957"/>
                <a:chOff x="7964779" y="3506303"/>
                <a:chExt cx="3545618" cy="3318957"/>
              </a:xfrm>
            </p:grpSpPr>
            <p:sp>
              <p:nvSpPr>
                <p:cNvPr id="196" name="Pie 195">
                  <a:extLst>
                    <a:ext uri="{FF2B5EF4-FFF2-40B4-BE49-F238E27FC236}">
                      <a16:creationId xmlns:a16="http://schemas.microsoft.com/office/drawing/2014/main" id="{93A43C85-39E6-746C-C5C4-1A40279CB802}"/>
                    </a:ext>
                  </a:extLst>
                </p:cNvPr>
                <p:cNvSpPr/>
                <p:nvPr/>
              </p:nvSpPr>
              <p:spPr>
                <a:xfrm rot="20380933">
                  <a:off x="7964779" y="3506303"/>
                  <a:ext cx="3545618" cy="3251150"/>
                </a:xfrm>
                <a:prstGeom prst="pie">
                  <a:avLst>
                    <a:gd name="adj1" fmla="val 0"/>
                    <a:gd name="adj2" fmla="val 10847923"/>
                  </a:avLst>
                </a:prstGeom>
                <a:solidFill>
                  <a:srgbClr val="96DCF8">
                    <a:alpha val="40000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" name="Arrow: Right 5">
                  <a:extLst>
                    <a:ext uri="{FF2B5EF4-FFF2-40B4-BE49-F238E27FC236}">
                      <a16:creationId xmlns:a16="http://schemas.microsoft.com/office/drawing/2014/main" id="{6E049159-D490-8FB5-F7A8-27B63BC66D64}"/>
                    </a:ext>
                  </a:extLst>
                </p:cNvPr>
                <p:cNvSpPr/>
                <p:nvPr/>
              </p:nvSpPr>
              <p:spPr>
                <a:xfrm rot="4007716">
                  <a:off x="9983276" y="6208354"/>
                  <a:ext cx="828547" cy="405265"/>
                </a:xfrm>
                <a:prstGeom prst="rightArrow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Earth</a:t>
                  </a:r>
                </a:p>
              </p:txBody>
            </p:sp>
          </p:grpSp>
        </p:grpSp>
        <p:sp>
          <p:nvSpPr>
            <p:cNvPr id="199" name="Circular Arrow 198">
              <a:extLst>
                <a:ext uri="{FF2B5EF4-FFF2-40B4-BE49-F238E27FC236}">
                  <a16:creationId xmlns:a16="http://schemas.microsoft.com/office/drawing/2014/main" id="{471D5C04-1FB1-725F-958E-E84E53809116}"/>
                </a:ext>
              </a:extLst>
            </p:cNvPr>
            <p:cNvSpPr/>
            <p:nvPr/>
          </p:nvSpPr>
          <p:spPr>
            <a:xfrm rot="20234948">
              <a:off x="8556847" y="1557504"/>
              <a:ext cx="2433604" cy="2168764"/>
            </a:xfrm>
            <a:prstGeom prst="circularArrow">
              <a:avLst>
                <a:gd name="adj1" fmla="val 4129"/>
                <a:gd name="adj2" fmla="val 1142319"/>
                <a:gd name="adj3" fmla="val 19535369"/>
                <a:gd name="adj4" fmla="val 10074093"/>
                <a:gd name="adj5" fmla="val 6096"/>
              </a:avLst>
            </a:prstGeom>
            <a:solidFill>
              <a:srgbClr val="FFC0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graphicFrame>
          <p:nvGraphicFramePr>
            <p:cNvPr id="200" name="Object 199">
              <a:extLst>
                <a:ext uri="{FF2B5EF4-FFF2-40B4-BE49-F238E27FC236}">
                  <a16:creationId xmlns:a16="http://schemas.microsoft.com/office/drawing/2014/main" id="{FB83EF5D-496F-DA8D-4784-3A4162C1F8E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8973093"/>
                </p:ext>
              </p:extLst>
            </p:nvPr>
          </p:nvGraphicFramePr>
          <p:xfrm>
            <a:off x="9286977" y="1825102"/>
            <a:ext cx="518272" cy="3678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304800" imgH="215900" progId="Equation.3">
                    <p:embed/>
                  </p:oleObj>
                </mc:Choice>
                <mc:Fallback>
                  <p:oleObj name="Equation" r:id="rId21" imgW="304800" imgH="215900" progId="Equation.3">
                    <p:embed/>
                    <p:pic>
                      <p:nvPicPr>
                        <p:cNvPr id="200" name="Object 199">
                          <a:extLst>
                            <a:ext uri="{FF2B5EF4-FFF2-40B4-BE49-F238E27FC236}">
                              <a16:creationId xmlns:a16="http://schemas.microsoft.com/office/drawing/2014/main" id="{FB83EF5D-496F-DA8D-4784-3A4162C1F8E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9286977" y="1825102"/>
                          <a:ext cx="518272" cy="3678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F443BF02-BF10-81C8-3334-2BE3D3A80942}"/>
                </a:ext>
              </a:extLst>
            </p:cNvPr>
            <p:cNvSpPr txBox="1"/>
            <p:nvPr/>
          </p:nvSpPr>
          <p:spPr>
            <a:xfrm>
              <a:off x="10085719" y="3830663"/>
              <a:ext cx="14172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LGA </a:t>
              </a:r>
              <a:br>
                <a:rPr lang="en-US" sz="1600"/>
              </a:br>
              <a:r>
                <a:rPr lang="en-US" sz="1600"/>
                <a:t>Hemispherical </a:t>
              </a:r>
              <a:br>
                <a:rPr lang="en-US" sz="1600"/>
              </a:br>
              <a:r>
                <a:rPr lang="en-US" sz="1600"/>
                <a:t>Coverage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2924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AE3B95-7254-8B1C-6CE8-88B9FD607E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750" y="1864227"/>
                <a:ext cx="3454509" cy="3338511"/>
              </a:xfrm>
            </p:spPr>
            <p:txBody>
              <a:bodyPr>
                <a:noAutofit/>
              </a:bodyPr>
              <a:lstStyle/>
              <a:p>
                <a:r>
                  <a:rPr lang="en-US" sz="2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Takes advantage of system momentum being inertially fixed in absence of external disturbances*</a:t>
                </a:r>
              </a:p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Provides a measurement of true rotation rate,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000" b="0">
                    <a:latin typeface="Arial" panose="020B0604020202020204" pitchFamily="34" charset="0"/>
                    <a:cs typeface="Arial" panose="020B0604020202020204" pitchFamily="34" charset="0"/>
                  </a:rPr>
                  <a:t>about sun vector</a:t>
                </a:r>
              </a:p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Used to compute a gyro bias in </a:t>
                </a:r>
                <a:r>
                  <a:rPr lang="en-US" sz="2000" i="1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axis and then low pass filtered for stability</a:t>
                </a:r>
                <a:endParaRPr lang="en-US" sz="2000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AE3B95-7254-8B1C-6CE8-88B9FD607E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750" y="1864227"/>
                <a:ext cx="3454509" cy="3338511"/>
              </a:xfrm>
              <a:blipFill>
                <a:blip r:embed="rId3"/>
                <a:stretch>
                  <a:fillRect l="-1587" t="-1828" r="-2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FEEC-154C-3CCE-4220-1025DD919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6FFDF71A-7C81-1C25-84A4-A5C6ADCBA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Safe Mode Bias Estimation</a:t>
            </a:r>
            <a:endParaRPr lang="en-US" sz="2000" i="1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2390335-ED3C-C647-7531-CD96CEFA3D8C}"/>
              </a:ext>
            </a:extLst>
          </p:cNvPr>
          <p:cNvGrpSpPr/>
          <p:nvPr/>
        </p:nvGrpSpPr>
        <p:grpSpPr>
          <a:xfrm>
            <a:off x="1528966" y="994058"/>
            <a:ext cx="10663034" cy="3563887"/>
            <a:chOff x="719469" y="1838790"/>
            <a:chExt cx="10663034" cy="3563887"/>
          </a:xfrm>
        </p:grpSpPr>
        <p:sp>
          <p:nvSpPr>
            <p:cNvPr id="7" name="Summing Junction 64">
              <a:extLst>
                <a:ext uri="{FF2B5EF4-FFF2-40B4-BE49-F238E27FC236}">
                  <a16:creationId xmlns:a16="http://schemas.microsoft.com/office/drawing/2014/main" id="{B33F12E7-B5FA-AC9B-8583-1A13DA7A0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3264" y="2821723"/>
              <a:ext cx="274637" cy="274638"/>
            </a:xfrm>
            <a:prstGeom prst="flowChartSummingJunction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Plus 76">
              <a:extLst>
                <a:ext uri="{FF2B5EF4-FFF2-40B4-BE49-F238E27FC236}">
                  <a16:creationId xmlns:a16="http://schemas.microsoft.com/office/drawing/2014/main" id="{3FE01479-749B-85E7-80F5-9EF49FE13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8019" y="3119462"/>
              <a:ext cx="182563" cy="184150"/>
            </a:xfrm>
            <a:custGeom>
              <a:avLst/>
              <a:gdLst>
                <a:gd name="T0" fmla="*/ 158363 w 182563"/>
                <a:gd name="T1" fmla="*/ 92054 h 184165"/>
                <a:gd name="T2" fmla="*/ 91281 w 182563"/>
                <a:gd name="T3" fmla="*/ 159702 h 184165"/>
                <a:gd name="T4" fmla="*/ 24199 w 182563"/>
                <a:gd name="T5" fmla="*/ 92054 h 184165"/>
                <a:gd name="T6" fmla="*/ 91281 w 182563"/>
                <a:gd name="T7" fmla="*/ 24403 h 1841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4199 w 182563"/>
                <a:gd name="T13" fmla="*/ 70613 h 184165"/>
                <a:gd name="T14" fmla="*/ 158364 w 182563"/>
                <a:gd name="T15" fmla="*/ 113552 h 1841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563" h="184165">
                  <a:moveTo>
                    <a:pt x="24199" y="70613"/>
                  </a:moveTo>
                  <a:lnTo>
                    <a:pt x="69812" y="70613"/>
                  </a:lnTo>
                  <a:lnTo>
                    <a:pt x="69812" y="24411"/>
                  </a:lnTo>
                  <a:lnTo>
                    <a:pt x="112751" y="24411"/>
                  </a:lnTo>
                  <a:lnTo>
                    <a:pt x="112751" y="70613"/>
                  </a:lnTo>
                  <a:lnTo>
                    <a:pt x="158364" y="70613"/>
                  </a:lnTo>
                  <a:lnTo>
                    <a:pt x="158364" y="113552"/>
                  </a:lnTo>
                  <a:lnTo>
                    <a:pt x="112751" y="113552"/>
                  </a:lnTo>
                  <a:lnTo>
                    <a:pt x="112751" y="159754"/>
                  </a:lnTo>
                  <a:lnTo>
                    <a:pt x="69812" y="159754"/>
                  </a:lnTo>
                  <a:lnTo>
                    <a:pt x="69812" y="113552"/>
                  </a:lnTo>
                  <a:lnTo>
                    <a:pt x="24199" y="113552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Minus 77">
              <a:extLst>
                <a:ext uri="{FF2B5EF4-FFF2-40B4-BE49-F238E27FC236}">
                  <a16:creationId xmlns:a16="http://schemas.microsoft.com/office/drawing/2014/main" id="{EDCBE88E-87BF-7008-D8E0-4FE7524E6AE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25791" y="2800250"/>
              <a:ext cx="165100" cy="165100"/>
            </a:xfrm>
            <a:custGeom>
              <a:avLst/>
              <a:gdLst>
                <a:gd name="T0" fmla="*/ 143213 w 165101"/>
                <a:gd name="T1" fmla="*/ 82532 h 165113"/>
                <a:gd name="T2" fmla="*/ 82550 w 165101"/>
                <a:gd name="T3" fmla="*/ 101942 h 165113"/>
                <a:gd name="T4" fmla="*/ 21884 w 165101"/>
                <a:gd name="T5" fmla="*/ 82532 h 165113"/>
                <a:gd name="T6" fmla="*/ 82550 w 165101"/>
                <a:gd name="T7" fmla="*/ 63119 h 1651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84 w 165101"/>
                <a:gd name="T13" fmla="*/ 63139 h 165113"/>
                <a:gd name="T14" fmla="*/ 143217 w 165101"/>
                <a:gd name="T15" fmla="*/ 101974 h 1651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5101" h="165113">
                  <a:moveTo>
                    <a:pt x="21884" y="63139"/>
                  </a:moveTo>
                  <a:lnTo>
                    <a:pt x="143217" y="63139"/>
                  </a:lnTo>
                  <a:lnTo>
                    <a:pt x="143217" y="101974"/>
                  </a:lnTo>
                  <a:lnTo>
                    <a:pt x="21884" y="101974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58">
              <a:extLst>
                <a:ext uri="{FF2B5EF4-FFF2-40B4-BE49-F238E27FC236}">
                  <a16:creationId xmlns:a16="http://schemas.microsoft.com/office/drawing/2014/main" id="{3B6CCA51-4133-6008-2022-8482F5CD6B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469" y="2103760"/>
              <a:ext cx="1139030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/>
                <a:t>RW Rates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2994BB1-81B4-C99A-CA00-A4B0462D05D6}"/>
                    </a:ext>
                  </a:extLst>
                </p:cNvPr>
                <p:cNvSpPr txBox="1"/>
                <p:nvPr/>
              </p:nvSpPr>
              <p:spPr>
                <a:xfrm>
                  <a:off x="2272349" y="2080841"/>
                  <a:ext cx="3738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𝑟𝑤</m:t>
                            </m:r>
                          </m:sub>
                        </m:sSub>
                      </m:oMath>
                    </m:oMathPara>
                  </a14:m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2994BB1-81B4-C99A-CA00-A4B0462D05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2349" y="2080841"/>
                  <a:ext cx="37382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4754" r="-1639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B1AFDC78-446F-21D1-64F8-F967EB03669A}"/>
                </a:ext>
              </a:extLst>
            </p:cNvPr>
            <p:cNvSpPr/>
            <p:nvPr/>
          </p:nvSpPr>
          <p:spPr>
            <a:xfrm rot="5400000">
              <a:off x="2346658" y="1949147"/>
              <a:ext cx="476574" cy="625192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BC08CF5A-F132-DB63-A315-1302D136F3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8498" y="2261937"/>
              <a:ext cx="413850" cy="5362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Line 31">
              <a:extLst>
                <a:ext uri="{FF2B5EF4-FFF2-40B4-BE49-F238E27FC236}">
                  <a16:creationId xmlns:a16="http://schemas.microsoft.com/office/drawing/2014/main" id="{B9546833-9881-FBE3-0184-EAB9A880B1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3980" y="2897091"/>
              <a:ext cx="222896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B0B284-67D2-A9BC-B067-7CAF987BAFEA}"/>
                </a:ext>
              </a:extLst>
            </p:cNvPr>
            <p:cNvSpPr txBox="1"/>
            <p:nvPr/>
          </p:nvSpPr>
          <p:spPr>
            <a:xfrm>
              <a:off x="2798201" y="1838790"/>
              <a:ext cx="1627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YZ Momentum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28EBCED-DCB2-291B-30B3-B4EA804F8714}"/>
                    </a:ext>
                  </a:extLst>
                </p:cNvPr>
                <p:cNvSpPr txBox="1"/>
                <p:nvPr/>
              </p:nvSpPr>
              <p:spPr>
                <a:xfrm>
                  <a:off x="3266876" y="2569014"/>
                  <a:ext cx="3208122" cy="67717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𝑦𝑧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𝑦𝑧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d>
                                    <m:r>
                                      <m:rPr>
                                        <m:nor/>
                                      </m:rPr>
                                      <a:rPr lang="en-US" dirty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num>
                                  <m:den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𝑦𝑧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d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𝑦𝑧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d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28EBCED-DCB2-291B-30B3-B4EA804F87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6876" y="2569014"/>
                  <a:ext cx="3208122" cy="67717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54">
              <a:extLst>
                <a:ext uri="{FF2B5EF4-FFF2-40B4-BE49-F238E27FC236}">
                  <a16:creationId xmlns:a16="http://schemas.microsoft.com/office/drawing/2014/main" id="{F13CDE72-227C-F4EC-2FCF-059E10479E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7542" y="2261938"/>
              <a:ext cx="157669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54">
              <a:extLst>
                <a:ext uri="{FF2B5EF4-FFF2-40B4-BE49-F238E27FC236}">
                  <a16:creationId xmlns:a16="http://schemas.microsoft.com/office/drawing/2014/main" id="{E360F336-CD6F-DB76-DC18-E77342054C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3981" y="2261938"/>
              <a:ext cx="11230" cy="635154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69DDDEE-22DC-7D41-6BDD-A01D8D0001C8}"/>
                </a:ext>
              </a:extLst>
            </p:cNvPr>
            <p:cNvGrpSpPr/>
            <p:nvPr/>
          </p:nvGrpSpPr>
          <p:grpSpPr>
            <a:xfrm>
              <a:off x="6810510" y="2666688"/>
              <a:ext cx="641313" cy="476574"/>
              <a:chOff x="2704823" y="3531156"/>
              <a:chExt cx="641313" cy="476574"/>
            </a:xfrm>
          </p:grpSpPr>
          <p:sp>
            <p:nvSpPr>
              <p:cNvPr id="20" name="Triangle 19">
                <a:extLst>
                  <a:ext uri="{FF2B5EF4-FFF2-40B4-BE49-F238E27FC236}">
                    <a16:creationId xmlns:a16="http://schemas.microsoft.com/office/drawing/2014/main" id="{FDDDDD88-BD72-A490-8CEF-B5905881E1B8}"/>
                  </a:ext>
                </a:extLst>
              </p:cNvPr>
              <p:cNvSpPr/>
              <p:nvPr/>
            </p:nvSpPr>
            <p:spPr>
              <a:xfrm rot="5400000">
                <a:off x="2795253" y="3456847"/>
                <a:ext cx="476574" cy="625192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3E45C5-AFEC-15E1-9978-13B56BED1156}"/>
                  </a:ext>
                </a:extLst>
              </p:cNvPr>
              <p:cNvSpPr txBox="1"/>
              <p:nvPr/>
            </p:nvSpPr>
            <p:spPr>
              <a:xfrm>
                <a:off x="2704823" y="3604486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C62F9CC-CAEB-54D7-7F98-5901E1858CA4}"/>
                    </a:ext>
                  </a:extLst>
                </p:cNvPr>
                <p:cNvSpPr txBox="1"/>
                <p:nvPr/>
              </p:nvSpPr>
              <p:spPr>
                <a:xfrm>
                  <a:off x="4741430" y="3521779"/>
                  <a:ext cx="2709140" cy="29892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𝑠𝑖𝑔𝑛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𝑦𝑧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𝑦𝑧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C62F9CC-CAEB-54D7-7F98-5901E1858C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1430" y="3521779"/>
                  <a:ext cx="2709140" cy="298928"/>
                </a:xfrm>
                <a:prstGeom prst="rect">
                  <a:avLst/>
                </a:prstGeom>
                <a:blipFill>
                  <a:blip r:embed="rId6"/>
                  <a:stretch>
                    <a:fillRect l="-2691" r="-3139" b="-2352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519430-8829-93F5-311A-93E4204FD5AC}"/>
                </a:ext>
              </a:extLst>
            </p:cNvPr>
            <p:cNvSpPr txBox="1"/>
            <p:nvPr/>
          </p:nvSpPr>
          <p:spPr>
            <a:xfrm>
              <a:off x="7786282" y="2792012"/>
              <a:ext cx="35137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4" name="Line 54">
              <a:extLst>
                <a:ext uri="{FF2B5EF4-FFF2-40B4-BE49-F238E27FC236}">
                  <a16:creationId xmlns:a16="http://schemas.microsoft.com/office/drawing/2014/main" id="{A758A271-3EB9-C839-22AF-8CA43A7976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6202" y="2869713"/>
              <a:ext cx="9642" cy="819226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Line 31">
              <a:extLst>
                <a:ext uri="{FF2B5EF4-FFF2-40B4-BE49-F238E27FC236}">
                  <a16:creationId xmlns:a16="http://schemas.microsoft.com/office/drawing/2014/main" id="{4CAFC33E-2230-C85F-3CA8-3D67590BFE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613" y="3681876"/>
              <a:ext cx="1697450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Line 31">
              <a:extLst>
                <a:ext uri="{FF2B5EF4-FFF2-40B4-BE49-F238E27FC236}">
                  <a16:creationId xmlns:a16="http://schemas.microsoft.com/office/drawing/2014/main" id="{4F7A6508-BB75-B584-B9A7-F046D7ACD7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74997" y="2904975"/>
              <a:ext cx="351633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Line 31">
              <a:extLst>
                <a:ext uri="{FF2B5EF4-FFF2-40B4-BE49-F238E27FC236}">
                  <a16:creationId xmlns:a16="http://schemas.microsoft.com/office/drawing/2014/main" id="{726337FB-0BF5-2E9E-0C52-9947283B62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0570" y="2910369"/>
              <a:ext cx="351633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Line 54">
              <a:extLst>
                <a:ext uri="{FF2B5EF4-FFF2-40B4-BE49-F238E27FC236}">
                  <a16:creationId xmlns:a16="http://schemas.microsoft.com/office/drawing/2014/main" id="{124DB354-1A34-540A-1D33-403AFD0DE2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50570" y="3679824"/>
              <a:ext cx="204355" cy="2051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Line 54">
              <a:extLst>
                <a:ext uri="{FF2B5EF4-FFF2-40B4-BE49-F238E27FC236}">
                  <a16:creationId xmlns:a16="http://schemas.microsoft.com/office/drawing/2014/main" id="{7DC37F2C-DA86-4C48-8CC5-F5442616B2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45947" y="3047795"/>
              <a:ext cx="0" cy="634081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Line 31">
              <a:extLst>
                <a:ext uri="{FF2B5EF4-FFF2-40B4-BE49-F238E27FC236}">
                  <a16:creationId xmlns:a16="http://schemas.microsoft.com/office/drawing/2014/main" id="{D50E1C8C-5C22-772C-8DAF-55A4E6F019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45400" y="3059018"/>
              <a:ext cx="156803" cy="1681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Line 31">
              <a:extLst>
                <a:ext uri="{FF2B5EF4-FFF2-40B4-BE49-F238E27FC236}">
                  <a16:creationId xmlns:a16="http://schemas.microsoft.com/office/drawing/2014/main" id="{7EAEA171-E3B8-FC20-816F-CB2AECDB73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91174" y="2965622"/>
              <a:ext cx="362465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58">
              <a:extLst>
                <a:ext uri="{FF2B5EF4-FFF2-40B4-BE49-F238E27FC236}">
                  <a16:creationId xmlns:a16="http://schemas.microsoft.com/office/drawing/2014/main" id="{5C48A5D3-898B-E944-E8F5-8426B68E4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0510" y="4001652"/>
              <a:ext cx="1280664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Gyro X Rate</a:t>
              </a:r>
            </a:p>
          </p:txBody>
        </p:sp>
        <p:sp>
          <p:nvSpPr>
            <p:cNvPr id="33" name="Line 54">
              <a:extLst>
                <a:ext uri="{FF2B5EF4-FFF2-40B4-BE49-F238E27FC236}">
                  <a16:creationId xmlns:a16="http://schemas.microsoft.com/office/drawing/2014/main" id="{9642C95F-9888-6FBC-4882-5EBBA4940D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97219" y="4143291"/>
              <a:ext cx="475281" cy="6434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Line 31">
              <a:extLst>
                <a:ext uri="{FF2B5EF4-FFF2-40B4-BE49-F238E27FC236}">
                  <a16:creationId xmlns:a16="http://schemas.microsoft.com/office/drawing/2014/main" id="{21CC46F2-6F37-C8F5-DD79-61DA6B2759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60349" y="3101546"/>
              <a:ext cx="20976" cy="1041744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D0F4A24-422D-F707-1FFE-D0E1D85B5806}"/>
                </a:ext>
              </a:extLst>
            </p:cNvPr>
            <p:cNvSpPr/>
            <p:nvPr/>
          </p:nvSpPr>
          <p:spPr>
            <a:xfrm>
              <a:off x="9077486" y="2711657"/>
              <a:ext cx="831012" cy="5345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20C5346-C686-62F1-90E3-BBE4609CBF32}"/>
                </a:ext>
              </a:extLst>
            </p:cNvPr>
            <p:cNvCxnSpPr/>
            <p:nvPr/>
          </p:nvCxnSpPr>
          <p:spPr>
            <a:xfrm>
              <a:off x="9182233" y="2795043"/>
              <a:ext cx="42740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91A9C43-6979-C9D3-B0E2-D93DC0BD15C3}"/>
                </a:ext>
              </a:extLst>
            </p:cNvPr>
            <p:cNvCxnSpPr>
              <a:cxnSpLocks/>
            </p:cNvCxnSpPr>
            <p:nvPr/>
          </p:nvCxnSpPr>
          <p:spPr>
            <a:xfrm>
              <a:off x="9609637" y="2795043"/>
              <a:ext cx="224853" cy="2574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C938EA-3884-F4B1-C5F4-DA13B3D7CFF8}"/>
                </a:ext>
              </a:extLst>
            </p:cNvPr>
            <p:cNvSpPr txBox="1"/>
            <p:nvPr/>
          </p:nvSpPr>
          <p:spPr>
            <a:xfrm>
              <a:off x="9182233" y="2868373"/>
              <a:ext cx="652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LPF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6E6623A-79AF-BA44-C5F6-E373476EA91B}"/>
                </a:ext>
              </a:extLst>
            </p:cNvPr>
            <p:cNvGrpSpPr/>
            <p:nvPr/>
          </p:nvGrpSpPr>
          <p:grpSpPr>
            <a:xfrm>
              <a:off x="10206988" y="2762262"/>
              <a:ext cx="457200" cy="381000"/>
              <a:chOff x="10435582" y="2762262"/>
              <a:chExt cx="457200" cy="381000"/>
            </a:xfrm>
          </p:grpSpPr>
          <p:sp>
            <p:nvSpPr>
              <p:cNvPr id="40" name="Line 56">
                <a:extLst>
                  <a:ext uri="{FF2B5EF4-FFF2-40B4-BE49-F238E27FC236}">
                    <a16:creationId xmlns:a16="http://schemas.microsoft.com/office/drawing/2014/main" id="{4B4D5F1F-08C5-34BF-3CF9-B9019C79A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97507" y="2876562"/>
                <a:ext cx="152400" cy="152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Line 57">
                <a:extLst>
                  <a:ext uri="{FF2B5EF4-FFF2-40B4-BE49-F238E27FC236}">
                    <a16:creationId xmlns:a16="http://schemas.microsoft.com/office/drawing/2014/main" id="{2A5A672A-C357-0920-9A88-7D39DBC9D7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93877" y="3028962"/>
                <a:ext cx="1174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Line 58">
                <a:extLst>
                  <a:ext uri="{FF2B5EF4-FFF2-40B4-BE49-F238E27FC236}">
                    <a16:creationId xmlns:a16="http://schemas.microsoft.com/office/drawing/2014/main" id="{D0089482-E768-7EB2-AD23-71B0659481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43557" y="2876562"/>
                <a:ext cx="1016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 23">
                <a:extLst>
                  <a:ext uri="{FF2B5EF4-FFF2-40B4-BE49-F238E27FC236}">
                    <a16:creationId xmlns:a16="http://schemas.microsoft.com/office/drawing/2014/main" id="{F3AEFA5E-39E3-54D7-D473-62597ECD9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35582" y="2762262"/>
                <a:ext cx="457200" cy="381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Line 31">
              <a:extLst>
                <a:ext uri="{FF2B5EF4-FFF2-40B4-BE49-F238E27FC236}">
                  <a16:creationId xmlns:a16="http://schemas.microsoft.com/office/drawing/2014/main" id="{BAC688D0-8356-FD4B-AB39-02ECCA4061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17901" y="2965690"/>
              <a:ext cx="362465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Line 31">
              <a:extLst>
                <a:ext uri="{FF2B5EF4-FFF2-40B4-BE49-F238E27FC236}">
                  <a16:creationId xmlns:a16="http://schemas.microsoft.com/office/drawing/2014/main" id="{85B9E4DD-F081-E4BC-D99B-1355EE4F0C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08498" y="2976678"/>
              <a:ext cx="293892" cy="3503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445894F-67A3-68A8-AC5D-0238941EE09F}"/>
                </a:ext>
              </a:extLst>
            </p:cNvPr>
            <p:cNvSpPr/>
            <p:nvPr/>
          </p:nvSpPr>
          <p:spPr>
            <a:xfrm>
              <a:off x="10982123" y="2657166"/>
              <a:ext cx="82445" cy="14861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 Box 58">
              <a:extLst>
                <a:ext uri="{FF2B5EF4-FFF2-40B4-BE49-F238E27FC236}">
                  <a16:creationId xmlns:a16="http://schemas.microsoft.com/office/drawing/2014/main" id="{936EF1DF-EC21-1C0E-C15D-B41C16FD9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2008" y="3622418"/>
              <a:ext cx="233675" cy="2841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48" name="Line 31">
              <a:extLst>
                <a:ext uri="{FF2B5EF4-FFF2-40B4-BE49-F238E27FC236}">
                  <a16:creationId xmlns:a16="http://schemas.microsoft.com/office/drawing/2014/main" id="{9F7A30B1-E706-A184-F505-9EB7C4E499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68786" y="2954946"/>
              <a:ext cx="293892" cy="3503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31">
              <a:extLst>
                <a:ext uri="{FF2B5EF4-FFF2-40B4-BE49-F238E27FC236}">
                  <a16:creationId xmlns:a16="http://schemas.microsoft.com/office/drawing/2014/main" id="{B520B7FB-A686-8915-B3FE-8303746BCA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78509" y="3764499"/>
              <a:ext cx="293892" cy="3503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58">
              <a:extLst>
                <a:ext uri="{FF2B5EF4-FFF2-40B4-BE49-F238E27FC236}">
                  <a16:creationId xmlns:a16="http://schemas.microsoft.com/office/drawing/2014/main" id="{6866373B-3E9A-2DCF-93A4-246DAAD66A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9220" y="5056808"/>
              <a:ext cx="1350731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Attitude Error</a:t>
              </a:r>
            </a:p>
          </p:txBody>
        </p:sp>
        <p:sp>
          <p:nvSpPr>
            <p:cNvPr id="51" name="Text Box 58">
              <a:extLst>
                <a:ext uri="{FF2B5EF4-FFF2-40B4-BE49-F238E27FC236}">
                  <a16:creationId xmlns:a16="http://schemas.microsoft.com/office/drawing/2014/main" id="{B1AC880B-4748-6DDD-C789-7C486C4ADE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4609" y="4516521"/>
              <a:ext cx="2537678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Minimum YZ Momentum</a:t>
              </a:r>
            </a:p>
          </p:txBody>
        </p:sp>
        <p:sp>
          <p:nvSpPr>
            <p:cNvPr id="52" name="Line 54">
              <a:extLst>
                <a:ext uri="{FF2B5EF4-FFF2-40B4-BE49-F238E27FC236}">
                  <a16:creationId xmlns:a16="http://schemas.microsoft.com/office/drawing/2014/main" id="{6AFC9E21-1699-D3F4-BE5A-687DC3DFAC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2361" y="3651022"/>
              <a:ext cx="3483" cy="1039849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Line 31">
              <a:extLst>
                <a:ext uri="{FF2B5EF4-FFF2-40B4-BE49-F238E27FC236}">
                  <a16:creationId xmlns:a16="http://schemas.microsoft.com/office/drawing/2014/main" id="{A8E328E8-E756-1F7F-DFA3-DC70DF6595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62361" y="4690870"/>
              <a:ext cx="3832428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 Box 58">
              <a:extLst>
                <a:ext uri="{FF2B5EF4-FFF2-40B4-BE49-F238E27FC236}">
                  <a16:creationId xmlns:a16="http://schemas.microsoft.com/office/drawing/2014/main" id="{A6BF8268-E90A-7280-7FCB-E9A5A76760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6148" y="5064123"/>
              <a:ext cx="2396138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Minimum Attitude Error</a:t>
              </a:r>
            </a:p>
          </p:txBody>
        </p:sp>
        <p:sp>
          <p:nvSpPr>
            <p:cNvPr id="55" name="Line 31">
              <a:extLst>
                <a:ext uri="{FF2B5EF4-FFF2-40B4-BE49-F238E27FC236}">
                  <a16:creationId xmlns:a16="http://schemas.microsoft.com/office/drawing/2014/main" id="{3B3F23FF-B899-0C2F-5038-368AAD342E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16805" y="5222914"/>
              <a:ext cx="362465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 Box 58">
              <a:extLst>
                <a:ext uri="{FF2B5EF4-FFF2-40B4-BE49-F238E27FC236}">
                  <a16:creationId xmlns:a16="http://schemas.microsoft.com/office/drawing/2014/main" id="{612DE8E2-7AE9-F3A5-D522-4494BBF1F3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0504" y="4541929"/>
              <a:ext cx="831007" cy="8579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1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Line 31">
              <a:extLst>
                <a:ext uri="{FF2B5EF4-FFF2-40B4-BE49-F238E27FC236}">
                  <a16:creationId xmlns:a16="http://schemas.microsoft.com/office/drawing/2014/main" id="{59C0A643-5D5B-E2D7-8916-0D01BAA0FE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482285" y="4670653"/>
              <a:ext cx="302922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Line 31">
              <a:extLst>
                <a:ext uri="{FF2B5EF4-FFF2-40B4-BE49-F238E27FC236}">
                  <a16:creationId xmlns:a16="http://schemas.microsoft.com/office/drawing/2014/main" id="{7D394D8C-AB84-225D-66AE-9E5A5F64EE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91315" y="5207463"/>
              <a:ext cx="302922" cy="0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Line 54">
              <a:extLst>
                <a:ext uri="{FF2B5EF4-FFF2-40B4-BE49-F238E27FC236}">
                  <a16:creationId xmlns:a16="http://schemas.microsoft.com/office/drawing/2014/main" id="{743437DB-0E5F-5F6E-20F1-5BBC74050E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03756" y="4964010"/>
              <a:ext cx="419843" cy="3504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Line 31">
              <a:extLst>
                <a:ext uri="{FF2B5EF4-FFF2-40B4-BE49-F238E27FC236}">
                  <a16:creationId xmlns:a16="http://schemas.microsoft.com/office/drawing/2014/main" id="{D24E23C8-28EB-498A-97B3-4E5E68A4DB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12715" y="4139090"/>
              <a:ext cx="2033" cy="839309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F9F91ED-4B7B-A1FF-29D0-C4CEC1B25FBD}"/>
                    </a:ext>
                  </a:extLst>
                </p:cNvPr>
                <p:cNvSpPr txBox="1"/>
                <p:nvPr/>
              </p:nvSpPr>
              <p:spPr>
                <a:xfrm>
                  <a:off x="6765602" y="2676899"/>
                  <a:ext cx="241547" cy="4392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200" i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120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F9F91ED-4B7B-A1FF-29D0-C4CEC1B25F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602" y="2676899"/>
                  <a:ext cx="241547" cy="439223"/>
                </a:xfrm>
                <a:prstGeom prst="rect">
                  <a:avLst/>
                </a:prstGeom>
                <a:blipFill>
                  <a:blip r:embed="rId7"/>
                  <a:stretch>
                    <a:fillRect r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1B7B617-3AA8-2767-0994-98B6B30F24CE}"/>
                    </a:ext>
                  </a:extLst>
                </p:cNvPr>
                <p:cNvSpPr txBox="1"/>
                <p:nvPr/>
              </p:nvSpPr>
              <p:spPr>
                <a:xfrm>
                  <a:off x="10726869" y="2640022"/>
                  <a:ext cx="182999" cy="2893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1B7B617-3AA8-2767-0994-98B6B30F24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6869" y="2640022"/>
                  <a:ext cx="182999" cy="289310"/>
                </a:xfrm>
                <a:prstGeom prst="rect">
                  <a:avLst/>
                </a:prstGeom>
                <a:blipFill>
                  <a:blip r:embed="rId8"/>
                  <a:stretch>
                    <a:fillRect l="-33333" t="-23404" r="-66667" b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5A71F6B-D4FC-5984-1A54-7EF87000ABBD}"/>
                    </a:ext>
                  </a:extLst>
                </p:cNvPr>
                <p:cNvSpPr txBox="1"/>
                <p:nvPr/>
              </p:nvSpPr>
              <p:spPr>
                <a:xfrm>
                  <a:off x="8814847" y="2692202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5A71F6B-D4FC-5984-1A54-7EF87000AB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4847" y="2692202"/>
                  <a:ext cx="182999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33333" r="-26667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Line 31">
              <a:extLst>
                <a:ext uri="{FF2B5EF4-FFF2-40B4-BE49-F238E27FC236}">
                  <a16:creationId xmlns:a16="http://schemas.microsoft.com/office/drawing/2014/main" id="{9E55B39F-C4D2-7E01-34A0-1F89CBBB6A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88611" y="3396725"/>
              <a:ext cx="293892" cy="3503"/>
            </a:xfrm>
            <a:prstGeom prst="line">
              <a:avLst/>
            </a:prstGeom>
            <a:noFill/>
            <a:ln w="25400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65B341A7-49E0-1DD7-07F2-46CB4ACEB2F2}"/>
              </a:ext>
            </a:extLst>
          </p:cNvPr>
          <p:cNvSpPr txBox="1"/>
          <p:nvPr/>
        </p:nvSpPr>
        <p:spPr>
          <a:xfrm>
            <a:off x="6300075" y="6263336"/>
            <a:ext cx="61395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*Kristin L. </a:t>
            </a:r>
            <a:r>
              <a:rPr lang="en-US" sz="10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Bourkland</a:t>
            </a:r>
            <a:r>
              <a:rPr lang="en-US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Scott R. </a:t>
            </a:r>
            <a:r>
              <a:rPr lang="en-US" sz="10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Starin</a:t>
            </a:r>
            <a:r>
              <a:rPr lang="en-US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David J. </a:t>
            </a:r>
            <a:r>
              <a:rPr lang="en-US" sz="10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Mangus</a:t>
            </a:r>
            <a:r>
              <a:rPr lang="en-US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“The Use of a </a:t>
            </a:r>
            <a:r>
              <a:rPr lang="en-US" sz="10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Gyroless</a:t>
            </a:r>
            <a:r>
              <a:rPr lang="en-US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Wheel-Tach Controller in SDO Safehold Mode,” Flight Mechanics Symposium, 2005.</a:t>
            </a:r>
            <a:r>
              <a:rPr lang="en-US" sz="1000">
                <a:effectLst/>
              </a:rPr>
              <a:t> </a:t>
            </a:r>
            <a:endParaRPr lang="en-US" sz="1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11D8CC0-AC22-2CF8-C1BE-38F8A4BA1C2F}"/>
                  </a:ext>
                </a:extLst>
              </p:cNvPr>
              <p:cNvSpPr txBox="1"/>
              <p:nvPr/>
            </p:nvSpPr>
            <p:spPr>
              <a:xfrm>
                <a:off x="6989666" y="4696159"/>
                <a:ext cx="1443525" cy="4743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𝜖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11D8CC0-AC22-2CF8-C1BE-38F8A4BA1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666" y="4696159"/>
                <a:ext cx="1443525" cy="4743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196686B-F443-C72C-A558-DA4CF22635AF}"/>
                  </a:ext>
                </a:extLst>
              </p:cNvPr>
              <p:cNvSpPr txBox="1"/>
              <p:nvPr/>
            </p:nvSpPr>
            <p:spPr>
              <a:xfrm>
                <a:off x="6904556" y="5242817"/>
                <a:ext cx="3257484" cy="6771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𝑦𝑧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𝑦𝑧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𝑦𝑧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196686B-F443-C72C-A558-DA4CF2263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4556" y="5242817"/>
                <a:ext cx="3257484" cy="67717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4" name="Picture 93">
            <a:extLst>
              <a:ext uri="{FF2B5EF4-FFF2-40B4-BE49-F238E27FC236}">
                <a16:creationId xmlns:a16="http://schemas.microsoft.com/office/drawing/2014/main" id="{7954772B-DD37-4A73-BB85-367F56BA4D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5049" y="4020856"/>
            <a:ext cx="2979740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03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1DF13-AF10-A005-DE7B-50AA2995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46915C9B-9CC0-103F-9DE0-6C621021B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Safe Mode Bias Estimation (In Flight Performance)</a:t>
            </a:r>
            <a:endParaRPr lang="en-US" sz="2000" i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DBFBA-C17E-E3FA-4444-5EDA66EAAA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1" t="5165" r="6869" b="2750"/>
          <a:stretch/>
        </p:blipFill>
        <p:spPr bwMode="auto">
          <a:xfrm>
            <a:off x="5034146" y="1191037"/>
            <a:ext cx="6875556" cy="5368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A1C295D-CC09-0EF5-A4BA-6A2F6C80C9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2298" y="1476381"/>
                <a:ext cx="4737698" cy="4310728"/>
              </a:xfrm>
            </p:spPr>
            <p:txBody>
              <a:bodyPr>
                <a:no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“True” rates calculated on the ground with derivative of star tracker quaternion measurements</a:t>
                </a:r>
              </a:p>
              <a:p>
                <a:pPr lvl="1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ST Derived (red dashed line)</a:t>
                </a:r>
              </a:p>
              <a:p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Compared to output of safe mode bias estimation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𝑟𝑤</m:t>
                        </m:r>
                      </m:sub>
                    </m:sSub>
                  </m:oMath>
                </a14:m>
                <a:r>
                  <a:rPr lang="en-US" sz="2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Derived</a:t>
                </a:r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(blue line)</a:t>
                </a:r>
              </a:p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Successfully used to hold attitude during safe mode recovery multiple times in orbit.</a:t>
                </a:r>
                <a:endParaRPr lang="en-US" sz="2000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A1C295D-CC09-0EF5-A4BA-6A2F6C80C9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298" y="1476381"/>
                <a:ext cx="4737698" cy="4310728"/>
              </a:xfrm>
              <a:blipFill>
                <a:blip r:embed="rId3"/>
                <a:stretch>
                  <a:fillRect l="-1158" t="-1273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124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AC949-B839-E6F4-C322-3FED3819F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025" y="918356"/>
            <a:ext cx="6053429" cy="5958693"/>
          </a:xfrm>
        </p:spPr>
        <p:txBody>
          <a:bodyPr>
            <a:no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Unlike many CubeSats in LEO, propulsion system required for deep space operation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Detumble after deployment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Momentum unloading throughout mission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Delta-V technology demonstration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7-thruster cold gas system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Full 3-axis control, but not redundant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Mostly 3D printed structure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Efficient use of restricted space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Total volume: 21 x 11 x 4 cm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Includes: Two propellant tanks, eight valves, propellant state sensors, driving electronics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Lower cost to manufacture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Thrust measurements in flight agree with ground measurements, no performance degradation yet observed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2D5F4-6572-453F-C415-FFDC40E87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9F23AF2-9891-9AA9-FCFD-FB9E3C432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Propulsion System</a:t>
            </a:r>
            <a:endParaRPr lang="en-US" sz="2000" i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" name="Picture 10" descr="Propulsion system with labeled nozzles">
            <a:extLst>
              <a:ext uri="{FF2B5EF4-FFF2-40B4-BE49-F238E27FC236}">
                <a16:creationId xmlns:a16="http://schemas.microsoft.com/office/drawing/2014/main" id="{D69E3B7E-0AA1-9B8E-7DA9-22B94EB24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680" y="930738"/>
            <a:ext cx="4743756" cy="25405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047061-7CFC-5B29-3520-029F268EDCBF}"/>
              </a:ext>
            </a:extLst>
          </p:cNvPr>
          <p:cNvSpPr txBox="1"/>
          <p:nvPr/>
        </p:nvSpPr>
        <p:spPr>
          <a:xfrm>
            <a:off x="6509805" y="3471310"/>
            <a:ext cx="526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Propulsion system with nozzles and exhaust directions</a:t>
            </a:r>
          </a:p>
        </p:txBody>
      </p:sp>
      <p:pic>
        <p:nvPicPr>
          <p:cNvPr id="64" name="Picture 63" descr="Propulsion system integrated into BioSentinel EDU spacecraft">
            <a:extLst>
              <a:ext uri="{FF2B5EF4-FFF2-40B4-BE49-F238E27FC236}">
                <a16:creationId xmlns:a16="http://schemas.microsoft.com/office/drawing/2014/main" id="{C91A6812-DAEF-7EF6-CAE1-3ACD7B239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2400" y="3840643"/>
            <a:ext cx="4846291" cy="265223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F0905B9-70E3-89A5-CEC4-1130AA7F5EC1}"/>
              </a:ext>
            </a:extLst>
          </p:cNvPr>
          <p:cNvSpPr txBox="1"/>
          <p:nvPr/>
        </p:nvSpPr>
        <p:spPr>
          <a:xfrm>
            <a:off x="6509805" y="6425069"/>
            <a:ext cx="535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Propulsion system (left) integrated with EDU spacecraft</a:t>
            </a:r>
          </a:p>
        </p:txBody>
      </p:sp>
    </p:spTree>
    <p:extLst>
      <p:ext uri="{BB962C8B-B14F-4D97-AF65-F5344CB8AC3E}">
        <p14:creationId xmlns:p14="http://schemas.microsoft.com/office/powerpoint/2010/main" val="2079431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7A8E4-E93B-0025-8477-3E979914C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810" y="1146418"/>
            <a:ext cx="5068408" cy="5084699"/>
          </a:xfrm>
        </p:spPr>
        <p:txBody>
          <a:bodyPr>
            <a:no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Two propellant tanks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Most propellant stored in main tank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Saturated liquid/vapor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Expanded into the plenum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Nominally vapor-only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Plenum feeds thrusters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Two refill modes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Closed-loop: uses pressure sensor feedback 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However, sensors unreliable during I&amp;T and mode not planned in flight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Dead reckoning: timer-based only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No detectable leaks from either tank &gt;1 year into the 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41E5D-FB27-25D6-5682-60E47A8F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DB29-DFE8-414A-8876-EC9B7B62250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D3705C9B-CE14-B7B3-AEE3-6F0A49445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59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Propulsion System</a:t>
            </a:r>
            <a:endParaRPr lang="en-US" sz="2000" i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92D8AB0E-DA41-363D-5091-F380989F6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608" y="3737231"/>
            <a:ext cx="5211531" cy="3014985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EE0253E2-EACD-A772-779E-6467D7428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27369"/>
            <a:ext cx="4404748" cy="271027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8476DECE-00E2-45D7-A40F-70085670A407}"/>
              </a:ext>
            </a:extLst>
          </p:cNvPr>
          <p:cNvSpPr txBox="1"/>
          <p:nvPr/>
        </p:nvSpPr>
        <p:spPr>
          <a:xfrm>
            <a:off x="7956718" y="1146419"/>
            <a:ext cx="3679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CAD image of assembled prop system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11A97F3-96AC-EB7E-3201-2464C34921C9}"/>
              </a:ext>
            </a:extLst>
          </p:cNvPr>
          <p:cNvSpPr txBox="1"/>
          <p:nvPr/>
        </p:nvSpPr>
        <p:spPr>
          <a:xfrm>
            <a:off x="7956718" y="3672982"/>
            <a:ext cx="430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Same angle, printed structure negative view</a:t>
            </a:r>
            <a:br>
              <a:rPr lang="en-US"/>
            </a:br>
            <a:r>
              <a:rPr lang="en-US"/>
              <a:t>Main tank in orange, plenum in green</a:t>
            </a:r>
          </a:p>
        </p:txBody>
      </p:sp>
    </p:spTree>
    <p:extLst>
      <p:ext uri="{BB962C8B-B14F-4D97-AF65-F5344CB8AC3E}">
        <p14:creationId xmlns:p14="http://schemas.microsoft.com/office/powerpoint/2010/main" val="4170640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1505</Words>
  <Application>Microsoft Macintosh PowerPoint</Application>
  <PresentationFormat>Widescreen</PresentationFormat>
  <Paragraphs>266</Paragraphs>
  <Slides>21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Cambria Math</vt:lpstr>
      <vt:lpstr>Roboto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Initial Deployment – Tumbling Anomaly</vt:lpstr>
      <vt:lpstr>Lunar Impact Risk – Example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Fusco, Jesse C. (ARC-RE)</cp:lastModifiedBy>
  <cp:revision>2</cp:revision>
  <dcterms:created xsi:type="dcterms:W3CDTF">2016-10-25T19:43:46Z</dcterms:created>
  <dcterms:modified xsi:type="dcterms:W3CDTF">2024-01-20T16:46:51Z</dcterms:modified>
</cp:coreProperties>
</file>