
<file path=[Content_Types].xml><?xml version="1.0" encoding="utf-8"?>
<Types xmlns="http://schemas.openxmlformats.org/package/2006/content-types">
  <Default Extension="emf" ContentType="image/x-emf"/>
  <Default Extension="jpeg" ContentType="image/jpeg"/>
  <Default Extension="jpg" ContentType="image/jpeg"/>
  <Default Extension="m4v" ContentType="video/mp4"/>
  <Default Extension="png" ContentType="image/png"/>
  <Default Extension="rels" ContentType="application/vnd.openxmlformats-package.relationships+xml"/>
  <Default Extension="svg" ContentType="image/svg+xml"/>
  <Default Extension="tif" ContentType="image/tiff"/>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4">
  <p:sldMasterIdLst>
    <p:sldMasterId id="2147483718" r:id="rId4"/>
  </p:sldMasterIdLst>
  <p:notesMasterIdLst>
    <p:notesMasterId r:id="rId36"/>
  </p:notesMasterIdLst>
  <p:handoutMasterIdLst>
    <p:handoutMasterId r:id="rId37"/>
  </p:handoutMasterIdLst>
  <p:sldIdLst>
    <p:sldId id="462" r:id="rId5"/>
    <p:sldId id="1042653847" r:id="rId6"/>
    <p:sldId id="1042653853" r:id="rId7"/>
    <p:sldId id="1042653844" r:id="rId8"/>
    <p:sldId id="2147474152" r:id="rId9"/>
    <p:sldId id="1042653845" r:id="rId10"/>
    <p:sldId id="1042653860" r:id="rId11"/>
    <p:sldId id="469" r:id="rId12"/>
    <p:sldId id="1042653856" r:id="rId13"/>
    <p:sldId id="1042653854" r:id="rId14"/>
    <p:sldId id="1042653857" r:id="rId15"/>
    <p:sldId id="5429" r:id="rId16"/>
    <p:sldId id="5436" r:id="rId17"/>
    <p:sldId id="1042653861" r:id="rId18"/>
    <p:sldId id="499" r:id="rId19"/>
    <p:sldId id="1042653817" r:id="rId20"/>
    <p:sldId id="1042653855" r:id="rId21"/>
    <p:sldId id="1042653859" r:id="rId22"/>
    <p:sldId id="2147474153" r:id="rId23"/>
    <p:sldId id="16370" r:id="rId24"/>
    <p:sldId id="2147474301" r:id="rId25"/>
    <p:sldId id="2147474402" r:id="rId26"/>
    <p:sldId id="2147474413" r:id="rId27"/>
    <p:sldId id="2147474298" r:id="rId28"/>
    <p:sldId id="2147474414" r:id="rId29"/>
    <p:sldId id="1042653852" r:id="rId30"/>
    <p:sldId id="1042653848" r:id="rId31"/>
    <p:sldId id="1042653849" r:id="rId32"/>
    <p:sldId id="1042653851" r:id="rId33"/>
    <p:sldId id="2147474415" r:id="rId34"/>
    <p:sldId id="523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C000"/>
    <a:srgbClr val="C500FF"/>
    <a:srgbClr val="053247"/>
    <a:srgbClr val="EB1B2C"/>
    <a:srgbClr val="E9F022"/>
    <a:srgbClr val="E9C2FC"/>
    <a:srgbClr val="B8EBFE"/>
    <a:srgbClr val="00D2FF"/>
    <a:srgbClr val="6079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713" autoAdjust="0"/>
  </p:normalViewPr>
  <p:slideViewPr>
    <p:cSldViewPr>
      <p:cViewPr varScale="1">
        <p:scale>
          <a:sx n="82" d="100"/>
          <a:sy n="82" d="100"/>
        </p:scale>
        <p:origin x="120" y="714"/>
      </p:cViewPr>
      <p:guideLst/>
    </p:cSldViewPr>
  </p:slideViewPr>
  <p:outlineViewPr>
    <p:cViewPr>
      <p:scale>
        <a:sx n="33" d="100"/>
        <a:sy n="33" d="100"/>
      </p:scale>
      <p:origin x="0" y="-44848"/>
    </p:cViewPr>
  </p:outlineViewPr>
  <p:notesTextViewPr>
    <p:cViewPr>
      <p:scale>
        <a:sx n="1" d="1"/>
        <a:sy n="1" d="1"/>
      </p:scale>
      <p:origin x="0" y="0"/>
    </p:cViewPr>
  </p:notesTextViewPr>
  <p:sorterViewPr>
    <p:cViewPr varScale="1">
      <p:scale>
        <a:sx n="200" d="100"/>
        <a:sy n="200" d="100"/>
      </p:scale>
      <p:origin x="0" y="-677"/>
    </p:cViewPr>
  </p:sorterViewPr>
  <p:notesViewPr>
    <p:cSldViewPr>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1" dirty="0"/>
              <a:t>MTF for lab testbed and TAGCAMS</a:t>
            </a:r>
            <a:r>
              <a:rPr lang="en-US" sz="1400" b="1" baseline="0" dirty="0"/>
              <a:t> lens systems (on-axis)</a:t>
            </a:r>
          </a:p>
        </c:rich>
      </c:tx>
      <c:layout>
        <c:manualLayout>
          <c:xMode val="edge"/>
          <c:yMode val="edge"/>
          <c:x val="0.1563438667092277"/>
          <c:y val="5.5047489473436934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223997848329653"/>
          <c:y val="0.16600107068860892"/>
          <c:w val="0.81157357884740311"/>
          <c:h val="0.60348953166968533"/>
        </c:manualLayout>
      </c:layout>
      <c:scatterChart>
        <c:scatterStyle val="smoothMarker"/>
        <c:varyColors val="0"/>
        <c:ser>
          <c:idx val="4"/>
          <c:order val="2"/>
          <c:tx>
            <c:v>Lab Testbed converted to TAGCAMS</c:v>
          </c:tx>
          <c:spPr>
            <a:ln w="25400" cap="rnd">
              <a:solidFill>
                <a:schemeClr val="accent3"/>
              </a:solidFill>
              <a:round/>
            </a:ln>
            <a:effectLst/>
          </c:spPr>
          <c:marker>
            <c:symbol val="none"/>
          </c:marker>
          <c:xVal>
            <c:numRef>
              <c:f>Sheet1!$B$2:$B$152</c:f>
              <c:numCache>
                <c:formatCode>0.0</c:formatCode>
                <c:ptCount val="151"/>
                <c:pt idx="0">
                  <c:v>0</c:v>
                </c:pt>
                <c:pt idx="1">
                  <c:v>3.1578947368421053</c:v>
                </c:pt>
                <c:pt idx="2">
                  <c:v>6.3157894736842106</c:v>
                </c:pt>
                <c:pt idx="3">
                  <c:v>9.473684210526315</c:v>
                </c:pt>
                <c:pt idx="4">
                  <c:v>12.631578947368421</c:v>
                </c:pt>
                <c:pt idx="5">
                  <c:v>15.789473684210527</c:v>
                </c:pt>
                <c:pt idx="6">
                  <c:v>18.94736842105263</c:v>
                </c:pt>
                <c:pt idx="7">
                  <c:v>22.105263157894736</c:v>
                </c:pt>
                <c:pt idx="8">
                  <c:v>25.263157894736842</c:v>
                </c:pt>
                <c:pt idx="9">
                  <c:v>28.421052631578949</c:v>
                </c:pt>
                <c:pt idx="10">
                  <c:v>31.578947368421055</c:v>
                </c:pt>
                <c:pt idx="11">
                  <c:v>34.736842105263158</c:v>
                </c:pt>
                <c:pt idx="12">
                  <c:v>37.89473684210526</c:v>
                </c:pt>
                <c:pt idx="13">
                  <c:v>41.05263157894737</c:v>
                </c:pt>
                <c:pt idx="14">
                  <c:v>44.210526315789473</c:v>
                </c:pt>
                <c:pt idx="15">
                  <c:v>47.368421052631582</c:v>
                </c:pt>
                <c:pt idx="16">
                  <c:v>50.526315789473685</c:v>
                </c:pt>
                <c:pt idx="17">
                  <c:v>53.684210526315788</c:v>
                </c:pt>
                <c:pt idx="18">
                  <c:v>56.842105263157897</c:v>
                </c:pt>
                <c:pt idx="19">
                  <c:v>60</c:v>
                </c:pt>
                <c:pt idx="20">
                  <c:v>63.15789473684211</c:v>
                </c:pt>
                <c:pt idx="21">
                  <c:v>66.315789473684205</c:v>
                </c:pt>
                <c:pt idx="22">
                  <c:v>69.473684210526315</c:v>
                </c:pt>
                <c:pt idx="23">
                  <c:v>72.631578947368425</c:v>
                </c:pt>
                <c:pt idx="24">
                  <c:v>75.78947368421052</c:v>
                </c:pt>
                <c:pt idx="25">
                  <c:v>78.94736842105263</c:v>
                </c:pt>
                <c:pt idx="26">
                  <c:v>82.10526315789474</c:v>
                </c:pt>
                <c:pt idx="27">
                  <c:v>85.26315789473685</c:v>
                </c:pt>
                <c:pt idx="28">
                  <c:v>88.421052631578945</c:v>
                </c:pt>
                <c:pt idx="29">
                  <c:v>91.578947368421055</c:v>
                </c:pt>
                <c:pt idx="30">
                  <c:v>94.736842105263165</c:v>
                </c:pt>
                <c:pt idx="31">
                  <c:v>97.89473684210526</c:v>
                </c:pt>
                <c:pt idx="32">
                  <c:v>101.05263157894737</c:v>
                </c:pt>
                <c:pt idx="33">
                  <c:v>104.21052631578948</c:v>
                </c:pt>
                <c:pt idx="34">
                  <c:v>107.36842105263158</c:v>
                </c:pt>
                <c:pt idx="35">
                  <c:v>110.52631578947368</c:v>
                </c:pt>
                <c:pt idx="36">
                  <c:v>113.68421052631579</c:v>
                </c:pt>
                <c:pt idx="37">
                  <c:v>116.84210526315789</c:v>
                </c:pt>
                <c:pt idx="38">
                  <c:v>120</c:v>
                </c:pt>
                <c:pt idx="39">
                  <c:v>123.15789473684211</c:v>
                </c:pt>
                <c:pt idx="40">
                  <c:v>126.31578947368422</c:v>
                </c:pt>
                <c:pt idx="41">
                  <c:v>129.47368421052633</c:v>
                </c:pt>
                <c:pt idx="42">
                  <c:v>132.63157894736841</c:v>
                </c:pt>
                <c:pt idx="43">
                  <c:v>135.78947368421052</c:v>
                </c:pt>
                <c:pt idx="44">
                  <c:v>138.94736842105263</c:v>
                </c:pt>
                <c:pt idx="45">
                  <c:v>142.10526315789474</c:v>
                </c:pt>
                <c:pt idx="46">
                  <c:v>145.26315789473685</c:v>
                </c:pt>
                <c:pt idx="47">
                  <c:v>148.42105263157896</c:v>
                </c:pt>
                <c:pt idx="48">
                  <c:v>151.57894736842104</c:v>
                </c:pt>
                <c:pt idx="49">
                  <c:v>154.73684210526315</c:v>
                </c:pt>
                <c:pt idx="50">
                  <c:v>157.89473684210526</c:v>
                </c:pt>
                <c:pt idx="51">
                  <c:v>161.05263157894737</c:v>
                </c:pt>
                <c:pt idx="52">
                  <c:v>164.21052631578948</c:v>
                </c:pt>
                <c:pt idx="53">
                  <c:v>167.36842105263159</c:v>
                </c:pt>
                <c:pt idx="54">
                  <c:v>170.5263157894737</c:v>
                </c:pt>
                <c:pt idx="55">
                  <c:v>173.68421052631578</c:v>
                </c:pt>
                <c:pt idx="56">
                  <c:v>176.84210526315789</c:v>
                </c:pt>
                <c:pt idx="57">
                  <c:v>180</c:v>
                </c:pt>
                <c:pt idx="58">
                  <c:v>183.15789473684211</c:v>
                </c:pt>
                <c:pt idx="59">
                  <c:v>186.31578947368422</c:v>
                </c:pt>
                <c:pt idx="60">
                  <c:v>189.47368421052633</c:v>
                </c:pt>
                <c:pt idx="61">
                  <c:v>192.63157894736841</c:v>
                </c:pt>
                <c:pt idx="62">
                  <c:v>195.78947368421052</c:v>
                </c:pt>
                <c:pt idx="63">
                  <c:v>198.94736842105263</c:v>
                </c:pt>
                <c:pt idx="64">
                  <c:v>202.10526315789474</c:v>
                </c:pt>
                <c:pt idx="65">
                  <c:v>205.26315789473685</c:v>
                </c:pt>
                <c:pt idx="66">
                  <c:v>208.42105263157896</c:v>
                </c:pt>
                <c:pt idx="67">
                  <c:v>211.57894736842107</c:v>
                </c:pt>
                <c:pt idx="68">
                  <c:v>214.73684210526315</c:v>
                </c:pt>
                <c:pt idx="69">
                  <c:v>217.89473684210526</c:v>
                </c:pt>
                <c:pt idx="70">
                  <c:v>221.05263157894737</c:v>
                </c:pt>
                <c:pt idx="71">
                  <c:v>224.21052631578948</c:v>
                </c:pt>
                <c:pt idx="72">
                  <c:v>227.36842105263159</c:v>
                </c:pt>
                <c:pt idx="73">
                  <c:v>230.5263157894737</c:v>
                </c:pt>
                <c:pt idx="74">
                  <c:v>233.68421052631578</c:v>
                </c:pt>
                <c:pt idx="75">
                  <c:v>236.84210526315789</c:v>
                </c:pt>
                <c:pt idx="76">
                  <c:v>240</c:v>
                </c:pt>
                <c:pt idx="77">
                  <c:v>243.15789473684211</c:v>
                </c:pt>
                <c:pt idx="78">
                  <c:v>246.31578947368422</c:v>
                </c:pt>
                <c:pt idx="79">
                  <c:v>249.47368421052633</c:v>
                </c:pt>
                <c:pt idx="80">
                  <c:v>252.63157894736844</c:v>
                </c:pt>
                <c:pt idx="81">
                  <c:v>255.78947368421052</c:v>
                </c:pt>
                <c:pt idx="82">
                  <c:v>258.94736842105266</c:v>
                </c:pt>
                <c:pt idx="83">
                  <c:v>262.10526315789474</c:v>
                </c:pt>
                <c:pt idx="84">
                  <c:v>265.26315789473682</c:v>
                </c:pt>
                <c:pt idx="85">
                  <c:v>268.42105263157896</c:v>
                </c:pt>
                <c:pt idx="86">
                  <c:v>271.57894736842104</c:v>
                </c:pt>
                <c:pt idx="87">
                  <c:v>274.73684210526318</c:v>
                </c:pt>
                <c:pt idx="88">
                  <c:v>277.89473684210526</c:v>
                </c:pt>
                <c:pt idx="89">
                  <c:v>281.0526315789474</c:v>
                </c:pt>
                <c:pt idx="90">
                  <c:v>284.21052631578948</c:v>
                </c:pt>
                <c:pt idx="91">
                  <c:v>287.36842105263156</c:v>
                </c:pt>
                <c:pt idx="92">
                  <c:v>290.5263157894737</c:v>
                </c:pt>
                <c:pt idx="93">
                  <c:v>293.68421052631578</c:v>
                </c:pt>
                <c:pt idx="94">
                  <c:v>296.84210526315792</c:v>
                </c:pt>
                <c:pt idx="95">
                  <c:v>300</c:v>
                </c:pt>
                <c:pt idx="96">
                  <c:v>303.15789473684208</c:v>
                </c:pt>
                <c:pt idx="97">
                  <c:v>306.31578947368422</c:v>
                </c:pt>
                <c:pt idx="98">
                  <c:v>309.4736842105263</c:v>
                </c:pt>
                <c:pt idx="99">
                  <c:v>312.63157894736844</c:v>
                </c:pt>
                <c:pt idx="100">
                  <c:v>315.78947368421052</c:v>
                </c:pt>
                <c:pt idx="101">
                  <c:v>318.94736842105266</c:v>
                </c:pt>
                <c:pt idx="102">
                  <c:v>322.10526315789474</c:v>
                </c:pt>
                <c:pt idx="103">
                  <c:v>325.26315789473682</c:v>
                </c:pt>
                <c:pt idx="104">
                  <c:v>328.42105263157896</c:v>
                </c:pt>
                <c:pt idx="105">
                  <c:v>331.57894736842104</c:v>
                </c:pt>
                <c:pt idx="106">
                  <c:v>334.73684210526318</c:v>
                </c:pt>
                <c:pt idx="107">
                  <c:v>337.89473684210526</c:v>
                </c:pt>
                <c:pt idx="108">
                  <c:v>341.0526315789474</c:v>
                </c:pt>
                <c:pt idx="109">
                  <c:v>344.21052631578948</c:v>
                </c:pt>
                <c:pt idx="110">
                  <c:v>347.36842105263156</c:v>
                </c:pt>
                <c:pt idx="111">
                  <c:v>350.5263157894737</c:v>
                </c:pt>
                <c:pt idx="112">
                  <c:v>353.68421052631578</c:v>
                </c:pt>
                <c:pt idx="113">
                  <c:v>356.84210526315792</c:v>
                </c:pt>
                <c:pt idx="114">
                  <c:v>360</c:v>
                </c:pt>
                <c:pt idx="115">
                  <c:v>363.15789473684214</c:v>
                </c:pt>
                <c:pt idx="116">
                  <c:v>366.31578947368422</c:v>
                </c:pt>
                <c:pt idx="117">
                  <c:v>369.4736842105263</c:v>
                </c:pt>
                <c:pt idx="118">
                  <c:v>372.63157894736844</c:v>
                </c:pt>
                <c:pt idx="119">
                  <c:v>375.78947368421052</c:v>
                </c:pt>
                <c:pt idx="120">
                  <c:v>378.94736842105266</c:v>
                </c:pt>
                <c:pt idx="121">
                  <c:v>382.10526315789474</c:v>
                </c:pt>
                <c:pt idx="122">
                  <c:v>385.26315789473682</c:v>
                </c:pt>
                <c:pt idx="123">
                  <c:v>388.42105263157896</c:v>
                </c:pt>
                <c:pt idx="124">
                  <c:v>391.57894736842104</c:v>
                </c:pt>
                <c:pt idx="125">
                  <c:v>394.73684210526318</c:v>
                </c:pt>
                <c:pt idx="126">
                  <c:v>397.89473684210526</c:v>
                </c:pt>
                <c:pt idx="127">
                  <c:v>401.0526315789474</c:v>
                </c:pt>
                <c:pt idx="128">
                  <c:v>404.21052631578948</c:v>
                </c:pt>
                <c:pt idx="129">
                  <c:v>407.36842105263156</c:v>
                </c:pt>
                <c:pt idx="130">
                  <c:v>410.5263157894737</c:v>
                </c:pt>
                <c:pt idx="131">
                  <c:v>413.68421052631578</c:v>
                </c:pt>
                <c:pt idx="132">
                  <c:v>416.84210526315792</c:v>
                </c:pt>
                <c:pt idx="133">
                  <c:v>420</c:v>
                </c:pt>
                <c:pt idx="134">
                  <c:v>423.15789473684214</c:v>
                </c:pt>
                <c:pt idx="135">
                  <c:v>426.31578947368422</c:v>
                </c:pt>
                <c:pt idx="136">
                  <c:v>429.4736842105263</c:v>
                </c:pt>
                <c:pt idx="137">
                  <c:v>432.63157894736844</c:v>
                </c:pt>
                <c:pt idx="138">
                  <c:v>435.78947368421052</c:v>
                </c:pt>
                <c:pt idx="139">
                  <c:v>438.94736842105266</c:v>
                </c:pt>
                <c:pt idx="140">
                  <c:v>442.10526315789474</c:v>
                </c:pt>
                <c:pt idx="141">
                  <c:v>445.26315789473682</c:v>
                </c:pt>
                <c:pt idx="142">
                  <c:v>448.42105263157896</c:v>
                </c:pt>
                <c:pt idx="143">
                  <c:v>451.57894736842104</c:v>
                </c:pt>
                <c:pt idx="144">
                  <c:v>454.73684210526318</c:v>
                </c:pt>
                <c:pt idx="145">
                  <c:v>457.89473684210526</c:v>
                </c:pt>
                <c:pt idx="146">
                  <c:v>461.0526315789474</c:v>
                </c:pt>
                <c:pt idx="147">
                  <c:v>464.21052631578948</c:v>
                </c:pt>
                <c:pt idx="148">
                  <c:v>467.36842105263156</c:v>
                </c:pt>
                <c:pt idx="149">
                  <c:v>470.5263157894737</c:v>
                </c:pt>
                <c:pt idx="150">
                  <c:v>473.68421052631578</c:v>
                </c:pt>
              </c:numCache>
            </c:numRef>
          </c:xVal>
          <c:yVal>
            <c:numRef>
              <c:f>Sheet1!$C$2:$C$152</c:f>
              <c:numCache>
                <c:formatCode>General</c:formatCode>
                <c:ptCount val="151"/>
                <c:pt idx="0">
                  <c:v>100</c:v>
                </c:pt>
                <c:pt idx="1">
                  <c:v>99.2</c:v>
                </c:pt>
                <c:pt idx="2">
                  <c:v>98.4</c:v>
                </c:pt>
                <c:pt idx="3">
                  <c:v>97.7</c:v>
                </c:pt>
                <c:pt idx="4">
                  <c:v>96.9</c:v>
                </c:pt>
                <c:pt idx="5">
                  <c:v>96.2</c:v>
                </c:pt>
                <c:pt idx="6">
                  <c:v>95.5</c:v>
                </c:pt>
                <c:pt idx="7">
                  <c:v>94.7</c:v>
                </c:pt>
                <c:pt idx="8">
                  <c:v>94</c:v>
                </c:pt>
                <c:pt idx="9">
                  <c:v>93.3</c:v>
                </c:pt>
                <c:pt idx="10">
                  <c:v>92.5</c:v>
                </c:pt>
                <c:pt idx="11">
                  <c:v>91.7</c:v>
                </c:pt>
                <c:pt idx="12">
                  <c:v>90.9</c:v>
                </c:pt>
                <c:pt idx="13">
                  <c:v>90</c:v>
                </c:pt>
                <c:pt idx="14">
                  <c:v>89.1</c:v>
                </c:pt>
                <c:pt idx="15">
                  <c:v>88.1</c:v>
                </c:pt>
                <c:pt idx="16">
                  <c:v>87.1</c:v>
                </c:pt>
                <c:pt idx="17">
                  <c:v>86</c:v>
                </c:pt>
                <c:pt idx="18">
                  <c:v>84.8</c:v>
                </c:pt>
                <c:pt idx="19">
                  <c:v>83.6</c:v>
                </c:pt>
                <c:pt idx="20">
                  <c:v>82.3</c:v>
                </c:pt>
                <c:pt idx="21">
                  <c:v>80.900000000000006</c:v>
                </c:pt>
                <c:pt idx="22">
                  <c:v>79.5</c:v>
                </c:pt>
                <c:pt idx="23">
                  <c:v>78</c:v>
                </c:pt>
                <c:pt idx="24">
                  <c:v>76.5</c:v>
                </c:pt>
                <c:pt idx="25">
                  <c:v>75</c:v>
                </c:pt>
                <c:pt idx="26">
                  <c:v>73.5</c:v>
                </c:pt>
                <c:pt idx="27">
                  <c:v>71.900000000000006</c:v>
                </c:pt>
                <c:pt idx="28">
                  <c:v>70.400000000000006</c:v>
                </c:pt>
                <c:pt idx="29">
                  <c:v>68.900000000000006</c:v>
                </c:pt>
                <c:pt idx="30">
                  <c:v>67.3</c:v>
                </c:pt>
                <c:pt idx="31">
                  <c:v>65.8</c:v>
                </c:pt>
                <c:pt idx="32">
                  <c:v>64.3</c:v>
                </c:pt>
                <c:pt idx="33">
                  <c:v>62.9</c:v>
                </c:pt>
                <c:pt idx="34">
                  <c:v>61.5</c:v>
                </c:pt>
                <c:pt idx="35">
                  <c:v>60.1</c:v>
                </c:pt>
                <c:pt idx="36">
                  <c:v>58.8</c:v>
                </c:pt>
                <c:pt idx="37">
                  <c:v>57.6</c:v>
                </c:pt>
                <c:pt idx="38">
                  <c:v>56.4</c:v>
                </c:pt>
                <c:pt idx="39">
                  <c:v>55.2</c:v>
                </c:pt>
                <c:pt idx="40">
                  <c:v>54.1</c:v>
                </c:pt>
                <c:pt idx="41">
                  <c:v>53</c:v>
                </c:pt>
                <c:pt idx="42">
                  <c:v>52</c:v>
                </c:pt>
                <c:pt idx="43">
                  <c:v>51</c:v>
                </c:pt>
                <c:pt idx="44">
                  <c:v>50</c:v>
                </c:pt>
                <c:pt idx="45">
                  <c:v>49.1</c:v>
                </c:pt>
                <c:pt idx="46">
                  <c:v>48.2</c:v>
                </c:pt>
                <c:pt idx="47">
                  <c:v>47.4</c:v>
                </c:pt>
                <c:pt idx="48">
                  <c:v>46.5</c:v>
                </c:pt>
                <c:pt idx="49">
                  <c:v>45.7</c:v>
                </c:pt>
                <c:pt idx="50">
                  <c:v>44.9</c:v>
                </c:pt>
                <c:pt idx="51">
                  <c:v>44.1</c:v>
                </c:pt>
                <c:pt idx="52">
                  <c:v>43.3</c:v>
                </c:pt>
                <c:pt idx="53">
                  <c:v>42.6</c:v>
                </c:pt>
                <c:pt idx="54">
                  <c:v>41.8</c:v>
                </c:pt>
                <c:pt idx="55">
                  <c:v>41.1</c:v>
                </c:pt>
                <c:pt idx="56">
                  <c:v>40.4</c:v>
                </c:pt>
                <c:pt idx="57">
                  <c:v>39.700000000000003</c:v>
                </c:pt>
                <c:pt idx="58">
                  <c:v>39</c:v>
                </c:pt>
                <c:pt idx="59">
                  <c:v>38.299999999999997</c:v>
                </c:pt>
                <c:pt idx="60">
                  <c:v>37.700000000000003</c:v>
                </c:pt>
                <c:pt idx="61">
                  <c:v>37</c:v>
                </c:pt>
                <c:pt idx="62">
                  <c:v>36.4</c:v>
                </c:pt>
                <c:pt idx="63">
                  <c:v>35.799999999999997</c:v>
                </c:pt>
                <c:pt idx="64">
                  <c:v>35.200000000000003</c:v>
                </c:pt>
                <c:pt idx="65">
                  <c:v>34.6</c:v>
                </c:pt>
                <c:pt idx="66">
                  <c:v>34.1</c:v>
                </c:pt>
                <c:pt idx="67">
                  <c:v>33.5</c:v>
                </c:pt>
                <c:pt idx="68">
                  <c:v>33</c:v>
                </c:pt>
                <c:pt idx="69">
                  <c:v>32.5</c:v>
                </c:pt>
                <c:pt idx="70">
                  <c:v>32</c:v>
                </c:pt>
                <c:pt idx="71">
                  <c:v>31.6</c:v>
                </c:pt>
                <c:pt idx="72">
                  <c:v>31.1</c:v>
                </c:pt>
                <c:pt idx="73">
                  <c:v>30.7</c:v>
                </c:pt>
                <c:pt idx="74">
                  <c:v>30.2</c:v>
                </c:pt>
                <c:pt idx="75">
                  <c:v>29.8</c:v>
                </c:pt>
                <c:pt idx="76">
                  <c:v>29.5</c:v>
                </c:pt>
                <c:pt idx="77">
                  <c:v>29.1</c:v>
                </c:pt>
                <c:pt idx="78">
                  <c:v>28.7</c:v>
                </c:pt>
                <c:pt idx="79">
                  <c:v>28.4</c:v>
                </c:pt>
                <c:pt idx="80">
                  <c:v>28</c:v>
                </c:pt>
                <c:pt idx="81">
                  <c:v>27.7</c:v>
                </c:pt>
                <c:pt idx="82">
                  <c:v>27.4</c:v>
                </c:pt>
                <c:pt idx="83">
                  <c:v>27</c:v>
                </c:pt>
                <c:pt idx="84">
                  <c:v>26.7</c:v>
                </c:pt>
                <c:pt idx="85">
                  <c:v>26.4</c:v>
                </c:pt>
                <c:pt idx="86">
                  <c:v>26.2</c:v>
                </c:pt>
                <c:pt idx="87">
                  <c:v>25.9</c:v>
                </c:pt>
                <c:pt idx="88">
                  <c:v>25.6</c:v>
                </c:pt>
                <c:pt idx="89">
                  <c:v>25.3</c:v>
                </c:pt>
                <c:pt idx="90">
                  <c:v>25</c:v>
                </c:pt>
                <c:pt idx="91">
                  <c:v>24.8</c:v>
                </c:pt>
                <c:pt idx="92">
                  <c:v>24.5</c:v>
                </c:pt>
                <c:pt idx="93">
                  <c:v>24.2</c:v>
                </c:pt>
                <c:pt idx="94">
                  <c:v>24</c:v>
                </c:pt>
                <c:pt idx="95">
                  <c:v>23.7</c:v>
                </c:pt>
                <c:pt idx="96">
                  <c:v>23.5</c:v>
                </c:pt>
                <c:pt idx="97">
                  <c:v>23.2</c:v>
                </c:pt>
                <c:pt idx="98">
                  <c:v>23</c:v>
                </c:pt>
                <c:pt idx="99">
                  <c:v>22.7</c:v>
                </c:pt>
                <c:pt idx="100">
                  <c:v>22.5</c:v>
                </c:pt>
                <c:pt idx="101">
                  <c:v>22.3</c:v>
                </c:pt>
                <c:pt idx="102">
                  <c:v>22</c:v>
                </c:pt>
                <c:pt idx="103">
                  <c:v>21.8</c:v>
                </c:pt>
                <c:pt idx="104">
                  <c:v>21.5</c:v>
                </c:pt>
                <c:pt idx="105">
                  <c:v>21.3</c:v>
                </c:pt>
                <c:pt idx="106">
                  <c:v>21.1</c:v>
                </c:pt>
                <c:pt idx="107">
                  <c:v>20.8</c:v>
                </c:pt>
                <c:pt idx="108">
                  <c:v>20.6</c:v>
                </c:pt>
                <c:pt idx="109">
                  <c:v>20.399999999999999</c:v>
                </c:pt>
                <c:pt idx="110">
                  <c:v>20.100000000000001</c:v>
                </c:pt>
                <c:pt idx="111">
                  <c:v>19.899999999999999</c:v>
                </c:pt>
                <c:pt idx="112">
                  <c:v>19.7</c:v>
                </c:pt>
                <c:pt idx="113">
                  <c:v>19.399999999999999</c:v>
                </c:pt>
                <c:pt idx="114">
                  <c:v>19.2</c:v>
                </c:pt>
                <c:pt idx="115">
                  <c:v>19</c:v>
                </c:pt>
                <c:pt idx="116">
                  <c:v>18.8</c:v>
                </c:pt>
                <c:pt idx="117">
                  <c:v>18.600000000000001</c:v>
                </c:pt>
                <c:pt idx="118">
                  <c:v>18.399999999999999</c:v>
                </c:pt>
                <c:pt idx="119">
                  <c:v>18.100000000000001</c:v>
                </c:pt>
                <c:pt idx="120">
                  <c:v>17.899999999999999</c:v>
                </c:pt>
                <c:pt idx="121">
                  <c:v>17.7</c:v>
                </c:pt>
                <c:pt idx="122">
                  <c:v>17.5</c:v>
                </c:pt>
                <c:pt idx="123">
                  <c:v>17.3</c:v>
                </c:pt>
                <c:pt idx="124">
                  <c:v>17.100000000000001</c:v>
                </c:pt>
                <c:pt idx="125">
                  <c:v>16.899999999999999</c:v>
                </c:pt>
                <c:pt idx="126">
                  <c:v>16.7</c:v>
                </c:pt>
                <c:pt idx="127">
                  <c:v>16.600000000000001</c:v>
                </c:pt>
                <c:pt idx="128">
                  <c:v>16.399999999999999</c:v>
                </c:pt>
                <c:pt idx="129">
                  <c:v>16.2</c:v>
                </c:pt>
                <c:pt idx="130">
                  <c:v>16</c:v>
                </c:pt>
                <c:pt idx="131">
                  <c:v>15.8</c:v>
                </c:pt>
                <c:pt idx="132">
                  <c:v>15.6</c:v>
                </c:pt>
                <c:pt idx="133">
                  <c:v>15.4</c:v>
                </c:pt>
                <c:pt idx="134">
                  <c:v>15.3</c:v>
                </c:pt>
                <c:pt idx="135">
                  <c:v>15.1</c:v>
                </c:pt>
                <c:pt idx="136">
                  <c:v>14.9</c:v>
                </c:pt>
                <c:pt idx="137">
                  <c:v>14.7</c:v>
                </c:pt>
                <c:pt idx="138">
                  <c:v>14.5</c:v>
                </c:pt>
                <c:pt idx="139">
                  <c:v>14.3</c:v>
                </c:pt>
                <c:pt idx="140">
                  <c:v>14.1</c:v>
                </c:pt>
                <c:pt idx="141">
                  <c:v>13.9</c:v>
                </c:pt>
                <c:pt idx="142">
                  <c:v>13.7</c:v>
                </c:pt>
                <c:pt idx="143">
                  <c:v>13.6</c:v>
                </c:pt>
                <c:pt idx="144">
                  <c:v>13.4</c:v>
                </c:pt>
                <c:pt idx="145">
                  <c:v>13.1</c:v>
                </c:pt>
                <c:pt idx="146">
                  <c:v>12.9</c:v>
                </c:pt>
                <c:pt idx="147">
                  <c:v>12.7</c:v>
                </c:pt>
                <c:pt idx="148">
                  <c:v>12.5</c:v>
                </c:pt>
                <c:pt idx="149">
                  <c:v>12.3</c:v>
                </c:pt>
                <c:pt idx="150">
                  <c:v>12.1</c:v>
                </c:pt>
              </c:numCache>
            </c:numRef>
          </c:yVal>
          <c:smooth val="1"/>
          <c:extLst>
            <c:ext xmlns:c16="http://schemas.microsoft.com/office/drawing/2014/chart" uri="{C3380CC4-5D6E-409C-BE32-E72D297353CC}">
              <c16:uniqueId val="{00000000-76DE-4683-8469-E8C0D8654210}"/>
            </c:ext>
          </c:extLst>
        </c:ser>
        <c:dLbls>
          <c:showLegendKey val="0"/>
          <c:showVal val="0"/>
          <c:showCatName val="0"/>
          <c:showSerName val="0"/>
          <c:showPercent val="0"/>
          <c:showBubbleSize val="0"/>
        </c:dLbls>
        <c:axId val="2084487839"/>
        <c:axId val="2084502815"/>
      </c:scatterChart>
      <c:scatterChart>
        <c:scatterStyle val="lineMarker"/>
        <c:varyColors val="0"/>
        <c:ser>
          <c:idx val="6"/>
          <c:order val="0"/>
          <c:tx>
            <c:v>Requirement</c:v>
          </c:tx>
          <c:spPr>
            <a:ln w="19050" cap="rnd">
              <a:solidFill>
                <a:srgbClr val="FF0000"/>
              </a:solidFill>
              <a:round/>
            </a:ln>
            <a:effectLst/>
          </c:spPr>
          <c:marker>
            <c:symbol val="none"/>
          </c:marker>
          <c:xVal>
            <c:numRef>
              <c:f>Sheet1!$H$2:$H$10</c:f>
              <c:numCache>
                <c:formatCode>General</c:formatCode>
                <c:ptCount val="9"/>
                <c:pt idx="0">
                  <c:v>0</c:v>
                </c:pt>
                <c:pt idx="1">
                  <c:v>16</c:v>
                </c:pt>
                <c:pt idx="2">
                  <c:v>45.4</c:v>
                </c:pt>
                <c:pt idx="3">
                  <c:v>45.4</c:v>
                </c:pt>
                <c:pt idx="4">
                  <c:v>200</c:v>
                </c:pt>
                <c:pt idx="5">
                  <c:v>200</c:v>
                </c:pt>
                <c:pt idx="6">
                  <c:v>250</c:v>
                </c:pt>
                <c:pt idx="7">
                  <c:v>300</c:v>
                </c:pt>
                <c:pt idx="8">
                  <c:v>350</c:v>
                </c:pt>
              </c:numCache>
            </c:numRef>
          </c:xVal>
          <c:yVal>
            <c:numRef>
              <c:f>Sheet1!$G$2:$G$10</c:f>
              <c:numCache>
                <c:formatCode>General</c:formatCode>
                <c:ptCount val="9"/>
                <c:pt idx="0">
                  <c:v>100</c:v>
                </c:pt>
                <c:pt idx="1">
                  <c:v>60</c:v>
                </c:pt>
                <c:pt idx="2">
                  <c:v>60</c:v>
                </c:pt>
                <c:pt idx="3">
                  <c:v>0.1</c:v>
                </c:pt>
                <c:pt idx="4">
                  <c:v>0.1</c:v>
                </c:pt>
                <c:pt idx="5">
                  <c:v>0.1</c:v>
                </c:pt>
                <c:pt idx="6">
                  <c:v>0.1</c:v>
                </c:pt>
                <c:pt idx="7">
                  <c:v>0.1</c:v>
                </c:pt>
                <c:pt idx="8">
                  <c:v>0.1</c:v>
                </c:pt>
              </c:numCache>
            </c:numRef>
          </c:yVal>
          <c:smooth val="0"/>
          <c:extLst>
            <c:ext xmlns:c16="http://schemas.microsoft.com/office/drawing/2014/chart" uri="{C3380CC4-5D6E-409C-BE32-E72D297353CC}">
              <c16:uniqueId val="{00000001-76DE-4683-8469-E8C0D8654210}"/>
            </c:ext>
          </c:extLst>
        </c:ser>
        <c:ser>
          <c:idx val="7"/>
          <c:order val="1"/>
          <c:tx>
            <c:v>TAGCAMS</c:v>
          </c:tx>
          <c:spPr>
            <a:ln w="19050" cap="rnd">
              <a:solidFill>
                <a:schemeClr val="accent1"/>
              </a:solidFill>
              <a:round/>
            </a:ln>
            <a:effectLst/>
          </c:spPr>
          <c:marker>
            <c:symbol val="none"/>
          </c:marker>
          <c:xVal>
            <c:numRef>
              <c:f>Sheet1!$H$14:$H$22</c:f>
              <c:numCache>
                <c:formatCode>General</c:formatCode>
                <c:ptCount val="9"/>
                <c:pt idx="0">
                  <c:v>0</c:v>
                </c:pt>
                <c:pt idx="1">
                  <c:v>30</c:v>
                </c:pt>
                <c:pt idx="2">
                  <c:v>45.4</c:v>
                </c:pt>
                <c:pt idx="3">
                  <c:v>68.099999999999994</c:v>
                </c:pt>
                <c:pt idx="4">
                  <c:v>90.8</c:v>
                </c:pt>
                <c:pt idx="5">
                  <c:v>113.5</c:v>
                </c:pt>
                <c:pt idx="6">
                  <c:v>136.19999999999999</c:v>
                </c:pt>
                <c:pt idx="7">
                  <c:v>158.9</c:v>
                </c:pt>
                <c:pt idx="8">
                  <c:v>181.6</c:v>
                </c:pt>
              </c:numCache>
            </c:numRef>
          </c:xVal>
          <c:yVal>
            <c:numRef>
              <c:f>Sheet1!$G$14:$G$22</c:f>
              <c:numCache>
                <c:formatCode>General</c:formatCode>
                <c:ptCount val="9"/>
                <c:pt idx="0">
                  <c:v>100</c:v>
                </c:pt>
                <c:pt idx="1">
                  <c:v>87</c:v>
                </c:pt>
                <c:pt idx="2">
                  <c:v>78</c:v>
                </c:pt>
                <c:pt idx="3">
                  <c:v>62</c:v>
                </c:pt>
                <c:pt idx="4">
                  <c:v>50</c:v>
                </c:pt>
                <c:pt idx="5">
                  <c:v>40</c:v>
                </c:pt>
                <c:pt idx="6">
                  <c:v>32</c:v>
                </c:pt>
                <c:pt idx="7">
                  <c:v>26</c:v>
                </c:pt>
                <c:pt idx="8">
                  <c:v>20</c:v>
                </c:pt>
              </c:numCache>
            </c:numRef>
          </c:yVal>
          <c:smooth val="0"/>
          <c:extLst>
            <c:ext xmlns:c16="http://schemas.microsoft.com/office/drawing/2014/chart" uri="{C3380CC4-5D6E-409C-BE32-E72D297353CC}">
              <c16:uniqueId val="{00000002-76DE-4683-8469-E8C0D8654210}"/>
            </c:ext>
          </c:extLst>
        </c:ser>
        <c:dLbls>
          <c:showLegendKey val="0"/>
          <c:showVal val="0"/>
          <c:showCatName val="0"/>
          <c:showSerName val="0"/>
          <c:showPercent val="0"/>
          <c:showBubbleSize val="0"/>
        </c:dLbls>
        <c:axId val="2084487839"/>
        <c:axId val="2084502815"/>
      </c:scatterChart>
      <c:valAx>
        <c:axId val="2084487839"/>
        <c:scaling>
          <c:orientation val="minMax"/>
          <c:max val="227"/>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Spatial Frequency (lp/mm)</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84502815"/>
        <c:crosses val="autoZero"/>
        <c:crossBetween val="midCat"/>
      </c:valAx>
      <c:valAx>
        <c:axId val="2084502815"/>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MTF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84487839"/>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r>
              <a:rPr lang="en-US" sz="1100" b="1" dirty="0"/>
              <a:t>Nichia SU bare</a:t>
            </a:r>
            <a:r>
              <a:rPr lang="en-US" sz="1100" b="1" baseline="0" dirty="0"/>
              <a:t> LED irradiance (WD = 140 mm)</a:t>
            </a:r>
            <a:endParaRPr lang="en-US" sz="1100" b="1" dirty="0"/>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5454258821722289E-2"/>
          <c:y val="0.142296918767507"/>
          <c:w val="0.87673357276973485"/>
          <c:h val="0.69025784274928803"/>
        </c:manualLayout>
      </c:layout>
      <c:scatterChart>
        <c:scatterStyle val="lineMarker"/>
        <c:varyColors val="0"/>
        <c:ser>
          <c:idx val="1"/>
          <c:order val="0"/>
          <c:tx>
            <c:v>Measured</c:v>
          </c:tx>
          <c:spPr>
            <a:ln w="19050" cap="rnd">
              <a:noFill/>
              <a:round/>
            </a:ln>
            <a:effectLst/>
          </c:spPr>
          <c:marker>
            <c:symbol val="circle"/>
            <c:size val="7"/>
            <c:spPr>
              <a:solidFill>
                <a:srgbClr val="C00000"/>
              </a:solidFill>
              <a:ln w="9525">
                <a:solidFill>
                  <a:srgbClr val="C00000"/>
                </a:solidFill>
              </a:ln>
              <a:effectLst/>
            </c:spPr>
          </c:marker>
          <c:xVal>
            <c:numRef>
              <c:f>Sheet2!$A$2:$A$12</c:f>
              <c:numCache>
                <c:formatCode>General</c:formatCode>
                <c:ptCount val="11"/>
                <c:pt idx="0">
                  <c:v>-300</c:v>
                </c:pt>
                <c:pt idx="1">
                  <c:v>-250</c:v>
                </c:pt>
                <c:pt idx="2">
                  <c:v>-200</c:v>
                </c:pt>
                <c:pt idx="3">
                  <c:v>-150</c:v>
                </c:pt>
                <c:pt idx="4">
                  <c:v>-100</c:v>
                </c:pt>
                <c:pt idx="5">
                  <c:v>-50</c:v>
                </c:pt>
                <c:pt idx="6">
                  <c:v>0</c:v>
                </c:pt>
                <c:pt idx="7">
                  <c:v>50</c:v>
                </c:pt>
                <c:pt idx="8">
                  <c:v>100</c:v>
                </c:pt>
                <c:pt idx="9">
                  <c:v>150</c:v>
                </c:pt>
                <c:pt idx="10">
                  <c:v>200</c:v>
                </c:pt>
              </c:numCache>
            </c:numRef>
          </c:xVal>
          <c:yVal>
            <c:numRef>
              <c:f>Sheet2!$C$2:$C$12</c:f>
              <c:numCache>
                <c:formatCode>General</c:formatCode>
                <c:ptCount val="11"/>
                <c:pt idx="0">
                  <c:v>0.05</c:v>
                </c:pt>
                <c:pt idx="1">
                  <c:v>0.11</c:v>
                </c:pt>
                <c:pt idx="2">
                  <c:v>0.25</c:v>
                </c:pt>
                <c:pt idx="3">
                  <c:v>0.61</c:v>
                </c:pt>
                <c:pt idx="4">
                  <c:v>1.3</c:v>
                </c:pt>
                <c:pt idx="5">
                  <c:v>2.0099999999999998</c:v>
                </c:pt>
                <c:pt idx="6">
                  <c:v>2.17</c:v>
                </c:pt>
                <c:pt idx="7">
                  <c:v>2.02</c:v>
                </c:pt>
                <c:pt idx="8">
                  <c:v>1.33</c:v>
                </c:pt>
              </c:numCache>
            </c:numRef>
          </c:yVal>
          <c:smooth val="0"/>
          <c:extLst>
            <c:ext xmlns:c16="http://schemas.microsoft.com/office/drawing/2014/chart" uri="{C3380CC4-5D6E-409C-BE32-E72D297353CC}">
              <c16:uniqueId val="{00000000-3F1F-49CF-B60A-7CC97E065F6F}"/>
            </c:ext>
          </c:extLst>
        </c:ser>
        <c:ser>
          <c:idx val="0"/>
          <c:order val="1"/>
          <c:tx>
            <c:v>Modelled</c:v>
          </c:tx>
          <c:spPr>
            <a:ln w="19050" cap="rnd">
              <a:solidFill>
                <a:srgbClr val="C00000"/>
              </a:solidFill>
              <a:round/>
            </a:ln>
            <a:effectLst/>
          </c:spPr>
          <c:marker>
            <c:symbol val="circle"/>
            <c:size val="5"/>
            <c:spPr>
              <a:noFill/>
              <a:ln w="9525">
                <a:noFill/>
              </a:ln>
              <a:effectLst/>
            </c:spPr>
          </c:marker>
          <c:xVal>
            <c:numRef>
              <c:f>Sheet2!$A$2:$A$12</c:f>
              <c:numCache>
                <c:formatCode>General</c:formatCode>
                <c:ptCount val="11"/>
                <c:pt idx="0">
                  <c:v>-300</c:v>
                </c:pt>
                <c:pt idx="1">
                  <c:v>-250</c:v>
                </c:pt>
                <c:pt idx="2">
                  <c:v>-200</c:v>
                </c:pt>
                <c:pt idx="3">
                  <c:v>-150</c:v>
                </c:pt>
                <c:pt idx="4">
                  <c:v>-100</c:v>
                </c:pt>
                <c:pt idx="5">
                  <c:v>-50</c:v>
                </c:pt>
                <c:pt idx="6">
                  <c:v>0</c:v>
                </c:pt>
                <c:pt idx="7">
                  <c:v>50</c:v>
                </c:pt>
                <c:pt idx="8">
                  <c:v>100</c:v>
                </c:pt>
                <c:pt idx="9">
                  <c:v>150</c:v>
                </c:pt>
                <c:pt idx="10">
                  <c:v>200</c:v>
                </c:pt>
              </c:numCache>
            </c:numRef>
          </c:xVal>
          <c:yVal>
            <c:numRef>
              <c:f>Sheet2!$B$2:$B$12</c:f>
              <c:numCache>
                <c:formatCode>General</c:formatCode>
                <c:ptCount val="11"/>
                <c:pt idx="0">
                  <c:v>0.03</c:v>
                </c:pt>
                <c:pt idx="1">
                  <c:v>9.1999999999999998E-2</c:v>
                </c:pt>
                <c:pt idx="2">
                  <c:v>0.17199999999999999</c:v>
                </c:pt>
                <c:pt idx="3">
                  <c:v>0.42</c:v>
                </c:pt>
                <c:pt idx="4">
                  <c:v>0.89</c:v>
                </c:pt>
                <c:pt idx="5">
                  <c:v>1.39</c:v>
                </c:pt>
                <c:pt idx="6">
                  <c:v>1.49</c:v>
                </c:pt>
                <c:pt idx="7">
                  <c:v>1.43</c:v>
                </c:pt>
                <c:pt idx="8">
                  <c:v>0.93</c:v>
                </c:pt>
                <c:pt idx="9">
                  <c:v>0.45</c:v>
                </c:pt>
                <c:pt idx="10">
                  <c:v>0.182</c:v>
                </c:pt>
              </c:numCache>
            </c:numRef>
          </c:yVal>
          <c:smooth val="0"/>
          <c:extLst>
            <c:ext xmlns:c16="http://schemas.microsoft.com/office/drawing/2014/chart" uri="{C3380CC4-5D6E-409C-BE32-E72D297353CC}">
              <c16:uniqueId val="{00000001-3F1F-49CF-B60A-7CC97E065F6F}"/>
            </c:ext>
          </c:extLst>
        </c:ser>
        <c:dLbls>
          <c:showLegendKey val="0"/>
          <c:showVal val="0"/>
          <c:showCatName val="0"/>
          <c:showSerName val="0"/>
          <c:showPercent val="0"/>
          <c:showBubbleSize val="0"/>
        </c:dLbls>
        <c:axId val="852626832"/>
        <c:axId val="852623504"/>
      </c:scatterChart>
      <c:valAx>
        <c:axId val="8526268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US" sz="1100" b="1"/>
                  <a:t>Detector translation from on-axis (mm)</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2623504"/>
        <c:crosses val="autoZero"/>
        <c:crossBetween val="midCat"/>
      </c:valAx>
      <c:valAx>
        <c:axId val="8526235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US" sz="1100" b="1"/>
                  <a:t>Irradiance (W/m2)</a:t>
                </a:r>
              </a:p>
            </c:rich>
          </c:tx>
          <c:overlay val="0"/>
          <c:spPr>
            <a:noFill/>
            <a:ln>
              <a:noFill/>
            </a:ln>
            <a:effectLst/>
          </c:spPr>
          <c:txPr>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2626832"/>
        <c:crosses val="autoZero"/>
        <c:crossBetween val="midCat"/>
      </c:valAx>
      <c:spPr>
        <a:noFill/>
        <a:ln>
          <a:noFill/>
        </a:ln>
        <a:effectLst/>
      </c:spPr>
    </c:plotArea>
    <c:legend>
      <c:legendPos val="r"/>
      <c:layout>
        <c:manualLayout>
          <c:xMode val="edge"/>
          <c:yMode val="edge"/>
          <c:x val="0.70047466943990488"/>
          <c:y val="0.22644465078732098"/>
          <c:w val="0.24941118209280441"/>
          <c:h val="0.1565438991235602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r>
              <a:rPr lang="en-US" sz="1100" b="1" dirty="0"/>
              <a:t>Nichia SU + custom asphere irradiance</a:t>
            </a:r>
          </a:p>
        </c:rich>
      </c:tx>
      <c:layout>
        <c:manualLayout>
          <c:xMode val="edge"/>
          <c:yMode val="edge"/>
          <c:x val="0.17812312097351468"/>
          <c:y val="2.1946066703440164E-2"/>
        </c:manualLayout>
      </c:layout>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681519424093238"/>
          <c:y val="0.13850123099196585"/>
          <c:w val="0.78945563557118992"/>
          <c:h val="0.68581791598985509"/>
        </c:manualLayout>
      </c:layout>
      <c:scatterChart>
        <c:scatterStyle val="lineMarker"/>
        <c:varyColors val="0"/>
        <c:ser>
          <c:idx val="0"/>
          <c:order val="0"/>
          <c:tx>
            <c:v>Measured, Horizontal Axis</c:v>
          </c:tx>
          <c:spPr>
            <a:ln w="25400" cap="rnd">
              <a:noFill/>
              <a:round/>
            </a:ln>
            <a:effectLst/>
          </c:spPr>
          <c:marker>
            <c:symbol val="circle"/>
            <c:size val="5"/>
            <c:spPr>
              <a:solidFill>
                <a:schemeClr val="accent1"/>
              </a:solidFill>
              <a:ln w="9525">
                <a:solidFill>
                  <a:schemeClr val="accent1"/>
                </a:solidFill>
              </a:ln>
              <a:effectLst/>
            </c:spPr>
          </c:marker>
          <c:errBars>
            <c:errDir val="x"/>
            <c:errBarType val="both"/>
            <c:errValType val="fixedVal"/>
            <c:noEndCap val="0"/>
            <c:val val="1"/>
            <c:spPr>
              <a:noFill/>
              <a:ln w="9525" cap="flat" cmpd="sng" algn="ctr">
                <a:solidFill>
                  <a:schemeClr val="tx1">
                    <a:lumMod val="65000"/>
                    <a:lumOff val="35000"/>
                  </a:schemeClr>
                </a:solidFill>
                <a:round/>
              </a:ln>
              <a:effectLst/>
            </c:spPr>
          </c:errBars>
          <c:errBars>
            <c:errDir val="y"/>
            <c:errBarType val="both"/>
            <c:errValType val="cust"/>
            <c:noEndCap val="0"/>
            <c:plus>
              <c:numRef>
                <c:f>distribution!$G$7:$G$15</c:f>
                <c:numCache>
                  <c:formatCode>General</c:formatCode>
                  <c:ptCount val="9"/>
                  <c:pt idx="0">
                    <c:v>4.8320688000988934</c:v>
                  </c:pt>
                  <c:pt idx="1">
                    <c:v>53.431139485010895</c:v>
                  </c:pt>
                  <c:pt idx="2">
                    <c:v>4.0922691341927484</c:v>
                  </c:pt>
                  <c:pt idx="3">
                    <c:v>9.4280904158206419E-2</c:v>
                  </c:pt>
                  <c:pt idx="4">
                    <c:v>9.4280904158206211E-2</c:v>
                  </c:pt>
                  <c:pt idx="5">
                    <c:v>36.958926150826159</c:v>
                  </c:pt>
                  <c:pt idx="6">
                    <c:v>3.8055515004033533</c:v>
                  </c:pt>
                  <c:pt idx="7">
                    <c:v>0.38586123009300766</c:v>
                  </c:pt>
                  <c:pt idx="8">
                    <c:v>4.7140452079103216E-2</c:v>
                  </c:pt>
                </c:numCache>
              </c:numRef>
            </c:plus>
            <c:minus>
              <c:numRef>
                <c:f>distribution!$G$7:$G$15</c:f>
                <c:numCache>
                  <c:formatCode>General</c:formatCode>
                  <c:ptCount val="9"/>
                  <c:pt idx="0">
                    <c:v>4.8320688000988934</c:v>
                  </c:pt>
                  <c:pt idx="1">
                    <c:v>53.431139485010895</c:v>
                  </c:pt>
                  <c:pt idx="2">
                    <c:v>4.0922691341927484</c:v>
                  </c:pt>
                  <c:pt idx="3">
                    <c:v>9.4280904158206419E-2</c:v>
                  </c:pt>
                  <c:pt idx="4">
                    <c:v>9.4280904158206211E-2</c:v>
                  </c:pt>
                  <c:pt idx="5">
                    <c:v>36.958926150826159</c:v>
                  </c:pt>
                  <c:pt idx="6">
                    <c:v>3.8055515004033533</c:v>
                  </c:pt>
                  <c:pt idx="7">
                    <c:v>0.38586123009300766</c:v>
                  </c:pt>
                  <c:pt idx="8">
                    <c:v>4.7140452079103216E-2</c:v>
                  </c:pt>
                </c:numCache>
              </c:numRef>
            </c:minus>
            <c:spPr>
              <a:noFill/>
              <a:ln w="9525" cap="flat" cmpd="sng" algn="ctr">
                <a:solidFill>
                  <a:schemeClr val="tx1">
                    <a:lumMod val="65000"/>
                    <a:lumOff val="35000"/>
                  </a:schemeClr>
                </a:solidFill>
                <a:round/>
              </a:ln>
              <a:effectLst/>
            </c:spPr>
          </c:errBars>
          <c:xVal>
            <c:numRef>
              <c:f>distribution!$B$7:$B$15</c:f>
              <c:numCache>
                <c:formatCode>General</c:formatCode>
                <c:ptCount val="9"/>
                <c:pt idx="0">
                  <c:v>0</c:v>
                </c:pt>
                <c:pt idx="1">
                  <c:v>5</c:v>
                </c:pt>
                <c:pt idx="2">
                  <c:v>10</c:v>
                </c:pt>
                <c:pt idx="3">
                  <c:v>15</c:v>
                </c:pt>
                <c:pt idx="4">
                  <c:v>20</c:v>
                </c:pt>
                <c:pt idx="5">
                  <c:v>-5</c:v>
                </c:pt>
                <c:pt idx="6">
                  <c:v>-10</c:v>
                </c:pt>
                <c:pt idx="7">
                  <c:v>-15</c:v>
                </c:pt>
                <c:pt idx="8">
                  <c:v>-20</c:v>
                </c:pt>
              </c:numCache>
            </c:numRef>
          </c:xVal>
          <c:yVal>
            <c:numRef>
              <c:f>distribution!$F$7:$F$15</c:f>
              <c:numCache>
                <c:formatCode>General</c:formatCode>
                <c:ptCount val="9"/>
                <c:pt idx="0">
                  <c:v>745.46666666666658</c:v>
                </c:pt>
                <c:pt idx="1">
                  <c:v>376.59999999999997</c:v>
                </c:pt>
                <c:pt idx="2">
                  <c:v>63.300000000000004</c:v>
                </c:pt>
                <c:pt idx="3">
                  <c:v>6.7666666666666666</c:v>
                </c:pt>
                <c:pt idx="4">
                  <c:v>2.6666666666666665</c:v>
                </c:pt>
                <c:pt idx="5">
                  <c:v>408.63333333333338</c:v>
                </c:pt>
                <c:pt idx="6">
                  <c:v>51.333333333333336</c:v>
                </c:pt>
                <c:pt idx="7">
                  <c:v>6.4666666666666659</c:v>
                </c:pt>
                <c:pt idx="8">
                  <c:v>1.9666666666666668</c:v>
                </c:pt>
              </c:numCache>
            </c:numRef>
          </c:yVal>
          <c:smooth val="0"/>
          <c:extLst>
            <c:ext xmlns:c16="http://schemas.microsoft.com/office/drawing/2014/chart" uri="{C3380CC4-5D6E-409C-BE32-E72D297353CC}">
              <c16:uniqueId val="{00000000-471E-4AD6-911F-096CEC7BD4AE}"/>
            </c:ext>
          </c:extLst>
        </c:ser>
        <c:ser>
          <c:idx val="1"/>
          <c:order val="1"/>
          <c:tx>
            <c:v>Measured, Vertical Axis</c:v>
          </c:tx>
          <c:spPr>
            <a:ln w="25400" cap="rnd">
              <a:noFill/>
              <a:round/>
            </a:ln>
            <a:effectLst/>
          </c:spPr>
          <c:marker>
            <c:symbol val="circle"/>
            <c:size val="5"/>
            <c:spPr>
              <a:solidFill>
                <a:schemeClr val="accent2"/>
              </a:solidFill>
              <a:ln w="9525">
                <a:solidFill>
                  <a:schemeClr val="accent2"/>
                </a:solidFill>
              </a:ln>
              <a:effectLst/>
            </c:spPr>
          </c:marker>
          <c:errBars>
            <c:errDir val="x"/>
            <c:errBarType val="both"/>
            <c:errValType val="fixedVal"/>
            <c:noEndCap val="0"/>
            <c:val val="1"/>
            <c:spPr>
              <a:noFill/>
              <a:ln w="9525" cap="flat" cmpd="sng" algn="ctr">
                <a:solidFill>
                  <a:schemeClr val="tx1">
                    <a:lumMod val="65000"/>
                    <a:lumOff val="35000"/>
                  </a:schemeClr>
                </a:solidFill>
                <a:round/>
              </a:ln>
              <a:effectLst/>
            </c:spPr>
          </c:errBars>
          <c:errBars>
            <c:errDir val="y"/>
            <c:errBarType val="both"/>
            <c:errValType val="cust"/>
            <c:noEndCap val="0"/>
            <c:plus>
              <c:numRef>
                <c:f>distribution!$N$7:$N$15</c:f>
                <c:numCache>
                  <c:formatCode>General</c:formatCode>
                  <c:ptCount val="9"/>
                  <c:pt idx="0">
                    <c:v>0.54365021434335303</c:v>
                  </c:pt>
                  <c:pt idx="1">
                    <c:v>8.2317812302211948</c:v>
                  </c:pt>
                  <c:pt idx="2">
                    <c:v>10.452857132010466</c:v>
                  </c:pt>
                  <c:pt idx="3">
                    <c:v>0.35590260840104371</c:v>
                  </c:pt>
                  <c:pt idx="4">
                    <c:v>4.7140452079103216E-2</c:v>
                  </c:pt>
                  <c:pt idx="5">
                    <c:v>8.7051708771281398</c:v>
                  </c:pt>
                  <c:pt idx="6">
                    <c:v>5.8778302875200765</c:v>
                  </c:pt>
                  <c:pt idx="7">
                    <c:v>0.89566858950295836</c:v>
                  </c:pt>
                  <c:pt idx="8">
                    <c:v>4.7140452079103209E-2</c:v>
                  </c:pt>
                </c:numCache>
              </c:numRef>
            </c:plus>
            <c:minus>
              <c:numRef>
                <c:f>distribution!$N$7:$N$15</c:f>
                <c:numCache>
                  <c:formatCode>General</c:formatCode>
                  <c:ptCount val="9"/>
                  <c:pt idx="0">
                    <c:v>0.54365021434335303</c:v>
                  </c:pt>
                  <c:pt idx="1">
                    <c:v>8.2317812302211948</c:v>
                  </c:pt>
                  <c:pt idx="2">
                    <c:v>10.452857132010466</c:v>
                  </c:pt>
                  <c:pt idx="3">
                    <c:v>0.35590260840104371</c:v>
                  </c:pt>
                  <c:pt idx="4">
                    <c:v>4.7140452079103216E-2</c:v>
                  </c:pt>
                  <c:pt idx="5">
                    <c:v>8.7051708771281398</c:v>
                  </c:pt>
                  <c:pt idx="6">
                    <c:v>5.8778302875200765</c:v>
                  </c:pt>
                  <c:pt idx="7">
                    <c:v>0.89566858950295836</c:v>
                  </c:pt>
                  <c:pt idx="8">
                    <c:v>4.7140452079103209E-2</c:v>
                  </c:pt>
                </c:numCache>
              </c:numRef>
            </c:minus>
            <c:spPr>
              <a:noFill/>
              <a:ln w="9525" cap="flat" cmpd="sng" algn="ctr">
                <a:solidFill>
                  <a:schemeClr val="tx1">
                    <a:lumMod val="65000"/>
                    <a:lumOff val="35000"/>
                  </a:schemeClr>
                </a:solidFill>
                <a:round/>
              </a:ln>
              <a:effectLst/>
            </c:spPr>
          </c:errBars>
          <c:xVal>
            <c:numRef>
              <c:f>distribution!$I$7:$I$15</c:f>
              <c:numCache>
                <c:formatCode>General</c:formatCode>
                <c:ptCount val="9"/>
                <c:pt idx="0">
                  <c:v>0</c:v>
                </c:pt>
                <c:pt idx="1">
                  <c:v>5</c:v>
                </c:pt>
                <c:pt idx="2">
                  <c:v>10</c:v>
                </c:pt>
                <c:pt idx="3">
                  <c:v>15</c:v>
                </c:pt>
                <c:pt idx="4">
                  <c:v>20</c:v>
                </c:pt>
                <c:pt idx="5">
                  <c:v>-5</c:v>
                </c:pt>
                <c:pt idx="6">
                  <c:v>-10</c:v>
                </c:pt>
                <c:pt idx="7">
                  <c:v>-15</c:v>
                </c:pt>
                <c:pt idx="8">
                  <c:v>-20</c:v>
                </c:pt>
              </c:numCache>
            </c:numRef>
          </c:xVal>
          <c:yVal>
            <c:numRef>
              <c:f>distribution!$M$7:$M$15</c:f>
              <c:numCache>
                <c:formatCode>General</c:formatCode>
                <c:ptCount val="9"/>
                <c:pt idx="0">
                  <c:v>743.43333333333339</c:v>
                </c:pt>
                <c:pt idx="1">
                  <c:v>337.73333333333329</c:v>
                </c:pt>
                <c:pt idx="2">
                  <c:v>41.233333333333334</c:v>
                </c:pt>
                <c:pt idx="3">
                  <c:v>6.3</c:v>
                </c:pt>
                <c:pt idx="4">
                  <c:v>2.5333333333333332</c:v>
                </c:pt>
                <c:pt idx="5">
                  <c:v>330.8</c:v>
                </c:pt>
                <c:pt idx="6">
                  <c:v>44.933333333333337</c:v>
                </c:pt>
                <c:pt idx="7">
                  <c:v>5.9333333333333336</c:v>
                </c:pt>
                <c:pt idx="8">
                  <c:v>2.4666666666666668</c:v>
                </c:pt>
              </c:numCache>
            </c:numRef>
          </c:yVal>
          <c:smooth val="0"/>
          <c:extLst>
            <c:ext xmlns:c16="http://schemas.microsoft.com/office/drawing/2014/chart" uri="{C3380CC4-5D6E-409C-BE32-E72D297353CC}">
              <c16:uniqueId val="{00000001-471E-4AD6-911F-096CEC7BD4AE}"/>
            </c:ext>
          </c:extLst>
        </c:ser>
        <c:ser>
          <c:idx val="2"/>
          <c:order val="2"/>
          <c:tx>
            <c:v>Measured, small steps</c:v>
          </c:tx>
          <c:spPr>
            <a:ln w="25400" cap="rnd">
              <a:noFill/>
              <a:round/>
            </a:ln>
            <a:effectLst/>
          </c:spPr>
          <c:marker>
            <c:symbol val="circle"/>
            <c:size val="5"/>
            <c:spPr>
              <a:solidFill>
                <a:schemeClr val="accent3"/>
              </a:solidFill>
              <a:ln w="9525">
                <a:solidFill>
                  <a:schemeClr val="accent3"/>
                </a:solidFill>
              </a:ln>
              <a:effectLst/>
            </c:spPr>
          </c:marker>
          <c:xVal>
            <c:numRef>
              <c:f>distribution!$S$7:$S$27</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xVal>
          <c:yVal>
            <c:numRef>
              <c:f>distribution!$W$7:$W$27</c:f>
              <c:numCache>
                <c:formatCode>General</c:formatCode>
                <c:ptCount val="21"/>
                <c:pt idx="0">
                  <c:v>745.13333333333333</c:v>
                </c:pt>
                <c:pt idx="1">
                  <c:v>678.5</c:v>
                </c:pt>
                <c:pt idx="2">
                  <c:v>606.76666666666665</c:v>
                </c:pt>
                <c:pt idx="3">
                  <c:v>464.16666666666669</c:v>
                </c:pt>
                <c:pt idx="4">
                  <c:v>399.86666666666673</c:v>
                </c:pt>
                <c:pt idx="5">
                  <c:v>337.70000000000005</c:v>
                </c:pt>
                <c:pt idx="6">
                  <c:v>254.56666666666669</c:v>
                </c:pt>
                <c:pt idx="7">
                  <c:v>166.83333333333334</c:v>
                </c:pt>
                <c:pt idx="8">
                  <c:v>130.89999999999998</c:v>
                </c:pt>
                <c:pt idx="9">
                  <c:v>72.766666666666666</c:v>
                </c:pt>
                <c:pt idx="10">
                  <c:v>50.966666666666669</c:v>
                </c:pt>
                <c:pt idx="11">
                  <c:v>34.666666666666664</c:v>
                </c:pt>
                <c:pt idx="12">
                  <c:v>11.366666666666665</c:v>
                </c:pt>
                <c:pt idx="13">
                  <c:v>9.1</c:v>
                </c:pt>
                <c:pt idx="14">
                  <c:v>7.2666666666666666</c:v>
                </c:pt>
                <c:pt idx="15">
                  <c:v>5.5</c:v>
                </c:pt>
                <c:pt idx="16">
                  <c:v>3.8666666666666671</c:v>
                </c:pt>
                <c:pt idx="17">
                  <c:v>2.9666666666666668</c:v>
                </c:pt>
                <c:pt idx="18">
                  <c:v>2.5333333333333332</c:v>
                </c:pt>
                <c:pt idx="19">
                  <c:v>2.4</c:v>
                </c:pt>
                <c:pt idx="20">
                  <c:v>2.1333333333333333</c:v>
                </c:pt>
              </c:numCache>
            </c:numRef>
          </c:yVal>
          <c:smooth val="0"/>
          <c:extLst>
            <c:ext xmlns:c16="http://schemas.microsoft.com/office/drawing/2014/chart" uri="{C3380CC4-5D6E-409C-BE32-E72D297353CC}">
              <c16:uniqueId val="{00000002-471E-4AD6-911F-096CEC7BD4AE}"/>
            </c:ext>
          </c:extLst>
        </c:ser>
        <c:ser>
          <c:idx val="3"/>
          <c:order val="3"/>
          <c:tx>
            <c:v>Modelled, one axis</c:v>
          </c:tx>
          <c:spPr>
            <a:ln w="25400" cap="rnd">
              <a:solidFill>
                <a:schemeClr val="accent2"/>
              </a:solidFill>
              <a:round/>
            </a:ln>
            <a:effectLst/>
          </c:spPr>
          <c:marker>
            <c:symbol val="circle"/>
            <c:size val="5"/>
            <c:spPr>
              <a:noFill/>
              <a:ln w="9525">
                <a:noFill/>
              </a:ln>
              <a:effectLst/>
            </c:spPr>
          </c:marker>
          <c:xVal>
            <c:numRef>
              <c:f>distribution!$AF$19:$AF$51</c:f>
              <c:numCache>
                <c:formatCode>0.00E+00</c:formatCode>
                <c:ptCount val="33"/>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0</c:v>
                </c:pt>
                <c:pt idx="17">
                  <c:v>1</c:v>
                </c:pt>
                <c:pt idx="18">
                  <c:v>2</c:v>
                </c:pt>
                <c:pt idx="19">
                  <c:v>3</c:v>
                </c:pt>
                <c:pt idx="20">
                  <c:v>4</c:v>
                </c:pt>
                <c:pt idx="21">
                  <c:v>5</c:v>
                </c:pt>
                <c:pt idx="22" formatCode="General">
                  <c:v>6</c:v>
                </c:pt>
                <c:pt idx="23" formatCode="General">
                  <c:v>7</c:v>
                </c:pt>
                <c:pt idx="24" formatCode="General">
                  <c:v>8</c:v>
                </c:pt>
                <c:pt idx="25" formatCode="General">
                  <c:v>9</c:v>
                </c:pt>
                <c:pt idx="26" formatCode="General">
                  <c:v>10</c:v>
                </c:pt>
                <c:pt idx="27" formatCode="General">
                  <c:v>11</c:v>
                </c:pt>
                <c:pt idx="28" formatCode="General">
                  <c:v>12</c:v>
                </c:pt>
                <c:pt idx="29" formatCode="General">
                  <c:v>13</c:v>
                </c:pt>
                <c:pt idx="30" formatCode="General">
                  <c:v>14</c:v>
                </c:pt>
                <c:pt idx="31" formatCode="General">
                  <c:v>15</c:v>
                </c:pt>
                <c:pt idx="32" formatCode="General">
                  <c:v>16</c:v>
                </c:pt>
              </c:numCache>
            </c:numRef>
          </c:xVal>
          <c:yVal>
            <c:numRef>
              <c:f>distribution!$AI$19:$AI$51</c:f>
              <c:numCache>
                <c:formatCode>General</c:formatCode>
                <c:ptCount val="33"/>
                <c:pt idx="0">
                  <c:v>3.0410432101525786</c:v>
                </c:pt>
                <c:pt idx="1">
                  <c:v>5.2402751510587686</c:v>
                </c:pt>
                <c:pt idx="2">
                  <c:v>9.0915617078609969</c:v>
                </c:pt>
                <c:pt idx="3">
                  <c:v>15.363055663746593</c:v>
                </c:pt>
                <c:pt idx="4">
                  <c:v>24.096847582177876</c:v>
                </c:pt>
                <c:pt idx="5">
                  <c:v>35.566526125659919</c:v>
                </c:pt>
                <c:pt idx="6">
                  <c:v>52.402751510587692</c:v>
                </c:pt>
                <c:pt idx="7">
                  <c:v>79.866844169751133</c:v>
                </c:pt>
                <c:pt idx="8">
                  <c:v>118.90584178105239</c:v>
                </c:pt>
                <c:pt idx="9">
                  <c:v>180.98942288797357</c:v>
                </c:pt>
                <c:pt idx="10">
                  <c:v>257.80470120670651</c:v>
                </c:pt>
                <c:pt idx="11">
                  <c:v>339.88129995822942</c:v>
                </c:pt>
                <c:pt idx="12">
                  <c:v>417.74884236352034</c:v>
                </c:pt>
                <c:pt idx="13">
                  <c:v>490.35506433602143</c:v>
                </c:pt>
                <c:pt idx="14">
                  <c:v>549.28185318326859</c:v>
                </c:pt>
                <c:pt idx="15">
                  <c:v>588.21562438591411</c:v>
                </c:pt>
                <c:pt idx="16">
                  <c:v>600.84279342460991</c:v>
                </c:pt>
                <c:pt idx="17">
                  <c:v>590.32015255903002</c:v>
                </c:pt>
                <c:pt idx="18">
                  <c:v>555.59543770261655</c:v>
                </c:pt>
                <c:pt idx="19">
                  <c:v>500.87770520160132</c:v>
                </c:pt>
                <c:pt idx="20">
                  <c:v>423.01016279631028</c:v>
                </c:pt>
                <c:pt idx="21">
                  <c:v>341.98582813134539</c:v>
                </c:pt>
                <c:pt idx="22">
                  <c:v>259.90922937982248</c:v>
                </c:pt>
                <c:pt idx="23">
                  <c:v>185.19847923420551</c:v>
                </c:pt>
                <c:pt idx="24">
                  <c:v>121.01036995416837</c:v>
                </c:pt>
                <c:pt idx="25">
                  <c:v>73.974165285026402</c:v>
                </c:pt>
                <c:pt idx="26">
                  <c:v>46.089166991239779</c:v>
                </c:pt>
                <c:pt idx="27">
                  <c:v>27.990224702442422</c:v>
                </c:pt>
                <c:pt idx="28">
                  <c:v>17.257131019550968</c:v>
                </c:pt>
                <c:pt idx="29">
                  <c:v>10.522640865579859</c:v>
                </c:pt>
                <c:pt idx="30">
                  <c:v>6.1241769837674784</c:v>
                </c:pt>
                <c:pt idx="31">
                  <c:v>3.6618790212217909</c:v>
                </c:pt>
                <c:pt idx="32">
                  <c:v>2.5464790894703255</c:v>
                </c:pt>
              </c:numCache>
            </c:numRef>
          </c:yVal>
          <c:smooth val="0"/>
          <c:extLst>
            <c:ext xmlns:c16="http://schemas.microsoft.com/office/drawing/2014/chart" uri="{C3380CC4-5D6E-409C-BE32-E72D297353CC}">
              <c16:uniqueId val="{00000003-471E-4AD6-911F-096CEC7BD4AE}"/>
            </c:ext>
          </c:extLst>
        </c:ser>
        <c:ser>
          <c:idx val="4"/>
          <c:order val="4"/>
          <c:tx>
            <c:v>Modelled, other axis</c:v>
          </c:tx>
          <c:spPr>
            <a:ln w="25400" cap="rnd">
              <a:solidFill>
                <a:schemeClr val="accent1"/>
              </a:solidFill>
              <a:round/>
            </a:ln>
            <a:effectLst/>
          </c:spPr>
          <c:marker>
            <c:symbol val="circle"/>
            <c:size val="5"/>
            <c:spPr>
              <a:noFill/>
              <a:ln w="9525">
                <a:noFill/>
              </a:ln>
              <a:effectLst/>
            </c:spPr>
          </c:marker>
          <c:xVal>
            <c:numRef>
              <c:f>distribution!$AK$19:$AK$51</c:f>
              <c:numCache>
                <c:formatCode>0.00E+00</c:formatCode>
                <c:ptCount val="33"/>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0</c:v>
                </c:pt>
                <c:pt idx="17">
                  <c:v>1</c:v>
                </c:pt>
                <c:pt idx="18">
                  <c:v>2</c:v>
                </c:pt>
                <c:pt idx="19">
                  <c:v>3</c:v>
                </c:pt>
                <c:pt idx="20">
                  <c:v>4</c:v>
                </c:pt>
                <c:pt idx="21">
                  <c:v>5</c:v>
                </c:pt>
                <c:pt idx="22" formatCode="General">
                  <c:v>6</c:v>
                </c:pt>
                <c:pt idx="23" formatCode="General">
                  <c:v>7</c:v>
                </c:pt>
                <c:pt idx="24" formatCode="General">
                  <c:v>8</c:v>
                </c:pt>
                <c:pt idx="25" formatCode="General">
                  <c:v>9</c:v>
                </c:pt>
                <c:pt idx="26" formatCode="General">
                  <c:v>10</c:v>
                </c:pt>
                <c:pt idx="27" formatCode="General">
                  <c:v>11</c:v>
                </c:pt>
                <c:pt idx="28" formatCode="General">
                  <c:v>12</c:v>
                </c:pt>
                <c:pt idx="29" formatCode="General">
                  <c:v>13</c:v>
                </c:pt>
                <c:pt idx="30" formatCode="General">
                  <c:v>14</c:v>
                </c:pt>
                <c:pt idx="31" formatCode="General">
                  <c:v>15</c:v>
                </c:pt>
                <c:pt idx="32" formatCode="General">
                  <c:v>16</c:v>
                </c:pt>
              </c:numCache>
            </c:numRef>
          </c:xVal>
          <c:yVal>
            <c:numRef>
              <c:f>distribution!$AN$19:$AN$51</c:f>
              <c:numCache>
                <c:formatCode>General</c:formatCode>
                <c:ptCount val="33"/>
                <c:pt idx="0">
                  <c:v>2.641182857260544</c:v>
                </c:pt>
                <c:pt idx="1">
                  <c:v>3.9354676837268667</c:v>
                </c:pt>
                <c:pt idx="2">
                  <c:v>6.955465612148287</c:v>
                </c:pt>
                <c:pt idx="3">
                  <c:v>11.995810586761039</c:v>
                </c:pt>
                <c:pt idx="4">
                  <c:v>20.413923279224925</c:v>
                </c:pt>
                <c:pt idx="5">
                  <c:v>33.567224361199749</c:v>
                </c:pt>
                <c:pt idx="6">
                  <c:v>54.612506092359467</c:v>
                </c:pt>
                <c:pt idx="7">
                  <c:v>86.601334323722227</c:v>
                </c:pt>
                <c:pt idx="8">
                  <c:v>137.84659533909615</c:v>
                </c:pt>
                <c:pt idx="9">
                  <c:v>203.08696870569128</c:v>
                </c:pt>
                <c:pt idx="10">
                  <c:v>275.69319067819231</c:v>
                </c:pt>
                <c:pt idx="11">
                  <c:v>352.50846899692527</c:v>
                </c:pt>
                <c:pt idx="12">
                  <c:v>425.11469096942625</c:v>
                </c:pt>
                <c:pt idx="13">
                  <c:v>497.72091294192734</c:v>
                </c:pt>
                <c:pt idx="14">
                  <c:v>553.49090952950053</c:v>
                </c:pt>
                <c:pt idx="15">
                  <c:v>589.26788847247212</c:v>
                </c:pt>
                <c:pt idx="16">
                  <c:v>600.84279342460991</c:v>
                </c:pt>
                <c:pt idx="17">
                  <c:v>588.21562438591411</c:v>
                </c:pt>
                <c:pt idx="18">
                  <c:v>549.28185318326859</c:v>
                </c:pt>
                <c:pt idx="19">
                  <c:v>491.40732842257938</c:v>
                </c:pt>
                <c:pt idx="20">
                  <c:v>419.85337053663631</c:v>
                </c:pt>
                <c:pt idx="21">
                  <c:v>348.29941265069328</c:v>
                </c:pt>
                <c:pt idx="22">
                  <c:v>271.48413433196032</c:v>
                </c:pt>
                <c:pt idx="23">
                  <c:v>198.87791235945932</c:v>
                </c:pt>
                <c:pt idx="24">
                  <c:v>132.58527490630621</c:v>
                </c:pt>
                <c:pt idx="25">
                  <c:v>83.654994881359883</c:v>
                </c:pt>
                <c:pt idx="26">
                  <c:v>52.718430736555085</c:v>
                </c:pt>
                <c:pt idx="27">
                  <c:v>33.041092317920757</c:v>
                </c:pt>
                <c:pt idx="28">
                  <c:v>20.098244053257531</c:v>
                </c:pt>
                <c:pt idx="29">
                  <c:v>12.311489812728434</c:v>
                </c:pt>
                <c:pt idx="30">
                  <c:v>6.7134448722399496</c:v>
                </c:pt>
                <c:pt idx="31">
                  <c:v>3.7250148664152696</c:v>
                </c:pt>
                <c:pt idx="32">
                  <c:v>2.3781168356210478</c:v>
                </c:pt>
              </c:numCache>
            </c:numRef>
          </c:yVal>
          <c:smooth val="0"/>
          <c:extLst>
            <c:ext xmlns:c16="http://schemas.microsoft.com/office/drawing/2014/chart" uri="{C3380CC4-5D6E-409C-BE32-E72D297353CC}">
              <c16:uniqueId val="{00000004-471E-4AD6-911F-096CEC7BD4AE}"/>
            </c:ext>
          </c:extLst>
        </c:ser>
        <c:dLbls>
          <c:showLegendKey val="0"/>
          <c:showVal val="0"/>
          <c:showCatName val="0"/>
          <c:showSerName val="0"/>
          <c:showPercent val="0"/>
          <c:showBubbleSize val="0"/>
        </c:dLbls>
        <c:axId val="716258319"/>
        <c:axId val="716257487"/>
      </c:scatterChart>
      <c:valAx>
        <c:axId val="716258319"/>
        <c:scaling>
          <c:orientation val="minMax"/>
          <c:min val="-2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US" sz="1100" b="1"/>
                  <a:t>X</a:t>
                </a:r>
                <a:r>
                  <a:rPr lang="en-US" sz="1100" b="1" baseline="0"/>
                  <a:t> or Y distance (mm)</a:t>
                </a:r>
                <a:endParaRPr lang="en-US" sz="1100" b="1"/>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716257487"/>
        <c:crosses val="autoZero"/>
        <c:crossBetween val="midCat"/>
      </c:valAx>
      <c:valAx>
        <c:axId val="71625748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Irradiance (W/m</a:t>
                </a:r>
                <a:r>
                  <a:rPr lang="en-US" sz="1200" b="1" baseline="30000"/>
                  <a:t>2</a:t>
                </a:r>
                <a:r>
                  <a:rPr lang="en-US" sz="1200" b="1" baseline="0"/>
                  <a:t>)</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16258319"/>
        <c:crosses val="autoZero"/>
        <c:crossBetween val="midCat"/>
      </c:valAx>
      <c:spPr>
        <a:noFill/>
        <a:ln>
          <a:noFill/>
        </a:ln>
        <a:effectLst/>
      </c:spPr>
    </c:plotArea>
    <c:legend>
      <c:legendPos val="r"/>
      <c:layout>
        <c:manualLayout>
          <c:xMode val="edge"/>
          <c:yMode val="edge"/>
          <c:x val="0.53723245679195775"/>
          <c:y val="0.12947141828454975"/>
          <c:w val="0.45905464089716064"/>
          <c:h val="0.3822143196752637"/>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r>
              <a:rPr lang="en-US" sz="1100" b="1"/>
              <a:t>Percent loss relative to aligned</a:t>
            </a:r>
          </a:p>
        </c:rich>
      </c:tx>
      <c:layout>
        <c:manualLayout>
          <c:xMode val="edge"/>
          <c:yMode val="edge"/>
          <c:x val="0.23390685206902329"/>
          <c:y val="5.6354562120648016E-2"/>
        </c:manualLayout>
      </c:layout>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541564922635512"/>
          <c:y val="0.17777777777777778"/>
          <c:w val="0.81016443696582985"/>
          <c:h val="0.60425925925925927"/>
        </c:manualLayout>
      </c:layout>
      <c:scatterChart>
        <c:scatterStyle val="lineMarker"/>
        <c:varyColors val="0"/>
        <c:ser>
          <c:idx val="0"/>
          <c:order val="0"/>
          <c:tx>
            <c:v>Measured, translation</c:v>
          </c:tx>
          <c:spPr>
            <a:ln w="19050" cap="rnd">
              <a:noFill/>
              <a:round/>
            </a:ln>
            <a:effectLst/>
          </c:spPr>
          <c:marker>
            <c:symbol val="circle"/>
            <c:size val="5"/>
            <c:spPr>
              <a:solidFill>
                <a:schemeClr val="accent1"/>
              </a:solidFill>
              <a:ln w="9525">
                <a:solidFill>
                  <a:schemeClr val="accent1"/>
                </a:solidFill>
              </a:ln>
              <a:effectLst/>
            </c:spPr>
          </c:marker>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Sheet1!$Q$24:$Q$34</c:f>
              <c:numCache>
                <c:formatCode>General</c:formatCode>
                <c:ptCount val="11"/>
                <c:pt idx="0">
                  <c:v>0</c:v>
                </c:pt>
                <c:pt idx="1">
                  <c:v>3.6634887005649972</c:v>
                </c:pt>
                <c:pt idx="2">
                  <c:v>11.559851694915281</c:v>
                </c:pt>
                <c:pt idx="3">
                  <c:v>22.091278248587585</c:v>
                </c:pt>
                <c:pt idx="4">
                  <c:v>35.372528248587585</c:v>
                </c:pt>
                <c:pt idx="5">
                  <c:v>47.695974576271198</c:v>
                </c:pt>
                <c:pt idx="6">
                  <c:v>60.527012711864423</c:v>
                </c:pt>
                <c:pt idx="7">
                  <c:v>73.027012711864415</c:v>
                </c:pt>
                <c:pt idx="8">
                  <c:v>83.196504237288138</c:v>
                </c:pt>
                <c:pt idx="9">
                  <c:v>91.357697740112997</c:v>
                </c:pt>
                <c:pt idx="10">
                  <c:v>95.983403954802256</c:v>
                </c:pt>
              </c:numCache>
            </c:numRef>
          </c:yVal>
          <c:smooth val="0"/>
          <c:extLst>
            <c:ext xmlns:c16="http://schemas.microsoft.com/office/drawing/2014/chart" uri="{C3380CC4-5D6E-409C-BE32-E72D297353CC}">
              <c16:uniqueId val="{00000000-959E-4401-9B59-EA783E004F4D}"/>
            </c:ext>
          </c:extLst>
        </c:ser>
        <c:ser>
          <c:idx val="2"/>
          <c:order val="1"/>
          <c:tx>
            <c:v>Modelled, translation</c:v>
          </c:tx>
          <c:spPr>
            <a:ln w="25400" cap="rnd">
              <a:solidFill>
                <a:schemeClr val="accent1"/>
              </a:solidFill>
              <a:round/>
            </a:ln>
            <a:effectLst/>
          </c:spPr>
          <c:marker>
            <c:symbol val="circle"/>
            <c:size val="5"/>
            <c:spPr>
              <a:noFill/>
              <a:ln w="9525">
                <a:noFill/>
              </a:ln>
              <a:effectLst/>
            </c:spPr>
          </c:marker>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Sheet1!$N$67:$N$77</c:f>
              <c:numCache>
                <c:formatCode>General</c:formatCode>
                <c:ptCount val="11"/>
                <c:pt idx="0">
                  <c:v>0</c:v>
                </c:pt>
                <c:pt idx="1">
                  <c:v>1.6666666666666714</c:v>
                </c:pt>
                <c:pt idx="2">
                  <c:v>6.6666666666666714</c:v>
                </c:pt>
                <c:pt idx="3">
                  <c:v>13.333333333333329</c:v>
                </c:pt>
                <c:pt idx="4">
                  <c:v>24.833333333333329</c:v>
                </c:pt>
                <c:pt idx="5">
                  <c:v>36.5</c:v>
                </c:pt>
                <c:pt idx="6">
                  <c:v>48.666666666666671</c:v>
                </c:pt>
                <c:pt idx="7">
                  <c:v>60.166666666666671</c:v>
                </c:pt>
                <c:pt idx="8">
                  <c:v>70.833333333333329</c:v>
                </c:pt>
                <c:pt idx="9">
                  <c:v>80.833333333333329</c:v>
                </c:pt>
                <c:pt idx="10">
                  <c:v>88.666666666666671</c:v>
                </c:pt>
              </c:numCache>
            </c:numRef>
          </c:yVal>
          <c:smooth val="0"/>
          <c:extLst>
            <c:ext xmlns:c16="http://schemas.microsoft.com/office/drawing/2014/chart" uri="{C3380CC4-5D6E-409C-BE32-E72D297353CC}">
              <c16:uniqueId val="{00000001-959E-4401-9B59-EA783E004F4D}"/>
            </c:ext>
          </c:extLst>
        </c:ser>
        <c:ser>
          <c:idx val="1"/>
          <c:order val="2"/>
          <c:tx>
            <c:v>Measured, piston</c:v>
          </c:tx>
          <c:spPr>
            <a:ln w="19050" cap="rnd">
              <a:noFill/>
              <a:round/>
            </a:ln>
            <a:effectLst/>
          </c:spPr>
          <c:marker>
            <c:symbol val="circle"/>
            <c:size val="5"/>
            <c:spPr>
              <a:solidFill>
                <a:schemeClr val="accent2"/>
              </a:solidFill>
              <a:ln w="9525">
                <a:solidFill>
                  <a:schemeClr val="accent2"/>
                </a:solidFill>
              </a:ln>
              <a:effectLst/>
            </c:spPr>
          </c:marker>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Sheet1!$Z$24:$Z$34</c:f>
              <c:numCache>
                <c:formatCode>General</c:formatCode>
                <c:ptCount val="11"/>
                <c:pt idx="0">
                  <c:v>0</c:v>
                </c:pt>
                <c:pt idx="1">
                  <c:v>0.72307554118384587</c:v>
                </c:pt>
                <c:pt idx="2">
                  <c:v>3.4267493038713468</c:v>
                </c:pt>
                <c:pt idx="3">
                  <c:v>6.9747597233450165</c:v>
                </c:pt>
                <c:pt idx="4">
                  <c:v>10.88206233719572</c:v>
                </c:pt>
                <c:pt idx="5">
                  <c:v>14.933081828797256</c:v>
                </c:pt>
                <c:pt idx="6">
                  <c:v>19.168238570017067</c:v>
                </c:pt>
                <c:pt idx="7">
                  <c:v>24.1129973951316</c:v>
                </c:pt>
                <c:pt idx="8">
                  <c:v>28.932003952214131</c:v>
                </c:pt>
                <c:pt idx="9">
                  <c:v>33.679152070421253</c:v>
                </c:pt>
                <c:pt idx="10">
                  <c:v>37.707715799874244</c:v>
                </c:pt>
              </c:numCache>
            </c:numRef>
          </c:yVal>
          <c:smooth val="0"/>
          <c:extLst>
            <c:ext xmlns:c16="http://schemas.microsoft.com/office/drawing/2014/chart" uri="{C3380CC4-5D6E-409C-BE32-E72D297353CC}">
              <c16:uniqueId val="{00000002-959E-4401-9B59-EA783E004F4D}"/>
            </c:ext>
          </c:extLst>
        </c:ser>
        <c:ser>
          <c:idx val="3"/>
          <c:order val="3"/>
          <c:tx>
            <c:v>Modelled, piston</c:v>
          </c:tx>
          <c:spPr>
            <a:ln w="25400" cap="rnd">
              <a:solidFill>
                <a:schemeClr val="accent2"/>
              </a:solidFill>
              <a:round/>
            </a:ln>
            <a:effectLst/>
          </c:spPr>
          <c:marker>
            <c:symbol val="circle"/>
            <c:size val="5"/>
            <c:spPr>
              <a:noFill/>
              <a:ln w="9525">
                <a:noFill/>
              </a:ln>
              <a:effectLst/>
            </c:spPr>
          </c:marker>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Sheet1!$Y$67:$Y$77</c:f>
              <c:numCache>
                <c:formatCode>General</c:formatCode>
                <c:ptCount val="11"/>
                <c:pt idx="0">
                  <c:v>0</c:v>
                </c:pt>
                <c:pt idx="1">
                  <c:v>1.6666666666666714</c:v>
                </c:pt>
                <c:pt idx="2">
                  <c:v>5</c:v>
                </c:pt>
                <c:pt idx="3">
                  <c:v>8.3333333333333428</c:v>
                </c:pt>
                <c:pt idx="4">
                  <c:v>11.666666666666671</c:v>
                </c:pt>
                <c:pt idx="5">
                  <c:v>16.666666666666657</c:v>
                </c:pt>
                <c:pt idx="6">
                  <c:v>21.5</c:v>
                </c:pt>
                <c:pt idx="7">
                  <c:v>26.166666666666671</c:v>
                </c:pt>
                <c:pt idx="8">
                  <c:v>31</c:v>
                </c:pt>
                <c:pt idx="9">
                  <c:v>36.166666666666671</c:v>
                </c:pt>
                <c:pt idx="10">
                  <c:v>41</c:v>
                </c:pt>
              </c:numCache>
            </c:numRef>
          </c:yVal>
          <c:smooth val="0"/>
          <c:extLst>
            <c:ext xmlns:c16="http://schemas.microsoft.com/office/drawing/2014/chart" uri="{C3380CC4-5D6E-409C-BE32-E72D297353CC}">
              <c16:uniqueId val="{00000003-959E-4401-9B59-EA783E004F4D}"/>
            </c:ext>
          </c:extLst>
        </c:ser>
        <c:dLbls>
          <c:showLegendKey val="0"/>
          <c:showVal val="0"/>
          <c:showCatName val="0"/>
          <c:showSerName val="0"/>
          <c:showPercent val="0"/>
          <c:showBubbleSize val="0"/>
        </c:dLbls>
        <c:axId val="770417424"/>
        <c:axId val="770423664"/>
      </c:scatterChart>
      <c:valAx>
        <c:axId val="770417424"/>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US" sz="1100" b="1"/>
                  <a:t>misalignment</a:t>
                </a:r>
                <a:r>
                  <a:rPr lang="en-US" sz="1100" b="1" baseline="0"/>
                  <a:t> (mm)</a:t>
                </a:r>
                <a:endParaRPr lang="en-US" sz="1100" b="1"/>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0423664"/>
        <c:crosses val="autoZero"/>
        <c:crossBetween val="midCat"/>
      </c:valAx>
      <c:valAx>
        <c:axId val="770423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US" sz="1100" b="1"/>
                  <a:t>Percent Loss (%)</a:t>
                </a:r>
              </a:p>
            </c:rich>
          </c:tx>
          <c:overlay val="0"/>
          <c:spPr>
            <a:noFill/>
            <a:ln>
              <a:noFill/>
            </a:ln>
            <a:effectLst/>
          </c:spPr>
          <c:txPr>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0417424"/>
        <c:crosses val="autoZero"/>
        <c:crossBetween val="midCat"/>
      </c:valAx>
      <c:spPr>
        <a:noFill/>
        <a:ln>
          <a:noFill/>
        </a:ln>
        <a:effectLst/>
      </c:spPr>
    </c:plotArea>
    <c:legend>
      <c:legendPos val="r"/>
      <c:layout>
        <c:manualLayout>
          <c:xMode val="edge"/>
          <c:yMode val="edge"/>
          <c:x val="0.13508480459684799"/>
          <c:y val="0.21667104111986002"/>
          <c:w val="0.49915172837437871"/>
          <c:h val="0.2953616214639836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Nichia SU bare</a:t>
            </a:r>
            <a:r>
              <a:rPr lang="en-US" b="1" baseline="0"/>
              <a:t> LED irradiance (WD = 140 mm)</a:t>
            </a:r>
            <a:endParaRPr lang="en-US"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5454258821722289E-2"/>
          <c:y val="0.142296918767507"/>
          <c:w val="0.87673357276973485"/>
          <c:h val="0.69025784274928803"/>
        </c:manualLayout>
      </c:layout>
      <c:scatterChart>
        <c:scatterStyle val="lineMarker"/>
        <c:varyColors val="0"/>
        <c:ser>
          <c:idx val="1"/>
          <c:order val="0"/>
          <c:tx>
            <c:v>Measured</c:v>
          </c:tx>
          <c:spPr>
            <a:ln w="19050" cap="rnd">
              <a:noFill/>
              <a:round/>
            </a:ln>
            <a:effectLst/>
          </c:spPr>
          <c:marker>
            <c:symbol val="circle"/>
            <c:size val="7"/>
            <c:spPr>
              <a:solidFill>
                <a:srgbClr val="C00000"/>
              </a:solidFill>
              <a:ln w="9525">
                <a:solidFill>
                  <a:srgbClr val="C00000"/>
                </a:solidFill>
              </a:ln>
              <a:effectLst/>
            </c:spPr>
          </c:marker>
          <c:xVal>
            <c:numRef>
              <c:f>Sheet2!$A$2:$A$12</c:f>
              <c:numCache>
                <c:formatCode>General</c:formatCode>
                <c:ptCount val="11"/>
                <c:pt idx="0">
                  <c:v>-300</c:v>
                </c:pt>
                <c:pt idx="1">
                  <c:v>-250</c:v>
                </c:pt>
                <c:pt idx="2">
                  <c:v>-200</c:v>
                </c:pt>
                <c:pt idx="3">
                  <c:v>-150</c:v>
                </c:pt>
                <c:pt idx="4">
                  <c:v>-100</c:v>
                </c:pt>
                <c:pt idx="5">
                  <c:v>-50</c:v>
                </c:pt>
                <c:pt idx="6">
                  <c:v>0</c:v>
                </c:pt>
                <c:pt idx="7">
                  <c:v>50</c:v>
                </c:pt>
                <c:pt idx="8">
                  <c:v>100</c:v>
                </c:pt>
                <c:pt idx="9">
                  <c:v>150</c:v>
                </c:pt>
                <c:pt idx="10">
                  <c:v>200</c:v>
                </c:pt>
              </c:numCache>
            </c:numRef>
          </c:xVal>
          <c:yVal>
            <c:numRef>
              <c:f>Sheet2!$C$2:$C$12</c:f>
              <c:numCache>
                <c:formatCode>General</c:formatCode>
                <c:ptCount val="11"/>
                <c:pt idx="0">
                  <c:v>0.05</c:v>
                </c:pt>
                <c:pt idx="1">
                  <c:v>0.11</c:v>
                </c:pt>
                <c:pt idx="2">
                  <c:v>0.25</c:v>
                </c:pt>
                <c:pt idx="3">
                  <c:v>0.61</c:v>
                </c:pt>
                <c:pt idx="4">
                  <c:v>1.3</c:v>
                </c:pt>
                <c:pt idx="5">
                  <c:v>2.0099999999999998</c:v>
                </c:pt>
                <c:pt idx="6">
                  <c:v>2.17</c:v>
                </c:pt>
                <c:pt idx="7">
                  <c:v>2.02</c:v>
                </c:pt>
                <c:pt idx="8">
                  <c:v>1.33</c:v>
                </c:pt>
              </c:numCache>
            </c:numRef>
          </c:yVal>
          <c:smooth val="0"/>
          <c:extLst>
            <c:ext xmlns:c16="http://schemas.microsoft.com/office/drawing/2014/chart" uri="{C3380CC4-5D6E-409C-BE32-E72D297353CC}">
              <c16:uniqueId val="{00000000-9330-4ED8-8A0A-D2BE2FBAFC13}"/>
            </c:ext>
          </c:extLst>
        </c:ser>
        <c:ser>
          <c:idx val="0"/>
          <c:order val="1"/>
          <c:tx>
            <c:v>Modelled</c:v>
          </c:tx>
          <c:spPr>
            <a:ln w="19050" cap="rnd">
              <a:solidFill>
                <a:srgbClr val="C00000"/>
              </a:solidFill>
              <a:round/>
            </a:ln>
            <a:effectLst/>
          </c:spPr>
          <c:marker>
            <c:symbol val="circle"/>
            <c:size val="5"/>
            <c:spPr>
              <a:noFill/>
              <a:ln w="9525">
                <a:noFill/>
              </a:ln>
              <a:effectLst/>
            </c:spPr>
          </c:marker>
          <c:xVal>
            <c:numRef>
              <c:f>Sheet2!$A$2:$A$12</c:f>
              <c:numCache>
                <c:formatCode>General</c:formatCode>
                <c:ptCount val="11"/>
                <c:pt idx="0">
                  <c:v>-300</c:v>
                </c:pt>
                <c:pt idx="1">
                  <c:v>-250</c:v>
                </c:pt>
                <c:pt idx="2">
                  <c:v>-200</c:v>
                </c:pt>
                <c:pt idx="3">
                  <c:v>-150</c:v>
                </c:pt>
                <c:pt idx="4">
                  <c:v>-100</c:v>
                </c:pt>
                <c:pt idx="5">
                  <c:v>-50</c:v>
                </c:pt>
                <c:pt idx="6">
                  <c:v>0</c:v>
                </c:pt>
                <c:pt idx="7">
                  <c:v>50</c:v>
                </c:pt>
                <c:pt idx="8">
                  <c:v>100</c:v>
                </c:pt>
                <c:pt idx="9">
                  <c:v>150</c:v>
                </c:pt>
                <c:pt idx="10">
                  <c:v>200</c:v>
                </c:pt>
              </c:numCache>
            </c:numRef>
          </c:xVal>
          <c:yVal>
            <c:numRef>
              <c:f>Sheet2!$B$2:$B$12</c:f>
              <c:numCache>
                <c:formatCode>General</c:formatCode>
                <c:ptCount val="11"/>
                <c:pt idx="0">
                  <c:v>0.03</c:v>
                </c:pt>
                <c:pt idx="1">
                  <c:v>9.1999999999999998E-2</c:v>
                </c:pt>
                <c:pt idx="2">
                  <c:v>0.17199999999999999</c:v>
                </c:pt>
                <c:pt idx="3">
                  <c:v>0.42</c:v>
                </c:pt>
                <c:pt idx="4">
                  <c:v>0.89</c:v>
                </c:pt>
                <c:pt idx="5">
                  <c:v>1.39</c:v>
                </c:pt>
                <c:pt idx="6">
                  <c:v>1.49</c:v>
                </c:pt>
                <c:pt idx="7">
                  <c:v>1.43</c:v>
                </c:pt>
                <c:pt idx="8">
                  <c:v>0.93</c:v>
                </c:pt>
                <c:pt idx="9">
                  <c:v>0.45</c:v>
                </c:pt>
                <c:pt idx="10">
                  <c:v>0.182</c:v>
                </c:pt>
              </c:numCache>
            </c:numRef>
          </c:yVal>
          <c:smooth val="0"/>
          <c:extLst>
            <c:ext xmlns:c16="http://schemas.microsoft.com/office/drawing/2014/chart" uri="{C3380CC4-5D6E-409C-BE32-E72D297353CC}">
              <c16:uniqueId val="{00000001-9330-4ED8-8A0A-D2BE2FBAFC13}"/>
            </c:ext>
          </c:extLst>
        </c:ser>
        <c:dLbls>
          <c:showLegendKey val="0"/>
          <c:showVal val="0"/>
          <c:showCatName val="0"/>
          <c:showSerName val="0"/>
          <c:showPercent val="0"/>
          <c:showBubbleSize val="0"/>
        </c:dLbls>
        <c:axId val="852626832"/>
        <c:axId val="852623504"/>
      </c:scatterChart>
      <c:valAx>
        <c:axId val="8526268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US" sz="1100" b="1"/>
                  <a:t>Detector translation from on-axis (mm)</a:t>
                </a: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2623504"/>
        <c:crosses val="autoZero"/>
        <c:crossBetween val="midCat"/>
      </c:valAx>
      <c:valAx>
        <c:axId val="8526235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US" sz="1100" b="1"/>
                  <a:t>Irradiance (W/m2)</a:t>
                </a:r>
              </a:p>
            </c:rich>
          </c:tx>
          <c:overlay val="0"/>
          <c:spPr>
            <a:noFill/>
            <a:ln>
              <a:noFill/>
            </a:ln>
            <a:effectLst/>
          </c:spPr>
          <c:txPr>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2626832"/>
        <c:crosses val="autoZero"/>
        <c:crossBetween val="midCat"/>
      </c:valAx>
      <c:spPr>
        <a:noFill/>
        <a:ln>
          <a:noFill/>
        </a:ln>
        <a:effectLst/>
      </c:spPr>
    </c:plotArea>
    <c:legend>
      <c:legendPos val="r"/>
      <c:layout>
        <c:manualLayout>
          <c:xMode val="edge"/>
          <c:yMode val="edge"/>
          <c:x val="0.7099085843406977"/>
          <c:y val="0.22644474964501035"/>
          <c:w val="0.20538590424295586"/>
          <c:h val="0.12573787409700724"/>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1"/>
              <a:t>Nichia SU + custom asphere irradiance</a:t>
            </a:r>
            <a:r>
              <a:rPr lang="en-US" sz="1400" b="1" baseline="0"/>
              <a:t> at 62.35 mm from LED </a:t>
            </a:r>
            <a:r>
              <a:rPr lang="en-US" sz="1400" b="1"/>
              <a:t> </a:t>
            </a:r>
          </a:p>
        </c:rich>
      </c:tx>
      <c:layout>
        <c:manualLayout>
          <c:xMode val="edge"/>
          <c:yMode val="edge"/>
          <c:x val="5.6911032070828947E-2"/>
          <c:y val="4.007881162804605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4937431647189163E-2"/>
          <c:y val="0.13245690938117272"/>
          <c:w val="0.7613333000768886"/>
          <c:h val="0.74626097721674745"/>
        </c:manualLayout>
      </c:layout>
      <c:scatterChart>
        <c:scatterStyle val="lineMarker"/>
        <c:varyColors val="0"/>
        <c:ser>
          <c:idx val="0"/>
          <c:order val="0"/>
          <c:tx>
            <c:v>Measured, Horizontal Axis</c:v>
          </c:tx>
          <c:spPr>
            <a:ln w="25400" cap="rnd">
              <a:noFill/>
              <a:round/>
            </a:ln>
            <a:effectLst/>
          </c:spPr>
          <c:marker>
            <c:symbol val="circle"/>
            <c:size val="5"/>
            <c:spPr>
              <a:solidFill>
                <a:schemeClr val="accent1"/>
              </a:solidFill>
              <a:ln w="9525">
                <a:solidFill>
                  <a:schemeClr val="accent1"/>
                </a:solidFill>
              </a:ln>
              <a:effectLst/>
            </c:spPr>
          </c:marker>
          <c:errBars>
            <c:errDir val="x"/>
            <c:errBarType val="both"/>
            <c:errValType val="fixedVal"/>
            <c:noEndCap val="0"/>
            <c:val val="1"/>
            <c:spPr>
              <a:noFill/>
              <a:ln w="9525" cap="flat" cmpd="sng" algn="ctr">
                <a:solidFill>
                  <a:schemeClr val="tx1">
                    <a:lumMod val="65000"/>
                    <a:lumOff val="35000"/>
                  </a:schemeClr>
                </a:solidFill>
                <a:round/>
              </a:ln>
              <a:effectLst/>
            </c:spPr>
          </c:errBars>
          <c:errBars>
            <c:errDir val="y"/>
            <c:errBarType val="both"/>
            <c:errValType val="cust"/>
            <c:noEndCap val="0"/>
            <c:plus>
              <c:numRef>
                <c:f>distribution!$G$7:$G$15</c:f>
                <c:numCache>
                  <c:formatCode>General</c:formatCode>
                  <c:ptCount val="9"/>
                  <c:pt idx="0">
                    <c:v>4.8320688000988934</c:v>
                  </c:pt>
                  <c:pt idx="1">
                    <c:v>53.431139485010895</c:v>
                  </c:pt>
                  <c:pt idx="2">
                    <c:v>4.0922691341927484</c:v>
                  </c:pt>
                  <c:pt idx="3">
                    <c:v>9.4280904158206419E-2</c:v>
                  </c:pt>
                  <c:pt idx="4">
                    <c:v>9.4280904158206211E-2</c:v>
                  </c:pt>
                  <c:pt idx="5">
                    <c:v>36.958926150826159</c:v>
                  </c:pt>
                  <c:pt idx="6">
                    <c:v>3.8055515004033533</c:v>
                  </c:pt>
                  <c:pt idx="7">
                    <c:v>0.38586123009300766</c:v>
                  </c:pt>
                  <c:pt idx="8">
                    <c:v>4.7140452079103216E-2</c:v>
                  </c:pt>
                </c:numCache>
              </c:numRef>
            </c:plus>
            <c:minus>
              <c:numRef>
                <c:f>distribution!$G$7:$G$15</c:f>
                <c:numCache>
                  <c:formatCode>General</c:formatCode>
                  <c:ptCount val="9"/>
                  <c:pt idx="0">
                    <c:v>4.8320688000988934</c:v>
                  </c:pt>
                  <c:pt idx="1">
                    <c:v>53.431139485010895</c:v>
                  </c:pt>
                  <c:pt idx="2">
                    <c:v>4.0922691341927484</c:v>
                  </c:pt>
                  <c:pt idx="3">
                    <c:v>9.4280904158206419E-2</c:v>
                  </c:pt>
                  <c:pt idx="4">
                    <c:v>9.4280904158206211E-2</c:v>
                  </c:pt>
                  <c:pt idx="5">
                    <c:v>36.958926150826159</c:v>
                  </c:pt>
                  <c:pt idx="6">
                    <c:v>3.8055515004033533</c:v>
                  </c:pt>
                  <c:pt idx="7">
                    <c:v>0.38586123009300766</c:v>
                  </c:pt>
                  <c:pt idx="8">
                    <c:v>4.7140452079103216E-2</c:v>
                  </c:pt>
                </c:numCache>
              </c:numRef>
            </c:minus>
            <c:spPr>
              <a:noFill/>
              <a:ln w="9525" cap="flat" cmpd="sng" algn="ctr">
                <a:solidFill>
                  <a:schemeClr val="tx1">
                    <a:lumMod val="65000"/>
                    <a:lumOff val="35000"/>
                  </a:schemeClr>
                </a:solidFill>
                <a:round/>
              </a:ln>
              <a:effectLst/>
            </c:spPr>
          </c:errBars>
          <c:xVal>
            <c:numRef>
              <c:f>distribution!$B$7:$B$15</c:f>
              <c:numCache>
                <c:formatCode>General</c:formatCode>
                <c:ptCount val="9"/>
                <c:pt idx="0">
                  <c:v>0</c:v>
                </c:pt>
                <c:pt idx="1">
                  <c:v>5</c:v>
                </c:pt>
                <c:pt idx="2">
                  <c:v>10</c:v>
                </c:pt>
                <c:pt idx="3">
                  <c:v>15</c:v>
                </c:pt>
                <c:pt idx="4">
                  <c:v>20</c:v>
                </c:pt>
                <c:pt idx="5">
                  <c:v>-5</c:v>
                </c:pt>
                <c:pt idx="6">
                  <c:v>-10</c:v>
                </c:pt>
                <c:pt idx="7">
                  <c:v>-15</c:v>
                </c:pt>
                <c:pt idx="8">
                  <c:v>-20</c:v>
                </c:pt>
              </c:numCache>
            </c:numRef>
          </c:xVal>
          <c:yVal>
            <c:numRef>
              <c:f>distribution!$F$7:$F$15</c:f>
              <c:numCache>
                <c:formatCode>General</c:formatCode>
                <c:ptCount val="9"/>
                <c:pt idx="0">
                  <c:v>745.46666666666658</c:v>
                </c:pt>
                <c:pt idx="1">
                  <c:v>376.59999999999997</c:v>
                </c:pt>
                <c:pt idx="2">
                  <c:v>63.300000000000004</c:v>
                </c:pt>
                <c:pt idx="3">
                  <c:v>6.7666666666666666</c:v>
                </c:pt>
                <c:pt idx="4">
                  <c:v>2.6666666666666665</c:v>
                </c:pt>
                <c:pt idx="5">
                  <c:v>408.63333333333338</c:v>
                </c:pt>
                <c:pt idx="6">
                  <c:v>51.333333333333336</c:v>
                </c:pt>
                <c:pt idx="7">
                  <c:v>6.4666666666666659</c:v>
                </c:pt>
                <c:pt idx="8">
                  <c:v>1.9666666666666668</c:v>
                </c:pt>
              </c:numCache>
            </c:numRef>
          </c:yVal>
          <c:smooth val="0"/>
          <c:extLst>
            <c:ext xmlns:c16="http://schemas.microsoft.com/office/drawing/2014/chart" uri="{C3380CC4-5D6E-409C-BE32-E72D297353CC}">
              <c16:uniqueId val="{00000000-EB52-4FD5-B163-331BC540BDEC}"/>
            </c:ext>
          </c:extLst>
        </c:ser>
        <c:ser>
          <c:idx val="1"/>
          <c:order val="1"/>
          <c:tx>
            <c:v>Measured, Vertical Axis</c:v>
          </c:tx>
          <c:spPr>
            <a:ln w="25400" cap="rnd">
              <a:noFill/>
              <a:round/>
            </a:ln>
            <a:effectLst/>
          </c:spPr>
          <c:marker>
            <c:symbol val="circle"/>
            <c:size val="5"/>
            <c:spPr>
              <a:solidFill>
                <a:schemeClr val="accent2"/>
              </a:solidFill>
              <a:ln w="9525">
                <a:solidFill>
                  <a:schemeClr val="accent2"/>
                </a:solidFill>
              </a:ln>
              <a:effectLst/>
            </c:spPr>
          </c:marker>
          <c:errBars>
            <c:errDir val="x"/>
            <c:errBarType val="both"/>
            <c:errValType val="fixedVal"/>
            <c:noEndCap val="0"/>
            <c:val val="1"/>
            <c:spPr>
              <a:noFill/>
              <a:ln w="9525" cap="flat" cmpd="sng" algn="ctr">
                <a:solidFill>
                  <a:schemeClr val="tx1">
                    <a:lumMod val="65000"/>
                    <a:lumOff val="35000"/>
                  </a:schemeClr>
                </a:solidFill>
                <a:round/>
              </a:ln>
              <a:effectLst/>
            </c:spPr>
          </c:errBars>
          <c:errBars>
            <c:errDir val="y"/>
            <c:errBarType val="both"/>
            <c:errValType val="cust"/>
            <c:noEndCap val="0"/>
            <c:plus>
              <c:numRef>
                <c:f>distribution!$N$7:$N$15</c:f>
                <c:numCache>
                  <c:formatCode>General</c:formatCode>
                  <c:ptCount val="9"/>
                  <c:pt idx="0">
                    <c:v>0.54365021434335303</c:v>
                  </c:pt>
                  <c:pt idx="1">
                    <c:v>8.2317812302211948</c:v>
                  </c:pt>
                  <c:pt idx="2">
                    <c:v>10.452857132010466</c:v>
                  </c:pt>
                  <c:pt idx="3">
                    <c:v>0.35590260840104371</c:v>
                  </c:pt>
                  <c:pt idx="4">
                    <c:v>4.7140452079103216E-2</c:v>
                  </c:pt>
                  <c:pt idx="5">
                    <c:v>8.7051708771281398</c:v>
                  </c:pt>
                  <c:pt idx="6">
                    <c:v>5.8778302875200765</c:v>
                  </c:pt>
                  <c:pt idx="7">
                    <c:v>0.89566858950295836</c:v>
                  </c:pt>
                  <c:pt idx="8">
                    <c:v>4.7140452079103209E-2</c:v>
                  </c:pt>
                </c:numCache>
              </c:numRef>
            </c:plus>
            <c:minus>
              <c:numRef>
                <c:f>distribution!$N$7:$N$15</c:f>
                <c:numCache>
                  <c:formatCode>General</c:formatCode>
                  <c:ptCount val="9"/>
                  <c:pt idx="0">
                    <c:v>0.54365021434335303</c:v>
                  </c:pt>
                  <c:pt idx="1">
                    <c:v>8.2317812302211948</c:v>
                  </c:pt>
                  <c:pt idx="2">
                    <c:v>10.452857132010466</c:v>
                  </c:pt>
                  <c:pt idx="3">
                    <c:v>0.35590260840104371</c:v>
                  </c:pt>
                  <c:pt idx="4">
                    <c:v>4.7140452079103216E-2</c:v>
                  </c:pt>
                  <c:pt idx="5">
                    <c:v>8.7051708771281398</c:v>
                  </c:pt>
                  <c:pt idx="6">
                    <c:v>5.8778302875200765</c:v>
                  </c:pt>
                  <c:pt idx="7">
                    <c:v>0.89566858950295836</c:v>
                  </c:pt>
                  <c:pt idx="8">
                    <c:v>4.7140452079103209E-2</c:v>
                  </c:pt>
                </c:numCache>
              </c:numRef>
            </c:minus>
            <c:spPr>
              <a:noFill/>
              <a:ln w="9525" cap="flat" cmpd="sng" algn="ctr">
                <a:solidFill>
                  <a:schemeClr val="tx1">
                    <a:lumMod val="65000"/>
                    <a:lumOff val="35000"/>
                  </a:schemeClr>
                </a:solidFill>
                <a:round/>
              </a:ln>
              <a:effectLst/>
            </c:spPr>
          </c:errBars>
          <c:xVal>
            <c:numRef>
              <c:f>distribution!$I$7:$I$15</c:f>
              <c:numCache>
                <c:formatCode>General</c:formatCode>
                <c:ptCount val="9"/>
                <c:pt idx="0">
                  <c:v>0</c:v>
                </c:pt>
                <c:pt idx="1">
                  <c:v>5</c:v>
                </c:pt>
                <c:pt idx="2">
                  <c:v>10</c:v>
                </c:pt>
                <c:pt idx="3">
                  <c:v>15</c:v>
                </c:pt>
                <c:pt idx="4">
                  <c:v>20</c:v>
                </c:pt>
                <c:pt idx="5">
                  <c:v>-5</c:v>
                </c:pt>
                <c:pt idx="6">
                  <c:v>-10</c:v>
                </c:pt>
                <c:pt idx="7">
                  <c:v>-15</c:v>
                </c:pt>
                <c:pt idx="8">
                  <c:v>-20</c:v>
                </c:pt>
              </c:numCache>
            </c:numRef>
          </c:xVal>
          <c:yVal>
            <c:numRef>
              <c:f>distribution!$M$7:$M$15</c:f>
              <c:numCache>
                <c:formatCode>General</c:formatCode>
                <c:ptCount val="9"/>
                <c:pt idx="0">
                  <c:v>743.43333333333339</c:v>
                </c:pt>
                <c:pt idx="1">
                  <c:v>337.73333333333329</c:v>
                </c:pt>
                <c:pt idx="2">
                  <c:v>41.233333333333334</c:v>
                </c:pt>
                <c:pt idx="3">
                  <c:v>6.3</c:v>
                </c:pt>
                <c:pt idx="4">
                  <c:v>2.5333333333333332</c:v>
                </c:pt>
                <c:pt idx="5">
                  <c:v>330.8</c:v>
                </c:pt>
                <c:pt idx="6">
                  <c:v>44.933333333333337</c:v>
                </c:pt>
                <c:pt idx="7">
                  <c:v>5.9333333333333336</c:v>
                </c:pt>
                <c:pt idx="8">
                  <c:v>2.4666666666666668</c:v>
                </c:pt>
              </c:numCache>
            </c:numRef>
          </c:yVal>
          <c:smooth val="0"/>
          <c:extLst>
            <c:ext xmlns:c16="http://schemas.microsoft.com/office/drawing/2014/chart" uri="{C3380CC4-5D6E-409C-BE32-E72D297353CC}">
              <c16:uniqueId val="{00000001-EB52-4FD5-B163-331BC540BDEC}"/>
            </c:ext>
          </c:extLst>
        </c:ser>
        <c:ser>
          <c:idx val="2"/>
          <c:order val="2"/>
          <c:tx>
            <c:v>Measured, small steps</c:v>
          </c:tx>
          <c:spPr>
            <a:ln w="25400" cap="rnd">
              <a:noFill/>
              <a:round/>
            </a:ln>
            <a:effectLst/>
          </c:spPr>
          <c:marker>
            <c:symbol val="circle"/>
            <c:size val="5"/>
            <c:spPr>
              <a:solidFill>
                <a:schemeClr val="accent3"/>
              </a:solidFill>
              <a:ln w="9525">
                <a:solidFill>
                  <a:schemeClr val="accent3"/>
                </a:solidFill>
              </a:ln>
              <a:effectLst/>
            </c:spPr>
          </c:marker>
          <c:xVal>
            <c:numRef>
              <c:f>distribution!$S$7:$S$27</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xVal>
          <c:yVal>
            <c:numRef>
              <c:f>distribution!$W$7:$W$27</c:f>
              <c:numCache>
                <c:formatCode>General</c:formatCode>
                <c:ptCount val="21"/>
                <c:pt idx="0">
                  <c:v>745.13333333333333</c:v>
                </c:pt>
                <c:pt idx="1">
                  <c:v>678.5</c:v>
                </c:pt>
                <c:pt idx="2">
                  <c:v>606.76666666666665</c:v>
                </c:pt>
                <c:pt idx="3">
                  <c:v>464.16666666666669</c:v>
                </c:pt>
                <c:pt idx="4">
                  <c:v>399.86666666666673</c:v>
                </c:pt>
                <c:pt idx="5">
                  <c:v>337.70000000000005</c:v>
                </c:pt>
                <c:pt idx="6">
                  <c:v>254.56666666666669</c:v>
                </c:pt>
                <c:pt idx="7">
                  <c:v>166.83333333333334</c:v>
                </c:pt>
                <c:pt idx="8">
                  <c:v>130.89999999999998</c:v>
                </c:pt>
                <c:pt idx="9">
                  <c:v>72.766666666666666</c:v>
                </c:pt>
                <c:pt idx="10">
                  <c:v>50.966666666666669</c:v>
                </c:pt>
                <c:pt idx="11">
                  <c:v>34.666666666666664</c:v>
                </c:pt>
                <c:pt idx="12">
                  <c:v>11.366666666666665</c:v>
                </c:pt>
                <c:pt idx="13">
                  <c:v>9.1</c:v>
                </c:pt>
                <c:pt idx="14">
                  <c:v>7.2666666666666666</c:v>
                </c:pt>
                <c:pt idx="15">
                  <c:v>5.5</c:v>
                </c:pt>
                <c:pt idx="16">
                  <c:v>3.8666666666666671</c:v>
                </c:pt>
                <c:pt idx="17">
                  <c:v>2.9666666666666668</c:v>
                </c:pt>
                <c:pt idx="18">
                  <c:v>2.5333333333333332</c:v>
                </c:pt>
                <c:pt idx="19">
                  <c:v>2.4</c:v>
                </c:pt>
                <c:pt idx="20">
                  <c:v>2.1333333333333333</c:v>
                </c:pt>
              </c:numCache>
            </c:numRef>
          </c:yVal>
          <c:smooth val="0"/>
          <c:extLst>
            <c:ext xmlns:c16="http://schemas.microsoft.com/office/drawing/2014/chart" uri="{C3380CC4-5D6E-409C-BE32-E72D297353CC}">
              <c16:uniqueId val="{00000002-EB52-4FD5-B163-331BC540BDEC}"/>
            </c:ext>
          </c:extLst>
        </c:ser>
        <c:ser>
          <c:idx val="3"/>
          <c:order val="3"/>
          <c:tx>
            <c:v>Modelled, one axis</c:v>
          </c:tx>
          <c:spPr>
            <a:ln w="25400" cap="rnd">
              <a:solidFill>
                <a:schemeClr val="accent2"/>
              </a:solidFill>
              <a:round/>
            </a:ln>
            <a:effectLst/>
          </c:spPr>
          <c:marker>
            <c:symbol val="circle"/>
            <c:size val="5"/>
            <c:spPr>
              <a:noFill/>
              <a:ln w="9525">
                <a:noFill/>
              </a:ln>
              <a:effectLst/>
            </c:spPr>
          </c:marker>
          <c:xVal>
            <c:numRef>
              <c:f>distribution!$AF$19:$AF$51</c:f>
              <c:numCache>
                <c:formatCode>0.00E+00</c:formatCode>
                <c:ptCount val="33"/>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0</c:v>
                </c:pt>
                <c:pt idx="17">
                  <c:v>1</c:v>
                </c:pt>
                <c:pt idx="18">
                  <c:v>2</c:v>
                </c:pt>
                <c:pt idx="19">
                  <c:v>3</c:v>
                </c:pt>
                <c:pt idx="20">
                  <c:v>4</c:v>
                </c:pt>
                <c:pt idx="21">
                  <c:v>5</c:v>
                </c:pt>
                <c:pt idx="22" formatCode="General">
                  <c:v>6</c:v>
                </c:pt>
                <c:pt idx="23" formatCode="General">
                  <c:v>7</c:v>
                </c:pt>
                <c:pt idx="24" formatCode="General">
                  <c:v>8</c:v>
                </c:pt>
                <c:pt idx="25" formatCode="General">
                  <c:v>9</c:v>
                </c:pt>
                <c:pt idx="26" formatCode="General">
                  <c:v>10</c:v>
                </c:pt>
                <c:pt idx="27" formatCode="General">
                  <c:v>11</c:v>
                </c:pt>
                <c:pt idx="28" formatCode="General">
                  <c:v>12</c:v>
                </c:pt>
                <c:pt idx="29" formatCode="General">
                  <c:v>13</c:v>
                </c:pt>
                <c:pt idx="30" formatCode="General">
                  <c:v>14</c:v>
                </c:pt>
                <c:pt idx="31" formatCode="General">
                  <c:v>15</c:v>
                </c:pt>
                <c:pt idx="32" formatCode="General">
                  <c:v>16</c:v>
                </c:pt>
              </c:numCache>
            </c:numRef>
          </c:xVal>
          <c:yVal>
            <c:numRef>
              <c:f>distribution!$AI$19:$AI$51</c:f>
              <c:numCache>
                <c:formatCode>General</c:formatCode>
                <c:ptCount val="33"/>
                <c:pt idx="0">
                  <c:v>3.0410432101525786</c:v>
                </c:pt>
                <c:pt idx="1">
                  <c:v>5.2402751510587686</c:v>
                </c:pt>
                <c:pt idx="2">
                  <c:v>9.0915617078609969</c:v>
                </c:pt>
                <c:pt idx="3">
                  <c:v>15.363055663746593</c:v>
                </c:pt>
                <c:pt idx="4">
                  <c:v>24.096847582177876</c:v>
                </c:pt>
                <c:pt idx="5">
                  <c:v>35.566526125659919</c:v>
                </c:pt>
                <c:pt idx="6">
                  <c:v>52.402751510587692</c:v>
                </c:pt>
                <c:pt idx="7">
                  <c:v>79.866844169751133</c:v>
                </c:pt>
                <c:pt idx="8">
                  <c:v>118.90584178105239</c:v>
                </c:pt>
                <c:pt idx="9">
                  <c:v>180.98942288797357</c:v>
                </c:pt>
                <c:pt idx="10">
                  <c:v>257.80470120670651</c:v>
                </c:pt>
                <c:pt idx="11">
                  <c:v>339.88129995822942</c:v>
                </c:pt>
                <c:pt idx="12">
                  <c:v>417.74884236352034</c:v>
                </c:pt>
                <c:pt idx="13">
                  <c:v>490.35506433602143</c:v>
                </c:pt>
                <c:pt idx="14">
                  <c:v>549.28185318326859</c:v>
                </c:pt>
                <c:pt idx="15">
                  <c:v>588.21562438591411</c:v>
                </c:pt>
                <c:pt idx="16">
                  <c:v>600.84279342460991</c:v>
                </c:pt>
                <c:pt idx="17">
                  <c:v>590.32015255903002</c:v>
                </c:pt>
                <c:pt idx="18">
                  <c:v>555.59543770261655</c:v>
                </c:pt>
                <c:pt idx="19">
                  <c:v>500.87770520160132</c:v>
                </c:pt>
                <c:pt idx="20">
                  <c:v>423.01016279631028</c:v>
                </c:pt>
                <c:pt idx="21">
                  <c:v>341.98582813134539</c:v>
                </c:pt>
                <c:pt idx="22">
                  <c:v>259.90922937982248</c:v>
                </c:pt>
                <c:pt idx="23">
                  <c:v>185.19847923420551</c:v>
                </c:pt>
                <c:pt idx="24">
                  <c:v>121.01036995416837</c:v>
                </c:pt>
                <c:pt idx="25">
                  <c:v>73.974165285026402</c:v>
                </c:pt>
                <c:pt idx="26">
                  <c:v>46.089166991239779</c:v>
                </c:pt>
                <c:pt idx="27">
                  <c:v>27.990224702442422</c:v>
                </c:pt>
                <c:pt idx="28">
                  <c:v>17.257131019550968</c:v>
                </c:pt>
                <c:pt idx="29">
                  <c:v>10.522640865579859</c:v>
                </c:pt>
                <c:pt idx="30">
                  <c:v>6.1241769837674784</c:v>
                </c:pt>
                <c:pt idx="31">
                  <c:v>3.6618790212217909</c:v>
                </c:pt>
                <c:pt idx="32">
                  <c:v>2.5464790894703255</c:v>
                </c:pt>
              </c:numCache>
            </c:numRef>
          </c:yVal>
          <c:smooth val="0"/>
          <c:extLst>
            <c:ext xmlns:c16="http://schemas.microsoft.com/office/drawing/2014/chart" uri="{C3380CC4-5D6E-409C-BE32-E72D297353CC}">
              <c16:uniqueId val="{00000003-EB52-4FD5-B163-331BC540BDEC}"/>
            </c:ext>
          </c:extLst>
        </c:ser>
        <c:ser>
          <c:idx val="4"/>
          <c:order val="4"/>
          <c:tx>
            <c:v>Modelled, other axis</c:v>
          </c:tx>
          <c:spPr>
            <a:ln w="25400" cap="rnd">
              <a:solidFill>
                <a:schemeClr val="accent1"/>
              </a:solidFill>
              <a:round/>
            </a:ln>
            <a:effectLst/>
          </c:spPr>
          <c:marker>
            <c:symbol val="circle"/>
            <c:size val="5"/>
            <c:spPr>
              <a:noFill/>
              <a:ln w="9525">
                <a:noFill/>
              </a:ln>
              <a:effectLst/>
            </c:spPr>
          </c:marker>
          <c:xVal>
            <c:numRef>
              <c:f>distribution!$AK$19:$AK$51</c:f>
              <c:numCache>
                <c:formatCode>0.00E+00</c:formatCode>
                <c:ptCount val="33"/>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0</c:v>
                </c:pt>
                <c:pt idx="17">
                  <c:v>1</c:v>
                </c:pt>
                <c:pt idx="18">
                  <c:v>2</c:v>
                </c:pt>
                <c:pt idx="19">
                  <c:v>3</c:v>
                </c:pt>
                <c:pt idx="20">
                  <c:v>4</c:v>
                </c:pt>
                <c:pt idx="21">
                  <c:v>5</c:v>
                </c:pt>
                <c:pt idx="22" formatCode="General">
                  <c:v>6</c:v>
                </c:pt>
                <c:pt idx="23" formatCode="General">
                  <c:v>7</c:v>
                </c:pt>
                <c:pt idx="24" formatCode="General">
                  <c:v>8</c:v>
                </c:pt>
                <c:pt idx="25" formatCode="General">
                  <c:v>9</c:v>
                </c:pt>
                <c:pt idx="26" formatCode="General">
                  <c:v>10</c:v>
                </c:pt>
                <c:pt idx="27" formatCode="General">
                  <c:v>11</c:v>
                </c:pt>
                <c:pt idx="28" formatCode="General">
                  <c:v>12</c:v>
                </c:pt>
                <c:pt idx="29" formatCode="General">
                  <c:v>13</c:v>
                </c:pt>
                <c:pt idx="30" formatCode="General">
                  <c:v>14</c:v>
                </c:pt>
                <c:pt idx="31" formatCode="General">
                  <c:v>15</c:v>
                </c:pt>
                <c:pt idx="32" formatCode="General">
                  <c:v>16</c:v>
                </c:pt>
              </c:numCache>
            </c:numRef>
          </c:xVal>
          <c:yVal>
            <c:numRef>
              <c:f>distribution!$AN$19:$AN$51</c:f>
              <c:numCache>
                <c:formatCode>General</c:formatCode>
                <c:ptCount val="33"/>
                <c:pt idx="0">
                  <c:v>2.641182857260544</c:v>
                </c:pt>
                <c:pt idx="1">
                  <c:v>3.9354676837268667</c:v>
                </c:pt>
                <c:pt idx="2">
                  <c:v>6.955465612148287</c:v>
                </c:pt>
                <c:pt idx="3">
                  <c:v>11.995810586761039</c:v>
                </c:pt>
                <c:pt idx="4">
                  <c:v>20.413923279224925</c:v>
                </c:pt>
                <c:pt idx="5">
                  <c:v>33.567224361199749</c:v>
                </c:pt>
                <c:pt idx="6">
                  <c:v>54.612506092359467</c:v>
                </c:pt>
                <c:pt idx="7">
                  <c:v>86.601334323722227</c:v>
                </c:pt>
                <c:pt idx="8">
                  <c:v>137.84659533909615</c:v>
                </c:pt>
                <c:pt idx="9">
                  <c:v>203.08696870569128</c:v>
                </c:pt>
                <c:pt idx="10">
                  <c:v>275.69319067819231</c:v>
                </c:pt>
                <c:pt idx="11">
                  <c:v>352.50846899692527</c:v>
                </c:pt>
                <c:pt idx="12">
                  <c:v>425.11469096942625</c:v>
                </c:pt>
                <c:pt idx="13">
                  <c:v>497.72091294192734</c:v>
                </c:pt>
                <c:pt idx="14">
                  <c:v>553.49090952950053</c:v>
                </c:pt>
                <c:pt idx="15">
                  <c:v>589.26788847247212</c:v>
                </c:pt>
                <c:pt idx="16">
                  <c:v>600.84279342460991</c:v>
                </c:pt>
                <c:pt idx="17">
                  <c:v>588.21562438591411</c:v>
                </c:pt>
                <c:pt idx="18">
                  <c:v>549.28185318326859</c:v>
                </c:pt>
                <c:pt idx="19">
                  <c:v>491.40732842257938</c:v>
                </c:pt>
                <c:pt idx="20">
                  <c:v>419.85337053663631</c:v>
                </c:pt>
                <c:pt idx="21">
                  <c:v>348.29941265069328</c:v>
                </c:pt>
                <c:pt idx="22">
                  <c:v>271.48413433196032</c:v>
                </c:pt>
                <c:pt idx="23">
                  <c:v>198.87791235945932</c:v>
                </c:pt>
                <c:pt idx="24">
                  <c:v>132.58527490630621</c:v>
                </c:pt>
                <c:pt idx="25">
                  <c:v>83.654994881359883</c:v>
                </c:pt>
                <c:pt idx="26">
                  <c:v>52.718430736555085</c:v>
                </c:pt>
                <c:pt idx="27">
                  <c:v>33.041092317920757</c:v>
                </c:pt>
                <c:pt idx="28">
                  <c:v>20.098244053257531</c:v>
                </c:pt>
                <c:pt idx="29">
                  <c:v>12.311489812728434</c:v>
                </c:pt>
                <c:pt idx="30">
                  <c:v>6.7134448722399496</c:v>
                </c:pt>
                <c:pt idx="31">
                  <c:v>3.7250148664152696</c:v>
                </c:pt>
                <c:pt idx="32">
                  <c:v>2.3781168356210478</c:v>
                </c:pt>
              </c:numCache>
            </c:numRef>
          </c:yVal>
          <c:smooth val="0"/>
          <c:extLst>
            <c:ext xmlns:c16="http://schemas.microsoft.com/office/drawing/2014/chart" uri="{C3380CC4-5D6E-409C-BE32-E72D297353CC}">
              <c16:uniqueId val="{00000004-EB52-4FD5-B163-331BC540BDEC}"/>
            </c:ext>
          </c:extLst>
        </c:ser>
        <c:dLbls>
          <c:showLegendKey val="0"/>
          <c:showVal val="0"/>
          <c:showCatName val="0"/>
          <c:showSerName val="0"/>
          <c:showPercent val="0"/>
          <c:showBubbleSize val="0"/>
        </c:dLbls>
        <c:axId val="716258319"/>
        <c:axId val="716257487"/>
      </c:scatterChart>
      <c:valAx>
        <c:axId val="716258319"/>
        <c:scaling>
          <c:orientation val="minMax"/>
          <c:min val="-2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X</a:t>
                </a:r>
                <a:r>
                  <a:rPr lang="en-US" sz="1200" b="1" baseline="0"/>
                  <a:t> or Y distance (mm)</a:t>
                </a:r>
                <a:endParaRPr lang="en-US" sz="1200" b="1"/>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716257487"/>
        <c:crosses val="autoZero"/>
        <c:crossBetween val="midCat"/>
      </c:valAx>
      <c:valAx>
        <c:axId val="71625748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Irradiance (W/m</a:t>
                </a:r>
                <a:r>
                  <a:rPr lang="en-US" sz="1200" b="1" baseline="30000"/>
                  <a:t>2</a:t>
                </a:r>
                <a:r>
                  <a:rPr lang="en-US" sz="1200" b="1" baseline="0"/>
                  <a:t>)</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16258319"/>
        <c:crosses val="autoZero"/>
        <c:crossBetween val="midCat"/>
      </c:valAx>
      <c:spPr>
        <a:noFill/>
        <a:ln>
          <a:noFill/>
        </a:ln>
        <a:effectLst/>
      </c:spPr>
    </c:plotArea>
    <c:legend>
      <c:legendPos val="r"/>
      <c:layout>
        <c:manualLayout>
          <c:xMode val="edge"/>
          <c:yMode val="edge"/>
          <c:x val="0.50178368151214858"/>
          <c:y val="0.18991452400496917"/>
          <c:w val="0.30753945281136447"/>
          <c:h val="0.27341694788142018"/>
        </c:manualLayout>
      </c:layout>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a:t>Percent loss relative to aligned</a:t>
            </a:r>
          </a:p>
        </c:rich>
      </c:tx>
      <c:layout>
        <c:manualLayout>
          <c:xMode val="edge"/>
          <c:yMode val="edge"/>
          <c:x val="0.23390690647322637"/>
          <c:y val="4.5472524560198013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541564922635512"/>
          <c:y val="0.17777777777777778"/>
          <c:w val="0.81016443696582985"/>
          <c:h val="0.60425925925925927"/>
        </c:manualLayout>
      </c:layout>
      <c:scatterChart>
        <c:scatterStyle val="lineMarker"/>
        <c:varyColors val="0"/>
        <c:ser>
          <c:idx val="0"/>
          <c:order val="0"/>
          <c:tx>
            <c:v>Measured, translation</c:v>
          </c:tx>
          <c:spPr>
            <a:ln w="19050" cap="rnd">
              <a:noFill/>
              <a:round/>
            </a:ln>
            <a:effectLst/>
          </c:spPr>
          <c:marker>
            <c:symbol val="circle"/>
            <c:size val="5"/>
            <c:spPr>
              <a:solidFill>
                <a:schemeClr val="accent1"/>
              </a:solidFill>
              <a:ln w="9525">
                <a:solidFill>
                  <a:schemeClr val="accent1"/>
                </a:solidFill>
              </a:ln>
              <a:effectLst/>
            </c:spPr>
          </c:marker>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Sheet1!$Q$24:$Q$34</c:f>
              <c:numCache>
                <c:formatCode>General</c:formatCode>
                <c:ptCount val="11"/>
                <c:pt idx="0">
                  <c:v>0</c:v>
                </c:pt>
                <c:pt idx="1">
                  <c:v>3.6634887005649972</c:v>
                </c:pt>
                <c:pt idx="2">
                  <c:v>11.559851694915281</c:v>
                </c:pt>
                <c:pt idx="3">
                  <c:v>22.091278248587585</c:v>
                </c:pt>
                <c:pt idx="4">
                  <c:v>35.372528248587585</c:v>
                </c:pt>
                <c:pt idx="5">
                  <c:v>47.695974576271198</c:v>
                </c:pt>
                <c:pt idx="6">
                  <c:v>60.527012711864423</c:v>
                </c:pt>
                <c:pt idx="7">
                  <c:v>73.027012711864415</c:v>
                </c:pt>
                <c:pt idx="8">
                  <c:v>83.196504237288138</c:v>
                </c:pt>
                <c:pt idx="9">
                  <c:v>91.357697740112997</c:v>
                </c:pt>
                <c:pt idx="10">
                  <c:v>95.983403954802256</c:v>
                </c:pt>
              </c:numCache>
            </c:numRef>
          </c:yVal>
          <c:smooth val="0"/>
          <c:extLst>
            <c:ext xmlns:c16="http://schemas.microsoft.com/office/drawing/2014/chart" uri="{C3380CC4-5D6E-409C-BE32-E72D297353CC}">
              <c16:uniqueId val="{00000000-EFC6-41D4-8CBC-7BEA489BBEB8}"/>
            </c:ext>
          </c:extLst>
        </c:ser>
        <c:ser>
          <c:idx val="2"/>
          <c:order val="1"/>
          <c:tx>
            <c:v>Modelled, translation</c:v>
          </c:tx>
          <c:spPr>
            <a:ln w="25400" cap="rnd">
              <a:solidFill>
                <a:schemeClr val="accent1"/>
              </a:solidFill>
              <a:round/>
            </a:ln>
            <a:effectLst/>
          </c:spPr>
          <c:marker>
            <c:symbol val="circle"/>
            <c:size val="5"/>
            <c:spPr>
              <a:noFill/>
              <a:ln w="9525">
                <a:noFill/>
              </a:ln>
              <a:effectLst/>
            </c:spPr>
          </c:marker>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Sheet1!$N$67:$N$77</c:f>
              <c:numCache>
                <c:formatCode>General</c:formatCode>
                <c:ptCount val="11"/>
                <c:pt idx="0">
                  <c:v>0</c:v>
                </c:pt>
                <c:pt idx="1">
                  <c:v>1.6666666666666714</c:v>
                </c:pt>
                <c:pt idx="2">
                  <c:v>6.6666666666666714</c:v>
                </c:pt>
                <c:pt idx="3">
                  <c:v>13.333333333333329</c:v>
                </c:pt>
                <c:pt idx="4">
                  <c:v>24.833333333333329</c:v>
                </c:pt>
                <c:pt idx="5">
                  <c:v>36.5</c:v>
                </c:pt>
                <c:pt idx="6">
                  <c:v>48.666666666666671</c:v>
                </c:pt>
                <c:pt idx="7">
                  <c:v>60.166666666666671</c:v>
                </c:pt>
                <c:pt idx="8">
                  <c:v>70.833333333333329</c:v>
                </c:pt>
                <c:pt idx="9">
                  <c:v>80.833333333333329</c:v>
                </c:pt>
                <c:pt idx="10">
                  <c:v>88.666666666666671</c:v>
                </c:pt>
              </c:numCache>
            </c:numRef>
          </c:yVal>
          <c:smooth val="0"/>
          <c:extLst>
            <c:ext xmlns:c16="http://schemas.microsoft.com/office/drawing/2014/chart" uri="{C3380CC4-5D6E-409C-BE32-E72D297353CC}">
              <c16:uniqueId val="{00000001-EFC6-41D4-8CBC-7BEA489BBEB8}"/>
            </c:ext>
          </c:extLst>
        </c:ser>
        <c:ser>
          <c:idx val="1"/>
          <c:order val="2"/>
          <c:tx>
            <c:v>Measured, piston</c:v>
          </c:tx>
          <c:spPr>
            <a:ln w="19050" cap="rnd">
              <a:noFill/>
              <a:round/>
            </a:ln>
            <a:effectLst/>
          </c:spPr>
          <c:marker>
            <c:symbol val="circle"/>
            <c:size val="5"/>
            <c:spPr>
              <a:solidFill>
                <a:schemeClr val="accent2"/>
              </a:solidFill>
              <a:ln w="9525">
                <a:solidFill>
                  <a:schemeClr val="accent2"/>
                </a:solidFill>
              </a:ln>
              <a:effectLst/>
            </c:spPr>
          </c:marker>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Sheet1!$Z$24:$Z$34</c:f>
              <c:numCache>
                <c:formatCode>General</c:formatCode>
                <c:ptCount val="11"/>
                <c:pt idx="0">
                  <c:v>0</c:v>
                </c:pt>
                <c:pt idx="1">
                  <c:v>0.72307554118384587</c:v>
                </c:pt>
                <c:pt idx="2">
                  <c:v>3.4267493038713468</c:v>
                </c:pt>
                <c:pt idx="3">
                  <c:v>6.9747597233450165</c:v>
                </c:pt>
                <c:pt idx="4">
                  <c:v>10.88206233719572</c:v>
                </c:pt>
                <c:pt idx="5">
                  <c:v>14.933081828797256</c:v>
                </c:pt>
                <c:pt idx="6">
                  <c:v>19.168238570017067</c:v>
                </c:pt>
                <c:pt idx="7">
                  <c:v>24.1129973951316</c:v>
                </c:pt>
                <c:pt idx="8">
                  <c:v>28.932003952214131</c:v>
                </c:pt>
                <c:pt idx="9">
                  <c:v>33.679152070421253</c:v>
                </c:pt>
                <c:pt idx="10">
                  <c:v>37.707715799874244</c:v>
                </c:pt>
              </c:numCache>
            </c:numRef>
          </c:yVal>
          <c:smooth val="0"/>
          <c:extLst>
            <c:ext xmlns:c16="http://schemas.microsoft.com/office/drawing/2014/chart" uri="{C3380CC4-5D6E-409C-BE32-E72D297353CC}">
              <c16:uniqueId val="{00000002-EFC6-41D4-8CBC-7BEA489BBEB8}"/>
            </c:ext>
          </c:extLst>
        </c:ser>
        <c:ser>
          <c:idx val="3"/>
          <c:order val="3"/>
          <c:tx>
            <c:v>Modelled, piston</c:v>
          </c:tx>
          <c:spPr>
            <a:ln w="25400" cap="rnd">
              <a:solidFill>
                <a:schemeClr val="accent2"/>
              </a:solidFill>
              <a:round/>
            </a:ln>
            <a:effectLst/>
          </c:spPr>
          <c:marker>
            <c:symbol val="circle"/>
            <c:size val="5"/>
            <c:spPr>
              <a:noFill/>
              <a:ln w="9525">
                <a:noFill/>
              </a:ln>
              <a:effectLst/>
            </c:spPr>
          </c:marker>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Sheet1!$Y$67:$Y$77</c:f>
              <c:numCache>
                <c:formatCode>General</c:formatCode>
                <c:ptCount val="11"/>
                <c:pt idx="0">
                  <c:v>0</c:v>
                </c:pt>
                <c:pt idx="1">
                  <c:v>1.6666666666666714</c:v>
                </c:pt>
                <c:pt idx="2">
                  <c:v>5</c:v>
                </c:pt>
                <c:pt idx="3">
                  <c:v>8.3333333333333428</c:v>
                </c:pt>
                <c:pt idx="4">
                  <c:v>11.666666666666671</c:v>
                </c:pt>
                <c:pt idx="5">
                  <c:v>16.666666666666657</c:v>
                </c:pt>
                <c:pt idx="6">
                  <c:v>21.5</c:v>
                </c:pt>
                <c:pt idx="7">
                  <c:v>26.166666666666671</c:v>
                </c:pt>
                <c:pt idx="8">
                  <c:v>31</c:v>
                </c:pt>
                <c:pt idx="9">
                  <c:v>36.166666666666671</c:v>
                </c:pt>
                <c:pt idx="10">
                  <c:v>41</c:v>
                </c:pt>
              </c:numCache>
            </c:numRef>
          </c:yVal>
          <c:smooth val="0"/>
          <c:extLst>
            <c:ext xmlns:c16="http://schemas.microsoft.com/office/drawing/2014/chart" uri="{C3380CC4-5D6E-409C-BE32-E72D297353CC}">
              <c16:uniqueId val="{00000003-EFC6-41D4-8CBC-7BEA489BBEB8}"/>
            </c:ext>
          </c:extLst>
        </c:ser>
        <c:dLbls>
          <c:showLegendKey val="0"/>
          <c:showVal val="0"/>
          <c:showCatName val="0"/>
          <c:showSerName val="0"/>
          <c:showPercent val="0"/>
          <c:showBubbleSize val="0"/>
        </c:dLbls>
        <c:axId val="770417424"/>
        <c:axId val="770423664"/>
      </c:scatterChart>
      <c:valAx>
        <c:axId val="770417424"/>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misalignment</a:t>
                </a:r>
                <a:r>
                  <a:rPr lang="en-US" sz="1400" baseline="0"/>
                  <a:t> (mm)</a:t>
                </a:r>
                <a:endParaRPr lang="en-US" sz="1400"/>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0423664"/>
        <c:crosses val="autoZero"/>
        <c:crossBetween val="midCat"/>
      </c:valAx>
      <c:valAx>
        <c:axId val="770423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Percent Loss (%)</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0417424"/>
        <c:crosses val="autoZero"/>
        <c:crossBetween val="midCat"/>
      </c:valAx>
      <c:spPr>
        <a:noFill/>
        <a:ln>
          <a:noFill/>
        </a:ln>
        <a:effectLst/>
      </c:spPr>
    </c:plotArea>
    <c:legend>
      <c:legendPos val="r"/>
      <c:layout>
        <c:manualLayout>
          <c:xMode val="edge"/>
          <c:yMode val="edge"/>
          <c:x val="0.13508480459684799"/>
          <c:y val="0.21667104111986002"/>
          <c:w val="0.37149205417202685"/>
          <c:h val="0.2953616214639836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a:t>Irradiance sensitivity to asphere translation</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Measured</c:v>
          </c:tx>
          <c:spPr>
            <a:ln w="19050" cap="rnd">
              <a:no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Sheet1!$P$24:$P$34</c:f>
                <c:numCache>
                  <c:formatCode>General</c:formatCode>
                  <c:ptCount val="11"/>
                  <c:pt idx="0">
                    <c:v>0.97979589711326198</c:v>
                  </c:pt>
                  <c:pt idx="1">
                    <c:v>3.0879694874715913</c:v>
                  </c:pt>
                  <c:pt idx="2">
                    <c:v>2.8879058156387178</c:v>
                  </c:pt>
                  <c:pt idx="3">
                    <c:v>3.8663792996663937</c:v>
                  </c:pt>
                  <c:pt idx="4">
                    <c:v>0.73181661333667747</c:v>
                  </c:pt>
                  <c:pt idx="5">
                    <c:v>6.1497967446087136</c:v>
                  </c:pt>
                  <c:pt idx="6">
                    <c:v>5.2198339692624858</c:v>
                  </c:pt>
                  <c:pt idx="7">
                    <c:v>0.90921211313239703</c:v>
                  </c:pt>
                  <c:pt idx="8">
                    <c:v>2.0461345670963795</c:v>
                  </c:pt>
                  <c:pt idx="9">
                    <c:v>2.2425184255405526</c:v>
                  </c:pt>
                  <c:pt idx="10">
                    <c:v>1.3960261060914605</c:v>
                  </c:pt>
                </c:numCache>
              </c:numRef>
            </c:plus>
            <c:minus>
              <c:numRef>
                <c:f>Sheet1!$P$24:$P$34</c:f>
                <c:numCache>
                  <c:formatCode>General</c:formatCode>
                  <c:ptCount val="11"/>
                  <c:pt idx="0">
                    <c:v>0.97979589711326198</c:v>
                  </c:pt>
                  <c:pt idx="1">
                    <c:v>3.0879694874715913</c:v>
                  </c:pt>
                  <c:pt idx="2">
                    <c:v>2.8879058156387178</c:v>
                  </c:pt>
                  <c:pt idx="3">
                    <c:v>3.8663792996663937</c:v>
                  </c:pt>
                  <c:pt idx="4">
                    <c:v>0.73181661333667747</c:v>
                  </c:pt>
                  <c:pt idx="5">
                    <c:v>6.1497967446087136</c:v>
                  </c:pt>
                  <c:pt idx="6">
                    <c:v>5.2198339692624858</c:v>
                  </c:pt>
                  <c:pt idx="7">
                    <c:v>0.90921211313239703</c:v>
                  </c:pt>
                  <c:pt idx="8">
                    <c:v>2.0461345670963795</c:v>
                  </c:pt>
                  <c:pt idx="9">
                    <c:v>2.2425184255405526</c:v>
                  </c:pt>
                  <c:pt idx="10">
                    <c:v>1.3960261060914605</c:v>
                  </c:pt>
                </c:numCache>
              </c:numRef>
            </c:minus>
            <c:spPr>
              <a:noFill/>
              <a:ln w="9525" cap="flat" cmpd="sng" algn="ctr">
                <a:solidFill>
                  <a:schemeClr val="tx1">
                    <a:lumMod val="65000"/>
                    <a:lumOff val="35000"/>
                  </a:schemeClr>
                </a:solidFill>
                <a:round/>
              </a:ln>
              <a:effectLst/>
            </c:spPr>
          </c:errBars>
          <c:errBars>
            <c:errDir val="x"/>
            <c:errBarType val="both"/>
            <c:errValType val="fixedVal"/>
            <c:noEndCap val="0"/>
            <c:val val="1.0000000000000002E-2"/>
            <c:spPr>
              <a:noFill/>
              <a:ln w="9525" cap="flat" cmpd="sng" algn="ctr">
                <a:solidFill>
                  <a:schemeClr val="tx1">
                    <a:lumMod val="65000"/>
                    <a:lumOff val="35000"/>
                  </a:schemeClr>
                </a:solidFill>
                <a:round/>
              </a:ln>
              <a:effectLst/>
            </c:spPr>
          </c:errBars>
          <c:xVal>
            <c:numRef>
              <c:f>Sheet1!$K$24:$K$34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Sheet1!$O$24:$O$34</c:f>
              <c:numCache>
                <c:formatCode>General</c:formatCode>
                <c:ptCount val="11"/>
                <c:pt idx="0">
                  <c:v>755.20000000000016</c:v>
                </c:pt>
                <c:pt idx="1">
                  <c:v>727.5333333333333</c:v>
                </c:pt>
                <c:pt idx="2">
                  <c:v>667.9</c:v>
                </c:pt>
                <c:pt idx="3">
                  <c:v>588.36666666666667</c:v>
                </c:pt>
                <c:pt idx="4">
                  <c:v>488.06666666666666</c:v>
                </c:pt>
                <c:pt idx="5">
                  <c:v>395</c:v>
                </c:pt>
                <c:pt idx="6">
                  <c:v>298.09999999999997</c:v>
                </c:pt>
                <c:pt idx="7">
                  <c:v>203.69999999999996</c:v>
                </c:pt>
                <c:pt idx="8">
                  <c:v>126.89999999999999</c:v>
                </c:pt>
                <c:pt idx="9">
                  <c:v>65.266666666666666</c:v>
                </c:pt>
                <c:pt idx="10">
                  <c:v>30.333333333333332</c:v>
                </c:pt>
              </c:numCache>
            </c:numRef>
          </c:yVal>
          <c:smooth val="0"/>
          <c:extLst>
            <c:ext xmlns:c16="http://schemas.microsoft.com/office/drawing/2014/chart" uri="{C3380CC4-5D6E-409C-BE32-E72D297353CC}">
              <c16:uniqueId val="{00000000-A708-4D57-B752-2F5A14BF6D5A}"/>
            </c:ext>
          </c:extLst>
        </c:ser>
        <c:ser>
          <c:idx val="1"/>
          <c:order val="1"/>
          <c:tx>
            <c:v>Modelled</c:v>
          </c:tx>
          <c:spPr>
            <a:ln w="25400" cap="rnd">
              <a:solidFill>
                <a:schemeClr val="accent1"/>
              </a:solidFill>
              <a:round/>
            </a:ln>
            <a:effectLst/>
          </c:spPr>
          <c:marker>
            <c:symbol val="circle"/>
            <c:size val="5"/>
            <c:spPr>
              <a:noFill/>
              <a:ln w="9525">
                <a:noFill/>
              </a:ln>
              <a:effectLst/>
            </c:spPr>
          </c:marker>
          <c:xVal>
            <c:numRef>
              <c:f>Sheet1!$K$67:$K$77</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Sheet1!$L$67:$L$77</c:f>
              <c:numCache>
                <c:formatCode>General</c:formatCode>
                <c:ptCount val="11"/>
                <c:pt idx="0">
                  <c:v>600</c:v>
                </c:pt>
                <c:pt idx="1">
                  <c:v>590</c:v>
                </c:pt>
                <c:pt idx="2">
                  <c:v>560</c:v>
                </c:pt>
                <c:pt idx="3">
                  <c:v>520</c:v>
                </c:pt>
                <c:pt idx="4">
                  <c:v>451</c:v>
                </c:pt>
                <c:pt idx="5">
                  <c:v>381</c:v>
                </c:pt>
                <c:pt idx="6">
                  <c:v>308</c:v>
                </c:pt>
                <c:pt idx="7">
                  <c:v>239</c:v>
                </c:pt>
                <c:pt idx="8">
                  <c:v>175</c:v>
                </c:pt>
                <c:pt idx="9">
                  <c:v>115</c:v>
                </c:pt>
                <c:pt idx="10">
                  <c:v>68</c:v>
                </c:pt>
              </c:numCache>
            </c:numRef>
          </c:yVal>
          <c:smooth val="0"/>
          <c:extLst>
            <c:ext xmlns:c16="http://schemas.microsoft.com/office/drawing/2014/chart" uri="{C3380CC4-5D6E-409C-BE32-E72D297353CC}">
              <c16:uniqueId val="{00000001-A708-4D57-B752-2F5A14BF6D5A}"/>
            </c:ext>
          </c:extLst>
        </c:ser>
        <c:dLbls>
          <c:showLegendKey val="0"/>
          <c:showVal val="0"/>
          <c:showCatName val="0"/>
          <c:showSerName val="0"/>
          <c:showPercent val="0"/>
          <c:showBubbleSize val="0"/>
        </c:dLbls>
        <c:axId val="632608656"/>
        <c:axId val="632610736"/>
      </c:scatterChart>
      <c:valAx>
        <c:axId val="632608656"/>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distance x translation (mm)</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2610736"/>
        <c:crosses val="autoZero"/>
        <c:crossBetween val="midCat"/>
      </c:valAx>
      <c:valAx>
        <c:axId val="6326107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Irradiance (W/m</a:t>
                </a:r>
                <a:r>
                  <a:rPr lang="en-US" sz="1400" baseline="30000"/>
                  <a:t>2</a:t>
                </a:r>
                <a:r>
                  <a:rPr lang="en-US" sz="1400"/>
                  <a: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2608656"/>
        <c:crosses val="autoZero"/>
        <c:crossBetween val="midCat"/>
      </c:valAx>
      <c:spPr>
        <a:noFill/>
        <a:ln>
          <a:noFill/>
        </a:ln>
        <a:effectLst/>
      </c:spPr>
    </c:plotArea>
    <c:legend>
      <c:legendPos val="r"/>
      <c:layout>
        <c:manualLayout>
          <c:xMode val="edge"/>
          <c:yMode val="edge"/>
          <c:x val="0.78496623266751686"/>
          <c:y val="0.33515757337721952"/>
          <c:w val="0.18583715689802838"/>
          <c:h val="0.244039343345871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a:t>Irradiance sensitivity to asphere piston</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Measured</c:v>
          </c:tx>
          <c:spPr>
            <a:ln w="19050" cap="rnd">
              <a:no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Sheet1!$Y$24:$Y$34</c:f>
                <c:numCache>
                  <c:formatCode>General</c:formatCode>
                  <c:ptCount val="11"/>
                  <c:pt idx="0">
                    <c:v>2.7904599381941626</c:v>
                  </c:pt>
                  <c:pt idx="1">
                    <c:v>1.3123346456686351</c:v>
                  </c:pt>
                  <c:pt idx="2">
                    <c:v>5.2359865885576307</c:v>
                  </c:pt>
                  <c:pt idx="3">
                    <c:v>6.4613380107288343</c:v>
                  </c:pt>
                  <c:pt idx="4">
                    <c:v>10.770742262671071</c:v>
                  </c:pt>
                  <c:pt idx="5">
                    <c:v>10.041358916445937</c:v>
                  </c:pt>
                  <c:pt idx="6">
                    <c:v>9.7270527682107293</c:v>
                  </c:pt>
                  <c:pt idx="7">
                    <c:v>9.5952534562089031</c:v>
                  </c:pt>
                  <c:pt idx="8">
                    <c:v>4.9134735393835394</c:v>
                  </c:pt>
                  <c:pt idx="9">
                    <c:v>5.9004707910094281</c:v>
                  </c:pt>
                  <c:pt idx="10">
                    <c:v>2.0531818125912586</c:v>
                  </c:pt>
                </c:numCache>
              </c:numRef>
            </c:plus>
            <c:minus>
              <c:numRef>
                <c:f>Sheet1!$Y$24:$Y$34</c:f>
                <c:numCache>
                  <c:formatCode>General</c:formatCode>
                  <c:ptCount val="11"/>
                  <c:pt idx="0">
                    <c:v>2.7904599381941626</c:v>
                  </c:pt>
                  <c:pt idx="1">
                    <c:v>1.3123346456686351</c:v>
                  </c:pt>
                  <c:pt idx="2">
                    <c:v>5.2359865885576307</c:v>
                  </c:pt>
                  <c:pt idx="3">
                    <c:v>6.4613380107288343</c:v>
                  </c:pt>
                  <c:pt idx="4">
                    <c:v>10.770742262671071</c:v>
                  </c:pt>
                  <c:pt idx="5">
                    <c:v>10.041358916445937</c:v>
                  </c:pt>
                  <c:pt idx="6">
                    <c:v>9.7270527682107293</c:v>
                  </c:pt>
                  <c:pt idx="7">
                    <c:v>9.5952534562089031</c:v>
                  </c:pt>
                  <c:pt idx="8">
                    <c:v>4.9134735393835394</c:v>
                  </c:pt>
                  <c:pt idx="9">
                    <c:v>5.9004707910094281</c:v>
                  </c:pt>
                  <c:pt idx="10">
                    <c:v>2.0531818125912586</c:v>
                  </c:pt>
                </c:numCache>
              </c:numRef>
            </c:minus>
            <c:spPr>
              <a:noFill/>
              <a:ln w="9525" cap="flat" cmpd="sng" algn="ctr">
                <a:solidFill>
                  <a:schemeClr val="tx1">
                    <a:lumMod val="65000"/>
                    <a:lumOff val="35000"/>
                  </a:schemeClr>
                </a:solidFill>
                <a:round/>
              </a:ln>
              <a:effectLst/>
            </c:spPr>
          </c:errBars>
          <c:errBars>
            <c:errDir val="x"/>
            <c:errBarType val="both"/>
            <c:errValType val="fixedVal"/>
            <c:noEndCap val="0"/>
            <c:val val="1.0000000000000002E-2"/>
            <c:spPr>
              <a:noFill/>
              <a:ln w="9525" cap="flat" cmpd="sng" algn="ctr">
                <a:solidFill>
                  <a:schemeClr val="tx1">
                    <a:lumMod val="65000"/>
                    <a:lumOff val="35000"/>
                  </a:schemeClr>
                </a:solidFill>
                <a:round/>
              </a:ln>
              <a:effectLst/>
            </c:spPr>
          </c:errBars>
          <c:xVal>
            <c:numRef>
              <c:f>Sheet1!$T$24:$T$34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Sheet1!$X$24:$X$34</c:f>
              <c:numCache>
                <c:formatCode>General</c:formatCode>
                <c:ptCount val="11"/>
                <c:pt idx="0">
                  <c:v>742.19999999999993</c:v>
                </c:pt>
                <c:pt idx="1">
                  <c:v>736.83333333333337</c:v>
                </c:pt>
                <c:pt idx="2">
                  <c:v>716.76666666666677</c:v>
                </c:pt>
                <c:pt idx="3">
                  <c:v>690.43333333333328</c:v>
                </c:pt>
                <c:pt idx="4">
                  <c:v>661.43333333333328</c:v>
                </c:pt>
                <c:pt idx="5">
                  <c:v>631.36666666666667</c:v>
                </c:pt>
                <c:pt idx="6">
                  <c:v>599.93333333333328</c:v>
                </c:pt>
                <c:pt idx="7">
                  <c:v>563.23333333333323</c:v>
                </c:pt>
                <c:pt idx="8">
                  <c:v>527.4666666666667</c:v>
                </c:pt>
                <c:pt idx="9">
                  <c:v>492.23333333333335</c:v>
                </c:pt>
                <c:pt idx="10">
                  <c:v>462.33333333333331</c:v>
                </c:pt>
              </c:numCache>
            </c:numRef>
          </c:yVal>
          <c:smooth val="0"/>
          <c:extLst>
            <c:ext xmlns:c16="http://schemas.microsoft.com/office/drawing/2014/chart" uri="{C3380CC4-5D6E-409C-BE32-E72D297353CC}">
              <c16:uniqueId val="{00000000-E313-45C1-94AE-4B8FFE5A4FFC}"/>
            </c:ext>
          </c:extLst>
        </c:ser>
        <c:ser>
          <c:idx val="1"/>
          <c:order val="1"/>
          <c:tx>
            <c:v>Modelled</c:v>
          </c:tx>
          <c:spPr>
            <a:ln w="25400" cap="rnd">
              <a:solidFill>
                <a:schemeClr val="accent2"/>
              </a:solidFill>
              <a:round/>
            </a:ln>
            <a:effectLst/>
          </c:spPr>
          <c:marker>
            <c:symbol val="circle"/>
            <c:size val="5"/>
            <c:spPr>
              <a:noFill/>
              <a:ln w="9525">
                <a:noFill/>
              </a:ln>
              <a:effectLst/>
            </c:spPr>
          </c:marker>
          <c:xVal>
            <c:numRef>
              <c:f>Sheet1!$S$54:$S$64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xVal>
          <c:yVal>
            <c:numRef>
              <c:f>Sheet1!$T$67:$T$77</c:f>
              <c:numCache>
                <c:formatCode>General</c:formatCode>
                <c:ptCount val="11"/>
                <c:pt idx="0">
                  <c:v>600</c:v>
                </c:pt>
                <c:pt idx="1">
                  <c:v>590</c:v>
                </c:pt>
                <c:pt idx="2">
                  <c:v>570</c:v>
                </c:pt>
                <c:pt idx="3">
                  <c:v>550</c:v>
                </c:pt>
                <c:pt idx="4">
                  <c:v>530</c:v>
                </c:pt>
                <c:pt idx="5">
                  <c:v>500</c:v>
                </c:pt>
                <c:pt idx="6">
                  <c:v>471</c:v>
                </c:pt>
                <c:pt idx="7">
                  <c:v>443</c:v>
                </c:pt>
                <c:pt idx="8">
                  <c:v>414</c:v>
                </c:pt>
                <c:pt idx="9">
                  <c:v>383</c:v>
                </c:pt>
                <c:pt idx="10">
                  <c:v>354</c:v>
                </c:pt>
              </c:numCache>
            </c:numRef>
          </c:yVal>
          <c:smooth val="0"/>
          <c:extLst>
            <c:ext xmlns:c16="http://schemas.microsoft.com/office/drawing/2014/chart" uri="{C3380CC4-5D6E-409C-BE32-E72D297353CC}">
              <c16:uniqueId val="{00000001-E313-45C1-94AE-4B8FFE5A4FFC}"/>
            </c:ext>
          </c:extLst>
        </c:ser>
        <c:dLbls>
          <c:showLegendKey val="0"/>
          <c:showVal val="0"/>
          <c:showCatName val="0"/>
          <c:showSerName val="0"/>
          <c:showPercent val="0"/>
          <c:showBubbleSize val="0"/>
        </c:dLbls>
        <c:axId val="837850400"/>
        <c:axId val="837851232"/>
      </c:scatterChart>
      <c:valAx>
        <c:axId val="837850400"/>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distance towards LED (mm)</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7851232"/>
        <c:crosses val="autoZero"/>
        <c:crossBetween val="midCat"/>
      </c:valAx>
      <c:valAx>
        <c:axId val="837851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Irradiance (W/m</a:t>
                </a:r>
                <a:r>
                  <a:rPr lang="en-US" sz="1400" baseline="30000"/>
                  <a:t>2</a:t>
                </a:r>
                <a:r>
                  <a:rPr lang="en-US" sz="1400"/>
                  <a: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7850400"/>
        <c:crosses val="autoZero"/>
        <c:crossBetween val="midCat"/>
      </c:valAx>
      <c:spPr>
        <a:noFill/>
        <a:ln>
          <a:noFill/>
        </a:ln>
        <a:effectLst/>
      </c:spPr>
    </c:plotArea>
    <c:legend>
      <c:legendPos val="r"/>
      <c:layout>
        <c:manualLayout>
          <c:xMode val="edge"/>
          <c:yMode val="edge"/>
          <c:x val="0.78496623266751686"/>
          <c:y val="0.31985684785777796"/>
          <c:w val="0.18583715689802838"/>
          <c:h val="0.244039343345871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124117-2056-F04A-9DC1-DAF80AA380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E5C68E7-4825-434A-9CDF-FD932A5E49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D5ABFE-584F-F04D-BC99-C1ACD68CCFEE}" type="datetimeFigureOut">
              <a:rPr lang="en-US" smtClean="0"/>
              <a:t>1/24/2024</a:t>
            </a:fld>
            <a:endParaRPr lang="en-US" dirty="0"/>
          </a:p>
        </p:txBody>
      </p:sp>
      <p:sp>
        <p:nvSpPr>
          <p:cNvPr id="4" name="Footer Placeholder 3">
            <a:extLst>
              <a:ext uri="{FF2B5EF4-FFF2-40B4-BE49-F238E27FC236}">
                <a16:creationId xmlns:a16="http://schemas.microsoft.com/office/drawing/2014/main" id="{CC90449E-2ACE-1F45-B81D-525049DE91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Presentation Title</a:t>
            </a:r>
          </a:p>
        </p:txBody>
      </p:sp>
      <p:sp>
        <p:nvSpPr>
          <p:cNvPr id="5" name="Slide Number Placeholder 4">
            <a:extLst>
              <a:ext uri="{FF2B5EF4-FFF2-40B4-BE49-F238E27FC236}">
                <a16:creationId xmlns:a16="http://schemas.microsoft.com/office/drawing/2014/main" id="{3A261855-0205-944B-B8ED-2F08B876EA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3CDCC0-C608-3C4D-970A-3912D6692722}" type="slidenum">
              <a:rPr lang="en-US" smtClean="0"/>
              <a:t>‹#›</a:t>
            </a:fld>
            <a:endParaRPr lang="en-US" dirty="0"/>
          </a:p>
        </p:txBody>
      </p:sp>
    </p:spTree>
    <p:extLst>
      <p:ext uri="{BB962C8B-B14F-4D97-AF65-F5344CB8AC3E}">
        <p14:creationId xmlns:p14="http://schemas.microsoft.com/office/powerpoint/2010/main" val="334583263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5BAD06-80BF-B747-B2B2-2646110899A4}" type="datetimeFigureOut">
              <a:rPr lang="en-US" smtClean="0"/>
              <a:t>1/24/2024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Presentation Title</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8E94A1-7C40-8946-AD2E-519DF92826D0}" type="slidenum">
              <a:rPr lang="en-US" smtClean="0"/>
              <a:t>‹#›</a:t>
            </a:fld>
            <a:endParaRPr lang="en-US" dirty="0"/>
          </a:p>
        </p:txBody>
      </p:sp>
    </p:spTree>
    <p:extLst>
      <p:ext uri="{BB962C8B-B14F-4D97-AF65-F5344CB8AC3E}">
        <p14:creationId xmlns:p14="http://schemas.microsoft.com/office/powerpoint/2010/main" val="109876985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Presentation Title</a:t>
            </a:r>
            <a:endParaRPr lang="en-US" dirty="0"/>
          </a:p>
        </p:txBody>
      </p:sp>
      <p:sp>
        <p:nvSpPr>
          <p:cNvPr id="5" name="Slide Number Placeholder 4"/>
          <p:cNvSpPr>
            <a:spLocks noGrp="1"/>
          </p:cNvSpPr>
          <p:nvPr>
            <p:ph type="sldNum" sz="quarter" idx="5"/>
          </p:nvPr>
        </p:nvSpPr>
        <p:spPr/>
        <p:txBody>
          <a:bodyPr/>
          <a:lstStyle/>
          <a:p>
            <a:fld id="{988E94A1-7C40-8946-AD2E-519DF92826D0}" type="slidenum">
              <a:rPr lang="en-US" smtClean="0"/>
              <a:t>1</a:t>
            </a:fld>
            <a:endParaRPr lang="en-US" dirty="0"/>
          </a:p>
        </p:txBody>
      </p:sp>
    </p:spTree>
    <p:extLst>
      <p:ext uri="{BB962C8B-B14F-4D97-AF65-F5344CB8AC3E}">
        <p14:creationId xmlns:p14="http://schemas.microsoft.com/office/powerpoint/2010/main" val="1487081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8</a:t>
            </a:fld>
            <a:endParaRPr lang="en-US"/>
          </a:p>
        </p:txBody>
      </p:sp>
    </p:spTree>
    <p:extLst>
      <p:ext uri="{BB962C8B-B14F-4D97-AF65-F5344CB8AC3E}">
        <p14:creationId xmlns:p14="http://schemas.microsoft.com/office/powerpoint/2010/main" val="2052177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Presentation Title</a:t>
            </a:r>
            <a:endParaRPr lang="en-US" dirty="0"/>
          </a:p>
        </p:txBody>
      </p:sp>
      <p:sp>
        <p:nvSpPr>
          <p:cNvPr id="5" name="Slide Number Placeholder 4"/>
          <p:cNvSpPr>
            <a:spLocks noGrp="1"/>
          </p:cNvSpPr>
          <p:nvPr>
            <p:ph type="sldNum" sz="quarter" idx="5"/>
          </p:nvPr>
        </p:nvSpPr>
        <p:spPr/>
        <p:txBody>
          <a:bodyPr/>
          <a:lstStyle/>
          <a:p>
            <a:fld id="{988E94A1-7C40-8946-AD2E-519DF92826D0}" type="slidenum">
              <a:rPr lang="en-US" smtClean="0"/>
              <a:t>12</a:t>
            </a:fld>
            <a:endParaRPr lang="en-US" dirty="0"/>
          </a:p>
        </p:txBody>
      </p:sp>
    </p:spTree>
    <p:extLst>
      <p:ext uri="{BB962C8B-B14F-4D97-AF65-F5344CB8AC3E}">
        <p14:creationId xmlns:p14="http://schemas.microsoft.com/office/powerpoint/2010/main" val="3091642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Presentation Title</a:t>
            </a:r>
            <a:endParaRPr lang="en-US" dirty="0"/>
          </a:p>
        </p:txBody>
      </p:sp>
      <p:sp>
        <p:nvSpPr>
          <p:cNvPr id="5" name="Slide Number Placeholder 4"/>
          <p:cNvSpPr>
            <a:spLocks noGrp="1"/>
          </p:cNvSpPr>
          <p:nvPr>
            <p:ph type="sldNum" sz="quarter" idx="5"/>
          </p:nvPr>
        </p:nvSpPr>
        <p:spPr/>
        <p:txBody>
          <a:bodyPr/>
          <a:lstStyle/>
          <a:p>
            <a:fld id="{988E94A1-7C40-8946-AD2E-519DF92826D0}" type="slidenum">
              <a:rPr lang="en-US" smtClean="0"/>
              <a:t>15</a:t>
            </a:fld>
            <a:endParaRPr lang="en-US" dirty="0"/>
          </a:p>
        </p:txBody>
      </p:sp>
    </p:spTree>
    <p:extLst>
      <p:ext uri="{BB962C8B-B14F-4D97-AF65-F5344CB8AC3E}">
        <p14:creationId xmlns:p14="http://schemas.microsoft.com/office/powerpoint/2010/main" val="594778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These are the PSFs and MTFs that I used, which are also color coded</a:t>
            </a:r>
          </a:p>
          <a:p>
            <a:pPr marL="171450" indent="-171450">
              <a:buFontTx/>
              <a:buChar char="-"/>
            </a:pPr>
            <a:r>
              <a:rPr lang="en-US" dirty="0"/>
              <a:t>So again, blue means that the model is confident while pink means that it failed</a:t>
            </a:r>
          </a:p>
          <a:p>
            <a:pPr marL="171450" indent="-171450">
              <a:buFontTx/>
              <a:buChar char="-"/>
            </a:pPr>
            <a:r>
              <a:rPr lang="en-US" dirty="0"/>
              <a:t>The black curve is the expected MTF of the camera, which is also shown on the left</a:t>
            </a:r>
          </a:p>
          <a:p>
            <a:pPr marL="171450" indent="-171450">
              <a:buFontTx/>
              <a:buChar char="-"/>
            </a:pPr>
            <a:r>
              <a:rPr lang="en-US" dirty="0"/>
              <a:t>The red curve is the minimum MTF requirement</a:t>
            </a:r>
          </a:p>
          <a:p>
            <a:pPr marL="171450" indent="-171450">
              <a:buFontTx/>
              <a:buChar char="-"/>
            </a:pPr>
            <a:r>
              <a:rPr lang="en-US" dirty="0"/>
              <a:t>And you can see with this color coding that compared to the requirement, your MTF would have be ridiculously bad before the model fails (you can barely see the pink lines)</a:t>
            </a:r>
          </a:p>
          <a:p>
            <a:pPr marL="171450" indent="-171450">
              <a:buFontTx/>
              <a:buChar char="-"/>
            </a:pPr>
            <a:r>
              <a:rPr lang="en-US" dirty="0"/>
              <a:t>To first order, this tells us that as long as the Vision System meets this requirement, if we just consider the MTF, we can be confident that it will be able to do its job and distinguish between the two endcaps (orientations) of the OS</a:t>
            </a:r>
          </a:p>
        </p:txBody>
      </p:sp>
      <p:sp>
        <p:nvSpPr>
          <p:cNvPr id="4" name="Slide Number Placeholder 3"/>
          <p:cNvSpPr>
            <a:spLocks noGrp="1"/>
          </p:cNvSpPr>
          <p:nvPr>
            <p:ph type="sldNum" sz="quarter" idx="5"/>
          </p:nvPr>
        </p:nvSpPr>
        <p:spPr/>
        <p:txBody>
          <a:bodyPr/>
          <a:lstStyle/>
          <a:p>
            <a:fld id="{0488FC77-B06B-4418-A0AC-91876DB8B855}" type="slidenum">
              <a:rPr lang="en-US" smtClean="0"/>
              <a:t>16</a:t>
            </a:fld>
            <a:endParaRPr lang="en-US"/>
          </a:p>
        </p:txBody>
      </p:sp>
    </p:spTree>
    <p:extLst>
      <p:ext uri="{BB962C8B-B14F-4D97-AF65-F5344CB8AC3E}">
        <p14:creationId xmlns:p14="http://schemas.microsoft.com/office/powerpoint/2010/main" val="2998866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21</a:t>
            </a:fld>
            <a:endParaRPr lang="en-US"/>
          </a:p>
        </p:txBody>
      </p:sp>
    </p:spTree>
    <p:extLst>
      <p:ext uri="{BB962C8B-B14F-4D97-AF65-F5344CB8AC3E}">
        <p14:creationId xmlns:p14="http://schemas.microsoft.com/office/powerpoint/2010/main" val="3018464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24</a:t>
            </a:fld>
            <a:endParaRPr lang="en-US"/>
          </a:p>
        </p:txBody>
      </p:sp>
    </p:spTree>
    <p:extLst>
      <p:ext uri="{BB962C8B-B14F-4D97-AF65-F5344CB8AC3E}">
        <p14:creationId xmlns:p14="http://schemas.microsoft.com/office/powerpoint/2010/main" val="2376760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25</a:t>
            </a:fld>
            <a:endParaRPr lang="en-US"/>
          </a:p>
        </p:txBody>
      </p:sp>
    </p:spTree>
    <p:extLst>
      <p:ext uri="{BB962C8B-B14F-4D97-AF65-F5344CB8AC3E}">
        <p14:creationId xmlns:p14="http://schemas.microsoft.com/office/powerpoint/2010/main" val="841132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Background Graphic Titl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CCED812-AAE2-4A1A-8071-510F528B4E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389" cy="6858000"/>
          </a:xfrm>
          <a:prstGeom prst="rect">
            <a:avLst/>
          </a:prstGeom>
        </p:spPr>
      </p:pic>
      <p:pic>
        <p:nvPicPr>
          <p:cNvPr id="12" name="Google Shape;68;p16">
            <a:extLst>
              <a:ext uri="{FF2B5EF4-FFF2-40B4-BE49-F238E27FC236}">
                <a16:creationId xmlns:a16="http://schemas.microsoft.com/office/drawing/2014/main" id="{0EB3FCEE-58ED-6965-4EF5-9817203CAD9A}"/>
              </a:ext>
            </a:extLst>
          </p:cNvPr>
          <p:cNvPicPr preferRelativeResize="0">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pic>
        <p:nvPicPr>
          <p:cNvPr id="20" name="Google Shape;68;p16">
            <a:extLst>
              <a:ext uri="{FF2B5EF4-FFF2-40B4-BE49-F238E27FC236}">
                <a16:creationId xmlns:a16="http://schemas.microsoft.com/office/drawing/2014/main" id="{1367CB2C-8474-41A2-E705-FAEF62E0F4E2}"/>
              </a:ext>
            </a:extLst>
          </p:cNvPr>
          <p:cNvPicPr preferRelativeResize="0">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sp>
        <p:nvSpPr>
          <p:cNvPr id="22" name="Google Shape;181;p29">
            <a:extLst>
              <a:ext uri="{FF2B5EF4-FFF2-40B4-BE49-F238E27FC236}">
                <a16:creationId xmlns:a16="http://schemas.microsoft.com/office/drawing/2014/main" id="{9AB5844A-6CC2-A837-9144-5B5F40D0962B}"/>
              </a:ext>
            </a:extLst>
          </p:cNvPr>
          <p:cNvSpPr txBox="1"/>
          <p:nvPr/>
        </p:nvSpPr>
        <p:spPr>
          <a:xfrm>
            <a:off x="611211" y="5331475"/>
            <a:ext cx="5400373" cy="792737"/>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anchor="ctr" anchorCtr="0">
            <a:spAutoFit/>
          </a:bodyPr>
          <a:lstStyle/>
          <a:p>
            <a:pPr>
              <a:buClr>
                <a:srgbClr val="FFFFFF"/>
              </a:buClr>
              <a:buSzPts val="1800"/>
              <a:buFont typeface="Arial"/>
              <a:buNone/>
            </a:pPr>
            <a:endParaRPr lang="en-US" sz="2000" b="1" kern="0" dirty="0">
              <a:solidFill>
                <a:srgbClr val="FFFFFF"/>
              </a:solidFill>
              <a:ea typeface="Inter"/>
              <a:cs typeface="Inter"/>
              <a:sym typeface="Inter"/>
            </a:endParaRPr>
          </a:p>
          <a:p>
            <a:pPr>
              <a:buClr>
                <a:srgbClr val="FFFFFF"/>
              </a:buClr>
              <a:buSzPts val="900"/>
              <a:buFont typeface="Inter Light"/>
              <a:buNone/>
            </a:pPr>
            <a:r>
              <a:rPr lang="en-US" sz="1400" i="1" kern="0" dirty="0">
                <a:solidFill>
                  <a:srgbClr val="FFFFFF"/>
                </a:solidFill>
                <a:ea typeface="Inter Light"/>
                <a:cs typeface="Inter Light"/>
                <a:sym typeface="Inter Light"/>
              </a:rPr>
              <a:t>LSU Physics Colloquium </a:t>
            </a:r>
            <a:endParaRPr lang="en" sz="1400" i="1" kern="0" dirty="0">
              <a:solidFill>
                <a:srgbClr val="FFFFFF"/>
              </a:solidFill>
              <a:ea typeface="Inter Light"/>
              <a:cs typeface="Inter Light"/>
              <a:sym typeface="Inter Light"/>
            </a:endParaRPr>
          </a:p>
          <a:p>
            <a:pPr>
              <a:buClr>
                <a:srgbClr val="FFFFFF"/>
              </a:buClr>
              <a:buSzPts val="900"/>
              <a:buFont typeface="Inter Light"/>
              <a:buNone/>
            </a:pPr>
            <a:r>
              <a:rPr lang="en" sz="1400" i="1" kern="0" dirty="0">
                <a:solidFill>
                  <a:srgbClr val="FFFFFF"/>
                </a:solidFill>
                <a:ea typeface="Inter Light"/>
                <a:cs typeface="Inter Light"/>
                <a:sym typeface="Inter Light"/>
              </a:rPr>
              <a:t>February, 2024</a:t>
            </a:r>
            <a:endParaRPr lang="en" sz="1050" i="1" kern="0" dirty="0">
              <a:solidFill>
                <a:srgbClr val="FFFFFF"/>
              </a:solidFill>
              <a:ea typeface="Inter Light"/>
              <a:cs typeface="Inter Light"/>
              <a:sym typeface="Inter Light"/>
            </a:endParaRPr>
          </a:p>
        </p:txBody>
      </p:sp>
      <p:sp>
        <p:nvSpPr>
          <p:cNvPr id="25" name="Title 1">
            <a:extLst>
              <a:ext uri="{FF2B5EF4-FFF2-40B4-BE49-F238E27FC236}">
                <a16:creationId xmlns:a16="http://schemas.microsoft.com/office/drawing/2014/main" id="{00B1F90F-3662-743D-ABA8-93449D753779}"/>
              </a:ext>
            </a:extLst>
          </p:cNvPr>
          <p:cNvSpPr>
            <a:spLocks noGrp="1"/>
          </p:cNvSpPr>
          <p:nvPr>
            <p:ph type="title" hasCustomPrompt="1"/>
          </p:nvPr>
        </p:nvSpPr>
        <p:spPr>
          <a:xfrm>
            <a:off x="611211" y="2707196"/>
            <a:ext cx="11304437" cy="774288"/>
          </a:xfrm>
          <a:prstGeom prst="rect">
            <a:avLst/>
          </a:prstGeom>
        </p:spPr>
        <p:txBody>
          <a:bodyPr/>
          <a:lstStyle>
            <a:lvl1pPr>
              <a:defRPr sz="6000" b="1">
                <a:solidFill>
                  <a:schemeClr val="bg1"/>
                </a:solidFill>
              </a:defRPr>
            </a:lvl1pPr>
          </a:lstStyle>
          <a:p>
            <a:r>
              <a:rPr lang="en-US"/>
              <a:t>Title</a:t>
            </a:r>
          </a:p>
        </p:txBody>
      </p:sp>
      <p:sp>
        <p:nvSpPr>
          <p:cNvPr id="26" name="Text Placeholder 2">
            <a:extLst>
              <a:ext uri="{FF2B5EF4-FFF2-40B4-BE49-F238E27FC236}">
                <a16:creationId xmlns:a16="http://schemas.microsoft.com/office/drawing/2014/main" id="{1CD9FD90-688C-E8B9-8E27-366754E15B1C}"/>
              </a:ext>
            </a:extLst>
          </p:cNvPr>
          <p:cNvSpPr>
            <a:spLocks noGrp="1"/>
          </p:cNvSpPr>
          <p:nvPr>
            <p:ph type="body" sz="quarter" idx="10" hasCustomPrompt="1"/>
          </p:nvPr>
        </p:nvSpPr>
        <p:spPr>
          <a:xfrm>
            <a:off x="642381" y="3538661"/>
            <a:ext cx="11304588" cy="1039812"/>
          </a:xfrm>
          <a:prstGeom prst="rect">
            <a:avLst/>
          </a:prstGeom>
        </p:spPr>
        <p:txBody>
          <a:bodyPr/>
          <a:lstStyle>
            <a:lvl1pPr marL="0" indent="0">
              <a:buNone/>
              <a:defRPr sz="2800" b="1">
                <a:solidFill>
                  <a:schemeClr val="bg1"/>
                </a:solidFill>
              </a:defRPr>
            </a:lvl1pPr>
          </a:lstStyle>
          <a:p>
            <a:pPr lvl="0"/>
            <a:r>
              <a:rPr lang="en-US" dirty="0"/>
              <a:t>Presenter</a:t>
            </a:r>
          </a:p>
        </p:txBody>
      </p:sp>
      <p:sp>
        <p:nvSpPr>
          <p:cNvPr id="13" name="Date Placeholder 3">
            <a:extLst>
              <a:ext uri="{FF2B5EF4-FFF2-40B4-BE49-F238E27FC236}">
                <a16:creationId xmlns:a16="http://schemas.microsoft.com/office/drawing/2014/main" id="{2C141333-075C-4A60-BA22-750430F7E008}"/>
              </a:ext>
            </a:extLst>
          </p:cNvPr>
          <p:cNvSpPr txBox="1">
            <a:spLocks/>
          </p:cNvSpPr>
          <p:nvPr/>
        </p:nvSpPr>
        <p:spPr>
          <a:xfrm>
            <a:off x="11253820" y="6617472"/>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MSR CCRS</a:t>
            </a:r>
          </a:p>
        </p:txBody>
      </p:sp>
    </p:spTree>
    <p:extLst>
      <p:ext uri="{BB962C8B-B14F-4D97-AF65-F5344CB8AC3E}">
        <p14:creationId xmlns:p14="http://schemas.microsoft.com/office/powerpoint/2010/main" val="280156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Background Graphi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518D192-6077-80AD-4986-D12A71C4AE2B}"/>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p:blipFill>
        <p:spPr>
          <a:xfrm>
            <a:off x="1524" y="0"/>
            <a:ext cx="12192000" cy="6858000"/>
          </a:xfrm>
          <a:prstGeom prst="rect">
            <a:avLst/>
          </a:prstGeom>
        </p:spPr>
      </p:pic>
      <p:sp>
        <p:nvSpPr>
          <p:cNvPr id="11" name="Rectangle 10">
            <a:extLst>
              <a:ext uri="{FF2B5EF4-FFF2-40B4-BE49-F238E27FC236}">
                <a16:creationId xmlns:a16="http://schemas.microsoft.com/office/drawing/2014/main" id="{9AB888C6-9CDB-E45D-FF36-3B8F5D01198A}"/>
              </a:ext>
            </a:extLst>
          </p:cNvPr>
          <p:cNvSpPr/>
          <p:nvPr/>
        </p:nvSpPr>
        <p:spPr>
          <a:xfrm rot="10800000">
            <a:off x="3048" y="0"/>
            <a:ext cx="12188952" cy="4800600"/>
          </a:xfrm>
          <a:prstGeom prst="rect">
            <a:avLst/>
          </a:prstGeom>
          <a:gradFill flip="none" rotWithShape="1">
            <a:gsLst>
              <a:gs pos="0">
                <a:schemeClr val="tx1">
                  <a:alpha val="0"/>
                </a:schemeClr>
              </a:gs>
              <a:gs pos="100000">
                <a:schemeClr val="tx1">
                  <a:alpha val="30488"/>
                </a:schemeClr>
              </a:gs>
            </a:gsLst>
            <a:lin ang="5400000" scaled="0"/>
            <a:tileRect/>
          </a:gradFill>
          <a:ln w="12700" cap="flat" cmpd="sng" algn="ctr">
            <a:noFill/>
            <a:prstDash val="solid"/>
            <a:miter lim="800000"/>
          </a:ln>
          <a:effectLst/>
        </p:spPr>
        <p:txBody>
          <a:bodyPr rtlCol="0" anchor="ctr"/>
          <a:lstStyle/>
          <a:p>
            <a:pPr algn="ctr"/>
            <a:endParaRPr lang="en-US" dirty="0">
              <a:solidFill>
                <a:srgbClr val="FFFFFF"/>
              </a:solidFill>
              <a:latin typeface="Calibri" panose="020F0502020204030204"/>
              <a:cs typeface="Arial"/>
              <a:sym typeface="Arial"/>
            </a:endParaRPr>
          </a:p>
        </p:txBody>
      </p:sp>
      <p:sp>
        <p:nvSpPr>
          <p:cNvPr id="8" name="Title 1">
            <a:extLst>
              <a:ext uri="{FF2B5EF4-FFF2-40B4-BE49-F238E27FC236}">
                <a16:creationId xmlns:a16="http://schemas.microsoft.com/office/drawing/2014/main" id="{6F99A813-7772-E0A6-7105-52C3B074B525}"/>
              </a:ext>
            </a:extLst>
          </p:cNvPr>
          <p:cNvSpPr>
            <a:spLocks noGrp="1"/>
          </p:cNvSpPr>
          <p:nvPr>
            <p:ph type="title" hasCustomPrompt="1"/>
          </p:nvPr>
        </p:nvSpPr>
        <p:spPr>
          <a:xfrm>
            <a:off x="276352" y="1253423"/>
            <a:ext cx="11304437" cy="1162171"/>
          </a:xfrm>
          <a:prstGeom prst="rect">
            <a:avLst/>
          </a:prstGeom>
        </p:spPr>
        <p:txBody>
          <a:bodyPr/>
          <a:lstStyle>
            <a:lvl1pPr>
              <a:defRPr sz="4800" b="1">
                <a:solidFill>
                  <a:schemeClr val="bg1"/>
                </a:solidFill>
              </a:defRPr>
            </a:lvl1pPr>
          </a:lstStyle>
          <a:p>
            <a:r>
              <a:rPr lang="en-US"/>
              <a:t>Section Header</a:t>
            </a:r>
          </a:p>
        </p:txBody>
      </p:sp>
      <p:pic>
        <p:nvPicPr>
          <p:cNvPr id="12" name="Google Shape;68;p16">
            <a:extLst>
              <a:ext uri="{FF2B5EF4-FFF2-40B4-BE49-F238E27FC236}">
                <a16:creationId xmlns:a16="http://schemas.microsoft.com/office/drawing/2014/main" id="{0EB3FCEE-58ED-6965-4EF5-9817203CAD9A}"/>
              </a:ext>
            </a:extLst>
          </p:cNvPr>
          <p:cNvPicPr preferRelativeResize="0">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sp>
        <p:nvSpPr>
          <p:cNvPr id="3" name="Text Placeholder 2">
            <a:extLst>
              <a:ext uri="{FF2B5EF4-FFF2-40B4-BE49-F238E27FC236}">
                <a16:creationId xmlns:a16="http://schemas.microsoft.com/office/drawing/2014/main" id="{6A1CA3F4-05D4-4DA2-6853-CD6461CF1160}"/>
              </a:ext>
            </a:extLst>
          </p:cNvPr>
          <p:cNvSpPr>
            <a:spLocks noGrp="1"/>
          </p:cNvSpPr>
          <p:nvPr>
            <p:ph type="body" sz="quarter" idx="10" hasCustomPrompt="1"/>
          </p:nvPr>
        </p:nvSpPr>
        <p:spPr>
          <a:xfrm>
            <a:off x="276225" y="2433827"/>
            <a:ext cx="11304588" cy="1039812"/>
          </a:xfrm>
          <a:prstGeom prst="rect">
            <a:avLst/>
          </a:prstGeom>
        </p:spPr>
        <p:txBody>
          <a:bodyPr/>
          <a:lstStyle>
            <a:lvl1pPr marL="0" indent="0">
              <a:buNone/>
              <a:defRPr sz="2800" b="1">
                <a:solidFill>
                  <a:schemeClr val="bg1"/>
                </a:solidFill>
              </a:defRPr>
            </a:lvl1pPr>
          </a:lstStyle>
          <a:p>
            <a:pPr lvl="0"/>
            <a:r>
              <a:rPr lang="en-US"/>
              <a:t>Presenter</a:t>
            </a:r>
          </a:p>
        </p:txBody>
      </p:sp>
      <p:sp>
        <p:nvSpPr>
          <p:cNvPr id="10" name="Date Placeholder 3">
            <a:extLst>
              <a:ext uri="{FF2B5EF4-FFF2-40B4-BE49-F238E27FC236}">
                <a16:creationId xmlns:a16="http://schemas.microsoft.com/office/drawing/2014/main" id="{85945F2E-E0B2-4D7A-9D6B-F94138F919FF}"/>
              </a:ext>
            </a:extLst>
          </p:cNvPr>
          <p:cNvSpPr>
            <a:spLocks noGrp="1"/>
          </p:cNvSpPr>
          <p:nvPr>
            <p:ph type="dt" sz="half" idx="2"/>
          </p:nvPr>
        </p:nvSpPr>
        <p:spPr>
          <a:xfrm>
            <a:off x="352611" y="6492875"/>
            <a:ext cx="2145491" cy="365125"/>
          </a:xfrm>
          <a:prstGeom prst="rect">
            <a:avLst/>
          </a:prstGeom>
        </p:spPr>
        <p:txBody>
          <a:bodyPr vert="horz" lIns="91440" tIns="45720" rIns="0" bIns="45720" rtlCol="0" anchor="ctr"/>
          <a:lstStyle>
            <a:lvl1pPr algn="l">
              <a:defRPr sz="800" b="0" i="0">
                <a:solidFill>
                  <a:schemeClr val="bg1"/>
                </a:solidFill>
                <a:latin typeface="+mn-lt"/>
                <a:cs typeface="Arial Narrow" panose="020B0604020202020204" pitchFamily="34" charset="0"/>
              </a:defRPr>
            </a:lvl1pPr>
          </a:lstStyle>
          <a:p>
            <a:r>
              <a:rPr lang="en-US" dirty="0"/>
              <a:t>LSU Physics Colloquium</a:t>
            </a:r>
          </a:p>
          <a:p>
            <a:r>
              <a:rPr lang="en-US" dirty="0"/>
              <a:t>Feb 8, 2024</a:t>
            </a:r>
          </a:p>
        </p:txBody>
      </p:sp>
      <p:sp>
        <p:nvSpPr>
          <p:cNvPr id="14" name="Slide Number Placeholder 5">
            <a:extLst>
              <a:ext uri="{FF2B5EF4-FFF2-40B4-BE49-F238E27FC236}">
                <a16:creationId xmlns:a16="http://schemas.microsoft.com/office/drawing/2014/main" id="{D4B84D1D-51EC-469A-A5B2-AEFF5C4CA347}"/>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chemeClr val="bg1"/>
                </a:solidFill>
                <a:cs typeface="Arial Narrow" panose="020B0604020202020204" pitchFamily="34" charset="0"/>
              </a:defRPr>
            </a:lvl1pPr>
          </a:lstStyle>
          <a:p>
            <a:pPr algn="ctr"/>
            <a:fld id="{2D04F4CF-F641-6E4E-8F87-8EB8AA2BFA51}" type="slidenum">
              <a:rPr lang="en-US" smtClean="0"/>
              <a:pPr algn="ctr"/>
              <a:t>‹#›</a:t>
            </a:fld>
            <a:endParaRPr lang="en-US" dirty="0"/>
          </a:p>
        </p:txBody>
      </p:sp>
      <p:sp>
        <p:nvSpPr>
          <p:cNvPr id="16" name="Date Placeholder 3">
            <a:extLst>
              <a:ext uri="{FF2B5EF4-FFF2-40B4-BE49-F238E27FC236}">
                <a16:creationId xmlns:a16="http://schemas.microsoft.com/office/drawing/2014/main" id="{DC514097-2E38-4C61-BA17-20528046571A}"/>
              </a:ext>
            </a:extLst>
          </p:cNvPr>
          <p:cNvSpPr txBox="1">
            <a:spLocks/>
          </p:cNvSpPr>
          <p:nvPr/>
        </p:nvSpPr>
        <p:spPr>
          <a:xfrm>
            <a:off x="11253820" y="6617472"/>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MSR CCRS</a:t>
            </a:r>
          </a:p>
        </p:txBody>
      </p:sp>
    </p:spTree>
    <p:extLst>
      <p:ext uri="{BB962C8B-B14F-4D97-AF65-F5344CB8AC3E}">
        <p14:creationId xmlns:p14="http://schemas.microsoft.com/office/powerpoint/2010/main" val="3554230270"/>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asic Header+Text Placehol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endParaRPr lang="en-US" dirty="0"/>
          </a:p>
        </p:txBody>
      </p:sp>
      <p:pic>
        <p:nvPicPr>
          <p:cNvPr id="12" name="Google Shape;68;p16">
            <a:extLst>
              <a:ext uri="{FF2B5EF4-FFF2-40B4-BE49-F238E27FC236}">
                <a16:creationId xmlns:a16="http://schemas.microsoft.com/office/drawing/2014/main" id="{0EB3FCEE-58ED-6965-4EF5-9817203CAD9A}"/>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cxnSp>
        <p:nvCxnSpPr>
          <p:cNvPr id="17" name="Google Shape;63;p16">
            <a:extLst>
              <a:ext uri="{FF2B5EF4-FFF2-40B4-BE49-F238E27FC236}">
                <a16:creationId xmlns:a16="http://schemas.microsoft.com/office/drawing/2014/main" id="{46681A27-2EB7-0774-F34F-CD2C130AF1B3}"/>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3" name="Text Placeholder 2">
            <a:extLst>
              <a:ext uri="{FF2B5EF4-FFF2-40B4-BE49-F238E27FC236}">
                <a16:creationId xmlns:a16="http://schemas.microsoft.com/office/drawing/2014/main" id="{72F26A61-11FF-61AD-8FE7-B9EA4092BC9B}"/>
              </a:ext>
            </a:extLst>
          </p:cNvPr>
          <p:cNvSpPr>
            <a:spLocks noGrp="1"/>
          </p:cNvSpPr>
          <p:nvPr>
            <p:ph type="body" sz="quarter" idx="11" hasCustomPrompt="1"/>
          </p:nvPr>
        </p:nvSpPr>
        <p:spPr>
          <a:xfrm>
            <a:off x="595468" y="895478"/>
            <a:ext cx="11032455" cy="5510537"/>
          </a:xfrm>
          <a:prstGeom prst="rect">
            <a:avLst/>
          </a:prstGeom>
        </p:spPr>
        <p:txBody>
          <a:bodyPr/>
          <a:lstStyle>
            <a:lvl1pPr marL="342900" indent="-342900">
              <a:lnSpc>
                <a:spcPct val="120000"/>
              </a:lnSpc>
              <a:buFont typeface="Arial" panose="020B0604020202020204" pitchFamily="34" charset="0"/>
              <a:buChar char="•"/>
              <a:defRPr sz="2000"/>
            </a:lvl1pPr>
            <a:lvl2pPr marL="685800" indent="-228600">
              <a:buFont typeface="Arial" panose="020B0604020202020204" pitchFamily="34" charset="0"/>
              <a:buChar char="-"/>
              <a:defRPr sz="1800"/>
            </a:lvl2pPr>
            <a:lvl3pPr>
              <a:defRPr sz="1600"/>
            </a:lvl3pPr>
            <a:lvl4pPr marL="1600200" indent="-228600">
              <a:buFont typeface="Arial" panose="020B0604020202020204" pitchFamily="34" charset="0"/>
              <a:buChar char="-"/>
              <a:defRPr sz="14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r>
              <a:rPr lang="en-US" dirty="0" err="1"/>
              <a:t>Egestas</a:t>
            </a:r>
            <a:r>
              <a:rPr lang="en-US" dirty="0"/>
              <a:t> integer </a:t>
            </a:r>
            <a:r>
              <a:rPr lang="en-US" dirty="0" err="1"/>
              <a:t>eget</a:t>
            </a:r>
            <a:r>
              <a:rPr lang="en-US" dirty="0"/>
              <a:t> </a:t>
            </a:r>
            <a:r>
              <a:rPr lang="en-US" dirty="0" err="1"/>
              <a:t>aliquet</a:t>
            </a:r>
            <a:r>
              <a:rPr lang="en-US" dirty="0"/>
              <a:t> </a:t>
            </a:r>
            <a:r>
              <a:rPr lang="en-US" dirty="0" err="1"/>
              <a:t>praesent</a:t>
            </a:r>
            <a:r>
              <a:rPr lang="en-US" dirty="0"/>
              <a:t> </a:t>
            </a:r>
            <a:r>
              <a:rPr lang="en-US" dirty="0" err="1"/>
              <a:t>tristique</a:t>
            </a:r>
            <a:r>
              <a:rPr lang="en-US" dirty="0"/>
              <a:t> magna.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r>
              <a:rPr lang="en-US" dirty="0" err="1"/>
              <a:t>Aliquam</a:t>
            </a:r>
            <a:r>
              <a:rPr lang="en-US" dirty="0"/>
              <a:t> </a:t>
            </a:r>
            <a:r>
              <a:rPr lang="en-US" dirty="0" err="1"/>
              <a:t>eleifend</a:t>
            </a:r>
            <a:r>
              <a:rPr lang="en-US" dirty="0"/>
              <a:t> mi in </a:t>
            </a:r>
            <a:r>
              <a:rPr lang="en-US" dirty="0" err="1"/>
              <a:t>nulla</a:t>
            </a:r>
            <a:r>
              <a:rPr lang="en-US" dirty="0"/>
              <a:t> </a:t>
            </a:r>
            <a:r>
              <a:rPr lang="en-US" dirty="0" err="1"/>
              <a:t>posuere</a:t>
            </a:r>
            <a:r>
              <a:rPr lang="en-US" dirty="0"/>
              <a:t> </a:t>
            </a:r>
            <a:r>
              <a:rPr lang="en-US" dirty="0" err="1"/>
              <a:t>sollicitudin</a:t>
            </a:r>
            <a:r>
              <a:rPr lang="en-US" dirty="0"/>
              <a:t> </a:t>
            </a:r>
            <a:r>
              <a:rPr lang="en-US" dirty="0" err="1"/>
              <a:t>aliquam</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Gravida </a:t>
            </a:r>
            <a:r>
              <a:rPr lang="en-US" dirty="0" err="1"/>
              <a:t>rutrum</a:t>
            </a:r>
            <a:r>
              <a:rPr lang="en-US" dirty="0"/>
              <a:t> </a:t>
            </a:r>
            <a:r>
              <a:rPr lang="en-US" dirty="0" err="1"/>
              <a:t>quisque</a:t>
            </a:r>
            <a:r>
              <a:rPr lang="en-US" dirty="0"/>
              <a:t> non </a:t>
            </a:r>
            <a:r>
              <a:rPr lang="en-US" dirty="0" err="1"/>
              <a:t>tellus</a:t>
            </a:r>
            <a:r>
              <a:rPr lang="en-US" dirty="0"/>
              <a:t>. </a:t>
            </a:r>
          </a:p>
          <a:p>
            <a:pPr lvl="2"/>
            <a:r>
              <a:rPr lang="en-US" dirty="0"/>
              <a:t>??</a:t>
            </a:r>
          </a:p>
          <a:p>
            <a:pPr lvl="3"/>
            <a:r>
              <a:rPr lang="en-US" dirty="0"/>
              <a:t>??</a:t>
            </a:r>
          </a:p>
          <a:p>
            <a:pPr lvl="0"/>
            <a:r>
              <a:rPr lang="en-US" dirty="0" err="1"/>
              <a:t>Suspendisse</a:t>
            </a:r>
            <a:r>
              <a:rPr lang="en-US" dirty="0"/>
              <a:t> </a:t>
            </a:r>
            <a:r>
              <a:rPr lang="en-US" dirty="0" err="1"/>
              <a:t>interdum</a:t>
            </a:r>
            <a:r>
              <a:rPr lang="en-US" dirty="0"/>
              <a:t> </a:t>
            </a:r>
            <a:r>
              <a:rPr lang="en-US" dirty="0" err="1"/>
              <a:t>consectetur</a:t>
            </a:r>
            <a:r>
              <a:rPr lang="en-US" dirty="0"/>
              <a:t> libero id </a:t>
            </a:r>
            <a:r>
              <a:rPr lang="en-US" dirty="0" err="1"/>
              <a:t>faucibus</a:t>
            </a:r>
            <a:r>
              <a:rPr lang="en-US" dirty="0"/>
              <a:t> </a:t>
            </a:r>
            <a:r>
              <a:rPr lang="en-US" dirty="0" err="1"/>
              <a:t>nisl</a:t>
            </a:r>
            <a:r>
              <a:rPr lang="en-US" dirty="0"/>
              <a:t>. </a:t>
            </a:r>
          </a:p>
          <a:p>
            <a:pPr lvl="1"/>
            <a:r>
              <a:rPr lang="en-US" dirty="0"/>
              <a:t>??</a:t>
            </a:r>
          </a:p>
          <a:p>
            <a:pPr lvl="2"/>
            <a:r>
              <a:rPr lang="en-US" dirty="0"/>
              <a:t>??	</a:t>
            </a:r>
          </a:p>
          <a:p>
            <a:pPr lvl="3"/>
            <a:r>
              <a:rPr lang="en-US" dirty="0"/>
              <a:t>??</a:t>
            </a:r>
          </a:p>
          <a:p>
            <a:pPr lvl="0"/>
            <a:endParaRPr lang="en-US" dirty="0"/>
          </a:p>
        </p:txBody>
      </p:sp>
      <p:sp>
        <p:nvSpPr>
          <p:cNvPr id="10" name="Date Placeholder 3">
            <a:extLst>
              <a:ext uri="{FF2B5EF4-FFF2-40B4-BE49-F238E27FC236}">
                <a16:creationId xmlns:a16="http://schemas.microsoft.com/office/drawing/2014/main" id="{A58DFA28-6AA7-4AAE-9D3B-FD394781A59B}"/>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
        <p:nvSpPr>
          <p:cNvPr id="2" name="Date Placeholder 1">
            <a:extLst>
              <a:ext uri="{FF2B5EF4-FFF2-40B4-BE49-F238E27FC236}">
                <a16:creationId xmlns:a16="http://schemas.microsoft.com/office/drawing/2014/main" id="{F037870C-0D9B-F994-2CFC-D4A34AAA3C1A}"/>
              </a:ext>
            </a:extLst>
          </p:cNvPr>
          <p:cNvSpPr>
            <a:spLocks noGrp="1"/>
          </p:cNvSpPr>
          <p:nvPr>
            <p:ph type="dt" sz="half" idx="12"/>
          </p:nvPr>
        </p:nvSpPr>
        <p:spPr/>
        <p:txBody>
          <a:bodyPr/>
          <a:lstStyle/>
          <a:p>
            <a:r>
              <a:rPr lang="en-US" dirty="0"/>
              <a:t>LSU Physics Colloquium</a:t>
            </a:r>
          </a:p>
          <a:p>
            <a:r>
              <a:rPr lang="en-US" dirty="0"/>
              <a:t>Feb 8, 2024</a:t>
            </a:r>
          </a:p>
        </p:txBody>
      </p:sp>
      <p:sp>
        <p:nvSpPr>
          <p:cNvPr id="5" name="Slide Number Placeholder 4">
            <a:extLst>
              <a:ext uri="{FF2B5EF4-FFF2-40B4-BE49-F238E27FC236}">
                <a16:creationId xmlns:a16="http://schemas.microsoft.com/office/drawing/2014/main" id="{E416862E-B06E-5015-5D73-B116EAEA2518}"/>
              </a:ext>
            </a:extLst>
          </p:cNvPr>
          <p:cNvSpPr>
            <a:spLocks noGrp="1"/>
          </p:cNvSpPr>
          <p:nvPr>
            <p:ph type="sldNum" sz="quarter" idx="14"/>
          </p:nvPr>
        </p:nvSpPr>
        <p:spPr/>
        <p:txBody>
          <a:bodyPr/>
          <a:lstStyle/>
          <a:p>
            <a:pPr algn="ctr"/>
            <a:fld id="{2D04F4CF-F641-6E4E-8F87-8EB8AA2BFA51}" type="slidenum">
              <a:rPr lang="en-US" smtClean="0"/>
              <a:pPr algn="ctr"/>
              <a:t>‹#›</a:t>
            </a:fld>
            <a:endParaRPr lang="en-US" dirty="0"/>
          </a:p>
        </p:txBody>
      </p:sp>
    </p:spTree>
    <p:extLst>
      <p:ext uri="{BB962C8B-B14F-4D97-AF65-F5344CB8AC3E}">
        <p14:creationId xmlns:p14="http://schemas.microsoft.com/office/powerpoint/2010/main" val="4098249740"/>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asic One-Line Hea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endParaRPr lang="en-US" dirty="0"/>
          </a:p>
        </p:txBody>
      </p:sp>
      <p:cxnSp>
        <p:nvCxnSpPr>
          <p:cNvPr id="17" name="Google Shape;63;p16">
            <a:extLst>
              <a:ext uri="{FF2B5EF4-FFF2-40B4-BE49-F238E27FC236}">
                <a16:creationId xmlns:a16="http://schemas.microsoft.com/office/drawing/2014/main" id="{46681A27-2EB7-0774-F34F-CD2C130AF1B3}"/>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10" name="Date Placeholder 3">
            <a:extLst>
              <a:ext uri="{FF2B5EF4-FFF2-40B4-BE49-F238E27FC236}">
                <a16:creationId xmlns:a16="http://schemas.microsoft.com/office/drawing/2014/main" id="{D8B14177-E07D-4C89-816B-4B79F3A1AE9C}"/>
              </a:ext>
            </a:extLst>
          </p:cNvPr>
          <p:cNvSpPr>
            <a:spLocks noGrp="1"/>
          </p:cNvSpPr>
          <p:nvPr>
            <p:ph type="dt" sz="half" idx="2"/>
          </p:nvPr>
        </p:nvSpPr>
        <p:spPr>
          <a:xfrm>
            <a:off x="352611" y="6492875"/>
            <a:ext cx="2239759"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
        <p:nvSpPr>
          <p:cNvPr id="13" name="Slide Number Placeholder 5">
            <a:extLst>
              <a:ext uri="{FF2B5EF4-FFF2-40B4-BE49-F238E27FC236}">
                <a16:creationId xmlns:a16="http://schemas.microsoft.com/office/drawing/2014/main" id="{0D7D0DC4-AC5E-4CF7-AE49-C8B9DEB33E37}"/>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14" name="Google Shape;68;p16">
            <a:extLst>
              <a:ext uri="{FF2B5EF4-FFF2-40B4-BE49-F238E27FC236}">
                <a16:creationId xmlns:a16="http://schemas.microsoft.com/office/drawing/2014/main" id="{62D051F8-6E98-41E7-90A9-F842D7266C2A}"/>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15" name="Date Placeholder 3">
            <a:extLst>
              <a:ext uri="{FF2B5EF4-FFF2-40B4-BE49-F238E27FC236}">
                <a16:creationId xmlns:a16="http://schemas.microsoft.com/office/drawing/2014/main" id="{C8216E8F-ADA6-4043-BF2E-D648F5B8F658}"/>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Tree>
    <p:extLst>
      <p:ext uri="{BB962C8B-B14F-4D97-AF65-F5344CB8AC3E}">
        <p14:creationId xmlns:p14="http://schemas.microsoft.com/office/powerpoint/2010/main" val="2719690746"/>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Section Layou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p>
        </p:txBody>
      </p:sp>
      <p:cxnSp>
        <p:nvCxnSpPr>
          <p:cNvPr id="17" name="Google Shape;63;p16">
            <a:extLst>
              <a:ext uri="{FF2B5EF4-FFF2-40B4-BE49-F238E27FC236}">
                <a16:creationId xmlns:a16="http://schemas.microsoft.com/office/drawing/2014/main" id="{46681A27-2EB7-0774-F34F-CD2C130AF1B3}"/>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0" name="Straight Connector 9">
            <a:extLst>
              <a:ext uri="{FF2B5EF4-FFF2-40B4-BE49-F238E27FC236}">
                <a16:creationId xmlns:a16="http://schemas.microsoft.com/office/drawing/2014/main" id="{6F87F8BA-8451-0D01-4DB8-920A81203BBC}"/>
              </a:ext>
            </a:extLst>
          </p:cNvPr>
          <p:cNvCxnSpPr>
            <a:cxnSpLocks/>
          </p:cNvCxnSpPr>
          <p:nvPr/>
        </p:nvCxnSpPr>
        <p:spPr>
          <a:xfrm>
            <a:off x="6096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C877E783-62F2-B0BD-FE23-9F02C7EEA1F5}"/>
              </a:ext>
            </a:extLst>
          </p:cNvPr>
          <p:cNvSpPr>
            <a:spLocks noGrp="1"/>
          </p:cNvSpPr>
          <p:nvPr>
            <p:ph type="body" sz="quarter" idx="10" hasCustomPrompt="1"/>
          </p:nvPr>
        </p:nvSpPr>
        <p:spPr>
          <a:xfrm>
            <a:off x="548333" y="823250"/>
            <a:ext cx="4946067" cy="540906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r>
              <a:rPr lang="en-US" dirty="0"/>
              <a:t>Vestibulum </a:t>
            </a:r>
            <a:r>
              <a:rPr lang="en-US" dirty="0" err="1"/>
              <a:t>lectus</a:t>
            </a:r>
            <a:r>
              <a:rPr lang="en-US" dirty="0"/>
              <a:t> </a:t>
            </a:r>
            <a:r>
              <a:rPr lang="en-US" dirty="0" err="1"/>
              <a:t>mauris</a:t>
            </a:r>
            <a:r>
              <a:rPr lang="en-US" dirty="0"/>
              <a:t> </a:t>
            </a:r>
            <a:r>
              <a:rPr lang="en-US" dirty="0" err="1"/>
              <a:t>ultrices</a:t>
            </a:r>
            <a:r>
              <a:rPr lang="en-US" dirty="0"/>
              <a:t> eros in cursus </a:t>
            </a:r>
            <a:r>
              <a:rPr lang="en-US" dirty="0" err="1"/>
              <a:t>tincidunt</a:t>
            </a:r>
            <a:r>
              <a:rPr lang="en-US" dirty="0"/>
              <a:t>.</a:t>
            </a:r>
          </a:p>
          <a:p>
            <a:pPr lvl="1"/>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0"/>
            <a:r>
              <a:rPr lang="en-US" dirty="0"/>
              <a:t>Gravida </a:t>
            </a:r>
            <a:r>
              <a:rPr lang="en-US" dirty="0" err="1"/>
              <a:t>rutrum</a:t>
            </a:r>
            <a:r>
              <a:rPr lang="en-US" dirty="0"/>
              <a:t> </a:t>
            </a:r>
            <a:r>
              <a:rPr lang="en-US" dirty="0" err="1"/>
              <a:t>quisque</a:t>
            </a:r>
            <a:r>
              <a:rPr lang="en-US" dirty="0"/>
              <a:t> non </a:t>
            </a:r>
            <a:r>
              <a:rPr lang="en-US" dirty="0" err="1"/>
              <a:t>tellus</a:t>
            </a:r>
            <a:r>
              <a:rPr lang="en-US" dirty="0"/>
              <a:t>. </a:t>
            </a:r>
          </a:p>
        </p:txBody>
      </p:sp>
      <p:sp>
        <p:nvSpPr>
          <p:cNvPr id="19" name="Text Placeholder 2">
            <a:extLst>
              <a:ext uri="{FF2B5EF4-FFF2-40B4-BE49-F238E27FC236}">
                <a16:creationId xmlns:a16="http://schemas.microsoft.com/office/drawing/2014/main" id="{E8485262-6978-30FC-9EDC-1A583E96F3D4}"/>
              </a:ext>
            </a:extLst>
          </p:cNvPr>
          <p:cNvSpPr>
            <a:spLocks noGrp="1"/>
          </p:cNvSpPr>
          <p:nvPr>
            <p:ph type="body" sz="quarter" idx="13" hasCustomPrompt="1"/>
          </p:nvPr>
        </p:nvSpPr>
        <p:spPr>
          <a:xfrm>
            <a:off x="6396800" y="823250"/>
            <a:ext cx="4946067" cy="540906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lang="en-US" sz="1600" kern="1200" dirty="0">
                <a:solidFill>
                  <a:schemeClr val="tx1"/>
                </a:solidFill>
                <a:latin typeface="+mn-lt"/>
                <a:ea typeface="+mn-ea"/>
                <a:cs typeface="+mn-cs"/>
              </a:defRPr>
            </a:lvl1pPr>
            <a:lvl2pPr marL="685800" indent="-228600" algn="l" rtl="0" eaLnBrk="1" latinLnBrk="0" hangingPunct="1">
              <a:buFont typeface="Arial" panose="020B0604020202020204" pitchFamily="34" charset="0"/>
              <a:buChar char="•"/>
              <a:defRPr lang="en-US" sz="1600" kern="1200" dirty="0">
                <a:solidFill>
                  <a:schemeClr val="tx1"/>
                </a:solidFill>
                <a:latin typeface="+mn-lt"/>
                <a:ea typeface="+mn-ea"/>
                <a:cs typeface="+mn-cs"/>
              </a:defRPr>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0"/>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1"/>
            <a:r>
              <a:rPr lang="en-US" dirty="0"/>
              <a:t>Vestibulum </a:t>
            </a:r>
            <a:r>
              <a:rPr lang="en-US" dirty="0" err="1"/>
              <a:t>lectus</a:t>
            </a:r>
            <a:r>
              <a:rPr lang="en-US" dirty="0"/>
              <a:t> </a:t>
            </a:r>
            <a:r>
              <a:rPr lang="en-US" dirty="0" err="1"/>
              <a:t>mauris</a:t>
            </a:r>
            <a:r>
              <a:rPr lang="en-US" dirty="0"/>
              <a:t> </a:t>
            </a:r>
            <a:r>
              <a:rPr lang="en-US" dirty="0" err="1"/>
              <a:t>ultrices</a:t>
            </a:r>
            <a:r>
              <a:rPr lang="en-US" dirty="0"/>
              <a:t> eros in cursus </a:t>
            </a:r>
            <a:r>
              <a:rPr lang="en-US" dirty="0" err="1"/>
              <a:t>tincidunt</a:t>
            </a:r>
            <a:r>
              <a:rPr lang="en-US" dirty="0"/>
              <a:t>.</a:t>
            </a:r>
          </a:p>
          <a:p>
            <a:pPr lvl="2"/>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0"/>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1"/>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2"/>
            <a:r>
              <a:rPr lang="en-US" dirty="0" err="1"/>
              <a:t>Lkj;lkj;lkj</a:t>
            </a:r>
            <a:endParaRPr lang="en-US" dirty="0"/>
          </a:p>
        </p:txBody>
      </p:sp>
      <p:sp>
        <p:nvSpPr>
          <p:cNvPr id="15" name="Date Placeholder 3">
            <a:extLst>
              <a:ext uri="{FF2B5EF4-FFF2-40B4-BE49-F238E27FC236}">
                <a16:creationId xmlns:a16="http://schemas.microsoft.com/office/drawing/2014/main" id="{083C33AF-3FA3-430C-A404-E53D42A4FFA5}"/>
              </a:ext>
            </a:extLst>
          </p:cNvPr>
          <p:cNvSpPr>
            <a:spLocks noGrp="1"/>
          </p:cNvSpPr>
          <p:nvPr>
            <p:ph type="dt" sz="half" idx="2"/>
          </p:nvPr>
        </p:nvSpPr>
        <p:spPr>
          <a:xfrm>
            <a:off x="352611" y="6492875"/>
            <a:ext cx="2154917"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
        <p:nvSpPr>
          <p:cNvPr id="20" name="Slide Number Placeholder 5">
            <a:extLst>
              <a:ext uri="{FF2B5EF4-FFF2-40B4-BE49-F238E27FC236}">
                <a16:creationId xmlns:a16="http://schemas.microsoft.com/office/drawing/2014/main" id="{9D946EEE-2CC5-46B5-A3FD-55F437D77D85}"/>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14" name="Google Shape;68;p16">
            <a:extLst>
              <a:ext uri="{FF2B5EF4-FFF2-40B4-BE49-F238E27FC236}">
                <a16:creationId xmlns:a16="http://schemas.microsoft.com/office/drawing/2014/main" id="{16476D70-2D49-47B3-9687-67799E823641}"/>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16" name="Date Placeholder 3">
            <a:extLst>
              <a:ext uri="{FF2B5EF4-FFF2-40B4-BE49-F238E27FC236}">
                <a16:creationId xmlns:a16="http://schemas.microsoft.com/office/drawing/2014/main" id="{6B7BF385-7496-4C43-A041-7C89E8A54E33}"/>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Tree>
    <p:extLst>
      <p:ext uri="{BB962C8B-B14F-4D97-AF65-F5344CB8AC3E}">
        <p14:creationId xmlns:p14="http://schemas.microsoft.com/office/powerpoint/2010/main" val="1855130635"/>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ree Section Layou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p>
        </p:txBody>
      </p:sp>
      <p:cxnSp>
        <p:nvCxnSpPr>
          <p:cNvPr id="17" name="Google Shape;63;p16">
            <a:extLst>
              <a:ext uri="{FF2B5EF4-FFF2-40B4-BE49-F238E27FC236}">
                <a16:creationId xmlns:a16="http://schemas.microsoft.com/office/drawing/2014/main" id="{46681A27-2EB7-0774-F34F-CD2C130AF1B3}"/>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3" name="Text Placeholder 2">
            <a:extLst>
              <a:ext uri="{FF2B5EF4-FFF2-40B4-BE49-F238E27FC236}">
                <a16:creationId xmlns:a16="http://schemas.microsoft.com/office/drawing/2014/main" id="{C877E783-62F2-B0BD-FE23-9F02C7EEA1F5}"/>
              </a:ext>
            </a:extLst>
          </p:cNvPr>
          <p:cNvSpPr>
            <a:spLocks noGrp="1"/>
          </p:cNvSpPr>
          <p:nvPr>
            <p:ph type="body" sz="quarter" idx="10" hasCustomPrompt="1"/>
          </p:nvPr>
        </p:nvSpPr>
        <p:spPr>
          <a:xfrm>
            <a:off x="548334" y="870387"/>
            <a:ext cx="3008658" cy="5189022"/>
          </a:xfrm>
          <a:prstGeom prst="rect">
            <a:avLst/>
          </a:prstGeom>
        </p:spPr>
        <p:txBody>
          <a:bodyPr/>
          <a:lstStyle>
            <a:lvl1pPr marL="0" marR="0" indent="0" algn="l" defTabSz="1219170" rtl="0" eaLnBrk="1" fontAlgn="auto" latinLnBrk="0" hangingPunct="1">
              <a:lnSpc>
                <a:spcPct val="120000"/>
              </a:lnSpc>
              <a:spcBef>
                <a:spcPts val="1000"/>
              </a:spcBef>
              <a:spcAft>
                <a:spcPts val="0"/>
              </a:spcAft>
              <a:buClr>
                <a:srgbClr val="000000"/>
              </a:buClr>
              <a:buSzPct val="80000"/>
              <a:buFont typeface="Arial"/>
              <a:buNone/>
              <a:tabLst/>
              <a:defRPr sz="1400"/>
            </a:lvl1pPr>
            <a:lvl2pPr marL="812803" indent="-285750">
              <a:buFont typeface="Arial" panose="020B0604020202020204" pitchFamily="34" charset="0"/>
              <a:buChar char="-"/>
              <a:defRPr sz="1400"/>
            </a:lvl2pPr>
          </a:lstStyle>
          <a:p>
            <a:pPr marL="158747" marR="0" lvl="0" indent="-158747" algn="l" defTabSz="1219170" rtl="0" eaLnBrk="1" fontAlgn="auto" latinLnBrk="0" hangingPunct="1">
              <a:lnSpc>
                <a:spcPct val="120000"/>
              </a:lnSpc>
              <a:spcBef>
                <a:spcPts val="0"/>
              </a:spcBef>
              <a:spcAft>
                <a:spcPts val="0"/>
              </a:spcAft>
              <a:buClr>
                <a:srgbClr val="000000"/>
              </a:buClr>
              <a:buSzPct val="80000"/>
              <a:buFont typeface="Arial"/>
              <a:buChar char="•"/>
              <a:tabLst/>
              <a:defRPr/>
            </a:pP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Egestas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integer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aliquet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nibh</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praesent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tristique</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magna.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Aliquam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malesuada</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bibendum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elementum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curabitur</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nunc</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Sit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amet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nisl</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purus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in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mollis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Vivamus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augue</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dictum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varius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p:txBody>
      </p:sp>
      <p:sp>
        <p:nvSpPr>
          <p:cNvPr id="15" name="Text Placeholder 2">
            <a:extLst>
              <a:ext uri="{FF2B5EF4-FFF2-40B4-BE49-F238E27FC236}">
                <a16:creationId xmlns:a16="http://schemas.microsoft.com/office/drawing/2014/main" id="{6AE66C60-8635-3C76-5B21-8644619325CE}"/>
              </a:ext>
            </a:extLst>
          </p:cNvPr>
          <p:cNvSpPr>
            <a:spLocks noGrp="1"/>
          </p:cNvSpPr>
          <p:nvPr>
            <p:ph type="body" sz="quarter" idx="11" hasCustomPrompt="1"/>
          </p:nvPr>
        </p:nvSpPr>
        <p:spPr>
          <a:xfrm>
            <a:off x="4571009" y="870387"/>
            <a:ext cx="3049982" cy="5189024"/>
          </a:xfrm>
          <a:prstGeom prst="rect">
            <a:avLst/>
          </a:prstGeom>
        </p:spPr>
        <p:txBody>
          <a:bodyPr/>
          <a:lstStyle>
            <a:lvl1pPr marL="158747" marR="0"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sz="1400"/>
            </a:lvl1pPr>
            <a:lvl2pPr>
              <a:defRPr sz="2800"/>
            </a:lvl2pPr>
          </a:lstStyle>
          <a:p>
            <a:pPr marL="158747" marR="0" lvl="0" indent="-158747" algn="l" defTabSz="1219170" rtl="0" eaLnBrk="1" fontAlgn="auto" latinLnBrk="0" hangingPunct="1">
              <a:lnSpc>
                <a:spcPct val="120000"/>
              </a:lnSpc>
              <a:spcBef>
                <a:spcPts val="0"/>
              </a:spcBef>
              <a:spcAft>
                <a:spcPts val="0"/>
              </a:spcAft>
              <a:buClr>
                <a:srgbClr val="000000"/>
              </a:buClr>
              <a:buSzPct val="80000"/>
              <a:buFont typeface="Arial"/>
              <a:buChar char="•"/>
              <a:tabLst/>
              <a:defRPr/>
            </a:pP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Egestas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integer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aliquet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nibh</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praesent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tristique</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magna.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Aliquam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malesuada</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bibendum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elementum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curabitur</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nunc</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Sit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amet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nisl</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purus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in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mollis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Vivamus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augue</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dictum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varius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marL="158747" marR="0" lvl="0"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Gravida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rutrum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quisque</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non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tellus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Vestibulum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lectus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mauris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ultrices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eros in cursus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tincidunt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lvl="0"/>
            <a:endParaRPr lang="en-US" dirty="0"/>
          </a:p>
        </p:txBody>
      </p:sp>
      <p:cxnSp>
        <p:nvCxnSpPr>
          <p:cNvPr id="11" name="Straight Connector 10">
            <a:extLst>
              <a:ext uri="{FF2B5EF4-FFF2-40B4-BE49-F238E27FC236}">
                <a16:creationId xmlns:a16="http://schemas.microsoft.com/office/drawing/2014/main" id="{A2450113-83BE-C97B-1611-5241C845E32D}"/>
              </a:ext>
            </a:extLst>
          </p:cNvPr>
          <p:cNvCxnSpPr>
            <a:cxnSpLocks/>
          </p:cNvCxnSpPr>
          <p:nvPr/>
        </p:nvCxnSpPr>
        <p:spPr>
          <a:xfrm>
            <a:off x="8128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363C3EF-B31D-B69F-EF0B-3B8F4EF807DA}"/>
              </a:ext>
            </a:extLst>
          </p:cNvPr>
          <p:cNvCxnSpPr>
            <a:cxnSpLocks/>
          </p:cNvCxnSpPr>
          <p:nvPr/>
        </p:nvCxnSpPr>
        <p:spPr>
          <a:xfrm>
            <a:off x="4064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9917AA18-BFB8-C4B8-D57F-E02C6252E765}"/>
              </a:ext>
            </a:extLst>
          </p:cNvPr>
          <p:cNvSpPr>
            <a:spLocks noGrp="1"/>
          </p:cNvSpPr>
          <p:nvPr>
            <p:ph type="body" sz="quarter" idx="12" hasCustomPrompt="1"/>
          </p:nvPr>
        </p:nvSpPr>
        <p:spPr>
          <a:xfrm>
            <a:off x="8635008" y="870387"/>
            <a:ext cx="3049982" cy="5189024"/>
          </a:xfrm>
          <a:prstGeom prst="rect">
            <a:avLst/>
          </a:prstGeom>
        </p:spPr>
        <p:txBody>
          <a:bodyPr/>
          <a:lstStyle>
            <a:lvl1pPr marL="158747" marR="0"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sz="1400"/>
            </a:lvl1pPr>
            <a:lvl2pPr>
              <a:defRPr sz="2800"/>
            </a:lvl2pPr>
          </a:lstStyle>
          <a:p>
            <a:pPr marL="158747" marR="0" lvl="0" indent="-158747" algn="l" defTabSz="1219170" rtl="0" eaLnBrk="1" fontAlgn="auto" latinLnBrk="0" hangingPunct="1">
              <a:lnSpc>
                <a:spcPct val="120000"/>
              </a:lnSpc>
              <a:spcBef>
                <a:spcPts val="0"/>
              </a:spcBef>
              <a:spcAft>
                <a:spcPts val="0"/>
              </a:spcAft>
              <a:buClr>
                <a:srgbClr val="000000"/>
              </a:buClr>
              <a:buSzPct val="80000"/>
              <a:buFont typeface="Arial"/>
              <a:buChar char="•"/>
              <a:tabLst/>
              <a:defRPr/>
            </a:pP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Egestas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integer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aliquet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nibh</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praesent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tristique</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magna.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Aliquam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malesuada</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bibendum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elementum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curabitur</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nunc</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Sit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amet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nisl</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purus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in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mollis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Vivamus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augue</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dictum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varius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marL="158747" marR="0" lvl="0"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Gravida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rutrum</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quisque</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non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tellus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Vestibulum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lectus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mauris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ultrices</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 eros in cursus </a:t>
            </a:r>
            <a:r>
              <a:rPr kumimoji="0" lang="en-US" sz="1600" b="0" i="0" u="none" strike="noStrike" kern="0" cap="none" spc="0" normalizeH="0" baseline="0" noProof="0" dirty="0" err="1">
                <a:ln>
                  <a:noFill/>
                </a:ln>
                <a:solidFill>
                  <a:srgbClr val="000000"/>
                </a:solidFill>
                <a:effectLst/>
                <a:uLnTx/>
                <a:uFillTx/>
                <a:latin typeface="+mn-lt"/>
                <a:ea typeface="Arial"/>
                <a:cs typeface="Arial"/>
                <a:sym typeface="Arial"/>
              </a:rPr>
              <a:t>tincidunt</a:t>
            </a:r>
            <a:r>
              <a:rPr kumimoji="0" lang="en-US" sz="1600" b="0" i="0" u="none" strike="noStrike" kern="0" cap="none" spc="0" normalizeH="0" baseline="0" noProof="0" dirty="0">
                <a:ln>
                  <a:noFill/>
                </a:ln>
                <a:solidFill>
                  <a:srgbClr val="000000"/>
                </a:solidFill>
                <a:effectLst/>
                <a:uLnTx/>
                <a:uFillTx/>
                <a:latin typeface="+mn-lt"/>
                <a:ea typeface="Arial"/>
                <a:cs typeface="Arial"/>
                <a:sym typeface="Arial"/>
              </a:rPr>
              <a:t>.</a:t>
            </a:r>
            <a:endParaRPr kumimoji="0" lang="en-US" sz="1600" b="0" i="0" u="none" strike="noStrike" kern="0" cap="none" spc="0" normalizeH="0" baseline="0" noProof="0" dirty="0">
              <a:ln>
                <a:noFill/>
              </a:ln>
              <a:solidFill>
                <a:srgbClr val="000000"/>
              </a:solidFill>
              <a:effectLst/>
              <a:uLnTx/>
              <a:uFillTx/>
              <a:latin typeface="+mn-lt"/>
              <a:ea typeface="+mn-ea"/>
              <a:cs typeface="Arial"/>
              <a:sym typeface="Arial"/>
            </a:endParaRPr>
          </a:p>
          <a:p>
            <a:pPr lvl="0"/>
            <a:endParaRPr lang="en-US" dirty="0"/>
          </a:p>
        </p:txBody>
      </p:sp>
      <p:sp>
        <p:nvSpPr>
          <p:cNvPr id="20" name="Slide Number Placeholder 5">
            <a:extLst>
              <a:ext uri="{FF2B5EF4-FFF2-40B4-BE49-F238E27FC236}">
                <a16:creationId xmlns:a16="http://schemas.microsoft.com/office/drawing/2014/main" id="{B3C40584-2A6B-459F-95C5-A786FD07CCF6}"/>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22" name="Google Shape;68;p16">
            <a:extLst>
              <a:ext uri="{FF2B5EF4-FFF2-40B4-BE49-F238E27FC236}">
                <a16:creationId xmlns:a16="http://schemas.microsoft.com/office/drawing/2014/main" id="{E334D043-1EFE-47CE-8423-E0C9D6587A0A}"/>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3" name="Date Placeholder 3">
            <a:extLst>
              <a:ext uri="{FF2B5EF4-FFF2-40B4-BE49-F238E27FC236}">
                <a16:creationId xmlns:a16="http://schemas.microsoft.com/office/drawing/2014/main" id="{94A0F55D-CCF4-4031-8F9C-BB6CB1AF4C3B}"/>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
        <p:nvSpPr>
          <p:cNvPr id="24" name="Date Placeholder 3">
            <a:extLst>
              <a:ext uri="{FF2B5EF4-FFF2-40B4-BE49-F238E27FC236}">
                <a16:creationId xmlns:a16="http://schemas.microsoft.com/office/drawing/2014/main" id="{0E8D99F9-094C-4666-BB06-2B4E4C9120FC}"/>
              </a:ext>
            </a:extLst>
          </p:cNvPr>
          <p:cNvSpPr>
            <a:spLocks noGrp="1"/>
          </p:cNvSpPr>
          <p:nvPr>
            <p:ph type="dt" sz="half" idx="2"/>
          </p:nvPr>
        </p:nvSpPr>
        <p:spPr>
          <a:xfrm>
            <a:off x="352611" y="6492875"/>
            <a:ext cx="2154917"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Tree>
    <p:extLst>
      <p:ext uri="{BB962C8B-B14F-4D97-AF65-F5344CB8AC3E}">
        <p14:creationId xmlns:p14="http://schemas.microsoft.com/office/powerpoint/2010/main" val="3460098857"/>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adra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p>
        </p:txBody>
      </p:sp>
      <p:cxnSp>
        <p:nvCxnSpPr>
          <p:cNvPr id="17" name="Google Shape;63;p16">
            <a:extLst>
              <a:ext uri="{FF2B5EF4-FFF2-40B4-BE49-F238E27FC236}">
                <a16:creationId xmlns:a16="http://schemas.microsoft.com/office/drawing/2014/main" id="{46681A27-2EB7-0774-F34F-CD2C130AF1B3}"/>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3" name="Text Placeholder 2">
            <a:extLst>
              <a:ext uri="{FF2B5EF4-FFF2-40B4-BE49-F238E27FC236}">
                <a16:creationId xmlns:a16="http://schemas.microsoft.com/office/drawing/2014/main" id="{C877E783-62F2-B0BD-FE23-9F02C7EEA1F5}"/>
              </a:ext>
            </a:extLst>
          </p:cNvPr>
          <p:cNvSpPr>
            <a:spLocks noGrp="1"/>
          </p:cNvSpPr>
          <p:nvPr>
            <p:ph type="body" sz="quarter" idx="10" hasCustomPrompt="1"/>
          </p:nvPr>
        </p:nvSpPr>
        <p:spPr>
          <a:xfrm>
            <a:off x="548333" y="1096628"/>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endParaRPr lang="en-US" dirty="0"/>
          </a:p>
          <a:p>
            <a:pPr lvl="0"/>
            <a:endParaRPr lang="en-US" dirty="0"/>
          </a:p>
        </p:txBody>
      </p:sp>
      <p:cxnSp>
        <p:nvCxnSpPr>
          <p:cNvPr id="18" name="Straight Connector 17">
            <a:extLst>
              <a:ext uri="{FF2B5EF4-FFF2-40B4-BE49-F238E27FC236}">
                <a16:creationId xmlns:a16="http://schemas.microsoft.com/office/drawing/2014/main" id="{2F840802-58AA-2BF0-31F8-0B44E8F45A92}"/>
              </a:ext>
            </a:extLst>
          </p:cNvPr>
          <p:cNvCxnSpPr>
            <a:cxnSpLocks/>
          </p:cNvCxnSpPr>
          <p:nvPr/>
        </p:nvCxnSpPr>
        <p:spPr>
          <a:xfrm>
            <a:off x="6096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E417D2-6E24-FF59-1473-A81275CE5C13}"/>
              </a:ext>
            </a:extLst>
          </p:cNvPr>
          <p:cNvCxnSpPr>
            <a:cxnSpLocks/>
          </p:cNvCxnSpPr>
          <p:nvPr/>
        </p:nvCxnSpPr>
        <p:spPr>
          <a:xfrm>
            <a:off x="548334" y="3602468"/>
            <a:ext cx="1109533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332469F8-3CCC-BE8A-A308-EAE4FC8D4841}"/>
              </a:ext>
            </a:extLst>
          </p:cNvPr>
          <p:cNvSpPr>
            <a:spLocks noGrp="1"/>
          </p:cNvSpPr>
          <p:nvPr>
            <p:ph type="body" sz="quarter" idx="16" hasCustomPrompt="1"/>
          </p:nvPr>
        </p:nvSpPr>
        <p:spPr>
          <a:xfrm>
            <a:off x="548333" y="3869545"/>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lang="en-US" sz="1600" kern="1200" dirty="0">
                <a:solidFill>
                  <a:schemeClr val="tx1"/>
                </a:solidFill>
                <a:latin typeface="+mn-lt"/>
                <a:ea typeface="+mn-ea"/>
                <a:cs typeface="+mn-cs"/>
              </a:defRPr>
            </a:lvl1pPr>
            <a:lvl2pPr>
              <a:defRPr sz="1400"/>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endParaRPr lang="en-US" dirty="0"/>
          </a:p>
          <a:p>
            <a:pPr lvl="0"/>
            <a:endParaRPr lang="en-US" dirty="0"/>
          </a:p>
        </p:txBody>
      </p:sp>
      <p:sp>
        <p:nvSpPr>
          <p:cNvPr id="16" name="Text Placeholder 2">
            <a:extLst>
              <a:ext uri="{FF2B5EF4-FFF2-40B4-BE49-F238E27FC236}">
                <a16:creationId xmlns:a16="http://schemas.microsoft.com/office/drawing/2014/main" id="{17E18FB3-7015-EBA2-E9A2-ED07B50745D8}"/>
              </a:ext>
            </a:extLst>
          </p:cNvPr>
          <p:cNvSpPr>
            <a:spLocks noGrp="1"/>
          </p:cNvSpPr>
          <p:nvPr>
            <p:ph type="body" sz="quarter" idx="17" hasCustomPrompt="1"/>
          </p:nvPr>
        </p:nvSpPr>
        <p:spPr>
          <a:xfrm>
            <a:off x="6396800" y="1096628"/>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lang="en-US" sz="1600" kern="1200" dirty="0">
                <a:solidFill>
                  <a:schemeClr val="tx1"/>
                </a:solidFill>
                <a:latin typeface="+mn-lt"/>
                <a:ea typeface="+mn-ea"/>
                <a:cs typeface="+mn-cs"/>
              </a:defRPr>
            </a:lvl1pPr>
            <a:lvl2pPr>
              <a:defRPr sz="1400"/>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endParaRPr lang="en-US" dirty="0"/>
          </a:p>
          <a:p>
            <a:pPr lvl="0"/>
            <a:endParaRPr lang="en-US" dirty="0"/>
          </a:p>
        </p:txBody>
      </p:sp>
      <p:sp>
        <p:nvSpPr>
          <p:cNvPr id="20" name="Text Placeholder 2">
            <a:extLst>
              <a:ext uri="{FF2B5EF4-FFF2-40B4-BE49-F238E27FC236}">
                <a16:creationId xmlns:a16="http://schemas.microsoft.com/office/drawing/2014/main" id="{73F73A6E-5489-B8B9-95FA-E92035EF760B}"/>
              </a:ext>
            </a:extLst>
          </p:cNvPr>
          <p:cNvSpPr>
            <a:spLocks noGrp="1"/>
          </p:cNvSpPr>
          <p:nvPr>
            <p:ph type="body" sz="quarter" idx="18" hasCustomPrompt="1"/>
          </p:nvPr>
        </p:nvSpPr>
        <p:spPr>
          <a:xfrm>
            <a:off x="6396800" y="3869545"/>
            <a:ext cx="4946067" cy="2332370"/>
          </a:xfrm>
          <a:prstGeom prst="rect">
            <a:avLst/>
          </a:prstGeom>
        </p:spPr>
        <p:txBody>
          <a:bodyPr/>
          <a:lstStyle>
            <a:lvl1pPr marL="0" marR="0" indent="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None/>
              <a:tabLst/>
              <a:defRPr lang="en-US" sz="1600" kern="1200" dirty="0">
                <a:solidFill>
                  <a:schemeClr val="tx1"/>
                </a:solidFill>
                <a:latin typeface="+mn-lt"/>
                <a:ea typeface="+mn-ea"/>
                <a:cs typeface="+mn-cs"/>
              </a:defRPr>
            </a:lvl1pPr>
            <a:lvl2pPr>
              <a:defRPr sz="1400"/>
            </a:lvl2pPr>
            <a:lvl3pPr>
              <a:defRPr sz="1200"/>
            </a:lvl3pPr>
          </a:lstStyle>
          <a:p>
            <a:pPr marL="285750" marR="0" lvl="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pPr>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marL="685800" marR="0" lvl="1"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pPr>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marL="1143000" marR="0" lvl="2"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pPr>
            <a:r>
              <a:rPr lang="en-US" dirty="0"/>
              <a:t>Gravida </a:t>
            </a:r>
            <a:r>
              <a:rPr lang="en-US" dirty="0" err="1"/>
              <a:t>rutrum</a:t>
            </a:r>
            <a:r>
              <a:rPr lang="en-US" dirty="0"/>
              <a:t> </a:t>
            </a:r>
            <a:r>
              <a:rPr lang="en-US" dirty="0" err="1"/>
              <a:t>quisque</a:t>
            </a:r>
            <a:r>
              <a:rPr lang="en-US" dirty="0"/>
              <a:t> non </a:t>
            </a:r>
            <a:r>
              <a:rPr lang="en-US" dirty="0" err="1"/>
              <a:t>tellus</a:t>
            </a:r>
            <a:r>
              <a:rPr lang="en-US" dirty="0"/>
              <a:t>.</a:t>
            </a:r>
          </a:p>
          <a:p>
            <a:pPr lvl="0"/>
            <a:endParaRPr lang="en-US" dirty="0"/>
          </a:p>
        </p:txBody>
      </p:sp>
      <p:sp>
        <p:nvSpPr>
          <p:cNvPr id="23" name="Slide Number Placeholder 5">
            <a:extLst>
              <a:ext uri="{FF2B5EF4-FFF2-40B4-BE49-F238E27FC236}">
                <a16:creationId xmlns:a16="http://schemas.microsoft.com/office/drawing/2014/main" id="{0B0863BB-2A25-49D2-8C37-F9FF4071A38B}"/>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24" name="Google Shape;68;p16">
            <a:extLst>
              <a:ext uri="{FF2B5EF4-FFF2-40B4-BE49-F238E27FC236}">
                <a16:creationId xmlns:a16="http://schemas.microsoft.com/office/drawing/2014/main" id="{D2AA7757-3EDD-482B-8C9F-914232DDFD52}"/>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5" name="Date Placeholder 3">
            <a:extLst>
              <a:ext uri="{FF2B5EF4-FFF2-40B4-BE49-F238E27FC236}">
                <a16:creationId xmlns:a16="http://schemas.microsoft.com/office/drawing/2014/main" id="{147ED968-171B-4B35-B073-15B6F90C44BB}"/>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
        <p:nvSpPr>
          <p:cNvPr id="26" name="Date Placeholder 3">
            <a:extLst>
              <a:ext uri="{FF2B5EF4-FFF2-40B4-BE49-F238E27FC236}">
                <a16:creationId xmlns:a16="http://schemas.microsoft.com/office/drawing/2014/main" id="{49B801D5-70FF-47EE-B4B4-3EFE1DD2F5C4}"/>
              </a:ext>
            </a:extLst>
          </p:cNvPr>
          <p:cNvSpPr>
            <a:spLocks noGrp="1"/>
          </p:cNvSpPr>
          <p:nvPr>
            <p:ph type="dt" sz="half" idx="2"/>
          </p:nvPr>
        </p:nvSpPr>
        <p:spPr>
          <a:xfrm>
            <a:off x="352611" y="6492875"/>
            <a:ext cx="2154917"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Tree>
    <p:extLst>
      <p:ext uri="{BB962C8B-B14F-4D97-AF65-F5344CB8AC3E}">
        <p14:creationId xmlns:p14="http://schemas.microsoft.com/office/powerpoint/2010/main" val="3756398415"/>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ree Sections_Left Divide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p>
        </p:txBody>
      </p:sp>
      <p:cxnSp>
        <p:nvCxnSpPr>
          <p:cNvPr id="17" name="Google Shape;63;p16">
            <a:extLst>
              <a:ext uri="{FF2B5EF4-FFF2-40B4-BE49-F238E27FC236}">
                <a16:creationId xmlns:a16="http://schemas.microsoft.com/office/drawing/2014/main" id="{46681A27-2EB7-0774-F34F-CD2C130AF1B3}"/>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8" name="Straight Connector 17">
            <a:extLst>
              <a:ext uri="{FF2B5EF4-FFF2-40B4-BE49-F238E27FC236}">
                <a16:creationId xmlns:a16="http://schemas.microsoft.com/office/drawing/2014/main" id="{2F840802-58AA-2BF0-31F8-0B44E8F45A92}"/>
              </a:ext>
            </a:extLst>
          </p:cNvPr>
          <p:cNvCxnSpPr>
            <a:cxnSpLocks/>
          </p:cNvCxnSpPr>
          <p:nvPr/>
        </p:nvCxnSpPr>
        <p:spPr>
          <a:xfrm>
            <a:off x="6096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B193DBB-611F-FD66-1C3F-824E9716C604}"/>
              </a:ext>
            </a:extLst>
          </p:cNvPr>
          <p:cNvCxnSpPr>
            <a:cxnSpLocks/>
          </p:cNvCxnSpPr>
          <p:nvPr/>
        </p:nvCxnSpPr>
        <p:spPr>
          <a:xfrm>
            <a:off x="548334" y="3602468"/>
            <a:ext cx="5547666"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8763F445-9CF5-F5F2-B420-68C6EAD2DE59}"/>
              </a:ext>
            </a:extLst>
          </p:cNvPr>
          <p:cNvSpPr>
            <a:spLocks noGrp="1"/>
          </p:cNvSpPr>
          <p:nvPr>
            <p:ph type="body" sz="quarter" idx="14" hasCustomPrompt="1"/>
          </p:nvPr>
        </p:nvSpPr>
        <p:spPr>
          <a:xfrm>
            <a:off x="6396800" y="1096628"/>
            <a:ext cx="4946067" cy="540906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marL="914400" indent="0">
              <a:buNone/>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r>
              <a:rPr lang="en-US" dirty="0"/>
              <a:t>Vestibulum </a:t>
            </a:r>
            <a:r>
              <a:rPr lang="en-US" dirty="0" err="1"/>
              <a:t>lectus</a:t>
            </a:r>
            <a:r>
              <a:rPr lang="en-US" dirty="0"/>
              <a:t> </a:t>
            </a:r>
            <a:r>
              <a:rPr lang="en-US" dirty="0" err="1"/>
              <a:t>mauris</a:t>
            </a:r>
            <a:r>
              <a:rPr lang="en-US" dirty="0"/>
              <a:t> </a:t>
            </a:r>
            <a:r>
              <a:rPr lang="en-US" dirty="0" err="1"/>
              <a:t>ultrices</a:t>
            </a:r>
            <a:r>
              <a:rPr lang="en-US" dirty="0"/>
              <a:t> eros in cursus </a:t>
            </a:r>
            <a:r>
              <a:rPr lang="en-US" dirty="0" err="1"/>
              <a:t>tincidunt</a:t>
            </a:r>
            <a:r>
              <a:rPr lang="en-US" dirty="0"/>
              <a:t>.</a:t>
            </a:r>
          </a:p>
          <a:p>
            <a:pPr lvl="1"/>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0"/>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a:t>
            </a:r>
          </a:p>
          <a:p>
            <a:pPr lvl="1"/>
            <a:r>
              <a:rPr lang="en-US" dirty="0"/>
              <a:t>Gravida </a:t>
            </a:r>
            <a:r>
              <a:rPr lang="en-US" dirty="0" err="1"/>
              <a:t>rutrum</a:t>
            </a:r>
            <a:r>
              <a:rPr lang="en-US" dirty="0"/>
              <a:t> </a:t>
            </a:r>
            <a:r>
              <a:rPr lang="en-US" dirty="0" err="1"/>
              <a:t>quisque</a:t>
            </a:r>
            <a:r>
              <a:rPr lang="en-US" dirty="0"/>
              <a:t> non </a:t>
            </a:r>
            <a:r>
              <a:rPr lang="en-US" dirty="0" err="1"/>
              <a:t>tellus</a:t>
            </a:r>
            <a:r>
              <a:rPr lang="en-US" dirty="0"/>
              <a:t>. </a:t>
            </a:r>
          </a:p>
        </p:txBody>
      </p:sp>
      <p:sp>
        <p:nvSpPr>
          <p:cNvPr id="23" name="Text Placeholder 2">
            <a:extLst>
              <a:ext uri="{FF2B5EF4-FFF2-40B4-BE49-F238E27FC236}">
                <a16:creationId xmlns:a16="http://schemas.microsoft.com/office/drawing/2014/main" id="{02B90017-43C8-706C-430F-8319682A4E5F}"/>
              </a:ext>
            </a:extLst>
          </p:cNvPr>
          <p:cNvSpPr>
            <a:spLocks noGrp="1"/>
          </p:cNvSpPr>
          <p:nvPr>
            <p:ph type="body" sz="quarter" idx="10" hasCustomPrompt="1"/>
          </p:nvPr>
        </p:nvSpPr>
        <p:spPr>
          <a:xfrm>
            <a:off x="548333" y="1096628"/>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endParaRPr lang="en-US" dirty="0"/>
          </a:p>
          <a:p>
            <a:pPr lvl="0"/>
            <a:endParaRPr lang="en-US" dirty="0"/>
          </a:p>
        </p:txBody>
      </p:sp>
      <p:sp>
        <p:nvSpPr>
          <p:cNvPr id="24" name="Text Placeholder 2">
            <a:extLst>
              <a:ext uri="{FF2B5EF4-FFF2-40B4-BE49-F238E27FC236}">
                <a16:creationId xmlns:a16="http://schemas.microsoft.com/office/drawing/2014/main" id="{87709745-0F97-A981-F9F2-8FE4FFA1F0A1}"/>
              </a:ext>
            </a:extLst>
          </p:cNvPr>
          <p:cNvSpPr>
            <a:spLocks noGrp="1"/>
          </p:cNvSpPr>
          <p:nvPr>
            <p:ph type="body" sz="quarter" idx="16" hasCustomPrompt="1"/>
          </p:nvPr>
        </p:nvSpPr>
        <p:spPr>
          <a:xfrm>
            <a:off x="548333" y="3869545"/>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600"/>
            </a:lvl2pPr>
            <a:lvl3pPr>
              <a:defRPr sz="14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endParaRPr lang="en-US" dirty="0"/>
          </a:p>
          <a:p>
            <a:pPr lvl="0"/>
            <a:endParaRPr lang="en-US" dirty="0"/>
          </a:p>
        </p:txBody>
      </p:sp>
      <p:sp>
        <p:nvSpPr>
          <p:cNvPr id="22" name="Slide Number Placeholder 5">
            <a:extLst>
              <a:ext uri="{FF2B5EF4-FFF2-40B4-BE49-F238E27FC236}">
                <a16:creationId xmlns:a16="http://schemas.microsoft.com/office/drawing/2014/main" id="{E633FA99-52C6-4FCB-ACC7-65BA87C2E99F}"/>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20" name="Google Shape;68;p16">
            <a:extLst>
              <a:ext uri="{FF2B5EF4-FFF2-40B4-BE49-F238E27FC236}">
                <a16:creationId xmlns:a16="http://schemas.microsoft.com/office/drawing/2014/main" id="{9529C53A-6C97-4541-90C6-3C3FFB7C1949}"/>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5" name="Date Placeholder 3">
            <a:extLst>
              <a:ext uri="{FF2B5EF4-FFF2-40B4-BE49-F238E27FC236}">
                <a16:creationId xmlns:a16="http://schemas.microsoft.com/office/drawing/2014/main" id="{522250D6-C498-41FB-9D82-F494CA856D32}"/>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
        <p:nvSpPr>
          <p:cNvPr id="26" name="Date Placeholder 3">
            <a:extLst>
              <a:ext uri="{FF2B5EF4-FFF2-40B4-BE49-F238E27FC236}">
                <a16:creationId xmlns:a16="http://schemas.microsoft.com/office/drawing/2014/main" id="{13E064C3-19CD-44E8-A12B-1568F2550BDA}"/>
              </a:ext>
            </a:extLst>
          </p:cNvPr>
          <p:cNvSpPr>
            <a:spLocks noGrp="1"/>
          </p:cNvSpPr>
          <p:nvPr>
            <p:ph type="dt" sz="half" idx="2"/>
          </p:nvPr>
        </p:nvSpPr>
        <p:spPr>
          <a:xfrm>
            <a:off x="352611" y="6492875"/>
            <a:ext cx="2154917"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Tree>
    <p:extLst>
      <p:ext uri="{BB962C8B-B14F-4D97-AF65-F5344CB8AC3E}">
        <p14:creationId xmlns:p14="http://schemas.microsoft.com/office/powerpoint/2010/main" val="1017109893"/>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hree Sections_Right Divide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p>
        </p:txBody>
      </p:sp>
      <p:cxnSp>
        <p:nvCxnSpPr>
          <p:cNvPr id="17" name="Google Shape;63;p16">
            <a:extLst>
              <a:ext uri="{FF2B5EF4-FFF2-40B4-BE49-F238E27FC236}">
                <a16:creationId xmlns:a16="http://schemas.microsoft.com/office/drawing/2014/main" id="{46681A27-2EB7-0774-F34F-CD2C130AF1B3}"/>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8" name="Straight Connector 17">
            <a:extLst>
              <a:ext uri="{FF2B5EF4-FFF2-40B4-BE49-F238E27FC236}">
                <a16:creationId xmlns:a16="http://schemas.microsoft.com/office/drawing/2014/main" id="{2F840802-58AA-2BF0-31F8-0B44E8F45A92}"/>
              </a:ext>
            </a:extLst>
          </p:cNvPr>
          <p:cNvCxnSpPr>
            <a:cxnSpLocks/>
          </p:cNvCxnSpPr>
          <p:nvPr/>
        </p:nvCxnSpPr>
        <p:spPr>
          <a:xfrm>
            <a:off x="6096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6DA478D-1AEF-3E44-AB99-B7D940164F42}"/>
              </a:ext>
            </a:extLst>
          </p:cNvPr>
          <p:cNvCxnSpPr>
            <a:cxnSpLocks/>
          </p:cNvCxnSpPr>
          <p:nvPr/>
        </p:nvCxnSpPr>
        <p:spPr>
          <a:xfrm>
            <a:off x="6096000" y="3602468"/>
            <a:ext cx="5547666"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7A0AC585-2496-5E95-86EC-B29DA467C2B0}"/>
              </a:ext>
            </a:extLst>
          </p:cNvPr>
          <p:cNvSpPr>
            <a:spLocks noGrp="1"/>
          </p:cNvSpPr>
          <p:nvPr>
            <p:ph type="body" sz="quarter" idx="10" hasCustomPrompt="1"/>
          </p:nvPr>
        </p:nvSpPr>
        <p:spPr>
          <a:xfrm>
            <a:off x="548333" y="1096628"/>
            <a:ext cx="4946067" cy="540906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r>
              <a:rPr lang="en-US" dirty="0"/>
              <a:t>Vestibulum </a:t>
            </a:r>
            <a:r>
              <a:rPr lang="en-US" dirty="0" err="1"/>
              <a:t>lectus</a:t>
            </a:r>
            <a:r>
              <a:rPr lang="en-US" dirty="0"/>
              <a:t> </a:t>
            </a:r>
            <a:r>
              <a:rPr lang="en-US" dirty="0" err="1"/>
              <a:t>mauris</a:t>
            </a:r>
            <a:r>
              <a:rPr lang="en-US" dirty="0"/>
              <a:t> </a:t>
            </a:r>
            <a:r>
              <a:rPr lang="en-US" dirty="0" err="1"/>
              <a:t>ultrices</a:t>
            </a:r>
            <a:r>
              <a:rPr lang="en-US" dirty="0"/>
              <a:t> eros in cursus </a:t>
            </a:r>
            <a:r>
              <a:rPr lang="en-US" dirty="0" err="1"/>
              <a:t>tincidunt</a:t>
            </a:r>
            <a:r>
              <a:rPr lang="en-US" dirty="0"/>
              <a:t>.</a:t>
            </a:r>
          </a:p>
          <a:p>
            <a:pPr lvl="1"/>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0"/>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0"/>
            <a:r>
              <a:rPr lang="en-US" dirty="0"/>
              <a:t>Gravida </a:t>
            </a:r>
            <a:r>
              <a:rPr lang="en-US" dirty="0" err="1"/>
              <a:t>rutrum</a:t>
            </a:r>
            <a:r>
              <a:rPr lang="en-US" dirty="0"/>
              <a:t> </a:t>
            </a:r>
            <a:r>
              <a:rPr lang="en-US" dirty="0" err="1"/>
              <a:t>quisque</a:t>
            </a:r>
            <a:r>
              <a:rPr lang="en-US" dirty="0"/>
              <a:t> non </a:t>
            </a:r>
            <a:r>
              <a:rPr lang="en-US" dirty="0" err="1"/>
              <a:t>tellus</a:t>
            </a:r>
            <a:r>
              <a:rPr lang="en-US" dirty="0"/>
              <a:t>. </a:t>
            </a:r>
          </a:p>
        </p:txBody>
      </p:sp>
      <p:sp>
        <p:nvSpPr>
          <p:cNvPr id="21" name="Text Placeholder 2">
            <a:extLst>
              <a:ext uri="{FF2B5EF4-FFF2-40B4-BE49-F238E27FC236}">
                <a16:creationId xmlns:a16="http://schemas.microsoft.com/office/drawing/2014/main" id="{65C91F78-6338-CA0B-6A15-F5560FACC028}"/>
              </a:ext>
            </a:extLst>
          </p:cNvPr>
          <p:cNvSpPr>
            <a:spLocks noGrp="1"/>
          </p:cNvSpPr>
          <p:nvPr>
            <p:ph type="body" sz="quarter" idx="17" hasCustomPrompt="1"/>
          </p:nvPr>
        </p:nvSpPr>
        <p:spPr>
          <a:xfrm>
            <a:off x="6396800" y="1096628"/>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endParaRPr lang="en-US" dirty="0"/>
          </a:p>
          <a:p>
            <a:pPr lvl="0"/>
            <a:endParaRPr lang="en-US" dirty="0"/>
          </a:p>
        </p:txBody>
      </p:sp>
      <p:sp>
        <p:nvSpPr>
          <p:cNvPr id="22" name="Text Placeholder 2">
            <a:extLst>
              <a:ext uri="{FF2B5EF4-FFF2-40B4-BE49-F238E27FC236}">
                <a16:creationId xmlns:a16="http://schemas.microsoft.com/office/drawing/2014/main" id="{F3A175BC-281E-C24B-207B-1DB24186636F}"/>
              </a:ext>
            </a:extLst>
          </p:cNvPr>
          <p:cNvSpPr>
            <a:spLocks noGrp="1"/>
          </p:cNvSpPr>
          <p:nvPr>
            <p:ph type="body" sz="quarter" idx="18" hasCustomPrompt="1"/>
          </p:nvPr>
        </p:nvSpPr>
        <p:spPr>
          <a:xfrm>
            <a:off x="6396800" y="3869545"/>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a:p>
            <a:pPr lvl="1"/>
            <a:r>
              <a:rPr lang="en-US" dirty="0"/>
              <a:t>Sit </a:t>
            </a:r>
            <a:r>
              <a:rPr lang="en-US" dirty="0" err="1"/>
              <a:t>amet</a:t>
            </a:r>
            <a:r>
              <a:rPr lang="en-US" dirty="0"/>
              <a:t> </a:t>
            </a:r>
            <a:r>
              <a:rPr lang="en-US" dirty="0" err="1"/>
              <a:t>nisl</a:t>
            </a:r>
            <a:r>
              <a:rPr lang="en-US" dirty="0"/>
              <a:t> </a:t>
            </a:r>
            <a:r>
              <a:rPr lang="en-US" dirty="0" err="1"/>
              <a:t>purus</a:t>
            </a:r>
            <a:r>
              <a:rPr lang="en-US" dirty="0"/>
              <a:t> in </a:t>
            </a:r>
            <a:r>
              <a:rPr lang="en-US" dirty="0" err="1"/>
              <a:t>mollis</a:t>
            </a:r>
            <a:r>
              <a:rPr lang="en-US" dirty="0"/>
              <a:t>. </a:t>
            </a:r>
            <a:r>
              <a:rPr lang="en-US" dirty="0" err="1"/>
              <a:t>Vivamus</a:t>
            </a:r>
            <a:r>
              <a:rPr lang="en-US" dirty="0"/>
              <a:t> at </a:t>
            </a:r>
            <a:r>
              <a:rPr lang="en-US" dirty="0" err="1"/>
              <a:t>augue</a:t>
            </a:r>
            <a:r>
              <a:rPr lang="en-US" dirty="0"/>
              <a:t> </a:t>
            </a:r>
            <a:r>
              <a:rPr lang="en-US" dirty="0" err="1"/>
              <a:t>eget</a:t>
            </a:r>
            <a:r>
              <a:rPr lang="en-US" dirty="0"/>
              <a:t> </a:t>
            </a:r>
            <a:r>
              <a:rPr lang="en-US" dirty="0" err="1"/>
              <a:t>arcu</a:t>
            </a:r>
            <a:r>
              <a:rPr lang="en-US" dirty="0"/>
              <a:t> dictum </a:t>
            </a:r>
            <a:r>
              <a:rPr lang="en-US" dirty="0" err="1"/>
              <a:t>varius</a:t>
            </a:r>
            <a:r>
              <a:rPr lang="en-US" dirty="0"/>
              <a:t>. </a:t>
            </a:r>
          </a:p>
          <a:p>
            <a:pPr lvl="2"/>
            <a:r>
              <a:rPr lang="en-US" dirty="0"/>
              <a:t>Gravida </a:t>
            </a:r>
            <a:r>
              <a:rPr lang="en-US" dirty="0" err="1"/>
              <a:t>rutrum</a:t>
            </a:r>
            <a:r>
              <a:rPr lang="en-US" dirty="0"/>
              <a:t> </a:t>
            </a:r>
            <a:r>
              <a:rPr lang="en-US" dirty="0" err="1"/>
              <a:t>quisque</a:t>
            </a:r>
            <a:r>
              <a:rPr lang="en-US" dirty="0"/>
              <a:t> non </a:t>
            </a:r>
            <a:r>
              <a:rPr lang="en-US" dirty="0" err="1"/>
              <a:t>tellus</a:t>
            </a:r>
            <a:r>
              <a:rPr lang="en-US" dirty="0"/>
              <a:t>. </a:t>
            </a:r>
          </a:p>
          <a:p>
            <a:pPr lvl="0"/>
            <a:endParaRPr lang="en-US" dirty="0"/>
          </a:p>
          <a:p>
            <a:pPr lvl="0"/>
            <a:endParaRPr lang="en-US" dirty="0"/>
          </a:p>
        </p:txBody>
      </p:sp>
      <p:sp>
        <p:nvSpPr>
          <p:cNvPr id="24" name="Slide Number Placeholder 5">
            <a:extLst>
              <a:ext uri="{FF2B5EF4-FFF2-40B4-BE49-F238E27FC236}">
                <a16:creationId xmlns:a16="http://schemas.microsoft.com/office/drawing/2014/main" id="{5C93EAA6-CA84-45F3-B0EC-A156FA31B0D7}"/>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20" name="Google Shape;68;p16">
            <a:extLst>
              <a:ext uri="{FF2B5EF4-FFF2-40B4-BE49-F238E27FC236}">
                <a16:creationId xmlns:a16="http://schemas.microsoft.com/office/drawing/2014/main" id="{E4FFBEE2-7F34-4E1B-9C46-CE790826CE6F}"/>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5" name="Date Placeholder 3">
            <a:extLst>
              <a:ext uri="{FF2B5EF4-FFF2-40B4-BE49-F238E27FC236}">
                <a16:creationId xmlns:a16="http://schemas.microsoft.com/office/drawing/2014/main" id="{F57B9145-0636-4804-B62F-4DF38F919A7C}"/>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
        <p:nvSpPr>
          <p:cNvPr id="26" name="Date Placeholder 3">
            <a:extLst>
              <a:ext uri="{FF2B5EF4-FFF2-40B4-BE49-F238E27FC236}">
                <a16:creationId xmlns:a16="http://schemas.microsoft.com/office/drawing/2014/main" id="{458AE13B-3D34-4902-89FC-522701109D87}"/>
              </a:ext>
            </a:extLst>
          </p:cNvPr>
          <p:cNvSpPr>
            <a:spLocks noGrp="1"/>
          </p:cNvSpPr>
          <p:nvPr>
            <p:ph type="dt" sz="half" idx="2"/>
          </p:nvPr>
        </p:nvSpPr>
        <p:spPr>
          <a:xfrm>
            <a:off x="352611" y="6492875"/>
            <a:ext cx="2154917"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Tree>
    <p:extLst>
      <p:ext uri="{BB962C8B-B14F-4D97-AF65-F5344CB8AC3E}">
        <p14:creationId xmlns:p14="http://schemas.microsoft.com/office/powerpoint/2010/main" val="3588928646"/>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p>
        </p:txBody>
      </p:sp>
      <p:cxnSp>
        <p:nvCxnSpPr>
          <p:cNvPr id="17" name="Google Shape;63;p16">
            <a:extLst>
              <a:ext uri="{FF2B5EF4-FFF2-40B4-BE49-F238E27FC236}">
                <a16:creationId xmlns:a16="http://schemas.microsoft.com/office/drawing/2014/main" id="{46681A27-2EB7-0774-F34F-CD2C130AF1B3}"/>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7" name="Google Shape;1458;p79">
            <a:extLst>
              <a:ext uri="{FF2B5EF4-FFF2-40B4-BE49-F238E27FC236}">
                <a16:creationId xmlns:a16="http://schemas.microsoft.com/office/drawing/2014/main" id="{71D56BDA-7B34-AFCD-E1FD-D7D36E23008C}"/>
              </a:ext>
            </a:extLst>
          </p:cNvPr>
          <p:cNvSpPr/>
          <p:nvPr/>
        </p:nvSpPr>
        <p:spPr>
          <a:xfrm>
            <a:off x="56101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algn="ctr" defTabSz="1219170">
              <a:lnSpc>
                <a:spcPct val="70000"/>
              </a:lnSpc>
              <a:buClr>
                <a:srgbClr val="FFFFFF"/>
              </a:buClr>
              <a:buSzPts val="1400"/>
            </a:pPr>
            <a:endParaRPr sz="1867" b="1" kern="0" dirty="0">
              <a:solidFill>
                <a:schemeClr val="bg1">
                  <a:lumMod val="85000"/>
                </a:schemeClr>
              </a:solidFill>
              <a:ea typeface="Arial"/>
              <a:cs typeface="Arial"/>
              <a:sym typeface="Arial"/>
            </a:endParaRPr>
          </a:p>
        </p:txBody>
      </p:sp>
      <p:sp>
        <p:nvSpPr>
          <p:cNvPr id="11" name="Google Shape;1463;p79">
            <a:extLst>
              <a:ext uri="{FF2B5EF4-FFF2-40B4-BE49-F238E27FC236}">
                <a16:creationId xmlns:a16="http://schemas.microsoft.com/office/drawing/2014/main" id="{A726A3D5-E80D-B56B-563E-3D44F6BDCD76}"/>
              </a:ext>
            </a:extLst>
          </p:cNvPr>
          <p:cNvSpPr/>
          <p:nvPr/>
        </p:nvSpPr>
        <p:spPr>
          <a:xfrm>
            <a:off x="336708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algn="ctr" defTabSz="1219170">
              <a:lnSpc>
                <a:spcPct val="70000"/>
              </a:lnSpc>
              <a:buClr>
                <a:srgbClr val="FFFFFF"/>
              </a:buClr>
              <a:buSzPts val="1400"/>
            </a:pPr>
            <a:endParaRPr sz="1867" b="1" kern="0" dirty="0">
              <a:solidFill>
                <a:schemeClr val="bg1">
                  <a:lumMod val="85000"/>
                </a:schemeClr>
              </a:solidFill>
              <a:ea typeface="Arial"/>
              <a:cs typeface="Arial"/>
              <a:sym typeface="Arial"/>
            </a:endParaRPr>
          </a:p>
        </p:txBody>
      </p:sp>
      <p:sp>
        <p:nvSpPr>
          <p:cNvPr id="15" name="Google Shape;1468;p79">
            <a:extLst>
              <a:ext uri="{FF2B5EF4-FFF2-40B4-BE49-F238E27FC236}">
                <a16:creationId xmlns:a16="http://schemas.microsoft.com/office/drawing/2014/main" id="{AEFF7DC7-1D5A-1236-BAB8-3A703713E2BF}"/>
              </a:ext>
            </a:extLst>
          </p:cNvPr>
          <p:cNvSpPr/>
          <p:nvPr/>
        </p:nvSpPr>
        <p:spPr>
          <a:xfrm>
            <a:off x="617315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algn="ctr" defTabSz="1219170">
              <a:lnSpc>
                <a:spcPct val="70000"/>
              </a:lnSpc>
              <a:buClr>
                <a:srgbClr val="FFFFFF"/>
              </a:buClr>
              <a:buSzPts val="1400"/>
            </a:pPr>
            <a:endParaRPr sz="1867" b="1" kern="0" dirty="0">
              <a:solidFill>
                <a:schemeClr val="bg1">
                  <a:lumMod val="85000"/>
                </a:schemeClr>
              </a:solidFill>
              <a:ea typeface="Arial"/>
              <a:cs typeface="Arial"/>
              <a:sym typeface="Arial"/>
            </a:endParaRPr>
          </a:p>
        </p:txBody>
      </p:sp>
      <p:sp>
        <p:nvSpPr>
          <p:cNvPr id="16" name="Google Shape;1473;p79">
            <a:extLst>
              <a:ext uri="{FF2B5EF4-FFF2-40B4-BE49-F238E27FC236}">
                <a16:creationId xmlns:a16="http://schemas.microsoft.com/office/drawing/2014/main" id="{4F9FD624-5DAD-2C5D-E186-4BD38A107037}"/>
              </a:ext>
            </a:extLst>
          </p:cNvPr>
          <p:cNvSpPr/>
          <p:nvPr/>
        </p:nvSpPr>
        <p:spPr>
          <a:xfrm>
            <a:off x="8979223" y="1126346"/>
            <a:ext cx="2651759" cy="5212080"/>
          </a:xfrm>
          <a:prstGeom prst="rect">
            <a:avLst/>
          </a:prstGeom>
          <a:solidFill>
            <a:srgbClr val="EBEBEB"/>
          </a:solidFill>
          <a:ln>
            <a:noFill/>
          </a:ln>
        </p:spPr>
        <p:txBody>
          <a:bodyPr spcFirstLastPara="1" wrap="square" lIns="25400" tIns="25400" rIns="25400" bIns="25400" anchor="ctr" anchorCtr="0">
            <a:noAutofit/>
          </a:bodyPr>
          <a:lstStyle/>
          <a:p>
            <a:pPr algn="ctr" defTabSz="1219170">
              <a:lnSpc>
                <a:spcPct val="70000"/>
              </a:lnSpc>
              <a:buClr>
                <a:srgbClr val="FFFFFF"/>
              </a:buClr>
              <a:buSzPts val="1400"/>
            </a:pPr>
            <a:endParaRPr sz="1867" b="1" kern="0" dirty="0">
              <a:solidFill>
                <a:schemeClr val="bg1">
                  <a:lumMod val="85000"/>
                </a:schemeClr>
              </a:solidFill>
              <a:ea typeface="Arial"/>
              <a:cs typeface="Arial"/>
              <a:sym typeface="Arial"/>
            </a:endParaRPr>
          </a:p>
        </p:txBody>
      </p:sp>
      <p:sp>
        <p:nvSpPr>
          <p:cNvPr id="4" name="Text Placeholder 3">
            <a:extLst>
              <a:ext uri="{FF2B5EF4-FFF2-40B4-BE49-F238E27FC236}">
                <a16:creationId xmlns:a16="http://schemas.microsoft.com/office/drawing/2014/main" id="{8C8B4A51-C802-6F96-BF8D-D39C6411646E}"/>
              </a:ext>
            </a:extLst>
          </p:cNvPr>
          <p:cNvSpPr>
            <a:spLocks noGrp="1"/>
          </p:cNvSpPr>
          <p:nvPr>
            <p:ph type="body" sz="quarter" idx="19" hasCustomPrompt="1"/>
          </p:nvPr>
        </p:nvSpPr>
        <p:spPr>
          <a:xfrm>
            <a:off x="739775" y="1254125"/>
            <a:ext cx="2151063" cy="341313"/>
          </a:xfrm>
          <a:prstGeom prst="rect">
            <a:avLst/>
          </a:prstGeom>
        </p:spPr>
        <p:txBody>
          <a:bodyPr anchor="ctr" anchorCtr="0"/>
          <a:lstStyle>
            <a:lvl1pPr marL="0" indent="0">
              <a:buNone/>
              <a:defRPr sz="1300" b="1"/>
            </a:lvl1pPr>
          </a:lstStyle>
          <a:p>
            <a:pPr lvl="0"/>
            <a:r>
              <a:rPr lang="en-US"/>
              <a:t>Topic 1:</a:t>
            </a:r>
          </a:p>
        </p:txBody>
      </p:sp>
      <p:sp>
        <p:nvSpPr>
          <p:cNvPr id="23" name="Text Placeholder 3">
            <a:extLst>
              <a:ext uri="{FF2B5EF4-FFF2-40B4-BE49-F238E27FC236}">
                <a16:creationId xmlns:a16="http://schemas.microsoft.com/office/drawing/2014/main" id="{EF5071BB-862D-9D5F-2A87-92A0DD278A16}"/>
              </a:ext>
            </a:extLst>
          </p:cNvPr>
          <p:cNvSpPr>
            <a:spLocks noGrp="1"/>
          </p:cNvSpPr>
          <p:nvPr>
            <p:ph type="body" sz="quarter" idx="20" hasCustomPrompt="1"/>
          </p:nvPr>
        </p:nvSpPr>
        <p:spPr>
          <a:xfrm>
            <a:off x="3545845" y="1254125"/>
            <a:ext cx="2151063" cy="341313"/>
          </a:xfrm>
          <a:prstGeom prst="rect">
            <a:avLst/>
          </a:prstGeom>
        </p:spPr>
        <p:txBody>
          <a:bodyPr anchor="ctr" anchorCtr="0"/>
          <a:lstStyle>
            <a:lvl1pPr marL="0" indent="0">
              <a:buNone/>
              <a:defRPr sz="1300" b="1"/>
            </a:lvl1pPr>
          </a:lstStyle>
          <a:p>
            <a:pPr lvl="0"/>
            <a:r>
              <a:rPr lang="en-US"/>
              <a:t>Topic 2:</a:t>
            </a:r>
          </a:p>
        </p:txBody>
      </p:sp>
      <p:sp>
        <p:nvSpPr>
          <p:cNvPr id="26" name="Text Placeholder 3">
            <a:extLst>
              <a:ext uri="{FF2B5EF4-FFF2-40B4-BE49-F238E27FC236}">
                <a16:creationId xmlns:a16="http://schemas.microsoft.com/office/drawing/2014/main" id="{6C9A3DEA-9706-7CB2-585F-4CC03448F967}"/>
              </a:ext>
            </a:extLst>
          </p:cNvPr>
          <p:cNvSpPr>
            <a:spLocks noGrp="1"/>
          </p:cNvSpPr>
          <p:nvPr>
            <p:ph type="body" sz="quarter" idx="21" hasCustomPrompt="1"/>
          </p:nvPr>
        </p:nvSpPr>
        <p:spPr>
          <a:xfrm>
            <a:off x="6352656" y="1254125"/>
            <a:ext cx="2151063" cy="341313"/>
          </a:xfrm>
          <a:prstGeom prst="rect">
            <a:avLst/>
          </a:prstGeom>
        </p:spPr>
        <p:txBody>
          <a:bodyPr anchor="ctr" anchorCtr="0"/>
          <a:lstStyle>
            <a:lvl1pPr marL="0" indent="0">
              <a:buNone/>
              <a:defRPr sz="1300" b="1"/>
            </a:lvl1pPr>
          </a:lstStyle>
          <a:p>
            <a:pPr lvl="0"/>
            <a:r>
              <a:rPr lang="en-US"/>
              <a:t>Topic 3:</a:t>
            </a:r>
          </a:p>
        </p:txBody>
      </p:sp>
      <p:sp>
        <p:nvSpPr>
          <p:cNvPr id="30" name="Text Placeholder 3">
            <a:extLst>
              <a:ext uri="{FF2B5EF4-FFF2-40B4-BE49-F238E27FC236}">
                <a16:creationId xmlns:a16="http://schemas.microsoft.com/office/drawing/2014/main" id="{4C1D90C7-8ADC-EE20-AD5A-1C4728104055}"/>
              </a:ext>
            </a:extLst>
          </p:cNvPr>
          <p:cNvSpPr>
            <a:spLocks noGrp="1"/>
          </p:cNvSpPr>
          <p:nvPr>
            <p:ph type="body" sz="quarter" idx="22" hasCustomPrompt="1"/>
          </p:nvPr>
        </p:nvSpPr>
        <p:spPr>
          <a:xfrm>
            <a:off x="9157985" y="1254125"/>
            <a:ext cx="2151063" cy="341313"/>
          </a:xfrm>
          <a:prstGeom prst="rect">
            <a:avLst/>
          </a:prstGeom>
        </p:spPr>
        <p:txBody>
          <a:bodyPr anchor="ctr" anchorCtr="0"/>
          <a:lstStyle>
            <a:lvl1pPr marL="0" indent="0">
              <a:buNone/>
              <a:defRPr sz="1300" b="1"/>
            </a:lvl1pPr>
          </a:lstStyle>
          <a:p>
            <a:pPr lvl="0"/>
            <a:r>
              <a:rPr lang="en-US"/>
              <a:t>Topic 4:</a:t>
            </a:r>
          </a:p>
        </p:txBody>
      </p:sp>
      <p:sp>
        <p:nvSpPr>
          <p:cNvPr id="9" name="Text Placeholder 8">
            <a:extLst>
              <a:ext uri="{FF2B5EF4-FFF2-40B4-BE49-F238E27FC236}">
                <a16:creationId xmlns:a16="http://schemas.microsoft.com/office/drawing/2014/main" id="{8FE6202D-6BC0-DDBE-D382-567F81AB5B29}"/>
              </a:ext>
            </a:extLst>
          </p:cNvPr>
          <p:cNvSpPr>
            <a:spLocks noGrp="1"/>
          </p:cNvSpPr>
          <p:nvPr>
            <p:ph type="body" sz="quarter" idx="23" hasCustomPrompt="1"/>
          </p:nvPr>
        </p:nvSpPr>
        <p:spPr>
          <a:xfrm>
            <a:off x="739775" y="1614489"/>
            <a:ext cx="2151063" cy="4362448"/>
          </a:xfrm>
          <a:prstGeom prst="rect">
            <a:avLst/>
          </a:prstGeom>
        </p:spPr>
        <p:txBody>
          <a:bodyPr/>
          <a:lstStyle>
            <a:lvl1pPr marL="171450" indent="-171450">
              <a:lnSpc>
                <a:spcPct val="120000"/>
              </a:lnSpc>
              <a:buSzPct val="80000"/>
              <a:buFont typeface="Arial" panose="020B0604020202020204" pitchFamily="34" charset="0"/>
              <a:buChar char="•"/>
              <a:defRPr sz="1200"/>
            </a:lvl1pPr>
            <a:lvl2pPr>
              <a:defRPr sz="1200"/>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1"/>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Nunc diam </a:t>
            </a:r>
            <a:r>
              <a:rPr lang="en-US" dirty="0" err="1"/>
              <a:t>tellus</a:t>
            </a:r>
            <a:r>
              <a:rPr lang="en-US" dirty="0"/>
              <a:t>, </a:t>
            </a:r>
            <a:r>
              <a:rPr lang="en-US" dirty="0" err="1"/>
              <a:t>mattis</a:t>
            </a:r>
            <a:r>
              <a:rPr lang="en-US" dirty="0"/>
              <a:t> non.</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p:txBody>
      </p:sp>
      <p:sp>
        <p:nvSpPr>
          <p:cNvPr id="31" name="Text Placeholder 8">
            <a:extLst>
              <a:ext uri="{FF2B5EF4-FFF2-40B4-BE49-F238E27FC236}">
                <a16:creationId xmlns:a16="http://schemas.microsoft.com/office/drawing/2014/main" id="{3433A9CA-5CAE-0B1A-0785-46255D7E4DBF}"/>
              </a:ext>
            </a:extLst>
          </p:cNvPr>
          <p:cNvSpPr>
            <a:spLocks noGrp="1"/>
          </p:cNvSpPr>
          <p:nvPr>
            <p:ph type="body" sz="quarter" idx="24" hasCustomPrompt="1"/>
          </p:nvPr>
        </p:nvSpPr>
        <p:spPr>
          <a:xfrm>
            <a:off x="3545845" y="1614489"/>
            <a:ext cx="2151063" cy="4362448"/>
          </a:xfrm>
          <a:prstGeom prst="rect">
            <a:avLst/>
          </a:prstGeom>
        </p:spPr>
        <p:txBody>
          <a:bodyPr/>
          <a:lstStyle>
            <a:lvl1pPr marL="171450" indent="-171450">
              <a:lnSpc>
                <a:spcPct val="120000"/>
              </a:lnSpc>
              <a:buSzPct val="80000"/>
              <a:buFont typeface="Arial" panose="020B0604020202020204" pitchFamily="34" charset="0"/>
              <a:buChar char="•"/>
              <a:defRPr sz="1200"/>
            </a:lvl1pPr>
            <a:lvl2pPr>
              <a:defRPr sz="1200"/>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1"/>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Nunc diam </a:t>
            </a:r>
            <a:r>
              <a:rPr lang="en-US" dirty="0" err="1"/>
              <a:t>tellus</a:t>
            </a:r>
            <a:r>
              <a:rPr lang="en-US" dirty="0"/>
              <a:t>, </a:t>
            </a:r>
            <a:r>
              <a:rPr lang="en-US" dirty="0" err="1"/>
              <a:t>mattis</a:t>
            </a:r>
            <a:r>
              <a:rPr lang="en-US" dirty="0"/>
              <a:t> non.</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p:txBody>
      </p:sp>
      <p:sp>
        <p:nvSpPr>
          <p:cNvPr id="32" name="Text Placeholder 8">
            <a:extLst>
              <a:ext uri="{FF2B5EF4-FFF2-40B4-BE49-F238E27FC236}">
                <a16:creationId xmlns:a16="http://schemas.microsoft.com/office/drawing/2014/main" id="{DBBB45B7-FC18-AEC5-F4D4-95E4AE093116}"/>
              </a:ext>
            </a:extLst>
          </p:cNvPr>
          <p:cNvSpPr>
            <a:spLocks noGrp="1"/>
          </p:cNvSpPr>
          <p:nvPr>
            <p:ph type="body" sz="quarter" idx="25" hasCustomPrompt="1"/>
          </p:nvPr>
        </p:nvSpPr>
        <p:spPr>
          <a:xfrm>
            <a:off x="6352656" y="1614489"/>
            <a:ext cx="2151063" cy="4362448"/>
          </a:xfrm>
          <a:prstGeom prst="rect">
            <a:avLst/>
          </a:prstGeom>
        </p:spPr>
        <p:txBody>
          <a:bodyPr/>
          <a:lstStyle>
            <a:lvl1pPr marL="171450" indent="-171450">
              <a:lnSpc>
                <a:spcPct val="120000"/>
              </a:lnSpc>
              <a:buSzPct val="80000"/>
              <a:buFont typeface="Arial" panose="020B0604020202020204" pitchFamily="34" charset="0"/>
              <a:buChar char="•"/>
              <a:defRPr sz="1200"/>
            </a:lvl1pPr>
            <a:lvl2pPr>
              <a:defRPr sz="1200"/>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1"/>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Nunc diam </a:t>
            </a:r>
            <a:r>
              <a:rPr lang="en-US" dirty="0" err="1"/>
              <a:t>tellus</a:t>
            </a:r>
            <a:r>
              <a:rPr lang="en-US" dirty="0"/>
              <a:t>, </a:t>
            </a:r>
            <a:r>
              <a:rPr lang="en-US" dirty="0" err="1"/>
              <a:t>mattis</a:t>
            </a:r>
            <a:r>
              <a:rPr lang="en-US" dirty="0"/>
              <a:t> non.</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p:txBody>
      </p:sp>
      <p:sp>
        <p:nvSpPr>
          <p:cNvPr id="33" name="Text Placeholder 8">
            <a:extLst>
              <a:ext uri="{FF2B5EF4-FFF2-40B4-BE49-F238E27FC236}">
                <a16:creationId xmlns:a16="http://schemas.microsoft.com/office/drawing/2014/main" id="{78C9ED66-7357-3521-7D23-B76B68616AA8}"/>
              </a:ext>
            </a:extLst>
          </p:cNvPr>
          <p:cNvSpPr>
            <a:spLocks noGrp="1"/>
          </p:cNvSpPr>
          <p:nvPr>
            <p:ph type="body" sz="quarter" idx="26" hasCustomPrompt="1"/>
          </p:nvPr>
        </p:nvSpPr>
        <p:spPr>
          <a:xfrm>
            <a:off x="9157985" y="1614489"/>
            <a:ext cx="2151063" cy="4362448"/>
          </a:xfrm>
          <a:prstGeom prst="rect">
            <a:avLst/>
          </a:prstGeom>
        </p:spPr>
        <p:txBody>
          <a:bodyPr/>
          <a:lstStyle>
            <a:lvl1pPr marL="171450" indent="-171450">
              <a:lnSpc>
                <a:spcPct val="120000"/>
              </a:lnSpc>
              <a:buSzPct val="80000"/>
              <a:buFont typeface="Arial" panose="020B0604020202020204" pitchFamily="34" charset="0"/>
              <a:buChar char="•"/>
              <a:defRPr sz="1200"/>
            </a:lvl1pPr>
            <a:lvl2pPr>
              <a:defRPr sz="1200"/>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1"/>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Nunc diam </a:t>
            </a:r>
            <a:r>
              <a:rPr lang="en-US" dirty="0" err="1"/>
              <a:t>tellus</a:t>
            </a:r>
            <a:r>
              <a:rPr lang="en-US" dirty="0"/>
              <a:t>, </a:t>
            </a:r>
            <a:r>
              <a:rPr lang="en-US" dirty="0" err="1"/>
              <a:t>mattis</a:t>
            </a:r>
            <a:r>
              <a:rPr lang="en-US" dirty="0"/>
              <a:t> non.</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err="1"/>
              <a:t>Egestas</a:t>
            </a:r>
            <a:r>
              <a:rPr lang="en-US" dirty="0"/>
              <a:t> integer </a:t>
            </a:r>
            <a:r>
              <a:rPr lang="en-US" dirty="0" err="1"/>
              <a:t>eget</a:t>
            </a:r>
            <a:r>
              <a:rPr lang="en-US" dirty="0"/>
              <a:t> </a:t>
            </a:r>
            <a:r>
              <a:rPr lang="en-US" dirty="0" err="1"/>
              <a:t>aliquet</a:t>
            </a:r>
            <a:r>
              <a:rPr lang="en-US" dirty="0"/>
              <a:t> </a:t>
            </a:r>
            <a:r>
              <a:rPr lang="en-US" dirty="0" err="1"/>
              <a:t>nibh</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a:t>
            </a:r>
            <a:r>
              <a:rPr lang="en-US" dirty="0" err="1"/>
              <a:t>arcu</a:t>
            </a:r>
            <a:r>
              <a:rPr lang="en-US" dirty="0"/>
              <a:t> vitae </a:t>
            </a:r>
            <a:r>
              <a:rPr lang="en-US" dirty="0" err="1"/>
              <a:t>elementum</a:t>
            </a:r>
            <a:r>
              <a:rPr lang="en-US" dirty="0"/>
              <a:t> </a:t>
            </a:r>
            <a:r>
              <a:rPr lang="en-US" dirty="0" err="1"/>
              <a:t>curabitur</a:t>
            </a:r>
            <a:r>
              <a:rPr lang="en-US" dirty="0"/>
              <a:t> vitae </a:t>
            </a:r>
            <a:r>
              <a:rPr lang="en-US" dirty="0" err="1"/>
              <a:t>nunc</a:t>
            </a:r>
            <a:r>
              <a:rPr lang="en-US" dirty="0"/>
              <a:t>. </a:t>
            </a:r>
          </a:p>
        </p:txBody>
      </p:sp>
      <p:sp>
        <p:nvSpPr>
          <p:cNvPr id="24" name="Slide Number Placeholder 5">
            <a:extLst>
              <a:ext uri="{FF2B5EF4-FFF2-40B4-BE49-F238E27FC236}">
                <a16:creationId xmlns:a16="http://schemas.microsoft.com/office/drawing/2014/main" id="{C6AAC134-80F6-440F-960C-4898B919C721}"/>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27" name="Google Shape;68;p16">
            <a:extLst>
              <a:ext uri="{FF2B5EF4-FFF2-40B4-BE49-F238E27FC236}">
                <a16:creationId xmlns:a16="http://schemas.microsoft.com/office/drawing/2014/main" id="{74C2B907-5B89-4DA8-91B0-F328EF474E4B}"/>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8" name="Date Placeholder 3">
            <a:extLst>
              <a:ext uri="{FF2B5EF4-FFF2-40B4-BE49-F238E27FC236}">
                <a16:creationId xmlns:a16="http://schemas.microsoft.com/office/drawing/2014/main" id="{FC533FC5-8730-436E-B71A-46328C825F63}"/>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
        <p:nvSpPr>
          <p:cNvPr id="29" name="Date Placeholder 3">
            <a:extLst>
              <a:ext uri="{FF2B5EF4-FFF2-40B4-BE49-F238E27FC236}">
                <a16:creationId xmlns:a16="http://schemas.microsoft.com/office/drawing/2014/main" id="{FAC96A58-2230-4A3F-8A7F-51E4D19DBDAF}"/>
              </a:ext>
            </a:extLst>
          </p:cNvPr>
          <p:cNvSpPr>
            <a:spLocks noGrp="1"/>
          </p:cNvSpPr>
          <p:nvPr>
            <p:ph type="dt" sz="half" idx="2"/>
          </p:nvPr>
        </p:nvSpPr>
        <p:spPr>
          <a:xfrm>
            <a:off x="352611" y="6492875"/>
            <a:ext cx="2154917"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Tree>
    <p:extLst>
      <p:ext uri="{BB962C8B-B14F-4D97-AF65-F5344CB8AC3E}">
        <p14:creationId xmlns:p14="http://schemas.microsoft.com/office/powerpoint/2010/main" val="1652767478"/>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Right Graphic">
    <p:spTree>
      <p:nvGrpSpPr>
        <p:cNvPr id="1" name=""/>
        <p:cNvGrpSpPr/>
        <p:nvPr/>
      </p:nvGrpSpPr>
      <p:grpSpPr>
        <a:xfrm>
          <a:off x="0" y="0"/>
          <a:ext cx="0" cy="0"/>
          <a:chOff x="0" y="0"/>
          <a:chExt cx="0" cy="0"/>
        </a:xfrm>
      </p:grpSpPr>
      <p:cxnSp>
        <p:nvCxnSpPr>
          <p:cNvPr id="7" name="Google Shape;63;p16">
            <a:extLst>
              <a:ext uri="{FF2B5EF4-FFF2-40B4-BE49-F238E27FC236}">
                <a16:creationId xmlns:a16="http://schemas.microsoft.com/office/drawing/2014/main" id="{88B76F26-F1BE-7635-9F83-38C6BEB43748}"/>
              </a:ext>
            </a:extLst>
          </p:cNvPr>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r>
              <a:rPr lang="en-US"/>
              <a:t>Click to edit Master title style</a:t>
            </a:r>
          </a:p>
        </p:txBody>
      </p:sp>
      <p:sp>
        <p:nvSpPr>
          <p:cNvPr id="4" name="Content Placeholder 3">
            <a:extLst>
              <a:ext uri="{FF2B5EF4-FFF2-40B4-BE49-F238E27FC236}">
                <a16:creationId xmlns:a16="http://schemas.microsoft.com/office/drawing/2014/main" id="{E8DA5254-D412-35D2-4101-29C30D4760BF}"/>
              </a:ext>
            </a:extLst>
          </p:cNvPr>
          <p:cNvSpPr>
            <a:spLocks noGrp="1"/>
          </p:cNvSpPr>
          <p:nvPr>
            <p:ph sz="quarter" idx="11" hasCustomPrompt="1"/>
          </p:nvPr>
        </p:nvSpPr>
        <p:spPr>
          <a:xfrm>
            <a:off x="6096000" y="1127125"/>
            <a:ext cx="5484789" cy="4886325"/>
          </a:xfrm>
          <a:prstGeom prst="rect">
            <a:avLst/>
          </a:prstGeom>
        </p:spPr>
        <p:txBody>
          <a:bodyPr/>
          <a:lstStyle>
            <a:lvl1pPr marL="0" indent="0">
              <a:buNone/>
              <a:defRPr sz="1400"/>
            </a:lvl1pPr>
          </a:lstStyle>
          <a:p>
            <a:pPr lvl="0"/>
            <a:r>
              <a:rPr lang="en-US" sz="1400"/>
              <a:t>Add Photo/Table/Etc. Here</a:t>
            </a:r>
            <a:endParaRPr lang="en-US"/>
          </a:p>
        </p:txBody>
      </p:sp>
      <p:sp>
        <p:nvSpPr>
          <p:cNvPr id="6" name="Text Placeholder 5">
            <a:extLst>
              <a:ext uri="{FF2B5EF4-FFF2-40B4-BE49-F238E27FC236}">
                <a16:creationId xmlns:a16="http://schemas.microsoft.com/office/drawing/2014/main" id="{80B45A4B-2ECF-001D-8D0D-1AA2D0314F76}"/>
              </a:ext>
            </a:extLst>
          </p:cNvPr>
          <p:cNvSpPr>
            <a:spLocks noGrp="1"/>
          </p:cNvSpPr>
          <p:nvPr>
            <p:ph type="body" sz="quarter" idx="12" hasCustomPrompt="1"/>
          </p:nvPr>
        </p:nvSpPr>
        <p:spPr>
          <a:xfrm>
            <a:off x="611188" y="1127125"/>
            <a:ext cx="5110739" cy="4886325"/>
          </a:xfrm>
          <a:prstGeom prst="rect">
            <a:avLst/>
          </a:prstGeom>
        </p:spPr>
        <p:txBody>
          <a:bodyPr/>
          <a:lstStyle>
            <a:lvl1pPr marL="342900" indent="-342900">
              <a:lnSpc>
                <a:spcPct val="120000"/>
              </a:lnSpc>
              <a:buFont typeface="Arial" panose="020B0604020202020204" pitchFamily="34" charset="0"/>
              <a:buChar char="•"/>
              <a:defRPr sz="2000"/>
            </a:lvl1pPr>
            <a:lvl2pPr>
              <a:defRPr sz="1800"/>
            </a:lvl2pPr>
            <a:lvl3pPr>
              <a:defRPr sz="1600"/>
            </a:lvl3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r>
              <a:rPr lang="en-US" dirty="0" err="1"/>
              <a:t>Egestas</a:t>
            </a:r>
            <a:r>
              <a:rPr lang="en-US" dirty="0"/>
              <a:t> integer </a:t>
            </a:r>
            <a:r>
              <a:rPr lang="en-US" dirty="0" err="1"/>
              <a:t>eget</a:t>
            </a:r>
            <a:r>
              <a:rPr lang="en-US" dirty="0"/>
              <a:t> </a:t>
            </a:r>
            <a:r>
              <a:rPr lang="en-US" dirty="0" err="1"/>
              <a:t>aliquet</a:t>
            </a:r>
            <a:r>
              <a:rPr lang="en-US" dirty="0"/>
              <a:t> </a:t>
            </a:r>
            <a:r>
              <a:rPr lang="en-US" dirty="0" err="1"/>
              <a:t>praesent</a:t>
            </a:r>
            <a:r>
              <a:rPr lang="en-US" dirty="0"/>
              <a:t> </a:t>
            </a:r>
            <a:r>
              <a:rPr lang="en-US" dirty="0" err="1"/>
              <a:t>tristique</a:t>
            </a:r>
            <a:r>
              <a:rPr lang="en-US" dirty="0"/>
              <a:t> magna. </a:t>
            </a:r>
            <a:r>
              <a:rPr lang="en-US" dirty="0" err="1"/>
              <a:t>Aliquam</a:t>
            </a:r>
            <a:r>
              <a:rPr lang="en-US" dirty="0"/>
              <a:t> </a:t>
            </a:r>
            <a:r>
              <a:rPr lang="en-US" dirty="0" err="1"/>
              <a:t>malesuada</a:t>
            </a:r>
            <a:r>
              <a:rPr lang="en-US" dirty="0"/>
              <a:t> </a:t>
            </a:r>
            <a:r>
              <a:rPr lang="en-US" dirty="0" err="1"/>
              <a:t>bibendum</a:t>
            </a:r>
            <a:r>
              <a:rPr lang="en-US" dirty="0"/>
              <a:t> vitae </a:t>
            </a:r>
            <a:r>
              <a:rPr lang="en-US" dirty="0" err="1"/>
              <a:t>elementum</a:t>
            </a:r>
            <a:r>
              <a:rPr lang="en-US" dirty="0"/>
              <a:t> </a:t>
            </a:r>
            <a:r>
              <a:rPr lang="en-US" dirty="0" err="1"/>
              <a:t>curabitur</a:t>
            </a:r>
            <a:r>
              <a:rPr lang="en-US" dirty="0"/>
              <a:t> vitae </a:t>
            </a:r>
            <a:r>
              <a:rPr lang="en-US" dirty="0" err="1"/>
              <a:t>nunc</a:t>
            </a:r>
            <a:r>
              <a:rPr lang="en-US" dirty="0"/>
              <a:t>.</a:t>
            </a:r>
          </a:p>
          <a:p>
            <a:pPr lvl="1"/>
            <a:r>
              <a:rPr lang="en-US" dirty="0" err="1"/>
              <a:t>Lkjsfd;kjasd;f</a:t>
            </a:r>
            <a:endParaRPr lang="en-US" dirty="0"/>
          </a:p>
          <a:p>
            <a:pPr lvl="2"/>
            <a:r>
              <a:rPr lang="en-US" dirty="0"/>
              <a:t>;</a:t>
            </a:r>
            <a:r>
              <a:rPr lang="en-US" dirty="0" err="1"/>
              <a:t>lkja;fdlkja</a:t>
            </a:r>
            <a:endParaRPr lang="en-US" dirty="0"/>
          </a:p>
        </p:txBody>
      </p:sp>
      <p:sp>
        <p:nvSpPr>
          <p:cNvPr id="14" name="Slide Number Placeholder 5">
            <a:extLst>
              <a:ext uri="{FF2B5EF4-FFF2-40B4-BE49-F238E27FC236}">
                <a16:creationId xmlns:a16="http://schemas.microsoft.com/office/drawing/2014/main" id="{02C853CC-D8A1-4499-B99D-5B6DA4053140}"/>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lgn="ct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16" name="Google Shape;68;p16">
            <a:extLst>
              <a:ext uri="{FF2B5EF4-FFF2-40B4-BE49-F238E27FC236}">
                <a16:creationId xmlns:a16="http://schemas.microsoft.com/office/drawing/2014/main" id="{7148B2A8-FA12-46E9-A299-DC3AF57768D2}"/>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17" name="Date Placeholder 3">
            <a:extLst>
              <a:ext uri="{FF2B5EF4-FFF2-40B4-BE49-F238E27FC236}">
                <a16:creationId xmlns:a16="http://schemas.microsoft.com/office/drawing/2014/main" id="{C78E36CE-EAE7-4970-BEEA-81AC9837CB2A}"/>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MSR-CCRS</a:t>
            </a:r>
          </a:p>
        </p:txBody>
      </p:sp>
      <p:sp>
        <p:nvSpPr>
          <p:cNvPr id="18" name="Date Placeholder 3">
            <a:extLst>
              <a:ext uri="{FF2B5EF4-FFF2-40B4-BE49-F238E27FC236}">
                <a16:creationId xmlns:a16="http://schemas.microsoft.com/office/drawing/2014/main" id="{43E50523-1DF8-473D-8EA7-6BA768F86747}"/>
              </a:ext>
            </a:extLst>
          </p:cNvPr>
          <p:cNvSpPr>
            <a:spLocks noGrp="1"/>
          </p:cNvSpPr>
          <p:nvPr>
            <p:ph type="dt" sz="half" idx="2"/>
          </p:nvPr>
        </p:nvSpPr>
        <p:spPr>
          <a:xfrm>
            <a:off x="352611" y="6492875"/>
            <a:ext cx="2154917"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Tree>
    <p:extLst>
      <p:ext uri="{BB962C8B-B14F-4D97-AF65-F5344CB8AC3E}">
        <p14:creationId xmlns:p14="http://schemas.microsoft.com/office/powerpoint/2010/main" val="1926547985"/>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E01D45C5-9E34-1E47-8BF2-E8C49A6D040F}"/>
              </a:ext>
            </a:extLst>
          </p:cNvPr>
          <p:cNvSpPr>
            <a:spLocks noGrp="1" noChangeArrowheads="1"/>
          </p:cNvSpPr>
          <p:nvPr>
            <p:ph idx="1"/>
          </p:nvPr>
        </p:nvSpPr>
        <p:spPr bwMode="auto">
          <a:xfrm>
            <a:off x="203199" y="1142999"/>
            <a:ext cx="11793268" cy="50880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385207D2-77AD-6541-B900-2FE5152F0AA1}"/>
              </a:ext>
            </a:extLst>
          </p:cNvPr>
          <p:cNvSpPr>
            <a:spLocks noGrp="1"/>
          </p:cNvSpPr>
          <p:nvPr>
            <p:ph type="title"/>
          </p:nvPr>
        </p:nvSpPr>
        <p:spPr>
          <a:xfrm>
            <a:off x="698582" y="25400"/>
            <a:ext cx="9681551" cy="642938"/>
          </a:xfrm>
        </p:spPr>
        <p:txBody>
          <a:bodyPr/>
          <a:lstStyle/>
          <a:p>
            <a:r>
              <a:rPr lang="en-US"/>
              <a:t>Click to edit Master title style</a:t>
            </a:r>
          </a:p>
        </p:txBody>
      </p:sp>
      <p:pic>
        <p:nvPicPr>
          <p:cNvPr id="5" name="Picture 4" descr="Logo&#10;&#10;Description automatically generated with medium confidence">
            <a:extLst>
              <a:ext uri="{FF2B5EF4-FFF2-40B4-BE49-F238E27FC236}">
                <a16:creationId xmlns:a16="http://schemas.microsoft.com/office/drawing/2014/main" id="{062E045E-A8F5-482C-A30D-CD9523FFCD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98582" cy="697770"/>
          </a:xfrm>
          <a:prstGeom prst="rect">
            <a:avLst/>
          </a:prstGeom>
        </p:spPr>
      </p:pic>
    </p:spTree>
    <p:extLst>
      <p:ext uri="{BB962C8B-B14F-4D97-AF65-F5344CB8AC3E}">
        <p14:creationId xmlns:p14="http://schemas.microsoft.com/office/powerpoint/2010/main" val="711412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DD6C3-934B-4A8D-B5C0-0630ED10F8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A8538F-9090-49E3-AD2A-09E14431D9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456724-9E68-4585-81E7-F8C92DC55A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4CFF3A-B535-4FAC-9822-DFC7F0698B82}"/>
              </a:ext>
            </a:extLst>
          </p:cNvPr>
          <p:cNvSpPr>
            <a:spLocks noGrp="1"/>
          </p:cNvSpPr>
          <p:nvPr>
            <p:ph type="dt" sz="half" idx="10"/>
          </p:nvPr>
        </p:nvSpPr>
        <p:spPr/>
        <p:txBody>
          <a:bodyPr/>
          <a:lstStyle/>
          <a:p>
            <a:fld id="{5C312395-75CB-4626-BCA9-18CBA81E40BC}" type="datetimeFigureOut">
              <a:rPr lang="en-US" smtClean="0"/>
              <a:t>1/24/2024</a:t>
            </a:fld>
            <a:endParaRPr lang="en-US"/>
          </a:p>
        </p:txBody>
      </p:sp>
      <p:sp>
        <p:nvSpPr>
          <p:cNvPr id="6" name="Footer Placeholder 5">
            <a:extLst>
              <a:ext uri="{FF2B5EF4-FFF2-40B4-BE49-F238E27FC236}">
                <a16:creationId xmlns:a16="http://schemas.microsoft.com/office/drawing/2014/main" id="{C88F649D-211B-43D1-977F-361BB15D25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12E325-31B5-45F3-9202-CB4D1F955821}"/>
              </a:ext>
            </a:extLst>
          </p:cNvPr>
          <p:cNvSpPr>
            <a:spLocks noGrp="1"/>
          </p:cNvSpPr>
          <p:nvPr>
            <p:ph type="sldNum" sz="quarter" idx="12"/>
          </p:nvPr>
        </p:nvSpPr>
        <p:spPr/>
        <p:txBody>
          <a:bodyPr/>
          <a:lstStyle/>
          <a:p>
            <a:fld id="{2EFFEEB0-F43B-4550-ADD6-DDB21C319BD4}" type="slidenum">
              <a:rPr lang="en-US" smtClean="0"/>
              <a:t>‹#›</a:t>
            </a:fld>
            <a:endParaRPr lang="en-US"/>
          </a:p>
        </p:txBody>
      </p:sp>
    </p:spTree>
    <p:extLst>
      <p:ext uri="{BB962C8B-B14F-4D97-AF65-F5344CB8AC3E}">
        <p14:creationId xmlns:p14="http://schemas.microsoft.com/office/powerpoint/2010/main" val="306384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9D9C52-B910-053C-32AB-BB657BCD4747}"/>
              </a:ext>
            </a:extLst>
          </p:cNvPr>
          <p:cNvSpPr>
            <a:spLocks noGrp="1"/>
          </p:cNvSpPr>
          <p:nvPr>
            <p:ph type="dt" sz="half" idx="10"/>
          </p:nvPr>
        </p:nvSpPr>
        <p:spPr/>
        <p:txBody>
          <a:bodyPr/>
          <a:lstStyle/>
          <a:p>
            <a:fld id="{29E16C39-AEC5-8847-826F-513BE7522D4D}" type="datetimeFigureOut">
              <a:rPr lang="en-US" smtClean="0"/>
              <a:t>1/24/2024</a:t>
            </a:fld>
            <a:endParaRPr lang="en-US"/>
          </a:p>
        </p:txBody>
      </p:sp>
      <p:sp>
        <p:nvSpPr>
          <p:cNvPr id="3" name="Footer Placeholder 2">
            <a:extLst>
              <a:ext uri="{FF2B5EF4-FFF2-40B4-BE49-F238E27FC236}">
                <a16:creationId xmlns:a16="http://schemas.microsoft.com/office/drawing/2014/main" id="{3D63B5CF-2ABE-761B-0F8E-E09E6992CD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9B557B-50E8-A183-447E-5C3CD28862B1}"/>
              </a:ext>
            </a:extLst>
          </p:cNvPr>
          <p:cNvSpPr>
            <a:spLocks noGrp="1"/>
          </p:cNvSpPr>
          <p:nvPr>
            <p:ph type="sldNum" sz="quarter" idx="12"/>
          </p:nvPr>
        </p:nvSpPr>
        <p:spPr/>
        <p:txBody>
          <a:bodyPr/>
          <a:lstStyle/>
          <a:p>
            <a:fld id="{21BCA71B-A5F0-F640-8649-F02CBEEB3CB4}" type="slidenum">
              <a:rPr lang="en-US" smtClean="0"/>
              <a:t>‹#›</a:t>
            </a:fld>
            <a:endParaRPr lang="en-US"/>
          </a:p>
        </p:txBody>
      </p:sp>
    </p:spTree>
    <p:extLst>
      <p:ext uri="{BB962C8B-B14F-4D97-AF65-F5344CB8AC3E}">
        <p14:creationId xmlns:p14="http://schemas.microsoft.com/office/powerpoint/2010/main" val="22978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10" name="Title 9"/>
          <p:cNvSpPr>
            <a:spLocks noGrp="1"/>
          </p:cNvSpPr>
          <p:nvPr>
            <p:ph type="title"/>
          </p:nvPr>
        </p:nvSpPr>
        <p:spPr>
          <a:xfrm>
            <a:off x="203200" y="25400"/>
            <a:ext cx="10168467" cy="642938"/>
          </a:xfrm>
        </p:spPr>
        <p:txBody>
          <a:bodyPr/>
          <a:lstStyle>
            <a:lvl1pPr algn="l" rtl="0" eaLnBrk="1" fontAlgn="base" hangingPunct="1">
              <a:spcBef>
                <a:spcPct val="0"/>
              </a:spcBef>
              <a:spcAft>
                <a:spcPct val="0"/>
              </a:spcAft>
              <a:defRPr lang="en-US" sz="2800" dirty="0">
                <a:solidFill>
                  <a:schemeClr val="tx1"/>
                </a:solidFill>
                <a:latin typeface="+mn-lt"/>
                <a:ea typeface="ＭＳ Ｐゴシック" charset="0"/>
                <a:cs typeface="Arial" panose="020B0604020202020204" pitchFamily="34" charset="0"/>
              </a:defRPr>
            </a:lvl1pPr>
          </a:lstStyle>
          <a:p>
            <a:r>
              <a:rPr lang="en-US"/>
              <a:t>Click to edit Master title style</a:t>
            </a:r>
          </a:p>
        </p:txBody>
      </p:sp>
      <p:sp>
        <p:nvSpPr>
          <p:cNvPr id="2" name="Slide Number Placeholder 1"/>
          <p:cNvSpPr>
            <a:spLocks noGrp="1"/>
          </p:cNvSpPr>
          <p:nvPr>
            <p:ph type="sldNum" sz="quarter" idx="10"/>
          </p:nvPr>
        </p:nvSpPr>
        <p:spPr/>
        <p:txBody>
          <a:bodyPr/>
          <a:lstStyle/>
          <a:p>
            <a:fld id="{7C07C1B0-4E37-40CE-AF55-154E0C3737BF}" type="slidenum">
              <a:rPr lang="en-US" smtClean="0"/>
              <a:t>‹#›</a:t>
            </a:fld>
            <a:endParaRPr lang="en-US"/>
          </a:p>
        </p:txBody>
      </p:sp>
      <p:sp>
        <p:nvSpPr>
          <p:cNvPr id="4" name="Rectangle 7">
            <a:extLst>
              <a:ext uri="{FF2B5EF4-FFF2-40B4-BE49-F238E27FC236}">
                <a16:creationId xmlns:a16="http://schemas.microsoft.com/office/drawing/2014/main" id="{943726B8-6CB3-3D49-AB79-1A3BF709964F}"/>
              </a:ext>
            </a:extLst>
          </p:cNvPr>
          <p:cNvSpPr>
            <a:spLocks noChangeArrowheads="1"/>
          </p:cNvSpPr>
          <p:nvPr/>
        </p:nvSpPr>
        <p:spPr bwMode="auto">
          <a:xfrm rot="10800000" flipH="1">
            <a:off x="-2117" y="711201"/>
            <a:ext cx="12198351" cy="145333"/>
          </a:xfrm>
          <a:prstGeom prst="rect">
            <a:avLst/>
          </a:prstGeom>
          <a:gradFill flip="none" rotWithShape="1">
            <a:gsLst>
              <a:gs pos="0">
                <a:schemeClr val="tx2">
                  <a:lumMod val="60000"/>
                  <a:lumOff val="40000"/>
                </a:schemeClr>
              </a:gs>
              <a:gs pos="78000">
                <a:schemeClr val="accent5">
                  <a:lumMod val="75000"/>
                </a:schemeClr>
              </a:gs>
            </a:gsLst>
            <a:lin ang="0" scaled="1"/>
            <a:tileRect/>
          </a:gradFill>
          <a:ln w="9525">
            <a:noFill/>
            <a:miter lim="800000"/>
            <a:headEnd/>
            <a:tailEnd/>
          </a:ln>
        </p:spPr>
        <p:txBody>
          <a:bodyPr rot="10800000" wrap="none" anchor="ctr"/>
          <a:lstStyle/>
          <a:p>
            <a:pPr algn="r" defTabSz="914400" fontAlgn="base">
              <a:spcBef>
                <a:spcPct val="0"/>
              </a:spcBef>
              <a:spcAft>
                <a:spcPct val="0"/>
              </a:spcAft>
            </a:pPr>
            <a:r>
              <a:rPr lang="en-US" sz="1100" dirty="0">
                <a:solidFill>
                  <a:prstClr val="white"/>
                </a:solidFill>
                <a:latin typeface="Helvetica Light"/>
                <a:ea typeface="Helvetica Light"/>
                <a:cs typeface="Helvetica Light"/>
              </a:rPr>
              <a:t>Mars Sample Return – Capture, Containment and Return System</a:t>
            </a:r>
          </a:p>
        </p:txBody>
      </p:sp>
    </p:spTree>
    <p:extLst>
      <p:ext uri="{BB962C8B-B14F-4D97-AF65-F5344CB8AC3E}">
        <p14:creationId xmlns:p14="http://schemas.microsoft.com/office/powerpoint/2010/main" val="1344343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677" y="-1"/>
            <a:ext cx="10343183" cy="715245"/>
          </a:xfrm>
        </p:spPr>
        <p:txBody>
          <a:bodyPr/>
          <a:lstStyle>
            <a:lvl1pPr>
              <a:defRPr b="1"/>
            </a:lvl1pPr>
          </a:lstStyle>
          <a:p>
            <a:r>
              <a:rPr lang="en-US"/>
              <a:t>Click to edit Master title style</a:t>
            </a:r>
            <a:endParaRPr lang="en-US" dirty="0"/>
          </a:p>
        </p:txBody>
      </p:sp>
      <p:sp>
        <p:nvSpPr>
          <p:cNvPr id="12" name="Content Placeholder 11"/>
          <p:cNvSpPr>
            <a:spLocks noGrp="1"/>
          </p:cNvSpPr>
          <p:nvPr>
            <p:ph sz="quarter" idx="13"/>
          </p:nvPr>
        </p:nvSpPr>
        <p:spPr>
          <a:xfrm>
            <a:off x="306919" y="1143002"/>
            <a:ext cx="11607096" cy="4995333"/>
          </a:xfrm>
        </p:spPr>
        <p:txBody>
          <a:bodyPr>
            <a:normAutofit/>
          </a:bodyPr>
          <a:lstStyle>
            <a:lvl1pPr>
              <a:defRPr sz="2400"/>
            </a:lvl1pPr>
            <a:lvl2pPr>
              <a:defRPr sz="20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4"/>
          <p:cNvSpPr>
            <a:spLocks noGrp="1"/>
          </p:cNvSpPr>
          <p:nvPr>
            <p:ph type="sldNum" sz="quarter" idx="12"/>
          </p:nvPr>
        </p:nvSpPr>
        <p:spPr>
          <a:xfrm>
            <a:off x="10913181" y="6539023"/>
            <a:ext cx="1227667" cy="247193"/>
          </a:xfrm>
          <a:prstGeom prst="rect">
            <a:avLst/>
          </a:prstGeom>
        </p:spPr>
        <p:txBody>
          <a:bodyPr/>
          <a:lstStyle>
            <a:lvl1pPr>
              <a:defRPr/>
            </a:lvl1pPr>
          </a:lstStyle>
          <a:p>
            <a:fld id="{499DA0C4-2A15-40C4-89F9-2C59579AF06E}" type="slidenum">
              <a:rPr lang="en-US" smtClean="0"/>
              <a:t>‹#›</a:t>
            </a:fld>
            <a:endParaRPr lang="en-US"/>
          </a:p>
        </p:txBody>
      </p:sp>
      <p:pic>
        <p:nvPicPr>
          <p:cNvPr id="7" name="Picture 6" descr="Logo&#10;&#10;Description automatically generated with medium confidence">
            <a:extLst>
              <a:ext uri="{FF2B5EF4-FFF2-40B4-BE49-F238E27FC236}">
                <a16:creationId xmlns:a16="http://schemas.microsoft.com/office/drawing/2014/main" id="{D9CAE16B-B373-4A1C-9810-9F71F93A97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14678" cy="713848"/>
          </a:xfrm>
          <a:prstGeom prst="rect">
            <a:avLst/>
          </a:prstGeom>
        </p:spPr>
      </p:pic>
    </p:spTree>
    <p:extLst>
      <p:ext uri="{BB962C8B-B14F-4D97-AF65-F5344CB8AC3E}">
        <p14:creationId xmlns:p14="http://schemas.microsoft.com/office/powerpoint/2010/main" val="426976490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87DB577-F5CE-406A-B230-424B5E2D52B7}"/>
              </a:ext>
            </a:extLst>
          </p:cNvPr>
          <p:cNvSpPr>
            <a:spLocks noGrp="1"/>
          </p:cNvSpPr>
          <p:nvPr>
            <p:ph type="dt" sz="half" idx="2"/>
          </p:nvPr>
        </p:nvSpPr>
        <p:spPr>
          <a:xfrm>
            <a:off x="352611" y="6492875"/>
            <a:ext cx="2079503"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LSU Physics Colloquium</a:t>
            </a:r>
          </a:p>
          <a:p>
            <a:r>
              <a:rPr lang="en-US" dirty="0"/>
              <a:t>Feb 8, 2024</a:t>
            </a:r>
          </a:p>
        </p:txBody>
      </p:sp>
      <p:sp>
        <p:nvSpPr>
          <p:cNvPr id="6" name="Slide Number Placeholder 5">
            <a:extLst>
              <a:ext uri="{FF2B5EF4-FFF2-40B4-BE49-F238E27FC236}">
                <a16:creationId xmlns:a16="http://schemas.microsoft.com/office/drawing/2014/main" id="{C518D8FE-5936-46A4-BF2B-33F92F04692E}"/>
              </a:ext>
            </a:extLst>
          </p:cNvPr>
          <p:cNvSpPr>
            <a:spLocks noGrp="1"/>
          </p:cNvSpPr>
          <p:nvPr>
            <p:ph type="sldNum" sz="quarter" idx="4"/>
          </p:nvPr>
        </p:nvSpPr>
        <p:spPr>
          <a:xfrm>
            <a:off x="0" y="6492875"/>
            <a:ext cx="346635" cy="365125"/>
          </a:xfrm>
          <a:prstGeom prst="rect">
            <a:avLst/>
          </a:prstGeom>
        </p:spPr>
        <p:txBody>
          <a:bodyPr vert="horz" lIns="91440" tIns="45720" rIns="91440" bIns="45720" rtlCol="0" anchor="ctr"/>
          <a:lstStyle>
            <a:lvl1pP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dirty="0"/>
          </a:p>
        </p:txBody>
      </p:sp>
      <p:pic>
        <p:nvPicPr>
          <p:cNvPr id="8" name="Google Shape;68;p16">
            <a:extLst>
              <a:ext uri="{FF2B5EF4-FFF2-40B4-BE49-F238E27FC236}">
                <a16:creationId xmlns:a16="http://schemas.microsoft.com/office/drawing/2014/main" id="{1C42F7BB-0A2E-4CA9-9141-7EE89EEB186A}"/>
              </a:ext>
            </a:extLst>
          </p:cNvPr>
          <p:cNvPicPr preferRelativeResize="0">
            <a:picLocks noChangeAspect="1"/>
          </p:cNvPicPr>
          <p:nvPr/>
        </p:nvPicPr>
        <p:blipFill rotWithShape="1">
          <a:blip r:embed="rId18"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9" name="Date Placeholder 3">
            <a:extLst>
              <a:ext uri="{FF2B5EF4-FFF2-40B4-BE49-F238E27FC236}">
                <a16:creationId xmlns:a16="http://schemas.microsoft.com/office/drawing/2014/main" id="{6260FFA7-99B6-4BB3-9B86-F1B81AADE5ED}"/>
              </a:ext>
            </a:extLst>
          </p:cNvPr>
          <p:cNvSpPr txBox="1">
            <a:spLocks/>
          </p:cNvSpPr>
          <p:nvPr/>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chemeClr val="tx1"/>
                </a:solidFill>
              </a:rPr>
              <a:t>MSR CCRS</a:t>
            </a:r>
          </a:p>
        </p:txBody>
      </p:sp>
      <p:sp>
        <p:nvSpPr>
          <p:cNvPr id="11" name="TextBox 10">
            <a:extLst>
              <a:ext uri="{FF2B5EF4-FFF2-40B4-BE49-F238E27FC236}">
                <a16:creationId xmlns:a16="http://schemas.microsoft.com/office/drawing/2014/main" id="{19143D9B-0986-8AD7-D71C-ED8895FB9170}"/>
              </a:ext>
            </a:extLst>
          </p:cNvPr>
          <p:cNvSpPr txBox="1"/>
          <p:nvPr/>
        </p:nvSpPr>
        <p:spPr>
          <a:xfrm>
            <a:off x="3047172" y="6514411"/>
            <a:ext cx="6097656" cy="261610"/>
          </a:xfrm>
          <a:prstGeom prst="rect">
            <a:avLst/>
          </a:prstGeom>
          <a:noFill/>
          <a:ln>
            <a:noFill/>
          </a:ln>
          <a:effectLst>
            <a:outerShdw blurRad="50800" dist="38100" dir="2700000" algn="tl" rotWithShape="0">
              <a:prstClr val="black">
                <a:alpha val="34753"/>
              </a:prstClr>
            </a:outerShdw>
          </a:effectLst>
        </p:spPr>
        <p:txBody>
          <a:bodyPr wrap="square">
            <a:spAutoFit/>
          </a:bodyPr>
          <a:lstStyle/>
          <a:p>
            <a:pPr algn="ctr"/>
            <a:r>
              <a:rPr lang="en-US" sz="1050" b="1" i="1" u="none" strike="noStrike" dirty="0">
                <a:solidFill>
                  <a:srgbClr val="000000"/>
                </a:solidFill>
                <a:effectLst/>
                <a:latin typeface="Calibri" panose="020F0502020204030204" pitchFamily="34" charset="0"/>
              </a:rPr>
              <a:t>One Team, One Mission – To Mars and Back</a:t>
            </a:r>
            <a:endParaRPr lang="en-US" sz="1050" dirty="0"/>
          </a:p>
        </p:txBody>
      </p:sp>
    </p:spTree>
    <p:extLst>
      <p:ext uri="{BB962C8B-B14F-4D97-AF65-F5344CB8AC3E}">
        <p14:creationId xmlns:p14="http://schemas.microsoft.com/office/powerpoint/2010/main" val="2260886469"/>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2" r:id="rId13"/>
    <p:sldLayoutId id="2147483733" r:id="rId14"/>
    <p:sldLayoutId id="2147483734" r:id="rId15"/>
    <p:sldLayoutId id="2147483735"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image" Target="../media/image15.emf"/><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13" Type="http://schemas.openxmlformats.org/officeDocument/2006/relationships/image" Target="../media/image26.jpeg"/><Relationship Id="rId18" Type="http://schemas.openxmlformats.org/officeDocument/2006/relationships/image" Target="../media/image29.png"/><Relationship Id="rId26" Type="http://schemas.openxmlformats.org/officeDocument/2006/relationships/image" Target="../media/image34.png"/><Relationship Id="rId3" Type="http://schemas.openxmlformats.org/officeDocument/2006/relationships/image" Target="../media/image18.png"/><Relationship Id="rId21" Type="http://schemas.openxmlformats.org/officeDocument/2006/relationships/image" Target="../media/image31.png"/><Relationship Id="rId7" Type="http://schemas.openxmlformats.org/officeDocument/2006/relationships/image" Target="../media/image21.png"/><Relationship Id="rId12" Type="http://schemas.openxmlformats.org/officeDocument/2006/relationships/image" Target="../media/image25.png"/><Relationship Id="rId17" Type="http://schemas.microsoft.com/office/2007/relationships/hdphoto" Target="../media/hdphoto6.wdp"/><Relationship Id="rId25" Type="http://schemas.microsoft.com/office/2007/relationships/hdphoto" Target="../media/hdphoto9.wdp"/><Relationship Id="rId33" Type="http://schemas.microsoft.com/office/2007/relationships/hdphoto" Target="../media/hdphoto13.wdp"/><Relationship Id="rId2" Type="http://schemas.openxmlformats.org/officeDocument/2006/relationships/image" Target="../media/image17.png"/><Relationship Id="rId16" Type="http://schemas.microsoft.com/office/2007/relationships/hdphoto" Target="../media/hdphoto5.wdp"/><Relationship Id="rId20" Type="http://schemas.openxmlformats.org/officeDocument/2006/relationships/image" Target="../media/image30.png"/><Relationship Id="rId29" Type="http://schemas.microsoft.com/office/2007/relationships/hdphoto" Target="../media/hdphoto11.wdp"/><Relationship Id="rId1" Type="http://schemas.openxmlformats.org/officeDocument/2006/relationships/slideLayout" Target="../slideLayouts/slideLayout4.xml"/><Relationship Id="rId6" Type="http://schemas.microsoft.com/office/2007/relationships/hdphoto" Target="../media/hdphoto3.wdp"/><Relationship Id="rId11" Type="http://schemas.openxmlformats.org/officeDocument/2006/relationships/image" Target="../media/image24.png"/><Relationship Id="rId24" Type="http://schemas.openxmlformats.org/officeDocument/2006/relationships/image" Target="../media/image33.png"/><Relationship Id="rId32" Type="http://schemas.openxmlformats.org/officeDocument/2006/relationships/image" Target="../media/image37.png"/><Relationship Id="rId5" Type="http://schemas.openxmlformats.org/officeDocument/2006/relationships/image" Target="../media/image20.png"/><Relationship Id="rId15" Type="http://schemas.openxmlformats.org/officeDocument/2006/relationships/image" Target="../media/image28.png"/><Relationship Id="rId23" Type="http://schemas.openxmlformats.org/officeDocument/2006/relationships/image" Target="../media/image32.jpeg"/><Relationship Id="rId28" Type="http://schemas.openxmlformats.org/officeDocument/2006/relationships/image" Target="../media/image35.png"/><Relationship Id="rId10" Type="http://schemas.openxmlformats.org/officeDocument/2006/relationships/image" Target="../media/image23.png"/><Relationship Id="rId19" Type="http://schemas.microsoft.com/office/2007/relationships/hdphoto" Target="../media/hdphoto7.wdp"/><Relationship Id="rId31" Type="http://schemas.microsoft.com/office/2007/relationships/hdphoto" Target="../media/hdphoto12.wdp"/><Relationship Id="rId4" Type="http://schemas.openxmlformats.org/officeDocument/2006/relationships/image" Target="../media/image19.png"/><Relationship Id="rId9" Type="http://schemas.openxmlformats.org/officeDocument/2006/relationships/image" Target="../media/image22.png"/><Relationship Id="rId14" Type="http://schemas.openxmlformats.org/officeDocument/2006/relationships/image" Target="../media/image27.png"/><Relationship Id="rId22" Type="http://schemas.microsoft.com/office/2007/relationships/hdphoto" Target="../media/hdphoto8.wdp"/><Relationship Id="rId27" Type="http://schemas.microsoft.com/office/2007/relationships/hdphoto" Target="../media/hdphoto10.wdp"/><Relationship Id="rId30" Type="http://schemas.openxmlformats.org/officeDocument/2006/relationships/image" Target="../media/image36.png"/><Relationship Id="rId8"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0.jpe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51.png"/><Relationship Id="rId3" Type="http://schemas.openxmlformats.org/officeDocument/2006/relationships/image" Target="../media/image43.png"/><Relationship Id="rId7" Type="http://schemas.openxmlformats.org/officeDocument/2006/relationships/image" Target="../media/image46.png"/><Relationship Id="rId12" Type="http://schemas.openxmlformats.org/officeDocument/2006/relationships/image" Target="../media/image50.png"/><Relationship Id="rId2"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image" Target="../media/image45.png"/><Relationship Id="rId11" Type="http://schemas.openxmlformats.org/officeDocument/2006/relationships/image" Target="../media/image49.png"/><Relationship Id="rId5" Type="http://schemas.openxmlformats.org/officeDocument/2006/relationships/image" Target="../media/image44.png"/><Relationship Id="rId10" Type="http://schemas.openxmlformats.org/officeDocument/2006/relationships/image" Target="../media/image48.png"/><Relationship Id="rId4" Type="http://schemas.microsoft.com/office/2007/relationships/hdphoto" Target="../media/hdphoto14.wdp"/><Relationship Id="rId9" Type="http://schemas.openxmlformats.org/officeDocument/2006/relationships/image" Target="../media/image47.png"/><Relationship Id="rId14"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13" Type="http://schemas.microsoft.com/office/2007/relationships/hdphoto" Target="../media/hdphoto16.wdp"/><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1.png"/><Relationship Id="rId17" Type="http://schemas.microsoft.com/office/2007/relationships/hdphoto" Target="../media/hdphoto18.wdp"/><Relationship Id="rId2" Type="http://schemas.openxmlformats.org/officeDocument/2006/relationships/notesSlide" Target="../notesSlides/notesSlide3.xml"/><Relationship Id="rId16" Type="http://schemas.openxmlformats.org/officeDocument/2006/relationships/image" Target="../media/image63.png"/><Relationship Id="rId1" Type="http://schemas.openxmlformats.org/officeDocument/2006/relationships/slideLayout" Target="../slideLayouts/slideLayout4.xml"/><Relationship Id="rId6" Type="http://schemas.openxmlformats.org/officeDocument/2006/relationships/image" Target="../media/image56.tiff"/><Relationship Id="rId11" Type="http://schemas.microsoft.com/office/2007/relationships/hdphoto" Target="../media/hdphoto15.wdp"/><Relationship Id="rId5" Type="http://schemas.openxmlformats.org/officeDocument/2006/relationships/image" Target="../media/image55.tiff"/><Relationship Id="rId15" Type="http://schemas.microsoft.com/office/2007/relationships/hdphoto" Target="../media/hdphoto17.wdp"/><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2.png"/></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tif"/><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microsoft.com/office/2007/relationships/hdphoto" Target="../media/hdphoto19.wdp"/></Relationships>
</file>

<file path=ppt/slides/_rels/slide14.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9.png"/><Relationship Id="rId7" Type="http://schemas.microsoft.com/office/2007/relationships/hdphoto" Target="../media/hdphoto21.wdp"/><Relationship Id="rId2" Type="http://schemas.openxmlformats.org/officeDocument/2006/relationships/image" Target="../media/image68.png"/><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chart" Target="../charts/chart1.xml"/><Relationship Id="rId4" Type="http://schemas.microsoft.com/office/2007/relationships/hdphoto" Target="../media/hdphoto20.wdp"/></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73.jpeg"/></Relationships>
</file>

<file path=ppt/slides/_rels/slide1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mars.nasa.gov/internal_resources/1306/" TargetMode="External"/><Relationship Id="rId1" Type="http://schemas.openxmlformats.org/officeDocument/2006/relationships/slideLayout" Target="../slideLayouts/slideLayout4.xml"/><Relationship Id="rId6" Type="http://schemas.openxmlformats.org/officeDocument/2006/relationships/image" Target="../media/image78.png"/><Relationship Id="rId5" Type="http://schemas.microsoft.com/office/2007/relationships/hdphoto" Target="../media/hdphoto14.wdp"/><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43.png"/><Relationship Id="rId7" Type="http://schemas.openxmlformats.org/officeDocument/2006/relationships/image" Target="../media/image81.png"/><Relationship Id="rId2"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image" Target="../media/image80.svg"/><Relationship Id="rId5" Type="http://schemas.openxmlformats.org/officeDocument/2006/relationships/image" Target="../media/image79.png"/><Relationship Id="rId4" Type="http://schemas.microsoft.com/office/2007/relationships/hdphoto" Target="../media/hdphoto14.wdp"/></Relationships>
</file>

<file path=ppt/slides/_rels/slide20.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4.png"/><Relationship Id="rId7" Type="http://schemas.openxmlformats.org/officeDocument/2006/relationships/image" Target="../media/image86.png"/><Relationship Id="rId2" Type="http://schemas.openxmlformats.org/officeDocument/2006/relationships/image" Target="../media/image83.png"/><Relationship Id="rId1" Type="http://schemas.openxmlformats.org/officeDocument/2006/relationships/slideLayout" Target="../slideLayouts/slideLayout3.xml"/><Relationship Id="rId6" Type="http://schemas.microsoft.com/office/2007/relationships/hdphoto" Target="../media/hdphoto23.wdp"/><Relationship Id="rId11" Type="http://schemas.openxmlformats.org/officeDocument/2006/relationships/image" Target="../media/image90.png"/><Relationship Id="rId5" Type="http://schemas.openxmlformats.org/officeDocument/2006/relationships/image" Target="../media/image85.png"/><Relationship Id="rId10" Type="http://schemas.openxmlformats.org/officeDocument/2006/relationships/image" Target="../media/image89.png"/><Relationship Id="rId4" Type="http://schemas.microsoft.com/office/2007/relationships/hdphoto" Target="../media/hdphoto22.wdp"/><Relationship Id="rId9" Type="http://schemas.openxmlformats.org/officeDocument/2006/relationships/image" Target="../media/image88.png"/></Relationships>
</file>

<file path=ppt/slides/_rels/slide2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91.png"/><Relationship Id="rId7" Type="http://schemas.openxmlformats.org/officeDocument/2006/relationships/image" Target="../media/image8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92.png"/></Relationships>
</file>

<file path=ppt/slides/_rels/slide2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3.xml"/><Relationship Id="rId6" Type="http://schemas.openxmlformats.org/officeDocument/2006/relationships/image" Target="../media/image98.png"/><Relationship Id="rId5" Type="http://schemas.openxmlformats.org/officeDocument/2006/relationships/image" Target="../media/image97.jpeg"/><Relationship Id="rId4" Type="http://schemas.openxmlformats.org/officeDocument/2006/relationships/image" Target="../media/image96.jpeg"/></Relationships>
</file>

<file path=ppt/slides/_rels/slide23.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chart" Target="../charts/chart4.xml"/><Relationship Id="rId2" Type="http://schemas.openxmlformats.org/officeDocument/2006/relationships/image" Target="../media/image99.png"/><Relationship Id="rId1" Type="http://schemas.openxmlformats.org/officeDocument/2006/relationships/slideLayout" Target="../slideLayouts/slideLayout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101.jpeg"/></Relationships>
</file>

<file path=ppt/slides/_rels/slide2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chart" Target="../charts/chart6.xml"/><Relationship Id="rId5" Type="http://schemas.openxmlformats.org/officeDocument/2006/relationships/image" Target="../media/image103.png"/><Relationship Id="rId4" Type="http://schemas.openxmlformats.org/officeDocument/2006/relationships/chart" Target="../charts/chart5.xml"/></Relationships>
</file>

<file path=ppt/slides/_rels/slide25.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4.jpeg"/><Relationship Id="rId7" Type="http://schemas.openxmlformats.org/officeDocument/2006/relationships/image" Target="../media/image10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stemgateway.nasa.gov/public/s/explore-opportunities" TargetMode="External"/><Relationship Id="rId2" Type="http://schemas.openxmlformats.org/officeDocument/2006/relationships/image" Target="../media/image107.png"/><Relationship Id="rId1" Type="http://schemas.openxmlformats.org/officeDocument/2006/relationships/slideLayout" Target="../slideLayouts/slideLayout4.xml"/><Relationship Id="rId5" Type="http://schemas.openxmlformats.org/officeDocument/2006/relationships/hyperlink" Target="https://npp.orau.org/applicants/opportunities.html" TargetMode="External"/><Relationship Id="rId4" Type="http://schemas.openxmlformats.org/officeDocument/2006/relationships/hyperlink" Target="https://go.nasa.gov/FINESST23"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stemgateway.nasa.gov/public/s/explore-opportunities" TargetMode="External"/><Relationship Id="rId2" Type="http://schemas.openxmlformats.org/officeDocument/2006/relationships/image" Target="../media/image108.png"/><Relationship Id="rId1" Type="http://schemas.openxmlformats.org/officeDocument/2006/relationships/slideLayout" Target="../slideLayouts/slideLayout4.xml"/><Relationship Id="rId5" Type="http://schemas.openxmlformats.org/officeDocument/2006/relationships/hyperlink" Target="https://npp.orau.org/applicants/opportunities.html" TargetMode="External"/><Relationship Id="rId4" Type="http://schemas.openxmlformats.org/officeDocument/2006/relationships/hyperlink" Target="https://go.nasa.gov/FINESST23"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stemgateway.nasa.gov/public/s/explore-opportunities" TargetMode="External"/><Relationship Id="rId2" Type="http://schemas.openxmlformats.org/officeDocument/2006/relationships/image" Target="../media/image109.png"/><Relationship Id="rId1" Type="http://schemas.openxmlformats.org/officeDocument/2006/relationships/slideLayout" Target="../slideLayouts/slideLayout4.xml"/><Relationship Id="rId5" Type="http://schemas.openxmlformats.org/officeDocument/2006/relationships/hyperlink" Target="https://npp.orau.org/applicants/opportunities.html" TargetMode="External"/><Relationship Id="rId4" Type="http://schemas.openxmlformats.org/officeDocument/2006/relationships/hyperlink" Target="https://go.nasa.gov/FINESST23"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E24B4-0395-4D1D-A751-D36ACF421D20}"/>
              </a:ext>
            </a:extLst>
          </p:cNvPr>
          <p:cNvSpPr>
            <a:spLocks noGrp="1"/>
          </p:cNvSpPr>
          <p:nvPr>
            <p:ph type="title"/>
          </p:nvPr>
        </p:nvSpPr>
        <p:spPr>
          <a:xfrm>
            <a:off x="1981200" y="1524000"/>
            <a:ext cx="7620000" cy="774288"/>
          </a:xfrm>
        </p:spPr>
        <p:txBody>
          <a:bodyPr>
            <a:normAutofit fontScale="90000"/>
          </a:bodyPr>
          <a:lstStyle/>
          <a:p>
            <a:pPr algn="ctr"/>
            <a:r>
              <a:rPr lang="en-US" dirty="0"/>
              <a:t>Mars Sample Return: Capture, Containment and Return System</a:t>
            </a:r>
          </a:p>
        </p:txBody>
      </p:sp>
    </p:spTree>
    <p:extLst>
      <p:ext uri="{BB962C8B-B14F-4D97-AF65-F5344CB8AC3E}">
        <p14:creationId xmlns:p14="http://schemas.microsoft.com/office/powerpoint/2010/main" val="1300334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2E92-894E-9E5B-A44A-51F363CB268B}"/>
              </a:ext>
            </a:extLst>
          </p:cNvPr>
          <p:cNvSpPr>
            <a:spLocks noGrp="1"/>
          </p:cNvSpPr>
          <p:nvPr>
            <p:ph type="title"/>
          </p:nvPr>
        </p:nvSpPr>
        <p:spPr/>
        <p:txBody>
          <a:bodyPr/>
          <a:lstStyle/>
          <a:p>
            <a:r>
              <a:rPr lang="en-US" dirty="0"/>
              <a:t>My background</a:t>
            </a:r>
          </a:p>
        </p:txBody>
      </p:sp>
      <p:sp>
        <p:nvSpPr>
          <p:cNvPr id="3" name="Date Placeholder 2">
            <a:extLst>
              <a:ext uri="{FF2B5EF4-FFF2-40B4-BE49-F238E27FC236}">
                <a16:creationId xmlns:a16="http://schemas.microsoft.com/office/drawing/2014/main" id="{4301C125-79CB-B999-CEC6-7119439346B2}"/>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7DC22AF2-2FA5-12C3-69DD-9066FB3E88A1}"/>
              </a:ext>
            </a:extLst>
          </p:cNvPr>
          <p:cNvSpPr>
            <a:spLocks noGrp="1"/>
          </p:cNvSpPr>
          <p:nvPr>
            <p:ph type="sldNum" sz="quarter" idx="4"/>
          </p:nvPr>
        </p:nvSpPr>
        <p:spPr/>
        <p:txBody>
          <a:bodyPr/>
          <a:lstStyle/>
          <a:p>
            <a:pPr algn="ctr"/>
            <a:fld id="{2D04F4CF-F641-6E4E-8F87-8EB8AA2BFA51}" type="slidenum">
              <a:rPr lang="en-US" smtClean="0"/>
              <a:pPr algn="ctr"/>
              <a:t>2</a:t>
            </a:fld>
            <a:endParaRPr lang="en-US" dirty="0"/>
          </a:p>
        </p:txBody>
      </p:sp>
      <p:sp>
        <p:nvSpPr>
          <p:cNvPr id="5" name="TextBox 4">
            <a:extLst>
              <a:ext uri="{FF2B5EF4-FFF2-40B4-BE49-F238E27FC236}">
                <a16:creationId xmlns:a16="http://schemas.microsoft.com/office/drawing/2014/main" id="{0ACC5F73-4687-51CE-DEFB-203E3544F21F}"/>
              </a:ext>
            </a:extLst>
          </p:cNvPr>
          <p:cNvSpPr txBox="1"/>
          <p:nvPr/>
        </p:nvSpPr>
        <p:spPr>
          <a:xfrm>
            <a:off x="266191" y="1062874"/>
            <a:ext cx="6668009" cy="4572000"/>
          </a:xfrm>
          <a:prstGeom prst="rect">
            <a:avLst/>
          </a:prstGeom>
          <a:noFill/>
          <a:ln>
            <a:noFill/>
          </a:ln>
          <a:effectLst/>
        </p:spPr>
        <p:txBody>
          <a:bodyPr spcFirstLastPara="1" wrap="square" lIns="26775" tIns="26775" rIns="26775" bIns="26775" rtlCol="0" anchor="t" anchorCtr="0">
            <a:noAutofit/>
          </a:bodyPr>
          <a:lstStyle/>
          <a:p>
            <a:pPr marL="285750" indent="-285750" algn="l">
              <a:buFont typeface="Arial" panose="020B0604020202020204" pitchFamily="34" charset="0"/>
              <a:buChar char="•"/>
            </a:pPr>
            <a:r>
              <a:rPr lang="en-US" dirty="0"/>
              <a:t>Bachelors in Math, Physics at University of Oregon</a:t>
            </a:r>
          </a:p>
          <a:p>
            <a:pPr marL="742950" lvl="1" indent="-285750">
              <a:buFont typeface="Arial" panose="020B0604020202020204" pitchFamily="34" charset="0"/>
              <a:buChar char="•"/>
            </a:pPr>
            <a:r>
              <a:rPr lang="en-US" dirty="0"/>
              <a:t>Worked in an ant lab, PI also worked with LIGO</a:t>
            </a:r>
          </a:p>
          <a:p>
            <a:pPr marL="742950" lvl="1" indent="-285750">
              <a:buFont typeface="Arial" panose="020B0604020202020204" pitchFamily="34" charset="0"/>
              <a:buChar char="•"/>
            </a:pPr>
            <a:r>
              <a:rPr lang="en-US" dirty="0"/>
              <a:t>Winter and Summer holidays spent at Hanford LIGO</a:t>
            </a:r>
          </a:p>
          <a:p>
            <a:pPr marL="285750" indent="-285750" algn="l">
              <a:buFont typeface="Arial" panose="020B0604020202020204" pitchFamily="34" charset="0"/>
              <a:buChar char="•"/>
            </a:pPr>
            <a:r>
              <a:rPr lang="en-US" dirty="0"/>
              <a:t>PhD at LSU (2014 - 2019), commissioner for LIGO Louisiana </a:t>
            </a:r>
          </a:p>
          <a:p>
            <a:pPr marL="742950" lvl="1" indent="-285750">
              <a:buFont typeface="Arial" panose="020B0604020202020204" pitchFamily="34" charset="0"/>
              <a:buChar char="•"/>
            </a:pPr>
            <a:r>
              <a:rPr lang="en-US" dirty="0"/>
              <a:t>Sept 14 2015: First gravitational wave detection</a:t>
            </a:r>
          </a:p>
          <a:p>
            <a:pPr marL="742950" lvl="1" indent="-285750">
              <a:buFont typeface="Arial" panose="020B0604020202020204" pitchFamily="34" charset="0"/>
              <a:buChar char="•"/>
            </a:pPr>
            <a:r>
              <a:rPr lang="en-US" dirty="0"/>
              <a:t>2017: LIGO founders awarded the Nobel Prize in Physics</a:t>
            </a:r>
          </a:p>
          <a:p>
            <a:pPr marL="742950" lvl="1" indent="-285750">
              <a:buFont typeface="Arial" panose="020B0604020202020204" pitchFamily="34" charset="0"/>
              <a:buChar char="•"/>
            </a:pPr>
            <a:r>
              <a:rPr lang="en-US" dirty="0"/>
              <a:t>Thesis under Gaby Gonzalez: </a:t>
            </a:r>
            <a:r>
              <a:rPr lang="en-US" i="1" dirty="0"/>
              <a:t>High power and optomechanics in Advanced LIGO detectors</a:t>
            </a:r>
          </a:p>
          <a:p>
            <a:pPr marL="285750" indent="-285750">
              <a:buFont typeface="Arial" panose="020B0604020202020204" pitchFamily="34" charset="0"/>
              <a:buChar char="•"/>
            </a:pPr>
            <a:r>
              <a:rPr lang="en-US" dirty="0"/>
              <a:t>Postdoctoral Fellow at NASA GSFC with LISA Telescope </a:t>
            </a:r>
          </a:p>
          <a:p>
            <a:pPr marL="742950" lvl="1" indent="-285750">
              <a:buFont typeface="Arial" panose="020B0604020202020204" pitchFamily="34" charset="0"/>
              <a:buChar char="•"/>
            </a:pPr>
            <a:r>
              <a:rPr lang="en-US" dirty="0"/>
              <a:t>Laser Interferometer Space Antenna (i.e. LIGO in space and really big)</a:t>
            </a:r>
          </a:p>
          <a:p>
            <a:pPr marL="742950" lvl="1" indent="-285750">
              <a:buFont typeface="Arial" panose="020B0604020202020204" pitchFamily="34" charset="0"/>
              <a:buChar char="•"/>
            </a:pPr>
            <a:r>
              <a:rPr lang="en-US" dirty="0"/>
              <a:t>Planned launch date: 2037</a:t>
            </a:r>
          </a:p>
          <a:p>
            <a:pPr marL="285750" indent="-285750">
              <a:buFont typeface="Arial" panose="020B0604020202020204" pitchFamily="34" charset="0"/>
              <a:buChar char="•"/>
            </a:pPr>
            <a:r>
              <a:rPr lang="en-US" dirty="0"/>
              <a:t>NASA Aerospace Technology Optical Engineer at GSFC</a:t>
            </a:r>
          </a:p>
          <a:p>
            <a:pPr marL="742950" lvl="1" indent="-285750">
              <a:buFont typeface="Arial" panose="020B0604020202020204" pitchFamily="34" charset="0"/>
              <a:buChar char="•"/>
            </a:pPr>
            <a:r>
              <a:rPr lang="en-US" b="1" dirty="0"/>
              <a:t>Mars Sample Return Capture, Containment and Return System</a:t>
            </a:r>
          </a:p>
          <a:p>
            <a:pPr marL="742950" lvl="1" indent="-285750">
              <a:buFont typeface="Arial" panose="020B0604020202020204" pitchFamily="34" charset="0"/>
              <a:buChar char="•"/>
            </a:pPr>
            <a:r>
              <a:rPr lang="en-US" dirty="0"/>
              <a:t>DAVINCI (planned Venus probe mission)</a:t>
            </a:r>
          </a:p>
          <a:p>
            <a:pPr marL="742950" lvl="1" indent="-285750">
              <a:buFont typeface="Arial" panose="020B0604020202020204" pitchFamily="34" charset="0"/>
              <a:buChar char="•"/>
            </a:pPr>
            <a:r>
              <a:rPr lang="en-US" dirty="0"/>
              <a:t>Artemis optical communication systems</a:t>
            </a:r>
          </a:p>
          <a:p>
            <a:pPr marL="742950" lvl="1" indent="-285750">
              <a:buFont typeface="Arial" panose="020B0604020202020204" pitchFamily="34" charset="0"/>
              <a:buChar char="•"/>
            </a:pPr>
            <a:endParaRPr lang="en-US" dirty="0"/>
          </a:p>
        </p:txBody>
      </p:sp>
      <p:pic>
        <p:nvPicPr>
          <p:cNvPr id="6146" name="Picture 2" descr="Leafcutter Ant Atta Cephalotes Workers Photograph by Mark Moffett">
            <a:extLst>
              <a:ext uri="{FF2B5EF4-FFF2-40B4-BE49-F238E27FC236}">
                <a16:creationId xmlns:a16="http://schemas.microsoft.com/office/drawing/2014/main" id="{4E4CFE9E-C056-1EC9-6CBF-0A5F870F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7720" y="319727"/>
            <a:ext cx="3266051" cy="21955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945E877-FED1-0D88-A839-96D77D2218F4}"/>
              </a:ext>
            </a:extLst>
          </p:cNvPr>
          <p:cNvSpPr txBox="1"/>
          <p:nvPr/>
        </p:nvSpPr>
        <p:spPr>
          <a:xfrm>
            <a:off x="7351078" y="415121"/>
            <a:ext cx="2971800" cy="914400"/>
          </a:xfrm>
          <a:prstGeom prst="rect">
            <a:avLst/>
          </a:prstGeom>
          <a:noFill/>
          <a:ln>
            <a:noFill/>
          </a:ln>
          <a:effectLst/>
        </p:spPr>
        <p:txBody>
          <a:bodyPr spcFirstLastPara="1" wrap="none" lIns="26775" tIns="26775" rIns="26775" bIns="26775" rtlCol="0" anchor="t" anchorCtr="0">
            <a:noAutofit/>
          </a:bodyPr>
          <a:lstStyle/>
          <a:p>
            <a:pPr algn="r"/>
            <a:r>
              <a:rPr lang="en-US" sz="1400" dirty="0">
                <a:solidFill>
                  <a:schemeClr val="bg1"/>
                </a:solidFill>
              </a:rPr>
              <a:t>Atta </a:t>
            </a:r>
            <a:r>
              <a:rPr lang="en-US" sz="1400" dirty="0" err="1">
                <a:solidFill>
                  <a:schemeClr val="bg1"/>
                </a:solidFill>
              </a:rPr>
              <a:t>Cephalotes</a:t>
            </a:r>
            <a:r>
              <a:rPr lang="en-US" sz="1400" dirty="0">
                <a:solidFill>
                  <a:schemeClr val="bg1"/>
                </a:solidFill>
              </a:rPr>
              <a:t> leafcutter </a:t>
            </a:r>
          </a:p>
          <a:p>
            <a:pPr algn="r"/>
            <a:r>
              <a:rPr lang="en-US" sz="1400" dirty="0">
                <a:solidFill>
                  <a:schemeClr val="bg1"/>
                </a:solidFill>
              </a:rPr>
              <a:t>gardening ants</a:t>
            </a:r>
          </a:p>
        </p:txBody>
      </p:sp>
      <p:pic>
        <p:nvPicPr>
          <p:cNvPr id="6147" name="Picture 3">
            <a:extLst>
              <a:ext uri="{FF2B5EF4-FFF2-40B4-BE49-F238E27FC236}">
                <a16:creationId xmlns:a16="http://schemas.microsoft.com/office/drawing/2014/main" id="{EFE66537-F99D-52AB-FEFC-766C85947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6427" y="3102928"/>
            <a:ext cx="2679382" cy="3572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58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C7A62-5221-9E11-C1E0-6E768CB9C811}"/>
              </a:ext>
            </a:extLst>
          </p:cNvPr>
          <p:cNvSpPr>
            <a:spLocks noGrp="1"/>
          </p:cNvSpPr>
          <p:nvPr>
            <p:ph type="title"/>
          </p:nvPr>
        </p:nvSpPr>
        <p:spPr/>
        <p:txBody>
          <a:bodyPr/>
          <a:lstStyle/>
          <a:p>
            <a:r>
              <a:rPr lang="en-US" dirty="0"/>
              <a:t>Mars Sample Return</a:t>
            </a:r>
          </a:p>
        </p:txBody>
      </p:sp>
      <p:sp>
        <p:nvSpPr>
          <p:cNvPr id="5" name="Date Placeholder 4">
            <a:extLst>
              <a:ext uri="{FF2B5EF4-FFF2-40B4-BE49-F238E27FC236}">
                <a16:creationId xmlns:a16="http://schemas.microsoft.com/office/drawing/2014/main" id="{1B4674AC-E542-3780-7C30-92E626B4B8C4}"/>
              </a:ext>
            </a:extLst>
          </p:cNvPr>
          <p:cNvSpPr>
            <a:spLocks noGrp="1"/>
          </p:cNvSpPr>
          <p:nvPr>
            <p:ph type="dt" sz="half" idx="2"/>
          </p:nvPr>
        </p:nvSpPr>
        <p:spPr/>
        <p:txBody>
          <a:bodyPr/>
          <a:lstStyle/>
          <a:p>
            <a:r>
              <a:rPr lang="en-US" dirty="0"/>
              <a:t>LSU Physics Colloquium</a:t>
            </a:r>
          </a:p>
          <a:p>
            <a:r>
              <a:rPr lang="en-US" dirty="0"/>
              <a:t>Feb 8, 2024</a:t>
            </a:r>
          </a:p>
        </p:txBody>
      </p:sp>
      <p:sp>
        <p:nvSpPr>
          <p:cNvPr id="6" name="Slide Number Placeholder 5">
            <a:extLst>
              <a:ext uri="{FF2B5EF4-FFF2-40B4-BE49-F238E27FC236}">
                <a16:creationId xmlns:a16="http://schemas.microsoft.com/office/drawing/2014/main" id="{0D84FDD4-39B8-3B98-2C2B-D016D38F5CE4}"/>
              </a:ext>
            </a:extLst>
          </p:cNvPr>
          <p:cNvSpPr>
            <a:spLocks noGrp="1"/>
          </p:cNvSpPr>
          <p:nvPr>
            <p:ph type="sldNum" sz="quarter" idx="4"/>
          </p:nvPr>
        </p:nvSpPr>
        <p:spPr/>
        <p:txBody>
          <a:bodyPr/>
          <a:lstStyle/>
          <a:p>
            <a:pPr algn="ctr"/>
            <a:fld id="{2D04F4CF-F641-6E4E-8F87-8EB8AA2BFA51}" type="slidenum">
              <a:rPr lang="en-US" smtClean="0"/>
              <a:pPr algn="ctr"/>
              <a:t>3</a:t>
            </a:fld>
            <a:endParaRPr lang="en-US" dirty="0"/>
          </a:p>
        </p:txBody>
      </p:sp>
    </p:spTree>
    <p:extLst>
      <p:ext uri="{BB962C8B-B14F-4D97-AF65-F5344CB8AC3E}">
        <p14:creationId xmlns:p14="http://schemas.microsoft.com/office/powerpoint/2010/main" val="2751197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0A03-E845-3B0B-AF1F-2DFE1C3C7833}"/>
              </a:ext>
            </a:extLst>
          </p:cNvPr>
          <p:cNvSpPr>
            <a:spLocks noGrp="1"/>
          </p:cNvSpPr>
          <p:nvPr>
            <p:ph type="title"/>
          </p:nvPr>
        </p:nvSpPr>
        <p:spPr/>
        <p:txBody>
          <a:bodyPr/>
          <a:lstStyle/>
          <a:p>
            <a:r>
              <a:rPr lang="en-US" dirty="0"/>
              <a:t>Why bring samples back?</a:t>
            </a:r>
          </a:p>
        </p:txBody>
      </p:sp>
      <p:sp>
        <p:nvSpPr>
          <p:cNvPr id="3" name="Date Placeholder 2">
            <a:extLst>
              <a:ext uri="{FF2B5EF4-FFF2-40B4-BE49-F238E27FC236}">
                <a16:creationId xmlns:a16="http://schemas.microsoft.com/office/drawing/2014/main" id="{713443A7-8A86-E87E-A834-BC3D80332D5F}"/>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55E03776-740A-7953-4685-53162D5089AE}"/>
              </a:ext>
            </a:extLst>
          </p:cNvPr>
          <p:cNvSpPr>
            <a:spLocks noGrp="1"/>
          </p:cNvSpPr>
          <p:nvPr>
            <p:ph type="sldNum" sz="quarter" idx="4"/>
          </p:nvPr>
        </p:nvSpPr>
        <p:spPr/>
        <p:txBody>
          <a:bodyPr/>
          <a:lstStyle/>
          <a:p>
            <a:pPr algn="ctr"/>
            <a:fld id="{2D04F4CF-F641-6E4E-8F87-8EB8AA2BFA51}" type="slidenum">
              <a:rPr lang="en-US" smtClean="0"/>
              <a:pPr algn="ctr"/>
              <a:t>4</a:t>
            </a:fld>
            <a:endParaRPr lang="en-US" dirty="0"/>
          </a:p>
        </p:txBody>
      </p:sp>
      <p:pic>
        <p:nvPicPr>
          <p:cNvPr id="1026" name="Picture 2" descr="NASA's Perseverance Mars rover took a selfie with several of the 10 sample tubes it deposited at a sample depot it is creating within an area of Jezero Crater nicknamed &quot;Three Forks.&quot; ">
            <a:extLst>
              <a:ext uri="{FF2B5EF4-FFF2-40B4-BE49-F238E27FC236}">
                <a16:creationId xmlns:a16="http://schemas.microsoft.com/office/drawing/2014/main" id="{61DE0696-A40E-3AE5-B2A3-8D7FC66C2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1795511"/>
            <a:ext cx="4843609" cy="45290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0F41523-1914-05B2-F8A8-EC23C1A14953}"/>
              </a:ex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l="7067" t="5863" r="7177" b="4773"/>
          <a:stretch/>
        </p:blipFill>
        <p:spPr>
          <a:xfrm>
            <a:off x="73316" y="947782"/>
            <a:ext cx="6918339" cy="5376818"/>
          </a:xfrm>
          <a:prstGeom prst="rect">
            <a:avLst/>
          </a:prstGeom>
        </p:spPr>
      </p:pic>
    </p:spTree>
    <p:extLst>
      <p:ext uri="{BB962C8B-B14F-4D97-AF65-F5344CB8AC3E}">
        <p14:creationId xmlns:p14="http://schemas.microsoft.com/office/powerpoint/2010/main" val="58209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C312BD1-2F91-5B36-00AF-7D170CECDA15}"/>
              </a:ext>
            </a:extLst>
          </p:cNvPr>
          <p:cNvSpPr>
            <a:spLocks noGrp="1"/>
          </p:cNvSpPr>
          <p:nvPr>
            <p:ph type="dt" sz="half" idx="12"/>
          </p:nvPr>
        </p:nvSpPr>
        <p:spPr/>
        <p:txBody>
          <a:bodyPr/>
          <a:lstStyle/>
          <a:p>
            <a:r>
              <a:rPr lang="en-US" dirty="0"/>
              <a:t>LSU Physics Colloquium</a:t>
            </a:r>
          </a:p>
          <a:p>
            <a:r>
              <a:rPr lang="en-US" dirty="0"/>
              <a:t>Feb 8, 2024</a:t>
            </a:r>
          </a:p>
        </p:txBody>
      </p:sp>
      <p:sp>
        <p:nvSpPr>
          <p:cNvPr id="5" name="Footer Placeholder 4">
            <a:extLst>
              <a:ext uri="{FF2B5EF4-FFF2-40B4-BE49-F238E27FC236}">
                <a16:creationId xmlns:a16="http://schemas.microsoft.com/office/drawing/2014/main" id="{A7D45161-AE4E-A126-76AA-496210134ECC}"/>
              </a:ext>
            </a:extLst>
          </p:cNvPr>
          <p:cNvSpPr>
            <a:spLocks noGrp="1"/>
          </p:cNvSpPr>
          <p:nvPr>
            <p:ph type="ftr" sz="quarter" idx="13"/>
          </p:nvPr>
        </p:nvSpPr>
        <p:spPr>
          <a:xfrm>
            <a:off x="2136233" y="6659555"/>
            <a:ext cx="8065008" cy="201168"/>
          </a:xfrm>
          <a:prstGeom prst="rect">
            <a:avLst/>
          </a:prstGeom>
        </p:spPr>
        <p:txBody>
          <a:bodyPr vert="horz" lIns="91440" tIns="45720" rIns="91440" bIns="45720" rtlCol="0" anchor="ctr"/>
          <a:lstStyle>
            <a:defPPr>
              <a:defRPr lang="en-US"/>
            </a:defPPr>
            <a:lvl1pPr marL="0" algn="ctr" defTabSz="914400" rtl="0" eaLnBrk="1" latinLnBrk="0" hangingPunct="1">
              <a:defRPr sz="600" b="0" i="0" kern="1200">
                <a:solidFill>
                  <a:schemeClr val="tx1">
                    <a:tint val="75000"/>
                  </a:schemeClr>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Use or disclosure of data contained on this page is subject to the restriction(s) on the title page of this document.</a:t>
            </a:r>
          </a:p>
        </p:txBody>
      </p:sp>
      <p:sp>
        <p:nvSpPr>
          <p:cNvPr id="7" name="Title 1">
            <a:extLst>
              <a:ext uri="{FF2B5EF4-FFF2-40B4-BE49-F238E27FC236}">
                <a16:creationId xmlns:a16="http://schemas.microsoft.com/office/drawing/2014/main" id="{9FD29408-462F-445F-57DA-373AF76A3462}"/>
              </a:ext>
            </a:extLst>
          </p:cNvPr>
          <p:cNvSpPr>
            <a:spLocks noGrp="1"/>
          </p:cNvSpPr>
          <p:nvPr>
            <p:ph type="title"/>
          </p:nvPr>
        </p:nvSpPr>
        <p:spPr>
          <a:xfrm>
            <a:off x="280377" y="173798"/>
            <a:ext cx="11304437" cy="552594"/>
          </a:xfrm>
        </p:spPr>
        <p:txBody>
          <a:bodyPr/>
          <a:lstStyle/>
          <a:p>
            <a:r>
              <a:rPr lang="en-US" dirty="0"/>
              <a:t>Mars 2020 Perseverance landing in Jezero Crater: ancient biosignatures and sample diversity</a:t>
            </a:r>
          </a:p>
        </p:txBody>
      </p:sp>
      <p:pic>
        <p:nvPicPr>
          <p:cNvPr id="8" name="Picture 7">
            <a:extLst>
              <a:ext uri="{FF2B5EF4-FFF2-40B4-BE49-F238E27FC236}">
                <a16:creationId xmlns:a16="http://schemas.microsoft.com/office/drawing/2014/main" id="{1012D56B-148A-0D90-C9DF-55034C2F755A}"/>
              </a:ext>
            </a:extLst>
          </p:cNvPr>
          <p:cNvPicPr>
            <a:picLocks noChangeAspect="1"/>
          </p:cNvPicPr>
          <p:nvPr/>
        </p:nvPicPr>
        <p:blipFill>
          <a:blip r:embed="rId2"/>
          <a:stretch>
            <a:fillRect/>
          </a:stretch>
        </p:blipFill>
        <p:spPr>
          <a:xfrm>
            <a:off x="728276" y="994263"/>
            <a:ext cx="10880922" cy="5416634"/>
          </a:xfrm>
          <a:prstGeom prst="rect">
            <a:avLst/>
          </a:prstGeom>
        </p:spPr>
      </p:pic>
      <p:sp>
        <p:nvSpPr>
          <p:cNvPr id="9" name="TextBox 8">
            <a:extLst>
              <a:ext uri="{FF2B5EF4-FFF2-40B4-BE49-F238E27FC236}">
                <a16:creationId xmlns:a16="http://schemas.microsoft.com/office/drawing/2014/main" id="{F2A92F45-C28F-C152-DF6F-B71E9E6853D3}"/>
              </a:ext>
            </a:extLst>
          </p:cNvPr>
          <p:cNvSpPr txBox="1"/>
          <p:nvPr/>
        </p:nvSpPr>
        <p:spPr>
          <a:xfrm>
            <a:off x="9718964" y="6073588"/>
            <a:ext cx="2473036" cy="269517"/>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400" b="1" i="1" kern="0">
                <a:solidFill>
                  <a:srgbClr val="FFFFFF"/>
                </a:solidFill>
                <a:ea typeface="Inter"/>
                <a:cs typeface="Inter"/>
                <a:sym typeface="Inter"/>
              </a:rPr>
              <a:t>NASA/JPL-Caltech</a:t>
            </a:r>
          </a:p>
        </p:txBody>
      </p:sp>
      <p:cxnSp>
        <p:nvCxnSpPr>
          <p:cNvPr id="10" name="Straight Arrow Connector 9">
            <a:extLst>
              <a:ext uri="{FF2B5EF4-FFF2-40B4-BE49-F238E27FC236}">
                <a16:creationId xmlns:a16="http://schemas.microsoft.com/office/drawing/2014/main" id="{67F86BCA-D709-29C4-8A84-F47779B85516}"/>
              </a:ext>
            </a:extLst>
          </p:cNvPr>
          <p:cNvCxnSpPr/>
          <p:nvPr/>
        </p:nvCxnSpPr>
        <p:spPr>
          <a:xfrm>
            <a:off x="7585364" y="2556164"/>
            <a:ext cx="893618" cy="581891"/>
          </a:xfrm>
          <a:prstGeom prst="straightConnector1">
            <a:avLst/>
          </a:prstGeom>
          <a:ln w="57150">
            <a:solidFill>
              <a:schemeClr val="bg1"/>
            </a:solidFill>
            <a:tailEnd type="triangle"/>
          </a:ln>
          <a:effectLst>
            <a:glow rad="101600">
              <a:schemeClr val="tx1">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F6519D6-8A36-DC52-041A-C4A640E3A435}"/>
              </a:ext>
            </a:extLst>
          </p:cNvPr>
          <p:cNvSpPr txBox="1"/>
          <p:nvPr/>
        </p:nvSpPr>
        <p:spPr>
          <a:xfrm>
            <a:off x="5818909" y="1886538"/>
            <a:ext cx="2660073" cy="669626"/>
          </a:xfrm>
          <a:prstGeom prst="rect">
            <a:avLst/>
          </a:prstGeom>
          <a:noFill/>
          <a:ln>
            <a:noFill/>
          </a:ln>
          <a:effectLst>
            <a:glow rad="139700">
              <a:schemeClr val="tx1">
                <a:alpha val="40000"/>
              </a:schemeClr>
            </a:glow>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ctr">
              <a:buClr>
                <a:srgbClr val="FFFFFF"/>
              </a:buClr>
              <a:buSzPts val="1800"/>
              <a:buFont typeface="Arial"/>
              <a:buNone/>
            </a:pPr>
            <a:r>
              <a:rPr lang="en-US" sz="2000" b="1" kern="0">
                <a:solidFill>
                  <a:schemeClr val="bg1"/>
                </a:solidFill>
                <a:effectLst>
                  <a:glow rad="139700">
                    <a:schemeClr val="tx1">
                      <a:alpha val="40000"/>
                    </a:schemeClr>
                  </a:glow>
                </a:effectLst>
                <a:ea typeface="Inter"/>
                <a:cs typeface="Inter"/>
                <a:sym typeface="Inter"/>
              </a:rPr>
              <a:t>M2020 Perseverance Rover</a:t>
            </a:r>
          </a:p>
        </p:txBody>
      </p:sp>
      <p:sp>
        <p:nvSpPr>
          <p:cNvPr id="12" name="Star: 5 Points 11">
            <a:extLst>
              <a:ext uri="{FF2B5EF4-FFF2-40B4-BE49-F238E27FC236}">
                <a16:creationId xmlns:a16="http://schemas.microsoft.com/office/drawing/2014/main" id="{7C0E3D90-C031-159E-1098-7BFE122AEE6A}"/>
              </a:ext>
            </a:extLst>
          </p:cNvPr>
          <p:cNvSpPr/>
          <p:nvPr/>
        </p:nvSpPr>
        <p:spPr>
          <a:xfrm>
            <a:off x="8478982" y="3037631"/>
            <a:ext cx="228599" cy="223930"/>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102C981-5EC7-E9F1-5E96-5B4E1115C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7026" y="4034651"/>
            <a:ext cx="3856181" cy="2667191"/>
          </a:xfrm>
          <a:prstGeom prst="rect">
            <a:avLst/>
          </a:prstGeom>
          <a:ln>
            <a:solidFill>
              <a:schemeClr val="tx1"/>
            </a:solidFill>
          </a:ln>
        </p:spPr>
      </p:pic>
      <p:pic>
        <p:nvPicPr>
          <p:cNvPr id="3" name="Picture 2">
            <a:extLst>
              <a:ext uri="{FF2B5EF4-FFF2-40B4-BE49-F238E27FC236}">
                <a16:creationId xmlns:a16="http://schemas.microsoft.com/office/drawing/2014/main" id="{81A82291-0EA0-8E1B-7C7D-911ECA7457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9053" y="4424663"/>
            <a:ext cx="2705555" cy="2168796"/>
          </a:xfrm>
          <a:prstGeom prst="rect">
            <a:avLst/>
          </a:prstGeom>
          <a:ln>
            <a:solidFill>
              <a:schemeClr val="tx1"/>
            </a:solidFill>
          </a:ln>
        </p:spPr>
      </p:pic>
      <p:sp>
        <p:nvSpPr>
          <p:cNvPr id="6" name="Rectangle 5">
            <a:extLst>
              <a:ext uri="{FF2B5EF4-FFF2-40B4-BE49-F238E27FC236}">
                <a16:creationId xmlns:a16="http://schemas.microsoft.com/office/drawing/2014/main" id="{FB0081A9-C2C5-6FC1-F9A8-32DF8804A88D}"/>
              </a:ext>
            </a:extLst>
          </p:cNvPr>
          <p:cNvSpPr/>
          <p:nvPr/>
        </p:nvSpPr>
        <p:spPr>
          <a:xfrm>
            <a:off x="5257800" y="4616542"/>
            <a:ext cx="914400" cy="71745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1415563-11A4-0996-B172-AC28F9614F4B}"/>
              </a:ext>
            </a:extLst>
          </p:cNvPr>
          <p:cNvCxnSpPr/>
          <p:nvPr/>
        </p:nvCxnSpPr>
        <p:spPr>
          <a:xfrm>
            <a:off x="5257800" y="5334000"/>
            <a:ext cx="2911253" cy="1259459"/>
          </a:xfrm>
          <a:prstGeom prst="line">
            <a:avLst/>
          </a:prstGeom>
          <a:ln w="12700"/>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id="{9DABCA92-21AE-02A9-896E-DC08B1F7E6F7}"/>
              </a:ext>
            </a:extLst>
          </p:cNvPr>
          <p:cNvSpPr/>
          <p:nvPr/>
        </p:nvSpPr>
        <p:spPr>
          <a:xfrm>
            <a:off x="8169053" y="2779325"/>
            <a:ext cx="1549910" cy="102835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785692DF-2F83-55D1-2A16-26890F6CFFAE}"/>
              </a:ext>
            </a:extLst>
          </p:cNvPr>
          <p:cNvCxnSpPr>
            <a:cxnSpLocks/>
          </p:cNvCxnSpPr>
          <p:nvPr/>
        </p:nvCxnSpPr>
        <p:spPr>
          <a:xfrm flipV="1">
            <a:off x="4859206" y="2779325"/>
            <a:ext cx="3309847" cy="1247840"/>
          </a:xfrm>
          <a:prstGeom prst="line">
            <a:avLst/>
          </a:prstGeom>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E769CFE2-4470-91AC-0365-C62232E9AC93}"/>
              </a:ext>
            </a:extLst>
          </p:cNvPr>
          <p:cNvSpPr txBox="1"/>
          <p:nvPr/>
        </p:nvSpPr>
        <p:spPr>
          <a:xfrm>
            <a:off x="4888996" y="4001869"/>
            <a:ext cx="3521471" cy="646331"/>
          </a:xfrm>
          <a:prstGeom prst="rect">
            <a:avLst/>
          </a:prstGeom>
          <a:noFill/>
        </p:spPr>
        <p:txBody>
          <a:bodyPr wrap="square" rtlCol="0">
            <a:spAutoFit/>
          </a:bodyPr>
          <a:lstStyle/>
          <a:p>
            <a:r>
              <a:rPr lang="en-US" b="1" dirty="0">
                <a:solidFill>
                  <a:schemeClr val="bg1"/>
                </a:solidFill>
                <a:effectLst>
                  <a:outerShdw blurRad="38100" dist="38100" dir="2700000" algn="tl">
                    <a:srgbClr val="000000">
                      <a:alpha val="43137"/>
                    </a:srgbClr>
                  </a:outerShdw>
                </a:effectLst>
              </a:rPr>
              <a:t>Long-lived and habitable ancient crater lake system</a:t>
            </a:r>
          </a:p>
        </p:txBody>
      </p:sp>
      <p:sp>
        <p:nvSpPr>
          <p:cNvPr id="19" name="TextBox 18">
            <a:extLst>
              <a:ext uri="{FF2B5EF4-FFF2-40B4-BE49-F238E27FC236}">
                <a16:creationId xmlns:a16="http://schemas.microsoft.com/office/drawing/2014/main" id="{F7F1D7FA-1A8A-3980-D810-2C279FC4A0DE}"/>
              </a:ext>
            </a:extLst>
          </p:cNvPr>
          <p:cNvSpPr txBox="1"/>
          <p:nvPr/>
        </p:nvSpPr>
        <p:spPr>
          <a:xfrm>
            <a:off x="8169053" y="4383893"/>
            <a:ext cx="2995106" cy="646331"/>
          </a:xfrm>
          <a:prstGeom prst="rect">
            <a:avLst/>
          </a:prstGeom>
          <a:noFill/>
        </p:spPr>
        <p:txBody>
          <a:bodyPr wrap="square" rtlCol="0">
            <a:spAutoFit/>
          </a:bodyPr>
          <a:lstStyle/>
          <a:p>
            <a:r>
              <a:rPr lang="en-US" b="1" dirty="0">
                <a:solidFill>
                  <a:schemeClr val="bg1"/>
                </a:solidFill>
                <a:effectLst>
                  <a:outerShdw blurRad="38100" dist="38100" dir="2700000" algn="tl">
                    <a:srgbClr val="000000">
                      <a:alpha val="43137"/>
                    </a:srgbClr>
                  </a:outerShdw>
                </a:effectLst>
              </a:rPr>
              <a:t>Clay-rich delta with mineralogical diversity</a:t>
            </a:r>
          </a:p>
        </p:txBody>
      </p:sp>
      <p:sp>
        <p:nvSpPr>
          <p:cNvPr id="20" name="TextBox 19">
            <a:extLst>
              <a:ext uri="{FF2B5EF4-FFF2-40B4-BE49-F238E27FC236}">
                <a16:creationId xmlns:a16="http://schemas.microsoft.com/office/drawing/2014/main" id="{80CDBB77-A0C7-17CF-7FE5-09C7BF9226D7}"/>
              </a:ext>
            </a:extLst>
          </p:cNvPr>
          <p:cNvSpPr txBox="1"/>
          <p:nvPr/>
        </p:nvSpPr>
        <p:spPr>
          <a:xfrm>
            <a:off x="8618686" y="5946470"/>
            <a:ext cx="2515018" cy="608071"/>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b="1" kern="0" dirty="0">
                <a:solidFill>
                  <a:srgbClr val="FFFFFF"/>
                </a:solidFill>
                <a:ea typeface="Inter"/>
                <a:cs typeface="Inter"/>
                <a:sym typeface="Inter"/>
              </a:rPr>
              <a:t>Crater floor igneous rocks for age dating </a:t>
            </a:r>
          </a:p>
        </p:txBody>
      </p:sp>
    </p:spTree>
    <p:extLst>
      <p:ext uri="{BB962C8B-B14F-4D97-AF65-F5344CB8AC3E}">
        <p14:creationId xmlns:p14="http://schemas.microsoft.com/office/powerpoint/2010/main" val="1161544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AB799-5B67-06E3-5C0D-1D6A276613CD}"/>
              </a:ext>
            </a:extLst>
          </p:cNvPr>
          <p:cNvSpPr>
            <a:spLocks noGrp="1"/>
          </p:cNvSpPr>
          <p:nvPr>
            <p:ph type="title"/>
          </p:nvPr>
        </p:nvSpPr>
        <p:spPr/>
        <p:txBody>
          <a:bodyPr/>
          <a:lstStyle/>
          <a:p>
            <a:r>
              <a:rPr lang="en-US" dirty="0"/>
              <a:t>Perseverance Sample collection and storage</a:t>
            </a:r>
          </a:p>
        </p:txBody>
      </p:sp>
      <p:sp>
        <p:nvSpPr>
          <p:cNvPr id="3" name="Date Placeholder 2">
            <a:extLst>
              <a:ext uri="{FF2B5EF4-FFF2-40B4-BE49-F238E27FC236}">
                <a16:creationId xmlns:a16="http://schemas.microsoft.com/office/drawing/2014/main" id="{335DD3C9-B27F-05B6-95AE-E5FD4C063B7C}"/>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C57B6068-6D2D-C4AA-BFA7-E88020F4A5D9}"/>
              </a:ext>
            </a:extLst>
          </p:cNvPr>
          <p:cNvSpPr>
            <a:spLocks noGrp="1"/>
          </p:cNvSpPr>
          <p:nvPr>
            <p:ph type="sldNum" sz="quarter" idx="4"/>
          </p:nvPr>
        </p:nvSpPr>
        <p:spPr/>
        <p:txBody>
          <a:bodyPr/>
          <a:lstStyle/>
          <a:p>
            <a:pPr algn="ctr"/>
            <a:fld id="{2D04F4CF-F641-6E4E-8F87-8EB8AA2BFA51}" type="slidenum">
              <a:rPr lang="en-US" smtClean="0"/>
              <a:pPr algn="ctr"/>
              <a:t>6</a:t>
            </a:fld>
            <a:endParaRPr lang="en-US" dirty="0"/>
          </a:p>
        </p:txBody>
      </p:sp>
      <p:pic>
        <p:nvPicPr>
          <p:cNvPr id="2050" name="Picture 2">
            <a:extLst>
              <a:ext uri="{FF2B5EF4-FFF2-40B4-BE49-F238E27FC236}">
                <a16:creationId xmlns:a16="http://schemas.microsoft.com/office/drawing/2014/main" id="{D7A840C3-806B-D82D-C2EB-A35658D6A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52" y="838200"/>
            <a:ext cx="8534400" cy="4800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98D856D-A78B-7F64-E8B7-98F909CB3FC7}"/>
              </a:ext>
            </a:extLst>
          </p:cNvPr>
          <p:cNvSpPr txBox="1"/>
          <p:nvPr/>
        </p:nvSpPr>
        <p:spPr>
          <a:xfrm>
            <a:off x="0" y="5875765"/>
            <a:ext cx="1118310" cy="515511"/>
          </a:xfrm>
          <a:prstGeom prst="rect">
            <a:avLst/>
          </a:prstGeom>
          <a:noFill/>
          <a:ln>
            <a:noFill/>
          </a:ln>
          <a:effectLst/>
        </p:spPr>
        <p:txBody>
          <a:bodyPr spcFirstLastPara="1" wrap="square" lIns="26775" tIns="26775" rIns="26775" bIns="26775" rtlCol="0" anchor="t" anchorCtr="0">
            <a:noAutofit/>
          </a:bodyPr>
          <a:lstStyle/>
          <a:p>
            <a:pPr algn="ctr"/>
            <a:r>
              <a:rPr lang="en-US" sz="1400" dirty="0"/>
              <a:t>Image of drilled rock</a:t>
            </a:r>
          </a:p>
        </p:txBody>
      </p:sp>
      <p:sp>
        <p:nvSpPr>
          <p:cNvPr id="7" name="Right Brace 6">
            <a:extLst>
              <a:ext uri="{FF2B5EF4-FFF2-40B4-BE49-F238E27FC236}">
                <a16:creationId xmlns:a16="http://schemas.microsoft.com/office/drawing/2014/main" id="{8C7449F9-3B23-2179-F7B9-333FB8F2030A}"/>
              </a:ext>
            </a:extLst>
          </p:cNvPr>
          <p:cNvSpPr/>
          <p:nvPr/>
        </p:nvSpPr>
        <p:spPr>
          <a:xfrm rot="5400000">
            <a:off x="489994" y="5375161"/>
            <a:ext cx="169283" cy="83192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a:extLst>
              <a:ext uri="{FF2B5EF4-FFF2-40B4-BE49-F238E27FC236}">
                <a16:creationId xmlns:a16="http://schemas.microsoft.com/office/drawing/2014/main" id="{71C81BAC-10DE-64FB-7DD4-30F392D0CF6A}"/>
              </a:ext>
            </a:extLst>
          </p:cNvPr>
          <p:cNvSpPr/>
          <p:nvPr/>
        </p:nvSpPr>
        <p:spPr>
          <a:xfrm rot="5400000">
            <a:off x="1746695" y="4955462"/>
            <a:ext cx="169283" cy="1671324"/>
          </a:xfrm>
          <a:prstGeom prst="righ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33015524-5BDA-7C48-05A5-AC3822653CBD}"/>
              </a:ext>
            </a:extLst>
          </p:cNvPr>
          <p:cNvSpPr txBox="1"/>
          <p:nvPr/>
        </p:nvSpPr>
        <p:spPr>
          <a:xfrm>
            <a:off x="1157881" y="5875765"/>
            <a:ext cx="1346909" cy="515511"/>
          </a:xfrm>
          <a:prstGeom prst="rect">
            <a:avLst/>
          </a:prstGeom>
          <a:noFill/>
          <a:ln>
            <a:noFill/>
          </a:ln>
          <a:effectLst/>
        </p:spPr>
        <p:txBody>
          <a:bodyPr spcFirstLastPara="1" wrap="square" lIns="26775" tIns="26775" rIns="26775" bIns="26775" rtlCol="0" anchor="t" anchorCtr="0">
            <a:noAutofit/>
          </a:bodyPr>
          <a:lstStyle/>
          <a:p>
            <a:pPr algn="ctr"/>
            <a:r>
              <a:rPr lang="en-US" sz="1400" dirty="0"/>
              <a:t>Images of top of sample tubes</a:t>
            </a:r>
          </a:p>
        </p:txBody>
      </p:sp>
      <p:pic>
        <p:nvPicPr>
          <p:cNvPr id="2052" name="Picture 4" descr="NASA's Perseverance rover shows a sample tube with its cored-rock contents inside. The bronze-colored outer-ring is the coring bit. The lighter-colored inner-ring is the open end of the tube, and inside is a rock core sample slightly thicker than a pencil. In a later image, the rock sample was not clearly evident inside the tube. ">
            <a:extLst>
              <a:ext uri="{FF2B5EF4-FFF2-40B4-BE49-F238E27FC236}">
                <a16:creationId xmlns:a16="http://schemas.microsoft.com/office/drawing/2014/main" id="{351A2EB5-78FD-E607-6070-9E3AE16EEDA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13463" r="17073"/>
          <a:stretch/>
        </p:blipFill>
        <p:spPr bwMode="auto">
          <a:xfrm>
            <a:off x="8745915" y="1137305"/>
            <a:ext cx="3305048" cy="355668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6A57F07-306F-B4AC-00EA-5D8AD7D2AB14}"/>
              </a:ext>
            </a:extLst>
          </p:cNvPr>
          <p:cNvSpPr txBox="1"/>
          <p:nvPr/>
        </p:nvSpPr>
        <p:spPr>
          <a:xfrm>
            <a:off x="8658352" y="832505"/>
            <a:ext cx="3496216" cy="304800"/>
          </a:xfrm>
          <a:prstGeom prst="rect">
            <a:avLst/>
          </a:prstGeom>
          <a:noFill/>
          <a:ln>
            <a:noFill/>
          </a:ln>
          <a:effectLst/>
        </p:spPr>
        <p:txBody>
          <a:bodyPr spcFirstLastPara="1" wrap="square" lIns="26775" tIns="26775" rIns="26775" bIns="26775" rtlCol="0" anchor="t" anchorCtr="0">
            <a:noAutofit/>
          </a:bodyPr>
          <a:lstStyle/>
          <a:p>
            <a:pPr algn="ctr"/>
            <a:r>
              <a:rPr lang="en-US" sz="1400" b="1" dirty="0"/>
              <a:t>Sample of Mars rock inside sample tube</a:t>
            </a:r>
          </a:p>
        </p:txBody>
      </p:sp>
      <p:sp>
        <p:nvSpPr>
          <p:cNvPr id="13" name="TextBox 12">
            <a:extLst>
              <a:ext uri="{FF2B5EF4-FFF2-40B4-BE49-F238E27FC236}">
                <a16:creationId xmlns:a16="http://schemas.microsoft.com/office/drawing/2014/main" id="{2A159DE2-5646-C7C0-1DA7-BFE309858BDD}"/>
              </a:ext>
            </a:extLst>
          </p:cNvPr>
          <p:cNvSpPr txBox="1"/>
          <p:nvPr/>
        </p:nvSpPr>
        <p:spPr>
          <a:xfrm>
            <a:off x="10201121" y="2888006"/>
            <a:ext cx="457200" cy="228600"/>
          </a:xfrm>
          <a:prstGeom prst="rect">
            <a:avLst/>
          </a:prstGeom>
          <a:noFill/>
          <a:ln>
            <a:noFill/>
          </a:ln>
          <a:effectLst/>
        </p:spPr>
        <p:txBody>
          <a:bodyPr spcFirstLastPara="1" wrap="square" lIns="26775" tIns="26775" rIns="26775" bIns="26775" rtlCol="0" anchor="t" anchorCtr="0">
            <a:noAutofit/>
          </a:bodyPr>
          <a:lstStyle/>
          <a:p>
            <a:pPr algn="ctr"/>
            <a:r>
              <a:rPr lang="en-US" sz="1200" b="1" dirty="0"/>
              <a:t>rock</a:t>
            </a:r>
          </a:p>
        </p:txBody>
      </p:sp>
      <p:sp>
        <p:nvSpPr>
          <p:cNvPr id="14" name="TextBox 13">
            <a:extLst>
              <a:ext uri="{FF2B5EF4-FFF2-40B4-BE49-F238E27FC236}">
                <a16:creationId xmlns:a16="http://schemas.microsoft.com/office/drawing/2014/main" id="{1B942F36-F52D-2D70-A240-7A06963E7ECF}"/>
              </a:ext>
            </a:extLst>
          </p:cNvPr>
          <p:cNvSpPr txBox="1"/>
          <p:nvPr/>
        </p:nvSpPr>
        <p:spPr>
          <a:xfrm>
            <a:off x="10658321" y="2483816"/>
            <a:ext cx="457200" cy="228600"/>
          </a:xfrm>
          <a:prstGeom prst="rect">
            <a:avLst/>
          </a:prstGeom>
          <a:noFill/>
          <a:ln>
            <a:noFill/>
          </a:ln>
          <a:effectLst/>
        </p:spPr>
        <p:txBody>
          <a:bodyPr spcFirstLastPara="1" wrap="square" lIns="26775" tIns="26775" rIns="26775" bIns="26775" rtlCol="0" anchor="t" anchorCtr="0">
            <a:noAutofit/>
          </a:bodyPr>
          <a:lstStyle/>
          <a:p>
            <a:pPr algn="ctr"/>
            <a:r>
              <a:rPr lang="en-US" sz="1200" b="1" dirty="0"/>
              <a:t>drill bit</a:t>
            </a:r>
          </a:p>
        </p:txBody>
      </p:sp>
      <p:sp>
        <p:nvSpPr>
          <p:cNvPr id="15" name="TextBox 14">
            <a:extLst>
              <a:ext uri="{FF2B5EF4-FFF2-40B4-BE49-F238E27FC236}">
                <a16:creationId xmlns:a16="http://schemas.microsoft.com/office/drawing/2014/main" id="{F41587FA-119B-3E3D-4501-511D582EBEA9}"/>
              </a:ext>
            </a:extLst>
          </p:cNvPr>
          <p:cNvSpPr txBox="1"/>
          <p:nvPr/>
        </p:nvSpPr>
        <p:spPr>
          <a:xfrm>
            <a:off x="9403855" y="1981200"/>
            <a:ext cx="962500" cy="430695"/>
          </a:xfrm>
          <a:prstGeom prst="rect">
            <a:avLst/>
          </a:prstGeom>
          <a:noFill/>
          <a:ln>
            <a:noFill/>
          </a:ln>
          <a:effectLst/>
        </p:spPr>
        <p:txBody>
          <a:bodyPr spcFirstLastPara="1" wrap="square" lIns="26775" tIns="26775" rIns="26775" bIns="26775" rtlCol="0" anchor="t" anchorCtr="0">
            <a:noAutofit/>
          </a:bodyPr>
          <a:lstStyle/>
          <a:p>
            <a:pPr algn="ctr"/>
            <a:r>
              <a:rPr lang="en-US" sz="1200" b="1" dirty="0"/>
              <a:t>sample tube opening</a:t>
            </a:r>
          </a:p>
        </p:txBody>
      </p:sp>
      <p:cxnSp>
        <p:nvCxnSpPr>
          <p:cNvPr id="17" name="Straight Arrow Connector 16">
            <a:extLst>
              <a:ext uri="{FF2B5EF4-FFF2-40B4-BE49-F238E27FC236}">
                <a16:creationId xmlns:a16="http://schemas.microsoft.com/office/drawing/2014/main" id="{F65CD89D-BE24-81CD-3526-41D53DFAA3B2}"/>
              </a:ext>
            </a:extLst>
          </p:cNvPr>
          <p:cNvCxnSpPr>
            <a:cxnSpLocks/>
            <a:stCxn id="15" idx="2"/>
          </p:cNvCxnSpPr>
          <p:nvPr/>
        </p:nvCxnSpPr>
        <p:spPr>
          <a:xfrm>
            <a:off x="9885105" y="2411895"/>
            <a:ext cx="401895" cy="3534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9" name="Picture 18">
            <a:extLst>
              <a:ext uri="{FF2B5EF4-FFF2-40B4-BE49-F238E27FC236}">
                <a16:creationId xmlns:a16="http://schemas.microsoft.com/office/drawing/2014/main" id="{9E5492B9-4A37-BDE4-53E7-0CA460148AD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22596" y="5218540"/>
            <a:ext cx="3051175" cy="1314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6E118C5C-8727-13EC-1C7A-734D7C414648}"/>
              </a:ext>
            </a:extLst>
          </p:cNvPr>
          <p:cNvSpPr txBox="1"/>
          <p:nvPr/>
        </p:nvSpPr>
        <p:spPr>
          <a:xfrm>
            <a:off x="6248400" y="5689647"/>
            <a:ext cx="2221711" cy="626581"/>
          </a:xfrm>
          <a:prstGeom prst="rect">
            <a:avLst/>
          </a:prstGeom>
          <a:noFill/>
          <a:ln>
            <a:noFill/>
          </a:ln>
          <a:effectLst/>
        </p:spPr>
        <p:txBody>
          <a:bodyPr spcFirstLastPara="1" wrap="square" lIns="26775" tIns="26775" rIns="26775" bIns="26775" rtlCol="0" anchor="t" anchorCtr="0">
            <a:noAutofit/>
          </a:bodyPr>
          <a:lstStyle/>
          <a:p>
            <a:r>
              <a:rPr lang="en-US" sz="1400" b="1" dirty="0"/>
              <a:t>Carbon and Sulfur detected (organic/inorganic origins unknown)</a:t>
            </a:r>
          </a:p>
        </p:txBody>
      </p:sp>
      <p:pic>
        <p:nvPicPr>
          <p:cNvPr id="22" name="Picture 21" descr="A hand holding a white and gold object&#10;&#10;Description automatically generated">
            <a:extLst>
              <a:ext uri="{FF2B5EF4-FFF2-40B4-BE49-F238E27FC236}">
                <a16:creationId xmlns:a16="http://schemas.microsoft.com/office/drawing/2014/main" id="{D9F1BE4C-80AF-5D45-39DB-2CA88FFFA17A}"/>
              </a:ext>
            </a:extLst>
          </p:cNvPr>
          <p:cNvPicPr>
            <a:picLocks noChangeAspect="1"/>
          </p:cNvPicPr>
          <p:nvPr/>
        </p:nvPicPr>
        <p:blipFill>
          <a:blip r:embed="rId6"/>
          <a:stretch>
            <a:fillRect/>
          </a:stretch>
        </p:blipFill>
        <p:spPr>
          <a:xfrm>
            <a:off x="8949732" y="4111899"/>
            <a:ext cx="1971016" cy="2627611"/>
          </a:xfrm>
          <a:prstGeom prst="rect">
            <a:avLst/>
          </a:prstGeom>
          <a:ln>
            <a:solidFill>
              <a:schemeClr val="tx1"/>
            </a:solidFill>
          </a:ln>
        </p:spPr>
      </p:pic>
      <p:sp>
        <p:nvSpPr>
          <p:cNvPr id="23" name="TextBox 22">
            <a:extLst>
              <a:ext uri="{FF2B5EF4-FFF2-40B4-BE49-F238E27FC236}">
                <a16:creationId xmlns:a16="http://schemas.microsoft.com/office/drawing/2014/main" id="{4A46C370-A8CB-3C4A-69B8-F7B9BCFA10F9}"/>
              </a:ext>
            </a:extLst>
          </p:cNvPr>
          <p:cNvSpPr txBox="1"/>
          <p:nvPr/>
        </p:nvSpPr>
        <p:spPr>
          <a:xfrm>
            <a:off x="9885105" y="4753591"/>
            <a:ext cx="954726" cy="490402"/>
          </a:xfrm>
          <a:prstGeom prst="rect">
            <a:avLst/>
          </a:prstGeom>
          <a:noFill/>
          <a:ln>
            <a:noFill/>
          </a:ln>
          <a:effectLst/>
        </p:spPr>
        <p:txBody>
          <a:bodyPr spcFirstLastPara="1" wrap="square" lIns="26775" tIns="26775" rIns="26775" bIns="26775" rtlCol="0" anchor="t" anchorCtr="0">
            <a:noAutofit/>
          </a:bodyPr>
          <a:lstStyle/>
          <a:p>
            <a:pPr algn="ctr"/>
            <a:r>
              <a:rPr lang="en-US" sz="1200" b="1" dirty="0"/>
              <a:t>Sample Tube </a:t>
            </a:r>
          </a:p>
        </p:txBody>
      </p:sp>
    </p:spTree>
    <p:extLst>
      <p:ext uri="{BB962C8B-B14F-4D97-AF65-F5344CB8AC3E}">
        <p14:creationId xmlns:p14="http://schemas.microsoft.com/office/powerpoint/2010/main" val="1726244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31A16-FA45-5197-6D47-52475EB0C25F}"/>
              </a:ext>
            </a:extLst>
          </p:cNvPr>
          <p:cNvSpPr>
            <a:spLocks noGrp="1"/>
          </p:cNvSpPr>
          <p:nvPr>
            <p:ph type="title"/>
          </p:nvPr>
        </p:nvSpPr>
        <p:spPr/>
        <p:txBody>
          <a:bodyPr/>
          <a:lstStyle/>
          <a:p>
            <a:r>
              <a:rPr lang="en-US" dirty="0"/>
              <a:t>Mars Sample Return Campaign</a:t>
            </a:r>
          </a:p>
        </p:txBody>
      </p:sp>
      <p:sp>
        <p:nvSpPr>
          <p:cNvPr id="3" name="Date Placeholder 2">
            <a:extLst>
              <a:ext uri="{FF2B5EF4-FFF2-40B4-BE49-F238E27FC236}">
                <a16:creationId xmlns:a16="http://schemas.microsoft.com/office/drawing/2014/main" id="{C9FC21DE-C6C9-1630-6F37-1C6D0DABE950}"/>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E9C1EBCC-7E96-1ACD-5D05-6AA2310513A2}"/>
              </a:ext>
            </a:extLst>
          </p:cNvPr>
          <p:cNvSpPr>
            <a:spLocks noGrp="1"/>
          </p:cNvSpPr>
          <p:nvPr>
            <p:ph type="sldNum" sz="quarter" idx="4"/>
          </p:nvPr>
        </p:nvSpPr>
        <p:spPr/>
        <p:txBody>
          <a:bodyPr/>
          <a:lstStyle/>
          <a:p>
            <a:pPr algn="ctr"/>
            <a:fld id="{2D04F4CF-F641-6E4E-8F87-8EB8AA2BFA51}" type="slidenum">
              <a:rPr lang="en-US" smtClean="0"/>
              <a:pPr algn="ctr"/>
              <a:t>7</a:t>
            </a:fld>
            <a:endParaRPr lang="en-US" dirty="0"/>
          </a:p>
        </p:txBody>
      </p:sp>
      <p:grpSp>
        <p:nvGrpSpPr>
          <p:cNvPr id="6" name="Group 5">
            <a:extLst>
              <a:ext uri="{FF2B5EF4-FFF2-40B4-BE49-F238E27FC236}">
                <a16:creationId xmlns:a16="http://schemas.microsoft.com/office/drawing/2014/main" id="{096EA2F1-0BFE-470F-93A9-008A696EFCD8}"/>
              </a:ext>
            </a:extLst>
          </p:cNvPr>
          <p:cNvGrpSpPr/>
          <p:nvPr/>
        </p:nvGrpSpPr>
        <p:grpSpPr>
          <a:xfrm>
            <a:off x="-10160" y="774260"/>
            <a:ext cx="8716252" cy="5576734"/>
            <a:chOff x="1610083" y="850392"/>
            <a:chExt cx="8716252" cy="5576734"/>
          </a:xfrm>
        </p:grpSpPr>
        <p:sp>
          <p:nvSpPr>
            <p:cNvPr id="9" name="Freeform 90">
              <a:extLst>
                <a:ext uri="{FF2B5EF4-FFF2-40B4-BE49-F238E27FC236}">
                  <a16:creationId xmlns:a16="http://schemas.microsoft.com/office/drawing/2014/main" id="{FEDEF7F9-8B65-4418-B85D-B0097DCF0E2D}"/>
                </a:ext>
              </a:extLst>
            </p:cNvPr>
            <p:cNvSpPr/>
            <p:nvPr/>
          </p:nvSpPr>
          <p:spPr bwMode="auto">
            <a:xfrm>
              <a:off x="2566902" y="1471845"/>
              <a:ext cx="6117190" cy="4032504"/>
            </a:xfrm>
            <a:custGeom>
              <a:avLst/>
              <a:gdLst>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295342"/>
                <a:gd name="connsiteY0" fmla="*/ 4204992 h 4224448"/>
                <a:gd name="connsiteX1" fmla="*/ 19456 w 6295342"/>
                <a:gd name="connsiteY1" fmla="*/ 333384 h 4224448"/>
                <a:gd name="connsiteX2" fmla="*/ 252919 w 6295342"/>
                <a:gd name="connsiteY2" fmla="*/ 109648 h 4224448"/>
                <a:gd name="connsiteX3" fmla="*/ 924128 w 6295342"/>
                <a:gd name="connsiteY3" fmla="*/ 70737 h 4224448"/>
                <a:gd name="connsiteX4" fmla="*/ 5856051 w 6295342"/>
                <a:gd name="connsiteY4" fmla="*/ 90192 h 4224448"/>
                <a:gd name="connsiteX5" fmla="*/ 6079787 w 6295342"/>
                <a:gd name="connsiteY5" fmla="*/ 391750 h 4224448"/>
                <a:gd name="connsiteX6" fmla="*/ 6079787 w 6295342"/>
                <a:gd name="connsiteY6" fmla="*/ 4224448 h 4224448"/>
                <a:gd name="connsiteX7" fmla="*/ 5408579 w 6295342"/>
                <a:gd name="connsiteY7" fmla="*/ 4214720 h 4224448"/>
                <a:gd name="connsiteX8" fmla="*/ 5408579 w 6295342"/>
                <a:gd name="connsiteY8" fmla="*/ 1101869 h 4224448"/>
                <a:gd name="connsiteX9" fmla="*/ 5262664 w 6295342"/>
                <a:gd name="connsiteY9" fmla="*/ 878133 h 4224448"/>
                <a:gd name="connsiteX10" fmla="*/ 4659549 w 6295342"/>
                <a:gd name="connsiteY10" fmla="*/ 887860 h 4224448"/>
                <a:gd name="connsiteX11" fmla="*/ 4387175 w 6295342"/>
                <a:gd name="connsiteY11" fmla="*/ 1131052 h 4224448"/>
                <a:gd name="connsiteX12" fmla="*/ 4387175 w 6295342"/>
                <a:gd name="connsiteY12" fmla="*/ 4214720 h 4224448"/>
                <a:gd name="connsiteX13" fmla="*/ 3628417 w 6295342"/>
                <a:gd name="connsiteY13" fmla="*/ 4204992 h 4224448"/>
                <a:gd name="connsiteX14" fmla="*/ 3618690 w 6295342"/>
                <a:gd name="connsiteY14" fmla="*/ 1101869 h 4224448"/>
                <a:gd name="connsiteX15" fmla="*/ 3433864 w 6295342"/>
                <a:gd name="connsiteY15" fmla="*/ 868405 h 4224448"/>
                <a:gd name="connsiteX16" fmla="*/ 1031132 w 6295342"/>
                <a:gd name="connsiteY16" fmla="*/ 887860 h 4224448"/>
                <a:gd name="connsiteX17" fmla="*/ 787941 w 6295342"/>
                <a:gd name="connsiteY17" fmla="*/ 1160235 h 4224448"/>
                <a:gd name="connsiteX18" fmla="*/ 787941 w 6295342"/>
                <a:gd name="connsiteY18" fmla="*/ 4214720 h 4224448"/>
                <a:gd name="connsiteX19" fmla="*/ 0 w 6295342"/>
                <a:gd name="connsiteY19" fmla="*/ 4204992 h 4224448"/>
                <a:gd name="connsiteX0" fmla="*/ 0 w 6306507"/>
                <a:gd name="connsiteY0" fmla="*/ 4134255 h 4153711"/>
                <a:gd name="connsiteX1" fmla="*/ 19456 w 6306507"/>
                <a:gd name="connsiteY1" fmla="*/ 262647 h 4153711"/>
                <a:gd name="connsiteX2" fmla="*/ 252919 w 6306507"/>
                <a:gd name="connsiteY2" fmla="*/ 38911 h 4153711"/>
                <a:gd name="connsiteX3" fmla="*/ 924128 w 6306507"/>
                <a:gd name="connsiteY3" fmla="*/ 0 h 4153711"/>
                <a:gd name="connsiteX4" fmla="*/ 5856051 w 6306507"/>
                <a:gd name="connsiteY4" fmla="*/ 19455 h 4153711"/>
                <a:gd name="connsiteX5" fmla="*/ 6079787 w 6306507"/>
                <a:gd name="connsiteY5" fmla="*/ 321013 h 4153711"/>
                <a:gd name="connsiteX6" fmla="*/ 6079787 w 6306507"/>
                <a:gd name="connsiteY6" fmla="*/ 4153711 h 4153711"/>
                <a:gd name="connsiteX7" fmla="*/ 5408579 w 6306507"/>
                <a:gd name="connsiteY7" fmla="*/ 4143983 h 4153711"/>
                <a:gd name="connsiteX8" fmla="*/ 5408579 w 6306507"/>
                <a:gd name="connsiteY8" fmla="*/ 1031132 h 4153711"/>
                <a:gd name="connsiteX9" fmla="*/ 5262664 w 6306507"/>
                <a:gd name="connsiteY9" fmla="*/ 807396 h 4153711"/>
                <a:gd name="connsiteX10" fmla="*/ 4659549 w 6306507"/>
                <a:gd name="connsiteY10" fmla="*/ 817123 h 4153711"/>
                <a:gd name="connsiteX11" fmla="*/ 4387175 w 6306507"/>
                <a:gd name="connsiteY11" fmla="*/ 1060315 h 4153711"/>
                <a:gd name="connsiteX12" fmla="*/ 4387175 w 6306507"/>
                <a:gd name="connsiteY12" fmla="*/ 4143983 h 4153711"/>
                <a:gd name="connsiteX13" fmla="*/ 3628417 w 6306507"/>
                <a:gd name="connsiteY13" fmla="*/ 4134255 h 4153711"/>
                <a:gd name="connsiteX14" fmla="*/ 3618690 w 6306507"/>
                <a:gd name="connsiteY14" fmla="*/ 1031132 h 4153711"/>
                <a:gd name="connsiteX15" fmla="*/ 3433864 w 6306507"/>
                <a:gd name="connsiteY15" fmla="*/ 797668 h 4153711"/>
                <a:gd name="connsiteX16" fmla="*/ 1031132 w 6306507"/>
                <a:gd name="connsiteY16" fmla="*/ 817123 h 4153711"/>
                <a:gd name="connsiteX17" fmla="*/ 787941 w 6306507"/>
                <a:gd name="connsiteY17" fmla="*/ 1089498 h 4153711"/>
                <a:gd name="connsiteX18" fmla="*/ 787941 w 6306507"/>
                <a:gd name="connsiteY18" fmla="*/ 4143983 h 4153711"/>
                <a:gd name="connsiteX19" fmla="*/ 0 w 6306507"/>
                <a:gd name="connsiteY19" fmla="*/ 4134255 h 4153711"/>
                <a:gd name="connsiteX0" fmla="*/ 0 w 6080890"/>
                <a:gd name="connsiteY0" fmla="*/ 4134255 h 4153711"/>
                <a:gd name="connsiteX1" fmla="*/ 19456 w 6080890"/>
                <a:gd name="connsiteY1" fmla="*/ 262647 h 4153711"/>
                <a:gd name="connsiteX2" fmla="*/ 252919 w 6080890"/>
                <a:gd name="connsiteY2" fmla="*/ 38911 h 4153711"/>
                <a:gd name="connsiteX3" fmla="*/ 924128 w 6080890"/>
                <a:gd name="connsiteY3" fmla="*/ 0 h 4153711"/>
                <a:gd name="connsiteX4" fmla="*/ 5856051 w 6080890"/>
                <a:gd name="connsiteY4" fmla="*/ 19455 h 4153711"/>
                <a:gd name="connsiteX5" fmla="*/ 6079787 w 6080890"/>
                <a:gd name="connsiteY5" fmla="*/ 321013 h 4153711"/>
                <a:gd name="connsiteX6" fmla="*/ 6079787 w 6080890"/>
                <a:gd name="connsiteY6" fmla="*/ 4153711 h 4153711"/>
                <a:gd name="connsiteX7" fmla="*/ 5408579 w 6080890"/>
                <a:gd name="connsiteY7" fmla="*/ 4143983 h 4153711"/>
                <a:gd name="connsiteX8" fmla="*/ 5408579 w 6080890"/>
                <a:gd name="connsiteY8" fmla="*/ 1031132 h 4153711"/>
                <a:gd name="connsiteX9" fmla="*/ 5262664 w 6080890"/>
                <a:gd name="connsiteY9" fmla="*/ 807396 h 4153711"/>
                <a:gd name="connsiteX10" fmla="*/ 4659549 w 6080890"/>
                <a:gd name="connsiteY10" fmla="*/ 817123 h 4153711"/>
                <a:gd name="connsiteX11" fmla="*/ 4387175 w 6080890"/>
                <a:gd name="connsiteY11" fmla="*/ 1060315 h 4153711"/>
                <a:gd name="connsiteX12" fmla="*/ 4387175 w 6080890"/>
                <a:gd name="connsiteY12" fmla="*/ 4143983 h 4153711"/>
                <a:gd name="connsiteX13" fmla="*/ 3628417 w 6080890"/>
                <a:gd name="connsiteY13" fmla="*/ 4134255 h 4153711"/>
                <a:gd name="connsiteX14" fmla="*/ 3618690 w 6080890"/>
                <a:gd name="connsiteY14" fmla="*/ 1031132 h 4153711"/>
                <a:gd name="connsiteX15" fmla="*/ 3433864 w 6080890"/>
                <a:gd name="connsiteY15" fmla="*/ 797668 h 4153711"/>
                <a:gd name="connsiteX16" fmla="*/ 1031132 w 6080890"/>
                <a:gd name="connsiteY16" fmla="*/ 817123 h 4153711"/>
                <a:gd name="connsiteX17" fmla="*/ 787941 w 6080890"/>
                <a:gd name="connsiteY17" fmla="*/ 1089498 h 4153711"/>
                <a:gd name="connsiteX18" fmla="*/ 787941 w 6080890"/>
                <a:gd name="connsiteY18" fmla="*/ 4143983 h 4153711"/>
                <a:gd name="connsiteX19" fmla="*/ 0 w 6080890"/>
                <a:gd name="connsiteY19" fmla="*/ 4134255 h 4153711"/>
                <a:gd name="connsiteX0" fmla="*/ 0 w 6079796"/>
                <a:gd name="connsiteY0" fmla="*/ 4134255 h 4153711"/>
                <a:gd name="connsiteX1" fmla="*/ 19456 w 6079796"/>
                <a:gd name="connsiteY1" fmla="*/ 262647 h 4153711"/>
                <a:gd name="connsiteX2" fmla="*/ 252919 w 6079796"/>
                <a:gd name="connsiteY2" fmla="*/ 38911 h 4153711"/>
                <a:gd name="connsiteX3" fmla="*/ 924128 w 6079796"/>
                <a:gd name="connsiteY3" fmla="*/ 0 h 4153711"/>
                <a:gd name="connsiteX4" fmla="*/ 5622587 w 6079796"/>
                <a:gd name="connsiteY4" fmla="*/ 9727 h 4153711"/>
                <a:gd name="connsiteX5" fmla="*/ 6079787 w 6079796"/>
                <a:gd name="connsiteY5" fmla="*/ 321013 h 4153711"/>
                <a:gd name="connsiteX6" fmla="*/ 6079787 w 6079796"/>
                <a:gd name="connsiteY6" fmla="*/ 4153711 h 4153711"/>
                <a:gd name="connsiteX7" fmla="*/ 5408579 w 6079796"/>
                <a:gd name="connsiteY7" fmla="*/ 4143983 h 4153711"/>
                <a:gd name="connsiteX8" fmla="*/ 5408579 w 6079796"/>
                <a:gd name="connsiteY8" fmla="*/ 1031132 h 4153711"/>
                <a:gd name="connsiteX9" fmla="*/ 5262664 w 6079796"/>
                <a:gd name="connsiteY9" fmla="*/ 807396 h 4153711"/>
                <a:gd name="connsiteX10" fmla="*/ 4659549 w 6079796"/>
                <a:gd name="connsiteY10" fmla="*/ 817123 h 4153711"/>
                <a:gd name="connsiteX11" fmla="*/ 4387175 w 6079796"/>
                <a:gd name="connsiteY11" fmla="*/ 1060315 h 4153711"/>
                <a:gd name="connsiteX12" fmla="*/ 4387175 w 6079796"/>
                <a:gd name="connsiteY12" fmla="*/ 4143983 h 4153711"/>
                <a:gd name="connsiteX13" fmla="*/ 3628417 w 6079796"/>
                <a:gd name="connsiteY13" fmla="*/ 4134255 h 4153711"/>
                <a:gd name="connsiteX14" fmla="*/ 3618690 w 6079796"/>
                <a:gd name="connsiteY14" fmla="*/ 1031132 h 4153711"/>
                <a:gd name="connsiteX15" fmla="*/ 3433864 w 6079796"/>
                <a:gd name="connsiteY15" fmla="*/ 797668 h 4153711"/>
                <a:gd name="connsiteX16" fmla="*/ 1031132 w 6079796"/>
                <a:gd name="connsiteY16" fmla="*/ 817123 h 4153711"/>
                <a:gd name="connsiteX17" fmla="*/ 787941 w 6079796"/>
                <a:gd name="connsiteY17" fmla="*/ 1089498 h 4153711"/>
                <a:gd name="connsiteX18" fmla="*/ 787941 w 6079796"/>
                <a:gd name="connsiteY18" fmla="*/ 4143983 h 4153711"/>
                <a:gd name="connsiteX19" fmla="*/ 0 w 6079796"/>
                <a:gd name="connsiteY19" fmla="*/ 4134255 h 4153711"/>
                <a:gd name="connsiteX0" fmla="*/ 0 w 6089523"/>
                <a:gd name="connsiteY0" fmla="*/ 4134255 h 4153711"/>
                <a:gd name="connsiteX1" fmla="*/ 19456 w 6089523"/>
                <a:gd name="connsiteY1" fmla="*/ 262647 h 4153711"/>
                <a:gd name="connsiteX2" fmla="*/ 252919 w 6089523"/>
                <a:gd name="connsiteY2" fmla="*/ 38911 h 4153711"/>
                <a:gd name="connsiteX3" fmla="*/ 924128 w 6089523"/>
                <a:gd name="connsiteY3" fmla="*/ 0 h 4153711"/>
                <a:gd name="connsiteX4" fmla="*/ 5622587 w 6089523"/>
                <a:gd name="connsiteY4" fmla="*/ 9727 h 4153711"/>
                <a:gd name="connsiteX5" fmla="*/ 6089515 w 6089523"/>
                <a:gd name="connsiteY5" fmla="*/ 457200 h 4153711"/>
                <a:gd name="connsiteX6" fmla="*/ 6079787 w 6089523"/>
                <a:gd name="connsiteY6" fmla="*/ 4153711 h 4153711"/>
                <a:gd name="connsiteX7" fmla="*/ 5408579 w 6089523"/>
                <a:gd name="connsiteY7" fmla="*/ 4143983 h 4153711"/>
                <a:gd name="connsiteX8" fmla="*/ 5408579 w 6089523"/>
                <a:gd name="connsiteY8" fmla="*/ 1031132 h 4153711"/>
                <a:gd name="connsiteX9" fmla="*/ 5262664 w 6089523"/>
                <a:gd name="connsiteY9" fmla="*/ 807396 h 4153711"/>
                <a:gd name="connsiteX10" fmla="*/ 4659549 w 6089523"/>
                <a:gd name="connsiteY10" fmla="*/ 817123 h 4153711"/>
                <a:gd name="connsiteX11" fmla="*/ 4387175 w 6089523"/>
                <a:gd name="connsiteY11" fmla="*/ 1060315 h 4153711"/>
                <a:gd name="connsiteX12" fmla="*/ 4387175 w 6089523"/>
                <a:gd name="connsiteY12" fmla="*/ 4143983 h 4153711"/>
                <a:gd name="connsiteX13" fmla="*/ 3628417 w 6089523"/>
                <a:gd name="connsiteY13" fmla="*/ 4134255 h 4153711"/>
                <a:gd name="connsiteX14" fmla="*/ 3618690 w 6089523"/>
                <a:gd name="connsiteY14" fmla="*/ 1031132 h 4153711"/>
                <a:gd name="connsiteX15" fmla="*/ 3433864 w 6089523"/>
                <a:gd name="connsiteY15" fmla="*/ 797668 h 4153711"/>
                <a:gd name="connsiteX16" fmla="*/ 1031132 w 6089523"/>
                <a:gd name="connsiteY16" fmla="*/ 817123 h 4153711"/>
                <a:gd name="connsiteX17" fmla="*/ 787941 w 6089523"/>
                <a:gd name="connsiteY17" fmla="*/ 1089498 h 4153711"/>
                <a:gd name="connsiteX18" fmla="*/ 787941 w 6089523"/>
                <a:gd name="connsiteY18" fmla="*/ 4143983 h 4153711"/>
                <a:gd name="connsiteX19" fmla="*/ 0 w 6089523"/>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262664 w 6089515"/>
                <a:gd name="connsiteY9" fmla="*/ 807396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64342 w 6089515"/>
                <a:gd name="connsiteY9" fmla="*/ 817228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64342 w 6089515"/>
                <a:gd name="connsiteY9" fmla="*/ 817228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87369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698879 w 6089515"/>
                <a:gd name="connsiteY10" fmla="*/ 836788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698879 w 6089515"/>
                <a:gd name="connsiteY10" fmla="*/ 836788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46621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266716 w 6089515"/>
                <a:gd name="connsiteY15" fmla="*/ 787836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266716 w 6089515"/>
                <a:gd name="connsiteY15" fmla="*/ 787836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20725 w 6110240"/>
                <a:gd name="connsiteY0" fmla="*/ 4134255 h 4153711"/>
                <a:gd name="connsiteX1" fmla="*/ 852 w 6110240"/>
                <a:gd name="connsiteY1" fmla="*/ 272479 h 4153711"/>
                <a:gd name="connsiteX2" fmla="*/ 273644 w 6110240"/>
                <a:gd name="connsiteY2" fmla="*/ 38911 h 4153711"/>
                <a:gd name="connsiteX3" fmla="*/ 944853 w 6110240"/>
                <a:gd name="connsiteY3" fmla="*/ 0 h 4153711"/>
                <a:gd name="connsiteX4" fmla="*/ 5643312 w 6110240"/>
                <a:gd name="connsiteY4" fmla="*/ 9727 h 4153711"/>
                <a:gd name="connsiteX5" fmla="*/ 6110240 w 6110240"/>
                <a:gd name="connsiteY5" fmla="*/ 457200 h 4153711"/>
                <a:gd name="connsiteX6" fmla="*/ 6100512 w 6110240"/>
                <a:gd name="connsiteY6" fmla="*/ 4153711 h 4153711"/>
                <a:gd name="connsiteX7" fmla="*/ 5429304 w 6110240"/>
                <a:gd name="connsiteY7" fmla="*/ 4143983 h 4153711"/>
                <a:gd name="connsiteX8" fmla="*/ 5429304 w 6110240"/>
                <a:gd name="connsiteY8" fmla="*/ 1247441 h 4153711"/>
                <a:gd name="connsiteX9" fmla="*/ 5126074 w 6110240"/>
                <a:gd name="connsiteY9" fmla="*/ 827060 h 4153711"/>
                <a:gd name="connsiteX10" fmla="*/ 4758933 w 6110240"/>
                <a:gd name="connsiteY10" fmla="*/ 826956 h 4153711"/>
                <a:gd name="connsiteX11" fmla="*/ 4417732 w 6110240"/>
                <a:gd name="connsiteY11" fmla="*/ 1247128 h 4153711"/>
                <a:gd name="connsiteX12" fmla="*/ 4407900 w 6110240"/>
                <a:gd name="connsiteY12" fmla="*/ 4143983 h 4153711"/>
                <a:gd name="connsiteX13" fmla="*/ 3649142 w 6110240"/>
                <a:gd name="connsiteY13" fmla="*/ 4134255 h 4153711"/>
                <a:gd name="connsiteX14" fmla="*/ 3639415 w 6110240"/>
                <a:gd name="connsiteY14" fmla="*/ 1345765 h 4153711"/>
                <a:gd name="connsiteX15" fmla="*/ 3287441 w 6110240"/>
                <a:gd name="connsiteY15" fmla="*/ 787836 h 4153711"/>
                <a:gd name="connsiteX16" fmla="*/ 1051857 w 6110240"/>
                <a:gd name="connsiteY16" fmla="*/ 817123 h 4153711"/>
                <a:gd name="connsiteX17" fmla="*/ 808666 w 6110240"/>
                <a:gd name="connsiteY17" fmla="*/ 1089498 h 4153711"/>
                <a:gd name="connsiteX18" fmla="*/ 808666 w 6110240"/>
                <a:gd name="connsiteY18" fmla="*/ 4143983 h 4153711"/>
                <a:gd name="connsiteX19" fmla="*/ 20725 w 6110240"/>
                <a:gd name="connsiteY19" fmla="*/ 4134255 h 4153711"/>
                <a:gd name="connsiteX0" fmla="*/ 0 w 6148509"/>
                <a:gd name="connsiteY0" fmla="*/ 4144087 h 4153711"/>
                <a:gd name="connsiteX1" fmla="*/ 39121 w 6148509"/>
                <a:gd name="connsiteY1" fmla="*/ 272479 h 4153711"/>
                <a:gd name="connsiteX2" fmla="*/ 311913 w 6148509"/>
                <a:gd name="connsiteY2" fmla="*/ 38911 h 4153711"/>
                <a:gd name="connsiteX3" fmla="*/ 983122 w 6148509"/>
                <a:gd name="connsiteY3" fmla="*/ 0 h 4153711"/>
                <a:gd name="connsiteX4" fmla="*/ 5681581 w 6148509"/>
                <a:gd name="connsiteY4" fmla="*/ 9727 h 4153711"/>
                <a:gd name="connsiteX5" fmla="*/ 6148509 w 6148509"/>
                <a:gd name="connsiteY5" fmla="*/ 457200 h 4153711"/>
                <a:gd name="connsiteX6" fmla="*/ 6138781 w 6148509"/>
                <a:gd name="connsiteY6" fmla="*/ 4153711 h 4153711"/>
                <a:gd name="connsiteX7" fmla="*/ 5467573 w 6148509"/>
                <a:gd name="connsiteY7" fmla="*/ 4143983 h 4153711"/>
                <a:gd name="connsiteX8" fmla="*/ 5467573 w 6148509"/>
                <a:gd name="connsiteY8" fmla="*/ 1247441 h 4153711"/>
                <a:gd name="connsiteX9" fmla="*/ 5164343 w 6148509"/>
                <a:gd name="connsiteY9" fmla="*/ 827060 h 4153711"/>
                <a:gd name="connsiteX10" fmla="*/ 4797202 w 6148509"/>
                <a:gd name="connsiteY10" fmla="*/ 826956 h 4153711"/>
                <a:gd name="connsiteX11" fmla="*/ 4456001 w 6148509"/>
                <a:gd name="connsiteY11" fmla="*/ 1247128 h 4153711"/>
                <a:gd name="connsiteX12" fmla="*/ 4446169 w 6148509"/>
                <a:gd name="connsiteY12" fmla="*/ 4143983 h 4153711"/>
                <a:gd name="connsiteX13" fmla="*/ 3687411 w 6148509"/>
                <a:gd name="connsiteY13" fmla="*/ 4134255 h 4153711"/>
                <a:gd name="connsiteX14" fmla="*/ 3677684 w 6148509"/>
                <a:gd name="connsiteY14" fmla="*/ 1345765 h 4153711"/>
                <a:gd name="connsiteX15" fmla="*/ 3325710 w 6148509"/>
                <a:gd name="connsiteY15" fmla="*/ 787836 h 4153711"/>
                <a:gd name="connsiteX16" fmla="*/ 1090126 w 6148509"/>
                <a:gd name="connsiteY16" fmla="*/ 817123 h 4153711"/>
                <a:gd name="connsiteX17" fmla="*/ 846935 w 6148509"/>
                <a:gd name="connsiteY17" fmla="*/ 1089498 h 4153711"/>
                <a:gd name="connsiteX18" fmla="*/ 846935 w 6148509"/>
                <a:gd name="connsiteY18" fmla="*/ 4143983 h 4153711"/>
                <a:gd name="connsiteX19" fmla="*/ 0 w 6148509"/>
                <a:gd name="connsiteY19" fmla="*/ 4144087 h 4153711"/>
                <a:gd name="connsiteX0" fmla="*/ 0 w 6119012"/>
                <a:gd name="connsiteY0" fmla="*/ 4144087 h 4153711"/>
                <a:gd name="connsiteX1" fmla="*/ 9624 w 6119012"/>
                <a:gd name="connsiteY1" fmla="*/ 272479 h 4153711"/>
                <a:gd name="connsiteX2" fmla="*/ 282416 w 6119012"/>
                <a:gd name="connsiteY2" fmla="*/ 38911 h 4153711"/>
                <a:gd name="connsiteX3" fmla="*/ 953625 w 6119012"/>
                <a:gd name="connsiteY3" fmla="*/ 0 h 4153711"/>
                <a:gd name="connsiteX4" fmla="*/ 5652084 w 6119012"/>
                <a:gd name="connsiteY4" fmla="*/ 9727 h 4153711"/>
                <a:gd name="connsiteX5" fmla="*/ 6119012 w 6119012"/>
                <a:gd name="connsiteY5" fmla="*/ 457200 h 4153711"/>
                <a:gd name="connsiteX6" fmla="*/ 6109284 w 6119012"/>
                <a:gd name="connsiteY6" fmla="*/ 4153711 h 4153711"/>
                <a:gd name="connsiteX7" fmla="*/ 5438076 w 6119012"/>
                <a:gd name="connsiteY7" fmla="*/ 4143983 h 4153711"/>
                <a:gd name="connsiteX8" fmla="*/ 5438076 w 6119012"/>
                <a:gd name="connsiteY8" fmla="*/ 1247441 h 4153711"/>
                <a:gd name="connsiteX9" fmla="*/ 5134846 w 6119012"/>
                <a:gd name="connsiteY9" fmla="*/ 827060 h 4153711"/>
                <a:gd name="connsiteX10" fmla="*/ 4767705 w 6119012"/>
                <a:gd name="connsiteY10" fmla="*/ 826956 h 4153711"/>
                <a:gd name="connsiteX11" fmla="*/ 4426504 w 6119012"/>
                <a:gd name="connsiteY11" fmla="*/ 1247128 h 4153711"/>
                <a:gd name="connsiteX12" fmla="*/ 4416672 w 6119012"/>
                <a:gd name="connsiteY12" fmla="*/ 4143983 h 4153711"/>
                <a:gd name="connsiteX13" fmla="*/ 3657914 w 6119012"/>
                <a:gd name="connsiteY13" fmla="*/ 4134255 h 4153711"/>
                <a:gd name="connsiteX14" fmla="*/ 3648187 w 6119012"/>
                <a:gd name="connsiteY14" fmla="*/ 1345765 h 4153711"/>
                <a:gd name="connsiteX15" fmla="*/ 3296213 w 6119012"/>
                <a:gd name="connsiteY15" fmla="*/ 787836 h 4153711"/>
                <a:gd name="connsiteX16" fmla="*/ 1060629 w 6119012"/>
                <a:gd name="connsiteY16" fmla="*/ 817123 h 4153711"/>
                <a:gd name="connsiteX17" fmla="*/ 817438 w 6119012"/>
                <a:gd name="connsiteY17" fmla="*/ 1089498 h 4153711"/>
                <a:gd name="connsiteX18" fmla="*/ 817438 w 6119012"/>
                <a:gd name="connsiteY18" fmla="*/ 4143983 h 4153711"/>
                <a:gd name="connsiteX19" fmla="*/ 0 w 6119012"/>
                <a:gd name="connsiteY19" fmla="*/ 4144087 h 4153711"/>
                <a:gd name="connsiteX0" fmla="*/ 2056 w 6121068"/>
                <a:gd name="connsiteY0" fmla="*/ 4144087 h 4153711"/>
                <a:gd name="connsiteX1" fmla="*/ 1848 w 6121068"/>
                <a:gd name="connsiteY1" fmla="*/ 351138 h 4153711"/>
                <a:gd name="connsiteX2" fmla="*/ 284472 w 6121068"/>
                <a:gd name="connsiteY2" fmla="*/ 38911 h 4153711"/>
                <a:gd name="connsiteX3" fmla="*/ 955681 w 6121068"/>
                <a:gd name="connsiteY3" fmla="*/ 0 h 4153711"/>
                <a:gd name="connsiteX4" fmla="*/ 5654140 w 6121068"/>
                <a:gd name="connsiteY4" fmla="*/ 9727 h 4153711"/>
                <a:gd name="connsiteX5" fmla="*/ 6121068 w 6121068"/>
                <a:gd name="connsiteY5" fmla="*/ 457200 h 4153711"/>
                <a:gd name="connsiteX6" fmla="*/ 6111340 w 6121068"/>
                <a:gd name="connsiteY6" fmla="*/ 4153711 h 4153711"/>
                <a:gd name="connsiteX7" fmla="*/ 5440132 w 6121068"/>
                <a:gd name="connsiteY7" fmla="*/ 4143983 h 4153711"/>
                <a:gd name="connsiteX8" fmla="*/ 5440132 w 6121068"/>
                <a:gd name="connsiteY8" fmla="*/ 1247441 h 4153711"/>
                <a:gd name="connsiteX9" fmla="*/ 5136902 w 6121068"/>
                <a:gd name="connsiteY9" fmla="*/ 827060 h 4153711"/>
                <a:gd name="connsiteX10" fmla="*/ 4769761 w 6121068"/>
                <a:gd name="connsiteY10" fmla="*/ 826956 h 4153711"/>
                <a:gd name="connsiteX11" fmla="*/ 4428560 w 6121068"/>
                <a:gd name="connsiteY11" fmla="*/ 1247128 h 4153711"/>
                <a:gd name="connsiteX12" fmla="*/ 4418728 w 6121068"/>
                <a:gd name="connsiteY12" fmla="*/ 4143983 h 4153711"/>
                <a:gd name="connsiteX13" fmla="*/ 3659970 w 6121068"/>
                <a:gd name="connsiteY13" fmla="*/ 4134255 h 4153711"/>
                <a:gd name="connsiteX14" fmla="*/ 3650243 w 6121068"/>
                <a:gd name="connsiteY14" fmla="*/ 1345765 h 4153711"/>
                <a:gd name="connsiteX15" fmla="*/ 3298269 w 6121068"/>
                <a:gd name="connsiteY15" fmla="*/ 787836 h 4153711"/>
                <a:gd name="connsiteX16" fmla="*/ 1062685 w 6121068"/>
                <a:gd name="connsiteY16" fmla="*/ 817123 h 4153711"/>
                <a:gd name="connsiteX17" fmla="*/ 819494 w 6121068"/>
                <a:gd name="connsiteY17" fmla="*/ 1089498 h 4153711"/>
                <a:gd name="connsiteX18" fmla="*/ 819494 w 6121068"/>
                <a:gd name="connsiteY18" fmla="*/ 4143983 h 4153711"/>
                <a:gd name="connsiteX19" fmla="*/ 2056 w 6121068"/>
                <a:gd name="connsiteY19" fmla="*/ 4144087 h 4153711"/>
                <a:gd name="connsiteX0" fmla="*/ 2056 w 6121068"/>
                <a:gd name="connsiteY0" fmla="*/ 4185641 h 4195265"/>
                <a:gd name="connsiteX1" fmla="*/ 1848 w 6121068"/>
                <a:gd name="connsiteY1" fmla="*/ 392692 h 4195265"/>
                <a:gd name="connsiteX2" fmla="*/ 284472 w 6121068"/>
                <a:gd name="connsiteY2" fmla="*/ 80465 h 4195265"/>
                <a:gd name="connsiteX3" fmla="*/ 955681 w 6121068"/>
                <a:gd name="connsiteY3" fmla="*/ 41554 h 4195265"/>
                <a:gd name="connsiteX4" fmla="*/ 5654140 w 6121068"/>
                <a:gd name="connsiteY4" fmla="*/ 51281 h 4195265"/>
                <a:gd name="connsiteX5" fmla="*/ 6121068 w 6121068"/>
                <a:gd name="connsiteY5" fmla="*/ 498754 h 4195265"/>
                <a:gd name="connsiteX6" fmla="*/ 6111340 w 6121068"/>
                <a:gd name="connsiteY6" fmla="*/ 4195265 h 4195265"/>
                <a:gd name="connsiteX7" fmla="*/ 5440132 w 6121068"/>
                <a:gd name="connsiteY7" fmla="*/ 4185537 h 4195265"/>
                <a:gd name="connsiteX8" fmla="*/ 5440132 w 6121068"/>
                <a:gd name="connsiteY8" fmla="*/ 1288995 h 4195265"/>
                <a:gd name="connsiteX9" fmla="*/ 5136902 w 6121068"/>
                <a:gd name="connsiteY9" fmla="*/ 868614 h 4195265"/>
                <a:gd name="connsiteX10" fmla="*/ 4769761 w 6121068"/>
                <a:gd name="connsiteY10" fmla="*/ 868510 h 4195265"/>
                <a:gd name="connsiteX11" fmla="*/ 4428560 w 6121068"/>
                <a:gd name="connsiteY11" fmla="*/ 1288682 h 4195265"/>
                <a:gd name="connsiteX12" fmla="*/ 4418728 w 6121068"/>
                <a:gd name="connsiteY12" fmla="*/ 4185537 h 4195265"/>
                <a:gd name="connsiteX13" fmla="*/ 3659970 w 6121068"/>
                <a:gd name="connsiteY13" fmla="*/ 4175809 h 4195265"/>
                <a:gd name="connsiteX14" fmla="*/ 3650243 w 6121068"/>
                <a:gd name="connsiteY14" fmla="*/ 1387319 h 4195265"/>
                <a:gd name="connsiteX15" fmla="*/ 3298269 w 6121068"/>
                <a:gd name="connsiteY15" fmla="*/ 829390 h 4195265"/>
                <a:gd name="connsiteX16" fmla="*/ 1062685 w 6121068"/>
                <a:gd name="connsiteY16" fmla="*/ 858677 h 4195265"/>
                <a:gd name="connsiteX17" fmla="*/ 819494 w 6121068"/>
                <a:gd name="connsiteY17" fmla="*/ 1131052 h 4195265"/>
                <a:gd name="connsiteX18" fmla="*/ 819494 w 6121068"/>
                <a:gd name="connsiteY18" fmla="*/ 4185537 h 4195265"/>
                <a:gd name="connsiteX19" fmla="*/ 2056 w 6121068"/>
                <a:gd name="connsiteY19" fmla="*/ 4185641 h 4195265"/>
                <a:gd name="connsiteX0" fmla="*/ 2056 w 6121068"/>
                <a:gd name="connsiteY0" fmla="*/ 4185641 h 4195265"/>
                <a:gd name="connsiteX1" fmla="*/ 1848 w 6121068"/>
                <a:gd name="connsiteY1" fmla="*/ 392692 h 4195265"/>
                <a:gd name="connsiteX2" fmla="*/ 284472 w 6121068"/>
                <a:gd name="connsiteY2" fmla="*/ 80465 h 4195265"/>
                <a:gd name="connsiteX3" fmla="*/ 955681 w 6121068"/>
                <a:gd name="connsiteY3" fmla="*/ 41554 h 4195265"/>
                <a:gd name="connsiteX4" fmla="*/ 5654140 w 6121068"/>
                <a:gd name="connsiteY4" fmla="*/ 51281 h 4195265"/>
                <a:gd name="connsiteX5" fmla="*/ 6121068 w 6121068"/>
                <a:gd name="connsiteY5" fmla="*/ 498754 h 4195265"/>
                <a:gd name="connsiteX6" fmla="*/ 6111340 w 6121068"/>
                <a:gd name="connsiteY6" fmla="*/ 4195265 h 4195265"/>
                <a:gd name="connsiteX7" fmla="*/ 5440132 w 6121068"/>
                <a:gd name="connsiteY7" fmla="*/ 4185537 h 4195265"/>
                <a:gd name="connsiteX8" fmla="*/ 5440132 w 6121068"/>
                <a:gd name="connsiteY8" fmla="*/ 1288995 h 4195265"/>
                <a:gd name="connsiteX9" fmla="*/ 5136902 w 6121068"/>
                <a:gd name="connsiteY9" fmla="*/ 868614 h 4195265"/>
                <a:gd name="connsiteX10" fmla="*/ 4769761 w 6121068"/>
                <a:gd name="connsiteY10" fmla="*/ 868510 h 4195265"/>
                <a:gd name="connsiteX11" fmla="*/ 4428560 w 6121068"/>
                <a:gd name="connsiteY11" fmla="*/ 1288682 h 4195265"/>
                <a:gd name="connsiteX12" fmla="*/ 4418728 w 6121068"/>
                <a:gd name="connsiteY12" fmla="*/ 4185537 h 4195265"/>
                <a:gd name="connsiteX13" fmla="*/ 3659970 w 6121068"/>
                <a:gd name="connsiteY13" fmla="*/ 4175809 h 4195265"/>
                <a:gd name="connsiteX14" fmla="*/ 3650243 w 6121068"/>
                <a:gd name="connsiteY14" fmla="*/ 1387319 h 4195265"/>
                <a:gd name="connsiteX15" fmla="*/ 3298269 w 6121068"/>
                <a:gd name="connsiteY15" fmla="*/ 829390 h 4195265"/>
                <a:gd name="connsiteX16" fmla="*/ 1062685 w 6121068"/>
                <a:gd name="connsiteY16" fmla="*/ 858677 h 4195265"/>
                <a:gd name="connsiteX17" fmla="*/ 819494 w 6121068"/>
                <a:gd name="connsiteY17" fmla="*/ 1131052 h 4195265"/>
                <a:gd name="connsiteX18" fmla="*/ 819494 w 6121068"/>
                <a:gd name="connsiteY18" fmla="*/ 4185537 h 4195265"/>
                <a:gd name="connsiteX19" fmla="*/ 2056 w 6121068"/>
                <a:gd name="connsiteY19" fmla="*/ 4185641 h 4195265"/>
                <a:gd name="connsiteX0" fmla="*/ 2056 w 6121068"/>
                <a:gd name="connsiteY0" fmla="*/ 4202766 h 4212390"/>
                <a:gd name="connsiteX1" fmla="*/ 1848 w 6121068"/>
                <a:gd name="connsiteY1" fmla="*/ 409817 h 4212390"/>
                <a:gd name="connsiteX2" fmla="*/ 284472 w 6121068"/>
                <a:gd name="connsiteY2" fmla="*/ 97590 h 4212390"/>
                <a:gd name="connsiteX3" fmla="*/ 955681 w 6121068"/>
                <a:gd name="connsiteY3" fmla="*/ 58679 h 4212390"/>
                <a:gd name="connsiteX4" fmla="*/ 5654140 w 6121068"/>
                <a:gd name="connsiteY4" fmla="*/ 68406 h 4212390"/>
                <a:gd name="connsiteX5" fmla="*/ 6121068 w 6121068"/>
                <a:gd name="connsiteY5" fmla="*/ 515879 h 4212390"/>
                <a:gd name="connsiteX6" fmla="*/ 6111340 w 6121068"/>
                <a:gd name="connsiteY6" fmla="*/ 4212390 h 4212390"/>
                <a:gd name="connsiteX7" fmla="*/ 5440132 w 6121068"/>
                <a:gd name="connsiteY7" fmla="*/ 4202662 h 4212390"/>
                <a:gd name="connsiteX8" fmla="*/ 5440132 w 6121068"/>
                <a:gd name="connsiteY8" fmla="*/ 1306120 h 4212390"/>
                <a:gd name="connsiteX9" fmla="*/ 5136902 w 6121068"/>
                <a:gd name="connsiteY9" fmla="*/ 885739 h 4212390"/>
                <a:gd name="connsiteX10" fmla="*/ 4769761 w 6121068"/>
                <a:gd name="connsiteY10" fmla="*/ 885635 h 4212390"/>
                <a:gd name="connsiteX11" fmla="*/ 4428560 w 6121068"/>
                <a:gd name="connsiteY11" fmla="*/ 1305807 h 4212390"/>
                <a:gd name="connsiteX12" fmla="*/ 4418728 w 6121068"/>
                <a:gd name="connsiteY12" fmla="*/ 4202662 h 4212390"/>
                <a:gd name="connsiteX13" fmla="*/ 3659970 w 6121068"/>
                <a:gd name="connsiteY13" fmla="*/ 4192934 h 4212390"/>
                <a:gd name="connsiteX14" fmla="*/ 3650243 w 6121068"/>
                <a:gd name="connsiteY14" fmla="*/ 1404444 h 4212390"/>
                <a:gd name="connsiteX15" fmla="*/ 3298269 w 6121068"/>
                <a:gd name="connsiteY15" fmla="*/ 846515 h 4212390"/>
                <a:gd name="connsiteX16" fmla="*/ 1062685 w 6121068"/>
                <a:gd name="connsiteY16" fmla="*/ 875802 h 4212390"/>
                <a:gd name="connsiteX17" fmla="*/ 819494 w 6121068"/>
                <a:gd name="connsiteY17" fmla="*/ 1148177 h 4212390"/>
                <a:gd name="connsiteX18" fmla="*/ 819494 w 6121068"/>
                <a:gd name="connsiteY18" fmla="*/ 4202662 h 4212390"/>
                <a:gd name="connsiteX19" fmla="*/ 2056 w 6121068"/>
                <a:gd name="connsiteY19" fmla="*/ 4202766 h 4212390"/>
                <a:gd name="connsiteX0" fmla="*/ 2056 w 6121068"/>
                <a:gd name="connsiteY0" fmla="*/ 4144087 h 4153711"/>
                <a:gd name="connsiteX1" fmla="*/ 1848 w 6121068"/>
                <a:gd name="connsiteY1" fmla="*/ 351138 h 4153711"/>
                <a:gd name="connsiteX2" fmla="*/ 284472 w 6121068"/>
                <a:gd name="connsiteY2" fmla="*/ 38911 h 4153711"/>
                <a:gd name="connsiteX3" fmla="*/ 955681 w 6121068"/>
                <a:gd name="connsiteY3" fmla="*/ 0 h 4153711"/>
                <a:gd name="connsiteX4" fmla="*/ 5654140 w 6121068"/>
                <a:gd name="connsiteY4" fmla="*/ 9727 h 4153711"/>
                <a:gd name="connsiteX5" fmla="*/ 6121068 w 6121068"/>
                <a:gd name="connsiteY5" fmla="*/ 457200 h 4153711"/>
                <a:gd name="connsiteX6" fmla="*/ 6111340 w 6121068"/>
                <a:gd name="connsiteY6" fmla="*/ 4153711 h 4153711"/>
                <a:gd name="connsiteX7" fmla="*/ 5440132 w 6121068"/>
                <a:gd name="connsiteY7" fmla="*/ 4143983 h 4153711"/>
                <a:gd name="connsiteX8" fmla="*/ 5440132 w 6121068"/>
                <a:gd name="connsiteY8" fmla="*/ 1247441 h 4153711"/>
                <a:gd name="connsiteX9" fmla="*/ 5136902 w 6121068"/>
                <a:gd name="connsiteY9" fmla="*/ 827060 h 4153711"/>
                <a:gd name="connsiteX10" fmla="*/ 4769761 w 6121068"/>
                <a:gd name="connsiteY10" fmla="*/ 826956 h 4153711"/>
                <a:gd name="connsiteX11" fmla="*/ 4428560 w 6121068"/>
                <a:gd name="connsiteY11" fmla="*/ 1247128 h 4153711"/>
                <a:gd name="connsiteX12" fmla="*/ 4418728 w 6121068"/>
                <a:gd name="connsiteY12" fmla="*/ 4143983 h 4153711"/>
                <a:gd name="connsiteX13" fmla="*/ 3659970 w 6121068"/>
                <a:gd name="connsiteY13" fmla="*/ 4134255 h 4153711"/>
                <a:gd name="connsiteX14" fmla="*/ 3650243 w 6121068"/>
                <a:gd name="connsiteY14" fmla="*/ 1345765 h 4153711"/>
                <a:gd name="connsiteX15" fmla="*/ 3298269 w 6121068"/>
                <a:gd name="connsiteY15" fmla="*/ 787836 h 4153711"/>
                <a:gd name="connsiteX16" fmla="*/ 1062685 w 6121068"/>
                <a:gd name="connsiteY16" fmla="*/ 817123 h 4153711"/>
                <a:gd name="connsiteX17" fmla="*/ 819494 w 6121068"/>
                <a:gd name="connsiteY17" fmla="*/ 1089498 h 4153711"/>
                <a:gd name="connsiteX18" fmla="*/ 819494 w 6121068"/>
                <a:gd name="connsiteY18" fmla="*/ 4143983 h 4153711"/>
                <a:gd name="connsiteX19" fmla="*/ 2056 w 6121068"/>
                <a:gd name="connsiteY19" fmla="*/ 4144087 h 4153711"/>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062685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30126 w 6121068"/>
                <a:gd name="connsiteY17" fmla="*/ 123383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30126 w 6121068"/>
                <a:gd name="connsiteY17" fmla="*/ 123383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50382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98229 w 6121068"/>
                <a:gd name="connsiteY18" fmla="*/ 4123859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98229 w 6121068"/>
                <a:gd name="connsiteY18" fmla="*/ 4155757 h 4160169"/>
                <a:gd name="connsiteX19" fmla="*/ 2056 w 6121068"/>
                <a:gd name="connsiteY19" fmla="*/ 4150545 h 4160169"/>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653503 w 6124328"/>
                <a:gd name="connsiteY14" fmla="*/ 1352223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2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2611"/>
                <a:gd name="connsiteX1" fmla="*/ 5108 w 6124328"/>
                <a:gd name="connsiteY1" fmla="*/ 357596 h 4172611"/>
                <a:gd name="connsiteX2" fmla="*/ 474545 w 6124328"/>
                <a:gd name="connsiteY2" fmla="*/ 6040 h 4172611"/>
                <a:gd name="connsiteX3" fmla="*/ 958941 w 6124328"/>
                <a:gd name="connsiteY3" fmla="*/ 6458 h 4172611"/>
                <a:gd name="connsiteX4" fmla="*/ 5657400 w 6124328"/>
                <a:gd name="connsiteY4" fmla="*/ 16185 h 4172611"/>
                <a:gd name="connsiteX5" fmla="*/ 6124328 w 6124328"/>
                <a:gd name="connsiteY5" fmla="*/ 463658 h 4172611"/>
                <a:gd name="connsiteX6" fmla="*/ 6114600 w 6124328"/>
                <a:gd name="connsiteY6" fmla="*/ 4160169 h 4172611"/>
                <a:gd name="connsiteX7" fmla="*/ 5443392 w 6124328"/>
                <a:gd name="connsiteY7" fmla="*/ 4150441 h 4172611"/>
                <a:gd name="connsiteX8" fmla="*/ 5443392 w 6124328"/>
                <a:gd name="connsiteY8" fmla="*/ 1253899 h 4172611"/>
                <a:gd name="connsiteX9" fmla="*/ 5140162 w 6124328"/>
                <a:gd name="connsiteY9" fmla="*/ 833518 h 4172611"/>
                <a:gd name="connsiteX10" fmla="*/ 4773021 w 6124328"/>
                <a:gd name="connsiteY10" fmla="*/ 833414 h 4172611"/>
                <a:gd name="connsiteX11" fmla="*/ 4431820 w 6124328"/>
                <a:gd name="connsiteY11" fmla="*/ 1253586 h 4172611"/>
                <a:gd name="connsiteX12" fmla="*/ 4421988 w 6124328"/>
                <a:gd name="connsiteY12" fmla="*/ 4150441 h 4172611"/>
                <a:gd name="connsiteX13" fmla="*/ 3540955 w 6124328"/>
                <a:gd name="connsiteY13" fmla="*/ 4172611 h 4172611"/>
                <a:gd name="connsiteX14" fmla="*/ 3541862 w 6124328"/>
                <a:gd name="connsiteY14" fmla="*/ 1357540 h 4172611"/>
                <a:gd name="connsiteX15" fmla="*/ 3301529 w 6124328"/>
                <a:gd name="connsiteY15" fmla="*/ 794294 h 4172611"/>
                <a:gd name="connsiteX16" fmla="*/ 1360912 w 6124328"/>
                <a:gd name="connsiteY16" fmla="*/ 794084 h 4172611"/>
                <a:gd name="connsiteX17" fmla="*/ 790856 w 6124328"/>
                <a:gd name="connsiteY17" fmla="*/ 1239152 h 4172611"/>
                <a:gd name="connsiteX18" fmla="*/ 801489 w 6124328"/>
                <a:gd name="connsiteY18" fmla="*/ 4155757 h 4172611"/>
                <a:gd name="connsiteX19" fmla="*/ 0 w 6124328"/>
                <a:gd name="connsiteY19" fmla="*/ 4161177 h 4172611"/>
                <a:gd name="connsiteX0" fmla="*/ 0 w 6124328"/>
                <a:gd name="connsiteY0" fmla="*/ 4161177 h 4172611"/>
                <a:gd name="connsiteX1" fmla="*/ 5108 w 6124328"/>
                <a:gd name="connsiteY1" fmla="*/ 357596 h 4172611"/>
                <a:gd name="connsiteX2" fmla="*/ 474545 w 6124328"/>
                <a:gd name="connsiteY2" fmla="*/ 6040 h 4172611"/>
                <a:gd name="connsiteX3" fmla="*/ 958941 w 6124328"/>
                <a:gd name="connsiteY3" fmla="*/ 6458 h 4172611"/>
                <a:gd name="connsiteX4" fmla="*/ 5657400 w 6124328"/>
                <a:gd name="connsiteY4" fmla="*/ 16185 h 4172611"/>
                <a:gd name="connsiteX5" fmla="*/ 6124328 w 6124328"/>
                <a:gd name="connsiteY5" fmla="*/ 463658 h 4172611"/>
                <a:gd name="connsiteX6" fmla="*/ 6114600 w 6124328"/>
                <a:gd name="connsiteY6" fmla="*/ 4160169 h 4172611"/>
                <a:gd name="connsiteX7" fmla="*/ 5443392 w 6124328"/>
                <a:gd name="connsiteY7" fmla="*/ 4150441 h 4172611"/>
                <a:gd name="connsiteX8" fmla="*/ 5443392 w 6124328"/>
                <a:gd name="connsiteY8" fmla="*/ 1253899 h 4172611"/>
                <a:gd name="connsiteX9" fmla="*/ 5140162 w 6124328"/>
                <a:gd name="connsiteY9" fmla="*/ 833518 h 4172611"/>
                <a:gd name="connsiteX10" fmla="*/ 4773021 w 6124328"/>
                <a:gd name="connsiteY10" fmla="*/ 833414 h 4172611"/>
                <a:gd name="connsiteX11" fmla="*/ 4431820 w 6124328"/>
                <a:gd name="connsiteY11" fmla="*/ 1253586 h 4172611"/>
                <a:gd name="connsiteX12" fmla="*/ 4421988 w 6124328"/>
                <a:gd name="connsiteY12" fmla="*/ 4150441 h 4172611"/>
                <a:gd name="connsiteX13" fmla="*/ 3525006 w 6124328"/>
                <a:gd name="connsiteY13" fmla="*/ 4172611 h 4172611"/>
                <a:gd name="connsiteX14" fmla="*/ 3541862 w 6124328"/>
                <a:gd name="connsiteY14" fmla="*/ 1357540 h 4172611"/>
                <a:gd name="connsiteX15" fmla="*/ 3301529 w 6124328"/>
                <a:gd name="connsiteY15" fmla="*/ 794294 h 4172611"/>
                <a:gd name="connsiteX16" fmla="*/ 1360912 w 6124328"/>
                <a:gd name="connsiteY16" fmla="*/ 794084 h 4172611"/>
                <a:gd name="connsiteX17" fmla="*/ 790856 w 6124328"/>
                <a:gd name="connsiteY17" fmla="*/ 1239152 h 4172611"/>
                <a:gd name="connsiteX18" fmla="*/ 801489 w 6124328"/>
                <a:gd name="connsiteY18" fmla="*/ 4155757 h 4172611"/>
                <a:gd name="connsiteX19" fmla="*/ 0 w 6124328"/>
                <a:gd name="connsiteY19" fmla="*/ 4161177 h 4172611"/>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341443 w 6124328"/>
                <a:gd name="connsiteY11" fmla="*/ 1349279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341443 w 6124328"/>
                <a:gd name="connsiteY11" fmla="*/ 1349279 h 4177927"/>
                <a:gd name="connsiteX12" fmla="*/ 4342244 w 6124328"/>
                <a:gd name="connsiteY12" fmla="*/ 4155757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549737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549737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243954 w 6124328"/>
                <a:gd name="connsiteY16" fmla="*/ 852563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243954 w 6124328"/>
                <a:gd name="connsiteY16" fmla="*/ 852563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54691 w 6124328"/>
                <a:gd name="connsiteY15" fmla="*/ 852772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54691 w 6124328"/>
                <a:gd name="connsiteY15" fmla="*/ 852772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341638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341638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57472 h 4157472"/>
                <a:gd name="connsiteX1" fmla="*/ 5108 w 6124328"/>
                <a:gd name="connsiteY1" fmla="*/ 353891 h 4157472"/>
                <a:gd name="connsiteX2" fmla="*/ 782889 w 6124328"/>
                <a:gd name="connsiteY2" fmla="*/ 7651 h 4157472"/>
                <a:gd name="connsiteX3" fmla="*/ 1012104 w 6124328"/>
                <a:gd name="connsiteY3" fmla="*/ 2753 h 4157472"/>
                <a:gd name="connsiteX4" fmla="*/ 5657400 w 6124328"/>
                <a:gd name="connsiteY4" fmla="*/ 12480 h 4157472"/>
                <a:gd name="connsiteX5" fmla="*/ 6124328 w 6124328"/>
                <a:gd name="connsiteY5" fmla="*/ 459953 h 4157472"/>
                <a:gd name="connsiteX6" fmla="*/ 6114600 w 6124328"/>
                <a:gd name="connsiteY6" fmla="*/ 4156464 h 4157472"/>
                <a:gd name="connsiteX7" fmla="*/ 5443392 w 6124328"/>
                <a:gd name="connsiteY7" fmla="*/ 4146736 h 4157472"/>
                <a:gd name="connsiteX8" fmla="*/ 5443392 w 6124328"/>
                <a:gd name="connsiteY8" fmla="*/ 1250194 h 4157472"/>
                <a:gd name="connsiteX9" fmla="*/ 5140162 w 6124328"/>
                <a:gd name="connsiteY9" fmla="*/ 829813 h 4157472"/>
                <a:gd name="connsiteX10" fmla="*/ 4629481 w 6124328"/>
                <a:gd name="connsiteY10" fmla="*/ 845658 h 4157472"/>
                <a:gd name="connsiteX11" fmla="*/ 4341443 w 6124328"/>
                <a:gd name="connsiteY11" fmla="*/ 1345574 h 4157472"/>
                <a:gd name="connsiteX12" fmla="*/ 4342244 w 6124328"/>
                <a:gd name="connsiteY12" fmla="*/ 4152052 h 4157472"/>
                <a:gd name="connsiteX13" fmla="*/ 3546271 w 6124328"/>
                <a:gd name="connsiteY13" fmla="*/ 4147641 h 4157472"/>
                <a:gd name="connsiteX14" fmla="*/ 3541862 w 6124328"/>
                <a:gd name="connsiteY14" fmla="*/ 1332570 h 4157472"/>
                <a:gd name="connsiteX15" fmla="*/ 3312161 w 6124328"/>
                <a:gd name="connsiteY15" fmla="*/ 854383 h 4157472"/>
                <a:gd name="connsiteX16" fmla="*/ 1047252 w 6124328"/>
                <a:gd name="connsiteY16" fmla="*/ 843541 h 4157472"/>
                <a:gd name="connsiteX17" fmla="*/ 785540 w 6124328"/>
                <a:gd name="connsiteY17" fmla="*/ 1341772 h 4157472"/>
                <a:gd name="connsiteX18" fmla="*/ 801489 w 6124328"/>
                <a:gd name="connsiteY18" fmla="*/ 4152052 h 4157472"/>
                <a:gd name="connsiteX19" fmla="*/ 0 w 6124328"/>
                <a:gd name="connsiteY19" fmla="*/ 4157472 h 4157472"/>
                <a:gd name="connsiteX0" fmla="*/ 0 w 6124328"/>
                <a:gd name="connsiteY0" fmla="*/ 4157472 h 4157472"/>
                <a:gd name="connsiteX1" fmla="*/ 5108 w 6124328"/>
                <a:gd name="connsiteY1" fmla="*/ 353891 h 4157472"/>
                <a:gd name="connsiteX2" fmla="*/ 782889 w 6124328"/>
                <a:gd name="connsiteY2" fmla="*/ 7651 h 4157472"/>
                <a:gd name="connsiteX3" fmla="*/ 1012104 w 6124328"/>
                <a:gd name="connsiteY3" fmla="*/ 2753 h 4157472"/>
                <a:gd name="connsiteX4" fmla="*/ 5657400 w 6124328"/>
                <a:gd name="connsiteY4" fmla="*/ 12480 h 4157472"/>
                <a:gd name="connsiteX5" fmla="*/ 6124328 w 6124328"/>
                <a:gd name="connsiteY5" fmla="*/ 459953 h 4157472"/>
                <a:gd name="connsiteX6" fmla="*/ 6114600 w 6124328"/>
                <a:gd name="connsiteY6" fmla="*/ 4156464 h 4157472"/>
                <a:gd name="connsiteX7" fmla="*/ 5443392 w 6124328"/>
                <a:gd name="connsiteY7" fmla="*/ 4146736 h 4157472"/>
                <a:gd name="connsiteX8" fmla="*/ 5443392 w 6124328"/>
                <a:gd name="connsiteY8" fmla="*/ 1250194 h 4157472"/>
                <a:gd name="connsiteX9" fmla="*/ 5140162 w 6124328"/>
                <a:gd name="connsiteY9" fmla="*/ 829813 h 4157472"/>
                <a:gd name="connsiteX10" fmla="*/ 4629481 w 6124328"/>
                <a:gd name="connsiteY10" fmla="*/ 845658 h 4157472"/>
                <a:gd name="connsiteX11" fmla="*/ 4341443 w 6124328"/>
                <a:gd name="connsiteY11" fmla="*/ 1345574 h 4157472"/>
                <a:gd name="connsiteX12" fmla="*/ 4342244 w 6124328"/>
                <a:gd name="connsiteY12" fmla="*/ 4152052 h 4157472"/>
                <a:gd name="connsiteX13" fmla="*/ 3546271 w 6124328"/>
                <a:gd name="connsiteY13" fmla="*/ 4147641 h 4157472"/>
                <a:gd name="connsiteX14" fmla="*/ 3541862 w 6124328"/>
                <a:gd name="connsiteY14" fmla="*/ 1332570 h 4157472"/>
                <a:gd name="connsiteX15" fmla="*/ 3312161 w 6124328"/>
                <a:gd name="connsiteY15" fmla="*/ 854383 h 4157472"/>
                <a:gd name="connsiteX16" fmla="*/ 1047252 w 6124328"/>
                <a:gd name="connsiteY16" fmla="*/ 843541 h 4157472"/>
                <a:gd name="connsiteX17" fmla="*/ 785540 w 6124328"/>
                <a:gd name="connsiteY17" fmla="*/ 1341772 h 4157472"/>
                <a:gd name="connsiteX18" fmla="*/ 801489 w 6124328"/>
                <a:gd name="connsiteY18" fmla="*/ 4152052 h 4157472"/>
                <a:gd name="connsiteX19" fmla="*/ 0 w 6124328"/>
                <a:gd name="connsiteY19" fmla="*/ 4157472 h 4157472"/>
                <a:gd name="connsiteX0" fmla="*/ 0 w 6124328"/>
                <a:gd name="connsiteY0" fmla="*/ 4161177 h 4161177"/>
                <a:gd name="connsiteX1" fmla="*/ 5108 w 6124328"/>
                <a:gd name="connsiteY1" fmla="*/ 357596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10424 w 6124328"/>
                <a:gd name="connsiteY1" fmla="*/ 538350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2056 w 6126384"/>
                <a:gd name="connsiteY0" fmla="*/ 4161177 h 4161177"/>
                <a:gd name="connsiteX1" fmla="*/ 1848 w 6126384"/>
                <a:gd name="connsiteY1" fmla="*/ 538350 h 4161177"/>
                <a:gd name="connsiteX2" fmla="*/ 497866 w 6126384"/>
                <a:gd name="connsiteY2" fmla="*/ 6040 h 4161177"/>
                <a:gd name="connsiteX3" fmla="*/ 1014160 w 6126384"/>
                <a:gd name="connsiteY3" fmla="*/ 6458 h 4161177"/>
                <a:gd name="connsiteX4" fmla="*/ 5659456 w 6126384"/>
                <a:gd name="connsiteY4" fmla="*/ 16185 h 4161177"/>
                <a:gd name="connsiteX5" fmla="*/ 6126384 w 6126384"/>
                <a:gd name="connsiteY5" fmla="*/ 463658 h 4161177"/>
                <a:gd name="connsiteX6" fmla="*/ 6116656 w 6126384"/>
                <a:gd name="connsiteY6" fmla="*/ 4160169 h 4161177"/>
                <a:gd name="connsiteX7" fmla="*/ 5445448 w 6126384"/>
                <a:gd name="connsiteY7" fmla="*/ 4150441 h 4161177"/>
                <a:gd name="connsiteX8" fmla="*/ 5445448 w 6126384"/>
                <a:gd name="connsiteY8" fmla="*/ 1253899 h 4161177"/>
                <a:gd name="connsiteX9" fmla="*/ 5142218 w 6126384"/>
                <a:gd name="connsiteY9" fmla="*/ 833518 h 4161177"/>
                <a:gd name="connsiteX10" fmla="*/ 4631537 w 6126384"/>
                <a:gd name="connsiteY10" fmla="*/ 849363 h 4161177"/>
                <a:gd name="connsiteX11" fmla="*/ 4343499 w 6126384"/>
                <a:gd name="connsiteY11" fmla="*/ 1349279 h 4161177"/>
                <a:gd name="connsiteX12" fmla="*/ 4344300 w 6126384"/>
                <a:gd name="connsiteY12" fmla="*/ 4155757 h 4161177"/>
                <a:gd name="connsiteX13" fmla="*/ 3548327 w 6126384"/>
                <a:gd name="connsiteY13" fmla="*/ 4151346 h 4161177"/>
                <a:gd name="connsiteX14" fmla="*/ 3543918 w 6126384"/>
                <a:gd name="connsiteY14" fmla="*/ 1336275 h 4161177"/>
                <a:gd name="connsiteX15" fmla="*/ 3314217 w 6126384"/>
                <a:gd name="connsiteY15" fmla="*/ 858088 h 4161177"/>
                <a:gd name="connsiteX16" fmla="*/ 1049308 w 6126384"/>
                <a:gd name="connsiteY16" fmla="*/ 847246 h 4161177"/>
                <a:gd name="connsiteX17" fmla="*/ 787596 w 6126384"/>
                <a:gd name="connsiteY17" fmla="*/ 1345477 h 4161177"/>
                <a:gd name="connsiteX18" fmla="*/ 803545 w 6126384"/>
                <a:gd name="connsiteY18" fmla="*/ 4155757 h 4161177"/>
                <a:gd name="connsiteX19" fmla="*/ 2056 w 6126384"/>
                <a:gd name="connsiteY19" fmla="*/ 4161177 h 4161177"/>
                <a:gd name="connsiteX0" fmla="*/ 2056 w 6126384"/>
                <a:gd name="connsiteY0" fmla="*/ 4161177 h 4161177"/>
                <a:gd name="connsiteX1" fmla="*/ 1848 w 6126384"/>
                <a:gd name="connsiteY1" fmla="*/ 453289 h 4161177"/>
                <a:gd name="connsiteX2" fmla="*/ 497866 w 6126384"/>
                <a:gd name="connsiteY2" fmla="*/ 6040 h 4161177"/>
                <a:gd name="connsiteX3" fmla="*/ 1014160 w 6126384"/>
                <a:gd name="connsiteY3" fmla="*/ 6458 h 4161177"/>
                <a:gd name="connsiteX4" fmla="*/ 5659456 w 6126384"/>
                <a:gd name="connsiteY4" fmla="*/ 16185 h 4161177"/>
                <a:gd name="connsiteX5" fmla="*/ 6126384 w 6126384"/>
                <a:gd name="connsiteY5" fmla="*/ 463658 h 4161177"/>
                <a:gd name="connsiteX6" fmla="*/ 6116656 w 6126384"/>
                <a:gd name="connsiteY6" fmla="*/ 4160169 h 4161177"/>
                <a:gd name="connsiteX7" fmla="*/ 5445448 w 6126384"/>
                <a:gd name="connsiteY7" fmla="*/ 4150441 h 4161177"/>
                <a:gd name="connsiteX8" fmla="*/ 5445448 w 6126384"/>
                <a:gd name="connsiteY8" fmla="*/ 1253899 h 4161177"/>
                <a:gd name="connsiteX9" fmla="*/ 5142218 w 6126384"/>
                <a:gd name="connsiteY9" fmla="*/ 833518 h 4161177"/>
                <a:gd name="connsiteX10" fmla="*/ 4631537 w 6126384"/>
                <a:gd name="connsiteY10" fmla="*/ 849363 h 4161177"/>
                <a:gd name="connsiteX11" fmla="*/ 4343499 w 6126384"/>
                <a:gd name="connsiteY11" fmla="*/ 1349279 h 4161177"/>
                <a:gd name="connsiteX12" fmla="*/ 4344300 w 6126384"/>
                <a:gd name="connsiteY12" fmla="*/ 4155757 h 4161177"/>
                <a:gd name="connsiteX13" fmla="*/ 3548327 w 6126384"/>
                <a:gd name="connsiteY13" fmla="*/ 4151346 h 4161177"/>
                <a:gd name="connsiteX14" fmla="*/ 3543918 w 6126384"/>
                <a:gd name="connsiteY14" fmla="*/ 1336275 h 4161177"/>
                <a:gd name="connsiteX15" fmla="*/ 3314217 w 6126384"/>
                <a:gd name="connsiteY15" fmla="*/ 858088 h 4161177"/>
                <a:gd name="connsiteX16" fmla="*/ 1049308 w 6126384"/>
                <a:gd name="connsiteY16" fmla="*/ 847246 h 4161177"/>
                <a:gd name="connsiteX17" fmla="*/ 787596 w 6126384"/>
                <a:gd name="connsiteY17" fmla="*/ 1345477 h 4161177"/>
                <a:gd name="connsiteX18" fmla="*/ 803545 w 6126384"/>
                <a:gd name="connsiteY18" fmla="*/ 4155757 h 4161177"/>
                <a:gd name="connsiteX19" fmla="*/ 2056 w 6126384"/>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445448 w 6117190"/>
                <a:gd name="connsiteY8" fmla="*/ 1253899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445448 w 6117190"/>
                <a:gd name="connsiteY8" fmla="*/ 1253899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63434 w 6117190"/>
                <a:gd name="connsiteY10" fmla="*/ 859996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54783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60099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46525 w 6117190"/>
                <a:gd name="connsiteY9" fmla="*/ 854782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0945 h 4160945"/>
                <a:gd name="connsiteX1" fmla="*/ 1848 w 6117190"/>
                <a:gd name="connsiteY1" fmla="*/ 453057 h 4160945"/>
                <a:gd name="connsiteX2" fmla="*/ 497866 w 6117190"/>
                <a:gd name="connsiteY2" fmla="*/ 5808 h 4160945"/>
                <a:gd name="connsiteX3" fmla="*/ 1014160 w 6117190"/>
                <a:gd name="connsiteY3" fmla="*/ 6226 h 4160945"/>
                <a:gd name="connsiteX4" fmla="*/ 5671568 w 6117190"/>
                <a:gd name="connsiteY4" fmla="*/ 9898 h 4160945"/>
                <a:gd name="connsiteX5" fmla="*/ 6110435 w 6117190"/>
                <a:gd name="connsiteY5" fmla="*/ 468743 h 4160945"/>
                <a:gd name="connsiteX6" fmla="*/ 6116656 w 6117190"/>
                <a:gd name="connsiteY6" fmla="*/ 4159937 h 4160945"/>
                <a:gd name="connsiteX7" fmla="*/ 5317857 w 6117190"/>
                <a:gd name="connsiteY7" fmla="*/ 4150209 h 4160945"/>
                <a:gd name="connsiteX8" fmla="*/ 5323174 w 6117190"/>
                <a:gd name="connsiteY8" fmla="*/ 1344043 h 4160945"/>
                <a:gd name="connsiteX9" fmla="*/ 5046525 w 6117190"/>
                <a:gd name="connsiteY9" fmla="*/ 854550 h 4160945"/>
                <a:gd name="connsiteX10" fmla="*/ 4636853 w 6117190"/>
                <a:gd name="connsiteY10" fmla="*/ 849131 h 4160945"/>
                <a:gd name="connsiteX11" fmla="*/ 4343499 w 6117190"/>
                <a:gd name="connsiteY11" fmla="*/ 1349047 h 4160945"/>
                <a:gd name="connsiteX12" fmla="*/ 4344300 w 6117190"/>
                <a:gd name="connsiteY12" fmla="*/ 4155525 h 4160945"/>
                <a:gd name="connsiteX13" fmla="*/ 3548327 w 6117190"/>
                <a:gd name="connsiteY13" fmla="*/ 4151114 h 4160945"/>
                <a:gd name="connsiteX14" fmla="*/ 3543918 w 6117190"/>
                <a:gd name="connsiteY14" fmla="*/ 1336043 h 4160945"/>
                <a:gd name="connsiteX15" fmla="*/ 3314217 w 6117190"/>
                <a:gd name="connsiteY15" fmla="*/ 857856 h 4160945"/>
                <a:gd name="connsiteX16" fmla="*/ 1049308 w 6117190"/>
                <a:gd name="connsiteY16" fmla="*/ 847014 h 4160945"/>
                <a:gd name="connsiteX17" fmla="*/ 787596 w 6117190"/>
                <a:gd name="connsiteY17" fmla="*/ 1345245 h 4160945"/>
                <a:gd name="connsiteX18" fmla="*/ 803545 w 6117190"/>
                <a:gd name="connsiteY18" fmla="*/ 4155525 h 4160945"/>
                <a:gd name="connsiteX19" fmla="*/ 2056 w 6117190"/>
                <a:gd name="connsiteY19" fmla="*/ 4160945 h 4160945"/>
                <a:gd name="connsiteX0" fmla="*/ 2056 w 6117190"/>
                <a:gd name="connsiteY0" fmla="*/ 4160945 h 4160945"/>
                <a:gd name="connsiteX1" fmla="*/ 1848 w 6117190"/>
                <a:gd name="connsiteY1" fmla="*/ 453057 h 4160945"/>
                <a:gd name="connsiteX2" fmla="*/ 497866 w 6117190"/>
                <a:gd name="connsiteY2" fmla="*/ 5808 h 4160945"/>
                <a:gd name="connsiteX3" fmla="*/ 1014160 w 6117190"/>
                <a:gd name="connsiteY3" fmla="*/ 6226 h 4160945"/>
                <a:gd name="connsiteX4" fmla="*/ 5671568 w 6117190"/>
                <a:gd name="connsiteY4" fmla="*/ 9898 h 4160945"/>
                <a:gd name="connsiteX5" fmla="*/ 6110435 w 6117190"/>
                <a:gd name="connsiteY5" fmla="*/ 468743 h 4160945"/>
                <a:gd name="connsiteX6" fmla="*/ 6116656 w 6117190"/>
                <a:gd name="connsiteY6" fmla="*/ 4159937 h 4160945"/>
                <a:gd name="connsiteX7" fmla="*/ 5317857 w 6117190"/>
                <a:gd name="connsiteY7" fmla="*/ 4150209 h 4160945"/>
                <a:gd name="connsiteX8" fmla="*/ 5323174 w 6117190"/>
                <a:gd name="connsiteY8" fmla="*/ 1344043 h 4160945"/>
                <a:gd name="connsiteX9" fmla="*/ 5046525 w 6117190"/>
                <a:gd name="connsiteY9" fmla="*/ 854550 h 4160945"/>
                <a:gd name="connsiteX10" fmla="*/ 4636853 w 6117190"/>
                <a:gd name="connsiteY10" fmla="*/ 849131 h 4160945"/>
                <a:gd name="connsiteX11" fmla="*/ 4343499 w 6117190"/>
                <a:gd name="connsiteY11" fmla="*/ 1349047 h 4160945"/>
                <a:gd name="connsiteX12" fmla="*/ 4344300 w 6117190"/>
                <a:gd name="connsiteY12" fmla="*/ 4155525 h 4160945"/>
                <a:gd name="connsiteX13" fmla="*/ 3548327 w 6117190"/>
                <a:gd name="connsiteY13" fmla="*/ 4151114 h 4160945"/>
                <a:gd name="connsiteX14" fmla="*/ 3543918 w 6117190"/>
                <a:gd name="connsiteY14" fmla="*/ 1336043 h 4160945"/>
                <a:gd name="connsiteX15" fmla="*/ 3314217 w 6117190"/>
                <a:gd name="connsiteY15" fmla="*/ 857856 h 4160945"/>
                <a:gd name="connsiteX16" fmla="*/ 1049308 w 6117190"/>
                <a:gd name="connsiteY16" fmla="*/ 847014 h 4160945"/>
                <a:gd name="connsiteX17" fmla="*/ 787596 w 6117190"/>
                <a:gd name="connsiteY17" fmla="*/ 1345245 h 4160945"/>
                <a:gd name="connsiteX18" fmla="*/ 803545 w 6117190"/>
                <a:gd name="connsiteY18" fmla="*/ 4155525 h 4160945"/>
                <a:gd name="connsiteX19" fmla="*/ 2056 w 6117190"/>
                <a:gd name="connsiteY19" fmla="*/ 4160945 h 4160945"/>
                <a:gd name="connsiteX0" fmla="*/ 2056 w 6117190"/>
                <a:gd name="connsiteY0" fmla="*/ 4159696 h 4159696"/>
                <a:gd name="connsiteX1" fmla="*/ 1848 w 6117190"/>
                <a:gd name="connsiteY1" fmla="*/ 451808 h 4159696"/>
                <a:gd name="connsiteX2" fmla="*/ 497866 w 6117190"/>
                <a:gd name="connsiteY2" fmla="*/ 4559 h 4159696"/>
                <a:gd name="connsiteX3" fmla="*/ 1014160 w 6117190"/>
                <a:gd name="connsiteY3" fmla="*/ 11032 h 4159696"/>
                <a:gd name="connsiteX4" fmla="*/ 5671568 w 6117190"/>
                <a:gd name="connsiteY4" fmla="*/ 8649 h 4159696"/>
                <a:gd name="connsiteX5" fmla="*/ 6110435 w 6117190"/>
                <a:gd name="connsiteY5" fmla="*/ 467494 h 4159696"/>
                <a:gd name="connsiteX6" fmla="*/ 6116656 w 6117190"/>
                <a:gd name="connsiteY6" fmla="*/ 4158688 h 4159696"/>
                <a:gd name="connsiteX7" fmla="*/ 5317857 w 6117190"/>
                <a:gd name="connsiteY7" fmla="*/ 4148960 h 4159696"/>
                <a:gd name="connsiteX8" fmla="*/ 5323174 w 6117190"/>
                <a:gd name="connsiteY8" fmla="*/ 1342794 h 4159696"/>
                <a:gd name="connsiteX9" fmla="*/ 5046525 w 6117190"/>
                <a:gd name="connsiteY9" fmla="*/ 853301 h 4159696"/>
                <a:gd name="connsiteX10" fmla="*/ 4636853 w 6117190"/>
                <a:gd name="connsiteY10" fmla="*/ 847882 h 4159696"/>
                <a:gd name="connsiteX11" fmla="*/ 4343499 w 6117190"/>
                <a:gd name="connsiteY11" fmla="*/ 1347798 h 4159696"/>
                <a:gd name="connsiteX12" fmla="*/ 4344300 w 6117190"/>
                <a:gd name="connsiteY12" fmla="*/ 4154276 h 4159696"/>
                <a:gd name="connsiteX13" fmla="*/ 3548327 w 6117190"/>
                <a:gd name="connsiteY13" fmla="*/ 4149865 h 4159696"/>
                <a:gd name="connsiteX14" fmla="*/ 3543918 w 6117190"/>
                <a:gd name="connsiteY14" fmla="*/ 1334794 h 4159696"/>
                <a:gd name="connsiteX15" fmla="*/ 3314217 w 6117190"/>
                <a:gd name="connsiteY15" fmla="*/ 856607 h 4159696"/>
                <a:gd name="connsiteX16" fmla="*/ 1049308 w 6117190"/>
                <a:gd name="connsiteY16" fmla="*/ 845765 h 4159696"/>
                <a:gd name="connsiteX17" fmla="*/ 787596 w 6117190"/>
                <a:gd name="connsiteY17" fmla="*/ 1343996 h 4159696"/>
                <a:gd name="connsiteX18" fmla="*/ 803545 w 6117190"/>
                <a:gd name="connsiteY18" fmla="*/ 4154276 h 4159696"/>
                <a:gd name="connsiteX19" fmla="*/ 2056 w 6117190"/>
                <a:gd name="connsiteY19" fmla="*/ 4159696 h 4159696"/>
                <a:gd name="connsiteX0" fmla="*/ 2056 w 6117190"/>
                <a:gd name="connsiteY0" fmla="*/ 4151047 h 4151047"/>
                <a:gd name="connsiteX1" fmla="*/ 1848 w 6117190"/>
                <a:gd name="connsiteY1" fmla="*/ 443159 h 4151047"/>
                <a:gd name="connsiteX2" fmla="*/ 491811 w 6117190"/>
                <a:gd name="connsiteY2" fmla="*/ 8021 h 4151047"/>
                <a:gd name="connsiteX3" fmla="*/ 1014160 w 6117190"/>
                <a:gd name="connsiteY3" fmla="*/ 2383 h 4151047"/>
                <a:gd name="connsiteX4" fmla="*/ 5671568 w 6117190"/>
                <a:gd name="connsiteY4" fmla="*/ 0 h 4151047"/>
                <a:gd name="connsiteX5" fmla="*/ 6110435 w 6117190"/>
                <a:gd name="connsiteY5" fmla="*/ 458845 h 4151047"/>
                <a:gd name="connsiteX6" fmla="*/ 6116656 w 6117190"/>
                <a:gd name="connsiteY6" fmla="*/ 4150039 h 4151047"/>
                <a:gd name="connsiteX7" fmla="*/ 5317857 w 6117190"/>
                <a:gd name="connsiteY7" fmla="*/ 4140311 h 4151047"/>
                <a:gd name="connsiteX8" fmla="*/ 5323174 w 6117190"/>
                <a:gd name="connsiteY8" fmla="*/ 1334145 h 4151047"/>
                <a:gd name="connsiteX9" fmla="*/ 5046525 w 6117190"/>
                <a:gd name="connsiteY9" fmla="*/ 844652 h 4151047"/>
                <a:gd name="connsiteX10" fmla="*/ 4636853 w 6117190"/>
                <a:gd name="connsiteY10" fmla="*/ 839233 h 4151047"/>
                <a:gd name="connsiteX11" fmla="*/ 4343499 w 6117190"/>
                <a:gd name="connsiteY11" fmla="*/ 1339149 h 4151047"/>
                <a:gd name="connsiteX12" fmla="*/ 4344300 w 6117190"/>
                <a:gd name="connsiteY12" fmla="*/ 4145627 h 4151047"/>
                <a:gd name="connsiteX13" fmla="*/ 3548327 w 6117190"/>
                <a:gd name="connsiteY13" fmla="*/ 4141216 h 4151047"/>
                <a:gd name="connsiteX14" fmla="*/ 3543918 w 6117190"/>
                <a:gd name="connsiteY14" fmla="*/ 1326145 h 4151047"/>
                <a:gd name="connsiteX15" fmla="*/ 3314217 w 6117190"/>
                <a:gd name="connsiteY15" fmla="*/ 847958 h 4151047"/>
                <a:gd name="connsiteX16" fmla="*/ 1049308 w 6117190"/>
                <a:gd name="connsiteY16" fmla="*/ 837116 h 4151047"/>
                <a:gd name="connsiteX17" fmla="*/ 787596 w 6117190"/>
                <a:gd name="connsiteY17" fmla="*/ 1335347 h 4151047"/>
                <a:gd name="connsiteX18" fmla="*/ 803545 w 6117190"/>
                <a:gd name="connsiteY18" fmla="*/ 4145627 h 4151047"/>
                <a:gd name="connsiteX19" fmla="*/ 2056 w 6117190"/>
                <a:gd name="connsiteY19" fmla="*/ 4151047 h 4151047"/>
                <a:gd name="connsiteX0" fmla="*/ 2056 w 6117190"/>
                <a:gd name="connsiteY0" fmla="*/ 4151047 h 4151047"/>
                <a:gd name="connsiteX1" fmla="*/ 1848 w 6117190"/>
                <a:gd name="connsiteY1" fmla="*/ 443159 h 4151047"/>
                <a:gd name="connsiteX2" fmla="*/ 491811 w 6117190"/>
                <a:gd name="connsiteY2" fmla="*/ 8021 h 4151047"/>
                <a:gd name="connsiteX3" fmla="*/ 1014160 w 6117190"/>
                <a:gd name="connsiteY3" fmla="*/ 2383 h 4151047"/>
                <a:gd name="connsiteX4" fmla="*/ 5671568 w 6117190"/>
                <a:gd name="connsiteY4" fmla="*/ 0 h 4151047"/>
                <a:gd name="connsiteX5" fmla="*/ 6110435 w 6117190"/>
                <a:gd name="connsiteY5" fmla="*/ 458845 h 4151047"/>
                <a:gd name="connsiteX6" fmla="*/ 6116656 w 6117190"/>
                <a:gd name="connsiteY6" fmla="*/ 4150039 h 4151047"/>
                <a:gd name="connsiteX7" fmla="*/ 5317857 w 6117190"/>
                <a:gd name="connsiteY7" fmla="*/ 4140311 h 4151047"/>
                <a:gd name="connsiteX8" fmla="*/ 5323174 w 6117190"/>
                <a:gd name="connsiteY8" fmla="*/ 1334145 h 4151047"/>
                <a:gd name="connsiteX9" fmla="*/ 5046525 w 6117190"/>
                <a:gd name="connsiteY9" fmla="*/ 844652 h 4151047"/>
                <a:gd name="connsiteX10" fmla="*/ 4636853 w 6117190"/>
                <a:gd name="connsiteY10" fmla="*/ 839233 h 4151047"/>
                <a:gd name="connsiteX11" fmla="*/ 4343499 w 6117190"/>
                <a:gd name="connsiteY11" fmla="*/ 1339149 h 4151047"/>
                <a:gd name="connsiteX12" fmla="*/ 4344300 w 6117190"/>
                <a:gd name="connsiteY12" fmla="*/ 4145627 h 4151047"/>
                <a:gd name="connsiteX13" fmla="*/ 3548327 w 6117190"/>
                <a:gd name="connsiteY13" fmla="*/ 4141216 h 4151047"/>
                <a:gd name="connsiteX14" fmla="*/ 3543918 w 6117190"/>
                <a:gd name="connsiteY14" fmla="*/ 1326145 h 4151047"/>
                <a:gd name="connsiteX15" fmla="*/ 3314217 w 6117190"/>
                <a:gd name="connsiteY15" fmla="*/ 847958 h 4151047"/>
                <a:gd name="connsiteX16" fmla="*/ 1049308 w 6117190"/>
                <a:gd name="connsiteY16" fmla="*/ 837116 h 4151047"/>
                <a:gd name="connsiteX17" fmla="*/ 787596 w 6117190"/>
                <a:gd name="connsiteY17" fmla="*/ 1335347 h 4151047"/>
                <a:gd name="connsiteX18" fmla="*/ 803545 w 6117190"/>
                <a:gd name="connsiteY18" fmla="*/ 4145627 h 4151047"/>
                <a:gd name="connsiteX19" fmla="*/ 2056 w 6117190"/>
                <a:gd name="connsiteY19" fmla="*/ 4151047 h 4151047"/>
                <a:gd name="connsiteX0" fmla="*/ 2056 w 6117190"/>
                <a:gd name="connsiteY0" fmla="*/ 4203098 h 4203098"/>
                <a:gd name="connsiteX1" fmla="*/ 1848 w 6117190"/>
                <a:gd name="connsiteY1" fmla="*/ 495210 h 4203098"/>
                <a:gd name="connsiteX2" fmla="*/ 491811 w 6117190"/>
                <a:gd name="connsiteY2" fmla="*/ 60072 h 4203098"/>
                <a:gd name="connsiteX3" fmla="*/ 5671568 w 6117190"/>
                <a:gd name="connsiteY3" fmla="*/ 52051 h 4203098"/>
                <a:gd name="connsiteX4" fmla="*/ 6110435 w 6117190"/>
                <a:gd name="connsiteY4" fmla="*/ 510896 h 4203098"/>
                <a:gd name="connsiteX5" fmla="*/ 6116656 w 6117190"/>
                <a:gd name="connsiteY5" fmla="*/ 4202090 h 4203098"/>
                <a:gd name="connsiteX6" fmla="*/ 5317857 w 6117190"/>
                <a:gd name="connsiteY6" fmla="*/ 4192362 h 4203098"/>
                <a:gd name="connsiteX7" fmla="*/ 5323174 w 6117190"/>
                <a:gd name="connsiteY7" fmla="*/ 1386196 h 4203098"/>
                <a:gd name="connsiteX8" fmla="*/ 5046525 w 6117190"/>
                <a:gd name="connsiteY8" fmla="*/ 896703 h 4203098"/>
                <a:gd name="connsiteX9" fmla="*/ 4636853 w 6117190"/>
                <a:gd name="connsiteY9" fmla="*/ 891284 h 4203098"/>
                <a:gd name="connsiteX10" fmla="*/ 4343499 w 6117190"/>
                <a:gd name="connsiteY10" fmla="*/ 1391200 h 4203098"/>
                <a:gd name="connsiteX11" fmla="*/ 4344300 w 6117190"/>
                <a:gd name="connsiteY11" fmla="*/ 4197678 h 4203098"/>
                <a:gd name="connsiteX12" fmla="*/ 3548327 w 6117190"/>
                <a:gd name="connsiteY12" fmla="*/ 4193267 h 4203098"/>
                <a:gd name="connsiteX13" fmla="*/ 3543918 w 6117190"/>
                <a:gd name="connsiteY13" fmla="*/ 1378196 h 4203098"/>
                <a:gd name="connsiteX14" fmla="*/ 3314217 w 6117190"/>
                <a:gd name="connsiteY14" fmla="*/ 900009 h 4203098"/>
                <a:gd name="connsiteX15" fmla="*/ 1049308 w 6117190"/>
                <a:gd name="connsiteY15" fmla="*/ 889167 h 4203098"/>
                <a:gd name="connsiteX16" fmla="*/ 787596 w 6117190"/>
                <a:gd name="connsiteY16" fmla="*/ 1387398 h 4203098"/>
                <a:gd name="connsiteX17" fmla="*/ 803545 w 6117190"/>
                <a:gd name="connsiteY17" fmla="*/ 4197678 h 4203098"/>
                <a:gd name="connsiteX18" fmla="*/ 2056 w 6117190"/>
                <a:gd name="connsiteY18" fmla="*/ 4203098 h 4203098"/>
                <a:gd name="connsiteX0" fmla="*/ 2056 w 6117190"/>
                <a:gd name="connsiteY0" fmla="*/ 4184544 h 4184544"/>
                <a:gd name="connsiteX1" fmla="*/ 1848 w 6117190"/>
                <a:gd name="connsiteY1" fmla="*/ 476656 h 4184544"/>
                <a:gd name="connsiteX2" fmla="*/ 491811 w 6117190"/>
                <a:gd name="connsiteY2" fmla="*/ 41518 h 4184544"/>
                <a:gd name="connsiteX3" fmla="*/ 5671568 w 6117190"/>
                <a:gd name="connsiteY3" fmla="*/ 33497 h 4184544"/>
                <a:gd name="connsiteX4" fmla="*/ 6110435 w 6117190"/>
                <a:gd name="connsiteY4" fmla="*/ 492342 h 4184544"/>
                <a:gd name="connsiteX5" fmla="*/ 6116656 w 6117190"/>
                <a:gd name="connsiteY5" fmla="*/ 4183536 h 4184544"/>
                <a:gd name="connsiteX6" fmla="*/ 5317857 w 6117190"/>
                <a:gd name="connsiteY6" fmla="*/ 4173808 h 4184544"/>
                <a:gd name="connsiteX7" fmla="*/ 5323174 w 6117190"/>
                <a:gd name="connsiteY7" fmla="*/ 1367642 h 4184544"/>
                <a:gd name="connsiteX8" fmla="*/ 5046525 w 6117190"/>
                <a:gd name="connsiteY8" fmla="*/ 878149 h 4184544"/>
                <a:gd name="connsiteX9" fmla="*/ 4636853 w 6117190"/>
                <a:gd name="connsiteY9" fmla="*/ 872730 h 4184544"/>
                <a:gd name="connsiteX10" fmla="*/ 4343499 w 6117190"/>
                <a:gd name="connsiteY10" fmla="*/ 1372646 h 4184544"/>
                <a:gd name="connsiteX11" fmla="*/ 4344300 w 6117190"/>
                <a:gd name="connsiteY11" fmla="*/ 4179124 h 4184544"/>
                <a:gd name="connsiteX12" fmla="*/ 3548327 w 6117190"/>
                <a:gd name="connsiteY12" fmla="*/ 4174713 h 4184544"/>
                <a:gd name="connsiteX13" fmla="*/ 3543918 w 6117190"/>
                <a:gd name="connsiteY13" fmla="*/ 1359642 h 4184544"/>
                <a:gd name="connsiteX14" fmla="*/ 3314217 w 6117190"/>
                <a:gd name="connsiteY14" fmla="*/ 881455 h 4184544"/>
                <a:gd name="connsiteX15" fmla="*/ 1049308 w 6117190"/>
                <a:gd name="connsiteY15" fmla="*/ 870613 h 4184544"/>
                <a:gd name="connsiteX16" fmla="*/ 787596 w 6117190"/>
                <a:gd name="connsiteY16" fmla="*/ 1368844 h 4184544"/>
                <a:gd name="connsiteX17" fmla="*/ 803545 w 6117190"/>
                <a:gd name="connsiteY17" fmla="*/ 4179124 h 4184544"/>
                <a:gd name="connsiteX18" fmla="*/ 2056 w 6117190"/>
                <a:gd name="connsiteY18" fmla="*/ 4184544 h 4184544"/>
                <a:gd name="connsiteX0" fmla="*/ 2056 w 6117190"/>
                <a:gd name="connsiteY0" fmla="*/ 4151047 h 4151047"/>
                <a:gd name="connsiteX1" fmla="*/ 1848 w 6117190"/>
                <a:gd name="connsiteY1" fmla="*/ 443159 h 4151047"/>
                <a:gd name="connsiteX2" fmla="*/ 491811 w 6117190"/>
                <a:gd name="connsiteY2" fmla="*/ 8021 h 4151047"/>
                <a:gd name="connsiteX3" fmla="*/ 5671568 w 6117190"/>
                <a:gd name="connsiteY3" fmla="*/ 0 h 4151047"/>
                <a:gd name="connsiteX4" fmla="*/ 6110435 w 6117190"/>
                <a:gd name="connsiteY4" fmla="*/ 458845 h 4151047"/>
                <a:gd name="connsiteX5" fmla="*/ 6116656 w 6117190"/>
                <a:gd name="connsiteY5" fmla="*/ 4150039 h 4151047"/>
                <a:gd name="connsiteX6" fmla="*/ 5317857 w 6117190"/>
                <a:gd name="connsiteY6" fmla="*/ 4140311 h 4151047"/>
                <a:gd name="connsiteX7" fmla="*/ 5323174 w 6117190"/>
                <a:gd name="connsiteY7" fmla="*/ 1334145 h 4151047"/>
                <a:gd name="connsiteX8" fmla="*/ 5046525 w 6117190"/>
                <a:gd name="connsiteY8" fmla="*/ 844652 h 4151047"/>
                <a:gd name="connsiteX9" fmla="*/ 4636853 w 6117190"/>
                <a:gd name="connsiteY9" fmla="*/ 839233 h 4151047"/>
                <a:gd name="connsiteX10" fmla="*/ 4343499 w 6117190"/>
                <a:gd name="connsiteY10" fmla="*/ 1339149 h 4151047"/>
                <a:gd name="connsiteX11" fmla="*/ 4344300 w 6117190"/>
                <a:gd name="connsiteY11" fmla="*/ 4145627 h 4151047"/>
                <a:gd name="connsiteX12" fmla="*/ 3548327 w 6117190"/>
                <a:gd name="connsiteY12" fmla="*/ 4141216 h 4151047"/>
                <a:gd name="connsiteX13" fmla="*/ 3543918 w 6117190"/>
                <a:gd name="connsiteY13" fmla="*/ 1326145 h 4151047"/>
                <a:gd name="connsiteX14" fmla="*/ 3314217 w 6117190"/>
                <a:gd name="connsiteY14" fmla="*/ 847958 h 4151047"/>
                <a:gd name="connsiteX15" fmla="*/ 1049308 w 6117190"/>
                <a:gd name="connsiteY15" fmla="*/ 837116 h 4151047"/>
                <a:gd name="connsiteX16" fmla="*/ 787596 w 6117190"/>
                <a:gd name="connsiteY16" fmla="*/ 1335347 h 4151047"/>
                <a:gd name="connsiteX17" fmla="*/ 803545 w 6117190"/>
                <a:gd name="connsiteY17" fmla="*/ 4145627 h 4151047"/>
                <a:gd name="connsiteX18" fmla="*/ 2056 w 6117190"/>
                <a:gd name="connsiteY18" fmla="*/ 4151047 h 4151047"/>
                <a:gd name="connsiteX0" fmla="*/ 2056 w 6117190"/>
                <a:gd name="connsiteY0" fmla="*/ 4161721 h 4161721"/>
                <a:gd name="connsiteX1" fmla="*/ 1848 w 6117190"/>
                <a:gd name="connsiteY1" fmla="*/ 453833 h 4161721"/>
                <a:gd name="connsiteX2" fmla="*/ 491811 w 6117190"/>
                <a:gd name="connsiteY2" fmla="*/ 1869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506043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56857 w 6117190"/>
                <a:gd name="connsiteY8" fmla="*/ 850160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36192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31026 w 6117190"/>
                <a:gd name="connsiteY8" fmla="*/ 850160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17190" h="4161721">
                  <a:moveTo>
                    <a:pt x="2056" y="4161721"/>
                  </a:moveTo>
                  <a:cubicBezTo>
                    <a:pt x="8541" y="2871185"/>
                    <a:pt x="-4637" y="1744369"/>
                    <a:pt x="1848" y="453833"/>
                  </a:cubicBezTo>
                  <a:cubicBezTo>
                    <a:pt x="33482" y="153095"/>
                    <a:pt x="198850" y="42287"/>
                    <a:pt x="459789" y="905"/>
                  </a:cubicBezTo>
                  <a:lnTo>
                    <a:pt x="5671568" y="0"/>
                  </a:lnTo>
                  <a:cubicBezTo>
                    <a:pt x="5918001" y="24319"/>
                    <a:pt x="6102328" y="159855"/>
                    <a:pt x="6110435" y="469519"/>
                  </a:cubicBezTo>
                  <a:cubicBezTo>
                    <a:pt x="6107192" y="1701689"/>
                    <a:pt x="6119899" y="2928543"/>
                    <a:pt x="6116656" y="4160713"/>
                  </a:cubicBezTo>
                  <a:lnTo>
                    <a:pt x="5317857" y="4150985"/>
                  </a:lnTo>
                  <a:cubicBezTo>
                    <a:pt x="5319629" y="3215596"/>
                    <a:pt x="5321402" y="2280208"/>
                    <a:pt x="5323174" y="1344819"/>
                  </a:cubicBezTo>
                  <a:cubicBezTo>
                    <a:pt x="5308173" y="1021025"/>
                    <a:pt x="5261618" y="887942"/>
                    <a:pt x="5031026" y="850160"/>
                  </a:cubicBezTo>
                  <a:cubicBezTo>
                    <a:pt x="4661995" y="848354"/>
                    <a:pt x="5016217" y="851713"/>
                    <a:pt x="4636853" y="849907"/>
                  </a:cubicBezTo>
                  <a:cubicBezTo>
                    <a:pt x="4407241" y="887676"/>
                    <a:pt x="4360821" y="1019793"/>
                    <a:pt x="4343499" y="1349823"/>
                  </a:cubicBezTo>
                  <a:cubicBezTo>
                    <a:pt x="4340222" y="2315441"/>
                    <a:pt x="4347577" y="3190683"/>
                    <a:pt x="4344300" y="4156301"/>
                  </a:cubicBezTo>
                  <a:lnTo>
                    <a:pt x="3548327" y="4151890"/>
                  </a:lnTo>
                  <a:cubicBezTo>
                    <a:pt x="3545085" y="3117516"/>
                    <a:pt x="3547160" y="2371193"/>
                    <a:pt x="3543918" y="1336819"/>
                  </a:cubicBezTo>
                  <a:cubicBezTo>
                    <a:pt x="3539390" y="1011380"/>
                    <a:pt x="3510019" y="894013"/>
                    <a:pt x="3314217" y="858632"/>
                  </a:cubicBezTo>
                  <a:lnTo>
                    <a:pt x="1049308" y="847790"/>
                  </a:lnTo>
                  <a:cubicBezTo>
                    <a:pt x="803327" y="871486"/>
                    <a:pt x="802062" y="1027519"/>
                    <a:pt x="787596" y="1346021"/>
                  </a:cubicBezTo>
                  <a:cubicBezTo>
                    <a:pt x="791140" y="2307590"/>
                    <a:pt x="800001" y="3194732"/>
                    <a:pt x="803545" y="4156301"/>
                  </a:cubicBezTo>
                  <a:lnTo>
                    <a:pt x="2056" y="4161721"/>
                  </a:lnTo>
                  <a:close/>
                </a:path>
              </a:pathLst>
            </a:custGeom>
            <a:solidFill>
              <a:srgbClr val="FFD6A9">
                <a:alpha val="15000"/>
              </a:srgbClr>
            </a:solidFill>
            <a:ln w="9525" cap="flat" cmpd="sng" algn="ctr">
              <a:noFill/>
              <a:prstDash val="solid"/>
              <a:round/>
              <a:headEnd type="none" w="med" len="med"/>
              <a:tailEnd type="none" w="med" len="med"/>
            </a:ln>
            <a:effectLst>
              <a:glow rad="127000">
                <a:schemeClr val="tx2">
                  <a:lumMod val="60000"/>
                  <a:lumOff val="40000"/>
                  <a:alpha val="26000"/>
                </a:schemeClr>
              </a:glow>
            </a:effec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eaLnBrk="0" fontAlgn="base" hangingPunct="0">
                <a:spcBef>
                  <a:spcPct val="0"/>
                </a:spcBef>
                <a:spcAft>
                  <a:spcPct val="0"/>
                </a:spcAft>
              </a:pPr>
              <a:endParaRPr lang="en-US" sz="1200">
                <a:latin typeface="Arial Narrow" pitchFamily="34" charset="0"/>
              </a:endParaRPr>
            </a:p>
          </p:txBody>
        </p:sp>
        <p:sp>
          <p:nvSpPr>
            <p:cNvPr id="10" name="Rectangle 9">
              <a:extLst>
                <a:ext uri="{FF2B5EF4-FFF2-40B4-BE49-F238E27FC236}">
                  <a16:creationId xmlns:a16="http://schemas.microsoft.com/office/drawing/2014/main" id="{FCD8D85F-5EEB-4786-832F-C7A95E502E4E}"/>
                </a:ext>
              </a:extLst>
            </p:cNvPr>
            <p:cNvSpPr/>
            <p:nvPr/>
          </p:nvSpPr>
          <p:spPr bwMode="auto">
            <a:xfrm flipV="1">
              <a:off x="1823933" y="1131698"/>
              <a:ext cx="8476488" cy="228600"/>
            </a:xfrm>
            <a:prstGeom prst="rect">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pPr>
              <a:endParaRPr lang="en-US" sz="1200">
                <a:solidFill>
                  <a:prstClr val="black"/>
                </a:solidFill>
                <a:latin typeface="Arial Narrow" pitchFamily="34" charset="0"/>
              </a:endParaRPr>
            </a:p>
          </p:txBody>
        </p:sp>
        <p:sp>
          <p:nvSpPr>
            <p:cNvPr id="11" name="Rectangle 10">
              <a:extLst>
                <a:ext uri="{FF2B5EF4-FFF2-40B4-BE49-F238E27FC236}">
                  <a16:creationId xmlns:a16="http://schemas.microsoft.com/office/drawing/2014/main" id="{BA057D2B-1E45-4F10-8ECE-86EA81F39581}"/>
                </a:ext>
              </a:extLst>
            </p:cNvPr>
            <p:cNvSpPr/>
            <p:nvPr/>
          </p:nvSpPr>
          <p:spPr>
            <a:xfrm>
              <a:off x="9662160" y="1078992"/>
              <a:ext cx="640080"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a:solidFill>
                    <a:prstClr val="white"/>
                  </a:solidFill>
                  <a:latin typeface="Calibri"/>
                </a:rPr>
                <a:t>Mars</a:t>
              </a:r>
            </a:p>
          </p:txBody>
        </p:sp>
        <p:pic>
          <p:nvPicPr>
            <p:cNvPr id="12" name="Picture 11">
              <a:extLst>
                <a:ext uri="{FF2B5EF4-FFF2-40B4-BE49-F238E27FC236}">
                  <a16:creationId xmlns:a16="http://schemas.microsoft.com/office/drawing/2014/main" id="{A3AFA23B-B9C8-4170-BBB6-33FA077AA1CC}"/>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610083" y="850392"/>
              <a:ext cx="962589" cy="795528"/>
            </a:xfrm>
            <a:prstGeom prst="rect">
              <a:avLst/>
            </a:prstGeom>
            <a:noFill/>
            <a:extLst>
              <a:ext uri="{909E8E84-426E-40dd-AFC4-6F175D3DCCD1}">
                <a14:hiddenFill xmlns:lc="http://schemas.openxmlformats.org/drawingml/2006/lockedCanvas" xmlns:a14="http://schemas.microsoft.com/office/drawing/2010/main" xmlns="">
                  <a:solidFill>
                    <a:srgbClr val="FFFFFF"/>
                  </a:solidFill>
                </a14:hiddenFill>
              </a:ext>
            </a:extLst>
          </p:spPr>
        </p:pic>
        <p:sp>
          <p:nvSpPr>
            <p:cNvPr id="13" name="Rectangle 12">
              <a:extLst>
                <a:ext uri="{FF2B5EF4-FFF2-40B4-BE49-F238E27FC236}">
                  <a16:creationId xmlns:a16="http://schemas.microsoft.com/office/drawing/2014/main" id="{4D587683-AE97-4679-A193-A7D46C8A300F}"/>
                </a:ext>
              </a:extLst>
            </p:cNvPr>
            <p:cNvSpPr/>
            <p:nvPr/>
          </p:nvSpPr>
          <p:spPr bwMode="auto">
            <a:xfrm>
              <a:off x="9377473" y="1408176"/>
              <a:ext cx="923370" cy="411480"/>
            </a:xfrm>
            <a:prstGeom prst="rect">
              <a:avLst/>
            </a:prstGeom>
            <a:solidFill>
              <a:srgbClr val="D58545">
                <a:alpha val="36000"/>
              </a:srgb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eaLnBrk="0" fontAlgn="base" hangingPunct="0">
                <a:spcBef>
                  <a:spcPct val="0"/>
                </a:spcBef>
                <a:spcAft>
                  <a:spcPct val="0"/>
                </a:spcAft>
              </a:pPr>
              <a:endParaRPr lang="en-US" sz="900">
                <a:latin typeface="Arial Narrow" pitchFamily="34" charset="0"/>
              </a:endParaRPr>
            </a:p>
          </p:txBody>
        </p:sp>
        <p:sp>
          <p:nvSpPr>
            <p:cNvPr id="14" name="Rectangle 116">
              <a:extLst>
                <a:ext uri="{FF2B5EF4-FFF2-40B4-BE49-F238E27FC236}">
                  <a16:creationId xmlns:a16="http://schemas.microsoft.com/office/drawing/2014/main" id="{193327FF-84C8-4B86-B7A8-D3148FC2D6DD}"/>
                </a:ext>
              </a:extLst>
            </p:cNvPr>
            <p:cNvSpPr/>
            <p:nvPr/>
          </p:nvSpPr>
          <p:spPr bwMode="auto">
            <a:xfrm>
              <a:off x="7878305" y="3054096"/>
              <a:ext cx="796528" cy="1408176"/>
            </a:xfrm>
            <a:custGeom>
              <a:avLst/>
              <a:gdLst>
                <a:gd name="connsiteX0" fmla="*/ 0 w 789388"/>
                <a:gd name="connsiteY0" fmla="*/ 0 h 1525713"/>
                <a:gd name="connsiteX1" fmla="*/ 789388 w 789388"/>
                <a:gd name="connsiteY1" fmla="*/ 0 h 1525713"/>
                <a:gd name="connsiteX2" fmla="*/ 789388 w 789388"/>
                <a:gd name="connsiteY2" fmla="*/ 1525713 h 1525713"/>
                <a:gd name="connsiteX3" fmla="*/ 0 w 789388"/>
                <a:gd name="connsiteY3" fmla="*/ 1525713 h 1525713"/>
                <a:gd name="connsiteX4" fmla="*/ 0 w 789388"/>
                <a:gd name="connsiteY4" fmla="*/ 0 h 1525713"/>
                <a:gd name="connsiteX0" fmla="*/ 0 w 789388"/>
                <a:gd name="connsiteY0" fmla="*/ 0 h 1525713"/>
                <a:gd name="connsiteX1" fmla="*/ 608574 w 789388"/>
                <a:gd name="connsiteY1" fmla="*/ 5166 h 1525713"/>
                <a:gd name="connsiteX2" fmla="*/ 789388 w 789388"/>
                <a:gd name="connsiteY2" fmla="*/ 1525713 h 1525713"/>
                <a:gd name="connsiteX3" fmla="*/ 0 w 789388"/>
                <a:gd name="connsiteY3" fmla="*/ 1525713 h 1525713"/>
                <a:gd name="connsiteX4" fmla="*/ 0 w 789388"/>
                <a:gd name="connsiteY4" fmla="*/ 0 h 1525713"/>
                <a:gd name="connsiteX0" fmla="*/ 0 w 789388"/>
                <a:gd name="connsiteY0" fmla="*/ 0 h 1525713"/>
                <a:gd name="connsiteX1" fmla="*/ 608574 w 789388"/>
                <a:gd name="connsiteY1" fmla="*/ 5166 h 1525713"/>
                <a:gd name="connsiteX2" fmla="*/ 655127 w 789388"/>
                <a:gd name="connsiteY2" fmla="*/ 396544 h 1525713"/>
                <a:gd name="connsiteX3" fmla="*/ 789388 w 789388"/>
                <a:gd name="connsiteY3" fmla="*/ 1525713 h 1525713"/>
                <a:gd name="connsiteX4" fmla="*/ 0 w 789388"/>
                <a:gd name="connsiteY4" fmla="*/ 1525713 h 1525713"/>
                <a:gd name="connsiteX5" fmla="*/ 0 w 789388"/>
                <a:gd name="connsiteY5" fmla="*/ 0 h 1525713"/>
                <a:gd name="connsiteX0" fmla="*/ 0 w 799778"/>
                <a:gd name="connsiteY0" fmla="*/ 0 h 1525713"/>
                <a:gd name="connsiteX1" fmla="*/ 608574 w 799778"/>
                <a:gd name="connsiteY1" fmla="*/ 5166 h 1525713"/>
                <a:gd name="connsiteX2" fmla="*/ 799778 w 799778"/>
                <a:gd name="connsiteY2" fmla="*/ 288056 h 1525713"/>
                <a:gd name="connsiteX3" fmla="*/ 789388 w 799778"/>
                <a:gd name="connsiteY3" fmla="*/ 1525713 h 1525713"/>
                <a:gd name="connsiteX4" fmla="*/ 0 w 799778"/>
                <a:gd name="connsiteY4" fmla="*/ 1525713 h 1525713"/>
                <a:gd name="connsiteX5" fmla="*/ 0 w 799778"/>
                <a:gd name="connsiteY5" fmla="*/ 0 h 1525713"/>
                <a:gd name="connsiteX0" fmla="*/ 0 w 799778"/>
                <a:gd name="connsiteY0" fmla="*/ 0 h 1525713"/>
                <a:gd name="connsiteX1" fmla="*/ 608574 w 799778"/>
                <a:gd name="connsiteY1" fmla="*/ 5166 h 1525713"/>
                <a:gd name="connsiteX2" fmla="*/ 799778 w 799778"/>
                <a:gd name="connsiteY2" fmla="*/ 288056 h 1525713"/>
                <a:gd name="connsiteX3" fmla="*/ 789388 w 799778"/>
                <a:gd name="connsiteY3" fmla="*/ 1525713 h 1525713"/>
                <a:gd name="connsiteX4" fmla="*/ 0 w 799778"/>
                <a:gd name="connsiteY4" fmla="*/ 1525713 h 1525713"/>
                <a:gd name="connsiteX5" fmla="*/ 0 w 799778"/>
                <a:gd name="connsiteY5" fmla="*/ 0 h 1525713"/>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520750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790394"/>
                <a:gd name="connsiteY0" fmla="*/ 5166 h 1530879"/>
                <a:gd name="connsiteX1" fmla="*/ 520750 w 790394"/>
                <a:gd name="connsiteY1" fmla="*/ 0 h 1530879"/>
                <a:gd name="connsiteX2" fmla="*/ 789446 w 790394"/>
                <a:gd name="connsiteY2" fmla="*/ 391377 h 1530879"/>
                <a:gd name="connsiteX3" fmla="*/ 789388 w 790394"/>
                <a:gd name="connsiteY3" fmla="*/ 1530879 h 1530879"/>
                <a:gd name="connsiteX4" fmla="*/ 0 w 790394"/>
                <a:gd name="connsiteY4" fmla="*/ 1530879 h 1530879"/>
                <a:gd name="connsiteX5" fmla="*/ 0 w 790394"/>
                <a:gd name="connsiteY5" fmla="*/ 5166 h 1530879"/>
                <a:gd name="connsiteX0" fmla="*/ 0 w 790394"/>
                <a:gd name="connsiteY0" fmla="*/ 5166 h 1530879"/>
                <a:gd name="connsiteX1" fmla="*/ 520750 w 790394"/>
                <a:gd name="connsiteY1" fmla="*/ 0 h 1530879"/>
                <a:gd name="connsiteX2" fmla="*/ 789446 w 790394"/>
                <a:gd name="connsiteY2" fmla="*/ 391377 h 1530879"/>
                <a:gd name="connsiteX3" fmla="*/ 789388 w 790394"/>
                <a:gd name="connsiteY3" fmla="*/ 1530879 h 1530879"/>
                <a:gd name="connsiteX4" fmla="*/ 0 w 790394"/>
                <a:gd name="connsiteY4" fmla="*/ 1530879 h 1530879"/>
                <a:gd name="connsiteX5" fmla="*/ 0 w 790394"/>
                <a:gd name="connsiteY5"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6134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968 w 791362"/>
                <a:gd name="connsiteY0" fmla="*/ 5166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968 w 791362"/>
                <a:gd name="connsiteY6" fmla="*/ 5166 h 1530879"/>
                <a:gd name="connsiteX0" fmla="*/ 11300 w 791362"/>
                <a:gd name="connsiteY0" fmla="*/ 10332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11300 w 791362"/>
                <a:gd name="connsiteY6" fmla="*/ 10332 h 1530879"/>
                <a:gd name="connsiteX0" fmla="*/ 6134 w 791362"/>
                <a:gd name="connsiteY0" fmla="*/ 15498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6134 w 791362"/>
                <a:gd name="connsiteY6" fmla="*/ 15498 h 1530879"/>
                <a:gd name="connsiteX0" fmla="*/ 13 w 1022881"/>
                <a:gd name="connsiteY0" fmla="*/ 30996 h 1530879"/>
                <a:gd name="connsiteX1" fmla="*/ 753237 w 1022881"/>
                <a:gd name="connsiteY1" fmla="*/ 0 h 1530879"/>
                <a:gd name="connsiteX2" fmla="*/ 1021933 w 1022881"/>
                <a:gd name="connsiteY2" fmla="*/ 391377 h 1530879"/>
                <a:gd name="connsiteX3" fmla="*/ 1021875 w 1022881"/>
                <a:gd name="connsiteY3" fmla="*/ 1530879 h 1530879"/>
                <a:gd name="connsiteX4" fmla="*/ 547619 w 1022881"/>
                <a:gd name="connsiteY4" fmla="*/ 1530879 h 1530879"/>
                <a:gd name="connsiteX5" fmla="*/ 231519 w 1022881"/>
                <a:gd name="connsiteY5" fmla="*/ 1207622 h 1530879"/>
                <a:gd name="connsiteX6" fmla="*/ 13 w 1022881"/>
                <a:gd name="connsiteY6" fmla="*/ 30996 h 1530879"/>
                <a:gd name="connsiteX0" fmla="*/ 328 w 795888"/>
                <a:gd name="connsiteY0" fmla="*/ 5166 h 1530879"/>
                <a:gd name="connsiteX1" fmla="*/ 526244 w 795888"/>
                <a:gd name="connsiteY1" fmla="*/ 0 h 1530879"/>
                <a:gd name="connsiteX2" fmla="*/ 794940 w 795888"/>
                <a:gd name="connsiteY2" fmla="*/ 391377 h 1530879"/>
                <a:gd name="connsiteX3" fmla="*/ 794882 w 795888"/>
                <a:gd name="connsiteY3" fmla="*/ 1530879 h 1530879"/>
                <a:gd name="connsiteX4" fmla="*/ 320626 w 795888"/>
                <a:gd name="connsiteY4" fmla="*/ 1530879 h 1530879"/>
                <a:gd name="connsiteX5" fmla="*/ 4526 w 795888"/>
                <a:gd name="connsiteY5" fmla="*/ 1207622 h 1530879"/>
                <a:gd name="connsiteX6" fmla="*/ 328 w 79588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528" h="1530879">
                  <a:moveTo>
                    <a:pt x="968" y="5166"/>
                  </a:moveTo>
                  <a:lnTo>
                    <a:pt x="526884" y="0"/>
                  </a:lnTo>
                  <a:cubicBezTo>
                    <a:pt x="789332" y="17012"/>
                    <a:pt x="791276" y="101789"/>
                    <a:pt x="795580" y="391377"/>
                  </a:cubicBezTo>
                  <a:cubicBezTo>
                    <a:pt x="792117" y="803929"/>
                    <a:pt x="798985" y="1118327"/>
                    <a:pt x="795522" y="1530879"/>
                  </a:cubicBezTo>
                  <a:lnTo>
                    <a:pt x="321266" y="1530879"/>
                  </a:lnTo>
                  <a:cubicBezTo>
                    <a:pt x="126686" y="1527803"/>
                    <a:pt x="52522" y="1467073"/>
                    <a:pt x="0" y="1212788"/>
                  </a:cubicBezTo>
                  <a:cubicBezTo>
                    <a:pt x="12377" y="818857"/>
                    <a:pt x="4089" y="796886"/>
                    <a:pt x="968" y="5166"/>
                  </a:cubicBez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eaLnBrk="0" fontAlgn="base" hangingPunct="0">
                <a:spcBef>
                  <a:spcPct val="0"/>
                </a:spcBef>
                <a:spcAft>
                  <a:spcPct val="0"/>
                </a:spcAft>
              </a:pPr>
              <a:endParaRPr lang="en-US" sz="900">
                <a:latin typeface="Arial Narrow" pitchFamily="34" charset="0"/>
              </a:endParaRPr>
            </a:p>
          </p:txBody>
        </p:sp>
        <p:sp>
          <p:nvSpPr>
            <p:cNvPr id="15" name="Rectangle 14">
              <a:extLst>
                <a:ext uri="{FF2B5EF4-FFF2-40B4-BE49-F238E27FC236}">
                  <a16:creationId xmlns:a16="http://schemas.microsoft.com/office/drawing/2014/main" id="{E70E6F1B-00D6-40EC-B4E3-FE66136B88E7}"/>
                </a:ext>
              </a:extLst>
            </p:cNvPr>
            <p:cNvSpPr/>
            <p:nvPr/>
          </p:nvSpPr>
          <p:spPr bwMode="auto">
            <a:xfrm>
              <a:off x="8678102" y="3886201"/>
              <a:ext cx="1558886" cy="581961"/>
            </a:xfrm>
            <a:prstGeom prst="rect">
              <a:avLst/>
            </a:pr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eaLnBrk="0" fontAlgn="base" hangingPunct="0">
                <a:spcBef>
                  <a:spcPct val="0"/>
                </a:spcBef>
                <a:spcAft>
                  <a:spcPct val="0"/>
                </a:spcAft>
              </a:pPr>
              <a:endParaRPr lang="en-US" sz="900">
                <a:latin typeface="Arial Narrow" pitchFamily="34" charset="0"/>
              </a:endParaRPr>
            </a:p>
          </p:txBody>
        </p:sp>
        <p:sp>
          <p:nvSpPr>
            <p:cNvPr id="16" name="Rectangle 118">
              <a:extLst>
                <a:ext uri="{FF2B5EF4-FFF2-40B4-BE49-F238E27FC236}">
                  <a16:creationId xmlns:a16="http://schemas.microsoft.com/office/drawing/2014/main" id="{25D31010-6EA7-4A1B-8433-8B23C2306C92}"/>
                </a:ext>
              </a:extLst>
            </p:cNvPr>
            <p:cNvSpPr/>
            <p:nvPr/>
          </p:nvSpPr>
          <p:spPr bwMode="auto">
            <a:xfrm>
              <a:off x="4345535" y="3054096"/>
              <a:ext cx="795528" cy="2414016"/>
            </a:xfrm>
            <a:custGeom>
              <a:avLst/>
              <a:gdLst>
                <a:gd name="connsiteX0" fmla="*/ 0 w 672201"/>
                <a:gd name="connsiteY0" fmla="*/ 0 h 2561309"/>
                <a:gd name="connsiteX1" fmla="*/ 672201 w 672201"/>
                <a:gd name="connsiteY1" fmla="*/ 0 h 2561309"/>
                <a:gd name="connsiteX2" fmla="*/ 672201 w 672201"/>
                <a:gd name="connsiteY2" fmla="*/ 2561309 h 2561309"/>
                <a:gd name="connsiteX3" fmla="*/ 0 w 672201"/>
                <a:gd name="connsiteY3" fmla="*/ 2561309 h 2561309"/>
                <a:gd name="connsiteX4" fmla="*/ 0 w 672201"/>
                <a:gd name="connsiteY4" fmla="*/ 0 h 2561309"/>
                <a:gd name="connsiteX0" fmla="*/ 0 w 672201"/>
                <a:gd name="connsiteY0" fmla="*/ 12307 h 2573616"/>
                <a:gd name="connsiteX1" fmla="*/ 187339 w 672201"/>
                <a:gd name="connsiteY1" fmla="*/ 0 h 2573616"/>
                <a:gd name="connsiteX2" fmla="*/ 672201 w 672201"/>
                <a:gd name="connsiteY2" fmla="*/ 12307 h 2573616"/>
                <a:gd name="connsiteX3" fmla="*/ 672201 w 672201"/>
                <a:gd name="connsiteY3" fmla="*/ 2573616 h 2573616"/>
                <a:gd name="connsiteX4" fmla="*/ 0 w 672201"/>
                <a:gd name="connsiteY4" fmla="*/ 2573616 h 2573616"/>
                <a:gd name="connsiteX5" fmla="*/ 0 w 672201"/>
                <a:gd name="connsiteY5" fmla="*/ 12307 h 2573616"/>
                <a:gd name="connsiteX0" fmla="*/ 0 w 672201"/>
                <a:gd name="connsiteY0" fmla="*/ 52290 h 2613599"/>
                <a:gd name="connsiteX1" fmla="*/ 187339 w 672201"/>
                <a:gd name="connsiteY1" fmla="*/ 39983 h 2613599"/>
                <a:gd name="connsiteX2" fmla="*/ 672201 w 672201"/>
                <a:gd name="connsiteY2" fmla="*/ 52290 h 2613599"/>
                <a:gd name="connsiteX3" fmla="*/ 672201 w 672201"/>
                <a:gd name="connsiteY3" fmla="*/ 2613599 h 2613599"/>
                <a:gd name="connsiteX4" fmla="*/ 0 w 672201"/>
                <a:gd name="connsiteY4" fmla="*/ 2613599 h 2613599"/>
                <a:gd name="connsiteX5" fmla="*/ 0 w 672201"/>
                <a:gd name="connsiteY5" fmla="*/ 52290 h 2613599"/>
                <a:gd name="connsiteX0" fmla="*/ 0 w 672201"/>
                <a:gd name="connsiteY0" fmla="*/ 17676 h 2578985"/>
                <a:gd name="connsiteX1" fmla="*/ 187339 w 672201"/>
                <a:gd name="connsiteY1" fmla="*/ 5369 h 2578985"/>
                <a:gd name="connsiteX2" fmla="*/ 672201 w 672201"/>
                <a:gd name="connsiteY2" fmla="*/ 17676 h 2578985"/>
                <a:gd name="connsiteX3" fmla="*/ 672201 w 672201"/>
                <a:gd name="connsiteY3" fmla="*/ 2578985 h 2578985"/>
                <a:gd name="connsiteX4" fmla="*/ 0 w 672201"/>
                <a:gd name="connsiteY4" fmla="*/ 2578985 h 2578985"/>
                <a:gd name="connsiteX5" fmla="*/ 0 w 672201"/>
                <a:gd name="connsiteY5" fmla="*/ 17676 h 2578985"/>
                <a:gd name="connsiteX0" fmla="*/ 0 w 682033"/>
                <a:gd name="connsiteY0" fmla="*/ 130294 h 2573616"/>
                <a:gd name="connsiteX1" fmla="*/ 197171 w 682033"/>
                <a:gd name="connsiteY1" fmla="*/ 0 h 2573616"/>
                <a:gd name="connsiteX2" fmla="*/ 682033 w 682033"/>
                <a:gd name="connsiteY2" fmla="*/ 12307 h 2573616"/>
                <a:gd name="connsiteX3" fmla="*/ 682033 w 682033"/>
                <a:gd name="connsiteY3" fmla="*/ 2573616 h 2573616"/>
                <a:gd name="connsiteX4" fmla="*/ 9832 w 682033"/>
                <a:gd name="connsiteY4" fmla="*/ 2573616 h 2573616"/>
                <a:gd name="connsiteX5" fmla="*/ 0 w 682033"/>
                <a:gd name="connsiteY5" fmla="*/ 130294 h 2573616"/>
                <a:gd name="connsiteX0" fmla="*/ 0 w 682033"/>
                <a:gd name="connsiteY0" fmla="*/ 135038 h 2578360"/>
                <a:gd name="connsiteX1" fmla="*/ 197171 w 682033"/>
                <a:gd name="connsiteY1" fmla="*/ 4744 h 2578360"/>
                <a:gd name="connsiteX2" fmla="*/ 682033 w 682033"/>
                <a:gd name="connsiteY2" fmla="*/ 17051 h 2578360"/>
                <a:gd name="connsiteX3" fmla="*/ 682033 w 682033"/>
                <a:gd name="connsiteY3" fmla="*/ 2578360 h 2578360"/>
                <a:gd name="connsiteX4" fmla="*/ 9832 w 682033"/>
                <a:gd name="connsiteY4" fmla="*/ 2578360 h 2578360"/>
                <a:gd name="connsiteX5" fmla="*/ 0 w 682033"/>
                <a:gd name="connsiteY5" fmla="*/ 135038 h 2578360"/>
                <a:gd name="connsiteX0" fmla="*/ 0 w 682033"/>
                <a:gd name="connsiteY0" fmla="*/ 130294 h 2573616"/>
                <a:gd name="connsiteX1" fmla="*/ 197171 w 682033"/>
                <a:gd name="connsiteY1" fmla="*/ 0 h 2573616"/>
                <a:gd name="connsiteX2" fmla="*/ 682033 w 682033"/>
                <a:gd name="connsiteY2" fmla="*/ 12307 h 2573616"/>
                <a:gd name="connsiteX3" fmla="*/ 682033 w 682033"/>
                <a:gd name="connsiteY3" fmla="*/ 2573616 h 2573616"/>
                <a:gd name="connsiteX4" fmla="*/ 9832 w 682033"/>
                <a:gd name="connsiteY4" fmla="*/ 2573616 h 2573616"/>
                <a:gd name="connsiteX5" fmla="*/ 0 w 682033"/>
                <a:gd name="connsiteY5" fmla="*/ 130294 h 2573616"/>
                <a:gd name="connsiteX0" fmla="*/ 0 w 682033"/>
                <a:gd name="connsiteY0" fmla="*/ 117987 h 2561309"/>
                <a:gd name="connsiteX1" fmla="*/ 246332 w 682033"/>
                <a:gd name="connsiteY1" fmla="*/ 7358 h 2561309"/>
                <a:gd name="connsiteX2" fmla="*/ 682033 w 682033"/>
                <a:gd name="connsiteY2" fmla="*/ 0 h 2561309"/>
                <a:gd name="connsiteX3" fmla="*/ 682033 w 682033"/>
                <a:gd name="connsiteY3" fmla="*/ 2561309 h 2561309"/>
                <a:gd name="connsiteX4" fmla="*/ 9832 w 682033"/>
                <a:gd name="connsiteY4" fmla="*/ 2561309 h 2561309"/>
                <a:gd name="connsiteX5" fmla="*/ 0 w 682033"/>
                <a:gd name="connsiteY5" fmla="*/ 117987 h 2561309"/>
                <a:gd name="connsiteX0" fmla="*/ 0 w 682033"/>
                <a:gd name="connsiteY0" fmla="*/ 122067 h 2565389"/>
                <a:gd name="connsiteX1" fmla="*/ 246332 w 682033"/>
                <a:gd name="connsiteY1" fmla="*/ 11438 h 2565389"/>
                <a:gd name="connsiteX2" fmla="*/ 682033 w 682033"/>
                <a:gd name="connsiteY2" fmla="*/ 4080 h 2565389"/>
                <a:gd name="connsiteX3" fmla="*/ 682033 w 682033"/>
                <a:gd name="connsiteY3" fmla="*/ 2565389 h 2565389"/>
                <a:gd name="connsiteX4" fmla="*/ 9832 w 682033"/>
                <a:gd name="connsiteY4" fmla="*/ 2565389 h 2565389"/>
                <a:gd name="connsiteX5" fmla="*/ 0 w 682033"/>
                <a:gd name="connsiteY5" fmla="*/ 122067 h 2565389"/>
                <a:gd name="connsiteX0" fmla="*/ 0 w 682033"/>
                <a:gd name="connsiteY0" fmla="*/ 123039 h 2566361"/>
                <a:gd name="connsiteX1" fmla="*/ 246332 w 682033"/>
                <a:gd name="connsiteY1" fmla="*/ 12410 h 2566361"/>
                <a:gd name="connsiteX2" fmla="*/ 682033 w 682033"/>
                <a:gd name="connsiteY2" fmla="*/ 5052 h 2566361"/>
                <a:gd name="connsiteX3" fmla="*/ 682033 w 682033"/>
                <a:gd name="connsiteY3" fmla="*/ 2566361 h 2566361"/>
                <a:gd name="connsiteX4" fmla="*/ 9832 w 682033"/>
                <a:gd name="connsiteY4" fmla="*/ 2566361 h 2566361"/>
                <a:gd name="connsiteX5" fmla="*/ 0 w 682033"/>
                <a:gd name="connsiteY5" fmla="*/ 123039 h 2566361"/>
                <a:gd name="connsiteX0" fmla="*/ 0 w 682033"/>
                <a:gd name="connsiteY0" fmla="*/ 122068 h 2565390"/>
                <a:gd name="connsiteX1" fmla="*/ 246332 w 682033"/>
                <a:gd name="connsiteY1" fmla="*/ 11439 h 2565390"/>
                <a:gd name="connsiteX2" fmla="*/ 682033 w 682033"/>
                <a:gd name="connsiteY2" fmla="*/ 4081 h 2565390"/>
                <a:gd name="connsiteX3" fmla="*/ 682033 w 682033"/>
                <a:gd name="connsiteY3" fmla="*/ 2565390 h 2565390"/>
                <a:gd name="connsiteX4" fmla="*/ 9832 w 682033"/>
                <a:gd name="connsiteY4" fmla="*/ 2565390 h 2565390"/>
                <a:gd name="connsiteX5" fmla="*/ 0 w 682033"/>
                <a:gd name="connsiteY5" fmla="*/ 122068 h 2565390"/>
                <a:gd name="connsiteX0" fmla="*/ 0 w 682033"/>
                <a:gd name="connsiteY0" fmla="*/ 122068 h 2565390"/>
                <a:gd name="connsiteX1" fmla="*/ 246332 w 682033"/>
                <a:gd name="connsiteY1" fmla="*/ 11439 h 2565390"/>
                <a:gd name="connsiteX2" fmla="*/ 682033 w 682033"/>
                <a:gd name="connsiteY2" fmla="*/ 4081 h 2565390"/>
                <a:gd name="connsiteX3" fmla="*/ 682033 w 682033"/>
                <a:gd name="connsiteY3" fmla="*/ 2565390 h 2565390"/>
                <a:gd name="connsiteX4" fmla="*/ 9832 w 682033"/>
                <a:gd name="connsiteY4" fmla="*/ 2565390 h 2565390"/>
                <a:gd name="connsiteX5" fmla="*/ 0 w 682033"/>
                <a:gd name="connsiteY5" fmla="*/ 122068 h 2565390"/>
                <a:gd name="connsiteX0" fmla="*/ 0 w 677615"/>
                <a:gd name="connsiteY0" fmla="*/ 298100 h 2565390"/>
                <a:gd name="connsiteX1" fmla="*/ 241914 w 677615"/>
                <a:gd name="connsiteY1" fmla="*/ 11439 h 2565390"/>
                <a:gd name="connsiteX2" fmla="*/ 677615 w 677615"/>
                <a:gd name="connsiteY2" fmla="*/ 4081 h 2565390"/>
                <a:gd name="connsiteX3" fmla="*/ 677615 w 677615"/>
                <a:gd name="connsiteY3" fmla="*/ 2565390 h 2565390"/>
                <a:gd name="connsiteX4" fmla="*/ 5414 w 677615"/>
                <a:gd name="connsiteY4" fmla="*/ 2565390 h 2565390"/>
                <a:gd name="connsiteX5" fmla="*/ 0 w 677615"/>
                <a:gd name="connsiteY5" fmla="*/ 298100 h 2565390"/>
                <a:gd name="connsiteX0" fmla="*/ 0 w 677615"/>
                <a:gd name="connsiteY0" fmla="*/ 298100 h 2565390"/>
                <a:gd name="connsiteX1" fmla="*/ 241914 w 677615"/>
                <a:gd name="connsiteY1" fmla="*/ 11439 h 2565390"/>
                <a:gd name="connsiteX2" fmla="*/ 677615 w 677615"/>
                <a:gd name="connsiteY2" fmla="*/ 4081 h 2565390"/>
                <a:gd name="connsiteX3" fmla="*/ 677615 w 677615"/>
                <a:gd name="connsiteY3" fmla="*/ 2565390 h 2565390"/>
                <a:gd name="connsiteX4" fmla="*/ 5414 w 677615"/>
                <a:gd name="connsiteY4" fmla="*/ 2565390 h 2565390"/>
                <a:gd name="connsiteX5" fmla="*/ 0 w 677615"/>
                <a:gd name="connsiteY5" fmla="*/ 298100 h 2565390"/>
                <a:gd name="connsiteX0" fmla="*/ 0 w 677615"/>
                <a:gd name="connsiteY0" fmla="*/ 301689 h 2568979"/>
                <a:gd name="connsiteX1" fmla="*/ 219825 w 677615"/>
                <a:gd name="connsiteY1" fmla="*/ 9851 h 2568979"/>
                <a:gd name="connsiteX2" fmla="*/ 677615 w 677615"/>
                <a:gd name="connsiteY2" fmla="*/ 7670 h 2568979"/>
                <a:gd name="connsiteX3" fmla="*/ 677615 w 677615"/>
                <a:gd name="connsiteY3" fmla="*/ 2568979 h 2568979"/>
                <a:gd name="connsiteX4" fmla="*/ 5414 w 677615"/>
                <a:gd name="connsiteY4" fmla="*/ 2568979 h 2568979"/>
                <a:gd name="connsiteX5" fmla="*/ 0 w 677615"/>
                <a:gd name="connsiteY5" fmla="*/ 301689 h 2568979"/>
                <a:gd name="connsiteX0" fmla="*/ 0 w 677615"/>
                <a:gd name="connsiteY0" fmla="*/ 294788 h 2562078"/>
                <a:gd name="connsiteX1" fmla="*/ 219825 w 677615"/>
                <a:gd name="connsiteY1" fmla="*/ 2950 h 2562078"/>
                <a:gd name="connsiteX2" fmla="*/ 677615 w 677615"/>
                <a:gd name="connsiteY2" fmla="*/ 769 h 2562078"/>
                <a:gd name="connsiteX3" fmla="*/ 677615 w 677615"/>
                <a:gd name="connsiteY3" fmla="*/ 2562078 h 2562078"/>
                <a:gd name="connsiteX4" fmla="*/ 5414 w 677615"/>
                <a:gd name="connsiteY4" fmla="*/ 2562078 h 2562078"/>
                <a:gd name="connsiteX5" fmla="*/ 0 w 677615"/>
                <a:gd name="connsiteY5" fmla="*/ 294788 h 2562078"/>
                <a:gd name="connsiteX0" fmla="*/ 0 w 677615"/>
                <a:gd name="connsiteY0" fmla="*/ 294788 h 2562078"/>
                <a:gd name="connsiteX1" fmla="*/ 219825 w 677615"/>
                <a:gd name="connsiteY1" fmla="*/ 2950 h 2562078"/>
                <a:gd name="connsiteX2" fmla="*/ 677615 w 677615"/>
                <a:gd name="connsiteY2" fmla="*/ 769 h 2562078"/>
                <a:gd name="connsiteX3" fmla="*/ 677615 w 677615"/>
                <a:gd name="connsiteY3" fmla="*/ 2562078 h 2562078"/>
                <a:gd name="connsiteX4" fmla="*/ 5414 w 677615"/>
                <a:gd name="connsiteY4" fmla="*/ 2562078 h 2562078"/>
                <a:gd name="connsiteX5" fmla="*/ 0 w 677615"/>
                <a:gd name="connsiteY5" fmla="*/ 294788 h 256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7615" h="2562078">
                  <a:moveTo>
                    <a:pt x="0" y="294788"/>
                  </a:moveTo>
                  <a:cubicBezTo>
                    <a:pt x="9001" y="112138"/>
                    <a:pt x="73440" y="12230"/>
                    <a:pt x="219825" y="2950"/>
                  </a:cubicBezTo>
                  <a:cubicBezTo>
                    <a:pt x="615447" y="-3635"/>
                    <a:pt x="532381" y="3222"/>
                    <a:pt x="677615" y="769"/>
                  </a:cubicBezTo>
                  <a:lnTo>
                    <a:pt x="677615" y="2562078"/>
                  </a:lnTo>
                  <a:lnTo>
                    <a:pt x="5414" y="2562078"/>
                  </a:lnTo>
                  <a:cubicBezTo>
                    <a:pt x="2137" y="1747637"/>
                    <a:pt x="3277" y="1109229"/>
                    <a:pt x="0" y="294788"/>
                  </a:cubicBez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eaLnBrk="0" fontAlgn="base" hangingPunct="0">
                <a:spcBef>
                  <a:spcPct val="0"/>
                </a:spcBef>
                <a:spcAft>
                  <a:spcPct val="0"/>
                </a:spcAft>
              </a:pPr>
              <a:endParaRPr lang="en-US" sz="900">
                <a:latin typeface="Arial Narrow" pitchFamily="34" charset="0"/>
              </a:endParaRPr>
            </a:p>
          </p:txBody>
        </p:sp>
        <p:pic>
          <p:nvPicPr>
            <p:cNvPr id="17" name="Picture 16" descr="Image result for esa icon no background">
              <a:extLst>
                <a:ext uri="{FF2B5EF4-FFF2-40B4-BE49-F238E27FC236}">
                  <a16:creationId xmlns:a16="http://schemas.microsoft.com/office/drawing/2014/main" id="{D19BD3C4-E2FA-4BBA-8D55-2227BB0E5671}"/>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32" t="3728" r="-132" b="26100"/>
            <a:stretch/>
          </p:blipFill>
          <p:spPr bwMode="auto">
            <a:xfrm>
              <a:off x="9378696" y="1835235"/>
              <a:ext cx="923370" cy="411480"/>
            </a:xfrm>
            <a:prstGeom prst="rect">
              <a:avLst/>
            </a:prstGeom>
            <a:solidFill>
              <a:srgbClr val="CDE3FF"/>
            </a:solidFill>
          </p:spPr>
        </p:pic>
        <p:pic>
          <p:nvPicPr>
            <p:cNvPr id="18" name="Picture 17" descr="building2">
              <a:extLst>
                <a:ext uri="{FF2B5EF4-FFF2-40B4-BE49-F238E27FC236}">
                  <a16:creationId xmlns:a16="http://schemas.microsoft.com/office/drawing/2014/main" id="{F618BE53-FC4E-403C-AB00-83496AD5072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036561" y="4663440"/>
              <a:ext cx="1138237" cy="681038"/>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pic>
        <p:cxnSp>
          <p:nvCxnSpPr>
            <p:cNvPr id="19" name="Straight Arrow Connector 18">
              <a:extLst>
                <a:ext uri="{FF2B5EF4-FFF2-40B4-BE49-F238E27FC236}">
                  <a16:creationId xmlns:a16="http://schemas.microsoft.com/office/drawing/2014/main" id="{89330534-4F37-426E-8044-993EC091B240}"/>
                </a:ext>
              </a:extLst>
            </p:cNvPr>
            <p:cNvCxnSpPr/>
            <p:nvPr/>
          </p:nvCxnSpPr>
          <p:spPr bwMode="auto">
            <a:xfrm>
              <a:off x="8754467" y="5029200"/>
              <a:ext cx="289568" cy="0"/>
            </a:xfrm>
            <a:prstGeom prst="straightConnector1">
              <a:avLst/>
            </a:prstGeom>
            <a:noFill/>
            <a:ln w="38100" cap="flat" cmpd="sng" algn="ctr">
              <a:solidFill>
                <a:srgbClr val="FF6600"/>
              </a:solidFill>
              <a:prstDash val="solid"/>
              <a:round/>
              <a:headEnd type="none" w="med" len="med"/>
              <a:tailEnd type="triangle" w="med" len="med"/>
            </a:ln>
            <a:effectLst/>
          </p:spPr>
        </p:cxnSp>
        <p:cxnSp>
          <p:nvCxnSpPr>
            <p:cNvPr id="20" name="Straight Arrow Connector 19">
              <a:extLst>
                <a:ext uri="{FF2B5EF4-FFF2-40B4-BE49-F238E27FC236}">
                  <a16:creationId xmlns:a16="http://schemas.microsoft.com/office/drawing/2014/main" id="{EC4F53FB-322C-4531-86D8-DE3E12094398}"/>
                </a:ext>
              </a:extLst>
            </p:cNvPr>
            <p:cNvCxnSpPr>
              <a:cxnSpLocks/>
            </p:cNvCxnSpPr>
            <p:nvPr/>
          </p:nvCxnSpPr>
          <p:spPr bwMode="auto">
            <a:xfrm>
              <a:off x="7109822" y="1764556"/>
              <a:ext cx="504083" cy="31397"/>
            </a:xfrm>
            <a:prstGeom prst="straightConnector1">
              <a:avLst/>
            </a:prstGeom>
            <a:noFill/>
            <a:ln w="38100" cap="flat" cmpd="sng" algn="ctr">
              <a:solidFill>
                <a:srgbClr val="00B050"/>
              </a:solidFill>
              <a:prstDash val="solid"/>
              <a:round/>
              <a:headEnd type="none" w="med" len="med"/>
              <a:tailEnd type="triangle" w="med" len="med"/>
            </a:ln>
            <a:effectLst/>
          </p:spPr>
        </p:cxnSp>
        <p:cxnSp>
          <p:nvCxnSpPr>
            <p:cNvPr id="21" name="Straight Arrow Connector 20">
              <a:extLst>
                <a:ext uri="{FF2B5EF4-FFF2-40B4-BE49-F238E27FC236}">
                  <a16:creationId xmlns:a16="http://schemas.microsoft.com/office/drawing/2014/main" id="{D3599163-24CD-4681-89DD-566E25DCDA18}"/>
                </a:ext>
              </a:extLst>
            </p:cNvPr>
            <p:cNvCxnSpPr>
              <a:cxnSpLocks/>
            </p:cNvCxnSpPr>
            <p:nvPr/>
          </p:nvCxnSpPr>
          <p:spPr bwMode="auto">
            <a:xfrm>
              <a:off x="8164646" y="2150791"/>
              <a:ext cx="100249" cy="275061"/>
            </a:xfrm>
            <a:prstGeom prst="straightConnector1">
              <a:avLst/>
            </a:prstGeom>
            <a:noFill/>
            <a:ln w="38100" cap="flat" cmpd="sng" algn="ctr">
              <a:solidFill>
                <a:srgbClr val="00B050"/>
              </a:solidFill>
              <a:prstDash val="solid"/>
              <a:round/>
              <a:headEnd type="none" w="med" len="med"/>
              <a:tailEnd type="triangle" w="med" len="med"/>
            </a:ln>
            <a:effectLst/>
          </p:spPr>
        </p:cxnSp>
        <p:sp>
          <p:nvSpPr>
            <p:cNvPr id="22" name="TextBox 23">
              <a:extLst>
                <a:ext uri="{FF2B5EF4-FFF2-40B4-BE49-F238E27FC236}">
                  <a16:creationId xmlns:a16="http://schemas.microsoft.com/office/drawing/2014/main" id="{17217D8F-15F2-4AFD-8C8D-29B3B12B8A8E}"/>
                </a:ext>
              </a:extLst>
            </p:cNvPr>
            <p:cNvSpPr txBox="1"/>
            <p:nvPr/>
          </p:nvSpPr>
          <p:spPr>
            <a:xfrm>
              <a:off x="7766539" y="1540604"/>
              <a:ext cx="923370" cy="415498"/>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a:solidFill>
                    <a:prstClr val="black"/>
                  </a:solidFill>
                  <a:latin typeface="Calibri"/>
                </a:rPr>
                <a:t>Mars Launch</a:t>
              </a:r>
            </a:p>
            <a:p>
              <a:pPr algn="ctr"/>
              <a:r>
                <a:rPr lang="en-US" sz="1050" b="1">
                  <a:solidFill>
                    <a:prstClr val="black"/>
                  </a:solidFill>
                  <a:latin typeface="Calibri"/>
                </a:rPr>
                <a:t>System</a:t>
              </a:r>
            </a:p>
          </p:txBody>
        </p:sp>
        <p:sp>
          <p:nvSpPr>
            <p:cNvPr id="23" name="TextBox 24">
              <a:extLst>
                <a:ext uri="{FF2B5EF4-FFF2-40B4-BE49-F238E27FC236}">
                  <a16:creationId xmlns:a16="http://schemas.microsoft.com/office/drawing/2014/main" id="{AAFD682E-5CF4-42B6-AAD3-4DDCCC9E4140}"/>
                </a:ext>
              </a:extLst>
            </p:cNvPr>
            <p:cNvSpPr txBox="1"/>
            <p:nvPr/>
          </p:nvSpPr>
          <p:spPr>
            <a:xfrm>
              <a:off x="8319398" y="2351469"/>
              <a:ext cx="684781" cy="415498"/>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a:solidFill>
                    <a:prstClr val="black"/>
                  </a:solidFill>
                  <a:latin typeface="Calibri"/>
                </a:rPr>
                <a:t>Orbiting</a:t>
              </a:r>
            </a:p>
            <a:p>
              <a:pPr algn="ctr"/>
              <a:r>
                <a:rPr lang="en-US" sz="1050" b="1">
                  <a:solidFill>
                    <a:prstClr val="black"/>
                  </a:solidFill>
                  <a:latin typeface="Calibri"/>
                </a:rPr>
                <a:t>Sample</a:t>
              </a:r>
            </a:p>
          </p:txBody>
        </p:sp>
        <p:sp>
          <p:nvSpPr>
            <p:cNvPr id="24" name="TextBox 25">
              <a:extLst>
                <a:ext uri="{FF2B5EF4-FFF2-40B4-BE49-F238E27FC236}">
                  <a16:creationId xmlns:a16="http://schemas.microsoft.com/office/drawing/2014/main" id="{A5907906-D11E-4F22-B0D7-CD6E568BA6D1}"/>
                </a:ext>
              </a:extLst>
            </p:cNvPr>
            <p:cNvSpPr txBox="1"/>
            <p:nvPr/>
          </p:nvSpPr>
          <p:spPr>
            <a:xfrm>
              <a:off x="2804160" y="1417320"/>
              <a:ext cx="1554480" cy="253916"/>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a:solidFill>
                    <a:prstClr val="black"/>
                  </a:solidFill>
                  <a:latin typeface="Calibri"/>
                </a:rPr>
                <a:t>Mars 2020 Perseverance</a:t>
              </a:r>
            </a:p>
          </p:txBody>
        </p:sp>
        <p:pic>
          <p:nvPicPr>
            <p:cNvPr id="25" name="Picture 24" descr="missle1">
              <a:extLst>
                <a:ext uri="{FF2B5EF4-FFF2-40B4-BE49-F238E27FC236}">
                  <a16:creationId xmlns:a16="http://schemas.microsoft.com/office/drawing/2014/main" id="{B76E60CF-8D80-4C78-B840-2C72B157D65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flipH="1">
              <a:off x="2901314" y="4361689"/>
              <a:ext cx="136525" cy="1106487"/>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pic>
        <p:cxnSp>
          <p:nvCxnSpPr>
            <p:cNvPr id="26" name="Straight Arrow Connector 25">
              <a:extLst>
                <a:ext uri="{FF2B5EF4-FFF2-40B4-BE49-F238E27FC236}">
                  <a16:creationId xmlns:a16="http://schemas.microsoft.com/office/drawing/2014/main" id="{B9376E3B-A262-457A-8CB8-69CBE11080B3}"/>
                </a:ext>
              </a:extLst>
            </p:cNvPr>
            <p:cNvCxnSpPr/>
            <p:nvPr/>
          </p:nvCxnSpPr>
          <p:spPr bwMode="auto">
            <a:xfrm flipV="1">
              <a:off x="2969575" y="4023360"/>
              <a:ext cx="0" cy="252000"/>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27" name="Straight Arrow Connector 26">
              <a:extLst>
                <a:ext uri="{FF2B5EF4-FFF2-40B4-BE49-F238E27FC236}">
                  <a16:creationId xmlns:a16="http://schemas.microsoft.com/office/drawing/2014/main" id="{CEA72AEA-066B-4030-9367-BEA7B04BB54F}"/>
                </a:ext>
              </a:extLst>
            </p:cNvPr>
            <p:cNvCxnSpPr/>
            <p:nvPr/>
          </p:nvCxnSpPr>
          <p:spPr bwMode="auto">
            <a:xfrm flipV="1">
              <a:off x="2969575" y="3017281"/>
              <a:ext cx="0" cy="457200"/>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28" name="Straight Arrow Connector 27">
              <a:extLst>
                <a:ext uri="{FF2B5EF4-FFF2-40B4-BE49-F238E27FC236}">
                  <a16:creationId xmlns:a16="http://schemas.microsoft.com/office/drawing/2014/main" id="{98FB51F4-F66D-48FB-B92F-3A3B7F32DE9C}"/>
                </a:ext>
              </a:extLst>
            </p:cNvPr>
            <p:cNvCxnSpPr/>
            <p:nvPr/>
          </p:nvCxnSpPr>
          <p:spPr bwMode="auto">
            <a:xfrm flipV="1">
              <a:off x="2969575" y="2200476"/>
              <a:ext cx="0" cy="304037"/>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29" name="TextBox 30">
              <a:extLst>
                <a:ext uri="{FF2B5EF4-FFF2-40B4-BE49-F238E27FC236}">
                  <a16:creationId xmlns:a16="http://schemas.microsoft.com/office/drawing/2014/main" id="{78F36C38-4B42-4EC2-A87A-B09A39409159}"/>
                </a:ext>
              </a:extLst>
            </p:cNvPr>
            <p:cNvSpPr txBox="1"/>
            <p:nvPr/>
          </p:nvSpPr>
          <p:spPr>
            <a:xfrm>
              <a:off x="8473440" y="2827699"/>
              <a:ext cx="753012" cy="230832"/>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1">
                  <a:solidFill>
                    <a:schemeClr val="bg1">
                      <a:lumMod val="50000"/>
                    </a:schemeClr>
                  </a:solidFill>
                  <a:latin typeface="Calibri"/>
                </a:rPr>
                <a:t>Retrieve OS</a:t>
              </a:r>
            </a:p>
          </p:txBody>
        </p:sp>
        <p:cxnSp>
          <p:nvCxnSpPr>
            <p:cNvPr id="30" name="Straight Arrow Connector 29">
              <a:extLst>
                <a:ext uri="{FF2B5EF4-FFF2-40B4-BE49-F238E27FC236}">
                  <a16:creationId xmlns:a16="http://schemas.microsoft.com/office/drawing/2014/main" id="{F2D19F52-9577-4032-8995-93AB59CE2246}"/>
                </a:ext>
              </a:extLst>
            </p:cNvPr>
            <p:cNvCxnSpPr>
              <a:cxnSpLocks/>
            </p:cNvCxnSpPr>
            <p:nvPr/>
          </p:nvCxnSpPr>
          <p:spPr bwMode="auto">
            <a:xfrm flipV="1">
              <a:off x="4753187" y="3632095"/>
              <a:ext cx="0" cy="649224"/>
            </a:xfrm>
            <a:prstGeom prst="straightConnector1">
              <a:avLst/>
            </a:prstGeom>
            <a:noFill/>
            <a:ln w="38100" cap="flat" cmpd="sng" algn="ctr">
              <a:solidFill>
                <a:srgbClr val="0070C0"/>
              </a:solidFill>
              <a:prstDash val="solid"/>
              <a:round/>
              <a:headEnd type="none" w="med" len="med"/>
              <a:tailEnd type="triangle" w="med" len="med"/>
            </a:ln>
            <a:effectLst/>
          </p:spPr>
        </p:cxnSp>
        <p:cxnSp>
          <p:nvCxnSpPr>
            <p:cNvPr id="31" name="Straight Arrow Connector 30">
              <a:extLst>
                <a:ext uri="{FF2B5EF4-FFF2-40B4-BE49-F238E27FC236}">
                  <a16:creationId xmlns:a16="http://schemas.microsoft.com/office/drawing/2014/main" id="{E6B6F045-C2D0-4959-8701-5283444BDBCD}"/>
                </a:ext>
              </a:extLst>
            </p:cNvPr>
            <p:cNvCxnSpPr>
              <a:cxnSpLocks/>
            </p:cNvCxnSpPr>
            <p:nvPr/>
          </p:nvCxnSpPr>
          <p:spPr bwMode="auto">
            <a:xfrm>
              <a:off x="8291245" y="3803906"/>
              <a:ext cx="0" cy="1042415"/>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32" name="TextBox 33">
              <a:extLst>
                <a:ext uri="{FF2B5EF4-FFF2-40B4-BE49-F238E27FC236}">
                  <a16:creationId xmlns:a16="http://schemas.microsoft.com/office/drawing/2014/main" id="{DAAC3EE2-430E-40A6-965A-A86BACD8E8D8}"/>
                </a:ext>
              </a:extLst>
            </p:cNvPr>
            <p:cNvSpPr txBox="1"/>
            <p:nvPr/>
          </p:nvSpPr>
          <p:spPr>
            <a:xfrm>
              <a:off x="7724992" y="5065776"/>
              <a:ext cx="1141524" cy="415498"/>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a:solidFill>
                    <a:prstClr val="black"/>
                  </a:solidFill>
                  <a:latin typeface="Calibri"/>
                </a:rPr>
                <a:t>Earth Entry System</a:t>
              </a:r>
            </a:p>
          </p:txBody>
        </p:sp>
        <p:sp>
          <p:nvSpPr>
            <p:cNvPr id="33" name="TextBox 34">
              <a:extLst>
                <a:ext uri="{FF2B5EF4-FFF2-40B4-BE49-F238E27FC236}">
                  <a16:creationId xmlns:a16="http://schemas.microsoft.com/office/drawing/2014/main" id="{EEE0BFBF-8D30-4805-96C7-6C6899F82C31}"/>
                </a:ext>
              </a:extLst>
            </p:cNvPr>
            <p:cNvSpPr txBox="1"/>
            <p:nvPr/>
          </p:nvSpPr>
          <p:spPr>
            <a:xfrm>
              <a:off x="8473441" y="3365387"/>
              <a:ext cx="985069" cy="230832"/>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1">
                  <a:solidFill>
                    <a:schemeClr val="bg1">
                      <a:lumMod val="50000"/>
                    </a:schemeClr>
                  </a:solidFill>
                  <a:latin typeface="Calibri"/>
                </a:rPr>
                <a:t>Break-the-Chain</a:t>
              </a:r>
            </a:p>
          </p:txBody>
        </p:sp>
        <p:sp>
          <p:nvSpPr>
            <p:cNvPr id="34" name="TextBox 35">
              <a:extLst>
                <a:ext uri="{FF2B5EF4-FFF2-40B4-BE49-F238E27FC236}">
                  <a16:creationId xmlns:a16="http://schemas.microsoft.com/office/drawing/2014/main" id="{372EF3CA-3A98-4002-851F-0A498F36745F}"/>
                </a:ext>
              </a:extLst>
            </p:cNvPr>
            <p:cNvSpPr txBox="1"/>
            <p:nvPr/>
          </p:nvSpPr>
          <p:spPr>
            <a:xfrm>
              <a:off x="8473440" y="3950208"/>
              <a:ext cx="792000" cy="230832"/>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i="1">
                  <a:solidFill>
                    <a:schemeClr val="bg1">
                      <a:lumMod val="50000"/>
                    </a:schemeClr>
                  </a:solidFill>
                  <a:latin typeface="Calibri"/>
                </a:rPr>
                <a:t>Avoid Earth</a:t>
              </a:r>
            </a:p>
          </p:txBody>
        </p:sp>
        <p:cxnSp>
          <p:nvCxnSpPr>
            <p:cNvPr id="35" name="Straight Arrow Connector 34">
              <a:extLst>
                <a:ext uri="{FF2B5EF4-FFF2-40B4-BE49-F238E27FC236}">
                  <a16:creationId xmlns:a16="http://schemas.microsoft.com/office/drawing/2014/main" id="{48D8A7AF-6875-43BE-AE0F-8BA77C69A25D}"/>
                </a:ext>
              </a:extLst>
            </p:cNvPr>
            <p:cNvCxnSpPr>
              <a:cxnSpLocks/>
            </p:cNvCxnSpPr>
            <p:nvPr/>
          </p:nvCxnSpPr>
          <p:spPr bwMode="auto">
            <a:xfrm>
              <a:off x="8309211" y="4169664"/>
              <a:ext cx="1188724" cy="0"/>
            </a:xfrm>
            <a:prstGeom prst="straightConnector1">
              <a:avLst/>
            </a:prstGeom>
            <a:noFill/>
            <a:ln w="38100" cap="flat" cmpd="sng" algn="ctr">
              <a:solidFill>
                <a:srgbClr val="0070C0"/>
              </a:solidFill>
              <a:prstDash val="sysDash"/>
              <a:round/>
              <a:headEnd type="none" w="med" len="med"/>
              <a:tailEnd type="triangle" w="med" len="med"/>
            </a:ln>
            <a:effectLst/>
          </p:spPr>
        </p:cxnSp>
        <p:sp>
          <p:nvSpPr>
            <p:cNvPr id="36" name="TextBox 37">
              <a:extLst>
                <a:ext uri="{FF2B5EF4-FFF2-40B4-BE49-F238E27FC236}">
                  <a16:creationId xmlns:a16="http://schemas.microsoft.com/office/drawing/2014/main" id="{4C83716C-201B-4ADE-8DF5-0CFD08AC2C17}"/>
                </a:ext>
              </a:extLst>
            </p:cNvPr>
            <p:cNvSpPr txBox="1"/>
            <p:nvPr/>
          </p:nvSpPr>
          <p:spPr>
            <a:xfrm>
              <a:off x="4662876" y="3383280"/>
              <a:ext cx="450880" cy="253916"/>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a:solidFill>
                    <a:prstClr val="black"/>
                  </a:solidFill>
                  <a:latin typeface="Calibri"/>
                </a:rPr>
                <a:t>ERO</a:t>
              </a:r>
            </a:p>
          </p:txBody>
        </p:sp>
        <p:cxnSp>
          <p:nvCxnSpPr>
            <p:cNvPr id="37" name="Straight Arrow Connector 36">
              <a:extLst>
                <a:ext uri="{FF2B5EF4-FFF2-40B4-BE49-F238E27FC236}">
                  <a16:creationId xmlns:a16="http://schemas.microsoft.com/office/drawing/2014/main" id="{69C2B6B2-0540-4EF9-87BF-7BA152A804E9}"/>
                </a:ext>
              </a:extLst>
            </p:cNvPr>
            <p:cNvCxnSpPr>
              <a:cxnSpLocks/>
            </p:cNvCxnSpPr>
            <p:nvPr/>
          </p:nvCxnSpPr>
          <p:spPr bwMode="auto">
            <a:xfrm flipH="1">
              <a:off x="8351796" y="2811157"/>
              <a:ext cx="1383" cy="360000"/>
            </a:xfrm>
            <a:prstGeom prst="straightConnector1">
              <a:avLst/>
            </a:prstGeom>
            <a:noFill/>
            <a:ln w="38100" cap="flat" cmpd="sng" algn="ctr">
              <a:solidFill>
                <a:srgbClr val="0070C0"/>
              </a:solidFill>
              <a:prstDash val="solid"/>
              <a:round/>
              <a:headEnd type="none" w="med" len="med"/>
              <a:tailEnd type="triangle" w="med" len="med"/>
            </a:ln>
            <a:effectLst/>
          </p:spPr>
        </p:cxnSp>
        <p:pic>
          <p:nvPicPr>
            <p:cNvPr id="38" name="Picture 37">
              <a:extLst>
                <a:ext uri="{FF2B5EF4-FFF2-40B4-BE49-F238E27FC236}">
                  <a16:creationId xmlns:a16="http://schemas.microsoft.com/office/drawing/2014/main" id="{670B3778-C37B-4171-A29F-DC320E8CABAB}"/>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a:ext>
              </a:extLst>
            </a:blip>
            <a:stretch>
              <a:fillRect/>
            </a:stretch>
          </p:blipFill>
          <p:spPr>
            <a:xfrm>
              <a:off x="4622002" y="4368038"/>
              <a:ext cx="257150" cy="1106424"/>
            </a:xfrm>
            <a:prstGeom prst="rect">
              <a:avLst/>
            </a:prstGeom>
          </p:spPr>
        </p:pic>
        <p:pic>
          <p:nvPicPr>
            <p:cNvPr id="39" name="Picture 38" descr="Image result for nasa logo no background">
              <a:extLst>
                <a:ext uri="{FF2B5EF4-FFF2-40B4-BE49-F238E27FC236}">
                  <a16:creationId xmlns:a16="http://schemas.microsoft.com/office/drawing/2014/main" id="{8876D0A7-D7CA-435A-93A3-57CF66AF64A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56552" y="1430107"/>
              <a:ext cx="450656" cy="383058"/>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Straight Arrow Connector 39">
              <a:extLst>
                <a:ext uri="{FF2B5EF4-FFF2-40B4-BE49-F238E27FC236}">
                  <a16:creationId xmlns:a16="http://schemas.microsoft.com/office/drawing/2014/main" id="{18FEC5EC-82F7-4C33-847B-2146AC415DD1}"/>
                </a:ext>
              </a:extLst>
            </p:cNvPr>
            <p:cNvCxnSpPr>
              <a:cxnSpLocks/>
            </p:cNvCxnSpPr>
            <p:nvPr/>
          </p:nvCxnSpPr>
          <p:spPr bwMode="auto">
            <a:xfrm flipV="1">
              <a:off x="8220858" y="2811157"/>
              <a:ext cx="0" cy="360000"/>
            </a:xfrm>
            <a:prstGeom prst="straightConnector1">
              <a:avLst/>
            </a:prstGeom>
            <a:noFill/>
            <a:ln w="38100" cap="flat" cmpd="sng" algn="ctr">
              <a:solidFill>
                <a:srgbClr val="0070C0"/>
              </a:solidFill>
              <a:prstDash val="solid"/>
              <a:round/>
              <a:headEnd type="none" w="med" len="med"/>
              <a:tailEnd type="triangle" w="med" len="med"/>
            </a:ln>
            <a:effectLst/>
          </p:spPr>
        </p:cxnSp>
        <p:pic>
          <p:nvPicPr>
            <p:cNvPr id="41" name="Picture 40">
              <a:extLst>
                <a:ext uri="{FF2B5EF4-FFF2-40B4-BE49-F238E27FC236}">
                  <a16:creationId xmlns:a16="http://schemas.microsoft.com/office/drawing/2014/main" id="{23D3A1DB-2C46-4BAB-B23F-E7EFB67127B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33134" y="1558746"/>
              <a:ext cx="813450" cy="623645"/>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3">
              <a:extLst>
                <a:ext uri="{FF2B5EF4-FFF2-40B4-BE49-F238E27FC236}">
                  <a16:creationId xmlns:a16="http://schemas.microsoft.com/office/drawing/2014/main" id="{DC8A70B7-1141-40FF-AD9B-18E3AF05F474}"/>
                </a:ext>
              </a:extLst>
            </p:cNvPr>
            <p:cNvSpPr txBox="1"/>
            <p:nvPr/>
          </p:nvSpPr>
          <p:spPr>
            <a:xfrm>
              <a:off x="6633972" y="1759383"/>
              <a:ext cx="731520" cy="256032"/>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a:solidFill>
                    <a:prstClr val="black"/>
                  </a:solidFill>
                  <a:latin typeface="Calibri"/>
                </a:rPr>
                <a:t>SRL</a:t>
              </a:r>
            </a:p>
          </p:txBody>
        </p:sp>
        <p:pic>
          <p:nvPicPr>
            <p:cNvPr id="43" name="Picture 42">
              <a:extLst>
                <a:ext uri="{FF2B5EF4-FFF2-40B4-BE49-F238E27FC236}">
                  <a16:creationId xmlns:a16="http://schemas.microsoft.com/office/drawing/2014/main" id="{785B0E75-4A22-4A27-98D1-6467C8980AF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3407776">
              <a:off x="8200469" y="2486856"/>
              <a:ext cx="152198" cy="180000"/>
            </a:xfrm>
            <a:prstGeom prst="rect">
              <a:avLst/>
            </a:prstGeom>
          </p:spPr>
        </p:pic>
        <p:pic>
          <p:nvPicPr>
            <p:cNvPr id="44" name="Picture 43">
              <a:extLst>
                <a:ext uri="{FF2B5EF4-FFF2-40B4-BE49-F238E27FC236}">
                  <a16:creationId xmlns:a16="http://schemas.microsoft.com/office/drawing/2014/main" id="{F3536F5F-9F37-46CE-83D2-4AF23C156E2D}"/>
                </a:ext>
              </a:extLst>
            </p:cNvPr>
            <p:cNvPicPr>
              <a:picLocks noChangeAspect="1"/>
            </p:cNvPicPr>
            <p:nvPr/>
          </p:nvPicPr>
          <p:blipFill>
            <a:blip r:embed="rId12"/>
            <a:stretch>
              <a:fillRect/>
            </a:stretch>
          </p:blipFill>
          <p:spPr>
            <a:xfrm rot="19500000">
              <a:off x="7859722" y="3284123"/>
              <a:ext cx="968774" cy="205497"/>
            </a:xfrm>
            <a:prstGeom prst="rect">
              <a:avLst/>
            </a:prstGeom>
          </p:spPr>
        </p:pic>
        <p:pic>
          <p:nvPicPr>
            <p:cNvPr id="45" name="Picture 44">
              <a:extLst>
                <a:ext uri="{FF2B5EF4-FFF2-40B4-BE49-F238E27FC236}">
                  <a16:creationId xmlns:a16="http://schemas.microsoft.com/office/drawing/2014/main" id="{0CD72F18-F375-4103-8F87-873CF65BE378}"/>
                </a:ext>
              </a:extLst>
            </p:cNvPr>
            <p:cNvPicPr>
              <a:picLocks noChangeAspect="1"/>
            </p:cNvPicPr>
            <p:nvPr/>
          </p:nvPicPr>
          <p:blipFill>
            <a:blip r:embed="rId12"/>
            <a:stretch>
              <a:fillRect/>
            </a:stretch>
          </p:blipFill>
          <p:spPr>
            <a:xfrm rot="19500000">
              <a:off x="9357561" y="4096513"/>
              <a:ext cx="968774" cy="205497"/>
            </a:xfrm>
            <a:prstGeom prst="rect">
              <a:avLst/>
            </a:prstGeom>
          </p:spPr>
        </p:pic>
        <p:grpSp>
          <p:nvGrpSpPr>
            <p:cNvPr id="46" name="Group 45">
              <a:extLst>
                <a:ext uri="{FF2B5EF4-FFF2-40B4-BE49-F238E27FC236}">
                  <a16:creationId xmlns:a16="http://schemas.microsoft.com/office/drawing/2014/main" id="{838D30C7-FECF-48C5-82D4-8F03BC7CE437}"/>
                </a:ext>
              </a:extLst>
            </p:cNvPr>
            <p:cNvGrpSpPr/>
            <p:nvPr/>
          </p:nvGrpSpPr>
          <p:grpSpPr>
            <a:xfrm>
              <a:off x="3965449" y="1746504"/>
              <a:ext cx="567477" cy="294380"/>
              <a:chOff x="2423160" y="1746504"/>
              <a:chExt cx="567477" cy="294380"/>
            </a:xfrm>
          </p:grpSpPr>
          <p:pic>
            <p:nvPicPr>
              <p:cNvPr id="106" name="Picture 105">
                <a:extLst>
                  <a:ext uri="{FF2B5EF4-FFF2-40B4-BE49-F238E27FC236}">
                    <a16:creationId xmlns:a16="http://schemas.microsoft.com/office/drawing/2014/main" id="{012E7B6B-7A8C-4371-8417-746F1EED67E7}"/>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423160" y="1746504"/>
                <a:ext cx="55413" cy="239516"/>
              </a:xfrm>
              <a:prstGeom prst="rect">
                <a:avLst/>
              </a:prstGeom>
            </p:spPr>
          </p:pic>
          <p:pic>
            <p:nvPicPr>
              <p:cNvPr id="107" name="Picture 106">
                <a:extLst>
                  <a:ext uri="{FF2B5EF4-FFF2-40B4-BE49-F238E27FC236}">
                    <a16:creationId xmlns:a16="http://schemas.microsoft.com/office/drawing/2014/main" id="{D8F16B45-89B9-446D-8081-BA82181B936A}"/>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569464" y="1746504"/>
                <a:ext cx="55413" cy="239516"/>
              </a:xfrm>
              <a:prstGeom prst="rect">
                <a:avLst/>
              </a:prstGeom>
            </p:spPr>
          </p:pic>
          <p:pic>
            <p:nvPicPr>
              <p:cNvPr id="108" name="Picture 107">
                <a:extLst>
                  <a:ext uri="{FF2B5EF4-FFF2-40B4-BE49-F238E27FC236}">
                    <a16:creationId xmlns:a16="http://schemas.microsoft.com/office/drawing/2014/main" id="{9CE4EA30-3B8F-4614-B9CD-C863C113E2AD}"/>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642616" y="1801368"/>
                <a:ext cx="55413" cy="239516"/>
              </a:xfrm>
              <a:prstGeom prst="rect">
                <a:avLst/>
              </a:prstGeom>
            </p:spPr>
          </p:pic>
          <p:pic>
            <p:nvPicPr>
              <p:cNvPr id="109" name="Picture 108">
                <a:extLst>
                  <a:ext uri="{FF2B5EF4-FFF2-40B4-BE49-F238E27FC236}">
                    <a16:creationId xmlns:a16="http://schemas.microsoft.com/office/drawing/2014/main" id="{B01677A8-D3BE-4A9F-A24F-8EF5E4A4D998}"/>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496312" y="1801368"/>
                <a:ext cx="55413" cy="239516"/>
              </a:xfrm>
              <a:prstGeom prst="rect">
                <a:avLst/>
              </a:prstGeom>
            </p:spPr>
          </p:pic>
          <p:pic>
            <p:nvPicPr>
              <p:cNvPr id="110" name="Picture 109">
                <a:extLst>
                  <a:ext uri="{FF2B5EF4-FFF2-40B4-BE49-F238E27FC236}">
                    <a16:creationId xmlns:a16="http://schemas.microsoft.com/office/drawing/2014/main" id="{61C00C07-2138-46D1-957E-FF9A14405D60}"/>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715768" y="1746504"/>
                <a:ext cx="55413" cy="239516"/>
              </a:xfrm>
              <a:prstGeom prst="rect">
                <a:avLst/>
              </a:prstGeom>
            </p:spPr>
          </p:pic>
          <p:pic>
            <p:nvPicPr>
              <p:cNvPr id="111" name="Picture 110">
                <a:extLst>
                  <a:ext uri="{FF2B5EF4-FFF2-40B4-BE49-F238E27FC236}">
                    <a16:creationId xmlns:a16="http://schemas.microsoft.com/office/drawing/2014/main" id="{010BF67B-FAB6-4639-A834-72843D5B1786}"/>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862072" y="1746504"/>
                <a:ext cx="55413" cy="239516"/>
              </a:xfrm>
              <a:prstGeom prst="rect">
                <a:avLst/>
              </a:prstGeom>
            </p:spPr>
          </p:pic>
          <p:pic>
            <p:nvPicPr>
              <p:cNvPr id="112" name="Picture 111">
                <a:extLst>
                  <a:ext uri="{FF2B5EF4-FFF2-40B4-BE49-F238E27FC236}">
                    <a16:creationId xmlns:a16="http://schemas.microsoft.com/office/drawing/2014/main" id="{F402912A-EE9A-4185-9B04-A57689D1BBA8}"/>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935224" y="1801368"/>
                <a:ext cx="55413" cy="239516"/>
              </a:xfrm>
              <a:prstGeom prst="rect">
                <a:avLst/>
              </a:prstGeom>
            </p:spPr>
          </p:pic>
          <p:pic>
            <p:nvPicPr>
              <p:cNvPr id="113" name="Picture 112">
                <a:extLst>
                  <a:ext uri="{FF2B5EF4-FFF2-40B4-BE49-F238E27FC236}">
                    <a16:creationId xmlns:a16="http://schemas.microsoft.com/office/drawing/2014/main" id="{10E5C6DE-1232-414E-88ED-3D869F220A8A}"/>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788920" y="1801368"/>
                <a:ext cx="55413" cy="239516"/>
              </a:xfrm>
              <a:prstGeom prst="rect">
                <a:avLst/>
              </a:prstGeom>
            </p:spPr>
          </p:pic>
        </p:grpSp>
        <p:sp>
          <p:nvSpPr>
            <p:cNvPr id="47" name="TextBox 48">
              <a:extLst>
                <a:ext uri="{FF2B5EF4-FFF2-40B4-BE49-F238E27FC236}">
                  <a16:creationId xmlns:a16="http://schemas.microsoft.com/office/drawing/2014/main" id="{CACFC7B6-0E5D-4FBE-8A09-55A7A56E5C55}"/>
                </a:ext>
              </a:extLst>
            </p:cNvPr>
            <p:cNvSpPr txBox="1"/>
            <p:nvPr/>
          </p:nvSpPr>
          <p:spPr>
            <a:xfrm>
              <a:off x="3170996" y="2031757"/>
              <a:ext cx="1463040" cy="230832"/>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i="1">
                  <a:solidFill>
                    <a:schemeClr val="bg1">
                      <a:lumMod val="50000"/>
                    </a:schemeClr>
                  </a:solidFill>
                  <a:latin typeface="Calibri"/>
                </a:rPr>
                <a:t>Tube Collection and Depot</a:t>
              </a:r>
            </a:p>
          </p:txBody>
        </p:sp>
        <p:cxnSp>
          <p:nvCxnSpPr>
            <p:cNvPr id="48" name="Straight Arrow Connector 47">
              <a:extLst>
                <a:ext uri="{FF2B5EF4-FFF2-40B4-BE49-F238E27FC236}">
                  <a16:creationId xmlns:a16="http://schemas.microsoft.com/office/drawing/2014/main" id="{2143CE6E-BCF7-4D34-BB92-4BE9ACC16003}"/>
                </a:ext>
              </a:extLst>
            </p:cNvPr>
            <p:cNvCxnSpPr>
              <a:cxnSpLocks/>
            </p:cNvCxnSpPr>
            <p:nvPr/>
          </p:nvCxnSpPr>
          <p:spPr bwMode="auto">
            <a:xfrm flipV="1">
              <a:off x="3608832" y="1883664"/>
              <a:ext cx="274320" cy="954"/>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49" name="Straight Arrow Connector 48">
              <a:extLst>
                <a:ext uri="{FF2B5EF4-FFF2-40B4-BE49-F238E27FC236}">
                  <a16:creationId xmlns:a16="http://schemas.microsoft.com/office/drawing/2014/main" id="{466D5A8D-9A53-4038-89DC-65B0EF40C1CE}"/>
                </a:ext>
              </a:extLst>
            </p:cNvPr>
            <p:cNvCxnSpPr>
              <a:cxnSpLocks/>
            </p:cNvCxnSpPr>
            <p:nvPr/>
          </p:nvCxnSpPr>
          <p:spPr bwMode="auto">
            <a:xfrm flipH="1">
              <a:off x="3608832" y="1662663"/>
              <a:ext cx="2743200" cy="2018"/>
            </a:xfrm>
            <a:prstGeom prst="straightConnector1">
              <a:avLst/>
            </a:prstGeom>
            <a:noFill/>
            <a:ln w="38100" cap="flat" cmpd="sng" algn="ctr">
              <a:solidFill>
                <a:srgbClr val="C00000"/>
              </a:solidFill>
              <a:prstDash val="solid"/>
              <a:round/>
              <a:headEnd type="triangle" w="med" len="med"/>
              <a:tailEnd type="none" w="med" len="med"/>
            </a:ln>
            <a:effectLst/>
          </p:spPr>
        </p:cxnSp>
        <p:sp>
          <p:nvSpPr>
            <p:cNvPr id="50" name="TextBox 51">
              <a:extLst>
                <a:ext uri="{FF2B5EF4-FFF2-40B4-BE49-F238E27FC236}">
                  <a16:creationId xmlns:a16="http://schemas.microsoft.com/office/drawing/2014/main" id="{0448C88A-24BC-472C-A8E8-009C4BAF7EFD}"/>
                </a:ext>
              </a:extLst>
            </p:cNvPr>
            <p:cNvSpPr txBox="1"/>
            <p:nvPr/>
          </p:nvSpPr>
          <p:spPr>
            <a:xfrm>
              <a:off x="4519375" y="1428733"/>
              <a:ext cx="911716" cy="230832"/>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i="1">
                  <a:solidFill>
                    <a:schemeClr val="bg1">
                      <a:lumMod val="50000"/>
                    </a:schemeClr>
                  </a:solidFill>
                  <a:latin typeface="Calibri"/>
                </a:rPr>
                <a:t>Tube Delivery</a:t>
              </a:r>
            </a:p>
          </p:txBody>
        </p:sp>
        <p:sp>
          <p:nvSpPr>
            <p:cNvPr id="52" name="TextBox 53">
              <a:extLst>
                <a:ext uri="{FF2B5EF4-FFF2-40B4-BE49-F238E27FC236}">
                  <a16:creationId xmlns:a16="http://schemas.microsoft.com/office/drawing/2014/main" id="{1F2500C8-3ABC-436D-820D-0369F5E7AE2E}"/>
                </a:ext>
              </a:extLst>
            </p:cNvPr>
            <p:cNvSpPr txBox="1"/>
            <p:nvPr/>
          </p:nvSpPr>
          <p:spPr>
            <a:xfrm>
              <a:off x="4678681" y="1947672"/>
              <a:ext cx="949479" cy="230832"/>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i="1">
                  <a:solidFill>
                    <a:schemeClr val="bg1">
                      <a:lumMod val="50000"/>
                    </a:schemeClr>
                  </a:solidFill>
                  <a:latin typeface="Calibri"/>
                </a:rPr>
                <a:t>Tube Retrieval</a:t>
              </a:r>
            </a:p>
          </p:txBody>
        </p:sp>
        <p:cxnSp>
          <p:nvCxnSpPr>
            <p:cNvPr id="53" name="Straight Arrow Connector 52">
              <a:extLst>
                <a:ext uri="{FF2B5EF4-FFF2-40B4-BE49-F238E27FC236}">
                  <a16:creationId xmlns:a16="http://schemas.microsoft.com/office/drawing/2014/main" id="{87BD7675-7B50-4774-B283-A9922C197FE4}"/>
                </a:ext>
              </a:extLst>
            </p:cNvPr>
            <p:cNvCxnSpPr>
              <a:cxnSpLocks/>
            </p:cNvCxnSpPr>
            <p:nvPr/>
          </p:nvCxnSpPr>
          <p:spPr bwMode="auto">
            <a:xfrm>
              <a:off x="5958840" y="1819656"/>
              <a:ext cx="393192" cy="0"/>
            </a:xfrm>
            <a:prstGeom prst="straightConnector1">
              <a:avLst/>
            </a:prstGeom>
            <a:noFill/>
            <a:ln w="38100" cap="flat" cmpd="sng" algn="ctr">
              <a:solidFill>
                <a:srgbClr val="00B050"/>
              </a:solidFill>
              <a:prstDash val="solid"/>
              <a:round/>
              <a:headEnd type="none" w="med" len="med"/>
              <a:tailEnd type="triangle" w="med" len="med"/>
            </a:ln>
            <a:effectLst/>
          </p:spPr>
        </p:cxnSp>
        <p:cxnSp>
          <p:nvCxnSpPr>
            <p:cNvPr id="54" name="Straight Arrow Connector 53">
              <a:extLst>
                <a:ext uri="{FF2B5EF4-FFF2-40B4-BE49-F238E27FC236}">
                  <a16:creationId xmlns:a16="http://schemas.microsoft.com/office/drawing/2014/main" id="{5250E2CE-736B-49EE-A0A2-DE09A5276C6A}"/>
                </a:ext>
              </a:extLst>
            </p:cNvPr>
            <p:cNvCxnSpPr>
              <a:cxnSpLocks/>
            </p:cNvCxnSpPr>
            <p:nvPr/>
          </p:nvCxnSpPr>
          <p:spPr bwMode="auto">
            <a:xfrm flipH="1">
              <a:off x="5958840" y="1938625"/>
              <a:ext cx="393192" cy="4088"/>
            </a:xfrm>
            <a:prstGeom prst="straightConnector1">
              <a:avLst/>
            </a:prstGeom>
            <a:noFill/>
            <a:ln w="38100" cap="flat" cmpd="sng" algn="ctr">
              <a:solidFill>
                <a:srgbClr val="00B050"/>
              </a:solidFill>
              <a:prstDash val="solid"/>
              <a:round/>
              <a:headEnd type="none" w="med" len="med"/>
              <a:tailEnd type="none" w="med" len="med"/>
            </a:ln>
            <a:effectLst/>
          </p:spPr>
        </p:cxnSp>
        <p:sp>
          <p:nvSpPr>
            <p:cNvPr id="55" name="Rectangle 115">
              <a:extLst>
                <a:ext uri="{FF2B5EF4-FFF2-40B4-BE49-F238E27FC236}">
                  <a16:creationId xmlns:a16="http://schemas.microsoft.com/office/drawing/2014/main" id="{353CF88C-089B-4A95-8784-3BFB4149B19E}"/>
                </a:ext>
              </a:extLst>
            </p:cNvPr>
            <p:cNvSpPr/>
            <p:nvPr/>
          </p:nvSpPr>
          <p:spPr bwMode="auto">
            <a:xfrm rot="5400000">
              <a:off x="6120247" y="2072038"/>
              <a:ext cx="786384" cy="2754377"/>
            </a:xfrm>
            <a:custGeom>
              <a:avLst/>
              <a:gdLst>
                <a:gd name="connsiteX0" fmla="*/ 0 w 672201"/>
                <a:gd name="connsiteY0" fmla="*/ 0 h 2903788"/>
                <a:gd name="connsiteX1" fmla="*/ 672201 w 672201"/>
                <a:gd name="connsiteY1" fmla="*/ 0 h 2903788"/>
                <a:gd name="connsiteX2" fmla="*/ 672201 w 672201"/>
                <a:gd name="connsiteY2" fmla="*/ 2903788 h 2903788"/>
                <a:gd name="connsiteX3" fmla="*/ 0 w 672201"/>
                <a:gd name="connsiteY3" fmla="*/ 2903788 h 2903788"/>
                <a:gd name="connsiteX4" fmla="*/ 0 w 672201"/>
                <a:gd name="connsiteY4" fmla="*/ 0 h 2903788"/>
                <a:gd name="connsiteX0" fmla="*/ 0 w 673119"/>
                <a:gd name="connsiteY0" fmla="*/ 0 h 2903788"/>
                <a:gd name="connsiteX1" fmla="*/ 672201 w 673119"/>
                <a:gd name="connsiteY1" fmla="*/ 0 h 2903788"/>
                <a:gd name="connsiteX2" fmla="*/ 673119 w 673119"/>
                <a:gd name="connsiteY2" fmla="*/ 2757878 h 2903788"/>
                <a:gd name="connsiteX3" fmla="*/ 672201 w 673119"/>
                <a:gd name="connsiteY3" fmla="*/ 2903788 h 2903788"/>
                <a:gd name="connsiteX4" fmla="*/ 0 w 673119"/>
                <a:gd name="connsiteY4" fmla="*/ 2903788 h 2903788"/>
                <a:gd name="connsiteX5" fmla="*/ 0 w 673119"/>
                <a:gd name="connsiteY5" fmla="*/ 0 h 2903788"/>
                <a:gd name="connsiteX0" fmla="*/ 0 w 673119"/>
                <a:gd name="connsiteY0" fmla="*/ 0 h 2903788"/>
                <a:gd name="connsiteX1" fmla="*/ 672201 w 673119"/>
                <a:gd name="connsiteY1" fmla="*/ 0 h 2903788"/>
                <a:gd name="connsiteX2" fmla="*/ 673118 w 673119"/>
                <a:gd name="connsiteY2" fmla="*/ 212869 h 2903788"/>
                <a:gd name="connsiteX3" fmla="*/ 673119 w 673119"/>
                <a:gd name="connsiteY3" fmla="*/ 2757878 h 2903788"/>
                <a:gd name="connsiteX4" fmla="*/ 672201 w 673119"/>
                <a:gd name="connsiteY4" fmla="*/ 2903788 h 2903788"/>
                <a:gd name="connsiteX5" fmla="*/ 0 w 673119"/>
                <a:gd name="connsiteY5" fmla="*/ 2903788 h 2903788"/>
                <a:gd name="connsiteX6" fmla="*/ 0 w 673119"/>
                <a:gd name="connsiteY6" fmla="*/ 0 h 2903788"/>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71715 h 2917625"/>
                <a:gd name="connsiteX4" fmla="*/ 672201 w 842021"/>
                <a:gd name="connsiteY4" fmla="*/ 2917625 h 2917625"/>
                <a:gd name="connsiteX5" fmla="*/ 0 w 842021"/>
                <a:gd name="connsiteY5" fmla="*/ 2917625 h 2917625"/>
                <a:gd name="connsiteX6" fmla="*/ 0 w 842021"/>
                <a:gd name="connsiteY6" fmla="*/ 13837 h 2917625"/>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71715 h 2917625"/>
                <a:gd name="connsiteX4" fmla="*/ 672201 w 842021"/>
                <a:gd name="connsiteY4" fmla="*/ 2917625 h 2917625"/>
                <a:gd name="connsiteX5" fmla="*/ 0 w 842021"/>
                <a:gd name="connsiteY5" fmla="*/ 2917625 h 2917625"/>
                <a:gd name="connsiteX6" fmla="*/ 0 w 842021"/>
                <a:gd name="connsiteY6" fmla="*/ 13837 h 2917625"/>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85552 h 2917625"/>
                <a:gd name="connsiteX4" fmla="*/ 672201 w 842021"/>
                <a:gd name="connsiteY4" fmla="*/ 2917625 h 2917625"/>
                <a:gd name="connsiteX5" fmla="*/ 0 w 842021"/>
                <a:gd name="connsiteY5" fmla="*/ 2917625 h 2917625"/>
                <a:gd name="connsiteX6" fmla="*/ 0 w 842021"/>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550" h="2917625">
                  <a:moveTo>
                    <a:pt x="0" y="13837"/>
                  </a:moveTo>
                  <a:lnTo>
                    <a:pt x="842021" y="0"/>
                  </a:lnTo>
                  <a:cubicBezTo>
                    <a:pt x="763950" y="43282"/>
                    <a:pt x="685878" y="72727"/>
                    <a:pt x="673118" y="226706"/>
                  </a:cubicBezTo>
                  <a:cubicBezTo>
                    <a:pt x="673118" y="1075042"/>
                    <a:pt x="673122" y="1861113"/>
                    <a:pt x="673122" y="2709449"/>
                  </a:cubicBezTo>
                  <a:cubicBezTo>
                    <a:pt x="672820" y="2806514"/>
                    <a:pt x="692106" y="2868988"/>
                    <a:pt x="848550" y="2910707"/>
                  </a:cubicBezTo>
                  <a:lnTo>
                    <a:pt x="0" y="2917625"/>
                  </a:lnTo>
                  <a:lnTo>
                    <a:pt x="0" y="13837"/>
                  </a:ln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eaLnBrk="0" fontAlgn="base" hangingPunct="0">
                <a:spcBef>
                  <a:spcPct val="0"/>
                </a:spcBef>
                <a:spcAft>
                  <a:spcPct val="0"/>
                </a:spcAft>
              </a:pPr>
              <a:endParaRPr lang="en-US" sz="900">
                <a:latin typeface="Arial Narrow" pitchFamily="34" charset="0"/>
              </a:endParaRPr>
            </a:p>
          </p:txBody>
        </p:sp>
        <p:sp>
          <p:nvSpPr>
            <p:cNvPr id="56" name="TextBox 57">
              <a:extLst>
                <a:ext uri="{FF2B5EF4-FFF2-40B4-BE49-F238E27FC236}">
                  <a16:creationId xmlns:a16="http://schemas.microsoft.com/office/drawing/2014/main" id="{79282469-8C77-49F0-8BEC-C1A9E4E2B39D}"/>
                </a:ext>
              </a:extLst>
            </p:cNvPr>
            <p:cNvSpPr txBox="1"/>
            <p:nvPr/>
          </p:nvSpPr>
          <p:spPr>
            <a:xfrm>
              <a:off x="6884895" y="3163724"/>
              <a:ext cx="893204" cy="230832"/>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i="1">
                  <a:solidFill>
                    <a:schemeClr val="bg1">
                      <a:lumMod val="50000"/>
                    </a:schemeClr>
                  </a:solidFill>
                  <a:latin typeface="Calibri"/>
                </a:rPr>
                <a:t>Relay Support</a:t>
              </a:r>
            </a:p>
          </p:txBody>
        </p:sp>
        <p:grpSp>
          <p:nvGrpSpPr>
            <p:cNvPr id="57" name="Group 56">
              <a:extLst>
                <a:ext uri="{FF2B5EF4-FFF2-40B4-BE49-F238E27FC236}">
                  <a16:creationId xmlns:a16="http://schemas.microsoft.com/office/drawing/2014/main" id="{784C7692-C2F5-4B68-833D-03790DFDFF33}"/>
                </a:ext>
              </a:extLst>
            </p:cNvPr>
            <p:cNvGrpSpPr/>
            <p:nvPr/>
          </p:nvGrpSpPr>
          <p:grpSpPr>
            <a:xfrm rot="18917185">
              <a:off x="6951579" y="3093566"/>
              <a:ext cx="427756" cy="400846"/>
              <a:chOff x="448236" y="2655413"/>
              <a:chExt cx="832353" cy="832354"/>
            </a:xfrm>
          </p:grpSpPr>
          <p:sp>
            <p:nvSpPr>
              <p:cNvPr id="103" name="Arc 102">
                <a:extLst>
                  <a:ext uri="{FF2B5EF4-FFF2-40B4-BE49-F238E27FC236}">
                    <a16:creationId xmlns:a16="http://schemas.microsoft.com/office/drawing/2014/main" id="{A438161B-46A5-4D3B-8216-E174DD3C38E2}"/>
                  </a:ext>
                </a:extLst>
              </p:cNvPr>
              <p:cNvSpPr/>
              <p:nvPr/>
            </p:nvSpPr>
            <p:spPr bwMode="auto">
              <a:xfrm>
                <a:off x="448236" y="2655413"/>
                <a:ext cx="832353" cy="832354"/>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104" name="Arc 103">
                <a:extLst>
                  <a:ext uri="{FF2B5EF4-FFF2-40B4-BE49-F238E27FC236}">
                    <a16:creationId xmlns:a16="http://schemas.microsoft.com/office/drawing/2014/main" id="{5A91B405-143E-4A39-A41B-7C3645C6DE98}"/>
                  </a:ext>
                </a:extLst>
              </p:cNvPr>
              <p:cNvSpPr/>
              <p:nvPr/>
            </p:nvSpPr>
            <p:spPr bwMode="auto">
              <a:xfrm>
                <a:off x="529281" y="2735616"/>
                <a:ext cx="683439" cy="683439"/>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105" name="Arc 104">
                <a:extLst>
                  <a:ext uri="{FF2B5EF4-FFF2-40B4-BE49-F238E27FC236}">
                    <a16:creationId xmlns:a16="http://schemas.microsoft.com/office/drawing/2014/main" id="{8E9050BB-FDC0-411B-A009-3072E4F2C933}"/>
                  </a:ext>
                </a:extLst>
              </p:cNvPr>
              <p:cNvSpPr/>
              <p:nvPr/>
            </p:nvSpPr>
            <p:spPr bwMode="auto">
              <a:xfrm>
                <a:off x="603994" y="2810329"/>
                <a:ext cx="534011" cy="534011"/>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grpSp>
        <p:grpSp>
          <p:nvGrpSpPr>
            <p:cNvPr id="58" name="Group 57">
              <a:extLst>
                <a:ext uri="{FF2B5EF4-FFF2-40B4-BE49-F238E27FC236}">
                  <a16:creationId xmlns:a16="http://schemas.microsoft.com/office/drawing/2014/main" id="{148B8258-3A2C-4CEF-94CA-EABEE5158D4D}"/>
                </a:ext>
              </a:extLst>
            </p:cNvPr>
            <p:cNvGrpSpPr/>
            <p:nvPr/>
          </p:nvGrpSpPr>
          <p:grpSpPr>
            <a:xfrm rot="8100000">
              <a:off x="7295661" y="2798064"/>
              <a:ext cx="427756" cy="400846"/>
              <a:chOff x="448236" y="2655413"/>
              <a:chExt cx="832353" cy="832354"/>
            </a:xfrm>
          </p:grpSpPr>
          <p:sp>
            <p:nvSpPr>
              <p:cNvPr id="100" name="Arc 99">
                <a:extLst>
                  <a:ext uri="{FF2B5EF4-FFF2-40B4-BE49-F238E27FC236}">
                    <a16:creationId xmlns:a16="http://schemas.microsoft.com/office/drawing/2014/main" id="{E9DDC650-7766-425E-84DC-FF57A90A0275}"/>
                  </a:ext>
                </a:extLst>
              </p:cNvPr>
              <p:cNvSpPr/>
              <p:nvPr/>
            </p:nvSpPr>
            <p:spPr bwMode="auto">
              <a:xfrm>
                <a:off x="448236" y="2655413"/>
                <a:ext cx="832353" cy="832354"/>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101" name="Arc 100">
                <a:extLst>
                  <a:ext uri="{FF2B5EF4-FFF2-40B4-BE49-F238E27FC236}">
                    <a16:creationId xmlns:a16="http://schemas.microsoft.com/office/drawing/2014/main" id="{C97FBB59-6E67-44C9-A9E1-8C6843F34097}"/>
                  </a:ext>
                </a:extLst>
              </p:cNvPr>
              <p:cNvSpPr/>
              <p:nvPr/>
            </p:nvSpPr>
            <p:spPr bwMode="auto">
              <a:xfrm>
                <a:off x="529281" y="2735616"/>
                <a:ext cx="683439" cy="683439"/>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102" name="Arc 101">
                <a:extLst>
                  <a:ext uri="{FF2B5EF4-FFF2-40B4-BE49-F238E27FC236}">
                    <a16:creationId xmlns:a16="http://schemas.microsoft.com/office/drawing/2014/main" id="{3A29190F-91BC-4DCD-B382-9E2E306C56AC}"/>
                  </a:ext>
                </a:extLst>
              </p:cNvPr>
              <p:cNvSpPr/>
              <p:nvPr/>
            </p:nvSpPr>
            <p:spPr bwMode="auto">
              <a:xfrm>
                <a:off x="603994" y="2810329"/>
                <a:ext cx="534011" cy="534011"/>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grpSp>
        <p:pic>
          <p:nvPicPr>
            <p:cNvPr id="59" name="Picture 58">
              <a:extLst>
                <a:ext uri="{FF2B5EF4-FFF2-40B4-BE49-F238E27FC236}">
                  <a16:creationId xmlns:a16="http://schemas.microsoft.com/office/drawing/2014/main" id="{0520C536-1446-487B-BFAE-319A632B1D4A}"/>
                </a:ext>
              </a:extLst>
            </p:cNvPr>
            <p:cNvPicPr>
              <a:picLocks noChangeAspect="1"/>
            </p:cNvPicPr>
            <p:nvPr/>
          </p:nvPicPr>
          <p:blipFill>
            <a:blip r:embed="rId12"/>
            <a:stretch>
              <a:fillRect/>
            </a:stretch>
          </p:blipFill>
          <p:spPr>
            <a:xfrm rot="19500000">
              <a:off x="4270565" y="3236977"/>
              <a:ext cx="968774" cy="205497"/>
            </a:xfrm>
            <a:prstGeom prst="rect">
              <a:avLst/>
            </a:prstGeom>
          </p:spPr>
        </p:pic>
        <p:cxnSp>
          <p:nvCxnSpPr>
            <p:cNvPr id="60" name="Straight Arrow Connector 59">
              <a:extLst>
                <a:ext uri="{FF2B5EF4-FFF2-40B4-BE49-F238E27FC236}">
                  <a16:creationId xmlns:a16="http://schemas.microsoft.com/office/drawing/2014/main" id="{8DBF3A29-6BE7-46F9-BC24-B4212C138ED5}"/>
                </a:ext>
              </a:extLst>
            </p:cNvPr>
            <p:cNvCxnSpPr>
              <a:cxnSpLocks/>
            </p:cNvCxnSpPr>
            <p:nvPr/>
          </p:nvCxnSpPr>
          <p:spPr bwMode="auto">
            <a:xfrm>
              <a:off x="5151676" y="3386720"/>
              <a:ext cx="2799148" cy="0"/>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61" name="TextBox 62">
              <a:extLst>
                <a:ext uri="{FF2B5EF4-FFF2-40B4-BE49-F238E27FC236}">
                  <a16:creationId xmlns:a16="http://schemas.microsoft.com/office/drawing/2014/main" id="{B87C3444-6ED2-49EE-9697-134945091A32}"/>
                </a:ext>
              </a:extLst>
            </p:cNvPr>
            <p:cNvSpPr txBox="1"/>
            <p:nvPr/>
          </p:nvSpPr>
          <p:spPr>
            <a:xfrm>
              <a:off x="5700014" y="1935806"/>
              <a:ext cx="449538" cy="253916"/>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a:solidFill>
                    <a:prstClr val="black"/>
                  </a:solidFill>
                  <a:latin typeface="Calibri"/>
                </a:rPr>
                <a:t>SFH</a:t>
              </a:r>
            </a:p>
          </p:txBody>
        </p:sp>
        <p:pic>
          <p:nvPicPr>
            <p:cNvPr id="62" name="Picture 61">
              <a:extLst>
                <a:ext uri="{FF2B5EF4-FFF2-40B4-BE49-F238E27FC236}">
                  <a16:creationId xmlns:a16="http://schemas.microsoft.com/office/drawing/2014/main" id="{BB8A499E-D114-4B3C-92AA-9C25D96794BB}"/>
                </a:ext>
              </a:extLst>
            </p:cNvPr>
            <p:cNvPicPr>
              <a:picLocks noChangeAspect="1"/>
            </p:cNvPicPr>
            <p:nvPr/>
          </p:nvPicPr>
          <p:blipFill>
            <a:blip r:embed="rId14" cstate="print">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12720000">
              <a:off x="7587206" y="1870281"/>
              <a:ext cx="612648" cy="146032"/>
            </a:xfrm>
            <a:prstGeom prst="rect">
              <a:avLst/>
            </a:prstGeom>
          </p:spPr>
        </p:pic>
        <p:grpSp>
          <p:nvGrpSpPr>
            <p:cNvPr id="63" name="Group 62">
              <a:extLst>
                <a:ext uri="{FF2B5EF4-FFF2-40B4-BE49-F238E27FC236}">
                  <a16:creationId xmlns:a16="http://schemas.microsoft.com/office/drawing/2014/main" id="{A6616293-A44C-4BE2-9168-2A6E72E01B2D}"/>
                </a:ext>
              </a:extLst>
            </p:cNvPr>
            <p:cNvGrpSpPr/>
            <p:nvPr/>
          </p:nvGrpSpPr>
          <p:grpSpPr>
            <a:xfrm>
              <a:off x="2731008" y="2605355"/>
              <a:ext cx="475488" cy="320553"/>
              <a:chOff x="1207008" y="2605354"/>
              <a:chExt cx="475488" cy="320553"/>
            </a:xfrm>
          </p:grpSpPr>
          <p:sp>
            <p:nvSpPr>
              <p:cNvPr id="98" name="Oval 97">
                <a:extLst>
                  <a:ext uri="{FF2B5EF4-FFF2-40B4-BE49-F238E27FC236}">
                    <a16:creationId xmlns:a16="http://schemas.microsoft.com/office/drawing/2014/main" id="{11DD6AC9-4811-4705-BD00-A0D7D7069999}"/>
                  </a:ext>
                </a:extLst>
              </p:cNvPr>
              <p:cNvSpPr/>
              <p:nvPr/>
            </p:nvSpPr>
            <p:spPr bwMode="auto">
              <a:xfrm>
                <a:off x="1235461" y="2659253"/>
                <a:ext cx="405077" cy="45719"/>
              </a:xfrm>
              <a:prstGeom prst="ellipse">
                <a:avLst/>
              </a:prstGeom>
              <a:noFill/>
              <a:ln w="9525" cap="flat" cmpd="sng" algn="ctr">
                <a:solidFill>
                  <a:srgbClr val="F79646"/>
                </a:solidFill>
                <a:prstDash val="solid"/>
                <a:round/>
                <a:headEnd type="none" w="med" len="med"/>
                <a:tailEnd type="none" w="med" len="med"/>
              </a:ln>
              <a:effectLst>
                <a:glow rad="127000">
                  <a:srgbClr val="F79646">
                    <a:alpha val="70000"/>
                  </a:srgbClr>
                </a:glow>
              </a:effec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eaLnBrk="0" fontAlgn="base" hangingPunct="0">
                  <a:spcBef>
                    <a:spcPct val="0"/>
                  </a:spcBef>
                  <a:spcAft>
                    <a:spcPct val="0"/>
                  </a:spcAft>
                </a:pPr>
                <a:endParaRPr lang="en-US" sz="1200">
                  <a:latin typeface="Arial Narrow" pitchFamily="34" charset="0"/>
                </a:endParaRPr>
              </a:p>
            </p:txBody>
          </p:sp>
          <p:pic>
            <p:nvPicPr>
              <p:cNvPr id="99" name="Picture 98">
                <a:extLst>
                  <a:ext uri="{FF2B5EF4-FFF2-40B4-BE49-F238E27FC236}">
                    <a16:creationId xmlns:a16="http://schemas.microsoft.com/office/drawing/2014/main" id="{95D0CA6B-EF53-429D-85A7-81DAEAFB5E21}"/>
                  </a:ext>
                </a:extLst>
              </p:cNvPr>
              <p:cNvPicPr>
                <a:picLocks noChangeAspect="1"/>
              </p:cNvPicPr>
              <p:nvPr/>
            </p:nvPicPr>
            <p:blipFill rotWithShape="1">
              <a:blip r:embed="rId15">
                <a:clrChange>
                  <a:clrFrom>
                    <a:srgbClr val="FFFFFF"/>
                  </a:clrFrom>
                  <a:clrTo>
                    <a:srgbClr val="FFFFFF">
                      <a:alpha val="0"/>
                    </a:srgbClr>
                  </a:clrTo>
                </a:clrChange>
                <a:grayscl/>
                <a:extLst>
                  <a:ext uri="{BEBA8EAE-BF5A-486C-A8C5-ECC9F3942E4B}">
                    <a14:imgProps xmlns:a14="http://schemas.microsoft.com/office/drawing/2010/main">
                      <a14:imgLayer r:embed="rId16">
                        <a14:imgEffect>
                          <a14:backgroundRemoval t="3178" b="96822" l="5350" r="96409">
                            <a14:foregroundMark x1="91545" y1="37964" x2="91545" y2="37964"/>
                            <a14:foregroundMark x1="95174" y1="34903" x2="95174" y2="34903"/>
                            <a14:foregroundMark x1="94126" y1="29900" x2="94126" y2="29900"/>
                            <a14:foregroundMark x1="96409" y1="29900" x2="96409" y2="29900"/>
                            <a14:foregroundMark x1="89375" y1="28723" x2="89375" y2="28723"/>
                            <a14:foregroundMark x1="85597" y1="23896" x2="73962" y2="22719"/>
                            <a14:foregroundMark x1="73962" y1="22719" x2="68649" y2="16363"/>
                            <a14:foregroundMark x1="68649" y1="16363" x2="50692" y2="9594"/>
                            <a14:foregroundMark x1="50692" y1="9594" x2="45492" y2="9594"/>
                            <a14:foregroundMark x1="45492" y1="9594" x2="24392" y2="18305"/>
                            <a14:foregroundMark x1="24392" y1="18305" x2="30715" y2="21954"/>
                            <a14:foregroundMark x1="30715" y1="21954" x2="73812" y2="22602"/>
                            <a14:foregroundMark x1="5387" y1="29723" x2="5387" y2="29723"/>
                            <a14:foregroundMark x1="50318" y1="3296" x2="50318" y2="3296"/>
                            <a14:foregroundMark x1="56004" y1="88405" x2="56004" y2="88405"/>
                            <a14:foregroundMark x1="56117" y1="95409" x2="56117" y2="95409"/>
                            <a14:foregroundMark x1="27647" y1="31313" x2="73401" y2="29900"/>
                            <a14:foregroundMark x1="73401" y1="29900" x2="66891" y2="25427"/>
                            <a14:foregroundMark x1="66891" y1="25427" x2="45455" y2="26780"/>
                            <a14:foregroundMark x1="45455" y1="26780" x2="33782" y2="26074"/>
                            <a14:foregroundMark x1="33782" y1="26074" x2="28919" y2="27546"/>
                            <a14:foregroundMark x1="28919" y1="27546" x2="28171" y2="30842"/>
                            <a14:foregroundMark x1="45080" y1="96822" x2="45080" y2="96822"/>
                            <a14:foregroundMark x1="68762" y1="28016" x2="68762" y2="28016"/>
                          </a14:backgroundRemoval>
                        </a14:imgEffect>
                      </a14:imgLayer>
                    </a14:imgProps>
                  </a:ext>
                </a:extLst>
              </a:blip>
              <a:srcRect l="3186" r="2597"/>
              <a:stretch/>
            </p:blipFill>
            <p:spPr>
              <a:xfrm rot="10800000" flipV="1">
                <a:off x="1207008" y="2605354"/>
                <a:ext cx="475488" cy="320553"/>
              </a:xfrm>
              <a:prstGeom prst="rect">
                <a:avLst/>
              </a:prstGeom>
            </p:spPr>
          </p:pic>
        </p:grpSp>
        <p:grpSp>
          <p:nvGrpSpPr>
            <p:cNvPr id="64" name="Group 63">
              <a:extLst>
                <a:ext uri="{FF2B5EF4-FFF2-40B4-BE49-F238E27FC236}">
                  <a16:creationId xmlns:a16="http://schemas.microsoft.com/office/drawing/2014/main" id="{EFEED254-88F2-4BDC-ADD0-AE80ACE296B8}"/>
                </a:ext>
              </a:extLst>
            </p:cNvPr>
            <p:cNvGrpSpPr>
              <a:grpSpLocks noChangeAspect="1"/>
            </p:cNvGrpSpPr>
            <p:nvPr/>
          </p:nvGrpSpPr>
          <p:grpSpPr>
            <a:xfrm>
              <a:off x="2737025" y="3602737"/>
              <a:ext cx="475488" cy="326893"/>
              <a:chOff x="1554480" y="3336262"/>
              <a:chExt cx="479073" cy="329357"/>
            </a:xfrm>
          </p:grpSpPr>
          <p:pic>
            <p:nvPicPr>
              <p:cNvPr id="96" name="Picture 95">
                <a:extLst>
                  <a:ext uri="{FF2B5EF4-FFF2-40B4-BE49-F238E27FC236}">
                    <a16:creationId xmlns:a16="http://schemas.microsoft.com/office/drawing/2014/main" id="{FE56C870-4B9E-43B0-A274-687EA99D5D68}"/>
                  </a:ext>
                </a:extLst>
              </p:cNvPr>
              <p:cNvPicPr>
                <a:picLocks noChangeAspect="1"/>
              </p:cNvPicPr>
              <p:nvPr/>
            </p:nvPicPr>
            <p:blipFill rotWithShape="1">
              <a:blip r:embed="rId15">
                <a:clrChange>
                  <a:clrFrom>
                    <a:srgbClr val="FFFFFF"/>
                  </a:clrFrom>
                  <a:clrTo>
                    <a:srgbClr val="FFFFFF">
                      <a:alpha val="0"/>
                    </a:srgbClr>
                  </a:clrTo>
                </a:clrChange>
                <a:grayscl/>
                <a:extLst>
                  <a:ext uri="{BEBA8EAE-BF5A-486C-A8C5-ECC9F3942E4B}">
                    <a14:imgProps xmlns:a14="http://schemas.microsoft.com/office/drawing/2010/main">
                      <a14:imgLayer r:embed="rId17">
                        <a14:imgEffect>
                          <a14:backgroundRemoval t="3178" b="96822" l="5350" r="96409">
                            <a14:foregroundMark x1="91545" y1="37964" x2="91545" y2="37964"/>
                            <a14:foregroundMark x1="95174" y1="34903" x2="95174" y2="34903"/>
                            <a14:foregroundMark x1="94126" y1="29900" x2="94126" y2="29900"/>
                            <a14:foregroundMark x1="96409" y1="29900" x2="96409" y2="29900"/>
                            <a14:foregroundMark x1="89375" y1="28723" x2="89375" y2="28723"/>
                            <a14:foregroundMark x1="85597" y1="23896" x2="73962" y2="22719"/>
                            <a14:foregroundMark x1="73962" y1="22719" x2="68649" y2="16363"/>
                            <a14:foregroundMark x1="68649" y1="16363" x2="50692" y2="9594"/>
                            <a14:foregroundMark x1="50692" y1="9594" x2="45492" y2="9594"/>
                            <a14:foregroundMark x1="45492" y1="9594" x2="24392" y2="18305"/>
                            <a14:foregroundMark x1="24392" y1="18305" x2="30715" y2="21954"/>
                            <a14:foregroundMark x1="30715" y1="21954" x2="73812" y2="22602"/>
                            <a14:foregroundMark x1="5387" y1="29723" x2="5387" y2="29723"/>
                            <a14:foregroundMark x1="50318" y1="3296" x2="50318" y2="3296"/>
                            <a14:foregroundMark x1="56004" y1="88405" x2="56004" y2="88405"/>
                            <a14:foregroundMark x1="56117" y1="95409" x2="56117" y2="95409"/>
                            <a14:foregroundMark x1="27647" y1="31313" x2="73401" y2="29900"/>
                            <a14:foregroundMark x1="73401" y1="29900" x2="66891" y2="25427"/>
                            <a14:foregroundMark x1="66891" y1="25427" x2="45455" y2="26780"/>
                            <a14:foregroundMark x1="45455" y1="26780" x2="33782" y2="26074"/>
                            <a14:foregroundMark x1="33782" y1="26074" x2="28919" y2="27546"/>
                            <a14:foregroundMark x1="28919" y1="27546" x2="28171" y2="30842"/>
                            <a14:foregroundMark x1="45080" y1="96822" x2="45080" y2="96822"/>
                            <a14:foregroundMark x1="68762" y1="28016" x2="68762" y2="28016"/>
                          </a14:backgroundRemoval>
                        </a14:imgEffect>
                      </a14:imgLayer>
                    </a14:imgProps>
                  </a:ext>
                </a:extLst>
              </a:blip>
              <a:srcRect l="3186" r="2597"/>
              <a:stretch/>
            </p:blipFill>
            <p:spPr>
              <a:xfrm rot="10800000" flipV="1">
                <a:off x="1558065" y="3336262"/>
                <a:ext cx="475488" cy="320553"/>
              </a:xfrm>
              <a:prstGeom prst="rect">
                <a:avLst/>
              </a:prstGeom>
            </p:spPr>
          </p:pic>
          <p:pic>
            <p:nvPicPr>
              <p:cNvPr id="97" name="Picture 96">
                <a:extLst>
                  <a:ext uri="{FF2B5EF4-FFF2-40B4-BE49-F238E27FC236}">
                    <a16:creationId xmlns:a16="http://schemas.microsoft.com/office/drawing/2014/main" id="{149FB22F-0F51-4C5E-9EBF-389551692CE7}"/>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8000" b="92400" l="1782" r="97773">
                            <a14:foregroundMark x1="8352" y1="31600" x2="8352" y2="31600"/>
                            <a14:foregroundMark x1="8352" y1="31600" x2="8352" y2="31600"/>
                            <a14:foregroundMark x1="9243" y1="22400" x2="9243" y2="22400"/>
                            <a14:foregroundMark x1="3786" y1="19200" x2="3786" y2="19200"/>
                            <a14:foregroundMark x1="1893" y1="17600" x2="1893" y2="17600"/>
                            <a14:foregroundMark x1="17817" y1="86800" x2="17817" y2="86800"/>
                            <a14:foregroundMark x1="43541" y1="11200" x2="43541" y2="11200"/>
                            <a14:foregroundMark x1="43541" y1="9600" x2="43541" y2="9600"/>
                            <a14:foregroundMark x1="43541" y1="9600" x2="43541" y2="9600"/>
                            <a14:foregroundMark x1="53675" y1="8000" x2="53675" y2="8000"/>
                            <a14:foregroundMark x1="96993" y1="29200" x2="96993" y2="29200"/>
                            <a14:foregroundMark x1="97773" y1="17600" x2="97773" y2="17600"/>
                            <a14:foregroundMark x1="36526" y1="47200" x2="36526" y2="47200"/>
                            <a14:foregroundMark x1="38085" y1="46400" x2="38085" y2="46400"/>
                            <a14:foregroundMark x1="35746" y1="53600" x2="35746" y2="53600"/>
                            <a14:foregroundMark x1="35746" y1="53600" x2="35746" y2="53600"/>
                            <a14:foregroundMark x1="35857" y1="53200" x2="35857" y2="53200"/>
                            <a14:foregroundMark x1="35969" y1="52800" x2="35969" y2="52800"/>
                            <a14:foregroundMark x1="15367" y1="37600" x2="15367" y2="37600"/>
                            <a14:foregroundMark x1="61247" y1="52800" x2="61247" y2="52800"/>
                            <a14:foregroundMark x1="63920" y1="53600" x2="63920" y2="53600"/>
                            <a14:foregroundMark x1="80958" y1="78800" x2="80958" y2="78800"/>
                            <a14:foregroundMark x1="15702" y1="43600" x2="15702" y2="43600"/>
                            <a14:backgroundMark x1="43875" y1="74800" x2="43875" y2="74800"/>
                            <a14:backgroundMark x1="46882" y1="73200" x2="46882" y2="73200"/>
                            <a14:backgroundMark x1="50891" y1="89600" x2="50891" y2="89600"/>
                            <a14:backgroundMark x1="40312" y1="82400" x2="40312" y2="82400"/>
                            <a14:backgroundMark x1="43875" y1="83600" x2="43875" y2="83600"/>
                            <a14:backgroundMark x1="40423" y1="96400" x2="45880" y2="95200"/>
                            <a14:backgroundMark x1="45880" y1="95200" x2="58129" y2="96400"/>
                            <a14:backgroundMark x1="58129" y1="96400" x2="54343" y2="81200"/>
                            <a14:backgroundMark x1="54343" y1="81200" x2="43096" y2="82800"/>
                            <a14:backgroundMark x1="43096" y1="82800" x2="40757" y2="95600"/>
                            <a14:backgroundMark x1="49666" y1="89600" x2="49666" y2="89600"/>
                            <a14:backgroundMark x1="47884" y1="89600" x2="47884" y2="89600"/>
                            <a14:backgroundMark x1="48886" y1="89600" x2="48886" y2="89600"/>
                            <a14:backgroundMark x1="49666" y1="89600" x2="49666" y2="89600"/>
                            <a14:backgroundMark x1="46325" y1="89600" x2="51782" y2="93200"/>
                            <a14:backgroundMark x1="51782" y1="93200" x2="46325" y2="91600"/>
                            <a14:backgroundMark x1="46325" y1="91600" x2="46325" y2="91600"/>
                            <a14:backgroundMark x1="19376" y1="78000" x2="19376" y2="78000"/>
                            <a14:backgroundMark x1="19710" y1="79200" x2="19710" y2="79200"/>
                            <a14:backgroundMark x1="19488" y1="78800" x2="19599" y2="78400"/>
                            <a14:backgroundMark x1="19822" y1="79200" x2="19822" y2="79200"/>
                            <a14:backgroundMark x1="19822" y1="78400" x2="19822" y2="78400"/>
                            <a14:backgroundMark x1="39532" y1="81200" x2="39532" y2="81200"/>
                            <a14:backgroundMark x1="15479" y1="50000" x2="15479" y2="50000"/>
                            <a14:backgroundMark x1="14588" y1="50800" x2="14588" y2="50800"/>
                            <a14:backgroundMark x1="14811" y1="51600" x2="14811" y2="51600"/>
                            <a14:backgroundMark x1="14699" y1="51600" x2="14699" y2="51600"/>
                            <a14:backgroundMark x1="15033" y1="49600" x2="15813" y2="51200"/>
                            <a14:backgroundMark x1="81626" y1="86400" x2="81626" y2="86400"/>
                            <a14:backgroundMark x1="81849" y1="85600" x2="81849" y2="85600"/>
                            <a14:backgroundMark x1="82183" y1="84000" x2="82183" y2="84000"/>
                            <a14:backgroundMark x1="81737" y1="85200" x2="81737" y2="85200"/>
                            <a14:backgroundMark x1="81180" y1="84400" x2="81180" y2="85600"/>
                            <a14:backgroundMark x1="81960" y1="88000" x2="81960" y2="88000"/>
                            <a14:backgroundMark x1="81849" y1="87200" x2="81849" y2="87200"/>
                          </a14:backgroundRemoval>
                        </a14:imgEffect>
                      </a14:imgLayer>
                    </a14:imgProps>
                  </a:ext>
                </a:extLst>
              </a:blip>
              <a:stretch>
                <a:fillRect/>
              </a:stretch>
            </p:blipFill>
            <p:spPr>
              <a:xfrm flipV="1">
                <a:off x="1554480" y="3533245"/>
                <a:ext cx="475488" cy="132374"/>
              </a:xfrm>
              <a:prstGeom prst="rect">
                <a:avLst/>
              </a:prstGeom>
            </p:spPr>
          </p:pic>
        </p:grpSp>
        <p:grpSp>
          <p:nvGrpSpPr>
            <p:cNvPr id="65" name="Group 64">
              <a:extLst>
                <a:ext uri="{FF2B5EF4-FFF2-40B4-BE49-F238E27FC236}">
                  <a16:creationId xmlns:a16="http://schemas.microsoft.com/office/drawing/2014/main" id="{B5CBC005-ADC2-4C70-B4E4-9603486B2C1A}"/>
                </a:ext>
              </a:extLst>
            </p:cNvPr>
            <p:cNvGrpSpPr/>
            <p:nvPr/>
          </p:nvGrpSpPr>
          <p:grpSpPr>
            <a:xfrm>
              <a:off x="7907439" y="4736593"/>
              <a:ext cx="771797" cy="405127"/>
              <a:chOff x="6383438" y="4893920"/>
              <a:chExt cx="771797" cy="405127"/>
            </a:xfrm>
          </p:grpSpPr>
          <p:pic>
            <p:nvPicPr>
              <p:cNvPr id="94" name="Picture 93">
                <a:extLst>
                  <a:ext uri="{FF2B5EF4-FFF2-40B4-BE49-F238E27FC236}">
                    <a16:creationId xmlns:a16="http://schemas.microsoft.com/office/drawing/2014/main" id="{4B0E74EA-03E7-4035-8CAC-1A85200C7162}"/>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383438" y="4893920"/>
                <a:ext cx="771797" cy="405127"/>
              </a:xfrm>
              <a:prstGeom prst="rect">
                <a:avLst/>
              </a:prstGeom>
            </p:spPr>
          </p:pic>
          <p:pic>
            <p:nvPicPr>
              <p:cNvPr id="95" name="Picture 94">
                <a:extLst>
                  <a:ext uri="{FF2B5EF4-FFF2-40B4-BE49-F238E27FC236}">
                    <a16:creationId xmlns:a16="http://schemas.microsoft.com/office/drawing/2014/main" id="{7413DB8E-5D4B-4D46-B83A-50EA75A12281}"/>
                  </a:ext>
                </a:extLst>
              </p:cNvPr>
              <p:cNvPicPr>
                <a:picLocks noChangeAspect="1"/>
              </p:cNvPicPr>
              <p:nvPr/>
            </p:nvPicPr>
            <p:blipFill>
              <a:blip r:embed="rId21">
                <a:grayscl/>
                <a:extLst>
                  <a:ext uri="{BEBA8EAE-BF5A-486C-A8C5-ECC9F3942E4B}">
                    <a14:imgProps xmlns:a14="http://schemas.microsoft.com/office/drawing/2010/main">
                      <a14:imgLayer r:embed="rId22">
                        <a14:imgEffect>
                          <a14:backgroundRemoval t="7264" b="90709" l="4685" r="95230">
                            <a14:foregroundMark x1="10647" y1="7939" x2="10647" y2="7939"/>
                            <a14:foregroundMark x1="4685" y1="7432" x2="4685" y2="7432"/>
                            <a14:foregroundMark x1="91312" y1="28041" x2="91312" y2="28041"/>
                            <a14:foregroundMark x1="95230" y1="27534" x2="95230" y2="27534"/>
                            <a14:foregroundMark x1="49915" y1="90709" x2="49915" y2="90709"/>
                          </a14:backgroundRemoval>
                        </a14:imgEffect>
                        <a14:imgEffect>
                          <a14:saturation sat="0"/>
                        </a14:imgEffect>
                      </a14:imgLayer>
                    </a14:imgProps>
                  </a:ext>
                </a:extLst>
              </a:blip>
              <a:stretch>
                <a:fillRect/>
              </a:stretch>
            </p:blipFill>
            <p:spPr>
              <a:xfrm rot="21222173">
                <a:off x="6552887" y="5029649"/>
                <a:ext cx="438912" cy="221325"/>
              </a:xfrm>
              <a:prstGeom prst="rect">
                <a:avLst/>
              </a:prstGeom>
              <a:effectLst>
                <a:glow rad="63500">
                  <a:srgbClr val="FFF873"/>
                </a:glow>
              </a:effectLst>
            </p:spPr>
          </p:pic>
        </p:grpSp>
        <p:sp>
          <p:nvSpPr>
            <p:cNvPr id="66" name="TextBox 67">
              <a:extLst>
                <a:ext uri="{FF2B5EF4-FFF2-40B4-BE49-F238E27FC236}">
                  <a16:creationId xmlns:a16="http://schemas.microsoft.com/office/drawing/2014/main" id="{134C5694-5FC0-41CA-A054-476B06176E2B}"/>
                </a:ext>
              </a:extLst>
            </p:cNvPr>
            <p:cNvSpPr txBox="1"/>
            <p:nvPr/>
          </p:nvSpPr>
          <p:spPr>
            <a:xfrm>
              <a:off x="8294420" y="3636246"/>
              <a:ext cx="319354" cy="161583"/>
            </a:xfrm>
            <a:prstGeom prst="rect">
              <a:avLst/>
            </a:prstGeom>
            <a:solidFill>
              <a:schemeClr val="bg1"/>
            </a:solidFill>
            <a:ln w="3175">
              <a:noFill/>
            </a:ln>
          </p:spPr>
          <p:txBody>
            <a:bodyPr wrap="square" lIns="0" tIns="0" rIns="0" bIns="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050" b="1">
                <a:solidFill>
                  <a:prstClr val="black"/>
                </a:solidFill>
                <a:latin typeface="Calibri"/>
              </a:endParaRPr>
            </a:p>
          </p:txBody>
        </p:sp>
        <p:sp>
          <p:nvSpPr>
            <p:cNvPr id="67" name="TextBox 68">
              <a:extLst>
                <a:ext uri="{FF2B5EF4-FFF2-40B4-BE49-F238E27FC236}">
                  <a16:creationId xmlns:a16="http://schemas.microsoft.com/office/drawing/2014/main" id="{0FE301C5-AE6B-43BF-80DB-8E16F20DE89C}"/>
                </a:ext>
              </a:extLst>
            </p:cNvPr>
            <p:cNvSpPr txBox="1"/>
            <p:nvPr/>
          </p:nvSpPr>
          <p:spPr>
            <a:xfrm>
              <a:off x="8293735" y="3636246"/>
              <a:ext cx="319354" cy="161583"/>
            </a:xfrm>
            <a:prstGeom prst="rect">
              <a:avLst/>
            </a:prstGeom>
            <a:solidFill>
              <a:srgbClr val="D58545">
                <a:alpha val="36000"/>
              </a:srgbClr>
            </a:solidFill>
            <a:ln w="3175">
              <a:noFill/>
            </a:ln>
          </p:spPr>
          <p:txBody>
            <a:bodyPr wrap="square" lIns="0" tIns="0" rIns="0" bIns="0" rtlCol="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050" b="1">
                <a:solidFill>
                  <a:prstClr val="black"/>
                </a:solidFill>
                <a:latin typeface="Calibri"/>
              </a:endParaRPr>
            </a:p>
          </p:txBody>
        </p:sp>
        <p:sp>
          <p:nvSpPr>
            <p:cNvPr id="68" name="TextBox 69">
              <a:extLst>
                <a:ext uri="{FF2B5EF4-FFF2-40B4-BE49-F238E27FC236}">
                  <a16:creationId xmlns:a16="http://schemas.microsoft.com/office/drawing/2014/main" id="{A889089C-D947-4517-B0DB-6CD52EE27C8A}"/>
                </a:ext>
              </a:extLst>
            </p:cNvPr>
            <p:cNvSpPr txBox="1"/>
            <p:nvPr/>
          </p:nvSpPr>
          <p:spPr>
            <a:xfrm>
              <a:off x="7899810" y="3584448"/>
              <a:ext cx="822960" cy="253916"/>
            </a:xfrm>
            <a:prstGeom prst="rect">
              <a:avLst/>
            </a:prstGeom>
            <a:noFill/>
            <a:ln w="3175">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b="1">
                  <a:solidFill>
                    <a:prstClr val="black"/>
                  </a:solidFill>
                  <a:latin typeface="Calibri"/>
                </a:rPr>
                <a:t>with CCRS</a:t>
              </a:r>
            </a:p>
          </p:txBody>
        </p:sp>
        <p:sp>
          <p:nvSpPr>
            <p:cNvPr id="69" name="TextBox 70">
              <a:extLst>
                <a:ext uri="{FF2B5EF4-FFF2-40B4-BE49-F238E27FC236}">
                  <a16:creationId xmlns:a16="http://schemas.microsoft.com/office/drawing/2014/main" id="{8C66E8CC-EAD2-4465-8047-7C5B1C74C539}"/>
                </a:ext>
              </a:extLst>
            </p:cNvPr>
            <p:cNvSpPr txBox="1"/>
            <p:nvPr/>
          </p:nvSpPr>
          <p:spPr>
            <a:xfrm>
              <a:off x="2621280" y="5751576"/>
              <a:ext cx="694944" cy="320040"/>
            </a:xfrm>
            <a:prstGeom prst="rect">
              <a:avLst/>
            </a:prstGeom>
            <a:noFill/>
            <a:ln w="38100">
              <a:solidFill>
                <a:srgbClr val="C00000"/>
              </a:solidFill>
            </a:ln>
          </p:spPr>
          <p:txBody>
            <a:bodyPr wrap="square" lIns="0" r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5000"/>
                </a:lnSpc>
              </a:pPr>
              <a:r>
                <a:rPr lang="en-US" sz="1050" b="1">
                  <a:solidFill>
                    <a:prstClr val="black"/>
                  </a:solidFill>
                  <a:latin typeface="Calibri"/>
                </a:rPr>
                <a:t>Mars 2020 (</a:t>
              </a:r>
              <a:r>
                <a:rPr lang="en-US" sz="1050" b="1" i="1">
                  <a:solidFill>
                    <a:prstClr val="black"/>
                  </a:solidFill>
                  <a:latin typeface="Calibri"/>
                </a:rPr>
                <a:t>JPL</a:t>
              </a:r>
              <a:r>
                <a:rPr lang="en-US" sz="1050" b="1">
                  <a:solidFill>
                    <a:prstClr val="black"/>
                  </a:solidFill>
                  <a:latin typeface="Calibri"/>
                </a:rPr>
                <a:t>)</a:t>
              </a:r>
            </a:p>
          </p:txBody>
        </p:sp>
        <p:sp>
          <p:nvSpPr>
            <p:cNvPr id="70" name="TextBox 71">
              <a:extLst>
                <a:ext uri="{FF2B5EF4-FFF2-40B4-BE49-F238E27FC236}">
                  <a16:creationId xmlns:a16="http://schemas.microsoft.com/office/drawing/2014/main" id="{ED65A7EC-0955-4AF8-A11E-8BBD5CA59E3B}"/>
                </a:ext>
              </a:extLst>
            </p:cNvPr>
            <p:cNvSpPr txBox="1"/>
            <p:nvPr/>
          </p:nvSpPr>
          <p:spPr>
            <a:xfrm>
              <a:off x="8433690" y="5751577"/>
              <a:ext cx="1856231" cy="354071"/>
            </a:xfrm>
            <a:prstGeom prst="rect">
              <a:avLst/>
            </a:prstGeom>
            <a:noFill/>
            <a:ln w="38100">
              <a:solidFill>
                <a:srgbClr val="FF6600"/>
              </a:solidFill>
            </a:ln>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0000"/>
                </a:lnSpc>
              </a:pPr>
              <a:r>
                <a:rPr lang="en-US" sz="1050" b="1">
                  <a:solidFill>
                    <a:prstClr val="black"/>
                  </a:solidFill>
                </a:rPr>
                <a:t>Sample Receiving Project (SRP) (</a:t>
              </a:r>
              <a:r>
                <a:rPr lang="en-US" sz="1050" b="1" i="1">
                  <a:solidFill>
                    <a:prstClr val="black"/>
                  </a:solidFill>
                </a:rPr>
                <a:t>NASA/ESA</a:t>
              </a:r>
              <a:r>
                <a:rPr lang="en-US" sz="1050" b="1">
                  <a:solidFill>
                    <a:prstClr val="black"/>
                  </a:solidFill>
                </a:rPr>
                <a:t>)</a:t>
              </a:r>
            </a:p>
          </p:txBody>
        </p:sp>
        <p:sp>
          <p:nvSpPr>
            <p:cNvPr id="71" name="Rectangle 70">
              <a:extLst>
                <a:ext uri="{FF2B5EF4-FFF2-40B4-BE49-F238E27FC236}">
                  <a16:creationId xmlns:a16="http://schemas.microsoft.com/office/drawing/2014/main" id="{D5992E15-7EA6-4C1F-BB38-E9B33257E27F}"/>
                </a:ext>
              </a:extLst>
            </p:cNvPr>
            <p:cNvSpPr/>
            <p:nvPr/>
          </p:nvSpPr>
          <p:spPr bwMode="auto">
            <a:xfrm flipV="1">
              <a:off x="1823931" y="5471008"/>
              <a:ext cx="8476488" cy="228600"/>
            </a:xfrm>
            <a:prstGeom prst="rect">
              <a:avLst/>
            </a:prstGeom>
            <a:solidFill>
              <a:srgbClr val="0070C0"/>
            </a:solidFill>
            <a:ln w="9525"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base" hangingPunct="0">
                <a:spcBef>
                  <a:spcPct val="0"/>
                </a:spcBef>
                <a:spcAft>
                  <a:spcPct val="0"/>
                </a:spcAft>
              </a:pPr>
              <a:endParaRPr lang="en-US" sz="1200">
                <a:solidFill>
                  <a:prstClr val="black"/>
                </a:solidFill>
                <a:latin typeface="Arial Narrow" pitchFamily="34" charset="0"/>
              </a:endParaRPr>
            </a:p>
          </p:txBody>
        </p:sp>
        <p:pic>
          <p:nvPicPr>
            <p:cNvPr id="72" name="Picture 71">
              <a:extLst>
                <a:ext uri="{FF2B5EF4-FFF2-40B4-BE49-F238E27FC236}">
                  <a16:creationId xmlns:a16="http://schemas.microsoft.com/office/drawing/2014/main" id="{F6C8E133-A4F1-4F1A-9A70-A4C284BAF0F2}"/>
                </a:ext>
              </a:extLst>
            </p:cNvPr>
            <p:cNvPicPr>
              <a:picLocks noChangeAspect="1" noChangeArrowheads="1"/>
            </p:cNvPicPr>
            <p:nvPr/>
          </p:nvPicPr>
          <p:blipFill>
            <a:blip r:embed="rId2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766140" y="5266944"/>
              <a:ext cx="645758" cy="640080"/>
            </a:xfrm>
            <a:prstGeom prst="rect">
              <a:avLst/>
            </a:prstGeom>
            <a:noFill/>
            <a:extLst>
              <a:ext uri="{909E8E84-426E-40dd-AFC4-6F175D3DCCD1}">
                <a14:hiddenFill xmlns:lc="http://schemas.openxmlformats.org/drawingml/2006/lockedCanvas" xmlns:a14="http://schemas.microsoft.com/office/drawing/2010/main" xmlns="">
                  <a:solidFill>
                    <a:srgbClr val="FFFFFF"/>
                  </a:solidFill>
                </a14:hiddenFill>
              </a:ext>
            </a:extLst>
          </p:spPr>
        </p:pic>
        <p:sp>
          <p:nvSpPr>
            <p:cNvPr id="73" name="Rectangle 72">
              <a:extLst>
                <a:ext uri="{FF2B5EF4-FFF2-40B4-BE49-F238E27FC236}">
                  <a16:creationId xmlns:a16="http://schemas.microsoft.com/office/drawing/2014/main" id="{EE942946-BDF9-4075-B39E-301A9C779B6E}"/>
                </a:ext>
              </a:extLst>
            </p:cNvPr>
            <p:cNvSpPr/>
            <p:nvPr/>
          </p:nvSpPr>
          <p:spPr>
            <a:xfrm>
              <a:off x="9662160" y="5413248"/>
              <a:ext cx="640080" cy="33855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a:solidFill>
                    <a:prstClr val="white"/>
                  </a:solidFill>
                  <a:latin typeface="Calibri"/>
                </a:rPr>
                <a:t>Earth</a:t>
              </a:r>
            </a:p>
          </p:txBody>
        </p:sp>
        <p:sp>
          <p:nvSpPr>
            <p:cNvPr id="74" name="Rectangle 73">
              <a:extLst>
                <a:ext uri="{FF2B5EF4-FFF2-40B4-BE49-F238E27FC236}">
                  <a16:creationId xmlns:a16="http://schemas.microsoft.com/office/drawing/2014/main" id="{4999F5BA-F41E-4C81-A44E-0F3C6CEF915A}"/>
                </a:ext>
              </a:extLst>
            </p:cNvPr>
            <p:cNvSpPr/>
            <p:nvPr/>
          </p:nvSpPr>
          <p:spPr>
            <a:xfrm>
              <a:off x="4495780" y="5449825"/>
              <a:ext cx="498856"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a:solidFill>
                    <a:prstClr val="white"/>
                  </a:solidFill>
                  <a:latin typeface="Calibri"/>
                </a:rPr>
                <a:t>2027</a:t>
              </a:r>
            </a:p>
          </p:txBody>
        </p:sp>
        <p:sp>
          <p:nvSpPr>
            <p:cNvPr id="75" name="Rectangle 74">
              <a:extLst>
                <a:ext uri="{FF2B5EF4-FFF2-40B4-BE49-F238E27FC236}">
                  <a16:creationId xmlns:a16="http://schemas.microsoft.com/office/drawing/2014/main" id="{5685C101-4405-493A-AE3E-DC882B168557}"/>
                </a:ext>
              </a:extLst>
            </p:cNvPr>
            <p:cNvSpPr/>
            <p:nvPr/>
          </p:nvSpPr>
          <p:spPr>
            <a:xfrm>
              <a:off x="6278880" y="5449825"/>
              <a:ext cx="498856"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a:solidFill>
                    <a:prstClr val="white"/>
                  </a:solidFill>
                  <a:latin typeface="Calibri"/>
                </a:rPr>
                <a:t>2028</a:t>
              </a:r>
            </a:p>
          </p:txBody>
        </p:sp>
        <p:sp>
          <p:nvSpPr>
            <p:cNvPr id="76" name="Rectangle 75">
              <a:extLst>
                <a:ext uri="{FF2B5EF4-FFF2-40B4-BE49-F238E27FC236}">
                  <a16:creationId xmlns:a16="http://schemas.microsoft.com/office/drawing/2014/main" id="{5D15F0A7-0607-432B-9ADB-283AEC44C836}"/>
                </a:ext>
              </a:extLst>
            </p:cNvPr>
            <p:cNvSpPr/>
            <p:nvPr/>
          </p:nvSpPr>
          <p:spPr>
            <a:xfrm>
              <a:off x="8040356" y="5449825"/>
              <a:ext cx="498856"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a:solidFill>
                    <a:prstClr val="white"/>
                  </a:solidFill>
                  <a:latin typeface="Calibri"/>
                </a:rPr>
                <a:t>2033</a:t>
              </a:r>
            </a:p>
          </p:txBody>
        </p:sp>
        <p:sp>
          <p:nvSpPr>
            <p:cNvPr id="77" name="Rectangle 76">
              <a:extLst>
                <a:ext uri="{FF2B5EF4-FFF2-40B4-BE49-F238E27FC236}">
                  <a16:creationId xmlns:a16="http://schemas.microsoft.com/office/drawing/2014/main" id="{1E8FE797-01FE-4894-994B-E75B932117C8}"/>
                </a:ext>
              </a:extLst>
            </p:cNvPr>
            <p:cNvSpPr/>
            <p:nvPr/>
          </p:nvSpPr>
          <p:spPr>
            <a:xfrm>
              <a:off x="2718434" y="5449984"/>
              <a:ext cx="498856"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a:solidFill>
                    <a:prstClr val="white"/>
                  </a:solidFill>
                  <a:latin typeface="Calibri"/>
                </a:rPr>
                <a:t>2020</a:t>
              </a:r>
            </a:p>
          </p:txBody>
        </p:sp>
        <p:sp>
          <p:nvSpPr>
            <p:cNvPr id="78" name="Rectangle 77">
              <a:extLst>
                <a:ext uri="{FF2B5EF4-FFF2-40B4-BE49-F238E27FC236}">
                  <a16:creationId xmlns:a16="http://schemas.microsoft.com/office/drawing/2014/main" id="{78F59FF3-4E7F-4411-B8E6-0B7190DD495D}"/>
                </a:ext>
              </a:extLst>
            </p:cNvPr>
            <p:cNvSpPr/>
            <p:nvPr/>
          </p:nvSpPr>
          <p:spPr>
            <a:xfrm>
              <a:off x="9918192" y="6263641"/>
              <a:ext cx="365760" cy="61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US" sz="400">
                  <a:solidFill>
                    <a:schemeClr val="tx1">
                      <a:lumMod val="65000"/>
                      <a:lumOff val="35000"/>
                    </a:schemeClr>
                  </a:solidFill>
                  <a:latin typeface="Arial" panose="020B0604020202020204" pitchFamily="34" charset="0"/>
                  <a:cs typeface="Arial" panose="020B0604020202020204" pitchFamily="34" charset="0"/>
                </a:rPr>
                <a:t>3 June 2022</a:t>
              </a:r>
            </a:p>
          </p:txBody>
        </p:sp>
        <p:sp>
          <p:nvSpPr>
            <p:cNvPr id="79" name="TextBox 80">
              <a:extLst>
                <a:ext uri="{FF2B5EF4-FFF2-40B4-BE49-F238E27FC236}">
                  <a16:creationId xmlns:a16="http://schemas.microsoft.com/office/drawing/2014/main" id="{B79EB604-5731-47DC-9014-F22044B7A378}"/>
                </a:ext>
              </a:extLst>
            </p:cNvPr>
            <p:cNvSpPr txBox="1"/>
            <p:nvPr/>
          </p:nvSpPr>
          <p:spPr>
            <a:xfrm>
              <a:off x="5693663" y="5751575"/>
              <a:ext cx="2295144" cy="675551"/>
            </a:xfrm>
            <a:prstGeom prst="rect">
              <a:avLst/>
            </a:prstGeom>
            <a:noFill/>
            <a:ln w="38100">
              <a:solidFill>
                <a:srgbClr val="00B050"/>
              </a:solidFill>
            </a:ln>
          </p:spPr>
          <p:txBody>
            <a:bodyPr wrap="square" lIns="0" r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5000"/>
                </a:lnSpc>
              </a:pPr>
              <a:r>
                <a:rPr lang="en-US" sz="1050" b="1">
                  <a:solidFill>
                    <a:prstClr val="black"/>
                  </a:solidFill>
                </a:rPr>
                <a:t>Sample Retrieval Lander (SRL) (</a:t>
              </a:r>
              <a:r>
                <a:rPr lang="en-US" sz="1050" b="1" i="1">
                  <a:solidFill>
                    <a:prstClr val="black"/>
                  </a:solidFill>
                  <a:latin typeface="Calibri"/>
                </a:rPr>
                <a:t>JPL</a:t>
              </a:r>
              <a:r>
                <a:rPr lang="en-US" sz="1050" b="1">
                  <a:solidFill>
                    <a:prstClr val="black"/>
                  </a:solidFill>
                  <a:latin typeface="Calibri"/>
                </a:rPr>
                <a:t>),</a:t>
              </a:r>
            </a:p>
            <a:p>
              <a:pPr algn="ctr">
                <a:lnSpc>
                  <a:spcPct val="75000"/>
                </a:lnSpc>
              </a:pPr>
              <a:r>
                <a:rPr lang="en-US" sz="1050" b="1">
                  <a:solidFill>
                    <a:prstClr val="black"/>
                  </a:solidFill>
                  <a:latin typeface="Calibri"/>
                </a:rPr>
                <a:t>with</a:t>
              </a:r>
            </a:p>
            <a:p>
              <a:pPr algn="ctr">
                <a:lnSpc>
                  <a:spcPct val="75000"/>
                </a:lnSpc>
              </a:pPr>
              <a:r>
                <a:rPr lang="en-US" sz="1050" b="1">
                  <a:solidFill>
                    <a:prstClr val="black"/>
                  </a:solidFill>
                </a:rPr>
                <a:t>Sample Fetch Helicopter(s) (SFH) (</a:t>
              </a:r>
              <a:r>
                <a:rPr lang="en-US" sz="1050" b="1" i="1">
                  <a:solidFill>
                    <a:prstClr val="black"/>
                  </a:solidFill>
                </a:rPr>
                <a:t>JPL</a:t>
              </a:r>
              <a:r>
                <a:rPr lang="en-US" sz="1050" b="1">
                  <a:solidFill>
                    <a:prstClr val="black"/>
                  </a:solidFill>
                </a:rPr>
                <a:t>)</a:t>
              </a:r>
            </a:p>
            <a:p>
              <a:pPr algn="ctr">
                <a:lnSpc>
                  <a:spcPct val="75000"/>
                </a:lnSpc>
              </a:pPr>
              <a:r>
                <a:rPr lang="en-US" sz="1050" b="1">
                  <a:solidFill>
                    <a:prstClr val="black"/>
                  </a:solidFill>
                  <a:latin typeface="Calibri"/>
                </a:rPr>
                <a:t>and Mars Ascent Vehicle (MAV) (</a:t>
              </a:r>
              <a:r>
                <a:rPr lang="en-US" sz="1050" b="1" i="1">
                  <a:solidFill>
                    <a:prstClr val="black"/>
                  </a:solidFill>
                  <a:latin typeface="Calibri"/>
                </a:rPr>
                <a:t>MSFC</a:t>
              </a:r>
              <a:r>
                <a:rPr lang="en-US" sz="1050" b="1">
                  <a:solidFill>
                    <a:prstClr val="black"/>
                  </a:solidFill>
                  <a:latin typeface="Calibri"/>
                </a:rPr>
                <a:t>)</a:t>
              </a:r>
            </a:p>
          </p:txBody>
        </p:sp>
        <p:sp>
          <p:nvSpPr>
            <p:cNvPr id="80" name="TextBox 81">
              <a:extLst>
                <a:ext uri="{FF2B5EF4-FFF2-40B4-BE49-F238E27FC236}">
                  <a16:creationId xmlns:a16="http://schemas.microsoft.com/office/drawing/2014/main" id="{5F05D470-5E77-4E75-9744-2950672D6A41}"/>
                </a:ext>
              </a:extLst>
            </p:cNvPr>
            <p:cNvSpPr txBox="1"/>
            <p:nvPr/>
          </p:nvSpPr>
          <p:spPr>
            <a:xfrm>
              <a:off x="3553968" y="5751575"/>
              <a:ext cx="2029968" cy="566928"/>
            </a:xfrm>
            <a:prstGeom prst="rect">
              <a:avLst/>
            </a:prstGeom>
            <a:noFill/>
            <a:ln w="38100">
              <a:solidFill>
                <a:srgbClr val="0070C0"/>
              </a:solidFill>
            </a:ln>
          </p:spPr>
          <p:txBody>
            <a:bodyPr wrap="square" lIns="0" rIns="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75000"/>
                </a:lnSpc>
              </a:pPr>
              <a:r>
                <a:rPr lang="en-US" sz="1050" b="1">
                  <a:solidFill>
                    <a:prstClr val="black"/>
                  </a:solidFill>
                  <a:latin typeface="Calibri"/>
                </a:rPr>
                <a:t>Earth Return Orbiter (ERO) (</a:t>
              </a:r>
              <a:r>
                <a:rPr lang="en-US" sz="1050" b="1" i="1">
                  <a:solidFill>
                    <a:prstClr val="black"/>
                  </a:solidFill>
                  <a:latin typeface="Calibri"/>
                </a:rPr>
                <a:t>ESA</a:t>
              </a:r>
              <a:r>
                <a:rPr lang="en-US" sz="1050" b="1">
                  <a:solidFill>
                    <a:prstClr val="black"/>
                  </a:solidFill>
                  <a:latin typeface="Calibri"/>
                </a:rPr>
                <a:t>), with</a:t>
              </a:r>
            </a:p>
            <a:p>
              <a:pPr algn="ctr">
                <a:lnSpc>
                  <a:spcPct val="75000"/>
                </a:lnSpc>
              </a:pPr>
              <a:r>
                <a:rPr lang="en-US" sz="1050" b="1">
                  <a:solidFill>
                    <a:prstClr val="black"/>
                  </a:solidFill>
                  <a:latin typeface="Calibri"/>
                </a:rPr>
                <a:t>Capture, Containment, and Return System (CCRS) (</a:t>
              </a:r>
              <a:r>
                <a:rPr lang="en-US" sz="1050" b="1" i="1">
                  <a:solidFill>
                    <a:prstClr val="black"/>
                  </a:solidFill>
                  <a:latin typeface="Calibri"/>
                </a:rPr>
                <a:t>GSFC</a:t>
              </a:r>
              <a:r>
                <a:rPr lang="en-US" sz="1050" b="1">
                  <a:solidFill>
                    <a:prstClr val="black"/>
                  </a:solidFill>
                  <a:latin typeface="Calibri"/>
                </a:rPr>
                <a:t>)</a:t>
              </a:r>
            </a:p>
          </p:txBody>
        </p:sp>
        <p:cxnSp>
          <p:nvCxnSpPr>
            <p:cNvPr id="81" name="Straight Arrow Connector 80">
              <a:extLst>
                <a:ext uri="{FF2B5EF4-FFF2-40B4-BE49-F238E27FC236}">
                  <a16:creationId xmlns:a16="http://schemas.microsoft.com/office/drawing/2014/main" id="{3A657869-F402-4A45-AE74-63FAB54A385A}"/>
                </a:ext>
              </a:extLst>
            </p:cNvPr>
            <p:cNvCxnSpPr>
              <a:cxnSpLocks/>
            </p:cNvCxnSpPr>
            <p:nvPr/>
          </p:nvCxnSpPr>
          <p:spPr bwMode="auto">
            <a:xfrm flipV="1">
              <a:off x="6525768" y="1874520"/>
              <a:ext cx="0" cy="758952"/>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82" name="Straight Arrow Connector 81">
              <a:extLst>
                <a:ext uri="{FF2B5EF4-FFF2-40B4-BE49-F238E27FC236}">
                  <a16:creationId xmlns:a16="http://schemas.microsoft.com/office/drawing/2014/main" id="{07BCCA21-F8B6-422A-850E-DD4FD8F171C5}"/>
                </a:ext>
              </a:extLst>
            </p:cNvPr>
            <p:cNvCxnSpPr>
              <a:cxnSpLocks/>
            </p:cNvCxnSpPr>
            <p:nvPr/>
          </p:nvCxnSpPr>
          <p:spPr bwMode="auto">
            <a:xfrm flipV="1">
              <a:off x="6528562" y="4078224"/>
              <a:ext cx="0" cy="201168"/>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83" name="Straight Arrow Connector 82">
              <a:extLst>
                <a:ext uri="{FF2B5EF4-FFF2-40B4-BE49-F238E27FC236}">
                  <a16:creationId xmlns:a16="http://schemas.microsoft.com/office/drawing/2014/main" id="{8539AB28-DF6D-4C00-9D61-97A0293EDF16}"/>
                </a:ext>
              </a:extLst>
            </p:cNvPr>
            <p:cNvCxnSpPr>
              <a:cxnSpLocks/>
            </p:cNvCxnSpPr>
            <p:nvPr/>
          </p:nvCxnSpPr>
          <p:spPr bwMode="auto">
            <a:xfrm flipV="1">
              <a:off x="6528562" y="3127248"/>
              <a:ext cx="0" cy="457200"/>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pic>
          <p:nvPicPr>
            <p:cNvPr id="84" name="Picture 83">
              <a:extLst>
                <a:ext uri="{FF2B5EF4-FFF2-40B4-BE49-F238E27FC236}">
                  <a16:creationId xmlns:a16="http://schemas.microsoft.com/office/drawing/2014/main" id="{30926EDE-C8D2-4C1C-BCD3-B2070FE1A241}"/>
                </a:ext>
              </a:extLst>
            </p:cNvPr>
            <p:cNvPicPr>
              <a:picLocks noChangeAspect="1"/>
            </p:cNvPicPr>
            <p:nvPr/>
          </p:nvPicPr>
          <p:blipFill>
            <a:blip r:embed="rId24" cstate="hqprint">
              <a:grayscl/>
              <a:extLst>
                <a:ext uri="{BEBA8EAE-BF5A-486C-A8C5-ECC9F3942E4B}">
                  <a14:imgProps xmlns:a14="http://schemas.microsoft.com/office/drawing/2010/main">
                    <a14:imgLayer r:embed="rId25">
                      <a14:imgEffect>
                        <a14:backgroundRemoval t="6767" b="92331" l="3660" r="96340">
                          <a14:foregroundMark x1="45750" y1="78496" x2="45750" y2="78496"/>
                          <a14:foregroundMark x1="50354" y1="92331" x2="50354" y2="92331"/>
                          <a14:foregroundMark x1="47107" y1="55038" x2="47107" y2="55038"/>
                          <a14:foregroundMark x1="31228" y1="61203" x2="50885" y2="68722"/>
                          <a14:foregroundMark x1="50885" y1="68722" x2="66706" y2="62406"/>
                          <a14:foregroundMark x1="66706" y1="62406" x2="46871" y2="50075"/>
                          <a14:foregroundMark x1="46871" y1="50075" x2="32822" y2="59098"/>
                          <a14:foregroundMark x1="32822" y1="59098" x2="32290" y2="60000"/>
                          <a14:foregroundMark x1="32881" y1="68722" x2="32763" y2="68271"/>
                          <a14:foregroundMark x1="34002" y1="63609" x2="34002" y2="63609"/>
                          <a14:foregroundMark x1="33825" y1="62406" x2="33825" y2="62406"/>
                          <a14:foregroundMark x1="43447" y1="63759" x2="43447" y2="63759"/>
                          <a14:foregroundMark x1="49882" y1="25414" x2="49882" y2="25414"/>
                          <a14:foregroundMark x1="42031" y1="35338" x2="56671" y2="34436"/>
                          <a14:foregroundMark x1="56671" y1="34436" x2="43979" y2="17293"/>
                          <a14:foregroundMark x1="43979" y1="17293" x2="41972" y2="34436"/>
                          <a14:foregroundMark x1="34770" y1="36541" x2="34770" y2="36541"/>
                          <a14:foregroundMark x1="34770" y1="16391" x2="34770" y2="16391"/>
                          <a14:foregroundMark x1="38489" y1="31729" x2="38489" y2="31729"/>
                          <a14:foregroundMark x1="38489" y1="31729" x2="38489" y2="31729"/>
                          <a14:foregroundMark x1="35065" y1="27068" x2="35065" y2="27068"/>
                          <a14:foregroundMark x1="35183" y1="18346" x2="35183" y2="18346"/>
                          <a14:foregroundMark x1="50236" y1="17143" x2="50236" y2="17143"/>
                          <a14:foregroundMark x1="53896" y1="17293" x2="53896" y2="17293"/>
                          <a14:foregroundMark x1="61157" y1="21504" x2="61157" y2="21504"/>
                          <a14:foregroundMark x1="57792" y1="20752" x2="57792" y2="20000"/>
                          <a14:foregroundMark x1="65762" y1="17895" x2="65762" y2="17895"/>
                          <a14:foregroundMark x1="64758" y1="27519" x2="64758" y2="27519"/>
                          <a14:foregroundMark x1="63282" y1="35038" x2="63282" y2="35038"/>
                          <a14:foregroundMark x1="64876" y1="17293" x2="64876" y2="17293"/>
                          <a14:foregroundMark x1="3837" y1="15338" x2="3837" y2="15338"/>
                          <a14:foregroundMark x1="48760" y1="7218" x2="48760" y2="7218"/>
                          <a14:foregroundMark x1="42444" y1="62406" x2="42385" y2="62857"/>
                          <a14:foregroundMark x1="32586" y1="61955" x2="32527" y2="61955"/>
                          <a14:foregroundMark x1="34002" y1="63308" x2="34002" y2="63308"/>
                          <a14:foregroundMark x1="34061" y1="61203" x2="34179" y2="61203"/>
                          <a14:foregroundMark x1="34179" y1="61955" x2="34179" y2="61955"/>
                          <a14:foregroundMark x1="62161" y1="15038" x2="62161" y2="15038"/>
                          <a14:foregroundMark x1="69303" y1="14887" x2="69303" y2="14887"/>
                          <a14:foregroundMark x1="81051" y1="14887" x2="81051" y2="14887"/>
                          <a14:foregroundMark x1="89492" y1="14887" x2="89492" y2="14887"/>
                          <a14:foregroundMark x1="91027" y1="14887" x2="91027" y2="14887"/>
                          <a14:foregroundMark x1="96399" y1="15038" x2="96399" y2="15038"/>
                          <a14:foregroundMark x1="40850" y1="21053" x2="40850" y2="21053"/>
                          <a14:foregroundMark x1="40850" y1="21053" x2="40850" y2="21053"/>
                          <a14:foregroundMark x1="58973" y1="23308" x2="58973" y2="23308"/>
                          <a14:foregroundMark x1="53896" y1="7820" x2="53896" y2="7820"/>
                          <a14:foregroundMark x1="49055" y1="6767" x2="49055" y2="6767"/>
                          <a14:foregroundMark x1="49055" y1="6767" x2="49055" y2="6767"/>
                          <a14:foregroundMark x1="49587" y1="6917" x2="49587" y2="6917"/>
                          <a14:foregroundMark x1="50354" y1="6917" x2="50354" y2="6917"/>
                          <a14:foregroundMark x1="51358" y1="6917" x2="51358" y2="6917"/>
                          <a14:foregroundMark x1="52479" y1="7068" x2="52479" y2="7068"/>
                          <a14:foregroundMark x1="52774" y1="6917" x2="54486" y2="7368"/>
                          <a14:foregroundMark x1="65998" y1="36992" x2="65998" y2="36992"/>
                          <a14:foregroundMark x1="64522" y1="34286" x2="64522" y2="34286"/>
                          <a14:foregroundMark x1="64227" y1="35940" x2="64227" y2="35940"/>
                          <a14:foregroundMark x1="63164" y1="32180" x2="63164" y2="32180"/>
                          <a14:foregroundMark x1="63695" y1="33233" x2="63695" y2="33233"/>
                          <a14:foregroundMark x1="64168" y1="33985" x2="64168" y2="33985"/>
                          <a14:foregroundMark x1="63518" y1="32782" x2="63518" y2="32782"/>
                          <a14:foregroundMark x1="63991" y1="33534" x2="63991" y2="33534"/>
                          <a14:foregroundMark x1="64876" y1="34737" x2="64876" y2="34737"/>
                          <a14:foregroundMark x1="62161" y1="33835" x2="62161" y2="33835"/>
                          <a14:foregroundMark x1="62456" y1="34286" x2="62456" y2="34286"/>
                          <a14:foregroundMark x1="63813" y1="33383" x2="63813" y2="33383"/>
                          <a14:foregroundMark x1="63400" y1="32782" x2="63400" y2="32782"/>
                          <a14:foregroundMark x1="63695" y1="35038" x2="63695" y2="35038"/>
                          <a14:foregroundMark x1="63991" y1="35338" x2="63991" y2="35338"/>
                          <a14:foregroundMark x1="64404" y1="35639" x2="64404" y2="35639"/>
                          <a14:foregroundMark x1="64640" y1="35789" x2="64640" y2="35789"/>
                          <a14:foregroundMark x1="64345" y1="35789" x2="64345" y2="35789"/>
                          <a14:foregroundMark x1="64109" y1="35489" x2="64109" y2="35489"/>
                          <a14:foregroundMark x1="64286" y1="35489" x2="64286" y2="35489"/>
                          <a14:foregroundMark x1="64345" y1="35489" x2="64345" y2="35489"/>
                          <a14:foregroundMark x1="63105" y1="34737" x2="63105" y2="34737"/>
                          <a14:foregroundMark x1="63282" y1="34737" x2="63282" y2="34737"/>
                          <a14:foregroundMark x1="35891" y1="34586" x2="35891" y2="34586"/>
                          <a14:foregroundMark x1="36305" y1="33985" x2="36305" y2="33985"/>
                          <a14:foregroundMark x1="36836" y1="33383" x2="36836" y2="33383"/>
                          <a14:foregroundMark x1="37780" y1="31729" x2="37780" y2="31729"/>
                          <a14:foregroundMark x1="37308" y1="32331" x2="37308" y2="32331"/>
                          <a14:foregroundMark x1="36541" y1="33383" x2="36541" y2="33383"/>
                          <a14:foregroundMark x1="35950" y1="35789" x2="35950" y2="35789"/>
                          <a14:foregroundMark x1="36305" y1="35639" x2="36305" y2="35639"/>
                          <a14:foregroundMark x1="36541" y1="35338" x2="36541" y2="35338"/>
                          <a14:foregroundMark x1="36895" y1="35038" x2="36895" y2="35038"/>
                          <a14:backgroundMark x1="15584" y1="68421" x2="15584" y2="68421"/>
                          <a14:backgroundMark x1="37190" y1="34135" x2="37190" y2="34135"/>
                          <a14:backgroundMark x1="37092" y1="33985" x2="37544" y2="33383"/>
                          <a14:backgroundMark x1="36640" y1="34586" x2="37092" y2="33985"/>
                          <a14:backgroundMark x1="37957" y1="32782" x2="37957" y2="32782"/>
                          <a14:backgroundMark x1="48701" y1="2707" x2="48701" y2="2707"/>
                          <a14:backgroundMark x1="63341" y1="33985" x2="63341" y2="33985"/>
                          <a14:backgroundMark x1="63932" y1="36842" x2="63932" y2="36842"/>
                          <a14:backgroundMark x1="63991" y1="34737" x2="63991" y2="34737"/>
                          <a14:backgroundMark x1="64463" y1="35338" x2="64463" y2="35338"/>
                          <a14:backgroundMark x1="64109" y1="36090" x2="64109" y2="36090"/>
                          <a14:backgroundMark x1="64227" y1="36541" x2="64227" y2="36541"/>
                          <a14:backgroundMark x1="62633" y1="32932" x2="62633" y2="32932"/>
                        </a14:backgroundRemoval>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flipV="1">
              <a:off x="6004561" y="3648456"/>
              <a:ext cx="1054367" cy="411480"/>
            </a:xfrm>
            <a:prstGeom prst="rect">
              <a:avLst/>
            </a:prstGeom>
          </p:spPr>
        </p:pic>
        <p:grpSp>
          <p:nvGrpSpPr>
            <p:cNvPr id="85" name="Group 84">
              <a:extLst>
                <a:ext uri="{FF2B5EF4-FFF2-40B4-BE49-F238E27FC236}">
                  <a16:creationId xmlns:a16="http://schemas.microsoft.com/office/drawing/2014/main" id="{72DCE274-DD83-40BD-B178-6B5E622966E4}"/>
                </a:ext>
              </a:extLst>
            </p:cNvPr>
            <p:cNvGrpSpPr/>
            <p:nvPr/>
          </p:nvGrpSpPr>
          <p:grpSpPr>
            <a:xfrm>
              <a:off x="6290818" y="2697480"/>
              <a:ext cx="475488" cy="367016"/>
              <a:chOff x="4909947" y="2631002"/>
              <a:chExt cx="475488" cy="367016"/>
            </a:xfrm>
          </p:grpSpPr>
          <p:sp>
            <p:nvSpPr>
              <p:cNvPr id="92" name="Oval 91">
                <a:extLst>
                  <a:ext uri="{FF2B5EF4-FFF2-40B4-BE49-F238E27FC236}">
                    <a16:creationId xmlns:a16="http://schemas.microsoft.com/office/drawing/2014/main" id="{29998007-8A2E-4C6B-BD3C-F24E73F98989}"/>
                  </a:ext>
                </a:extLst>
              </p:cNvPr>
              <p:cNvSpPr/>
              <p:nvPr/>
            </p:nvSpPr>
            <p:spPr bwMode="auto">
              <a:xfrm>
                <a:off x="4945788" y="2690156"/>
                <a:ext cx="405077" cy="45719"/>
              </a:xfrm>
              <a:prstGeom prst="ellipse">
                <a:avLst/>
              </a:prstGeom>
              <a:noFill/>
              <a:ln w="9525" cap="flat" cmpd="sng" algn="ctr">
                <a:solidFill>
                  <a:srgbClr val="F79646"/>
                </a:solidFill>
                <a:prstDash val="solid"/>
                <a:round/>
                <a:headEnd type="none" w="med" len="med"/>
                <a:tailEnd type="none" w="med" len="med"/>
              </a:ln>
              <a:effectLst>
                <a:glow rad="127000">
                  <a:srgbClr val="F79646">
                    <a:alpha val="70000"/>
                  </a:srgbClr>
                </a:glow>
              </a:effec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eaLnBrk="0" fontAlgn="base" hangingPunct="0">
                  <a:spcBef>
                    <a:spcPct val="0"/>
                  </a:spcBef>
                  <a:spcAft>
                    <a:spcPct val="0"/>
                  </a:spcAft>
                </a:pPr>
                <a:endParaRPr lang="en-US" sz="1200">
                  <a:latin typeface="Arial Narrow" pitchFamily="34" charset="0"/>
                </a:endParaRPr>
              </a:p>
            </p:txBody>
          </p:sp>
          <p:pic>
            <p:nvPicPr>
              <p:cNvPr id="93" name="Picture 92">
                <a:extLst>
                  <a:ext uri="{FF2B5EF4-FFF2-40B4-BE49-F238E27FC236}">
                    <a16:creationId xmlns:a16="http://schemas.microsoft.com/office/drawing/2014/main" id="{10A4BA79-3350-436E-8952-57FC6333DB4B}"/>
                  </a:ext>
                </a:extLst>
              </p:cNvPr>
              <p:cNvPicPr>
                <a:picLocks noChangeAspect="1"/>
              </p:cNvPicPr>
              <p:nvPr/>
            </p:nvPicPr>
            <p:blipFill>
              <a:blip r:embed="rId26" cstate="hqprint">
                <a:grayscl/>
                <a:extLst>
                  <a:ext uri="{BEBA8EAE-BF5A-486C-A8C5-ECC9F3942E4B}">
                    <a14:imgProps xmlns:a14="http://schemas.microsoft.com/office/drawing/2010/main">
                      <a14:imgLayer r:embed="rId27">
                        <a14:imgEffect>
                          <a14:backgroundRemoval t="2103" b="94860" l="4513" r="96751">
                            <a14:foregroundMark x1="24188" y1="43692" x2="24188" y2="43692"/>
                            <a14:foregroundMark x1="30325" y1="79907" x2="30325" y2="79907"/>
                            <a14:foregroundMark x1="44224" y1="76402" x2="44224" y2="76402"/>
                            <a14:foregroundMark x1="53249" y1="77570" x2="53249" y2="77570"/>
                            <a14:foregroundMark x1="48917" y1="94860" x2="48917" y2="94860"/>
                            <a14:foregroundMark x1="6679" y1="75000" x2="6679" y2="75000"/>
                            <a14:foregroundMark x1="94043" y1="74533" x2="94043" y2="74533"/>
                            <a14:foregroundMark x1="96931" y1="74766" x2="96931" y2="74766"/>
                            <a14:foregroundMark x1="6679" y1="67757" x2="6679" y2="67757"/>
                            <a14:foregroundMark x1="4693" y1="67757" x2="4693" y2="67757"/>
                            <a14:foregroundMark x1="15343" y1="65187" x2="15343" y2="65187"/>
                            <a14:foregroundMark x1="25451" y1="63318" x2="25451" y2="63318"/>
                            <a14:foregroundMark x1="25632" y1="61215" x2="25632" y2="61215"/>
                            <a14:foregroundMark x1="36823" y1="64019" x2="36823" y2="64019"/>
                            <a14:foregroundMark x1="63718" y1="64953" x2="63718" y2="64953"/>
                            <a14:foregroundMark x1="76354" y1="61215" x2="76354" y2="61215"/>
                            <a14:foregroundMark x1="76354" y1="61215" x2="76354" y2="61215"/>
                            <a14:foregroundMark x1="77437" y1="64019" x2="77437" y2="64019"/>
                            <a14:foregroundMark x1="77978" y1="63318" x2="77978" y2="63318"/>
                            <a14:foregroundMark x1="75812" y1="64486" x2="75812" y2="64486"/>
                            <a14:foregroundMark x1="71300" y1="58178" x2="72202" y2="68925"/>
                            <a14:foregroundMark x1="72202" y1="68925" x2="79242" y2="73598"/>
                            <a14:foregroundMark x1="79242" y1="73598" x2="81227" y2="62850"/>
                            <a14:foregroundMark x1="81227" y1="62850" x2="75632" y2="55607"/>
                            <a14:foregroundMark x1="75632" y1="55607" x2="71119" y2="59579"/>
                            <a14:foregroundMark x1="29783" y1="55841" x2="20397" y2="57710"/>
                            <a14:foregroundMark x1="20397" y1="57710" x2="25451" y2="67757"/>
                            <a14:foregroundMark x1="25451" y1="67757" x2="31949" y2="60047"/>
                            <a14:foregroundMark x1="31949" y1="60047" x2="28881" y2="56542"/>
                            <a14:foregroundMark x1="31408" y1="55140" x2="27437" y2="64720"/>
                            <a14:foregroundMark x1="27437" y1="64720" x2="42780" y2="69393"/>
                            <a14:foregroundMark x1="42780" y1="69393" x2="66426" y2="61682"/>
                            <a14:foregroundMark x1="66426" y1="61682" x2="71480" y2="69626"/>
                            <a14:foregroundMark x1="71480" y1="69626" x2="69495" y2="59579"/>
                            <a14:foregroundMark x1="69495" y1="59579" x2="64260" y2="48598"/>
                            <a14:foregroundMark x1="64260" y1="48598" x2="40975" y2="51869"/>
                            <a14:foregroundMark x1="40975" y1="51869" x2="26715" y2="59112"/>
                            <a14:foregroundMark x1="72383" y1="39720" x2="68231" y2="31075"/>
                            <a14:foregroundMark x1="68231" y1="31075" x2="60469" y2="26402"/>
                            <a14:foregroundMark x1="60469" y1="26402" x2="52527" y2="30841"/>
                            <a14:foregroundMark x1="52527" y1="30841" x2="60289" y2="45794"/>
                            <a14:foregroundMark x1="60289" y1="45794" x2="69314" y2="46729"/>
                            <a14:foregroundMark x1="69314" y1="46729" x2="71661" y2="39720"/>
                            <a14:foregroundMark x1="52888" y1="5841" x2="52888" y2="5841"/>
                            <a14:foregroundMark x1="85560" y1="64720" x2="85560" y2="64720"/>
                            <a14:foregroundMark x1="72202" y1="57944" x2="77256" y2="65888"/>
                            <a14:foregroundMark x1="77256" y1="65888" x2="75812" y2="54907"/>
                            <a14:foregroundMark x1="75812" y1="54907" x2="72202" y2="58879"/>
                            <a14:foregroundMark x1="55235" y1="2103" x2="55235" y2="2103"/>
                            <a14:foregroundMark x1="57401" y1="2103" x2="57401" y2="2103"/>
                            <a14:foregroundMark x1="57220" y1="2103" x2="57220" y2="2103"/>
                            <a14:foregroundMark x1="55235" y1="2336" x2="55235" y2="2336"/>
                            <a14:foregroundMark x1="57040" y1="2103" x2="57040" y2="2103"/>
                            <a14:foregroundMark x1="7220" y1="67056" x2="7220" y2="67056"/>
                            <a14:foregroundMark x1="56137" y1="2103" x2="56137" y2="2103"/>
                            <a14:foregroundMark x1="58484" y1="2103" x2="58484" y2="2103"/>
                            <a14:foregroundMark x1="59567" y1="2336" x2="59567" y2="2336"/>
                            <a14:foregroundMark x1="54874" y1="2103" x2="54874" y2="2103"/>
                            <a14:foregroundMark x1="52888" y1="2103" x2="52888" y2="2103"/>
                            <a14:foregroundMark x1="53610" y1="2336" x2="53610" y2="2336"/>
                            <a14:foregroundMark x1="53971" y1="2336" x2="53971" y2="2336"/>
                            <a14:foregroundMark x1="42419" y1="2103" x2="42419" y2="2103"/>
                            <a14:foregroundMark x1="41516" y1="2103" x2="41516" y2="2103"/>
                            <a14:foregroundMark x1="43321" y1="2103" x2="43321" y2="2103"/>
                            <a14:foregroundMark x1="44043" y1="2103" x2="44043" y2="2103"/>
                            <a14:foregroundMark x1="47112" y1="2336" x2="47112" y2="2336"/>
                            <a14:foregroundMark x1="45487" y1="2103" x2="45487" y2="2103"/>
                            <a14:foregroundMark x1="49097" y1="2103" x2="49097" y2="2103"/>
                            <a14:foregroundMark x1="50361" y1="2103" x2="50361" y2="2103"/>
                            <a14:foregroundMark x1="51264" y1="2103" x2="51264" y2="2103"/>
                            <a14:foregroundMark x1="51805" y1="2103" x2="51805" y2="2103"/>
                            <a14:foregroundMark x1="47834" y1="2336" x2="47834" y2="2336"/>
                            <a14:foregroundMark x1="46209" y1="2103" x2="46209" y2="2103"/>
                            <a14:foregroundMark x1="44404" y1="2103" x2="44404" y2="2103"/>
                            <a14:foregroundMark x1="41155" y1="2336" x2="41155" y2="2336"/>
                            <a14:foregroundMark x1="41155" y1="2103" x2="41155" y2="2103"/>
                            <a14:foregroundMark x1="41155" y1="2336" x2="41155" y2="2336"/>
                            <a14:foregroundMark x1="59386" y1="2103" x2="59386" y2="2103"/>
                            <a14:foregroundMark x1="59567" y1="2103" x2="59567" y2="2103"/>
                            <a14:backgroundMark x1="40975" y1="2103" x2="40975" y2="2103"/>
                            <a14:backgroundMark x1="41155" y1="2336" x2="41155" y2="2336"/>
                            <a14:backgroundMark x1="41155" y1="2336" x2="41155" y2="2336"/>
                            <a14:backgroundMark x1="41155" y1="2103" x2="41155" y2="2103"/>
                            <a14:backgroundMark x1="41155" y1="2336" x2="41155" y2="2336"/>
                          </a14:backgroundRemoval>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flipV="1">
                <a:off x="4909947" y="2631002"/>
                <a:ext cx="475488" cy="367016"/>
              </a:xfrm>
              <a:prstGeom prst="rect">
                <a:avLst/>
              </a:prstGeom>
            </p:spPr>
          </p:pic>
        </p:grpSp>
        <p:pic>
          <p:nvPicPr>
            <p:cNvPr id="86" name="Picture 85">
              <a:extLst>
                <a:ext uri="{FF2B5EF4-FFF2-40B4-BE49-F238E27FC236}">
                  <a16:creationId xmlns:a16="http://schemas.microsoft.com/office/drawing/2014/main" id="{3445C35D-0A63-481C-88A3-97238C2F8871}"/>
                </a:ext>
              </a:extLst>
            </p:cNvPr>
            <p:cNvPicPr>
              <a:picLocks noChangeAspect="1"/>
            </p:cNvPicPr>
            <p:nvPr/>
          </p:nvPicPr>
          <p:blipFill rotWithShape="1">
            <a:blip r:embed="rId28">
              <a:extLst>
                <a:ext uri="{BEBA8EAE-BF5A-486C-A8C5-ECC9F3942E4B}">
                  <a14:imgProps xmlns:a14="http://schemas.microsoft.com/office/drawing/2010/main">
                    <a14:imgLayer r:embed="rId29">
                      <a14:imgEffect>
                        <a14:backgroundRemoval t="14907" b="88820" l="5271" r="97105">
                          <a14:foregroundMark x1="7127" y1="27795" x2="7127" y2="27795"/>
                          <a14:foregroundMark x1="16258" y1="17547" x2="16258" y2="17547"/>
                          <a14:foregroundMark x1="5271" y1="56056" x2="5271" y2="56056"/>
                          <a14:foregroundMark x1="34298" y1="88509" x2="34298" y2="88509"/>
                          <a14:foregroundMark x1="44766" y1="18478" x2="44766" y2="18478"/>
                          <a14:foregroundMark x1="50631" y1="28261" x2="50631" y2="28261"/>
                          <a14:foregroundMark x1="55976" y1="37422" x2="55976" y2="37422"/>
                          <a14:foregroundMark x1="58278" y1="45497" x2="58278" y2="45497"/>
                          <a14:foregroundMark x1="60579" y1="44255" x2="51076" y2="24068"/>
                          <a14:foregroundMark x1="51076" y1="24068" x2="58426" y2="46273"/>
                          <a14:foregroundMark x1="58426" y1="46273" x2="60356" y2="44720"/>
                          <a14:foregroundMark x1="44543" y1="88975" x2="44543" y2="88975"/>
                          <a14:foregroundMark x1="43059" y1="88199" x2="43059" y2="88199"/>
                          <a14:foregroundMark x1="48478" y1="85093" x2="48478" y2="85093"/>
                          <a14:foregroundMark x1="49072" y1="82143" x2="49072" y2="82143"/>
                          <a14:foregroundMark x1="46251" y1="87578" x2="46251" y2="87578"/>
                          <a14:foregroundMark x1="50260" y1="81366" x2="50260" y2="81366"/>
                          <a14:foregroundMark x1="72532" y1="15062" x2="72532" y2="15062"/>
                          <a14:foregroundMark x1="92947" y1="50776" x2="92947" y2="50776"/>
                          <a14:foregroundMark x1="97105" y1="49379" x2="97105" y2="49379"/>
                          <a14:foregroundMark x1="66964" y1="69255" x2="66964" y2="69255"/>
                          <a14:foregroundMark x1="68003" y1="73602" x2="68003" y2="73602"/>
                          <a14:backgroundMark x1="67186" y1="64130" x2="67186" y2="64130"/>
                          <a14:backgroundMark x1="68300" y1="71894" x2="68300" y2="71894"/>
                          <a14:backgroundMark x1="68300" y1="67702" x2="68300" y2="67702"/>
                          <a14:backgroundMark x1="28805" y1="51863" x2="28805" y2="51863"/>
                          <a14:backgroundMark x1="65999" y1="74068" x2="65999" y2="74068"/>
                        </a14:backgroundRemoval>
                      </a14:imgEffect>
                    </a14:imgLayer>
                  </a14:imgProps>
                </a:ext>
              </a:extLst>
            </a:blip>
            <a:srcRect l="1002" t="10422" r="1215" b="3269"/>
            <a:stretch/>
          </p:blipFill>
          <p:spPr>
            <a:xfrm>
              <a:off x="6388608" y="1557998"/>
              <a:ext cx="694944" cy="293487"/>
            </a:xfrm>
            <a:prstGeom prst="rect">
              <a:avLst/>
            </a:prstGeom>
          </p:spPr>
        </p:pic>
        <p:cxnSp>
          <p:nvCxnSpPr>
            <p:cNvPr id="87" name="Straight Arrow Connector 86">
              <a:extLst>
                <a:ext uri="{FF2B5EF4-FFF2-40B4-BE49-F238E27FC236}">
                  <a16:creationId xmlns:a16="http://schemas.microsoft.com/office/drawing/2014/main" id="{F2224D5C-5F89-4EFD-9EDE-CD30B6C00F1B}"/>
                </a:ext>
              </a:extLst>
            </p:cNvPr>
            <p:cNvCxnSpPr>
              <a:cxnSpLocks/>
            </p:cNvCxnSpPr>
            <p:nvPr/>
          </p:nvCxnSpPr>
          <p:spPr bwMode="auto">
            <a:xfrm flipH="1">
              <a:off x="4660392" y="1938528"/>
              <a:ext cx="868680" cy="4088"/>
            </a:xfrm>
            <a:prstGeom prst="straightConnector1">
              <a:avLst/>
            </a:prstGeom>
            <a:noFill/>
            <a:ln w="38100" cap="flat" cmpd="sng" algn="ctr">
              <a:solidFill>
                <a:srgbClr val="00B050"/>
              </a:solidFill>
              <a:prstDash val="solid"/>
              <a:round/>
              <a:headEnd type="none" w="med" len="med"/>
              <a:tailEnd type="triangle" w="med" len="med"/>
            </a:ln>
            <a:effectLst/>
          </p:spPr>
        </p:cxnSp>
        <p:pic>
          <p:nvPicPr>
            <p:cNvPr id="88" name="Picture 87">
              <a:extLst>
                <a:ext uri="{FF2B5EF4-FFF2-40B4-BE49-F238E27FC236}">
                  <a16:creationId xmlns:a16="http://schemas.microsoft.com/office/drawing/2014/main" id="{22BF8610-4323-4792-86BE-C0ED09E2E8BE}"/>
                </a:ext>
              </a:extLst>
            </p:cNvPr>
            <p:cNvPicPr>
              <a:picLocks noChangeAspect="1"/>
            </p:cNvPicPr>
            <p:nvPr/>
          </p:nvPicPr>
          <p:blipFill>
            <a:blip r:embed="rId30">
              <a:biLevel thresh="50000"/>
              <a:extLst>
                <a:ext uri="{BEBA8EAE-BF5A-486C-A8C5-ECC9F3942E4B}">
                  <a14:imgProps xmlns:a14="http://schemas.microsoft.com/office/drawing/2010/main">
                    <a14:imgLayer r:embed="rId31">
                      <a14:imgEffect>
                        <a14:backgroundRemoval t="9914" b="93427" l="9981" r="89956">
                          <a14:foregroundMark x1="57062" y1="90841" x2="54991" y2="93427"/>
                          <a14:backgroundMark x1="47834" y1="77047" x2="47207" y2="75754"/>
                          <a14:backgroundMark x1="75267" y1="72522" x2="62649" y2="71659"/>
                          <a14:backgroundMark x1="62649" y1="71659" x2="59510" y2="74784"/>
                          <a14:backgroundMark x1="13810" y1="74353" x2="13810" y2="74353"/>
                          <a14:backgroundMark x1="15568" y1="72737" x2="15568" y2="72737"/>
                          <a14:backgroundMark x1="15254" y1="80927" x2="15254" y2="80927"/>
                          <a14:backgroundMark x1="13559" y1="82651" x2="13559" y2="82651"/>
                          <a14:backgroundMark x1="12932" y1="78448" x2="12932" y2="78448"/>
                          <a14:backgroundMark x1="64156" y1="66703" x2="64156" y2="66703"/>
                          <a14:backgroundMark x1="55869" y1="80927" x2="55869" y2="80927"/>
                          <a14:backgroundMark x1="56372" y1="84698" x2="56372" y2="84698"/>
                          <a14:backgroundMark x1="55744" y1="79310" x2="55744" y2="79310"/>
                          <a14:backgroundMark x1="54551" y1="80927" x2="54551" y2="80927"/>
                          <a14:backgroundMark x1="53986" y1="86961" x2="53986" y2="86961"/>
                          <a14:backgroundMark x1="82109" y1="69397" x2="82109" y2="69397"/>
                          <a14:backgroundMark x1="81544" y1="65194" x2="81607" y2="66272"/>
                          <a14:backgroundMark x1="81733" y1="72953" x2="81921" y2="73599"/>
                          <a14:backgroundMark x1="80477" y1="74461" x2="80477" y2="74461"/>
                          <a14:backgroundMark x1="80038" y1="71875" x2="80038" y2="71875"/>
                          <a14:backgroundMark x1="80665" y1="66487" x2="80665" y2="66487"/>
                          <a14:backgroundMark x1="32580" y1="70582" x2="32580" y2="70582"/>
                          <a14:backgroundMark x1="55556" y1="78233" x2="55807" y2="79203"/>
                          <a14:backgroundMark x1="54614" y1="79957" x2="54488" y2="80603"/>
                          <a14:backgroundMark x1="56811" y1="83082" x2="56811" y2="83082"/>
                          <a14:backgroundMark x1="55932" y1="88470" x2="55932" y2="88470"/>
                          <a14:backgroundMark x1="54363" y1="89440" x2="54363" y2="89440"/>
                        </a14:backgroundRemoval>
                      </a14:imgEffect>
                    </a14:imgLayer>
                  </a14:imgProps>
                </a:ext>
              </a:extLst>
            </a:blip>
            <a:stretch>
              <a:fillRect/>
            </a:stretch>
          </p:blipFill>
          <p:spPr>
            <a:xfrm>
              <a:off x="5657089" y="1702569"/>
              <a:ext cx="313931" cy="182880"/>
            </a:xfrm>
            <a:prstGeom prst="rect">
              <a:avLst/>
            </a:prstGeom>
          </p:spPr>
        </p:pic>
        <p:cxnSp>
          <p:nvCxnSpPr>
            <p:cNvPr id="89" name="Straight Arrow Connector 88">
              <a:extLst>
                <a:ext uri="{FF2B5EF4-FFF2-40B4-BE49-F238E27FC236}">
                  <a16:creationId xmlns:a16="http://schemas.microsoft.com/office/drawing/2014/main" id="{D11653C0-8263-4328-83C1-F7CB082964D9}"/>
                </a:ext>
              </a:extLst>
            </p:cNvPr>
            <p:cNvCxnSpPr>
              <a:cxnSpLocks/>
            </p:cNvCxnSpPr>
            <p:nvPr/>
          </p:nvCxnSpPr>
          <p:spPr bwMode="auto">
            <a:xfrm>
              <a:off x="4660392" y="1819656"/>
              <a:ext cx="868680" cy="0"/>
            </a:xfrm>
            <a:prstGeom prst="straightConnector1">
              <a:avLst/>
            </a:prstGeom>
            <a:noFill/>
            <a:ln w="38100" cap="flat" cmpd="sng" algn="ctr">
              <a:solidFill>
                <a:srgbClr val="00B050"/>
              </a:solidFill>
              <a:prstDash val="solid"/>
              <a:round/>
              <a:headEnd type="none" w="med" len="med"/>
              <a:tailEnd type="none" w="med" len="med"/>
            </a:ln>
            <a:effectLst/>
          </p:spPr>
        </p:cxnSp>
        <p:pic>
          <p:nvPicPr>
            <p:cNvPr id="90" name="Picture 89">
              <a:extLst>
                <a:ext uri="{FF2B5EF4-FFF2-40B4-BE49-F238E27FC236}">
                  <a16:creationId xmlns:a16="http://schemas.microsoft.com/office/drawing/2014/main" id="{BD2A75D0-A593-48D7-8705-3D9FDD4D6B20}"/>
                </a:ext>
              </a:extLst>
            </p:cNvPr>
            <p:cNvPicPr>
              <a:picLocks noChangeAspect="1"/>
            </p:cNvPicPr>
            <p:nvPr/>
          </p:nvPicPr>
          <p:blipFill>
            <a:blip r:embed="rId30">
              <a:biLevel thresh="50000"/>
              <a:extLst>
                <a:ext uri="{BEBA8EAE-BF5A-486C-A8C5-ECC9F3942E4B}">
                  <a14:imgProps xmlns:a14="http://schemas.microsoft.com/office/drawing/2010/main">
                    <a14:imgLayer r:embed="rId31">
                      <a14:imgEffect>
                        <a14:backgroundRemoval t="9914" b="93427" l="9981" r="89956">
                          <a14:foregroundMark x1="57062" y1="90841" x2="54991" y2="93427"/>
                          <a14:backgroundMark x1="47834" y1="77047" x2="47207" y2="75754"/>
                          <a14:backgroundMark x1="75267" y1="72522" x2="62649" y2="71659"/>
                          <a14:backgroundMark x1="62649" y1="71659" x2="59510" y2="74784"/>
                          <a14:backgroundMark x1="13810" y1="74353" x2="13810" y2="74353"/>
                          <a14:backgroundMark x1="15568" y1="72737" x2="15568" y2="72737"/>
                          <a14:backgroundMark x1="15254" y1="80927" x2="15254" y2="80927"/>
                          <a14:backgroundMark x1="13559" y1="82651" x2="13559" y2="82651"/>
                          <a14:backgroundMark x1="12932" y1="78448" x2="12932" y2="78448"/>
                          <a14:backgroundMark x1="64156" y1="66703" x2="64156" y2="66703"/>
                          <a14:backgroundMark x1="55869" y1="80927" x2="55869" y2="80927"/>
                          <a14:backgroundMark x1="56372" y1="84698" x2="56372" y2="84698"/>
                          <a14:backgroundMark x1="55744" y1="79310" x2="55744" y2="79310"/>
                          <a14:backgroundMark x1="54551" y1="80927" x2="54551" y2="80927"/>
                          <a14:backgroundMark x1="53986" y1="86961" x2="53986" y2="86961"/>
                          <a14:backgroundMark x1="82109" y1="69397" x2="82109" y2="69397"/>
                          <a14:backgroundMark x1="81544" y1="65194" x2="81607" y2="66272"/>
                          <a14:backgroundMark x1="81733" y1="72953" x2="81921" y2="73599"/>
                          <a14:backgroundMark x1="80477" y1="74461" x2="80477" y2="74461"/>
                          <a14:backgroundMark x1="80038" y1="71875" x2="80038" y2="71875"/>
                          <a14:backgroundMark x1="80665" y1="66487" x2="80665" y2="66487"/>
                          <a14:backgroundMark x1="32580" y1="70582" x2="32580" y2="70582"/>
                          <a14:backgroundMark x1="55556" y1="78233" x2="55807" y2="79203"/>
                          <a14:backgroundMark x1="54614" y1="79957" x2="54488" y2="80603"/>
                          <a14:backgroundMark x1="56811" y1="83082" x2="56811" y2="83082"/>
                          <a14:backgroundMark x1="55932" y1="88470" x2="55932" y2="88470"/>
                          <a14:backgroundMark x1="54363" y1="89440" x2="54363" y2="89440"/>
                        </a14:backgroundRemoval>
                      </a14:imgEffect>
                    </a14:imgLayer>
                  </a14:imgProps>
                </a:ext>
              </a:extLst>
            </a:blip>
            <a:stretch>
              <a:fillRect/>
            </a:stretch>
          </p:blipFill>
          <p:spPr>
            <a:xfrm>
              <a:off x="5538217" y="1858677"/>
              <a:ext cx="313931" cy="182880"/>
            </a:xfrm>
            <a:prstGeom prst="rect">
              <a:avLst/>
            </a:prstGeom>
          </p:spPr>
        </p:pic>
        <p:pic>
          <p:nvPicPr>
            <p:cNvPr id="91" name="Picture 90">
              <a:extLst>
                <a:ext uri="{FF2B5EF4-FFF2-40B4-BE49-F238E27FC236}">
                  <a16:creationId xmlns:a16="http://schemas.microsoft.com/office/drawing/2014/main" id="{DF3CCE3C-DDEF-4922-84D6-26F91EED401B}"/>
                </a:ext>
              </a:extLst>
            </p:cNvPr>
            <p:cNvPicPr>
              <a:picLocks noChangeAspect="1"/>
            </p:cNvPicPr>
            <p:nvPr/>
          </p:nvPicPr>
          <p:blipFill>
            <a:blip r:embed="rId32">
              <a:extLst>
                <a:ext uri="{BEBA8EAE-BF5A-486C-A8C5-ECC9F3942E4B}">
                  <a14:imgProps xmlns:a14="http://schemas.microsoft.com/office/drawing/2010/main">
                    <a14:imgLayer r:embed="rId33">
                      <a14:imgEffect>
                        <a14:backgroundRemoval t="779" b="99299" l="202" r="92339">
                          <a14:foregroundMark x1="39919" y1="11535" x2="39919" y2="11535"/>
                          <a14:foregroundMark x1="45363" y1="3235" x2="39919" y2="10249"/>
                          <a14:foregroundMark x1="39919" y1="10249" x2="48790" y2="17069"/>
                          <a14:foregroundMark x1="48790" y1="17069" x2="60484" y2="10405"/>
                          <a14:foregroundMark x1="60484" y1="10405" x2="55847" y2="3352"/>
                          <a14:foregroundMark x1="55847" y1="3352" x2="45363" y2="3235"/>
                          <a14:foregroundMark x1="7863" y1="39984" x2="14113" y2="85347"/>
                          <a14:foregroundMark x1="14113" y1="85347" x2="32258" y2="93531"/>
                          <a14:foregroundMark x1="36985" y1="94154" x2="63306" y2="97623"/>
                          <a14:foregroundMark x1="34625" y1="93843" x2="35801" y2="93998"/>
                          <a14:foregroundMark x1="32258" y1="93531" x2="33442" y2="93687"/>
                          <a14:foregroundMark x1="69019" y1="96220" x2="87903" y2="91582"/>
                          <a14:foregroundMark x1="63306" y1="97623" x2="69019" y2="96220"/>
                          <a14:foregroundMark x1="96711" y1="42557" x2="96739" y2="42401"/>
                          <a14:foregroundMark x1="96648" y1="42907" x2="96711" y2="42557"/>
                          <a14:foregroundMark x1="96620" y1="43063" x2="96648" y2="42907"/>
                          <a14:foregroundMark x1="96536" y1="43531" x2="96585" y2="43258"/>
                          <a14:foregroundMark x1="96508" y1="43687" x2="96536" y2="43531"/>
                          <a14:foregroundMark x1="96445" y1="44037" x2="96508" y2="43687"/>
                          <a14:foregroundMark x1="96389" y1="44349" x2="96445" y2="44037"/>
                          <a14:foregroundMark x1="95640" y1="48519" x2="95686" y2="48262"/>
                          <a14:foregroundMark x1="95591" y1="48792" x2="95640" y2="48519"/>
                          <a14:foregroundMark x1="95521" y1="49182" x2="95556" y2="48987"/>
                          <a14:foregroundMark x1="95451" y1="49571" x2="95521" y2="49182"/>
                          <a14:foregroundMark x1="95367" y1="50039" x2="95409" y2="49805"/>
                          <a14:foregroundMark x1="95297" y1="50429" x2="95367" y2="50039"/>
                          <a14:foregroundMark x1="95241" y1="50740" x2="95297" y2="50429"/>
                          <a14:foregroundMark x1="95192" y1="51013" x2="95241" y2="50740"/>
                          <a14:foregroundMark x1="95157" y1="51208" x2="95192" y2="51013"/>
                          <a14:foregroundMark x1="95108" y1="51481" x2="95157" y2="51208"/>
                          <a14:foregroundMark x1="95059" y1="51754" x2="95108" y2="51481"/>
                          <a14:foregroundMark x1="95017" y1="51988" x2="95059" y2="51754"/>
                          <a14:foregroundMark x1="94989" y1="52143" x2="95017" y2="51988"/>
                          <a14:foregroundMark x1="94947" y1="52377" x2="94989" y2="52143"/>
                          <a14:foregroundMark x1="94898" y1="52650" x2="94947" y2="52377"/>
                          <a14:foregroundMark x1="94870" y1="52806" x2="94898" y2="52650"/>
                          <a14:foregroundMark x1="94835" y1="53001" x2="94870" y2="52806"/>
                          <a14:foregroundMark x1="94793" y1="53235" x2="94835" y2="53001"/>
                          <a14:foregroundMark x1="94751" y1="53468" x2="94793" y2="53235"/>
                          <a14:foregroundMark x1="94716" y1="53663" x2="94751" y2="53468"/>
                          <a14:foregroundMark x1="94653" y1="54014" x2="94716" y2="53663"/>
                          <a14:foregroundMark x1="94618" y1="54209" x2="94653" y2="54014"/>
                          <a14:foregroundMark x1="94590" y1="54365" x2="94618" y2="54209"/>
                          <a14:foregroundMark x1="94541" y1="54638" x2="94590" y2="54365"/>
                          <a14:foregroundMark x1="94485" y1="54949" x2="94541" y2="54638"/>
                          <a14:foregroundMark x1="94457" y1="55105" x2="94485" y2="54949"/>
                          <a14:foregroundMark x1="94394" y1="55456" x2="94457" y2="55105"/>
                          <a14:foregroundMark x1="94345" y1="55729" x2="94394" y2="55456"/>
                          <a14:foregroundMark x1="94317" y1="55885" x2="94345" y2="55729"/>
                          <a14:foregroundMark x1="94275" y1="56118" x2="94317" y2="55885"/>
                          <a14:foregroundMark x1="94240" y1="56313" x2="94275" y2="56118"/>
                          <a14:foregroundMark x1="94191" y1="56586" x2="94240" y2="56313"/>
                          <a14:foregroundMark x1="94135" y1="56898" x2="94191" y2="56586"/>
                          <a14:foregroundMark x1="87903" y1="91582" x2="94135" y2="56898"/>
                          <a14:foregroundMark x1="62927" y1="40881" x2="37024" y2="39867"/>
                          <a14:foregroundMark x1="67908" y1="41076" x2="62927" y2="40881"/>
                          <a14:foregroundMark x1="96774" y1="42206" x2="67908" y2="41076"/>
                          <a14:foregroundMark x1="33065" y1="39712" x2="5847" y2="40647"/>
                          <a14:foregroundMark x1="37642" y1="79735" x2="38710" y2="94466"/>
                          <a14:foregroundMark x1="37600" y1="79150" x2="37642" y2="79735"/>
                          <a14:foregroundMark x1="37558" y1="78566" x2="37600" y2="79150"/>
                          <a14:foregroundMark x1="37518" y1="78020" x2="37558" y2="78566"/>
                          <a14:foregroundMark x1="37507" y1="77864" x2="37518" y2="78020"/>
                          <a14:foregroundMark x1="37490" y1="77631" x2="37507" y2="77864"/>
                          <a14:foregroundMark x1="37470" y1="77358" x2="37490" y2="77631"/>
                          <a14:foregroundMark x1="37450" y1="77085" x2="37470" y2="77358"/>
                          <a14:foregroundMark x1="37433" y1="76851" x2="37450" y2="77085"/>
                          <a14:foregroundMark x1="37408" y1="76500" x2="37433" y2="76851"/>
                          <a14:foregroundMark x1="37383" y1="76150" x2="37408" y2="76500"/>
                          <a14:foregroundMark x1="37366" y1="75916" x2="37383" y2="76150"/>
                          <a14:foregroundMark x1="37355" y1="75760" x2="37366" y2="75916"/>
                          <a14:foregroundMark x1="37343" y1="75604" x2="37355" y2="75760"/>
                          <a14:foregroundMark x1="37329" y1="75409" x2="37343" y2="75604"/>
                          <a14:foregroundMark x1="37309" y1="75136" x2="37329" y2="75409"/>
                          <a14:foregroundMark x1="37295" y1="74942" x2="37309" y2="75136"/>
                          <a14:foregroundMark x1="37278" y1="74708" x2="37295" y2="74942"/>
                          <a14:foregroundMark x1="37267" y1="74552" x2="37278" y2="74708"/>
                          <a14:foregroundMark x1="37256" y1="74396" x2="37267" y2="74552"/>
                          <a14:foregroundMark x1="37236" y1="74123" x2="37256" y2="74396"/>
                          <a14:foregroundMark x1="37222" y1="73928" x2="37236" y2="74123"/>
                          <a14:foregroundMark x1="37202" y1="73655" x2="37222" y2="73928"/>
                          <a14:foregroundMark x1="37188" y1="73461" x2="37202" y2="73655"/>
                          <a14:foregroundMark x1="37168" y1="73188" x2="37188" y2="73461"/>
                          <a14:foregroundMark x1="37151" y1="72954" x2="37168" y2="73188"/>
                          <a14:foregroundMark x1="37134" y1="72720" x2="37151" y2="72954"/>
                          <a14:foregroundMark x1="37117" y1="72486" x2="37134" y2="72720"/>
                          <a14:foregroundMark x1="37100" y1="72253" x2="37117" y2="72486"/>
                          <a14:foregroundMark x1="37069" y1="71824" x2="37100" y2="72253"/>
                          <a14:foregroundMark x1="37038" y1="71395" x2="37069" y2="71824"/>
                          <a14:foregroundMark x1="37027" y1="71239" x2="37038" y2="71395"/>
                          <a14:foregroundMark x1="37016" y1="71083" x2="37027" y2="71239"/>
                          <a14:foregroundMark x1="36999" y1="70850" x2="37016" y2="71083"/>
                          <a14:foregroundMark x1="36970" y1="70460" x2="36999" y2="70850"/>
                          <a14:foregroundMark x1="36953" y1="70226" x2="36970" y2="70460"/>
                          <a14:foregroundMark x1="36930" y1="69914" x2="36953" y2="70226"/>
                          <a14:foregroundMark x1="36919" y1="69758" x2="36930" y2="69914"/>
                          <a14:foregroundMark x1="36890" y1="69369" x2="36919" y2="69758"/>
                          <a14:foregroundMark x1="36876" y1="69174" x2="36890" y2="69369"/>
                          <a14:foregroundMark x1="36840" y1="68667" x2="36865" y2="69018"/>
                          <a14:foregroundMark x1="36826" y1="68472" x2="36840" y2="68667"/>
                          <a14:foregroundMark x1="36809" y1="68239" x2="36826" y2="68472"/>
                          <a14:foregroundMark x1="36682" y1="66489" x2="36699" y2="66719"/>
                          <a14:foregroundMark x1="36498" y1="63952" x2="36523" y2="64293"/>
                          <a14:foregroundMark x1="36481" y1="63718" x2="36498" y2="63952"/>
                          <a14:foregroundMark x1="36466" y1="63512" x2="36481" y2="63718"/>
                          <a14:foregroundMark x1="36028" y1="57482" x2="36042" y2="57677"/>
                          <a14:foregroundMark x1="36005" y1="57167" x2="36028" y2="57482"/>
                          <a14:foregroundMark x1="35517" y1="50429" x2="35538" y2="50718"/>
                          <a14:foregroundMark x1="35497" y1="50156" x2="35517" y2="50429"/>
                          <a14:foregroundMark x1="34849" y1="41231" x2="34866" y2="41462"/>
                          <a14:foregroundMark x1="34753" y1="39906" x2="34818" y2="40803"/>
                          <a14:foregroundMark x1="34728" y1="39556" x2="34742" y2="39751"/>
                          <a14:foregroundMark x1="34711" y1="39322" x2="34728" y2="39556"/>
                          <a14:foregroundMark x1="38710" y1="94466" x2="63790" y2="98345"/>
                          <a14:foregroundMark x1="69895" y1="98480" x2="92540" y2="92595"/>
                          <a14:foregroundMark x1="68544" y1="98831" x2="69895" y2="98480"/>
                          <a14:foregroundMark x1="69827" y1="40881" x2="69758" y2="40725"/>
                          <a14:foregroundMark x1="92540" y1="92595" x2="69827" y2="40881"/>
                          <a14:foregroundMark x1="69758" y1="40725" x2="36854" y2="39439"/>
                          <a14:foregroundMark x1="30746" y1="39439" x2="28629" y2="39595"/>
                          <a14:foregroundMark x1="54032" y1="47896" x2="54032" y2="47896"/>
                          <a14:foregroundMark x1="403" y1="87373" x2="403" y2="87373"/>
                          <a14:foregroundMark x1="2419" y1="99299" x2="2419" y2="99299"/>
                          <a14:foregroundMark x1="48589" y1="2338" x2="48589" y2="2338"/>
                          <a14:foregroundMark x1="47379" y1="1442" x2="47379" y2="1442"/>
                          <a14:foregroundMark x1="52016" y1="1832" x2="52016" y2="1832"/>
                          <a14:foregroundMark x1="47984" y1="896" x2="47984" y2="896"/>
                          <a14:foregroundMark x1="44556" y1="25253" x2="44556" y2="25253"/>
                          <a14:foregroundMark x1="54032" y1="27202" x2="54032" y2="27202"/>
                          <a14:foregroundMark x1="40524" y1="20694" x2="43750" y2="27670"/>
                          <a14:foregroundMark x1="43750" y1="27670" x2="54032" y2="20966"/>
                          <a14:foregroundMark x1="54032" y1="20966" x2="39315" y2="20460"/>
                          <a14:foregroundMark x1="55444" y1="1949" x2="55444" y2="1949"/>
                          <a14:foregroundMark x1="17339" y1="37646" x2="17339" y2="37646"/>
                          <a14:foregroundMark x1="17944" y1="36048" x2="17944" y2="36048"/>
                          <a14:foregroundMark x1="18347" y1="35269" x2="18347" y2="35269"/>
                          <a14:foregroundMark x1="81855" y1="37646" x2="81855" y2="37646"/>
                          <a14:foregroundMark x1="71371" y1="39439" x2="71371" y2="39439"/>
                          <a14:foregroundMark x1="80242" y1="34957" x2="80242" y2="34957"/>
                          <a14:foregroundMark x1="86492" y1="40608" x2="86492" y2="40608"/>
                          <a14:foregroundMark x1="84677" y1="35425" x2="84677" y2="35425"/>
                          <a14:foregroundMark x1="87702" y1="35698" x2="87702" y2="35698"/>
                          <a14:foregroundMark x1="23589" y1="45518" x2="23589" y2="45518"/>
                          <a14:foregroundMark x1="52621" y1="1325" x2="52621" y2="1325"/>
                          <a14:foregroundMark x1="52016" y1="974" x2="52016" y2="974"/>
                          <a14:foregroundMark x1="49597" y1="779" x2="49597" y2="779"/>
                          <a14:foregroundMark x1="57661" y1="1715" x2="57661" y2="1715"/>
                          <a14:foregroundMark x1="54637" y1="1208" x2="54637" y2="1208"/>
                          <a14:foregroundMark x1="89516" y1="45752" x2="89516" y2="45752"/>
                          <a14:foregroundMark x1="24597" y1="48792" x2="24597" y2="48792"/>
                          <a14:foregroundMark x1="23185" y1="56547" x2="23185" y2="56547"/>
                          <a14:foregroundMark x1="27419" y1="61730" x2="27419" y2="61730"/>
                          <a14:foregroundMark x1="25806" y1="44115" x2="26210" y2="61652"/>
                          <a14:foregroundMark x1="25000" y1="62627" x2="25000" y2="81489"/>
                          <a14:foregroundMark x1="58871" y1="91543" x2="58871" y2="91543"/>
                          <a14:foregroundMark x1="58871" y1="89244" x2="58871" y2="89244"/>
                          <a14:backgroundMark x1="11895" y1="10483" x2="11895" y2="10483"/>
                          <a14:backgroundMark x1="3831" y1="2065" x2="9073" y2="26656"/>
                          <a14:backgroundMark x1="9073" y1="26656" x2="20766" y2="33281"/>
                          <a14:backgroundMark x1="20766" y1="33281" x2="27419" y2="25565"/>
                          <a14:backgroundMark x1="27419" y1="25565" x2="23185" y2="2806"/>
                          <a14:backgroundMark x1="23185" y1="2806" x2="5847" y2="1949"/>
                          <a14:backgroundMark x1="58065" y1="1052" x2="94153" y2="1130"/>
                          <a14:backgroundMark x1="94153" y1="1130" x2="92137" y2="30125"/>
                          <a14:backgroundMark x1="92137" y1="30125" x2="72177" y2="23967"/>
                          <a14:backgroundMark x1="72177" y1="23967" x2="82056" y2="8769"/>
                          <a14:backgroundMark x1="82056" y1="8769" x2="67339" y2="2338"/>
                          <a14:backgroundMark x1="67339" y1="2338" x2="62702" y2="1442"/>
                          <a14:backgroundMark x1="48387" y1="312" x2="48387" y2="312"/>
                          <a14:backgroundMark x1="31855" y1="36282" x2="31855" y2="36282"/>
                          <a14:backgroundMark x1="2621" y1="46259" x2="2621" y2="46259"/>
                          <a14:backgroundMark x1="2621" y1="38270" x2="2621" y2="38270"/>
                          <a14:backgroundMark x1="1613" y1="41582" x2="1613" y2="41582"/>
                          <a14:backgroundMark x1="605" y1="43609" x2="605" y2="43609"/>
                          <a14:backgroundMark x1="1411" y1="48441" x2="1411" y2="48441"/>
                          <a14:backgroundMark x1="202" y1="50429" x2="202" y2="50429"/>
                          <a14:backgroundMark x1="2621" y1="49805" x2="2621" y2="49805"/>
                          <a14:backgroundMark x1="806" y1="52027" x2="806" y2="52027"/>
                          <a14:backgroundMark x1="1815" y1="55885" x2="1815" y2="55885"/>
                          <a14:backgroundMark x1="1815" y1="53468" x2="1815" y2="53468"/>
                          <a14:backgroundMark x1="1815" y1="57599" x2="1815" y2="57599"/>
                          <a14:backgroundMark x1="2419" y1="58885" x2="2419" y2="58885"/>
                          <a14:backgroundMark x1="1815" y1="60288" x2="1815" y2="60288"/>
                          <a14:backgroundMark x1="1815" y1="61574" x2="1815" y2="61574"/>
                          <a14:backgroundMark x1="2016" y1="63016" x2="2016" y2="63016"/>
                          <a14:backgroundMark x1="2016" y1="64536" x2="2016" y2="64536"/>
                          <a14:backgroundMark x1="1815" y1="65939" x2="1815" y2="65939"/>
                          <a14:backgroundMark x1="2016" y1="67420" x2="2016" y2="67420"/>
                          <a14:backgroundMark x1="1613" y1="69018" x2="1613" y2="69018"/>
                          <a14:backgroundMark x1="1613" y1="70538" x2="1613" y2="70538"/>
                          <a14:backgroundMark x1="2823" y1="71824" x2="2823" y2="71824"/>
                          <a14:backgroundMark x1="2823" y1="72837" x2="2823" y2="72837"/>
                          <a14:backgroundMark x1="1411" y1="74396" x2="1411" y2="74396"/>
                          <a14:backgroundMark x1="1411" y1="75643" x2="1411" y2="75643"/>
                          <a14:backgroundMark x1="1411" y1="77163" x2="1411" y2="77163"/>
                          <a14:backgroundMark x1="1815" y1="78761" x2="1815" y2="78761"/>
                          <a14:backgroundMark x1="1613" y1="80281" x2="1613" y2="80281"/>
                          <a14:backgroundMark x1="1411" y1="81761" x2="1411" y2="81761"/>
                          <a14:backgroundMark x1="1411" y1="83009" x2="1411" y2="83009"/>
                          <a14:backgroundMark x1="806" y1="88659" x2="806" y2="88659"/>
                          <a14:backgroundMark x1="806" y1="99104" x2="806" y2="99104"/>
                          <a14:backgroundMark x1="2823" y1="98714" x2="2823" y2="98714"/>
                          <a14:backgroundMark x1="2621" y1="99766" x2="2621" y2="99766"/>
                          <a14:backgroundMark x1="1411" y1="99454" x2="1411" y2="99454"/>
                          <a14:backgroundMark x1="1613" y1="99337" x2="1613" y2="99337"/>
                          <a14:backgroundMark x1="1815" y1="99454" x2="1815" y2="99454"/>
                          <a14:backgroundMark x1="1815" y1="99415" x2="1815" y2="99415"/>
                          <a14:backgroundMark x1="2016" y1="99299" x2="2016" y2="99299"/>
                          <a14:backgroundMark x1="2621" y1="99337" x2="2621" y2="99337"/>
                          <a14:backgroundMark x1="32661" y1="98987" x2="32661" y2="98987"/>
                          <a14:backgroundMark x1="65524" y1="98831" x2="65524" y2="98831"/>
                          <a14:backgroundMark x1="96371" y1="98831" x2="96371" y2="98831"/>
                          <a14:backgroundMark x1="66734" y1="98753" x2="66734" y2="98753"/>
                          <a14:backgroundMark x1="62702" y1="98675" x2="62702" y2="98675"/>
                          <a14:backgroundMark x1="33871" y1="81723" x2="33871" y2="81723"/>
                          <a14:backgroundMark x1="33266" y1="85503" x2="33266" y2="85503"/>
                          <a14:backgroundMark x1="34274" y1="87140" x2="34274" y2="87140"/>
                          <a14:backgroundMark x1="33871" y1="91894" x2="33871" y2="91894"/>
                          <a14:backgroundMark x1="33266" y1="93531" x2="33266" y2="93531"/>
                          <a14:backgroundMark x1="33669" y1="93687" x2="33669" y2="93687"/>
                          <a14:backgroundMark x1="33468" y1="95246" x2="33468" y2="95246"/>
                          <a14:backgroundMark x1="33669" y1="94973" x2="33669" y2="94973"/>
                          <a14:backgroundMark x1="33468" y1="94154" x2="33468" y2="94154"/>
                          <a14:backgroundMark x1="33468" y1="93998" x2="33468" y2="93998"/>
                          <a14:backgroundMark x1="33669" y1="93998" x2="33669" y2="93998"/>
                          <a14:backgroundMark x1="33871" y1="94037" x2="33871" y2="94037"/>
                          <a14:backgroundMark x1="33871" y1="93882" x2="33871" y2="93882"/>
                          <a14:backgroundMark x1="33871" y1="93843" x2="33871" y2="93843"/>
                          <a14:backgroundMark x1="34274" y1="93843" x2="34274" y2="93843"/>
                          <a14:backgroundMark x1="34274" y1="93804" x2="34274" y2="93804"/>
                          <a14:backgroundMark x1="34274" y1="94076" x2="34274" y2="94076"/>
                          <a14:backgroundMark x1="33468" y1="95752" x2="33468" y2="95752"/>
                          <a14:backgroundMark x1="33871" y1="96376" x2="33871" y2="96376"/>
                          <a14:backgroundMark x1="65323" y1="84762" x2="65323" y2="84762"/>
                          <a14:backgroundMark x1="65121" y1="94115" x2="65121" y2="94115"/>
                          <a14:backgroundMark x1="33065" y1="39556" x2="33065" y2="39556"/>
                          <a14:backgroundMark x1="33871" y1="45168" x2="33871" y2="45168"/>
                          <a14:backgroundMark x1="33266" y1="44271" x2="33266" y2="44271"/>
                          <a14:backgroundMark x1="33669" y1="42673" x2="33669" y2="42673"/>
                          <a14:backgroundMark x1="33669" y1="41465" x2="34274" y2="49571"/>
                          <a14:backgroundMark x1="33871" y1="41037" x2="33871" y2="41037"/>
                          <a14:backgroundMark x1="34274" y1="41231" x2="34274" y2="41231"/>
                          <a14:backgroundMark x1="34677" y1="41387" x2="34677" y2="41387"/>
                          <a14:backgroundMark x1="34274" y1="41076" x2="34274" y2="41076"/>
                          <a14:backgroundMark x1="32460" y1="40803" x2="32460" y2="40803"/>
                          <a14:backgroundMark x1="33871" y1="40920" x2="33871" y2="40920"/>
                          <a14:backgroundMark x1="34879" y1="41154" x2="34879" y2="41154"/>
                          <a14:backgroundMark x1="34476" y1="41621" x2="34476" y2="41621"/>
                          <a14:backgroundMark x1="34677" y1="41543" x2="34677" y2="41543"/>
                          <a14:backgroundMark x1="34677" y1="41387" x2="34677" y2="41387"/>
                          <a14:backgroundMark x1="34879" y1="41387" x2="34879" y2="41387"/>
                          <a14:backgroundMark x1="34476" y1="40920" x2="34476" y2="40920"/>
                          <a14:backgroundMark x1="33266" y1="40803" x2="33266" y2="40803"/>
                          <a14:backgroundMark x1="33468" y1="40803" x2="33468" y2="40803"/>
                          <a14:backgroundMark x1="33669" y1="40803" x2="33669" y2="40803"/>
                          <a14:backgroundMark x1="34476" y1="39751" x2="34476" y2="39751"/>
                          <a14:backgroundMark x1="34677" y1="39439" x2="34677" y2="39439"/>
                          <a14:backgroundMark x1="32056" y1="36945" x2="32056" y2="36945"/>
                          <a14:backgroundMark x1="32258" y1="37490" x2="32258" y2="37490"/>
                          <a14:backgroundMark x1="32460" y1="38153" x2="32460" y2="38153"/>
                          <a14:backgroundMark x1="33065" y1="38737" x2="33065" y2="38737"/>
                          <a14:backgroundMark x1="33468" y1="39166" x2="33468" y2="39166"/>
                          <a14:backgroundMark x1="34274" y1="39166" x2="34274" y2="39166"/>
                          <a14:backgroundMark x1="34677" y1="38932" x2="34677" y2="38932"/>
                          <a14:backgroundMark x1="34677" y1="39244" x2="34677" y2="39244"/>
                          <a14:backgroundMark x1="33871" y1="38893" x2="33871" y2="38893"/>
                          <a14:backgroundMark x1="34677" y1="39556" x2="34677" y2="39556"/>
                          <a14:backgroundMark x1="35081" y1="39556" x2="35081" y2="39556"/>
                          <a14:backgroundMark x1="33266" y1="38893" x2="34476" y2="39010"/>
                          <a14:backgroundMark x1="34879" y1="39556" x2="34879" y2="39556"/>
                          <a14:backgroundMark x1="35081" y1="39478" x2="35081" y2="39478"/>
                          <a14:backgroundMark x1="35887" y1="39439" x2="35887" y2="39439"/>
                          <a14:backgroundMark x1="35484" y1="39322" x2="35484" y2="39322"/>
                          <a14:backgroundMark x1="35484" y1="39244" x2="35484" y2="39244"/>
                          <a14:backgroundMark x1="35484" y1="39751" x2="35484" y2="39751"/>
                          <a14:backgroundMark x1="32460" y1="39906" x2="32460" y2="39906"/>
                          <a14:backgroundMark x1="32661" y1="39906" x2="32661" y2="39906"/>
                          <a14:backgroundMark x1="33266" y1="39867" x2="33266" y2="39867"/>
                          <a14:backgroundMark x1="35685" y1="39867" x2="35685" y2="39867"/>
                          <a14:backgroundMark x1="34274" y1="39945" x2="34274" y2="39945"/>
                          <a14:backgroundMark x1="36290" y1="39400" x2="36290" y2="39400"/>
                          <a14:backgroundMark x1="36089" y1="39829" x2="36089" y2="39829"/>
                          <a14:backgroundMark x1="33669" y1="39751" x2="33669" y2="39751"/>
                          <a14:backgroundMark x1="32661" y1="39712" x2="32661" y2="39712"/>
                          <a14:backgroundMark x1="64919" y1="38932" x2="64919" y2="38932"/>
                          <a14:backgroundMark x1="63710" y1="39867" x2="63710" y2="39867"/>
                          <a14:backgroundMark x1="64919" y1="41076" x2="64919" y2="41076"/>
                          <a14:backgroundMark x1="65323" y1="40959" x2="65323" y2="40959"/>
                          <a14:backgroundMark x1="66129" y1="40725" x2="66129" y2="40725"/>
                          <a14:backgroundMark x1="65524" y1="41426" x2="65524" y2="41426"/>
                          <a14:backgroundMark x1="66532" y1="40881" x2="66532" y2="40881"/>
                          <a14:backgroundMark x1="66532" y1="40725" x2="66532" y2="40725"/>
                          <a14:backgroundMark x1="64919" y1="41894" x2="66734" y2="44622"/>
                          <a14:backgroundMark x1="66331" y1="41193" x2="66331" y2="41193"/>
                          <a14:backgroundMark x1="66331" y1="41076" x2="66331" y2="41076"/>
                          <a14:backgroundMark x1="93347" y1="35620" x2="93347" y2="35620"/>
                          <a14:backgroundMark x1="94556" y1="36360" x2="94556" y2="36360"/>
                          <a14:backgroundMark x1="94960" y1="36867" x2="94960" y2="36867"/>
                          <a14:backgroundMark x1="94960" y1="37529" x2="94960" y2="37529"/>
                          <a14:backgroundMark x1="95363" y1="38504" x2="95363" y2="38504"/>
                          <a14:backgroundMark x1="89113" y1="35698" x2="89113" y2="35698"/>
                          <a14:backgroundMark x1="88710" y1="35542" x2="88710" y2="35542"/>
                          <a14:backgroundMark x1="95968" y1="38971" x2="95968" y2="38971"/>
                          <a14:backgroundMark x1="96774" y1="39361" x2="96774" y2="39361"/>
                          <a14:backgroundMark x1="96371" y1="39984" x2="96371" y2="39984"/>
                          <a14:backgroundMark x1="96976" y1="42557" x2="96976" y2="42557"/>
                          <a14:backgroundMark x1="96976" y1="43063" x2="96976" y2="43063"/>
                          <a14:backgroundMark x1="95766" y1="43687" x2="95766" y2="43687"/>
                          <a14:backgroundMark x1="95766" y1="44037" x2="95766" y2="44037"/>
                          <a14:backgroundMark x1="96774" y1="43531" x2="96774" y2="43531"/>
                          <a14:backgroundMark x1="95968" y1="44583" x2="95968" y2="44583"/>
                          <a14:backgroundMark x1="96371" y1="44349" x2="97379" y2="48246"/>
                          <a14:backgroundMark x1="96371" y1="42401" x2="96371" y2="42401"/>
                          <a14:backgroundMark x1="96371" y1="42284" x2="96371" y2="42284"/>
                          <a14:backgroundMark x1="96371" y1="42167" x2="96371" y2="42167"/>
                          <a14:backgroundMark x1="96774" y1="42907" x2="96774" y2="42907"/>
                          <a14:backgroundMark x1="96169" y1="42790" x2="96169" y2="42790"/>
                          <a14:backgroundMark x1="96169" y1="43258" x2="96169" y2="43258"/>
                          <a14:backgroundMark x1="96976" y1="43297" x2="96976" y2="43297"/>
                          <a14:backgroundMark x1="96371" y1="43765" x2="96371" y2="43765"/>
                          <a14:backgroundMark x1="96774" y1="44076" x2="96774" y2="44076"/>
                          <a14:backgroundMark x1="95766" y1="44232" x2="95766" y2="44232"/>
                          <a14:backgroundMark x1="96371" y1="43414" x2="96371" y2="43414"/>
                          <a14:backgroundMark x1="96169" y1="43180" x2="96169" y2="43180"/>
                          <a14:backgroundMark x1="97379" y1="42868" x2="97379" y2="42868"/>
                          <a14:backgroundMark x1="97177" y1="42362" x2="97177" y2="42362"/>
                          <a14:backgroundMark x1="97177" y1="42323" x2="97177" y2="42323"/>
                          <a14:backgroundMark x1="95968" y1="42673" x2="95968" y2="42673"/>
                          <a14:backgroundMark x1="95968" y1="48987" x2="95968" y2="48987"/>
                          <a14:backgroundMark x1="33468" y1="50156" x2="33468" y2="50156"/>
                          <a14:backgroundMark x1="34879" y1="49961" x2="34879" y2="49961"/>
                          <a14:backgroundMark x1="34879" y1="49766" x2="34879" y2="49766"/>
                          <a14:backgroundMark x1="33669" y1="50740" x2="35685" y2="57171"/>
                          <a14:backgroundMark x1="34879" y1="50740" x2="34879" y2="50740"/>
                          <a14:backgroundMark x1="35887" y1="50039" x2="35887" y2="50039"/>
                          <a14:backgroundMark x1="35685" y1="49727" x2="35685" y2="49727"/>
                          <a14:backgroundMark x1="35685" y1="50429" x2="35685" y2="50429"/>
                          <a14:backgroundMark x1="35685" y1="50779" x2="35685" y2="50779"/>
                          <a14:backgroundMark x1="35484" y1="50390" x2="35484" y2="50390"/>
                          <a14:backgroundMark x1="35081" y1="49688" x2="35081" y2="49688"/>
                          <a14:backgroundMark x1="34879" y1="50312" x2="34879" y2="50312"/>
                          <a14:backgroundMark x1="34879" y1="50078" x2="34879" y2="50078"/>
                          <a14:backgroundMark x1="35484" y1="50039" x2="35484" y2="50039"/>
                          <a14:backgroundMark x1="35685" y1="50234" x2="35685" y2="50234"/>
                          <a14:backgroundMark x1="35685" y1="49844" x2="35685" y2="49844"/>
                          <a14:backgroundMark x1="35685" y1="50585" x2="35685" y2="50585"/>
                          <a14:backgroundMark x1="54839" y1="468" x2="54839" y2="468"/>
                          <a14:backgroundMark x1="65524" y1="45246" x2="66331" y2="56547"/>
                          <a14:backgroundMark x1="33669" y1="81255" x2="33669" y2="81255"/>
                          <a14:backgroundMark x1="33669" y1="80748" x2="33669" y2="80748"/>
                          <a14:backgroundMark x1="33871" y1="80203" x2="33871" y2="80203"/>
                          <a14:backgroundMark x1="34274" y1="79735" x2="34274" y2="79735"/>
                          <a14:backgroundMark x1="34274" y1="79150" x2="34274" y2="79150"/>
                          <a14:backgroundMark x1="34274" y1="78566" x2="34274" y2="78566"/>
                          <a14:backgroundMark x1="34274" y1="78020" x2="34274" y2="78020"/>
                          <a14:backgroundMark x1="34274" y1="77358" x2="34274" y2="77358"/>
                          <a14:backgroundMark x1="34274" y1="76851" x2="34274" y2="76851"/>
                          <a14:backgroundMark x1="33871" y1="76345" x2="33871" y2="76345"/>
                          <a14:backgroundMark x1="33871" y1="75760" x2="33871" y2="75760"/>
                          <a14:backgroundMark x1="34274" y1="75136" x2="34274" y2="75136"/>
                          <a14:backgroundMark x1="34677" y1="74552" x2="34677" y2="74552"/>
                          <a14:backgroundMark x1="34677" y1="73928" x2="34677" y2="73928"/>
                          <a14:backgroundMark x1="34274" y1="73188" x2="34274" y2="73188"/>
                          <a14:backgroundMark x1="34476" y1="72486" x2="34476" y2="72486"/>
                          <a14:backgroundMark x1="34677" y1="71824" x2="34677" y2="71824"/>
                          <a14:backgroundMark x1="34677" y1="71239" x2="34677" y2="71239"/>
                          <a14:backgroundMark x1="34476" y1="70460" x2="34476" y2="70460"/>
                          <a14:backgroundMark x1="33871" y1="69914" x2="33871" y2="69914"/>
                          <a14:backgroundMark x1="33871" y1="69369" x2="33871" y2="69369"/>
                          <a14:backgroundMark x1="33669" y1="69018" x2="33669" y2="69018"/>
                          <a14:backgroundMark x1="33871" y1="68667" x2="33871" y2="68667"/>
                          <a14:backgroundMark x1="33669" y1="62510" x2="33669" y2="62510"/>
                          <a14:backgroundMark x1="64516" y1="83983" x2="64516" y2="83983"/>
                          <a14:backgroundMark x1="65323" y1="83164" x2="65323" y2="83164"/>
                          <a14:backgroundMark x1="65121" y1="82112" x2="65121" y2="82112"/>
                          <a14:backgroundMark x1="65323" y1="81021" x2="65323" y2="81021"/>
                          <a14:backgroundMark x1="65524" y1="79969" x2="65524" y2="79969"/>
                          <a14:backgroundMark x1="65726" y1="78878" x2="65726" y2="78878"/>
                          <a14:backgroundMark x1="65524" y1="77786" x2="65524" y2="77786"/>
                          <a14:backgroundMark x1="65323" y1="76617" x2="65323" y2="76617"/>
                          <a14:backgroundMark x1="65524" y1="75409" x2="65524" y2="75409"/>
                          <a14:backgroundMark x1="65323" y1="74318" x2="65323" y2="74318"/>
                          <a14:backgroundMark x1="65726" y1="72954" x2="65726" y2="72954"/>
                          <a14:backgroundMark x1="65726" y1="71512" x2="65726" y2="71512"/>
                          <a14:backgroundMark x1="65524" y1="70460" x2="65524" y2="70460"/>
                          <a14:backgroundMark x1="65524" y1="69252" x2="65524" y2="69252"/>
                          <a14:backgroundMark x1="65323" y1="68083" x2="65323" y2="68083"/>
                          <a14:backgroundMark x1="65121" y1="66797" x2="65121" y2="66797"/>
                          <a14:backgroundMark x1="65121" y1="65433" x2="65121" y2="65433"/>
                          <a14:backgroundMark x1="97379" y1="48792" x2="97379" y2="48792"/>
                          <a14:backgroundMark x1="96169" y1="49571" x2="96169" y2="49571"/>
                          <a14:backgroundMark x1="96774" y1="48207" x2="96774" y2="48207"/>
                          <a14:backgroundMark x1="96774" y1="48519" x2="96774" y2="48519"/>
                          <a14:backgroundMark x1="95766" y1="48324" x2="95766" y2="48324"/>
                          <a14:backgroundMark x1="97984" y1="97038" x2="97984" y2="97038"/>
                          <a14:backgroundMark x1="97177" y1="88075" x2="97177" y2="88075"/>
                          <a14:backgroundMark x1="96976" y1="86555" x2="96976" y2="86555"/>
                          <a14:backgroundMark x1="96976" y1="83944" x2="96976" y2="83944"/>
                          <a14:backgroundMark x1="96774" y1="82775" x2="96774" y2="82775"/>
                          <a14:backgroundMark x1="96169" y1="81450" x2="96169" y2="81450"/>
                          <a14:backgroundMark x1="95968" y1="80008" x2="95968" y2="80008"/>
                          <a14:backgroundMark x1="96774" y1="79462" x2="97379" y2="75526"/>
                          <a14:backgroundMark x1="96976" y1="75136" x2="96976" y2="64341"/>
                          <a14:backgroundMark x1="97177" y1="63718" x2="96976" y2="55495"/>
                          <a14:backgroundMark x1="96371" y1="55027" x2="96976" y2="48324"/>
                          <a14:backgroundMark x1="95968" y1="48675" x2="95968" y2="48675"/>
                          <a14:backgroundMark x1="95766" y1="48324" x2="95766" y2="48324"/>
                          <a14:backgroundMark x1="95766" y1="48246" x2="95766" y2="48246"/>
                          <a14:backgroundMark x1="95766" y1="48597" x2="95766" y2="48597"/>
                          <a14:backgroundMark x1="95766" y1="48870" x2="95766" y2="48870"/>
                          <a14:backgroundMark x1="95766" y1="49182" x2="95766" y2="49182"/>
                          <a14:backgroundMark x1="62702" y1="98675" x2="67339" y2="98675"/>
                          <a14:backgroundMark x1="67339" y1="99065" x2="67339" y2="99065"/>
                          <a14:backgroundMark x1="68952" y1="98480" x2="68952" y2="98480"/>
                          <a14:backgroundMark x1="69556" y1="98480" x2="69556" y2="98480"/>
                          <a14:backgroundMark x1="69960" y1="98363" x2="69960" y2="98363"/>
                          <a14:backgroundMark x1="67944" y1="98753" x2="67944" y2="98753"/>
                          <a14:backgroundMark x1="68952" y1="98792" x2="68952" y2="98792"/>
                          <a14:backgroundMark x1="68347" y1="98714" x2="68347" y2="98714"/>
                          <a14:backgroundMark x1="69355" y1="98714" x2="69355" y2="98714"/>
                          <a14:backgroundMark x1="68145" y1="99026" x2="68145" y2="99026"/>
                          <a14:backgroundMark x1="66331" y1="98948" x2="66331" y2="98948"/>
                          <a14:backgroundMark x1="68952" y1="98987" x2="68952" y2="98987"/>
                          <a14:backgroundMark x1="63710" y1="98480" x2="63710" y2="98480"/>
                          <a14:backgroundMark x1="64516" y1="98441" x2="64516" y2="98441"/>
                          <a14:backgroundMark x1="63508" y1="98363" x2="63508" y2="98363"/>
                          <a14:backgroundMark x1="61492" y1="98363" x2="61492" y2="98363"/>
                          <a14:backgroundMark x1="65121" y1="94739" x2="65121" y2="94739"/>
                          <a14:backgroundMark x1="66129" y1="95713" x2="66129" y2="95713"/>
                          <a14:backgroundMark x1="66129" y1="96220" x2="66129" y2="96220"/>
                          <a14:backgroundMark x1="89516" y1="99961" x2="89516" y2="99961"/>
                          <a14:backgroundMark x1="33871" y1="57911" x2="34879" y2="63523"/>
                          <a14:backgroundMark x1="33669" y1="64341" x2="34677" y2="66524"/>
                          <a14:backgroundMark x1="65524" y1="57210" x2="66331" y2="65004"/>
                          <a14:backgroundMark x1="33871" y1="66913" x2="33871" y2="68239"/>
                          <a14:backgroundMark x1="35685" y1="57288" x2="35685" y2="57288"/>
                          <a14:backgroundMark x1="35685" y1="57677" x2="35685" y2="57677"/>
                          <a14:backgroundMark x1="35685" y1="57872" x2="35685" y2="57872"/>
                          <a14:backgroundMark x1="35685" y1="57950" x2="35685" y2="57950"/>
                          <a14:backgroundMark x1="35685" y1="57599" x2="35685" y2="57599"/>
                          <a14:backgroundMark x1="36089" y1="57171" x2="36089" y2="57171"/>
                          <a14:backgroundMark x1="36089" y1="57482" x2="36089" y2="57482"/>
                          <a14:backgroundMark x1="36089" y1="57794" x2="36089" y2="57794"/>
                          <a14:backgroundMark x1="36089" y1="63523" x2="36089" y2="63523"/>
                          <a14:backgroundMark x1="36089" y1="63718" x2="36089" y2="63718"/>
                          <a14:backgroundMark x1="36089" y1="63952" x2="36089" y2="63952"/>
                          <a14:backgroundMark x1="36089" y1="64186" x2="36089" y2="64186"/>
                          <a14:backgroundMark x1="36089" y1="64458" x2="36089" y2="64458"/>
                          <a14:backgroundMark x1="36089" y1="63445" x2="36089" y2="63445"/>
                          <a14:backgroundMark x1="36290" y1="66446" x2="36290" y2="66446"/>
                          <a14:backgroundMark x1="36290" y1="66719" x2="36290" y2="66719"/>
                          <a14:backgroundMark x1="36290" y1="66836" x2="36290" y2="66836"/>
                          <a14:backgroundMark x1="36089" y1="68161" x2="36089" y2="68161"/>
                          <a14:backgroundMark x1="36089" y1="68316" x2="36089" y2="68316"/>
                          <a14:backgroundMark x1="36089" y1="68472" x2="36089" y2="68472"/>
                          <a14:backgroundMark x1="36290" y1="68667" x2="36290" y2="68667"/>
                          <a14:backgroundMark x1="36290" y1="68901" x2="36290" y2="68901"/>
                          <a14:backgroundMark x1="36089" y1="69174" x2="36089" y2="69174"/>
                          <a14:backgroundMark x1="36089" y1="69447" x2="36089" y2="69447"/>
                          <a14:backgroundMark x1="33468" y1="83944" x2="34677" y2="82346"/>
                          <a14:backgroundMark x1="36089" y1="69174" x2="36089" y2="69174"/>
                          <a14:backgroundMark x1="36089" y1="69135" x2="36089" y2="69135"/>
                          <a14:backgroundMark x1="36089" y1="69758" x2="36089" y2="69758"/>
                          <a14:backgroundMark x1="36089" y1="69992" x2="36089" y2="69992"/>
                          <a14:backgroundMark x1="36290" y1="70226" x2="36290" y2="70226"/>
                          <a14:backgroundMark x1="36492" y1="70460" x2="36492" y2="70460"/>
                          <a14:backgroundMark x1="36492" y1="70850" x2="36492" y2="70850"/>
                          <a14:backgroundMark x1="36492" y1="70733" x2="36492" y2="70733"/>
                          <a14:backgroundMark x1="36492" y1="71200" x2="36492" y2="71200"/>
                          <a14:backgroundMark x1="36492" y1="71395" x2="36492" y2="71395"/>
                          <a14:backgroundMark x1="36492" y1="71083" x2="36492" y2="71083"/>
                          <a14:backgroundMark x1="36492" y1="71512" x2="36492" y2="71512"/>
                          <a14:backgroundMark x1="36492" y1="71707" x2="36492" y2="71707"/>
                          <a14:backgroundMark x1="36492" y1="71941" x2="36492" y2="71941"/>
                          <a14:backgroundMark x1="36492" y1="72253" x2="36492" y2="72253"/>
                          <a14:backgroundMark x1="36492" y1="72408" x2="36492" y2="72408"/>
                          <a14:backgroundMark x1="36492" y1="72136" x2="36492" y2="72136"/>
                          <a14:backgroundMark x1="36492" y1="72720" x2="36492" y2="72720"/>
                          <a14:backgroundMark x1="36492" y1="72642" x2="36492" y2="72642"/>
                          <a14:backgroundMark x1="36492" y1="73071" x2="36492" y2="73071"/>
                          <a14:backgroundMark x1="36492" y1="73461" x2="36492" y2="73461"/>
                          <a14:backgroundMark x1="36492" y1="72954" x2="36492" y2="72954"/>
                          <a14:backgroundMark x1="36492" y1="73344" x2="36492" y2="73344"/>
                          <a14:backgroundMark x1="36492" y1="73655" x2="36492" y2="73655"/>
                          <a14:backgroundMark x1="36492" y1="73928" x2="36492" y2="73928"/>
                          <a14:backgroundMark x1="36492" y1="74123" x2="36492" y2="74123"/>
                          <a14:backgroundMark x1="36492" y1="74396" x2="36492" y2="74396"/>
                          <a14:backgroundMark x1="36492" y1="74552" x2="36492" y2="74552"/>
                          <a14:backgroundMark x1="36492" y1="74708" x2="36492" y2="74708"/>
                          <a14:backgroundMark x1="36895" y1="75058" x2="36895" y2="75058"/>
                          <a14:backgroundMark x1="36895" y1="75409" x2="36895" y2="75409"/>
                          <a14:backgroundMark x1="36895" y1="74942" x2="36895" y2="74942"/>
                          <a14:backgroundMark x1="36895" y1="75214" x2="36895" y2="75214"/>
                          <a14:backgroundMark x1="36492" y1="75604" x2="36492" y2="75604"/>
                          <a14:backgroundMark x1="36492" y1="75916" x2="36492" y2="75916"/>
                          <a14:backgroundMark x1="36492" y1="75760" x2="36492" y2="75760"/>
                          <a14:backgroundMark x1="36290" y1="76150" x2="36290" y2="76150"/>
                          <a14:backgroundMark x1="36492" y1="76267" x2="36492" y2="76267"/>
                          <a14:backgroundMark x1="36895" y1="76500" x2="36895" y2="76500"/>
                          <a14:backgroundMark x1="36492" y1="76617" x2="36492" y2="76617"/>
                          <a14:backgroundMark x1="36895" y1="76812" x2="36895" y2="76812"/>
                          <a14:backgroundMark x1="36492" y1="77085" x2="36492" y2="77085"/>
                          <a14:backgroundMark x1="36290" y1="77241" x2="36290" y2="77241"/>
                          <a14:backgroundMark x1="36290" y1="77397" x2="36290" y2="77397"/>
                          <a14:backgroundMark x1="36492" y1="77631" x2="36492" y2="77631"/>
                          <a14:backgroundMark x1="36089" y1="77864" x2="36089" y2="77864"/>
                          <a14:backgroundMark x1="36290" y1="77124" x2="36290" y2="77124"/>
                          <a14:backgroundMark x1="36492" y1="76189" x2="36492" y2="76189"/>
                          <a14:backgroundMark x1="36089" y1="74240" x2="36089" y2="74240"/>
                          <a14:backgroundMark x1="95565" y1="49454" x2="95565" y2="49454"/>
                          <a14:backgroundMark x1="96169" y1="49805" x2="96169" y2="49805"/>
                          <a14:backgroundMark x1="95968" y1="50039" x2="95968" y2="50039"/>
                          <a14:backgroundMark x1="95766" y1="49844" x2="95766" y2="49844"/>
                          <a14:backgroundMark x1="95363" y1="49688" x2="95363" y2="49688"/>
                          <a14:backgroundMark x1="95565" y1="50156" x2="95565" y2="50156"/>
                          <a14:backgroundMark x1="95565" y1="50039" x2="95565" y2="50039"/>
                          <a14:backgroundMark x1="95363" y1="50429" x2="95363" y2="50429"/>
                          <a14:backgroundMark x1="95363" y1="50740" x2="95363" y2="50740"/>
                          <a14:backgroundMark x1="95363" y1="51013" x2="95363" y2="51013"/>
                          <a14:backgroundMark x1="95363" y1="51208" x2="95363" y2="51208"/>
                          <a14:backgroundMark x1="94960" y1="55105" x2="94960" y2="55105"/>
                          <a14:backgroundMark x1="95363" y1="55456" x2="95363" y2="55456"/>
                          <a14:backgroundMark x1="95363" y1="55729" x2="95363" y2="55729"/>
                          <a14:backgroundMark x1="95363" y1="55885" x2="95363" y2="55885"/>
                          <a14:backgroundMark x1="95363" y1="56118" x2="95363" y2="56118"/>
                          <a14:backgroundMark x1="95565" y1="51481" x2="95565" y2="51481"/>
                          <a14:backgroundMark x1="95766" y1="51403" x2="95766" y2="51403"/>
                          <a14:backgroundMark x1="95766" y1="51754" x2="95766" y2="51754"/>
                          <a14:backgroundMark x1="95766" y1="51988" x2="95766" y2="51988"/>
                          <a14:backgroundMark x1="95766" y1="52143" x2="95766" y2="52143"/>
                          <a14:backgroundMark x1="95766" y1="52377" x2="95766" y2="52377"/>
                          <a14:backgroundMark x1="95766" y1="52494" x2="95766" y2="52494"/>
                          <a14:backgroundMark x1="95766" y1="52650" x2="95766" y2="52650"/>
                          <a14:backgroundMark x1="95766" y1="52806" x2="95766" y2="52806"/>
                          <a14:backgroundMark x1="95766" y1="53001" x2="95766" y2="53001"/>
                          <a14:backgroundMark x1="95766" y1="53235" x2="95766" y2="53235"/>
                          <a14:backgroundMark x1="95766" y1="53468" x2="95766" y2="53468"/>
                          <a14:backgroundMark x1="95766" y1="53663" x2="95766" y2="53663"/>
                          <a14:backgroundMark x1="95766" y1="54014" x2="95766" y2="54014"/>
                          <a14:backgroundMark x1="95766" y1="53897" x2="95766" y2="53897"/>
                          <a14:backgroundMark x1="95565" y1="54365" x2="95565" y2="54365"/>
                          <a14:backgroundMark x1="95565" y1="54287" x2="95565" y2="54287"/>
                          <a14:backgroundMark x1="95565" y1="54209" x2="95565" y2="54209"/>
                          <a14:backgroundMark x1="95565" y1="54638" x2="95565" y2="54638"/>
                          <a14:backgroundMark x1="94960" y1="55417" x2="94960" y2="55417"/>
                          <a14:backgroundMark x1="95363" y1="56313" x2="95363" y2="56313"/>
                          <a14:backgroundMark x1="95766" y1="56586" x2="95766" y2="56586"/>
                          <a14:backgroundMark x1="95766" y1="56898" x2="95766" y2="56898"/>
                          <a14:backgroundMark x1="95565" y1="55339" x2="95565" y2="55339"/>
                          <a14:backgroundMark x1="95565" y1="54949" x2="95565" y2="54949"/>
                          <a14:backgroundMark x1="95565" y1="54638" x2="95565" y2="54638"/>
                          <a14:backgroundMark x1="95565" y1="54599" x2="95565" y2="54599"/>
                        </a14:backgroundRemoval>
                      </a14:imgEffect>
                      <a14:imgEffect>
                        <a14:brightnessContrast contrast="-60000"/>
                      </a14:imgEffect>
                    </a14:imgLayer>
                  </a14:imgProps>
                </a:ext>
              </a:extLst>
            </a:blip>
            <a:stretch>
              <a:fillRect/>
            </a:stretch>
          </p:blipFill>
          <p:spPr>
            <a:xfrm>
              <a:off x="6425184" y="4361688"/>
              <a:ext cx="213868" cy="1106424"/>
            </a:xfrm>
            <a:prstGeom prst="rect">
              <a:avLst/>
            </a:prstGeom>
          </p:spPr>
        </p:pic>
      </p:grpSp>
      <p:sp>
        <p:nvSpPr>
          <p:cNvPr id="7" name="TextBox 6">
            <a:extLst>
              <a:ext uri="{FF2B5EF4-FFF2-40B4-BE49-F238E27FC236}">
                <a16:creationId xmlns:a16="http://schemas.microsoft.com/office/drawing/2014/main" id="{2779A7F6-E178-422A-821C-05E6F57E550C}"/>
              </a:ext>
            </a:extLst>
          </p:cNvPr>
          <p:cNvSpPr txBox="1"/>
          <p:nvPr/>
        </p:nvSpPr>
        <p:spPr>
          <a:xfrm>
            <a:off x="8826090" y="911611"/>
            <a:ext cx="3381075" cy="350865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t>CCRS is a GSFC payload on ESA’s Earth Return Orbiter (ERO) that:</a:t>
            </a:r>
          </a:p>
          <a:p>
            <a:endParaRPr lang="en-US" sz="2400" b="1" dirty="0"/>
          </a:p>
          <a:p>
            <a:pPr marL="285750" indent="-285750">
              <a:buFont typeface="Arial" panose="020B0604020202020204" pitchFamily="34" charset="0"/>
              <a:buChar char="•"/>
            </a:pPr>
            <a:r>
              <a:rPr lang="en-US" dirty="0"/>
              <a:t>Captures the Orbiting Sample (OS) in Mars Orbit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Contains and prepares the OS for Earth delivery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Returns Mars samples to Earth</a:t>
            </a:r>
          </a:p>
        </p:txBody>
      </p:sp>
      <p:sp>
        <p:nvSpPr>
          <p:cNvPr id="8" name="TextBox 3">
            <a:extLst>
              <a:ext uri="{FF2B5EF4-FFF2-40B4-BE49-F238E27FC236}">
                <a16:creationId xmlns:a16="http://schemas.microsoft.com/office/drawing/2014/main" id="{45A9B114-068F-86E5-A51F-C2EFC517450A}"/>
              </a:ext>
            </a:extLst>
          </p:cNvPr>
          <p:cNvSpPr txBox="1"/>
          <p:nvPr/>
        </p:nvSpPr>
        <p:spPr>
          <a:xfrm>
            <a:off x="8899632" y="5102991"/>
            <a:ext cx="3088680" cy="1574487"/>
          </a:xfrm>
          <a:prstGeom prst="rect">
            <a:avLst/>
          </a:prstGeom>
          <a:noFill/>
          <a:ln>
            <a:noFill/>
          </a:ln>
          <a:effectLst/>
        </p:spPr>
        <p:txBody>
          <a:bodyPr spcFirstLastPara="1" wrap="none" lIns="26775" tIns="26775" rIns="26775" bIns="26775"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b="1" dirty="0">
                <a:solidFill>
                  <a:srgbClr val="FF0000"/>
                </a:solidFill>
              </a:rPr>
              <a:t>Changes to the Campaign</a:t>
            </a:r>
          </a:p>
          <a:p>
            <a:pPr algn="just"/>
            <a:r>
              <a:rPr lang="en-US" b="1" dirty="0">
                <a:solidFill>
                  <a:srgbClr val="FF0000"/>
                </a:solidFill>
              </a:rPr>
              <a:t>Architecture and Dates may</a:t>
            </a:r>
          </a:p>
          <a:p>
            <a:pPr algn="just"/>
            <a:r>
              <a:rPr lang="en-US" b="1" dirty="0">
                <a:solidFill>
                  <a:srgbClr val="FF0000"/>
                </a:solidFill>
              </a:rPr>
              <a:t>change due to the September</a:t>
            </a:r>
          </a:p>
          <a:p>
            <a:pPr algn="just"/>
            <a:r>
              <a:rPr lang="en-US" b="1" dirty="0">
                <a:solidFill>
                  <a:srgbClr val="FF0000"/>
                </a:solidFill>
              </a:rPr>
              <a:t>2023 Independent Review</a:t>
            </a:r>
          </a:p>
          <a:p>
            <a:pPr algn="just"/>
            <a:r>
              <a:rPr lang="en-US" b="1" dirty="0">
                <a:solidFill>
                  <a:srgbClr val="FF0000"/>
                </a:solidFill>
              </a:rPr>
              <a:t>Board (IRB) Report</a:t>
            </a:r>
          </a:p>
          <a:p>
            <a:pPr marL="285750" indent="-285750" algn="l">
              <a:buFont typeface="Arial" panose="020B0604020202020204" pitchFamily="34" charset="0"/>
              <a:buChar char="•"/>
            </a:pPr>
            <a:endParaRPr lang="en-US" sz="1400" dirty="0"/>
          </a:p>
        </p:txBody>
      </p:sp>
      <p:sp>
        <p:nvSpPr>
          <p:cNvPr id="114" name="Oval 113">
            <a:extLst>
              <a:ext uri="{FF2B5EF4-FFF2-40B4-BE49-F238E27FC236}">
                <a16:creationId xmlns:a16="http://schemas.microsoft.com/office/drawing/2014/main" id="{2A54020E-8308-F7FE-D2AD-FE3B901B48D3}"/>
              </a:ext>
            </a:extLst>
          </p:cNvPr>
          <p:cNvSpPr/>
          <p:nvPr/>
        </p:nvSpPr>
        <p:spPr>
          <a:xfrm>
            <a:off x="6216991" y="2841229"/>
            <a:ext cx="1072675" cy="100353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0422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109A3-6204-CECB-516D-9C910D850D1D}"/>
              </a:ext>
            </a:extLst>
          </p:cNvPr>
          <p:cNvSpPr>
            <a:spLocks noGrp="1"/>
          </p:cNvSpPr>
          <p:nvPr>
            <p:ph type="title"/>
          </p:nvPr>
        </p:nvSpPr>
        <p:spPr/>
        <p:txBody>
          <a:bodyPr/>
          <a:lstStyle/>
          <a:p>
            <a:r>
              <a:rPr lang="en-US" sz="2800">
                <a:latin typeface="Arial"/>
                <a:cs typeface="Arial"/>
              </a:rPr>
              <a:t>Summary of CCRS Architecture and Key Functions</a:t>
            </a:r>
            <a:endParaRPr lang="en-US"/>
          </a:p>
        </p:txBody>
      </p:sp>
      <p:sp>
        <p:nvSpPr>
          <p:cNvPr id="4" name="Date Placeholder 3">
            <a:extLst>
              <a:ext uri="{FF2B5EF4-FFF2-40B4-BE49-F238E27FC236}">
                <a16:creationId xmlns:a16="http://schemas.microsoft.com/office/drawing/2014/main" id="{F442A66D-9A0F-F3A9-D6C4-96C5CBB0204B}"/>
              </a:ext>
            </a:extLst>
          </p:cNvPr>
          <p:cNvSpPr>
            <a:spLocks noGrp="1"/>
          </p:cNvSpPr>
          <p:nvPr>
            <p:ph type="dt" sz="half" idx="12"/>
          </p:nvPr>
        </p:nvSpPr>
        <p:spPr/>
        <p:txBody>
          <a:bodyPr/>
          <a:lstStyle/>
          <a:p>
            <a:r>
              <a:rPr lang="en-US" dirty="0"/>
              <a:t>LSU Physics Colloquium</a:t>
            </a:r>
          </a:p>
          <a:p>
            <a:r>
              <a:rPr lang="en-US" dirty="0"/>
              <a:t>Feb 8, 2024</a:t>
            </a:r>
          </a:p>
        </p:txBody>
      </p:sp>
      <p:sp>
        <p:nvSpPr>
          <p:cNvPr id="5" name="Slide Number Placeholder 4">
            <a:extLst>
              <a:ext uri="{FF2B5EF4-FFF2-40B4-BE49-F238E27FC236}">
                <a16:creationId xmlns:a16="http://schemas.microsoft.com/office/drawing/2014/main" id="{F520651F-91FE-A364-DBCE-F05F9ED121BF}"/>
              </a:ext>
            </a:extLst>
          </p:cNvPr>
          <p:cNvSpPr>
            <a:spLocks noGrp="1"/>
          </p:cNvSpPr>
          <p:nvPr>
            <p:ph type="sldNum" sz="quarter" idx="14"/>
          </p:nvPr>
        </p:nvSpPr>
        <p:spPr/>
        <p:txBody>
          <a:bodyPr/>
          <a:lstStyle/>
          <a:p>
            <a:pPr algn="ctr"/>
            <a:fld id="{2D04F4CF-F641-6E4E-8F87-8EB8AA2BFA51}" type="slidenum">
              <a:rPr lang="en-US" smtClean="0"/>
              <a:pPr algn="ctr"/>
              <a:t>8</a:t>
            </a:fld>
            <a:endParaRPr lang="en-US"/>
          </a:p>
        </p:txBody>
      </p:sp>
      <p:pic>
        <p:nvPicPr>
          <p:cNvPr id="26" name="Picture 25">
            <a:extLst>
              <a:ext uri="{FF2B5EF4-FFF2-40B4-BE49-F238E27FC236}">
                <a16:creationId xmlns:a16="http://schemas.microsoft.com/office/drawing/2014/main" id="{97FA38D2-6B49-D82D-EC63-521D04DCB73C}"/>
              </a:ext>
            </a:extLst>
          </p:cNvPr>
          <p:cNvPicPr>
            <a:picLocks noChangeAspect="1"/>
          </p:cNvPicPr>
          <p:nvPr/>
        </p:nvPicPr>
        <p:blipFill rotWithShape="1">
          <a:blip r:embed="rId3"/>
          <a:srcRect r="28089"/>
          <a:stretch/>
        </p:blipFill>
        <p:spPr>
          <a:xfrm>
            <a:off x="3886200" y="872359"/>
            <a:ext cx="8187765" cy="5620516"/>
          </a:xfrm>
          <a:prstGeom prst="rect">
            <a:avLst/>
          </a:prstGeom>
        </p:spPr>
      </p:pic>
      <p:sp>
        <p:nvSpPr>
          <p:cNvPr id="6" name="Rectangle: Rounded Corners 5">
            <a:extLst>
              <a:ext uri="{FF2B5EF4-FFF2-40B4-BE49-F238E27FC236}">
                <a16:creationId xmlns:a16="http://schemas.microsoft.com/office/drawing/2014/main" id="{05A2DB95-5AEF-5562-3246-BBC37F5A19E7}"/>
              </a:ext>
            </a:extLst>
          </p:cNvPr>
          <p:cNvSpPr/>
          <p:nvPr/>
        </p:nvSpPr>
        <p:spPr>
          <a:xfrm>
            <a:off x="5749365" y="5546726"/>
            <a:ext cx="2079503" cy="946149"/>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CA5825F0-4183-FBFB-CB76-B4CFF2A126C1}"/>
              </a:ext>
            </a:extLst>
          </p:cNvPr>
          <p:cNvSpPr/>
          <p:nvPr/>
        </p:nvSpPr>
        <p:spPr>
          <a:xfrm>
            <a:off x="8111565" y="5256213"/>
            <a:ext cx="2079503" cy="72942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 2">
            <a:extLst>
              <a:ext uri="{FF2B5EF4-FFF2-40B4-BE49-F238E27FC236}">
                <a16:creationId xmlns:a16="http://schemas.microsoft.com/office/drawing/2014/main" id="{7FF64D9E-7B5F-458D-8209-58A62DC9457E}"/>
              </a:ext>
            </a:extLst>
          </p:cNvPr>
          <p:cNvPicPr>
            <a:picLocks noChangeAspect="1"/>
          </p:cNvPicPr>
          <p:nvPr/>
        </p:nvPicPr>
        <p:blipFill>
          <a:blip r:embed="rId4"/>
          <a:stretch>
            <a:fillRect/>
          </a:stretch>
        </p:blipFill>
        <p:spPr>
          <a:xfrm>
            <a:off x="270435" y="1016979"/>
            <a:ext cx="3615765" cy="2665638"/>
          </a:xfrm>
          <a:prstGeom prst="rect">
            <a:avLst/>
          </a:prstGeom>
          <a:ln>
            <a:solidFill>
              <a:schemeClr val="tx1"/>
            </a:solidFill>
          </a:ln>
        </p:spPr>
      </p:pic>
      <p:pic>
        <p:nvPicPr>
          <p:cNvPr id="3074" name="Picture 2" descr="This image shows a concept model of NASA's orbiting sample container, which will hold tubes of Martian rock and soil samples that will be returned to Earth through a Mars sample return campaign. ">
            <a:extLst>
              <a:ext uri="{FF2B5EF4-FFF2-40B4-BE49-F238E27FC236}">
                <a16:creationId xmlns:a16="http://schemas.microsoft.com/office/drawing/2014/main" id="{82F8CE3C-D710-EF36-6FAC-85D8B42001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435" y="3838906"/>
            <a:ext cx="3615765" cy="248569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Rectangle: Rounded Corners 8">
            <a:extLst>
              <a:ext uri="{FF2B5EF4-FFF2-40B4-BE49-F238E27FC236}">
                <a16:creationId xmlns:a16="http://schemas.microsoft.com/office/drawing/2014/main" id="{1357CB70-51A6-AA1E-2B7B-4E568CE9B8B3}"/>
              </a:ext>
            </a:extLst>
          </p:cNvPr>
          <p:cNvSpPr/>
          <p:nvPr/>
        </p:nvSpPr>
        <p:spPr>
          <a:xfrm>
            <a:off x="1447800" y="901390"/>
            <a:ext cx="1295400" cy="1205831"/>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9F8D3A3-1397-AF7C-932E-1322DF0B075D}"/>
              </a:ext>
            </a:extLst>
          </p:cNvPr>
          <p:cNvSpPr txBox="1"/>
          <p:nvPr/>
        </p:nvSpPr>
        <p:spPr>
          <a:xfrm>
            <a:off x="609600" y="1056195"/>
            <a:ext cx="1118310" cy="330065"/>
          </a:xfrm>
          <a:prstGeom prst="rect">
            <a:avLst/>
          </a:prstGeom>
          <a:noFill/>
          <a:ln>
            <a:noFill/>
          </a:ln>
          <a:effectLst/>
        </p:spPr>
        <p:txBody>
          <a:bodyPr spcFirstLastPara="1" wrap="square" lIns="26775" tIns="26775" rIns="26775" bIns="26775" rtlCol="0" anchor="t" anchorCtr="0">
            <a:noAutofit/>
          </a:bodyPr>
          <a:lstStyle/>
          <a:p>
            <a:pPr algn="ctr"/>
            <a:r>
              <a:rPr lang="en-US" sz="1400" b="1" dirty="0">
                <a:solidFill>
                  <a:srgbClr val="C00000"/>
                </a:solidFill>
              </a:rPr>
              <a:t>CCRS</a:t>
            </a:r>
          </a:p>
        </p:txBody>
      </p:sp>
      <p:sp>
        <p:nvSpPr>
          <p:cNvPr id="11" name="TextBox 10">
            <a:extLst>
              <a:ext uri="{FF2B5EF4-FFF2-40B4-BE49-F238E27FC236}">
                <a16:creationId xmlns:a16="http://schemas.microsoft.com/office/drawing/2014/main" id="{092936E8-CF3A-0FDF-9AEB-7D7748374F5B}"/>
              </a:ext>
            </a:extLst>
          </p:cNvPr>
          <p:cNvSpPr txBox="1"/>
          <p:nvPr/>
        </p:nvSpPr>
        <p:spPr>
          <a:xfrm>
            <a:off x="966693" y="3850892"/>
            <a:ext cx="2112683" cy="330065"/>
          </a:xfrm>
          <a:prstGeom prst="rect">
            <a:avLst/>
          </a:prstGeom>
          <a:noFill/>
          <a:ln>
            <a:noFill/>
          </a:ln>
          <a:effectLst/>
        </p:spPr>
        <p:txBody>
          <a:bodyPr spcFirstLastPara="1" wrap="square" lIns="26775" tIns="26775" rIns="26775" bIns="26775" rtlCol="0" anchor="t" anchorCtr="0">
            <a:noAutofit/>
          </a:bodyPr>
          <a:lstStyle/>
          <a:p>
            <a:pPr algn="ctr"/>
            <a:r>
              <a:rPr lang="en-US" sz="1400" b="1" dirty="0">
                <a:solidFill>
                  <a:schemeClr val="bg1"/>
                </a:solidFill>
              </a:rPr>
              <a:t>OS Concept (2020)</a:t>
            </a:r>
          </a:p>
        </p:txBody>
      </p:sp>
      <p:sp>
        <p:nvSpPr>
          <p:cNvPr id="12" name="TextBox 11">
            <a:extLst>
              <a:ext uri="{FF2B5EF4-FFF2-40B4-BE49-F238E27FC236}">
                <a16:creationId xmlns:a16="http://schemas.microsoft.com/office/drawing/2014/main" id="{FC92A384-4BD6-19F0-EB17-CBE0E51E61A7}"/>
              </a:ext>
            </a:extLst>
          </p:cNvPr>
          <p:cNvSpPr txBox="1"/>
          <p:nvPr/>
        </p:nvSpPr>
        <p:spPr>
          <a:xfrm>
            <a:off x="7980082" y="6074225"/>
            <a:ext cx="1932461" cy="330065"/>
          </a:xfrm>
          <a:prstGeom prst="rect">
            <a:avLst/>
          </a:prstGeom>
          <a:noFill/>
          <a:ln>
            <a:noFill/>
          </a:ln>
          <a:effectLst/>
        </p:spPr>
        <p:txBody>
          <a:bodyPr spcFirstLastPara="1" wrap="square" lIns="26775" tIns="26775" rIns="26775" bIns="26775" rtlCol="0" anchor="t" anchorCtr="0">
            <a:noAutofit/>
          </a:bodyPr>
          <a:lstStyle/>
          <a:p>
            <a:pPr algn="ctr"/>
            <a:r>
              <a:rPr lang="en-US" sz="1400" b="1" dirty="0">
                <a:solidFill>
                  <a:srgbClr val="C00000"/>
                </a:solidFill>
              </a:rPr>
              <a:t>Subsystems I work on</a:t>
            </a:r>
          </a:p>
        </p:txBody>
      </p:sp>
      <p:sp>
        <p:nvSpPr>
          <p:cNvPr id="14" name="TextBox 13">
            <a:extLst>
              <a:ext uri="{FF2B5EF4-FFF2-40B4-BE49-F238E27FC236}">
                <a16:creationId xmlns:a16="http://schemas.microsoft.com/office/drawing/2014/main" id="{430669D2-CE7D-9A64-A3B6-488F4A18F80C}"/>
              </a:ext>
            </a:extLst>
          </p:cNvPr>
          <p:cNvSpPr txBox="1"/>
          <p:nvPr/>
        </p:nvSpPr>
        <p:spPr>
          <a:xfrm>
            <a:off x="1238262" y="6019800"/>
            <a:ext cx="2610038" cy="515511"/>
          </a:xfrm>
          <a:prstGeom prst="rect">
            <a:avLst/>
          </a:prstGeom>
          <a:noFill/>
          <a:ln>
            <a:noFill/>
          </a:ln>
          <a:effectLst/>
        </p:spPr>
        <p:txBody>
          <a:bodyPr spcFirstLastPara="1" wrap="square" lIns="26775" tIns="26775" rIns="26775" bIns="26775" rtlCol="0" anchor="t" anchorCtr="0">
            <a:noAutofit/>
          </a:bodyPr>
          <a:lstStyle/>
          <a:p>
            <a:pPr algn="ctr"/>
            <a:r>
              <a:rPr lang="en-US" sz="1600" b="1" dirty="0">
                <a:solidFill>
                  <a:schemeClr val="bg1"/>
                </a:solidFill>
              </a:rPr>
              <a:t>This is the Main Character</a:t>
            </a:r>
          </a:p>
        </p:txBody>
      </p:sp>
    </p:spTree>
    <p:extLst>
      <p:ext uri="{BB962C8B-B14F-4D97-AF65-F5344CB8AC3E}">
        <p14:creationId xmlns:p14="http://schemas.microsoft.com/office/powerpoint/2010/main" val="601306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CD824-9F6C-B9F8-4D93-ED72AF94BFBB}"/>
              </a:ext>
            </a:extLst>
          </p:cNvPr>
          <p:cNvSpPr>
            <a:spLocks noGrp="1"/>
          </p:cNvSpPr>
          <p:nvPr>
            <p:ph type="title"/>
          </p:nvPr>
        </p:nvSpPr>
        <p:spPr/>
        <p:txBody>
          <a:bodyPr/>
          <a:lstStyle/>
          <a:p>
            <a:endParaRPr lang="en-US"/>
          </a:p>
        </p:txBody>
      </p:sp>
      <p:sp>
        <p:nvSpPr>
          <p:cNvPr id="3" name="Date Placeholder 2">
            <a:extLst>
              <a:ext uri="{FF2B5EF4-FFF2-40B4-BE49-F238E27FC236}">
                <a16:creationId xmlns:a16="http://schemas.microsoft.com/office/drawing/2014/main" id="{A65252CF-0438-8F4F-C7AB-6A9E3298BA74}"/>
              </a:ext>
            </a:extLst>
          </p:cNvPr>
          <p:cNvSpPr>
            <a:spLocks noGrp="1"/>
          </p:cNvSpPr>
          <p:nvPr>
            <p:ph type="dt" sz="half" idx="2"/>
          </p:nvPr>
        </p:nvSpPr>
        <p:spPr/>
        <p:txBody>
          <a:bodyPr/>
          <a:lstStyle/>
          <a:p>
            <a:r>
              <a:rPr lang="en-US"/>
              <a:t>CCRS VS Camera PDR/CDR EPR</a:t>
            </a:r>
          </a:p>
          <a:p>
            <a:r>
              <a:rPr lang="en-US"/>
              <a:t>November 30, 2023</a:t>
            </a:r>
            <a:endParaRPr lang="en-US" dirty="0"/>
          </a:p>
        </p:txBody>
      </p:sp>
      <p:sp>
        <p:nvSpPr>
          <p:cNvPr id="4" name="Slide Number Placeholder 3">
            <a:extLst>
              <a:ext uri="{FF2B5EF4-FFF2-40B4-BE49-F238E27FC236}">
                <a16:creationId xmlns:a16="http://schemas.microsoft.com/office/drawing/2014/main" id="{27300915-130D-6CF0-5578-59C5FA41444E}"/>
              </a:ext>
            </a:extLst>
          </p:cNvPr>
          <p:cNvSpPr>
            <a:spLocks noGrp="1"/>
          </p:cNvSpPr>
          <p:nvPr>
            <p:ph type="sldNum" sz="quarter" idx="4"/>
          </p:nvPr>
        </p:nvSpPr>
        <p:spPr/>
        <p:txBody>
          <a:bodyPr/>
          <a:lstStyle/>
          <a:p>
            <a:pPr algn="ctr"/>
            <a:fld id="{2D04F4CF-F641-6E4E-8F87-8EB8AA2BFA51}" type="slidenum">
              <a:rPr lang="en-US" smtClean="0"/>
              <a:pPr algn="ctr"/>
              <a:t>9</a:t>
            </a:fld>
            <a:endParaRPr lang="en-US" dirty="0"/>
          </a:p>
        </p:txBody>
      </p:sp>
      <p:pic>
        <p:nvPicPr>
          <p:cNvPr id="5" name="20221114MSRAnimationTrailer-1280">
            <a:hlinkClick r:id="" action="ppaction://media"/>
            <a:extLst>
              <a:ext uri="{FF2B5EF4-FFF2-40B4-BE49-F238E27FC236}">
                <a16:creationId xmlns:a16="http://schemas.microsoft.com/office/drawing/2014/main" id="{64439CED-4DAF-44E2-CCBB-09E8AB23F61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46180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9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C7A62-5221-9E11-C1E0-6E768CB9C811}"/>
              </a:ext>
            </a:extLst>
          </p:cNvPr>
          <p:cNvSpPr>
            <a:spLocks noGrp="1"/>
          </p:cNvSpPr>
          <p:nvPr>
            <p:ph type="title"/>
          </p:nvPr>
        </p:nvSpPr>
        <p:spPr/>
        <p:txBody>
          <a:bodyPr/>
          <a:lstStyle/>
          <a:p>
            <a:r>
              <a:rPr lang="en-US" dirty="0"/>
              <a:t>Vision System</a:t>
            </a:r>
          </a:p>
        </p:txBody>
      </p:sp>
      <p:sp>
        <p:nvSpPr>
          <p:cNvPr id="5" name="Date Placeholder 4">
            <a:extLst>
              <a:ext uri="{FF2B5EF4-FFF2-40B4-BE49-F238E27FC236}">
                <a16:creationId xmlns:a16="http://schemas.microsoft.com/office/drawing/2014/main" id="{1B4674AC-E542-3780-7C30-92E626B4B8C4}"/>
              </a:ext>
            </a:extLst>
          </p:cNvPr>
          <p:cNvSpPr>
            <a:spLocks noGrp="1"/>
          </p:cNvSpPr>
          <p:nvPr>
            <p:ph type="dt" sz="half" idx="2"/>
          </p:nvPr>
        </p:nvSpPr>
        <p:spPr/>
        <p:txBody>
          <a:bodyPr/>
          <a:lstStyle/>
          <a:p>
            <a:r>
              <a:rPr lang="en-US" dirty="0"/>
              <a:t>LSU Physics Colloquium</a:t>
            </a:r>
          </a:p>
          <a:p>
            <a:r>
              <a:rPr lang="en-US" dirty="0"/>
              <a:t>Feb 8, 2024</a:t>
            </a:r>
          </a:p>
        </p:txBody>
      </p:sp>
      <p:sp>
        <p:nvSpPr>
          <p:cNvPr id="6" name="Slide Number Placeholder 5">
            <a:extLst>
              <a:ext uri="{FF2B5EF4-FFF2-40B4-BE49-F238E27FC236}">
                <a16:creationId xmlns:a16="http://schemas.microsoft.com/office/drawing/2014/main" id="{0D84FDD4-39B8-3B98-2C2B-D016D38F5CE4}"/>
              </a:ext>
            </a:extLst>
          </p:cNvPr>
          <p:cNvSpPr>
            <a:spLocks noGrp="1"/>
          </p:cNvSpPr>
          <p:nvPr>
            <p:ph type="sldNum" sz="quarter" idx="4"/>
          </p:nvPr>
        </p:nvSpPr>
        <p:spPr/>
        <p:txBody>
          <a:bodyPr/>
          <a:lstStyle/>
          <a:p>
            <a:pPr algn="ctr"/>
            <a:fld id="{2D04F4CF-F641-6E4E-8F87-8EB8AA2BFA51}" type="slidenum">
              <a:rPr lang="en-US" smtClean="0"/>
              <a:pPr algn="ctr"/>
              <a:t>10</a:t>
            </a:fld>
            <a:endParaRPr lang="en-US" dirty="0"/>
          </a:p>
        </p:txBody>
      </p:sp>
    </p:spTree>
    <p:extLst>
      <p:ext uri="{BB962C8B-B14F-4D97-AF65-F5344CB8AC3E}">
        <p14:creationId xmlns:p14="http://schemas.microsoft.com/office/powerpoint/2010/main" val="3928399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9043219-2D8F-0310-CD8A-FA7D030497D9}"/>
              </a:ext>
            </a:extLst>
          </p:cNvPr>
          <p:cNvGrpSpPr>
            <a:grpSpLocks noChangeAspect="1"/>
          </p:cNvGrpSpPr>
          <p:nvPr/>
        </p:nvGrpSpPr>
        <p:grpSpPr>
          <a:xfrm>
            <a:off x="8384495" y="3600764"/>
            <a:ext cx="3454894" cy="2572975"/>
            <a:chOff x="2252663" y="1067636"/>
            <a:chExt cx="7453400" cy="5550797"/>
          </a:xfrm>
        </p:grpSpPr>
        <p:pic>
          <p:nvPicPr>
            <p:cNvPr id="13" name="Picture 12">
              <a:extLst>
                <a:ext uri="{FF2B5EF4-FFF2-40B4-BE49-F238E27FC236}">
                  <a16:creationId xmlns:a16="http://schemas.microsoft.com/office/drawing/2014/main" id="{6FBEBC2A-3E82-35C6-F7B8-213E62416888}"/>
                </a:ext>
              </a:extLst>
            </p:cNvPr>
            <p:cNvPicPr>
              <a:picLocks noChangeAspect="1"/>
            </p:cNvPicPr>
            <p:nvPr/>
          </p:nvPicPr>
          <p:blipFill>
            <a:blip r:embed="rId2"/>
            <a:stretch>
              <a:fillRect/>
            </a:stretch>
          </p:blipFill>
          <p:spPr>
            <a:xfrm>
              <a:off x="2252663" y="1067636"/>
              <a:ext cx="7453400" cy="5550797"/>
            </a:xfrm>
            <a:prstGeom prst="rect">
              <a:avLst/>
            </a:prstGeom>
          </p:spPr>
        </p:pic>
        <p:pic>
          <p:nvPicPr>
            <p:cNvPr id="14" name="Picture 13">
              <a:extLst>
                <a:ext uri="{FF2B5EF4-FFF2-40B4-BE49-F238E27FC236}">
                  <a16:creationId xmlns:a16="http://schemas.microsoft.com/office/drawing/2014/main" id="{B4FDCDDF-AC48-7398-22B5-72DE1F88BFBF}"/>
                </a:ext>
              </a:extLst>
            </p:cNvPr>
            <p:cNvPicPr>
              <a:picLocks noChangeAspect="1"/>
            </p:cNvPicPr>
            <p:nvPr/>
          </p:nvPicPr>
          <p:blipFill>
            <a:blip r:embed="rId3">
              <a:clrChange>
                <a:clrFrom>
                  <a:srgbClr val="FBFFFF"/>
                </a:clrFrom>
                <a:clrTo>
                  <a:srgbClr val="FBFFFF">
                    <a:alpha val="0"/>
                  </a:srgbClr>
                </a:clrTo>
              </a:clrChange>
              <a:alphaModFix/>
              <a:extLst>
                <a:ext uri="{BEBA8EAE-BF5A-486C-A8C5-ECC9F3942E4B}">
                  <a14:imgProps xmlns:a14="http://schemas.microsoft.com/office/drawing/2010/main">
                    <a14:imgLayer r:embed="rId4">
                      <a14:imgEffect>
                        <a14:colorTemperature colorTemp="6100"/>
                      </a14:imgEffect>
                    </a14:imgLayer>
                  </a14:imgProps>
                </a:ext>
              </a:extLst>
            </a:blip>
            <a:stretch>
              <a:fillRect/>
            </a:stretch>
          </p:blipFill>
          <p:spPr>
            <a:xfrm>
              <a:off x="4079062" y="4145757"/>
              <a:ext cx="1566882" cy="1111740"/>
            </a:xfrm>
            <a:prstGeom prst="rect">
              <a:avLst/>
            </a:prstGeom>
            <a:noFill/>
          </p:spPr>
        </p:pic>
      </p:grpSp>
      <p:sp>
        <p:nvSpPr>
          <p:cNvPr id="2" name="Title 1">
            <a:extLst>
              <a:ext uri="{FF2B5EF4-FFF2-40B4-BE49-F238E27FC236}">
                <a16:creationId xmlns:a16="http://schemas.microsoft.com/office/drawing/2014/main" id="{4314F3E2-01B6-4545-9769-D74B67C391DF}"/>
              </a:ext>
            </a:extLst>
          </p:cNvPr>
          <p:cNvSpPr>
            <a:spLocks noGrp="1"/>
          </p:cNvSpPr>
          <p:nvPr>
            <p:ph type="title"/>
          </p:nvPr>
        </p:nvSpPr>
        <p:spPr/>
        <p:txBody>
          <a:bodyPr/>
          <a:lstStyle/>
          <a:p>
            <a:r>
              <a:rPr lang="en-US" dirty="0"/>
              <a:t>Vision System: verify OS orientation prior to UV sterilization</a:t>
            </a:r>
          </a:p>
        </p:txBody>
      </p:sp>
      <p:sp>
        <p:nvSpPr>
          <p:cNvPr id="3" name="Date Placeholder 2">
            <a:extLst>
              <a:ext uri="{FF2B5EF4-FFF2-40B4-BE49-F238E27FC236}">
                <a16:creationId xmlns:a16="http://schemas.microsoft.com/office/drawing/2014/main" id="{B80491C1-FFE5-12F0-B54E-9F26868E613E}"/>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81458CAB-0669-B8F7-1FC0-26957D2AA35A}"/>
              </a:ext>
            </a:extLst>
          </p:cNvPr>
          <p:cNvSpPr>
            <a:spLocks noGrp="1"/>
          </p:cNvSpPr>
          <p:nvPr>
            <p:ph type="sldNum" sz="quarter" idx="4"/>
          </p:nvPr>
        </p:nvSpPr>
        <p:spPr/>
        <p:txBody>
          <a:bodyPr/>
          <a:lstStyle/>
          <a:p>
            <a:pPr algn="ctr"/>
            <a:fld id="{2D04F4CF-F641-6E4E-8F87-8EB8AA2BFA51}" type="slidenum">
              <a:rPr lang="en-US" smtClean="0"/>
              <a:pPr algn="ctr"/>
              <a:t>11</a:t>
            </a:fld>
            <a:endParaRPr lang="en-US" dirty="0"/>
          </a:p>
        </p:txBody>
      </p:sp>
      <p:grpSp>
        <p:nvGrpSpPr>
          <p:cNvPr id="5" name="Group 4">
            <a:extLst>
              <a:ext uri="{FF2B5EF4-FFF2-40B4-BE49-F238E27FC236}">
                <a16:creationId xmlns:a16="http://schemas.microsoft.com/office/drawing/2014/main" id="{3CDEF470-3760-E348-7E31-3C3C4E140DE0}"/>
              </a:ext>
            </a:extLst>
          </p:cNvPr>
          <p:cNvGrpSpPr>
            <a:grpSpLocks noChangeAspect="1"/>
          </p:cNvGrpSpPr>
          <p:nvPr/>
        </p:nvGrpSpPr>
        <p:grpSpPr>
          <a:xfrm>
            <a:off x="77426" y="3600764"/>
            <a:ext cx="4392683" cy="2492229"/>
            <a:chOff x="783771" y="1203824"/>
            <a:chExt cx="9317511" cy="5286375"/>
          </a:xfrm>
        </p:grpSpPr>
        <p:pic>
          <p:nvPicPr>
            <p:cNvPr id="6" name="Picture 5">
              <a:extLst>
                <a:ext uri="{FF2B5EF4-FFF2-40B4-BE49-F238E27FC236}">
                  <a16:creationId xmlns:a16="http://schemas.microsoft.com/office/drawing/2014/main" id="{ED855167-A195-BAA6-6356-F5AB1B284AF6}"/>
                </a:ext>
              </a:extLst>
            </p:cNvPr>
            <p:cNvPicPr>
              <a:picLocks noChangeAspect="1"/>
            </p:cNvPicPr>
            <p:nvPr/>
          </p:nvPicPr>
          <p:blipFill>
            <a:blip r:embed="rId5"/>
            <a:stretch>
              <a:fillRect/>
            </a:stretch>
          </p:blipFill>
          <p:spPr>
            <a:xfrm>
              <a:off x="1262082" y="1203824"/>
              <a:ext cx="8839200" cy="5286375"/>
            </a:xfrm>
            <a:prstGeom prst="rect">
              <a:avLst/>
            </a:prstGeom>
          </p:spPr>
        </p:pic>
        <p:pic>
          <p:nvPicPr>
            <p:cNvPr id="7" name="Picture 6">
              <a:extLst>
                <a:ext uri="{FF2B5EF4-FFF2-40B4-BE49-F238E27FC236}">
                  <a16:creationId xmlns:a16="http://schemas.microsoft.com/office/drawing/2014/main" id="{5AB40701-EF14-985A-BE7D-BDCF3D8F765C}"/>
                </a:ext>
              </a:extLst>
            </p:cNvPr>
            <p:cNvPicPr>
              <a:picLocks noChangeAspect="1"/>
            </p:cNvPicPr>
            <p:nvPr/>
          </p:nvPicPr>
          <p:blipFill>
            <a:blip r:embed="rId3">
              <a:clrChange>
                <a:clrFrom>
                  <a:srgbClr val="FBFFFF"/>
                </a:clrFrom>
                <a:clrTo>
                  <a:srgbClr val="FBFFFF">
                    <a:alpha val="0"/>
                  </a:srgbClr>
                </a:clrTo>
              </a:clrChange>
              <a:alphaModFix/>
              <a:extLst>
                <a:ext uri="{BEBA8EAE-BF5A-486C-A8C5-ECC9F3942E4B}">
                  <a14:imgProps xmlns:a14="http://schemas.microsoft.com/office/drawing/2010/main">
                    <a14:imgLayer r:embed="rId4">
                      <a14:imgEffect>
                        <a14:colorTemperature colorTemp="6100"/>
                      </a14:imgEffect>
                    </a14:imgLayer>
                  </a14:imgProps>
                </a:ext>
              </a:extLst>
            </a:blip>
            <a:stretch>
              <a:fillRect/>
            </a:stretch>
          </p:blipFill>
          <p:spPr>
            <a:xfrm>
              <a:off x="783771" y="4164053"/>
              <a:ext cx="1566882" cy="1111740"/>
            </a:xfrm>
            <a:prstGeom prst="rect">
              <a:avLst/>
            </a:prstGeom>
            <a:noFill/>
          </p:spPr>
        </p:pic>
        <p:pic>
          <p:nvPicPr>
            <p:cNvPr id="8" name="Picture 7">
              <a:extLst>
                <a:ext uri="{FF2B5EF4-FFF2-40B4-BE49-F238E27FC236}">
                  <a16:creationId xmlns:a16="http://schemas.microsoft.com/office/drawing/2014/main" id="{4695652A-E816-BF44-2ABC-D331EA22CC02}"/>
                </a:ext>
              </a:extLst>
            </p:cNvPr>
            <p:cNvPicPr>
              <a:picLocks noChangeAspect="1"/>
            </p:cNvPicPr>
            <p:nvPr/>
          </p:nvPicPr>
          <p:blipFill>
            <a:blip r:embed="rId6"/>
            <a:stretch>
              <a:fillRect/>
            </a:stretch>
          </p:blipFill>
          <p:spPr>
            <a:xfrm>
              <a:off x="1346724" y="5222081"/>
              <a:ext cx="1653364" cy="1059656"/>
            </a:xfrm>
            <a:prstGeom prst="rect">
              <a:avLst/>
            </a:prstGeom>
          </p:spPr>
        </p:pic>
      </p:grpSp>
      <p:grpSp>
        <p:nvGrpSpPr>
          <p:cNvPr id="9" name="Group 8">
            <a:extLst>
              <a:ext uri="{FF2B5EF4-FFF2-40B4-BE49-F238E27FC236}">
                <a16:creationId xmlns:a16="http://schemas.microsoft.com/office/drawing/2014/main" id="{996C0D7A-8869-AFD5-8630-0A368826D82D}"/>
              </a:ext>
            </a:extLst>
          </p:cNvPr>
          <p:cNvGrpSpPr>
            <a:grpSpLocks noChangeAspect="1"/>
          </p:cNvGrpSpPr>
          <p:nvPr/>
        </p:nvGrpSpPr>
        <p:grpSpPr>
          <a:xfrm>
            <a:off x="4628613" y="3557733"/>
            <a:ext cx="3454893" cy="2544622"/>
            <a:chOff x="2315208" y="1048686"/>
            <a:chExt cx="7561583" cy="5569310"/>
          </a:xfrm>
        </p:grpSpPr>
        <p:pic>
          <p:nvPicPr>
            <p:cNvPr id="10" name="Picture 9">
              <a:extLst>
                <a:ext uri="{FF2B5EF4-FFF2-40B4-BE49-F238E27FC236}">
                  <a16:creationId xmlns:a16="http://schemas.microsoft.com/office/drawing/2014/main" id="{38331E1B-8330-29B5-38C6-B431EA29E1F9}"/>
                </a:ext>
              </a:extLst>
            </p:cNvPr>
            <p:cNvPicPr>
              <a:picLocks noChangeAspect="1"/>
            </p:cNvPicPr>
            <p:nvPr/>
          </p:nvPicPr>
          <p:blipFill>
            <a:blip r:embed="rId7"/>
            <a:stretch>
              <a:fillRect/>
            </a:stretch>
          </p:blipFill>
          <p:spPr>
            <a:xfrm>
              <a:off x="2315208" y="1048686"/>
              <a:ext cx="7561583" cy="5569310"/>
            </a:xfrm>
            <a:prstGeom prst="rect">
              <a:avLst/>
            </a:prstGeom>
          </p:spPr>
        </p:pic>
        <p:pic>
          <p:nvPicPr>
            <p:cNvPr id="11" name="Picture 10">
              <a:extLst>
                <a:ext uri="{FF2B5EF4-FFF2-40B4-BE49-F238E27FC236}">
                  <a16:creationId xmlns:a16="http://schemas.microsoft.com/office/drawing/2014/main" id="{421FC3C5-F3DE-2E81-BF09-A24EFD750C3F}"/>
                </a:ext>
              </a:extLst>
            </p:cNvPr>
            <p:cNvPicPr>
              <a:picLocks noChangeAspect="1"/>
            </p:cNvPicPr>
            <p:nvPr/>
          </p:nvPicPr>
          <p:blipFill>
            <a:blip r:embed="rId3">
              <a:clrChange>
                <a:clrFrom>
                  <a:srgbClr val="FBFFFF"/>
                </a:clrFrom>
                <a:clrTo>
                  <a:srgbClr val="FBFFFF">
                    <a:alpha val="0"/>
                  </a:srgbClr>
                </a:clrTo>
              </a:clrChange>
              <a:alphaModFix/>
              <a:extLst>
                <a:ext uri="{BEBA8EAE-BF5A-486C-A8C5-ECC9F3942E4B}">
                  <a14:imgProps xmlns:a14="http://schemas.microsoft.com/office/drawing/2010/main">
                    <a14:imgLayer r:embed="rId4">
                      <a14:imgEffect>
                        <a14:colorTemperature colorTemp="6100"/>
                      </a14:imgEffect>
                    </a14:imgLayer>
                  </a14:imgProps>
                </a:ext>
              </a:extLst>
            </a:blip>
            <a:stretch>
              <a:fillRect/>
            </a:stretch>
          </p:blipFill>
          <p:spPr>
            <a:xfrm rot="672278">
              <a:off x="2940323" y="3974979"/>
              <a:ext cx="1566882" cy="1111740"/>
            </a:xfrm>
            <a:prstGeom prst="rect">
              <a:avLst/>
            </a:prstGeom>
            <a:noFill/>
          </p:spPr>
        </p:pic>
      </p:grpSp>
      <p:sp>
        <p:nvSpPr>
          <p:cNvPr id="15" name="TextBox 14">
            <a:extLst>
              <a:ext uri="{FF2B5EF4-FFF2-40B4-BE49-F238E27FC236}">
                <a16:creationId xmlns:a16="http://schemas.microsoft.com/office/drawing/2014/main" id="{683E83DA-DC2B-5E5D-7199-F926E404AB64}"/>
              </a:ext>
            </a:extLst>
          </p:cNvPr>
          <p:cNvSpPr txBox="1"/>
          <p:nvPr/>
        </p:nvSpPr>
        <p:spPr>
          <a:xfrm>
            <a:off x="236185" y="6032325"/>
            <a:ext cx="3818020" cy="515511"/>
          </a:xfrm>
          <a:prstGeom prst="rect">
            <a:avLst/>
          </a:prstGeom>
          <a:noFill/>
          <a:ln>
            <a:noFill/>
          </a:ln>
          <a:effectLst/>
        </p:spPr>
        <p:txBody>
          <a:bodyPr spcFirstLastPara="1" wrap="square" lIns="26775" tIns="26775" rIns="26775" bIns="26775" rtlCol="0" anchor="t" anchorCtr="0">
            <a:noAutofit/>
          </a:bodyPr>
          <a:lstStyle/>
          <a:p>
            <a:pPr marL="342900" indent="-342900" algn="ctr">
              <a:buFont typeface="+mj-lt"/>
              <a:buAutoNum type="arabicPeriod"/>
            </a:pPr>
            <a:r>
              <a:rPr lang="en-US" sz="1400" b="1" dirty="0"/>
              <a:t>Capture Lid opened and OS rendezvous</a:t>
            </a:r>
          </a:p>
        </p:txBody>
      </p:sp>
      <p:sp>
        <p:nvSpPr>
          <p:cNvPr id="16" name="TextBox 15">
            <a:extLst>
              <a:ext uri="{FF2B5EF4-FFF2-40B4-BE49-F238E27FC236}">
                <a16:creationId xmlns:a16="http://schemas.microsoft.com/office/drawing/2014/main" id="{C157B942-0F89-DB46-CB90-7BBA56983493}"/>
              </a:ext>
            </a:extLst>
          </p:cNvPr>
          <p:cNvSpPr txBox="1"/>
          <p:nvPr/>
        </p:nvSpPr>
        <p:spPr>
          <a:xfrm>
            <a:off x="4261732" y="6032326"/>
            <a:ext cx="3818020" cy="515511"/>
          </a:xfrm>
          <a:prstGeom prst="rect">
            <a:avLst/>
          </a:prstGeom>
          <a:noFill/>
          <a:ln>
            <a:noFill/>
          </a:ln>
          <a:effectLst/>
        </p:spPr>
        <p:txBody>
          <a:bodyPr spcFirstLastPara="1" wrap="square" lIns="26775" tIns="26775" rIns="26775" bIns="26775" rtlCol="0" anchor="t" anchorCtr="0">
            <a:noAutofit/>
          </a:bodyPr>
          <a:lstStyle/>
          <a:p>
            <a:pPr marL="342900" indent="-342900" algn="ctr">
              <a:buFont typeface="+mj-lt"/>
              <a:buAutoNum type="arabicPeriod" startAt="2"/>
            </a:pPr>
            <a:r>
              <a:rPr lang="en-US" sz="1400" b="1" dirty="0"/>
              <a:t>Capture Lid closed and OS funneling</a:t>
            </a:r>
          </a:p>
        </p:txBody>
      </p:sp>
      <p:sp>
        <p:nvSpPr>
          <p:cNvPr id="17" name="TextBox 16">
            <a:extLst>
              <a:ext uri="{FF2B5EF4-FFF2-40B4-BE49-F238E27FC236}">
                <a16:creationId xmlns:a16="http://schemas.microsoft.com/office/drawing/2014/main" id="{FB56F4E0-C439-57F4-8AB3-CC81420CB1F4}"/>
              </a:ext>
            </a:extLst>
          </p:cNvPr>
          <p:cNvSpPr txBox="1"/>
          <p:nvPr/>
        </p:nvSpPr>
        <p:spPr>
          <a:xfrm>
            <a:off x="8149907" y="6019800"/>
            <a:ext cx="3818020" cy="515511"/>
          </a:xfrm>
          <a:prstGeom prst="rect">
            <a:avLst/>
          </a:prstGeom>
          <a:noFill/>
          <a:ln>
            <a:noFill/>
          </a:ln>
          <a:effectLst/>
        </p:spPr>
        <p:txBody>
          <a:bodyPr spcFirstLastPara="1" wrap="square" lIns="26775" tIns="26775" rIns="26775" bIns="26775" rtlCol="0" anchor="t" anchorCtr="0">
            <a:noAutofit/>
          </a:bodyPr>
          <a:lstStyle/>
          <a:p>
            <a:pPr marL="342900" indent="-342900" algn="ctr">
              <a:buFont typeface="+mj-lt"/>
              <a:buAutoNum type="arabicPeriod" startAt="3"/>
            </a:pPr>
            <a:r>
              <a:rPr lang="en-US" sz="1400" b="1" dirty="0"/>
              <a:t>Vision System confirms OS orientation</a:t>
            </a:r>
          </a:p>
        </p:txBody>
      </p:sp>
      <p:pic>
        <p:nvPicPr>
          <p:cNvPr id="18" name="Picture 2" descr="This image shows a concept model of NASA's orbiting sample container, which will hold tubes of Martian rock and soil samples that will be returned to Earth through a Mars sample return campaign. ">
            <a:extLst>
              <a:ext uri="{FF2B5EF4-FFF2-40B4-BE49-F238E27FC236}">
                <a16:creationId xmlns:a16="http://schemas.microsoft.com/office/drawing/2014/main" id="{0CD28BCD-BB9F-BC2B-CDF9-F46CB7A9652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0507" y="1352194"/>
            <a:ext cx="2642804" cy="18168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AB751A68-6C32-4AAA-3A41-4E1296D57829}"/>
              </a:ext>
            </a:extLst>
          </p:cNvPr>
          <p:cNvSpPr txBox="1"/>
          <p:nvPr/>
        </p:nvSpPr>
        <p:spPr>
          <a:xfrm>
            <a:off x="850506" y="1047882"/>
            <a:ext cx="2642805" cy="515511"/>
          </a:xfrm>
          <a:prstGeom prst="rect">
            <a:avLst/>
          </a:prstGeom>
          <a:noFill/>
          <a:ln>
            <a:noFill/>
          </a:ln>
          <a:effectLst/>
        </p:spPr>
        <p:txBody>
          <a:bodyPr spcFirstLastPara="1" wrap="square" lIns="26775" tIns="26775" rIns="26775" bIns="26775" rtlCol="0" anchor="t" anchorCtr="0">
            <a:noAutofit/>
          </a:bodyPr>
          <a:lstStyle/>
          <a:p>
            <a:pPr algn="ctr"/>
            <a:r>
              <a:rPr lang="en-US" sz="1400" b="1" dirty="0"/>
              <a:t>OS has ‘base’ and ‘lid’ ends</a:t>
            </a:r>
          </a:p>
        </p:txBody>
      </p:sp>
      <p:pic>
        <p:nvPicPr>
          <p:cNvPr id="20" name="Picture 19">
            <a:extLst>
              <a:ext uri="{FF2B5EF4-FFF2-40B4-BE49-F238E27FC236}">
                <a16:creationId xmlns:a16="http://schemas.microsoft.com/office/drawing/2014/main" id="{85A27940-0080-8ABF-4C91-6E7F99335346}"/>
              </a:ext>
            </a:extLst>
          </p:cNvPr>
          <p:cNvPicPr>
            <a:picLocks noChangeAspect="1"/>
          </p:cNvPicPr>
          <p:nvPr/>
        </p:nvPicPr>
        <p:blipFill>
          <a:blip r:embed="rId9"/>
          <a:stretch>
            <a:fillRect/>
          </a:stretch>
        </p:blipFill>
        <p:spPr>
          <a:xfrm>
            <a:off x="5437284" y="2018252"/>
            <a:ext cx="1121069" cy="1098535"/>
          </a:xfrm>
          <a:prstGeom prst="rect">
            <a:avLst/>
          </a:prstGeom>
        </p:spPr>
      </p:pic>
      <p:pic>
        <p:nvPicPr>
          <p:cNvPr id="21" name="Picture 20">
            <a:extLst>
              <a:ext uri="{FF2B5EF4-FFF2-40B4-BE49-F238E27FC236}">
                <a16:creationId xmlns:a16="http://schemas.microsoft.com/office/drawing/2014/main" id="{9E2D6D59-EF0D-845A-AF13-BCE7B677B184}"/>
              </a:ext>
            </a:extLst>
          </p:cNvPr>
          <p:cNvPicPr>
            <a:picLocks noChangeAspect="1"/>
          </p:cNvPicPr>
          <p:nvPr/>
        </p:nvPicPr>
        <p:blipFill rotWithShape="1">
          <a:blip r:embed="rId10"/>
          <a:srcRect l="4615"/>
          <a:stretch/>
        </p:blipFill>
        <p:spPr>
          <a:xfrm>
            <a:off x="4092819" y="2018252"/>
            <a:ext cx="1212417" cy="1098535"/>
          </a:xfrm>
          <a:prstGeom prst="rect">
            <a:avLst/>
          </a:prstGeom>
        </p:spPr>
      </p:pic>
      <p:sp>
        <p:nvSpPr>
          <p:cNvPr id="22" name="TextBox 21">
            <a:extLst>
              <a:ext uri="{FF2B5EF4-FFF2-40B4-BE49-F238E27FC236}">
                <a16:creationId xmlns:a16="http://schemas.microsoft.com/office/drawing/2014/main" id="{07603CEA-F601-EFD2-D6D0-C418965949F9}"/>
              </a:ext>
            </a:extLst>
          </p:cNvPr>
          <p:cNvSpPr txBox="1"/>
          <p:nvPr/>
        </p:nvSpPr>
        <p:spPr>
          <a:xfrm>
            <a:off x="3894492" y="2018252"/>
            <a:ext cx="433132" cy="276999"/>
          </a:xfrm>
          <a:prstGeom prst="rect">
            <a:avLst/>
          </a:prstGeom>
          <a:noFill/>
        </p:spPr>
        <p:txBody>
          <a:bodyPr wrap="none" rtlCol="0">
            <a:spAutoFit/>
          </a:bodyPr>
          <a:lstStyle/>
          <a:p>
            <a:r>
              <a:rPr lang="en-US" sz="1200" b="1" dirty="0"/>
              <a:t>LID</a:t>
            </a:r>
          </a:p>
        </p:txBody>
      </p:sp>
      <p:sp>
        <p:nvSpPr>
          <p:cNvPr id="23" name="TextBox 22">
            <a:extLst>
              <a:ext uri="{FF2B5EF4-FFF2-40B4-BE49-F238E27FC236}">
                <a16:creationId xmlns:a16="http://schemas.microsoft.com/office/drawing/2014/main" id="{385D11B4-E00E-5759-EAC2-30F9EFBE4716}"/>
              </a:ext>
            </a:extLst>
          </p:cNvPr>
          <p:cNvSpPr txBox="1"/>
          <p:nvPr/>
        </p:nvSpPr>
        <p:spPr>
          <a:xfrm>
            <a:off x="6096000" y="1981058"/>
            <a:ext cx="611065" cy="276999"/>
          </a:xfrm>
          <a:prstGeom prst="rect">
            <a:avLst/>
          </a:prstGeom>
          <a:noFill/>
        </p:spPr>
        <p:txBody>
          <a:bodyPr wrap="none" rtlCol="0">
            <a:spAutoFit/>
          </a:bodyPr>
          <a:lstStyle/>
          <a:p>
            <a:r>
              <a:rPr lang="en-US" sz="1200" b="1" dirty="0"/>
              <a:t>BASE</a:t>
            </a:r>
          </a:p>
        </p:txBody>
      </p:sp>
      <p:cxnSp>
        <p:nvCxnSpPr>
          <p:cNvPr id="25" name="Straight Arrow Connector 24">
            <a:extLst>
              <a:ext uri="{FF2B5EF4-FFF2-40B4-BE49-F238E27FC236}">
                <a16:creationId xmlns:a16="http://schemas.microsoft.com/office/drawing/2014/main" id="{05AD79C3-715F-749D-1E16-A9FB15C2DDA0}"/>
              </a:ext>
            </a:extLst>
          </p:cNvPr>
          <p:cNvCxnSpPr>
            <a:cxnSpLocks/>
          </p:cNvCxnSpPr>
          <p:nvPr/>
        </p:nvCxnSpPr>
        <p:spPr>
          <a:xfrm flipH="1">
            <a:off x="3323088" y="2848530"/>
            <a:ext cx="1004536" cy="119873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61E37CD-42D9-85AE-06B9-DDD2A5EE956D}"/>
              </a:ext>
            </a:extLst>
          </p:cNvPr>
          <p:cNvSpPr txBox="1"/>
          <p:nvPr/>
        </p:nvSpPr>
        <p:spPr>
          <a:xfrm>
            <a:off x="4123639" y="1042538"/>
            <a:ext cx="2416967" cy="515511"/>
          </a:xfrm>
          <a:prstGeom prst="rect">
            <a:avLst/>
          </a:prstGeom>
          <a:noFill/>
          <a:ln>
            <a:noFill/>
          </a:ln>
          <a:effectLst/>
        </p:spPr>
        <p:txBody>
          <a:bodyPr spcFirstLastPara="1" wrap="square" lIns="26775" tIns="26775" rIns="26775" bIns="26775" rtlCol="0" anchor="t" anchorCtr="0">
            <a:noAutofit/>
          </a:bodyPr>
          <a:lstStyle/>
          <a:p>
            <a:pPr algn="ctr"/>
            <a:r>
              <a:rPr lang="en-US" sz="1400" b="1" dirty="0"/>
              <a:t>Lid needs to be oriented towards Earth impact </a:t>
            </a:r>
          </a:p>
          <a:p>
            <a:pPr algn="ctr"/>
            <a:r>
              <a:rPr lang="en-US" sz="1400" b="1" dirty="0"/>
              <a:t>(no parachutes for return!) </a:t>
            </a:r>
          </a:p>
        </p:txBody>
      </p:sp>
      <p:sp>
        <p:nvSpPr>
          <p:cNvPr id="29" name="TextBox 28">
            <a:extLst>
              <a:ext uri="{FF2B5EF4-FFF2-40B4-BE49-F238E27FC236}">
                <a16:creationId xmlns:a16="http://schemas.microsoft.com/office/drawing/2014/main" id="{F6952668-C067-0A53-A53C-8D134D14D2F7}"/>
              </a:ext>
            </a:extLst>
          </p:cNvPr>
          <p:cNvSpPr txBox="1"/>
          <p:nvPr/>
        </p:nvSpPr>
        <p:spPr>
          <a:xfrm>
            <a:off x="8022607" y="1042538"/>
            <a:ext cx="3102593" cy="515511"/>
          </a:xfrm>
          <a:prstGeom prst="rect">
            <a:avLst/>
          </a:prstGeom>
          <a:noFill/>
          <a:ln>
            <a:noFill/>
          </a:ln>
          <a:effectLst/>
        </p:spPr>
        <p:txBody>
          <a:bodyPr spcFirstLastPara="1" wrap="square" lIns="26775" tIns="26775" rIns="26775" bIns="26775" rtlCol="0" anchor="t" anchorCtr="0">
            <a:noAutofit/>
          </a:bodyPr>
          <a:lstStyle/>
          <a:p>
            <a:pPr algn="ctr"/>
            <a:r>
              <a:rPr lang="en-US" sz="1400" b="1" dirty="0"/>
              <a:t>CCRS uses cameras with human in the loop to verify orientation </a:t>
            </a:r>
          </a:p>
        </p:txBody>
      </p:sp>
      <p:pic>
        <p:nvPicPr>
          <p:cNvPr id="30" name="Picture 29">
            <a:extLst>
              <a:ext uri="{FF2B5EF4-FFF2-40B4-BE49-F238E27FC236}">
                <a16:creationId xmlns:a16="http://schemas.microsoft.com/office/drawing/2014/main" id="{D5309551-6C8F-EA1C-E179-41F9B22CA8CF}"/>
              </a:ext>
            </a:extLst>
          </p:cNvPr>
          <p:cNvPicPr>
            <a:picLocks noChangeAspect="1"/>
          </p:cNvPicPr>
          <p:nvPr/>
        </p:nvPicPr>
        <p:blipFill>
          <a:blip r:embed="rId11"/>
          <a:stretch>
            <a:fillRect/>
          </a:stretch>
        </p:blipFill>
        <p:spPr>
          <a:xfrm flipH="1">
            <a:off x="8679098" y="1538112"/>
            <a:ext cx="2386922" cy="2082589"/>
          </a:xfrm>
          <a:prstGeom prst="rect">
            <a:avLst/>
          </a:prstGeom>
        </p:spPr>
      </p:pic>
      <p:pic>
        <p:nvPicPr>
          <p:cNvPr id="31" name="Picture 30" descr="A picture containing electronics, dark, projector&#10;&#10;Description automatically generated">
            <a:extLst>
              <a:ext uri="{FF2B5EF4-FFF2-40B4-BE49-F238E27FC236}">
                <a16:creationId xmlns:a16="http://schemas.microsoft.com/office/drawing/2014/main" id="{E23CA28D-BC00-3C2D-5B0C-3EBFFC2743DD}"/>
              </a:ext>
            </a:extLst>
          </p:cNvPr>
          <p:cNvPicPr>
            <a:picLocks noChangeAspect="1"/>
          </p:cNvPicPr>
          <p:nvPr/>
        </p:nvPicPr>
        <p:blipFill>
          <a:blip r:embed="rId12"/>
          <a:stretch>
            <a:fillRect/>
          </a:stretch>
        </p:blipFill>
        <p:spPr>
          <a:xfrm flipH="1">
            <a:off x="10780819" y="1439535"/>
            <a:ext cx="1052861" cy="913286"/>
          </a:xfrm>
          <a:prstGeom prst="rect">
            <a:avLst/>
          </a:prstGeom>
        </p:spPr>
      </p:pic>
      <p:sp>
        <p:nvSpPr>
          <p:cNvPr id="32" name="TextBox 31">
            <a:extLst>
              <a:ext uri="{FF2B5EF4-FFF2-40B4-BE49-F238E27FC236}">
                <a16:creationId xmlns:a16="http://schemas.microsoft.com/office/drawing/2014/main" id="{5A79A05B-5252-3AF2-068A-7C675DEFF1C2}"/>
              </a:ext>
            </a:extLst>
          </p:cNvPr>
          <p:cNvSpPr txBox="1"/>
          <p:nvPr/>
        </p:nvSpPr>
        <p:spPr>
          <a:xfrm>
            <a:off x="10964800" y="2316352"/>
            <a:ext cx="485049" cy="153262"/>
          </a:xfrm>
          <a:prstGeom prst="rect">
            <a:avLst/>
          </a:prstGeom>
          <a:noFill/>
          <a:ln>
            <a:noFill/>
          </a:ln>
          <a:effectLst/>
        </p:spPr>
        <p:txBody>
          <a:bodyPr spcFirstLastPara="1" wrap="none" lIns="26775" tIns="26775" rIns="26775" bIns="26775" rtlCol="0" anchor="t" anchorCtr="0">
            <a:noAutofit/>
          </a:bodyPr>
          <a:lstStyle/>
          <a:p>
            <a:pPr algn="ctr"/>
            <a:r>
              <a:rPr lang="en-US" sz="1400" b="1" dirty="0"/>
              <a:t>Cameras</a:t>
            </a:r>
          </a:p>
        </p:txBody>
      </p:sp>
      <p:pic>
        <p:nvPicPr>
          <p:cNvPr id="33" name="Picture 32" descr="A picture containing icon&#10;&#10;Description automatically generated">
            <a:extLst>
              <a:ext uri="{FF2B5EF4-FFF2-40B4-BE49-F238E27FC236}">
                <a16:creationId xmlns:a16="http://schemas.microsoft.com/office/drawing/2014/main" id="{C516D4C5-E8A1-6FD6-77D9-B226113EE23E}"/>
              </a:ext>
            </a:extLst>
          </p:cNvPr>
          <p:cNvPicPr>
            <a:picLocks noChangeAspect="1"/>
          </p:cNvPicPr>
          <p:nvPr/>
        </p:nvPicPr>
        <p:blipFill>
          <a:blip r:embed="rId13"/>
          <a:stretch>
            <a:fillRect/>
          </a:stretch>
        </p:blipFill>
        <p:spPr>
          <a:xfrm rot="8079680">
            <a:off x="7716571" y="1566080"/>
            <a:ext cx="989470" cy="975084"/>
          </a:xfrm>
          <a:prstGeom prst="rect">
            <a:avLst/>
          </a:prstGeom>
        </p:spPr>
      </p:pic>
      <p:pic>
        <p:nvPicPr>
          <p:cNvPr id="34" name="Picture 33">
            <a:extLst>
              <a:ext uri="{FF2B5EF4-FFF2-40B4-BE49-F238E27FC236}">
                <a16:creationId xmlns:a16="http://schemas.microsoft.com/office/drawing/2014/main" id="{E49DA298-4D33-DA0B-A163-90D3B1F55B1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6664918">
            <a:off x="6977839" y="986111"/>
            <a:ext cx="1008180" cy="779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a:extLst>
              <a:ext uri="{FF2B5EF4-FFF2-40B4-BE49-F238E27FC236}">
                <a16:creationId xmlns:a16="http://schemas.microsoft.com/office/drawing/2014/main" id="{AB0AA12E-7BEC-FFD4-CA7D-4F3F515657E7}"/>
              </a:ext>
            </a:extLst>
          </p:cNvPr>
          <p:cNvSpPr txBox="1"/>
          <p:nvPr/>
        </p:nvSpPr>
        <p:spPr>
          <a:xfrm>
            <a:off x="7562022" y="2647770"/>
            <a:ext cx="1117076" cy="450885"/>
          </a:xfrm>
          <a:prstGeom prst="rect">
            <a:avLst/>
          </a:prstGeom>
          <a:noFill/>
          <a:ln>
            <a:noFill/>
          </a:ln>
          <a:effectLst/>
        </p:spPr>
        <p:txBody>
          <a:bodyPr spcFirstLastPara="1" wrap="none" lIns="26775" tIns="26775" rIns="26775" bIns="26775" rtlCol="0" anchor="t" anchorCtr="0">
            <a:noAutofit/>
          </a:bodyPr>
          <a:lstStyle/>
          <a:p>
            <a:pPr algn="ctr"/>
            <a:r>
              <a:rPr lang="en-US" sz="1400" b="1" dirty="0"/>
              <a:t>Illumination </a:t>
            </a:r>
          </a:p>
          <a:p>
            <a:pPr algn="ctr"/>
            <a:r>
              <a:rPr lang="en-US" sz="1400" b="1" dirty="0"/>
              <a:t>System</a:t>
            </a:r>
          </a:p>
        </p:txBody>
      </p:sp>
      <p:cxnSp>
        <p:nvCxnSpPr>
          <p:cNvPr id="36" name="Straight Arrow Connector 35">
            <a:extLst>
              <a:ext uri="{FF2B5EF4-FFF2-40B4-BE49-F238E27FC236}">
                <a16:creationId xmlns:a16="http://schemas.microsoft.com/office/drawing/2014/main" id="{5267207A-DC4F-9C00-91AC-9BDEC42D7A04}"/>
              </a:ext>
            </a:extLst>
          </p:cNvPr>
          <p:cNvCxnSpPr>
            <a:cxnSpLocks/>
          </p:cNvCxnSpPr>
          <p:nvPr/>
        </p:nvCxnSpPr>
        <p:spPr>
          <a:xfrm>
            <a:off x="8499125" y="1768622"/>
            <a:ext cx="731966" cy="21243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4662537-7694-7691-E65B-506BBEBA867B}"/>
              </a:ext>
            </a:extLst>
          </p:cNvPr>
          <p:cNvCxnSpPr>
            <a:cxnSpLocks/>
            <a:stCxn id="31" idx="3"/>
          </p:cNvCxnSpPr>
          <p:nvPr/>
        </p:nvCxnSpPr>
        <p:spPr>
          <a:xfrm flipH="1" flipV="1">
            <a:off x="9887582" y="1885807"/>
            <a:ext cx="893237" cy="1037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355AD5D8-6960-CD35-1522-84DDAB397DA9}"/>
              </a:ext>
            </a:extLst>
          </p:cNvPr>
          <p:cNvCxnSpPr>
            <a:cxnSpLocks/>
            <a:stCxn id="31" idx="3"/>
          </p:cNvCxnSpPr>
          <p:nvPr/>
        </p:nvCxnSpPr>
        <p:spPr>
          <a:xfrm flipH="1">
            <a:off x="9484462" y="1896178"/>
            <a:ext cx="1296357" cy="36187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E992AC1-4160-CBBB-F69B-BFA63740D5CB}"/>
              </a:ext>
            </a:extLst>
          </p:cNvPr>
          <p:cNvCxnSpPr>
            <a:cxnSpLocks/>
          </p:cNvCxnSpPr>
          <p:nvPr/>
        </p:nvCxnSpPr>
        <p:spPr>
          <a:xfrm>
            <a:off x="7239000" y="1676400"/>
            <a:ext cx="512432" cy="5107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7B5B8DA-E6A1-8283-96F8-FEBCA3C87BED}"/>
              </a:ext>
            </a:extLst>
          </p:cNvPr>
          <p:cNvCxnSpPr>
            <a:cxnSpLocks/>
          </p:cNvCxnSpPr>
          <p:nvPr/>
        </p:nvCxnSpPr>
        <p:spPr>
          <a:xfrm>
            <a:off x="7702931" y="1013488"/>
            <a:ext cx="247511" cy="7767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494FE515-7D1E-F1E9-33F8-4B6CDEE50B0E}"/>
              </a:ext>
            </a:extLst>
          </p:cNvPr>
          <p:cNvSpPr txBox="1"/>
          <p:nvPr/>
        </p:nvSpPr>
        <p:spPr>
          <a:xfrm>
            <a:off x="8261981" y="6264517"/>
            <a:ext cx="3904721" cy="515511"/>
          </a:xfrm>
          <a:prstGeom prst="rect">
            <a:avLst/>
          </a:prstGeom>
          <a:noFill/>
          <a:ln>
            <a:noFill/>
          </a:ln>
          <a:effectLst/>
        </p:spPr>
        <p:txBody>
          <a:bodyPr spcFirstLastPara="1" wrap="square" lIns="26775" tIns="26775" rIns="26775" bIns="26775" rtlCol="0" anchor="t" anchorCtr="0">
            <a:noAutofit/>
          </a:bodyPr>
          <a:lstStyle/>
          <a:p>
            <a:pPr algn="ctr"/>
            <a:r>
              <a:rPr lang="en-US" sz="1600" b="1" dirty="0">
                <a:solidFill>
                  <a:srgbClr val="C00000"/>
                </a:solidFill>
              </a:rPr>
              <a:t>At this point, the OS can be flipped 180˚</a:t>
            </a:r>
          </a:p>
        </p:txBody>
      </p:sp>
      <p:sp>
        <p:nvSpPr>
          <p:cNvPr id="56" name="TextBox 55">
            <a:extLst>
              <a:ext uri="{FF2B5EF4-FFF2-40B4-BE49-F238E27FC236}">
                <a16:creationId xmlns:a16="http://schemas.microsoft.com/office/drawing/2014/main" id="{99D0B559-450B-8782-1BB4-1B1AE79CADCF}"/>
              </a:ext>
            </a:extLst>
          </p:cNvPr>
          <p:cNvSpPr txBox="1"/>
          <p:nvPr/>
        </p:nvSpPr>
        <p:spPr>
          <a:xfrm>
            <a:off x="4323777" y="6260144"/>
            <a:ext cx="3904721" cy="515511"/>
          </a:xfrm>
          <a:prstGeom prst="rect">
            <a:avLst/>
          </a:prstGeom>
          <a:noFill/>
          <a:ln>
            <a:noFill/>
          </a:ln>
          <a:effectLst/>
        </p:spPr>
        <p:txBody>
          <a:bodyPr spcFirstLastPara="1" wrap="square" lIns="26775" tIns="26775" rIns="26775" bIns="26775" rtlCol="0" anchor="t" anchorCtr="0">
            <a:noAutofit/>
          </a:bodyPr>
          <a:lstStyle/>
          <a:p>
            <a:pPr algn="ctr"/>
            <a:r>
              <a:rPr lang="en-US" sz="1600" b="1" dirty="0">
                <a:solidFill>
                  <a:srgbClr val="C00000"/>
                </a:solidFill>
              </a:rPr>
              <a:t>50/50 chance of correct orientation</a:t>
            </a:r>
          </a:p>
        </p:txBody>
      </p:sp>
      <p:cxnSp>
        <p:nvCxnSpPr>
          <p:cNvPr id="57" name="Straight Connector 56">
            <a:extLst>
              <a:ext uri="{FF2B5EF4-FFF2-40B4-BE49-F238E27FC236}">
                <a16:creationId xmlns:a16="http://schemas.microsoft.com/office/drawing/2014/main" id="{286FE140-3B86-0688-5881-97042A9C91FE}"/>
              </a:ext>
            </a:extLst>
          </p:cNvPr>
          <p:cNvCxnSpPr>
            <a:cxnSpLocks/>
          </p:cNvCxnSpPr>
          <p:nvPr/>
        </p:nvCxnSpPr>
        <p:spPr>
          <a:xfrm flipH="1">
            <a:off x="8550560" y="2833607"/>
            <a:ext cx="185293" cy="18162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BE91C48-CEA0-B5BE-7A48-F15932A880A4}"/>
              </a:ext>
            </a:extLst>
          </p:cNvPr>
          <p:cNvCxnSpPr>
            <a:cxnSpLocks/>
          </p:cNvCxnSpPr>
          <p:nvPr/>
        </p:nvCxnSpPr>
        <p:spPr>
          <a:xfrm flipH="1">
            <a:off x="9773611" y="3144121"/>
            <a:ext cx="1127461" cy="20430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781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B877B35-E7B4-449C-AB6C-30FF196FA367}"/>
              </a:ext>
            </a:extLst>
          </p:cNvPr>
          <p:cNvSpPr>
            <a:spLocks noGrp="1"/>
          </p:cNvSpPr>
          <p:nvPr>
            <p:ph type="title"/>
          </p:nvPr>
        </p:nvSpPr>
        <p:spPr/>
        <p:txBody>
          <a:bodyPr/>
          <a:lstStyle/>
          <a:p>
            <a:r>
              <a:rPr lang="en-US" dirty="0"/>
              <a:t>Was Orbiting Sample (OS) captured in correct orientation?</a:t>
            </a:r>
          </a:p>
        </p:txBody>
      </p:sp>
      <p:grpSp>
        <p:nvGrpSpPr>
          <p:cNvPr id="9" name="Group 8">
            <a:extLst>
              <a:ext uri="{FF2B5EF4-FFF2-40B4-BE49-F238E27FC236}">
                <a16:creationId xmlns:a16="http://schemas.microsoft.com/office/drawing/2014/main" id="{29995B64-B74E-0DAF-9F5A-B949D17ED2CD}"/>
              </a:ext>
            </a:extLst>
          </p:cNvPr>
          <p:cNvGrpSpPr/>
          <p:nvPr/>
        </p:nvGrpSpPr>
        <p:grpSpPr>
          <a:xfrm>
            <a:off x="457199" y="824532"/>
            <a:ext cx="4009407" cy="5668344"/>
            <a:chOff x="6502181" y="926049"/>
            <a:chExt cx="2779776" cy="3929940"/>
          </a:xfrm>
        </p:grpSpPr>
        <p:pic>
          <p:nvPicPr>
            <p:cNvPr id="4" name="Content Placeholder 6">
              <a:extLst>
                <a:ext uri="{FF2B5EF4-FFF2-40B4-BE49-F238E27FC236}">
                  <a16:creationId xmlns:a16="http://schemas.microsoft.com/office/drawing/2014/main" id="{3287E058-1936-B2FE-39D2-86A46CDFC411}"/>
                </a:ext>
              </a:extLst>
            </p:cNvPr>
            <p:cNvPicPr>
              <a:picLocks noChangeAspect="1"/>
            </p:cNvPicPr>
            <p:nvPr/>
          </p:nvPicPr>
          <p:blipFill>
            <a:blip r:embed="rId3"/>
            <a:stretch>
              <a:fillRect/>
            </a:stretch>
          </p:blipFill>
          <p:spPr>
            <a:xfrm>
              <a:off x="6502181" y="2771578"/>
              <a:ext cx="2779776" cy="2084411"/>
            </a:xfrm>
            <a:prstGeom prst="rect">
              <a:avLst/>
            </a:prstGeom>
          </p:spPr>
        </p:pic>
        <p:pic>
          <p:nvPicPr>
            <p:cNvPr id="3" name="Content Placeholder 4">
              <a:extLst>
                <a:ext uri="{FF2B5EF4-FFF2-40B4-BE49-F238E27FC236}">
                  <a16:creationId xmlns:a16="http://schemas.microsoft.com/office/drawing/2014/main" id="{C4661A1C-6384-6092-0B58-CB6E9357B6BE}"/>
                </a:ext>
              </a:extLst>
            </p:cNvPr>
            <p:cNvPicPr>
              <a:picLocks noChangeAspect="1"/>
            </p:cNvPicPr>
            <p:nvPr/>
          </p:nvPicPr>
          <p:blipFill>
            <a:blip r:embed="rId4"/>
            <a:stretch>
              <a:fillRect/>
            </a:stretch>
          </p:blipFill>
          <p:spPr>
            <a:xfrm>
              <a:off x="6502181" y="926049"/>
              <a:ext cx="2779776" cy="2084411"/>
            </a:xfrm>
            <a:prstGeom prst="rect">
              <a:avLst/>
            </a:prstGeom>
          </p:spPr>
        </p:pic>
        <p:sp>
          <p:nvSpPr>
            <p:cNvPr id="15" name="TextBox 14">
              <a:extLst>
                <a:ext uri="{FF2B5EF4-FFF2-40B4-BE49-F238E27FC236}">
                  <a16:creationId xmlns:a16="http://schemas.microsoft.com/office/drawing/2014/main" id="{574DB23B-B146-4323-B1D7-91B1B6376E56}"/>
                </a:ext>
              </a:extLst>
            </p:cNvPr>
            <p:cNvSpPr txBox="1"/>
            <p:nvPr/>
          </p:nvSpPr>
          <p:spPr>
            <a:xfrm>
              <a:off x="7141774" y="1146847"/>
              <a:ext cx="1500590" cy="234724"/>
            </a:xfrm>
            <a:prstGeom prst="rect">
              <a:avLst/>
            </a:prstGeom>
            <a:solidFill>
              <a:schemeClr val="bg1"/>
            </a:solidFill>
            <a:ln>
              <a:solidFill>
                <a:schemeClr val="tx1"/>
              </a:solidFill>
            </a:ln>
          </p:spPr>
          <p:txBody>
            <a:bodyPr wrap="none" rtlCol="0">
              <a:spAutoFit/>
            </a:bodyPr>
            <a:lstStyle>
              <a:defPPr>
                <a:defRPr lang="en-US"/>
              </a:defPPr>
              <a:lvl1pPr algn="ctr">
                <a:defRPr sz="2000" b="1">
                  <a:solidFill>
                    <a:srgbClr val="FF0000"/>
                  </a:solidFill>
                </a:defRPr>
              </a:lvl1pPr>
            </a:lstStyle>
            <a:p>
              <a:r>
                <a:rPr lang="en-US" sz="1600" dirty="0">
                  <a:solidFill>
                    <a:srgbClr val="00B050"/>
                  </a:solidFill>
                </a:rPr>
                <a:t>OS lid </a:t>
              </a:r>
              <a:r>
                <a:rPr lang="en-US" sz="1600" dirty="0">
                  <a:solidFill>
                    <a:srgbClr val="00B050"/>
                  </a:solidFill>
                  <a:sym typeface="Wingdings" panose="05000000000000000000" pitchFamily="2" charset="2"/>
                </a:rPr>
                <a:t> </a:t>
              </a:r>
              <a:r>
                <a:rPr lang="en-US" sz="1600" dirty="0">
                  <a:solidFill>
                    <a:srgbClr val="00B050"/>
                  </a:solidFill>
                </a:rPr>
                <a:t>CORRECT</a:t>
              </a:r>
            </a:p>
          </p:txBody>
        </p:sp>
        <p:sp>
          <p:nvSpPr>
            <p:cNvPr id="18" name="TextBox 17">
              <a:extLst>
                <a:ext uri="{FF2B5EF4-FFF2-40B4-BE49-F238E27FC236}">
                  <a16:creationId xmlns:a16="http://schemas.microsoft.com/office/drawing/2014/main" id="{047D63FD-8A42-4108-AA1C-B2DE4E84EEDB}"/>
                </a:ext>
              </a:extLst>
            </p:cNvPr>
            <p:cNvSpPr txBox="1"/>
            <p:nvPr/>
          </p:nvSpPr>
          <p:spPr>
            <a:xfrm>
              <a:off x="6992293" y="3019671"/>
              <a:ext cx="1799552" cy="234724"/>
            </a:xfrm>
            <a:prstGeom prst="rect">
              <a:avLst/>
            </a:prstGeom>
            <a:solidFill>
              <a:schemeClr val="bg1"/>
            </a:solidFill>
            <a:ln>
              <a:solidFill>
                <a:schemeClr val="tx1"/>
              </a:solidFill>
            </a:ln>
          </p:spPr>
          <p:txBody>
            <a:bodyPr wrap="none" rtlCol="0">
              <a:spAutoFit/>
            </a:bodyPr>
            <a:lstStyle/>
            <a:p>
              <a:pPr algn="ctr"/>
              <a:r>
                <a:rPr lang="en-US" sz="1600" b="1" dirty="0">
                  <a:solidFill>
                    <a:srgbClr val="FF0000"/>
                  </a:solidFill>
                </a:rPr>
                <a:t>OS base </a:t>
              </a:r>
              <a:r>
                <a:rPr lang="en-US" sz="1600" b="1" dirty="0">
                  <a:solidFill>
                    <a:srgbClr val="FF0000"/>
                  </a:solidFill>
                  <a:sym typeface="Wingdings" panose="05000000000000000000" pitchFamily="2" charset="2"/>
                </a:rPr>
                <a:t></a:t>
              </a:r>
              <a:r>
                <a:rPr lang="en-US" sz="1600" b="1" dirty="0">
                  <a:solidFill>
                    <a:srgbClr val="FF0000"/>
                  </a:solidFill>
                </a:rPr>
                <a:t> INCORRECT</a:t>
              </a:r>
            </a:p>
          </p:txBody>
        </p:sp>
      </p:grpSp>
      <p:sp>
        <p:nvSpPr>
          <p:cNvPr id="5" name="Date Placeholder 2">
            <a:extLst>
              <a:ext uri="{FF2B5EF4-FFF2-40B4-BE49-F238E27FC236}">
                <a16:creationId xmlns:a16="http://schemas.microsoft.com/office/drawing/2014/main" id="{C5A11585-333E-5C5B-F63A-A515C884616D}"/>
              </a:ext>
            </a:extLst>
          </p:cNvPr>
          <p:cNvSpPr>
            <a:spLocks noGrp="1"/>
          </p:cNvSpPr>
          <p:nvPr>
            <p:ph type="dt" sz="half" idx="2"/>
          </p:nvPr>
        </p:nvSpPr>
        <p:spPr>
          <a:xfrm>
            <a:off x="352611" y="6492875"/>
            <a:ext cx="2239759" cy="365125"/>
          </a:xfrm>
        </p:spPr>
        <p:txBody>
          <a:bodyPr/>
          <a:lstStyle/>
          <a:p>
            <a:r>
              <a:rPr lang="en-US" dirty="0"/>
              <a:t>LSU Physics Colloquium</a:t>
            </a:r>
          </a:p>
          <a:p>
            <a:r>
              <a:rPr lang="en-US" dirty="0"/>
              <a:t>Feb 8, 2024</a:t>
            </a:r>
          </a:p>
        </p:txBody>
      </p:sp>
      <p:sp>
        <p:nvSpPr>
          <p:cNvPr id="6" name="Slide Number Placeholder 3">
            <a:extLst>
              <a:ext uri="{FF2B5EF4-FFF2-40B4-BE49-F238E27FC236}">
                <a16:creationId xmlns:a16="http://schemas.microsoft.com/office/drawing/2014/main" id="{9CD714AE-E741-D3FF-8847-1C838B41BB93}"/>
              </a:ext>
            </a:extLst>
          </p:cNvPr>
          <p:cNvSpPr>
            <a:spLocks noGrp="1"/>
          </p:cNvSpPr>
          <p:nvPr>
            <p:ph type="sldNum" sz="quarter" idx="4"/>
          </p:nvPr>
        </p:nvSpPr>
        <p:spPr>
          <a:xfrm>
            <a:off x="0" y="6492875"/>
            <a:ext cx="346635" cy="365125"/>
          </a:xfrm>
        </p:spPr>
        <p:txBody>
          <a:bodyPr/>
          <a:lstStyle/>
          <a:p>
            <a:pPr algn="ctr"/>
            <a:fld id="{2D04F4CF-F641-6E4E-8F87-8EB8AA2BFA51}" type="slidenum">
              <a:rPr lang="en-US" smtClean="0"/>
              <a:pPr algn="ctr"/>
              <a:t>12</a:t>
            </a:fld>
            <a:endParaRPr lang="en-US" dirty="0"/>
          </a:p>
        </p:txBody>
      </p:sp>
      <p:sp>
        <p:nvSpPr>
          <p:cNvPr id="7" name="TextBox 6">
            <a:extLst>
              <a:ext uri="{FF2B5EF4-FFF2-40B4-BE49-F238E27FC236}">
                <a16:creationId xmlns:a16="http://schemas.microsoft.com/office/drawing/2014/main" id="{6EF0D948-53D5-F707-EFFC-F1EE79B37043}"/>
              </a:ext>
            </a:extLst>
          </p:cNvPr>
          <p:cNvSpPr txBox="1"/>
          <p:nvPr/>
        </p:nvSpPr>
        <p:spPr>
          <a:xfrm>
            <a:off x="8931237" y="591248"/>
            <a:ext cx="3042600" cy="1519402"/>
          </a:xfrm>
          <a:prstGeom prst="rect">
            <a:avLst/>
          </a:prstGeom>
          <a:noFill/>
          <a:ln>
            <a:noFill/>
          </a:ln>
          <a:effectLst/>
        </p:spPr>
        <p:txBody>
          <a:bodyPr spcFirstLastPara="1" wrap="square" lIns="26775" tIns="26775" rIns="26775" bIns="26775" rtlCol="0" anchor="t" anchorCtr="0">
            <a:noAutofit/>
          </a:bodyPr>
          <a:lstStyle/>
          <a:p>
            <a:r>
              <a:rPr lang="en-US" sz="1400" b="1" dirty="0"/>
              <a:t>Physics/Optics concepts we care about:</a:t>
            </a:r>
          </a:p>
          <a:p>
            <a:pPr marL="342900" indent="-342900">
              <a:buFont typeface="+mj-lt"/>
              <a:buAutoNum type="arabicPeriod"/>
            </a:pPr>
            <a:r>
              <a:rPr lang="en-US" sz="1400" b="1" dirty="0"/>
              <a:t>Radiometry </a:t>
            </a:r>
          </a:p>
          <a:p>
            <a:pPr marL="342900" indent="-342900">
              <a:buFont typeface="+mj-lt"/>
              <a:buAutoNum type="arabicPeriod"/>
            </a:pPr>
            <a:r>
              <a:rPr lang="en-US" sz="1400" b="1" dirty="0"/>
              <a:t>MTF </a:t>
            </a:r>
          </a:p>
          <a:p>
            <a:pPr marL="342900" indent="-342900">
              <a:buFont typeface="+mj-lt"/>
              <a:buAutoNum type="arabicPeriod"/>
            </a:pPr>
            <a:r>
              <a:rPr lang="en-US" sz="1400" b="1" dirty="0"/>
              <a:t>Signal to Noise</a:t>
            </a:r>
          </a:p>
          <a:p>
            <a:pPr marL="342900" indent="-342900">
              <a:buFont typeface="+mj-lt"/>
              <a:buAutoNum type="arabicPeriod"/>
            </a:pPr>
            <a:r>
              <a:rPr lang="en-US" sz="1400" b="1" dirty="0"/>
              <a:t>BRDF (bidirectional reflectance distribution function)</a:t>
            </a:r>
          </a:p>
        </p:txBody>
      </p:sp>
      <p:sp>
        <p:nvSpPr>
          <p:cNvPr id="2" name="TextBox 1">
            <a:extLst>
              <a:ext uri="{FF2B5EF4-FFF2-40B4-BE49-F238E27FC236}">
                <a16:creationId xmlns:a16="http://schemas.microsoft.com/office/drawing/2014/main" id="{4E50FF10-9617-D67D-6E0F-410877507618}"/>
              </a:ext>
            </a:extLst>
          </p:cNvPr>
          <p:cNvSpPr txBox="1"/>
          <p:nvPr/>
        </p:nvSpPr>
        <p:spPr>
          <a:xfrm>
            <a:off x="4687158" y="883551"/>
            <a:ext cx="2175226" cy="304800"/>
          </a:xfrm>
          <a:prstGeom prst="rect">
            <a:avLst/>
          </a:prstGeom>
          <a:noFill/>
          <a:ln>
            <a:noFill/>
          </a:ln>
          <a:effectLst/>
        </p:spPr>
        <p:txBody>
          <a:bodyPr spcFirstLastPara="1" wrap="none" lIns="26775" tIns="26775" rIns="26775" bIns="26775" rtlCol="0" anchor="t" anchorCtr="0">
            <a:noAutofit/>
          </a:bodyPr>
          <a:lstStyle/>
          <a:p>
            <a:pPr algn="ctr"/>
            <a:r>
              <a:rPr lang="en-US" sz="1050">
                <a:solidFill>
                  <a:schemeClr val="bg1"/>
                </a:solidFill>
              </a:rPr>
              <a:t>Base (incorrect orientation)</a:t>
            </a:r>
          </a:p>
        </p:txBody>
      </p:sp>
      <p:sp>
        <p:nvSpPr>
          <p:cNvPr id="8" name="TextBox 7">
            <a:extLst>
              <a:ext uri="{FF2B5EF4-FFF2-40B4-BE49-F238E27FC236}">
                <a16:creationId xmlns:a16="http://schemas.microsoft.com/office/drawing/2014/main" id="{AD0E4E43-2041-AE6D-7D28-C34E46E36C5D}"/>
              </a:ext>
            </a:extLst>
          </p:cNvPr>
          <p:cNvSpPr txBox="1"/>
          <p:nvPr/>
        </p:nvSpPr>
        <p:spPr>
          <a:xfrm>
            <a:off x="6391657" y="883551"/>
            <a:ext cx="2175226" cy="304800"/>
          </a:xfrm>
          <a:prstGeom prst="rect">
            <a:avLst/>
          </a:prstGeom>
          <a:noFill/>
          <a:ln>
            <a:noFill/>
          </a:ln>
          <a:effectLst/>
        </p:spPr>
        <p:txBody>
          <a:bodyPr spcFirstLastPara="1" wrap="none" lIns="26775" tIns="26775" rIns="26775" bIns="26775" rtlCol="0" anchor="t" anchorCtr="0">
            <a:noAutofit/>
          </a:bodyPr>
          <a:lstStyle/>
          <a:p>
            <a:pPr algn="ctr"/>
            <a:r>
              <a:rPr lang="en-US" sz="1050">
                <a:solidFill>
                  <a:schemeClr val="bg1"/>
                </a:solidFill>
              </a:rPr>
              <a:t>Lid (correct orientation)</a:t>
            </a:r>
          </a:p>
        </p:txBody>
      </p:sp>
      <p:sp>
        <p:nvSpPr>
          <p:cNvPr id="10" name="TextBox 9">
            <a:extLst>
              <a:ext uri="{FF2B5EF4-FFF2-40B4-BE49-F238E27FC236}">
                <a16:creationId xmlns:a16="http://schemas.microsoft.com/office/drawing/2014/main" id="{046EBD8C-2749-5A16-FADD-98ACF3B7811B}"/>
              </a:ext>
            </a:extLst>
          </p:cNvPr>
          <p:cNvSpPr txBox="1"/>
          <p:nvPr/>
        </p:nvSpPr>
        <p:spPr>
          <a:xfrm>
            <a:off x="4702742" y="2821246"/>
            <a:ext cx="2175226" cy="304800"/>
          </a:xfrm>
          <a:prstGeom prst="rect">
            <a:avLst/>
          </a:prstGeom>
          <a:noFill/>
          <a:ln>
            <a:noFill/>
          </a:ln>
          <a:effectLst/>
        </p:spPr>
        <p:txBody>
          <a:bodyPr spcFirstLastPara="1" wrap="none" lIns="26775" tIns="26775" rIns="26775" bIns="26775" rtlCol="0" anchor="t" anchorCtr="0">
            <a:noAutofit/>
          </a:bodyPr>
          <a:lstStyle/>
          <a:p>
            <a:pPr algn="ctr"/>
            <a:r>
              <a:rPr lang="en-US" sz="1050">
                <a:solidFill>
                  <a:schemeClr val="bg1"/>
                </a:solidFill>
              </a:rPr>
              <a:t>Base (incorrect orientation)</a:t>
            </a:r>
          </a:p>
        </p:txBody>
      </p:sp>
      <p:sp>
        <p:nvSpPr>
          <p:cNvPr id="11" name="TextBox 10">
            <a:extLst>
              <a:ext uri="{FF2B5EF4-FFF2-40B4-BE49-F238E27FC236}">
                <a16:creationId xmlns:a16="http://schemas.microsoft.com/office/drawing/2014/main" id="{7366D510-23C6-C9E5-2EFF-1C52855190D9}"/>
              </a:ext>
            </a:extLst>
          </p:cNvPr>
          <p:cNvSpPr txBox="1"/>
          <p:nvPr/>
        </p:nvSpPr>
        <p:spPr>
          <a:xfrm>
            <a:off x="6407241" y="2821246"/>
            <a:ext cx="2175226" cy="304800"/>
          </a:xfrm>
          <a:prstGeom prst="rect">
            <a:avLst/>
          </a:prstGeom>
          <a:noFill/>
          <a:ln>
            <a:noFill/>
          </a:ln>
          <a:effectLst/>
        </p:spPr>
        <p:txBody>
          <a:bodyPr spcFirstLastPara="1" wrap="none" lIns="26775" tIns="26775" rIns="26775" bIns="26775" rtlCol="0" anchor="t" anchorCtr="0">
            <a:noAutofit/>
          </a:bodyPr>
          <a:lstStyle/>
          <a:p>
            <a:pPr algn="ctr"/>
            <a:r>
              <a:rPr lang="en-US" sz="1050">
                <a:solidFill>
                  <a:schemeClr val="bg1"/>
                </a:solidFill>
              </a:rPr>
              <a:t>Lid (correct orientation)</a:t>
            </a:r>
          </a:p>
        </p:txBody>
      </p:sp>
      <p:pic>
        <p:nvPicPr>
          <p:cNvPr id="13" name="Picture 12">
            <a:extLst>
              <a:ext uri="{FF2B5EF4-FFF2-40B4-BE49-F238E27FC236}">
                <a16:creationId xmlns:a16="http://schemas.microsoft.com/office/drawing/2014/main" id="{A413C335-7106-3719-2C4C-F3E9E210DF85}"/>
              </a:ext>
            </a:extLst>
          </p:cNvPr>
          <p:cNvPicPr>
            <a:picLocks noChangeAspect="1"/>
          </p:cNvPicPr>
          <p:nvPr/>
        </p:nvPicPr>
        <p:blipFill>
          <a:blip r:embed="rId5"/>
          <a:srcRect/>
          <a:stretch/>
        </p:blipFill>
        <p:spPr>
          <a:xfrm>
            <a:off x="4570674" y="1017428"/>
            <a:ext cx="2119107" cy="1589330"/>
          </a:xfrm>
          <a:prstGeom prst="rect">
            <a:avLst/>
          </a:prstGeom>
        </p:spPr>
      </p:pic>
      <p:pic>
        <p:nvPicPr>
          <p:cNvPr id="14" name="Picture 13">
            <a:extLst>
              <a:ext uri="{FF2B5EF4-FFF2-40B4-BE49-F238E27FC236}">
                <a16:creationId xmlns:a16="http://schemas.microsoft.com/office/drawing/2014/main" id="{BFAF03F2-C522-4EF7-DC09-BBA4CC0D481D}"/>
              </a:ext>
            </a:extLst>
          </p:cNvPr>
          <p:cNvPicPr>
            <a:picLocks noChangeAspect="1"/>
          </p:cNvPicPr>
          <p:nvPr/>
        </p:nvPicPr>
        <p:blipFill>
          <a:blip r:embed="rId6"/>
          <a:srcRect/>
          <a:stretch/>
        </p:blipFill>
        <p:spPr>
          <a:xfrm>
            <a:off x="4573641" y="2829267"/>
            <a:ext cx="2119106" cy="1589330"/>
          </a:xfrm>
          <a:prstGeom prst="rect">
            <a:avLst/>
          </a:prstGeom>
        </p:spPr>
      </p:pic>
      <p:sp>
        <p:nvSpPr>
          <p:cNvPr id="16" name="TextBox 15">
            <a:extLst>
              <a:ext uri="{FF2B5EF4-FFF2-40B4-BE49-F238E27FC236}">
                <a16:creationId xmlns:a16="http://schemas.microsoft.com/office/drawing/2014/main" id="{C552F542-5BC9-FBD3-9BA6-8F6DD1878C5E}"/>
              </a:ext>
            </a:extLst>
          </p:cNvPr>
          <p:cNvSpPr txBox="1"/>
          <p:nvPr/>
        </p:nvSpPr>
        <p:spPr>
          <a:xfrm>
            <a:off x="4570674" y="756880"/>
            <a:ext cx="909129" cy="253342"/>
          </a:xfrm>
          <a:prstGeom prst="rect">
            <a:avLst/>
          </a:prstGeom>
          <a:noFill/>
          <a:ln>
            <a:noFill/>
          </a:ln>
          <a:effectLst/>
        </p:spPr>
        <p:txBody>
          <a:bodyPr spcFirstLastPara="1" wrap="none" lIns="26775" tIns="26775" rIns="26775" bIns="26775" rtlCol="0" anchor="t" anchorCtr="0">
            <a:noAutofit/>
          </a:bodyPr>
          <a:lstStyle/>
          <a:p>
            <a:pPr algn="just"/>
            <a:r>
              <a:rPr lang="en-US" sz="1200" b="1"/>
              <a:t>OS Lid</a:t>
            </a:r>
          </a:p>
        </p:txBody>
      </p:sp>
      <p:sp>
        <p:nvSpPr>
          <p:cNvPr id="17" name="TextBox 16">
            <a:extLst>
              <a:ext uri="{FF2B5EF4-FFF2-40B4-BE49-F238E27FC236}">
                <a16:creationId xmlns:a16="http://schemas.microsoft.com/office/drawing/2014/main" id="{2EDA6EC1-F979-6BD1-C42B-355DE7495922}"/>
              </a:ext>
            </a:extLst>
          </p:cNvPr>
          <p:cNvSpPr txBox="1"/>
          <p:nvPr/>
        </p:nvSpPr>
        <p:spPr>
          <a:xfrm>
            <a:off x="4570673" y="2596281"/>
            <a:ext cx="909129" cy="253342"/>
          </a:xfrm>
          <a:prstGeom prst="rect">
            <a:avLst/>
          </a:prstGeom>
          <a:noFill/>
          <a:ln>
            <a:noFill/>
          </a:ln>
          <a:effectLst/>
        </p:spPr>
        <p:txBody>
          <a:bodyPr spcFirstLastPara="1" wrap="none" lIns="26775" tIns="26775" rIns="26775" bIns="26775" rtlCol="0" anchor="t" anchorCtr="0">
            <a:noAutofit/>
          </a:bodyPr>
          <a:lstStyle/>
          <a:p>
            <a:pPr algn="just"/>
            <a:r>
              <a:rPr lang="en-US" sz="1200" b="1"/>
              <a:t>OS Base</a:t>
            </a:r>
          </a:p>
        </p:txBody>
      </p:sp>
      <p:sp>
        <p:nvSpPr>
          <p:cNvPr id="19" name="TextBox 18">
            <a:extLst>
              <a:ext uri="{FF2B5EF4-FFF2-40B4-BE49-F238E27FC236}">
                <a16:creationId xmlns:a16="http://schemas.microsoft.com/office/drawing/2014/main" id="{E4BCB1DE-2ED5-3F3D-F435-3E9FD9431D23}"/>
              </a:ext>
            </a:extLst>
          </p:cNvPr>
          <p:cNvSpPr txBox="1"/>
          <p:nvPr/>
        </p:nvSpPr>
        <p:spPr>
          <a:xfrm>
            <a:off x="4742800" y="746686"/>
            <a:ext cx="1945615" cy="370840"/>
          </a:xfrm>
          <a:prstGeom prst="rect">
            <a:avLst/>
          </a:prstGeom>
          <a:noFill/>
          <a:ln>
            <a:noFill/>
          </a:ln>
          <a:effectLst/>
        </p:spPr>
        <p:txBody>
          <a:bodyPr spcFirstLastPara="1" wrap="none" lIns="26775" tIns="26775" rIns="26775" bIns="26775" rtlCol="0" anchor="t" anchorCtr="0">
            <a:noAutofit/>
          </a:bodyPr>
          <a:lstStyle/>
          <a:p>
            <a:pPr algn="ctr"/>
            <a:r>
              <a:rPr lang="en-US" sz="1400" b="1" dirty="0"/>
              <a:t>Testbed</a:t>
            </a:r>
          </a:p>
        </p:txBody>
      </p:sp>
      <p:sp>
        <p:nvSpPr>
          <p:cNvPr id="20" name="TextBox 19">
            <a:extLst>
              <a:ext uri="{FF2B5EF4-FFF2-40B4-BE49-F238E27FC236}">
                <a16:creationId xmlns:a16="http://schemas.microsoft.com/office/drawing/2014/main" id="{042FD952-03F7-FF1C-343D-E390D6E4D9F1}"/>
              </a:ext>
            </a:extLst>
          </p:cNvPr>
          <p:cNvSpPr txBox="1"/>
          <p:nvPr/>
        </p:nvSpPr>
        <p:spPr>
          <a:xfrm>
            <a:off x="6924003" y="755505"/>
            <a:ext cx="1945615" cy="370840"/>
          </a:xfrm>
          <a:prstGeom prst="rect">
            <a:avLst/>
          </a:prstGeom>
          <a:noFill/>
          <a:ln>
            <a:noFill/>
          </a:ln>
          <a:effectLst/>
        </p:spPr>
        <p:txBody>
          <a:bodyPr spcFirstLastPara="1" wrap="none" lIns="26775" tIns="26775" rIns="26775" bIns="26775" rtlCol="0" anchor="t" anchorCtr="0">
            <a:noAutofit/>
          </a:bodyPr>
          <a:lstStyle/>
          <a:p>
            <a:pPr algn="ctr"/>
            <a:r>
              <a:rPr lang="en-US" sz="1400" b="1" dirty="0"/>
              <a:t>Simulation</a:t>
            </a:r>
          </a:p>
        </p:txBody>
      </p:sp>
      <p:sp>
        <p:nvSpPr>
          <p:cNvPr id="21" name="TextBox 20">
            <a:extLst>
              <a:ext uri="{FF2B5EF4-FFF2-40B4-BE49-F238E27FC236}">
                <a16:creationId xmlns:a16="http://schemas.microsoft.com/office/drawing/2014/main" id="{CB7E6130-5D2B-5571-B597-576FB26B4BE6}"/>
              </a:ext>
            </a:extLst>
          </p:cNvPr>
          <p:cNvSpPr txBox="1"/>
          <p:nvPr/>
        </p:nvSpPr>
        <p:spPr>
          <a:xfrm>
            <a:off x="6755370" y="764084"/>
            <a:ext cx="909129" cy="253342"/>
          </a:xfrm>
          <a:prstGeom prst="rect">
            <a:avLst/>
          </a:prstGeom>
          <a:noFill/>
          <a:ln>
            <a:noFill/>
          </a:ln>
          <a:effectLst/>
        </p:spPr>
        <p:txBody>
          <a:bodyPr spcFirstLastPara="1" wrap="none" lIns="26775" tIns="26775" rIns="26775" bIns="26775" rtlCol="0" anchor="t" anchorCtr="0">
            <a:noAutofit/>
          </a:bodyPr>
          <a:lstStyle/>
          <a:p>
            <a:pPr algn="just"/>
            <a:r>
              <a:rPr lang="en-US" sz="1200" b="1"/>
              <a:t>OS Lid</a:t>
            </a:r>
          </a:p>
        </p:txBody>
      </p:sp>
      <p:sp>
        <p:nvSpPr>
          <p:cNvPr id="22" name="TextBox 21">
            <a:extLst>
              <a:ext uri="{FF2B5EF4-FFF2-40B4-BE49-F238E27FC236}">
                <a16:creationId xmlns:a16="http://schemas.microsoft.com/office/drawing/2014/main" id="{3D21C029-AE87-227D-B8BA-431274650C7A}"/>
              </a:ext>
            </a:extLst>
          </p:cNvPr>
          <p:cNvSpPr txBox="1"/>
          <p:nvPr/>
        </p:nvSpPr>
        <p:spPr>
          <a:xfrm>
            <a:off x="6755179" y="2591163"/>
            <a:ext cx="909129" cy="253342"/>
          </a:xfrm>
          <a:prstGeom prst="rect">
            <a:avLst/>
          </a:prstGeom>
          <a:noFill/>
          <a:ln>
            <a:noFill/>
          </a:ln>
          <a:effectLst/>
        </p:spPr>
        <p:txBody>
          <a:bodyPr spcFirstLastPara="1" wrap="none" lIns="26775" tIns="26775" rIns="26775" bIns="26775" rtlCol="0" anchor="t" anchorCtr="0">
            <a:noAutofit/>
          </a:bodyPr>
          <a:lstStyle/>
          <a:p>
            <a:pPr algn="just"/>
            <a:r>
              <a:rPr lang="en-US" sz="1200" b="1"/>
              <a:t>OS Base</a:t>
            </a:r>
          </a:p>
        </p:txBody>
      </p:sp>
      <p:pic>
        <p:nvPicPr>
          <p:cNvPr id="23" name="Picture 22">
            <a:extLst>
              <a:ext uri="{FF2B5EF4-FFF2-40B4-BE49-F238E27FC236}">
                <a16:creationId xmlns:a16="http://schemas.microsoft.com/office/drawing/2014/main" id="{566D0BD3-B304-41B7-D41A-812C71C8CB71}"/>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6758396" y="1017426"/>
            <a:ext cx="2114423" cy="1585817"/>
          </a:xfrm>
          <a:prstGeom prst="rect">
            <a:avLst/>
          </a:prstGeom>
        </p:spPr>
      </p:pic>
      <p:pic>
        <p:nvPicPr>
          <p:cNvPr id="24" name="Picture 23">
            <a:extLst>
              <a:ext uri="{FF2B5EF4-FFF2-40B4-BE49-F238E27FC236}">
                <a16:creationId xmlns:a16="http://schemas.microsoft.com/office/drawing/2014/main" id="{4EBA99A3-52BE-4C7A-387A-9BDCE811708A}"/>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6755195" y="2821246"/>
            <a:ext cx="2114423" cy="1585817"/>
          </a:xfrm>
          <a:prstGeom prst="rect">
            <a:avLst/>
          </a:prstGeom>
        </p:spPr>
      </p:pic>
      <p:pic>
        <p:nvPicPr>
          <p:cNvPr id="25" name="Picture 24">
            <a:extLst>
              <a:ext uri="{FF2B5EF4-FFF2-40B4-BE49-F238E27FC236}">
                <a16:creationId xmlns:a16="http://schemas.microsoft.com/office/drawing/2014/main" id="{D58DF21F-F2BC-2717-17E2-3A60CC209151}"/>
              </a:ext>
            </a:extLst>
          </p:cNvPr>
          <p:cNvPicPr>
            <a:picLocks noChangeAspect="1"/>
          </p:cNvPicPr>
          <p:nvPr/>
        </p:nvPicPr>
        <p:blipFill>
          <a:blip r:embed="rId9"/>
          <a:srcRect/>
          <a:stretch/>
        </p:blipFill>
        <p:spPr>
          <a:xfrm>
            <a:off x="8953149" y="2104366"/>
            <a:ext cx="3331146" cy="2498360"/>
          </a:xfrm>
          <a:prstGeom prst="rect">
            <a:avLst/>
          </a:prstGeom>
        </p:spPr>
      </p:pic>
      <p:grpSp>
        <p:nvGrpSpPr>
          <p:cNvPr id="35" name="Group 34">
            <a:extLst>
              <a:ext uri="{FF2B5EF4-FFF2-40B4-BE49-F238E27FC236}">
                <a16:creationId xmlns:a16="http://schemas.microsoft.com/office/drawing/2014/main" id="{C576F05C-0541-DB73-1AFB-3583C9C074B2}"/>
              </a:ext>
            </a:extLst>
          </p:cNvPr>
          <p:cNvGrpSpPr>
            <a:grpSpLocks noChangeAspect="1"/>
          </p:cNvGrpSpPr>
          <p:nvPr/>
        </p:nvGrpSpPr>
        <p:grpSpPr>
          <a:xfrm>
            <a:off x="4385787" y="4581757"/>
            <a:ext cx="3932944" cy="1815350"/>
            <a:chOff x="4385787" y="4581757"/>
            <a:chExt cx="4210974" cy="1943682"/>
          </a:xfrm>
        </p:grpSpPr>
        <p:sp>
          <p:nvSpPr>
            <p:cNvPr id="26" name="TextBox 87">
              <a:extLst>
                <a:ext uri="{FF2B5EF4-FFF2-40B4-BE49-F238E27FC236}">
                  <a16:creationId xmlns:a16="http://schemas.microsoft.com/office/drawing/2014/main" id="{C4DDD415-440E-6350-538B-4AA6068972F5}"/>
                </a:ext>
              </a:extLst>
            </p:cNvPr>
            <p:cNvSpPr txBox="1"/>
            <p:nvPr/>
          </p:nvSpPr>
          <p:spPr>
            <a:xfrm>
              <a:off x="4385787" y="4588201"/>
              <a:ext cx="2224580" cy="307777"/>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t>Worst-case OS </a:t>
              </a:r>
              <a:r>
                <a:rPr lang="en-US" sz="1400" b="1" dirty="0"/>
                <a:t>Base</a:t>
              </a:r>
            </a:p>
          </p:txBody>
        </p:sp>
        <p:pic>
          <p:nvPicPr>
            <p:cNvPr id="27" name="Picture 26">
              <a:extLst>
                <a:ext uri="{FF2B5EF4-FFF2-40B4-BE49-F238E27FC236}">
                  <a16:creationId xmlns:a16="http://schemas.microsoft.com/office/drawing/2014/main" id="{8C706B80-7D72-1F8B-A1F9-780757A721DF}"/>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20000"/>
                      </a14:imgEffect>
                    </a14:imgLayer>
                  </a14:imgProps>
                </a:ext>
              </a:extLst>
            </a:blip>
            <a:stretch>
              <a:fillRect/>
            </a:stretch>
          </p:blipFill>
          <p:spPr>
            <a:xfrm>
              <a:off x="4620530" y="4865821"/>
              <a:ext cx="1767766" cy="1656649"/>
            </a:xfrm>
            <a:prstGeom prst="rect">
              <a:avLst/>
            </a:prstGeom>
          </p:spPr>
        </p:pic>
        <p:pic>
          <p:nvPicPr>
            <p:cNvPr id="28" name="Picture 27">
              <a:extLst>
                <a:ext uri="{FF2B5EF4-FFF2-40B4-BE49-F238E27FC236}">
                  <a16:creationId xmlns:a16="http://schemas.microsoft.com/office/drawing/2014/main" id="{524B8BCA-C5B2-AC47-2CAF-9C88EBAB20C2}"/>
                </a:ext>
              </a:extLst>
            </p:cNvPr>
            <p:cNvPicPr>
              <a:picLocks noChangeAspect="1"/>
            </p:cNvPicPr>
            <p:nvPr/>
          </p:nvPicPr>
          <p:blipFill rotWithShape="1">
            <a:blip r:embed="rId12">
              <a:extLst>
                <a:ext uri="{BEBA8EAE-BF5A-486C-A8C5-ECC9F3942E4B}">
                  <a14:imgProps xmlns:a14="http://schemas.microsoft.com/office/drawing/2010/main">
                    <a14:imgLayer r:embed="rId13">
                      <a14:imgEffect>
                        <a14:brightnessContrast bright="20000"/>
                      </a14:imgEffect>
                    </a14:imgLayer>
                  </a14:imgProps>
                </a:ext>
              </a:extLst>
            </a:blip>
            <a:srcRect l="5161" r="4291" b="3541"/>
            <a:stretch/>
          </p:blipFill>
          <p:spPr>
            <a:xfrm>
              <a:off x="6586791" y="4862850"/>
              <a:ext cx="1767767" cy="1662589"/>
            </a:xfrm>
            <a:prstGeom prst="rect">
              <a:avLst/>
            </a:prstGeom>
          </p:spPr>
        </p:pic>
        <p:sp>
          <p:nvSpPr>
            <p:cNvPr id="29" name="TextBox 92">
              <a:extLst>
                <a:ext uri="{FF2B5EF4-FFF2-40B4-BE49-F238E27FC236}">
                  <a16:creationId xmlns:a16="http://schemas.microsoft.com/office/drawing/2014/main" id="{5DBA8724-78F5-4D3C-6AC0-7E821D94CF82}"/>
                </a:ext>
              </a:extLst>
            </p:cNvPr>
            <p:cNvSpPr txBox="1"/>
            <p:nvPr/>
          </p:nvSpPr>
          <p:spPr>
            <a:xfrm>
              <a:off x="6372181" y="4581757"/>
              <a:ext cx="2224580" cy="307777"/>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t>Worst-case OS </a:t>
              </a:r>
              <a:r>
                <a:rPr lang="en-US" sz="1400" b="1" dirty="0"/>
                <a:t>Lid</a:t>
              </a:r>
            </a:p>
          </p:txBody>
        </p:sp>
      </p:grpSp>
      <p:grpSp>
        <p:nvGrpSpPr>
          <p:cNvPr id="34" name="Group 33">
            <a:extLst>
              <a:ext uri="{FF2B5EF4-FFF2-40B4-BE49-F238E27FC236}">
                <a16:creationId xmlns:a16="http://schemas.microsoft.com/office/drawing/2014/main" id="{53DA5A80-5335-86AB-5544-76D2AA79C9B9}"/>
              </a:ext>
            </a:extLst>
          </p:cNvPr>
          <p:cNvGrpSpPr>
            <a:grpSpLocks noChangeAspect="1"/>
          </p:cNvGrpSpPr>
          <p:nvPr/>
        </p:nvGrpSpPr>
        <p:grpSpPr>
          <a:xfrm>
            <a:off x="8194634" y="4575291"/>
            <a:ext cx="3745496" cy="1819043"/>
            <a:chOff x="7750148" y="4569876"/>
            <a:chExt cx="3984498" cy="1935117"/>
          </a:xfrm>
        </p:grpSpPr>
        <p:pic>
          <p:nvPicPr>
            <p:cNvPr id="30" name="Picture 29">
              <a:extLst>
                <a:ext uri="{FF2B5EF4-FFF2-40B4-BE49-F238E27FC236}">
                  <a16:creationId xmlns:a16="http://schemas.microsoft.com/office/drawing/2014/main" id="{CD5BD7F2-BD20-8DC3-12C6-CB82DFC0E599}"/>
                </a:ext>
              </a:extLst>
            </p:cNvPr>
            <p:cNvPicPr>
              <a:picLocks noChangeAspect="1"/>
            </p:cNvPicPr>
            <p:nvPr/>
          </p:nvPicPr>
          <p:blipFill>
            <a:blip r:embed="rId14">
              <a:grayscl/>
              <a:extLst>
                <a:ext uri="{BEBA8EAE-BF5A-486C-A8C5-ECC9F3942E4B}">
                  <a14:imgProps xmlns:a14="http://schemas.microsoft.com/office/drawing/2010/main">
                    <a14:imgLayer r:embed="rId15">
                      <a14:imgEffect>
                        <a14:brightnessContrast bright="40000"/>
                      </a14:imgEffect>
                    </a14:imgLayer>
                  </a14:imgProps>
                </a:ext>
              </a:extLst>
            </a:blip>
            <a:stretch>
              <a:fillRect/>
            </a:stretch>
          </p:blipFill>
          <p:spPr>
            <a:xfrm flipH="1">
              <a:off x="7750148" y="4850969"/>
              <a:ext cx="1938528" cy="1650096"/>
            </a:xfrm>
            <a:prstGeom prst="rect">
              <a:avLst/>
            </a:prstGeom>
          </p:spPr>
        </p:pic>
        <p:pic>
          <p:nvPicPr>
            <p:cNvPr id="31" name="Picture 30">
              <a:extLst>
                <a:ext uri="{FF2B5EF4-FFF2-40B4-BE49-F238E27FC236}">
                  <a16:creationId xmlns:a16="http://schemas.microsoft.com/office/drawing/2014/main" id="{51BCFAC3-F234-5CA5-C10D-AE086DADC1ED}"/>
                </a:ext>
              </a:extLst>
            </p:cNvPr>
            <p:cNvPicPr>
              <a:picLocks noChangeAspect="1"/>
            </p:cNvPicPr>
            <p:nvPr/>
          </p:nvPicPr>
          <p:blipFill>
            <a:blip r:embed="rId16">
              <a:grayscl/>
              <a:extLst>
                <a:ext uri="{BEBA8EAE-BF5A-486C-A8C5-ECC9F3942E4B}">
                  <a14:imgProps xmlns:a14="http://schemas.microsoft.com/office/drawing/2010/main">
                    <a14:imgLayer r:embed="rId17">
                      <a14:imgEffect>
                        <a14:brightnessContrast bright="40000"/>
                      </a14:imgEffect>
                    </a14:imgLayer>
                  </a14:imgProps>
                </a:ext>
              </a:extLst>
            </a:blip>
            <a:stretch>
              <a:fillRect/>
            </a:stretch>
          </p:blipFill>
          <p:spPr>
            <a:xfrm flipH="1">
              <a:off x="9773914" y="4842404"/>
              <a:ext cx="1960732" cy="1662589"/>
            </a:xfrm>
            <a:prstGeom prst="rect">
              <a:avLst/>
            </a:prstGeom>
          </p:spPr>
        </p:pic>
        <p:sp>
          <p:nvSpPr>
            <p:cNvPr id="32" name="TextBox 97">
              <a:extLst>
                <a:ext uri="{FF2B5EF4-FFF2-40B4-BE49-F238E27FC236}">
                  <a16:creationId xmlns:a16="http://schemas.microsoft.com/office/drawing/2014/main" id="{AFBEF959-9233-2EC7-667C-10E4B8E83ACF}"/>
                </a:ext>
              </a:extLst>
            </p:cNvPr>
            <p:cNvSpPr txBox="1"/>
            <p:nvPr/>
          </p:nvSpPr>
          <p:spPr>
            <a:xfrm>
              <a:off x="8096196" y="4569876"/>
              <a:ext cx="1347576" cy="307777"/>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t>OS </a:t>
              </a:r>
              <a:r>
                <a:rPr lang="en-US" sz="1400" b="1" dirty="0"/>
                <a:t>Base</a:t>
              </a:r>
            </a:p>
          </p:txBody>
        </p:sp>
        <p:sp>
          <p:nvSpPr>
            <p:cNvPr id="33" name="TextBox 98">
              <a:extLst>
                <a:ext uri="{FF2B5EF4-FFF2-40B4-BE49-F238E27FC236}">
                  <a16:creationId xmlns:a16="http://schemas.microsoft.com/office/drawing/2014/main" id="{D201683A-FB3F-4B95-A624-63F733E75183}"/>
                </a:ext>
              </a:extLst>
            </p:cNvPr>
            <p:cNvSpPr txBox="1"/>
            <p:nvPr/>
          </p:nvSpPr>
          <p:spPr>
            <a:xfrm>
              <a:off x="10103502" y="4576319"/>
              <a:ext cx="1239322" cy="307777"/>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t>OS </a:t>
              </a:r>
              <a:r>
                <a:rPr lang="en-US" sz="1400" b="1" dirty="0"/>
                <a:t>Lid</a:t>
              </a:r>
            </a:p>
          </p:txBody>
        </p:sp>
      </p:grpSp>
    </p:spTree>
    <p:extLst>
      <p:ext uri="{BB962C8B-B14F-4D97-AF65-F5344CB8AC3E}">
        <p14:creationId xmlns:p14="http://schemas.microsoft.com/office/powerpoint/2010/main" val="640348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F886B-1DA2-4E9D-A874-F33B510E6CE8}"/>
              </a:ext>
            </a:extLst>
          </p:cNvPr>
          <p:cNvSpPr>
            <a:spLocks noGrp="1"/>
          </p:cNvSpPr>
          <p:nvPr>
            <p:ph type="title"/>
          </p:nvPr>
        </p:nvSpPr>
        <p:spPr/>
        <p:txBody>
          <a:bodyPr/>
          <a:lstStyle/>
          <a:p>
            <a:r>
              <a:rPr lang="en-US" dirty="0"/>
              <a:t>System performance predicted using lab and software tools</a:t>
            </a:r>
          </a:p>
        </p:txBody>
      </p:sp>
      <p:grpSp>
        <p:nvGrpSpPr>
          <p:cNvPr id="8" name="Group 7">
            <a:extLst>
              <a:ext uri="{FF2B5EF4-FFF2-40B4-BE49-F238E27FC236}">
                <a16:creationId xmlns:a16="http://schemas.microsoft.com/office/drawing/2014/main" id="{32D07238-9753-4819-8D60-3DDCE66AB997}"/>
              </a:ext>
            </a:extLst>
          </p:cNvPr>
          <p:cNvGrpSpPr/>
          <p:nvPr/>
        </p:nvGrpSpPr>
        <p:grpSpPr>
          <a:xfrm>
            <a:off x="142905" y="914400"/>
            <a:ext cx="5918021" cy="2743200"/>
            <a:chOff x="142905" y="1136345"/>
            <a:chExt cx="5918021" cy="2743200"/>
          </a:xfrm>
        </p:grpSpPr>
        <p:grpSp>
          <p:nvGrpSpPr>
            <p:cNvPr id="18" name="Group 17">
              <a:extLst>
                <a:ext uri="{FF2B5EF4-FFF2-40B4-BE49-F238E27FC236}">
                  <a16:creationId xmlns:a16="http://schemas.microsoft.com/office/drawing/2014/main" id="{4611E6FE-81BD-492C-923D-2C320971BD85}"/>
                </a:ext>
              </a:extLst>
            </p:cNvPr>
            <p:cNvGrpSpPr/>
            <p:nvPr/>
          </p:nvGrpSpPr>
          <p:grpSpPr>
            <a:xfrm>
              <a:off x="142905" y="1136345"/>
              <a:ext cx="2932383" cy="2743200"/>
              <a:chOff x="8835530" y="3660204"/>
              <a:chExt cx="2932383" cy="2743200"/>
            </a:xfrm>
          </p:grpSpPr>
          <p:pic>
            <p:nvPicPr>
              <p:cNvPr id="1028" name="Picture 4">
                <a:extLst>
                  <a:ext uri="{FF2B5EF4-FFF2-40B4-BE49-F238E27FC236}">
                    <a16:creationId xmlns:a16="http://schemas.microsoft.com/office/drawing/2014/main" id="{841E8B71-4435-47C4-AB77-A37AFDBB101B}"/>
                  </a:ext>
                </a:extLst>
              </p:cNvPr>
              <p:cNvPicPr>
                <a:picLocks noChangeAspect="1" noChangeArrowheads="1"/>
              </p:cNvPicPr>
              <p:nvPr/>
            </p:nvPicPr>
            <p:blipFill>
              <a:blip r:embed="rId2"/>
              <a:srcRect l="9914" r="9914"/>
              <a:stretch/>
            </p:blipFill>
            <p:spPr bwMode="auto">
              <a:xfrm>
                <a:off x="8835530" y="3660204"/>
                <a:ext cx="2932383" cy="2743200"/>
              </a:xfrm>
              <a:prstGeom prst="rect">
                <a:avLst/>
              </a:prstGeom>
              <a:noFill/>
              <a:ln w="19050">
                <a:solidFill>
                  <a:schemeClr val="accent2"/>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FEBD14F-31F5-426F-91DC-5C0470C1D106}"/>
                  </a:ext>
                </a:extLst>
              </p:cNvPr>
              <p:cNvSpPr txBox="1"/>
              <p:nvPr/>
            </p:nvSpPr>
            <p:spPr>
              <a:xfrm>
                <a:off x="9191303" y="6095627"/>
                <a:ext cx="2268057" cy="307777"/>
              </a:xfrm>
              <a:prstGeom prst="rect">
                <a:avLst/>
              </a:prstGeom>
              <a:noFill/>
            </p:spPr>
            <p:txBody>
              <a:bodyPr wrap="none" rtlCol="0">
                <a:spAutoFit/>
              </a:bodyPr>
              <a:lstStyle/>
              <a:p>
                <a:pPr algn="ctr"/>
                <a:r>
                  <a:rPr lang="en-US" sz="1400" b="1" dirty="0">
                    <a:solidFill>
                      <a:schemeClr val="bg1"/>
                    </a:solidFill>
                  </a:rPr>
                  <a:t>Test bed acquired image</a:t>
                </a:r>
              </a:p>
            </p:txBody>
          </p:sp>
        </p:grpSp>
        <p:grpSp>
          <p:nvGrpSpPr>
            <p:cNvPr id="13" name="Group 12">
              <a:extLst>
                <a:ext uri="{FF2B5EF4-FFF2-40B4-BE49-F238E27FC236}">
                  <a16:creationId xmlns:a16="http://schemas.microsoft.com/office/drawing/2014/main" id="{BE943281-0CDC-4DAE-9704-0EA92EAF1BBD}"/>
                </a:ext>
              </a:extLst>
            </p:cNvPr>
            <p:cNvGrpSpPr/>
            <p:nvPr/>
          </p:nvGrpSpPr>
          <p:grpSpPr>
            <a:xfrm>
              <a:off x="3076197" y="1136345"/>
              <a:ext cx="2984729" cy="2743200"/>
              <a:chOff x="5375230" y="3714483"/>
              <a:chExt cx="2984729" cy="2743200"/>
            </a:xfrm>
          </p:grpSpPr>
          <p:pic>
            <p:nvPicPr>
              <p:cNvPr id="1026" name="Picture 2">
                <a:extLst>
                  <a:ext uri="{FF2B5EF4-FFF2-40B4-BE49-F238E27FC236}">
                    <a16:creationId xmlns:a16="http://schemas.microsoft.com/office/drawing/2014/main" id="{8E1C4B78-6062-484D-9DC5-19F3C9119C5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l="9198" r="9198"/>
              <a:stretch/>
            </p:blipFill>
            <p:spPr bwMode="auto">
              <a:xfrm>
                <a:off x="5375230" y="3714483"/>
                <a:ext cx="2984729" cy="2743200"/>
              </a:xfrm>
              <a:prstGeom prst="rect">
                <a:avLst/>
              </a:prstGeom>
              <a:noFill/>
              <a:ln w="19050">
                <a:solidFill>
                  <a:schemeClr val="accent2"/>
                </a:solidFill>
              </a:ln>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FC678AA-3134-48D9-9CCE-AB594BC84790}"/>
                  </a:ext>
                </a:extLst>
              </p:cNvPr>
              <p:cNvSpPr txBox="1"/>
              <p:nvPr/>
            </p:nvSpPr>
            <p:spPr>
              <a:xfrm>
                <a:off x="5875330" y="6149906"/>
                <a:ext cx="2125903" cy="307777"/>
              </a:xfrm>
              <a:prstGeom prst="rect">
                <a:avLst/>
              </a:prstGeom>
              <a:noFill/>
            </p:spPr>
            <p:txBody>
              <a:bodyPr wrap="none" rtlCol="0">
                <a:spAutoFit/>
              </a:bodyPr>
              <a:lstStyle/>
              <a:p>
                <a:pPr algn="ctr"/>
                <a:r>
                  <a:rPr lang="en-US" sz="1400" b="1" dirty="0">
                    <a:solidFill>
                      <a:schemeClr val="bg1"/>
                    </a:solidFill>
                  </a:rPr>
                  <a:t>FRED simulated image</a:t>
                </a:r>
              </a:p>
            </p:txBody>
          </p:sp>
        </p:grpSp>
      </p:grpSp>
      <p:grpSp>
        <p:nvGrpSpPr>
          <p:cNvPr id="19" name="Group 18">
            <a:extLst>
              <a:ext uri="{FF2B5EF4-FFF2-40B4-BE49-F238E27FC236}">
                <a16:creationId xmlns:a16="http://schemas.microsoft.com/office/drawing/2014/main" id="{6A777F5E-066D-4B78-A660-7BEC87D57BD5}"/>
              </a:ext>
            </a:extLst>
          </p:cNvPr>
          <p:cNvGrpSpPr/>
          <p:nvPr/>
        </p:nvGrpSpPr>
        <p:grpSpPr>
          <a:xfrm>
            <a:off x="5334001" y="3906691"/>
            <a:ext cx="3200397" cy="2881714"/>
            <a:chOff x="5334001" y="814939"/>
            <a:chExt cx="3200397" cy="2881714"/>
          </a:xfrm>
        </p:grpSpPr>
        <p:pic>
          <p:nvPicPr>
            <p:cNvPr id="10" name="Content Placeholder 5">
              <a:extLst>
                <a:ext uri="{FF2B5EF4-FFF2-40B4-BE49-F238E27FC236}">
                  <a16:creationId xmlns:a16="http://schemas.microsoft.com/office/drawing/2014/main" id="{12979BB3-B3EA-4AB2-90E6-9223DC41D8C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bwMode="auto">
            <a:xfrm>
              <a:off x="5334001" y="1009899"/>
              <a:ext cx="3200397" cy="2686754"/>
            </a:xfrm>
            <a:prstGeom prst="rect">
              <a:avLst/>
            </a:prstGeom>
            <a:noFill/>
            <a:ln w="9525">
              <a:noFill/>
              <a:miter lim="800000"/>
              <a:headEnd/>
              <a:tailEnd/>
            </a:ln>
          </p:spPr>
        </p:pic>
        <p:sp>
          <p:nvSpPr>
            <p:cNvPr id="17" name="TextBox 16">
              <a:extLst>
                <a:ext uri="{FF2B5EF4-FFF2-40B4-BE49-F238E27FC236}">
                  <a16:creationId xmlns:a16="http://schemas.microsoft.com/office/drawing/2014/main" id="{95A82047-7AF8-4388-8B1C-679B9B46A377}"/>
                </a:ext>
              </a:extLst>
            </p:cNvPr>
            <p:cNvSpPr txBox="1"/>
            <p:nvPr/>
          </p:nvSpPr>
          <p:spPr>
            <a:xfrm>
              <a:off x="5965536" y="814939"/>
              <a:ext cx="1937325" cy="338554"/>
            </a:xfrm>
            <a:prstGeom prst="rect">
              <a:avLst/>
            </a:prstGeom>
            <a:noFill/>
          </p:spPr>
          <p:txBody>
            <a:bodyPr wrap="none" rtlCol="0">
              <a:spAutoFit/>
            </a:bodyPr>
            <a:lstStyle/>
            <a:p>
              <a:pPr algn="ctr"/>
              <a:r>
                <a:rPr lang="en-US" sz="1600" b="1" dirty="0"/>
                <a:t>MTF over OS surface</a:t>
              </a:r>
            </a:p>
          </p:txBody>
        </p:sp>
      </p:grpSp>
      <p:sp>
        <p:nvSpPr>
          <p:cNvPr id="6" name="TextBox 5">
            <a:extLst>
              <a:ext uri="{FF2B5EF4-FFF2-40B4-BE49-F238E27FC236}">
                <a16:creationId xmlns:a16="http://schemas.microsoft.com/office/drawing/2014/main" id="{F1E02A38-6234-4FDF-ACD3-2D50A073F712}"/>
              </a:ext>
            </a:extLst>
          </p:cNvPr>
          <p:cNvSpPr txBox="1"/>
          <p:nvPr/>
        </p:nvSpPr>
        <p:spPr>
          <a:xfrm>
            <a:off x="0" y="4110097"/>
            <a:ext cx="5890406" cy="2031325"/>
          </a:xfrm>
          <a:prstGeom prst="rect">
            <a:avLst/>
          </a:prstGeom>
          <a:noFill/>
        </p:spPr>
        <p:txBody>
          <a:bodyPr wrap="square" rtlCol="0">
            <a:spAutoFit/>
          </a:bodyPr>
          <a:lstStyle/>
          <a:p>
            <a:r>
              <a:rPr lang="en-US" sz="1400" b="1" dirty="0"/>
              <a:t>Python pipelines</a:t>
            </a:r>
            <a:r>
              <a:rPr lang="en-US" sz="1400" dirty="0"/>
              <a:t> (</a:t>
            </a:r>
            <a:r>
              <a:rPr lang="en-US" sz="1400" i="1" dirty="0"/>
              <a:t>significant effort to develop &amp; fast, flexible results</a:t>
            </a:r>
            <a:r>
              <a:rPr lang="en-US" sz="1400" dirty="0"/>
              <a:t>):</a:t>
            </a:r>
          </a:p>
          <a:p>
            <a:pPr marL="800100" lvl="1" indent="-342900">
              <a:buFont typeface="+mj-lt"/>
              <a:buAutoNum type="arabicPeriod"/>
            </a:pPr>
            <a:r>
              <a:rPr lang="en-US" sz="1400" dirty="0"/>
              <a:t>Calculate spatial sampling on OS surface, MTF, and other key metrics via Zemax OpticStudio (ZOS) API</a:t>
            </a:r>
          </a:p>
          <a:p>
            <a:pPr marL="800100" lvl="1" indent="-342900">
              <a:buFont typeface="+mj-lt"/>
              <a:buAutoNum type="arabicPeriod"/>
            </a:pPr>
            <a:r>
              <a:rPr lang="en-US" sz="1400" dirty="0"/>
              <a:t>Transform and interpolate test bed images to simulate flight system</a:t>
            </a:r>
          </a:p>
          <a:p>
            <a:pPr marL="800100" lvl="1" indent="-342900">
              <a:buFont typeface="+mj-lt"/>
              <a:buAutoNum type="arabicPeriod"/>
            </a:pPr>
            <a:r>
              <a:rPr lang="en-US" sz="1400" dirty="0"/>
              <a:t>Degrade images to simulate worst case scenarios (e.g., contamination)</a:t>
            </a:r>
          </a:p>
          <a:p>
            <a:pPr marL="800100" lvl="1" indent="-342900">
              <a:buFont typeface="+mj-lt"/>
              <a:buAutoNum type="arabicPeriod"/>
            </a:pPr>
            <a:r>
              <a:rPr lang="en-US" sz="1400" dirty="0"/>
              <a:t>Automate determination of OS orientation within images (solely for analysis purposes)</a:t>
            </a:r>
          </a:p>
        </p:txBody>
      </p:sp>
      <p:sp>
        <p:nvSpPr>
          <p:cNvPr id="22" name="TextBox 21">
            <a:extLst>
              <a:ext uri="{FF2B5EF4-FFF2-40B4-BE49-F238E27FC236}">
                <a16:creationId xmlns:a16="http://schemas.microsoft.com/office/drawing/2014/main" id="{62142F99-37F1-4FEC-B00C-98D0AA02C3A1}"/>
              </a:ext>
            </a:extLst>
          </p:cNvPr>
          <p:cNvSpPr txBox="1"/>
          <p:nvPr/>
        </p:nvSpPr>
        <p:spPr>
          <a:xfrm>
            <a:off x="6124112" y="1182231"/>
            <a:ext cx="5890406" cy="2246769"/>
          </a:xfrm>
          <a:prstGeom prst="rect">
            <a:avLst/>
          </a:prstGeom>
          <a:noFill/>
        </p:spPr>
        <p:txBody>
          <a:bodyPr wrap="square" rtlCol="0">
            <a:spAutoFit/>
          </a:bodyPr>
          <a:lstStyle/>
          <a:p>
            <a:r>
              <a:rPr lang="en-US" sz="1400" b="1" dirty="0"/>
              <a:t>COTS test bed</a:t>
            </a:r>
            <a:r>
              <a:rPr lang="en-US" sz="1400" dirty="0"/>
              <a:t> (</a:t>
            </a:r>
            <a:r>
              <a:rPr lang="en-US" sz="1400" i="1" dirty="0"/>
              <a:t>limited, approximate setups &amp; rapid results</a:t>
            </a:r>
            <a:r>
              <a:rPr lang="en-US" sz="1400" dirty="0"/>
              <a:t>):</a:t>
            </a:r>
          </a:p>
          <a:p>
            <a:pPr marL="800100" lvl="1" indent="-342900">
              <a:buFont typeface="+mj-lt"/>
              <a:buAutoNum type="arabicPeriod"/>
            </a:pPr>
            <a:r>
              <a:rPr lang="en-US" sz="1400" dirty="0"/>
              <a:t>Predict system performance under a wide range of scenarios</a:t>
            </a:r>
          </a:p>
          <a:p>
            <a:pPr marL="800100" lvl="1" indent="-342900">
              <a:buFont typeface="+mj-lt"/>
              <a:buAutoNum type="arabicPeriod"/>
            </a:pPr>
            <a:r>
              <a:rPr lang="en-US" sz="1400" dirty="0"/>
              <a:t>Provide worst-case images of OS for Python pipeline analysis</a:t>
            </a:r>
          </a:p>
          <a:p>
            <a:pPr marL="800100" lvl="1" indent="-342900">
              <a:buFont typeface="+mj-lt"/>
              <a:buAutoNum type="arabicPeriod"/>
            </a:pPr>
            <a:r>
              <a:rPr lang="en-US" sz="1400" dirty="0"/>
              <a:t>Inform and cross-check computational models</a:t>
            </a:r>
          </a:p>
          <a:p>
            <a:endParaRPr lang="en-US" sz="1400" dirty="0"/>
          </a:p>
          <a:p>
            <a:r>
              <a:rPr lang="en-US" sz="1400" b="1" dirty="0"/>
              <a:t>FRED models</a:t>
            </a:r>
            <a:r>
              <a:rPr lang="en-US" sz="1400" dirty="0"/>
              <a:t> (</a:t>
            </a:r>
            <a:r>
              <a:rPr lang="en-US" sz="1400" i="1" dirty="0"/>
              <a:t>computationally intensive &amp; flexible, precise setups</a:t>
            </a:r>
            <a:r>
              <a:rPr lang="en-US" sz="1400" dirty="0"/>
              <a:t>):</a:t>
            </a:r>
          </a:p>
          <a:p>
            <a:pPr marL="800100" lvl="1" indent="-342900">
              <a:buFont typeface="+mj-lt"/>
              <a:buAutoNum type="arabicPeriod"/>
            </a:pPr>
            <a:r>
              <a:rPr lang="en-US" sz="1400" dirty="0"/>
              <a:t>Predict system performance with all relevant surfaces and measured BRDFs</a:t>
            </a:r>
          </a:p>
          <a:p>
            <a:pPr marL="800100" lvl="1" indent="-342900">
              <a:buFont typeface="+mj-lt"/>
              <a:buAutoNum type="arabicPeriod"/>
            </a:pPr>
            <a:r>
              <a:rPr lang="en-US" sz="1400" dirty="0"/>
              <a:t>Provide worst-case images of OS for Python pipeline analysis</a:t>
            </a:r>
          </a:p>
          <a:p>
            <a:pPr marL="800100" lvl="1" indent="-342900">
              <a:buFont typeface="+mj-lt"/>
              <a:buAutoNum type="arabicPeriod"/>
            </a:pPr>
            <a:r>
              <a:rPr lang="en-US" sz="1400" dirty="0"/>
              <a:t>Inform and cross-check lab measurements</a:t>
            </a:r>
          </a:p>
        </p:txBody>
      </p:sp>
      <p:sp>
        <p:nvSpPr>
          <p:cNvPr id="15" name="Date Placeholder 2">
            <a:extLst>
              <a:ext uri="{FF2B5EF4-FFF2-40B4-BE49-F238E27FC236}">
                <a16:creationId xmlns:a16="http://schemas.microsoft.com/office/drawing/2014/main" id="{BF40A2CC-F597-B6F7-F9CD-D5D938508E68}"/>
              </a:ext>
            </a:extLst>
          </p:cNvPr>
          <p:cNvSpPr>
            <a:spLocks noGrp="1"/>
          </p:cNvSpPr>
          <p:nvPr>
            <p:ph type="dt" sz="half" idx="2"/>
          </p:nvPr>
        </p:nvSpPr>
        <p:spPr>
          <a:xfrm>
            <a:off x="352611" y="6492875"/>
            <a:ext cx="2239759" cy="365125"/>
          </a:xfrm>
        </p:spPr>
        <p:txBody>
          <a:bodyPr/>
          <a:lstStyle/>
          <a:p>
            <a:r>
              <a:rPr lang="en-US"/>
              <a:t>CCRS VS Camera PDR/CDR EPR</a:t>
            </a:r>
          </a:p>
          <a:p>
            <a:r>
              <a:rPr lang="en-US"/>
              <a:t>November 30, 2023</a:t>
            </a:r>
            <a:endParaRPr lang="en-US" dirty="0"/>
          </a:p>
        </p:txBody>
      </p:sp>
      <p:sp>
        <p:nvSpPr>
          <p:cNvPr id="24" name="Slide Number Placeholder 3">
            <a:extLst>
              <a:ext uri="{FF2B5EF4-FFF2-40B4-BE49-F238E27FC236}">
                <a16:creationId xmlns:a16="http://schemas.microsoft.com/office/drawing/2014/main" id="{8069DD44-FB38-EDE6-D6BC-EED87AAE4777}"/>
              </a:ext>
            </a:extLst>
          </p:cNvPr>
          <p:cNvSpPr>
            <a:spLocks noGrp="1"/>
          </p:cNvSpPr>
          <p:nvPr>
            <p:ph type="sldNum" sz="quarter" idx="4"/>
          </p:nvPr>
        </p:nvSpPr>
        <p:spPr>
          <a:xfrm>
            <a:off x="0" y="6492875"/>
            <a:ext cx="346635" cy="365125"/>
          </a:xfrm>
        </p:spPr>
        <p:txBody>
          <a:bodyPr/>
          <a:lstStyle/>
          <a:p>
            <a:pPr algn="ctr"/>
            <a:fld id="{2D04F4CF-F641-6E4E-8F87-8EB8AA2BFA51}" type="slidenum">
              <a:rPr lang="en-US" smtClean="0"/>
              <a:pPr algn="ctr"/>
              <a:t>13</a:t>
            </a:fld>
            <a:endParaRPr lang="en-US" dirty="0"/>
          </a:p>
        </p:txBody>
      </p:sp>
      <p:sp>
        <p:nvSpPr>
          <p:cNvPr id="27" name="TextBox 26">
            <a:extLst>
              <a:ext uri="{FF2B5EF4-FFF2-40B4-BE49-F238E27FC236}">
                <a16:creationId xmlns:a16="http://schemas.microsoft.com/office/drawing/2014/main" id="{E44B87CD-A5CE-F7F2-17FF-41F970E5D727}"/>
              </a:ext>
            </a:extLst>
          </p:cNvPr>
          <p:cNvSpPr txBox="1"/>
          <p:nvPr/>
        </p:nvSpPr>
        <p:spPr>
          <a:xfrm>
            <a:off x="9059781" y="3429000"/>
            <a:ext cx="2223687" cy="338554"/>
          </a:xfrm>
          <a:prstGeom prst="rect">
            <a:avLst/>
          </a:prstGeom>
          <a:noFill/>
        </p:spPr>
        <p:txBody>
          <a:bodyPr wrap="none" rtlCol="0">
            <a:spAutoFit/>
          </a:bodyPr>
          <a:lstStyle>
            <a:defPPr>
              <a:defRPr lang="en-US"/>
            </a:defPPr>
            <a:lvl1pPr algn="ctr">
              <a:defRPr sz="1600" b="1"/>
            </a:lvl1pPr>
          </a:lstStyle>
          <a:p>
            <a:r>
              <a:rPr lang="en-US" dirty="0"/>
              <a:t>Lid endcap coverage</a:t>
            </a:r>
          </a:p>
        </p:txBody>
      </p:sp>
      <p:pic>
        <p:nvPicPr>
          <p:cNvPr id="29" name="Picture 28">
            <a:extLst>
              <a:ext uri="{FF2B5EF4-FFF2-40B4-BE49-F238E27FC236}">
                <a16:creationId xmlns:a16="http://schemas.microsoft.com/office/drawing/2014/main" id="{2683D553-F621-B38A-A50B-7AE46CEFC15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632037" y="3741390"/>
            <a:ext cx="3079168" cy="3116610"/>
          </a:xfrm>
          <a:prstGeom prst="rect">
            <a:avLst/>
          </a:prstGeom>
        </p:spPr>
      </p:pic>
    </p:spTree>
    <p:extLst>
      <p:ext uri="{BB962C8B-B14F-4D97-AF65-F5344CB8AC3E}">
        <p14:creationId xmlns:p14="http://schemas.microsoft.com/office/powerpoint/2010/main" val="3171503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a:extLst>
              <a:ext uri="{FF2B5EF4-FFF2-40B4-BE49-F238E27FC236}">
                <a16:creationId xmlns:a16="http://schemas.microsoft.com/office/drawing/2014/main" id="{D635805F-A397-0F17-289E-DDCB1271F8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86" t="36810" r="7714"/>
          <a:stretch/>
        </p:blipFill>
        <p:spPr bwMode="auto">
          <a:xfrm>
            <a:off x="9351943" y="2121537"/>
            <a:ext cx="2840057" cy="252603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4EAFFD0-56F0-BBA7-BBEF-7B3CFE23C58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682989" y="3055255"/>
            <a:ext cx="4218431" cy="31638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4A19A1B-6EEF-197D-5900-A706FB1872F2}"/>
              </a:ext>
            </a:extLst>
          </p:cNvPr>
          <p:cNvSpPr>
            <a:spLocks noGrp="1"/>
          </p:cNvSpPr>
          <p:nvPr>
            <p:ph type="title"/>
          </p:nvPr>
        </p:nvSpPr>
        <p:spPr/>
        <p:txBody>
          <a:bodyPr/>
          <a:lstStyle/>
          <a:p>
            <a:r>
              <a:rPr lang="en-US" dirty="0"/>
              <a:t>Laboratory mock-up of VS to produce high-fidelity images</a:t>
            </a:r>
          </a:p>
        </p:txBody>
      </p:sp>
      <p:sp>
        <p:nvSpPr>
          <p:cNvPr id="6" name="Content Placeholder 3">
            <a:extLst>
              <a:ext uri="{FF2B5EF4-FFF2-40B4-BE49-F238E27FC236}">
                <a16:creationId xmlns:a16="http://schemas.microsoft.com/office/drawing/2014/main" id="{C6A0CFDD-E478-6B3D-90F9-B8E875F3D321}"/>
              </a:ext>
            </a:extLst>
          </p:cNvPr>
          <p:cNvSpPr txBox="1">
            <a:spLocks/>
          </p:cNvSpPr>
          <p:nvPr/>
        </p:nvSpPr>
        <p:spPr bwMode="auto">
          <a:xfrm>
            <a:off x="182140" y="913114"/>
            <a:ext cx="5532859" cy="286263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har char="•"/>
              <a:defRPr sz="2000">
                <a:solidFill>
                  <a:schemeClr val="tx1"/>
                </a:solidFill>
                <a:latin typeface="+mn-lt"/>
                <a:ea typeface="ＭＳ Ｐゴシック" charset="0"/>
                <a:cs typeface="Arial"/>
              </a:defRPr>
            </a:lvl1pPr>
            <a:lvl2pPr marL="742950" indent="-285750" algn="l" rtl="0" eaLnBrk="1" fontAlgn="base" hangingPunct="1">
              <a:spcBef>
                <a:spcPct val="20000"/>
              </a:spcBef>
              <a:spcAft>
                <a:spcPct val="0"/>
              </a:spcAft>
              <a:buChar char="–"/>
              <a:defRPr sz="1800">
                <a:solidFill>
                  <a:schemeClr val="tx1"/>
                </a:solidFill>
                <a:latin typeface="+mn-lt"/>
                <a:ea typeface="ＭＳ Ｐゴシック" charset="-128"/>
                <a:cs typeface="Arial"/>
              </a:defRPr>
            </a:lvl2pPr>
            <a:lvl3pPr marL="1143000" indent="-228600" algn="l" rtl="0" eaLnBrk="1" fontAlgn="base" hangingPunct="1">
              <a:spcBef>
                <a:spcPct val="20000"/>
              </a:spcBef>
              <a:spcAft>
                <a:spcPct val="0"/>
              </a:spcAft>
              <a:buChar char="•"/>
              <a:defRPr sz="1600">
                <a:solidFill>
                  <a:schemeClr val="tx1"/>
                </a:solidFill>
                <a:latin typeface="+mn-lt"/>
                <a:ea typeface="ＭＳ Ｐゴシック" charset="-128"/>
                <a:cs typeface="Arial"/>
              </a:defRPr>
            </a:lvl3pPr>
            <a:lvl4pPr marL="1600200" indent="-228600" algn="l" rtl="0" eaLnBrk="1" fontAlgn="base" hangingPunct="1">
              <a:spcBef>
                <a:spcPct val="20000"/>
              </a:spcBef>
              <a:spcAft>
                <a:spcPct val="0"/>
              </a:spcAft>
              <a:buChar char="–"/>
              <a:defRPr sz="1400">
                <a:solidFill>
                  <a:schemeClr val="tx1"/>
                </a:solidFill>
                <a:latin typeface="+mn-lt"/>
                <a:ea typeface="ＭＳ Ｐゴシック" charset="-128"/>
                <a:cs typeface="Arial"/>
              </a:defRPr>
            </a:lvl4pPr>
            <a:lvl5pPr marL="2057400" indent="-228600" algn="l" rtl="0" eaLnBrk="1" fontAlgn="base" hangingPunct="1">
              <a:spcBef>
                <a:spcPct val="20000"/>
              </a:spcBef>
              <a:spcAft>
                <a:spcPct val="0"/>
              </a:spcAft>
              <a:buChar char="»"/>
              <a:defRPr sz="1200">
                <a:solidFill>
                  <a:schemeClr val="tx1"/>
                </a:solidFill>
                <a:latin typeface="+mn-lt"/>
                <a:ea typeface="ＭＳ Ｐゴシック" charset="-128"/>
                <a:cs typeface="Arial"/>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pPr marL="0" indent="0" defTabSz="914400">
              <a:buFontTx/>
              <a:buNone/>
            </a:pPr>
            <a:r>
              <a:rPr lang="en-US" sz="1600" b="1" kern="0" dirty="0"/>
              <a:t>Imaging System</a:t>
            </a:r>
            <a:endParaRPr lang="en-US" sz="800" b="1" kern="0" dirty="0"/>
          </a:p>
          <a:p>
            <a:pPr defTabSz="914400"/>
            <a:r>
              <a:rPr lang="en-US" sz="1400" kern="0" dirty="0"/>
              <a:t>Off-the-shelf Color 20 </a:t>
            </a:r>
            <a:r>
              <a:rPr lang="en-US" sz="1400" kern="0" dirty="0" err="1"/>
              <a:t>Mpx</a:t>
            </a:r>
            <a:r>
              <a:rPr lang="en-US" sz="1400" kern="0" dirty="0"/>
              <a:t> 1” sensor cameras + lenses</a:t>
            </a:r>
          </a:p>
          <a:p>
            <a:pPr defTabSz="914400"/>
            <a:r>
              <a:rPr lang="en-US" sz="1400" kern="0" dirty="0"/>
              <a:t>Testbed imaging system is higher resolution (SNR&gt;80) and better performing than assumed flight system, allowing us to degrade images in post processing to match specific flight system candidates</a:t>
            </a:r>
          </a:p>
          <a:p>
            <a:pPr defTabSz="914400"/>
            <a:r>
              <a:rPr lang="en-US" sz="1400" dirty="0"/>
              <a:t>Comparing Modulation Transfer Function (spatial frequency response) validates performance similarity between lab lens system and assumed flight lens system </a:t>
            </a:r>
          </a:p>
          <a:p>
            <a:pPr defTabSz="914400"/>
            <a:r>
              <a:rPr lang="en-US" sz="1400" dirty="0"/>
              <a:t>Cameras radiometrically calibrated to lumens/m</a:t>
            </a:r>
            <a:r>
              <a:rPr lang="en-US" sz="1400" baseline="30000" dirty="0"/>
              <a:t>2</a:t>
            </a:r>
            <a:r>
              <a:rPr lang="en-US" sz="1400" dirty="0"/>
              <a:t>/</a:t>
            </a:r>
            <a:r>
              <a:rPr lang="en-US" sz="1400" dirty="0" err="1"/>
              <a:t>sr</a:t>
            </a:r>
            <a:endParaRPr lang="en-US" sz="1400" dirty="0">
              <a:solidFill>
                <a:srgbClr val="FF0000"/>
              </a:solidFill>
            </a:endParaRPr>
          </a:p>
        </p:txBody>
      </p:sp>
      <p:sp>
        <p:nvSpPr>
          <p:cNvPr id="8" name="Content Placeholder 3">
            <a:extLst>
              <a:ext uri="{FF2B5EF4-FFF2-40B4-BE49-F238E27FC236}">
                <a16:creationId xmlns:a16="http://schemas.microsoft.com/office/drawing/2014/main" id="{4DA1B6B2-CA49-3F24-D77C-1885117D6605}"/>
              </a:ext>
            </a:extLst>
          </p:cNvPr>
          <p:cNvSpPr txBox="1">
            <a:spLocks/>
          </p:cNvSpPr>
          <p:nvPr/>
        </p:nvSpPr>
        <p:spPr>
          <a:xfrm>
            <a:off x="5584328" y="880938"/>
            <a:ext cx="3861514" cy="25662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Illumination System</a:t>
            </a:r>
          </a:p>
          <a:p>
            <a:pPr marL="342900" indent="-342900" fontAlgn="base">
              <a:lnSpc>
                <a:spcPct val="100000"/>
              </a:lnSpc>
              <a:spcBef>
                <a:spcPct val="20000"/>
              </a:spcBef>
              <a:spcAft>
                <a:spcPct val="0"/>
              </a:spcAft>
              <a:buSzPct val="75000"/>
            </a:pPr>
            <a:r>
              <a:rPr lang="en-US" sz="1400" kern="0" dirty="0">
                <a:ea typeface="ＭＳ Ｐゴシック" charset="0"/>
                <a:cs typeface="Arial"/>
              </a:rPr>
              <a:t>Genesis EDU1 board + 3D printed baffle providing EDU2 illumination footprint</a:t>
            </a:r>
          </a:p>
          <a:p>
            <a:pPr marL="0" indent="0" fontAlgn="base">
              <a:lnSpc>
                <a:spcPct val="100000"/>
              </a:lnSpc>
              <a:spcBef>
                <a:spcPct val="20000"/>
              </a:spcBef>
              <a:spcAft>
                <a:spcPct val="0"/>
              </a:spcAft>
              <a:buSzPct val="75000"/>
              <a:buNone/>
            </a:pPr>
            <a:r>
              <a:rPr lang="en-US" sz="1600" b="1" dirty="0"/>
              <a:t>Integrated System Level Testing</a:t>
            </a:r>
          </a:p>
          <a:p>
            <a:pPr marL="342900" indent="-342900" fontAlgn="base">
              <a:lnSpc>
                <a:spcPct val="100000"/>
              </a:lnSpc>
              <a:spcBef>
                <a:spcPct val="20000"/>
              </a:spcBef>
              <a:spcAft>
                <a:spcPct val="0"/>
              </a:spcAft>
              <a:buSzPct val="75000"/>
            </a:pPr>
            <a:r>
              <a:rPr lang="en-US" sz="1400" kern="0" dirty="0">
                <a:ea typeface="ＭＳ Ｐゴシック" charset="0"/>
                <a:cs typeface="Arial"/>
              </a:rPr>
              <a:t>Surrounding architecture 3D printed; similar optical properties to flight hardware</a:t>
            </a:r>
          </a:p>
          <a:p>
            <a:pPr marL="342900" indent="-342900" fontAlgn="base">
              <a:lnSpc>
                <a:spcPct val="100000"/>
              </a:lnSpc>
              <a:spcBef>
                <a:spcPct val="20000"/>
              </a:spcBef>
              <a:spcAft>
                <a:spcPct val="0"/>
              </a:spcAft>
              <a:buSzPct val="75000"/>
            </a:pPr>
            <a:r>
              <a:rPr lang="en-US" sz="1400" kern="0" dirty="0">
                <a:ea typeface="ＭＳ Ｐゴシック" charset="0"/>
                <a:cs typeface="Arial"/>
              </a:rPr>
              <a:t>3D printed OS endcaps; baseline and worst-case (most specular) proxies</a:t>
            </a:r>
          </a:p>
        </p:txBody>
      </p:sp>
      <p:grpSp>
        <p:nvGrpSpPr>
          <p:cNvPr id="9" name="Group 8">
            <a:extLst>
              <a:ext uri="{FF2B5EF4-FFF2-40B4-BE49-F238E27FC236}">
                <a16:creationId xmlns:a16="http://schemas.microsoft.com/office/drawing/2014/main" id="{15A2FF08-5218-6B7A-CF78-837420EAA03B}"/>
              </a:ext>
            </a:extLst>
          </p:cNvPr>
          <p:cNvGrpSpPr/>
          <p:nvPr/>
        </p:nvGrpSpPr>
        <p:grpSpPr>
          <a:xfrm>
            <a:off x="0" y="3614202"/>
            <a:ext cx="5532859" cy="3042630"/>
            <a:chOff x="6313125" y="3653083"/>
            <a:chExt cx="5532446" cy="3022354"/>
          </a:xfrm>
        </p:grpSpPr>
        <p:graphicFrame>
          <p:nvGraphicFramePr>
            <p:cNvPr id="10" name="Chart 9">
              <a:extLst>
                <a:ext uri="{FF2B5EF4-FFF2-40B4-BE49-F238E27FC236}">
                  <a16:creationId xmlns:a16="http://schemas.microsoft.com/office/drawing/2014/main" id="{07199F74-0B2C-0192-6AD0-A0225A48301C}"/>
                </a:ext>
              </a:extLst>
            </p:cNvPr>
            <p:cNvGraphicFramePr>
              <a:graphicFrameLocks/>
            </p:cNvGraphicFramePr>
            <p:nvPr/>
          </p:nvGraphicFramePr>
          <p:xfrm>
            <a:off x="6313125" y="3653083"/>
            <a:ext cx="5532446" cy="3022354"/>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4A941278-185A-2131-9DFA-6D5079322FAB}"/>
                </a:ext>
              </a:extLst>
            </p:cNvPr>
            <p:cNvSpPr txBox="1"/>
            <p:nvPr/>
          </p:nvSpPr>
          <p:spPr>
            <a:xfrm>
              <a:off x="7018590" y="4844301"/>
              <a:ext cx="1047004" cy="259867"/>
            </a:xfrm>
            <a:prstGeom prst="rect">
              <a:avLst/>
            </a:prstGeom>
            <a:noFill/>
          </p:spPr>
          <p:txBody>
            <a:bodyPr wrap="none" rtlCol="0">
              <a:spAutoFit/>
            </a:bodyPr>
            <a:lstStyle/>
            <a:p>
              <a:r>
                <a:rPr lang="en-US" sz="1100" b="1" dirty="0">
                  <a:solidFill>
                    <a:srgbClr val="C00000"/>
                  </a:solidFill>
                </a:rPr>
                <a:t>Requirement</a:t>
              </a:r>
            </a:p>
          </p:txBody>
        </p:sp>
        <p:sp>
          <p:nvSpPr>
            <p:cNvPr id="12" name="TextBox 11">
              <a:extLst>
                <a:ext uri="{FF2B5EF4-FFF2-40B4-BE49-F238E27FC236}">
                  <a16:creationId xmlns:a16="http://schemas.microsoft.com/office/drawing/2014/main" id="{3DD14E7F-A18D-95A0-53C4-ECE1E103280F}"/>
                </a:ext>
              </a:extLst>
            </p:cNvPr>
            <p:cNvSpPr txBox="1"/>
            <p:nvPr/>
          </p:nvSpPr>
          <p:spPr>
            <a:xfrm>
              <a:off x="8300318" y="5210036"/>
              <a:ext cx="1885424" cy="461665"/>
            </a:xfrm>
            <a:prstGeom prst="rect">
              <a:avLst/>
            </a:prstGeom>
            <a:noFill/>
          </p:spPr>
          <p:txBody>
            <a:bodyPr wrap="square" rtlCol="0">
              <a:spAutoFit/>
            </a:bodyPr>
            <a:lstStyle/>
            <a:p>
              <a:r>
                <a:rPr lang="en-US" sz="1200" b="1" dirty="0">
                  <a:solidFill>
                    <a:schemeClr val="accent1"/>
                  </a:solidFill>
                </a:rPr>
                <a:t>TAGCAMS,</a:t>
              </a:r>
            </a:p>
            <a:p>
              <a:r>
                <a:rPr lang="en-US" sz="1200" b="1" dirty="0">
                  <a:solidFill>
                    <a:schemeClr val="accent1"/>
                  </a:solidFill>
                </a:rPr>
                <a:t>Example flight system</a:t>
              </a:r>
            </a:p>
          </p:txBody>
        </p:sp>
        <p:sp>
          <p:nvSpPr>
            <p:cNvPr id="13" name="TextBox 12">
              <a:extLst>
                <a:ext uri="{FF2B5EF4-FFF2-40B4-BE49-F238E27FC236}">
                  <a16:creationId xmlns:a16="http://schemas.microsoft.com/office/drawing/2014/main" id="{647EDC46-933B-1AEC-E567-FE1F9245824E}"/>
                </a:ext>
              </a:extLst>
            </p:cNvPr>
            <p:cNvSpPr txBox="1"/>
            <p:nvPr/>
          </p:nvSpPr>
          <p:spPr>
            <a:xfrm>
              <a:off x="8902324" y="4449883"/>
              <a:ext cx="928075" cy="461665"/>
            </a:xfrm>
            <a:prstGeom prst="rect">
              <a:avLst/>
            </a:prstGeom>
            <a:noFill/>
          </p:spPr>
          <p:txBody>
            <a:bodyPr wrap="none" rtlCol="0">
              <a:spAutoFit/>
            </a:bodyPr>
            <a:lstStyle/>
            <a:p>
              <a:pPr algn="r"/>
              <a:r>
                <a:rPr lang="en-US" sz="1200" b="1" dirty="0">
                  <a:solidFill>
                    <a:schemeClr val="accent3">
                      <a:lumMod val="75000"/>
                    </a:schemeClr>
                  </a:solidFill>
                </a:rPr>
                <a:t>Lab testbed</a:t>
              </a:r>
            </a:p>
            <a:p>
              <a:pPr algn="r"/>
              <a:r>
                <a:rPr lang="en-US" sz="1200" b="1" dirty="0">
                  <a:solidFill>
                    <a:schemeClr val="accent3">
                      <a:lumMod val="75000"/>
                    </a:schemeClr>
                  </a:solidFill>
                </a:rPr>
                <a:t>    system</a:t>
              </a:r>
            </a:p>
          </p:txBody>
        </p:sp>
      </p:grpSp>
      <p:pic>
        <p:nvPicPr>
          <p:cNvPr id="1027" name="Picture 3">
            <a:extLst>
              <a:ext uri="{FF2B5EF4-FFF2-40B4-BE49-F238E27FC236}">
                <a16:creationId xmlns:a16="http://schemas.microsoft.com/office/drawing/2014/main" id="{D223BFA7-471E-0D61-FFE1-9167F99D198D}"/>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l="16674" t="21575" r="6895" b="22961"/>
          <a:stretch/>
        </p:blipFill>
        <p:spPr bwMode="auto">
          <a:xfrm>
            <a:off x="9441029" y="837434"/>
            <a:ext cx="2545570" cy="13854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5D2A3323-30DD-7222-1574-7732299011A5}"/>
              </a:ext>
            </a:extLst>
          </p:cNvPr>
          <p:cNvGrpSpPr/>
          <p:nvPr/>
        </p:nvGrpSpPr>
        <p:grpSpPr>
          <a:xfrm>
            <a:off x="9502073" y="4349083"/>
            <a:ext cx="2512411" cy="2307749"/>
            <a:chOff x="9574972" y="4220004"/>
            <a:chExt cx="2512411" cy="2307749"/>
          </a:xfrm>
        </p:grpSpPr>
        <p:pic>
          <p:nvPicPr>
            <p:cNvPr id="1026" name="Picture 2">
              <a:extLst>
                <a:ext uri="{FF2B5EF4-FFF2-40B4-BE49-F238E27FC236}">
                  <a16:creationId xmlns:a16="http://schemas.microsoft.com/office/drawing/2014/main" id="{EB93F514-D6E0-1D13-0238-C14CC36572A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3149" r="6760" b="22147"/>
            <a:stretch/>
          </p:blipFill>
          <p:spPr bwMode="auto">
            <a:xfrm>
              <a:off x="9574972" y="4220004"/>
              <a:ext cx="2512411" cy="230774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0E3D513-0D77-7D12-DA9D-6070B8B4EEB0}"/>
                </a:ext>
              </a:extLst>
            </p:cNvPr>
            <p:cNvSpPr txBox="1"/>
            <p:nvPr/>
          </p:nvSpPr>
          <p:spPr>
            <a:xfrm>
              <a:off x="10661152" y="4724400"/>
              <a:ext cx="1226048" cy="533400"/>
            </a:xfrm>
            <a:prstGeom prst="rect">
              <a:avLst/>
            </a:prstGeom>
            <a:noFill/>
            <a:ln>
              <a:noFill/>
            </a:ln>
            <a:effectLst/>
          </p:spPr>
          <p:txBody>
            <a:bodyPr spcFirstLastPara="1" wrap="none" lIns="26775" tIns="26775" rIns="26775" bIns="26775" rtlCol="0" anchor="t" anchorCtr="0">
              <a:noAutofit/>
            </a:bodyPr>
            <a:lstStyle/>
            <a:p>
              <a:pPr algn="l"/>
              <a:r>
                <a:rPr lang="en-US" sz="1400" dirty="0">
                  <a:solidFill>
                    <a:schemeClr val="bg1"/>
                  </a:solidFill>
                </a:rPr>
                <a:t>Al 7075, </a:t>
              </a:r>
            </a:p>
            <a:p>
              <a:pPr algn="l"/>
              <a:r>
                <a:rPr lang="en-US" sz="1400" dirty="0">
                  <a:solidFill>
                    <a:schemeClr val="bg1"/>
                  </a:solidFill>
                </a:rPr>
                <a:t>Teflon anodized</a:t>
              </a:r>
            </a:p>
          </p:txBody>
        </p:sp>
        <p:sp>
          <p:nvSpPr>
            <p:cNvPr id="17" name="TextBox 16">
              <a:extLst>
                <a:ext uri="{FF2B5EF4-FFF2-40B4-BE49-F238E27FC236}">
                  <a16:creationId xmlns:a16="http://schemas.microsoft.com/office/drawing/2014/main" id="{369BB0A7-2966-8598-D7C8-2B3F47C00137}"/>
                </a:ext>
              </a:extLst>
            </p:cNvPr>
            <p:cNvSpPr txBox="1"/>
            <p:nvPr/>
          </p:nvSpPr>
          <p:spPr>
            <a:xfrm>
              <a:off x="9780405" y="4648200"/>
              <a:ext cx="787312" cy="533400"/>
            </a:xfrm>
            <a:prstGeom prst="rect">
              <a:avLst/>
            </a:prstGeom>
            <a:noFill/>
            <a:ln>
              <a:noFill/>
            </a:ln>
            <a:effectLst/>
          </p:spPr>
          <p:txBody>
            <a:bodyPr spcFirstLastPara="1" wrap="none" lIns="26775" tIns="26775" rIns="26775" bIns="26775" rtlCol="0" anchor="t" anchorCtr="0">
              <a:noAutofit/>
            </a:bodyPr>
            <a:lstStyle/>
            <a:p>
              <a:pPr algn="r"/>
              <a:r>
                <a:rPr lang="en-US" sz="1400" dirty="0">
                  <a:solidFill>
                    <a:schemeClr val="bg1"/>
                  </a:solidFill>
                </a:rPr>
                <a:t>3D printed </a:t>
              </a:r>
            </a:p>
            <a:p>
              <a:pPr algn="r"/>
              <a:r>
                <a:rPr lang="en-US" sz="1400" dirty="0">
                  <a:solidFill>
                    <a:schemeClr val="bg1"/>
                  </a:solidFill>
                </a:rPr>
                <a:t>material</a:t>
              </a:r>
            </a:p>
          </p:txBody>
        </p:sp>
      </p:grpSp>
      <p:sp>
        <p:nvSpPr>
          <p:cNvPr id="3" name="Date Placeholder 2">
            <a:extLst>
              <a:ext uri="{FF2B5EF4-FFF2-40B4-BE49-F238E27FC236}">
                <a16:creationId xmlns:a16="http://schemas.microsoft.com/office/drawing/2014/main" id="{1353FE45-87B6-0E63-7074-15977B705273}"/>
              </a:ext>
            </a:extLst>
          </p:cNvPr>
          <p:cNvSpPr>
            <a:spLocks noGrp="1"/>
          </p:cNvSpPr>
          <p:nvPr>
            <p:ph type="dt" sz="half" idx="2"/>
          </p:nvPr>
        </p:nvSpPr>
        <p:spPr>
          <a:xfrm>
            <a:off x="352611" y="6492875"/>
            <a:ext cx="2239759" cy="365125"/>
          </a:xfrm>
        </p:spPr>
        <p:txBody>
          <a:bodyPr/>
          <a:lstStyle/>
          <a:p>
            <a:r>
              <a:rPr lang="en-US" dirty="0"/>
              <a:t>LSU Physics Colloquium</a:t>
            </a:r>
          </a:p>
          <a:p>
            <a:r>
              <a:rPr lang="en-US" dirty="0"/>
              <a:t>Feb 8, 2024</a:t>
            </a:r>
          </a:p>
        </p:txBody>
      </p:sp>
      <p:sp>
        <p:nvSpPr>
          <p:cNvPr id="7" name="Slide Number Placeholder 3">
            <a:extLst>
              <a:ext uri="{FF2B5EF4-FFF2-40B4-BE49-F238E27FC236}">
                <a16:creationId xmlns:a16="http://schemas.microsoft.com/office/drawing/2014/main" id="{98E693ED-63F8-3EAC-08D6-5D60BAE5A1E0}"/>
              </a:ext>
            </a:extLst>
          </p:cNvPr>
          <p:cNvSpPr>
            <a:spLocks noGrp="1"/>
          </p:cNvSpPr>
          <p:nvPr>
            <p:ph type="sldNum" sz="quarter" idx="4"/>
          </p:nvPr>
        </p:nvSpPr>
        <p:spPr>
          <a:xfrm>
            <a:off x="0" y="6492875"/>
            <a:ext cx="346635" cy="365125"/>
          </a:xfrm>
        </p:spPr>
        <p:txBody>
          <a:bodyPr/>
          <a:lstStyle/>
          <a:p>
            <a:pPr algn="ctr"/>
            <a:fld id="{2D04F4CF-F641-6E4E-8F87-8EB8AA2BFA51}" type="slidenum">
              <a:rPr lang="en-US" smtClean="0"/>
              <a:pPr algn="ctr"/>
              <a:t>14</a:t>
            </a:fld>
            <a:endParaRPr lang="en-US" dirty="0"/>
          </a:p>
        </p:txBody>
      </p:sp>
    </p:spTree>
    <p:extLst>
      <p:ext uri="{BB962C8B-B14F-4D97-AF65-F5344CB8AC3E}">
        <p14:creationId xmlns:p14="http://schemas.microsoft.com/office/powerpoint/2010/main" val="3227187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2">
            <a:extLst>
              <a:ext uri="{FF2B5EF4-FFF2-40B4-BE49-F238E27FC236}">
                <a16:creationId xmlns:a16="http://schemas.microsoft.com/office/drawing/2014/main" id="{E404F2A5-6322-652F-9AC7-F54FA022CB6B}"/>
              </a:ext>
            </a:extLst>
          </p:cNvPr>
          <p:cNvSpPr txBox="1">
            <a:spLocks/>
          </p:cNvSpPr>
          <p:nvPr/>
        </p:nvSpPr>
        <p:spPr>
          <a:xfrm>
            <a:off x="5715000" y="4418999"/>
            <a:ext cx="2819399" cy="1847114"/>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600" dirty="0"/>
              <a:t>Vision System illumination system is built around white light LEDs that have been operating for more than 4 years on the Mars Perseverance </a:t>
            </a:r>
            <a:r>
              <a:rPr lang="en-US" sz="1600" dirty="0" err="1"/>
              <a:t>CacheCam</a:t>
            </a:r>
            <a:endParaRPr lang="en-US" sz="1600" dirty="0"/>
          </a:p>
        </p:txBody>
      </p:sp>
      <p:pic>
        <p:nvPicPr>
          <p:cNvPr id="18" name="Picture 17" descr="A picture containing text, electronics&#10;&#10;Description automatically generated">
            <a:extLst>
              <a:ext uri="{FF2B5EF4-FFF2-40B4-BE49-F238E27FC236}">
                <a16:creationId xmlns:a16="http://schemas.microsoft.com/office/drawing/2014/main" id="{939D7C39-79AE-AD36-A0BC-8B0B4DA452F6}"/>
              </a:ext>
            </a:extLst>
          </p:cNvPr>
          <p:cNvPicPr>
            <a:picLocks noChangeAspect="1"/>
          </p:cNvPicPr>
          <p:nvPr/>
        </p:nvPicPr>
        <p:blipFill>
          <a:blip r:embed="rId3"/>
          <a:stretch>
            <a:fillRect/>
          </a:stretch>
        </p:blipFill>
        <p:spPr>
          <a:xfrm>
            <a:off x="8610600" y="4178648"/>
            <a:ext cx="3382701" cy="2327817"/>
          </a:xfrm>
          <a:prstGeom prst="rect">
            <a:avLst/>
          </a:prstGeom>
        </p:spPr>
      </p:pic>
      <p:sp>
        <p:nvSpPr>
          <p:cNvPr id="2" name="Title 1">
            <a:extLst>
              <a:ext uri="{FF2B5EF4-FFF2-40B4-BE49-F238E27FC236}">
                <a16:creationId xmlns:a16="http://schemas.microsoft.com/office/drawing/2014/main" id="{0D40DB15-0D4E-02B6-BF7D-30910C8627A4}"/>
              </a:ext>
            </a:extLst>
          </p:cNvPr>
          <p:cNvSpPr>
            <a:spLocks noGrp="1"/>
          </p:cNvSpPr>
          <p:nvPr>
            <p:ph type="title"/>
          </p:nvPr>
        </p:nvSpPr>
        <p:spPr>
          <a:xfrm>
            <a:off x="276352" y="180521"/>
            <a:ext cx="11304437" cy="552594"/>
          </a:xfrm>
        </p:spPr>
        <p:txBody>
          <a:bodyPr/>
          <a:lstStyle/>
          <a:p>
            <a:pPr lvl="0"/>
            <a:r>
              <a:rPr lang="en-US" dirty="0"/>
              <a:t>Vision System Components Heritage </a:t>
            </a:r>
          </a:p>
        </p:txBody>
      </p:sp>
      <p:sp>
        <p:nvSpPr>
          <p:cNvPr id="3" name="Text Placeholder 2">
            <a:extLst>
              <a:ext uri="{FF2B5EF4-FFF2-40B4-BE49-F238E27FC236}">
                <a16:creationId xmlns:a16="http://schemas.microsoft.com/office/drawing/2014/main" id="{06DC5C2C-364D-F12D-36C3-673F80B6422B}"/>
              </a:ext>
            </a:extLst>
          </p:cNvPr>
          <p:cNvSpPr>
            <a:spLocks noGrp="1"/>
          </p:cNvSpPr>
          <p:nvPr>
            <p:ph type="body" sz="quarter" idx="11"/>
          </p:nvPr>
        </p:nvSpPr>
        <p:spPr>
          <a:xfrm>
            <a:off x="127138" y="1143000"/>
            <a:ext cx="4038599" cy="1847114"/>
          </a:xfrm>
        </p:spPr>
        <p:txBody>
          <a:bodyPr/>
          <a:lstStyle/>
          <a:p>
            <a:pPr marL="0" lvl="0" indent="0">
              <a:buNone/>
            </a:pPr>
            <a:r>
              <a:rPr lang="en-US" sz="1600" dirty="0"/>
              <a:t>Vision System cameras are the Bayer filter versions of build-to-print MSSS ECAMs that have been operating in the inner Solar System for more than 7 years as OSIRIS-REx TAGCAMS (Touch And Go Camera System)</a:t>
            </a:r>
          </a:p>
        </p:txBody>
      </p:sp>
      <p:sp>
        <p:nvSpPr>
          <p:cNvPr id="5" name="Footer Placeholder 4">
            <a:extLst>
              <a:ext uri="{FF2B5EF4-FFF2-40B4-BE49-F238E27FC236}">
                <a16:creationId xmlns:a16="http://schemas.microsoft.com/office/drawing/2014/main" id="{E96EF291-D38D-0E61-8799-67CA37D475D6}"/>
              </a:ext>
            </a:extLst>
          </p:cNvPr>
          <p:cNvSpPr>
            <a:spLocks noGrp="1"/>
          </p:cNvSpPr>
          <p:nvPr>
            <p:ph type="ftr" sz="quarter" idx="13"/>
          </p:nvPr>
        </p:nvSpPr>
        <p:spPr>
          <a:xfrm>
            <a:off x="2063496" y="6675437"/>
            <a:ext cx="8065008" cy="201168"/>
          </a:xfrm>
          <a:prstGeom prst="rect">
            <a:avLst/>
          </a:prstGeom>
        </p:spPr>
        <p:txBody>
          <a:bodyPr vert="horz" lIns="91440" tIns="45720" rIns="91440" bIns="45720" rtlCol="0" anchor="ctr"/>
          <a:lstStyle>
            <a:defPPr>
              <a:defRPr lang="en-US"/>
            </a:defPPr>
            <a:lvl1pPr marL="0" algn="ctr" defTabSz="914400" rtl="0" eaLnBrk="1" latinLnBrk="0" hangingPunct="1">
              <a:defRPr sz="600" b="0" i="0" kern="1200">
                <a:solidFill>
                  <a:schemeClr val="tx1">
                    <a:tint val="75000"/>
                  </a:schemeClr>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Use or disclosure of data contained on this page is subject to the restriction(s) on the title page of this document.</a:t>
            </a:r>
            <a:endParaRPr lang="en-US" dirty="0"/>
          </a:p>
        </p:txBody>
      </p:sp>
      <p:sp>
        <p:nvSpPr>
          <p:cNvPr id="6" name="Slide Number Placeholder 5">
            <a:extLst>
              <a:ext uri="{FF2B5EF4-FFF2-40B4-BE49-F238E27FC236}">
                <a16:creationId xmlns:a16="http://schemas.microsoft.com/office/drawing/2014/main" id="{F4C8596E-7A70-09D0-150A-591704FDA20F}"/>
              </a:ext>
            </a:extLst>
          </p:cNvPr>
          <p:cNvSpPr>
            <a:spLocks noGrp="1"/>
          </p:cNvSpPr>
          <p:nvPr>
            <p:ph type="sldNum" sz="quarter" idx="14"/>
          </p:nvPr>
        </p:nvSpPr>
        <p:spPr>
          <a:xfrm>
            <a:off x="0" y="6492875"/>
            <a:ext cx="346635" cy="365125"/>
          </a:xfrm>
        </p:spPr>
        <p:txBody>
          <a:bodyPr/>
          <a:lstStyle/>
          <a:p>
            <a:fld id="{2D04F4CF-F641-6E4E-8F87-8EB8AA2BFA51}" type="slidenum">
              <a:rPr lang="en-US" smtClean="0"/>
              <a:pPr/>
              <a:t>15</a:t>
            </a:fld>
            <a:endParaRPr lang="en-US" dirty="0"/>
          </a:p>
        </p:txBody>
      </p:sp>
      <p:sp>
        <p:nvSpPr>
          <p:cNvPr id="15" name="TextBox 14">
            <a:extLst>
              <a:ext uri="{FF2B5EF4-FFF2-40B4-BE49-F238E27FC236}">
                <a16:creationId xmlns:a16="http://schemas.microsoft.com/office/drawing/2014/main" id="{77700EE8-FACD-40C7-336D-70FB74D020BE}"/>
              </a:ext>
            </a:extLst>
          </p:cNvPr>
          <p:cNvSpPr txBox="1"/>
          <p:nvPr/>
        </p:nvSpPr>
        <p:spPr>
          <a:xfrm>
            <a:off x="5638800" y="3656359"/>
            <a:ext cx="2362200" cy="462264"/>
          </a:xfrm>
          <a:prstGeom prst="rect">
            <a:avLst/>
          </a:prstGeom>
          <a:noFill/>
          <a:ln>
            <a:noFill/>
          </a:ln>
          <a:effectLst/>
        </p:spPr>
        <p:txBody>
          <a:bodyPr spcFirstLastPara="1" wrap="none" lIns="26775" tIns="26775" rIns="26775" bIns="26775" rtlCol="0" anchor="t" anchorCtr="0">
            <a:noAutofit/>
          </a:bodyPr>
          <a:lstStyle/>
          <a:p>
            <a:pPr algn="l"/>
            <a:r>
              <a:rPr lang="en-US" sz="1400" b="1" dirty="0">
                <a:solidFill>
                  <a:schemeClr val="bg1"/>
                </a:solidFill>
              </a:rPr>
              <a:t>TAGCAMS </a:t>
            </a:r>
            <a:r>
              <a:rPr lang="en-US" sz="1400" b="1" dirty="0" err="1">
                <a:solidFill>
                  <a:schemeClr val="bg1"/>
                </a:solidFill>
              </a:rPr>
              <a:t>StowCam</a:t>
            </a:r>
            <a:r>
              <a:rPr lang="en-US" sz="1400" b="1" dirty="0">
                <a:solidFill>
                  <a:schemeClr val="bg1"/>
                </a:solidFill>
              </a:rPr>
              <a:t> image</a:t>
            </a:r>
          </a:p>
          <a:p>
            <a:pPr algn="l"/>
            <a:r>
              <a:rPr lang="en-US" sz="1400" b="1" dirty="0">
                <a:solidFill>
                  <a:schemeClr val="bg1"/>
                </a:solidFill>
              </a:rPr>
              <a:t>September 23, 2023</a:t>
            </a:r>
          </a:p>
        </p:txBody>
      </p:sp>
      <p:sp>
        <p:nvSpPr>
          <p:cNvPr id="16" name="TextBox 15">
            <a:extLst>
              <a:ext uri="{FF2B5EF4-FFF2-40B4-BE49-F238E27FC236}">
                <a16:creationId xmlns:a16="http://schemas.microsoft.com/office/drawing/2014/main" id="{6D014E54-F38C-BE5C-A616-248C1EBF9D6E}"/>
              </a:ext>
            </a:extLst>
          </p:cNvPr>
          <p:cNvSpPr txBox="1"/>
          <p:nvPr/>
        </p:nvSpPr>
        <p:spPr>
          <a:xfrm>
            <a:off x="9601200" y="3611918"/>
            <a:ext cx="2362200" cy="462264"/>
          </a:xfrm>
          <a:prstGeom prst="rect">
            <a:avLst/>
          </a:prstGeom>
          <a:noFill/>
          <a:ln>
            <a:noFill/>
          </a:ln>
          <a:effectLst/>
        </p:spPr>
        <p:txBody>
          <a:bodyPr spcFirstLastPara="1" wrap="none" lIns="26775" tIns="26775" rIns="26775" bIns="26775" rtlCol="0" anchor="t" anchorCtr="0">
            <a:noAutofit/>
          </a:bodyPr>
          <a:lstStyle/>
          <a:p>
            <a:pPr algn="l"/>
            <a:r>
              <a:rPr lang="en-US" sz="1400" b="1" dirty="0">
                <a:solidFill>
                  <a:schemeClr val="bg1"/>
                </a:solidFill>
              </a:rPr>
              <a:t>TAGCAMS </a:t>
            </a:r>
            <a:r>
              <a:rPr lang="en-US" sz="1400" b="1" dirty="0" err="1">
                <a:solidFill>
                  <a:schemeClr val="bg1"/>
                </a:solidFill>
              </a:rPr>
              <a:t>NavCam</a:t>
            </a:r>
            <a:r>
              <a:rPr lang="en-US" sz="1400" b="1" dirty="0">
                <a:solidFill>
                  <a:schemeClr val="bg1"/>
                </a:solidFill>
              </a:rPr>
              <a:t> 1 image</a:t>
            </a:r>
          </a:p>
          <a:p>
            <a:pPr algn="l"/>
            <a:r>
              <a:rPr lang="en-US" sz="1400" b="1" dirty="0">
                <a:solidFill>
                  <a:schemeClr val="bg1"/>
                </a:solidFill>
              </a:rPr>
              <a:t>September 24, 2023</a:t>
            </a:r>
          </a:p>
        </p:txBody>
      </p:sp>
      <p:pic>
        <p:nvPicPr>
          <p:cNvPr id="9" name="Picture 8">
            <a:extLst>
              <a:ext uri="{FF2B5EF4-FFF2-40B4-BE49-F238E27FC236}">
                <a16:creationId xmlns:a16="http://schemas.microsoft.com/office/drawing/2014/main" id="{9E51BD84-B9D3-3139-0B0E-03DFCC73C7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9600" y="1098097"/>
            <a:ext cx="3914159" cy="2935619"/>
          </a:xfrm>
          <a:prstGeom prst="rect">
            <a:avLst/>
          </a:prstGeom>
        </p:spPr>
      </p:pic>
      <p:pic>
        <p:nvPicPr>
          <p:cNvPr id="11" name="Picture 10" descr="A close-up of a roll of toilet paper&#10;&#10;Description automatically generated with medium confidence">
            <a:extLst>
              <a:ext uri="{FF2B5EF4-FFF2-40B4-BE49-F238E27FC236}">
                <a16:creationId xmlns:a16="http://schemas.microsoft.com/office/drawing/2014/main" id="{685AA15E-A2D2-4D27-21A2-4C85718249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5440" y="1095526"/>
            <a:ext cx="3914159" cy="2941697"/>
          </a:xfrm>
          <a:prstGeom prst="rect">
            <a:avLst/>
          </a:prstGeom>
        </p:spPr>
      </p:pic>
      <p:sp>
        <p:nvSpPr>
          <p:cNvPr id="12" name="TextBox 11">
            <a:extLst>
              <a:ext uri="{FF2B5EF4-FFF2-40B4-BE49-F238E27FC236}">
                <a16:creationId xmlns:a16="http://schemas.microsoft.com/office/drawing/2014/main" id="{8FA9C6C2-22E8-9D2A-E6C7-9A74E13A55DF}"/>
              </a:ext>
            </a:extLst>
          </p:cNvPr>
          <p:cNvSpPr txBox="1"/>
          <p:nvPr/>
        </p:nvSpPr>
        <p:spPr>
          <a:xfrm>
            <a:off x="5715000" y="3643589"/>
            <a:ext cx="2739661" cy="369332"/>
          </a:xfrm>
          <a:prstGeom prst="rect">
            <a:avLst/>
          </a:prstGeom>
          <a:noFill/>
        </p:spPr>
        <p:txBody>
          <a:bodyPr wrap="square" rtlCol="0">
            <a:spAutoFit/>
          </a:bodyPr>
          <a:lstStyle/>
          <a:p>
            <a:pPr algn="ctr"/>
            <a:r>
              <a:rPr lang="en-US" b="1" dirty="0">
                <a:solidFill>
                  <a:schemeClr val="bg1"/>
                </a:solidFill>
              </a:rPr>
              <a:t>September 22, 2016</a:t>
            </a:r>
          </a:p>
        </p:txBody>
      </p:sp>
      <p:sp>
        <p:nvSpPr>
          <p:cNvPr id="13" name="TextBox 12">
            <a:extLst>
              <a:ext uri="{FF2B5EF4-FFF2-40B4-BE49-F238E27FC236}">
                <a16:creationId xmlns:a16="http://schemas.microsoft.com/office/drawing/2014/main" id="{395AF4F2-015D-9521-415A-A08C8D0CCB98}"/>
              </a:ext>
            </a:extLst>
          </p:cNvPr>
          <p:cNvSpPr txBox="1"/>
          <p:nvPr/>
        </p:nvSpPr>
        <p:spPr>
          <a:xfrm>
            <a:off x="9753600" y="3643589"/>
            <a:ext cx="2524631" cy="369332"/>
          </a:xfrm>
          <a:prstGeom prst="rect">
            <a:avLst/>
          </a:prstGeom>
          <a:noFill/>
        </p:spPr>
        <p:txBody>
          <a:bodyPr wrap="square" rtlCol="0">
            <a:spAutoFit/>
          </a:bodyPr>
          <a:lstStyle/>
          <a:p>
            <a:pPr algn="ctr"/>
            <a:r>
              <a:rPr lang="en-US" b="1" dirty="0">
                <a:solidFill>
                  <a:schemeClr val="bg1"/>
                </a:solidFill>
              </a:rPr>
              <a:t>September 23, 2023</a:t>
            </a:r>
          </a:p>
        </p:txBody>
      </p:sp>
      <p:pic>
        <p:nvPicPr>
          <p:cNvPr id="17" name="Picture 16" descr="A picture containing light, night sky&#10;&#10;Description automatically generated">
            <a:extLst>
              <a:ext uri="{FF2B5EF4-FFF2-40B4-BE49-F238E27FC236}">
                <a16:creationId xmlns:a16="http://schemas.microsoft.com/office/drawing/2014/main" id="{974E7928-D55F-A501-4222-4DBD9DF1EBF0}"/>
              </a:ext>
            </a:extLst>
          </p:cNvPr>
          <p:cNvPicPr>
            <a:picLocks noChangeAspect="1"/>
          </p:cNvPicPr>
          <p:nvPr/>
        </p:nvPicPr>
        <p:blipFill>
          <a:blip r:embed="rId6"/>
          <a:stretch>
            <a:fillRect/>
          </a:stretch>
        </p:blipFill>
        <p:spPr>
          <a:xfrm>
            <a:off x="25675" y="3048000"/>
            <a:ext cx="4241525" cy="3181144"/>
          </a:xfrm>
          <a:prstGeom prst="rect">
            <a:avLst/>
          </a:prstGeom>
        </p:spPr>
      </p:pic>
      <p:sp>
        <p:nvSpPr>
          <p:cNvPr id="20" name="TextBox 19">
            <a:extLst>
              <a:ext uri="{FF2B5EF4-FFF2-40B4-BE49-F238E27FC236}">
                <a16:creationId xmlns:a16="http://schemas.microsoft.com/office/drawing/2014/main" id="{21B8FE24-133A-0A21-B76D-7F76693616BB}"/>
              </a:ext>
            </a:extLst>
          </p:cNvPr>
          <p:cNvSpPr txBox="1"/>
          <p:nvPr/>
        </p:nvSpPr>
        <p:spPr>
          <a:xfrm>
            <a:off x="801180" y="5869115"/>
            <a:ext cx="2524631" cy="369332"/>
          </a:xfrm>
          <a:prstGeom prst="rect">
            <a:avLst/>
          </a:prstGeom>
          <a:noFill/>
        </p:spPr>
        <p:txBody>
          <a:bodyPr wrap="square" rtlCol="0">
            <a:spAutoFit/>
          </a:bodyPr>
          <a:lstStyle/>
          <a:p>
            <a:pPr algn="ctr"/>
            <a:r>
              <a:rPr lang="en-US" b="1" dirty="0">
                <a:solidFill>
                  <a:schemeClr val="bg1"/>
                </a:solidFill>
              </a:rPr>
              <a:t>September 24, 2023</a:t>
            </a:r>
          </a:p>
        </p:txBody>
      </p:sp>
    </p:spTree>
    <p:extLst>
      <p:ext uri="{BB962C8B-B14F-4D97-AF65-F5344CB8AC3E}">
        <p14:creationId xmlns:p14="http://schemas.microsoft.com/office/powerpoint/2010/main" val="3565377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86434-C66A-6490-60E2-47FB0D32AB9A}"/>
              </a:ext>
            </a:extLst>
          </p:cNvPr>
          <p:cNvSpPr>
            <a:spLocks noGrp="1"/>
          </p:cNvSpPr>
          <p:nvPr>
            <p:ph type="title"/>
          </p:nvPr>
        </p:nvSpPr>
        <p:spPr>
          <a:xfrm>
            <a:off x="276352" y="180521"/>
            <a:ext cx="11839448" cy="552594"/>
          </a:xfrm>
        </p:spPr>
        <p:txBody>
          <a:bodyPr/>
          <a:lstStyle/>
          <a:p>
            <a:r>
              <a:rPr lang="en-US" dirty="0"/>
              <a:t>Machine learning code tests if endcaps are distinguishable</a:t>
            </a:r>
          </a:p>
        </p:txBody>
      </p:sp>
      <p:pic>
        <p:nvPicPr>
          <p:cNvPr id="4" name="Picture 3" descr="Chart&#10;&#10;Description automatically generated">
            <a:extLst>
              <a:ext uri="{FF2B5EF4-FFF2-40B4-BE49-F238E27FC236}">
                <a16:creationId xmlns:a16="http://schemas.microsoft.com/office/drawing/2014/main" id="{8466DD6B-79EE-E2C3-A323-74076C01A853}"/>
              </a:ext>
            </a:extLst>
          </p:cNvPr>
          <p:cNvPicPr>
            <a:picLocks noChangeAspect="1"/>
          </p:cNvPicPr>
          <p:nvPr/>
        </p:nvPicPr>
        <p:blipFill rotWithShape="1">
          <a:blip r:embed="rId3"/>
          <a:srcRect b="50000"/>
          <a:stretch/>
        </p:blipFill>
        <p:spPr>
          <a:xfrm>
            <a:off x="7824668" y="1237564"/>
            <a:ext cx="4264265" cy="2436723"/>
          </a:xfrm>
          <a:prstGeom prst="rect">
            <a:avLst/>
          </a:prstGeom>
        </p:spPr>
      </p:pic>
      <p:sp>
        <p:nvSpPr>
          <p:cNvPr id="3" name="TextBox 2">
            <a:extLst>
              <a:ext uri="{FF2B5EF4-FFF2-40B4-BE49-F238E27FC236}">
                <a16:creationId xmlns:a16="http://schemas.microsoft.com/office/drawing/2014/main" id="{315A0983-7F14-0EB9-A2C9-4C015B524DFF}"/>
              </a:ext>
            </a:extLst>
          </p:cNvPr>
          <p:cNvSpPr txBox="1"/>
          <p:nvPr/>
        </p:nvSpPr>
        <p:spPr>
          <a:xfrm>
            <a:off x="227754" y="1640317"/>
            <a:ext cx="7315214" cy="1631216"/>
          </a:xfrm>
          <a:prstGeom prst="rect">
            <a:avLst/>
          </a:prstGeom>
          <a:noFill/>
        </p:spPr>
        <p:txBody>
          <a:bodyPr wrap="square" rtlCol="0">
            <a:spAutoFit/>
          </a:bodyPr>
          <a:lstStyle/>
          <a:p>
            <a:pPr marL="342900" indent="-342900">
              <a:buFont typeface="Arial" panose="020B0604020202020204" pitchFamily="34" charset="0"/>
              <a:buChar char="•"/>
            </a:pPr>
            <a:r>
              <a:rPr lang="en-US" sz="2000" dirty="0"/>
              <a:t>This is only for analysis – ground will be in the loop in flight</a:t>
            </a:r>
          </a:p>
          <a:p>
            <a:pPr marL="342900" indent="-342900">
              <a:buFont typeface="Arial" panose="020B0604020202020204" pitchFamily="34" charset="0"/>
              <a:buChar char="•"/>
            </a:pPr>
            <a:r>
              <a:rPr lang="en-US" sz="2000" dirty="0"/>
              <a:t>Machine learning (ML) code identifies endcaps in images taken in the lab or simulated using FRED</a:t>
            </a:r>
          </a:p>
          <a:p>
            <a:pPr marL="342900" indent="-342900">
              <a:buFont typeface="Arial" panose="020B0604020202020204" pitchFamily="34" charset="0"/>
              <a:buChar char="•"/>
            </a:pPr>
            <a:r>
              <a:rPr lang="en-US" sz="2000" dirty="0"/>
              <a:t>ML code identifies endcaps even when images are degraded to fail requirements</a:t>
            </a:r>
          </a:p>
        </p:txBody>
      </p:sp>
      <p:sp>
        <p:nvSpPr>
          <p:cNvPr id="5" name="Content Placeholder 4">
            <a:extLst>
              <a:ext uri="{FF2B5EF4-FFF2-40B4-BE49-F238E27FC236}">
                <a16:creationId xmlns:a16="http://schemas.microsoft.com/office/drawing/2014/main" id="{69C3F608-3053-06AA-D70B-ACB72C00D0D7}"/>
              </a:ext>
            </a:extLst>
          </p:cNvPr>
          <p:cNvSpPr txBox="1">
            <a:spLocks/>
          </p:cNvSpPr>
          <p:nvPr/>
        </p:nvSpPr>
        <p:spPr>
          <a:xfrm>
            <a:off x="8315807" y="3748939"/>
            <a:ext cx="3281986" cy="347184"/>
          </a:xfrm>
          <a:prstGeom prst="rect">
            <a:avLst/>
          </a:prstGeom>
        </p:spPr>
        <p:txBody>
          <a:bodyPr>
            <a:noAutofit/>
          </a:bodyPr>
          <a:lstStyle>
            <a:lvl1pPr marL="342900" indent="-342900" algn="l" rtl="0" eaLnBrk="1" fontAlgn="base" hangingPunct="1">
              <a:spcBef>
                <a:spcPct val="20000"/>
              </a:spcBef>
              <a:spcAft>
                <a:spcPct val="0"/>
              </a:spcAft>
              <a:buChar char="•"/>
              <a:defRPr sz="2000">
                <a:solidFill>
                  <a:schemeClr val="tx1"/>
                </a:solidFill>
                <a:latin typeface="+mn-lt"/>
                <a:ea typeface="ＭＳ Ｐゴシック" charset="0"/>
                <a:cs typeface="Arial"/>
              </a:defRPr>
            </a:lvl1pPr>
            <a:lvl2pPr marL="742950" indent="-285750" algn="l" rtl="0" eaLnBrk="1" fontAlgn="base" hangingPunct="1">
              <a:spcBef>
                <a:spcPct val="20000"/>
              </a:spcBef>
              <a:spcAft>
                <a:spcPct val="0"/>
              </a:spcAft>
              <a:buChar char="–"/>
              <a:defRPr sz="1800">
                <a:solidFill>
                  <a:schemeClr val="tx1"/>
                </a:solidFill>
                <a:latin typeface="+mn-lt"/>
                <a:ea typeface="ＭＳ Ｐゴシック" charset="-128"/>
                <a:cs typeface="Arial"/>
              </a:defRPr>
            </a:lvl2pPr>
            <a:lvl3pPr marL="1143000" indent="-228600" algn="l" rtl="0" eaLnBrk="1" fontAlgn="base" hangingPunct="1">
              <a:spcBef>
                <a:spcPct val="20000"/>
              </a:spcBef>
              <a:spcAft>
                <a:spcPct val="0"/>
              </a:spcAft>
              <a:buChar char="•"/>
              <a:defRPr sz="1600">
                <a:solidFill>
                  <a:schemeClr val="tx1"/>
                </a:solidFill>
                <a:latin typeface="+mn-lt"/>
                <a:ea typeface="ＭＳ Ｐゴシック" charset="-128"/>
                <a:cs typeface="Arial"/>
              </a:defRPr>
            </a:lvl3pPr>
            <a:lvl4pPr marL="1600200" indent="-228600" algn="l" rtl="0" eaLnBrk="1" fontAlgn="base" hangingPunct="1">
              <a:spcBef>
                <a:spcPct val="20000"/>
              </a:spcBef>
              <a:spcAft>
                <a:spcPct val="0"/>
              </a:spcAft>
              <a:buChar char="–"/>
              <a:defRPr sz="1400">
                <a:solidFill>
                  <a:schemeClr val="tx1"/>
                </a:solidFill>
                <a:latin typeface="+mn-lt"/>
                <a:ea typeface="ＭＳ Ｐゴシック" charset="-128"/>
                <a:cs typeface="Arial"/>
              </a:defRPr>
            </a:lvl4pPr>
            <a:lvl5pPr marL="2057400" indent="-228600" algn="l" rtl="0" eaLnBrk="1" fontAlgn="base" hangingPunct="1">
              <a:spcBef>
                <a:spcPct val="20000"/>
              </a:spcBef>
              <a:spcAft>
                <a:spcPct val="0"/>
              </a:spcAft>
              <a:buChar char="»"/>
              <a:defRPr sz="1200">
                <a:solidFill>
                  <a:schemeClr val="tx1"/>
                </a:solidFill>
                <a:latin typeface="+mn-lt"/>
                <a:ea typeface="ＭＳ Ｐゴシック" charset="-128"/>
                <a:cs typeface="Arial"/>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pPr marL="0" indent="0" algn="ctr">
              <a:buNone/>
            </a:pPr>
            <a:r>
              <a:rPr lang="en-US" sz="1400" kern="0" dirty="0"/>
              <a:t>MTFs compared to requirement</a:t>
            </a:r>
          </a:p>
        </p:txBody>
      </p:sp>
      <p:pic>
        <p:nvPicPr>
          <p:cNvPr id="8" name="Picture 7">
            <a:extLst>
              <a:ext uri="{FF2B5EF4-FFF2-40B4-BE49-F238E27FC236}">
                <a16:creationId xmlns:a16="http://schemas.microsoft.com/office/drawing/2014/main" id="{F85BE7E9-872E-46EB-4893-111DAAD0EC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753" y="3734622"/>
            <a:ext cx="7315215" cy="2743206"/>
          </a:xfrm>
          <a:prstGeom prst="rect">
            <a:avLst/>
          </a:prstGeom>
        </p:spPr>
      </p:pic>
      <p:pic>
        <p:nvPicPr>
          <p:cNvPr id="9" name="Picture 8" descr="Chart&#10;&#10;Description automatically generated">
            <a:extLst>
              <a:ext uri="{FF2B5EF4-FFF2-40B4-BE49-F238E27FC236}">
                <a16:creationId xmlns:a16="http://schemas.microsoft.com/office/drawing/2014/main" id="{58DC5ADF-EBAE-D9A8-230F-8FE9A8E9492C}"/>
              </a:ext>
            </a:extLst>
          </p:cNvPr>
          <p:cNvPicPr>
            <a:picLocks noChangeAspect="1"/>
          </p:cNvPicPr>
          <p:nvPr/>
        </p:nvPicPr>
        <p:blipFill rotWithShape="1">
          <a:blip r:embed="rId3"/>
          <a:srcRect t="48710"/>
          <a:stretch/>
        </p:blipFill>
        <p:spPr>
          <a:xfrm>
            <a:off x="7824668" y="4170775"/>
            <a:ext cx="4264265" cy="2499599"/>
          </a:xfrm>
          <a:prstGeom prst="rect">
            <a:avLst/>
          </a:prstGeom>
        </p:spPr>
      </p:pic>
      <p:sp>
        <p:nvSpPr>
          <p:cNvPr id="10" name="Content Placeholder 4">
            <a:extLst>
              <a:ext uri="{FF2B5EF4-FFF2-40B4-BE49-F238E27FC236}">
                <a16:creationId xmlns:a16="http://schemas.microsoft.com/office/drawing/2014/main" id="{E00ADFC0-4584-D838-EF5F-62CE8A5C3A4A}"/>
              </a:ext>
            </a:extLst>
          </p:cNvPr>
          <p:cNvSpPr txBox="1">
            <a:spLocks/>
          </p:cNvSpPr>
          <p:nvPr/>
        </p:nvSpPr>
        <p:spPr>
          <a:xfrm>
            <a:off x="8682261" y="935484"/>
            <a:ext cx="2549078" cy="872307"/>
          </a:xfrm>
          <a:prstGeom prst="rect">
            <a:avLst/>
          </a:prstGeom>
        </p:spPr>
        <p:txBody>
          <a:bodyPr>
            <a:noAutofit/>
          </a:bodyPr>
          <a:lstStyle>
            <a:lvl1pPr marL="342900" indent="-342900" algn="l" rtl="0" eaLnBrk="1" fontAlgn="base" hangingPunct="1">
              <a:spcBef>
                <a:spcPct val="20000"/>
              </a:spcBef>
              <a:spcAft>
                <a:spcPct val="0"/>
              </a:spcAft>
              <a:buChar char="•"/>
              <a:defRPr sz="2000">
                <a:solidFill>
                  <a:schemeClr val="tx1"/>
                </a:solidFill>
                <a:latin typeface="+mn-lt"/>
                <a:ea typeface="ＭＳ Ｐゴシック" charset="0"/>
                <a:cs typeface="Arial"/>
              </a:defRPr>
            </a:lvl1pPr>
            <a:lvl2pPr marL="742950" indent="-285750" algn="l" rtl="0" eaLnBrk="1" fontAlgn="base" hangingPunct="1">
              <a:spcBef>
                <a:spcPct val="20000"/>
              </a:spcBef>
              <a:spcAft>
                <a:spcPct val="0"/>
              </a:spcAft>
              <a:buChar char="–"/>
              <a:defRPr sz="1800">
                <a:solidFill>
                  <a:schemeClr val="tx1"/>
                </a:solidFill>
                <a:latin typeface="+mn-lt"/>
                <a:ea typeface="ＭＳ Ｐゴシック" charset="-128"/>
                <a:cs typeface="Arial"/>
              </a:defRPr>
            </a:lvl2pPr>
            <a:lvl3pPr marL="1143000" indent="-228600" algn="l" rtl="0" eaLnBrk="1" fontAlgn="base" hangingPunct="1">
              <a:spcBef>
                <a:spcPct val="20000"/>
              </a:spcBef>
              <a:spcAft>
                <a:spcPct val="0"/>
              </a:spcAft>
              <a:buChar char="•"/>
              <a:defRPr sz="1600">
                <a:solidFill>
                  <a:schemeClr val="tx1"/>
                </a:solidFill>
                <a:latin typeface="+mn-lt"/>
                <a:ea typeface="ＭＳ Ｐゴシック" charset="-128"/>
                <a:cs typeface="Arial"/>
              </a:defRPr>
            </a:lvl3pPr>
            <a:lvl4pPr marL="1600200" indent="-228600" algn="l" rtl="0" eaLnBrk="1" fontAlgn="base" hangingPunct="1">
              <a:spcBef>
                <a:spcPct val="20000"/>
              </a:spcBef>
              <a:spcAft>
                <a:spcPct val="0"/>
              </a:spcAft>
              <a:buChar char="–"/>
              <a:defRPr sz="1400">
                <a:solidFill>
                  <a:schemeClr val="tx1"/>
                </a:solidFill>
                <a:latin typeface="+mn-lt"/>
                <a:ea typeface="ＭＳ Ｐゴシック" charset="-128"/>
                <a:cs typeface="Arial"/>
              </a:defRPr>
            </a:lvl4pPr>
            <a:lvl5pPr marL="2057400" indent="-228600" algn="l" rtl="0" eaLnBrk="1" fontAlgn="base" hangingPunct="1">
              <a:spcBef>
                <a:spcPct val="20000"/>
              </a:spcBef>
              <a:spcAft>
                <a:spcPct val="0"/>
              </a:spcAft>
              <a:buChar char="»"/>
              <a:defRPr sz="1200">
                <a:solidFill>
                  <a:schemeClr val="tx1"/>
                </a:solidFill>
                <a:latin typeface="+mn-lt"/>
                <a:ea typeface="ＭＳ Ｐゴシック" charset="-128"/>
                <a:cs typeface="Arial"/>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pPr marL="0" indent="0" algn="ctr">
              <a:buNone/>
            </a:pPr>
            <a:r>
              <a:rPr lang="en-US" sz="1400" kern="0" dirty="0"/>
              <a:t>Gaussian PSFs (log x-axis)</a:t>
            </a:r>
          </a:p>
        </p:txBody>
      </p:sp>
      <p:sp>
        <p:nvSpPr>
          <p:cNvPr id="12" name="TextBox 11">
            <a:extLst>
              <a:ext uri="{FF2B5EF4-FFF2-40B4-BE49-F238E27FC236}">
                <a16:creationId xmlns:a16="http://schemas.microsoft.com/office/drawing/2014/main" id="{60462566-A5D5-7824-E5A9-C4D88BF4D03B}"/>
              </a:ext>
            </a:extLst>
          </p:cNvPr>
          <p:cNvSpPr txBox="1"/>
          <p:nvPr/>
        </p:nvSpPr>
        <p:spPr>
          <a:xfrm>
            <a:off x="427259" y="3505010"/>
            <a:ext cx="1586892" cy="307777"/>
          </a:xfrm>
          <a:prstGeom prst="rect">
            <a:avLst/>
          </a:prstGeom>
          <a:noFill/>
        </p:spPr>
        <p:txBody>
          <a:bodyPr wrap="square" rtlCol="0">
            <a:spAutoFit/>
          </a:bodyPr>
          <a:lstStyle/>
          <a:p>
            <a:pPr algn="ctr"/>
            <a:r>
              <a:rPr lang="en-US" sz="1400" b="1" dirty="0"/>
              <a:t>(expected MTF)</a:t>
            </a:r>
          </a:p>
        </p:txBody>
      </p:sp>
      <p:sp>
        <p:nvSpPr>
          <p:cNvPr id="7" name="Date Placeholder 2">
            <a:extLst>
              <a:ext uri="{FF2B5EF4-FFF2-40B4-BE49-F238E27FC236}">
                <a16:creationId xmlns:a16="http://schemas.microsoft.com/office/drawing/2014/main" id="{10C76EEB-28CD-3E6E-0FFB-70CD06237749}"/>
              </a:ext>
            </a:extLst>
          </p:cNvPr>
          <p:cNvSpPr>
            <a:spLocks noGrp="1"/>
          </p:cNvSpPr>
          <p:nvPr>
            <p:ph type="dt" sz="half" idx="2"/>
          </p:nvPr>
        </p:nvSpPr>
        <p:spPr>
          <a:xfrm>
            <a:off x="352611" y="6492875"/>
            <a:ext cx="2239759" cy="365125"/>
          </a:xfrm>
        </p:spPr>
        <p:txBody>
          <a:bodyPr/>
          <a:lstStyle/>
          <a:p>
            <a:r>
              <a:rPr lang="en-US"/>
              <a:t>CCRS VS Camera PDR/CDR EPR</a:t>
            </a:r>
          </a:p>
          <a:p>
            <a:r>
              <a:rPr lang="en-US"/>
              <a:t>November 30, 2023</a:t>
            </a:r>
            <a:endParaRPr lang="en-US" dirty="0"/>
          </a:p>
        </p:txBody>
      </p:sp>
      <p:sp>
        <p:nvSpPr>
          <p:cNvPr id="11" name="Slide Number Placeholder 3">
            <a:extLst>
              <a:ext uri="{FF2B5EF4-FFF2-40B4-BE49-F238E27FC236}">
                <a16:creationId xmlns:a16="http://schemas.microsoft.com/office/drawing/2014/main" id="{E2E7C298-1FEE-9A52-F752-D91E2731ADEC}"/>
              </a:ext>
            </a:extLst>
          </p:cNvPr>
          <p:cNvSpPr>
            <a:spLocks noGrp="1"/>
          </p:cNvSpPr>
          <p:nvPr>
            <p:ph type="sldNum" sz="quarter" idx="4"/>
          </p:nvPr>
        </p:nvSpPr>
        <p:spPr>
          <a:xfrm>
            <a:off x="0" y="6492875"/>
            <a:ext cx="346635" cy="365125"/>
          </a:xfrm>
        </p:spPr>
        <p:txBody>
          <a:bodyPr/>
          <a:lstStyle/>
          <a:p>
            <a:pPr algn="ctr"/>
            <a:fld id="{2D04F4CF-F641-6E4E-8F87-8EB8AA2BFA51}" type="slidenum">
              <a:rPr lang="en-US" smtClean="0"/>
              <a:pPr algn="ctr"/>
              <a:t>16</a:t>
            </a:fld>
            <a:endParaRPr lang="en-US" dirty="0"/>
          </a:p>
        </p:txBody>
      </p:sp>
    </p:spTree>
    <p:extLst>
      <p:ext uri="{BB962C8B-B14F-4D97-AF65-F5344CB8AC3E}">
        <p14:creationId xmlns:p14="http://schemas.microsoft.com/office/powerpoint/2010/main" val="2205303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C7A62-5221-9E11-C1E0-6E768CB9C811}"/>
              </a:ext>
            </a:extLst>
          </p:cNvPr>
          <p:cNvSpPr>
            <a:spLocks noGrp="1"/>
          </p:cNvSpPr>
          <p:nvPr>
            <p:ph type="title"/>
          </p:nvPr>
        </p:nvSpPr>
        <p:spPr/>
        <p:txBody>
          <a:bodyPr/>
          <a:lstStyle/>
          <a:p>
            <a:r>
              <a:rPr lang="en-US" dirty="0"/>
              <a:t>UV Sterilization</a:t>
            </a:r>
          </a:p>
        </p:txBody>
      </p:sp>
      <p:sp>
        <p:nvSpPr>
          <p:cNvPr id="5" name="Date Placeholder 4">
            <a:extLst>
              <a:ext uri="{FF2B5EF4-FFF2-40B4-BE49-F238E27FC236}">
                <a16:creationId xmlns:a16="http://schemas.microsoft.com/office/drawing/2014/main" id="{1B4674AC-E542-3780-7C30-92E626B4B8C4}"/>
              </a:ext>
            </a:extLst>
          </p:cNvPr>
          <p:cNvSpPr>
            <a:spLocks noGrp="1"/>
          </p:cNvSpPr>
          <p:nvPr>
            <p:ph type="dt" sz="half" idx="2"/>
          </p:nvPr>
        </p:nvSpPr>
        <p:spPr/>
        <p:txBody>
          <a:bodyPr/>
          <a:lstStyle/>
          <a:p>
            <a:r>
              <a:rPr lang="en-US" dirty="0"/>
              <a:t>LSU Physics Colloquium</a:t>
            </a:r>
          </a:p>
          <a:p>
            <a:r>
              <a:rPr lang="en-US" dirty="0"/>
              <a:t>Feb 8, 2024</a:t>
            </a:r>
          </a:p>
        </p:txBody>
      </p:sp>
      <p:sp>
        <p:nvSpPr>
          <p:cNvPr id="6" name="Slide Number Placeholder 5">
            <a:extLst>
              <a:ext uri="{FF2B5EF4-FFF2-40B4-BE49-F238E27FC236}">
                <a16:creationId xmlns:a16="http://schemas.microsoft.com/office/drawing/2014/main" id="{0D84FDD4-39B8-3B98-2C2B-D016D38F5CE4}"/>
              </a:ext>
            </a:extLst>
          </p:cNvPr>
          <p:cNvSpPr>
            <a:spLocks noGrp="1"/>
          </p:cNvSpPr>
          <p:nvPr>
            <p:ph type="sldNum" sz="quarter" idx="4"/>
          </p:nvPr>
        </p:nvSpPr>
        <p:spPr/>
        <p:txBody>
          <a:bodyPr/>
          <a:lstStyle/>
          <a:p>
            <a:pPr algn="ctr"/>
            <a:fld id="{2D04F4CF-F641-6E4E-8F87-8EB8AA2BFA51}" type="slidenum">
              <a:rPr lang="en-US" smtClean="0"/>
              <a:pPr algn="ctr"/>
              <a:t>17</a:t>
            </a:fld>
            <a:endParaRPr lang="en-US" dirty="0"/>
          </a:p>
        </p:txBody>
      </p:sp>
    </p:spTree>
    <p:extLst>
      <p:ext uri="{BB962C8B-B14F-4D97-AF65-F5344CB8AC3E}">
        <p14:creationId xmlns:p14="http://schemas.microsoft.com/office/powerpoint/2010/main" val="2575898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95FE-2811-E3C9-69FD-2F3B519F038A}"/>
              </a:ext>
            </a:extLst>
          </p:cNvPr>
          <p:cNvSpPr>
            <a:spLocks noGrp="1"/>
          </p:cNvSpPr>
          <p:nvPr>
            <p:ph type="title"/>
          </p:nvPr>
        </p:nvSpPr>
        <p:spPr/>
        <p:txBody>
          <a:bodyPr/>
          <a:lstStyle/>
          <a:p>
            <a:r>
              <a:rPr lang="en-US" dirty="0"/>
              <a:t>Planetary protection is a key priority of MSR</a:t>
            </a:r>
          </a:p>
        </p:txBody>
      </p:sp>
      <p:sp>
        <p:nvSpPr>
          <p:cNvPr id="3" name="Date Placeholder 2">
            <a:extLst>
              <a:ext uri="{FF2B5EF4-FFF2-40B4-BE49-F238E27FC236}">
                <a16:creationId xmlns:a16="http://schemas.microsoft.com/office/drawing/2014/main" id="{2E342997-C5E8-EBCD-B208-333B1245488F}"/>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1B4698B3-49DA-CFC1-7AB6-A3AAF7F80ABB}"/>
              </a:ext>
            </a:extLst>
          </p:cNvPr>
          <p:cNvSpPr>
            <a:spLocks noGrp="1"/>
          </p:cNvSpPr>
          <p:nvPr>
            <p:ph type="sldNum" sz="quarter" idx="4"/>
          </p:nvPr>
        </p:nvSpPr>
        <p:spPr/>
        <p:txBody>
          <a:bodyPr/>
          <a:lstStyle/>
          <a:p>
            <a:pPr algn="ctr"/>
            <a:fld id="{2D04F4CF-F641-6E4E-8F87-8EB8AA2BFA51}" type="slidenum">
              <a:rPr lang="en-US" smtClean="0"/>
              <a:pPr algn="ctr"/>
              <a:t>18</a:t>
            </a:fld>
            <a:endParaRPr lang="en-US" dirty="0"/>
          </a:p>
        </p:txBody>
      </p:sp>
      <p:sp>
        <p:nvSpPr>
          <p:cNvPr id="5" name="Text Placeholder 2">
            <a:extLst>
              <a:ext uri="{FF2B5EF4-FFF2-40B4-BE49-F238E27FC236}">
                <a16:creationId xmlns:a16="http://schemas.microsoft.com/office/drawing/2014/main" id="{63D7E79E-915C-0B90-FEFB-96C6F99440E4}"/>
              </a:ext>
            </a:extLst>
          </p:cNvPr>
          <p:cNvSpPr txBox="1">
            <a:spLocks/>
          </p:cNvSpPr>
          <p:nvPr/>
        </p:nvSpPr>
        <p:spPr>
          <a:xfrm>
            <a:off x="368138" y="888527"/>
            <a:ext cx="11455724" cy="76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t>“Planetary Protection is the discipline of protecting solar system bodies such as planets and moons from possible contamination by Earth life, and </a:t>
            </a:r>
            <a:r>
              <a:rPr lang="en-US" sz="1600" b="1" dirty="0"/>
              <a:t>protecting Earth’s biosphere from any potential adverse effects that could result from bringing material collected from these bodies back to our planet.” - </a:t>
            </a:r>
            <a:r>
              <a:rPr lang="en-US" sz="1600" dirty="0">
                <a:hlinkClick r:id="rId2"/>
              </a:rPr>
              <a:t>Mars Sample Return Safety Factsheet (nasa.gov)</a:t>
            </a:r>
            <a:r>
              <a:rPr lang="en-US" sz="1600" dirty="0"/>
              <a:t> </a:t>
            </a:r>
            <a:endParaRPr lang="en-US" sz="2400" b="1" dirty="0"/>
          </a:p>
        </p:txBody>
      </p:sp>
      <p:pic>
        <p:nvPicPr>
          <p:cNvPr id="7" name="Picture 6">
            <a:extLst>
              <a:ext uri="{FF2B5EF4-FFF2-40B4-BE49-F238E27FC236}">
                <a16:creationId xmlns:a16="http://schemas.microsoft.com/office/drawing/2014/main" id="{88BDC65A-AAE8-325C-01F2-7F4B4741090E}"/>
              </a:ext>
            </a:extLst>
          </p:cNvPr>
          <p:cNvPicPr>
            <a:picLocks noChangeAspect="1"/>
          </p:cNvPicPr>
          <p:nvPr/>
        </p:nvPicPr>
        <p:blipFill>
          <a:blip r:embed="rId3"/>
          <a:stretch>
            <a:fillRect/>
          </a:stretch>
        </p:blipFill>
        <p:spPr>
          <a:xfrm>
            <a:off x="6553200" y="3095199"/>
            <a:ext cx="4604332" cy="3429000"/>
          </a:xfrm>
          <a:prstGeom prst="rect">
            <a:avLst/>
          </a:prstGeom>
        </p:spPr>
      </p:pic>
      <p:pic>
        <p:nvPicPr>
          <p:cNvPr id="9" name="Picture 8">
            <a:extLst>
              <a:ext uri="{FF2B5EF4-FFF2-40B4-BE49-F238E27FC236}">
                <a16:creationId xmlns:a16="http://schemas.microsoft.com/office/drawing/2014/main" id="{B2507723-A2AF-EBB3-DE3E-D7BA5BE19901}"/>
              </a:ext>
            </a:extLst>
          </p:cNvPr>
          <p:cNvPicPr>
            <a:picLocks noChangeAspect="1"/>
          </p:cNvPicPr>
          <p:nvPr/>
        </p:nvPicPr>
        <p:blipFill>
          <a:blip r:embed="rId4">
            <a:clrChange>
              <a:clrFrom>
                <a:srgbClr val="FBFFFF"/>
              </a:clrFrom>
              <a:clrTo>
                <a:srgbClr val="FBFFFF">
                  <a:alpha val="0"/>
                </a:srgbClr>
              </a:clrTo>
            </a:clrChange>
            <a:alphaModFix/>
            <a:extLst>
              <a:ext uri="{BEBA8EAE-BF5A-486C-A8C5-ECC9F3942E4B}">
                <a14:imgProps xmlns:a14="http://schemas.microsoft.com/office/drawing/2010/main">
                  <a14:imgLayer r:embed="rId5">
                    <a14:imgEffect>
                      <a14:colorTemperature colorTemp="6100"/>
                    </a14:imgEffect>
                  </a14:imgLayer>
                </a14:imgProps>
              </a:ext>
            </a:extLst>
          </a:blip>
          <a:stretch>
            <a:fillRect/>
          </a:stretch>
        </p:blipFill>
        <p:spPr>
          <a:xfrm rot="5400000">
            <a:off x="9086056" y="3621128"/>
            <a:ext cx="967940" cy="686776"/>
          </a:xfrm>
          <a:prstGeom prst="rect">
            <a:avLst/>
          </a:prstGeom>
          <a:noFill/>
        </p:spPr>
      </p:pic>
      <p:sp>
        <p:nvSpPr>
          <p:cNvPr id="12" name="Oval 11">
            <a:extLst>
              <a:ext uri="{FF2B5EF4-FFF2-40B4-BE49-F238E27FC236}">
                <a16:creationId xmlns:a16="http://schemas.microsoft.com/office/drawing/2014/main" id="{F3F357F2-4E2A-26E0-D3B3-2E23AA965D1B}"/>
              </a:ext>
            </a:extLst>
          </p:cNvPr>
          <p:cNvSpPr/>
          <p:nvPr/>
        </p:nvSpPr>
        <p:spPr>
          <a:xfrm>
            <a:off x="9074238" y="3372815"/>
            <a:ext cx="990600" cy="96793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03C8001-8F05-7122-3AF2-269CA417B2C5}"/>
              </a:ext>
            </a:extLst>
          </p:cNvPr>
          <p:cNvPicPr>
            <a:picLocks noChangeAspect="1"/>
          </p:cNvPicPr>
          <p:nvPr/>
        </p:nvPicPr>
        <p:blipFill>
          <a:blip r:embed="rId6"/>
          <a:stretch>
            <a:fillRect/>
          </a:stretch>
        </p:blipFill>
        <p:spPr>
          <a:xfrm>
            <a:off x="423370" y="1768475"/>
            <a:ext cx="4993269" cy="4724400"/>
          </a:xfrm>
          <a:prstGeom prst="rect">
            <a:avLst/>
          </a:prstGeom>
        </p:spPr>
      </p:pic>
      <p:sp>
        <p:nvSpPr>
          <p:cNvPr id="15" name="Rectangle: Rounded Corners 14">
            <a:extLst>
              <a:ext uri="{FF2B5EF4-FFF2-40B4-BE49-F238E27FC236}">
                <a16:creationId xmlns:a16="http://schemas.microsoft.com/office/drawing/2014/main" id="{B7C44B12-A95A-BEFA-0308-CC1DAF9E39E4}"/>
              </a:ext>
            </a:extLst>
          </p:cNvPr>
          <p:cNvSpPr/>
          <p:nvPr/>
        </p:nvSpPr>
        <p:spPr>
          <a:xfrm>
            <a:off x="423370" y="5105400"/>
            <a:ext cx="4993269" cy="762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9A1A88F1-8F56-5E84-506E-1868EA34D885}"/>
              </a:ext>
            </a:extLst>
          </p:cNvPr>
          <p:cNvSpPr txBox="1">
            <a:spLocks/>
          </p:cNvSpPr>
          <p:nvPr/>
        </p:nvSpPr>
        <p:spPr>
          <a:xfrm>
            <a:off x="5638800" y="1752028"/>
            <a:ext cx="6350323" cy="18293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MSR follows a ‘container within a container’ approach</a:t>
            </a:r>
          </a:p>
          <a:p>
            <a:r>
              <a:rPr lang="en-US" sz="1600" dirty="0"/>
              <a:t>Sample tube container – OS – is first externally sterilized</a:t>
            </a:r>
          </a:p>
          <a:p>
            <a:r>
              <a:rPr lang="en-US" sz="1600" dirty="0"/>
              <a:t>OS then returns to Earth inside of </a:t>
            </a:r>
            <a:r>
              <a:rPr lang="en-US" sz="1600" i="1" dirty="0"/>
              <a:t>another</a:t>
            </a:r>
            <a:r>
              <a:rPr lang="en-US" sz="1600" dirty="0"/>
              <a:t> sterile container </a:t>
            </a:r>
          </a:p>
          <a:p>
            <a:r>
              <a:rPr lang="en-US" sz="1600" dirty="0"/>
              <a:t>The nested containers are only opened in a specialized clean room upon Earth return</a:t>
            </a:r>
            <a:endParaRPr lang="en-US" sz="2400" dirty="0"/>
          </a:p>
        </p:txBody>
      </p:sp>
      <p:sp>
        <p:nvSpPr>
          <p:cNvPr id="21" name="TextBox 20">
            <a:extLst>
              <a:ext uri="{FF2B5EF4-FFF2-40B4-BE49-F238E27FC236}">
                <a16:creationId xmlns:a16="http://schemas.microsoft.com/office/drawing/2014/main" id="{99E3AF45-E266-CF1F-A557-6E7469B8F752}"/>
              </a:ext>
            </a:extLst>
          </p:cNvPr>
          <p:cNvSpPr txBox="1"/>
          <p:nvPr/>
        </p:nvSpPr>
        <p:spPr>
          <a:xfrm>
            <a:off x="1600200" y="6362070"/>
            <a:ext cx="3429000" cy="261610"/>
          </a:xfrm>
          <a:prstGeom prst="rect">
            <a:avLst/>
          </a:prstGeom>
          <a:noFill/>
          <a:ln>
            <a:noFill/>
          </a:ln>
          <a:effectLst/>
        </p:spPr>
        <p:txBody>
          <a:bodyPr wrap="square">
            <a:spAutoFit/>
          </a:bodyPr>
          <a:lstStyle/>
          <a:p>
            <a:r>
              <a:rPr lang="en-US" sz="1100" i="1" dirty="0">
                <a:solidFill>
                  <a:schemeClr val="tx1">
                    <a:lumMod val="50000"/>
                    <a:lumOff val="50000"/>
                  </a:schemeClr>
                </a:solidFill>
              </a:rPr>
              <a:t>https://planetaryprotection.jpl.nasa.gov/missions</a:t>
            </a:r>
          </a:p>
        </p:txBody>
      </p:sp>
    </p:spTree>
    <p:extLst>
      <p:ext uri="{BB962C8B-B14F-4D97-AF65-F5344CB8AC3E}">
        <p14:creationId xmlns:p14="http://schemas.microsoft.com/office/powerpoint/2010/main" val="1782757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CD69-81FE-1C09-D6DA-D0C917731A42}"/>
              </a:ext>
            </a:extLst>
          </p:cNvPr>
          <p:cNvSpPr>
            <a:spLocks noGrp="1"/>
          </p:cNvSpPr>
          <p:nvPr>
            <p:ph type="title"/>
          </p:nvPr>
        </p:nvSpPr>
        <p:spPr/>
        <p:txBody>
          <a:bodyPr/>
          <a:lstStyle/>
          <a:p>
            <a:r>
              <a:rPr lang="en-US" dirty="0"/>
              <a:t>UV sterilization system inside CCRS irradiates outside of OS</a:t>
            </a:r>
          </a:p>
        </p:txBody>
      </p:sp>
      <p:sp>
        <p:nvSpPr>
          <p:cNvPr id="3" name="Date Placeholder 2">
            <a:extLst>
              <a:ext uri="{FF2B5EF4-FFF2-40B4-BE49-F238E27FC236}">
                <a16:creationId xmlns:a16="http://schemas.microsoft.com/office/drawing/2014/main" id="{07EF2DB6-CD78-A76A-992B-F98B20B2D138}"/>
              </a:ext>
            </a:extLst>
          </p:cNvPr>
          <p:cNvSpPr>
            <a:spLocks noGrp="1"/>
          </p:cNvSpPr>
          <p:nvPr>
            <p:ph type="dt" sz="half" idx="2"/>
          </p:nvPr>
        </p:nvSpPr>
        <p:spPr/>
        <p:txBody>
          <a:bodyPr/>
          <a:lstStyle/>
          <a:p>
            <a:r>
              <a:rPr lang="en-US"/>
              <a:t>LSU Physics Colloquium</a:t>
            </a:r>
          </a:p>
          <a:p>
            <a:r>
              <a:rPr lang="en-US"/>
              <a:t>Feb 8, 2024</a:t>
            </a:r>
            <a:endParaRPr lang="en-US" dirty="0"/>
          </a:p>
        </p:txBody>
      </p:sp>
      <p:sp>
        <p:nvSpPr>
          <p:cNvPr id="4" name="Slide Number Placeholder 3">
            <a:extLst>
              <a:ext uri="{FF2B5EF4-FFF2-40B4-BE49-F238E27FC236}">
                <a16:creationId xmlns:a16="http://schemas.microsoft.com/office/drawing/2014/main" id="{4C3D509E-1809-6704-CBA1-CA3EFF82AEDB}"/>
              </a:ext>
            </a:extLst>
          </p:cNvPr>
          <p:cNvSpPr>
            <a:spLocks noGrp="1"/>
          </p:cNvSpPr>
          <p:nvPr>
            <p:ph type="sldNum" sz="quarter" idx="4"/>
          </p:nvPr>
        </p:nvSpPr>
        <p:spPr/>
        <p:txBody>
          <a:bodyPr/>
          <a:lstStyle/>
          <a:p>
            <a:pPr algn="ctr"/>
            <a:fld id="{2D04F4CF-F641-6E4E-8F87-8EB8AA2BFA51}" type="slidenum">
              <a:rPr lang="en-US" smtClean="0"/>
              <a:pPr algn="ctr"/>
              <a:t>19</a:t>
            </a:fld>
            <a:endParaRPr lang="en-US" dirty="0"/>
          </a:p>
        </p:txBody>
      </p:sp>
      <p:grpSp>
        <p:nvGrpSpPr>
          <p:cNvPr id="5" name="Group 4">
            <a:extLst>
              <a:ext uri="{FF2B5EF4-FFF2-40B4-BE49-F238E27FC236}">
                <a16:creationId xmlns:a16="http://schemas.microsoft.com/office/drawing/2014/main" id="{1FE80F04-B6BD-7813-ED12-7CEA6EC02346}"/>
              </a:ext>
            </a:extLst>
          </p:cNvPr>
          <p:cNvGrpSpPr>
            <a:grpSpLocks noChangeAspect="1"/>
          </p:cNvGrpSpPr>
          <p:nvPr/>
        </p:nvGrpSpPr>
        <p:grpSpPr>
          <a:xfrm>
            <a:off x="609600" y="1593695"/>
            <a:ext cx="5422880" cy="4038600"/>
            <a:chOff x="2252663" y="1067636"/>
            <a:chExt cx="7453400" cy="5550797"/>
          </a:xfrm>
        </p:grpSpPr>
        <p:pic>
          <p:nvPicPr>
            <p:cNvPr id="6" name="Picture 5">
              <a:extLst>
                <a:ext uri="{FF2B5EF4-FFF2-40B4-BE49-F238E27FC236}">
                  <a16:creationId xmlns:a16="http://schemas.microsoft.com/office/drawing/2014/main" id="{8C106ABF-B83E-E403-84F1-B22B6A59D6D9}"/>
                </a:ext>
              </a:extLst>
            </p:cNvPr>
            <p:cNvPicPr>
              <a:picLocks noChangeAspect="1"/>
            </p:cNvPicPr>
            <p:nvPr/>
          </p:nvPicPr>
          <p:blipFill>
            <a:blip r:embed="rId2"/>
            <a:stretch>
              <a:fillRect/>
            </a:stretch>
          </p:blipFill>
          <p:spPr>
            <a:xfrm>
              <a:off x="2252663" y="1067636"/>
              <a:ext cx="7453400" cy="5550797"/>
            </a:xfrm>
            <a:prstGeom prst="rect">
              <a:avLst/>
            </a:prstGeom>
          </p:spPr>
        </p:pic>
        <p:pic>
          <p:nvPicPr>
            <p:cNvPr id="7" name="Picture 6">
              <a:extLst>
                <a:ext uri="{FF2B5EF4-FFF2-40B4-BE49-F238E27FC236}">
                  <a16:creationId xmlns:a16="http://schemas.microsoft.com/office/drawing/2014/main" id="{2C6BEFF1-6933-441D-42BE-0379792D6198}"/>
                </a:ext>
              </a:extLst>
            </p:cNvPr>
            <p:cNvPicPr>
              <a:picLocks noChangeAspect="1"/>
            </p:cNvPicPr>
            <p:nvPr/>
          </p:nvPicPr>
          <p:blipFill>
            <a:blip r:embed="rId3">
              <a:clrChange>
                <a:clrFrom>
                  <a:srgbClr val="FBFFFF"/>
                </a:clrFrom>
                <a:clrTo>
                  <a:srgbClr val="FBFFFF">
                    <a:alpha val="0"/>
                  </a:srgbClr>
                </a:clrTo>
              </a:clrChange>
              <a:alphaModFix/>
              <a:extLst>
                <a:ext uri="{BEBA8EAE-BF5A-486C-A8C5-ECC9F3942E4B}">
                  <a14:imgProps xmlns:a14="http://schemas.microsoft.com/office/drawing/2010/main">
                    <a14:imgLayer r:embed="rId4">
                      <a14:imgEffect>
                        <a14:colorTemperature colorTemp="6100"/>
                      </a14:imgEffect>
                    </a14:imgLayer>
                  </a14:imgProps>
                </a:ext>
              </a:extLst>
            </a:blip>
            <a:stretch>
              <a:fillRect/>
            </a:stretch>
          </p:blipFill>
          <p:spPr>
            <a:xfrm>
              <a:off x="4079062" y="4145757"/>
              <a:ext cx="1566882" cy="1111740"/>
            </a:xfrm>
            <a:prstGeom prst="rect">
              <a:avLst/>
            </a:prstGeom>
            <a:noFill/>
          </p:spPr>
        </p:pic>
      </p:grpSp>
      <p:cxnSp>
        <p:nvCxnSpPr>
          <p:cNvPr id="9" name="Straight Connector 8">
            <a:extLst>
              <a:ext uri="{FF2B5EF4-FFF2-40B4-BE49-F238E27FC236}">
                <a16:creationId xmlns:a16="http://schemas.microsoft.com/office/drawing/2014/main" id="{0D019699-568B-D083-5FE7-47504CD451BB}"/>
              </a:ext>
            </a:extLst>
          </p:cNvPr>
          <p:cNvCxnSpPr/>
          <p:nvPr/>
        </p:nvCxnSpPr>
        <p:spPr>
          <a:xfrm>
            <a:off x="3276600" y="906462"/>
            <a:ext cx="0" cy="5045075"/>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pic>
        <p:nvPicPr>
          <p:cNvPr id="11" name="Graphic 10" descr="Alien Face outline">
            <a:extLst>
              <a:ext uri="{FF2B5EF4-FFF2-40B4-BE49-F238E27FC236}">
                <a16:creationId xmlns:a16="http://schemas.microsoft.com/office/drawing/2014/main" id="{B8788E93-7C3C-1AE0-6AE9-976CD62D9B7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92370" y="1057043"/>
            <a:ext cx="457200" cy="457200"/>
          </a:xfrm>
          <a:prstGeom prst="rect">
            <a:avLst/>
          </a:prstGeom>
        </p:spPr>
      </p:pic>
      <p:pic>
        <p:nvPicPr>
          <p:cNvPr id="12" name="Graphic 11" descr="Alien Face outline">
            <a:extLst>
              <a:ext uri="{FF2B5EF4-FFF2-40B4-BE49-F238E27FC236}">
                <a16:creationId xmlns:a16="http://schemas.microsoft.com/office/drawing/2014/main" id="{95DB8579-BE71-F2D1-CF73-E003FA149B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85376" y="1057043"/>
            <a:ext cx="457200" cy="457200"/>
          </a:xfrm>
          <a:prstGeom prst="rect">
            <a:avLst/>
          </a:prstGeom>
        </p:spPr>
      </p:pic>
      <p:sp>
        <p:nvSpPr>
          <p:cNvPr id="13" name="&quot;Not Allowed&quot; Symbol 12">
            <a:extLst>
              <a:ext uri="{FF2B5EF4-FFF2-40B4-BE49-F238E27FC236}">
                <a16:creationId xmlns:a16="http://schemas.microsoft.com/office/drawing/2014/main" id="{43F61ED7-C745-5A52-3527-A144216BD7F4}"/>
              </a:ext>
            </a:extLst>
          </p:cNvPr>
          <p:cNvSpPr/>
          <p:nvPr/>
        </p:nvSpPr>
        <p:spPr>
          <a:xfrm>
            <a:off x="3615515" y="977590"/>
            <a:ext cx="596921" cy="616105"/>
          </a:xfrm>
          <a:prstGeom prst="noSmoking">
            <a:avLst>
              <a:gd name="adj" fmla="val 53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4" name="Picture 13">
            <a:extLst>
              <a:ext uri="{FF2B5EF4-FFF2-40B4-BE49-F238E27FC236}">
                <a16:creationId xmlns:a16="http://schemas.microsoft.com/office/drawing/2014/main" id="{FF478EFB-9AC6-83ED-C18A-9DD7E7C5ADC3}"/>
              </a:ext>
            </a:extLst>
          </p:cNvPr>
          <p:cNvPicPr>
            <a:picLocks noChangeAspect="1"/>
          </p:cNvPicPr>
          <p:nvPr/>
        </p:nvPicPr>
        <p:blipFill rotWithShape="1">
          <a:blip r:embed="rId7"/>
          <a:srcRect t="8857"/>
          <a:stretch/>
        </p:blipFill>
        <p:spPr>
          <a:xfrm>
            <a:off x="6111230" y="1371600"/>
            <a:ext cx="3007759" cy="4895299"/>
          </a:xfrm>
          <a:prstGeom prst="rect">
            <a:avLst/>
          </a:prstGeom>
        </p:spPr>
      </p:pic>
      <p:pic>
        <p:nvPicPr>
          <p:cNvPr id="16" name="Picture 15">
            <a:extLst>
              <a:ext uri="{FF2B5EF4-FFF2-40B4-BE49-F238E27FC236}">
                <a16:creationId xmlns:a16="http://schemas.microsoft.com/office/drawing/2014/main" id="{F137543B-9BA9-9010-4B76-13B00C4EA487}"/>
              </a:ext>
            </a:extLst>
          </p:cNvPr>
          <p:cNvPicPr>
            <a:picLocks noChangeAspect="1"/>
          </p:cNvPicPr>
          <p:nvPr/>
        </p:nvPicPr>
        <p:blipFill>
          <a:blip r:embed="rId8"/>
          <a:stretch>
            <a:fillRect/>
          </a:stretch>
        </p:blipFill>
        <p:spPr>
          <a:xfrm rot="5400000">
            <a:off x="8865466" y="3063989"/>
            <a:ext cx="2817613" cy="1538516"/>
          </a:xfrm>
          <a:prstGeom prst="rect">
            <a:avLst/>
          </a:prstGeom>
        </p:spPr>
      </p:pic>
      <p:cxnSp>
        <p:nvCxnSpPr>
          <p:cNvPr id="23" name="Straight Connector 22">
            <a:extLst>
              <a:ext uri="{FF2B5EF4-FFF2-40B4-BE49-F238E27FC236}">
                <a16:creationId xmlns:a16="http://schemas.microsoft.com/office/drawing/2014/main" id="{AAFE3645-5330-CCC4-ABCF-2DA6D33EED3D}"/>
              </a:ext>
            </a:extLst>
          </p:cNvPr>
          <p:cNvCxnSpPr/>
          <p:nvPr/>
        </p:nvCxnSpPr>
        <p:spPr>
          <a:xfrm flipH="1">
            <a:off x="2971800" y="1371600"/>
            <a:ext cx="4419600" cy="22098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CFFF850-DB19-DE2A-AD0D-1B1527A1E32C}"/>
              </a:ext>
            </a:extLst>
          </p:cNvPr>
          <p:cNvCxnSpPr>
            <a:cxnSpLocks/>
          </p:cNvCxnSpPr>
          <p:nvPr/>
        </p:nvCxnSpPr>
        <p:spPr>
          <a:xfrm flipH="1" flipV="1">
            <a:off x="2971800" y="4886363"/>
            <a:ext cx="4419600" cy="1389102"/>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D4DEE81-8F81-C9D3-FC4A-4170B23AAE3F}"/>
              </a:ext>
            </a:extLst>
          </p:cNvPr>
          <p:cNvCxnSpPr>
            <a:cxnSpLocks/>
          </p:cNvCxnSpPr>
          <p:nvPr/>
        </p:nvCxnSpPr>
        <p:spPr>
          <a:xfrm flipH="1">
            <a:off x="7391400" y="2514600"/>
            <a:ext cx="2514600" cy="10668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4809221-5572-8AF5-52E9-63BA4E6B2731}"/>
              </a:ext>
            </a:extLst>
          </p:cNvPr>
          <p:cNvCxnSpPr>
            <a:cxnSpLocks/>
          </p:cNvCxnSpPr>
          <p:nvPr/>
        </p:nvCxnSpPr>
        <p:spPr>
          <a:xfrm flipH="1" flipV="1">
            <a:off x="7391400" y="3994459"/>
            <a:ext cx="2514600" cy="118714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47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7D0D-41C3-43D6-01EA-8DA4047F742A}"/>
              </a:ext>
            </a:extLst>
          </p:cNvPr>
          <p:cNvSpPr>
            <a:spLocks noGrp="1"/>
          </p:cNvSpPr>
          <p:nvPr>
            <p:ph type="title"/>
          </p:nvPr>
        </p:nvSpPr>
        <p:spPr/>
        <p:txBody>
          <a:bodyPr/>
          <a:lstStyle/>
          <a:p>
            <a:r>
              <a:rPr lang="en-US" dirty="0"/>
              <a:t>Outer surface of OS is sterilized in discreet steps</a:t>
            </a:r>
          </a:p>
        </p:txBody>
      </p:sp>
      <p:sp>
        <p:nvSpPr>
          <p:cNvPr id="4" name="Date Placeholder 3">
            <a:extLst>
              <a:ext uri="{FF2B5EF4-FFF2-40B4-BE49-F238E27FC236}">
                <a16:creationId xmlns:a16="http://schemas.microsoft.com/office/drawing/2014/main" id="{05271C55-F75A-B86F-3880-DF3BB0A81AFA}"/>
              </a:ext>
            </a:extLst>
          </p:cNvPr>
          <p:cNvSpPr>
            <a:spLocks noGrp="1"/>
          </p:cNvSpPr>
          <p:nvPr>
            <p:ph type="dt" sz="half" idx="12"/>
          </p:nvPr>
        </p:nvSpPr>
        <p:spPr/>
        <p:txBody>
          <a:bodyPr/>
          <a:lstStyle/>
          <a:p>
            <a:r>
              <a:rPr lang="en-US" dirty="0"/>
              <a:t>LSU Physics Colloquium</a:t>
            </a:r>
          </a:p>
          <a:p>
            <a:r>
              <a:rPr lang="en-US" dirty="0"/>
              <a:t>Feb 8, 2024</a:t>
            </a:r>
          </a:p>
        </p:txBody>
      </p:sp>
      <p:grpSp>
        <p:nvGrpSpPr>
          <p:cNvPr id="6" name="Group 5">
            <a:extLst>
              <a:ext uri="{FF2B5EF4-FFF2-40B4-BE49-F238E27FC236}">
                <a16:creationId xmlns:a16="http://schemas.microsoft.com/office/drawing/2014/main" id="{BB7B059D-3BAB-4A6D-8E73-601AB9704402}"/>
              </a:ext>
            </a:extLst>
          </p:cNvPr>
          <p:cNvGrpSpPr/>
          <p:nvPr/>
        </p:nvGrpSpPr>
        <p:grpSpPr>
          <a:xfrm>
            <a:off x="3175731" y="1172311"/>
            <a:ext cx="2888840" cy="2713888"/>
            <a:chOff x="3152803" y="2560970"/>
            <a:chExt cx="2888840" cy="2713888"/>
          </a:xfrm>
        </p:grpSpPr>
        <p:pic>
          <p:nvPicPr>
            <p:cNvPr id="7" name="Picture 6">
              <a:extLst>
                <a:ext uri="{FF2B5EF4-FFF2-40B4-BE49-F238E27FC236}">
                  <a16:creationId xmlns:a16="http://schemas.microsoft.com/office/drawing/2014/main" id="{6D2606FD-9F14-F262-88B8-9B488856CCF4}"/>
                </a:ext>
              </a:extLst>
            </p:cNvPr>
            <p:cNvPicPr>
              <a:picLocks noChangeAspect="1"/>
            </p:cNvPicPr>
            <p:nvPr/>
          </p:nvPicPr>
          <p:blipFill rotWithShape="1">
            <a:blip r:embed="rId2"/>
            <a:srcRect l="10784" t="19901" r="38934" b="-2150"/>
            <a:stretch/>
          </p:blipFill>
          <p:spPr>
            <a:xfrm>
              <a:off x="3152803" y="2560970"/>
              <a:ext cx="2888840" cy="2713888"/>
            </a:xfrm>
            <a:prstGeom prst="rect">
              <a:avLst/>
            </a:prstGeom>
          </p:spPr>
        </p:pic>
        <p:pic>
          <p:nvPicPr>
            <p:cNvPr id="8" name="Picture 7">
              <a:extLst>
                <a:ext uri="{FF2B5EF4-FFF2-40B4-BE49-F238E27FC236}">
                  <a16:creationId xmlns:a16="http://schemas.microsoft.com/office/drawing/2014/main" id="{94E31E8B-274C-831F-632B-02C1BB91D8E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91" b="96174" l="9716" r="89836">
                          <a14:foregroundMark x1="88490" y1="78435" x2="82511" y2="26957"/>
                          <a14:foregroundMark x1="82511" y1="26957" x2="61136" y2="9913"/>
                          <a14:foregroundMark x1="61136" y1="9913" x2="28550" y2="8696"/>
                          <a14:foregroundMark x1="28550" y1="8696" x2="17937" y2="63478"/>
                          <a14:foregroundMark x1="17937" y1="63478" x2="31091" y2="88000"/>
                          <a14:foregroundMark x1="31091" y1="88000" x2="84305" y2="74957"/>
                          <a14:foregroundMark x1="84305" y1="74957" x2="88789" y2="71130"/>
                          <a14:foregroundMark x1="87294" y1="84696" x2="61049" y2="94874"/>
                          <a14:foregroundMark x1="52840" y1="95158" x2="26906" y2="89739"/>
                          <a14:foregroundMark x1="26906" y1="89739" x2="23916" y2="86957"/>
                          <a14:foregroundMark x1="74888" y1="11478" x2="18386" y2="11304"/>
                          <a14:foregroundMark x1="18386" y1="11304" x2="47085" y2="21217"/>
                          <a14:foregroundMark x1="47085" y1="21217" x2="54559" y2="19478"/>
                          <a14:foregroundMark x1="72795" y1="6783" x2="38117" y2="5391"/>
                          <a14:foregroundMark x1="38117" y1="5391" x2="17788" y2="18609"/>
                          <a14:foregroundMark x1="17788" y1="18609" x2="13303" y2="27130"/>
                          <a14:backgroundMark x1="57399" y1="97043" x2="57399" y2="97043"/>
                          <a14:backgroundMark x1="57399" y1="96174" x2="57399" y2="96174"/>
                          <a14:backgroundMark x1="55306" y1="95826" x2="59940" y2="96696"/>
                          <a14:backgroundMark x1="52317" y1="96174" x2="55306" y2="95826"/>
                        </a14:backgroundRemoval>
                      </a14:imgEffect>
                    </a14:imgLayer>
                  </a14:imgProps>
                </a:ext>
              </a:extLst>
            </a:blip>
            <a:stretch>
              <a:fillRect/>
            </a:stretch>
          </p:blipFill>
          <p:spPr>
            <a:xfrm>
              <a:off x="3241094" y="3603338"/>
              <a:ext cx="819809" cy="704619"/>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2B8D3744-1CF7-16C6-2CFB-8E6230917DD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071" b="91515" l="9942" r="89474">
                          <a14:foregroundMark x1="60234" y1="8687" x2="54971" y2="7071"/>
                          <a14:foregroundMark x1="58772" y1="90303" x2="53801" y2="91515"/>
                        </a14:backgroundRemoval>
                      </a14:imgEffect>
                    </a14:imgLayer>
                  </a14:imgProps>
                </a:ext>
              </a:extLst>
            </a:blip>
            <a:stretch>
              <a:fillRect/>
            </a:stretch>
          </p:blipFill>
          <p:spPr>
            <a:xfrm>
              <a:off x="3769900" y="3266270"/>
              <a:ext cx="952593" cy="1378753"/>
            </a:xfrm>
            <a:prstGeom prst="rect">
              <a:avLst/>
            </a:prstGeom>
          </p:spPr>
        </p:pic>
        <p:pic>
          <p:nvPicPr>
            <p:cNvPr id="10" name="Picture 9">
              <a:extLst>
                <a:ext uri="{FF2B5EF4-FFF2-40B4-BE49-F238E27FC236}">
                  <a16:creationId xmlns:a16="http://schemas.microsoft.com/office/drawing/2014/main" id="{088FCF78-3961-949A-FA45-8DF0C3312644}"/>
                </a:ext>
              </a:extLst>
            </p:cNvPr>
            <p:cNvPicPr>
              <a:picLocks noChangeAspect="1"/>
            </p:cNvPicPr>
            <p:nvPr/>
          </p:nvPicPr>
          <p:blipFill rotWithShape="1">
            <a:blip r:embed="rId2"/>
            <a:srcRect l="44851" t="58135" r="43509" b="34419"/>
            <a:stretch/>
          </p:blipFill>
          <p:spPr>
            <a:xfrm>
              <a:off x="4473424" y="3824785"/>
              <a:ext cx="672083" cy="246888"/>
            </a:xfrm>
            <a:prstGeom prst="rect">
              <a:avLst/>
            </a:prstGeom>
          </p:spPr>
        </p:pic>
      </p:grpSp>
      <p:grpSp>
        <p:nvGrpSpPr>
          <p:cNvPr id="11" name="Group 10">
            <a:extLst>
              <a:ext uri="{FF2B5EF4-FFF2-40B4-BE49-F238E27FC236}">
                <a16:creationId xmlns:a16="http://schemas.microsoft.com/office/drawing/2014/main" id="{6C609908-A006-1BF5-BC0E-B5608783D452}"/>
              </a:ext>
            </a:extLst>
          </p:cNvPr>
          <p:cNvGrpSpPr/>
          <p:nvPr/>
        </p:nvGrpSpPr>
        <p:grpSpPr>
          <a:xfrm>
            <a:off x="152400" y="1172311"/>
            <a:ext cx="2888839" cy="2713887"/>
            <a:chOff x="129472" y="2560970"/>
            <a:chExt cx="2888839" cy="2713887"/>
          </a:xfrm>
        </p:grpSpPr>
        <p:grpSp>
          <p:nvGrpSpPr>
            <p:cNvPr id="12" name="Group 11">
              <a:extLst>
                <a:ext uri="{FF2B5EF4-FFF2-40B4-BE49-F238E27FC236}">
                  <a16:creationId xmlns:a16="http://schemas.microsoft.com/office/drawing/2014/main" id="{EEC741FF-9C27-417F-5C56-EC56B9877F0F}"/>
                </a:ext>
              </a:extLst>
            </p:cNvPr>
            <p:cNvGrpSpPr>
              <a:grpSpLocks noChangeAspect="1"/>
            </p:cNvGrpSpPr>
            <p:nvPr/>
          </p:nvGrpSpPr>
          <p:grpSpPr>
            <a:xfrm>
              <a:off x="129472" y="2560970"/>
              <a:ext cx="2888839" cy="2713887"/>
              <a:chOff x="269967" y="2342606"/>
              <a:chExt cx="3670907" cy="3448593"/>
            </a:xfrm>
          </p:grpSpPr>
          <p:pic>
            <p:nvPicPr>
              <p:cNvPr id="16" name="Picture 15">
                <a:extLst>
                  <a:ext uri="{FF2B5EF4-FFF2-40B4-BE49-F238E27FC236}">
                    <a16:creationId xmlns:a16="http://schemas.microsoft.com/office/drawing/2014/main" id="{002DC40E-7D2F-136C-A2CF-C1CE02086AC6}"/>
                  </a:ext>
                </a:extLst>
              </p:cNvPr>
              <p:cNvPicPr>
                <a:picLocks noChangeAspect="1"/>
              </p:cNvPicPr>
              <p:nvPr/>
            </p:nvPicPr>
            <p:blipFill rotWithShape="1">
              <a:blip r:embed="rId2"/>
              <a:srcRect l="10784" t="19901" r="38934" b="-2150"/>
              <a:stretch/>
            </p:blipFill>
            <p:spPr>
              <a:xfrm>
                <a:off x="269967" y="2342606"/>
                <a:ext cx="3670907" cy="3448593"/>
              </a:xfrm>
              <a:prstGeom prst="rect">
                <a:avLst/>
              </a:prstGeom>
            </p:spPr>
          </p:pic>
          <p:pic>
            <p:nvPicPr>
              <p:cNvPr id="17" name="Picture 16">
                <a:extLst>
                  <a:ext uri="{FF2B5EF4-FFF2-40B4-BE49-F238E27FC236}">
                    <a16:creationId xmlns:a16="http://schemas.microsoft.com/office/drawing/2014/main" id="{BE2EB5A2-B07F-3B49-5C4E-EBBD3B9F37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91" b="96174" l="9716" r="89836">
                            <a14:foregroundMark x1="88490" y1="78435" x2="82511" y2="26957"/>
                            <a14:foregroundMark x1="82511" y1="26957" x2="61136" y2="9913"/>
                            <a14:foregroundMark x1="61136" y1="9913" x2="28550" y2="8696"/>
                            <a14:foregroundMark x1="28550" y1="8696" x2="17937" y2="63478"/>
                            <a14:foregroundMark x1="17937" y1="63478" x2="31091" y2="88000"/>
                            <a14:foregroundMark x1="31091" y1="88000" x2="84305" y2="74957"/>
                            <a14:foregroundMark x1="84305" y1="74957" x2="88789" y2="71130"/>
                            <a14:foregroundMark x1="87294" y1="84696" x2="61049" y2="94874"/>
                            <a14:foregroundMark x1="52840" y1="95158" x2="26906" y2="89739"/>
                            <a14:foregroundMark x1="26906" y1="89739" x2="23916" y2="86957"/>
                            <a14:foregroundMark x1="74888" y1="11478" x2="18386" y2="11304"/>
                            <a14:foregroundMark x1="18386" y1="11304" x2="47085" y2="21217"/>
                            <a14:foregroundMark x1="47085" y1="21217" x2="54559" y2="19478"/>
                            <a14:foregroundMark x1="72795" y1="6783" x2="38117" y2="5391"/>
                            <a14:foregroundMark x1="38117" y1="5391" x2="17788" y2="18609"/>
                            <a14:foregroundMark x1="17788" y1="18609" x2="13303" y2="27130"/>
                            <a14:backgroundMark x1="57399" y1="97043" x2="57399" y2="97043"/>
                            <a14:backgroundMark x1="57399" y1="96174" x2="57399" y2="96174"/>
                            <a14:backgroundMark x1="55306" y1="95826" x2="59940" y2="96696"/>
                            <a14:backgroundMark x1="52317" y1="96174" x2="55306" y2="95826"/>
                          </a14:backgroundRemoval>
                        </a14:imgEffect>
                      </a14:imgLayer>
                    </a14:imgProps>
                  </a:ext>
                </a:extLst>
              </a:blip>
              <a:stretch>
                <a:fillRect/>
              </a:stretch>
            </p:blipFill>
            <p:spPr>
              <a:xfrm>
                <a:off x="385118" y="3667165"/>
                <a:ext cx="1041748" cy="895374"/>
              </a:xfrm>
              <a:prstGeom prst="rect">
                <a:avLst/>
              </a:prstGeom>
              <a:effectLst>
                <a:outerShdw blurRad="63500" sx="102000" sy="102000" algn="ctr" rotWithShape="0">
                  <a:prstClr val="black">
                    <a:alpha val="40000"/>
                  </a:prstClr>
                </a:outerShdw>
              </a:effectLst>
            </p:spPr>
          </p:pic>
        </p:grpSp>
        <p:pic>
          <p:nvPicPr>
            <p:cNvPr id="13" name="Picture 12">
              <a:extLst>
                <a:ext uri="{FF2B5EF4-FFF2-40B4-BE49-F238E27FC236}">
                  <a16:creationId xmlns:a16="http://schemas.microsoft.com/office/drawing/2014/main" id="{EEE54E1F-7D59-F445-CB4A-C5211C21FAD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071" b="91515" l="9942" r="89474">
                          <a14:foregroundMark x1="60234" y1="8687" x2="54971" y2="7071"/>
                          <a14:foregroundMark x1="58772" y1="90303" x2="53801" y2="91515"/>
                        </a14:backgroundRemoval>
                      </a14:imgEffect>
                    </a14:imgLayer>
                  </a14:imgProps>
                </a:ext>
              </a:extLst>
            </a:blip>
            <a:stretch>
              <a:fillRect/>
            </a:stretch>
          </p:blipFill>
          <p:spPr>
            <a:xfrm>
              <a:off x="1775053" y="3266270"/>
              <a:ext cx="952593" cy="1378753"/>
            </a:xfrm>
            <a:prstGeom prst="rect">
              <a:avLst/>
            </a:prstGeom>
          </p:spPr>
        </p:pic>
        <p:sp>
          <p:nvSpPr>
            <p:cNvPr id="14" name="Freeform: Shape 13">
              <a:extLst>
                <a:ext uri="{FF2B5EF4-FFF2-40B4-BE49-F238E27FC236}">
                  <a16:creationId xmlns:a16="http://schemas.microsoft.com/office/drawing/2014/main" id="{99072F96-024B-4FD7-5804-7B2EE01E83DE}"/>
                </a:ext>
              </a:extLst>
            </p:cNvPr>
            <p:cNvSpPr/>
            <p:nvPr/>
          </p:nvSpPr>
          <p:spPr bwMode="auto">
            <a:xfrm>
              <a:off x="867905" y="3205049"/>
              <a:ext cx="410348" cy="1066284"/>
            </a:xfrm>
            <a:custGeom>
              <a:avLst/>
              <a:gdLst>
                <a:gd name="connsiteX0" fmla="*/ 409155 w 410348"/>
                <a:gd name="connsiteY0" fmla="*/ 0 h 1066284"/>
                <a:gd name="connsiteX1" fmla="*/ 0 w 410348"/>
                <a:gd name="connsiteY1" fmla="*/ 421554 h 1066284"/>
                <a:gd name="connsiteX2" fmla="*/ 0 w 410348"/>
                <a:gd name="connsiteY2" fmla="*/ 1066284 h 1066284"/>
                <a:gd name="connsiteX3" fmla="*/ 409155 w 410348"/>
                <a:gd name="connsiteY3" fmla="*/ 96090 h 1066284"/>
                <a:gd name="connsiteX4" fmla="*/ 409155 w 410348"/>
                <a:gd name="connsiteY4" fmla="*/ 0 h 1066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48" h="1066284">
                  <a:moveTo>
                    <a:pt x="409155" y="0"/>
                  </a:moveTo>
                  <a:lnTo>
                    <a:pt x="0" y="421554"/>
                  </a:lnTo>
                  <a:lnTo>
                    <a:pt x="0" y="1066284"/>
                  </a:lnTo>
                  <a:lnTo>
                    <a:pt x="409155" y="96090"/>
                  </a:lnTo>
                  <a:cubicBezTo>
                    <a:pt x="410188" y="55794"/>
                    <a:pt x="411222" y="15499"/>
                    <a:pt x="409155" y="0"/>
                  </a:cubicBez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15" name="Freeform: Shape 14">
              <a:extLst>
                <a:ext uri="{FF2B5EF4-FFF2-40B4-BE49-F238E27FC236}">
                  <a16:creationId xmlns:a16="http://schemas.microsoft.com/office/drawing/2014/main" id="{7B05FB15-5DA4-C387-4706-D591E780D837}"/>
                </a:ext>
              </a:extLst>
            </p:cNvPr>
            <p:cNvSpPr/>
            <p:nvPr/>
          </p:nvSpPr>
          <p:spPr bwMode="auto">
            <a:xfrm flipV="1">
              <a:off x="865098" y="3617483"/>
              <a:ext cx="410348" cy="1066284"/>
            </a:xfrm>
            <a:custGeom>
              <a:avLst/>
              <a:gdLst>
                <a:gd name="connsiteX0" fmla="*/ 409155 w 410348"/>
                <a:gd name="connsiteY0" fmla="*/ 0 h 1066284"/>
                <a:gd name="connsiteX1" fmla="*/ 0 w 410348"/>
                <a:gd name="connsiteY1" fmla="*/ 421554 h 1066284"/>
                <a:gd name="connsiteX2" fmla="*/ 0 w 410348"/>
                <a:gd name="connsiteY2" fmla="*/ 1066284 h 1066284"/>
                <a:gd name="connsiteX3" fmla="*/ 409155 w 410348"/>
                <a:gd name="connsiteY3" fmla="*/ 96090 h 1066284"/>
                <a:gd name="connsiteX4" fmla="*/ 409155 w 410348"/>
                <a:gd name="connsiteY4" fmla="*/ 0 h 1066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48" h="1066284">
                  <a:moveTo>
                    <a:pt x="409155" y="0"/>
                  </a:moveTo>
                  <a:lnTo>
                    <a:pt x="0" y="421554"/>
                  </a:lnTo>
                  <a:lnTo>
                    <a:pt x="0" y="1066284"/>
                  </a:lnTo>
                  <a:lnTo>
                    <a:pt x="409155" y="96090"/>
                  </a:lnTo>
                  <a:cubicBezTo>
                    <a:pt x="410188" y="55794"/>
                    <a:pt x="411222" y="15499"/>
                    <a:pt x="409155" y="0"/>
                  </a:cubicBez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grpSp>
        <p:nvGrpSpPr>
          <p:cNvPr id="18" name="Group 17">
            <a:extLst>
              <a:ext uri="{FF2B5EF4-FFF2-40B4-BE49-F238E27FC236}">
                <a16:creationId xmlns:a16="http://schemas.microsoft.com/office/drawing/2014/main" id="{7BAE5286-C2C1-208D-9E21-ED2873D6CF1F}"/>
              </a:ext>
            </a:extLst>
          </p:cNvPr>
          <p:cNvGrpSpPr/>
          <p:nvPr/>
        </p:nvGrpSpPr>
        <p:grpSpPr>
          <a:xfrm>
            <a:off x="9196614" y="1172311"/>
            <a:ext cx="2888841" cy="2713889"/>
            <a:chOff x="9173686" y="2560970"/>
            <a:chExt cx="2888841" cy="2713889"/>
          </a:xfrm>
        </p:grpSpPr>
        <p:pic>
          <p:nvPicPr>
            <p:cNvPr id="19" name="Picture 18">
              <a:extLst>
                <a:ext uri="{FF2B5EF4-FFF2-40B4-BE49-F238E27FC236}">
                  <a16:creationId xmlns:a16="http://schemas.microsoft.com/office/drawing/2014/main" id="{D960F444-80E0-4012-9173-32E7C09E51EB}"/>
                </a:ext>
              </a:extLst>
            </p:cNvPr>
            <p:cNvPicPr>
              <a:picLocks noChangeAspect="1"/>
            </p:cNvPicPr>
            <p:nvPr/>
          </p:nvPicPr>
          <p:blipFill rotWithShape="1">
            <a:blip r:embed="rId2"/>
            <a:srcRect l="10784" t="19901" r="38934" b="-2150"/>
            <a:stretch/>
          </p:blipFill>
          <p:spPr>
            <a:xfrm>
              <a:off x="9173686" y="2560970"/>
              <a:ext cx="2888841" cy="2713889"/>
            </a:xfrm>
            <a:prstGeom prst="rect">
              <a:avLst/>
            </a:prstGeom>
          </p:spPr>
        </p:pic>
        <p:grpSp>
          <p:nvGrpSpPr>
            <p:cNvPr id="20" name="Group 19">
              <a:extLst>
                <a:ext uri="{FF2B5EF4-FFF2-40B4-BE49-F238E27FC236}">
                  <a16:creationId xmlns:a16="http://schemas.microsoft.com/office/drawing/2014/main" id="{82490806-AAE0-B6A3-078C-402B345A3F17}"/>
                </a:ext>
              </a:extLst>
            </p:cNvPr>
            <p:cNvGrpSpPr/>
            <p:nvPr/>
          </p:nvGrpSpPr>
          <p:grpSpPr>
            <a:xfrm>
              <a:off x="10538960" y="3258238"/>
              <a:ext cx="1455663" cy="1378753"/>
              <a:chOff x="6989661" y="3258238"/>
              <a:chExt cx="1455663" cy="1378753"/>
            </a:xfrm>
          </p:grpSpPr>
          <p:pic>
            <p:nvPicPr>
              <p:cNvPr id="23" name="Picture 22">
                <a:extLst>
                  <a:ext uri="{FF2B5EF4-FFF2-40B4-BE49-F238E27FC236}">
                    <a16:creationId xmlns:a16="http://schemas.microsoft.com/office/drawing/2014/main" id="{DB98835F-443F-FAC2-88A5-464812D5340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91" b="96174" l="9716" r="89836">
                            <a14:foregroundMark x1="88490" y1="78435" x2="82511" y2="26957"/>
                            <a14:foregroundMark x1="82511" y1="26957" x2="61136" y2="9913"/>
                            <a14:foregroundMark x1="61136" y1="9913" x2="28550" y2="8696"/>
                            <a14:foregroundMark x1="28550" y1="8696" x2="17937" y2="63478"/>
                            <a14:foregroundMark x1="17937" y1="63478" x2="31091" y2="88000"/>
                            <a14:foregroundMark x1="31091" y1="88000" x2="84305" y2="74957"/>
                            <a14:foregroundMark x1="84305" y1="74957" x2="88789" y2="71130"/>
                            <a14:foregroundMark x1="87294" y1="84696" x2="61049" y2="94874"/>
                            <a14:foregroundMark x1="52840" y1="95158" x2="26906" y2="89739"/>
                            <a14:foregroundMark x1="26906" y1="89739" x2="23916" y2="86957"/>
                            <a14:foregroundMark x1="74888" y1="11478" x2="18386" y2="11304"/>
                            <a14:foregroundMark x1="18386" y1="11304" x2="47085" y2="21217"/>
                            <a14:foregroundMark x1="47085" y1="21217" x2="54559" y2="19478"/>
                            <a14:foregroundMark x1="72795" y1="6783" x2="38117" y2="5391"/>
                            <a14:foregroundMark x1="38117" y1="5391" x2="17788" y2="18609"/>
                            <a14:foregroundMark x1="17788" y1="18609" x2="13303" y2="27130"/>
                            <a14:backgroundMark x1="57399" y1="97043" x2="57399" y2="97043"/>
                            <a14:backgroundMark x1="57399" y1="96174" x2="57399" y2="96174"/>
                            <a14:backgroundMark x1="55306" y1="95826" x2="59940" y2="96696"/>
                            <a14:backgroundMark x1="52317" y1="96174" x2="55306" y2="95826"/>
                          </a14:backgroundRemoval>
                        </a14:imgEffect>
                      </a14:imgLayer>
                    </a14:imgProps>
                  </a:ext>
                </a:extLst>
              </a:blip>
              <a:stretch>
                <a:fillRect/>
              </a:stretch>
            </p:blipFill>
            <p:spPr>
              <a:xfrm>
                <a:off x="6989661" y="3603338"/>
                <a:ext cx="819809" cy="704619"/>
              </a:xfrm>
              <a:prstGeom prst="rect">
                <a:avLst/>
              </a:prstGeom>
              <a:effectLst>
                <a:outerShdw blurRad="63500" sx="102000" sy="102000" algn="ctr" rotWithShape="0">
                  <a:prstClr val="black">
                    <a:alpha val="40000"/>
                  </a:prstClr>
                </a:outerShdw>
              </a:effectLst>
            </p:spPr>
          </p:pic>
          <p:pic>
            <p:nvPicPr>
              <p:cNvPr id="24" name="Picture 23">
                <a:extLst>
                  <a:ext uri="{FF2B5EF4-FFF2-40B4-BE49-F238E27FC236}">
                    <a16:creationId xmlns:a16="http://schemas.microsoft.com/office/drawing/2014/main" id="{1E47C1BA-5500-D937-31C9-B1DAD3FAD1F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071" b="91515" l="9942" r="89474">
                            <a14:foregroundMark x1="60234" y1="8687" x2="54971" y2="7071"/>
                            <a14:foregroundMark x1="58772" y1="90303" x2="53801" y2="91515"/>
                          </a14:backgroundRemoval>
                        </a14:imgEffect>
                      </a14:imgLayer>
                    </a14:imgProps>
                  </a:ext>
                </a:extLst>
              </a:blip>
              <a:stretch>
                <a:fillRect/>
              </a:stretch>
            </p:blipFill>
            <p:spPr>
              <a:xfrm>
                <a:off x="7492731" y="3258238"/>
                <a:ext cx="952593" cy="1378753"/>
              </a:xfrm>
              <a:prstGeom prst="rect">
                <a:avLst/>
              </a:prstGeom>
            </p:spPr>
          </p:pic>
        </p:grpSp>
        <p:sp>
          <p:nvSpPr>
            <p:cNvPr id="21" name="Freeform: Shape 20">
              <a:extLst>
                <a:ext uri="{FF2B5EF4-FFF2-40B4-BE49-F238E27FC236}">
                  <a16:creationId xmlns:a16="http://schemas.microsoft.com/office/drawing/2014/main" id="{8F1B3764-36A5-34AB-EEBD-B5AC58F5B79A}"/>
                </a:ext>
              </a:extLst>
            </p:cNvPr>
            <p:cNvSpPr/>
            <p:nvPr/>
          </p:nvSpPr>
          <p:spPr bwMode="auto">
            <a:xfrm>
              <a:off x="10488058" y="3227942"/>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22" name="Freeform: Shape 21">
              <a:extLst>
                <a:ext uri="{FF2B5EF4-FFF2-40B4-BE49-F238E27FC236}">
                  <a16:creationId xmlns:a16="http://schemas.microsoft.com/office/drawing/2014/main" id="{6BC1D285-3C8C-95FD-C4BF-C717B12AE4B4}"/>
                </a:ext>
              </a:extLst>
            </p:cNvPr>
            <p:cNvSpPr/>
            <p:nvPr/>
          </p:nvSpPr>
          <p:spPr bwMode="auto">
            <a:xfrm flipV="1">
              <a:off x="10487547" y="3739156"/>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grpSp>
        <p:nvGrpSpPr>
          <p:cNvPr id="25" name="Group 24">
            <a:extLst>
              <a:ext uri="{FF2B5EF4-FFF2-40B4-BE49-F238E27FC236}">
                <a16:creationId xmlns:a16="http://schemas.microsoft.com/office/drawing/2014/main" id="{767013B8-788A-5AD9-BAA7-AC311619C055}"/>
              </a:ext>
            </a:extLst>
          </p:cNvPr>
          <p:cNvGrpSpPr/>
          <p:nvPr/>
        </p:nvGrpSpPr>
        <p:grpSpPr>
          <a:xfrm>
            <a:off x="6199063" y="1172311"/>
            <a:ext cx="2888840" cy="2713888"/>
            <a:chOff x="6176135" y="2560970"/>
            <a:chExt cx="2888840" cy="2713888"/>
          </a:xfrm>
        </p:grpSpPr>
        <p:pic>
          <p:nvPicPr>
            <p:cNvPr id="26" name="Picture 25">
              <a:extLst>
                <a:ext uri="{FF2B5EF4-FFF2-40B4-BE49-F238E27FC236}">
                  <a16:creationId xmlns:a16="http://schemas.microsoft.com/office/drawing/2014/main" id="{5611B734-5C99-F5AB-9CC9-AA42591779DC}"/>
                </a:ext>
              </a:extLst>
            </p:cNvPr>
            <p:cNvPicPr>
              <a:picLocks noChangeAspect="1"/>
            </p:cNvPicPr>
            <p:nvPr/>
          </p:nvPicPr>
          <p:blipFill rotWithShape="1">
            <a:blip r:embed="rId2"/>
            <a:srcRect l="10784" t="19901" r="38934" b="-2150"/>
            <a:stretch/>
          </p:blipFill>
          <p:spPr>
            <a:xfrm>
              <a:off x="6176135" y="2560970"/>
              <a:ext cx="2888840" cy="2713888"/>
            </a:xfrm>
            <a:prstGeom prst="rect">
              <a:avLst/>
            </a:prstGeom>
          </p:spPr>
        </p:pic>
        <p:grpSp>
          <p:nvGrpSpPr>
            <p:cNvPr id="27" name="Group 26">
              <a:extLst>
                <a:ext uri="{FF2B5EF4-FFF2-40B4-BE49-F238E27FC236}">
                  <a16:creationId xmlns:a16="http://schemas.microsoft.com/office/drawing/2014/main" id="{1AD132C5-7795-A0BB-ADF1-834D8FBC25E2}"/>
                </a:ext>
              </a:extLst>
            </p:cNvPr>
            <p:cNvGrpSpPr/>
            <p:nvPr/>
          </p:nvGrpSpPr>
          <p:grpSpPr>
            <a:xfrm>
              <a:off x="6989661" y="3258238"/>
              <a:ext cx="1455663" cy="1378753"/>
              <a:chOff x="6989661" y="3258238"/>
              <a:chExt cx="1455663" cy="1378753"/>
            </a:xfrm>
          </p:grpSpPr>
          <p:pic>
            <p:nvPicPr>
              <p:cNvPr id="30" name="Picture 29">
                <a:extLst>
                  <a:ext uri="{FF2B5EF4-FFF2-40B4-BE49-F238E27FC236}">
                    <a16:creationId xmlns:a16="http://schemas.microsoft.com/office/drawing/2014/main" id="{3310478F-B1C8-224A-2521-B9BFAE65A1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91" b="96174" l="9716" r="89836">
                            <a14:foregroundMark x1="88490" y1="78435" x2="82511" y2="26957"/>
                            <a14:foregroundMark x1="82511" y1="26957" x2="61136" y2="9913"/>
                            <a14:foregroundMark x1="61136" y1="9913" x2="28550" y2="8696"/>
                            <a14:foregroundMark x1="28550" y1="8696" x2="17937" y2="63478"/>
                            <a14:foregroundMark x1="17937" y1="63478" x2="31091" y2="88000"/>
                            <a14:foregroundMark x1="31091" y1="88000" x2="84305" y2="74957"/>
                            <a14:foregroundMark x1="84305" y1="74957" x2="88789" y2="71130"/>
                            <a14:foregroundMark x1="87294" y1="84696" x2="61049" y2="94874"/>
                            <a14:foregroundMark x1="52840" y1="95158" x2="26906" y2="89739"/>
                            <a14:foregroundMark x1="26906" y1="89739" x2="23916" y2="86957"/>
                            <a14:foregroundMark x1="74888" y1="11478" x2="18386" y2="11304"/>
                            <a14:foregroundMark x1="18386" y1="11304" x2="47085" y2="21217"/>
                            <a14:foregroundMark x1="47085" y1="21217" x2="54559" y2="19478"/>
                            <a14:foregroundMark x1="72795" y1="6783" x2="38117" y2="5391"/>
                            <a14:foregroundMark x1="38117" y1="5391" x2="17788" y2="18609"/>
                            <a14:foregroundMark x1="17788" y1="18609" x2="13303" y2="27130"/>
                            <a14:backgroundMark x1="57399" y1="97043" x2="57399" y2="97043"/>
                            <a14:backgroundMark x1="57399" y1="96174" x2="57399" y2="96174"/>
                            <a14:backgroundMark x1="55306" y1="95826" x2="59940" y2="96696"/>
                            <a14:backgroundMark x1="52317" y1="96174" x2="55306" y2="95826"/>
                          </a14:backgroundRemoval>
                        </a14:imgEffect>
                      </a14:imgLayer>
                    </a14:imgProps>
                  </a:ext>
                </a:extLst>
              </a:blip>
              <a:stretch>
                <a:fillRect/>
              </a:stretch>
            </p:blipFill>
            <p:spPr>
              <a:xfrm>
                <a:off x="6989661" y="3603338"/>
                <a:ext cx="819809" cy="704619"/>
              </a:xfrm>
              <a:prstGeom prst="rect">
                <a:avLst/>
              </a:prstGeom>
              <a:effectLst>
                <a:outerShdw blurRad="63500" sx="102000" sy="102000" algn="ctr" rotWithShape="0">
                  <a:prstClr val="black">
                    <a:alpha val="40000"/>
                  </a:prstClr>
                </a:outerShdw>
              </a:effectLst>
            </p:spPr>
          </p:pic>
          <p:pic>
            <p:nvPicPr>
              <p:cNvPr id="31" name="Picture 30">
                <a:extLst>
                  <a:ext uri="{FF2B5EF4-FFF2-40B4-BE49-F238E27FC236}">
                    <a16:creationId xmlns:a16="http://schemas.microsoft.com/office/drawing/2014/main" id="{259A27B4-DFFE-126B-FFB7-B0AE9E6C68C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071" b="91515" l="9942" r="89474">
                            <a14:foregroundMark x1="60234" y1="8687" x2="54971" y2="7071"/>
                            <a14:foregroundMark x1="58772" y1="90303" x2="53801" y2="91515"/>
                          </a14:backgroundRemoval>
                        </a14:imgEffect>
                      </a14:imgLayer>
                    </a14:imgProps>
                  </a:ext>
                </a:extLst>
              </a:blip>
              <a:stretch>
                <a:fillRect/>
              </a:stretch>
            </p:blipFill>
            <p:spPr>
              <a:xfrm>
                <a:off x="7492731" y="3258238"/>
                <a:ext cx="952593" cy="1378753"/>
              </a:xfrm>
              <a:prstGeom prst="rect">
                <a:avLst/>
              </a:prstGeom>
            </p:spPr>
          </p:pic>
        </p:grpSp>
        <p:sp>
          <p:nvSpPr>
            <p:cNvPr id="28" name="Freeform: Shape 27">
              <a:extLst>
                <a:ext uri="{FF2B5EF4-FFF2-40B4-BE49-F238E27FC236}">
                  <a16:creationId xmlns:a16="http://schemas.microsoft.com/office/drawing/2014/main" id="{039D00D2-5043-B180-29FB-8EB174B300CF}"/>
                </a:ext>
              </a:extLst>
            </p:cNvPr>
            <p:cNvSpPr/>
            <p:nvPr/>
          </p:nvSpPr>
          <p:spPr bwMode="auto">
            <a:xfrm>
              <a:off x="7492731" y="3227942"/>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29" name="Freeform: Shape 28">
              <a:extLst>
                <a:ext uri="{FF2B5EF4-FFF2-40B4-BE49-F238E27FC236}">
                  <a16:creationId xmlns:a16="http://schemas.microsoft.com/office/drawing/2014/main" id="{11AD4B4D-E00A-2260-EBF7-AE0000356C02}"/>
                </a:ext>
              </a:extLst>
            </p:cNvPr>
            <p:cNvSpPr/>
            <p:nvPr/>
          </p:nvSpPr>
          <p:spPr bwMode="auto">
            <a:xfrm flipV="1">
              <a:off x="7492220" y="3739156"/>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sp>
        <p:nvSpPr>
          <p:cNvPr id="3" name="Footer Placeholder 2">
            <a:extLst>
              <a:ext uri="{FF2B5EF4-FFF2-40B4-BE49-F238E27FC236}">
                <a16:creationId xmlns:a16="http://schemas.microsoft.com/office/drawing/2014/main" id="{6C0E5A23-0D22-ADAE-A35E-4F6F19B66AE3}"/>
              </a:ext>
            </a:extLst>
          </p:cNvPr>
          <p:cNvSpPr>
            <a:spLocks noGrp="1"/>
          </p:cNvSpPr>
          <p:nvPr>
            <p:ph type="ftr" sz="quarter" idx="13"/>
          </p:nvPr>
        </p:nvSpPr>
        <p:spPr>
          <a:xfrm>
            <a:off x="2245446" y="6675437"/>
            <a:ext cx="8065008" cy="201168"/>
          </a:xfrm>
          <a:prstGeom prst="rect">
            <a:avLst/>
          </a:prstGeom>
        </p:spPr>
        <p:txBody>
          <a:bodyPr vert="horz" lIns="91440" tIns="45720" rIns="91440" bIns="45720" rtlCol="0" anchor="ctr"/>
          <a:lstStyle>
            <a:defPPr>
              <a:defRPr lang="en-US"/>
            </a:defPPr>
            <a:lvl1pPr marL="0" algn="ctr" defTabSz="914400" rtl="0" eaLnBrk="1" latinLnBrk="0" hangingPunct="1">
              <a:defRPr sz="600" b="0" i="0" kern="1200">
                <a:solidFill>
                  <a:schemeClr val="tx1">
                    <a:tint val="75000"/>
                  </a:schemeClr>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Use or disclosure of data contained on this page is subject to the restriction(s) on the title page of this document.</a:t>
            </a:r>
          </a:p>
        </p:txBody>
      </p:sp>
      <p:pic>
        <p:nvPicPr>
          <p:cNvPr id="32" name="Picture 31">
            <a:extLst>
              <a:ext uri="{FF2B5EF4-FFF2-40B4-BE49-F238E27FC236}">
                <a16:creationId xmlns:a16="http://schemas.microsoft.com/office/drawing/2014/main" id="{508B5AB9-8CE0-090E-2563-E6E96F58165C}"/>
              </a:ext>
            </a:extLst>
          </p:cNvPr>
          <p:cNvPicPr>
            <a:picLocks noChangeAspect="1"/>
          </p:cNvPicPr>
          <p:nvPr/>
        </p:nvPicPr>
        <p:blipFill>
          <a:blip r:embed="rId7"/>
          <a:stretch>
            <a:fillRect/>
          </a:stretch>
        </p:blipFill>
        <p:spPr>
          <a:xfrm>
            <a:off x="82788" y="4496023"/>
            <a:ext cx="1375211" cy="1375211"/>
          </a:xfrm>
          <a:prstGeom prst="rect">
            <a:avLst/>
          </a:prstGeom>
        </p:spPr>
      </p:pic>
      <p:pic>
        <p:nvPicPr>
          <p:cNvPr id="47" name="Picture 46">
            <a:extLst>
              <a:ext uri="{FF2B5EF4-FFF2-40B4-BE49-F238E27FC236}">
                <a16:creationId xmlns:a16="http://schemas.microsoft.com/office/drawing/2014/main" id="{9496B7F6-A134-6602-5051-872C6B5004D8}"/>
              </a:ext>
            </a:extLst>
          </p:cNvPr>
          <p:cNvPicPr>
            <a:picLocks noChangeAspect="1"/>
          </p:cNvPicPr>
          <p:nvPr/>
        </p:nvPicPr>
        <p:blipFill>
          <a:blip r:embed="rId8"/>
          <a:stretch>
            <a:fillRect/>
          </a:stretch>
        </p:blipFill>
        <p:spPr>
          <a:xfrm>
            <a:off x="10311670" y="4488518"/>
            <a:ext cx="1375211" cy="1375211"/>
          </a:xfrm>
          <a:prstGeom prst="rect">
            <a:avLst/>
          </a:prstGeom>
        </p:spPr>
      </p:pic>
      <p:sp>
        <p:nvSpPr>
          <p:cNvPr id="48" name="TextBox 47">
            <a:extLst>
              <a:ext uri="{FF2B5EF4-FFF2-40B4-BE49-F238E27FC236}">
                <a16:creationId xmlns:a16="http://schemas.microsoft.com/office/drawing/2014/main" id="{F37A8143-3617-1B3A-3151-D188C88D7812}"/>
              </a:ext>
            </a:extLst>
          </p:cNvPr>
          <p:cNvSpPr txBox="1"/>
          <p:nvPr/>
        </p:nvSpPr>
        <p:spPr>
          <a:xfrm>
            <a:off x="529042" y="4412747"/>
            <a:ext cx="537758" cy="231440"/>
          </a:xfrm>
          <a:prstGeom prst="rect">
            <a:avLst/>
          </a:prstGeom>
          <a:noFill/>
        </p:spPr>
        <p:txBody>
          <a:bodyPr wrap="none" rtlCol="0" anchor="ctr">
            <a:spAutoFit/>
          </a:bodyPr>
          <a:lstStyle/>
          <a:p>
            <a:pPr algn="ctr"/>
            <a:r>
              <a:rPr lang="en-US" sz="1100" b="1" dirty="0"/>
              <a:t>Step 1</a:t>
            </a:r>
          </a:p>
        </p:txBody>
      </p:sp>
      <p:sp>
        <p:nvSpPr>
          <p:cNvPr id="57" name="TextBox 56">
            <a:extLst>
              <a:ext uri="{FF2B5EF4-FFF2-40B4-BE49-F238E27FC236}">
                <a16:creationId xmlns:a16="http://schemas.microsoft.com/office/drawing/2014/main" id="{DC51B892-F0A5-99AB-4EBC-823FC10857DE}"/>
              </a:ext>
            </a:extLst>
          </p:cNvPr>
          <p:cNvSpPr txBox="1"/>
          <p:nvPr/>
        </p:nvSpPr>
        <p:spPr>
          <a:xfrm>
            <a:off x="10694089" y="4410487"/>
            <a:ext cx="607247" cy="231440"/>
          </a:xfrm>
          <a:prstGeom prst="rect">
            <a:avLst/>
          </a:prstGeom>
          <a:noFill/>
        </p:spPr>
        <p:txBody>
          <a:bodyPr wrap="none" rtlCol="0" anchor="ctr">
            <a:spAutoFit/>
          </a:bodyPr>
          <a:lstStyle/>
          <a:p>
            <a:pPr algn="ctr"/>
            <a:r>
              <a:rPr lang="en-US" sz="1100" b="1" dirty="0"/>
              <a:t>Step 11</a:t>
            </a:r>
          </a:p>
        </p:txBody>
      </p:sp>
      <p:grpSp>
        <p:nvGrpSpPr>
          <p:cNvPr id="99" name="Group 98">
            <a:extLst>
              <a:ext uri="{FF2B5EF4-FFF2-40B4-BE49-F238E27FC236}">
                <a16:creationId xmlns:a16="http://schemas.microsoft.com/office/drawing/2014/main" id="{F18131DC-C4DA-34DB-3830-B4BB633A873D}"/>
              </a:ext>
            </a:extLst>
          </p:cNvPr>
          <p:cNvGrpSpPr/>
          <p:nvPr/>
        </p:nvGrpSpPr>
        <p:grpSpPr>
          <a:xfrm>
            <a:off x="1600200" y="4410487"/>
            <a:ext cx="8280502" cy="1434718"/>
            <a:chOff x="2498920" y="1722641"/>
            <a:chExt cx="8280502" cy="1434718"/>
          </a:xfrm>
        </p:grpSpPr>
        <p:pic>
          <p:nvPicPr>
            <p:cNvPr id="33" name="Picture 32">
              <a:extLst>
                <a:ext uri="{FF2B5EF4-FFF2-40B4-BE49-F238E27FC236}">
                  <a16:creationId xmlns:a16="http://schemas.microsoft.com/office/drawing/2014/main" id="{1A9C1D4B-7764-92AB-9062-46EA46838307}"/>
                </a:ext>
              </a:extLst>
            </p:cNvPr>
            <p:cNvPicPr>
              <a:picLocks noChangeAspect="1"/>
            </p:cNvPicPr>
            <p:nvPr/>
          </p:nvPicPr>
          <p:blipFill>
            <a:blip r:embed="rId9"/>
            <a:stretch>
              <a:fillRect/>
            </a:stretch>
          </p:blipFill>
          <p:spPr>
            <a:xfrm>
              <a:off x="6283972" y="1782148"/>
              <a:ext cx="1375211" cy="1375211"/>
            </a:xfrm>
            <a:prstGeom prst="rect">
              <a:avLst/>
            </a:prstGeom>
          </p:spPr>
        </p:pic>
        <p:pic>
          <p:nvPicPr>
            <p:cNvPr id="34" name="Picture 33">
              <a:extLst>
                <a:ext uri="{FF2B5EF4-FFF2-40B4-BE49-F238E27FC236}">
                  <a16:creationId xmlns:a16="http://schemas.microsoft.com/office/drawing/2014/main" id="{A17FBB44-1E9C-5544-34D0-03BE8F44E589}"/>
                </a:ext>
              </a:extLst>
            </p:cNvPr>
            <p:cNvPicPr>
              <a:picLocks noChangeAspect="1"/>
            </p:cNvPicPr>
            <p:nvPr/>
          </p:nvPicPr>
          <p:blipFill>
            <a:blip r:embed="rId10"/>
            <a:stretch>
              <a:fillRect/>
            </a:stretch>
          </p:blipFill>
          <p:spPr>
            <a:xfrm>
              <a:off x="7844091" y="1782148"/>
              <a:ext cx="1375211" cy="1375211"/>
            </a:xfrm>
            <a:prstGeom prst="rect">
              <a:avLst/>
            </a:prstGeom>
          </p:spPr>
        </p:pic>
        <p:pic>
          <p:nvPicPr>
            <p:cNvPr id="35" name="Picture 34">
              <a:extLst>
                <a:ext uri="{FF2B5EF4-FFF2-40B4-BE49-F238E27FC236}">
                  <a16:creationId xmlns:a16="http://schemas.microsoft.com/office/drawing/2014/main" id="{F75445BF-4F29-A6DB-1519-3EA40AF8C823}"/>
                </a:ext>
              </a:extLst>
            </p:cNvPr>
            <p:cNvPicPr>
              <a:picLocks noChangeAspect="1"/>
            </p:cNvPicPr>
            <p:nvPr/>
          </p:nvPicPr>
          <p:blipFill>
            <a:blip r:embed="rId11"/>
            <a:stretch>
              <a:fillRect/>
            </a:stretch>
          </p:blipFill>
          <p:spPr>
            <a:xfrm>
              <a:off x="9404211" y="1782148"/>
              <a:ext cx="1375211" cy="1375211"/>
            </a:xfrm>
            <a:prstGeom prst="rect">
              <a:avLst/>
            </a:prstGeom>
          </p:spPr>
        </p:pic>
        <p:sp>
          <p:nvSpPr>
            <p:cNvPr id="50" name="TextBox 49">
              <a:extLst>
                <a:ext uri="{FF2B5EF4-FFF2-40B4-BE49-F238E27FC236}">
                  <a16:creationId xmlns:a16="http://schemas.microsoft.com/office/drawing/2014/main" id="{EDBB2D56-16D3-1DBF-3EE8-1C06FAD145A4}"/>
                </a:ext>
              </a:extLst>
            </p:cNvPr>
            <p:cNvSpPr txBox="1"/>
            <p:nvPr/>
          </p:nvSpPr>
          <p:spPr>
            <a:xfrm>
              <a:off x="6725840" y="1722641"/>
              <a:ext cx="537759" cy="231440"/>
            </a:xfrm>
            <a:prstGeom prst="rect">
              <a:avLst/>
            </a:prstGeom>
            <a:noFill/>
          </p:spPr>
          <p:txBody>
            <a:bodyPr wrap="none" rtlCol="0" anchor="ctr">
              <a:spAutoFit/>
            </a:bodyPr>
            <a:lstStyle/>
            <a:p>
              <a:pPr algn="ctr"/>
              <a:r>
                <a:rPr lang="en-US" sz="1100" b="1" dirty="0"/>
                <a:t>Step 2</a:t>
              </a:r>
            </a:p>
          </p:txBody>
        </p:sp>
        <p:sp>
          <p:nvSpPr>
            <p:cNvPr id="53" name="TextBox 52">
              <a:extLst>
                <a:ext uri="{FF2B5EF4-FFF2-40B4-BE49-F238E27FC236}">
                  <a16:creationId xmlns:a16="http://schemas.microsoft.com/office/drawing/2014/main" id="{33F591F1-2A56-4721-59FF-64C2C74EE47A}"/>
                </a:ext>
              </a:extLst>
            </p:cNvPr>
            <p:cNvSpPr txBox="1"/>
            <p:nvPr/>
          </p:nvSpPr>
          <p:spPr>
            <a:xfrm>
              <a:off x="8285959" y="1722641"/>
              <a:ext cx="537759" cy="231440"/>
            </a:xfrm>
            <a:prstGeom prst="rect">
              <a:avLst/>
            </a:prstGeom>
            <a:noFill/>
          </p:spPr>
          <p:txBody>
            <a:bodyPr wrap="none" rtlCol="0" anchor="ctr">
              <a:spAutoFit/>
            </a:bodyPr>
            <a:lstStyle/>
            <a:p>
              <a:pPr algn="ctr"/>
              <a:r>
                <a:rPr lang="en-US" sz="1100" b="1" dirty="0"/>
                <a:t>Step 3</a:t>
              </a:r>
            </a:p>
          </p:txBody>
        </p:sp>
        <p:cxnSp>
          <p:nvCxnSpPr>
            <p:cNvPr id="97" name="Straight Arrow Connector 96">
              <a:extLst>
                <a:ext uri="{FF2B5EF4-FFF2-40B4-BE49-F238E27FC236}">
                  <a16:creationId xmlns:a16="http://schemas.microsoft.com/office/drawing/2014/main" id="{54A58A51-FC50-213A-A808-4EB1DA886898}"/>
                </a:ext>
              </a:extLst>
            </p:cNvPr>
            <p:cNvCxnSpPr>
              <a:cxnSpLocks/>
            </p:cNvCxnSpPr>
            <p:nvPr/>
          </p:nvCxnSpPr>
          <p:spPr bwMode="auto">
            <a:xfrm>
              <a:off x="2498920" y="2495783"/>
              <a:ext cx="3991406" cy="0"/>
            </a:xfrm>
            <a:prstGeom prst="straightConnector1">
              <a:avLst/>
            </a:prstGeom>
            <a:noFill/>
            <a:ln w="25400" cap="flat" cmpd="sng" algn="ctr">
              <a:solidFill>
                <a:schemeClr val="tx1"/>
              </a:solidFill>
              <a:prstDash val="solid"/>
              <a:round/>
              <a:headEnd type="none" w="med" len="med"/>
              <a:tailEnd type="triangle"/>
            </a:ln>
            <a:effectLst/>
          </p:spPr>
        </p:cxnSp>
        <p:cxnSp>
          <p:nvCxnSpPr>
            <p:cNvPr id="91" name="Straight Arrow Connector 90">
              <a:extLst>
                <a:ext uri="{FF2B5EF4-FFF2-40B4-BE49-F238E27FC236}">
                  <a16:creationId xmlns:a16="http://schemas.microsoft.com/office/drawing/2014/main" id="{4155C3AA-2EA4-9BA2-9DCA-A2FD93D3CD13}"/>
                </a:ext>
              </a:extLst>
            </p:cNvPr>
            <p:cNvCxnSpPr>
              <a:cxnSpLocks/>
            </p:cNvCxnSpPr>
            <p:nvPr/>
          </p:nvCxnSpPr>
          <p:spPr bwMode="auto">
            <a:xfrm>
              <a:off x="7728303" y="2491229"/>
              <a:ext cx="349665" cy="0"/>
            </a:xfrm>
            <a:prstGeom prst="straightConnector1">
              <a:avLst/>
            </a:prstGeom>
            <a:noFill/>
            <a:ln w="25400" cap="flat" cmpd="sng" algn="ctr">
              <a:solidFill>
                <a:schemeClr val="tx1"/>
              </a:solidFill>
              <a:prstDash val="solid"/>
              <a:round/>
              <a:headEnd type="none" w="med" len="med"/>
              <a:tailEnd type="triangle"/>
            </a:ln>
            <a:effectLst/>
          </p:spPr>
        </p:cxnSp>
        <p:cxnSp>
          <p:nvCxnSpPr>
            <p:cNvPr id="83" name="Straight Arrow Connector 82">
              <a:extLst>
                <a:ext uri="{FF2B5EF4-FFF2-40B4-BE49-F238E27FC236}">
                  <a16:creationId xmlns:a16="http://schemas.microsoft.com/office/drawing/2014/main" id="{E0662DF6-EB44-4E92-5265-8592B65BCC47}"/>
                </a:ext>
              </a:extLst>
            </p:cNvPr>
            <p:cNvCxnSpPr>
              <a:cxnSpLocks/>
            </p:cNvCxnSpPr>
            <p:nvPr/>
          </p:nvCxnSpPr>
          <p:spPr bwMode="auto">
            <a:xfrm>
              <a:off x="9292763" y="2491229"/>
              <a:ext cx="349665" cy="0"/>
            </a:xfrm>
            <a:prstGeom prst="straightConnector1">
              <a:avLst/>
            </a:prstGeom>
            <a:noFill/>
            <a:ln w="25400" cap="flat" cmpd="sng" algn="ctr">
              <a:solidFill>
                <a:schemeClr val="tx1"/>
              </a:solidFill>
              <a:prstDash val="solid"/>
              <a:round/>
              <a:headEnd type="none" w="med" len="med"/>
              <a:tailEnd type="triangle"/>
            </a:ln>
            <a:effectLst/>
          </p:spPr>
        </p:cxnSp>
      </p:grpSp>
      <p:sp>
        <p:nvSpPr>
          <p:cNvPr id="100" name="TextBox 99">
            <a:extLst>
              <a:ext uri="{FF2B5EF4-FFF2-40B4-BE49-F238E27FC236}">
                <a16:creationId xmlns:a16="http://schemas.microsoft.com/office/drawing/2014/main" id="{BBCB5EF3-0D02-D6A7-195A-DC60DDE1AEB8}"/>
              </a:ext>
            </a:extLst>
          </p:cNvPr>
          <p:cNvSpPr txBox="1"/>
          <p:nvPr/>
        </p:nvSpPr>
        <p:spPr>
          <a:xfrm>
            <a:off x="8889165" y="4395402"/>
            <a:ext cx="607860" cy="261610"/>
          </a:xfrm>
          <a:prstGeom prst="rect">
            <a:avLst/>
          </a:prstGeom>
          <a:noFill/>
        </p:spPr>
        <p:txBody>
          <a:bodyPr wrap="none" rtlCol="0" anchor="ctr">
            <a:spAutoFit/>
          </a:bodyPr>
          <a:lstStyle/>
          <a:p>
            <a:pPr algn="ctr"/>
            <a:r>
              <a:rPr lang="en-US" sz="1100" b="1" dirty="0"/>
              <a:t>Step 4</a:t>
            </a:r>
          </a:p>
        </p:txBody>
      </p:sp>
      <p:cxnSp>
        <p:nvCxnSpPr>
          <p:cNvPr id="101" name="Straight Arrow Connector 100">
            <a:extLst>
              <a:ext uri="{FF2B5EF4-FFF2-40B4-BE49-F238E27FC236}">
                <a16:creationId xmlns:a16="http://schemas.microsoft.com/office/drawing/2014/main" id="{DE643174-DEE6-A749-5DAD-FC7B379C4425}"/>
              </a:ext>
            </a:extLst>
          </p:cNvPr>
          <p:cNvCxnSpPr>
            <a:cxnSpLocks/>
          </p:cNvCxnSpPr>
          <p:nvPr/>
        </p:nvCxnSpPr>
        <p:spPr bwMode="auto">
          <a:xfrm>
            <a:off x="10135621" y="5154640"/>
            <a:ext cx="349665" cy="0"/>
          </a:xfrm>
          <a:prstGeom prst="straightConnector1">
            <a:avLst/>
          </a:prstGeom>
          <a:noFill/>
          <a:ln w="25400" cap="flat" cmpd="sng" algn="ctr">
            <a:solidFill>
              <a:schemeClr val="tx1"/>
            </a:solidFill>
            <a:prstDash val="solid"/>
            <a:round/>
            <a:headEnd type="none" w="med" len="med"/>
            <a:tailEnd type="triangle"/>
          </a:ln>
          <a:effectLst/>
        </p:spPr>
      </p:cxnSp>
      <p:sp>
        <p:nvSpPr>
          <p:cNvPr id="102" name="TextBox 101">
            <a:extLst>
              <a:ext uri="{FF2B5EF4-FFF2-40B4-BE49-F238E27FC236}">
                <a16:creationId xmlns:a16="http://schemas.microsoft.com/office/drawing/2014/main" id="{8566FCBE-E300-358F-7AB2-E60D2CA95AEE}"/>
              </a:ext>
            </a:extLst>
          </p:cNvPr>
          <p:cNvSpPr txBox="1"/>
          <p:nvPr/>
        </p:nvSpPr>
        <p:spPr>
          <a:xfrm>
            <a:off x="5297245" y="4334630"/>
            <a:ext cx="364203" cy="307777"/>
          </a:xfrm>
          <a:prstGeom prst="rect">
            <a:avLst/>
          </a:prstGeom>
          <a:noFill/>
        </p:spPr>
        <p:txBody>
          <a:bodyPr wrap="none" rtlCol="0" anchor="ctr">
            <a:spAutoFit/>
          </a:bodyPr>
          <a:lstStyle/>
          <a:p>
            <a:pPr algn="ctr"/>
            <a:r>
              <a:rPr lang="en-US" sz="1400" b="1" dirty="0"/>
              <a:t>…</a:t>
            </a:r>
          </a:p>
        </p:txBody>
      </p:sp>
      <p:sp>
        <p:nvSpPr>
          <p:cNvPr id="103" name="TextBox 102">
            <a:extLst>
              <a:ext uri="{FF2B5EF4-FFF2-40B4-BE49-F238E27FC236}">
                <a16:creationId xmlns:a16="http://schemas.microsoft.com/office/drawing/2014/main" id="{39169FF2-0886-077B-07EC-7528762F14D6}"/>
              </a:ext>
            </a:extLst>
          </p:cNvPr>
          <p:cNvSpPr txBox="1"/>
          <p:nvPr/>
        </p:nvSpPr>
        <p:spPr>
          <a:xfrm>
            <a:off x="10045121" y="4322889"/>
            <a:ext cx="364203" cy="307777"/>
          </a:xfrm>
          <a:prstGeom prst="rect">
            <a:avLst/>
          </a:prstGeom>
          <a:noFill/>
        </p:spPr>
        <p:txBody>
          <a:bodyPr wrap="none" rtlCol="0" anchor="ctr">
            <a:spAutoFit/>
          </a:bodyPr>
          <a:lstStyle/>
          <a:p>
            <a:pPr algn="ctr"/>
            <a:r>
              <a:rPr lang="en-US" sz="1400" b="1" dirty="0"/>
              <a:t>…</a:t>
            </a:r>
          </a:p>
        </p:txBody>
      </p:sp>
      <p:sp>
        <p:nvSpPr>
          <p:cNvPr id="104" name="TextBox 103">
            <a:extLst>
              <a:ext uri="{FF2B5EF4-FFF2-40B4-BE49-F238E27FC236}">
                <a16:creationId xmlns:a16="http://schemas.microsoft.com/office/drawing/2014/main" id="{F91C9202-697A-5D61-AE9D-19BC70A3EE17}"/>
              </a:ext>
            </a:extLst>
          </p:cNvPr>
          <p:cNvSpPr txBox="1"/>
          <p:nvPr/>
        </p:nvSpPr>
        <p:spPr>
          <a:xfrm>
            <a:off x="9813236" y="4942264"/>
            <a:ext cx="389851" cy="338554"/>
          </a:xfrm>
          <a:prstGeom prst="rect">
            <a:avLst/>
          </a:prstGeom>
          <a:noFill/>
        </p:spPr>
        <p:txBody>
          <a:bodyPr wrap="none" rtlCol="0" anchor="ctr">
            <a:spAutoFit/>
          </a:bodyPr>
          <a:lstStyle/>
          <a:p>
            <a:pPr algn="ctr"/>
            <a:r>
              <a:rPr lang="en-US" sz="1600" b="1" dirty="0"/>
              <a:t>…</a:t>
            </a:r>
          </a:p>
        </p:txBody>
      </p:sp>
    </p:spTree>
    <p:extLst>
      <p:ext uri="{BB962C8B-B14F-4D97-AF65-F5344CB8AC3E}">
        <p14:creationId xmlns:p14="http://schemas.microsoft.com/office/powerpoint/2010/main" val="8895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Placeholder 2">
            <a:extLst>
              <a:ext uri="{FF2B5EF4-FFF2-40B4-BE49-F238E27FC236}">
                <a16:creationId xmlns:a16="http://schemas.microsoft.com/office/drawing/2014/main" id="{F3A45107-E580-BB21-307D-86E03EB4CE4B}"/>
              </a:ext>
            </a:extLst>
          </p:cNvPr>
          <p:cNvSpPr txBox="1">
            <a:spLocks/>
          </p:cNvSpPr>
          <p:nvPr/>
        </p:nvSpPr>
        <p:spPr>
          <a:xfrm>
            <a:off x="6490567" y="4624087"/>
            <a:ext cx="2915826" cy="343297"/>
          </a:xfrm>
          <a:prstGeom prst="rect">
            <a:avLst/>
          </a:prstGeom>
          <a:noFill/>
          <a:ln w="38100" cmpd="sng">
            <a:solidFill>
              <a:srgbClr val="7030A0"/>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1000"/>
          </a:p>
        </p:txBody>
      </p:sp>
      <p:sp>
        <p:nvSpPr>
          <p:cNvPr id="22" name="TextBox 21">
            <a:extLst>
              <a:ext uri="{FF2B5EF4-FFF2-40B4-BE49-F238E27FC236}">
                <a16:creationId xmlns:a16="http://schemas.microsoft.com/office/drawing/2014/main" id="{1E2B141D-623F-6D51-B42F-94FF6D1FC6C6}"/>
              </a:ext>
            </a:extLst>
          </p:cNvPr>
          <p:cNvSpPr txBox="1"/>
          <p:nvPr/>
        </p:nvSpPr>
        <p:spPr>
          <a:xfrm>
            <a:off x="6283178" y="4121825"/>
            <a:ext cx="3162970" cy="1357822"/>
          </a:xfrm>
          <a:prstGeom prst="rect">
            <a:avLst/>
          </a:prstGeom>
          <a:noFill/>
          <a:ln w="12700">
            <a:solidFill>
              <a:srgbClr val="202124"/>
            </a:solidFill>
          </a:ln>
        </p:spPr>
        <p:txBody>
          <a:bodyPr wrap="square" rtlCol="0">
            <a:spAutoFit/>
          </a:bodyPr>
          <a:lstStyle/>
          <a:p>
            <a:pPr algn="ctr"/>
            <a:endParaRPr lang="en-US" b="1"/>
          </a:p>
        </p:txBody>
      </p:sp>
      <p:pic>
        <p:nvPicPr>
          <p:cNvPr id="52" name="Picture 51">
            <a:extLst>
              <a:ext uri="{FF2B5EF4-FFF2-40B4-BE49-F238E27FC236}">
                <a16:creationId xmlns:a16="http://schemas.microsoft.com/office/drawing/2014/main" id="{5C65D7D9-2B7A-6776-D508-DC12B3F47F00}"/>
              </a:ext>
            </a:extLst>
          </p:cNvPr>
          <p:cNvPicPr>
            <a:picLocks noChangeAspect="1"/>
          </p:cNvPicPr>
          <p:nvPr/>
        </p:nvPicPr>
        <p:blipFill>
          <a:blip r:embed="rId3"/>
          <a:stretch>
            <a:fillRect/>
          </a:stretch>
        </p:blipFill>
        <p:spPr>
          <a:xfrm>
            <a:off x="2047891" y="3776606"/>
            <a:ext cx="1077112" cy="992205"/>
          </a:xfrm>
          <a:prstGeom prst="rect">
            <a:avLst/>
          </a:prstGeom>
        </p:spPr>
      </p:pic>
      <p:cxnSp>
        <p:nvCxnSpPr>
          <p:cNvPr id="31" name="Straight Connector 30">
            <a:extLst>
              <a:ext uri="{FF2B5EF4-FFF2-40B4-BE49-F238E27FC236}">
                <a16:creationId xmlns:a16="http://schemas.microsoft.com/office/drawing/2014/main" id="{BFA8EF7F-5182-8E95-5277-885FEB1BEDCC}"/>
              </a:ext>
            </a:extLst>
          </p:cNvPr>
          <p:cNvCxnSpPr>
            <a:cxnSpLocks/>
          </p:cNvCxnSpPr>
          <p:nvPr/>
        </p:nvCxnSpPr>
        <p:spPr>
          <a:xfrm flipH="1">
            <a:off x="6298289" y="2429960"/>
            <a:ext cx="1965301" cy="1673243"/>
          </a:xfrm>
          <a:prstGeom prst="line">
            <a:avLst/>
          </a:prstGeom>
        </p:spPr>
        <p:style>
          <a:lnRef idx="1">
            <a:schemeClr val="dk1"/>
          </a:lnRef>
          <a:fillRef idx="0">
            <a:schemeClr val="dk1"/>
          </a:fillRef>
          <a:effectRef idx="0">
            <a:schemeClr val="dk1"/>
          </a:effectRef>
          <a:fontRef idx="minor">
            <a:schemeClr val="tx1"/>
          </a:fontRef>
        </p:style>
      </p:cxnSp>
      <p:sp>
        <p:nvSpPr>
          <p:cNvPr id="50" name="Text Placeholder 2">
            <a:extLst>
              <a:ext uri="{FF2B5EF4-FFF2-40B4-BE49-F238E27FC236}">
                <a16:creationId xmlns:a16="http://schemas.microsoft.com/office/drawing/2014/main" id="{E4983622-431A-249A-CA0B-74CDF6056EBA}"/>
              </a:ext>
            </a:extLst>
          </p:cNvPr>
          <p:cNvSpPr txBox="1">
            <a:spLocks/>
          </p:cNvSpPr>
          <p:nvPr/>
        </p:nvSpPr>
        <p:spPr>
          <a:xfrm>
            <a:off x="9507466" y="4129648"/>
            <a:ext cx="2435677" cy="1068724"/>
          </a:xfrm>
          <a:prstGeom prst="rect">
            <a:avLst/>
          </a:prstGeom>
          <a:noFill/>
          <a:ln w="38100" cmpd="sng">
            <a:solidFill>
              <a:srgbClr val="0000FF"/>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1000"/>
          </a:p>
        </p:txBody>
      </p:sp>
      <p:pic>
        <p:nvPicPr>
          <p:cNvPr id="3" name="Picture 2">
            <a:extLst>
              <a:ext uri="{FF2B5EF4-FFF2-40B4-BE49-F238E27FC236}">
                <a16:creationId xmlns:a16="http://schemas.microsoft.com/office/drawing/2014/main" id="{7A02A2BB-BF02-C0FD-67DE-61E7735E8334}"/>
              </a:ext>
            </a:extLst>
          </p:cNvPr>
          <p:cNvPicPr>
            <a:picLocks noChangeAspect="1"/>
          </p:cNvPicPr>
          <p:nvPr/>
        </p:nvPicPr>
        <p:blipFill>
          <a:blip r:embed="rId4"/>
          <a:stretch>
            <a:fillRect/>
          </a:stretch>
        </p:blipFill>
        <p:spPr>
          <a:xfrm>
            <a:off x="3089654" y="1431200"/>
            <a:ext cx="8231302" cy="1050992"/>
          </a:xfrm>
          <a:prstGeom prst="rect">
            <a:avLst/>
          </a:prstGeom>
        </p:spPr>
      </p:pic>
      <p:sp>
        <p:nvSpPr>
          <p:cNvPr id="18" name="TextBox 17"/>
          <p:cNvSpPr txBox="1"/>
          <p:nvPr/>
        </p:nvSpPr>
        <p:spPr>
          <a:xfrm>
            <a:off x="-255494" y="827076"/>
            <a:ext cx="12351123" cy="1508105"/>
          </a:xfrm>
          <a:prstGeom prst="rect">
            <a:avLst/>
          </a:prstGeom>
          <a:noFill/>
          <a:ln w="9525">
            <a:noFill/>
          </a:ln>
        </p:spPr>
        <p:txBody>
          <a:bodyPr wrap="square" rtlCol="0">
            <a:spAutoFit/>
          </a:bodyPr>
          <a:lstStyle/>
          <a:p>
            <a:pPr algn="ctr"/>
            <a:r>
              <a:rPr lang="en-US" b="1"/>
              <a:t>Accounts for </a:t>
            </a:r>
            <a:r>
              <a:rPr lang="en-US" sz="2000" b="1"/>
              <a:t>radiant</a:t>
            </a:r>
            <a:r>
              <a:rPr lang="en-US" b="1"/>
              <a:t> flux losses from LED output to OS illumination.  </a:t>
            </a:r>
          </a:p>
          <a:p>
            <a:pPr algn="ctr"/>
            <a:r>
              <a:rPr lang="en-US" b="1"/>
              <a:t>Losses are due to UVIA to OS pointing plus factors reducing radiant output. Tracked in these categories:</a:t>
            </a:r>
          </a:p>
          <a:p>
            <a:pPr algn="ctr"/>
            <a:endParaRPr lang="en-US" b="1"/>
          </a:p>
          <a:p>
            <a:pPr algn="ctr"/>
            <a:endParaRPr lang="en-US" b="1"/>
          </a:p>
          <a:p>
            <a:pPr algn="ctr"/>
            <a:endParaRPr lang="en-US" b="1"/>
          </a:p>
        </p:txBody>
      </p:sp>
      <p:sp>
        <p:nvSpPr>
          <p:cNvPr id="2" name="Title 1">
            <a:extLst>
              <a:ext uri="{FF2B5EF4-FFF2-40B4-BE49-F238E27FC236}">
                <a16:creationId xmlns:a16="http://schemas.microsoft.com/office/drawing/2014/main" id="{F3771650-414C-CA2D-2D44-A7263879F5C8}"/>
              </a:ext>
            </a:extLst>
          </p:cNvPr>
          <p:cNvSpPr>
            <a:spLocks noGrp="1"/>
          </p:cNvSpPr>
          <p:nvPr>
            <p:ph type="title"/>
          </p:nvPr>
        </p:nvSpPr>
        <p:spPr>
          <a:xfrm>
            <a:off x="257302" y="175688"/>
            <a:ext cx="11304437" cy="552594"/>
          </a:xfrm>
        </p:spPr>
        <p:txBody>
          <a:bodyPr lIns="91440" tIns="45720" rIns="91440" bIns="45720" anchor="t"/>
          <a:lstStyle/>
          <a:p>
            <a:r>
              <a:rPr lang="en-US"/>
              <a:t>Optical Design – Optical Error Budget</a:t>
            </a:r>
          </a:p>
        </p:txBody>
      </p:sp>
      <p:sp>
        <p:nvSpPr>
          <p:cNvPr id="5" name="Slide Number Placeholder 4">
            <a:extLst>
              <a:ext uri="{FF2B5EF4-FFF2-40B4-BE49-F238E27FC236}">
                <a16:creationId xmlns:a16="http://schemas.microsoft.com/office/drawing/2014/main" id="{6062DD92-437C-AA33-25AF-E5CA752CA020}"/>
              </a:ext>
            </a:extLst>
          </p:cNvPr>
          <p:cNvSpPr>
            <a:spLocks noGrp="1"/>
          </p:cNvSpPr>
          <p:nvPr>
            <p:ph type="sldNum" sz="quarter" idx="14"/>
          </p:nvPr>
        </p:nvSpPr>
        <p:spPr/>
        <p:txBody>
          <a:bodyPr/>
          <a:lstStyle/>
          <a:p>
            <a:pPr algn="ctr"/>
            <a:fld id="{2D04F4CF-F641-6E4E-8F87-8EB8AA2BFA51}" type="slidenum">
              <a:rPr lang="en-US" smtClean="0"/>
              <a:pPr algn="ctr"/>
              <a:t>21</a:t>
            </a:fld>
            <a:endParaRPr lang="en-US"/>
          </a:p>
        </p:txBody>
      </p:sp>
      <p:sp>
        <p:nvSpPr>
          <p:cNvPr id="28" name="Text Placeholder 2">
            <a:extLst>
              <a:ext uri="{FF2B5EF4-FFF2-40B4-BE49-F238E27FC236}">
                <a16:creationId xmlns:a16="http://schemas.microsoft.com/office/drawing/2014/main" id="{4C5B87B0-F084-A1A0-4B9E-6D8DA10839FF}"/>
              </a:ext>
            </a:extLst>
          </p:cNvPr>
          <p:cNvSpPr txBox="1">
            <a:spLocks/>
          </p:cNvSpPr>
          <p:nvPr/>
        </p:nvSpPr>
        <p:spPr>
          <a:xfrm>
            <a:off x="9507466" y="4176173"/>
            <a:ext cx="2446842" cy="975673"/>
          </a:xfrm>
          <a:prstGeom prst="rect">
            <a:avLst/>
          </a:prstGeom>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b="1"/>
              <a:t>Post-Launch Systematic Loss</a:t>
            </a:r>
            <a:r>
              <a:rPr lang="en-US" sz="1200"/>
              <a:t>:</a:t>
            </a:r>
          </a:p>
          <a:p>
            <a:pPr marL="0" indent="0">
              <a:lnSpc>
                <a:spcPct val="100000"/>
              </a:lnSpc>
              <a:spcBef>
                <a:spcPts val="0"/>
              </a:spcBef>
              <a:buNone/>
            </a:pPr>
            <a:r>
              <a:rPr lang="en-US" sz="1200"/>
              <a:t>       Molecular Contamination</a:t>
            </a:r>
          </a:p>
          <a:p>
            <a:pPr marL="0" indent="0">
              <a:lnSpc>
                <a:spcPct val="100000"/>
              </a:lnSpc>
              <a:spcBef>
                <a:spcPts val="0"/>
              </a:spcBef>
              <a:buNone/>
            </a:pPr>
            <a:r>
              <a:rPr lang="en-US" sz="1200"/>
              <a:t>       Particle Contamination</a:t>
            </a:r>
          </a:p>
          <a:p>
            <a:pPr marL="0" indent="0">
              <a:lnSpc>
                <a:spcPct val="100000"/>
              </a:lnSpc>
              <a:spcBef>
                <a:spcPts val="0"/>
              </a:spcBef>
              <a:buNone/>
            </a:pPr>
            <a:r>
              <a:rPr lang="en-US" sz="1200"/>
              <a:t>       Radiation (Diode Irradiation)</a:t>
            </a:r>
          </a:p>
          <a:p>
            <a:pPr marL="0" indent="0">
              <a:lnSpc>
                <a:spcPct val="100000"/>
              </a:lnSpc>
              <a:spcBef>
                <a:spcPts val="0"/>
              </a:spcBef>
              <a:buNone/>
            </a:pPr>
            <a:r>
              <a:rPr lang="en-US" sz="1200"/>
              <a:t>       Diode aging</a:t>
            </a:r>
          </a:p>
        </p:txBody>
      </p:sp>
      <p:sp>
        <p:nvSpPr>
          <p:cNvPr id="29" name="Text Placeholder 2">
            <a:extLst>
              <a:ext uri="{FF2B5EF4-FFF2-40B4-BE49-F238E27FC236}">
                <a16:creationId xmlns:a16="http://schemas.microsoft.com/office/drawing/2014/main" id="{4C5B87B0-F084-A1A0-4B9E-6D8DA10839FF}"/>
              </a:ext>
            </a:extLst>
          </p:cNvPr>
          <p:cNvSpPr txBox="1">
            <a:spLocks/>
          </p:cNvSpPr>
          <p:nvPr/>
        </p:nvSpPr>
        <p:spPr>
          <a:xfrm>
            <a:off x="6316437" y="4103203"/>
            <a:ext cx="3244347" cy="1014567"/>
          </a:xfrm>
          <a:prstGeom prst="rect">
            <a:avLst/>
          </a:prstGeom>
        </p:spPr>
        <p:txBody>
          <a:bodyPr lIns="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spcAft>
                <a:spcPts val="100"/>
              </a:spcAft>
              <a:buNone/>
            </a:pPr>
            <a:r>
              <a:rPr lang="en-US" sz="1200" b="1"/>
              <a:t>Post-Launch Random Loss:</a:t>
            </a:r>
          </a:p>
          <a:p>
            <a:pPr marL="0" indent="0">
              <a:spcBef>
                <a:spcPts val="100"/>
              </a:spcBef>
              <a:spcAft>
                <a:spcPts val="100"/>
              </a:spcAft>
              <a:buNone/>
            </a:pPr>
            <a:r>
              <a:rPr lang="en-US" sz="1200"/>
              <a:t>       OS Position Uncertainty </a:t>
            </a:r>
          </a:p>
          <a:p>
            <a:pPr marL="342900" lvl="1" indent="0">
              <a:spcBef>
                <a:spcPts val="100"/>
              </a:spcBef>
              <a:spcAft>
                <a:spcPts val="100"/>
              </a:spcAft>
              <a:buNone/>
            </a:pPr>
            <a:r>
              <a:rPr lang="en-US" sz="1200"/>
              <a:t>Thermal impact on Pointing Angle </a:t>
            </a:r>
          </a:p>
          <a:p>
            <a:pPr marL="342900" lvl="1" indent="0">
              <a:spcBef>
                <a:spcPts val="100"/>
              </a:spcBef>
              <a:spcAft>
                <a:spcPts val="100"/>
              </a:spcAft>
              <a:buNone/>
            </a:pPr>
            <a:r>
              <a:rPr lang="en-US" sz="1200"/>
              <a:t>Vibration</a:t>
            </a:r>
          </a:p>
          <a:p>
            <a:pPr marL="0" lvl="2" indent="0">
              <a:spcBef>
                <a:spcPts val="100"/>
              </a:spcBef>
              <a:spcAft>
                <a:spcPts val="100"/>
              </a:spcAft>
              <a:buNone/>
            </a:pPr>
            <a:r>
              <a:rPr lang="en-US" sz="1200"/>
              <a:t>       Thermal impact on LED output</a:t>
            </a:r>
          </a:p>
          <a:p>
            <a:pPr marL="0" lvl="2" indent="0">
              <a:spcBef>
                <a:spcPts val="100"/>
              </a:spcBef>
              <a:spcAft>
                <a:spcPts val="100"/>
              </a:spcAft>
              <a:buNone/>
            </a:pPr>
            <a:r>
              <a:rPr lang="en-US" sz="1200"/>
              <a:t>       Current uncertainty impact on LED strings</a:t>
            </a:r>
          </a:p>
          <a:p>
            <a:pPr marL="0" lvl="2" indent="0">
              <a:spcBef>
                <a:spcPts val="100"/>
              </a:spcBef>
              <a:spcAft>
                <a:spcPts val="100"/>
              </a:spcAft>
              <a:buNone/>
            </a:pPr>
            <a:endParaRPr lang="en-US" sz="1200"/>
          </a:p>
        </p:txBody>
      </p:sp>
      <p:grpSp>
        <p:nvGrpSpPr>
          <p:cNvPr id="14" name="Group 13">
            <a:extLst>
              <a:ext uri="{FF2B5EF4-FFF2-40B4-BE49-F238E27FC236}">
                <a16:creationId xmlns:a16="http://schemas.microsoft.com/office/drawing/2014/main" id="{2F8050F9-43F9-C4CC-3349-CCBA4A3150D3}"/>
              </a:ext>
            </a:extLst>
          </p:cNvPr>
          <p:cNvGrpSpPr/>
          <p:nvPr/>
        </p:nvGrpSpPr>
        <p:grpSpPr>
          <a:xfrm>
            <a:off x="164386" y="1510361"/>
            <a:ext cx="1744609" cy="1638953"/>
            <a:chOff x="129472" y="2560970"/>
            <a:chExt cx="2888839" cy="2713887"/>
          </a:xfrm>
        </p:grpSpPr>
        <p:grpSp>
          <p:nvGrpSpPr>
            <p:cNvPr id="15" name="Group 14">
              <a:extLst>
                <a:ext uri="{FF2B5EF4-FFF2-40B4-BE49-F238E27FC236}">
                  <a16:creationId xmlns:a16="http://schemas.microsoft.com/office/drawing/2014/main" id="{EE30ED67-9ABC-39F2-8472-3BBAB9AAAB18}"/>
                </a:ext>
              </a:extLst>
            </p:cNvPr>
            <p:cNvGrpSpPr>
              <a:grpSpLocks noChangeAspect="1"/>
            </p:cNvGrpSpPr>
            <p:nvPr/>
          </p:nvGrpSpPr>
          <p:grpSpPr>
            <a:xfrm>
              <a:off x="129472" y="2560970"/>
              <a:ext cx="2888839" cy="2713887"/>
              <a:chOff x="269967" y="2342606"/>
              <a:chExt cx="3670907" cy="3448593"/>
            </a:xfrm>
          </p:grpSpPr>
          <p:pic>
            <p:nvPicPr>
              <p:cNvPr id="21" name="Picture 20">
                <a:extLst>
                  <a:ext uri="{FF2B5EF4-FFF2-40B4-BE49-F238E27FC236}">
                    <a16:creationId xmlns:a16="http://schemas.microsoft.com/office/drawing/2014/main" id="{F8053CC1-A44E-290F-F884-9447B4EAE775}"/>
                  </a:ext>
                </a:extLst>
              </p:cNvPr>
              <p:cNvPicPr>
                <a:picLocks noChangeAspect="1"/>
              </p:cNvPicPr>
              <p:nvPr/>
            </p:nvPicPr>
            <p:blipFill rotWithShape="1">
              <a:blip r:embed="rId5"/>
              <a:srcRect l="10784" t="19901" r="38934" b="-2150"/>
              <a:stretch/>
            </p:blipFill>
            <p:spPr>
              <a:xfrm>
                <a:off x="269967" y="2342606"/>
                <a:ext cx="3670907" cy="3448593"/>
              </a:xfrm>
              <a:prstGeom prst="rect">
                <a:avLst/>
              </a:prstGeom>
            </p:spPr>
          </p:pic>
          <p:pic>
            <p:nvPicPr>
              <p:cNvPr id="23" name="Picture 22">
                <a:extLst>
                  <a:ext uri="{FF2B5EF4-FFF2-40B4-BE49-F238E27FC236}">
                    <a16:creationId xmlns:a16="http://schemas.microsoft.com/office/drawing/2014/main" id="{9062FACB-BA63-AF85-234D-06F6D55777BA}"/>
                  </a:ext>
                </a:extLst>
              </p:cNvPr>
              <p:cNvPicPr>
                <a:picLocks noChangeAspect="1"/>
              </p:cNvPicPr>
              <p:nvPr/>
            </p:nvPicPr>
            <p:blipFill>
              <a:blip r:embed="rId6"/>
              <a:stretch>
                <a:fillRect/>
              </a:stretch>
            </p:blipFill>
            <p:spPr>
              <a:xfrm>
                <a:off x="385118" y="3667165"/>
                <a:ext cx="1041748" cy="895374"/>
              </a:xfrm>
              <a:prstGeom prst="rect">
                <a:avLst/>
              </a:prstGeom>
              <a:effectLst>
                <a:outerShdw blurRad="63500" sx="102000" sy="102000" algn="ctr" rotWithShape="0">
                  <a:prstClr val="black">
                    <a:alpha val="40000"/>
                  </a:prstClr>
                </a:outerShdw>
              </a:effectLst>
            </p:spPr>
          </p:pic>
        </p:grpSp>
        <p:pic>
          <p:nvPicPr>
            <p:cNvPr id="16" name="Picture 15">
              <a:extLst>
                <a:ext uri="{FF2B5EF4-FFF2-40B4-BE49-F238E27FC236}">
                  <a16:creationId xmlns:a16="http://schemas.microsoft.com/office/drawing/2014/main" id="{E6451C7F-4592-1778-FE8A-252D640DF5CA}"/>
                </a:ext>
              </a:extLst>
            </p:cNvPr>
            <p:cNvPicPr>
              <a:picLocks noChangeAspect="1"/>
            </p:cNvPicPr>
            <p:nvPr/>
          </p:nvPicPr>
          <p:blipFill>
            <a:blip r:embed="rId7"/>
            <a:stretch>
              <a:fillRect/>
            </a:stretch>
          </p:blipFill>
          <p:spPr>
            <a:xfrm>
              <a:off x="1775053" y="3266270"/>
              <a:ext cx="952593" cy="1378753"/>
            </a:xfrm>
            <a:prstGeom prst="rect">
              <a:avLst/>
            </a:prstGeom>
          </p:spPr>
        </p:pic>
        <p:sp>
          <p:nvSpPr>
            <p:cNvPr id="17" name="Freeform: Shape 13">
              <a:extLst>
                <a:ext uri="{FF2B5EF4-FFF2-40B4-BE49-F238E27FC236}">
                  <a16:creationId xmlns:a16="http://schemas.microsoft.com/office/drawing/2014/main" id="{A09D2CD7-18D3-EFD9-FA4F-D14282B6ABA6}"/>
                </a:ext>
              </a:extLst>
            </p:cNvPr>
            <p:cNvSpPr/>
            <p:nvPr/>
          </p:nvSpPr>
          <p:spPr bwMode="auto">
            <a:xfrm>
              <a:off x="867905" y="3205049"/>
              <a:ext cx="410348" cy="1066284"/>
            </a:xfrm>
            <a:custGeom>
              <a:avLst/>
              <a:gdLst>
                <a:gd name="connsiteX0" fmla="*/ 409155 w 410348"/>
                <a:gd name="connsiteY0" fmla="*/ 0 h 1066284"/>
                <a:gd name="connsiteX1" fmla="*/ 0 w 410348"/>
                <a:gd name="connsiteY1" fmla="*/ 421554 h 1066284"/>
                <a:gd name="connsiteX2" fmla="*/ 0 w 410348"/>
                <a:gd name="connsiteY2" fmla="*/ 1066284 h 1066284"/>
                <a:gd name="connsiteX3" fmla="*/ 409155 w 410348"/>
                <a:gd name="connsiteY3" fmla="*/ 96090 h 1066284"/>
                <a:gd name="connsiteX4" fmla="*/ 409155 w 410348"/>
                <a:gd name="connsiteY4" fmla="*/ 0 h 1066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48" h="1066284">
                  <a:moveTo>
                    <a:pt x="409155" y="0"/>
                  </a:moveTo>
                  <a:lnTo>
                    <a:pt x="0" y="421554"/>
                  </a:lnTo>
                  <a:lnTo>
                    <a:pt x="0" y="1066284"/>
                  </a:lnTo>
                  <a:lnTo>
                    <a:pt x="409155" y="96090"/>
                  </a:lnTo>
                  <a:cubicBezTo>
                    <a:pt x="410188" y="55794"/>
                    <a:pt x="411222" y="15499"/>
                    <a:pt x="409155" y="0"/>
                  </a:cubicBez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20" name="Freeform: Shape 14">
              <a:extLst>
                <a:ext uri="{FF2B5EF4-FFF2-40B4-BE49-F238E27FC236}">
                  <a16:creationId xmlns:a16="http://schemas.microsoft.com/office/drawing/2014/main" id="{4E372B25-3FDC-989F-9DFE-3A4107807651}"/>
                </a:ext>
              </a:extLst>
            </p:cNvPr>
            <p:cNvSpPr/>
            <p:nvPr/>
          </p:nvSpPr>
          <p:spPr bwMode="auto">
            <a:xfrm flipV="1">
              <a:off x="865098" y="3617483"/>
              <a:ext cx="410348" cy="1066284"/>
            </a:xfrm>
            <a:custGeom>
              <a:avLst/>
              <a:gdLst>
                <a:gd name="connsiteX0" fmla="*/ 409155 w 410348"/>
                <a:gd name="connsiteY0" fmla="*/ 0 h 1066284"/>
                <a:gd name="connsiteX1" fmla="*/ 0 w 410348"/>
                <a:gd name="connsiteY1" fmla="*/ 421554 h 1066284"/>
                <a:gd name="connsiteX2" fmla="*/ 0 w 410348"/>
                <a:gd name="connsiteY2" fmla="*/ 1066284 h 1066284"/>
                <a:gd name="connsiteX3" fmla="*/ 409155 w 410348"/>
                <a:gd name="connsiteY3" fmla="*/ 96090 h 1066284"/>
                <a:gd name="connsiteX4" fmla="*/ 409155 w 410348"/>
                <a:gd name="connsiteY4" fmla="*/ 0 h 1066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48" h="1066284">
                  <a:moveTo>
                    <a:pt x="409155" y="0"/>
                  </a:moveTo>
                  <a:lnTo>
                    <a:pt x="0" y="421554"/>
                  </a:lnTo>
                  <a:lnTo>
                    <a:pt x="0" y="1066284"/>
                  </a:lnTo>
                  <a:lnTo>
                    <a:pt x="409155" y="96090"/>
                  </a:lnTo>
                  <a:cubicBezTo>
                    <a:pt x="410188" y="55794"/>
                    <a:pt x="411222" y="15499"/>
                    <a:pt x="409155" y="0"/>
                  </a:cubicBez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grpSp>
        <p:nvGrpSpPr>
          <p:cNvPr id="25" name="Group 24">
            <a:extLst>
              <a:ext uri="{FF2B5EF4-FFF2-40B4-BE49-F238E27FC236}">
                <a16:creationId xmlns:a16="http://schemas.microsoft.com/office/drawing/2014/main" id="{404FD94E-F68F-8E02-5076-C3FC2E997382}"/>
              </a:ext>
            </a:extLst>
          </p:cNvPr>
          <p:cNvGrpSpPr/>
          <p:nvPr/>
        </p:nvGrpSpPr>
        <p:grpSpPr>
          <a:xfrm>
            <a:off x="165641" y="4851986"/>
            <a:ext cx="1807583" cy="1698113"/>
            <a:chOff x="9173686" y="2560970"/>
            <a:chExt cx="2888841" cy="2713889"/>
          </a:xfrm>
        </p:grpSpPr>
        <p:pic>
          <p:nvPicPr>
            <p:cNvPr id="26" name="Picture 25">
              <a:extLst>
                <a:ext uri="{FF2B5EF4-FFF2-40B4-BE49-F238E27FC236}">
                  <a16:creationId xmlns:a16="http://schemas.microsoft.com/office/drawing/2014/main" id="{8D9E2365-3421-45EE-280F-90F8A2A91F5A}"/>
                </a:ext>
              </a:extLst>
            </p:cNvPr>
            <p:cNvPicPr>
              <a:picLocks noChangeAspect="1"/>
            </p:cNvPicPr>
            <p:nvPr/>
          </p:nvPicPr>
          <p:blipFill rotWithShape="1">
            <a:blip r:embed="rId5"/>
            <a:srcRect l="10784" t="19901" r="38934" b="-2150"/>
            <a:stretch/>
          </p:blipFill>
          <p:spPr>
            <a:xfrm>
              <a:off x="9173686" y="2560970"/>
              <a:ext cx="2888841" cy="2713889"/>
            </a:xfrm>
            <a:prstGeom prst="rect">
              <a:avLst/>
            </a:prstGeom>
          </p:spPr>
        </p:pic>
        <p:grpSp>
          <p:nvGrpSpPr>
            <p:cNvPr id="27" name="Group 26">
              <a:extLst>
                <a:ext uri="{FF2B5EF4-FFF2-40B4-BE49-F238E27FC236}">
                  <a16:creationId xmlns:a16="http://schemas.microsoft.com/office/drawing/2014/main" id="{7D13E600-08C2-DCF0-14F6-7FD4C3D6B334}"/>
                </a:ext>
              </a:extLst>
            </p:cNvPr>
            <p:cNvGrpSpPr/>
            <p:nvPr/>
          </p:nvGrpSpPr>
          <p:grpSpPr>
            <a:xfrm>
              <a:off x="10538960" y="3258238"/>
              <a:ext cx="1455663" cy="1378753"/>
              <a:chOff x="6989661" y="3258238"/>
              <a:chExt cx="1455663" cy="1378753"/>
            </a:xfrm>
          </p:grpSpPr>
          <p:pic>
            <p:nvPicPr>
              <p:cNvPr id="34" name="Picture 33">
                <a:extLst>
                  <a:ext uri="{FF2B5EF4-FFF2-40B4-BE49-F238E27FC236}">
                    <a16:creationId xmlns:a16="http://schemas.microsoft.com/office/drawing/2014/main" id="{2FF527F2-F037-F7FC-4F18-BB45054DBC17}"/>
                  </a:ext>
                </a:extLst>
              </p:cNvPr>
              <p:cNvPicPr>
                <a:picLocks noChangeAspect="1"/>
              </p:cNvPicPr>
              <p:nvPr/>
            </p:nvPicPr>
            <p:blipFill>
              <a:blip r:embed="rId6"/>
              <a:stretch>
                <a:fillRect/>
              </a:stretch>
            </p:blipFill>
            <p:spPr>
              <a:xfrm>
                <a:off x="6989661" y="3603338"/>
                <a:ext cx="819809" cy="704619"/>
              </a:xfrm>
              <a:prstGeom prst="rect">
                <a:avLst/>
              </a:prstGeom>
              <a:effectLst>
                <a:outerShdw blurRad="63500" sx="102000" sy="102000" algn="ctr" rotWithShape="0">
                  <a:prstClr val="black">
                    <a:alpha val="40000"/>
                  </a:prstClr>
                </a:outerShdw>
              </a:effectLst>
            </p:spPr>
          </p:pic>
          <p:pic>
            <p:nvPicPr>
              <p:cNvPr id="35" name="Picture 34">
                <a:extLst>
                  <a:ext uri="{FF2B5EF4-FFF2-40B4-BE49-F238E27FC236}">
                    <a16:creationId xmlns:a16="http://schemas.microsoft.com/office/drawing/2014/main" id="{67781009-B656-1709-7582-10F6CB337559}"/>
                  </a:ext>
                </a:extLst>
              </p:cNvPr>
              <p:cNvPicPr>
                <a:picLocks noChangeAspect="1"/>
              </p:cNvPicPr>
              <p:nvPr/>
            </p:nvPicPr>
            <p:blipFill>
              <a:blip r:embed="rId7"/>
              <a:stretch>
                <a:fillRect/>
              </a:stretch>
            </p:blipFill>
            <p:spPr>
              <a:xfrm>
                <a:off x="7492731" y="3258238"/>
                <a:ext cx="952593" cy="1378753"/>
              </a:xfrm>
              <a:prstGeom prst="rect">
                <a:avLst/>
              </a:prstGeom>
            </p:spPr>
          </p:pic>
        </p:grpSp>
        <p:sp>
          <p:nvSpPr>
            <p:cNvPr id="32" name="Freeform: Shape 20">
              <a:extLst>
                <a:ext uri="{FF2B5EF4-FFF2-40B4-BE49-F238E27FC236}">
                  <a16:creationId xmlns:a16="http://schemas.microsoft.com/office/drawing/2014/main" id="{96AA9C8C-8D06-A744-A452-4A521C4D6351}"/>
                </a:ext>
              </a:extLst>
            </p:cNvPr>
            <p:cNvSpPr/>
            <p:nvPr/>
          </p:nvSpPr>
          <p:spPr bwMode="auto">
            <a:xfrm>
              <a:off x="10488058" y="3227942"/>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33" name="Freeform: Shape 21">
              <a:extLst>
                <a:ext uri="{FF2B5EF4-FFF2-40B4-BE49-F238E27FC236}">
                  <a16:creationId xmlns:a16="http://schemas.microsoft.com/office/drawing/2014/main" id="{2D128248-3859-C775-9601-8757240207DB}"/>
                </a:ext>
              </a:extLst>
            </p:cNvPr>
            <p:cNvSpPr/>
            <p:nvPr/>
          </p:nvSpPr>
          <p:spPr bwMode="auto">
            <a:xfrm flipV="1">
              <a:off x="10487547" y="3739156"/>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grpSp>
        <p:nvGrpSpPr>
          <p:cNvPr id="36" name="Group 35">
            <a:extLst>
              <a:ext uri="{FF2B5EF4-FFF2-40B4-BE49-F238E27FC236}">
                <a16:creationId xmlns:a16="http://schemas.microsoft.com/office/drawing/2014/main" id="{983F0600-ED8E-4FE1-419C-5A9C7D2B987C}"/>
              </a:ext>
            </a:extLst>
          </p:cNvPr>
          <p:cNvGrpSpPr/>
          <p:nvPr/>
        </p:nvGrpSpPr>
        <p:grpSpPr>
          <a:xfrm>
            <a:off x="160825" y="3157661"/>
            <a:ext cx="1774914" cy="1668104"/>
            <a:chOff x="6176135" y="2560970"/>
            <a:chExt cx="2888840" cy="2713888"/>
          </a:xfrm>
        </p:grpSpPr>
        <p:pic>
          <p:nvPicPr>
            <p:cNvPr id="37" name="Picture 36">
              <a:extLst>
                <a:ext uri="{FF2B5EF4-FFF2-40B4-BE49-F238E27FC236}">
                  <a16:creationId xmlns:a16="http://schemas.microsoft.com/office/drawing/2014/main" id="{9E8329AE-7325-39D8-FF57-8867667C3922}"/>
                </a:ext>
              </a:extLst>
            </p:cNvPr>
            <p:cNvPicPr>
              <a:picLocks noChangeAspect="1"/>
            </p:cNvPicPr>
            <p:nvPr/>
          </p:nvPicPr>
          <p:blipFill rotWithShape="1">
            <a:blip r:embed="rId5"/>
            <a:srcRect l="10784" t="19901" r="38934" b="-2150"/>
            <a:stretch/>
          </p:blipFill>
          <p:spPr>
            <a:xfrm>
              <a:off x="6176135" y="2560970"/>
              <a:ext cx="2888840" cy="2713888"/>
            </a:xfrm>
            <a:prstGeom prst="rect">
              <a:avLst/>
            </a:prstGeom>
          </p:spPr>
        </p:pic>
        <p:grpSp>
          <p:nvGrpSpPr>
            <p:cNvPr id="38" name="Group 37">
              <a:extLst>
                <a:ext uri="{FF2B5EF4-FFF2-40B4-BE49-F238E27FC236}">
                  <a16:creationId xmlns:a16="http://schemas.microsoft.com/office/drawing/2014/main" id="{BB84967E-F0E2-1A16-0227-3697B71FB08A}"/>
                </a:ext>
              </a:extLst>
            </p:cNvPr>
            <p:cNvGrpSpPr/>
            <p:nvPr/>
          </p:nvGrpSpPr>
          <p:grpSpPr>
            <a:xfrm>
              <a:off x="6989661" y="3258238"/>
              <a:ext cx="1455663" cy="1378753"/>
              <a:chOff x="6989661" y="3258238"/>
              <a:chExt cx="1455663" cy="1378753"/>
            </a:xfrm>
          </p:grpSpPr>
          <p:pic>
            <p:nvPicPr>
              <p:cNvPr id="41" name="Picture 40">
                <a:extLst>
                  <a:ext uri="{FF2B5EF4-FFF2-40B4-BE49-F238E27FC236}">
                    <a16:creationId xmlns:a16="http://schemas.microsoft.com/office/drawing/2014/main" id="{42B6B13F-7A25-0EC8-DB0D-66560C38DB5D}"/>
                  </a:ext>
                </a:extLst>
              </p:cNvPr>
              <p:cNvPicPr>
                <a:picLocks noChangeAspect="1"/>
              </p:cNvPicPr>
              <p:nvPr/>
            </p:nvPicPr>
            <p:blipFill>
              <a:blip r:embed="rId6"/>
              <a:stretch>
                <a:fillRect/>
              </a:stretch>
            </p:blipFill>
            <p:spPr>
              <a:xfrm>
                <a:off x="6989661" y="3603338"/>
                <a:ext cx="819809" cy="704619"/>
              </a:xfrm>
              <a:prstGeom prst="rect">
                <a:avLst/>
              </a:prstGeom>
              <a:effectLst>
                <a:outerShdw blurRad="63500" sx="102000" sy="102000" algn="ctr" rotWithShape="0">
                  <a:prstClr val="black">
                    <a:alpha val="40000"/>
                  </a:prstClr>
                </a:outerShdw>
              </a:effectLst>
            </p:spPr>
          </p:pic>
          <p:pic>
            <p:nvPicPr>
              <p:cNvPr id="42" name="Picture 41">
                <a:extLst>
                  <a:ext uri="{FF2B5EF4-FFF2-40B4-BE49-F238E27FC236}">
                    <a16:creationId xmlns:a16="http://schemas.microsoft.com/office/drawing/2014/main" id="{BDF8A76D-B084-55E1-F766-F7C33ACBE47E}"/>
                  </a:ext>
                </a:extLst>
              </p:cNvPr>
              <p:cNvPicPr>
                <a:picLocks noChangeAspect="1"/>
              </p:cNvPicPr>
              <p:nvPr/>
            </p:nvPicPr>
            <p:blipFill>
              <a:blip r:embed="rId7"/>
              <a:stretch>
                <a:fillRect/>
              </a:stretch>
            </p:blipFill>
            <p:spPr>
              <a:xfrm>
                <a:off x="7492731" y="3258238"/>
                <a:ext cx="952593" cy="1378753"/>
              </a:xfrm>
              <a:prstGeom prst="rect">
                <a:avLst/>
              </a:prstGeom>
            </p:spPr>
          </p:pic>
        </p:grpSp>
        <p:sp>
          <p:nvSpPr>
            <p:cNvPr id="39" name="Freeform: Shape 27">
              <a:extLst>
                <a:ext uri="{FF2B5EF4-FFF2-40B4-BE49-F238E27FC236}">
                  <a16:creationId xmlns:a16="http://schemas.microsoft.com/office/drawing/2014/main" id="{6E1AD4FE-F9EF-4EDF-FF7C-808EAFAA2E99}"/>
                </a:ext>
              </a:extLst>
            </p:cNvPr>
            <p:cNvSpPr/>
            <p:nvPr/>
          </p:nvSpPr>
          <p:spPr bwMode="auto">
            <a:xfrm>
              <a:off x="7492731" y="3227942"/>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40" name="Freeform: Shape 28">
              <a:extLst>
                <a:ext uri="{FF2B5EF4-FFF2-40B4-BE49-F238E27FC236}">
                  <a16:creationId xmlns:a16="http://schemas.microsoft.com/office/drawing/2014/main" id="{CEC346ED-04D0-59A0-64BA-228B03F47C1A}"/>
                </a:ext>
              </a:extLst>
            </p:cNvPr>
            <p:cNvSpPr/>
            <p:nvPr/>
          </p:nvSpPr>
          <p:spPr bwMode="auto">
            <a:xfrm flipV="1">
              <a:off x="7492220" y="3739156"/>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sp>
        <p:nvSpPr>
          <p:cNvPr id="47" name="TextBox 46">
            <a:extLst>
              <a:ext uri="{FF2B5EF4-FFF2-40B4-BE49-F238E27FC236}">
                <a16:creationId xmlns:a16="http://schemas.microsoft.com/office/drawing/2014/main" id="{F0001514-4AD6-D007-5478-86DC0399657D}"/>
              </a:ext>
            </a:extLst>
          </p:cNvPr>
          <p:cNvSpPr txBox="1"/>
          <p:nvPr/>
        </p:nvSpPr>
        <p:spPr>
          <a:xfrm>
            <a:off x="738192" y="1628060"/>
            <a:ext cx="842750" cy="392627"/>
          </a:xfrm>
          <a:prstGeom prst="rect">
            <a:avLst/>
          </a:prstGeom>
          <a:noFill/>
          <a:ln>
            <a:noFill/>
          </a:ln>
          <a:effectLst>
            <a:outerShdw blurRad="50800" dist="38100" dir="2700000" algn="tl" rotWithShape="0">
              <a:prstClr val="black">
                <a:alpha val="34753"/>
              </a:prstClr>
            </a:outerShdw>
          </a:effectLst>
        </p:spPr>
        <p:txBody>
          <a:bodyPr spcFirstLastPara="1" wrap="none" lIns="26775" tIns="26775" rIns="26775" bIns="26775" rtlCol="0" anchor="ctr" anchorCtr="0">
            <a:spAutoFit/>
          </a:bodyPr>
          <a:lstStyle/>
          <a:p>
            <a:pPr algn="r">
              <a:buClr>
                <a:srgbClr val="FFFFFF"/>
              </a:buClr>
              <a:buSzPts val="1800"/>
              <a:buFont typeface="Arial"/>
              <a:buNone/>
            </a:pPr>
            <a:r>
              <a:rPr lang="en-US" sz="1100" b="1" kern="0">
                <a:solidFill>
                  <a:schemeClr val="bg1"/>
                </a:solidFill>
                <a:ea typeface="Inter"/>
                <a:cs typeface="Inter"/>
                <a:sym typeface="Inter"/>
              </a:rPr>
              <a:t>Base </a:t>
            </a:r>
          </a:p>
          <a:p>
            <a:pPr algn="r">
              <a:buClr>
                <a:srgbClr val="FFFFFF"/>
              </a:buClr>
              <a:buSzPts val="1800"/>
              <a:buFont typeface="Arial"/>
              <a:buNone/>
            </a:pPr>
            <a:r>
              <a:rPr lang="en-US" sz="1100" b="1" kern="0">
                <a:solidFill>
                  <a:schemeClr val="bg1"/>
                </a:solidFill>
                <a:ea typeface="Inter"/>
                <a:cs typeface="Inter"/>
                <a:sym typeface="Inter"/>
              </a:rPr>
              <a:t>illumination</a:t>
            </a:r>
          </a:p>
        </p:txBody>
      </p:sp>
      <p:sp>
        <p:nvSpPr>
          <p:cNvPr id="48" name="TextBox 47">
            <a:extLst>
              <a:ext uri="{FF2B5EF4-FFF2-40B4-BE49-F238E27FC236}">
                <a16:creationId xmlns:a16="http://schemas.microsoft.com/office/drawing/2014/main" id="{60BE7ADE-2B60-621B-94C2-85DD82DF48A2}"/>
              </a:ext>
            </a:extLst>
          </p:cNvPr>
          <p:cNvSpPr txBox="1"/>
          <p:nvPr/>
        </p:nvSpPr>
        <p:spPr>
          <a:xfrm>
            <a:off x="969433" y="3237761"/>
            <a:ext cx="934855" cy="392627"/>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r">
              <a:buClr>
                <a:srgbClr val="FFFFFF"/>
              </a:buClr>
              <a:buSzPts val="1800"/>
              <a:buFont typeface="Arial"/>
              <a:buNone/>
            </a:pPr>
            <a:r>
              <a:rPr lang="en-US" sz="1100" b="1" kern="0">
                <a:solidFill>
                  <a:schemeClr val="bg1"/>
                </a:solidFill>
                <a:ea typeface="Inter"/>
                <a:cs typeface="Inter"/>
                <a:sym typeface="Inter"/>
              </a:rPr>
              <a:t>Side</a:t>
            </a:r>
          </a:p>
          <a:p>
            <a:pPr algn="r">
              <a:buClr>
                <a:srgbClr val="FFFFFF"/>
              </a:buClr>
              <a:buSzPts val="1800"/>
              <a:buFont typeface="Arial"/>
              <a:buNone/>
            </a:pPr>
            <a:r>
              <a:rPr lang="en-US" sz="1100" b="1" kern="0">
                <a:solidFill>
                  <a:schemeClr val="bg1"/>
                </a:solidFill>
                <a:ea typeface="Inter"/>
                <a:cs typeface="Inter"/>
                <a:sym typeface="Inter"/>
              </a:rPr>
              <a:t>illumination</a:t>
            </a:r>
          </a:p>
        </p:txBody>
      </p:sp>
      <p:sp>
        <p:nvSpPr>
          <p:cNvPr id="49" name="TextBox 48">
            <a:extLst>
              <a:ext uri="{FF2B5EF4-FFF2-40B4-BE49-F238E27FC236}">
                <a16:creationId xmlns:a16="http://schemas.microsoft.com/office/drawing/2014/main" id="{DAEB36DE-2139-2CF8-637C-C9DFA1FFBB2A}"/>
              </a:ext>
            </a:extLst>
          </p:cNvPr>
          <p:cNvSpPr txBox="1"/>
          <p:nvPr/>
        </p:nvSpPr>
        <p:spPr>
          <a:xfrm>
            <a:off x="1019910" y="4953477"/>
            <a:ext cx="930502" cy="392627"/>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r">
              <a:buClr>
                <a:srgbClr val="FFFFFF"/>
              </a:buClr>
              <a:buSzPts val="1800"/>
              <a:buFont typeface="Arial"/>
              <a:buNone/>
            </a:pPr>
            <a:r>
              <a:rPr lang="en-US" sz="1100" b="1" kern="0">
                <a:solidFill>
                  <a:schemeClr val="bg1"/>
                </a:solidFill>
                <a:ea typeface="Inter"/>
                <a:cs typeface="Inter"/>
                <a:sym typeface="Inter"/>
              </a:rPr>
              <a:t>Lid</a:t>
            </a:r>
          </a:p>
          <a:p>
            <a:pPr algn="r">
              <a:buClr>
                <a:srgbClr val="FFFFFF"/>
              </a:buClr>
              <a:buSzPts val="1800"/>
              <a:buFont typeface="Arial"/>
              <a:buNone/>
            </a:pPr>
            <a:r>
              <a:rPr lang="en-US" sz="1100" b="1" kern="0">
                <a:solidFill>
                  <a:schemeClr val="bg1"/>
                </a:solidFill>
                <a:ea typeface="Inter"/>
                <a:cs typeface="Inter"/>
                <a:sym typeface="Inter"/>
              </a:rPr>
              <a:t>illumination</a:t>
            </a:r>
          </a:p>
        </p:txBody>
      </p:sp>
      <p:pic>
        <p:nvPicPr>
          <p:cNvPr id="51" name="Picture 50">
            <a:extLst>
              <a:ext uri="{FF2B5EF4-FFF2-40B4-BE49-F238E27FC236}">
                <a16:creationId xmlns:a16="http://schemas.microsoft.com/office/drawing/2014/main" id="{27FA9F2B-8F3B-067D-2BE5-133D2BE65DCA}"/>
              </a:ext>
            </a:extLst>
          </p:cNvPr>
          <p:cNvPicPr>
            <a:picLocks noChangeAspect="1"/>
          </p:cNvPicPr>
          <p:nvPr/>
        </p:nvPicPr>
        <p:blipFill>
          <a:blip r:embed="rId8"/>
          <a:stretch>
            <a:fillRect/>
          </a:stretch>
        </p:blipFill>
        <p:spPr>
          <a:xfrm>
            <a:off x="1964681" y="2614350"/>
            <a:ext cx="1064081" cy="911264"/>
          </a:xfrm>
          <a:prstGeom prst="rect">
            <a:avLst/>
          </a:prstGeom>
        </p:spPr>
      </p:pic>
      <p:sp>
        <p:nvSpPr>
          <p:cNvPr id="57" name="Text Placeholder 2">
            <a:extLst>
              <a:ext uri="{FF2B5EF4-FFF2-40B4-BE49-F238E27FC236}">
                <a16:creationId xmlns:a16="http://schemas.microsoft.com/office/drawing/2014/main" id="{5EB5F156-65B9-8F20-7DB0-AE962E33E9E8}"/>
              </a:ext>
            </a:extLst>
          </p:cNvPr>
          <p:cNvSpPr txBox="1">
            <a:spLocks/>
          </p:cNvSpPr>
          <p:nvPr/>
        </p:nvSpPr>
        <p:spPr>
          <a:xfrm>
            <a:off x="3194930" y="2472760"/>
            <a:ext cx="2917984" cy="3006887"/>
          </a:xfrm>
          <a:prstGeom prst="rect">
            <a:avLst/>
          </a:prstGeom>
          <a:noFill/>
          <a:ln w="38100" cmpd="sng">
            <a:solidFill>
              <a:srgbClr val="7030A0"/>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b="1"/>
              <a:t>Manufacturing</a:t>
            </a:r>
            <a:r>
              <a:rPr lang="en-US" sz="1200"/>
              <a:t>/</a:t>
            </a:r>
            <a:r>
              <a:rPr lang="en-US" sz="1200" b="1"/>
              <a:t>Alignment </a:t>
            </a:r>
            <a:r>
              <a:rPr lang="en-US" sz="1200"/>
              <a:t>errors account for irradiance loss from LED mount in die to the UVIA (UV Optical bench) relative to the OS</a:t>
            </a:r>
          </a:p>
          <a:p>
            <a:pPr marL="342900" lvl="1" indent="0">
              <a:lnSpc>
                <a:spcPct val="100000"/>
              </a:lnSpc>
              <a:spcBef>
                <a:spcPts val="0"/>
              </a:spcBef>
              <a:buNone/>
            </a:pPr>
            <a:r>
              <a:rPr lang="en-US" sz="1200"/>
              <a:t>LED Die</a:t>
            </a:r>
            <a:endParaRPr lang="en-US" sz="1200">
              <a:cs typeface="Arial"/>
            </a:endParaRPr>
          </a:p>
          <a:p>
            <a:pPr marL="342900" lvl="1" indent="0">
              <a:lnSpc>
                <a:spcPct val="100000"/>
              </a:lnSpc>
              <a:spcBef>
                <a:spcPts val="0"/>
              </a:spcBef>
              <a:buNone/>
            </a:pPr>
            <a:r>
              <a:rPr lang="en-US" sz="1200"/>
              <a:t>LED</a:t>
            </a:r>
            <a:endParaRPr lang="en-US" sz="1200">
              <a:cs typeface="Arial"/>
            </a:endParaRPr>
          </a:p>
          <a:p>
            <a:pPr marL="342900" lvl="1" indent="0">
              <a:lnSpc>
                <a:spcPct val="100000"/>
              </a:lnSpc>
              <a:spcBef>
                <a:spcPts val="0"/>
              </a:spcBef>
              <a:buNone/>
            </a:pPr>
            <a:r>
              <a:rPr lang="en-US" sz="1200" err="1"/>
              <a:t>Submount</a:t>
            </a:r>
            <a:endParaRPr lang="en-US" sz="1200"/>
          </a:p>
          <a:p>
            <a:pPr marL="342900" lvl="1" indent="0">
              <a:lnSpc>
                <a:spcPct val="100000"/>
              </a:lnSpc>
              <a:spcBef>
                <a:spcPts val="0"/>
              </a:spcBef>
              <a:buNone/>
            </a:pPr>
            <a:r>
              <a:rPr lang="en-US" sz="1200" err="1"/>
              <a:t>Submount</a:t>
            </a:r>
            <a:r>
              <a:rPr lang="en-US" sz="1200"/>
              <a:t> Assembly</a:t>
            </a:r>
            <a:endParaRPr lang="en-US" sz="1200">
              <a:cs typeface="Arial"/>
            </a:endParaRPr>
          </a:p>
          <a:p>
            <a:pPr marL="342900" lvl="1" indent="0">
              <a:lnSpc>
                <a:spcPct val="100000"/>
              </a:lnSpc>
              <a:spcBef>
                <a:spcPts val="0"/>
              </a:spcBef>
              <a:buNone/>
            </a:pPr>
            <a:r>
              <a:rPr lang="en-US" sz="1200"/>
              <a:t>Lens Array</a:t>
            </a:r>
            <a:endParaRPr lang="en-US" sz="1200">
              <a:cs typeface="Arial"/>
            </a:endParaRPr>
          </a:p>
          <a:p>
            <a:pPr marL="342900" lvl="1" indent="0">
              <a:lnSpc>
                <a:spcPct val="100000"/>
              </a:lnSpc>
              <a:spcBef>
                <a:spcPts val="0"/>
              </a:spcBef>
              <a:buNone/>
            </a:pPr>
            <a:r>
              <a:rPr lang="en-US" sz="1200"/>
              <a:t>Light Engine</a:t>
            </a:r>
            <a:endParaRPr lang="en-US" sz="1200">
              <a:cs typeface="Arial"/>
            </a:endParaRPr>
          </a:p>
          <a:p>
            <a:pPr marL="342900" lvl="1" indent="0">
              <a:lnSpc>
                <a:spcPct val="100000"/>
              </a:lnSpc>
              <a:spcBef>
                <a:spcPts val="0"/>
              </a:spcBef>
              <a:buNone/>
            </a:pPr>
            <a:r>
              <a:rPr lang="en-US" sz="1200"/>
              <a:t>Module Mount (1 &amp; 2)</a:t>
            </a:r>
            <a:endParaRPr lang="en-US" sz="1200">
              <a:cs typeface="Arial"/>
            </a:endParaRPr>
          </a:p>
          <a:p>
            <a:pPr marL="342900" lvl="1" indent="0">
              <a:lnSpc>
                <a:spcPct val="100000"/>
              </a:lnSpc>
              <a:spcBef>
                <a:spcPts val="0"/>
              </a:spcBef>
              <a:buNone/>
            </a:pPr>
            <a:r>
              <a:rPr lang="en-US" sz="1200"/>
              <a:t>Module (1 &amp; 2) Assembly</a:t>
            </a:r>
            <a:endParaRPr lang="en-US" sz="1200">
              <a:cs typeface="Arial"/>
            </a:endParaRPr>
          </a:p>
          <a:p>
            <a:pPr marL="342900" lvl="1" indent="0">
              <a:lnSpc>
                <a:spcPct val="100000"/>
              </a:lnSpc>
              <a:spcBef>
                <a:spcPts val="0"/>
              </a:spcBef>
              <a:buNone/>
            </a:pPr>
            <a:r>
              <a:rPr lang="en-US" sz="1200"/>
              <a:t>Base Ring &amp; Lid Ring</a:t>
            </a:r>
            <a:endParaRPr lang="en-US" sz="1200">
              <a:cs typeface="Arial"/>
            </a:endParaRPr>
          </a:p>
          <a:p>
            <a:pPr marL="342900" lvl="1" indent="0">
              <a:lnSpc>
                <a:spcPct val="100000"/>
              </a:lnSpc>
              <a:spcBef>
                <a:spcPts val="0"/>
              </a:spcBef>
              <a:buNone/>
            </a:pPr>
            <a:r>
              <a:rPr lang="en-US" sz="1200"/>
              <a:t>UV Optical Bench</a:t>
            </a:r>
            <a:endParaRPr lang="en-US" sz="1200">
              <a:cs typeface="Arial"/>
            </a:endParaRPr>
          </a:p>
          <a:p>
            <a:pPr marL="342900" lvl="1" indent="0">
              <a:lnSpc>
                <a:spcPct val="100000"/>
              </a:lnSpc>
              <a:spcBef>
                <a:spcPts val="0"/>
              </a:spcBef>
              <a:buNone/>
            </a:pPr>
            <a:r>
              <a:rPr lang="en-US" sz="1200"/>
              <a:t>UV Optical Bench Flexures</a:t>
            </a:r>
            <a:endParaRPr lang="en-US" sz="1200">
              <a:cs typeface="Arial"/>
            </a:endParaRPr>
          </a:p>
        </p:txBody>
      </p:sp>
      <p:sp>
        <p:nvSpPr>
          <p:cNvPr id="58" name="Text Placeholder 2">
            <a:extLst>
              <a:ext uri="{FF2B5EF4-FFF2-40B4-BE49-F238E27FC236}">
                <a16:creationId xmlns:a16="http://schemas.microsoft.com/office/drawing/2014/main" id="{120903ED-9BC7-240F-156B-1175E1D320CB}"/>
              </a:ext>
            </a:extLst>
          </p:cNvPr>
          <p:cNvSpPr txBox="1">
            <a:spLocks/>
          </p:cNvSpPr>
          <p:nvPr/>
        </p:nvSpPr>
        <p:spPr>
          <a:xfrm>
            <a:off x="6150756" y="2476316"/>
            <a:ext cx="1737360" cy="1033272"/>
          </a:xfrm>
          <a:prstGeom prst="rect">
            <a:avLst/>
          </a:prstGeom>
          <a:solidFill>
            <a:schemeClr val="bg1"/>
          </a:solidFill>
          <a:ln w="38100">
            <a:solidFill>
              <a:srgbClr val="0000FF"/>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b="1"/>
              <a:t>Test Uncertainties</a:t>
            </a:r>
          </a:p>
          <a:p>
            <a:pPr marL="342900" lvl="1" indent="0">
              <a:lnSpc>
                <a:spcPct val="100000"/>
              </a:lnSpc>
              <a:spcBef>
                <a:spcPts val="0"/>
              </a:spcBef>
              <a:buNone/>
            </a:pPr>
            <a:r>
              <a:rPr lang="en-US" sz="1000"/>
              <a:t>Telemetry Uncertainty (Fresnel loss, angle uncertainty)</a:t>
            </a:r>
          </a:p>
          <a:p>
            <a:pPr marL="342900" lvl="1" indent="0">
              <a:lnSpc>
                <a:spcPct val="100000"/>
              </a:lnSpc>
              <a:spcBef>
                <a:spcPts val="0"/>
              </a:spcBef>
              <a:buNone/>
            </a:pPr>
            <a:r>
              <a:rPr lang="en-US" sz="1000"/>
              <a:t>Other</a:t>
            </a:r>
          </a:p>
        </p:txBody>
      </p:sp>
      <p:sp>
        <p:nvSpPr>
          <p:cNvPr id="44" name="TextBox 43">
            <a:extLst>
              <a:ext uri="{FF2B5EF4-FFF2-40B4-BE49-F238E27FC236}">
                <a16:creationId xmlns:a16="http://schemas.microsoft.com/office/drawing/2014/main" id="{FFAD96DB-AD56-24CC-FDF1-8EC8F2B8A802}"/>
              </a:ext>
            </a:extLst>
          </p:cNvPr>
          <p:cNvSpPr txBox="1"/>
          <p:nvPr/>
        </p:nvSpPr>
        <p:spPr>
          <a:xfrm>
            <a:off x="6490567" y="4369284"/>
            <a:ext cx="2131565" cy="223350"/>
          </a:xfrm>
          <a:prstGeom prst="rect">
            <a:avLst/>
          </a:prstGeom>
          <a:noFill/>
          <a:ln w="38100">
            <a:solidFill>
              <a:srgbClr val="D883FF"/>
            </a:solid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endParaRPr lang="en-US" sz="1100" b="1" kern="0">
              <a:solidFill>
                <a:srgbClr val="FFFFFF"/>
              </a:solidFill>
              <a:ea typeface="Inter"/>
              <a:cs typeface="Inter"/>
              <a:sym typeface="Inter"/>
            </a:endParaRPr>
          </a:p>
        </p:txBody>
      </p:sp>
      <p:sp>
        <p:nvSpPr>
          <p:cNvPr id="46" name="Text Placeholder 2">
            <a:extLst>
              <a:ext uri="{FF2B5EF4-FFF2-40B4-BE49-F238E27FC236}">
                <a16:creationId xmlns:a16="http://schemas.microsoft.com/office/drawing/2014/main" id="{0750039C-B3F4-320E-4EBA-C046C3C8996B}"/>
              </a:ext>
            </a:extLst>
          </p:cNvPr>
          <p:cNvSpPr txBox="1">
            <a:spLocks/>
          </p:cNvSpPr>
          <p:nvPr/>
        </p:nvSpPr>
        <p:spPr>
          <a:xfrm>
            <a:off x="6490567" y="4998580"/>
            <a:ext cx="2915826" cy="392047"/>
          </a:xfrm>
          <a:prstGeom prst="rect">
            <a:avLst/>
          </a:prstGeom>
          <a:noFill/>
          <a:ln w="38100" cmpd="sng">
            <a:solidFill>
              <a:srgbClr val="0000FF"/>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1000"/>
          </a:p>
        </p:txBody>
      </p:sp>
      <p:sp>
        <p:nvSpPr>
          <p:cNvPr id="7" name="TextBox 6">
            <a:extLst>
              <a:ext uri="{FF2B5EF4-FFF2-40B4-BE49-F238E27FC236}">
                <a16:creationId xmlns:a16="http://schemas.microsoft.com/office/drawing/2014/main" id="{3EDBBF0A-8205-E9C4-6FF0-76DB9C40F2BC}"/>
              </a:ext>
            </a:extLst>
          </p:cNvPr>
          <p:cNvSpPr txBox="1"/>
          <p:nvPr/>
        </p:nvSpPr>
        <p:spPr>
          <a:xfrm>
            <a:off x="3615137" y="6180767"/>
            <a:ext cx="2579200" cy="369332"/>
          </a:xfrm>
          <a:prstGeom prst="rect">
            <a:avLst/>
          </a:prstGeom>
          <a:noFill/>
          <a:ln w="38100">
            <a:solidFill>
              <a:srgbClr val="7030A0"/>
            </a:solidFill>
          </a:ln>
        </p:spPr>
        <p:txBody>
          <a:bodyPr wrap="square" rtlCol="0">
            <a:spAutoFit/>
          </a:bodyPr>
          <a:lstStyle/>
          <a:p>
            <a:pPr algn="ctr"/>
            <a:r>
              <a:rPr lang="en-US" b="1"/>
              <a:t>UVIA pointing to OS </a:t>
            </a:r>
          </a:p>
        </p:txBody>
      </p:sp>
      <p:sp>
        <p:nvSpPr>
          <p:cNvPr id="8" name="TextBox 7">
            <a:extLst>
              <a:ext uri="{FF2B5EF4-FFF2-40B4-BE49-F238E27FC236}">
                <a16:creationId xmlns:a16="http://schemas.microsoft.com/office/drawing/2014/main" id="{0F453D3F-3E33-3C84-0B31-D0E9E8E3405D}"/>
              </a:ext>
            </a:extLst>
          </p:cNvPr>
          <p:cNvSpPr txBox="1"/>
          <p:nvPr/>
        </p:nvSpPr>
        <p:spPr>
          <a:xfrm>
            <a:off x="6229223" y="6180767"/>
            <a:ext cx="2579200" cy="369332"/>
          </a:xfrm>
          <a:prstGeom prst="rect">
            <a:avLst/>
          </a:prstGeom>
          <a:noFill/>
          <a:ln w="38100">
            <a:solidFill>
              <a:srgbClr val="D883FF"/>
            </a:solidFill>
          </a:ln>
        </p:spPr>
        <p:txBody>
          <a:bodyPr wrap="square" rtlCol="0">
            <a:spAutoFit/>
          </a:bodyPr>
          <a:lstStyle/>
          <a:p>
            <a:pPr algn="ctr"/>
            <a:r>
              <a:rPr lang="en-US" b="1"/>
              <a:t>OS relative to UVIA</a:t>
            </a:r>
          </a:p>
        </p:txBody>
      </p:sp>
      <p:sp>
        <p:nvSpPr>
          <p:cNvPr id="9" name="TextBox 8">
            <a:extLst>
              <a:ext uri="{FF2B5EF4-FFF2-40B4-BE49-F238E27FC236}">
                <a16:creationId xmlns:a16="http://schemas.microsoft.com/office/drawing/2014/main" id="{B6A09554-0EFD-E41F-4BEB-6DA283F709E8}"/>
              </a:ext>
            </a:extLst>
          </p:cNvPr>
          <p:cNvSpPr txBox="1"/>
          <p:nvPr/>
        </p:nvSpPr>
        <p:spPr>
          <a:xfrm>
            <a:off x="8843309" y="6180767"/>
            <a:ext cx="2579200" cy="369332"/>
          </a:xfrm>
          <a:prstGeom prst="rect">
            <a:avLst/>
          </a:prstGeom>
          <a:noFill/>
          <a:ln w="38100">
            <a:solidFill>
              <a:srgbClr val="0000FF"/>
            </a:solidFill>
          </a:ln>
        </p:spPr>
        <p:txBody>
          <a:bodyPr wrap="square" rtlCol="0">
            <a:spAutoFit/>
          </a:bodyPr>
          <a:lstStyle/>
          <a:p>
            <a:pPr algn="ctr"/>
            <a:r>
              <a:rPr lang="en-US" b="1"/>
              <a:t>Losses to radiance</a:t>
            </a:r>
          </a:p>
        </p:txBody>
      </p:sp>
      <p:sp>
        <p:nvSpPr>
          <p:cNvPr id="19" name="Rectangle 18">
            <a:extLst>
              <a:ext uri="{FF2B5EF4-FFF2-40B4-BE49-F238E27FC236}">
                <a16:creationId xmlns:a16="http://schemas.microsoft.com/office/drawing/2014/main" id="{3ACFD5B5-21E6-A183-C4DB-13FF681FD428}"/>
              </a:ext>
            </a:extLst>
          </p:cNvPr>
          <p:cNvSpPr/>
          <p:nvPr/>
        </p:nvSpPr>
        <p:spPr>
          <a:xfrm>
            <a:off x="6194337" y="2501033"/>
            <a:ext cx="1652195" cy="967724"/>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2F430388-6346-F4B5-D6EB-A66C0638DB3B}"/>
              </a:ext>
            </a:extLst>
          </p:cNvPr>
          <p:cNvCxnSpPr>
            <a:cxnSpLocks/>
          </p:cNvCxnSpPr>
          <p:nvPr/>
        </p:nvCxnSpPr>
        <p:spPr>
          <a:xfrm>
            <a:off x="11251124" y="2414233"/>
            <a:ext cx="751705" cy="1707592"/>
          </a:xfrm>
          <a:prstGeom prst="line">
            <a:avLst/>
          </a:prstGeom>
        </p:spPr>
        <p:style>
          <a:lnRef idx="1">
            <a:schemeClr val="dk1"/>
          </a:lnRef>
          <a:fillRef idx="0">
            <a:schemeClr val="dk1"/>
          </a:fillRef>
          <a:effectRef idx="0">
            <a:schemeClr val="dk1"/>
          </a:effectRef>
          <a:fontRef idx="minor">
            <a:schemeClr val="tx1"/>
          </a:fontRef>
        </p:style>
      </p:cxnSp>
      <p:sp>
        <p:nvSpPr>
          <p:cNvPr id="59" name="TextBox 58">
            <a:extLst>
              <a:ext uri="{FF2B5EF4-FFF2-40B4-BE49-F238E27FC236}">
                <a16:creationId xmlns:a16="http://schemas.microsoft.com/office/drawing/2014/main" id="{DFB351DE-62CE-CED4-CE85-2253F9DEF2E1}"/>
              </a:ext>
            </a:extLst>
          </p:cNvPr>
          <p:cNvSpPr txBox="1"/>
          <p:nvPr/>
        </p:nvSpPr>
        <p:spPr>
          <a:xfrm>
            <a:off x="2551098" y="6180767"/>
            <a:ext cx="1077112" cy="369332"/>
          </a:xfrm>
          <a:prstGeom prst="rect">
            <a:avLst/>
          </a:prstGeom>
          <a:noFill/>
          <a:ln w="9525">
            <a:noFill/>
          </a:ln>
        </p:spPr>
        <p:txBody>
          <a:bodyPr wrap="square" rtlCol="0">
            <a:spAutoFit/>
          </a:bodyPr>
          <a:lstStyle/>
          <a:p>
            <a:pPr algn="ctr"/>
            <a:r>
              <a:rPr lang="en-US" b="1"/>
              <a:t>Legend: </a:t>
            </a:r>
          </a:p>
        </p:txBody>
      </p:sp>
    </p:spTree>
    <p:extLst>
      <p:ext uri="{BB962C8B-B14F-4D97-AF65-F5344CB8AC3E}">
        <p14:creationId xmlns:p14="http://schemas.microsoft.com/office/powerpoint/2010/main" val="3545265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1306" t="9659" r="1194" b="13513"/>
          <a:stretch/>
        </p:blipFill>
        <p:spPr>
          <a:xfrm>
            <a:off x="31542" y="1937970"/>
            <a:ext cx="6167444" cy="605731"/>
          </a:xfrm>
          <a:prstGeom prst="rect">
            <a:avLst/>
          </a:prstGeom>
        </p:spPr>
      </p:pic>
      <p:sp>
        <p:nvSpPr>
          <p:cNvPr id="2" name="Title 1">
            <a:extLst>
              <a:ext uri="{FF2B5EF4-FFF2-40B4-BE49-F238E27FC236}">
                <a16:creationId xmlns:a16="http://schemas.microsoft.com/office/drawing/2014/main" id="{96563E90-6457-7817-3130-64BAD3AD678A}"/>
              </a:ext>
            </a:extLst>
          </p:cNvPr>
          <p:cNvSpPr>
            <a:spLocks noGrp="1"/>
          </p:cNvSpPr>
          <p:nvPr>
            <p:ph type="title"/>
          </p:nvPr>
        </p:nvSpPr>
        <p:spPr>
          <a:xfrm>
            <a:off x="276352" y="180521"/>
            <a:ext cx="11304437" cy="544886"/>
          </a:xfrm>
        </p:spPr>
        <p:txBody>
          <a:bodyPr/>
          <a:lstStyle/>
          <a:p>
            <a:r>
              <a:rPr lang="en-US" sz="2200"/>
              <a:t>Setup of MC Simulation – Ray Tracing and OS Irradiance Evaluation</a:t>
            </a:r>
          </a:p>
        </p:txBody>
      </p:sp>
      <p:sp>
        <p:nvSpPr>
          <p:cNvPr id="5" name="Slide Number Placeholder 4">
            <a:extLst>
              <a:ext uri="{FF2B5EF4-FFF2-40B4-BE49-F238E27FC236}">
                <a16:creationId xmlns:a16="http://schemas.microsoft.com/office/drawing/2014/main" id="{410C71CC-9AA7-E558-C560-4FBD7ABD25D9}"/>
              </a:ext>
            </a:extLst>
          </p:cNvPr>
          <p:cNvSpPr>
            <a:spLocks noGrp="1"/>
          </p:cNvSpPr>
          <p:nvPr>
            <p:ph type="sldNum" sz="quarter" idx="14"/>
          </p:nvPr>
        </p:nvSpPr>
        <p:spPr/>
        <p:txBody>
          <a:bodyPr/>
          <a:lstStyle/>
          <a:p>
            <a:pPr algn="ctr"/>
            <a:fld id="{2D04F4CF-F641-6E4E-8F87-8EB8AA2BFA51}" type="slidenum">
              <a:rPr lang="en-US" smtClean="0"/>
              <a:pPr algn="ctr"/>
              <a:t>22</a:t>
            </a:fld>
            <a:endParaRPr lang="en-US"/>
          </a:p>
        </p:txBody>
      </p:sp>
      <p:sp>
        <p:nvSpPr>
          <p:cNvPr id="3" name="Text Placeholder 2">
            <a:extLst>
              <a:ext uri="{FF2B5EF4-FFF2-40B4-BE49-F238E27FC236}">
                <a16:creationId xmlns:a16="http://schemas.microsoft.com/office/drawing/2014/main" id="{E374300F-1D63-AF32-49C4-B111D4E7F835}"/>
              </a:ext>
            </a:extLst>
          </p:cNvPr>
          <p:cNvSpPr txBox="1">
            <a:spLocks/>
          </p:cNvSpPr>
          <p:nvPr/>
        </p:nvSpPr>
        <p:spPr>
          <a:xfrm>
            <a:off x="6366035" y="6063819"/>
            <a:ext cx="5727994" cy="485194"/>
          </a:xfrm>
          <a:prstGeom prst="rect">
            <a:avLst/>
          </a:prstGeom>
          <a:ln w="25400">
            <a:solidFill>
              <a:srgbClr val="00B050"/>
            </a:solidFill>
          </a:ln>
        </p:spPr>
        <p:txBody>
          <a:bodyPr lIns="91440" tIns="45720" rIns="91440" bIns="45720" anchor="ct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sz="1400">
                <a:solidFill>
                  <a:srgbClr val="00B050"/>
                </a:solidFill>
                <a:ea typeface="+mn-lt"/>
                <a:cs typeface="+mn-lt"/>
              </a:rPr>
              <a:t>Python codes and ZOS-API establish the software infrastructure for MC modeling/simulations</a:t>
            </a:r>
          </a:p>
        </p:txBody>
      </p:sp>
      <p:pic>
        <p:nvPicPr>
          <p:cNvPr id="8" name="Picture 7">
            <a:extLst>
              <a:ext uri="{FF2B5EF4-FFF2-40B4-BE49-F238E27FC236}">
                <a16:creationId xmlns:a16="http://schemas.microsoft.com/office/drawing/2014/main" id="{2CFAC194-3B5B-C85E-BBC9-F3C4D45BC954}"/>
              </a:ext>
            </a:extLst>
          </p:cNvPr>
          <p:cNvPicPr>
            <a:picLocks noChangeAspect="1"/>
          </p:cNvPicPr>
          <p:nvPr/>
        </p:nvPicPr>
        <p:blipFill>
          <a:blip r:embed="rId3"/>
          <a:stretch>
            <a:fillRect/>
          </a:stretch>
        </p:blipFill>
        <p:spPr>
          <a:xfrm>
            <a:off x="6216300" y="1861231"/>
            <a:ext cx="5727994" cy="4112108"/>
          </a:xfrm>
          <a:prstGeom prst="rect">
            <a:avLst/>
          </a:prstGeom>
        </p:spPr>
      </p:pic>
      <p:grpSp>
        <p:nvGrpSpPr>
          <p:cNvPr id="11" name="Group 10">
            <a:extLst>
              <a:ext uri="{FF2B5EF4-FFF2-40B4-BE49-F238E27FC236}">
                <a16:creationId xmlns:a16="http://schemas.microsoft.com/office/drawing/2014/main" id="{6EB899E1-91D2-5F7A-EC97-0441A130D195}"/>
              </a:ext>
            </a:extLst>
          </p:cNvPr>
          <p:cNvGrpSpPr/>
          <p:nvPr/>
        </p:nvGrpSpPr>
        <p:grpSpPr>
          <a:xfrm>
            <a:off x="102181" y="2724121"/>
            <a:ext cx="6096805" cy="2751939"/>
            <a:chOff x="6052472" y="2467503"/>
            <a:chExt cx="6096805" cy="2751939"/>
          </a:xfrm>
        </p:grpSpPr>
        <p:pic>
          <p:nvPicPr>
            <p:cNvPr id="13" name="Picture 12" descr="Chart, pie chart&#10;&#10;Description automatically generated">
              <a:extLst>
                <a:ext uri="{FF2B5EF4-FFF2-40B4-BE49-F238E27FC236}">
                  <a16:creationId xmlns:a16="http://schemas.microsoft.com/office/drawing/2014/main" id="{2846227F-950B-FB7B-BC6A-CFEEF823B0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06231" y="2710329"/>
              <a:ext cx="3343046" cy="2509113"/>
            </a:xfrm>
            <a:prstGeom prst="rect">
              <a:avLst/>
            </a:prstGeom>
          </p:spPr>
        </p:pic>
        <p:sp>
          <p:nvSpPr>
            <p:cNvPr id="20" name="TextBox 19">
              <a:extLst>
                <a:ext uri="{FF2B5EF4-FFF2-40B4-BE49-F238E27FC236}">
                  <a16:creationId xmlns:a16="http://schemas.microsoft.com/office/drawing/2014/main" id="{8CF89AEB-808C-8ABD-E04E-A9D00ACB81C8}"/>
                </a:ext>
              </a:extLst>
            </p:cNvPr>
            <p:cNvSpPr txBox="1"/>
            <p:nvPr/>
          </p:nvSpPr>
          <p:spPr>
            <a:xfrm>
              <a:off x="7757756" y="2467503"/>
              <a:ext cx="2684646" cy="292388"/>
            </a:xfrm>
            <a:prstGeom prst="rect">
              <a:avLst/>
            </a:prstGeom>
            <a:noFill/>
          </p:spPr>
          <p:txBody>
            <a:bodyPr wrap="none" rtlCol="0">
              <a:spAutoFit/>
            </a:bodyPr>
            <a:lstStyle/>
            <a:p>
              <a:r>
                <a:rPr lang="en-US" sz="1300"/>
                <a:t>@Step 11 (Base + Step 1 thru 11)</a:t>
              </a:r>
            </a:p>
          </p:txBody>
        </p:sp>
        <p:pic>
          <p:nvPicPr>
            <p:cNvPr id="12" name="Picture 11" descr="Chart, pie chart&#10;&#10;Description automatically generated">
              <a:extLst>
                <a:ext uri="{FF2B5EF4-FFF2-40B4-BE49-F238E27FC236}">
                  <a16:creationId xmlns:a16="http://schemas.microsoft.com/office/drawing/2014/main" id="{CEECC528-6261-8E92-92AD-AE0FB387FA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52472" y="2709965"/>
              <a:ext cx="3343046" cy="2509113"/>
            </a:xfrm>
            <a:prstGeom prst="rect">
              <a:avLst/>
            </a:prstGeom>
          </p:spPr>
        </p:pic>
        <p:sp>
          <p:nvSpPr>
            <p:cNvPr id="16" name="TextBox 15">
              <a:extLst>
                <a:ext uri="{FF2B5EF4-FFF2-40B4-BE49-F238E27FC236}">
                  <a16:creationId xmlns:a16="http://schemas.microsoft.com/office/drawing/2014/main" id="{F7360067-C0A1-7CF7-AABE-2826802B1594}"/>
                </a:ext>
              </a:extLst>
            </p:cNvPr>
            <p:cNvSpPr txBox="1"/>
            <p:nvPr/>
          </p:nvSpPr>
          <p:spPr>
            <a:xfrm>
              <a:off x="7053368" y="2692465"/>
              <a:ext cx="1361286" cy="292388"/>
            </a:xfrm>
            <a:prstGeom prst="rect">
              <a:avLst/>
            </a:prstGeom>
            <a:noFill/>
          </p:spPr>
          <p:txBody>
            <a:bodyPr wrap="square">
              <a:spAutoFit/>
            </a:bodyPr>
            <a:lstStyle/>
            <a:p>
              <a:pPr algn="ctr"/>
              <a:r>
                <a:rPr lang="en-US" sz="1300"/>
                <a:t>Reference</a:t>
              </a:r>
            </a:p>
          </p:txBody>
        </p:sp>
        <p:sp>
          <p:nvSpPr>
            <p:cNvPr id="17" name="TextBox 16">
              <a:extLst>
                <a:ext uri="{FF2B5EF4-FFF2-40B4-BE49-F238E27FC236}">
                  <a16:creationId xmlns:a16="http://schemas.microsoft.com/office/drawing/2014/main" id="{32B2852E-7C60-0C78-1EB6-3FDF5649D42F}"/>
                </a:ext>
              </a:extLst>
            </p:cNvPr>
            <p:cNvSpPr txBox="1"/>
            <p:nvPr/>
          </p:nvSpPr>
          <p:spPr>
            <a:xfrm>
              <a:off x="9861881" y="2703350"/>
              <a:ext cx="1361286" cy="292388"/>
            </a:xfrm>
            <a:prstGeom prst="rect">
              <a:avLst/>
            </a:prstGeom>
            <a:noFill/>
          </p:spPr>
          <p:txBody>
            <a:bodyPr wrap="square">
              <a:spAutoFit/>
            </a:bodyPr>
            <a:lstStyle/>
            <a:p>
              <a:pPr algn="ctr"/>
              <a:r>
                <a:rPr lang="en-US" sz="1300"/>
                <a:t>MC1</a:t>
              </a:r>
            </a:p>
          </p:txBody>
        </p:sp>
      </p:grpSp>
      <p:sp>
        <p:nvSpPr>
          <p:cNvPr id="10" name="TextBox 9">
            <a:extLst>
              <a:ext uri="{FF2B5EF4-FFF2-40B4-BE49-F238E27FC236}">
                <a16:creationId xmlns:a16="http://schemas.microsoft.com/office/drawing/2014/main" id="{1D59DC1D-91A4-111B-D4D1-004407C84E07}"/>
              </a:ext>
            </a:extLst>
          </p:cNvPr>
          <p:cNvSpPr txBox="1"/>
          <p:nvPr/>
        </p:nvSpPr>
        <p:spPr>
          <a:xfrm>
            <a:off x="31542" y="794182"/>
            <a:ext cx="11549247" cy="1052468"/>
          </a:xfrm>
          <a:prstGeom prst="rect">
            <a:avLst/>
          </a:prstGeom>
          <a:noFill/>
        </p:spPr>
        <p:txBody>
          <a:bodyPr wrap="square" rtlCol="0">
            <a:spAutoFit/>
          </a:bodyPr>
          <a:lstStyle/>
          <a:p>
            <a:pPr marL="342900" indent="-342900">
              <a:spcAft>
                <a:spcPts val="500"/>
              </a:spcAft>
              <a:buFont typeface="Arial" panose="020B0604020202020204" pitchFamily="34" charset="0"/>
              <a:buChar char="•"/>
            </a:pPr>
            <a:r>
              <a:rPr lang="en-US" sz="1500"/>
              <a:t>MC Simulation allows for Manufacturing, Alignment/Assembly errors and OS uncertainty to evaluate OS Irradiance</a:t>
            </a:r>
          </a:p>
          <a:p>
            <a:pPr marL="800100" lvl="1" indent="-342900">
              <a:lnSpc>
                <a:spcPct val="114000"/>
              </a:lnSpc>
              <a:buFont typeface="Arial" panose="020B0604020202020204" pitchFamily="34" charset="0"/>
              <a:buChar char="‒"/>
            </a:pPr>
            <a:r>
              <a:rPr lang="en-US" sz="1300"/>
              <a:t>Target Design Value (480 W/m</a:t>
            </a:r>
            <a:r>
              <a:rPr lang="en-US" sz="1300" baseline="30000"/>
              <a:t>2</a:t>
            </a:r>
            <a:r>
              <a:rPr lang="en-US" sz="1300"/>
              <a:t>) above the requirement (375 W/m</a:t>
            </a:r>
            <a:r>
              <a:rPr lang="en-US" sz="1300" baseline="30000"/>
              <a:t>2</a:t>
            </a:r>
            <a:r>
              <a:rPr lang="en-US" sz="1300"/>
              <a:t>) is set to compensate for irradiance reduction arising from other errors</a:t>
            </a:r>
          </a:p>
          <a:p>
            <a:pPr marL="800100" lvl="1" indent="-342900">
              <a:lnSpc>
                <a:spcPct val="114000"/>
              </a:lnSpc>
              <a:buFont typeface="Arial" panose="020B0604020202020204" pitchFamily="34" charset="0"/>
              <a:buChar char="‒"/>
            </a:pPr>
            <a:r>
              <a:rPr lang="en-US" sz="1300"/>
              <a:t>Base and Lid reference + Manufacturing + Alignment/Assembly + OS Uncertainty</a:t>
            </a:r>
          </a:p>
          <a:p>
            <a:pPr marL="800100" lvl="1" indent="-342900">
              <a:lnSpc>
                <a:spcPct val="114000"/>
              </a:lnSpc>
              <a:buFont typeface="Arial" panose="020B0604020202020204" pitchFamily="34" charset="0"/>
              <a:buChar char="‒"/>
            </a:pPr>
            <a:r>
              <a:rPr lang="en-US" sz="1300"/>
              <a:t>Base illumination plus 11 Lid Ring translations, 25 mm each step, &gt;480 W/m</a:t>
            </a:r>
            <a:r>
              <a:rPr lang="en-US" sz="1300" baseline="30000"/>
              <a:t>2</a:t>
            </a:r>
            <a:r>
              <a:rPr lang="en-US" sz="1300"/>
              <a:t> </a:t>
            </a:r>
            <a:endParaRPr lang="en-US" sz="1500"/>
          </a:p>
        </p:txBody>
      </p:sp>
      <p:sp>
        <p:nvSpPr>
          <p:cNvPr id="4" name="Rectangle 3"/>
          <p:cNvSpPr/>
          <p:nvPr/>
        </p:nvSpPr>
        <p:spPr>
          <a:xfrm>
            <a:off x="1995055" y="2079921"/>
            <a:ext cx="1681018" cy="46378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173221" y="2079921"/>
            <a:ext cx="592744" cy="46378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3A04C9C-3B1A-32AC-9909-A0FFE298BBD4}"/>
              </a:ext>
            </a:extLst>
          </p:cNvPr>
          <p:cNvPicPr>
            <a:picLocks noChangeAspect="1"/>
          </p:cNvPicPr>
          <p:nvPr/>
        </p:nvPicPr>
        <p:blipFill>
          <a:blip r:embed="rId6"/>
          <a:stretch>
            <a:fillRect/>
          </a:stretch>
        </p:blipFill>
        <p:spPr>
          <a:xfrm>
            <a:off x="238282" y="5566106"/>
            <a:ext cx="5870645" cy="867194"/>
          </a:xfrm>
          <a:prstGeom prst="rect">
            <a:avLst/>
          </a:prstGeom>
        </p:spPr>
      </p:pic>
    </p:spTree>
    <p:extLst>
      <p:ext uri="{BB962C8B-B14F-4D97-AF65-F5344CB8AC3E}">
        <p14:creationId xmlns:p14="http://schemas.microsoft.com/office/powerpoint/2010/main" val="2299308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E2CCC-3E76-B0E9-439D-1834B12E61E0}"/>
              </a:ext>
            </a:extLst>
          </p:cNvPr>
          <p:cNvSpPr>
            <a:spLocks noGrp="1"/>
          </p:cNvSpPr>
          <p:nvPr>
            <p:ph type="title"/>
          </p:nvPr>
        </p:nvSpPr>
        <p:spPr/>
        <p:txBody>
          <a:bodyPr lIns="91440" tIns="45720" rIns="91440" bIns="45720" anchor="t"/>
          <a:lstStyle/>
          <a:p>
            <a:r>
              <a:rPr lang="en-US" dirty="0"/>
              <a:t>Verifying performance of LED with no space heritage</a:t>
            </a:r>
          </a:p>
        </p:txBody>
      </p:sp>
      <p:sp>
        <p:nvSpPr>
          <p:cNvPr id="4" name="Slide Number Placeholder 3">
            <a:extLst>
              <a:ext uri="{FF2B5EF4-FFF2-40B4-BE49-F238E27FC236}">
                <a16:creationId xmlns:a16="http://schemas.microsoft.com/office/drawing/2014/main" id="{F7F6F072-6A18-4E8C-EC93-9C6D519F1928}"/>
              </a:ext>
            </a:extLst>
          </p:cNvPr>
          <p:cNvSpPr>
            <a:spLocks noGrp="1"/>
          </p:cNvSpPr>
          <p:nvPr>
            <p:ph type="sldNum" sz="quarter" idx="14"/>
          </p:nvPr>
        </p:nvSpPr>
        <p:spPr/>
        <p:txBody>
          <a:bodyPr/>
          <a:lstStyle/>
          <a:p>
            <a:pPr algn="ctr"/>
            <a:fld id="{2D04F4CF-F641-6E4E-8F87-8EB8AA2BFA51}" type="slidenum">
              <a:rPr lang="en-US" smtClean="0"/>
              <a:pPr algn="ctr"/>
              <a:t>23</a:t>
            </a:fld>
            <a:endParaRPr lang="en-US"/>
          </a:p>
        </p:txBody>
      </p:sp>
      <p:pic>
        <p:nvPicPr>
          <p:cNvPr id="14" name="Picture 13">
            <a:extLst>
              <a:ext uri="{FF2B5EF4-FFF2-40B4-BE49-F238E27FC236}">
                <a16:creationId xmlns:a16="http://schemas.microsoft.com/office/drawing/2014/main" id="{4E0656FD-B21E-FB66-A581-4657BD77C078}"/>
              </a:ext>
            </a:extLst>
          </p:cNvPr>
          <p:cNvPicPr>
            <a:picLocks noChangeAspect="1"/>
          </p:cNvPicPr>
          <p:nvPr/>
        </p:nvPicPr>
        <p:blipFill>
          <a:blip r:embed="rId2"/>
          <a:stretch>
            <a:fillRect/>
          </a:stretch>
        </p:blipFill>
        <p:spPr>
          <a:xfrm>
            <a:off x="4331000" y="1348684"/>
            <a:ext cx="3887157" cy="2415489"/>
          </a:xfrm>
          <a:prstGeom prst="rect">
            <a:avLst/>
          </a:prstGeom>
        </p:spPr>
      </p:pic>
      <p:pic>
        <p:nvPicPr>
          <p:cNvPr id="7" name="Picture 6">
            <a:extLst>
              <a:ext uri="{FF2B5EF4-FFF2-40B4-BE49-F238E27FC236}">
                <a16:creationId xmlns:a16="http://schemas.microsoft.com/office/drawing/2014/main" id="{F7C14EF6-0DAD-843F-EA53-7F484D7E4BED}"/>
              </a:ext>
            </a:extLst>
          </p:cNvPr>
          <p:cNvPicPr>
            <a:picLocks noChangeAspect="1"/>
          </p:cNvPicPr>
          <p:nvPr/>
        </p:nvPicPr>
        <p:blipFill>
          <a:blip r:embed="rId3"/>
          <a:stretch>
            <a:fillRect/>
          </a:stretch>
        </p:blipFill>
        <p:spPr>
          <a:xfrm>
            <a:off x="8458200" y="1393432"/>
            <a:ext cx="2743476" cy="2415489"/>
          </a:xfrm>
          <a:prstGeom prst="rect">
            <a:avLst/>
          </a:prstGeom>
        </p:spPr>
      </p:pic>
      <p:pic>
        <p:nvPicPr>
          <p:cNvPr id="9" name="Picture 8">
            <a:extLst>
              <a:ext uri="{FF2B5EF4-FFF2-40B4-BE49-F238E27FC236}">
                <a16:creationId xmlns:a16="http://schemas.microsoft.com/office/drawing/2014/main" id="{ADC00D1E-5328-12D5-0604-2841BEA32531}"/>
              </a:ext>
            </a:extLst>
          </p:cNvPr>
          <p:cNvPicPr>
            <a:picLocks noChangeAspect="1"/>
          </p:cNvPicPr>
          <p:nvPr/>
        </p:nvPicPr>
        <p:blipFill>
          <a:blip r:embed="rId4"/>
          <a:stretch>
            <a:fillRect/>
          </a:stretch>
        </p:blipFill>
        <p:spPr>
          <a:xfrm>
            <a:off x="685800" y="1295400"/>
            <a:ext cx="3288045" cy="2456372"/>
          </a:xfrm>
          <a:prstGeom prst="rect">
            <a:avLst/>
          </a:prstGeom>
        </p:spPr>
      </p:pic>
      <p:sp>
        <p:nvSpPr>
          <p:cNvPr id="10" name="TextBox 9">
            <a:extLst>
              <a:ext uri="{FF2B5EF4-FFF2-40B4-BE49-F238E27FC236}">
                <a16:creationId xmlns:a16="http://schemas.microsoft.com/office/drawing/2014/main" id="{96601800-006C-9163-8DAE-5418053EB213}"/>
              </a:ext>
            </a:extLst>
          </p:cNvPr>
          <p:cNvSpPr txBox="1"/>
          <p:nvPr/>
        </p:nvSpPr>
        <p:spPr>
          <a:xfrm>
            <a:off x="1898800" y="3646997"/>
            <a:ext cx="914400" cy="209549"/>
          </a:xfrm>
          <a:prstGeom prst="rect">
            <a:avLst/>
          </a:prstGeom>
          <a:noFill/>
          <a:ln>
            <a:noFill/>
          </a:ln>
          <a:effectLst/>
        </p:spPr>
        <p:txBody>
          <a:bodyPr spcFirstLastPara="1" wrap="none" lIns="26775" tIns="26775" rIns="26775" bIns="26775" rtlCol="0" anchor="t" anchorCtr="0">
            <a:noAutofit/>
          </a:bodyPr>
          <a:lstStyle/>
          <a:p>
            <a:pPr algn="ctr"/>
            <a:r>
              <a:rPr lang="en-US" sz="1200" dirty="0"/>
              <a:t>Hours</a:t>
            </a:r>
          </a:p>
        </p:txBody>
      </p:sp>
      <p:sp>
        <p:nvSpPr>
          <p:cNvPr id="11" name="Oval 10">
            <a:extLst>
              <a:ext uri="{FF2B5EF4-FFF2-40B4-BE49-F238E27FC236}">
                <a16:creationId xmlns:a16="http://schemas.microsoft.com/office/drawing/2014/main" id="{566139D7-0ADB-2A90-7C70-BD0C6083F8B1}"/>
              </a:ext>
            </a:extLst>
          </p:cNvPr>
          <p:cNvSpPr/>
          <p:nvPr/>
        </p:nvSpPr>
        <p:spPr>
          <a:xfrm>
            <a:off x="3064720" y="3427921"/>
            <a:ext cx="786705" cy="3238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73B21BF-E4D7-C9CA-9BA1-2D1AE4BD766A}"/>
              </a:ext>
            </a:extLst>
          </p:cNvPr>
          <p:cNvSpPr txBox="1"/>
          <p:nvPr/>
        </p:nvSpPr>
        <p:spPr>
          <a:xfrm>
            <a:off x="868695" y="837121"/>
            <a:ext cx="3124200" cy="552594"/>
          </a:xfrm>
          <a:prstGeom prst="rect">
            <a:avLst/>
          </a:prstGeom>
          <a:noFill/>
          <a:ln>
            <a:noFill/>
          </a:ln>
          <a:effectLst/>
        </p:spPr>
        <p:txBody>
          <a:bodyPr spcFirstLastPara="1" wrap="square" lIns="26775" tIns="26775" rIns="26775" bIns="26775" rtlCol="0" anchor="t" anchorCtr="0">
            <a:noAutofit/>
          </a:bodyPr>
          <a:lstStyle/>
          <a:p>
            <a:pPr algn="ctr"/>
            <a:r>
              <a:rPr lang="en-US" sz="1400" b="1" dirty="0"/>
              <a:t>Optical power doesn’t drop too much over long periods</a:t>
            </a:r>
          </a:p>
        </p:txBody>
      </p:sp>
      <p:sp>
        <p:nvSpPr>
          <p:cNvPr id="16" name="TextBox 15">
            <a:extLst>
              <a:ext uri="{FF2B5EF4-FFF2-40B4-BE49-F238E27FC236}">
                <a16:creationId xmlns:a16="http://schemas.microsoft.com/office/drawing/2014/main" id="{89B512D4-32EA-7C93-50B1-282B52ADB4DE}"/>
              </a:ext>
            </a:extLst>
          </p:cNvPr>
          <p:cNvSpPr txBox="1"/>
          <p:nvPr/>
        </p:nvSpPr>
        <p:spPr>
          <a:xfrm>
            <a:off x="4712478" y="837121"/>
            <a:ext cx="3124200" cy="552594"/>
          </a:xfrm>
          <a:prstGeom prst="rect">
            <a:avLst/>
          </a:prstGeom>
          <a:noFill/>
          <a:ln>
            <a:noFill/>
          </a:ln>
          <a:effectLst/>
        </p:spPr>
        <p:txBody>
          <a:bodyPr spcFirstLastPara="1" wrap="square" lIns="26775" tIns="26775" rIns="26775" bIns="26775" rtlCol="0" anchor="t" anchorCtr="0">
            <a:noAutofit/>
          </a:bodyPr>
          <a:lstStyle/>
          <a:p>
            <a:pPr algn="ctr"/>
            <a:r>
              <a:rPr lang="en-US" sz="1400" b="1" dirty="0"/>
              <a:t>Spectral emission is what the datasheet claims it is</a:t>
            </a:r>
          </a:p>
        </p:txBody>
      </p:sp>
      <p:sp>
        <p:nvSpPr>
          <p:cNvPr id="17" name="TextBox 16">
            <a:extLst>
              <a:ext uri="{FF2B5EF4-FFF2-40B4-BE49-F238E27FC236}">
                <a16:creationId xmlns:a16="http://schemas.microsoft.com/office/drawing/2014/main" id="{FB50BE80-A117-0531-0F7F-8DEED7E9429A}"/>
              </a:ext>
            </a:extLst>
          </p:cNvPr>
          <p:cNvSpPr txBox="1"/>
          <p:nvPr/>
        </p:nvSpPr>
        <p:spPr>
          <a:xfrm>
            <a:off x="8173857" y="837121"/>
            <a:ext cx="3124200" cy="552594"/>
          </a:xfrm>
          <a:prstGeom prst="rect">
            <a:avLst/>
          </a:prstGeom>
          <a:noFill/>
          <a:ln>
            <a:noFill/>
          </a:ln>
          <a:effectLst/>
        </p:spPr>
        <p:txBody>
          <a:bodyPr spcFirstLastPara="1" wrap="square" lIns="26775" tIns="26775" rIns="26775" bIns="26775" rtlCol="0" anchor="t" anchorCtr="0">
            <a:noAutofit/>
          </a:bodyPr>
          <a:lstStyle/>
          <a:p>
            <a:pPr algn="ctr"/>
            <a:r>
              <a:rPr lang="en-US" sz="1400" b="1" dirty="0"/>
              <a:t>Spectral emission doesn’t change too much with temperature changes</a:t>
            </a:r>
          </a:p>
        </p:txBody>
      </p:sp>
      <p:graphicFrame>
        <p:nvGraphicFramePr>
          <p:cNvPr id="18" name="Chart 17">
            <a:extLst>
              <a:ext uri="{FF2B5EF4-FFF2-40B4-BE49-F238E27FC236}">
                <a16:creationId xmlns:a16="http://schemas.microsoft.com/office/drawing/2014/main" id="{C3A431F1-EEE1-B4FB-FFE5-650ECE4A774D}"/>
              </a:ext>
            </a:extLst>
          </p:cNvPr>
          <p:cNvGraphicFramePr>
            <a:graphicFrameLocks/>
          </p:cNvGraphicFramePr>
          <p:nvPr>
            <p:extLst>
              <p:ext uri="{D42A27DB-BD31-4B8C-83A1-F6EECF244321}">
                <p14:modId xmlns:p14="http://schemas.microsoft.com/office/powerpoint/2010/main" val="3975917245"/>
              </p:ext>
            </p:extLst>
          </p:nvPr>
        </p:nvGraphicFramePr>
        <p:xfrm>
          <a:off x="152400" y="4478669"/>
          <a:ext cx="4038600" cy="206129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a:extLst>
              <a:ext uri="{FF2B5EF4-FFF2-40B4-BE49-F238E27FC236}">
                <a16:creationId xmlns:a16="http://schemas.microsoft.com/office/drawing/2014/main" id="{8F442366-EC09-B883-743F-91E19ED04EBC}"/>
              </a:ext>
            </a:extLst>
          </p:cNvPr>
          <p:cNvGraphicFramePr>
            <a:graphicFrameLocks/>
          </p:cNvGraphicFramePr>
          <p:nvPr>
            <p:extLst>
              <p:ext uri="{D42A27DB-BD31-4B8C-83A1-F6EECF244321}">
                <p14:modId xmlns:p14="http://schemas.microsoft.com/office/powerpoint/2010/main" val="2679593917"/>
              </p:ext>
            </p:extLst>
          </p:nvPr>
        </p:nvGraphicFramePr>
        <p:xfrm>
          <a:off x="4419600" y="4438812"/>
          <a:ext cx="4038600" cy="210115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0" name="Chart 19">
            <a:extLst>
              <a:ext uri="{FF2B5EF4-FFF2-40B4-BE49-F238E27FC236}">
                <a16:creationId xmlns:a16="http://schemas.microsoft.com/office/drawing/2014/main" id="{5006BC4B-384A-5676-AE62-BBB6C3473155}"/>
              </a:ext>
            </a:extLst>
          </p:cNvPr>
          <p:cNvGraphicFramePr>
            <a:graphicFrameLocks/>
          </p:cNvGraphicFramePr>
          <p:nvPr>
            <p:extLst>
              <p:ext uri="{D42A27DB-BD31-4B8C-83A1-F6EECF244321}">
                <p14:modId xmlns:p14="http://schemas.microsoft.com/office/powerpoint/2010/main" val="2329462687"/>
              </p:ext>
            </p:extLst>
          </p:nvPr>
        </p:nvGraphicFramePr>
        <p:xfrm>
          <a:off x="8458200" y="4343400"/>
          <a:ext cx="3581400" cy="2334079"/>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a:extLst>
              <a:ext uri="{FF2B5EF4-FFF2-40B4-BE49-F238E27FC236}">
                <a16:creationId xmlns:a16="http://schemas.microsoft.com/office/drawing/2014/main" id="{A804000E-836E-0C4A-FB50-75BAA066A91F}"/>
              </a:ext>
            </a:extLst>
          </p:cNvPr>
          <p:cNvSpPr txBox="1"/>
          <p:nvPr/>
        </p:nvSpPr>
        <p:spPr>
          <a:xfrm>
            <a:off x="868695" y="4067103"/>
            <a:ext cx="3124200" cy="552594"/>
          </a:xfrm>
          <a:prstGeom prst="rect">
            <a:avLst/>
          </a:prstGeom>
          <a:noFill/>
          <a:ln>
            <a:noFill/>
          </a:ln>
          <a:effectLst/>
        </p:spPr>
        <p:txBody>
          <a:bodyPr spcFirstLastPara="1" wrap="square" lIns="26775" tIns="26775" rIns="26775" bIns="26775" rtlCol="0" anchor="t" anchorCtr="0">
            <a:noAutofit/>
          </a:bodyPr>
          <a:lstStyle/>
          <a:p>
            <a:pPr algn="ctr"/>
            <a:r>
              <a:rPr lang="en-US" sz="1400" b="1" dirty="0"/>
              <a:t>Absolute irradiance out of LED is what we expect (it was more!)</a:t>
            </a:r>
          </a:p>
        </p:txBody>
      </p:sp>
      <p:sp>
        <p:nvSpPr>
          <p:cNvPr id="22" name="TextBox 21">
            <a:extLst>
              <a:ext uri="{FF2B5EF4-FFF2-40B4-BE49-F238E27FC236}">
                <a16:creationId xmlns:a16="http://schemas.microsoft.com/office/drawing/2014/main" id="{FACDB61C-CBDB-4D3E-6C41-31BCF10A2102}"/>
              </a:ext>
            </a:extLst>
          </p:cNvPr>
          <p:cNvSpPr txBox="1"/>
          <p:nvPr/>
        </p:nvSpPr>
        <p:spPr>
          <a:xfrm>
            <a:off x="4749210" y="4048054"/>
            <a:ext cx="3124200" cy="552594"/>
          </a:xfrm>
          <a:prstGeom prst="rect">
            <a:avLst/>
          </a:prstGeom>
          <a:noFill/>
          <a:ln>
            <a:noFill/>
          </a:ln>
          <a:effectLst/>
        </p:spPr>
        <p:txBody>
          <a:bodyPr spcFirstLastPara="1" wrap="square" lIns="26775" tIns="26775" rIns="26775" bIns="26775" rtlCol="0" anchor="t" anchorCtr="0">
            <a:noAutofit/>
          </a:bodyPr>
          <a:lstStyle/>
          <a:p>
            <a:pPr algn="ctr"/>
            <a:r>
              <a:rPr lang="en-US" sz="1400" b="1" dirty="0"/>
              <a:t>Model </a:t>
            </a:r>
            <a:r>
              <a:rPr lang="en-US" sz="1400" b="1"/>
              <a:t>and measurement match with </a:t>
            </a:r>
            <a:endParaRPr lang="en-US" sz="1400" b="1" dirty="0"/>
          </a:p>
        </p:txBody>
      </p:sp>
    </p:spTree>
    <p:extLst>
      <p:ext uri="{BB962C8B-B14F-4D97-AF65-F5344CB8AC3E}">
        <p14:creationId xmlns:p14="http://schemas.microsoft.com/office/powerpoint/2010/main" val="1029333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66808E-90DD-AC5D-DE83-854ADC2524E8}"/>
              </a:ext>
            </a:extLst>
          </p:cNvPr>
          <p:cNvPicPr>
            <a:picLocks noChangeAspect="1"/>
          </p:cNvPicPr>
          <p:nvPr/>
        </p:nvPicPr>
        <p:blipFill>
          <a:blip r:embed="rId3"/>
          <a:stretch>
            <a:fillRect/>
          </a:stretch>
        </p:blipFill>
        <p:spPr>
          <a:xfrm>
            <a:off x="8945452" y="4942832"/>
            <a:ext cx="2015138" cy="1353860"/>
          </a:xfrm>
          <a:prstGeom prst="rect">
            <a:avLst/>
          </a:prstGeom>
          <a:ln>
            <a:solidFill>
              <a:schemeClr val="tx1"/>
            </a:solidFill>
          </a:ln>
        </p:spPr>
      </p:pic>
      <p:sp>
        <p:nvSpPr>
          <p:cNvPr id="31" name="Title 1">
            <a:extLst>
              <a:ext uri="{FF2B5EF4-FFF2-40B4-BE49-F238E27FC236}">
                <a16:creationId xmlns:a16="http://schemas.microsoft.com/office/drawing/2014/main" id="{F3771650-414C-CA2D-2D44-A7263879F5C8}"/>
              </a:ext>
            </a:extLst>
          </p:cNvPr>
          <p:cNvSpPr txBox="1">
            <a:spLocks/>
          </p:cNvSpPr>
          <p:nvPr/>
        </p:nvSpPr>
        <p:spPr>
          <a:xfrm>
            <a:off x="257302" y="175688"/>
            <a:ext cx="11304437" cy="552594"/>
          </a:xfrm>
          <a:prstGeom prst="rect">
            <a:avLst/>
          </a:prstGeom>
        </p:spPr>
        <p:txBody>
          <a:bodyPr lIns="91440" tIns="45720" rIns="91440" bIns="45720" anchor="t"/>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a:t>Optical Design – UV LED Irradiance Measurements</a:t>
            </a:r>
          </a:p>
        </p:txBody>
      </p:sp>
      <p:sp>
        <p:nvSpPr>
          <p:cNvPr id="162" name="TextBox 161">
            <a:extLst>
              <a:ext uri="{FF2B5EF4-FFF2-40B4-BE49-F238E27FC236}">
                <a16:creationId xmlns:a16="http://schemas.microsoft.com/office/drawing/2014/main" id="{271C35A3-0616-EBD5-1108-A8DB0729BD0A}"/>
              </a:ext>
            </a:extLst>
          </p:cNvPr>
          <p:cNvSpPr txBox="1"/>
          <p:nvPr/>
        </p:nvSpPr>
        <p:spPr>
          <a:xfrm>
            <a:off x="396640" y="888434"/>
            <a:ext cx="4947730" cy="646331"/>
          </a:xfrm>
          <a:prstGeom prst="rect">
            <a:avLst/>
          </a:prstGeom>
          <a:noFill/>
        </p:spPr>
        <p:txBody>
          <a:bodyPr wrap="square" rtlCol="0">
            <a:spAutoFit/>
          </a:bodyPr>
          <a:lstStyle/>
          <a:p>
            <a:pPr algn="ctr"/>
            <a:r>
              <a:rPr lang="en-US" b="1"/>
              <a:t>Nichia SU LEDs exceed spec’d output power in testbed measurements </a:t>
            </a:r>
          </a:p>
        </p:txBody>
      </p:sp>
      <p:graphicFrame>
        <p:nvGraphicFramePr>
          <p:cNvPr id="3" name="Chart 2">
            <a:extLst>
              <a:ext uri="{FF2B5EF4-FFF2-40B4-BE49-F238E27FC236}">
                <a16:creationId xmlns:a16="http://schemas.microsoft.com/office/drawing/2014/main" id="{DB23DA08-B7BB-0691-7456-DF8DE675B077}"/>
              </a:ext>
            </a:extLst>
          </p:cNvPr>
          <p:cNvGraphicFramePr>
            <a:graphicFrameLocks/>
          </p:cNvGraphicFramePr>
          <p:nvPr>
            <p:extLst>
              <p:ext uri="{D42A27DB-BD31-4B8C-83A1-F6EECF244321}">
                <p14:modId xmlns:p14="http://schemas.microsoft.com/office/powerpoint/2010/main" val="2765862989"/>
              </p:ext>
            </p:extLst>
          </p:nvPr>
        </p:nvGraphicFramePr>
        <p:xfrm>
          <a:off x="152400" y="1696251"/>
          <a:ext cx="5118547" cy="3221925"/>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a:extLst>
              <a:ext uri="{FF2B5EF4-FFF2-40B4-BE49-F238E27FC236}">
                <a16:creationId xmlns:a16="http://schemas.microsoft.com/office/drawing/2014/main" id="{7EA18C29-7B5C-EE6B-BB96-AB40274FAA6E}"/>
              </a:ext>
            </a:extLst>
          </p:cNvPr>
          <p:cNvPicPr>
            <a:picLocks noChangeAspect="1"/>
          </p:cNvPicPr>
          <p:nvPr/>
        </p:nvPicPr>
        <p:blipFill>
          <a:blip r:embed="rId5"/>
          <a:stretch>
            <a:fillRect/>
          </a:stretch>
        </p:blipFill>
        <p:spPr>
          <a:xfrm>
            <a:off x="3060704" y="4846342"/>
            <a:ext cx="2015137" cy="1488399"/>
          </a:xfrm>
          <a:prstGeom prst="rect">
            <a:avLst/>
          </a:prstGeom>
          <a:ln>
            <a:solidFill>
              <a:schemeClr val="tx1"/>
            </a:solidFill>
          </a:ln>
        </p:spPr>
      </p:pic>
      <p:sp>
        <p:nvSpPr>
          <p:cNvPr id="6" name="TextBox 5">
            <a:extLst>
              <a:ext uri="{FF2B5EF4-FFF2-40B4-BE49-F238E27FC236}">
                <a16:creationId xmlns:a16="http://schemas.microsoft.com/office/drawing/2014/main" id="{751F7756-DF54-684D-968F-E18406460863}"/>
              </a:ext>
            </a:extLst>
          </p:cNvPr>
          <p:cNvSpPr txBox="1"/>
          <p:nvPr/>
        </p:nvSpPr>
        <p:spPr>
          <a:xfrm>
            <a:off x="235624" y="4846342"/>
            <a:ext cx="2825080" cy="1077218"/>
          </a:xfrm>
          <a:prstGeom prst="rect">
            <a:avLst/>
          </a:prstGeom>
          <a:noFill/>
        </p:spPr>
        <p:txBody>
          <a:bodyPr wrap="square" rtlCol="0">
            <a:spAutoFit/>
          </a:bodyPr>
          <a:lstStyle/>
          <a:p>
            <a:pPr algn="r"/>
            <a:r>
              <a:rPr lang="en-US" sz="1600" dirty="0"/>
              <a:t>Modelled in Zemax using total power over 11 mm aperture detector circle, LED source file from Nichia</a:t>
            </a:r>
          </a:p>
        </p:txBody>
      </p:sp>
      <p:sp>
        <p:nvSpPr>
          <p:cNvPr id="7" name="Rounded Rectangle 7">
            <a:extLst>
              <a:ext uri="{FF2B5EF4-FFF2-40B4-BE49-F238E27FC236}">
                <a16:creationId xmlns:a16="http://schemas.microsoft.com/office/drawing/2014/main" id="{AFBFC98A-6009-3241-C9CF-0717CC67DDA6}"/>
              </a:ext>
            </a:extLst>
          </p:cNvPr>
          <p:cNvSpPr/>
          <p:nvPr/>
        </p:nvSpPr>
        <p:spPr>
          <a:xfrm>
            <a:off x="261343" y="6091617"/>
            <a:ext cx="5083027" cy="609745"/>
          </a:xfrm>
          <a:prstGeom prst="roundRect">
            <a:avLst>
              <a:gd name="adj"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3 Nichia SU LEDs giving 45% more power than expected</a:t>
            </a:r>
          </a:p>
        </p:txBody>
      </p:sp>
      <p:graphicFrame>
        <p:nvGraphicFramePr>
          <p:cNvPr id="2" name="Chart 1">
            <a:extLst>
              <a:ext uri="{FF2B5EF4-FFF2-40B4-BE49-F238E27FC236}">
                <a16:creationId xmlns:a16="http://schemas.microsoft.com/office/drawing/2014/main" id="{5CDFA144-B6D4-4FD1-2652-C86C6900C78C}"/>
              </a:ext>
            </a:extLst>
          </p:cNvPr>
          <p:cNvGraphicFramePr>
            <a:graphicFrameLocks/>
          </p:cNvGraphicFramePr>
          <p:nvPr>
            <p:extLst>
              <p:ext uri="{D42A27DB-BD31-4B8C-83A1-F6EECF244321}">
                <p14:modId xmlns:p14="http://schemas.microsoft.com/office/powerpoint/2010/main" val="3616034660"/>
              </p:ext>
            </p:extLst>
          </p:nvPr>
        </p:nvGraphicFramePr>
        <p:xfrm>
          <a:off x="5851305" y="1705776"/>
          <a:ext cx="6188295" cy="3221925"/>
        </p:xfrm>
        <a:graphic>
          <a:graphicData uri="http://schemas.openxmlformats.org/drawingml/2006/chart">
            <c:chart xmlns:c="http://schemas.openxmlformats.org/drawingml/2006/chart" xmlns:r="http://schemas.openxmlformats.org/officeDocument/2006/relationships" r:id="rId6"/>
          </a:graphicData>
        </a:graphic>
      </p:graphicFrame>
      <p:sp>
        <p:nvSpPr>
          <p:cNvPr id="4" name="Rounded Rectangle 7">
            <a:extLst>
              <a:ext uri="{FF2B5EF4-FFF2-40B4-BE49-F238E27FC236}">
                <a16:creationId xmlns:a16="http://schemas.microsoft.com/office/drawing/2014/main" id="{C20D3A67-623F-531C-8A4C-CC9317061C7B}"/>
              </a:ext>
            </a:extLst>
          </p:cNvPr>
          <p:cNvSpPr/>
          <p:nvPr/>
        </p:nvSpPr>
        <p:spPr>
          <a:xfrm>
            <a:off x="5813205" y="6091617"/>
            <a:ext cx="5270741" cy="635057"/>
          </a:xfrm>
          <a:prstGeom prst="roundRect">
            <a:avLst>
              <a:gd name="adj"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Measurements within error bars of model, except higher at peak</a:t>
            </a:r>
          </a:p>
        </p:txBody>
      </p:sp>
    </p:spTree>
    <p:extLst>
      <p:ext uri="{BB962C8B-B14F-4D97-AF65-F5344CB8AC3E}">
        <p14:creationId xmlns:p14="http://schemas.microsoft.com/office/powerpoint/2010/main" val="286048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6F31-697A-4BC9-C017-261976D37881}"/>
              </a:ext>
            </a:extLst>
          </p:cNvPr>
          <p:cNvSpPr>
            <a:spLocks noGrp="1"/>
          </p:cNvSpPr>
          <p:nvPr>
            <p:ph type="title"/>
          </p:nvPr>
        </p:nvSpPr>
        <p:spPr/>
        <p:txBody>
          <a:bodyPr/>
          <a:lstStyle/>
          <a:p>
            <a:r>
              <a:rPr lang="en-US" sz="2400"/>
              <a:t>Measured sensitivity not giving any red flags for error budget expectations</a:t>
            </a:r>
            <a:br>
              <a:rPr lang="en-US" sz="2400"/>
            </a:br>
            <a:endParaRPr lang="en-US" sz="2400"/>
          </a:p>
        </p:txBody>
      </p:sp>
      <p:sp>
        <p:nvSpPr>
          <p:cNvPr id="4" name="Slide Number Placeholder 3">
            <a:extLst>
              <a:ext uri="{FF2B5EF4-FFF2-40B4-BE49-F238E27FC236}">
                <a16:creationId xmlns:a16="http://schemas.microsoft.com/office/drawing/2014/main" id="{3A484791-B3D1-F35B-B7D2-0FF3BBA10F43}"/>
              </a:ext>
            </a:extLst>
          </p:cNvPr>
          <p:cNvSpPr>
            <a:spLocks noGrp="1"/>
          </p:cNvSpPr>
          <p:nvPr>
            <p:ph type="sldNum" sz="quarter" idx="14"/>
          </p:nvPr>
        </p:nvSpPr>
        <p:spPr/>
        <p:txBody>
          <a:bodyPr/>
          <a:lstStyle/>
          <a:p>
            <a:pPr algn="ctr"/>
            <a:fld id="{2D04F4CF-F641-6E4E-8F87-8EB8AA2BFA51}" type="slidenum">
              <a:rPr lang="en-US" smtClean="0"/>
              <a:pPr algn="ctr"/>
              <a:t>25</a:t>
            </a:fld>
            <a:endParaRPr lang="en-US"/>
          </a:p>
        </p:txBody>
      </p:sp>
      <p:pic>
        <p:nvPicPr>
          <p:cNvPr id="12" name="Picture 11" descr="A picture containing projector&#10;&#10;Description automatically generated">
            <a:extLst>
              <a:ext uri="{FF2B5EF4-FFF2-40B4-BE49-F238E27FC236}">
                <a16:creationId xmlns:a16="http://schemas.microsoft.com/office/drawing/2014/main" id="{E4E0B6B2-CF5C-B2DB-E897-A75CE68792CC}"/>
              </a:ext>
            </a:extLst>
          </p:cNvPr>
          <p:cNvPicPr>
            <a:picLocks noChangeAspect="1"/>
          </p:cNvPicPr>
          <p:nvPr/>
        </p:nvPicPr>
        <p:blipFill rotWithShape="1">
          <a:blip r:embed="rId3"/>
          <a:srcRect l="36728" t="14134" b="28919"/>
          <a:stretch/>
        </p:blipFill>
        <p:spPr>
          <a:xfrm>
            <a:off x="346635" y="4160272"/>
            <a:ext cx="3650226" cy="2464042"/>
          </a:xfrm>
          <a:prstGeom prst="rect">
            <a:avLst/>
          </a:prstGeom>
        </p:spPr>
      </p:pic>
      <p:cxnSp>
        <p:nvCxnSpPr>
          <p:cNvPr id="13" name="Straight Arrow Connector 12">
            <a:extLst>
              <a:ext uri="{FF2B5EF4-FFF2-40B4-BE49-F238E27FC236}">
                <a16:creationId xmlns:a16="http://schemas.microsoft.com/office/drawing/2014/main" id="{08FF7C07-6705-2491-A6B2-DA1603CA608F}"/>
              </a:ext>
            </a:extLst>
          </p:cNvPr>
          <p:cNvCxnSpPr>
            <a:cxnSpLocks/>
          </p:cNvCxnSpPr>
          <p:nvPr/>
        </p:nvCxnSpPr>
        <p:spPr>
          <a:xfrm flipV="1">
            <a:off x="1100864" y="5184184"/>
            <a:ext cx="0" cy="52796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A423171-145F-03E8-8B4F-36FF4B72AFB9}"/>
              </a:ext>
            </a:extLst>
          </p:cNvPr>
          <p:cNvSpPr txBox="1"/>
          <p:nvPr/>
        </p:nvSpPr>
        <p:spPr>
          <a:xfrm>
            <a:off x="923215" y="5624223"/>
            <a:ext cx="839544" cy="300294"/>
          </a:xfrm>
          <a:prstGeom prst="rect">
            <a:avLst/>
          </a:prstGeom>
          <a:noFill/>
          <a:ln>
            <a:noFill/>
          </a:ln>
          <a:effectLst>
            <a:outerShdw blurRad="50800" dist="38100" dir="2700000" algn="tl" rotWithShape="0">
              <a:prstClr val="black">
                <a:alpha val="34753"/>
              </a:prstClr>
            </a:outerShdw>
          </a:effectLst>
        </p:spPr>
        <p:txBody>
          <a:bodyPr spcFirstLastPara="1" wrap="none" lIns="26775" tIns="26775" rIns="26775" bIns="26775" rtlCol="0" anchor="ctr" anchorCtr="0">
            <a:spAutoFit/>
          </a:bodyPr>
          <a:lstStyle/>
          <a:p>
            <a:pPr algn="l">
              <a:buClr>
                <a:srgbClr val="FFFFFF"/>
              </a:buClr>
              <a:buSzPts val="1800"/>
              <a:buFont typeface="Arial"/>
              <a:buNone/>
            </a:pPr>
            <a:r>
              <a:rPr lang="en-US" sz="1600" b="1" kern="0">
                <a:solidFill>
                  <a:srgbClr val="FFFFFF"/>
                </a:solidFill>
                <a:ea typeface="Inter"/>
                <a:cs typeface="Inter"/>
                <a:sym typeface="Inter"/>
              </a:rPr>
              <a:t>asphere</a:t>
            </a:r>
          </a:p>
        </p:txBody>
      </p:sp>
      <p:cxnSp>
        <p:nvCxnSpPr>
          <p:cNvPr id="15" name="Straight Arrow Connector 14">
            <a:extLst>
              <a:ext uri="{FF2B5EF4-FFF2-40B4-BE49-F238E27FC236}">
                <a16:creationId xmlns:a16="http://schemas.microsoft.com/office/drawing/2014/main" id="{2E3A7767-5633-7CB3-C37E-70F99893CACD}"/>
              </a:ext>
            </a:extLst>
          </p:cNvPr>
          <p:cNvCxnSpPr>
            <a:cxnSpLocks/>
          </p:cNvCxnSpPr>
          <p:nvPr/>
        </p:nvCxnSpPr>
        <p:spPr>
          <a:xfrm flipV="1">
            <a:off x="1204889" y="4488008"/>
            <a:ext cx="0" cy="2763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3DC559A-2914-2195-B03B-337C5E78BC96}"/>
              </a:ext>
            </a:extLst>
          </p:cNvPr>
          <p:cNvCxnSpPr>
            <a:cxnSpLocks/>
          </p:cNvCxnSpPr>
          <p:nvPr/>
        </p:nvCxnSpPr>
        <p:spPr>
          <a:xfrm flipH="1">
            <a:off x="923215" y="4764311"/>
            <a:ext cx="281674"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F27D1B4-1702-68EC-D409-7383A1EBDC4C}"/>
              </a:ext>
            </a:extLst>
          </p:cNvPr>
          <p:cNvSpPr txBox="1"/>
          <p:nvPr/>
        </p:nvSpPr>
        <p:spPr>
          <a:xfrm rot="16200000">
            <a:off x="-27024" y="4885453"/>
            <a:ext cx="1477540" cy="300294"/>
          </a:xfrm>
          <a:prstGeom prst="rect">
            <a:avLst/>
          </a:prstGeom>
          <a:noFill/>
          <a:ln>
            <a:noFill/>
          </a:ln>
          <a:effectLst>
            <a:outerShdw blurRad="50800" dist="38100" dir="2700000" algn="tl" rotWithShape="0">
              <a:prstClr val="black">
                <a:alpha val="34753"/>
              </a:prstClr>
            </a:outerShdw>
          </a:effectLst>
        </p:spPr>
        <p:txBody>
          <a:bodyPr spcFirstLastPara="1" wrap="none" lIns="26775" tIns="26775" rIns="26775" bIns="26775" rtlCol="0" anchor="ctr" anchorCtr="0">
            <a:spAutoFit/>
          </a:bodyPr>
          <a:lstStyle/>
          <a:p>
            <a:pPr algn="l">
              <a:buClr>
                <a:srgbClr val="FFFFFF"/>
              </a:buClr>
              <a:buSzPts val="1800"/>
              <a:buFont typeface="Arial"/>
              <a:buNone/>
            </a:pPr>
            <a:r>
              <a:rPr lang="en-US" sz="1600" b="1" kern="0">
                <a:solidFill>
                  <a:srgbClr val="FFFFFF"/>
                </a:solidFill>
                <a:ea typeface="Inter"/>
                <a:cs typeface="Inter"/>
                <a:sym typeface="Inter"/>
              </a:rPr>
              <a:t>Nichia SU LED</a:t>
            </a:r>
          </a:p>
        </p:txBody>
      </p:sp>
      <p:graphicFrame>
        <p:nvGraphicFramePr>
          <p:cNvPr id="23" name="Chart 22">
            <a:extLst>
              <a:ext uri="{FF2B5EF4-FFF2-40B4-BE49-F238E27FC236}">
                <a16:creationId xmlns:a16="http://schemas.microsoft.com/office/drawing/2014/main" id="{12EBEDA2-ED9F-4571-BC45-E9D297036093}"/>
              </a:ext>
            </a:extLst>
          </p:cNvPr>
          <p:cNvGraphicFramePr>
            <a:graphicFrameLocks/>
          </p:cNvGraphicFramePr>
          <p:nvPr/>
        </p:nvGraphicFramePr>
        <p:xfrm>
          <a:off x="6096000" y="820896"/>
          <a:ext cx="4784801" cy="301107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a:extLst>
              <a:ext uri="{FF2B5EF4-FFF2-40B4-BE49-F238E27FC236}">
                <a16:creationId xmlns:a16="http://schemas.microsoft.com/office/drawing/2014/main" id="{CE0FC66E-DC41-4A45-967A-3802CA2790DD}"/>
              </a:ext>
            </a:extLst>
          </p:cNvPr>
          <p:cNvGraphicFramePr>
            <a:graphicFrameLocks/>
          </p:cNvGraphicFramePr>
          <p:nvPr/>
        </p:nvGraphicFramePr>
        <p:xfrm>
          <a:off x="99819" y="902395"/>
          <a:ext cx="4784802" cy="16600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5" name="Chart 24">
            <a:extLst>
              <a:ext uri="{FF2B5EF4-FFF2-40B4-BE49-F238E27FC236}">
                <a16:creationId xmlns:a16="http://schemas.microsoft.com/office/drawing/2014/main" id="{1180B219-B799-4F5B-80AF-FFE56EA0F559}"/>
              </a:ext>
            </a:extLst>
          </p:cNvPr>
          <p:cNvGraphicFramePr>
            <a:graphicFrameLocks/>
          </p:cNvGraphicFramePr>
          <p:nvPr/>
        </p:nvGraphicFramePr>
        <p:xfrm>
          <a:off x="116365" y="2413109"/>
          <a:ext cx="4784802" cy="1660052"/>
        </p:xfrm>
        <a:graphic>
          <a:graphicData uri="http://schemas.openxmlformats.org/drawingml/2006/chart">
            <c:chart xmlns:c="http://schemas.openxmlformats.org/drawingml/2006/chart" xmlns:r="http://schemas.openxmlformats.org/officeDocument/2006/relationships" r:id="rId6"/>
          </a:graphicData>
        </a:graphic>
      </p:graphicFrame>
      <p:pic>
        <p:nvPicPr>
          <p:cNvPr id="27" name="Picture 26">
            <a:extLst>
              <a:ext uri="{FF2B5EF4-FFF2-40B4-BE49-F238E27FC236}">
                <a16:creationId xmlns:a16="http://schemas.microsoft.com/office/drawing/2014/main" id="{88CF01E6-8255-D649-EA92-622D9B9B38F8}"/>
              </a:ext>
            </a:extLst>
          </p:cNvPr>
          <p:cNvPicPr>
            <a:picLocks noChangeAspect="1"/>
          </p:cNvPicPr>
          <p:nvPr/>
        </p:nvPicPr>
        <p:blipFill>
          <a:blip r:embed="rId7"/>
          <a:stretch>
            <a:fillRect/>
          </a:stretch>
        </p:blipFill>
        <p:spPr>
          <a:xfrm>
            <a:off x="2946887" y="4257553"/>
            <a:ext cx="2455245" cy="2279870"/>
          </a:xfrm>
          <a:prstGeom prst="rect">
            <a:avLst/>
          </a:prstGeom>
          <a:ln>
            <a:solidFill>
              <a:schemeClr val="tx1"/>
            </a:solidFill>
          </a:ln>
        </p:spPr>
      </p:pic>
      <p:sp>
        <p:nvSpPr>
          <p:cNvPr id="28" name="TextBox 27">
            <a:extLst>
              <a:ext uri="{FF2B5EF4-FFF2-40B4-BE49-F238E27FC236}">
                <a16:creationId xmlns:a16="http://schemas.microsoft.com/office/drawing/2014/main" id="{B85B43A6-D2C5-E44F-5F12-EB3C70C9863E}"/>
              </a:ext>
            </a:extLst>
          </p:cNvPr>
          <p:cNvSpPr txBox="1"/>
          <p:nvPr/>
        </p:nvSpPr>
        <p:spPr>
          <a:xfrm>
            <a:off x="2989589" y="4281427"/>
            <a:ext cx="2286806" cy="792737"/>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200" kern="0">
                <a:ea typeface="Inter"/>
                <a:cs typeface="Inter"/>
                <a:sym typeface="Inter"/>
              </a:rPr>
              <a:t>Modelled using total power over 11 mm circle detector, assuming 45% higher power from LED than datasheet</a:t>
            </a:r>
          </a:p>
        </p:txBody>
      </p:sp>
      <p:pic>
        <p:nvPicPr>
          <p:cNvPr id="2050" name="Picture 2">
            <a:extLst>
              <a:ext uri="{FF2B5EF4-FFF2-40B4-BE49-F238E27FC236}">
                <a16:creationId xmlns:a16="http://schemas.microsoft.com/office/drawing/2014/main" id="{0A4EF173-F973-0CF5-EC9B-F3F092FBA8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0149" y="4073161"/>
            <a:ext cx="6299589" cy="1919875"/>
          </a:xfrm>
          <a:prstGeom prst="rect">
            <a:avLst/>
          </a:prstGeom>
          <a:noFill/>
          <a:extLst>
            <a:ext uri="{909E8E84-426E-40DD-AFC4-6F175D3DCCD1}">
              <a14:hiddenFill xmlns:a14="http://schemas.microsoft.com/office/drawing/2010/main">
                <a:solidFill>
                  <a:srgbClr val="FFFFFF"/>
                </a:solidFill>
              </a14:hiddenFill>
            </a:ext>
          </a:extLst>
        </p:spPr>
      </p:pic>
      <p:sp>
        <p:nvSpPr>
          <p:cNvPr id="30" name="Oval 29">
            <a:extLst>
              <a:ext uri="{FF2B5EF4-FFF2-40B4-BE49-F238E27FC236}">
                <a16:creationId xmlns:a16="http://schemas.microsoft.com/office/drawing/2014/main" id="{8B63E7E6-6296-FEA0-E070-38724989152F}"/>
              </a:ext>
            </a:extLst>
          </p:cNvPr>
          <p:cNvSpPr/>
          <p:nvPr/>
        </p:nvSpPr>
        <p:spPr>
          <a:xfrm>
            <a:off x="7123814" y="3009014"/>
            <a:ext cx="191386" cy="2658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9943725E-4709-44F6-FE36-6DE6192BBBE9}"/>
              </a:ext>
            </a:extLst>
          </p:cNvPr>
          <p:cNvSpPr/>
          <p:nvPr/>
        </p:nvSpPr>
        <p:spPr>
          <a:xfrm>
            <a:off x="10589670" y="4397006"/>
            <a:ext cx="527933" cy="2658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989E3CE3-69D8-0BE8-F2C9-6A4F2FB1E656}"/>
              </a:ext>
            </a:extLst>
          </p:cNvPr>
          <p:cNvSpPr/>
          <p:nvPr/>
        </p:nvSpPr>
        <p:spPr>
          <a:xfrm>
            <a:off x="10589669" y="4764311"/>
            <a:ext cx="527933" cy="2658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4471470D-951C-C61E-5891-40B0030253F2}"/>
              </a:ext>
            </a:extLst>
          </p:cNvPr>
          <p:cNvSpPr txBox="1"/>
          <p:nvPr/>
        </p:nvSpPr>
        <p:spPr>
          <a:xfrm>
            <a:off x="4884621" y="3613803"/>
            <a:ext cx="4091945" cy="523220"/>
          </a:xfrm>
          <a:prstGeom prst="rect">
            <a:avLst/>
          </a:prstGeom>
          <a:noFill/>
        </p:spPr>
        <p:txBody>
          <a:bodyPr wrap="square" rtlCol="0">
            <a:spAutoFit/>
          </a:bodyPr>
          <a:lstStyle/>
          <a:p>
            <a:pPr algn="r"/>
            <a:r>
              <a:rPr lang="en-US" sz="1400">
                <a:solidFill>
                  <a:srgbClr val="FF0000"/>
                </a:solidFill>
              </a:rPr>
              <a:t>@ 0.1 mm translation, 3.7% loss</a:t>
            </a:r>
          </a:p>
          <a:p>
            <a:pPr algn="r"/>
            <a:r>
              <a:rPr lang="en-US" sz="1400">
                <a:solidFill>
                  <a:srgbClr val="FF0000"/>
                </a:solidFill>
              </a:rPr>
              <a:t>@ 0.1 mm piston, 0.7% loss</a:t>
            </a:r>
          </a:p>
        </p:txBody>
      </p:sp>
      <p:cxnSp>
        <p:nvCxnSpPr>
          <p:cNvPr id="36" name="Straight Arrow Connector 35">
            <a:extLst>
              <a:ext uri="{FF2B5EF4-FFF2-40B4-BE49-F238E27FC236}">
                <a16:creationId xmlns:a16="http://schemas.microsoft.com/office/drawing/2014/main" id="{FCA2761F-DB8E-0B14-A616-7160C7D4C912}"/>
              </a:ext>
            </a:extLst>
          </p:cNvPr>
          <p:cNvCxnSpPr>
            <a:endCxn id="30" idx="4"/>
          </p:cNvCxnSpPr>
          <p:nvPr/>
        </p:nvCxnSpPr>
        <p:spPr>
          <a:xfrm flipV="1">
            <a:off x="7219507" y="3274827"/>
            <a:ext cx="0" cy="3389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7">
            <a:extLst>
              <a:ext uri="{FF2B5EF4-FFF2-40B4-BE49-F238E27FC236}">
                <a16:creationId xmlns:a16="http://schemas.microsoft.com/office/drawing/2014/main" id="{BB297B7D-A8ED-8BC5-930E-F4BB4E45E077}"/>
              </a:ext>
            </a:extLst>
          </p:cNvPr>
          <p:cNvSpPr/>
          <p:nvPr/>
        </p:nvSpPr>
        <p:spPr>
          <a:xfrm>
            <a:off x="5928570" y="6054912"/>
            <a:ext cx="5725424" cy="609745"/>
          </a:xfrm>
          <a:prstGeom prst="roundRect">
            <a:avLst>
              <a:gd name="adj"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Initial measurements matching alignment sensitivity expectations</a:t>
            </a:r>
          </a:p>
        </p:txBody>
      </p:sp>
    </p:spTree>
    <p:extLst>
      <p:ext uri="{BB962C8B-B14F-4D97-AF65-F5344CB8AC3E}">
        <p14:creationId xmlns:p14="http://schemas.microsoft.com/office/powerpoint/2010/main" val="1868892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C7A62-5221-9E11-C1E0-6E768CB9C811}"/>
              </a:ext>
            </a:extLst>
          </p:cNvPr>
          <p:cNvSpPr>
            <a:spLocks noGrp="1"/>
          </p:cNvSpPr>
          <p:nvPr>
            <p:ph type="title"/>
          </p:nvPr>
        </p:nvSpPr>
        <p:spPr/>
        <p:txBody>
          <a:bodyPr/>
          <a:lstStyle/>
          <a:p>
            <a:r>
              <a:rPr lang="en-US" dirty="0"/>
              <a:t>Work at NASA</a:t>
            </a:r>
          </a:p>
        </p:txBody>
      </p:sp>
      <p:sp>
        <p:nvSpPr>
          <p:cNvPr id="5" name="Date Placeholder 4">
            <a:extLst>
              <a:ext uri="{FF2B5EF4-FFF2-40B4-BE49-F238E27FC236}">
                <a16:creationId xmlns:a16="http://schemas.microsoft.com/office/drawing/2014/main" id="{1B4674AC-E542-3780-7C30-92E626B4B8C4}"/>
              </a:ext>
            </a:extLst>
          </p:cNvPr>
          <p:cNvSpPr>
            <a:spLocks noGrp="1"/>
          </p:cNvSpPr>
          <p:nvPr>
            <p:ph type="dt" sz="half" idx="2"/>
          </p:nvPr>
        </p:nvSpPr>
        <p:spPr/>
        <p:txBody>
          <a:bodyPr/>
          <a:lstStyle/>
          <a:p>
            <a:r>
              <a:rPr lang="en-US" dirty="0"/>
              <a:t>LSU Physics Colloquium</a:t>
            </a:r>
          </a:p>
          <a:p>
            <a:r>
              <a:rPr lang="en-US" dirty="0"/>
              <a:t>Feb 8, 2024</a:t>
            </a:r>
          </a:p>
        </p:txBody>
      </p:sp>
      <p:sp>
        <p:nvSpPr>
          <p:cNvPr id="6" name="Slide Number Placeholder 5">
            <a:extLst>
              <a:ext uri="{FF2B5EF4-FFF2-40B4-BE49-F238E27FC236}">
                <a16:creationId xmlns:a16="http://schemas.microsoft.com/office/drawing/2014/main" id="{0D84FDD4-39B8-3B98-2C2B-D016D38F5CE4}"/>
              </a:ext>
            </a:extLst>
          </p:cNvPr>
          <p:cNvSpPr>
            <a:spLocks noGrp="1"/>
          </p:cNvSpPr>
          <p:nvPr>
            <p:ph type="sldNum" sz="quarter" idx="4"/>
          </p:nvPr>
        </p:nvSpPr>
        <p:spPr/>
        <p:txBody>
          <a:bodyPr/>
          <a:lstStyle/>
          <a:p>
            <a:pPr algn="ctr"/>
            <a:fld id="{2D04F4CF-F641-6E4E-8F87-8EB8AA2BFA51}" type="slidenum">
              <a:rPr lang="en-US" smtClean="0"/>
              <a:pPr algn="ctr"/>
              <a:t>26</a:t>
            </a:fld>
            <a:endParaRPr lang="en-US" dirty="0"/>
          </a:p>
        </p:txBody>
      </p:sp>
    </p:spTree>
    <p:extLst>
      <p:ext uri="{BB962C8B-B14F-4D97-AF65-F5344CB8AC3E}">
        <p14:creationId xmlns:p14="http://schemas.microsoft.com/office/powerpoint/2010/main" val="1331217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CB0D-41C1-0E03-BBA5-077BD966F8EA}"/>
              </a:ext>
            </a:extLst>
          </p:cNvPr>
          <p:cNvSpPr>
            <a:spLocks noGrp="1"/>
          </p:cNvSpPr>
          <p:nvPr>
            <p:ph type="title"/>
          </p:nvPr>
        </p:nvSpPr>
        <p:spPr/>
        <p:txBody>
          <a:bodyPr/>
          <a:lstStyle/>
          <a:p>
            <a:r>
              <a:rPr lang="en-US" dirty="0"/>
              <a:t>How to work for/with NASA</a:t>
            </a:r>
          </a:p>
        </p:txBody>
      </p:sp>
      <p:sp>
        <p:nvSpPr>
          <p:cNvPr id="3" name="Date Placeholder 2">
            <a:extLst>
              <a:ext uri="{FF2B5EF4-FFF2-40B4-BE49-F238E27FC236}">
                <a16:creationId xmlns:a16="http://schemas.microsoft.com/office/drawing/2014/main" id="{9C66435A-1B4A-0B71-8D90-3113141D50A8}"/>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CD498C1B-2DA0-AA7D-EBF8-37E28D744CAE}"/>
              </a:ext>
            </a:extLst>
          </p:cNvPr>
          <p:cNvSpPr>
            <a:spLocks noGrp="1"/>
          </p:cNvSpPr>
          <p:nvPr>
            <p:ph type="sldNum" sz="quarter" idx="4"/>
          </p:nvPr>
        </p:nvSpPr>
        <p:spPr/>
        <p:txBody>
          <a:bodyPr/>
          <a:lstStyle/>
          <a:p>
            <a:pPr algn="ctr"/>
            <a:fld id="{2D04F4CF-F641-6E4E-8F87-8EB8AA2BFA51}" type="slidenum">
              <a:rPr lang="en-US" smtClean="0"/>
              <a:pPr algn="ctr"/>
              <a:t>27</a:t>
            </a:fld>
            <a:endParaRPr lang="en-US" dirty="0"/>
          </a:p>
        </p:txBody>
      </p:sp>
      <p:pic>
        <p:nvPicPr>
          <p:cNvPr id="7" name="Picture 6">
            <a:extLst>
              <a:ext uri="{FF2B5EF4-FFF2-40B4-BE49-F238E27FC236}">
                <a16:creationId xmlns:a16="http://schemas.microsoft.com/office/drawing/2014/main" id="{F5B50398-F370-6217-3DBB-7BCB030F559C}"/>
              </a:ext>
            </a:extLst>
          </p:cNvPr>
          <p:cNvPicPr>
            <a:picLocks noChangeAspect="1"/>
          </p:cNvPicPr>
          <p:nvPr/>
        </p:nvPicPr>
        <p:blipFill rotWithShape="1">
          <a:blip r:embed="rId2"/>
          <a:srcRect b="15704"/>
          <a:stretch/>
        </p:blipFill>
        <p:spPr>
          <a:xfrm>
            <a:off x="5638800" y="609600"/>
            <a:ext cx="5764414" cy="3080913"/>
          </a:xfrm>
          <a:prstGeom prst="rect">
            <a:avLst/>
          </a:prstGeom>
        </p:spPr>
      </p:pic>
      <p:sp>
        <p:nvSpPr>
          <p:cNvPr id="10" name="TextBox 9">
            <a:extLst>
              <a:ext uri="{FF2B5EF4-FFF2-40B4-BE49-F238E27FC236}">
                <a16:creationId xmlns:a16="http://schemas.microsoft.com/office/drawing/2014/main" id="{581A15AD-1148-1DB8-F0DC-FE181E9797E7}"/>
              </a:ext>
            </a:extLst>
          </p:cNvPr>
          <p:cNvSpPr txBox="1"/>
          <p:nvPr/>
        </p:nvSpPr>
        <p:spPr>
          <a:xfrm>
            <a:off x="276352" y="807655"/>
            <a:ext cx="5591048" cy="5869824"/>
          </a:xfrm>
          <a:prstGeom prst="rect">
            <a:avLst/>
          </a:prstGeom>
          <a:noFill/>
          <a:ln>
            <a:noFill/>
          </a:ln>
          <a:effectLst/>
        </p:spPr>
        <p:txBody>
          <a:bodyPr spcFirstLastPara="1" wrap="square" lIns="26775" tIns="26775" rIns="26775" bIns="26775" rtlCol="0" anchor="t" anchorCtr="0">
            <a:noAutofit/>
          </a:bodyPr>
          <a:lstStyle/>
          <a:p>
            <a:pPr marL="285750" indent="-285750" algn="l">
              <a:buFont typeface="Arial" panose="020B0604020202020204" pitchFamily="34" charset="0"/>
              <a:buChar char="•"/>
            </a:pPr>
            <a:r>
              <a:rPr lang="en-US" sz="1200" dirty="0"/>
              <a:t>NASA OSTEM internships</a:t>
            </a:r>
          </a:p>
          <a:p>
            <a:pPr marL="742950" lvl="1" indent="-285750">
              <a:buFont typeface="Arial" panose="020B0604020202020204" pitchFamily="34" charset="0"/>
              <a:buChar char="•"/>
            </a:pPr>
            <a:r>
              <a:rPr lang="en-US" sz="1200" dirty="0">
                <a:hlinkClick r:id="rId3"/>
              </a:rPr>
              <a:t>https://stemgateway.nasa.gov/public/s/explore-opportunities</a:t>
            </a:r>
            <a:endParaRPr lang="en-US" sz="1200" dirty="0"/>
          </a:p>
          <a:p>
            <a:pPr marL="742950" lvl="1" indent="-285750">
              <a:buFont typeface="Arial" panose="020B0604020202020204" pitchFamily="34" charset="0"/>
              <a:buChar char="•"/>
            </a:pPr>
            <a:r>
              <a:rPr lang="en-US" sz="1200" dirty="0"/>
              <a:t>Traditional summer ~3-month internship</a:t>
            </a:r>
          </a:p>
          <a:p>
            <a:pPr marL="742950" lvl="1" indent="-285750">
              <a:buFont typeface="Arial" panose="020B0604020202020204" pitchFamily="34" charset="0"/>
              <a:buChar char="•"/>
            </a:pPr>
            <a:r>
              <a:rPr lang="en-US" sz="1200" dirty="0"/>
              <a:t>Paid ($10-12k), housing and transport not included</a:t>
            </a:r>
          </a:p>
          <a:p>
            <a:pPr marL="742950" lvl="1" indent="-285750">
              <a:buFont typeface="Arial" panose="020B0604020202020204" pitchFamily="34" charset="0"/>
              <a:buChar char="•"/>
            </a:pPr>
            <a:r>
              <a:rPr lang="en-US" sz="1200" dirty="0"/>
              <a:t>Note that JPL has their own special thing going on: https://www.jpl.nasa.gov/edu/intern/apply/</a:t>
            </a:r>
          </a:p>
          <a:p>
            <a:pPr marL="285750" indent="-285750" algn="l">
              <a:buFont typeface="Arial" panose="020B0604020202020204" pitchFamily="34" charset="0"/>
              <a:buChar char="•"/>
            </a:pPr>
            <a:r>
              <a:rPr lang="en-US" sz="1200" dirty="0"/>
              <a:t>NASA Pathways</a:t>
            </a:r>
          </a:p>
          <a:p>
            <a:pPr marL="742950" lvl="1" indent="-285750">
              <a:buFont typeface="Arial" panose="020B0604020202020204" pitchFamily="34" charset="0"/>
              <a:buChar char="•"/>
            </a:pPr>
            <a:r>
              <a:rPr lang="en-US" sz="1200" dirty="0"/>
              <a:t>Government part time job</a:t>
            </a:r>
          </a:p>
          <a:p>
            <a:pPr marL="742950" lvl="1" indent="-285750">
              <a:buFont typeface="Arial" panose="020B0604020202020204" pitchFamily="34" charset="0"/>
              <a:buChar char="•"/>
            </a:pPr>
            <a:r>
              <a:rPr lang="en-US" sz="1200" dirty="0"/>
              <a:t>Work &gt;10 </a:t>
            </a:r>
            <a:r>
              <a:rPr lang="en-US" sz="1200" dirty="0" err="1"/>
              <a:t>hrs</a:t>
            </a:r>
            <a:r>
              <a:rPr lang="en-US" sz="1200" dirty="0"/>
              <a:t>/</a:t>
            </a:r>
            <a:r>
              <a:rPr lang="en-US" sz="1200" dirty="0" err="1"/>
              <a:t>wk</a:t>
            </a:r>
            <a:r>
              <a:rPr lang="en-US" sz="1200" dirty="0"/>
              <a:t> during undergrad/grad school</a:t>
            </a:r>
          </a:p>
          <a:p>
            <a:pPr marL="742950" lvl="1" indent="-285750">
              <a:buFont typeface="Arial" panose="020B0604020202020204" pitchFamily="34" charset="0"/>
              <a:buChar char="•"/>
            </a:pPr>
            <a:r>
              <a:rPr lang="en-US" sz="1200" dirty="0"/>
              <a:t>Direct pipeline to full time employment upon graduation</a:t>
            </a:r>
          </a:p>
          <a:p>
            <a:pPr marL="742950" lvl="1" indent="-285750">
              <a:buFont typeface="Arial" panose="020B0604020202020204" pitchFamily="34" charset="0"/>
              <a:buChar char="•"/>
            </a:pPr>
            <a:r>
              <a:rPr lang="en-US" sz="1200" dirty="0"/>
              <a:t>Must be a US citizen</a:t>
            </a:r>
          </a:p>
          <a:p>
            <a:pPr marL="742950" lvl="1" indent="-285750">
              <a:buFont typeface="Arial" panose="020B0604020202020204" pitchFamily="34" charset="0"/>
              <a:buChar char="•"/>
            </a:pPr>
            <a:r>
              <a:rPr lang="en-US" sz="1200" dirty="0"/>
              <a:t>Apply: USAjobs.gov, search NASA Pathways</a:t>
            </a:r>
          </a:p>
          <a:p>
            <a:pPr marL="1200150" lvl="2" indent="-285750">
              <a:buFont typeface="Arial" panose="020B0604020202020204" pitchFamily="34" charset="0"/>
              <a:buChar char="•"/>
            </a:pPr>
            <a:r>
              <a:rPr lang="en-US" sz="1200" dirty="0"/>
              <a:t>Applications have just opened in Feb</a:t>
            </a:r>
          </a:p>
          <a:p>
            <a:pPr marL="285750" indent="-285750">
              <a:buFont typeface="Arial" panose="020B0604020202020204" pitchFamily="34" charset="0"/>
              <a:buChar char="•"/>
            </a:pPr>
            <a:r>
              <a:rPr lang="en-US" sz="1200" dirty="0"/>
              <a:t>Future Investigators in NASA Earth and Space Science and Technology (FINESST)</a:t>
            </a:r>
          </a:p>
          <a:p>
            <a:pPr marL="742950" lvl="1" indent="-285750">
              <a:buFont typeface="Arial" panose="020B0604020202020204" pitchFamily="34" charset="0"/>
              <a:buChar char="•"/>
            </a:pPr>
            <a:r>
              <a:rPr lang="en-US" sz="1200" dirty="0">
                <a:solidFill>
                  <a:schemeClr val="accent1"/>
                </a:solidFill>
                <a:hlinkClick r:id="rId4">
                  <a:extLst>
                    <a:ext uri="{A12FA001-AC4F-418D-AE19-62706E023703}">
                      <ahyp:hlinkClr xmlns:ahyp="http://schemas.microsoft.com/office/drawing/2018/hyperlinkcolor" val="tx"/>
                    </a:ext>
                  </a:extLst>
                </a:hlinkClick>
              </a:rPr>
              <a:t>https://go.nasa.gov/FINESST23</a:t>
            </a:r>
            <a:r>
              <a:rPr lang="en-US" sz="1200" dirty="0">
                <a:solidFill>
                  <a:schemeClr val="accent1"/>
                </a:solidFill>
              </a:rPr>
              <a:t> </a:t>
            </a:r>
          </a:p>
          <a:p>
            <a:pPr marL="742950" lvl="1" indent="-285750">
              <a:buFont typeface="Arial" panose="020B0604020202020204" pitchFamily="34" charset="0"/>
              <a:buChar char="•"/>
            </a:pPr>
            <a:r>
              <a:rPr lang="en-US" sz="1200" dirty="0"/>
              <a:t>Graduate student research grant</a:t>
            </a:r>
          </a:p>
          <a:p>
            <a:pPr marL="742950" lvl="1" indent="-285750">
              <a:buFont typeface="Arial" panose="020B0604020202020204" pitchFamily="34" charset="0"/>
              <a:buChar char="•"/>
            </a:pPr>
            <a:r>
              <a:rPr lang="en-US" sz="1200" dirty="0"/>
              <a:t>$50K per year, up to 3 years, discipline specific proposal categories</a:t>
            </a:r>
          </a:p>
          <a:p>
            <a:pPr marL="742950" lvl="1" indent="-285750">
              <a:buFont typeface="Arial" panose="020B0604020202020204" pitchFamily="34" charset="0"/>
              <a:buChar char="•"/>
            </a:pPr>
            <a:r>
              <a:rPr lang="en-US" sz="1200" dirty="0"/>
              <a:t>Proposals due Feb each year</a:t>
            </a:r>
          </a:p>
          <a:p>
            <a:pPr marL="285750" indent="-285750">
              <a:buFont typeface="Arial" panose="020B0604020202020204" pitchFamily="34" charset="0"/>
              <a:buChar char="•"/>
            </a:pPr>
            <a:r>
              <a:rPr lang="en-US" sz="1200" dirty="0"/>
              <a:t>NASA Postdoctoral Program (NPP)</a:t>
            </a:r>
          </a:p>
          <a:p>
            <a:pPr marL="742950" lvl="1" indent="-285750">
              <a:buFont typeface="Arial" panose="020B0604020202020204" pitchFamily="34" charset="0"/>
              <a:buChar char="•"/>
            </a:pPr>
            <a:r>
              <a:rPr lang="en-US" sz="1200" dirty="0">
                <a:hlinkClick r:id="rId5"/>
              </a:rPr>
              <a:t>https://npp.orau.org/applicants/opportunities.html</a:t>
            </a:r>
            <a:endParaRPr lang="en-US" sz="1200" dirty="0"/>
          </a:p>
          <a:p>
            <a:pPr marL="742950" lvl="1" indent="-285750">
              <a:buFont typeface="Arial" panose="020B0604020202020204" pitchFamily="34" charset="0"/>
              <a:buChar char="•"/>
            </a:pPr>
            <a:r>
              <a:rPr lang="en-US" sz="1200" dirty="0"/>
              <a:t>2 years with extension possible, gateway to permanent position</a:t>
            </a:r>
          </a:p>
          <a:p>
            <a:pPr marL="742950" lvl="1" indent="-285750">
              <a:buFont typeface="Arial" panose="020B0604020202020204" pitchFamily="34" charset="0"/>
              <a:buChar char="•"/>
            </a:pPr>
            <a:r>
              <a:rPr lang="en-US" sz="1200" dirty="0"/>
              <a:t>$70k-80k + $10k travel grant</a:t>
            </a:r>
          </a:p>
          <a:p>
            <a:pPr marL="285750" indent="-285750" algn="l">
              <a:buFont typeface="Arial" panose="020B0604020202020204" pitchFamily="34" charset="0"/>
              <a:buChar char="•"/>
            </a:pPr>
            <a:r>
              <a:rPr lang="en-US" sz="1200" dirty="0"/>
              <a:t>NASA permanent position</a:t>
            </a:r>
          </a:p>
          <a:p>
            <a:pPr marL="742950" lvl="1" indent="-285750">
              <a:buFont typeface="Arial" panose="020B0604020202020204" pitchFamily="34" charset="0"/>
              <a:buChar char="•"/>
            </a:pPr>
            <a:r>
              <a:rPr lang="en-US" sz="1200" dirty="0"/>
              <a:t>NASA engineer or scientist</a:t>
            </a:r>
          </a:p>
          <a:p>
            <a:pPr marL="742950" lvl="1" indent="-285750">
              <a:buFont typeface="Arial" panose="020B0604020202020204" pitchFamily="34" charset="0"/>
              <a:buChar char="•"/>
            </a:pPr>
            <a:r>
              <a:rPr lang="en-US" sz="1200" dirty="0"/>
              <a:t>Openings are rare and govt funding dependent</a:t>
            </a:r>
          </a:p>
          <a:p>
            <a:pPr marL="742950" lvl="1" indent="-285750">
              <a:buFont typeface="Arial" panose="020B0604020202020204" pitchFamily="34" charset="0"/>
              <a:buChar char="•"/>
            </a:pPr>
            <a:r>
              <a:rPr lang="en-US" sz="1200" dirty="0"/>
              <a:t>&gt;$100k (location dependent) with PhD</a:t>
            </a:r>
          </a:p>
          <a:p>
            <a:pPr marL="742950" lvl="1" indent="-285750">
              <a:buFont typeface="Arial" panose="020B0604020202020204" pitchFamily="34" charset="0"/>
              <a:buChar char="•"/>
            </a:pPr>
            <a:r>
              <a:rPr lang="en-US" sz="1200" dirty="0"/>
              <a:t>Apply: USAjobs.gov; you do not need a PhD to work at NASA</a:t>
            </a:r>
          </a:p>
          <a:p>
            <a:pPr marL="285750" indent="-285750">
              <a:buFont typeface="Arial" panose="020B0604020202020204" pitchFamily="34" charset="0"/>
              <a:buChar char="•"/>
            </a:pPr>
            <a:r>
              <a:rPr lang="en-US" sz="1200" dirty="0"/>
              <a:t>NASA contractor position (KBR, </a:t>
            </a:r>
            <a:r>
              <a:rPr lang="en-US" sz="1200" dirty="0" err="1"/>
              <a:t>Peraton</a:t>
            </a:r>
            <a:r>
              <a:rPr lang="en-US" sz="1200" dirty="0"/>
              <a:t>)</a:t>
            </a:r>
          </a:p>
          <a:p>
            <a:pPr marL="742950" lvl="1" indent="-285750">
              <a:buFont typeface="Arial" panose="020B0604020202020204" pitchFamily="34" charset="0"/>
              <a:buChar char="•"/>
            </a:pPr>
            <a:r>
              <a:rPr lang="en-US" sz="1200" dirty="0"/>
              <a:t>Opportunities for foreign nationals</a:t>
            </a:r>
          </a:p>
          <a:p>
            <a:pPr marL="742950" lvl="1" indent="-285750">
              <a:buFont typeface="Arial" panose="020B0604020202020204" pitchFamily="34" charset="0"/>
              <a:buChar char="•"/>
            </a:pPr>
            <a:r>
              <a:rPr lang="en-US" sz="1200" dirty="0"/>
              <a:t>Historically, similar to NASA position, bit less job security</a:t>
            </a:r>
          </a:p>
        </p:txBody>
      </p:sp>
      <p:sp>
        <p:nvSpPr>
          <p:cNvPr id="5" name="Right Brace 4">
            <a:extLst>
              <a:ext uri="{FF2B5EF4-FFF2-40B4-BE49-F238E27FC236}">
                <a16:creationId xmlns:a16="http://schemas.microsoft.com/office/drawing/2014/main" id="{FDFA6C8C-AD13-EC98-1B8F-09FEFAE2A183}"/>
              </a:ext>
            </a:extLst>
          </p:cNvPr>
          <p:cNvSpPr/>
          <p:nvPr/>
        </p:nvSpPr>
        <p:spPr>
          <a:xfrm>
            <a:off x="5257800" y="914400"/>
            <a:ext cx="381000" cy="2286000"/>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57322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CB0D-41C1-0E03-BBA5-077BD966F8EA}"/>
              </a:ext>
            </a:extLst>
          </p:cNvPr>
          <p:cNvSpPr>
            <a:spLocks noGrp="1"/>
          </p:cNvSpPr>
          <p:nvPr>
            <p:ph type="title"/>
          </p:nvPr>
        </p:nvSpPr>
        <p:spPr/>
        <p:txBody>
          <a:bodyPr/>
          <a:lstStyle/>
          <a:p>
            <a:r>
              <a:rPr lang="en-US" dirty="0"/>
              <a:t>How to get involved with NASA: undergrad and grad internships</a:t>
            </a:r>
          </a:p>
        </p:txBody>
      </p:sp>
      <p:sp>
        <p:nvSpPr>
          <p:cNvPr id="3" name="Date Placeholder 2">
            <a:extLst>
              <a:ext uri="{FF2B5EF4-FFF2-40B4-BE49-F238E27FC236}">
                <a16:creationId xmlns:a16="http://schemas.microsoft.com/office/drawing/2014/main" id="{9C66435A-1B4A-0B71-8D90-3113141D50A8}"/>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CD498C1B-2DA0-AA7D-EBF8-37E28D744CAE}"/>
              </a:ext>
            </a:extLst>
          </p:cNvPr>
          <p:cNvSpPr>
            <a:spLocks noGrp="1"/>
          </p:cNvSpPr>
          <p:nvPr>
            <p:ph type="sldNum" sz="quarter" idx="4"/>
          </p:nvPr>
        </p:nvSpPr>
        <p:spPr/>
        <p:txBody>
          <a:bodyPr/>
          <a:lstStyle/>
          <a:p>
            <a:pPr algn="ctr"/>
            <a:fld id="{2D04F4CF-F641-6E4E-8F87-8EB8AA2BFA51}" type="slidenum">
              <a:rPr lang="en-US" smtClean="0"/>
              <a:pPr algn="ctr"/>
              <a:t>28</a:t>
            </a:fld>
            <a:endParaRPr lang="en-US" dirty="0"/>
          </a:p>
        </p:txBody>
      </p:sp>
      <p:pic>
        <p:nvPicPr>
          <p:cNvPr id="9" name="Picture 8">
            <a:extLst>
              <a:ext uri="{FF2B5EF4-FFF2-40B4-BE49-F238E27FC236}">
                <a16:creationId xmlns:a16="http://schemas.microsoft.com/office/drawing/2014/main" id="{C1D425E6-FFFA-74A9-EBF1-72F0605E00F0}"/>
              </a:ext>
            </a:extLst>
          </p:cNvPr>
          <p:cNvPicPr>
            <a:picLocks noChangeAspect="1"/>
          </p:cNvPicPr>
          <p:nvPr/>
        </p:nvPicPr>
        <p:blipFill rotWithShape="1">
          <a:blip r:embed="rId2"/>
          <a:srcRect r="13149"/>
          <a:stretch/>
        </p:blipFill>
        <p:spPr>
          <a:xfrm>
            <a:off x="5802124" y="813727"/>
            <a:ext cx="6210611" cy="5434673"/>
          </a:xfrm>
          <a:prstGeom prst="rect">
            <a:avLst/>
          </a:prstGeom>
          <a:ln>
            <a:solidFill>
              <a:schemeClr val="tx1"/>
            </a:solidFill>
          </a:ln>
        </p:spPr>
      </p:pic>
      <p:sp>
        <p:nvSpPr>
          <p:cNvPr id="6" name="Oval 5">
            <a:extLst>
              <a:ext uri="{FF2B5EF4-FFF2-40B4-BE49-F238E27FC236}">
                <a16:creationId xmlns:a16="http://schemas.microsoft.com/office/drawing/2014/main" id="{8314602B-E41A-99D6-FE6B-6409C6B3977E}"/>
              </a:ext>
            </a:extLst>
          </p:cNvPr>
          <p:cNvSpPr/>
          <p:nvPr/>
        </p:nvSpPr>
        <p:spPr>
          <a:xfrm>
            <a:off x="8949779" y="5554003"/>
            <a:ext cx="2962821" cy="9388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CB0D62F-F879-44C4-AE0F-C7F28CEDB54E}"/>
              </a:ext>
            </a:extLst>
          </p:cNvPr>
          <p:cNvSpPr txBox="1"/>
          <p:nvPr/>
        </p:nvSpPr>
        <p:spPr>
          <a:xfrm>
            <a:off x="276352" y="807655"/>
            <a:ext cx="5591048" cy="5869824"/>
          </a:xfrm>
          <a:prstGeom prst="rect">
            <a:avLst/>
          </a:prstGeom>
          <a:noFill/>
          <a:ln>
            <a:noFill/>
          </a:ln>
          <a:effectLst/>
        </p:spPr>
        <p:txBody>
          <a:bodyPr spcFirstLastPara="1" wrap="square" lIns="26775" tIns="26775" rIns="26775" bIns="26775" rtlCol="0" anchor="t" anchorCtr="0">
            <a:noAutofit/>
          </a:bodyPr>
          <a:lstStyle/>
          <a:p>
            <a:pPr marL="285750" indent="-285750" algn="l">
              <a:buFont typeface="Arial" panose="020B0604020202020204" pitchFamily="34" charset="0"/>
              <a:buChar char="•"/>
            </a:pPr>
            <a:r>
              <a:rPr lang="en-US" sz="1200" b="1" dirty="0"/>
              <a:t>NASA OSTEM internships</a:t>
            </a:r>
          </a:p>
          <a:p>
            <a:pPr marL="742950" lvl="1" indent="-285750">
              <a:buFont typeface="Arial" panose="020B0604020202020204" pitchFamily="34" charset="0"/>
              <a:buChar char="•"/>
            </a:pPr>
            <a:r>
              <a:rPr lang="en-US" sz="1200" b="1" dirty="0">
                <a:hlinkClick r:id="rId3"/>
              </a:rPr>
              <a:t>https://stemgateway.nasa.gov/public/s/explore-opportunities</a:t>
            </a:r>
            <a:endParaRPr lang="en-US" sz="1200" b="1" dirty="0"/>
          </a:p>
          <a:p>
            <a:pPr marL="742950" lvl="1" indent="-285750">
              <a:buFont typeface="Arial" panose="020B0604020202020204" pitchFamily="34" charset="0"/>
              <a:buChar char="•"/>
            </a:pPr>
            <a:r>
              <a:rPr lang="en-US" sz="1200" b="1" dirty="0"/>
              <a:t>Traditional summer ~3-month internship</a:t>
            </a:r>
          </a:p>
          <a:p>
            <a:pPr marL="742950" lvl="1" indent="-285750">
              <a:buFont typeface="Arial" panose="020B0604020202020204" pitchFamily="34" charset="0"/>
              <a:buChar char="•"/>
            </a:pPr>
            <a:r>
              <a:rPr lang="en-US" sz="1200" b="1" dirty="0"/>
              <a:t>Paid ($10-12k), housing and transport not included</a:t>
            </a:r>
          </a:p>
          <a:p>
            <a:pPr marL="742950" lvl="1" indent="-285750">
              <a:buFont typeface="Arial" panose="020B0604020202020204" pitchFamily="34" charset="0"/>
              <a:buChar char="•"/>
            </a:pPr>
            <a:r>
              <a:rPr lang="en-US" sz="1200" b="1" dirty="0"/>
              <a:t>Note that JPL has their own special thing going on: https://www.jpl.nasa.gov/edu/intern/apply/</a:t>
            </a:r>
          </a:p>
          <a:p>
            <a:pPr marL="285750" indent="-285750" algn="l">
              <a:buFont typeface="Arial" panose="020B0604020202020204" pitchFamily="34" charset="0"/>
              <a:buChar char="•"/>
            </a:pPr>
            <a:r>
              <a:rPr lang="en-US" sz="1200" dirty="0"/>
              <a:t>NASA Pathways</a:t>
            </a:r>
          </a:p>
          <a:p>
            <a:pPr marL="742950" lvl="1" indent="-285750">
              <a:buFont typeface="Arial" panose="020B0604020202020204" pitchFamily="34" charset="0"/>
              <a:buChar char="•"/>
            </a:pPr>
            <a:r>
              <a:rPr lang="en-US" sz="1200" dirty="0"/>
              <a:t>Government part time job</a:t>
            </a:r>
          </a:p>
          <a:p>
            <a:pPr marL="742950" lvl="1" indent="-285750">
              <a:buFont typeface="Arial" panose="020B0604020202020204" pitchFamily="34" charset="0"/>
              <a:buChar char="•"/>
            </a:pPr>
            <a:r>
              <a:rPr lang="en-US" sz="1200" dirty="0"/>
              <a:t>Work &gt;10 </a:t>
            </a:r>
            <a:r>
              <a:rPr lang="en-US" sz="1200" dirty="0" err="1"/>
              <a:t>hrs</a:t>
            </a:r>
            <a:r>
              <a:rPr lang="en-US" sz="1200" dirty="0"/>
              <a:t>/</a:t>
            </a:r>
            <a:r>
              <a:rPr lang="en-US" sz="1200" dirty="0" err="1"/>
              <a:t>wk</a:t>
            </a:r>
            <a:r>
              <a:rPr lang="en-US" sz="1200" dirty="0"/>
              <a:t> during undergrad/grad school</a:t>
            </a:r>
          </a:p>
          <a:p>
            <a:pPr marL="742950" lvl="1" indent="-285750">
              <a:buFont typeface="Arial" panose="020B0604020202020204" pitchFamily="34" charset="0"/>
              <a:buChar char="•"/>
            </a:pPr>
            <a:r>
              <a:rPr lang="en-US" sz="1200" dirty="0"/>
              <a:t>Direct pipeline to full time employment upon graduation</a:t>
            </a:r>
          </a:p>
          <a:p>
            <a:pPr marL="742950" lvl="1" indent="-285750">
              <a:buFont typeface="Arial" panose="020B0604020202020204" pitchFamily="34" charset="0"/>
              <a:buChar char="•"/>
            </a:pPr>
            <a:r>
              <a:rPr lang="en-US" sz="1200" dirty="0"/>
              <a:t>Must be a US citizen</a:t>
            </a:r>
          </a:p>
          <a:p>
            <a:pPr marL="742950" lvl="1" indent="-285750">
              <a:buFont typeface="Arial" panose="020B0604020202020204" pitchFamily="34" charset="0"/>
              <a:buChar char="•"/>
            </a:pPr>
            <a:r>
              <a:rPr lang="en-US" sz="1200" dirty="0"/>
              <a:t>Apply: USAjobs.gov, search NASA Pathways</a:t>
            </a:r>
          </a:p>
          <a:p>
            <a:pPr marL="1200150" lvl="2" indent="-285750">
              <a:buFont typeface="Arial" panose="020B0604020202020204" pitchFamily="34" charset="0"/>
              <a:buChar char="•"/>
            </a:pPr>
            <a:r>
              <a:rPr lang="en-US" sz="1200" dirty="0"/>
              <a:t>Applications have just opened in Feb</a:t>
            </a:r>
          </a:p>
          <a:p>
            <a:pPr marL="285750" indent="-285750">
              <a:buFont typeface="Arial" panose="020B0604020202020204" pitchFamily="34" charset="0"/>
              <a:buChar char="•"/>
            </a:pPr>
            <a:r>
              <a:rPr lang="en-US" sz="1200" dirty="0"/>
              <a:t>Future Investigators in NASA Earth and Space Science and Technology (FINESST)</a:t>
            </a:r>
          </a:p>
          <a:p>
            <a:pPr marL="742950" lvl="1" indent="-285750">
              <a:buFont typeface="Arial" panose="020B0604020202020204" pitchFamily="34" charset="0"/>
              <a:buChar char="•"/>
            </a:pPr>
            <a:r>
              <a:rPr lang="en-US" sz="1200" dirty="0">
                <a:solidFill>
                  <a:schemeClr val="accent1"/>
                </a:solidFill>
                <a:hlinkClick r:id="rId4">
                  <a:extLst>
                    <a:ext uri="{A12FA001-AC4F-418D-AE19-62706E023703}">
                      <ahyp:hlinkClr xmlns:ahyp="http://schemas.microsoft.com/office/drawing/2018/hyperlinkcolor" val="tx"/>
                    </a:ext>
                  </a:extLst>
                </a:hlinkClick>
              </a:rPr>
              <a:t>https://go.nasa.gov/FINESST23</a:t>
            </a:r>
            <a:r>
              <a:rPr lang="en-US" sz="1200" dirty="0">
                <a:solidFill>
                  <a:schemeClr val="accent1"/>
                </a:solidFill>
              </a:rPr>
              <a:t> </a:t>
            </a:r>
          </a:p>
          <a:p>
            <a:pPr marL="742950" lvl="1" indent="-285750">
              <a:buFont typeface="Arial" panose="020B0604020202020204" pitchFamily="34" charset="0"/>
              <a:buChar char="•"/>
            </a:pPr>
            <a:r>
              <a:rPr lang="en-US" sz="1200" dirty="0"/>
              <a:t>Graduate student research grant</a:t>
            </a:r>
          </a:p>
          <a:p>
            <a:pPr marL="742950" lvl="1" indent="-285750">
              <a:buFont typeface="Arial" panose="020B0604020202020204" pitchFamily="34" charset="0"/>
              <a:buChar char="•"/>
            </a:pPr>
            <a:r>
              <a:rPr lang="en-US" sz="1200" dirty="0"/>
              <a:t>$50K per year, up to 3 years, discipline specific proposal categories</a:t>
            </a:r>
          </a:p>
          <a:p>
            <a:pPr marL="742950" lvl="1" indent="-285750">
              <a:buFont typeface="Arial" panose="020B0604020202020204" pitchFamily="34" charset="0"/>
              <a:buChar char="•"/>
            </a:pPr>
            <a:r>
              <a:rPr lang="en-US" sz="1200" dirty="0"/>
              <a:t>Proposals due Feb each year</a:t>
            </a:r>
          </a:p>
          <a:p>
            <a:pPr marL="285750" indent="-285750">
              <a:buFont typeface="Arial" panose="020B0604020202020204" pitchFamily="34" charset="0"/>
              <a:buChar char="•"/>
            </a:pPr>
            <a:r>
              <a:rPr lang="en-US" sz="1200" dirty="0"/>
              <a:t>NASA Postdoctoral Program (NPP)</a:t>
            </a:r>
          </a:p>
          <a:p>
            <a:pPr marL="742950" lvl="1" indent="-285750">
              <a:buFont typeface="Arial" panose="020B0604020202020204" pitchFamily="34" charset="0"/>
              <a:buChar char="•"/>
            </a:pPr>
            <a:r>
              <a:rPr lang="en-US" sz="1200" dirty="0">
                <a:hlinkClick r:id="rId5"/>
              </a:rPr>
              <a:t>https://npp.orau.org/applicants/opportunities.html</a:t>
            </a:r>
            <a:endParaRPr lang="en-US" sz="1200" dirty="0"/>
          </a:p>
          <a:p>
            <a:pPr marL="742950" lvl="1" indent="-285750">
              <a:buFont typeface="Arial" panose="020B0604020202020204" pitchFamily="34" charset="0"/>
              <a:buChar char="•"/>
            </a:pPr>
            <a:r>
              <a:rPr lang="en-US" sz="1200" dirty="0"/>
              <a:t>2 years with extension possible, gateway to permanent position</a:t>
            </a:r>
          </a:p>
          <a:p>
            <a:pPr marL="742950" lvl="1" indent="-285750">
              <a:buFont typeface="Arial" panose="020B0604020202020204" pitchFamily="34" charset="0"/>
              <a:buChar char="•"/>
            </a:pPr>
            <a:r>
              <a:rPr lang="en-US" sz="1200" dirty="0"/>
              <a:t>$70k-80k + $10k travel grant</a:t>
            </a:r>
          </a:p>
          <a:p>
            <a:pPr marL="285750" indent="-285750" algn="l">
              <a:buFont typeface="Arial" panose="020B0604020202020204" pitchFamily="34" charset="0"/>
              <a:buChar char="•"/>
            </a:pPr>
            <a:r>
              <a:rPr lang="en-US" sz="1200" dirty="0"/>
              <a:t>NASA permanent position</a:t>
            </a:r>
          </a:p>
          <a:p>
            <a:pPr marL="742950" lvl="1" indent="-285750">
              <a:buFont typeface="Arial" panose="020B0604020202020204" pitchFamily="34" charset="0"/>
              <a:buChar char="•"/>
            </a:pPr>
            <a:r>
              <a:rPr lang="en-US" sz="1200" dirty="0"/>
              <a:t>NASA engineer or scientist</a:t>
            </a:r>
          </a:p>
          <a:p>
            <a:pPr marL="742950" lvl="1" indent="-285750">
              <a:buFont typeface="Arial" panose="020B0604020202020204" pitchFamily="34" charset="0"/>
              <a:buChar char="•"/>
            </a:pPr>
            <a:r>
              <a:rPr lang="en-US" sz="1200" dirty="0"/>
              <a:t>Openings are rare and govt funding dependent</a:t>
            </a:r>
          </a:p>
          <a:p>
            <a:pPr marL="742950" lvl="1" indent="-285750">
              <a:buFont typeface="Arial" panose="020B0604020202020204" pitchFamily="34" charset="0"/>
              <a:buChar char="•"/>
            </a:pPr>
            <a:r>
              <a:rPr lang="en-US" sz="1200" dirty="0"/>
              <a:t>&gt;$100k (location dependent) with PhD</a:t>
            </a:r>
          </a:p>
          <a:p>
            <a:pPr marL="742950" lvl="1" indent="-285750">
              <a:buFont typeface="Arial" panose="020B0604020202020204" pitchFamily="34" charset="0"/>
              <a:buChar char="•"/>
            </a:pPr>
            <a:r>
              <a:rPr lang="en-US" sz="1200" dirty="0"/>
              <a:t>Apply: USAjobs.gov; you do not need a PhD to work at NASA</a:t>
            </a:r>
          </a:p>
          <a:p>
            <a:pPr marL="285750" indent="-285750">
              <a:buFont typeface="Arial" panose="020B0604020202020204" pitchFamily="34" charset="0"/>
              <a:buChar char="•"/>
            </a:pPr>
            <a:r>
              <a:rPr lang="en-US" sz="1200" dirty="0"/>
              <a:t>NASA contractor position (KBR, </a:t>
            </a:r>
            <a:r>
              <a:rPr lang="en-US" sz="1200" dirty="0" err="1"/>
              <a:t>Peraton</a:t>
            </a:r>
            <a:r>
              <a:rPr lang="en-US" sz="1200" dirty="0"/>
              <a:t>)</a:t>
            </a:r>
          </a:p>
          <a:p>
            <a:pPr marL="742950" lvl="1" indent="-285750">
              <a:buFont typeface="Arial" panose="020B0604020202020204" pitchFamily="34" charset="0"/>
              <a:buChar char="•"/>
            </a:pPr>
            <a:r>
              <a:rPr lang="en-US" sz="1200" dirty="0"/>
              <a:t>Opportunities for foreign nationals</a:t>
            </a:r>
          </a:p>
          <a:p>
            <a:pPr marL="742950" lvl="1" indent="-285750">
              <a:buFont typeface="Arial" panose="020B0604020202020204" pitchFamily="34" charset="0"/>
              <a:buChar char="•"/>
            </a:pPr>
            <a:r>
              <a:rPr lang="en-US" sz="1200" dirty="0"/>
              <a:t>Historically, similar to NASA position, bit less job security</a:t>
            </a:r>
          </a:p>
        </p:txBody>
      </p:sp>
      <p:cxnSp>
        <p:nvCxnSpPr>
          <p:cNvPr id="12" name="Straight Arrow Connector 11">
            <a:extLst>
              <a:ext uri="{FF2B5EF4-FFF2-40B4-BE49-F238E27FC236}">
                <a16:creationId xmlns:a16="http://schemas.microsoft.com/office/drawing/2014/main" id="{118B6E4A-D16B-56D7-60D5-FFFB418F838A}"/>
              </a:ext>
            </a:extLst>
          </p:cNvPr>
          <p:cNvCxnSpPr/>
          <p:nvPr/>
        </p:nvCxnSpPr>
        <p:spPr>
          <a:xfrm>
            <a:off x="5105400" y="1295400"/>
            <a:ext cx="53340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0665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CB0D-41C1-0E03-BBA5-077BD966F8EA}"/>
              </a:ext>
            </a:extLst>
          </p:cNvPr>
          <p:cNvSpPr>
            <a:spLocks noGrp="1"/>
          </p:cNvSpPr>
          <p:nvPr>
            <p:ph type="title"/>
          </p:nvPr>
        </p:nvSpPr>
        <p:spPr/>
        <p:txBody>
          <a:bodyPr/>
          <a:lstStyle/>
          <a:p>
            <a:r>
              <a:rPr lang="en-US" dirty="0"/>
              <a:t>How to get involved with NASA</a:t>
            </a:r>
          </a:p>
        </p:txBody>
      </p:sp>
      <p:sp>
        <p:nvSpPr>
          <p:cNvPr id="3" name="Date Placeholder 2">
            <a:extLst>
              <a:ext uri="{FF2B5EF4-FFF2-40B4-BE49-F238E27FC236}">
                <a16:creationId xmlns:a16="http://schemas.microsoft.com/office/drawing/2014/main" id="{9C66435A-1B4A-0B71-8D90-3113141D50A8}"/>
              </a:ext>
            </a:extLst>
          </p:cNvPr>
          <p:cNvSpPr>
            <a:spLocks noGrp="1"/>
          </p:cNvSpPr>
          <p:nvPr>
            <p:ph type="dt" sz="half" idx="2"/>
          </p:nvPr>
        </p:nvSpPr>
        <p:spPr/>
        <p:txBody>
          <a:bodyPr/>
          <a:lstStyle/>
          <a:p>
            <a:r>
              <a:rPr lang="en-US" dirty="0"/>
              <a:t>LSU Physics Colloquium</a:t>
            </a:r>
          </a:p>
          <a:p>
            <a:r>
              <a:rPr lang="en-US" dirty="0"/>
              <a:t>Feb 8, 2024</a:t>
            </a:r>
          </a:p>
        </p:txBody>
      </p:sp>
      <p:sp>
        <p:nvSpPr>
          <p:cNvPr id="4" name="Slide Number Placeholder 3">
            <a:extLst>
              <a:ext uri="{FF2B5EF4-FFF2-40B4-BE49-F238E27FC236}">
                <a16:creationId xmlns:a16="http://schemas.microsoft.com/office/drawing/2014/main" id="{CD498C1B-2DA0-AA7D-EBF8-37E28D744CAE}"/>
              </a:ext>
            </a:extLst>
          </p:cNvPr>
          <p:cNvSpPr>
            <a:spLocks noGrp="1"/>
          </p:cNvSpPr>
          <p:nvPr>
            <p:ph type="sldNum" sz="quarter" idx="4"/>
          </p:nvPr>
        </p:nvSpPr>
        <p:spPr/>
        <p:txBody>
          <a:bodyPr/>
          <a:lstStyle/>
          <a:p>
            <a:pPr algn="ctr"/>
            <a:fld id="{2D04F4CF-F641-6E4E-8F87-8EB8AA2BFA51}" type="slidenum">
              <a:rPr lang="en-US" smtClean="0"/>
              <a:pPr algn="ctr"/>
              <a:t>29</a:t>
            </a:fld>
            <a:endParaRPr lang="en-US" dirty="0"/>
          </a:p>
        </p:txBody>
      </p:sp>
      <p:pic>
        <p:nvPicPr>
          <p:cNvPr id="6" name="Picture 5">
            <a:extLst>
              <a:ext uri="{FF2B5EF4-FFF2-40B4-BE49-F238E27FC236}">
                <a16:creationId xmlns:a16="http://schemas.microsoft.com/office/drawing/2014/main" id="{4AEFD156-10F7-0387-A2B5-5D2447DC8E78}"/>
              </a:ext>
            </a:extLst>
          </p:cNvPr>
          <p:cNvPicPr>
            <a:picLocks noChangeAspect="1"/>
          </p:cNvPicPr>
          <p:nvPr/>
        </p:nvPicPr>
        <p:blipFill>
          <a:blip r:embed="rId2"/>
          <a:stretch>
            <a:fillRect/>
          </a:stretch>
        </p:blipFill>
        <p:spPr>
          <a:xfrm>
            <a:off x="5858345" y="1066800"/>
            <a:ext cx="6057303" cy="4724400"/>
          </a:xfrm>
          <a:prstGeom prst="rect">
            <a:avLst/>
          </a:prstGeom>
          <a:ln>
            <a:solidFill>
              <a:schemeClr val="tx1"/>
            </a:solidFill>
          </a:ln>
        </p:spPr>
      </p:pic>
      <p:sp>
        <p:nvSpPr>
          <p:cNvPr id="8" name="Oval 7">
            <a:extLst>
              <a:ext uri="{FF2B5EF4-FFF2-40B4-BE49-F238E27FC236}">
                <a16:creationId xmlns:a16="http://schemas.microsoft.com/office/drawing/2014/main" id="{7C2B3294-1744-9A9A-283A-1EF395E80B69}"/>
              </a:ext>
            </a:extLst>
          </p:cNvPr>
          <p:cNvSpPr/>
          <p:nvPr/>
        </p:nvSpPr>
        <p:spPr>
          <a:xfrm>
            <a:off x="10668000" y="2514600"/>
            <a:ext cx="609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7AA4944-1379-2CED-2D35-F17FD07C1DAD}"/>
              </a:ext>
            </a:extLst>
          </p:cNvPr>
          <p:cNvSpPr txBox="1"/>
          <p:nvPr/>
        </p:nvSpPr>
        <p:spPr>
          <a:xfrm>
            <a:off x="276352" y="807655"/>
            <a:ext cx="5591048" cy="5869824"/>
          </a:xfrm>
          <a:prstGeom prst="rect">
            <a:avLst/>
          </a:prstGeom>
          <a:noFill/>
          <a:ln>
            <a:noFill/>
          </a:ln>
          <a:effectLst/>
        </p:spPr>
        <p:txBody>
          <a:bodyPr spcFirstLastPara="1" wrap="square" lIns="26775" tIns="26775" rIns="26775" bIns="26775" rtlCol="0" anchor="t" anchorCtr="0">
            <a:noAutofit/>
          </a:bodyPr>
          <a:lstStyle/>
          <a:p>
            <a:pPr marL="285750" indent="-285750" algn="l">
              <a:buFont typeface="Arial" panose="020B0604020202020204" pitchFamily="34" charset="0"/>
              <a:buChar char="•"/>
            </a:pPr>
            <a:r>
              <a:rPr lang="en-US" sz="1200" dirty="0"/>
              <a:t>NASA OSTEM internships</a:t>
            </a:r>
          </a:p>
          <a:p>
            <a:pPr marL="742950" lvl="1" indent="-285750">
              <a:buFont typeface="Arial" panose="020B0604020202020204" pitchFamily="34" charset="0"/>
              <a:buChar char="•"/>
            </a:pPr>
            <a:r>
              <a:rPr lang="en-US" sz="1200" dirty="0">
                <a:hlinkClick r:id="rId3"/>
              </a:rPr>
              <a:t>https://stemgateway.nasa.gov/public/s/explore-opportunities</a:t>
            </a:r>
            <a:endParaRPr lang="en-US" sz="1200" dirty="0"/>
          </a:p>
          <a:p>
            <a:pPr marL="742950" lvl="1" indent="-285750">
              <a:buFont typeface="Arial" panose="020B0604020202020204" pitchFamily="34" charset="0"/>
              <a:buChar char="•"/>
            </a:pPr>
            <a:r>
              <a:rPr lang="en-US" sz="1200" dirty="0"/>
              <a:t>Traditional summer ~3-month internship</a:t>
            </a:r>
          </a:p>
          <a:p>
            <a:pPr marL="742950" lvl="1" indent="-285750">
              <a:buFont typeface="Arial" panose="020B0604020202020204" pitchFamily="34" charset="0"/>
              <a:buChar char="•"/>
            </a:pPr>
            <a:r>
              <a:rPr lang="en-US" sz="1200" dirty="0"/>
              <a:t>Paid ($10-12k), housing and transport not included</a:t>
            </a:r>
          </a:p>
          <a:p>
            <a:pPr marL="742950" lvl="1" indent="-285750">
              <a:buFont typeface="Arial" panose="020B0604020202020204" pitchFamily="34" charset="0"/>
              <a:buChar char="•"/>
            </a:pPr>
            <a:r>
              <a:rPr lang="en-US" sz="1200" dirty="0"/>
              <a:t>Note that JPL has their own special thing going on: https://www.jpl.nasa.gov/edu/intern/apply/</a:t>
            </a:r>
          </a:p>
          <a:p>
            <a:pPr marL="285750" indent="-285750" algn="l">
              <a:buFont typeface="Arial" panose="020B0604020202020204" pitchFamily="34" charset="0"/>
              <a:buChar char="•"/>
            </a:pPr>
            <a:r>
              <a:rPr lang="en-US" sz="1200" dirty="0"/>
              <a:t>NASA Pathways</a:t>
            </a:r>
          </a:p>
          <a:p>
            <a:pPr marL="742950" lvl="1" indent="-285750">
              <a:buFont typeface="Arial" panose="020B0604020202020204" pitchFamily="34" charset="0"/>
              <a:buChar char="•"/>
            </a:pPr>
            <a:r>
              <a:rPr lang="en-US" sz="1200" dirty="0"/>
              <a:t>Government part time job</a:t>
            </a:r>
          </a:p>
          <a:p>
            <a:pPr marL="742950" lvl="1" indent="-285750">
              <a:buFont typeface="Arial" panose="020B0604020202020204" pitchFamily="34" charset="0"/>
              <a:buChar char="•"/>
            </a:pPr>
            <a:r>
              <a:rPr lang="en-US" sz="1200" dirty="0"/>
              <a:t>Work &gt;10 </a:t>
            </a:r>
            <a:r>
              <a:rPr lang="en-US" sz="1200" dirty="0" err="1"/>
              <a:t>hrs</a:t>
            </a:r>
            <a:r>
              <a:rPr lang="en-US" sz="1200" dirty="0"/>
              <a:t>/</a:t>
            </a:r>
            <a:r>
              <a:rPr lang="en-US" sz="1200" dirty="0" err="1"/>
              <a:t>wk</a:t>
            </a:r>
            <a:r>
              <a:rPr lang="en-US" sz="1200" dirty="0"/>
              <a:t> during undergrad/grad school</a:t>
            </a:r>
          </a:p>
          <a:p>
            <a:pPr marL="742950" lvl="1" indent="-285750">
              <a:buFont typeface="Arial" panose="020B0604020202020204" pitchFamily="34" charset="0"/>
              <a:buChar char="•"/>
            </a:pPr>
            <a:r>
              <a:rPr lang="en-US" sz="1200" dirty="0"/>
              <a:t>Direct pipeline to full time employment upon graduation</a:t>
            </a:r>
          </a:p>
          <a:p>
            <a:pPr marL="742950" lvl="1" indent="-285750">
              <a:buFont typeface="Arial" panose="020B0604020202020204" pitchFamily="34" charset="0"/>
              <a:buChar char="•"/>
            </a:pPr>
            <a:r>
              <a:rPr lang="en-US" sz="1200" dirty="0"/>
              <a:t>Must be a US citizen</a:t>
            </a:r>
          </a:p>
          <a:p>
            <a:pPr marL="742950" lvl="1" indent="-285750">
              <a:buFont typeface="Arial" panose="020B0604020202020204" pitchFamily="34" charset="0"/>
              <a:buChar char="•"/>
            </a:pPr>
            <a:r>
              <a:rPr lang="en-US" sz="1200" dirty="0"/>
              <a:t>Apply: USAjobs.gov, search NASA Pathways</a:t>
            </a:r>
          </a:p>
          <a:p>
            <a:pPr marL="1200150" lvl="2" indent="-285750">
              <a:buFont typeface="Arial" panose="020B0604020202020204" pitchFamily="34" charset="0"/>
              <a:buChar char="•"/>
            </a:pPr>
            <a:r>
              <a:rPr lang="en-US" sz="1200" dirty="0"/>
              <a:t>Applications have just opened in Feb</a:t>
            </a:r>
          </a:p>
          <a:p>
            <a:pPr marL="285750" indent="-285750">
              <a:buFont typeface="Arial" panose="020B0604020202020204" pitchFamily="34" charset="0"/>
              <a:buChar char="•"/>
            </a:pPr>
            <a:r>
              <a:rPr lang="en-US" sz="1200" dirty="0"/>
              <a:t>Future Investigators in NASA Earth and Space Science and Technology (FINESST)</a:t>
            </a:r>
          </a:p>
          <a:p>
            <a:pPr marL="742950" lvl="1" indent="-285750">
              <a:buFont typeface="Arial" panose="020B0604020202020204" pitchFamily="34" charset="0"/>
              <a:buChar char="•"/>
            </a:pPr>
            <a:r>
              <a:rPr lang="en-US" sz="1200" dirty="0">
                <a:solidFill>
                  <a:schemeClr val="accent1"/>
                </a:solidFill>
                <a:hlinkClick r:id="rId4">
                  <a:extLst>
                    <a:ext uri="{A12FA001-AC4F-418D-AE19-62706E023703}">
                      <ahyp:hlinkClr xmlns:ahyp="http://schemas.microsoft.com/office/drawing/2018/hyperlinkcolor" val="tx"/>
                    </a:ext>
                  </a:extLst>
                </a:hlinkClick>
              </a:rPr>
              <a:t>https://go.nasa.gov/FINESST23</a:t>
            </a:r>
            <a:r>
              <a:rPr lang="en-US" sz="1200" dirty="0">
                <a:solidFill>
                  <a:schemeClr val="accent1"/>
                </a:solidFill>
              </a:rPr>
              <a:t> </a:t>
            </a:r>
          </a:p>
          <a:p>
            <a:pPr marL="742950" lvl="1" indent="-285750">
              <a:buFont typeface="Arial" panose="020B0604020202020204" pitchFamily="34" charset="0"/>
              <a:buChar char="•"/>
            </a:pPr>
            <a:r>
              <a:rPr lang="en-US" sz="1200" dirty="0"/>
              <a:t>Graduate student research grant</a:t>
            </a:r>
          </a:p>
          <a:p>
            <a:pPr marL="742950" lvl="1" indent="-285750">
              <a:buFont typeface="Arial" panose="020B0604020202020204" pitchFamily="34" charset="0"/>
              <a:buChar char="•"/>
            </a:pPr>
            <a:r>
              <a:rPr lang="en-US" sz="1200" dirty="0"/>
              <a:t>$50K per year, up to 3 years, discipline specific proposal categories</a:t>
            </a:r>
          </a:p>
          <a:p>
            <a:pPr marL="742950" lvl="1" indent="-285750">
              <a:buFont typeface="Arial" panose="020B0604020202020204" pitchFamily="34" charset="0"/>
              <a:buChar char="•"/>
            </a:pPr>
            <a:r>
              <a:rPr lang="en-US" sz="1200" dirty="0"/>
              <a:t>Proposals due Feb each year</a:t>
            </a:r>
          </a:p>
          <a:p>
            <a:pPr marL="285750" indent="-285750">
              <a:buFont typeface="Arial" panose="020B0604020202020204" pitchFamily="34" charset="0"/>
              <a:buChar char="•"/>
            </a:pPr>
            <a:r>
              <a:rPr lang="en-US" sz="1200" b="1" dirty="0"/>
              <a:t>NASA Postdoctoral Program (NPP)</a:t>
            </a:r>
          </a:p>
          <a:p>
            <a:pPr marL="742950" lvl="1" indent="-285750">
              <a:buFont typeface="Arial" panose="020B0604020202020204" pitchFamily="34" charset="0"/>
              <a:buChar char="•"/>
            </a:pPr>
            <a:r>
              <a:rPr lang="en-US" sz="1200" b="1" dirty="0">
                <a:hlinkClick r:id="rId5"/>
              </a:rPr>
              <a:t>https://npp.orau.org/applicants/opportunities.html</a:t>
            </a:r>
            <a:endParaRPr lang="en-US" sz="1200" b="1" dirty="0"/>
          </a:p>
          <a:p>
            <a:pPr marL="742950" lvl="1" indent="-285750">
              <a:buFont typeface="Arial" panose="020B0604020202020204" pitchFamily="34" charset="0"/>
              <a:buChar char="•"/>
            </a:pPr>
            <a:r>
              <a:rPr lang="en-US" sz="1200" b="1" dirty="0"/>
              <a:t>2 years with extension possible, gateway to permanent position</a:t>
            </a:r>
          </a:p>
          <a:p>
            <a:pPr marL="742950" lvl="1" indent="-285750">
              <a:buFont typeface="Arial" panose="020B0604020202020204" pitchFamily="34" charset="0"/>
              <a:buChar char="•"/>
            </a:pPr>
            <a:r>
              <a:rPr lang="en-US" sz="1200" b="1" dirty="0"/>
              <a:t>$70k-80k + $10k travel grant</a:t>
            </a:r>
          </a:p>
          <a:p>
            <a:pPr marL="285750" indent="-285750" algn="l">
              <a:buFont typeface="Arial" panose="020B0604020202020204" pitchFamily="34" charset="0"/>
              <a:buChar char="•"/>
            </a:pPr>
            <a:r>
              <a:rPr lang="en-US" sz="1200" dirty="0"/>
              <a:t>NASA permanent position</a:t>
            </a:r>
          </a:p>
          <a:p>
            <a:pPr marL="742950" lvl="1" indent="-285750">
              <a:buFont typeface="Arial" panose="020B0604020202020204" pitchFamily="34" charset="0"/>
              <a:buChar char="•"/>
            </a:pPr>
            <a:r>
              <a:rPr lang="en-US" sz="1200" dirty="0"/>
              <a:t>NASA engineer or scientist</a:t>
            </a:r>
          </a:p>
          <a:p>
            <a:pPr marL="742950" lvl="1" indent="-285750">
              <a:buFont typeface="Arial" panose="020B0604020202020204" pitchFamily="34" charset="0"/>
              <a:buChar char="•"/>
            </a:pPr>
            <a:r>
              <a:rPr lang="en-US" sz="1200" dirty="0"/>
              <a:t>Openings are rare and govt funding dependent</a:t>
            </a:r>
          </a:p>
          <a:p>
            <a:pPr marL="742950" lvl="1" indent="-285750">
              <a:buFont typeface="Arial" panose="020B0604020202020204" pitchFamily="34" charset="0"/>
              <a:buChar char="•"/>
            </a:pPr>
            <a:r>
              <a:rPr lang="en-US" sz="1200" dirty="0"/>
              <a:t>&gt;$100k (location dependent) with PhD</a:t>
            </a:r>
          </a:p>
          <a:p>
            <a:pPr marL="742950" lvl="1" indent="-285750">
              <a:buFont typeface="Arial" panose="020B0604020202020204" pitchFamily="34" charset="0"/>
              <a:buChar char="•"/>
            </a:pPr>
            <a:r>
              <a:rPr lang="en-US" sz="1200" dirty="0"/>
              <a:t>Apply: USAjobs.gov; you do not need a PhD to work at NASA</a:t>
            </a:r>
          </a:p>
          <a:p>
            <a:pPr marL="285750" indent="-285750">
              <a:buFont typeface="Arial" panose="020B0604020202020204" pitchFamily="34" charset="0"/>
              <a:buChar char="•"/>
            </a:pPr>
            <a:r>
              <a:rPr lang="en-US" sz="1200" dirty="0"/>
              <a:t>NASA contractor position (KBR, </a:t>
            </a:r>
            <a:r>
              <a:rPr lang="en-US" sz="1200" dirty="0" err="1"/>
              <a:t>Peraton</a:t>
            </a:r>
            <a:r>
              <a:rPr lang="en-US" sz="1200" dirty="0"/>
              <a:t>)</a:t>
            </a:r>
          </a:p>
          <a:p>
            <a:pPr marL="742950" lvl="1" indent="-285750">
              <a:buFont typeface="Arial" panose="020B0604020202020204" pitchFamily="34" charset="0"/>
              <a:buChar char="•"/>
            </a:pPr>
            <a:r>
              <a:rPr lang="en-US" sz="1200" dirty="0"/>
              <a:t>Opportunities for foreign nationals</a:t>
            </a:r>
          </a:p>
          <a:p>
            <a:pPr marL="742950" lvl="1" indent="-285750">
              <a:buFont typeface="Arial" panose="020B0604020202020204" pitchFamily="34" charset="0"/>
              <a:buChar char="•"/>
            </a:pPr>
            <a:r>
              <a:rPr lang="en-US" sz="1200" dirty="0"/>
              <a:t>Historically, similar to NASA position, bit less job security</a:t>
            </a:r>
          </a:p>
        </p:txBody>
      </p:sp>
      <p:cxnSp>
        <p:nvCxnSpPr>
          <p:cNvPr id="7" name="Straight Arrow Connector 6">
            <a:extLst>
              <a:ext uri="{FF2B5EF4-FFF2-40B4-BE49-F238E27FC236}">
                <a16:creationId xmlns:a16="http://schemas.microsoft.com/office/drawing/2014/main" id="{F37E6C8C-9CF4-AC0E-3BC0-D6D516566D60}"/>
              </a:ext>
            </a:extLst>
          </p:cNvPr>
          <p:cNvCxnSpPr>
            <a:cxnSpLocks/>
          </p:cNvCxnSpPr>
          <p:nvPr/>
        </p:nvCxnSpPr>
        <p:spPr>
          <a:xfrm flipV="1">
            <a:off x="4953000" y="4191000"/>
            <a:ext cx="884009"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630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9B42D-9352-C588-D9A4-144F21F8CBD9}"/>
              </a:ext>
            </a:extLst>
          </p:cNvPr>
          <p:cNvSpPr>
            <a:spLocks noGrp="1"/>
          </p:cNvSpPr>
          <p:nvPr>
            <p:ph type="title"/>
          </p:nvPr>
        </p:nvSpPr>
        <p:spPr/>
        <p:txBody>
          <a:bodyPr/>
          <a:lstStyle/>
          <a:p>
            <a:r>
              <a:rPr lang="en-US" dirty="0"/>
              <a:t>Backup</a:t>
            </a:r>
          </a:p>
        </p:txBody>
      </p:sp>
      <p:sp>
        <p:nvSpPr>
          <p:cNvPr id="3" name="Text Placeholder 2">
            <a:extLst>
              <a:ext uri="{FF2B5EF4-FFF2-40B4-BE49-F238E27FC236}">
                <a16:creationId xmlns:a16="http://schemas.microsoft.com/office/drawing/2014/main" id="{8CF4F91C-AB62-BD5F-D4AB-791709BB1726}"/>
              </a:ext>
            </a:extLst>
          </p:cNvPr>
          <p:cNvSpPr>
            <a:spLocks noGrp="1"/>
          </p:cNvSpPr>
          <p:nvPr>
            <p:ph type="body" sz="quarter" idx="10"/>
          </p:nvPr>
        </p:nvSpPr>
        <p:spPr/>
        <p:txBody>
          <a:bodyPr/>
          <a:lstStyle/>
          <a:p>
            <a:endParaRPr lang="en-US"/>
          </a:p>
        </p:txBody>
      </p:sp>
      <p:sp>
        <p:nvSpPr>
          <p:cNvPr id="5" name="Date Placeholder 4">
            <a:extLst>
              <a:ext uri="{FF2B5EF4-FFF2-40B4-BE49-F238E27FC236}">
                <a16:creationId xmlns:a16="http://schemas.microsoft.com/office/drawing/2014/main" id="{7A87819E-4A65-F1B2-3161-7EDC4410C914}"/>
              </a:ext>
            </a:extLst>
          </p:cNvPr>
          <p:cNvSpPr>
            <a:spLocks noGrp="1"/>
          </p:cNvSpPr>
          <p:nvPr>
            <p:ph type="dt" sz="half" idx="2"/>
          </p:nvPr>
        </p:nvSpPr>
        <p:spPr/>
        <p:txBody>
          <a:bodyPr/>
          <a:lstStyle/>
          <a:p>
            <a:r>
              <a:rPr lang="en-US"/>
              <a:t>LSU Physics Colloquium</a:t>
            </a:r>
          </a:p>
          <a:p>
            <a:r>
              <a:rPr lang="en-US"/>
              <a:t>Feb 8, 2024</a:t>
            </a:r>
            <a:endParaRPr lang="en-US" dirty="0"/>
          </a:p>
        </p:txBody>
      </p:sp>
      <p:sp>
        <p:nvSpPr>
          <p:cNvPr id="6" name="Slide Number Placeholder 5">
            <a:extLst>
              <a:ext uri="{FF2B5EF4-FFF2-40B4-BE49-F238E27FC236}">
                <a16:creationId xmlns:a16="http://schemas.microsoft.com/office/drawing/2014/main" id="{68746558-05A5-6B6A-5CE9-EE7002782B8F}"/>
              </a:ext>
            </a:extLst>
          </p:cNvPr>
          <p:cNvSpPr>
            <a:spLocks noGrp="1"/>
          </p:cNvSpPr>
          <p:nvPr>
            <p:ph type="sldNum" sz="quarter" idx="4"/>
          </p:nvPr>
        </p:nvSpPr>
        <p:spPr/>
        <p:txBody>
          <a:bodyPr/>
          <a:lstStyle/>
          <a:p>
            <a:pPr algn="ctr"/>
            <a:fld id="{2D04F4CF-F641-6E4E-8F87-8EB8AA2BFA51}" type="slidenum">
              <a:rPr lang="en-US" smtClean="0"/>
              <a:pPr algn="ctr"/>
              <a:t>30</a:t>
            </a:fld>
            <a:endParaRPr lang="en-US" dirty="0"/>
          </a:p>
        </p:txBody>
      </p:sp>
    </p:spTree>
    <p:extLst>
      <p:ext uri="{BB962C8B-B14F-4D97-AF65-F5344CB8AC3E}">
        <p14:creationId xmlns:p14="http://schemas.microsoft.com/office/powerpoint/2010/main" val="3590710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DDCF-9226-4563-8522-694437AE2A12}"/>
              </a:ext>
            </a:extLst>
          </p:cNvPr>
          <p:cNvSpPr>
            <a:spLocks noGrp="1"/>
          </p:cNvSpPr>
          <p:nvPr>
            <p:ph type="title"/>
          </p:nvPr>
        </p:nvSpPr>
        <p:spPr/>
        <p:txBody>
          <a:bodyPr/>
          <a:lstStyle/>
          <a:p>
            <a:r>
              <a:rPr lang="en-US" dirty="0"/>
              <a:t>Modulation Transfer Function [MTF]</a:t>
            </a:r>
          </a:p>
        </p:txBody>
      </p:sp>
      <p:sp>
        <p:nvSpPr>
          <p:cNvPr id="3" name="Content Placeholder 2">
            <a:extLst>
              <a:ext uri="{FF2B5EF4-FFF2-40B4-BE49-F238E27FC236}">
                <a16:creationId xmlns:a16="http://schemas.microsoft.com/office/drawing/2014/main" id="{C3269555-3146-451F-977A-4C63DD588D77}"/>
              </a:ext>
            </a:extLst>
          </p:cNvPr>
          <p:cNvSpPr>
            <a:spLocks noGrp="1"/>
          </p:cNvSpPr>
          <p:nvPr>
            <p:ph sz="quarter" idx="4294967295"/>
          </p:nvPr>
        </p:nvSpPr>
        <p:spPr bwMode="auto">
          <a:xfrm>
            <a:off x="203199" y="1142999"/>
            <a:ext cx="11793268" cy="50880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000">
                <a:solidFill>
                  <a:schemeClr val="tx1"/>
                </a:solidFill>
                <a:latin typeface="+mn-lt"/>
                <a:ea typeface="ＭＳ Ｐゴシック" charset="0"/>
                <a:cs typeface="Arial"/>
              </a:defRPr>
            </a:lvl1pPr>
            <a:lvl2pPr marL="742950" indent="-285750" algn="l" rtl="0" eaLnBrk="1" fontAlgn="base" hangingPunct="1">
              <a:spcBef>
                <a:spcPct val="20000"/>
              </a:spcBef>
              <a:spcAft>
                <a:spcPct val="0"/>
              </a:spcAft>
              <a:buChar char="–"/>
              <a:defRPr sz="1800">
                <a:solidFill>
                  <a:schemeClr val="tx1"/>
                </a:solidFill>
                <a:latin typeface="+mn-lt"/>
                <a:ea typeface="ＭＳ Ｐゴシック" charset="-128"/>
                <a:cs typeface="Arial"/>
              </a:defRPr>
            </a:lvl2pPr>
            <a:lvl3pPr marL="1143000" indent="-228600" algn="l" rtl="0" eaLnBrk="1" fontAlgn="base" hangingPunct="1">
              <a:spcBef>
                <a:spcPct val="20000"/>
              </a:spcBef>
              <a:spcAft>
                <a:spcPct val="0"/>
              </a:spcAft>
              <a:buChar char="•"/>
              <a:defRPr sz="1600">
                <a:solidFill>
                  <a:schemeClr val="tx1"/>
                </a:solidFill>
                <a:latin typeface="+mn-lt"/>
                <a:ea typeface="ＭＳ Ｐゴシック" charset="-128"/>
                <a:cs typeface="Arial"/>
              </a:defRPr>
            </a:lvl3pPr>
            <a:lvl4pPr marL="1600200" indent="-228600" algn="l" rtl="0" eaLnBrk="1" fontAlgn="base" hangingPunct="1">
              <a:spcBef>
                <a:spcPct val="20000"/>
              </a:spcBef>
              <a:spcAft>
                <a:spcPct val="0"/>
              </a:spcAft>
              <a:buChar char="–"/>
              <a:defRPr sz="1400">
                <a:solidFill>
                  <a:schemeClr val="tx1"/>
                </a:solidFill>
                <a:latin typeface="+mn-lt"/>
                <a:ea typeface="ＭＳ Ｐゴシック" charset="-128"/>
                <a:cs typeface="Arial"/>
              </a:defRPr>
            </a:lvl4pPr>
            <a:lvl5pPr marL="2057400" indent="-228600" algn="l" rtl="0" eaLnBrk="1" fontAlgn="base" hangingPunct="1">
              <a:spcBef>
                <a:spcPct val="20000"/>
              </a:spcBef>
              <a:spcAft>
                <a:spcPct val="0"/>
              </a:spcAft>
              <a:buChar char="»"/>
              <a:defRPr sz="1200">
                <a:solidFill>
                  <a:schemeClr val="tx1"/>
                </a:solidFill>
                <a:latin typeface="+mn-lt"/>
                <a:ea typeface="ＭＳ Ｐゴシック" charset="-128"/>
                <a:cs typeface="Arial"/>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Diagram&#10;&#10;Description automatically generated">
            <a:extLst>
              <a:ext uri="{FF2B5EF4-FFF2-40B4-BE49-F238E27FC236}">
                <a16:creationId xmlns:a16="http://schemas.microsoft.com/office/drawing/2014/main" id="{C425513F-458B-4994-A190-E9766759EC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0218" y="1368587"/>
            <a:ext cx="4043913" cy="1927063"/>
          </a:xfrm>
          <a:prstGeom prst="rect">
            <a:avLst/>
          </a:prstGeom>
        </p:spPr>
      </p:pic>
      <p:sp>
        <p:nvSpPr>
          <p:cNvPr id="7" name="TextBox 6">
            <a:extLst>
              <a:ext uri="{FF2B5EF4-FFF2-40B4-BE49-F238E27FC236}">
                <a16:creationId xmlns:a16="http://schemas.microsoft.com/office/drawing/2014/main" id="{03DDDC52-882D-449A-AD0C-C6A15D5DCBB2}"/>
              </a:ext>
            </a:extLst>
          </p:cNvPr>
          <p:cNvSpPr txBox="1"/>
          <p:nvPr/>
        </p:nvSpPr>
        <p:spPr>
          <a:xfrm>
            <a:off x="125944" y="1024067"/>
            <a:ext cx="7660193" cy="2616101"/>
          </a:xfrm>
          <a:prstGeom prst="rect">
            <a:avLst/>
          </a:prstGeom>
          <a:noFill/>
        </p:spPr>
        <p:txBody>
          <a:bodyPr wrap="square" rtlCol="0">
            <a:spAutoFit/>
          </a:bodyPr>
          <a:lstStyle/>
          <a:p>
            <a:r>
              <a:rPr lang="en-US" sz="2400" dirty="0"/>
              <a:t>Analyzing the MTF of an imaging system is a way to understand how the contrast within an image varies with spatial frequency</a:t>
            </a:r>
          </a:p>
          <a:p>
            <a:pPr marL="285750" indent="-285750">
              <a:buFont typeface="Arial" panose="020B0604020202020204" pitchFamily="34" charset="0"/>
              <a:buChar char="•"/>
            </a:pPr>
            <a:r>
              <a:rPr lang="en-US" sz="2000" dirty="0"/>
              <a:t>Previously:</a:t>
            </a:r>
          </a:p>
          <a:p>
            <a:pPr lvl="1"/>
            <a:r>
              <a:rPr lang="en-US" dirty="0">
                <a:solidFill>
                  <a:srgbClr val="000000"/>
                </a:solidFill>
                <a:latin typeface="Calibri" panose="020F0502020204030204" pitchFamily="34" charset="0"/>
              </a:rPr>
              <a:t>M</a:t>
            </a:r>
            <a:r>
              <a:rPr lang="en-US" b="0" i="0" u="none" strike="noStrike" dirty="0">
                <a:solidFill>
                  <a:srgbClr val="000000"/>
                </a:solidFill>
                <a:effectLst/>
                <a:latin typeface="Calibri" panose="020F0502020204030204" pitchFamily="34" charset="0"/>
              </a:rPr>
              <a:t>easuring MTF by placing a series of sinusoidal patterns at the object plane and measuring the contrast in the image plane, resulting in a set of data points for a given location on the OS</a:t>
            </a:r>
            <a:endParaRPr lang="en-US" dirty="0"/>
          </a:p>
          <a:p>
            <a:endParaRPr lang="en-US" dirty="0"/>
          </a:p>
        </p:txBody>
      </p:sp>
      <p:sp>
        <p:nvSpPr>
          <p:cNvPr id="4" name="Slide Number Placeholder 3">
            <a:extLst>
              <a:ext uri="{FF2B5EF4-FFF2-40B4-BE49-F238E27FC236}">
                <a16:creationId xmlns:a16="http://schemas.microsoft.com/office/drawing/2014/main" id="{63349F2B-171A-4643-9A5C-3367BF265D7E}"/>
              </a:ext>
            </a:extLst>
          </p:cNvPr>
          <p:cNvSpPr>
            <a:spLocks noGrp="1"/>
          </p:cNvSpPr>
          <p:nvPr>
            <p:ph type="sldNum" sz="quarter" idx="10"/>
          </p:nvPr>
        </p:nvSpPr>
        <p:spPr/>
        <p:txBody>
          <a:bodyPr/>
          <a:lstStyle/>
          <a:p>
            <a:fld id="{A6BCF741-8895-4D5E-9F6C-8F7A3F02C7E4}" type="slidenum">
              <a:rPr lang="en-US" smtClean="0"/>
              <a:pPr/>
              <a:t>31</a:t>
            </a:fld>
            <a:endParaRPr lang="en-US"/>
          </a:p>
        </p:txBody>
      </p:sp>
    </p:spTree>
    <p:extLst>
      <p:ext uri="{BB962C8B-B14F-4D97-AF65-F5344CB8AC3E}">
        <p14:creationId xmlns:p14="http://schemas.microsoft.com/office/powerpoint/2010/main" val="2596958236"/>
      </p:ext>
    </p:extLst>
  </p:cSld>
  <p:clrMapOvr>
    <a:masterClrMapping/>
  </p:clrMapOvr>
</p:sld>
</file>

<file path=ppt/theme/theme1.xml><?xml version="1.0" encoding="utf-8"?>
<a:theme xmlns:a="http://schemas.openxmlformats.org/drawingml/2006/main" name="CCRS-VS_Camera-PDR-CDR-EP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effectLst/>
      </a:spPr>
      <a:bodyPr spcFirstLastPara="1" wrap="square" lIns="26775" tIns="26775" rIns="26775" bIns="26775" rtlCol="0" anchor="t" anchorCtr="0">
        <a:noAutofit/>
      </a:bodyPr>
      <a:lstStyle>
        <a:defPPr marL="285750" indent="-285750" algn="l">
          <a:buFont typeface="Arial" panose="020B0604020202020204" pitchFamily="34" charset="0"/>
          <a:buChar char="•"/>
          <a:defRPr sz="1400" dirty="0" smtClean="0"/>
        </a:defPPr>
      </a:lstStyle>
    </a:txDef>
  </a:objectDefaults>
  <a:extraClrSchemeLst/>
  <a:extLst>
    <a:ext uri="{05A4C25C-085E-4340-85A3-A5531E510DB2}">
      <thm15:themeFamily xmlns:thm15="http://schemas.microsoft.com/office/thememl/2012/main" name="CCRS-VS_Camera-PDR-CDR-EPR" id="{4AAE8EA7-EC41-4C71-A6D9-9377009A115C}" vid="{0305610F-0ACC-4C62-9174-A30B6CED0C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ba7ab54-e52b-4c21-a295-3a7bad444bd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C9FDBE6A1DC704F957377C9EC2AEA36" ma:contentTypeVersion="14" ma:contentTypeDescription="Create a new document." ma:contentTypeScope="" ma:versionID="ca01a0fc4f9f5c0b073d7573ccac4795">
  <xsd:schema xmlns:xsd="http://www.w3.org/2001/XMLSchema" xmlns:xs="http://www.w3.org/2001/XMLSchema" xmlns:p="http://schemas.microsoft.com/office/2006/metadata/properties" xmlns:ns3="88bde632-4c71-489a-bffb-34cc24f228a3" xmlns:ns4="fba7ab54-e52b-4c21-a295-3a7bad444bd1" targetNamespace="http://schemas.microsoft.com/office/2006/metadata/properties" ma:root="true" ma:fieldsID="b5ced45c968b15d5bd2298c90edd323e" ns3:_="" ns4:_="">
    <xsd:import namespace="88bde632-4c71-489a-bffb-34cc24f228a3"/>
    <xsd:import namespace="fba7ab54-e52b-4c21-a295-3a7bad444bd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_activity" minOccurs="0"/>
                <xsd:element ref="ns4:MediaServiceLocation" minOccurs="0"/>
                <xsd:element ref="ns4:MediaLengthInSecond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bde632-4c71-489a-bffb-34cc24f228a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a7ab54-e52b-4c21-a295-3a7bad444bd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0A5647-4609-4979-A594-2B49128217D3}">
  <ds:schemaRefs>
    <ds:schemaRef ds:uri="http://schemas.microsoft.com/sharepoint/v3/contenttype/forms"/>
  </ds:schemaRefs>
</ds:datastoreItem>
</file>

<file path=customXml/itemProps2.xml><?xml version="1.0" encoding="utf-8"?>
<ds:datastoreItem xmlns:ds="http://schemas.openxmlformats.org/officeDocument/2006/customXml" ds:itemID="{6EBE5505-16D2-4016-890D-80DD16D5BEBD}">
  <ds:schemaRefs>
    <ds:schemaRef ds:uri="http://schemas.microsoft.com/office/2006/metadata/properties"/>
    <ds:schemaRef ds:uri="http://schemas.microsoft.com/office/2006/documentManagement/types"/>
    <ds:schemaRef ds:uri="fba7ab54-e52b-4c21-a295-3a7bad444bd1"/>
    <ds:schemaRef ds:uri="http://purl.org/dc/dcmitype/"/>
    <ds:schemaRef ds:uri="http://schemas.openxmlformats.org/package/2006/metadata/core-properties"/>
    <ds:schemaRef ds:uri="http://purl.org/dc/terms/"/>
    <ds:schemaRef ds:uri="http://schemas.microsoft.com/office/infopath/2007/PartnerControls"/>
    <ds:schemaRef ds:uri="http://purl.org/dc/elements/1.1/"/>
    <ds:schemaRef ds:uri="88bde632-4c71-489a-bffb-34cc24f228a3"/>
    <ds:schemaRef ds:uri="http://www.w3.org/XML/1998/namespace"/>
  </ds:schemaRefs>
</ds:datastoreItem>
</file>

<file path=customXml/itemProps3.xml><?xml version="1.0" encoding="utf-8"?>
<ds:datastoreItem xmlns:ds="http://schemas.openxmlformats.org/officeDocument/2006/customXml" ds:itemID="{2FDD2EA6-5719-4DDB-A03B-CDCFF3044D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bde632-4c71-489a-bffb-34cc24f228a3"/>
    <ds:schemaRef ds:uri="fba7ab54-e52b-4c21-a295-3a7bad444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CCRS-VS_221104a</Template>
  <TotalTime>40191</TotalTime>
  <Words>3111</Words>
  <Application>Microsoft Office PowerPoint</Application>
  <PresentationFormat>Widescreen</PresentationFormat>
  <Paragraphs>490</Paragraphs>
  <Slides>31</Slides>
  <Notes>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Arial Narrow</vt:lpstr>
      <vt:lpstr>Calibri</vt:lpstr>
      <vt:lpstr>Helvetica Light</vt:lpstr>
      <vt:lpstr>Inter Light</vt:lpstr>
      <vt:lpstr>CCRS-VS_Camera-PDR-CDR-EPR</vt:lpstr>
      <vt:lpstr>Mars Sample Return: Capture, Containment and Return System</vt:lpstr>
      <vt:lpstr>My background</vt:lpstr>
      <vt:lpstr>Mars Sample Return</vt:lpstr>
      <vt:lpstr>Why bring samples back?</vt:lpstr>
      <vt:lpstr>Mars 2020 Perseverance landing in Jezero Crater: ancient biosignatures and sample diversity</vt:lpstr>
      <vt:lpstr>Perseverance Sample collection and storage</vt:lpstr>
      <vt:lpstr>Mars Sample Return Campaign</vt:lpstr>
      <vt:lpstr>Summary of CCRS Architecture and Key Functions</vt:lpstr>
      <vt:lpstr>PowerPoint Presentation</vt:lpstr>
      <vt:lpstr>Vision System</vt:lpstr>
      <vt:lpstr>Vision System: verify OS orientation prior to UV sterilization</vt:lpstr>
      <vt:lpstr>Was Orbiting Sample (OS) captured in correct orientation?</vt:lpstr>
      <vt:lpstr>System performance predicted using lab and software tools</vt:lpstr>
      <vt:lpstr>Laboratory mock-up of VS to produce high-fidelity images</vt:lpstr>
      <vt:lpstr>Vision System Components Heritage </vt:lpstr>
      <vt:lpstr>Machine learning code tests if endcaps are distinguishable</vt:lpstr>
      <vt:lpstr>UV Sterilization</vt:lpstr>
      <vt:lpstr>Planetary protection is a key priority of MSR</vt:lpstr>
      <vt:lpstr>UV sterilization system inside CCRS irradiates outside of OS</vt:lpstr>
      <vt:lpstr>Outer surface of OS is sterilized in discreet steps</vt:lpstr>
      <vt:lpstr>Optical Design – Optical Error Budget</vt:lpstr>
      <vt:lpstr>Setup of MC Simulation – Ray Tracing and OS Irradiance Evaluation</vt:lpstr>
      <vt:lpstr>Verifying performance of LED with no space heritage</vt:lpstr>
      <vt:lpstr>PowerPoint Presentation</vt:lpstr>
      <vt:lpstr>Measured sensitivity not giving any red flags for error budget expectations </vt:lpstr>
      <vt:lpstr>Work at NASA</vt:lpstr>
      <vt:lpstr>How to work for/with NASA</vt:lpstr>
      <vt:lpstr>How to get involved with NASA: undergrad and grad internships</vt:lpstr>
      <vt:lpstr>How to get involved with NASA</vt:lpstr>
      <vt:lpstr>Backup</vt:lpstr>
      <vt:lpstr>Modulation Transfer Function [MTF]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Hardwick, Terra C. (GSFC-5510)</cp:lastModifiedBy>
  <cp:revision>143</cp:revision>
  <dcterms:created xsi:type="dcterms:W3CDTF">2022-06-15T17:56:49Z</dcterms:created>
  <dcterms:modified xsi:type="dcterms:W3CDTF">2024-01-24T14:09:04Z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0x010100EC9FDBE6A1DC704F957377C9EC2AEA36</vt:lpwstr>
  </property>
  <property fmtid="{D5CDD505-2E9C-101B-9397-08002B2CF9AE}" pid="3" name="MediaServiceImageTags">
    <vt:lpwstr/>
  </property>
</Properties>
</file>