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
  </p:notesMasterIdLst>
  <p:sldIdLst>
    <p:sldId id="256" r:id="rId6"/>
  </p:sldIdLst>
  <p:sldSz cx="40233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gnant, Floriane A. (LARC-D309)[NATIONAL INSTITUTE OF AEROSPACE]" initials="PFA(IOA" lastIdx="12" clrIdx="0">
    <p:extLst>
      <p:ext uri="{19B8F6BF-5375-455C-9EA6-DF929625EA0E}">
        <p15:presenceInfo xmlns:p15="http://schemas.microsoft.com/office/powerpoint/2012/main" userId="S::fpoignan@ndc.nasa.gov::f5466f66-0665-4867-9c9b-005b5c919acd" providerId="AD"/>
      </p:ext>
    </p:extLst>
  </p:cmAuthor>
  <p:cmAuthor id="2" name="Plante, Ianik (JSC-SK)[WYLE LABORATORIES, INC.]" initials="PI(LI" lastIdx="4" clrIdx="1">
    <p:extLst>
      <p:ext uri="{19B8F6BF-5375-455C-9EA6-DF929625EA0E}">
        <p15:presenceInfo xmlns:p15="http://schemas.microsoft.com/office/powerpoint/2012/main" userId="S-1-5-21-330711430-3775241029-4075259233-112255" providerId="AD"/>
      </p:ext>
    </p:extLst>
  </p:cmAuthor>
  <p:cmAuthor id="3" name="Huff, Janice L. (LARC-D309)" initials="HJL(D" lastIdx="7" clrIdx="2">
    <p:extLst>
      <p:ext uri="{19B8F6BF-5375-455C-9EA6-DF929625EA0E}">
        <p15:presenceInfo xmlns:p15="http://schemas.microsoft.com/office/powerpoint/2012/main" userId="S::jhuff@ndc.nasa.gov::04327da3-6172-4d10-ae4c-4b9d7c4ea07b" providerId="AD"/>
      </p:ext>
    </p:extLst>
  </p:cmAuthor>
  <p:cmAuthor id="4" name="Radford, Melisa (JSC-SK)[KBR Wyle Services, LLC]" initials="RM(SWSL" lastIdx="9" clrIdx="3">
    <p:extLst>
      <p:ext uri="{19B8F6BF-5375-455C-9EA6-DF929625EA0E}">
        <p15:presenceInfo xmlns:p15="http://schemas.microsoft.com/office/powerpoint/2012/main" userId="S::mradford@ndc.nasa.gov::b1135d95-3764-4da4-8962-c7c2f2c64d83" providerId="AD"/>
      </p:ext>
    </p:extLst>
  </p:cmAuthor>
  <p:cmAuthor id="5" name="Plante, Ianik (JSC-SK)[KBR Wyle Services, LLC]" initials="PI(SWSL" lastIdx="1" clrIdx="4">
    <p:extLst>
      <p:ext uri="{19B8F6BF-5375-455C-9EA6-DF929625EA0E}">
        <p15:presenceInfo xmlns:p15="http://schemas.microsoft.com/office/powerpoint/2012/main" userId="S::iplante@ndc.nasa.gov::6bf629b2-1d42-42bd-a006-abdbd456f6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9" autoAdjust="0"/>
    <p:restoredTop sz="92419" autoAdjust="0"/>
  </p:normalViewPr>
  <p:slideViewPr>
    <p:cSldViewPr snapToGrid="0">
      <p:cViewPr>
        <p:scale>
          <a:sx n="40" d="100"/>
          <a:sy n="40" d="100"/>
        </p:scale>
        <p:origin x="-432" y="-5568"/>
      </p:cViewPr>
      <p:guideLst/>
    </p:cSldViewPr>
  </p:slideViewPr>
  <p:outlineViewPr>
    <p:cViewPr>
      <p:scale>
        <a:sx n="33" d="100"/>
        <a:sy n="33" d="100"/>
      </p:scale>
      <p:origin x="0" y="-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C5DC5-9510-4778-B7DA-26466FF0D9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D05D4B-3CA0-4B46-8711-3E9593C1D714}">
      <dgm:prSet phldrT="[Text]" custT="1"/>
      <dgm:spPr>
        <a:solidFill>
          <a:schemeClr val="accent2"/>
        </a:solidFill>
      </dgm:spPr>
      <dgm:t>
        <a:bodyPr/>
        <a:lstStyle/>
        <a:p>
          <a:r>
            <a:rPr lang="en-US" sz="1800" b="1" dirty="0"/>
            <a:t>Modifiable</a:t>
          </a:r>
        </a:p>
      </dgm:t>
    </dgm:pt>
    <dgm:pt modelId="{AAD1DE3D-EA5B-41F2-8563-DF8EEB075E22}" type="parTrans" cxnId="{F459ACC7-44FF-4F6B-99EF-405F2624C9A4}">
      <dgm:prSet/>
      <dgm:spPr/>
      <dgm:t>
        <a:bodyPr/>
        <a:lstStyle/>
        <a:p>
          <a:endParaRPr lang="en-US"/>
        </a:p>
      </dgm:t>
    </dgm:pt>
    <dgm:pt modelId="{9A9F26DB-C247-41EF-90C9-1A1365A6382B}" type="sibTrans" cxnId="{F459ACC7-44FF-4F6B-99EF-405F2624C9A4}">
      <dgm:prSet/>
      <dgm:spPr/>
      <dgm:t>
        <a:bodyPr/>
        <a:lstStyle/>
        <a:p>
          <a:endParaRPr lang="en-US"/>
        </a:p>
      </dgm:t>
    </dgm:pt>
    <dgm:pt modelId="{59907830-696A-4562-9CFE-66654A373FA8}">
      <dgm:prSet custT="1"/>
      <dgm:spPr>
        <a:solidFill>
          <a:schemeClr val="accent4"/>
        </a:solidFill>
      </dgm:spPr>
      <dgm:t>
        <a:bodyPr/>
        <a:lstStyle/>
        <a:p>
          <a:r>
            <a:rPr lang="en-US" sz="1800" b="1" dirty="0"/>
            <a:t>Non-Modifiable</a:t>
          </a:r>
        </a:p>
      </dgm:t>
    </dgm:pt>
    <dgm:pt modelId="{67B28986-8CF4-4DB9-9240-01C908227DA4}" type="sibTrans" cxnId="{28A2498C-AD86-4BB8-B404-34B905EBAD05}">
      <dgm:prSet/>
      <dgm:spPr/>
      <dgm:t>
        <a:bodyPr/>
        <a:lstStyle/>
        <a:p>
          <a:endParaRPr lang="en-US"/>
        </a:p>
      </dgm:t>
    </dgm:pt>
    <dgm:pt modelId="{EC6050D4-C5E1-4A47-8929-E92D09E78705}" type="parTrans" cxnId="{28A2498C-AD86-4BB8-B404-34B905EBAD05}">
      <dgm:prSet/>
      <dgm:spPr/>
      <dgm:t>
        <a:bodyPr/>
        <a:lstStyle/>
        <a:p>
          <a:endParaRPr lang="en-US"/>
        </a:p>
      </dgm:t>
    </dgm:pt>
    <dgm:pt modelId="{94687DD3-E530-4BAC-A679-E64F0FBD1AEC}">
      <dgm:prSet custT="1"/>
      <dgm:spPr>
        <a:solidFill>
          <a:srgbClr val="92D050"/>
        </a:solidFill>
      </dgm:spPr>
      <dgm:t>
        <a:bodyPr/>
        <a:lstStyle/>
        <a:p>
          <a:r>
            <a:rPr lang="en-US" sz="1800" b="1" dirty="0"/>
            <a:t>Spaceflight-Specific Stressors</a:t>
          </a:r>
        </a:p>
      </dgm:t>
    </dgm:pt>
    <dgm:pt modelId="{575A6EE7-2369-408E-9EF9-FC4B2721C552}" type="parTrans" cxnId="{A05D0B26-762A-4D78-8938-B684BC61436A}">
      <dgm:prSet/>
      <dgm:spPr/>
      <dgm:t>
        <a:bodyPr/>
        <a:lstStyle/>
        <a:p>
          <a:endParaRPr lang="en-US"/>
        </a:p>
      </dgm:t>
    </dgm:pt>
    <dgm:pt modelId="{99A2A78A-619C-43D8-AC82-5790B3EEBA90}" type="sibTrans" cxnId="{A05D0B26-762A-4D78-8938-B684BC61436A}">
      <dgm:prSet/>
      <dgm:spPr/>
      <dgm:t>
        <a:bodyPr/>
        <a:lstStyle/>
        <a:p>
          <a:endParaRPr lang="en-US"/>
        </a:p>
      </dgm:t>
    </dgm:pt>
    <dgm:pt modelId="{AF0421EB-EE78-406D-9690-F555FA4917E6}">
      <dgm:prSet custT="1"/>
      <dgm:spPr>
        <a:solidFill>
          <a:srgbClr val="00B0F0"/>
        </a:solidFill>
      </dgm:spPr>
      <dgm:t>
        <a:bodyPr/>
        <a:lstStyle/>
        <a:p>
          <a:r>
            <a:rPr lang="en-US" sz="1800" b="1" dirty="0"/>
            <a:t>Social Determinants of Health</a:t>
          </a:r>
        </a:p>
      </dgm:t>
    </dgm:pt>
    <dgm:pt modelId="{545D5D03-20F9-4EA2-BCD4-37A1930A275C}" type="parTrans" cxnId="{514C1B22-2909-4EC9-9CDC-8E7F66413795}">
      <dgm:prSet/>
      <dgm:spPr/>
      <dgm:t>
        <a:bodyPr/>
        <a:lstStyle/>
        <a:p>
          <a:endParaRPr lang="en-US"/>
        </a:p>
      </dgm:t>
    </dgm:pt>
    <dgm:pt modelId="{36A33748-CD13-469A-82DD-25B4AA10D96F}" type="sibTrans" cxnId="{514C1B22-2909-4EC9-9CDC-8E7F66413795}">
      <dgm:prSet/>
      <dgm:spPr/>
      <dgm:t>
        <a:bodyPr/>
        <a:lstStyle/>
        <a:p>
          <a:endParaRPr lang="en-US"/>
        </a:p>
      </dgm:t>
    </dgm:pt>
    <dgm:pt modelId="{CA63E92B-65B7-4473-974A-E34D98CC4C08}">
      <dgm:prSet custT="1"/>
      <dgm:spPr/>
      <dgm:t>
        <a:bodyPr/>
        <a:lstStyle/>
        <a:p>
          <a:r>
            <a:rPr lang="en-US" sz="1600" dirty="0"/>
            <a:t>Age, Sex, Family History, Ethnicity, Genetics, Medical History</a:t>
          </a:r>
        </a:p>
      </dgm:t>
    </dgm:pt>
    <dgm:pt modelId="{1A32FB41-A905-4F9F-8301-4BBEBD025BED}" type="parTrans" cxnId="{6E6F3E19-A1DF-4E04-9F7C-17FBC3788694}">
      <dgm:prSet/>
      <dgm:spPr/>
      <dgm:t>
        <a:bodyPr/>
        <a:lstStyle/>
        <a:p>
          <a:endParaRPr lang="en-US"/>
        </a:p>
      </dgm:t>
    </dgm:pt>
    <dgm:pt modelId="{741F9511-4C77-4967-83A7-CCA31A69BF6D}" type="sibTrans" cxnId="{6E6F3E19-A1DF-4E04-9F7C-17FBC3788694}">
      <dgm:prSet/>
      <dgm:spPr/>
      <dgm:t>
        <a:bodyPr/>
        <a:lstStyle/>
        <a:p>
          <a:endParaRPr lang="en-US"/>
        </a:p>
      </dgm:t>
    </dgm:pt>
    <dgm:pt modelId="{AB3E031B-5EFA-4125-AA57-4ED14B879991}">
      <dgm:prSet custT="1"/>
      <dgm:spPr/>
      <dgm:t>
        <a:bodyPr/>
        <a:lstStyle/>
        <a:p>
          <a:r>
            <a:rPr lang="en-US" sz="1600" dirty="0"/>
            <a:t>Socioeconomic Position, Physical Environment, Education, Social Connections/Support</a:t>
          </a:r>
        </a:p>
      </dgm:t>
    </dgm:pt>
    <dgm:pt modelId="{0334B5E5-37B1-4EB2-A855-BB33DB106CA0}" type="parTrans" cxnId="{6D3CBBEE-3B23-4D00-B6D8-0D1DA493EBFA}">
      <dgm:prSet/>
      <dgm:spPr/>
      <dgm:t>
        <a:bodyPr/>
        <a:lstStyle/>
        <a:p>
          <a:endParaRPr lang="en-US"/>
        </a:p>
      </dgm:t>
    </dgm:pt>
    <dgm:pt modelId="{0D01042F-336B-4490-95A6-256ED5B38983}" type="sibTrans" cxnId="{6D3CBBEE-3B23-4D00-B6D8-0D1DA493EBFA}">
      <dgm:prSet/>
      <dgm:spPr/>
      <dgm:t>
        <a:bodyPr/>
        <a:lstStyle/>
        <a:p>
          <a:endParaRPr lang="en-US"/>
        </a:p>
      </dgm:t>
    </dgm:pt>
    <dgm:pt modelId="{DC07E495-143B-4F30-BEB4-8DFA47CD65F3}">
      <dgm:prSet custT="1"/>
      <dgm:spPr/>
      <dgm:t>
        <a:bodyPr/>
        <a:lstStyle/>
        <a:p>
          <a:r>
            <a:rPr lang="en-US" sz="1600" dirty="0"/>
            <a:t>Radiation, Microgravity, Isolation &amp; Confinement, Closed &amp; Toxic Environment, Distance from Earth</a:t>
          </a:r>
        </a:p>
      </dgm:t>
    </dgm:pt>
    <dgm:pt modelId="{EF441AFB-D8B9-4078-B8A5-3A04BC7F51E1}" type="parTrans" cxnId="{54827A4D-A9E3-4905-B81D-4358BF2C15AE}">
      <dgm:prSet/>
      <dgm:spPr/>
      <dgm:t>
        <a:bodyPr/>
        <a:lstStyle/>
        <a:p>
          <a:endParaRPr lang="en-US"/>
        </a:p>
      </dgm:t>
    </dgm:pt>
    <dgm:pt modelId="{62D79E7A-D623-436D-8AB0-0EFB9491F1DD}" type="sibTrans" cxnId="{54827A4D-A9E3-4905-B81D-4358BF2C15AE}">
      <dgm:prSet/>
      <dgm:spPr/>
      <dgm:t>
        <a:bodyPr/>
        <a:lstStyle/>
        <a:p>
          <a:endParaRPr lang="en-US"/>
        </a:p>
      </dgm:t>
    </dgm:pt>
    <dgm:pt modelId="{256C85A3-E604-4455-AC0B-AA4E9A385AA1}">
      <dgm:prSet custT="1"/>
      <dgm:spPr/>
      <dgm:t>
        <a:bodyPr/>
        <a:lstStyle/>
        <a:p>
          <a:r>
            <a:rPr lang="en-US" sz="1600" dirty="0"/>
            <a:t>Blood Pressure, Total Cholesterol &amp; HDL, Smoking, Diet, Blood Sugar, BMI, Physical Activity Level</a:t>
          </a:r>
        </a:p>
      </dgm:t>
    </dgm:pt>
    <dgm:pt modelId="{8ED1FE8B-3C81-43F3-A5CE-17E095297FCB}" type="sibTrans" cxnId="{68847CF0-72CB-42BF-A98E-3D0C3DCF54BF}">
      <dgm:prSet/>
      <dgm:spPr/>
      <dgm:t>
        <a:bodyPr/>
        <a:lstStyle/>
        <a:p>
          <a:endParaRPr lang="en-US"/>
        </a:p>
      </dgm:t>
    </dgm:pt>
    <dgm:pt modelId="{8502B464-AA3A-49F2-AC6F-8FB3F54831E4}" type="parTrans" cxnId="{68847CF0-72CB-42BF-A98E-3D0C3DCF54BF}">
      <dgm:prSet/>
      <dgm:spPr/>
      <dgm:t>
        <a:bodyPr/>
        <a:lstStyle/>
        <a:p>
          <a:endParaRPr lang="en-US"/>
        </a:p>
      </dgm:t>
    </dgm:pt>
    <dgm:pt modelId="{63A9635A-7210-42BC-B19E-421A6201FC1A}" type="pres">
      <dgm:prSet presAssocID="{AB2C5DC5-9510-4778-B7DA-26466FF0D9C0}" presName="linear" presStyleCnt="0">
        <dgm:presLayoutVars>
          <dgm:dir/>
          <dgm:animLvl val="lvl"/>
          <dgm:resizeHandles val="exact"/>
        </dgm:presLayoutVars>
      </dgm:prSet>
      <dgm:spPr/>
    </dgm:pt>
    <dgm:pt modelId="{5427049E-157C-4C8B-A7F5-3E572F341C03}" type="pres">
      <dgm:prSet presAssocID="{0BD05D4B-3CA0-4B46-8711-3E9593C1D714}" presName="parentLin" presStyleCnt="0"/>
      <dgm:spPr/>
    </dgm:pt>
    <dgm:pt modelId="{B1B6B22F-BF44-45FF-A411-F2E648A4C548}" type="pres">
      <dgm:prSet presAssocID="{0BD05D4B-3CA0-4B46-8711-3E9593C1D714}" presName="parentLeftMargin" presStyleLbl="node1" presStyleIdx="0" presStyleCnt="4"/>
      <dgm:spPr/>
    </dgm:pt>
    <dgm:pt modelId="{7DA9D1CF-E32B-48E6-8EE0-638F7FC9C910}" type="pres">
      <dgm:prSet presAssocID="{0BD05D4B-3CA0-4B46-8711-3E9593C1D714}" presName="parentText" presStyleLbl="node1" presStyleIdx="0" presStyleCnt="4" custScaleY="175529">
        <dgm:presLayoutVars>
          <dgm:chMax val="0"/>
          <dgm:bulletEnabled val="1"/>
        </dgm:presLayoutVars>
      </dgm:prSet>
      <dgm:spPr/>
    </dgm:pt>
    <dgm:pt modelId="{899F32BF-3DDB-49AB-8981-FC316AD12D67}" type="pres">
      <dgm:prSet presAssocID="{0BD05D4B-3CA0-4B46-8711-3E9593C1D714}" presName="negativeSpace" presStyleCnt="0"/>
      <dgm:spPr/>
    </dgm:pt>
    <dgm:pt modelId="{C8FA2092-280C-4E6B-A913-9D617AEE3561}" type="pres">
      <dgm:prSet presAssocID="{0BD05D4B-3CA0-4B46-8711-3E9593C1D714}" presName="childText" presStyleLbl="conFgAcc1" presStyleIdx="0" presStyleCnt="4">
        <dgm:presLayoutVars>
          <dgm:bulletEnabled val="1"/>
        </dgm:presLayoutVars>
      </dgm:prSet>
      <dgm:spPr/>
    </dgm:pt>
    <dgm:pt modelId="{9F5DCBC0-3F26-4D00-AF1B-DCD20C21265D}" type="pres">
      <dgm:prSet presAssocID="{9A9F26DB-C247-41EF-90C9-1A1365A6382B}" presName="spaceBetweenRectangles" presStyleCnt="0"/>
      <dgm:spPr/>
    </dgm:pt>
    <dgm:pt modelId="{4CEF053B-3EB3-4753-9EB6-2AD05D9DE569}" type="pres">
      <dgm:prSet presAssocID="{59907830-696A-4562-9CFE-66654A373FA8}" presName="parentLin" presStyleCnt="0"/>
      <dgm:spPr/>
    </dgm:pt>
    <dgm:pt modelId="{EDDE7F5D-201A-4630-B08B-CC894C52E443}" type="pres">
      <dgm:prSet presAssocID="{59907830-696A-4562-9CFE-66654A373FA8}" presName="parentLeftMargin" presStyleLbl="node1" presStyleIdx="0" presStyleCnt="4"/>
      <dgm:spPr/>
    </dgm:pt>
    <dgm:pt modelId="{B0543191-11F7-4BCE-9DAA-3F35BAD569E9}" type="pres">
      <dgm:prSet presAssocID="{59907830-696A-4562-9CFE-66654A373FA8}" presName="parentText" presStyleLbl="node1" presStyleIdx="1" presStyleCnt="4" custScaleY="175528">
        <dgm:presLayoutVars>
          <dgm:chMax val="0"/>
          <dgm:bulletEnabled val="1"/>
        </dgm:presLayoutVars>
      </dgm:prSet>
      <dgm:spPr/>
    </dgm:pt>
    <dgm:pt modelId="{CF44D5BD-0484-4F46-ADF9-34473AD27862}" type="pres">
      <dgm:prSet presAssocID="{59907830-696A-4562-9CFE-66654A373FA8}" presName="negativeSpace" presStyleCnt="0"/>
      <dgm:spPr/>
    </dgm:pt>
    <dgm:pt modelId="{AB73E168-D6DD-4393-9C61-3D30FFCA975E}" type="pres">
      <dgm:prSet presAssocID="{59907830-696A-4562-9CFE-66654A373FA8}" presName="childText" presStyleLbl="conFgAcc1" presStyleIdx="1" presStyleCnt="4">
        <dgm:presLayoutVars>
          <dgm:bulletEnabled val="1"/>
        </dgm:presLayoutVars>
      </dgm:prSet>
      <dgm:spPr/>
    </dgm:pt>
    <dgm:pt modelId="{D7FE78A7-B4CB-4CBF-AB2C-BF9BDC9D6884}" type="pres">
      <dgm:prSet presAssocID="{67B28986-8CF4-4DB9-9240-01C908227DA4}" presName="spaceBetweenRectangles" presStyleCnt="0"/>
      <dgm:spPr/>
    </dgm:pt>
    <dgm:pt modelId="{7B42C989-4AC7-40DD-B393-B3224A0AEF63}" type="pres">
      <dgm:prSet presAssocID="{AF0421EB-EE78-406D-9690-F555FA4917E6}" presName="parentLin" presStyleCnt="0"/>
      <dgm:spPr/>
    </dgm:pt>
    <dgm:pt modelId="{7C4CDC83-9F6D-4882-B219-FD7A0B87C296}" type="pres">
      <dgm:prSet presAssocID="{AF0421EB-EE78-406D-9690-F555FA4917E6}" presName="parentLeftMargin" presStyleLbl="node1" presStyleIdx="1" presStyleCnt="4"/>
      <dgm:spPr/>
    </dgm:pt>
    <dgm:pt modelId="{F9795B3C-703C-415F-8C69-F6F2668E9401}" type="pres">
      <dgm:prSet presAssocID="{AF0421EB-EE78-406D-9690-F555FA4917E6}" presName="parentText" presStyleLbl="node1" presStyleIdx="2" presStyleCnt="4" custScaleY="175529">
        <dgm:presLayoutVars>
          <dgm:chMax val="0"/>
          <dgm:bulletEnabled val="1"/>
        </dgm:presLayoutVars>
      </dgm:prSet>
      <dgm:spPr/>
    </dgm:pt>
    <dgm:pt modelId="{38EF9297-5295-4B6C-BBF2-71AC08FABD25}" type="pres">
      <dgm:prSet presAssocID="{AF0421EB-EE78-406D-9690-F555FA4917E6}" presName="negativeSpace" presStyleCnt="0"/>
      <dgm:spPr/>
    </dgm:pt>
    <dgm:pt modelId="{406FFDF4-3B5F-4CA8-8103-135CFAAFC63A}" type="pres">
      <dgm:prSet presAssocID="{AF0421EB-EE78-406D-9690-F555FA4917E6}" presName="childText" presStyleLbl="conFgAcc1" presStyleIdx="2" presStyleCnt="4">
        <dgm:presLayoutVars>
          <dgm:bulletEnabled val="1"/>
        </dgm:presLayoutVars>
      </dgm:prSet>
      <dgm:spPr/>
    </dgm:pt>
    <dgm:pt modelId="{BC542A2B-8CA8-4D18-9692-2140951FDF2C}" type="pres">
      <dgm:prSet presAssocID="{36A33748-CD13-469A-82DD-25B4AA10D96F}" presName="spaceBetweenRectangles" presStyleCnt="0"/>
      <dgm:spPr/>
    </dgm:pt>
    <dgm:pt modelId="{26E6DCC5-B894-4200-B65F-C09434C13750}" type="pres">
      <dgm:prSet presAssocID="{94687DD3-E530-4BAC-A679-E64F0FBD1AEC}" presName="parentLin" presStyleCnt="0"/>
      <dgm:spPr/>
    </dgm:pt>
    <dgm:pt modelId="{5EA6B03B-A87E-49B7-ACAB-416F3B74B5FE}" type="pres">
      <dgm:prSet presAssocID="{94687DD3-E530-4BAC-A679-E64F0FBD1AEC}" presName="parentLeftMargin" presStyleLbl="node1" presStyleIdx="2" presStyleCnt="4"/>
      <dgm:spPr/>
    </dgm:pt>
    <dgm:pt modelId="{53904D52-1D7F-4D84-B123-390C3DB50CCE}" type="pres">
      <dgm:prSet presAssocID="{94687DD3-E530-4BAC-A679-E64F0FBD1AEC}" presName="parentText" presStyleLbl="node1" presStyleIdx="3" presStyleCnt="4" custScaleY="175528">
        <dgm:presLayoutVars>
          <dgm:chMax val="0"/>
          <dgm:bulletEnabled val="1"/>
        </dgm:presLayoutVars>
      </dgm:prSet>
      <dgm:spPr/>
    </dgm:pt>
    <dgm:pt modelId="{EBAE742C-BF46-44EB-9840-953A6891F5A3}" type="pres">
      <dgm:prSet presAssocID="{94687DD3-E530-4BAC-A679-E64F0FBD1AEC}" presName="negativeSpace" presStyleCnt="0"/>
      <dgm:spPr/>
    </dgm:pt>
    <dgm:pt modelId="{46C55532-3D26-41D7-B16B-ECBF61898C88}" type="pres">
      <dgm:prSet presAssocID="{94687DD3-E530-4BAC-A679-E64F0FBD1AEC}" presName="childText" presStyleLbl="conFgAcc1" presStyleIdx="3" presStyleCnt="4" custLinFactNeighborY="-7170">
        <dgm:presLayoutVars>
          <dgm:bulletEnabled val="1"/>
        </dgm:presLayoutVars>
      </dgm:prSet>
      <dgm:spPr/>
    </dgm:pt>
  </dgm:ptLst>
  <dgm:cxnLst>
    <dgm:cxn modelId="{BF8BD212-9BCA-4E41-BA8F-5AA44F6BE69B}" type="presOf" srcId="{0BD05D4B-3CA0-4B46-8711-3E9593C1D714}" destId="{7DA9D1CF-E32B-48E6-8EE0-638F7FC9C910}" srcOrd="1" destOrd="0" presId="urn:microsoft.com/office/officeart/2005/8/layout/list1"/>
    <dgm:cxn modelId="{6E6F3E19-A1DF-4E04-9F7C-17FBC3788694}" srcId="{59907830-696A-4562-9CFE-66654A373FA8}" destId="{CA63E92B-65B7-4473-974A-E34D98CC4C08}" srcOrd="0" destOrd="0" parTransId="{1A32FB41-A905-4F9F-8301-4BBEBD025BED}" sibTransId="{741F9511-4C77-4967-83A7-CCA31A69BF6D}"/>
    <dgm:cxn modelId="{514C1B22-2909-4EC9-9CDC-8E7F66413795}" srcId="{AB2C5DC5-9510-4778-B7DA-26466FF0D9C0}" destId="{AF0421EB-EE78-406D-9690-F555FA4917E6}" srcOrd="2" destOrd="0" parTransId="{545D5D03-20F9-4EA2-BCD4-37A1930A275C}" sibTransId="{36A33748-CD13-469A-82DD-25B4AA10D96F}"/>
    <dgm:cxn modelId="{F190A222-CBD9-4B86-AA56-95F81573F739}" type="presOf" srcId="{DC07E495-143B-4F30-BEB4-8DFA47CD65F3}" destId="{46C55532-3D26-41D7-B16B-ECBF61898C88}" srcOrd="0" destOrd="0" presId="urn:microsoft.com/office/officeart/2005/8/layout/list1"/>
    <dgm:cxn modelId="{A05D0B26-762A-4D78-8938-B684BC61436A}" srcId="{AB2C5DC5-9510-4778-B7DA-26466FF0D9C0}" destId="{94687DD3-E530-4BAC-A679-E64F0FBD1AEC}" srcOrd="3" destOrd="0" parTransId="{575A6EE7-2369-408E-9EF9-FC4B2721C552}" sibTransId="{99A2A78A-619C-43D8-AC82-5790B3EEBA90}"/>
    <dgm:cxn modelId="{BF9C8C38-18EF-4FBC-9FB9-5A4CB049428E}" type="presOf" srcId="{AF0421EB-EE78-406D-9690-F555FA4917E6}" destId="{F9795B3C-703C-415F-8C69-F6F2668E9401}" srcOrd="1" destOrd="0" presId="urn:microsoft.com/office/officeart/2005/8/layout/list1"/>
    <dgm:cxn modelId="{9F2C1F39-82A8-4E72-AC67-2CC93351EF42}" type="presOf" srcId="{59907830-696A-4562-9CFE-66654A373FA8}" destId="{EDDE7F5D-201A-4630-B08B-CC894C52E443}" srcOrd="0" destOrd="0" presId="urn:microsoft.com/office/officeart/2005/8/layout/list1"/>
    <dgm:cxn modelId="{96AAF93D-CE63-4569-8782-3E4D05F4A8D7}" type="presOf" srcId="{AB2C5DC5-9510-4778-B7DA-26466FF0D9C0}" destId="{63A9635A-7210-42BC-B19E-421A6201FC1A}" srcOrd="0" destOrd="0" presId="urn:microsoft.com/office/officeart/2005/8/layout/list1"/>
    <dgm:cxn modelId="{E23CAA5B-101E-43D0-BBD9-370BECC6131B}" type="presOf" srcId="{94687DD3-E530-4BAC-A679-E64F0FBD1AEC}" destId="{5EA6B03B-A87E-49B7-ACAB-416F3B74B5FE}" srcOrd="0" destOrd="0" presId="urn:microsoft.com/office/officeart/2005/8/layout/list1"/>
    <dgm:cxn modelId="{8D407266-91DF-4DE5-B460-B4CA1C3DF44B}" type="presOf" srcId="{0BD05D4B-3CA0-4B46-8711-3E9593C1D714}" destId="{B1B6B22F-BF44-45FF-A411-F2E648A4C548}" srcOrd="0" destOrd="0" presId="urn:microsoft.com/office/officeart/2005/8/layout/list1"/>
    <dgm:cxn modelId="{54827A4D-A9E3-4905-B81D-4358BF2C15AE}" srcId="{94687DD3-E530-4BAC-A679-E64F0FBD1AEC}" destId="{DC07E495-143B-4F30-BEB4-8DFA47CD65F3}" srcOrd="0" destOrd="0" parTransId="{EF441AFB-D8B9-4078-B8A5-3A04BC7F51E1}" sibTransId="{62D79E7A-D623-436D-8AB0-0EFB9491F1DD}"/>
    <dgm:cxn modelId="{C1E05657-9E21-419B-A32D-685A7929FB4E}" type="presOf" srcId="{AF0421EB-EE78-406D-9690-F555FA4917E6}" destId="{7C4CDC83-9F6D-4882-B219-FD7A0B87C296}" srcOrd="0" destOrd="0" presId="urn:microsoft.com/office/officeart/2005/8/layout/list1"/>
    <dgm:cxn modelId="{E795D782-06FD-45DE-BE33-6B262C47DBA4}" type="presOf" srcId="{256C85A3-E604-4455-AC0B-AA4E9A385AA1}" destId="{C8FA2092-280C-4E6B-A913-9D617AEE3561}" srcOrd="0" destOrd="0" presId="urn:microsoft.com/office/officeart/2005/8/layout/list1"/>
    <dgm:cxn modelId="{28A2498C-AD86-4BB8-B404-34B905EBAD05}" srcId="{AB2C5DC5-9510-4778-B7DA-26466FF0D9C0}" destId="{59907830-696A-4562-9CFE-66654A373FA8}" srcOrd="1" destOrd="0" parTransId="{EC6050D4-C5E1-4A47-8929-E92D09E78705}" sibTransId="{67B28986-8CF4-4DB9-9240-01C908227DA4}"/>
    <dgm:cxn modelId="{82935A9B-FB80-4F18-A17F-5F369A99B919}" type="presOf" srcId="{59907830-696A-4562-9CFE-66654A373FA8}" destId="{B0543191-11F7-4BCE-9DAA-3F35BAD569E9}" srcOrd="1" destOrd="0" presId="urn:microsoft.com/office/officeart/2005/8/layout/list1"/>
    <dgm:cxn modelId="{C64DA79F-6D4E-44E7-B7A7-836D36E606EF}" type="presOf" srcId="{CA63E92B-65B7-4473-974A-E34D98CC4C08}" destId="{AB73E168-D6DD-4393-9C61-3D30FFCA975E}" srcOrd="0" destOrd="0" presId="urn:microsoft.com/office/officeart/2005/8/layout/list1"/>
    <dgm:cxn modelId="{5C9833AB-03B3-41C0-A59A-21698349C441}" type="presOf" srcId="{AB3E031B-5EFA-4125-AA57-4ED14B879991}" destId="{406FFDF4-3B5F-4CA8-8103-135CFAAFC63A}" srcOrd="0" destOrd="0" presId="urn:microsoft.com/office/officeart/2005/8/layout/list1"/>
    <dgm:cxn modelId="{F459ACC7-44FF-4F6B-99EF-405F2624C9A4}" srcId="{AB2C5DC5-9510-4778-B7DA-26466FF0D9C0}" destId="{0BD05D4B-3CA0-4B46-8711-3E9593C1D714}" srcOrd="0" destOrd="0" parTransId="{AAD1DE3D-EA5B-41F2-8563-DF8EEB075E22}" sibTransId="{9A9F26DB-C247-41EF-90C9-1A1365A6382B}"/>
    <dgm:cxn modelId="{729A3BD4-2A3D-4E4F-BD74-B6EAB70DE8B7}" type="presOf" srcId="{94687DD3-E530-4BAC-A679-E64F0FBD1AEC}" destId="{53904D52-1D7F-4D84-B123-390C3DB50CCE}" srcOrd="1" destOrd="0" presId="urn:microsoft.com/office/officeart/2005/8/layout/list1"/>
    <dgm:cxn modelId="{6D3CBBEE-3B23-4D00-B6D8-0D1DA493EBFA}" srcId="{AF0421EB-EE78-406D-9690-F555FA4917E6}" destId="{AB3E031B-5EFA-4125-AA57-4ED14B879991}" srcOrd="0" destOrd="0" parTransId="{0334B5E5-37B1-4EB2-A855-BB33DB106CA0}" sibTransId="{0D01042F-336B-4490-95A6-256ED5B38983}"/>
    <dgm:cxn modelId="{68847CF0-72CB-42BF-A98E-3D0C3DCF54BF}" srcId="{0BD05D4B-3CA0-4B46-8711-3E9593C1D714}" destId="{256C85A3-E604-4455-AC0B-AA4E9A385AA1}" srcOrd="0" destOrd="0" parTransId="{8502B464-AA3A-49F2-AC6F-8FB3F54831E4}" sibTransId="{8ED1FE8B-3C81-43F3-A5CE-17E095297FCB}"/>
    <dgm:cxn modelId="{BEA2A83E-C631-4B92-AC67-6E77C2FFE907}" type="presParOf" srcId="{63A9635A-7210-42BC-B19E-421A6201FC1A}" destId="{5427049E-157C-4C8B-A7F5-3E572F341C03}" srcOrd="0" destOrd="0" presId="urn:microsoft.com/office/officeart/2005/8/layout/list1"/>
    <dgm:cxn modelId="{5D478970-A007-46CA-8B0F-4AAC9F44D35E}" type="presParOf" srcId="{5427049E-157C-4C8B-A7F5-3E572F341C03}" destId="{B1B6B22F-BF44-45FF-A411-F2E648A4C548}" srcOrd="0" destOrd="0" presId="urn:microsoft.com/office/officeart/2005/8/layout/list1"/>
    <dgm:cxn modelId="{DB97A7B9-1804-4A3C-9E37-475B08C1B3E0}" type="presParOf" srcId="{5427049E-157C-4C8B-A7F5-3E572F341C03}" destId="{7DA9D1CF-E32B-48E6-8EE0-638F7FC9C910}" srcOrd="1" destOrd="0" presId="urn:microsoft.com/office/officeart/2005/8/layout/list1"/>
    <dgm:cxn modelId="{613DE84A-8BB1-4038-AE0D-E8BCC5066BD4}" type="presParOf" srcId="{63A9635A-7210-42BC-B19E-421A6201FC1A}" destId="{899F32BF-3DDB-49AB-8981-FC316AD12D67}" srcOrd="1" destOrd="0" presId="urn:microsoft.com/office/officeart/2005/8/layout/list1"/>
    <dgm:cxn modelId="{39670E4E-4766-4D0A-8B8B-EA65A349C112}" type="presParOf" srcId="{63A9635A-7210-42BC-B19E-421A6201FC1A}" destId="{C8FA2092-280C-4E6B-A913-9D617AEE3561}" srcOrd="2" destOrd="0" presId="urn:microsoft.com/office/officeart/2005/8/layout/list1"/>
    <dgm:cxn modelId="{5EFDCA82-2067-43F8-8F37-CD8ACEB40308}" type="presParOf" srcId="{63A9635A-7210-42BC-B19E-421A6201FC1A}" destId="{9F5DCBC0-3F26-4D00-AF1B-DCD20C21265D}" srcOrd="3" destOrd="0" presId="urn:microsoft.com/office/officeart/2005/8/layout/list1"/>
    <dgm:cxn modelId="{2FB87ED5-51AE-4A2F-AB23-41852618E34B}" type="presParOf" srcId="{63A9635A-7210-42BC-B19E-421A6201FC1A}" destId="{4CEF053B-3EB3-4753-9EB6-2AD05D9DE569}" srcOrd="4" destOrd="0" presId="urn:microsoft.com/office/officeart/2005/8/layout/list1"/>
    <dgm:cxn modelId="{A8932608-C08F-465E-B735-52286BBEF08A}" type="presParOf" srcId="{4CEF053B-3EB3-4753-9EB6-2AD05D9DE569}" destId="{EDDE7F5D-201A-4630-B08B-CC894C52E443}" srcOrd="0" destOrd="0" presId="urn:microsoft.com/office/officeart/2005/8/layout/list1"/>
    <dgm:cxn modelId="{DD27E019-C8C1-41B3-A936-22571FA32AD3}" type="presParOf" srcId="{4CEF053B-3EB3-4753-9EB6-2AD05D9DE569}" destId="{B0543191-11F7-4BCE-9DAA-3F35BAD569E9}" srcOrd="1" destOrd="0" presId="urn:microsoft.com/office/officeart/2005/8/layout/list1"/>
    <dgm:cxn modelId="{DFA5D642-52C1-48C1-91BD-A05A55B0FA38}" type="presParOf" srcId="{63A9635A-7210-42BC-B19E-421A6201FC1A}" destId="{CF44D5BD-0484-4F46-ADF9-34473AD27862}" srcOrd="5" destOrd="0" presId="urn:microsoft.com/office/officeart/2005/8/layout/list1"/>
    <dgm:cxn modelId="{B67048A1-112A-413B-8F4A-57FE40F6FDD2}" type="presParOf" srcId="{63A9635A-7210-42BC-B19E-421A6201FC1A}" destId="{AB73E168-D6DD-4393-9C61-3D30FFCA975E}" srcOrd="6" destOrd="0" presId="urn:microsoft.com/office/officeart/2005/8/layout/list1"/>
    <dgm:cxn modelId="{9026C5EA-91B5-41B2-B546-E822E9E64F37}" type="presParOf" srcId="{63A9635A-7210-42BC-B19E-421A6201FC1A}" destId="{D7FE78A7-B4CB-4CBF-AB2C-BF9BDC9D6884}" srcOrd="7" destOrd="0" presId="urn:microsoft.com/office/officeart/2005/8/layout/list1"/>
    <dgm:cxn modelId="{9F1F9C15-3DA5-4D33-AC38-D4406EF578A4}" type="presParOf" srcId="{63A9635A-7210-42BC-B19E-421A6201FC1A}" destId="{7B42C989-4AC7-40DD-B393-B3224A0AEF63}" srcOrd="8" destOrd="0" presId="urn:microsoft.com/office/officeart/2005/8/layout/list1"/>
    <dgm:cxn modelId="{261194AB-256C-4AFE-A7E9-51F9A0630B2B}" type="presParOf" srcId="{7B42C989-4AC7-40DD-B393-B3224A0AEF63}" destId="{7C4CDC83-9F6D-4882-B219-FD7A0B87C296}" srcOrd="0" destOrd="0" presId="urn:microsoft.com/office/officeart/2005/8/layout/list1"/>
    <dgm:cxn modelId="{467455EA-37A8-453F-B60C-F188A7DAE4CA}" type="presParOf" srcId="{7B42C989-4AC7-40DD-B393-B3224A0AEF63}" destId="{F9795B3C-703C-415F-8C69-F6F2668E9401}" srcOrd="1" destOrd="0" presId="urn:microsoft.com/office/officeart/2005/8/layout/list1"/>
    <dgm:cxn modelId="{8A57A1EC-C57B-4600-BD2F-1A8E177A7046}" type="presParOf" srcId="{63A9635A-7210-42BC-B19E-421A6201FC1A}" destId="{38EF9297-5295-4B6C-BBF2-71AC08FABD25}" srcOrd="9" destOrd="0" presId="urn:microsoft.com/office/officeart/2005/8/layout/list1"/>
    <dgm:cxn modelId="{0B94BBE7-0894-4429-ADB9-DD3A98294ACF}" type="presParOf" srcId="{63A9635A-7210-42BC-B19E-421A6201FC1A}" destId="{406FFDF4-3B5F-4CA8-8103-135CFAAFC63A}" srcOrd="10" destOrd="0" presId="urn:microsoft.com/office/officeart/2005/8/layout/list1"/>
    <dgm:cxn modelId="{F7589E24-C5CD-48A6-B330-63DBE88F8653}" type="presParOf" srcId="{63A9635A-7210-42BC-B19E-421A6201FC1A}" destId="{BC542A2B-8CA8-4D18-9692-2140951FDF2C}" srcOrd="11" destOrd="0" presId="urn:microsoft.com/office/officeart/2005/8/layout/list1"/>
    <dgm:cxn modelId="{42541B0D-F671-4483-B42C-B0A39BFB5D48}" type="presParOf" srcId="{63A9635A-7210-42BC-B19E-421A6201FC1A}" destId="{26E6DCC5-B894-4200-B65F-C09434C13750}" srcOrd="12" destOrd="0" presId="urn:microsoft.com/office/officeart/2005/8/layout/list1"/>
    <dgm:cxn modelId="{15FB7560-81A2-4214-9D1C-07B205EF1158}" type="presParOf" srcId="{26E6DCC5-B894-4200-B65F-C09434C13750}" destId="{5EA6B03B-A87E-49B7-ACAB-416F3B74B5FE}" srcOrd="0" destOrd="0" presId="urn:microsoft.com/office/officeart/2005/8/layout/list1"/>
    <dgm:cxn modelId="{1D9A2BE3-7CD1-424F-A54F-95A24606B2EE}" type="presParOf" srcId="{26E6DCC5-B894-4200-B65F-C09434C13750}" destId="{53904D52-1D7F-4D84-B123-390C3DB50CCE}" srcOrd="1" destOrd="0" presId="urn:microsoft.com/office/officeart/2005/8/layout/list1"/>
    <dgm:cxn modelId="{5A99626C-815A-4142-B2D8-FF4222636334}" type="presParOf" srcId="{63A9635A-7210-42BC-B19E-421A6201FC1A}" destId="{EBAE742C-BF46-44EB-9840-953A6891F5A3}" srcOrd="13" destOrd="0" presId="urn:microsoft.com/office/officeart/2005/8/layout/list1"/>
    <dgm:cxn modelId="{B139E11B-1F70-4A09-B8E0-201F0C9A248E}" type="presParOf" srcId="{63A9635A-7210-42BC-B19E-421A6201FC1A}" destId="{46C55532-3D26-41D7-B16B-ECBF61898C88}"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A2092-280C-4E6B-A913-9D617AEE3561}">
      <dsp:nvSpPr>
        <dsp:cNvPr id="0" name=""/>
        <dsp:cNvSpPr/>
      </dsp:nvSpPr>
      <dsp:spPr>
        <a:xfrm>
          <a:off x="0" y="294616"/>
          <a:ext cx="6033022"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8230" tIns="124968" rIns="46823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Blood Pressure, Total Cholesterol &amp; HDL, Smoking, Diet, Blood Sugar, BMI, Physical Activity Level</a:t>
          </a:r>
        </a:p>
      </dsp:txBody>
      <dsp:txXfrm>
        <a:off x="0" y="294616"/>
        <a:ext cx="6033022" cy="699300"/>
      </dsp:txXfrm>
    </dsp:sp>
    <dsp:sp modelId="{7DA9D1CF-E32B-48E6-8EE0-638F7FC9C910}">
      <dsp:nvSpPr>
        <dsp:cNvPr id="0" name=""/>
        <dsp:cNvSpPr/>
      </dsp:nvSpPr>
      <dsp:spPr>
        <a:xfrm>
          <a:off x="301651" y="72279"/>
          <a:ext cx="4223115" cy="31089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624" tIns="0" rIns="159624" bIns="0" numCol="1" spcCol="1270" anchor="ctr" anchorCtr="0">
          <a:noAutofit/>
        </a:bodyPr>
        <a:lstStyle/>
        <a:p>
          <a:pPr marL="0" lvl="0" indent="0" algn="l" defTabSz="800100">
            <a:lnSpc>
              <a:spcPct val="90000"/>
            </a:lnSpc>
            <a:spcBef>
              <a:spcPct val="0"/>
            </a:spcBef>
            <a:spcAft>
              <a:spcPct val="35000"/>
            </a:spcAft>
            <a:buNone/>
          </a:pPr>
          <a:r>
            <a:rPr lang="en-US" sz="1800" b="1" kern="1200" dirty="0"/>
            <a:t>Modifiable</a:t>
          </a:r>
        </a:p>
      </dsp:txBody>
      <dsp:txXfrm>
        <a:off x="316828" y="87456"/>
        <a:ext cx="4192761" cy="280542"/>
      </dsp:txXfrm>
    </dsp:sp>
    <dsp:sp modelId="{AB73E168-D6DD-4393-9C61-3D30FFCA975E}">
      <dsp:nvSpPr>
        <dsp:cNvPr id="0" name=""/>
        <dsp:cNvSpPr/>
      </dsp:nvSpPr>
      <dsp:spPr>
        <a:xfrm>
          <a:off x="0" y="1248651"/>
          <a:ext cx="6033022"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8230" tIns="124968" rIns="46823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Age, Sex, Family History, Ethnicity, Genetics, Medical History</a:t>
          </a:r>
        </a:p>
      </dsp:txBody>
      <dsp:txXfrm>
        <a:off x="0" y="1248651"/>
        <a:ext cx="6033022" cy="699300"/>
      </dsp:txXfrm>
    </dsp:sp>
    <dsp:sp modelId="{B0543191-11F7-4BCE-9DAA-3F35BAD569E9}">
      <dsp:nvSpPr>
        <dsp:cNvPr id="0" name=""/>
        <dsp:cNvSpPr/>
      </dsp:nvSpPr>
      <dsp:spPr>
        <a:xfrm>
          <a:off x="301651" y="1026316"/>
          <a:ext cx="4223115" cy="31089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624" tIns="0" rIns="159624" bIns="0" numCol="1" spcCol="1270" anchor="ctr" anchorCtr="0">
          <a:noAutofit/>
        </a:bodyPr>
        <a:lstStyle/>
        <a:p>
          <a:pPr marL="0" lvl="0" indent="0" algn="l" defTabSz="800100">
            <a:lnSpc>
              <a:spcPct val="90000"/>
            </a:lnSpc>
            <a:spcBef>
              <a:spcPct val="0"/>
            </a:spcBef>
            <a:spcAft>
              <a:spcPct val="35000"/>
            </a:spcAft>
            <a:buNone/>
          </a:pPr>
          <a:r>
            <a:rPr lang="en-US" sz="1800" b="1" kern="1200" dirty="0"/>
            <a:t>Non-Modifiable</a:t>
          </a:r>
        </a:p>
      </dsp:txBody>
      <dsp:txXfrm>
        <a:off x="316828" y="1041493"/>
        <a:ext cx="4192761" cy="280541"/>
      </dsp:txXfrm>
    </dsp:sp>
    <dsp:sp modelId="{406FFDF4-3B5F-4CA8-8103-135CFAAFC63A}">
      <dsp:nvSpPr>
        <dsp:cNvPr id="0" name=""/>
        <dsp:cNvSpPr/>
      </dsp:nvSpPr>
      <dsp:spPr>
        <a:xfrm>
          <a:off x="0" y="2202688"/>
          <a:ext cx="6033022"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8230" tIns="124968" rIns="46823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Socioeconomic Position, Physical Environment, Education, Social Connections/Support</a:t>
          </a:r>
        </a:p>
      </dsp:txBody>
      <dsp:txXfrm>
        <a:off x="0" y="2202688"/>
        <a:ext cx="6033022" cy="699300"/>
      </dsp:txXfrm>
    </dsp:sp>
    <dsp:sp modelId="{F9795B3C-703C-415F-8C69-F6F2668E9401}">
      <dsp:nvSpPr>
        <dsp:cNvPr id="0" name=""/>
        <dsp:cNvSpPr/>
      </dsp:nvSpPr>
      <dsp:spPr>
        <a:xfrm>
          <a:off x="301651" y="1980351"/>
          <a:ext cx="4223115" cy="31089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624" tIns="0" rIns="159624" bIns="0" numCol="1" spcCol="1270" anchor="ctr" anchorCtr="0">
          <a:noAutofit/>
        </a:bodyPr>
        <a:lstStyle/>
        <a:p>
          <a:pPr marL="0" lvl="0" indent="0" algn="l" defTabSz="800100">
            <a:lnSpc>
              <a:spcPct val="90000"/>
            </a:lnSpc>
            <a:spcBef>
              <a:spcPct val="0"/>
            </a:spcBef>
            <a:spcAft>
              <a:spcPct val="35000"/>
            </a:spcAft>
            <a:buNone/>
          </a:pPr>
          <a:r>
            <a:rPr lang="en-US" sz="1800" b="1" kern="1200" dirty="0"/>
            <a:t>Social Determinants of Health</a:t>
          </a:r>
        </a:p>
      </dsp:txBody>
      <dsp:txXfrm>
        <a:off x="316828" y="1995528"/>
        <a:ext cx="4192761" cy="280542"/>
      </dsp:txXfrm>
    </dsp:sp>
    <dsp:sp modelId="{46C55532-3D26-41D7-B16B-ECBF61898C88}">
      <dsp:nvSpPr>
        <dsp:cNvPr id="0" name=""/>
        <dsp:cNvSpPr/>
      </dsp:nvSpPr>
      <dsp:spPr>
        <a:xfrm>
          <a:off x="0" y="3150373"/>
          <a:ext cx="6033022"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8230" tIns="124968" rIns="46823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Radiation, Microgravity, Isolation &amp; Confinement, Closed &amp; Toxic Environment, Distance from Earth</a:t>
          </a:r>
        </a:p>
      </dsp:txBody>
      <dsp:txXfrm>
        <a:off x="0" y="3150373"/>
        <a:ext cx="6033022" cy="699300"/>
      </dsp:txXfrm>
    </dsp:sp>
    <dsp:sp modelId="{53904D52-1D7F-4D84-B123-390C3DB50CCE}">
      <dsp:nvSpPr>
        <dsp:cNvPr id="0" name=""/>
        <dsp:cNvSpPr/>
      </dsp:nvSpPr>
      <dsp:spPr>
        <a:xfrm>
          <a:off x="301651" y="2934388"/>
          <a:ext cx="4223115" cy="31089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624" tIns="0" rIns="159624" bIns="0" numCol="1" spcCol="1270" anchor="ctr" anchorCtr="0">
          <a:noAutofit/>
        </a:bodyPr>
        <a:lstStyle/>
        <a:p>
          <a:pPr marL="0" lvl="0" indent="0" algn="l" defTabSz="800100">
            <a:lnSpc>
              <a:spcPct val="90000"/>
            </a:lnSpc>
            <a:spcBef>
              <a:spcPct val="0"/>
            </a:spcBef>
            <a:spcAft>
              <a:spcPct val="35000"/>
            </a:spcAft>
            <a:buNone/>
          </a:pPr>
          <a:r>
            <a:rPr lang="en-US" sz="1800" b="1" kern="1200" dirty="0"/>
            <a:t>Spaceflight-Specific Stressors</a:t>
          </a:r>
        </a:p>
      </dsp:txBody>
      <dsp:txXfrm>
        <a:off x="316828" y="2949565"/>
        <a:ext cx="4192761" cy="2805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03148-D007-4092-9594-2CE35FD6DCD5}" type="datetimeFigureOut">
              <a:rPr lang="en-US" smtClean="0"/>
              <a:t>1/19/2024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F32EB-732F-4D12-99E1-5AE08BDDD847}" type="slidenum">
              <a:rPr lang="en-US" smtClean="0"/>
              <a:t>‹#›</a:t>
            </a:fld>
            <a:endParaRPr lang="en-US"/>
          </a:p>
        </p:txBody>
      </p:sp>
    </p:spTree>
    <p:extLst>
      <p:ext uri="{BB962C8B-B14F-4D97-AF65-F5344CB8AC3E}">
        <p14:creationId xmlns:p14="http://schemas.microsoft.com/office/powerpoint/2010/main" val="24574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F32EB-732F-4D12-99E1-5AE08BDDD847}" type="slidenum">
              <a:rPr lang="en-US" smtClean="0"/>
              <a:t>1</a:t>
            </a:fld>
            <a:endParaRPr lang="en-US"/>
          </a:p>
        </p:txBody>
      </p:sp>
    </p:spTree>
    <p:extLst>
      <p:ext uri="{BB962C8B-B14F-4D97-AF65-F5344CB8AC3E}">
        <p14:creationId xmlns:p14="http://schemas.microsoft.com/office/powerpoint/2010/main" val="401783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1424247" y="9246253"/>
            <a:ext cx="11529753" cy="29449492"/>
          </a:xfrm>
          <a:prstGeom prst="rect">
            <a:avLst/>
          </a:prstGeom>
        </p:spPr>
        <p:txBody>
          <a:bodyPr/>
          <a:lstStyle>
            <a:lvl1pPr marL="0" indent="0">
              <a:spcBef>
                <a:spcPts val="0"/>
              </a:spcBef>
              <a:spcAft>
                <a:spcPts val="600"/>
              </a:spcAft>
              <a:buFontTx/>
              <a:buNone/>
              <a:defRPr sz="4800" b="1" i="1">
                <a:solidFill>
                  <a:srgbClr val="002060"/>
                </a:solidFill>
                <a:latin typeface="Arial" panose="020B0604020202020204" pitchFamily="34" charset="0"/>
                <a:cs typeface="Arial" panose="020B0604020202020204" pitchFamily="34" charset="0"/>
              </a:defRPr>
            </a:lvl1pPr>
            <a:lvl2pPr marL="41275" indent="0">
              <a:buFontTx/>
              <a:buNone/>
              <a:defRPr sz="3600">
                <a:solidFill>
                  <a:srgbClr val="002060"/>
                </a:solidFill>
                <a:latin typeface="Arial" panose="020B0604020202020204" pitchFamily="34" charset="0"/>
                <a:cs typeface="Arial" panose="020B0604020202020204" pitchFamily="34" charset="0"/>
              </a:defRPr>
            </a:lvl2pPr>
            <a:lvl3pPr marL="4023360" indent="0">
              <a:buFontTx/>
              <a:buNone/>
              <a:defRPr>
                <a:solidFill>
                  <a:schemeClr val="bg1"/>
                </a:solidFill>
                <a:latin typeface="Arial" panose="020B0604020202020204" pitchFamily="34" charset="0"/>
                <a:cs typeface="Arial" panose="020B0604020202020204" pitchFamily="34" charset="0"/>
              </a:defRPr>
            </a:lvl3pPr>
            <a:lvl4pPr marL="6035040" indent="0">
              <a:buFontTx/>
              <a:buNone/>
              <a:defRPr>
                <a:solidFill>
                  <a:schemeClr val="bg1"/>
                </a:solidFill>
                <a:latin typeface="Arial" panose="020B0604020202020204" pitchFamily="34" charset="0"/>
                <a:cs typeface="Arial" panose="020B0604020202020204" pitchFamily="34" charset="0"/>
              </a:defRPr>
            </a:lvl4pPr>
            <a:lvl5pPr marL="8046720" indent="0">
              <a:buFontTx/>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13" name="Content Placeholder 3"/>
          <p:cNvSpPr>
            <a:spLocks noGrp="1"/>
          </p:cNvSpPr>
          <p:nvPr>
            <p:ph sz="half" idx="13"/>
          </p:nvPr>
        </p:nvSpPr>
        <p:spPr>
          <a:xfrm>
            <a:off x="14228618" y="9246253"/>
            <a:ext cx="11529753" cy="29449491"/>
          </a:xfrm>
          <a:prstGeom prst="rect">
            <a:avLst/>
          </a:prstGeom>
        </p:spPr>
        <p:txBody>
          <a:bodyPr/>
          <a:lstStyle>
            <a:lvl1pPr marL="0" indent="0">
              <a:spcBef>
                <a:spcPts val="0"/>
              </a:spcBef>
              <a:spcAft>
                <a:spcPts val="600"/>
              </a:spcAft>
              <a:buFontTx/>
              <a:buNone/>
              <a:defRPr sz="4800" b="1" i="1">
                <a:solidFill>
                  <a:srgbClr val="002060"/>
                </a:solidFill>
                <a:latin typeface="Arial" panose="020B0604020202020204" pitchFamily="34" charset="0"/>
                <a:cs typeface="Arial" panose="020B0604020202020204" pitchFamily="34" charset="0"/>
              </a:defRPr>
            </a:lvl1pPr>
            <a:lvl2pPr marL="41275" indent="0">
              <a:buFontTx/>
              <a:buNone/>
              <a:defRPr sz="3600">
                <a:solidFill>
                  <a:srgbClr val="002060"/>
                </a:solidFill>
                <a:latin typeface="Arial" panose="020B0604020202020204" pitchFamily="34" charset="0"/>
                <a:cs typeface="Arial" panose="020B0604020202020204" pitchFamily="34" charset="0"/>
              </a:defRPr>
            </a:lvl2pPr>
            <a:lvl3pPr marL="4023360" indent="0">
              <a:buFontTx/>
              <a:buNone/>
              <a:defRPr>
                <a:solidFill>
                  <a:schemeClr val="bg1"/>
                </a:solidFill>
                <a:latin typeface="Arial" panose="020B0604020202020204" pitchFamily="34" charset="0"/>
                <a:cs typeface="Arial" panose="020B0604020202020204" pitchFamily="34" charset="0"/>
              </a:defRPr>
            </a:lvl3pPr>
            <a:lvl4pPr marL="6035040" indent="0">
              <a:buFontTx/>
              <a:buNone/>
              <a:defRPr>
                <a:solidFill>
                  <a:schemeClr val="bg1"/>
                </a:solidFill>
                <a:latin typeface="Arial" panose="020B0604020202020204" pitchFamily="34" charset="0"/>
                <a:cs typeface="Arial" panose="020B0604020202020204" pitchFamily="34" charset="0"/>
              </a:defRPr>
            </a:lvl4pPr>
            <a:lvl5pPr marL="8046720" indent="0">
              <a:buFontTx/>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14" name="Content Placeholder 3"/>
          <p:cNvSpPr>
            <a:spLocks noGrp="1"/>
          </p:cNvSpPr>
          <p:nvPr>
            <p:ph sz="half" idx="14"/>
          </p:nvPr>
        </p:nvSpPr>
        <p:spPr>
          <a:xfrm>
            <a:off x="27226953" y="9246253"/>
            <a:ext cx="11529753" cy="29449491"/>
          </a:xfrm>
          <a:prstGeom prst="rect">
            <a:avLst/>
          </a:prstGeom>
        </p:spPr>
        <p:txBody>
          <a:bodyPr/>
          <a:lstStyle>
            <a:lvl1pPr marL="0" indent="0">
              <a:spcBef>
                <a:spcPts val="0"/>
              </a:spcBef>
              <a:spcAft>
                <a:spcPts val="600"/>
              </a:spcAft>
              <a:buFontTx/>
              <a:buNone/>
              <a:defRPr sz="4800" b="1" i="1">
                <a:solidFill>
                  <a:srgbClr val="002060"/>
                </a:solidFill>
                <a:latin typeface="Arial" panose="020B0604020202020204" pitchFamily="34" charset="0"/>
                <a:cs typeface="Arial" panose="020B0604020202020204" pitchFamily="34" charset="0"/>
              </a:defRPr>
            </a:lvl1pPr>
            <a:lvl2pPr marL="41275" indent="0">
              <a:buFontTx/>
              <a:buNone/>
              <a:defRPr sz="3600">
                <a:solidFill>
                  <a:srgbClr val="002060"/>
                </a:solidFill>
                <a:latin typeface="Arial" panose="020B0604020202020204" pitchFamily="34" charset="0"/>
                <a:cs typeface="Arial" panose="020B0604020202020204" pitchFamily="34" charset="0"/>
              </a:defRPr>
            </a:lvl2pPr>
            <a:lvl3pPr marL="4023360" indent="0">
              <a:buFontTx/>
              <a:buNone/>
              <a:defRPr>
                <a:solidFill>
                  <a:schemeClr val="bg1"/>
                </a:solidFill>
                <a:latin typeface="Arial" panose="020B0604020202020204" pitchFamily="34" charset="0"/>
                <a:cs typeface="Arial" panose="020B0604020202020204" pitchFamily="34" charset="0"/>
              </a:defRPr>
            </a:lvl3pPr>
            <a:lvl4pPr marL="6035040" indent="0">
              <a:buFontTx/>
              <a:buNone/>
              <a:defRPr>
                <a:solidFill>
                  <a:schemeClr val="bg1"/>
                </a:solidFill>
                <a:latin typeface="Arial" panose="020B0604020202020204" pitchFamily="34" charset="0"/>
                <a:cs typeface="Arial" panose="020B0604020202020204" pitchFamily="34" charset="0"/>
              </a:defRPr>
            </a:lvl4pPr>
            <a:lvl5pPr marL="8046720" indent="0">
              <a:buFontTx/>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15" name="Title 1"/>
          <p:cNvSpPr>
            <a:spLocks noGrp="1"/>
          </p:cNvSpPr>
          <p:nvPr>
            <p:ph type="ctrTitle"/>
          </p:nvPr>
        </p:nvSpPr>
        <p:spPr>
          <a:xfrm>
            <a:off x="1424247" y="1882877"/>
            <a:ext cx="26562924" cy="3681688"/>
          </a:xfrm>
          <a:prstGeom prst="rect">
            <a:avLst/>
          </a:prstGeom>
        </p:spPr>
        <p:txBody>
          <a:bodyPr anchor="t"/>
          <a:lstStyle>
            <a:lvl1pPr algn="l">
              <a:defRPr sz="12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1424247" y="5564565"/>
            <a:ext cx="26562924" cy="2820284"/>
          </a:xfrm>
          <a:prstGeom prst="rect">
            <a:avLst/>
          </a:prstGeom>
        </p:spPr>
        <p:txBody>
          <a:bodyPr/>
          <a:lstStyle>
            <a:lvl1pPr marL="0" indent="0" algn="l">
              <a:buNone/>
              <a:defRPr sz="4800" b="1">
                <a:solidFill>
                  <a:srgbClr val="002060"/>
                </a:solidFill>
                <a:latin typeface="Arial" panose="020B0604020202020204" pitchFamily="34" charset="0"/>
                <a:cs typeface="Arial" panose="020B0604020202020204" pitchFamily="34" charset="0"/>
              </a:defRPr>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dirty="0"/>
              <a:t>Click to edit Master subtitle style</a:t>
            </a:r>
          </a:p>
        </p:txBody>
      </p:sp>
    </p:spTree>
    <p:extLst>
      <p:ext uri="{BB962C8B-B14F-4D97-AF65-F5344CB8AC3E}">
        <p14:creationId xmlns:p14="http://schemas.microsoft.com/office/powerpoint/2010/main" val="4119753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4000">
              <a:srgbClr val="8FA7BC"/>
            </a:gs>
            <a:gs pos="70000">
              <a:srgbClr val="517697"/>
            </a:gs>
            <a:gs pos="13000">
              <a:schemeClr val="bg1">
                <a:alpha val="0"/>
              </a:schemeClr>
            </a:gs>
            <a:gs pos="93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userDrawn="1"/>
        </p:nvSpPr>
        <p:spPr>
          <a:xfrm>
            <a:off x="0" y="0"/>
            <a:ext cx="40233600" cy="40233600"/>
          </a:xfrm>
          <a:prstGeom prst="rect">
            <a:avLst/>
          </a:prstGeom>
          <a:gradFill flip="none" rotWithShape="1">
            <a:gsLst>
              <a:gs pos="59000">
                <a:srgbClr val="8FA7BC"/>
              </a:gs>
              <a:gs pos="77000">
                <a:srgbClr val="517697"/>
              </a:gs>
              <a:gs pos="26000">
                <a:schemeClr val="bg1"/>
              </a:gs>
              <a:gs pos="100000">
                <a:schemeClr val="accent1">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62126" y="899337"/>
            <a:ext cx="3536188" cy="2946823"/>
          </a:xfrm>
          <a:prstGeom prst="rect">
            <a:avLst/>
          </a:prstGeom>
        </p:spPr>
      </p:pic>
      <p:cxnSp>
        <p:nvCxnSpPr>
          <p:cNvPr id="12" name="Straight Connector 11"/>
          <p:cNvCxnSpPr/>
          <p:nvPr userDrawn="1"/>
        </p:nvCxnSpPr>
        <p:spPr>
          <a:xfrm>
            <a:off x="35496230" y="899337"/>
            <a:ext cx="0" cy="2911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9312752" y="1762532"/>
            <a:ext cx="5761320" cy="1107996"/>
          </a:xfrm>
          <a:prstGeom prst="rect">
            <a:avLst/>
          </a:prstGeom>
          <a:noFill/>
        </p:spPr>
        <p:txBody>
          <a:bodyPr wrap="square" rtlCol="0">
            <a:spAutoFit/>
          </a:bodyPr>
          <a:lstStyle/>
          <a:p>
            <a:pPr algn="r"/>
            <a:r>
              <a:rPr lang="en-US" sz="3300" b="0" dirty="0">
                <a:solidFill>
                  <a:schemeClr val="tx1"/>
                </a:solidFill>
                <a:latin typeface="Arial" panose="020B0604020202020204" pitchFamily="34" charset="0"/>
                <a:cs typeface="Arial" panose="020B0604020202020204" pitchFamily="34" charset="0"/>
              </a:rPr>
              <a:t>National Aeronautics and Space Administration</a:t>
            </a:r>
          </a:p>
        </p:txBody>
      </p:sp>
    </p:spTree>
    <p:extLst>
      <p:ext uri="{BB962C8B-B14F-4D97-AF65-F5344CB8AC3E}">
        <p14:creationId xmlns:p14="http://schemas.microsoft.com/office/powerpoint/2010/main" val="367007944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7.jpeg"/><Relationship Id="rId18" Type="http://schemas.openxmlformats.org/officeDocument/2006/relationships/image" Target="../media/image10.tif"/><Relationship Id="rId3" Type="http://schemas.openxmlformats.org/officeDocument/2006/relationships/image" Target="../media/image2.png"/><Relationship Id="rId21" Type="http://schemas.openxmlformats.org/officeDocument/2006/relationships/image" Target="../media/image13.tif"/><Relationship Id="rId7" Type="http://schemas.openxmlformats.org/officeDocument/2006/relationships/image" Target="../media/image6.png"/><Relationship Id="rId12" Type="http://schemas.microsoft.com/office/2007/relationships/diagramDrawing" Target="../diagrams/drawing1.xml"/><Relationship Id="rId17" Type="http://schemas.openxmlformats.org/officeDocument/2006/relationships/image" Target="../media/image9.tiff"/><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tif"/><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diagramColors" Target="../diagrams/colors1.xml"/><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diagramQuickStyle" Target="../diagrams/quickStyle1.xml"/><Relationship Id="rId19" Type="http://schemas.openxmlformats.org/officeDocument/2006/relationships/image" Target="../media/image11.tiff"/><Relationship Id="rId4" Type="http://schemas.openxmlformats.org/officeDocument/2006/relationships/image" Target="../media/image3.png"/><Relationship Id="rId9" Type="http://schemas.openxmlformats.org/officeDocument/2006/relationships/diagramLayout" Target="../diagrams/layout1.xml"/><Relationship Id="rId14" Type="http://schemas.openxmlformats.org/officeDocument/2006/relationships/image" Target="../media/image8.jpeg"/><Relationship Id="rId22" Type="http://schemas.openxmlformats.org/officeDocument/2006/relationships/image" Target="../media/image14.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Rounded Corners 94">
            <a:extLst>
              <a:ext uri="{FF2B5EF4-FFF2-40B4-BE49-F238E27FC236}">
                <a16:creationId xmlns:a16="http://schemas.microsoft.com/office/drawing/2014/main" id="{D124C7B8-58E7-40D8-8C66-6160939B2F4A}"/>
              </a:ext>
            </a:extLst>
          </p:cNvPr>
          <p:cNvSpPr/>
          <p:nvPr/>
        </p:nvSpPr>
        <p:spPr>
          <a:xfrm>
            <a:off x="18297615" y="18348849"/>
            <a:ext cx="21935985" cy="11789114"/>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Rounded Corners 83">
            <a:extLst>
              <a:ext uri="{FF2B5EF4-FFF2-40B4-BE49-F238E27FC236}">
                <a16:creationId xmlns:a16="http://schemas.microsoft.com/office/drawing/2014/main" id="{139A0B44-2F9E-486A-BC28-440CBAF03BFB}"/>
              </a:ext>
            </a:extLst>
          </p:cNvPr>
          <p:cNvSpPr/>
          <p:nvPr/>
        </p:nvSpPr>
        <p:spPr>
          <a:xfrm>
            <a:off x="426300" y="18183224"/>
            <a:ext cx="17732757" cy="11954740"/>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6" name="Rectangle: Rounded Corners 125">
            <a:extLst>
              <a:ext uri="{FF2B5EF4-FFF2-40B4-BE49-F238E27FC236}">
                <a16:creationId xmlns:a16="http://schemas.microsoft.com/office/drawing/2014/main" id="{378BF11E-46CC-47C2-BA62-64C45DC84A0D}"/>
              </a:ext>
            </a:extLst>
          </p:cNvPr>
          <p:cNvSpPr/>
          <p:nvPr/>
        </p:nvSpPr>
        <p:spPr>
          <a:xfrm>
            <a:off x="20116800" y="30394461"/>
            <a:ext cx="19924295" cy="9598507"/>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Rounded Corners 80">
            <a:extLst>
              <a:ext uri="{FF2B5EF4-FFF2-40B4-BE49-F238E27FC236}">
                <a16:creationId xmlns:a16="http://schemas.microsoft.com/office/drawing/2014/main" id="{606D2E49-561F-447D-AC4C-0E6769369D0E}"/>
              </a:ext>
            </a:extLst>
          </p:cNvPr>
          <p:cNvSpPr/>
          <p:nvPr/>
        </p:nvSpPr>
        <p:spPr>
          <a:xfrm>
            <a:off x="19904355" y="6169650"/>
            <a:ext cx="20136742" cy="12013573"/>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EEB76E5-0F12-4C58-866F-3DCCB9355C99}"/>
              </a:ext>
            </a:extLst>
          </p:cNvPr>
          <p:cNvSpPr/>
          <p:nvPr/>
        </p:nvSpPr>
        <p:spPr>
          <a:xfrm>
            <a:off x="540570" y="6313105"/>
            <a:ext cx="19192135" cy="11647923"/>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9445" y="7272799"/>
            <a:ext cx="10795636" cy="9174566"/>
          </a:xfrm>
        </p:spPr>
        <p:txBody>
          <a:bodyPr/>
          <a:lstStyle/>
          <a:p>
            <a:pPr marL="365760" indent="-365760" algn="just">
              <a:buFont typeface="Arial" panose="020B0604020202020204" pitchFamily="34" charset="0"/>
              <a:buChar char="•"/>
            </a:pPr>
            <a:r>
              <a:rPr lang="en-US" sz="3200" b="0" i="0" dirty="0">
                <a:solidFill>
                  <a:prstClr val="black"/>
                </a:solidFill>
              </a:rPr>
              <a:t>Exposure to space radiation </a:t>
            </a:r>
            <a:r>
              <a:rPr lang="en-US" sz="3200" b="0" i="0" dirty="0">
                <a:solidFill>
                  <a:schemeClr val="tx1"/>
                </a:solidFill>
              </a:rPr>
              <a:t>may</a:t>
            </a:r>
            <a:r>
              <a:rPr lang="en-US" sz="3200" b="0" i="0" dirty="0">
                <a:solidFill>
                  <a:prstClr val="black"/>
                </a:solidFill>
              </a:rPr>
              <a:t> pose a risk for cardiovascular diseases (CVD) during and after spaceflight </a:t>
            </a:r>
            <a:r>
              <a:rPr lang="en-US" sz="3200" b="0" i="0" dirty="0">
                <a:solidFill>
                  <a:srgbClr val="0000FF"/>
                </a:solidFill>
              </a:rPr>
              <a:t>[1]</a:t>
            </a:r>
            <a:r>
              <a:rPr lang="en-US" sz="3200" b="0" i="0" dirty="0">
                <a:solidFill>
                  <a:prstClr val="black"/>
                </a:solidFill>
              </a:rPr>
              <a:t>.</a:t>
            </a:r>
          </a:p>
          <a:p>
            <a:pPr marL="365760" indent="-365760" algn="just">
              <a:buFont typeface="Arial" panose="020B0604020202020204" pitchFamily="34" charset="0"/>
              <a:buChar char="•"/>
            </a:pPr>
            <a:r>
              <a:rPr lang="en-US" altLang="en-US" sz="3200" b="0" i="0" dirty="0">
                <a:solidFill>
                  <a:schemeClr val="tx1"/>
                </a:solidFill>
              </a:rPr>
              <a:t>The CVD risk should be quantified to plan future long-duration space missions such as the manned flight to Mars.</a:t>
            </a:r>
          </a:p>
          <a:p>
            <a:pPr marL="365760" indent="-365760" algn="just">
              <a:buFont typeface="Arial" panose="020B0604020202020204" pitchFamily="34" charset="0"/>
              <a:buChar char="•"/>
            </a:pPr>
            <a:r>
              <a:rPr lang="en-US" altLang="en-US" sz="3200" b="0" i="0" dirty="0">
                <a:solidFill>
                  <a:schemeClr val="tx1"/>
                </a:solidFill>
              </a:rPr>
              <a:t>In the NASA Space Radiation Risk Model, the risk of exposure-induced cases (REIC) and risk of exposure-induced death (REID) are used to quantify the risk attributable to radiation over a lifetime after exposure </a:t>
            </a:r>
            <a:r>
              <a:rPr lang="en-US" altLang="en-US" sz="3200" b="0" i="0" dirty="0">
                <a:solidFill>
                  <a:srgbClr val="0000FF"/>
                </a:solidFill>
              </a:rPr>
              <a:t>[2]</a:t>
            </a:r>
            <a:r>
              <a:rPr lang="en-US" altLang="en-US" sz="3200" b="0" i="0" dirty="0">
                <a:solidFill>
                  <a:schemeClr val="tx1"/>
                </a:solidFill>
              </a:rPr>
              <a:t>.</a:t>
            </a:r>
          </a:p>
          <a:p>
            <a:pPr marL="365760" indent="-365760" algn="just">
              <a:buFont typeface="Arial" panose="020B0604020202020204" pitchFamily="34" charset="0"/>
              <a:buChar char="•"/>
            </a:pPr>
            <a:r>
              <a:rPr lang="en-US" altLang="en-US" sz="3200" b="0" i="0" dirty="0">
                <a:solidFill>
                  <a:schemeClr val="tx1"/>
                </a:solidFill>
              </a:rPr>
              <a:t>An individual’s risk of CVD is strongly influenced by factors such as family history, blood pressure, and lipid profiles, and these factors may impact CVD risk following space radiation exposure</a:t>
            </a:r>
            <a:r>
              <a:rPr lang="en-US" altLang="en-US" sz="3200" b="0" i="0" dirty="0">
                <a:solidFill>
                  <a:srgbClr val="FF0000"/>
                </a:solidFill>
              </a:rPr>
              <a:t> </a:t>
            </a:r>
            <a:r>
              <a:rPr lang="en-US" altLang="en-US" sz="3200" b="0" i="0" dirty="0">
                <a:solidFill>
                  <a:srgbClr val="0000FF"/>
                </a:solidFill>
              </a:rPr>
              <a:t>[3]</a:t>
            </a:r>
            <a:r>
              <a:rPr lang="en-US" altLang="en-US" sz="3200" b="0" i="0" dirty="0">
                <a:solidFill>
                  <a:schemeClr val="tx1"/>
                </a:solidFill>
              </a:rPr>
              <a:t>.</a:t>
            </a:r>
            <a:r>
              <a:rPr lang="en-US" altLang="en-US" sz="3200" b="0" i="0" dirty="0">
                <a:solidFill>
                  <a:schemeClr val="tx1"/>
                </a:solidFill>
                <a:highlight>
                  <a:srgbClr val="FFFF00"/>
                </a:highlight>
              </a:rPr>
              <a:t> </a:t>
            </a:r>
          </a:p>
          <a:p>
            <a:pPr marL="365760" indent="-365760" algn="just">
              <a:buFont typeface="Arial" panose="020B0604020202020204" pitchFamily="34" charset="0"/>
              <a:buChar char="•"/>
            </a:pPr>
            <a:r>
              <a:rPr lang="en-US" altLang="en-US" sz="3200" b="0" i="0" dirty="0">
                <a:solidFill>
                  <a:schemeClr val="tx1"/>
                </a:solidFill>
              </a:rPr>
              <a:t>An approach to incorporate individual CVD risk profiles calculated by clinical prediction models (CPM) into the NASA risk framework is presented, which will allow a more accurate assessment of CVD risk associated with space radiation exposure. </a:t>
            </a:r>
            <a:endParaRPr lang="en-US" sz="4000" dirty="0">
              <a:solidFill>
                <a:schemeClr val="tx1"/>
              </a:solidFill>
            </a:endParaRPr>
          </a:p>
        </p:txBody>
      </p:sp>
      <mc:AlternateContent xmlns:mc="http://schemas.openxmlformats.org/markup-compatibility/2006" xmlns:a14="http://schemas.microsoft.com/office/drawing/2010/main">
        <mc:Choice Requires="a14">
          <p:sp>
            <p:nvSpPr>
              <p:cNvPr id="7" name="Content Placeholder 6"/>
              <p:cNvSpPr>
                <a:spLocks noGrp="1"/>
              </p:cNvSpPr>
              <p:nvPr>
                <p:ph sz="half" idx="13"/>
              </p:nvPr>
            </p:nvSpPr>
            <p:spPr>
              <a:xfrm>
                <a:off x="20205105" y="7294939"/>
                <a:ext cx="12839103" cy="10915049"/>
              </a:xfrm>
            </p:spPr>
            <p:txBody>
              <a:bodyPr/>
              <a:lstStyle/>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The REID for a specific cause of death (or tissue) T is calculated by folding </a:t>
                </a: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𝑆</m:t>
                        </m:r>
                      </m:e>
                      <m:sub>
                        <m:r>
                          <a:rPr lang="en-US" altLang="en-US" sz="3200" b="0" i="1" smtClean="0">
                            <a:solidFill>
                              <a:schemeClr val="tx1"/>
                            </a:solidFill>
                            <a:latin typeface="Cambria Math" panose="02040503050406030204" pitchFamily="18" charset="0"/>
                          </a:rPr>
                          <m:t>0</m:t>
                        </m:r>
                      </m:sub>
                    </m:sSub>
                    <m:r>
                      <a:rPr lang="en-US" altLang="en-US" sz="3200" b="0" i="1" smtClean="0">
                        <a:solidFill>
                          <a:schemeClr val="tx1"/>
                        </a:solidFill>
                        <a:latin typeface="Cambria Math" panose="02040503050406030204" pitchFamily="18" charset="0"/>
                      </a:rPr>
                      <m:t>(</m:t>
                    </m:r>
                    <m:r>
                      <a:rPr lang="en-US" altLang="en-US" sz="3200" b="0" i="1" smtClean="0">
                        <a:solidFill>
                          <a:schemeClr val="tx1"/>
                        </a:solidFill>
                        <a:latin typeface="Cambria Math" panose="02040503050406030204" pitchFamily="18" charset="0"/>
                      </a:rPr>
                      <m:t>𝑎</m:t>
                    </m:r>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𝑎</m:t>
                        </m:r>
                      </m:e>
                      <m:sub>
                        <m:r>
                          <a:rPr lang="en-US" altLang="en-US" sz="3200" b="0" i="1" smtClean="0">
                            <a:solidFill>
                              <a:schemeClr val="tx1"/>
                            </a:solidFill>
                            <a:latin typeface="Cambria Math" panose="02040503050406030204" pitchFamily="18" charset="0"/>
                          </a:rPr>
                          <m:t>𝐸</m:t>
                        </m:r>
                      </m:sub>
                    </m:sSub>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𝐻</m:t>
                        </m:r>
                      </m:e>
                      <m:sub>
                        <m:r>
                          <a:rPr lang="en-US" altLang="en-US" sz="3200" b="0" i="1" smtClean="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rPr>
                      <m:t>)</m:t>
                    </m:r>
                  </m:oMath>
                </a14:m>
                <a:r>
                  <a:rPr lang="en-US" altLang="en-US" sz="3200" b="0" i="0" dirty="0">
                    <a:solidFill>
                      <a:schemeClr val="tx1"/>
                    </a:solidFill>
                  </a:rPr>
                  <a:t>, the conditional probability of surviving to age, a, for a population with radiation exposure </a:t>
                </a: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𝐻</m:t>
                        </m:r>
                      </m:e>
                      <m:sub>
                        <m:r>
                          <a:rPr lang="en-US" altLang="en-US" sz="3200" b="0" i="1" smtClean="0">
                            <a:solidFill>
                              <a:schemeClr val="tx1"/>
                            </a:solidFill>
                            <a:latin typeface="Cambria Math" panose="02040503050406030204" pitchFamily="18" charset="0"/>
                          </a:rPr>
                          <m:t>𝑇</m:t>
                        </m:r>
                      </m:sub>
                    </m:sSub>
                  </m:oMath>
                </a14:m>
                <a:r>
                  <a:rPr lang="en-US" altLang="en-US" sz="3200" b="0" i="0" dirty="0">
                    <a:solidFill>
                      <a:schemeClr val="tx1"/>
                    </a:solidFill>
                  </a:rPr>
                  <a:t> given that one was alive at age of exposure </a:t>
                </a: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𝑎</m:t>
                        </m:r>
                      </m:e>
                      <m:sub>
                        <m:r>
                          <a:rPr lang="en-US" altLang="en-US" sz="3200" b="0" i="1" smtClean="0">
                            <a:solidFill>
                              <a:schemeClr val="tx1"/>
                            </a:solidFill>
                            <a:latin typeface="Cambria Math" panose="02040503050406030204" pitchFamily="18" charset="0"/>
                          </a:rPr>
                          <m:t>𝐸</m:t>
                        </m:r>
                      </m:sub>
                    </m:sSub>
                  </m:oMath>
                </a14:m>
                <a:r>
                  <a:rPr lang="en-US" altLang="en-US" sz="3200" b="0" i="0" dirty="0">
                    <a:solidFill>
                      <a:schemeClr val="tx1"/>
                    </a:solidFill>
                  </a:rPr>
                  <a:t>, with the instantaneous radiation-induced specific disease mortality rate </a:t>
                </a:r>
                <a14:m>
                  <m:oMath xmlns:m="http://schemas.openxmlformats.org/officeDocument/2006/math">
                    <m:sSubSup>
                      <m:sSubSupPr>
                        <m:ctrlPr>
                          <a:rPr lang="en-US" altLang="en-US" sz="3200" b="0" i="1" smtClean="0">
                            <a:solidFill>
                              <a:schemeClr val="tx1"/>
                            </a:solidFill>
                            <a:latin typeface="Cambria Math" panose="02040503050406030204" pitchFamily="18" charset="0"/>
                            <a:ea typeface="Cambria Math" panose="02040503050406030204" pitchFamily="18" charset="0"/>
                          </a:rPr>
                        </m:ctrlPr>
                      </m:sSubSupPr>
                      <m:e>
                        <m:r>
                          <a:rPr lang="en-US" altLang="en-US" sz="3200" b="0" i="1" smtClean="0">
                            <a:solidFill>
                              <a:schemeClr val="tx1"/>
                            </a:solidFill>
                            <a:latin typeface="Cambria Math" panose="02040503050406030204" pitchFamily="18" charset="0"/>
                            <a:ea typeface="Cambria Math" panose="02040503050406030204" pitchFamily="18" charset="0"/>
                          </a:rPr>
                          <m:t>𝜆</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𝑀</m:t>
                        </m:r>
                      </m:sup>
                    </m:sSubSup>
                  </m:oMath>
                </a14:m>
                <a:r>
                  <a:rPr lang="en-US" altLang="en-US" sz="3200" b="0" i="0" dirty="0">
                    <a:solidFill>
                      <a:schemeClr val="tx1"/>
                    </a:solidFill>
                  </a:rPr>
                  <a:t>, integrated over the remainder of a lifetime (i.e., until </a:t>
                </a: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𝑎</m:t>
                        </m:r>
                      </m:e>
                      <m:sub>
                        <m:r>
                          <a:rPr lang="en-US" altLang="en-US" sz="3200" b="0" i="1" smtClean="0">
                            <a:solidFill>
                              <a:schemeClr val="tx1"/>
                            </a:solidFill>
                            <a:latin typeface="Cambria Math" panose="02040503050406030204" pitchFamily="18" charset="0"/>
                          </a:rPr>
                          <m:t>𝑚𝑎𝑥</m:t>
                        </m:r>
                      </m:sub>
                    </m:sSub>
                  </m:oMath>
                </a14:m>
                <a:r>
                  <a:rPr lang="en-US" altLang="en-US" sz="3200" b="0" i="0" dirty="0">
                    <a:solidFill>
                      <a:schemeClr val="tx1"/>
                    </a:solidFill>
                  </a:rPr>
                  <a:t>):</a:t>
                </a:r>
              </a:p>
              <a:p>
                <a:pPr marL="365760" indent="-365760" algn="just">
                  <a:spcBef>
                    <a:spcPts val="600"/>
                  </a:spcBef>
                  <a:spcAft>
                    <a:spcPts val="300"/>
                  </a:spcAft>
                  <a:buFont typeface="Arial" panose="020B0604020202020204" pitchFamily="34" charset="0"/>
                  <a:buChar char="•"/>
                </a:pP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𝑅𝐸𝐼𝐷</m:t>
                        </m:r>
                      </m:e>
                      <m:sub>
                        <m:r>
                          <a:rPr lang="en-US" altLang="en-US" sz="3200" b="0" i="1" smtClean="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𝑎</m:t>
                        </m:r>
                      </m:e>
                      <m:sub>
                        <m:r>
                          <a:rPr lang="en-US" altLang="en-US" sz="3200" b="0" i="1" smtClean="0">
                            <a:solidFill>
                              <a:schemeClr val="tx1"/>
                            </a:solidFill>
                            <a:latin typeface="Cambria Math" panose="02040503050406030204" pitchFamily="18" charset="0"/>
                          </a:rPr>
                          <m:t>𝐸</m:t>
                        </m:r>
                      </m:sub>
                    </m:sSub>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𝐻</m:t>
                        </m:r>
                      </m:e>
                      <m:sub>
                        <m:r>
                          <a:rPr lang="en-US" altLang="en-US" sz="3200" b="0" i="1" smtClean="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rPr>
                      <m:t>)=</m:t>
                    </m:r>
                    <m:nary>
                      <m:naryPr>
                        <m:ctrlPr>
                          <a:rPr lang="en-US" altLang="en-US" sz="3200" b="0" i="1" smtClean="0">
                            <a:solidFill>
                              <a:schemeClr val="tx1"/>
                            </a:solidFill>
                            <a:latin typeface="Cambria Math" panose="02040503050406030204" pitchFamily="18" charset="0"/>
                          </a:rPr>
                        </m:ctrlPr>
                      </m:naryPr>
                      <m:sub>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sub>
                      <m:sup>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𝑚𝑎𝑥</m:t>
                            </m:r>
                          </m:sub>
                        </m:sSub>
                      </m:sup>
                      <m:e>
                        <m:sSub>
                          <m:sSubPr>
                            <m:ctrlPr>
                              <a:rPr lang="en-US" altLang="en-US" sz="3200" b="0" i="1">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𝑑𝑎</m:t>
                            </m:r>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r>
                              <a:rPr lang="en-US" altLang="en-US" sz="3200" b="0" i="1" smtClean="0">
                                <a:solidFill>
                                  <a:schemeClr val="tx1"/>
                                </a:solidFill>
                                <a:latin typeface="Cambria Math" panose="02040503050406030204" pitchFamily="18" charset="0"/>
                                <a:ea typeface="Cambria Math" panose="02040503050406030204" pitchFamily="18" charset="0"/>
                              </a:rPr>
                              <m:t>(</m:t>
                            </m:r>
                            <m:r>
                              <a:rPr lang="en-US" altLang="en-US" sz="3200" b="0">
                                <a:solidFill>
                                  <a:schemeClr val="tx1"/>
                                </a:solidFill>
                                <a:latin typeface="Cambria Math" panose="02040503050406030204" pitchFamily="18" charset="0"/>
                              </a:rPr>
                              <m:t>𝑎</m:t>
                            </m:r>
                            <m:r>
                              <a:rPr lang="en-US" altLang="en-US" sz="3200" b="0" i="1" smtClean="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ea typeface="Cambria Math" panose="02040503050406030204" pitchFamily="18" charset="0"/>
                              </a:rPr>
                              <m:t>)</m:t>
                            </m:r>
                            <m:r>
                              <a:rPr lang="en-US" altLang="en-US" sz="3200" b="0">
                                <a:solidFill>
                                  <a:schemeClr val="tx1"/>
                                </a:solidFill>
                                <a:latin typeface="Cambria Math" panose="02040503050406030204" pitchFamily="18" charset="0"/>
                              </a:rPr>
                              <m:t>𝑆</m:t>
                            </m:r>
                          </m:e>
                          <m:sub>
                            <m:r>
                              <a:rPr lang="en-US" altLang="en-US" sz="3200" b="0">
                                <a:solidFill>
                                  <a:schemeClr val="tx1"/>
                                </a:solidFill>
                                <a:latin typeface="Cambria Math" panose="02040503050406030204" pitchFamily="18" charset="0"/>
                              </a:rPr>
                              <m:t>0</m:t>
                            </m:r>
                          </m:sub>
                        </m:sSub>
                        <m:r>
                          <a:rPr lang="en-US" altLang="en-US" sz="3200" b="0">
                            <a:solidFill>
                              <a:schemeClr val="tx1"/>
                            </a:solidFill>
                            <a:latin typeface="Cambria Math" panose="02040503050406030204" pitchFamily="18" charset="0"/>
                          </a:rPr>
                          <m:t>(</m:t>
                        </m:r>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r>
                          <a:rPr lang="en-US" altLang="en-US" sz="3200" b="0">
                            <a:solidFill>
                              <a:schemeClr val="tx1"/>
                            </a:solidFill>
                            <a:latin typeface="Cambria Math" panose="02040503050406030204" pitchFamily="18" charset="0"/>
                          </a:rPr>
                          <m:t>)</m:t>
                        </m:r>
                      </m:e>
                    </m:nary>
                  </m:oMath>
                </a14:m>
                <a:endParaRPr lang="en-US" altLang="en-US" sz="3200" b="0" i="0" dirty="0">
                  <a:solidFill>
                    <a:schemeClr val="tx1"/>
                  </a:solidFill>
                </a:endParaRPr>
              </a:p>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The REIC is calculated similarly, using the specific disease incidence rate </a:t>
                </a:r>
                <a14:m>
                  <m:oMath xmlns:m="http://schemas.openxmlformats.org/officeDocument/2006/math">
                    <m:sSubSup>
                      <m:sSubSupPr>
                        <m:ctrlPr>
                          <a:rPr lang="en-US" altLang="en-US" sz="3200" b="0" i="1" smtClean="0">
                            <a:solidFill>
                              <a:schemeClr val="tx1"/>
                            </a:solidFill>
                            <a:latin typeface="Cambria Math" panose="02040503050406030204" pitchFamily="18" charset="0"/>
                            <a:ea typeface="Cambria Math" panose="02040503050406030204" pitchFamily="18" charset="0"/>
                          </a:rPr>
                        </m:ctrlPr>
                      </m:sSubSupPr>
                      <m:e>
                        <m:r>
                          <a:rPr lang="en-US" altLang="en-US" sz="3200" b="0" i="1" smtClean="0">
                            <a:solidFill>
                              <a:schemeClr val="tx1"/>
                            </a:solidFill>
                            <a:latin typeface="Cambria Math" panose="02040503050406030204" pitchFamily="18" charset="0"/>
                            <a:ea typeface="Cambria Math" panose="02040503050406030204" pitchFamily="18" charset="0"/>
                          </a:rPr>
                          <m:t>𝜆</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oMath>
                </a14:m>
                <a:r>
                  <a:rPr lang="en-US" altLang="en-US" sz="3200" b="0" i="0" dirty="0">
                    <a:solidFill>
                      <a:schemeClr val="tx1"/>
                    </a:solidFill>
                  </a:rPr>
                  <a:t>:</a:t>
                </a:r>
              </a:p>
              <a:p>
                <a:pPr marL="365760" indent="-365760" algn="just">
                  <a:spcBef>
                    <a:spcPts val="600"/>
                  </a:spcBef>
                  <a:spcAft>
                    <a:spcPts val="300"/>
                  </a:spcAft>
                  <a:buFont typeface="Arial" panose="020B0604020202020204" pitchFamily="34" charset="0"/>
                  <a:buChar char="•"/>
                </a:pP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𝑅𝐸𝐼𝐶</m:t>
                        </m:r>
                      </m:e>
                      <m:sub>
                        <m:r>
                          <a:rPr lang="en-US" altLang="en-US" sz="3200" b="0" i="1" smtClean="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𝑎</m:t>
                        </m:r>
                      </m:e>
                      <m:sub>
                        <m:r>
                          <a:rPr lang="en-US" altLang="en-US" sz="3200" b="0" i="1" smtClean="0">
                            <a:solidFill>
                              <a:schemeClr val="tx1"/>
                            </a:solidFill>
                            <a:latin typeface="Cambria Math" panose="02040503050406030204" pitchFamily="18" charset="0"/>
                          </a:rPr>
                          <m:t>𝐸</m:t>
                        </m:r>
                      </m:sub>
                    </m:sSub>
                    <m:r>
                      <a:rPr lang="en-US" altLang="en-US" sz="3200" b="0" i="1" smtClean="0">
                        <a:solidFill>
                          <a:schemeClr val="tx1"/>
                        </a:solidFill>
                        <a:latin typeface="Cambria Math" panose="02040503050406030204" pitchFamily="18" charset="0"/>
                      </a:rPr>
                      <m:t>,</m:t>
                    </m:r>
                    <m:sSub>
                      <m:sSubPr>
                        <m:ctrlPr>
                          <a:rPr lang="en-US" altLang="en-US" sz="3200" b="0" i="1" smtClean="0">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𝐻</m:t>
                        </m:r>
                      </m:e>
                      <m:sub>
                        <m:r>
                          <a:rPr lang="en-US" altLang="en-US" sz="3200" b="0" i="1" smtClean="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rPr>
                      <m:t>)=</m:t>
                    </m:r>
                    <m:nary>
                      <m:naryPr>
                        <m:ctrlPr>
                          <a:rPr lang="en-US" altLang="en-US" sz="3200" b="0" i="1" smtClean="0">
                            <a:solidFill>
                              <a:schemeClr val="tx1"/>
                            </a:solidFill>
                            <a:latin typeface="Cambria Math" panose="02040503050406030204" pitchFamily="18" charset="0"/>
                          </a:rPr>
                        </m:ctrlPr>
                      </m:naryPr>
                      <m:sub>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sub>
                      <m:sup>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𝑚𝑎𝑥</m:t>
                            </m:r>
                          </m:sub>
                        </m:sSub>
                      </m:sup>
                      <m:e>
                        <m:sSub>
                          <m:sSubPr>
                            <m:ctrlPr>
                              <a:rPr lang="en-US" altLang="en-US" sz="3200" b="0" i="1">
                                <a:solidFill>
                                  <a:schemeClr val="tx1"/>
                                </a:solidFill>
                                <a:latin typeface="Cambria Math" panose="02040503050406030204" pitchFamily="18" charset="0"/>
                              </a:rPr>
                            </m:ctrlPr>
                          </m:sSubPr>
                          <m:e>
                            <m:r>
                              <a:rPr lang="en-US" altLang="en-US" sz="3200" b="0" i="1" smtClean="0">
                                <a:solidFill>
                                  <a:schemeClr val="tx1"/>
                                </a:solidFill>
                                <a:latin typeface="Cambria Math" panose="02040503050406030204" pitchFamily="18" charset="0"/>
                              </a:rPr>
                              <m:t>𝑑𝑎</m:t>
                            </m:r>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r>
                              <a:rPr lang="en-US" altLang="en-US" sz="3200" b="0" i="1" smtClean="0">
                                <a:solidFill>
                                  <a:schemeClr val="tx1"/>
                                </a:solidFill>
                                <a:latin typeface="Cambria Math" panose="02040503050406030204" pitchFamily="18" charset="0"/>
                                <a:ea typeface="Cambria Math" panose="02040503050406030204" pitchFamily="18" charset="0"/>
                              </a:rPr>
                              <m:t>(</m:t>
                            </m:r>
                            <m:r>
                              <a:rPr lang="en-US" altLang="en-US" sz="3200" b="0">
                                <a:solidFill>
                                  <a:schemeClr val="tx1"/>
                                </a:solidFill>
                                <a:latin typeface="Cambria Math" panose="02040503050406030204" pitchFamily="18" charset="0"/>
                              </a:rPr>
                              <m:t>𝑎</m:t>
                            </m:r>
                            <m:r>
                              <a:rPr lang="en-US" altLang="en-US" sz="3200" b="0" i="1" smtClean="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r>
                              <a:rPr lang="en-US" altLang="en-US" sz="3200" b="0" i="1" smtClean="0">
                                <a:solidFill>
                                  <a:schemeClr val="tx1"/>
                                </a:solidFill>
                                <a:latin typeface="Cambria Math" panose="02040503050406030204" pitchFamily="18" charset="0"/>
                                <a:ea typeface="Cambria Math" panose="02040503050406030204" pitchFamily="18" charset="0"/>
                              </a:rPr>
                              <m:t>)</m:t>
                            </m:r>
                            <m:r>
                              <a:rPr lang="en-US" altLang="en-US" sz="3200" b="0">
                                <a:solidFill>
                                  <a:schemeClr val="tx1"/>
                                </a:solidFill>
                                <a:latin typeface="Cambria Math" panose="02040503050406030204" pitchFamily="18" charset="0"/>
                              </a:rPr>
                              <m:t>𝑆</m:t>
                            </m:r>
                          </m:e>
                          <m:sub>
                            <m:r>
                              <a:rPr lang="en-US" altLang="en-US" sz="3200" b="0">
                                <a:solidFill>
                                  <a:schemeClr val="tx1"/>
                                </a:solidFill>
                                <a:latin typeface="Cambria Math" panose="02040503050406030204" pitchFamily="18" charset="0"/>
                              </a:rPr>
                              <m:t>0</m:t>
                            </m:r>
                          </m:sub>
                        </m:sSub>
                        <m:r>
                          <a:rPr lang="en-US" altLang="en-US" sz="3200" b="0">
                            <a:solidFill>
                              <a:schemeClr val="tx1"/>
                            </a:solidFill>
                            <a:latin typeface="Cambria Math" panose="02040503050406030204" pitchFamily="18" charset="0"/>
                          </a:rPr>
                          <m:t>(</m:t>
                        </m:r>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r>
                          <a:rPr lang="en-US" altLang="en-US" sz="3200" b="0">
                            <a:solidFill>
                              <a:schemeClr val="tx1"/>
                            </a:solidFill>
                            <a:latin typeface="Cambria Math" panose="02040503050406030204" pitchFamily="18" charset="0"/>
                          </a:rPr>
                          <m:t>)</m:t>
                        </m:r>
                      </m:e>
                    </m:nary>
                  </m:oMath>
                </a14:m>
                <a:endParaRPr lang="en-US" altLang="en-US" sz="3200" b="0" i="0" dirty="0">
                  <a:solidFill>
                    <a:schemeClr val="tx1"/>
                  </a:solidFill>
                </a:endParaRPr>
              </a:p>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In both cases, </a:t>
                </a:r>
                <a14:m>
                  <m:oMath xmlns:m="http://schemas.openxmlformats.org/officeDocument/2006/math">
                    <m:sSub>
                      <m:sSubPr>
                        <m:ctrlPr>
                          <a:rPr lang="en-US" altLang="en-US" sz="3200" b="0" i="1" smtClean="0">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𝑆</m:t>
                        </m:r>
                      </m:e>
                      <m:sub>
                        <m:r>
                          <a:rPr lang="en-US" altLang="en-US" sz="3200" b="0">
                            <a:solidFill>
                              <a:schemeClr val="tx1"/>
                            </a:solidFill>
                            <a:latin typeface="Cambria Math" panose="02040503050406030204" pitchFamily="18" charset="0"/>
                          </a:rPr>
                          <m:t>0</m:t>
                        </m:r>
                      </m:sub>
                    </m:sSub>
                    <m:d>
                      <m:dPr>
                        <m:ctrlPr>
                          <a:rPr lang="en-US" altLang="en-US" sz="3200" b="0" i="1">
                            <a:solidFill>
                              <a:schemeClr val="tx1"/>
                            </a:solidFill>
                            <a:latin typeface="Cambria Math" panose="02040503050406030204" pitchFamily="18" charset="0"/>
                          </a:rPr>
                        </m:ctrlPr>
                      </m:dPr>
                      <m:e>
                        <m:r>
                          <a:rPr lang="en-US" altLang="en-US" sz="3200" b="0">
                            <a:solidFill>
                              <a:schemeClr val="tx1"/>
                            </a:solidFill>
                            <a:latin typeface="Cambria Math" panose="02040503050406030204" pitchFamily="18" charset="0"/>
                          </a:rPr>
                          <m:t>𝑎</m:t>
                        </m:r>
                      </m:e>
                      <m:e>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r>
                      <a:rPr lang="en-US" altLang="en-US" sz="3200" b="0" i="1" smtClean="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𝑆</m:t>
                        </m:r>
                      </m:e>
                      <m:sub>
                        <m:r>
                          <a:rPr lang="en-US" altLang="en-US" sz="3200" b="0">
                            <a:solidFill>
                              <a:schemeClr val="tx1"/>
                            </a:solidFill>
                            <a:latin typeface="Cambria Math" panose="02040503050406030204" pitchFamily="18" charset="0"/>
                          </a:rPr>
                          <m:t>0</m:t>
                        </m:r>
                      </m:sub>
                    </m:sSub>
                    <m:d>
                      <m:dPr>
                        <m:ctrlPr>
                          <a:rPr lang="en-US" altLang="en-US" sz="3200" b="0" i="1">
                            <a:solidFill>
                              <a:schemeClr val="tx1"/>
                            </a:solidFill>
                            <a:latin typeface="Cambria Math" panose="02040503050406030204" pitchFamily="18" charset="0"/>
                          </a:rPr>
                        </m:ctrlPr>
                      </m:dPr>
                      <m:e>
                        <m:r>
                          <a:rPr lang="en-US" altLang="en-US" sz="3200" b="0">
                            <a:solidFill>
                              <a:schemeClr val="tx1"/>
                            </a:solidFill>
                            <a:latin typeface="Cambria Math" panose="02040503050406030204" pitchFamily="18" charset="0"/>
                          </a:rPr>
                          <m:t>𝑎</m:t>
                        </m:r>
                      </m:e>
                      <m:e>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i="1" smtClean="0">
                            <a:solidFill>
                              <a:schemeClr val="tx1"/>
                            </a:solidFill>
                            <a:latin typeface="Cambria Math" panose="02040503050406030204" pitchFamily="18" charset="0"/>
                          </a:rPr>
                          <m:t> </m:t>
                        </m:r>
                      </m:e>
                    </m:d>
                    <m:sSup>
                      <m:sSupPr>
                        <m:ctrlPr>
                          <a:rPr lang="en-US" altLang="en-US" sz="3200" b="0" i="1" smtClean="0">
                            <a:solidFill>
                              <a:schemeClr val="tx1"/>
                            </a:solidFill>
                            <a:latin typeface="Cambria Math" panose="02040503050406030204" pitchFamily="18" charset="0"/>
                          </a:rPr>
                        </m:ctrlPr>
                      </m:sSupPr>
                      <m:e>
                        <m:r>
                          <a:rPr lang="en-US" altLang="en-US" sz="3200" b="0" i="1" smtClean="0">
                            <a:solidFill>
                              <a:schemeClr val="tx1"/>
                            </a:solidFill>
                            <a:latin typeface="Cambria Math" panose="02040503050406030204" pitchFamily="18" charset="0"/>
                          </a:rPr>
                          <m:t>𝑒</m:t>
                        </m:r>
                      </m:e>
                      <m:sup>
                        <m:r>
                          <a:rPr lang="en-US" altLang="en-US" sz="3200" b="0" i="1" smtClean="0">
                            <a:solidFill>
                              <a:schemeClr val="tx1"/>
                            </a:solidFill>
                            <a:latin typeface="Cambria Math" panose="02040503050406030204" pitchFamily="18" charset="0"/>
                          </a:rPr>
                          <m:t>−</m:t>
                        </m:r>
                        <m:nary>
                          <m:naryPr>
                            <m:chr m:val="∑"/>
                            <m:limLoc m:val="subSup"/>
                            <m:supHide m:val="on"/>
                            <m:ctrlPr>
                              <a:rPr lang="en-US" altLang="en-US" sz="3200" b="0" i="1" smtClean="0">
                                <a:solidFill>
                                  <a:schemeClr val="tx1"/>
                                </a:solidFill>
                                <a:latin typeface="Cambria Math" panose="02040503050406030204" pitchFamily="18" charset="0"/>
                              </a:rPr>
                            </m:ctrlPr>
                          </m:naryPr>
                          <m:sub>
                            <m:r>
                              <m:rPr>
                                <m:brk m:alnAt="9"/>
                              </m:rPr>
                              <a:rPr lang="en-US" altLang="en-US" sz="3200" b="0" i="1" smtClean="0">
                                <a:solidFill>
                                  <a:schemeClr val="tx1"/>
                                </a:solidFill>
                                <a:latin typeface="Cambria Math" panose="02040503050406030204" pitchFamily="18" charset="0"/>
                              </a:rPr>
                              <m:t>𝑇</m:t>
                            </m:r>
                          </m:sub>
                          <m:sup/>
                          <m:e>
                            <m:r>
                              <a:rPr lang="en-US" altLang="en-US" sz="3200" b="0" i="1" smtClean="0">
                                <a:solidFill>
                                  <a:schemeClr val="tx1"/>
                                </a:solidFill>
                                <a:latin typeface="Cambria Math" panose="02040503050406030204" pitchFamily="18" charset="0"/>
                              </a:rPr>
                              <m:t>𝑑𝑢</m:t>
                            </m:r>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r>
                              <a:rPr lang="en-US" altLang="en-US" sz="3200" b="0">
                                <a:solidFill>
                                  <a:schemeClr val="tx1"/>
                                </a:solidFill>
                                <a:latin typeface="Cambria Math" panose="02040503050406030204" pitchFamily="18" charset="0"/>
                                <a:ea typeface="Cambria Math" panose="02040503050406030204" pitchFamily="18" charset="0"/>
                              </a:rPr>
                              <m:t>(</m:t>
                            </m:r>
                            <m:r>
                              <a:rPr lang="en-US" altLang="en-US" sz="3200" b="0" i="1" smtClean="0">
                                <a:solidFill>
                                  <a:schemeClr val="tx1"/>
                                </a:solidFill>
                                <a:latin typeface="Cambria Math" panose="02040503050406030204" pitchFamily="18" charset="0"/>
                              </a:rPr>
                              <m:t>𝑢</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r>
                              <a:rPr lang="en-US" altLang="en-US" sz="3200" b="0">
                                <a:solidFill>
                                  <a:schemeClr val="tx1"/>
                                </a:solidFill>
                                <a:latin typeface="Cambria Math" panose="02040503050406030204" pitchFamily="18" charset="0"/>
                                <a:ea typeface="Cambria Math" panose="02040503050406030204" pitchFamily="18" charset="0"/>
                              </a:rPr>
                              <m:t>)</m:t>
                            </m:r>
                          </m:e>
                        </m:nary>
                      </m:sup>
                    </m:sSup>
                  </m:oMath>
                </a14:m>
                <a:r>
                  <a:rPr lang="en-US" altLang="en-US" sz="3200" b="0" i="0" dirty="0">
                    <a:solidFill>
                      <a:schemeClr val="tx1"/>
                    </a:solidFill>
                  </a:rPr>
                  <a:t>, where </a:t>
                </a:r>
                <a14:m>
                  <m:oMath xmlns:m="http://schemas.openxmlformats.org/officeDocument/2006/math">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𝑆</m:t>
                        </m:r>
                      </m:e>
                      <m:sub>
                        <m:r>
                          <a:rPr lang="en-US" altLang="en-US" sz="3200" b="0">
                            <a:solidFill>
                              <a:schemeClr val="tx1"/>
                            </a:solidFill>
                            <a:latin typeface="Cambria Math" panose="02040503050406030204" pitchFamily="18" charset="0"/>
                          </a:rPr>
                          <m:t>0</m:t>
                        </m:r>
                      </m:sub>
                    </m:sSub>
                    <m:d>
                      <m:dPr>
                        <m:ctrlPr>
                          <a:rPr lang="en-US" altLang="en-US" sz="3200" b="0" i="1">
                            <a:solidFill>
                              <a:schemeClr val="tx1"/>
                            </a:solidFill>
                            <a:latin typeface="Cambria Math" panose="02040503050406030204" pitchFamily="18" charset="0"/>
                          </a:rPr>
                        </m:ctrlPr>
                      </m:dPr>
                      <m:e>
                        <m:r>
                          <a:rPr lang="en-US" altLang="en-US" sz="3200" b="0">
                            <a:solidFill>
                              <a:schemeClr val="tx1"/>
                            </a:solidFill>
                            <a:latin typeface="Cambria Math" panose="02040503050406030204" pitchFamily="18" charset="0"/>
                          </a:rPr>
                          <m:t>𝑎</m:t>
                        </m:r>
                      </m:e>
                      <m:e>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 </m:t>
                        </m:r>
                      </m:e>
                    </m:d>
                    <m:r>
                      <a:rPr lang="en-US" altLang="en-US" sz="3200" b="0" i="1" smtClean="0">
                        <a:solidFill>
                          <a:schemeClr val="tx1"/>
                        </a:solidFill>
                        <a:latin typeface="Cambria Math" panose="02040503050406030204" pitchFamily="18" charset="0"/>
                      </a:rPr>
                      <m:t>=</m:t>
                    </m:r>
                    <m:f>
                      <m:fPr>
                        <m:ctrlPr>
                          <a:rPr lang="en-US" altLang="en-US" sz="3200" b="0" i="1" smtClean="0">
                            <a:solidFill>
                              <a:schemeClr val="tx1"/>
                            </a:solidFill>
                            <a:latin typeface="Cambria Math" panose="02040503050406030204" pitchFamily="18" charset="0"/>
                          </a:rPr>
                        </m:ctrlPr>
                      </m:fPr>
                      <m:num>
                        <m:sSub>
                          <m:sSubPr>
                            <m:ctrlPr>
                              <a:rPr lang="en-US" altLang="en-US" sz="3200" b="0" i="1" smtClean="0">
                                <a:solidFill>
                                  <a:schemeClr val="tx1"/>
                                </a:solidFill>
                                <a:latin typeface="Cambria Math" panose="02040503050406030204" pitchFamily="18" charset="0"/>
                              </a:rPr>
                            </m:ctrlPr>
                          </m:sSubPr>
                          <m:e>
                            <m:acc>
                              <m:accPr>
                                <m:chr m:val="̃"/>
                                <m:ctrlPr>
                                  <a:rPr lang="en-US" altLang="en-US" sz="3200" b="0" i="1" smtClean="0">
                                    <a:solidFill>
                                      <a:schemeClr val="tx1"/>
                                    </a:solidFill>
                                    <a:latin typeface="Cambria Math" panose="02040503050406030204" pitchFamily="18" charset="0"/>
                                  </a:rPr>
                                </m:ctrlPr>
                              </m:accPr>
                              <m:e>
                                <m:r>
                                  <a:rPr lang="en-US" altLang="en-US" sz="3200" b="0" i="1" smtClean="0">
                                    <a:solidFill>
                                      <a:schemeClr val="tx1"/>
                                    </a:solidFill>
                                    <a:latin typeface="Cambria Math" panose="02040503050406030204" pitchFamily="18" charset="0"/>
                                  </a:rPr>
                                  <m:t>𝑆</m:t>
                                </m:r>
                              </m:e>
                            </m:acc>
                          </m:e>
                          <m:sub>
                            <m:r>
                              <a:rPr lang="en-US" altLang="en-US" sz="3200" b="0" i="1" smtClean="0">
                                <a:solidFill>
                                  <a:schemeClr val="tx1"/>
                                </a:solidFill>
                                <a:latin typeface="Cambria Math" panose="02040503050406030204" pitchFamily="18" charset="0"/>
                              </a:rPr>
                              <m:t>0</m:t>
                            </m:r>
                          </m:sub>
                        </m:sSub>
                        <m:d>
                          <m:dPr>
                            <m:ctrlPr>
                              <a:rPr lang="en-US" altLang="en-US" sz="3200" b="0" i="1" smtClean="0">
                                <a:solidFill>
                                  <a:schemeClr val="tx1"/>
                                </a:solidFill>
                                <a:latin typeface="Cambria Math" panose="02040503050406030204" pitchFamily="18" charset="0"/>
                              </a:rPr>
                            </m:ctrlPr>
                          </m:dPr>
                          <m:e>
                            <m:r>
                              <a:rPr lang="en-US" altLang="en-US" sz="3200" b="0" i="1" smtClean="0">
                                <a:solidFill>
                                  <a:schemeClr val="tx1"/>
                                </a:solidFill>
                                <a:latin typeface="Cambria Math" panose="02040503050406030204" pitchFamily="18" charset="0"/>
                              </a:rPr>
                              <m:t>𝑎</m:t>
                            </m:r>
                          </m:e>
                        </m:d>
                      </m:num>
                      <m:den>
                        <m:sSub>
                          <m:sSubPr>
                            <m:ctrlPr>
                              <a:rPr lang="en-US" altLang="en-US" sz="3200" b="0" i="1">
                                <a:solidFill>
                                  <a:schemeClr val="tx1"/>
                                </a:solidFill>
                                <a:latin typeface="Cambria Math" panose="02040503050406030204" pitchFamily="18" charset="0"/>
                              </a:rPr>
                            </m:ctrlPr>
                          </m:sSubPr>
                          <m:e>
                            <m:acc>
                              <m:accPr>
                                <m:chr m:val="̃"/>
                                <m:ctrlPr>
                                  <a:rPr lang="en-US" altLang="en-US" sz="3200" b="0" i="1">
                                    <a:solidFill>
                                      <a:schemeClr val="tx1"/>
                                    </a:solidFill>
                                    <a:latin typeface="Cambria Math" panose="02040503050406030204" pitchFamily="18" charset="0"/>
                                  </a:rPr>
                                </m:ctrlPr>
                              </m:accPr>
                              <m:e>
                                <m:r>
                                  <a:rPr lang="en-US" altLang="en-US" sz="3200" b="0">
                                    <a:solidFill>
                                      <a:schemeClr val="tx1"/>
                                    </a:solidFill>
                                    <a:latin typeface="Cambria Math" panose="02040503050406030204" pitchFamily="18" charset="0"/>
                                  </a:rPr>
                                  <m:t>𝑆</m:t>
                                </m:r>
                              </m:e>
                            </m:acc>
                          </m:e>
                          <m:sub>
                            <m:r>
                              <a:rPr lang="en-US" altLang="en-US" sz="3200" b="0">
                                <a:solidFill>
                                  <a:schemeClr val="tx1"/>
                                </a:solidFill>
                                <a:latin typeface="Cambria Math" panose="02040503050406030204" pitchFamily="18" charset="0"/>
                              </a:rPr>
                              <m:t>0</m:t>
                            </m:r>
                          </m:sub>
                        </m:sSub>
                        <m:d>
                          <m:dPr>
                            <m:ctrlPr>
                              <a:rPr lang="en-US" altLang="en-US" sz="3200" b="0" i="1">
                                <a:solidFill>
                                  <a:schemeClr val="tx1"/>
                                </a:solidFill>
                                <a:latin typeface="Cambria Math" panose="02040503050406030204" pitchFamily="18" charset="0"/>
                              </a:rPr>
                            </m:ctrlPr>
                          </m:dPr>
                          <m:e>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e>
                        </m:d>
                      </m:den>
                    </m:f>
                  </m:oMath>
                </a14:m>
                <a:r>
                  <a:rPr lang="en-US" altLang="en-US" sz="3200" b="0" i="0" dirty="0">
                    <a:solidFill>
                      <a:schemeClr val="tx1"/>
                    </a:solidFill>
                  </a:rPr>
                  <a:t>, and </a:t>
                </a:r>
                <a14:m>
                  <m:oMath xmlns:m="http://schemas.openxmlformats.org/officeDocument/2006/math">
                    <m:sSub>
                      <m:sSubPr>
                        <m:ctrlPr>
                          <a:rPr lang="en-US" altLang="en-US" sz="3200" b="0" i="1">
                            <a:solidFill>
                              <a:schemeClr val="tx1"/>
                            </a:solidFill>
                            <a:latin typeface="Cambria Math" panose="02040503050406030204" pitchFamily="18" charset="0"/>
                          </a:rPr>
                        </m:ctrlPr>
                      </m:sSubPr>
                      <m:e>
                        <m:acc>
                          <m:accPr>
                            <m:chr m:val="̃"/>
                            <m:ctrlPr>
                              <a:rPr lang="en-US" altLang="en-US" sz="3200" b="0" i="1">
                                <a:solidFill>
                                  <a:schemeClr val="tx1"/>
                                </a:solidFill>
                                <a:latin typeface="Cambria Math" panose="02040503050406030204" pitchFamily="18" charset="0"/>
                              </a:rPr>
                            </m:ctrlPr>
                          </m:accPr>
                          <m:e>
                            <m:r>
                              <a:rPr lang="en-US" altLang="en-US" sz="3200" b="0">
                                <a:solidFill>
                                  <a:schemeClr val="tx1"/>
                                </a:solidFill>
                                <a:latin typeface="Cambria Math" panose="02040503050406030204" pitchFamily="18" charset="0"/>
                              </a:rPr>
                              <m:t>𝑆</m:t>
                            </m:r>
                          </m:e>
                        </m:acc>
                      </m:e>
                      <m:sub>
                        <m:r>
                          <a:rPr lang="en-US" altLang="en-US" sz="3200" b="0">
                            <a:solidFill>
                              <a:schemeClr val="tx1"/>
                            </a:solidFill>
                            <a:latin typeface="Cambria Math" panose="02040503050406030204" pitchFamily="18" charset="0"/>
                          </a:rPr>
                          <m:t>0</m:t>
                        </m:r>
                      </m:sub>
                    </m:sSub>
                    <m:d>
                      <m:dPr>
                        <m:ctrlPr>
                          <a:rPr lang="en-US" altLang="en-US" sz="3200" b="0" i="1">
                            <a:solidFill>
                              <a:schemeClr val="tx1"/>
                            </a:solidFill>
                            <a:latin typeface="Cambria Math" panose="02040503050406030204" pitchFamily="18" charset="0"/>
                          </a:rPr>
                        </m:ctrlPr>
                      </m:dPr>
                      <m:e>
                        <m:r>
                          <a:rPr lang="en-US" altLang="en-US" sz="3200" b="0">
                            <a:solidFill>
                              <a:schemeClr val="tx1"/>
                            </a:solidFill>
                            <a:latin typeface="Cambria Math" panose="02040503050406030204" pitchFamily="18" charset="0"/>
                          </a:rPr>
                          <m:t>𝑎</m:t>
                        </m:r>
                      </m:e>
                    </m:d>
                  </m:oMath>
                </a14:m>
                <a:r>
                  <a:rPr lang="en-US" altLang="en-US" sz="3200" b="0" i="0" dirty="0">
                    <a:solidFill>
                      <a:schemeClr val="tx1"/>
                    </a:solidFill>
                  </a:rPr>
                  <a:t> is the background survival rate. </a:t>
                </a:r>
              </a:p>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The incidence and mortality rates are</a:t>
                </a:r>
              </a:p>
              <a:p>
                <a:pPr marL="365760" indent="-365760">
                  <a:spcBef>
                    <a:spcPts val="600"/>
                  </a:spcBef>
                  <a:spcAft>
                    <a:spcPts val="300"/>
                  </a:spcAft>
                  <a:buFont typeface="Arial" panose="020B0604020202020204" pitchFamily="34" charset="0"/>
                  <a:buChar char="•"/>
                </a:pPr>
                <a14:m>
                  <m:oMath xmlns:m="http://schemas.openxmlformats.org/officeDocument/2006/math">
                    <m:sSubSup>
                      <m:sSubSupPr>
                        <m:ctrlPr>
                          <a:rPr lang="en-US" altLang="en-US" sz="3200" b="0" i="1" smtClean="0">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d>
                      <m:dPr>
                        <m:ctrlPr>
                          <a:rPr lang="en-US" altLang="en-US" sz="3200" b="0" i="1" smtClean="0">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i="1" smtClean="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r>
                      <a:rPr lang="en-US" altLang="en-US" sz="3200" b="0" i="1" smtClean="0">
                        <a:solidFill>
                          <a:schemeClr val="tx1"/>
                        </a:solidFill>
                        <a:latin typeface="Cambria Math" panose="02040503050406030204" pitchFamily="18" charset="0"/>
                        <a:ea typeface="Cambria Math" panose="02040503050406030204" pitchFamily="18" charset="0"/>
                      </a:rPr>
                      <m:t>=</m:t>
                    </m:r>
                    <m:sSub>
                      <m:sSubPr>
                        <m:ctrlPr>
                          <a:rPr lang="en-US" altLang="en-US" sz="3200" b="0" i="1" smtClean="0">
                            <a:solidFill>
                              <a:schemeClr val="tx1"/>
                            </a:solidFill>
                            <a:latin typeface="Cambria Math" panose="02040503050406030204" pitchFamily="18" charset="0"/>
                            <a:ea typeface="Cambria Math" panose="02040503050406030204" pitchFamily="18" charset="0"/>
                          </a:rPr>
                        </m:ctrlPr>
                      </m:sSubPr>
                      <m:e>
                        <m:r>
                          <a:rPr lang="en-US" altLang="en-US" sz="3200" b="0" i="1" smtClean="0">
                            <a:solidFill>
                              <a:schemeClr val="tx1"/>
                            </a:solidFill>
                            <a:latin typeface="Cambria Math" panose="02040503050406030204" pitchFamily="18" charset="0"/>
                            <a:ea typeface="Cambria Math" panose="02040503050406030204" pitchFamily="18" charset="0"/>
                          </a:rPr>
                          <m:t>𝜈</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Sub>
                    <m:sSub>
                      <m:sSubPr>
                        <m:ctrlPr>
                          <a:rPr lang="en-US" altLang="en-US" sz="3200" b="0" i="1" smtClean="0">
                            <a:solidFill>
                              <a:schemeClr val="tx1"/>
                            </a:solidFill>
                            <a:latin typeface="Cambria Math" panose="02040503050406030204" pitchFamily="18" charset="0"/>
                            <a:ea typeface="Cambria Math" panose="02040503050406030204" pitchFamily="18" charset="0"/>
                          </a:rPr>
                        </m:ctrlPr>
                      </m:sSubPr>
                      <m:e>
                        <m:r>
                          <a:rPr lang="en-US" altLang="en-US" sz="3200" b="0" i="1" smtClean="0">
                            <a:solidFill>
                              <a:schemeClr val="tx1"/>
                            </a:solidFill>
                            <a:latin typeface="Cambria Math" panose="02040503050406030204" pitchFamily="18" charset="0"/>
                            <a:ea typeface="Cambria Math" panose="02040503050406030204" pitchFamily="18" charset="0"/>
                          </a:rPr>
                          <m:t>𝐸𝑅𝑅</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Sub>
                    <m:d>
                      <m:dPr>
                        <m:ctrlPr>
                          <a:rPr lang="en-US" altLang="en-US" sz="3200" b="0" i="1" smtClean="0">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r>
                      <a:rPr lang="en-US" altLang="en-US" sz="3200" b="0" i="1" smtClean="0">
                        <a:solidFill>
                          <a:schemeClr val="tx1"/>
                        </a:solidFill>
                        <a:latin typeface="Cambria Math" panose="02040503050406030204" pitchFamily="18" charset="0"/>
                        <a:ea typeface="Cambria Math" panose="02040503050406030204" pitchFamily="18" charset="0"/>
                      </a:rPr>
                      <m:t>+</m:t>
                    </m:r>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i="1" smtClean="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r>
                      <a:rPr lang="en-US" altLang="en-US" sz="3200" b="0" i="1" smtClean="0">
                        <a:solidFill>
                          <a:schemeClr val="tx1"/>
                        </a:solidFill>
                        <a:latin typeface="Cambria Math" panose="02040503050406030204" pitchFamily="18" charset="0"/>
                        <a:ea typeface="Cambria Math" panose="02040503050406030204" pitchFamily="18" charset="0"/>
                      </a:rPr>
                      <m:t>(1−</m:t>
                    </m:r>
                    <m:sSub>
                      <m:sSubPr>
                        <m:ctrlPr>
                          <a:rPr lang="en-US" altLang="en-US" sz="3200" b="0" i="1">
                            <a:solidFill>
                              <a:schemeClr val="tx1"/>
                            </a:solidFill>
                            <a:latin typeface="Cambria Math" panose="02040503050406030204" pitchFamily="18" charset="0"/>
                            <a:ea typeface="Cambria Math" panose="02040503050406030204" pitchFamily="18" charset="0"/>
                          </a:rPr>
                        </m:ctrlPr>
                      </m:sSubPr>
                      <m:e>
                        <m:r>
                          <a:rPr lang="en-US" altLang="en-US" sz="3200" b="0">
                            <a:solidFill>
                              <a:schemeClr val="tx1"/>
                            </a:solidFill>
                            <a:latin typeface="Cambria Math" panose="02040503050406030204" pitchFamily="18" charset="0"/>
                            <a:ea typeface="Cambria Math" panose="02040503050406030204" pitchFamily="18" charset="0"/>
                          </a:rPr>
                          <m:t>𝜈</m:t>
                        </m:r>
                      </m:e>
                      <m:sub>
                        <m:r>
                          <a:rPr lang="en-US" altLang="en-US" sz="3200" b="0">
                            <a:solidFill>
                              <a:schemeClr val="tx1"/>
                            </a:solidFill>
                            <a:latin typeface="Cambria Math" panose="02040503050406030204" pitchFamily="18" charset="0"/>
                            <a:ea typeface="Cambria Math" panose="02040503050406030204" pitchFamily="18" charset="0"/>
                          </a:rPr>
                          <m:t>𝑇</m:t>
                        </m:r>
                      </m:sub>
                    </m:sSub>
                    <m:r>
                      <a:rPr lang="en-US" altLang="en-US" sz="3200" b="0" i="1" smtClean="0">
                        <a:solidFill>
                          <a:schemeClr val="tx1"/>
                        </a:solidFill>
                        <a:latin typeface="Cambria Math" panose="02040503050406030204" pitchFamily="18" charset="0"/>
                        <a:ea typeface="Cambria Math" panose="02040503050406030204" pitchFamily="18" charset="0"/>
                      </a:rPr>
                      <m:t>)</m:t>
                    </m:r>
                    <m:sSub>
                      <m:sSubPr>
                        <m:ctrlPr>
                          <a:rPr lang="en-US" altLang="en-US" sz="3200" b="0" i="1">
                            <a:solidFill>
                              <a:schemeClr val="tx1"/>
                            </a:solidFill>
                            <a:latin typeface="Cambria Math" panose="02040503050406030204" pitchFamily="18" charset="0"/>
                            <a:ea typeface="Cambria Math" panose="02040503050406030204" pitchFamily="18" charset="0"/>
                          </a:rPr>
                        </m:ctrlPr>
                      </m:sSubPr>
                      <m:e>
                        <m:r>
                          <a:rPr lang="en-US" altLang="en-US" sz="3200" b="0">
                            <a:solidFill>
                              <a:schemeClr val="tx1"/>
                            </a:solidFill>
                            <a:latin typeface="Cambria Math" panose="02040503050406030204" pitchFamily="18" charset="0"/>
                            <a:ea typeface="Cambria Math" panose="02040503050406030204" pitchFamily="18" charset="0"/>
                          </a:rPr>
                          <m:t>𝐸</m:t>
                        </m:r>
                        <m:r>
                          <a:rPr lang="en-US" altLang="en-US" sz="3200" b="0" i="1" smtClean="0">
                            <a:solidFill>
                              <a:schemeClr val="tx1"/>
                            </a:solidFill>
                            <a:latin typeface="Cambria Math" panose="02040503050406030204" pitchFamily="18" charset="0"/>
                            <a:ea typeface="Cambria Math" panose="02040503050406030204" pitchFamily="18" charset="0"/>
                          </a:rPr>
                          <m:t>𝐴</m:t>
                        </m:r>
                        <m:r>
                          <a:rPr lang="en-US" altLang="en-US" sz="3200" b="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Sub>
                    <m:d>
                      <m:dPr>
                        <m:ctrlPr>
                          <a:rPr lang="en-US" altLang="en-US" sz="3200" b="0" i="1">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oMath>
                </a14:m>
                <a:r>
                  <a:rPr lang="en-US" altLang="en-US" sz="3200" b="0" i="0" dirty="0">
                    <a:solidFill>
                      <a:schemeClr val="tx1"/>
                    </a:solidFill>
                  </a:rPr>
                  <a:t>,</a:t>
                </a:r>
              </a:p>
              <a:p>
                <a:pPr marL="365760" indent="-365760">
                  <a:spcBef>
                    <a:spcPts val="600"/>
                  </a:spcBef>
                  <a:spcAft>
                    <a:spcPts val="300"/>
                  </a:spcAft>
                  <a:buFont typeface="Arial" panose="020B0604020202020204" pitchFamily="34" charset="0"/>
                  <a:buChar char="•"/>
                </a:pPr>
                <a14:m>
                  <m:oMath xmlns:m="http://schemas.openxmlformats.org/officeDocument/2006/math">
                    <m:sSubSup>
                      <m:sSubSupPr>
                        <m:ctrlPr>
                          <a:rPr lang="en-US" altLang="en-US" sz="3200" b="0" i="1" smtClean="0">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d>
                      <m:dPr>
                        <m:ctrlPr>
                          <a:rPr lang="en-US" altLang="en-US" sz="3200" b="0" i="1" smtClean="0">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i="1" smtClean="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r>
                      <a:rPr lang="en-US" altLang="en-US" sz="3200" b="0" i="1" smtClean="0">
                        <a:solidFill>
                          <a:schemeClr val="tx1"/>
                        </a:solidFill>
                        <a:latin typeface="Cambria Math" panose="02040503050406030204" pitchFamily="18" charset="0"/>
                        <a:ea typeface="Cambria Math" panose="02040503050406030204" pitchFamily="18" charset="0"/>
                      </a:rPr>
                      <m:t>=</m:t>
                    </m:r>
                    <m:sSub>
                      <m:sSubPr>
                        <m:ctrlPr>
                          <a:rPr lang="en-US" altLang="en-US" sz="3200" b="0" i="1" smtClean="0">
                            <a:solidFill>
                              <a:schemeClr val="tx1"/>
                            </a:solidFill>
                            <a:latin typeface="Cambria Math" panose="02040503050406030204" pitchFamily="18" charset="0"/>
                            <a:ea typeface="Cambria Math" panose="02040503050406030204" pitchFamily="18" charset="0"/>
                          </a:rPr>
                        </m:ctrlPr>
                      </m:sSubPr>
                      <m:e>
                        <m:r>
                          <a:rPr lang="en-US" altLang="en-US" sz="3200" b="0" i="1" smtClean="0">
                            <a:solidFill>
                              <a:schemeClr val="tx1"/>
                            </a:solidFill>
                            <a:latin typeface="Cambria Math" panose="02040503050406030204" pitchFamily="18" charset="0"/>
                            <a:ea typeface="Cambria Math" panose="02040503050406030204" pitchFamily="18" charset="0"/>
                          </a:rPr>
                          <m:t>𝜈</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Sub>
                    <m:sSub>
                      <m:sSubPr>
                        <m:ctrlPr>
                          <a:rPr lang="en-US" altLang="en-US" sz="3200" b="0" i="1" smtClean="0">
                            <a:solidFill>
                              <a:schemeClr val="tx1"/>
                            </a:solidFill>
                            <a:latin typeface="Cambria Math" panose="02040503050406030204" pitchFamily="18" charset="0"/>
                            <a:ea typeface="Cambria Math" panose="02040503050406030204" pitchFamily="18" charset="0"/>
                          </a:rPr>
                        </m:ctrlPr>
                      </m:sSubPr>
                      <m:e>
                        <m:r>
                          <a:rPr lang="en-US" altLang="en-US" sz="3200" b="0" i="1" smtClean="0">
                            <a:solidFill>
                              <a:schemeClr val="tx1"/>
                            </a:solidFill>
                            <a:latin typeface="Cambria Math" panose="02040503050406030204" pitchFamily="18" charset="0"/>
                            <a:ea typeface="Cambria Math" panose="02040503050406030204" pitchFamily="18" charset="0"/>
                          </a:rPr>
                          <m:t>𝐸𝑅𝑅</m:t>
                        </m:r>
                      </m:e>
                      <m:sub>
                        <m:r>
                          <a:rPr lang="en-US" altLang="en-US" sz="3200" b="0" i="1" smtClean="0">
                            <a:solidFill>
                              <a:schemeClr val="tx1"/>
                            </a:solidFill>
                            <a:latin typeface="Cambria Math" panose="02040503050406030204" pitchFamily="18" charset="0"/>
                            <a:ea typeface="Cambria Math" panose="02040503050406030204" pitchFamily="18" charset="0"/>
                          </a:rPr>
                          <m:t>𝑇</m:t>
                        </m:r>
                      </m:sub>
                    </m:sSub>
                    <m:d>
                      <m:dPr>
                        <m:ctrlPr>
                          <a:rPr lang="en-US" altLang="en-US" sz="3200" b="0" i="1" smtClean="0">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𝜆</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r>
                      <a:rPr lang="en-US" altLang="en-US" sz="3200" b="0" i="1" smtClean="0">
                        <a:solidFill>
                          <a:schemeClr val="tx1"/>
                        </a:solidFill>
                        <a:latin typeface="Cambria Math" panose="02040503050406030204" pitchFamily="18" charset="0"/>
                        <a:ea typeface="Cambria Math" panose="02040503050406030204" pitchFamily="18" charset="0"/>
                      </a:rPr>
                      <m:t>+</m:t>
                    </m:r>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i="1" smtClean="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d>
                      <m:dPr>
                        <m:ctrlPr>
                          <a:rPr lang="en-US" altLang="en-US" sz="3200" b="0" i="1" smtClean="0">
                            <a:solidFill>
                              <a:schemeClr val="tx1"/>
                            </a:solidFill>
                            <a:latin typeface="Cambria Math" panose="02040503050406030204" pitchFamily="18" charset="0"/>
                            <a:ea typeface="Cambria Math" panose="02040503050406030204" pitchFamily="18" charset="0"/>
                          </a:rPr>
                        </m:ctrlPr>
                      </m:dPr>
                      <m:e>
                        <m:r>
                          <a:rPr lang="en-US" altLang="en-US" sz="3200" b="0" i="1" smtClean="0">
                            <a:solidFill>
                              <a:schemeClr val="tx1"/>
                            </a:solidFill>
                            <a:latin typeface="Cambria Math" panose="02040503050406030204" pitchFamily="18" charset="0"/>
                            <a:ea typeface="Cambria Math" panose="02040503050406030204" pitchFamily="18" charset="0"/>
                          </a:rPr>
                          <m:t>1−</m:t>
                        </m:r>
                        <m:sSub>
                          <m:sSubPr>
                            <m:ctrlPr>
                              <a:rPr lang="en-US" altLang="en-US" sz="3200" b="0" i="1">
                                <a:solidFill>
                                  <a:schemeClr val="tx1"/>
                                </a:solidFill>
                                <a:latin typeface="Cambria Math" panose="02040503050406030204" pitchFamily="18" charset="0"/>
                                <a:ea typeface="Cambria Math" panose="02040503050406030204" pitchFamily="18" charset="0"/>
                              </a:rPr>
                            </m:ctrlPr>
                          </m:sSubPr>
                          <m:e>
                            <m:r>
                              <a:rPr lang="en-US" altLang="en-US" sz="3200" b="0">
                                <a:solidFill>
                                  <a:schemeClr val="tx1"/>
                                </a:solidFill>
                                <a:latin typeface="Cambria Math" panose="02040503050406030204" pitchFamily="18" charset="0"/>
                                <a:ea typeface="Cambria Math" panose="02040503050406030204" pitchFamily="18" charset="0"/>
                              </a:rPr>
                              <m:t>𝜈</m:t>
                            </m:r>
                          </m:e>
                          <m:sub>
                            <m:r>
                              <a:rPr lang="en-US" altLang="en-US" sz="3200" b="0">
                                <a:solidFill>
                                  <a:schemeClr val="tx1"/>
                                </a:solidFill>
                                <a:latin typeface="Cambria Math" panose="02040503050406030204" pitchFamily="18" charset="0"/>
                                <a:ea typeface="Cambria Math" panose="02040503050406030204" pitchFamily="18" charset="0"/>
                              </a:rPr>
                              <m:t>𝑇</m:t>
                            </m:r>
                          </m:sub>
                        </m:sSub>
                      </m:e>
                    </m:d>
                    <m:sSub>
                      <m:sSubPr>
                        <m:ctrlPr>
                          <a:rPr lang="en-US" altLang="en-US" sz="3200" b="0" i="1">
                            <a:solidFill>
                              <a:schemeClr val="tx1"/>
                            </a:solidFill>
                            <a:latin typeface="Cambria Math" panose="02040503050406030204" pitchFamily="18" charset="0"/>
                            <a:ea typeface="Cambria Math" panose="02040503050406030204" pitchFamily="18" charset="0"/>
                          </a:rPr>
                        </m:ctrlPr>
                      </m:sSubPr>
                      <m:e>
                        <m:r>
                          <a:rPr lang="en-US" altLang="en-US" sz="3200" b="0">
                            <a:solidFill>
                              <a:schemeClr val="tx1"/>
                            </a:solidFill>
                            <a:latin typeface="Cambria Math" panose="02040503050406030204" pitchFamily="18" charset="0"/>
                            <a:ea typeface="Cambria Math" panose="02040503050406030204" pitchFamily="18" charset="0"/>
                          </a:rPr>
                          <m:t>𝐸</m:t>
                        </m:r>
                        <m:r>
                          <a:rPr lang="en-US" altLang="en-US" sz="3200" b="0" i="1" smtClean="0">
                            <a:solidFill>
                              <a:schemeClr val="tx1"/>
                            </a:solidFill>
                            <a:latin typeface="Cambria Math" panose="02040503050406030204" pitchFamily="18" charset="0"/>
                            <a:ea typeface="Cambria Math" panose="02040503050406030204" pitchFamily="18" charset="0"/>
                          </a:rPr>
                          <m:t>𝐴</m:t>
                        </m:r>
                        <m:r>
                          <a:rPr lang="en-US" altLang="en-US" sz="3200" b="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Sub>
                    <m:d>
                      <m:dPr>
                        <m:ctrlPr>
                          <a:rPr lang="en-US" altLang="en-US" sz="3200" b="0" i="1">
                            <a:solidFill>
                              <a:schemeClr val="tx1"/>
                            </a:solidFill>
                            <a:latin typeface="Cambria Math" panose="02040503050406030204" pitchFamily="18" charset="0"/>
                            <a:ea typeface="Cambria Math" panose="02040503050406030204" pitchFamily="18" charset="0"/>
                          </a:rPr>
                        </m:ctrlPr>
                      </m:dPr>
                      <m:e>
                        <m:r>
                          <a:rPr lang="en-US" altLang="en-US" sz="3200" b="0">
                            <a:solidFill>
                              <a:schemeClr val="tx1"/>
                            </a:solidFill>
                            <a:latin typeface="Cambria Math" panose="02040503050406030204" pitchFamily="18" charset="0"/>
                          </a:rPr>
                          <m:t>𝑎</m:t>
                        </m:r>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𝑎</m:t>
                            </m:r>
                          </m:e>
                          <m:sub>
                            <m:r>
                              <a:rPr lang="en-US" altLang="en-US" sz="3200" b="0">
                                <a:solidFill>
                                  <a:schemeClr val="tx1"/>
                                </a:solidFill>
                                <a:latin typeface="Cambria Math" panose="02040503050406030204" pitchFamily="18" charset="0"/>
                              </a:rPr>
                              <m:t>𝐸</m:t>
                            </m:r>
                          </m:sub>
                        </m:sSub>
                        <m:r>
                          <a:rPr lang="en-US" altLang="en-US" sz="3200" b="0">
                            <a:solidFill>
                              <a:schemeClr val="tx1"/>
                            </a:solidFill>
                            <a:latin typeface="Cambria Math" panose="02040503050406030204" pitchFamily="18" charset="0"/>
                          </a:rPr>
                          <m:t>,</m:t>
                        </m:r>
                        <m:sSub>
                          <m:sSubPr>
                            <m:ctrlPr>
                              <a:rPr lang="en-US" altLang="en-US" sz="3200" b="0" i="1">
                                <a:solidFill>
                                  <a:schemeClr val="tx1"/>
                                </a:solidFill>
                                <a:latin typeface="Cambria Math" panose="02040503050406030204" pitchFamily="18" charset="0"/>
                              </a:rPr>
                            </m:ctrlPr>
                          </m:sSubPr>
                          <m:e>
                            <m:r>
                              <a:rPr lang="en-US" altLang="en-US" sz="3200" b="0">
                                <a:solidFill>
                                  <a:schemeClr val="tx1"/>
                                </a:solidFill>
                                <a:latin typeface="Cambria Math" panose="02040503050406030204" pitchFamily="18" charset="0"/>
                              </a:rPr>
                              <m:t>𝐻</m:t>
                            </m:r>
                          </m:e>
                          <m:sub>
                            <m:r>
                              <a:rPr lang="en-US" altLang="en-US" sz="3200" b="0">
                                <a:solidFill>
                                  <a:schemeClr val="tx1"/>
                                </a:solidFill>
                                <a:latin typeface="Cambria Math" panose="02040503050406030204" pitchFamily="18" charset="0"/>
                              </a:rPr>
                              <m:t>𝑇</m:t>
                            </m:r>
                          </m:sub>
                        </m:sSub>
                      </m:e>
                    </m:d>
                  </m:oMath>
                </a14:m>
                <a:r>
                  <a:rPr lang="en-US" altLang="en-US" sz="3200" b="0" i="0" dirty="0">
                    <a:solidFill>
                      <a:schemeClr val="tx1"/>
                    </a:solidFill>
                  </a:rPr>
                  <a:t>, where </a:t>
                </a:r>
                <a14:m>
                  <m:oMath xmlns:m="http://schemas.openxmlformats.org/officeDocument/2006/math">
                    <m:sSub>
                      <m:sSubPr>
                        <m:ctrlPr>
                          <a:rPr lang="en-US" altLang="en-US" sz="3200" b="0" i="1">
                            <a:solidFill>
                              <a:schemeClr val="tx1"/>
                            </a:solidFill>
                            <a:latin typeface="Cambria Math" panose="02040503050406030204" pitchFamily="18" charset="0"/>
                            <a:ea typeface="Cambria Math" panose="02040503050406030204" pitchFamily="18" charset="0"/>
                          </a:rPr>
                        </m:ctrlPr>
                      </m:sSubPr>
                      <m:e>
                        <m:r>
                          <a:rPr lang="en-US" altLang="en-US" sz="3200" b="0">
                            <a:solidFill>
                              <a:schemeClr val="tx1"/>
                            </a:solidFill>
                            <a:latin typeface="Cambria Math" panose="02040503050406030204" pitchFamily="18" charset="0"/>
                            <a:ea typeface="Cambria Math" panose="02040503050406030204" pitchFamily="18" charset="0"/>
                          </a:rPr>
                          <m:t>𝜈</m:t>
                        </m:r>
                      </m:e>
                      <m:sub>
                        <m:r>
                          <a:rPr lang="en-US" altLang="en-US" sz="3200" b="0">
                            <a:solidFill>
                              <a:schemeClr val="tx1"/>
                            </a:solidFill>
                            <a:latin typeface="Cambria Math" panose="02040503050406030204" pitchFamily="18" charset="0"/>
                            <a:ea typeface="Cambria Math" panose="02040503050406030204" pitchFamily="18" charset="0"/>
                          </a:rPr>
                          <m:t>𝑇</m:t>
                        </m:r>
                      </m:sub>
                    </m:sSub>
                  </m:oMath>
                </a14:m>
                <a:r>
                  <a:rPr lang="en-US" altLang="en-US" sz="3200" b="0" i="0" dirty="0">
                    <a:solidFill>
                      <a:schemeClr val="tx1"/>
                    </a:solidFill>
                  </a:rPr>
                  <a:t> are the tissue specific weights, and </a:t>
                </a:r>
                <a14:m>
                  <m:oMath xmlns:m="http://schemas.openxmlformats.org/officeDocument/2006/math">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a:solidFill>
                              <a:schemeClr val="tx1"/>
                            </a:solidFill>
                            <a:latin typeface="Cambria Math" panose="02040503050406030204" pitchFamily="18" charset="0"/>
                            <a:ea typeface="Cambria Math" panose="02040503050406030204" pitchFamily="18" charset="0"/>
                          </a:rPr>
                          <m:t>𝑀</m:t>
                        </m:r>
                      </m:sup>
                    </m:sSubSup>
                  </m:oMath>
                </a14:m>
                <a:r>
                  <a:rPr lang="en-US" altLang="en-US" sz="3200" b="0" i="0" dirty="0">
                    <a:solidFill>
                      <a:schemeClr val="tx1"/>
                    </a:solidFill>
                  </a:rPr>
                  <a:t> and </a:t>
                </a:r>
                <a14:m>
                  <m:oMath xmlns:m="http://schemas.openxmlformats.org/officeDocument/2006/math">
                    <m:sSubSup>
                      <m:sSubSupPr>
                        <m:ctrlPr>
                          <a:rPr lang="en-US" altLang="en-US" sz="3200" b="0" i="1">
                            <a:solidFill>
                              <a:schemeClr val="tx1"/>
                            </a:solidFill>
                            <a:latin typeface="Cambria Math" panose="02040503050406030204" pitchFamily="18" charset="0"/>
                            <a:ea typeface="Cambria Math" panose="02040503050406030204" pitchFamily="18" charset="0"/>
                          </a:rPr>
                        </m:ctrlPr>
                      </m:sSubSupPr>
                      <m:e>
                        <m:r>
                          <a:rPr lang="en-US" altLang="en-US" sz="3200" b="0">
                            <a:solidFill>
                              <a:schemeClr val="tx1"/>
                            </a:solidFill>
                            <a:latin typeface="Cambria Math" panose="02040503050406030204" pitchFamily="18" charset="0"/>
                            <a:ea typeface="Cambria Math" panose="02040503050406030204" pitchFamily="18" charset="0"/>
                          </a:rPr>
                          <m:t>𝑅</m:t>
                        </m:r>
                      </m:e>
                      <m:sub>
                        <m:r>
                          <a:rPr lang="en-US" altLang="en-US" sz="3200" b="0">
                            <a:solidFill>
                              <a:schemeClr val="tx1"/>
                            </a:solidFill>
                            <a:latin typeface="Cambria Math" panose="02040503050406030204" pitchFamily="18" charset="0"/>
                            <a:ea typeface="Cambria Math" panose="02040503050406030204" pitchFamily="18" charset="0"/>
                          </a:rPr>
                          <m:t>𝑇</m:t>
                        </m:r>
                      </m:sub>
                      <m:sup>
                        <m:r>
                          <a:rPr lang="en-US" altLang="en-US" sz="3200" b="0" i="1" smtClean="0">
                            <a:solidFill>
                              <a:schemeClr val="tx1"/>
                            </a:solidFill>
                            <a:latin typeface="Cambria Math" panose="02040503050406030204" pitchFamily="18" charset="0"/>
                            <a:ea typeface="Cambria Math" panose="02040503050406030204" pitchFamily="18" charset="0"/>
                          </a:rPr>
                          <m:t>𝐼</m:t>
                        </m:r>
                      </m:sup>
                    </m:sSubSup>
                  </m:oMath>
                </a14:m>
                <a:r>
                  <a:rPr lang="en-US" altLang="en-US" sz="3200" b="0" i="0" dirty="0">
                    <a:solidFill>
                      <a:schemeClr val="tx1"/>
                    </a:solidFill>
                  </a:rPr>
                  <a:t> are the mortality/incidence and incidence/mortality ratios.</a:t>
                </a:r>
              </a:p>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The excess relative risk (ERR) and excess absolute risk (EAR) are given by tissue-dependent parametric equations. </a:t>
                </a:r>
              </a:p>
              <a:p>
                <a:pPr marL="365760" indent="-365760" algn="just">
                  <a:spcBef>
                    <a:spcPts val="600"/>
                  </a:spcBef>
                  <a:spcAft>
                    <a:spcPts val="300"/>
                  </a:spcAft>
                  <a:buFont typeface="Arial" panose="020B0604020202020204" pitchFamily="34" charset="0"/>
                  <a:buChar char="•"/>
                </a:pPr>
                <a:r>
                  <a:rPr lang="en-US" altLang="en-US" sz="3200" b="0" i="0" dirty="0">
                    <a:solidFill>
                      <a:schemeClr val="tx1"/>
                    </a:solidFill>
                  </a:rPr>
                  <a:t>For CVD, an ERR risk model with a constant coefficient is used </a:t>
                </a:r>
                <a:r>
                  <a:rPr lang="en-US" altLang="en-US" sz="3200" b="0" i="0" dirty="0">
                    <a:solidFill>
                      <a:srgbClr val="0000FF"/>
                    </a:solidFill>
                  </a:rPr>
                  <a:t>[4]</a:t>
                </a:r>
                <a:r>
                  <a:rPr lang="en-US" altLang="en-US" sz="3200" b="0" i="0" dirty="0">
                    <a:solidFill>
                      <a:schemeClr val="tx1"/>
                    </a:solidFill>
                  </a:rPr>
                  <a:t>. </a:t>
                </a:r>
              </a:p>
              <a:p>
                <a:pPr marL="685800" indent="-685800" algn="just">
                  <a:buFont typeface="Arial" panose="020B0604020202020204" pitchFamily="34" charset="0"/>
                  <a:buChar char="•"/>
                </a:pPr>
                <a:endParaRPr lang="en-US" altLang="en-US" sz="3200" b="0" i="0" dirty="0">
                  <a:solidFill>
                    <a:schemeClr val="tx1"/>
                  </a:solidFill>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13"/>
              </p:nvPr>
            </p:nvSpPr>
            <p:spPr>
              <a:xfrm>
                <a:off x="20205105" y="7294939"/>
                <a:ext cx="12839103" cy="10915049"/>
              </a:xfrm>
              <a:blipFill>
                <a:blip r:embed="rId3"/>
                <a:stretch>
                  <a:fillRect l="-1092" t="-1173" r="-1187"/>
                </a:stretch>
              </a:blipFill>
            </p:spPr>
            <p:txBody>
              <a:bodyPr/>
              <a:lstStyle/>
              <a:p>
                <a:r>
                  <a:rPr lang="en-US">
                    <a:noFill/>
                  </a:rPr>
                  <a:t> </a:t>
                </a:r>
              </a:p>
            </p:txBody>
          </p:sp>
        </mc:Fallback>
      </mc:AlternateContent>
      <p:sp>
        <p:nvSpPr>
          <p:cNvPr id="2" name="Title 1"/>
          <p:cNvSpPr>
            <a:spLocks noGrp="1"/>
          </p:cNvSpPr>
          <p:nvPr>
            <p:ph type="ctrTitle"/>
          </p:nvPr>
        </p:nvSpPr>
        <p:spPr>
          <a:xfrm>
            <a:off x="769146" y="929393"/>
            <a:ext cx="29291754" cy="3681688"/>
          </a:xfrm>
        </p:spPr>
        <p:txBody>
          <a:bodyPr/>
          <a:lstStyle/>
          <a:p>
            <a:pPr marL="0" marR="0" algn="just">
              <a:lnSpc>
                <a:spcPct val="107000"/>
              </a:lnSpc>
              <a:spcBef>
                <a:spcPts val="0"/>
              </a:spcBef>
              <a:spcAft>
                <a:spcPts val="800"/>
              </a:spcAft>
            </a:pPr>
            <a:r>
              <a:rPr lang="en-US" sz="7200" b="1" dirty="0">
                <a:effectLst/>
                <a:latin typeface="Calibri" panose="020F0502020204030204" pitchFamily="34" charset="0"/>
                <a:ea typeface="Calibri" panose="020F0502020204030204" pitchFamily="34" charset="0"/>
                <a:cs typeface="Times New Roman" panose="02020603050405020304" pitchFamily="18" charset="0"/>
              </a:rPr>
              <a:t>Integration of the cardiovascular risk model Astro-CHARM in the NASA Radiation Risk Model</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597888" y="3833333"/>
            <a:ext cx="38257406" cy="2088342"/>
          </a:xfrm>
        </p:spPr>
        <p:txBody>
          <a:bodyPr/>
          <a:lstStyle/>
          <a:p>
            <a:pPr>
              <a:lnSpc>
                <a:spcPct val="100000"/>
              </a:lnSpc>
            </a:pPr>
            <a:r>
              <a:rPr lang="en-US" sz="5400" dirty="0"/>
              <a:t>Ianik Plante</a:t>
            </a:r>
            <a:r>
              <a:rPr lang="en-US" sz="5400" baseline="30000" dirty="0"/>
              <a:t>1</a:t>
            </a:r>
            <a:r>
              <a:rPr lang="en-US" sz="5400" dirty="0"/>
              <a:t>, Steve R. Blattnig</a:t>
            </a:r>
            <a:r>
              <a:rPr lang="en-US" sz="5400" baseline="30000" dirty="0"/>
              <a:t>2</a:t>
            </a:r>
            <a:r>
              <a:rPr lang="en-US" sz="5400" dirty="0"/>
              <a:t>, Amit Khera</a:t>
            </a:r>
            <a:r>
              <a:rPr lang="en-US" sz="5400" baseline="30000" dirty="0"/>
              <a:t>3</a:t>
            </a:r>
            <a:r>
              <a:rPr lang="en-US" sz="5400" dirty="0"/>
              <a:t>, Ryan B. Norman</a:t>
            </a:r>
            <a:r>
              <a:rPr lang="en-US" sz="5400" baseline="30000" dirty="0"/>
              <a:t>2</a:t>
            </a:r>
            <a:r>
              <a:rPr lang="en-US" sz="5400" dirty="0"/>
              <a:t>, Zarana S. Patel</a:t>
            </a:r>
            <a:r>
              <a:rPr lang="en-US" sz="5400" baseline="30000" dirty="0">
                <a:solidFill>
                  <a:schemeClr val="accent1">
                    <a:lumMod val="50000"/>
                  </a:schemeClr>
                </a:solidFill>
              </a:rPr>
              <a:t>#</a:t>
            </a:r>
            <a:r>
              <a:rPr lang="en-US" sz="5400" baseline="30000" dirty="0"/>
              <a:t>1,4</a:t>
            </a:r>
            <a:r>
              <a:rPr lang="en-US" sz="5400" dirty="0"/>
              <a:t>, Janice L. Huff</a:t>
            </a:r>
            <a:r>
              <a:rPr lang="en-US" sz="5400" baseline="30000" dirty="0"/>
              <a:t>2</a:t>
            </a:r>
            <a:r>
              <a:rPr lang="en-US" sz="5400" dirty="0"/>
              <a:t> </a:t>
            </a:r>
          </a:p>
          <a:p>
            <a:pPr>
              <a:lnSpc>
                <a:spcPct val="100000"/>
              </a:lnSpc>
              <a:spcBef>
                <a:spcPts val="0"/>
              </a:spcBef>
            </a:pPr>
            <a:r>
              <a:rPr lang="en-US" sz="4000" baseline="30000" dirty="0"/>
              <a:t>1</a:t>
            </a:r>
            <a:r>
              <a:rPr lang="en-US" sz="4000" dirty="0"/>
              <a:t>KBR, 2400 NASA Parkway, Houston 77058, </a:t>
            </a:r>
            <a:r>
              <a:rPr lang="en-US" sz="4000" baseline="30000" dirty="0"/>
              <a:t>2</a:t>
            </a:r>
            <a:r>
              <a:rPr lang="en-US" sz="4000" dirty="0"/>
              <a:t>NASA Langley Research Center, Hampton, VA 23681, </a:t>
            </a:r>
            <a:r>
              <a:rPr lang="en-US" sz="4000" baseline="30000" dirty="0"/>
              <a:t>3</a:t>
            </a:r>
            <a:r>
              <a:rPr lang="en-US" sz="4000" dirty="0"/>
              <a:t>University of Texas Southwestern Medical Center, Dallas, TX 75390, </a:t>
            </a:r>
            <a:r>
              <a:rPr lang="en-US" sz="4000" baseline="30000" dirty="0"/>
              <a:t>4</a:t>
            </a:r>
            <a:r>
              <a:rPr lang="en-US" sz="4000" dirty="0"/>
              <a:t>National Institute of Health, Bethesda, Maryland, MD 20892.</a:t>
            </a:r>
            <a:r>
              <a:rPr lang="en-US" sz="4000" baseline="30000" dirty="0"/>
              <a:t> </a:t>
            </a:r>
            <a:endParaRPr lang="en-US" sz="4000" dirty="0"/>
          </a:p>
        </p:txBody>
      </p:sp>
      <p:sp>
        <p:nvSpPr>
          <p:cNvPr id="72" name="Rectangle 4740"/>
          <p:cNvSpPr>
            <a:spLocks noChangeArrowheads="1"/>
          </p:cNvSpPr>
          <p:nvPr/>
        </p:nvSpPr>
        <p:spPr bwMode="auto">
          <a:xfrm>
            <a:off x="20734623" y="31388181"/>
            <a:ext cx="18476205" cy="48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marL="341313" indent="-341313">
              <a:spcBef>
                <a:spcPct val="20000"/>
              </a:spcBef>
              <a:buChar char="•"/>
              <a:defRPr sz="14600">
                <a:solidFill>
                  <a:schemeClr val="tx1"/>
                </a:solidFill>
                <a:latin typeface="Arial" panose="020B0604020202020204" pitchFamily="34" charset="0"/>
                <a:cs typeface="Arial" panose="020B0604020202020204" pitchFamily="34" charset="0"/>
              </a:defRPr>
            </a:lvl1pPr>
            <a:lvl2pPr marL="798513" indent="-341313">
              <a:spcBef>
                <a:spcPct val="20000"/>
              </a:spcBef>
              <a:buChar char="–"/>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t>Protecting the cardiovascular health of the astronauts before, during, and after spaceflight is vital for mission success and to ensure long-term quality of life.</a:t>
            </a:r>
          </a:p>
          <a:p>
            <a:r>
              <a:rPr lang="en-US" sz="3000" dirty="0">
                <a:effectLst/>
              </a:rPr>
              <a:t>This comprehensive CVD risk assessment framework will inform: </a:t>
            </a:r>
          </a:p>
          <a:p>
            <a:pPr lvl="1"/>
            <a:r>
              <a:rPr lang="en-US" sz="2600" dirty="0">
                <a:effectLst/>
              </a:rPr>
              <a:t>Personalized/individualized</a:t>
            </a:r>
            <a:r>
              <a:rPr lang="en-US" sz="2600" dirty="0">
                <a:solidFill>
                  <a:srgbClr val="FF0000"/>
                </a:solidFill>
                <a:effectLst/>
              </a:rPr>
              <a:t> </a:t>
            </a:r>
            <a:r>
              <a:rPr lang="en-US" sz="2600" dirty="0">
                <a:effectLst/>
              </a:rPr>
              <a:t>radiation risks for astronauts</a:t>
            </a:r>
          </a:p>
          <a:p>
            <a:pPr lvl="1"/>
            <a:r>
              <a:rPr lang="en-US" sz="2600" dirty="0">
                <a:effectLst/>
              </a:rPr>
              <a:t>Operational management of radiation risks</a:t>
            </a:r>
          </a:p>
          <a:p>
            <a:pPr lvl="1"/>
            <a:r>
              <a:rPr lang="en-US" sz="2600" dirty="0">
                <a:effectLst/>
              </a:rPr>
              <a:t>Crew and flight surgeons of clinical impact of spaceflight radiation exposure through individualized risk metrics</a:t>
            </a:r>
          </a:p>
          <a:p>
            <a:pPr lvl="1"/>
            <a:r>
              <a:rPr lang="en-US" sz="2600" dirty="0">
                <a:effectLst/>
              </a:rPr>
              <a:t>Health care monitoring and treatment decisions post-flight to prevent/mitigate space radiation associated health risks</a:t>
            </a:r>
          </a:p>
        </p:txBody>
      </p:sp>
      <p:sp>
        <p:nvSpPr>
          <p:cNvPr id="73" name="Content Placeholder 3"/>
          <p:cNvSpPr txBox="1">
            <a:spLocks/>
          </p:cNvSpPr>
          <p:nvPr/>
        </p:nvSpPr>
        <p:spPr>
          <a:xfrm>
            <a:off x="20818221" y="34834699"/>
            <a:ext cx="5820729" cy="718029"/>
          </a:xfrm>
          <a:prstGeom prst="rect">
            <a:avLst/>
          </a:prstGeom>
        </p:spPr>
        <p:txBody>
          <a:bodyP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3600" dirty="0"/>
              <a:t>References</a:t>
            </a:r>
          </a:p>
          <a:p>
            <a:endParaRPr lang="en-US" dirty="0"/>
          </a:p>
        </p:txBody>
      </p:sp>
      <p:sp>
        <p:nvSpPr>
          <p:cNvPr id="75" name="Text Box 4752"/>
          <p:cNvSpPr txBox="1">
            <a:spLocks noChangeArrowheads="1"/>
          </p:cNvSpPr>
          <p:nvPr/>
        </p:nvSpPr>
        <p:spPr bwMode="auto">
          <a:xfrm>
            <a:off x="20708517" y="35553286"/>
            <a:ext cx="18704765" cy="3293191"/>
          </a:xfrm>
          <a:prstGeom prst="rect">
            <a:avLst/>
          </a:prstGeom>
          <a:noFill/>
          <a:ln w="9525">
            <a:noFill/>
            <a:miter lim="800000"/>
            <a:headEnd/>
            <a:tailEnd/>
          </a:ln>
        </p:spPr>
        <p:txBody>
          <a:bodyPr wrap="square" lIns="91422" tIns="45711" rIns="91422" bIns="45711">
            <a:spAutoFit/>
          </a:bodyPr>
          <a:lstStyle/>
          <a:p>
            <a:pPr algn="just">
              <a:defRPr/>
            </a:pPr>
            <a:r>
              <a:rPr lang="en-US" dirty="0">
                <a:solidFill>
                  <a:srgbClr val="0000FF"/>
                </a:solidFill>
                <a:latin typeface="Arial" panose="020B0604020202020204" pitchFamily="34" charset="0"/>
                <a:cs typeface="Arial" panose="020B0604020202020204" pitchFamily="34" charset="0"/>
              </a:rPr>
              <a:t>[1] </a:t>
            </a:r>
            <a:r>
              <a:rPr lang="en-US" dirty="0">
                <a:effectLst/>
                <a:latin typeface="Arial" panose="020B0604020202020204" pitchFamily="34" charset="0"/>
                <a:ea typeface="Times New Roman" panose="02020603050405020304" pitchFamily="18" charset="0"/>
                <a:cs typeface="Arial" panose="020B0604020202020204" pitchFamily="34" charset="0"/>
              </a:rPr>
              <a:t>Patel ZS, </a:t>
            </a:r>
            <a:r>
              <a:rPr lang="en-US" dirty="0" err="1">
                <a:effectLst/>
                <a:latin typeface="Arial" panose="020B0604020202020204" pitchFamily="34" charset="0"/>
                <a:ea typeface="Times New Roman" panose="02020603050405020304" pitchFamily="18" charset="0"/>
                <a:cs typeface="Arial" panose="020B0604020202020204" pitchFamily="34" charset="0"/>
              </a:rPr>
              <a:t>Brunstetter</a:t>
            </a:r>
            <a:r>
              <a:rPr lang="en-US" dirty="0">
                <a:effectLst/>
                <a:latin typeface="Arial" panose="020B0604020202020204" pitchFamily="34" charset="0"/>
                <a:ea typeface="Times New Roman" panose="02020603050405020304" pitchFamily="18" charset="0"/>
                <a:cs typeface="Arial" panose="020B0604020202020204" pitchFamily="34" charset="0"/>
              </a:rPr>
              <a:t> TJ, Tarver WJ, Whitmire AM, Zwart SR, Smith SM, &amp; Huff JL (2020). Red risks for a journey to the red planet: The highest priority human health risks for a mission to Mars. </a:t>
            </a:r>
            <a:r>
              <a:rPr lang="en-US" i="1" dirty="0">
                <a:effectLst/>
                <a:latin typeface="Arial" panose="020B0604020202020204" pitchFamily="34" charset="0"/>
                <a:ea typeface="Times New Roman" panose="02020603050405020304" pitchFamily="18" charset="0"/>
                <a:cs typeface="Arial" panose="020B0604020202020204" pitchFamily="34" charset="0"/>
              </a:rPr>
              <a:t>NPJ Microgravity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6</a:t>
            </a:r>
            <a:r>
              <a:rPr lang="en-US" dirty="0">
                <a:effectLst/>
                <a:latin typeface="Arial" panose="020B0604020202020204" pitchFamily="34" charset="0"/>
                <a:ea typeface="Times New Roman" panose="02020603050405020304" pitchFamily="18" charset="0"/>
                <a:cs typeface="Arial" panose="020B0604020202020204" pitchFamily="34" charset="0"/>
              </a:rPr>
              <a:t>(1), 33.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301625" algn="l">
              <a:spcBef>
                <a:spcPts val="0"/>
              </a:spcBef>
              <a:spcAft>
                <a:spcPts val="0"/>
              </a:spcAft>
            </a:pPr>
            <a:r>
              <a:rPr lang="fr-FR" dirty="0">
                <a:solidFill>
                  <a:srgbClr val="0000FF"/>
                </a:solidFill>
                <a:latin typeface="Arial" panose="020B0604020202020204" pitchFamily="34" charset="0"/>
                <a:cs typeface="Arial" panose="020B0604020202020204" pitchFamily="34" charset="0"/>
              </a:rPr>
              <a:t>[2] </a:t>
            </a:r>
            <a:r>
              <a:rPr lang="en-US" dirty="0">
                <a:effectLst/>
                <a:latin typeface="Arial" panose="020B0604020202020204" pitchFamily="34" charset="0"/>
                <a:ea typeface="Times New Roman" panose="02020603050405020304" pitchFamily="18" charset="0"/>
                <a:cs typeface="Arial" panose="020B0604020202020204" pitchFamily="34" charset="0"/>
              </a:rPr>
              <a:t>Cucinotta FA, Kim MHY &amp; Chappell LJ (2013). </a:t>
            </a:r>
            <a:r>
              <a:rPr lang="en-US" i="1" dirty="0">
                <a:effectLst/>
                <a:latin typeface="Arial" panose="020B0604020202020204" pitchFamily="34" charset="0"/>
                <a:ea typeface="Times New Roman" panose="02020603050405020304" pitchFamily="18" charset="0"/>
                <a:cs typeface="Arial" panose="020B0604020202020204" pitchFamily="34" charset="0"/>
              </a:rPr>
              <a:t>Space radiation cancer risk projections and uncertainties – 2012</a:t>
            </a:r>
            <a:r>
              <a:rPr lang="en-US" dirty="0">
                <a:effectLst/>
                <a:latin typeface="Arial" panose="020B0604020202020204" pitchFamily="34" charset="0"/>
                <a:ea typeface="Times New Roman" panose="02020603050405020304" pitchFamily="18" charset="0"/>
                <a:cs typeface="Arial" panose="020B0604020202020204" pitchFamily="34" charset="0"/>
              </a:rPr>
              <a:t> (NASA Report No. TP-2013-217375).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just">
              <a:defRPr/>
            </a:pPr>
            <a:r>
              <a:rPr lang="en-US" dirty="0">
                <a:solidFill>
                  <a:srgbClr val="0000FF"/>
                </a:solidFill>
                <a:latin typeface="Arial" panose="020B0604020202020204" pitchFamily="34" charset="0"/>
                <a:cs typeface="Arial" panose="020B0604020202020204" pitchFamily="34" charset="0"/>
              </a:rPr>
              <a:t>[3] </a:t>
            </a:r>
            <a:r>
              <a:rPr lang="en-US" dirty="0">
                <a:effectLst/>
                <a:latin typeface="Arial" panose="020B0604020202020204" pitchFamily="34" charset="0"/>
                <a:ea typeface="Times New Roman" panose="02020603050405020304" pitchFamily="18" charset="0"/>
                <a:cs typeface="Arial" panose="020B0604020202020204" pitchFamily="34" charset="0"/>
              </a:rPr>
              <a:t>Huff JL, Plante I, Blattnig SR, Norman RB, Little MP, </a:t>
            </a:r>
            <a:r>
              <a:rPr lang="en-US" dirty="0" err="1">
                <a:effectLst/>
                <a:latin typeface="Arial" panose="020B0604020202020204" pitchFamily="34" charset="0"/>
                <a:ea typeface="Times New Roman" panose="02020603050405020304" pitchFamily="18" charset="0"/>
                <a:cs typeface="Arial" panose="020B0604020202020204" pitchFamily="34" charset="0"/>
              </a:rPr>
              <a:t>Khera</a:t>
            </a:r>
            <a:r>
              <a:rPr lang="en-US" dirty="0">
                <a:effectLst/>
                <a:latin typeface="Arial" panose="020B0604020202020204" pitchFamily="34" charset="0"/>
                <a:ea typeface="Times New Roman" panose="02020603050405020304" pitchFamily="18" charset="0"/>
                <a:cs typeface="Arial" panose="020B0604020202020204" pitchFamily="34" charset="0"/>
              </a:rPr>
              <a:t> A, Simonsen LC, &amp; Patel ZS (2022). Cardiovascular Disease Risk Modeling for Astronauts: Making the Leap from Earth to Space. </a:t>
            </a:r>
            <a:r>
              <a:rPr lang="en-US" i="1" dirty="0">
                <a:effectLst/>
                <a:latin typeface="Arial" panose="020B0604020202020204" pitchFamily="34" charset="0"/>
                <a:ea typeface="Times New Roman" panose="02020603050405020304" pitchFamily="18" charset="0"/>
                <a:cs typeface="Arial" panose="020B0604020202020204" pitchFamily="34" charset="0"/>
              </a:rPr>
              <a:t>Frontiers in Cardiovascular Medicine</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9</a:t>
            </a: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defRPr/>
            </a:pPr>
            <a:r>
              <a:rPr lang="fr-FR" dirty="0">
                <a:solidFill>
                  <a:srgbClr val="0000FF"/>
                </a:solidFill>
                <a:latin typeface="Arial" panose="020B0604020202020204" pitchFamily="34" charset="0"/>
                <a:cs typeface="Arial" panose="020B0604020202020204" pitchFamily="34" charset="0"/>
              </a:rPr>
              <a:t>[4]</a:t>
            </a:r>
            <a:r>
              <a:rPr lang="fr-FR" dirty="0">
                <a:latin typeface="Arial" panose="020B0604020202020204" pitchFamily="34"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Cucinotta FA, Kim MHY, Chappell LJ, &amp; Huff JL (2013). How safe is safe enough? Radiation risk for a human mission to Mars. </a:t>
            </a:r>
            <a:r>
              <a:rPr lang="en-US" i="1" dirty="0" err="1">
                <a:effectLst/>
                <a:latin typeface="Arial" panose="020B0604020202020204" pitchFamily="34" charset="0"/>
                <a:ea typeface="Times New Roman" panose="02020603050405020304" pitchFamily="18" charset="0"/>
                <a:cs typeface="Arial" panose="020B0604020202020204" pitchFamily="34" charset="0"/>
              </a:rPr>
              <a:t>PloS</a:t>
            </a:r>
            <a:r>
              <a:rPr lang="en-US" i="1" dirty="0">
                <a:effectLst/>
                <a:latin typeface="Arial" panose="020B0604020202020204" pitchFamily="34" charset="0"/>
                <a:ea typeface="Times New Roman" panose="02020603050405020304" pitchFamily="18" charset="0"/>
                <a:cs typeface="Arial" panose="020B0604020202020204" pitchFamily="34" charset="0"/>
              </a:rPr>
              <a:t> One</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8</a:t>
            </a:r>
            <a:r>
              <a:rPr lang="en-US" dirty="0">
                <a:effectLst/>
                <a:latin typeface="Arial" panose="020B0604020202020204" pitchFamily="34" charset="0"/>
                <a:ea typeface="Times New Roman" panose="02020603050405020304" pitchFamily="18" charset="0"/>
                <a:cs typeface="Arial" panose="020B0604020202020204" pitchFamily="34" charset="0"/>
              </a:rPr>
              <a:t>(10), e74988.</a:t>
            </a:r>
          </a:p>
          <a:p>
            <a:pPr algn="just">
              <a:defRPr/>
            </a:pPr>
            <a:r>
              <a:rPr lang="fr-FR" dirty="0">
                <a:solidFill>
                  <a:srgbClr val="0000FF"/>
                </a:solidFill>
                <a:latin typeface="Arial" panose="020B0604020202020204" pitchFamily="34" charset="0"/>
                <a:cs typeface="Arial" panose="020B0604020202020204" pitchFamily="34" charset="0"/>
              </a:rPr>
              <a:t>[5]</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Kannel</a:t>
            </a:r>
            <a:r>
              <a:rPr lang="en-US" dirty="0">
                <a:effectLst/>
                <a:latin typeface="Arial" panose="020B0604020202020204" pitchFamily="34" charset="0"/>
                <a:ea typeface="Times New Roman" panose="02020603050405020304" pitchFamily="18" charset="0"/>
                <a:cs typeface="Arial" panose="020B0604020202020204" pitchFamily="34" charset="0"/>
              </a:rPr>
              <a:t> WB, </a:t>
            </a:r>
            <a:r>
              <a:rPr lang="en-US" dirty="0" err="1">
                <a:effectLst/>
                <a:latin typeface="Arial" panose="020B0604020202020204" pitchFamily="34" charset="0"/>
                <a:ea typeface="Times New Roman" panose="02020603050405020304" pitchFamily="18" charset="0"/>
                <a:cs typeface="Arial" panose="020B0604020202020204" pitchFamily="34" charset="0"/>
              </a:rPr>
              <a:t>Dawber</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TR, Friedman GD, Glennon WE, &amp; </a:t>
            </a:r>
            <a:r>
              <a:rPr lang="en-US" dirty="0" err="1">
                <a:effectLst/>
                <a:latin typeface="Arial" panose="020B0604020202020204" pitchFamily="34" charset="0"/>
                <a:ea typeface="Times New Roman" panose="02020603050405020304" pitchFamily="18" charset="0"/>
                <a:cs typeface="Arial" panose="020B0604020202020204" pitchFamily="34" charset="0"/>
              </a:rPr>
              <a:t>Mcnamara</a:t>
            </a:r>
            <a:r>
              <a:rPr lang="en-US" dirty="0">
                <a:effectLst/>
                <a:latin typeface="Arial" panose="020B0604020202020204" pitchFamily="34" charset="0"/>
                <a:ea typeface="Times New Roman" panose="02020603050405020304" pitchFamily="18" charset="0"/>
                <a:cs typeface="Arial" panose="020B0604020202020204" pitchFamily="34" charset="0"/>
              </a:rPr>
              <a:t> PM (1964). Risk Factors in Coronary Heart Disease. </a:t>
            </a:r>
            <a:r>
              <a:rPr lang="en-US" i="1" dirty="0">
                <a:effectLst/>
                <a:latin typeface="Arial" panose="020B0604020202020204" pitchFamily="34" charset="0"/>
                <a:ea typeface="Times New Roman" panose="02020603050405020304" pitchFamily="18" charset="0"/>
                <a:cs typeface="Arial" panose="020B0604020202020204" pitchFamily="34" charset="0"/>
              </a:rPr>
              <a:t>Annals of Internal Medicine</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61</a:t>
            </a:r>
            <a:r>
              <a:rPr lang="en-US" dirty="0">
                <a:effectLst/>
                <a:latin typeface="Arial" panose="020B0604020202020204" pitchFamily="34" charset="0"/>
                <a:ea typeface="Times New Roman" panose="02020603050405020304" pitchFamily="18" charset="0"/>
                <a:cs typeface="Arial" panose="020B0604020202020204" pitchFamily="34" charset="0"/>
              </a:rPr>
              <a:t>(5_Part_1), 888–899.  </a:t>
            </a:r>
            <a:endParaRPr lang="fr-FR" dirty="0">
              <a:latin typeface="Arial" panose="020B0604020202020204" pitchFamily="34" charset="0"/>
              <a:cs typeface="Arial" panose="020B0604020202020204" pitchFamily="34" charset="0"/>
            </a:endParaRPr>
          </a:p>
          <a:p>
            <a:pPr algn="just">
              <a:defRPr/>
            </a:pPr>
            <a:r>
              <a:rPr lang="fr-FR" dirty="0">
                <a:solidFill>
                  <a:srgbClr val="0000FF"/>
                </a:solidFill>
                <a:latin typeface="Arial" panose="020B0604020202020204" pitchFamily="34" charset="0"/>
                <a:cs typeface="Arial" panose="020B0604020202020204" pitchFamily="34" charset="0"/>
              </a:rPr>
              <a:t>[6] </a:t>
            </a:r>
            <a:r>
              <a:rPr lang="en-US" dirty="0">
                <a:effectLst/>
                <a:latin typeface="Arial" panose="020B0604020202020204" pitchFamily="34" charset="0"/>
                <a:ea typeface="Times New Roman" panose="02020603050405020304" pitchFamily="18" charset="0"/>
                <a:cs typeface="Arial" panose="020B0604020202020204" pitchFamily="34" charset="0"/>
              </a:rPr>
              <a:t>Khera A, </a:t>
            </a:r>
            <a:r>
              <a:rPr lang="en-US" dirty="0" err="1">
                <a:effectLst/>
                <a:latin typeface="Arial" panose="020B0604020202020204" pitchFamily="34" charset="0"/>
                <a:ea typeface="Times New Roman" panose="02020603050405020304" pitchFamily="18" charset="0"/>
                <a:cs typeface="Arial" panose="020B0604020202020204" pitchFamily="34" charset="0"/>
              </a:rPr>
              <a:t>Budoff</a:t>
            </a:r>
            <a:r>
              <a:rPr lang="en-US" dirty="0">
                <a:effectLst/>
                <a:latin typeface="Arial" panose="020B0604020202020204" pitchFamily="34" charset="0"/>
                <a:ea typeface="Times New Roman" panose="02020603050405020304" pitchFamily="18" charset="0"/>
                <a:cs typeface="Arial" panose="020B0604020202020204" pitchFamily="34" charset="0"/>
              </a:rPr>
              <a:t> MJ, O’Donnell CJ, Ayers CA, Locke J, de </a:t>
            </a:r>
            <a:r>
              <a:rPr lang="en-US" dirty="0" err="1">
                <a:effectLst/>
                <a:latin typeface="Arial" panose="020B0604020202020204" pitchFamily="34" charset="0"/>
                <a:ea typeface="Times New Roman" panose="02020603050405020304" pitchFamily="18" charset="0"/>
                <a:cs typeface="Arial" panose="020B0604020202020204" pitchFamily="34" charset="0"/>
              </a:rPr>
              <a:t>Lemos</a:t>
            </a:r>
            <a:r>
              <a:rPr lang="en-US" dirty="0">
                <a:effectLst/>
                <a:latin typeface="Arial" panose="020B0604020202020204" pitchFamily="34" charset="0"/>
                <a:ea typeface="Times New Roman" panose="02020603050405020304" pitchFamily="18" charset="0"/>
                <a:cs typeface="Arial" panose="020B0604020202020204" pitchFamily="34" charset="0"/>
              </a:rPr>
              <a:t> JA, Massaro JM, McClelland RL, Taylor A, &amp; Levine BD (2018). Astronaut Cardiovascular Health and Risk Modification (Astro-CHARM) coronary calcium atherosclerotic cardiovascular disease risk calculator. </a:t>
            </a:r>
            <a:r>
              <a:rPr lang="en-US" i="1" dirty="0">
                <a:effectLst/>
                <a:latin typeface="Arial" panose="020B0604020202020204" pitchFamily="34" charset="0"/>
                <a:ea typeface="Times New Roman" panose="02020603050405020304" pitchFamily="18" charset="0"/>
                <a:cs typeface="Arial" panose="020B0604020202020204" pitchFamily="34" charset="0"/>
              </a:rPr>
              <a:t>Circulation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138</a:t>
            </a:r>
            <a:r>
              <a:rPr lang="en-US" dirty="0">
                <a:effectLst/>
                <a:latin typeface="Arial" panose="020B0604020202020204" pitchFamily="34" charset="0"/>
                <a:ea typeface="Times New Roman" panose="02020603050405020304" pitchFamily="18" charset="0"/>
                <a:cs typeface="Arial" panose="020B0604020202020204" pitchFamily="34" charset="0"/>
              </a:rPr>
              <a:t>(17), 1819–1827. </a:t>
            </a:r>
            <a:endParaRPr lang="fr-FR" dirty="0">
              <a:latin typeface="Arial" panose="020B0604020202020204" pitchFamily="34" charset="0"/>
              <a:cs typeface="Arial" panose="020B0604020202020204" pitchFamily="34" charset="0"/>
            </a:endParaRPr>
          </a:p>
          <a:p>
            <a:pPr algn="just">
              <a:defRPr/>
            </a:pPr>
            <a:r>
              <a:rPr lang="en-US" dirty="0">
                <a:solidFill>
                  <a:srgbClr val="0000FF"/>
                </a:solidFill>
                <a:latin typeface="Arial" panose="020B0604020202020204" pitchFamily="34" charset="0"/>
                <a:cs typeface="Arial" panose="020B0604020202020204" pitchFamily="34" charset="0"/>
              </a:rPr>
              <a:t>[7] </a:t>
            </a:r>
            <a:r>
              <a:rPr lang="fr-FR" dirty="0">
                <a:latin typeface="Arial" panose="020B0604020202020204" pitchFamily="34" charset="0"/>
                <a:cs typeface="Arial" panose="020B0604020202020204" pitchFamily="34" charset="0"/>
              </a:rPr>
              <a:t>http://pacecpmregistry.org/data-visualization/index-conditions-top-variables/</a:t>
            </a:r>
            <a:endParaRPr lang="en-US" dirty="0">
              <a:latin typeface="Arial" panose="020B0604020202020204" pitchFamily="34" charset="0"/>
              <a:cs typeface="Arial" panose="020B0604020202020204" pitchFamily="34" charset="0"/>
            </a:endParaRPr>
          </a:p>
          <a:p>
            <a:pPr lvl="0" algn="just">
              <a:defRPr/>
            </a:pPr>
            <a:endParaRPr lang="en-US" sz="2400" dirty="0">
              <a:latin typeface="Arial" panose="020B0604020202020204" pitchFamily="34" charset="0"/>
              <a:cs typeface="Arial" panose="020B0604020202020204" pitchFamily="34" charset="0"/>
            </a:endParaRPr>
          </a:p>
        </p:txBody>
      </p:sp>
      <p:sp>
        <p:nvSpPr>
          <p:cNvPr id="76" name="Rectangle 4737"/>
          <p:cNvSpPr>
            <a:spLocks noChangeArrowheads="1"/>
          </p:cNvSpPr>
          <p:nvPr/>
        </p:nvSpPr>
        <p:spPr bwMode="auto">
          <a:xfrm>
            <a:off x="20704747" y="38913368"/>
            <a:ext cx="18241921" cy="1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marL="341313" indent="-341313">
              <a:spcBef>
                <a:spcPct val="20000"/>
              </a:spcBef>
              <a:buChar char="•"/>
              <a:tabLst>
                <a:tab pos="9315450" algn="l"/>
              </a:tabLst>
              <a:defRPr sz="14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315450" algn="l"/>
              </a:tabLst>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315450" algn="l"/>
              </a:tabLst>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9pPr>
          </a:lstStyle>
          <a:p>
            <a:pPr marL="182880" indent="-182880" algn="just">
              <a:spcBef>
                <a:spcPts val="0"/>
              </a:spcBef>
            </a:pPr>
            <a:r>
              <a:rPr lang="en-US" sz="1600" dirty="0"/>
              <a:t>This work was supported by NASA Human Health and Performance (HHPC) contract number NNJ15HK11B (IP), and by the </a:t>
            </a:r>
            <a:r>
              <a:rPr lang="en-US" sz="1600" dirty="0">
                <a:latin typeface="Arial" panose="020B0604020202020204" pitchFamily="34" charset="0"/>
                <a:cs typeface="Arial" panose="020B0604020202020204" pitchFamily="34" charset="0"/>
              </a:rPr>
              <a:t>Human Research Program under the Human Exploration and Operations Mission Directorate at NASA (</a:t>
            </a:r>
            <a:r>
              <a:rPr lang="en-US" sz="1600" dirty="0"/>
              <a:t>SRB, JLH, RBN).</a:t>
            </a:r>
          </a:p>
          <a:p>
            <a:pPr marL="182880" indent="-182880" algn="just">
              <a:spcBef>
                <a:spcPts val="0"/>
              </a:spcBef>
            </a:pPr>
            <a:r>
              <a:rPr lang="en-US" sz="1600" dirty="0">
                <a:effectLst/>
                <a:latin typeface="Arial" panose="020B0604020202020204" pitchFamily="34" charset="0"/>
                <a:ea typeface="Calibri" panose="020F0502020204030204" pitchFamily="34" charset="0"/>
              </a:rPr>
              <a:t># This work was prepared while ZS Patel was employed at KBR/NASA JSC. The opinions expressed in this work are the author's own and do not reflect the view of the National Institutes of Health, the Department of Health and Human Services, or the United States government.</a:t>
            </a:r>
            <a:endParaRPr lang="en-US" sz="1600" dirty="0">
              <a:effectLst/>
              <a:latin typeface="Arial" panose="020B0604020202020204" pitchFamily="34" charset="0"/>
              <a:ea typeface="Arial" panose="020B0604020202020204" pitchFamily="34" charset="0"/>
            </a:endParaRPr>
          </a:p>
        </p:txBody>
      </p:sp>
      <p:sp>
        <p:nvSpPr>
          <p:cNvPr id="85" name="Content Placeholder 3">
            <a:extLst>
              <a:ext uri="{FF2B5EF4-FFF2-40B4-BE49-F238E27FC236}">
                <a16:creationId xmlns:a16="http://schemas.microsoft.com/office/drawing/2014/main" id="{533CF5F2-BE72-4281-9FD9-FDA4A0E88A4D}"/>
              </a:ext>
            </a:extLst>
          </p:cNvPr>
          <p:cNvSpPr txBox="1">
            <a:spLocks/>
          </p:cNvSpPr>
          <p:nvPr/>
        </p:nvSpPr>
        <p:spPr>
          <a:xfrm>
            <a:off x="983840" y="6293163"/>
            <a:ext cx="6137886" cy="1221858"/>
          </a:xfrm>
          <a:prstGeom prst="rect">
            <a:avLst/>
          </a:prstGeom>
        </p:spPr>
        <p:txBody>
          <a:bodyPr anchor="ct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Introduction</a:t>
            </a:r>
          </a:p>
        </p:txBody>
      </p:sp>
      <p:sp>
        <p:nvSpPr>
          <p:cNvPr id="86" name="Content Placeholder 3">
            <a:extLst>
              <a:ext uri="{FF2B5EF4-FFF2-40B4-BE49-F238E27FC236}">
                <a16:creationId xmlns:a16="http://schemas.microsoft.com/office/drawing/2014/main" id="{6FB1F462-8545-4469-85E0-B72CEBCF7F6F}"/>
              </a:ext>
            </a:extLst>
          </p:cNvPr>
          <p:cNvSpPr txBox="1">
            <a:spLocks/>
          </p:cNvSpPr>
          <p:nvPr/>
        </p:nvSpPr>
        <p:spPr>
          <a:xfrm>
            <a:off x="20665543" y="6182599"/>
            <a:ext cx="15397026" cy="1402846"/>
          </a:xfrm>
          <a:prstGeom prst="rect">
            <a:avLst/>
          </a:prstGeom>
        </p:spPr>
        <p:txBody>
          <a:bodyPr anchor="ct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Calculation of REIC and REID</a:t>
            </a:r>
          </a:p>
        </p:txBody>
      </p:sp>
      <p:sp>
        <p:nvSpPr>
          <p:cNvPr id="88" name="Content Placeholder 3">
            <a:extLst>
              <a:ext uri="{FF2B5EF4-FFF2-40B4-BE49-F238E27FC236}">
                <a16:creationId xmlns:a16="http://schemas.microsoft.com/office/drawing/2014/main" id="{920F7C4F-05F4-4A0B-86BB-98E55F3B4A80}"/>
              </a:ext>
            </a:extLst>
          </p:cNvPr>
          <p:cNvSpPr txBox="1">
            <a:spLocks/>
          </p:cNvSpPr>
          <p:nvPr/>
        </p:nvSpPr>
        <p:spPr>
          <a:xfrm>
            <a:off x="1142746" y="18480000"/>
            <a:ext cx="11122865" cy="1150921"/>
          </a:xfrm>
          <a:prstGeom prst="rect">
            <a:avLst/>
          </a:prstGeom>
        </p:spPr>
        <p:txBody>
          <a:bodyPr anchor="ct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Clinical prediction models</a:t>
            </a:r>
            <a:endParaRPr lang="en-US" altLang="en-US" sz="4000" dirty="0"/>
          </a:p>
        </p:txBody>
      </p:sp>
      <p:sp>
        <p:nvSpPr>
          <p:cNvPr id="65" name="Rectangle 4737"/>
          <p:cNvSpPr>
            <a:spLocks noChangeArrowheads="1"/>
          </p:cNvSpPr>
          <p:nvPr/>
        </p:nvSpPr>
        <p:spPr bwMode="auto">
          <a:xfrm>
            <a:off x="899196" y="20174115"/>
            <a:ext cx="10546249" cy="1046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marL="341313" indent="-341313">
              <a:spcBef>
                <a:spcPct val="20000"/>
              </a:spcBef>
              <a:buChar char="•"/>
              <a:tabLst>
                <a:tab pos="9315450" algn="l"/>
              </a:tabLst>
              <a:defRPr sz="14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315450" algn="l"/>
              </a:tabLst>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315450" algn="l"/>
              </a:tabLst>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a:t>Cardiovascular risk factors were introduced by the Framingham Heart Study investigators in the 1960s </a:t>
            </a:r>
            <a:r>
              <a:rPr lang="en-US" altLang="en-US" sz="3200" dirty="0">
                <a:solidFill>
                  <a:srgbClr val="0000FF"/>
                </a:solidFill>
              </a:rPr>
              <a:t>[5]</a:t>
            </a:r>
            <a:r>
              <a:rPr lang="en-US" altLang="en-US" sz="3200" dirty="0"/>
              <a:t>.</a:t>
            </a:r>
          </a:p>
          <a:p>
            <a:pPr algn="just" eaLnBrk="1" hangingPunct="1"/>
            <a:r>
              <a:rPr lang="en-US" altLang="en-US" sz="3200" dirty="0"/>
              <a:t>High blood cholesterol levels, elevated blood pressure, smoking, and electrocardiographic abnormalities were associated with an increased risk of incident coronary heart disease over a 6-year follow-up of the Framingham cohort. </a:t>
            </a:r>
          </a:p>
          <a:p>
            <a:pPr algn="just" eaLnBrk="1" hangingPunct="1"/>
            <a:r>
              <a:rPr lang="en-US" altLang="en-US" sz="3200" dirty="0"/>
              <a:t>Their findings have been confirmed by numerous studies, and many other modifiable and non-modifiable CVD risk factors have since been identified.</a:t>
            </a:r>
          </a:p>
        </p:txBody>
      </p:sp>
      <p:sp>
        <p:nvSpPr>
          <p:cNvPr id="118" name="Content Placeholder 3">
            <a:extLst>
              <a:ext uri="{FF2B5EF4-FFF2-40B4-BE49-F238E27FC236}">
                <a16:creationId xmlns:a16="http://schemas.microsoft.com/office/drawing/2014/main" id="{C37BBC24-D845-4485-9353-5EC0E1F64284}"/>
              </a:ext>
            </a:extLst>
          </p:cNvPr>
          <p:cNvSpPr txBox="1">
            <a:spLocks/>
          </p:cNvSpPr>
          <p:nvPr/>
        </p:nvSpPr>
        <p:spPr>
          <a:xfrm>
            <a:off x="21260101" y="30567039"/>
            <a:ext cx="6363091" cy="780189"/>
          </a:xfrm>
          <a:prstGeom prst="rect">
            <a:avLst/>
          </a:prstGeom>
        </p:spPr>
        <p:txBody>
          <a:bodyP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Conclusion</a:t>
            </a:r>
            <a:endParaRPr lang="en-US" altLang="en-US" sz="4000" dirty="0"/>
          </a:p>
        </p:txBody>
      </p:sp>
      <mc:AlternateContent xmlns:mc="http://schemas.openxmlformats.org/markup-compatibility/2006" xmlns:a14="http://schemas.microsoft.com/office/drawing/2010/main">
        <mc:Choice Requires="a14">
          <p:sp>
            <p:nvSpPr>
              <p:cNvPr id="387" name="Rectangle 4737">
                <a:extLst>
                  <a:ext uri="{FF2B5EF4-FFF2-40B4-BE49-F238E27FC236}">
                    <a16:creationId xmlns:a16="http://schemas.microsoft.com/office/drawing/2014/main" id="{B2B99533-9D39-481B-B645-A13991920C62}"/>
                  </a:ext>
                </a:extLst>
              </p:cNvPr>
              <p:cNvSpPr>
                <a:spLocks noChangeArrowheads="1"/>
              </p:cNvSpPr>
              <p:nvPr/>
            </p:nvSpPr>
            <p:spPr bwMode="auto">
              <a:xfrm>
                <a:off x="18566300" y="19432273"/>
                <a:ext cx="12913468" cy="102523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2" tIns="45711" rIns="91422" bIns="45711"/>
              <a:lstStyle>
                <a:lvl1pPr marL="341313" indent="-341313">
                  <a:spcBef>
                    <a:spcPct val="20000"/>
                  </a:spcBef>
                  <a:buChar char="•"/>
                  <a:tabLst>
                    <a:tab pos="9315450" algn="l"/>
                  </a:tabLst>
                  <a:defRPr sz="14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315450" algn="l"/>
                  </a:tabLst>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315450" algn="l"/>
                  </a:tabLst>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9pPr>
              </a:lstStyle>
              <a:p>
                <a:pPr algn="just">
                  <a:spcAft>
                    <a:spcPts val="1200"/>
                  </a:spcAft>
                </a:pPr>
                <a:r>
                  <a:rPr lang="en-US" sz="3200" dirty="0"/>
                  <a:t>The original Astro-CHARM (I) is a CPM that calculates the risk of fatal or non-fatal myocardial infarction or stroke in 10 years using traditional risk factors and biomarkers (Coronary Artery Calcium score) </a:t>
                </a:r>
                <a:r>
                  <a:rPr lang="en-US" sz="3200" dirty="0">
                    <a:solidFill>
                      <a:srgbClr val="0000FF"/>
                    </a:solidFill>
                  </a:rPr>
                  <a:t>[6]</a:t>
                </a:r>
                <a:r>
                  <a:rPr lang="en-US" sz="3200" dirty="0"/>
                  <a:t>.</a:t>
                </a:r>
              </a:p>
              <a:p>
                <a:pPr algn="just">
                  <a:spcAft>
                    <a:spcPts val="1200"/>
                  </a:spcAft>
                </a:pPr>
                <a:r>
                  <a:rPr lang="en-US" sz="3200" dirty="0"/>
                  <a:t>Recently, Astro-CHARM (II) was developed and will be released soon. There are different calculators for coronary heart diseases (CHD), stroke, congestive heart failure and global CVD risk. For each category, there are four calculators using different parameters: the basic score (traditional</a:t>
                </a:r>
                <a:r>
                  <a:rPr lang="en-US" sz="3200" dirty="0">
                    <a:solidFill>
                      <a:srgbClr val="FF0000"/>
                    </a:solidFill>
                  </a:rPr>
                  <a:t> </a:t>
                </a:r>
                <a:r>
                  <a:rPr lang="en-US" sz="3200" dirty="0"/>
                  <a:t>risk factors), and three others using risk factors plus a combination of biomarkers. Attained age models are used, which are like a Cox model, using a different curve for S</a:t>
                </a:r>
                <a:r>
                  <a:rPr lang="en-US" sz="3200" baseline="-25000" dirty="0"/>
                  <a:t>0.</a:t>
                </a:r>
                <a:r>
                  <a:rPr lang="en-US" sz="3200" dirty="0"/>
                  <a:t> The calculators also provide risk at 10 and 30 years,</a:t>
                </a:r>
                <a:r>
                  <a:rPr lang="en-US" sz="3200" dirty="0">
                    <a:solidFill>
                      <a:srgbClr val="FF0000"/>
                    </a:solidFill>
                  </a:rPr>
                  <a:t> </a:t>
                </a:r>
                <a:r>
                  <a:rPr lang="en-US" sz="3200" dirty="0"/>
                  <a:t>and by years from 38 to 95 years. </a:t>
                </a:r>
              </a:p>
              <a:p>
                <a:pPr algn="just">
                  <a:spcAft>
                    <a:spcPts val="1200"/>
                  </a:spcAft>
                </a:pPr>
                <a:r>
                  <a:rPr lang="en-US" sz="3200" dirty="0"/>
                  <a:t>For the REIC and REID calculations, </a:t>
                </a:r>
                <a14:m>
                  <m:oMath xmlns:m="http://schemas.openxmlformats.org/officeDocument/2006/math">
                    <m:r>
                      <a:rPr lang="en-US" altLang="en-US" sz="3200" i="1" smtClean="0">
                        <a:latin typeface="Cambria Math" panose="02040503050406030204" pitchFamily="18" charset="0"/>
                        <a:ea typeface="Cambria Math" panose="02040503050406030204" pitchFamily="18" charset="0"/>
                      </a:rPr>
                      <m:t>𝜆</m:t>
                    </m:r>
                    <m:d>
                      <m:dPr>
                        <m:ctrlPr>
                          <a:rPr lang="en-US" altLang="en-US" sz="3200" b="0" i="1" smtClean="0">
                            <a:latin typeface="Cambria Math" panose="02040503050406030204" pitchFamily="18" charset="0"/>
                            <a:ea typeface="Cambria Math" panose="02040503050406030204" pitchFamily="18" charset="0"/>
                          </a:rPr>
                        </m:ctrlPr>
                      </m:dPr>
                      <m:e>
                        <m:r>
                          <a:rPr lang="en-US" altLang="en-US" sz="3200" b="0" i="1" smtClean="0">
                            <a:latin typeface="Cambria Math" panose="02040503050406030204" pitchFamily="18" charset="0"/>
                            <a:ea typeface="Cambria Math" panose="02040503050406030204" pitchFamily="18" charset="0"/>
                          </a:rPr>
                          <m:t>𝑡</m:t>
                        </m:r>
                        <m:r>
                          <a:rPr lang="en-US" altLang="en-US" sz="3200" b="0" i="1" smtClean="0">
                            <a:latin typeface="Cambria Math" panose="02040503050406030204" pitchFamily="18" charset="0"/>
                            <a:ea typeface="Cambria Math" panose="02040503050406030204" pitchFamily="18" charset="0"/>
                          </a:rPr>
                          <m:t>,</m:t>
                        </m:r>
                        <m:r>
                          <a:rPr lang="en-US" altLang="en-US" sz="3200" b="1" i="1" smtClean="0">
                            <a:latin typeface="Cambria Math" panose="02040503050406030204" pitchFamily="18" charset="0"/>
                            <a:ea typeface="Cambria Math" panose="02040503050406030204" pitchFamily="18" charset="0"/>
                          </a:rPr>
                          <m:t>𝒛</m:t>
                        </m:r>
                      </m:e>
                    </m:d>
                  </m:oMath>
                </a14:m>
                <a:r>
                  <a:rPr lang="en-US" sz="3200" dirty="0"/>
                  <a:t> is needed for each year after exposure. The Astro-CHARM calculators provide  a risk value, i.e., </a:t>
                </a:r>
                <a14:m>
                  <m:oMath xmlns:m="http://schemas.openxmlformats.org/officeDocument/2006/math">
                    <m:r>
                      <m:rPr>
                        <m:sty m:val="p"/>
                      </m:rPr>
                      <a:rPr lang="en-US" altLang="en-US" sz="3200" b="0" i="0" smtClean="0">
                        <a:latin typeface="Cambria Math" panose="02040503050406030204" pitchFamily="18" charset="0"/>
                      </a:rPr>
                      <m:t>F</m:t>
                    </m:r>
                    <m:d>
                      <m:dPr>
                        <m:ctrlPr>
                          <a:rPr lang="en-US" altLang="en-US" sz="3200" i="1">
                            <a:latin typeface="Cambria Math" panose="02040503050406030204" pitchFamily="18" charset="0"/>
                          </a:rPr>
                        </m:ctrlPr>
                      </m:dPr>
                      <m:e>
                        <m:r>
                          <a:rPr lang="en-US" altLang="en-US" sz="3200" i="1">
                            <a:latin typeface="Cambria Math" panose="02040503050406030204" pitchFamily="18" charset="0"/>
                          </a:rPr>
                          <m:t>𝑡</m:t>
                        </m:r>
                      </m:e>
                      <m:e>
                        <m:r>
                          <a:rPr lang="en-US" altLang="en-US" sz="3200" b="1" i="1">
                            <a:latin typeface="Cambria Math" panose="02040503050406030204" pitchFamily="18" charset="0"/>
                          </a:rPr>
                          <m:t>𝒛</m:t>
                        </m:r>
                      </m:e>
                    </m:d>
                    <m:r>
                      <a:rPr lang="en-US" altLang="en-US" sz="3200" b="0" i="1" smtClean="0">
                        <a:latin typeface="Cambria Math" panose="02040503050406030204" pitchFamily="18" charset="0"/>
                      </a:rPr>
                      <m:t>=1−</m:t>
                    </m:r>
                    <m:r>
                      <a:rPr lang="en-US" altLang="en-US" sz="3200" i="1">
                        <a:latin typeface="Cambria Math" panose="02040503050406030204" pitchFamily="18" charset="0"/>
                      </a:rPr>
                      <m:t>𝑆</m:t>
                    </m:r>
                    <m:d>
                      <m:dPr>
                        <m:ctrlPr>
                          <a:rPr lang="en-US" altLang="en-US" sz="3200" i="1">
                            <a:latin typeface="Cambria Math" panose="02040503050406030204" pitchFamily="18" charset="0"/>
                          </a:rPr>
                        </m:ctrlPr>
                      </m:dPr>
                      <m:e>
                        <m:r>
                          <a:rPr lang="en-US" altLang="en-US" sz="3200" i="1">
                            <a:latin typeface="Cambria Math" panose="02040503050406030204" pitchFamily="18" charset="0"/>
                          </a:rPr>
                          <m:t>𝑡</m:t>
                        </m:r>
                      </m:e>
                      <m:e>
                        <m:r>
                          <a:rPr lang="en-US" altLang="en-US" sz="3200" b="1" i="1">
                            <a:latin typeface="Cambria Math" panose="02040503050406030204" pitchFamily="18" charset="0"/>
                          </a:rPr>
                          <m:t>𝒛</m:t>
                        </m:r>
                      </m:e>
                    </m:d>
                  </m:oMath>
                </a14:m>
                <a:r>
                  <a:rPr lang="en-US" sz="3200" dirty="0"/>
                  <a:t>. Numerical calculations are done to obtain </a:t>
                </a:r>
                <a14:m>
                  <m:oMath xmlns:m="http://schemas.openxmlformats.org/officeDocument/2006/math">
                    <m:r>
                      <a:rPr lang="en-US" altLang="en-US" sz="3200" i="1">
                        <a:latin typeface="Cambria Math" panose="02040503050406030204" pitchFamily="18" charset="0"/>
                        <a:ea typeface="Cambria Math" panose="02040503050406030204" pitchFamily="18" charset="0"/>
                      </a:rPr>
                      <m:t>𝜆</m:t>
                    </m:r>
                    <m:d>
                      <m:dPr>
                        <m:ctrlPr>
                          <a:rPr lang="en-US" altLang="en-US" sz="3200" i="1">
                            <a:latin typeface="Cambria Math" panose="02040503050406030204" pitchFamily="18" charset="0"/>
                            <a:ea typeface="Cambria Math" panose="02040503050406030204" pitchFamily="18" charset="0"/>
                          </a:rPr>
                        </m:ctrlPr>
                      </m:dPr>
                      <m:e>
                        <m:r>
                          <a:rPr lang="en-US" altLang="en-US" sz="3200" i="1">
                            <a:latin typeface="Cambria Math" panose="02040503050406030204" pitchFamily="18" charset="0"/>
                            <a:ea typeface="Cambria Math" panose="02040503050406030204" pitchFamily="18" charset="0"/>
                          </a:rPr>
                          <m:t>𝑡</m:t>
                        </m:r>
                        <m:r>
                          <a:rPr lang="en-US" altLang="en-US" sz="3200" i="1">
                            <a:latin typeface="Cambria Math" panose="02040503050406030204" pitchFamily="18" charset="0"/>
                            <a:ea typeface="Cambria Math" panose="02040503050406030204" pitchFamily="18" charset="0"/>
                          </a:rPr>
                          <m:t>,</m:t>
                        </m:r>
                        <m:r>
                          <a:rPr lang="en-US" altLang="en-US" sz="3200" b="1" i="1">
                            <a:latin typeface="Cambria Math" panose="02040503050406030204" pitchFamily="18" charset="0"/>
                            <a:ea typeface="Cambria Math" panose="02040503050406030204" pitchFamily="18" charset="0"/>
                          </a:rPr>
                          <m:t>𝒛</m:t>
                        </m:r>
                      </m:e>
                    </m:d>
                  </m:oMath>
                </a14:m>
                <a:r>
                  <a:rPr lang="en-US" sz="3200" dirty="0"/>
                  <a:t> from the risk.</a:t>
                </a:r>
              </a:p>
              <a:p>
                <a:pPr algn="just">
                  <a:spcAft>
                    <a:spcPts val="1200"/>
                  </a:spcAft>
                </a:pPr>
                <a:r>
                  <a:rPr lang="en-US" sz="3200" dirty="0"/>
                  <a:t>The calculators for CHD and stroke will be used in the NASA Space Radiation</a:t>
                </a:r>
                <a:r>
                  <a:rPr lang="en-US" sz="3200" dirty="0">
                    <a:solidFill>
                      <a:srgbClr val="FF0000"/>
                    </a:solidFill>
                  </a:rPr>
                  <a:t> </a:t>
                </a:r>
                <a:r>
                  <a:rPr lang="en-US" sz="3200" dirty="0"/>
                  <a:t>Risk Model to provide a more individualized approach for estimating space radiation associated CVD risk.</a:t>
                </a:r>
              </a:p>
              <a:p>
                <a:pPr marL="0" indent="0" algn="just">
                  <a:spcAft>
                    <a:spcPts val="1200"/>
                  </a:spcAft>
                  <a:buNone/>
                </a:pPr>
                <a:r>
                  <a:rPr lang="en-US" sz="3200" dirty="0"/>
                  <a:t> </a:t>
                </a:r>
                <a:br>
                  <a:rPr lang="en-US" sz="3200" dirty="0"/>
                </a:br>
                <a:endParaRPr lang="en-US" sz="3200" b="1" dirty="0"/>
              </a:p>
            </p:txBody>
          </p:sp>
        </mc:Choice>
        <mc:Fallback xmlns="">
          <p:sp>
            <p:nvSpPr>
              <p:cNvPr id="387" name="Rectangle 4737">
                <a:extLst>
                  <a:ext uri="{FF2B5EF4-FFF2-40B4-BE49-F238E27FC236}">
                    <a16:creationId xmlns:a16="http://schemas.microsoft.com/office/drawing/2014/main" id="{B2B99533-9D39-481B-B645-A13991920C62}"/>
                  </a:ext>
                </a:extLst>
              </p:cNvPr>
              <p:cNvSpPr>
                <a:spLocks noRot="1" noChangeAspect="1" noMove="1" noResize="1" noEditPoints="1" noAdjustHandles="1" noChangeArrowheads="1" noChangeShapeType="1" noTextEdit="1"/>
              </p:cNvSpPr>
              <p:nvPr/>
            </p:nvSpPr>
            <p:spPr bwMode="auto">
              <a:xfrm>
                <a:off x="18566300" y="19432273"/>
                <a:ext cx="12913468" cy="10252367"/>
              </a:xfrm>
              <a:prstGeom prst="rect">
                <a:avLst/>
              </a:prstGeom>
              <a:blipFill>
                <a:blip r:embed="rId4"/>
                <a:stretch>
                  <a:fillRect l="-1086" t="-773" r="-1180" b="-52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0" name="Content Placeholder 3">
            <a:extLst>
              <a:ext uri="{FF2B5EF4-FFF2-40B4-BE49-F238E27FC236}">
                <a16:creationId xmlns:a16="http://schemas.microsoft.com/office/drawing/2014/main" id="{358F38F0-71C7-44DE-A141-8BDFB0BCB308}"/>
              </a:ext>
            </a:extLst>
          </p:cNvPr>
          <p:cNvSpPr txBox="1">
            <a:spLocks/>
          </p:cNvSpPr>
          <p:nvPr/>
        </p:nvSpPr>
        <p:spPr>
          <a:xfrm>
            <a:off x="20818221" y="38415375"/>
            <a:ext cx="6881397" cy="718028"/>
          </a:xfrm>
          <a:prstGeom prst="rect">
            <a:avLst/>
          </a:prstGeom>
        </p:spPr>
        <p:txBody>
          <a:bodyP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3600" dirty="0"/>
              <a:t>Acknowledgements</a:t>
            </a:r>
          </a:p>
        </p:txBody>
      </p:sp>
      <p:sp>
        <p:nvSpPr>
          <p:cNvPr id="92" name="Content Placeholder 3">
            <a:extLst>
              <a:ext uri="{FF2B5EF4-FFF2-40B4-BE49-F238E27FC236}">
                <a16:creationId xmlns:a16="http://schemas.microsoft.com/office/drawing/2014/main" id="{937351B8-F6D1-433D-BBC2-8B9DEDE154C2}"/>
              </a:ext>
            </a:extLst>
          </p:cNvPr>
          <p:cNvSpPr txBox="1">
            <a:spLocks/>
          </p:cNvSpPr>
          <p:nvPr/>
        </p:nvSpPr>
        <p:spPr>
          <a:xfrm>
            <a:off x="18716516" y="18328635"/>
            <a:ext cx="12913468" cy="1287916"/>
          </a:xfrm>
          <a:prstGeom prst="rect">
            <a:avLst/>
          </a:prstGeom>
        </p:spPr>
        <p:txBody>
          <a:bodyPr anchor="ct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Astro-CHARM</a:t>
            </a:r>
          </a:p>
        </p:txBody>
      </p:sp>
      <p:pic>
        <p:nvPicPr>
          <p:cNvPr id="51" name="Picture 50">
            <a:extLst>
              <a:ext uri="{FF2B5EF4-FFF2-40B4-BE49-F238E27FC236}">
                <a16:creationId xmlns:a16="http://schemas.microsoft.com/office/drawing/2014/main" id="{875D53D0-1DE9-4D98-BA65-A91DAEF7E19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344958" y="6622157"/>
            <a:ext cx="6126480" cy="6126480"/>
          </a:xfrm>
          <a:prstGeom prst="rect">
            <a:avLst/>
          </a:prstGeom>
          <a:noFill/>
        </p:spPr>
      </p:pic>
      <p:sp>
        <p:nvSpPr>
          <p:cNvPr id="53" name="TextBox 52">
            <a:extLst>
              <a:ext uri="{FF2B5EF4-FFF2-40B4-BE49-F238E27FC236}">
                <a16:creationId xmlns:a16="http://schemas.microsoft.com/office/drawing/2014/main" id="{256380BD-1583-4263-8E83-F1CD8A195FF1}"/>
              </a:ext>
            </a:extLst>
          </p:cNvPr>
          <p:cNvSpPr txBox="1"/>
          <p:nvPr/>
        </p:nvSpPr>
        <p:spPr>
          <a:xfrm>
            <a:off x="33344958" y="13092639"/>
            <a:ext cx="6315361" cy="4524315"/>
          </a:xfrm>
          <a:prstGeom prst="rect">
            <a:avLst/>
          </a:prstGeom>
          <a:noFill/>
        </p:spPr>
        <p:txBody>
          <a:bodyPr wrap="square">
            <a:spAutoFit/>
          </a:bodyPr>
          <a:lstStyle/>
          <a:p>
            <a:pPr algn="just"/>
            <a:r>
              <a:rPr lang="en-US" sz="2400" dirty="0">
                <a:latin typeface="Calibri" panose="020F0502020204030204" pitchFamily="34" charset="0"/>
                <a:ea typeface="Calibri" panose="020F0502020204030204" pitchFamily="34" charset="0"/>
              </a:rPr>
              <a:t>Radiation-induced CVD risk</a:t>
            </a:r>
            <a:r>
              <a:rPr lang="en-US" sz="2400" dirty="0">
                <a:effectLst/>
                <a:latin typeface="Calibri" panose="020F0502020204030204" pitchFamily="34" charset="0"/>
                <a:ea typeface="Calibri" panose="020F0502020204030204" pitchFamily="34" charset="0"/>
              </a:rPr>
              <a:t> calculations contain three components. The first component is the baseline incidence and mortality rates, derived either from the U.S. population or from an integrated clinical prediction model (CPM) for individualized risk. The second component is the calculation of the excess </a:t>
            </a:r>
            <a:r>
              <a:rPr lang="en-US" sz="2400" dirty="0">
                <a:latin typeface="Calibri" panose="020F0502020204030204" pitchFamily="34" charset="0"/>
                <a:ea typeface="Calibri" panose="020F0502020204030204" pitchFamily="34" charset="0"/>
              </a:rPr>
              <a:t>radiation-induced </a:t>
            </a:r>
            <a:r>
              <a:rPr lang="en-US" sz="2400" dirty="0">
                <a:effectLst/>
                <a:latin typeface="Calibri" panose="020F0502020204030204" pitchFamily="34" charset="0"/>
                <a:ea typeface="Calibri" panose="020F0502020204030204" pitchFamily="34" charset="0"/>
              </a:rPr>
              <a:t>CVD risk from Earth-based exposures. The third component is the extrapolation of this risk to the spaceflight environment using radiation scaling factors that account for the potentially more biologically damaging nature of space radiation. </a:t>
            </a:r>
            <a:endParaRPr lang="en-US" sz="2400" dirty="0"/>
          </a:p>
        </p:txBody>
      </p:sp>
      <p:pic>
        <p:nvPicPr>
          <p:cNvPr id="54" name="Picture 53">
            <a:extLst>
              <a:ext uri="{FF2B5EF4-FFF2-40B4-BE49-F238E27FC236}">
                <a16:creationId xmlns:a16="http://schemas.microsoft.com/office/drawing/2014/main" id="{4EFBD630-059D-4F02-817A-CF5E80487C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04737" y="18389298"/>
            <a:ext cx="3695761" cy="2277312"/>
          </a:xfrm>
          <a:prstGeom prst="rect">
            <a:avLst/>
          </a:prstGeom>
          <a:noFill/>
          <a:ln>
            <a:noFill/>
          </a:ln>
        </p:spPr>
      </p:pic>
      <p:sp>
        <p:nvSpPr>
          <p:cNvPr id="56" name="TextBox 55">
            <a:extLst>
              <a:ext uri="{FF2B5EF4-FFF2-40B4-BE49-F238E27FC236}">
                <a16:creationId xmlns:a16="http://schemas.microsoft.com/office/drawing/2014/main" id="{3A17E627-7D1B-44FA-BBF0-41DAE930E53F}"/>
              </a:ext>
            </a:extLst>
          </p:cNvPr>
          <p:cNvSpPr txBox="1"/>
          <p:nvPr/>
        </p:nvSpPr>
        <p:spPr>
          <a:xfrm>
            <a:off x="11808506" y="20903760"/>
            <a:ext cx="5442488" cy="646331"/>
          </a:xfrm>
          <a:prstGeom prst="rect">
            <a:avLst/>
          </a:prstGeom>
          <a:noFill/>
        </p:spPr>
        <p:txBody>
          <a:bodyPr wrap="square">
            <a:spAutoFit/>
          </a:bodyPr>
          <a:lstStyle/>
          <a:p>
            <a:r>
              <a:rPr lang="en-US" dirty="0">
                <a:effectLst/>
                <a:latin typeface="Calibri" panose="020F0502020204030204" pitchFamily="34" charset="0"/>
                <a:ea typeface="Yu Mincho" panose="020B0400000000000000" pitchFamily="18" charset="-128"/>
                <a:cs typeface="Arial" panose="020B0604020202020204" pitchFamily="34" charset="0"/>
              </a:rPr>
              <a:t>The Ten Most Common Variables Included in CPMs predicting </a:t>
            </a:r>
            <a:r>
              <a:rPr lang="en-US" dirty="0">
                <a:effectLst/>
                <a:latin typeface="Calibri" panose="020F0502020204030204" pitchFamily="34" charset="0"/>
                <a:ea typeface="Calibri" panose="020F0502020204030204" pitchFamily="34" charset="0"/>
                <a:cs typeface="Arial" panose="020B0604020202020204" pitchFamily="34" charset="0"/>
              </a:rPr>
              <a:t>the development of incident CVD</a:t>
            </a:r>
            <a:r>
              <a:rPr lang="en-US" dirty="0">
                <a:effectLst/>
                <a:latin typeface="Calibri" panose="020F0502020204030204" pitchFamily="34" charset="0"/>
                <a:ea typeface="Yu Mincho" panose="020B0400000000000000" pitchFamily="18" charset="-128"/>
                <a:cs typeface="Arial" panose="020B0604020202020204" pitchFamily="34" charset="0"/>
              </a:rPr>
              <a:t> </a:t>
            </a:r>
            <a:r>
              <a:rPr lang="en-US" dirty="0">
                <a:solidFill>
                  <a:srgbClr val="0000FF"/>
                </a:solidFill>
                <a:effectLst/>
                <a:latin typeface="Calibri" panose="020F0502020204030204" pitchFamily="34" charset="0"/>
                <a:ea typeface="Yu Mincho" panose="020B0400000000000000" pitchFamily="18" charset="-128"/>
                <a:cs typeface="Arial" panose="020B0604020202020204" pitchFamily="34" charset="0"/>
              </a:rPr>
              <a:t>[7]</a:t>
            </a:r>
            <a:r>
              <a:rPr lang="en-US" dirty="0">
                <a:effectLst/>
                <a:latin typeface="Calibri" panose="020F0502020204030204" pitchFamily="34" charset="0"/>
                <a:ea typeface="Yu Mincho" panose="020B0400000000000000" pitchFamily="18" charset="-128"/>
                <a:cs typeface="Arial" panose="020B0604020202020204" pitchFamily="34" charset="0"/>
              </a:rPr>
              <a:t>.</a:t>
            </a:r>
            <a:endParaRPr lang="en-US" dirty="0"/>
          </a:p>
        </p:txBody>
      </p:sp>
      <p:pic>
        <p:nvPicPr>
          <p:cNvPr id="57" name="Picture 56">
            <a:extLst>
              <a:ext uri="{FF2B5EF4-FFF2-40B4-BE49-F238E27FC236}">
                <a16:creationId xmlns:a16="http://schemas.microsoft.com/office/drawing/2014/main" id="{AF602A5C-23F1-4E95-A2F1-E3467A310F85}"/>
              </a:ext>
            </a:extLst>
          </p:cNvPr>
          <p:cNvPicPr/>
          <p:nvPr/>
        </p:nvPicPr>
        <p:blipFill>
          <a:blip r:embed="rId7">
            <a:extLst>
              <a:ext uri="{28A0092B-C50C-407E-A947-70E740481C1C}">
                <a14:useLocalDpi xmlns:a14="http://schemas.microsoft.com/office/drawing/2010/main" val="0"/>
              </a:ext>
            </a:extLst>
          </a:blip>
          <a:stretch>
            <a:fillRect/>
          </a:stretch>
        </p:blipFill>
        <p:spPr>
          <a:xfrm>
            <a:off x="12008057" y="7192944"/>
            <a:ext cx="7303010" cy="5335177"/>
          </a:xfrm>
          <a:prstGeom prst="rect">
            <a:avLst/>
          </a:prstGeom>
        </p:spPr>
      </p:pic>
      <p:sp>
        <p:nvSpPr>
          <p:cNvPr id="59" name="TextBox 58">
            <a:extLst>
              <a:ext uri="{FF2B5EF4-FFF2-40B4-BE49-F238E27FC236}">
                <a16:creationId xmlns:a16="http://schemas.microsoft.com/office/drawing/2014/main" id="{9424909D-713A-48D1-B3E7-1288E54592F0}"/>
              </a:ext>
            </a:extLst>
          </p:cNvPr>
          <p:cNvSpPr txBox="1"/>
          <p:nvPr/>
        </p:nvSpPr>
        <p:spPr>
          <a:xfrm>
            <a:off x="11857321" y="12748637"/>
            <a:ext cx="7453745" cy="4314707"/>
          </a:xfrm>
          <a:prstGeom prst="rect">
            <a:avLst/>
          </a:prstGeom>
          <a:noFill/>
        </p:spPr>
        <p:txBody>
          <a:bodyPr wrap="square">
            <a:spAutoFit/>
          </a:bodyPr>
          <a:lstStyle/>
          <a:p>
            <a:pPr marL="0" marR="0" algn="just">
              <a:lnSpc>
                <a:spcPct val="115000"/>
              </a:lnSpc>
              <a:spcBef>
                <a:spcPts val="1200"/>
              </a:spcBef>
              <a:spcAft>
                <a:spcPts val="2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pace-based dose estimates are average rates external to the body inside spacecraft with 20 gm/cm</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aluminum shielding during solar minimum conditions. </a:t>
            </a:r>
            <a:r>
              <a:rPr lang="en-US" sz="2400" baseline="30000" dirty="0" err="1">
                <a:effectLst/>
                <a:latin typeface="Calibri" panose="020F0502020204030204" pitchFamily="34" charset="0"/>
                <a:ea typeface="Calibri" panose="020F0502020204030204" pitchFamily="34" charset="0"/>
                <a:cs typeface="Times New Roman" panose="02020603050405020304" pitchFamily="18" charset="0"/>
              </a:rPr>
              <a:t>a</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Dose</a:t>
            </a:r>
            <a:r>
              <a:rPr lang="en-US" sz="2400" dirty="0">
                <a:effectLst/>
                <a:latin typeface="Calibri" panose="020F0502020204030204" pitchFamily="34" charset="0"/>
                <a:ea typeface="Calibri" panose="020F0502020204030204" pitchFamily="34" charset="0"/>
                <a:cs typeface="Times New Roman" panose="02020603050405020304" pitchFamily="18" charset="0"/>
              </a:rPr>
              <a:t>-equivalent value (mSv) is the product of the absorbed dose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mGy</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the radiation quality factor. </a:t>
            </a:r>
            <a:r>
              <a:rPr lang="en-US" sz="2400" dirty="0">
                <a:latin typeface="Calibri" panose="020F0502020204030204" pitchFamily="34" charset="0"/>
                <a:ea typeface="Calibri" panose="020F0502020204030204" pitchFamily="34" charset="0"/>
                <a:cs typeface="Times New Roman" panose="02020603050405020304" pitchFamily="18" charset="0"/>
              </a:rPr>
              <a:t>For m</a:t>
            </a:r>
            <a:r>
              <a:rPr lang="en-US" sz="2400" dirty="0">
                <a:effectLst/>
                <a:latin typeface="Calibri" panose="020F0502020204030204" pitchFamily="34" charset="0"/>
                <a:ea typeface="Calibri" panose="020F0502020204030204" pitchFamily="34" charset="0"/>
                <a:cs typeface="Times New Roman" panose="02020603050405020304" pitchFamily="18" charset="0"/>
              </a:rPr>
              <a:t>edical diagnostic exposures, the quality factor is 1. Abbreviations: ISS (International Space Station); LEO (Low-Earth Orbit); CT (Computed Tomography); ICRP (International Council on Radiation Protection); NRC (Nuclear Regulatory Commission).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2" name="Diagram 61">
            <a:extLst>
              <a:ext uri="{FF2B5EF4-FFF2-40B4-BE49-F238E27FC236}">
                <a16:creationId xmlns:a16="http://schemas.microsoft.com/office/drawing/2014/main" id="{E655CA66-BB60-49B7-8E43-A6A737FED077}"/>
              </a:ext>
            </a:extLst>
          </p:cNvPr>
          <p:cNvGraphicFramePr/>
          <p:nvPr>
            <p:extLst>
              <p:ext uri="{D42A27DB-BD31-4B8C-83A1-F6EECF244321}">
                <p14:modId xmlns:p14="http://schemas.microsoft.com/office/powerpoint/2010/main" val="4245160370"/>
              </p:ext>
            </p:extLst>
          </p:nvPr>
        </p:nvGraphicFramePr>
        <p:xfrm>
          <a:off x="11688035" y="21810539"/>
          <a:ext cx="6033022" cy="39283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Table 5">
            <a:extLst>
              <a:ext uri="{FF2B5EF4-FFF2-40B4-BE49-F238E27FC236}">
                <a16:creationId xmlns:a16="http://schemas.microsoft.com/office/drawing/2014/main" id="{DFA417F5-ED20-4813-8638-C5D5237C6883}"/>
              </a:ext>
            </a:extLst>
          </p:cNvPr>
          <p:cNvGraphicFramePr>
            <a:graphicFrameLocks noGrp="1"/>
          </p:cNvGraphicFramePr>
          <p:nvPr>
            <p:extLst>
              <p:ext uri="{D42A27DB-BD31-4B8C-83A1-F6EECF244321}">
                <p14:modId xmlns:p14="http://schemas.microsoft.com/office/powerpoint/2010/main" val="3514864005"/>
              </p:ext>
            </p:extLst>
          </p:nvPr>
        </p:nvGraphicFramePr>
        <p:xfrm>
          <a:off x="31708350" y="19904521"/>
          <a:ext cx="8456668" cy="4522281"/>
        </p:xfrm>
        <a:graphic>
          <a:graphicData uri="http://schemas.openxmlformats.org/drawingml/2006/table">
            <a:tbl>
              <a:tblPr firstRow="1" firstCol="1" bandRow="1"/>
              <a:tblGrid>
                <a:gridCol w="1246857">
                  <a:extLst>
                    <a:ext uri="{9D8B030D-6E8A-4147-A177-3AD203B41FA5}">
                      <a16:colId xmlns:a16="http://schemas.microsoft.com/office/drawing/2014/main" val="2573898200"/>
                    </a:ext>
                  </a:extLst>
                </a:gridCol>
                <a:gridCol w="1060989">
                  <a:extLst>
                    <a:ext uri="{9D8B030D-6E8A-4147-A177-3AD203B41FA5}">
                      <a16:colId xmlns:a16="http://schemas.microsoft.com/office/drawing/2014/main" val="4266478671"/>
                    </a:ext>
                  </a:extLst>
                </a:gridCol>
                <a:gridCol w="837758">
                  <a:extLst>
                    <a:ext uri="{9D8B030D-6E8A-4147-A177-3AD203B41FA5}">
                      <a16:colId xmlns:a16="http://schemas.microsoft.com/office/drawing/2014/main" val="199192956"/>
                    </a:ext>
                  </a:extLst>
                </a:gridCol>
                <a:gridCol w="127652">
                  <a:extLst>
                    <a:ext uri="{9D8B030D-6E8A-4147-A177-3AD203B41FA5}">
                      <a16:colId xmlns:a16="http://schemas.microsoft.com/office/drawing/2014/main" val="1813781401"/>
                    </a:ext>
                  </a:extLst>
                </a:gridCol>
                <a:gridCol w="786045">
                  <a:extLst>
                    <a:ext uri="{9D8B030D-6E8A-4147-A177-3AD203B41FA5}">
                      <a16:colId xmlns:a16="http://schemas.microsoft.com/office/drawing/2014/main" val="2792904925"/>
                    </a:ext>
                  </a:extLst>
                </a:gridCol>
                <a:gridCol w="1041164">
                  <a:extLst>
                    <a:ext uri="{9D8B030D-6E8A-4147-A177-3AD203B41FA5}">
                      <a16:colId xmlns:a16="http://schemas.microsoft.com/office/drawing/2014/main" val="2809207898"/>
                    </a:ext>
                  </a:extLst>
                </a:gridCol>
                <a:gridCol w="1041164">
                  <a:extLst>
                    <a:ext uri="{9D8B030D-6E8A-4147-A177-3AD203B41FA5}">
                      <a16:colId xmlns:a16="http://schemas.microsoft.com/office/drawing/2014/main" val="644476720"/>
                    </a:ext>
                  </a:extLst>
                </a:gridCol>
                <a:gridCol w="1041164">
                  <a:extLst>
                    <a:ext uri="{9D8B030D-6E8A-4147-A177-3AD203B41FA5}">
                      <a16:colId xmlns:a16="http://schemas.microsoft.com/office/drawing/2014/main" val="573733119"/>
                    </a:ext>
                  </a:extLst>
                </a:gridCol>
                <a:gridCol w="1273875">
                  <a:extLst>
                    <a:ext uri="{9D8B030D-6E8A-4147-A177-3AD203B41FA5}">
                      <a16:colId xmlns:a16="http://schemas.microsoft.com/office/drawing/2014/main" val="262598550"/>
                    </a:ext>
                  </a:extLst>
                </a:gridCol>
              </a:tblGrid>
              <a:tr h="0">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Parameter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Coefficient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error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1"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Hazard Ratio*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95% 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95% 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128964"/>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Male Sex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0.39063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0.10297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14.3912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1.478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4499887"/>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56742327"/>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Black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0.11216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3.3832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0.0659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1.229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61746237"/>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0.27215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0.12109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5.0511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0.0246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1.313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608337077"/>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0.20156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0.1687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1.4275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0.2322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1.223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222861721"/>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Cholesterol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0.00113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1.5327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0.2157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6557901"/>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-0.00759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0.00365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4.3222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0.0376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169516279"/>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Systolic BP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0.01051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0.00206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25.9358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75239733"/>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HTN Med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0.0777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0.10347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0.5639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0.4527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798476233"/>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Smoking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0.35343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0.11198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9.9616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54250026"/>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Diabetes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0.36918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0.11262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10.7467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201488813"/>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0.1761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0.11869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2.2012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0.1379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02332469"/>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 history MI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0.3852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0.09207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17.5029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641680202"/>
                  </a:ext>
                </a:extLst>
              </a:tr>
              <a:tr h="19050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Ln CAC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0.23488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0.02144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120.0074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&lt;.0001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1.265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171910"/>
                  </a:ext>
                </a:extLst>
              </a:tr>
            </a:tbl>
          </a:graphicData>
        </a:graphic>
      </p:graphicFrame>
      <p:pic>
        <p:nvPicPr>
          <p:cNvPr id="52" name="Picture 51">
            <a:extLst>
              <a:ext uri="{FF2B5EF4-FFF2-40B4-BE49-F238E27FC236}">
                <a16:creationId xmlns:a16="http://schemas.microsoft.com/office/drawing/2014/main" id="{05E07467-9247-4AD5-9BE4-F12EDF049E3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324747" y="24477622"/>
            <a:ext cx="4421476" cy="3893035"/>
          </a:xfrm>
          <a:prstGeom prst="rect">
            <a:avLst/>
          </a:prstGeom>
          <a:noFill/>
          <a:ln>
            <a:noFill/>
          </a:ln>
        </p:spPr>
      </p:pic>
      <p:pic>
        <p:nvPicPr>
          <p:cNvPr id="55" name="Picture 54">
            <a:extLst>
              <a:ext uri="{FF2B5EF4-FFF2-40B4-BE49-F238E27FC236}">
                <a16:creationId xmlns:a16="http://schemas.microsoft.com/office/drawing/2014/main" id="{D6396E37-D0F6-4022-9AF3-CEFC7944607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253782" y="24426802"/>
            <a:ext cx="4887265" cy="3735306"/>
          </a:xfrm>
          <a:prstGeom prst="rect">
            <a:avLst/>
          </a:prstGeom>
          <a:noFill/>
          <a:ln>
            <a:noFill/>
          </a:ln>
        </p:spPr>
      </p:pic>
      <p:sp>
        <p:nvSpPr>
          <p:cNvPr id="58" name="TextBox 57">
            <a:extLst>
              <a:ext uri="{FF2B5EF4-FFF2-40B4-BE49-F238E27FC236}">
                <a16:creationId xmlns:a16="http://schemas.microsoft.com/office/drawing/2014/main" id="{9FB55231-11EA-4FF9-BDE9-A47E0FB163A3}"/>
              </a:ext>
            </a:extLst>
          </p:cNvPr>
          <p:cNvSpPr txBox="1"/>
          <p:nvPr/>
        </p:nvSpPr>
        <p:spPr>
          <a:xfrm>
            <a:off x="31618326" y="19115120"/>
            <a:ext cx="8204585" cy="532903"/>
          </a:xfrm>
          <a:prstGeom prst="rect">
            <a:avLst/>
          </a:prstGeom>
          <a:noFill/>
        </p:spPr>
        <p:txBody>
          <a:bodyPr wrap="square">
            <a:spAutoFit/>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Parameters used in the Astro-CHARM II model for CHD.</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68A5F1C-6FD5-4FE5-BCE5-B75E6CE3A77A}"/>
                  </a:ext>
                </a:extLst>
              </p:cNvPr>
              <p:cNvSpPr txBox="1"/>
              <p:nvPr/>
            </p:nvSpPr>
            <p:spPr>
              <a:xfrm>
                <a:off x="31725568" y="28266946"/>
                <a:ext cx="8293140" cy="1631216"/>
              </a:xfrm>
              <a:prstGeom prst="rect">
                <a:avLst/>
              </a:prstGeom>
              <a:noFill/>
            </p:spPr>
            <p:txBody>
              <a:bodyPr wrap="squar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t> given in the original code for the Astro-CHARM CHD model (dots, left). The missing data points were interpolated, an extrapolation was done at for the ages greater than 95 years (solid line, left). The numerical calculation of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𝜆</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oMath>
                </a14:m>
                <a:r>
                  <a:rPr lang="en-US" sz="2000" dirty="0"/>
                  <a:t> and the fit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0</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𝐵𝑡</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𝑡</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𝑡</m:t>
                        </m:r>
                      </m:e>
                      <m:sup>
                        <m:r>
                          <a:rPr lang="en-US" sz="2000" b="0" i="1" smtClean="0">
                            <a:latin typeface="Cambria Math" panose="02040503050406030204" pitchFamily="18" charset="0"/>
                            <a:ea typeface="Cambria Math" panose="02040503050406030204" pitchFamily="18" charset="0"/>
                          </a:rPr>
                          <m:t>3</m:t>
                        </m:r>
                      </m:sup>
                    </m:sSup>
                  </m:oMath>
                </a14:m>
                <a:r>
                  <a:rPr lang="en-US" sz="2000" dirty="0"/>
                  <a:t> are shown on the right. For verification, a numerical recalculation of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oMath>
                </a14:m>
                <a:r>
                  <a:rPr lang="en-US" sz="2000" dirty="0"/>
                  <a:t> was done (left). </a:t>
                </a:r>
              </a:p>
            </p:txBody>
          </p:sp>
        </mc:Choice>
        <mc:Fallback xmlns="">
          <p:sp>
            <p:nvSpPr>
              <p:cNvPr id="60" name="TextBox 59">
                <a:extLst>
                  <a:ext uri="{FF2B5EF4-FFF2-40B4-BE49-F238E27FC236}">
                    <a16:creationId xmlns:a16="http://schemas.microsoft.com/office/drawing/2014/main" id="{B68A5F1C-6FD5-4FE5-BCE5-B75E6CE3A77A}"/>
                  </a:ext>
                </a:extLst>
              </p:cNvPr>
              <p:cNvSpPr txBox="1">
                <a:spLocks noRot="1" noChangeAspect="1" noMove="1" noResize="1" noEditPoints="1" noAdjustHandles="1" noChangeArrowheads="1" noChangeShapeType="1" noTextEdit="1"/>
              </p:cNvSpPr>
              <p:nvPr/>
            </p:nvSpPr>
            <p:spPr>
              <a:xfrm>
                <a:off x="31725568" y="28266946"/>
                <a:ext cx="8293140" cy="1631216"/>
              </a:xfrm>
              <a:prstGeom prst="rect">
                <a:avLst/>
              </a:prstGeom>
              <a:blipFill>
                <a:blip r:embed="rId15"/>
                <a:stretch>
                  <a:fillRect l="-735" t="-2239" b="-5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4737">
                <a:extLst>
                  <a:ext uri="{FF2B5EF4-FFF2-40B4-BE49-F238E27FC236}">
                    <a16:creationId xmlns:a16="http://schemas.microsoft.com/office/drawing/2014/main" id="{C8C511FE-B8A9-487E-8A1F-643F31B4E2CD}"/>
                  </a:ext>
                </a:extLst>
              </p:cNvPr>
              <p:cNvSpPr>
                <a:spLocks noChangeArrowheads="1"/>
              </p:cNvSpPr>
              <p:nvPr/>
            </p:nvSpPr>
            <p:spPr bwMode="auto">
              <a:xfrm>
                <a:off x="983839" y="25701856"/>
                <a:ext cx="16535345" cy="39283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2" tIns="45711" rIns="91422" bIns="45711"/>
              <a:lstStyle>
                <a:lvl1pPr marL="341313" indent="-341313">
                  <a:spcBef>
                    <a:spcPct val="20000"/>
                  </a:spcBef>
                  <a:buChar char="•"/>
                  <a:tabLst>
                    <a:tab pos="9315450" algn="l"/>
                  </a:tabLst>
                  <a:defRPr sz="14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315450" algn="l"/>
                  </a:tabLst>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315450" algn="l"/>
                  </a:tabLst>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9pPr>
              </a:lstStyle>
              <a:p>
                <a:pPr algn="just"/>
                <a:r>
                  <a:rPr lang="en-US" altLang="en-US" sz="3200" dirty="0"/>
                  <a:t>Many CPM use Cox proportional hazard models for risk prediction. In this model, the hazard function is written as </a:t>
                </a:r>
                <a14:m>
                  <m:oMath xmlns:m="http://schemas.openxmlformats.org/officeDocument/2006/math">
                    <m:r>
                      <a:rPr lang="en-US" altLang="en-US" sz="3200" i="1" smtClean="0">
                        <a:latin typeface="Cambria Math" panose="02040503050406030204" pitchFamily="18" charset="0"/>
                        <a:ea typeface="Cambria Math" panose="02040503050406030204" pitchFamily="18" charset="0"/>
                      </a:rPr>
                      <m:t>𝜆</m:t>
                    </m:r>
                    <m:d>
                      <m:dPr>
                        <m:ctrlPr>
                          <a:rPr lang="en-US" altLang="en-US" sz="3200" b="0" i="1" smtClean="0">
                            <a:latin typeface="Cambria Math" panose="02040503050406030204" pitchFamily="18" charset="0"/>
                            <a:ea typeface="Cambria Math" panose="02040503050406030204" pitchFamily="18" charset="0"/>
                          </a:rPr>
                        </m:ctrlPr>
                      </m:dPr>
                      <m:e>
                        <m:r>
                          <a:rPr lang="en-US" altLang="en-US" sz="3200" b="0" i="1" smtClean="0">
                            <a:latin typeface="Cambria Math" panose="02040503050406030204" pitchFamily="18" charset="0"/>
                            <a:ea typeface="Cambria Math" panose="02040503050406030204" pitchFamily="18" charset="0"/>
                          </a:rPr>
                          <m:t>𝑡</m:t>
                        </m:r>
                        <m:r>
                          <a:rPr lang="en-US" altLang="en-US" sz="3200" b="0" i="1" smtClean="0">
                            <a:latin typeface="Cambria Math" panose="02040503050406030204" pitchFamily="18" charset="0"/>
                            <a:ea typeface="Cambria Math" panose="02040503050406030204" pitchFamily="18" charset="0"/>
                          </a:rPr>
                          <m:t>,</m:t>
                        </m:r>
                        <m:r>
                          <a:rPr lang="en-US" altLang="en-US" sz="3200" b="1" i="1" smtClean="0">
                            <a:latin typeface="Cambria Math" panose="02040503050406030204" pitchFamily="18" charset="0"/>
                            <a:ea typeface="Cambria Math" panose="02040503050406030204" pitchFamily="18" charset="0"/>
                          </a:rPr>
                          <m:t>𝒛</m:t>
                        </m:r>
                      </m:e>
                    </m:d>
                    <m:r>
                      <a:rPr lang="en-US" altLang="en-US" sz="3200" b="0" i="1" smtClean="0">
                        <a:latin typeface="Cambria Math" panose="02040503050406030204" pitchFamily="18" charset="0"/>
                        <a:ea typeface="Cambria Math" panose="02040503050406030204" pitchFamily="18" charset="0"/>
                      </a:rPr>
                      <m:t>=</m:t>
                    </m:r>
                    <m:sSub>
                      <m:sSubPr>
                        <m:ctrlPr>
                          <a:rPr lang="en-US" altLang="en-US" sz="3200" i="1">
                            <a:latin typeface="Cambria Math" panose="02040503050406030204" pitchFamily="18" charset="0"/>
                            <a:ea typeface="Cambria Math" panose="02040503050406030204" pitchFamily="18" charset="0"/>
                          </a:rPr>
                        </m:ctrlPr>
                      </m:sSubPr>
                      <m:e>
                        <m:r>
                          <a:rPr lang="en-US" altLang="en-US" sz="3200" i="1">
                            <a:latin typeface="Cambria Math" panose="02040503050406030204" pitchFamily="18" charset="0"/>
                            <a:ea typeface="Cambria Math" panose="02040503050406030204" pitchFamily="18" charset="0"/>
                          </a:rPr>
                          <m:t>𝜆</m:t>
                        </m:r>
                      </m:e>
                      <m:sub>
                        <m:r>
                          <a:rPr lang="en-US" altLang="en-US" sz="3200" i="1">
                            <a:latin typeface="Cambria Math" panose="02040503050406030204" pitchFamily="18" charset="0"/>
                            <a:ea typeface="Cambria Math" panose="02040503050406030204" pitchFamily="18" charset="0"/>
                          </a:rPr>
                          <m:t>0</m:t>
                        </m:r>
                      </m:sub>
                    </m:sSub>
                    <m:d>
                      <m:dPr>
                        <m:ctrlPr>
                          <a:rPr lang="en-US" altLang="en-US" sz="3200" i="1">
                            <a:latin typeface="Cambria Math" panose="02040503050406030204" pitchFamily="18" charset="0"/>
                            <a:ea typeface="Cambria Math" panose="02040503050406030204" pitchFamily="18" charset="0"/>
                          </a:rPr>
                        </m:ctrlPr>
                      </m:dPr>
                      <m:e>
                        <m:r>
                          <a:rPr lang="en-US" altLang="en-US" sz="3200" i="1">
                            <a:latin typeface="Cambria Math" panose="02040503050406030204" pitchFamily="18" charset="0"/>
                            <a:ea typeface="Cambria Math" panose="02040503050406030204" pitchFamily="18" charset="0"/>
                          </a:rPr>
                          <m:t>𝑡</m:t>
                        </m:r>
                      </m:e>
                    </m:d>
                    <m:sSup>
                      <m:sSupPr>
                        <m:ctrlPr>
                          <a:rPr lang="en-US" altLang="en-US" sz="3200" i="1" smtClean="0">
                            <a:latin typeface="Cambria Math" panose="02040503050406030204" pitchFamily="18" charset="0"/>
                            <a:ea typeface="Cambria Math" panose="02040503050406030204" pitchFamily="18" charset="0"/>
                          </a:rPr>
                        </m:ctrlPr>
                      </m:sSupPr>
                      <m:e>
                        <m:r>
                          <a:rPr lang="en-US" altLang="en-US" sz="3200" b="0" i="1" smtClean="0">
                            <a:latin typeface="Cambria Math" panose="02040503050406030204" pitchFamily="18" charset="0"/>
                            <a:ea typeface="Cambria Math" panose="02040503050406030204" pitchFamily="18" charset="0"/>
                          </a:rPr>
                          <m:t>𝑒</m:t>
                        </m:r>
                      </m:e>
                      <m:sup>
                        <m:nary>
                          <m:naryPr>
                            <m:chr m:val="∑"/>
                            <m:supHide m:val="on"/>
                            <m:ctrlPr>
                              <a:rPr lang="en-US" altLang="en-US" sz="3200" i="1" smtClean="0">
                                <a:latin typeface="Cambria Math" panose="02040503050406030204" pitchFamily="18" charset="0"/>
                                <a:ea typeface="Cambria Math" panose="02040503050406030204" pitchFamily="18" charset="0"/>
                              </a:rPr>
                            </m:ctrlPr>
                          </m:naryPr>
                          <m:sub>
                            <m:r>
                              <m:rPr>
                                <m:brk m:alnAt="7"/>
                              </m:rPr>
                              <a:rPr lang="en-US" altLang="en-US" sz="3200" b="0" i="1" smtClean="0">
                                <a:latin typeface="Cambria Math" panose="02040503050406030204" pitchFamily="18" charset="0"/>
                                <a:ea typeface="Cambria Math" panose="02040503050406030204" pitchFamily="18" charset="0"/>
                              </a:rPr>
                              <m:t>𝑖</m:t>
                            </m:r>
                          </m:sub>
                          <m:sup/>
                          <m:e>
                            <m:sSub>
                              <m:sSubPr>
                                <m:ctrlPr>
                                  <a:rPr lang="en-US" altLang="en-US" sz="3200" i="1" smtClean="0">
                                    <a:latin typeface="Cambria Math" panose="02040503050406030204" pitchFamily="18" charset="0"/>
                                    <a:ea typeface="Cambria Math" panose="02040503050406030204" pitchFamily="18" charset="0"/>
                                  </a:rPr>
                                </m:ctrlPr>
                              </m:sSubPr>
                              <m:e>
                                <m:r>
                                  <a:rPr lang="en-US" altLang="en-US" sz="3200" b="0" i="1" smtClean="0">
                                    <a:latin typeface="Cambria Math" panose="02040503050406030204" pitchFamily="18" charset="0"/>
                                    <a:ea typeface="Cambria Math" panose="02040503050406030204" pitchFamily="18" charset="0"/>
                                  </a:rPr>
                                  <m:t>𝑧</m:t>
                                </m:r>
                              </m:e>
                              <m:sub>
                                <m:r>
                                  <a:rPr lang="en-US" altLang="en-US" sz="3200" b="0" i="1" smtClean="0">
                                    <a:latin typeface="Cambria Math" panose="02040503050406030204" pitchFamily="18" charset="0"/>
                                    <a:ea typeface="Cambria Math" panose="02040503050406030204" pitchFamily="18" charset="0"/>
                                  </a:rPr>
                                  <m:t>𝑖</m:t>
                                </m:r>
                              </m:sub>
                            </m:sSub>
                            <m:sSub>
                              <m:sSubPr>
                                <m:ctrlPr>
                                  <a:rPr lang="en-US" altLang="en-US" sz="3200" i="1" smtClean="0">
                                    <a:latin typeface="Cambria Math" panose="02040503050406030204" pitchFamily="18" charset="0"/>
                                    <a:ea typeface="Cambria Math" panose="02040503050406030204" pitchFamily="18" charset="0"/>
                                  </a:rPr>
                                </m:ctrlPr>
                              </m:sSubPr>
                              <m:e>
                                <m:r>
                                  <a:rPr lang="en-US" altLang="en-US" sz="3200" i="1" smtClean="0">
                                    <a:latin typeface="Cambria Math" panose="02040503050406030204" pitchFamily="18" charset="0"/>
                                    <a:ea typeface="Cambria Math" panose="02040503050406030204" pitchFamily="18" charset="0"/>
                                  </a:rPr>
                                  <m:t>𝛽</m:t>
                                </m:r>
                              </m:e>
                              <m:sub>
                                <m:r>
                                  <a:rPr lang="en-US" altLang="en-US" sz="3200" b="0" i="1" smtClean="0">
                                    <a:latin typeface="Cambria Math" panose="02040503050406030204" pitchFamily="18" charset="0"/>
                                    <a:ea typeface="Cambria Math" panose="02040503050406030204" pitchFamily="18" charset="0"/>
                                  </a:rPr>
                                  <m:t>𝑖</m:t>
                                </m:r>
                              </m:sub>
                            </m:sSub>
                          </m:e>
                        </m:nary>
                      </m:sup>
                    </m:sSup>
                  </m:oMath>
                </a14:m>
                <a:r>
                  <a:rPr lang="en-US" altLang="en-US" sz="3200" dirty="0"/>
                  <a:t>, where the components </a:t>
                </a:r>
                <a14:m>
                  <m:oMath xmlns:m="http://schemas.openxmlformats.org/officeDocument/2006/math">
                    <m:sSub>
                      <m:sSubPr>
                        <m:ctrlPr>
                          <a:rPr lang="en-US" altLang="en-US" sz="3200" b="0" i="1" smtClean="0">
                            <a:latin typeface="Cambria Math" panose="02040503050406030204" pitchFamily="18" charset="0"/>
                          </a:rPr>
                        </m:ctrlPr>
                      </m:sSubPr>
                      <m:e>
                        <m:r>
                          <a:rPr lang="en-US" altLang="en-US" sz="3200" b="0" i="1" smtClean="0">
                            <a:latin typeface="Cambria Math" panose="02040503050406030204" pitchFamily="18" charset="0"/>
                          </a:rPr>
                          <m:t>𝑧</m:t>
                        </m:r>
                      </m:e>
                      <m:sub>
                        <m:r>
                          <a:rPr lang="en-US" altLang="en-US" sz="3200" b="0" i="1" smtClean="0">
                            <a:latin typeface="Cambria Math" panose="02040503050406030204" pitchFamily="18" charset="0"/>
                          </a:rPr>
                          <m:t>𝑖</m:t>
                        </m:r>
                      </m:sub>
                    </m:sSub>
                  </m:oMath>
                </a14:m>
                <a:r>
                  <a:rPr lang="en-US" altLang="en-US" sz="3200" dirty="0"/>
                  <a:t> of vector </a:t>
                </a:r>
                <a14:m>
                  <m:oMath xmlns:m="http://schemas.openxmlformats.org/officeDocument/2006/math">
                    <m:r>
                      <a:rPr lang="en-US" altLang="en-US" sz="3200" b="1" i="1" smtClean="0">
                        <a:latin typeface="Cambria Math" panose="02040503050406030204" pitchFamily="18" charset="0"/>
                      </a:rPr>
                      <m:t>𝒛</m:t>
                    </m:r>
                  </m:oMath>
                </a14:m>
                <a:r>
                  <a:rPr lang="en-US" altLang="en-US" sz="3200" dirty="0"/>
                  <a:t> are covariates such as risk factors or biomarkers, </a:t>
                </a:r>
                <a14:m>
                  <m:oMath xmlns:m="http://schemas.openxmlformats.org/officeDocument/2006/math">
                    <m:sSub>
                      <m:sSubPr>
                        <m:ctrlPr>
                          <a:rPr lang="en-US" altLang="en-US" sz="3200" i="1" smtClean="0">
                            <a:latin typeface="Cambria Math" panose="02040503050406030204" pitchFamily="18" charset="0"/>
                          </a:rPr>
                        </m:ctrlPr>
                      </m:sSubPr>
                      <m:e>
                        <m:r>
                          <a:rPr lang="en-US" altLang="en-US" sz="3200" i="1" smtClean="0">
                            <a:latin typeface="Cambria Math" panose="02040503050406030204" pitchFamily="18" charset="0"/>
                            <a:ea typeface="Cambria Math" panose="02040503050406030204" pitchFamily="18" charset="0"/>
                          </a:rPr>
                          <m:t>𝛽</m:t>
                        </m:r>
                      </m:e>
                      <m:sub>
                        <m:r>
                          <a:rPr lang="en-US" altLang="en-US" sz="3200" b="0" i="1" smtClean="0">
                            <a:latin typeface="Cambria Math" panose="02040503050406030204" pitchFamily="18" charset="0"/>
                          </a:rPr>
                          <m:t>𝑖</m:t>
                        </m:r>
                      </m:sub>
                    </m:sSub>
                  </m:oMath>
                </a14:m>
                <a:r>
                  <a:rPr lang="en-US" altLang="en-US" sz="3200" dirty="0"/>
                  <a:t> are regression coefficients of the model, and </a:t>
                </a:r>
                <a14:m>
                  <m:oMath xmlns:m="http://schemas.openxmlformats.org/officeDocument/2006/math">
                    <m:sSub>
                      <m:sSubPr>
                        <m:ctrlPr>
                          <a:rPr lang="en-US" altLang="en-US" sz="3200" i="1" smtClean="0">
                            <a:latin typeface="Cambria Math" panose="02040503050406030204" pitchFamily="18" charset="0"/>
                            <a:ea typeface="Cambria Math" panose="02040503050406030204" pitchFamily="18" charset="0"/>
                          </a:rPr>
                        </m:ctrlPr>
                      </m:sSubPr>
                      <m:e>
                        <m:r>
                          <a:rPr lang="en-US" altLang="en-US" sz="3200" i="1" smtClean="0">
                            <a:latin typeface="Cambria Math" panose="02040503050406030204" pitchFamily="18" charset="0"/>
                            <a:ea typeface="Cambria Math" panose="02040503050406030204" pitchFamily="18" charset="0"/>
                          </a:rPr>
                          <m:t>𝜆</m:t>
                        </m:r>
                      </m:e>
                      <m:sub>
                        <m:r>
                          <a:rPr lang="en-US" altLang="en-US" sz="3200" b="0" i="1" smtClean="0">
                            <a:latin typeface="Cambria Math" panose="02040503050406030204" pitchFamily="18" charset="0"/>
                            <a:ea typeface="Cambria Math" panose="02040503050406030204" pitchFamily="18" charset="0"/>
                          </a:rPr>
                          <m:t>0</m:t>
                        </m:r>
                      </m:sub>
                    </m:sSub>
                    <m:r>
                      <a:rPr lang="en-US" altLang="en-US" sz="3200" b="0" i="1" smtClean="0">
                        <a:latin typeface="Cambria Math" panose="02040503050406030204" pitchFamily="18" charset="0"/>
                        <a:ea typeface="Cambria Math" panose="02040503050406030204" pitchFamily="18" charset="0"/>
                      </a:rPr>
                      <m:t>(</m:t>
                    </m:r>
                    <m:r>
                      <a:rPr lang="en-US" altLang="en-US" sz="3200" b="0" i="1" smtClean="0">
                        <a:latin typeface="Cambria Math" panose="02040503050406030204" pitchFamily="18" charset="0"/>
                        <a:ea typeface="Cambria Math" panose="02040503050406030204" pitchFamily="18" charset="0"/>
                      </a:rPr>
                      <m:t>𝑡</m:t>
                    </m:r>
                    <m:r>
                      <a:rPr lang="en-US" altLang="en-US" sz="3200" b="0" i="1" smtClean="0">
                        <a:latin typeface="Cambria Math" panose="02040503050406030204" pitchFamily="18" charset="0"/>
                        <a:ea typeface="Cambria Math" panose="02040503050406030204" pitchFamily="18" charset="0"/>
                      </a:rPr>
                      <m:t>)</m:t>
                    </m:r>
                  </m:oMath>
                </a14:m>
                <a:r>
                  <a:rPr lang="en-US" altLang="en-US" sz="3200" dirty="0"/>
                  <a:t> is the baseline hazard function, which is the hazard for a population of subjects with all risk factors equal to 0. </a:t>
                </a:r>
              </a:p>
              <a:p>
                <a:pPr algn="just"/>
                <a:r>
                  <a:rPr lang="en-US" altLang="en-US" sz="3200" dirty="0"/>
                  <a:t>The survival is written as </a:t>
                </a:r>
                <a14:m>
                  <m:oMath xmlns:m="http://schemas.openxmlformats.org/officeDocument/2006/math">
                    <m:r>
                      <a:rPr lang="en-US" altLang="en-US" sz="3200" b="0" i="1" smtClean="0">
                        <a:latin typeface="Cambria Math" panose="02040503050406030204" pitchFamily="18" charset="0"/>
                      </a:rPr>
                      <m:t>𝑆</m:t>
                    </m:r>
                    <m:d>
                      <m:dPr>
                        <m:ctrlPr>
                          <a:rPr lang="en-US" altLang="en-US" sz="3200" b="0" i="1" smtClean="0">
                            <a:latin typeface="Cambria Math" panose="02040503050406030204" pitchFamily="18" charset="0"/>
                          </a:rPr>
                        </m:ctrlPr>
                      </m:dPr>
                      <m:e>
                        <m:r>
                          <a:rPr lang="en-US" altLang="en-US" sz="3200" b="0" i="1" smtClean="0">
                            <a:latin typeface="Cambria Math" panose="02040503050406030204" pitchFamily="18" charset="0"/>
                          </a:rPr>
                          <m:t>𝑡</m:t>
                        </m:r>
                      </m:e>
                      <m:e>
                        <m:r>
                          <a:rPr lang="en-US" altLang="en-US" sz="3200" b="1" i="1" smtClean="0">
                            <a:latin typeface="Cambria Math" panose="02040503050406030204" pitchFamily="18" charset="0"/>
                          </a:rPr>
                          <m:t>𝒛</m:t>
                        </m:r>
                      </m:e>
                    </m:d>
                    <m:r>
                      <a:rPr lang="en-US" altLang="en-US" sz="3200" b="0" i="1" smtClean="0">
                        <a:latin typeface="Cambria Math" panose="02040503050406030204" pitchFamily="18" charset="0"/>
                      </a:rPr>
                      <m:t>=</m:t>
                    </m:r>
                    <m:sSup>
                      <m:sSupPr>
                        <m:ctrlPr>
                          <a:rPr lang="en-US" altLang="en-US" sz="3200" b="0" i="1" smtClean="0">
                            <a:latin typeface="Cambria Math" panose="02040503050406030204" pitchFamily="18" charset="0"/>
                          </a:rPr>
                        </m:ctrlPr>
                      </m:sSupPr>
                      <m:e>
                        <m:r>
                          <a:rPr lang="en-US" altLang="en-US" sz="3200" b="0" i="1" smtClean="0">
                            <a:latin typeface="Cambria Math" panose="02040503050406030204" pitchFamily="18" charset="0"/>
                          </a:rPr>
                          <m:t>[</m:t>
                        </m:r>
                        <m:sSub>
                          <m:sSubPr>
                            <m:ctrlPr>
                              <a:rPr lang="en-US" altLang="en-US" sz="3200" b="0" i="1" smtClean="0">
                                <a:latin typeface="Cambria Math" panose="02040503050406030204" pitchFamily="18" charset="0"/>
                              </a:rPr>
                            </m:ctrlPr>
                          </m:sSubPr>
                          <m:e>
                            <m:r>
                              <a:rPr lang="en-US" altLang="en-US" sz="3200" b="0" i="1" smtClean="0">
                                <a:latin typeface="Cambria Math" panose="02040503050406030204" pitchFamily="18" charset="0"/>
                              </a:rPr>
                              <m:t>𝑆</m:t>
                            </m:r>
                          </m:e>
                          <m:sub>
                            <m:r>
                              <a:rPr lang="en-US" altLang="en-US" sz="3200" b="0" i="1" smtClean="0">
                                <a:latin typeface="Cambria Math" panose="02040503050406030204" pitchFamily="18" charset="0"/>
                              </a:rPr>
                              <m:t>0</m:t>
                            </m:r>
                          </m:sub>
                        </m:sSub>
                        <m:r>
                          <a:rPr lang="en-US" altLang="en-US" sz="3200" b="0" i="1" smtClean="0">
                            <a:latin typeface="Cambria Math" panose="02040503050406030204" pitchFamily="18" charset="0"/>
                          </a:rPr>
                          <m:t>(</m:t>
                        </m:r>
                        <m:r>
                          <a:rPr lang="en-US" altLang="en-US" sz="3200" b="0" i="1" smtClean="0">
                            <a:latin typeface="Cambria Math" panose="02040503050406030204" pitchFamily="18" charset="0"/>
                          </a:rPr>
                          <m:t>𝑡</m:t>
                        </m:r>
                        <m:r>
                          <a:rPr lang="en-US" altLang="en-US" sz="3200" b="0" i="1" smtClean="0">
                            <a:latin typeface="Cambria Math" panose="02040503050406030204" pitchFamily="18" charset="0"/>
                          </a:rPr>
                          <m:t>)]</m:t>
                        </m:r>
                      </m:e>
                      <m:sup>
                        <m:sSup>
                          <m:sSupPr>
                            <m:ctrlPr>
                              <a:rPr lang="en-US" altLang="en-US" sz="3200" i="1">
                                <a:latin typeface="Cambria Math" panose="02040503050406030204" pitchFamily="18" charset="0"/>
                                <a:ea typeface="Cambria Math" panose="02040503050406030204" pitchFamily="18" charset="0"/>
                              </a:rPr>
                            </m:ctrlPr>
                          </m:sSupPr>
                          <m:e>
                            <m:r>
                              <a:rPr lang="en-US" altLang="en-US" sz="3200" i="1">
                                <a:latin typeface="Cambria Math" panose="02040503050406030204" pitchFamily="18" charset="0"/>
                                <a:ea typeface="Cambria Math" panose="02040503050406030204" pitchFamily="18" charset="0"/>
                              </a:rPr>
                              <m:t>𝑒</m:t>
                            </m:r>
                          </m:e>
                          <m:sup>
                            <m:nary>
                              <m:naryPr>
                                <m:chr m:val="∑"/>
                                <m:supHide m:val="on"/>
                                <m:ctrlPr>
                                  <a:rPr lang="en-US" altLang="en-US" sz="3200" i="1">
                                    <a:latin typeface="Cambria Math" panose="02040503050406030204" pitchFamily="18" charset="0"/>
                                    <a:ea typeface="Cambria Math" panose="02040503050406030204" pitchFamily="18" charset="0"/>
                                  </a:rPr>
                                </m:ctrlPr>
                              </m:naryPr>
                              <m:sub>
                                <m:r>
                                  <m:rPr>
                                    <m:brk m:alnAt="7"/>
                                  </m:rPr>
                                  <a:rPr lang="en-US" altLang="en-US" sz="3200" i="1">
                                    <a:latin typeface="Cambria Math" panose="02040503050406030204" pitchFamily="18" charset="0"/>
                                    <a:ea typeface="Cambria Math" panose="02040503050406030204" pitchFamily="18" charset="0"/>
                                  </a:rPr>
                                  <m:t>𝑖</m:t>
                                </m:r>
                              </m:sub>
                              <m:sup/>
                              <m:e>
                                <m:sSub>
                                  <m:sSubPr>
                                    <m:ctrlPr>
                                      <a:rPr lang="en-US" altLang="en-US" sz="3200" i="1">
                                        <a:latin typeface="Cambria Math" panose="02040503050406030204" pitchFamily="18" charset="0"/>
                                        <a:ea typeface="Cambria Math" panose="02040503050406030204" pitchFamily="18" charset="0"/>
                                      </a:rPr>
                                    </m:ctrlPr>
                                  </m:sSubPr>
                                  <m:e>
                                    <m:r>
                                      <a:rPr lang="en-US" altLang="en-US" sz="3200" i="1">
                                        <a:latin typeface="Cambria Math" panose="02040503050406030204" pitchFamily="18" charset="0"/>
                                        <a:ea typeface="Cambria Math" panose="02040503050406030204" pitchFamily="18" charset="0"/>
                                      </a:rPr>
                                      <m:t>𝑧</m:t>
                                    </m:r>
                                  </m:e>
                                  <m:sub>
                                    <m:r>
                                      <a:rPr lang="en-US" altLang="en-US" sz="3200" i="1">
                                        <a:latin typeface="Cambria Math" panose="02040503050406030204" pitchFamily="18" charset="0"/>
                                        <a:ea typeface="Cambria Math" panose="02040503050406030204" pitchFamily="18" charset="0"/>
                                      </a:rPr>
                                      <m:t>𝑖</m:t>
                                    </m:r>
                                  </m:sub>
                                </m:sSub>
                                <m:sSub>
                                  <m:sSubPr>
                                    <m:ctrlPr>
                                      <a:rPr lang="en-US" altLang="en-US" sz="3200" i="1">
                                        <a:latin typeface="Cambria Math" panose="02040503050406030204" pitchFamily="18" charset="0"/>
                                        <a:ea typeface="Cambria Math" panose="02040503050406030204" pitchFamily="18" charset="0"/>
                                      </a:rPr>
                                    </m:ctrlPr>
                                  </m:sSubPr>
                                  <m:e>
                                    <m:r>
                                      <a:rPr lang="en-US" altLang="en-US" sz="3200" i="1">
                                        <a:latin typeface="Cambria Math" panose="02040503050406030204" pitchFamily="18" charset="0"/>
                                        <a:ea typeface="Cambria Math" panose="02040503050406030204" pitchFamily="18" charset="0"/>
                                      </a:rPr>
                                      <m:t>𝛽</m:t>
                                    </m:r>
                                  </m:e>
                                  <m:sub>
                                    <m:r>
                                      <a:rPr lang="en-US" altLang="en-US" sz="3200" i="1">
                                        <a:latin typeface="Cambria Math" panose="02040503050406030204" pitchFamily="18" charset="0"/>
                                        <a:ea typeface="Cambria Math" panose="02040503050406030204" pitchFamily="18" charset="0"/>
                                      </a:rPr>
                                      <m:t>𝑖</m:t>
                                    </m:r>
                                  </m:sub>
                                </m:sSub>
                              </m:e>
                            </m:nary>
                          </m:sup>
                        </m:sSup>
                      </m:sup>
                    </m:sSup>
                  </m:oMath>
                </a14:m>
                <a:r>
                  <a:rPr lang="en-US" altLang="en-US" sz="3200" dirty="0"/>
                  <a:t>, where </a:t>
                </a:r>
                <a14:m>
                  <m:oMath xmlns:m="http://schemas.openxmlformats.org/officeDocument/2006/math">
                    <m:sSub>
                      <m:sSubPr>
                        <m:ctrlPr>
                          <a:rPr lang="en-US" altLang="en-US" sz="3200" i="1">
                            <a:latin typeface="Cambria Math" panose="02040503050406030204" pitchFamily="18" charset="0"/>
                          </a:rPr>
                        </m:ctrlPr>
                      </m:sSubPr>
                      <m:e>
                        <m:r>
                          <a:rPr lang="en-US" altLang="en-US" sz="3200" i="1">
                            <a:latin typeface="Cambria Math" panose="02040503050406030204" pitchFamily="18" charset="0"/>
                          </a:rPr>
                          <m:t>𝑆</m:t>
                        </m:r>
                      </m:e>
                      <m:sub>
                        <m:r>
                          <a:rPr lang="en-US" altLang="en-US" sz="3200" i="1">
                            <a:latin typeface="Cambria Math" panose="02040503050406030204" pitchFamily="18" charset="0"/>
                          </a:rPr>
                          <m:t>0</m:t>
                        </m:r>
                      </m:sub>
                    </m:sSub>
                    <m:d>
                      <m:dPr>
                        <m:ctrlPr>
                          <a:rPr lang="en-US" altLang="en-US" sz="3200" i="1">
                            <a:latin typeface="Cambria Math" panose="02040503050406030204" pitchFamily="18" charset="0"/>
                          </a:rPr>
                        </m:ctrlPr>
                      </m:dPr>
                      <m:e>
                        <m:r>
                          <a:rPr lang="en-US" altLang="en-US" sz="3200" i="1">
                            <a:latin typeface="Cambria Math" panose="02040503050406030204" pitchFamily="18" charset="0"/>
                          </a:rPr>
                          <m:t>𝑡</m:t>
                        </m:r>
                      </m:e>
                    </m:d>
                    <m:r>
                      <a:rPr lang="en-US" altLang="en-US" sz="3200" b="0" i="1" smtClean="0">
                        <a:latin typeface="Cambria Math" panose="02040503050406030204" pitchFamily="18" charset="0"/>
                      </a:rPr>
                      <m:t>=</m:t>
                    </m:r>
                    <m:sSup>
                      <m:sSupPr>
                        <m:ctrlPr>
                          <a:rPr lang="en-US" altLang="en-US" sz="3200" b="0" i="1" smtClean="0">
                            <a:latin typeface="Cambria Math" panose="02040503050406030204" pitchFamily="18" charset="0"/>
                          </a:rPr>
                        </m:ctrlPr>
                      </m:sSupPr>
                      <m:e>
                        <m:r>
                          <a:rPr lang="en-US" altLang="en-US" sz="3200" b="0" i="1" smtClean="0">
                            <a:latin typeface="Cambria Math" panose="02040503050406030204" pitchFamily="18" charset="0"/>
                          </a:rPr>
                          <m:t>𝑒</m:t>
                        </m:r>
                      </m:e>
                      <m:sup>
                        <m:r>
                          <a:rPr lang="en-US" altLang="en-US" sz="3200" b="0" i="1" smtClean="0">
                            <a:latin typeface="Cambria Math" panose="02040503050406030204" pitchFamily="18" charset="0"/>
                          </a:rPr>
                          <m:t>−</m:t>
                        </m:r>
                        <m:nary>
                          <m:naryPr>
                            <m:ctrlPr>
                              <a:rPr lang="en-US" altLang="en-US" sz="3200" b="0" i="1" smtClean="0">
                                <a:latin typeface="Cambria Math" panose="02040503050406030204" pitchFamily="18" charset="0"/>
                              </a:rPr>
                            </m:ctrlPr>
                          </m:naryPr>
                          <m:sub>
                            <m:r>
                              <m:rPr>
                                <m:brk m:alnAt="23"/>
                              </m:rPr>
                              <a:rPr lang="en-US" altLang="en-US" sz="3200" b="0" i="1" smtClean="0">
                                <a:latin typeface="Cambria Math" panose="02040503050406030204" pitchFamily="18" charset="0"/>
                              </a:rPr>
                              <m:t>0</m:t>
                            </m:r>
                          </m:sub>
                          <m:sup>
                            <m:r>
                              <a:rPr lang="en-US" altLang="en-US" sz="3200" b="0" i="1" smtClean="0">
                                <a:latin typeface="Cambria Math" panose="02040503050406030204" pitchFamily="18" charset="0"/>
                              </a:rPr>
                              <m:t>𝑡</m:t>
                            </m:r>
                          </m:sup>
                          <m:e>
                            <m:sSub>
                              <m:sSubPr>
                                <m:ctrlPr>
                                  <a:rPr lang="en-US" altLang="en-US" sz="3200" b="0" i="1" smtClean="0">
                                    <a:latin typeface="Cambria Math" panose="02040503050406030204" pitchFamily="18" charset="0"/>
                                  </a:rPr>
                                </m:ctrlPr>
                              </m:sSubPr>
                              <m:e>
                                <m:r>
                                  <a:rPr lang="en-US" altLang="en-US" sz="3200" b="0" i="1" smtClean="0">
                                    <a:latin typeface="Cambria Math" panose="02040503050406030204" pitchFamily="18" charset="0"/>
                                    <a:ea typeface="Cambria Math" panose="02040503050406030204" pitchFamily="18" charset="0"/>
                                  </a:rPr>
                                  <m:t>𝜆</m:t>
                                </m:r>
                              </m:e>
                              <m:sub>
                                <m:r>
                                  <a:rPr lang="en-US" altLang="en-US" sz="3200" b="0" i="1" smtClean="0">
                                    <a:latin typeface="Cambria Math" panose="02040503050406030204" pitchFamily="18" charset="0"/>
                                  </a:rPr>
                                  <m:t>0</m:t>
                                </m:r>
                              </m:sub>
                            </m:sSub>
                            <m:d>
                              <m:dPr>
                                <m:ctrlPr>
                                  <a:rPr lang="en-US" altLang="en-US" sz="3200" b="0" i="1" smtClean="0">
                                    <a:latin typeface="Cambria Math" panose="02040503050406030204" pitchFamily="18" charset="0"/>
                                  </a:rPr>
                                </m:ctrlPr>
                              </m:dPr>
                              <m:e>
                                <m:r>
                                  <a:rPr lang="en-US" altLang="en-US" sz="3200" b="0" i="1" smtClean="0">
                                    <a:latin typeface="Cambria Math" panose="02040503050406030204" pitchFamily="18" charset="0"/>
                                  </a:rPr>
                                  <m:t>𝑢</m:t>
                                </m:r>
                              </m:e>
                            </m:d>
                            <m:r>
                              <a:rPr lang="en-US" altLang="en-US" sz="3200" b="0" i="1" smtClean="0">
                                <a:latin typeface="Cambria Math" panose="02040503050406030204" pitchFamily="18" charset="0"/>
                              </a:rPr>
                              <m:t>𝑑𝑢</m:t>
                            </m:r>
                          </m:e>
                        </m:nary>
                      </m:sup>
                    </m:sSup>
                    <m:r>
                      <a:rPr lang="en-US" altLang="en-US" sz="3200" b="0" i="0" smtClean="0">
                        <a:latin typeface="Cambria Math" panose="02040503050406030204" pitchFamily="18" charset="0"/>
                      </a:rPr>
                      <m:t>.</m:t>
                    </m:r>
                  </m:oMath>
                </a14:m>
                <a:endParaRPr lang="en-US" altLang="en-US" sz="3200" dirty="0"/>
              </a:p>
              <a:p>
                <a:pPr algn="just"/>
                <a:r>
                  <a:rPr lang="en-US" altLang="en-US" sz="3200" dirty="0"/>
                  <a:t>The hazard function calculated by the CPM and tabulated by years is used in REIC/REID calculations.</a:t>
                </a:r>
              </a:p>
            </p:txBody>
          </p:sp>
        </mc:Choice>
        <mc:Fallback xmlns="">
          <p:sp>
            <p:nvSpPr>
              <p:cNvPr id="64" name="Rectangle 4737">
                <a:extLst>
                  <a:ext uri="{FF2B5EF4-FFF2-40B4-BE49-F238E27FC236}">
                    <a16:creationId xmlns:a16="http://schemas.microsoft.com/office/drawing/2014/main" id="{C8C511FE-B8A9-487E-8A1F-643F31B4E2CD}"/>
                  </a:ext>
                </a:extLst>
              </p:cNvPr>
              <p:cNvSpPr>
                <a:spLocks noRot="1" noChangeAspect="1" noMove="1" noResize="1" noEditPoints="1" noAdjustHandles="1" noChangeArrowheads="1" noChangeShapeType="1" noTextEdit="1"/>
              </p:cNvSpPr>
              <p:nvPr/>
            </p:nvSpPr>
            <p:spPr bwMode="auto">
              <a:xfrm>
                <a:off x="983839" y="25701856"/>
                <a:ext cx="16535345" cy="3928303"/>
              </a:xfrm>
              <a:prstGeom prst="rect">
                <a:avLst/>
              </a:prstGeom>
              <a:blipFill>
                <a:blip r:embed="rId16"/>
                <a:stretch>
                  <a:fillRect l="-848" t="-2016" r="-921" b="-175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64E955FE-8E90-6BAA-B096-CBBEF230B91B}"/>
              </a:ext>
            </a:extLst>
          </p:cNvPr>
          <p:cNvSpPr/>
          <p:nvPr/>
        </p:nvSpPr>
        <p:spPr>
          <a:xfrm>
            <a:off x="323307" y="30303589"/>
            <a:ext cx="19266173" cy="9910928"/>
          </a:xfrm>
          <a:prstGeom prst="roundRect">
            <a:avLst>
              <a:gd name="adj" fmla="val 6357"/>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AB1A0DE6-4689-3931-0F34-A07AABFFEBDA}"/>
              </a:ext>
            </a:extLst>
          </p:cNvPr>
          <p:cNvSpPr txBox="1">
            <a:spLocks/>
          </p:cNvSpPr>
          <p:nvPr/>
        </p:nvSpPr>
        <p:spPr>
          <a:xfrm>
            <a:off x="798078" y="30274031"/>
            <a:ext cx="11122865" cy="1150921"/>
          </a:xfrm>
          <a:prstGeom prst="rect">
            <a:avLst/>
          </a:prstGeom>
        </p:spPr>
        <p:txBody>
          <a:bodyPr anchor="ctr"/>
          <a:lstStyle>
            <a:lvl1pPr marL="0" indent="0" algn="l" defTabSz="4023360" rtl="0" eaLnBrk="1" latinLnBrk="0" hangingPunct="1">
              <a:lnSpc>
                <a:spcPct val="90000"/>
              </a:lnSpc>
              <a:spcBef>
                <a:spcPts val="0"/>
              </a:spcBef>
              <a:spcAft>
                <a:spcPts val="600"/>
              </a:spcAft>
              <a:buFontTx/>
              <a:buNone/>
              <a:defRPr sz="4800" b="1" i="1" kern="1200">
                <a:solidFill>
                  <a:srgbClr val="002060"/>
                </a:solidFill>
                <a:latin typeface="Arial" panose="020B0604020202020204" pitchFamily="34" charset="0"/>
                <a:ea typeface="+mn-ea"/>
                <a:cs typeface="Arial" panose="020B0604020202020204" pitchFamily="34" charset="0"/>
              </a:defRPr>
            </a:lvl1pPr>
            <a:lvl2pPr marL="41275" indent="0" algn="l" defTabSz="4023360" rtl="0" eaLnBrk="1" latinLnBrk="0" hangingPunct="1">
              <a:lnSpc>
                <a:spcPct val="90000"/>
              </a:lnSpc>
              <a:spcBef>
                <a:spcPts val="2200"/>
              </a:spcBef>
              <a:buFontTx/>
              <a:buNone/>
              <a:defRPr sz="3600" kern="1200">
                <a:solidFill>
                  <a:srgbClr val="002060"/>
                </a:solidFill>
                <a:latin typeface="Arial" panose="020B0604020202020204" pitchFamily="34" charset="0"/>
                <a:ea typeface="+mn-ea"/>
                <a:cs typeface="Arial" panose="020B0604020202020204" pitchFamily="34" charset="0"/>
              </a:defRPr>
            </a:lvl2pPr>
            <a:lvl3pPr marL="4023360" indent="0" algn="l" defTabSz="4023360" rtl="0" eaLnBrk="1" latinLnBrk="0" hangingPunct="1">
              <a:lnSpc>
                <a:spcPct val="90000"/>
              </a:lnSpc>
              <a:spcBef>
                <a:spcPts val="2200"/>
              </a:spcBef>
              <a:buFontTx/>
              <a:buNone/>
              <a:defRPr sz="8800" kern="1200">
                <a:solidFill>
                  <a:schemeClr val="bg1"/>
                </a:solidFill>
                <a:latin typeface="Arial" panose="020B0604020202020204" pitchFamily="34" charset="0"/>
                <a:ea typeface="+mn-ea"/>
                <a:cs typeface="Arial" panose="020B0604020202020204" pitchFamily="34" charset="0"/>
              </a:defRPr>
            </a:lvl3pPr>
            <a:lvl4pPr marL="603504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4pPr>
            <a:lvl5pPr marL="8046720" indent="0" algn="l" defTabSz="4023360" rtl="0" eaLnBrk="1" latinLnBrk="0" hangingPunct="1">
              <a:lnSpc>
                <a:spcPct val="90000"/>
              </a:lnSpc>
              <a:spcBef>
                <a:spcPts val="2200"/>
              </a:spcBef>
              <a:buFontTx/>
              <a:buNone/>
              <a:defRPr sz="7920" kern="1200">
                <a:solidFill>
                  <a:schemeClr val="bg1"/>
                </a:solidFill>
                <a:latin typeface="Arial" panose="020B0604020202020204" pitchFamily="34" charset="0"/>
                <a:ea typeface="+mn-ea"/>
                <a:cs typeface="Arial" panose="020B0604020202020204" pitchFamily="34" charset="0"/>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a:lstStyle>
          <a:p>
            <a:r>
              <a:rPr lang="en-US" sz="5400" dirty="0"/>
              <a:t>Results</a:t>
            </a:r>
            <a:endParaRPr lang="en-US" altLang="en-US" sz="4000" dirty="0"/>
          </a:p>
        </p:txBody>
      </p:sp>
      <p:sp>
        <p:nvSpPr>
          <p:cNvPr id="9" name="Rectangle 4737">
            <a:extLst>
              <a:ext uri="{FF2B5EF4-FFF2-40B4-BE49-F238E27FC236}">
                <a16:creationId xmlns:a16="http://schemas.microsoft.com/office/drawing/2014/main" id="{E7F6FE22-5B3A-E7F9-FD1E-2AAC4DF02828}"/>
              </a:ext>
            </a:extLst>
          </p:cNvPr>
          <p:cNvSpPr>
            <a:spLocks noChangeArrowheads="1"/>
          </p:cNvSpPr>
          <p:nvPr/>
        </p:nvSpPr>
        <p:spPr bwMode="auto">
          <a:xfrm>
            <a:off x="688343" y="31099774"/>
            <a:ext cx="6856579" cy="525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marL="341313" indent="-341313">
              <a:spcBef>
                <a:spcPct val="20000"/>
              </a:spcBef>
              <a:buChar char="•"/>
              <a:tabLst>
                <a:tab pos="9315450" algn="l"/>
              </a:tabLst>
              <a:defRPr sz="14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315450" algn="l"/>
              </a:tabLst>
              <a:defRPr sz="1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315450" algn="l"/>
              </a:tabLst>
              <a:defRPr sz="11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315450" algn="l"/>
              </a:tabLst>
              <a:defRPr sz="9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315450" algn="l"/>
              </a:tabLst>
              <a:defRPr sz="9100">
                <a:solidFill>
                  <a:schemeClr val="tx1"/>
                </a:solidFill>
                <a:latin typeface="Arial" panose="020B0604020202020204" pitchFamily="34" charset="0"/>
                <a:cs typeface="Arial" panose="020B0604020202020204" pitchFamily="34" charset="0"/>
              </a:defRPr>
            </a:lvl9pPr>
          </a:lstStyle>
          <a:p>
            <a:pPr algn="just"/>
            <a:r>
              <a:rPr lang="en-US" altLang="en-US" sz="3200" dirty="0"/>
              <a:t>Mission scenario: </a:t>
            </a:r>
          </a:p>
          <a:p>
            <a:pPr algn="just"/>
            <a:r>
              <a:rPr lang="en-US" sz="3200" dirty="0">
                <a:effectLst/>
                <a:latin typeface="Calibri" panose="020F0502020204030204" pitchFamily="34" charset="0"/>
                <a:ea typeface="Calibri" panose="020F0502020204030204" pitchFamily="34" charset="0"/>
                <a:cs typeface="Arial" panose="020B0604020202020204" pitchFamily="34" charset="0"/>
              </a:rPr>
              <a:t>Exposure: 2-years exposure, year 1977, shield of aluminum, water material. The spherical shield thickness is 20 g/cm</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3200" dirty="0">
                <a:effectLst/>
                <a:latin typeface="Calibri" panose="020F0502020204030204" pitchFamily="34" charset="0"/>
                <a:ea typeface="Calibri" panose="020F0502020204030204" pitchFamily="34" charset="0"/>
                <a:cs typeface="Arial" panose="020B0604020202020204" pitchFamily="34" charset="0"/>
              </a:rPr>
              <a:t>. </a:t>
            </a:r>
          </a:p>
          <a:p>
            <a:pPr algn="just"/>
            <a:r>
              <a:rPr lang="en-US" sz="3200" dirty="0">
                <a:effectLst/>
                <a:latin typeface="Calibri" panose="020F0502020204030204" pitchFamily="34" charset="0"/>
                <a:ea typeface="Calibri" panose="020F0502020204030204" pitchFamily="34" charset="0"/>
                <a:cs typeface="Arial" panose="020B0604020202020204" pitchFamily="34" charset="0"/>
              </a:rPr>
              <a:t>Risk factors: 40 years white male, non-smoker, total cholesterol: 141 mg/dL, HDL: 67 mg/dL, no family history, no medication for hypertension, no statin.</a:t>
            </a:r>
          </a:p>
          <a:p>
            <a:pPr algn="just"/>
            <a:r>
              <a:rPr lang="en-US" altLang="en-US" sz="3200" dirty="0">
                <a:latin typeface="Calibri" panose="020F0502020204030204" pitchFamily="34" charset="0"/>
              </a:rPr>
              <a:t>The effect of individual risk factors (SBP, diabetes, HDL, and others) on the risk and REID is substantial.</a:t>
            </a:r>
            <a:endParaRPr lang="en-US" altLang="en-US" sz="3200" dirty="0"/>
          </a:p>
          <a:p>
            <a:pPr algn="just"/>
            <a:endParaRPr lang="en-US" altLang="en-US" sz="3200" dirty="0"/>
          </a:p>
        </p:txBody>
      </p:sp>
      <p:pic>
        <p:nvPicPr>
          <p:cNvPr id="12" name="Picture 11">
            <a:extLst>
              <a:ext uri="{FF2B5EF4-FFF2-40B4-BE49-F238E27FC236}">
                <a16:creationId xmlns:a16="http://schemas.microsoft.com/office/drawing/2014/main" id="{3E9EBFEB-229F-D411-5898-40C490704C0C}"/>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339033" y="34279300"/>
            <a:ext cx="3872897" cy="2961182"/>
          </a:xfrm>
          <a:prstGeom prst="rect">
            <a:avLst/>
          </a:prstGeom>
          <a:noFill/>
          <a:ln>
            <a:noFill/>
          </a:ln>
        </p:spPr>
      </p:pic>
      <p:graphicFrame>
        <p:nvGraphicFramePr>
          <p:cNvPr id="15" name="Table 14">
            <a:extLst>
              <a:ext uri="{FF2B5EF4-FFF2-40B4-BE49-F238E27FC236}">
                <a16:creationId xmlns:a16="http://schemas.microsoft.com/office/drawing/2014/main" id="{871DACE7-B99A-9DB8-CECC-CD4C6FFA2DDE}"/>
              </a:ext>
            </a:extLst>
          </p:cNvPr>
          <p:cNvGraphicFramePr>
            <a:graphicFrameLocks noGrp="1"/>
          </p:cNvGraphicFramePr>
          <p:nvPr>
            <p:extLst>
              <p:ext uri="{D42A27DB-BD31-4B8C-83A1-F6EECF244321}">
                <p14:modId xmlns:p14="http://schemas.microsoft.com/office/powerpoint/2010/main" val="2357613474"/>
              </p:ext>
            </p:extLst>
          </p:nvPr>
        </p:nvGraphicFramePr>
        <p:xfrm>
          <a:off x="8316720" y="30628274"/>
          <a:ext cx="10969812" cy="3255709"/>
        </p:xfrm>
        <a:graphic>
          <a:graphicData uri="http://schemas.openxmlformats.org/drawingml/2006/table">
            <a:tbl>
              <a:tblPr firstRow="1" firstCol="1" bandRow="1">
                <a:tableStyleId>{2D5ABB26-0587-4C30-8999-92F81FD0307C}</a:tableStyleId>
              </a:tblPr>
              <a:tblGrid>
                <a:gridCol w="2229288">
                  <a:extLst>
                    <a:ext uri="{9D8B030D-6E8A-4147-A177-3AD203B41FA5}">
                      <a16:colId xmlns:a16="http://schemas.microsoft.com/office/drawing/2014/main" val="3058571834"/>
                    </a:ext>
                  </a:extLst>
                </a:gridCol>
                <a:gridCol w="1314363">
                  <a:extLst>
                    <a:ext uri="{9D8B030D-6E8A-4147-A177-3AD203B41FA5}">
                      <a16:colId xmlns:a16="http://schemas.microsoft.com/office/drawing/2014/main" val="3921285227"/>
                    </a:ext>
                  </a:extLst>
                </a:gridCol>
                <a:gridCol w="1856540">
                  <a:extLst>
                    <a:ext uri="{9D8B030D-6E8A-4147-A177-3AD203B41FA5}">
                      <a16:colId xmlns:a16="http://schemas.microsoft.com/office/drawing/2014/main" val="2807081228"/>
                    </a:ext>
                  </a:extLst>
                </a:gridCol>
                <a:gridCol w="1856540">
                  <a:extLst>
                    <a:ext uri="{9D8B030D-6E8A-4147-A177-3AD203B41FA5}">
                      <a16:colId xmlns:a16="http://schemas.microsoft.com/office/drawing/2014/main" val="735857067"/>
                    </a:ext>
                  </a:extLst>
                </a:gridCol>
                <a:gridCol w="1467186">
                  <a:extLst>
                    <a:ext uri="{9D8B030D-6E8A-4147-A177-3AD203B41FA5}">
                      <a16:colId xmlns:a16="http://schemas.microsoft.com/office/drawing/2014/main" val="3052559298"/>
                    </a:ext>
                  </a:extLst>
                </a:gridCol>
                <a:gridCol w="2245895">
                  <a:extLst>
                    <a:ext uri="{9D8B030D-6E8A-4147-A177-3AD203B41FA5}">
                      <a16:colId xmlns:a16="http://schemas.microsoft.com/office/drawing/2014/main" val="2654154658"/>
                    </a:ext>
                  </a:extLst>
                </a:gridCol>
              </a:tblGrid>
              <a:tr h="333375">
                <a:tc>
                  <a:txBody>
                    <a:bodyPr/>
                    <a:lstStyle/>
                    <a:p>
                      <a:pPr marL="0" marR="0" algn="just">
                        <a:lnSpc>
                          <a:spcPct val="107000"/>
                        </a:lnSpc>
                        <a:spcBef>
                          <a:spcPts val="0"/>
                        </a:spcBef>
                        <a:spcAft>
                          <a:spcPts val="0"/>
                        </a:spcAft>
                      </a:pPr>
                      <a:r>
                        <a:rPr lang="en-US" sz="2000" b="1" dirty="0">
                          <a:effectLst/>
                        </a:rPr>
                        <a:t>Tissue/Endpoint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b="1" dirty="0">
                          <a:effectLst/>
                        </a:rPr>
                        <a:t>Mission dose (</a:t>
                      </a:r>
                      <a:r>
                        <a:rPr lang="en-US" sz="2000" b="1" dirty="0" err="1">
                          <a:effectLst/>
                        </a:rPr>
                        <a:t>Gy</a:t>
                      </a:r>
                      <a:r>
                        <a:rPr lang="en-US" sz="2000" b="1" dirty="0">
                          <a:effectLst/>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b="1" dirty="0">
                          <a:effectLst/>
                        </a:rPr>
                        <a:t>Mission dose equivalent (</a:t>
                      </a:r>
                      <a:r>
                        <a:rPr lang="en-US" sz="2000" b="1" dirty="0" err="1">
                          <a:effectLst/>
                        </a:rPr>
                        <a:t>Sv</a:t>
                      </a:r>
                      <a:r>
                        <a:rPr lang="en-US" sz="2000" b="1" dirty="0">
                          <a:effectLst/>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b="1" dirty="0">
                          <a:effectLst/>
                        </a:rPr>
                        <a:t>Tissue/Endpoint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b="1" dirty="0">
                          <a:effectLst/>
                        </a:rPr>
                        <a:t>Mission dose (</a:t>
                      </a:r>
                      <a:r>
                        <a:rPr lang="en-US" sz="2000" b="1" dirty="0" err="1">
                          <a:effectLst/>
                        </a:rPr>
                        <a:t>Gy</a:t>
                      </a:r>
                      <a:r>
                        <a:rPr lang="en-US" sz="2000" b="1" dirty="0">
                          <a:effectLst/>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b="1" dirty="0">
                          <a:effectLst/>
                        </a:rPr>
                        <a:t>Mission dose equivalent (</a:t>
                      </a:r>
                      <a:r>
                        <a:rPr lang="en-US" sz="2000" b="1" dirty="0" err="1">
                          <a:effectLst/>
                        </a:rPr>
                        <a:t>Sv</a:t>
                      </a:r>
                      <a:r>
                        <a:rPr lang="en-US" sz="2000" b="1" dirty="0">
                          <a:effectLst/>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9752019"/>
                  </a:ext>
                </a:extLst>
              </a:tr>
              <a:tr h="192405">
                <a:tc>
                  <a:txBody>
                    <a:bodyPr/>
                    <a:lstStyle/>
                    <a:p>
                      <a:pPr marL="0" marR="0" algn="just">
                        <a:lnSpc>
                          <a:spcPct val="107000"/>
                        </a:lnSpc>
                        <a:spcBef>
                          <a:spcPts val="0"/>
                        </a:spcBef>
                        <a:spcAft>
                          <a:spcPts val="0"/>
                        </a:spcAft>
                      </a:pPr>
                      <a:r>
                        <a:rPr lang="en-US" sz="2000" dirty="0">
                          <a:effectLst/>
                        </a:rPr>
                        <a:t>BFO</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0.3326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0.4454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Brain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0.3267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0.8430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9253540"/>
                  </a:ext>
                </a:extLst>
              </a:tr>
              <a:tr h="192405">
                <a:tc>
                  <a:txBody>
                    <a:bodyPr/>
                    <a:lstStyle/>
                    <a:p>
                      <a:pPr marL="0" marR="0" algn="just">
                        <a:lnSpc>
                          <a:spcPct val="107000"/>
                        </a:lnSpc>
                        <a:spcBef>
                          <a:spcPts val="0"/>
                        </a:spcBef>
                        <a:spcAft>
                          <a:spcPts val="0"/>
                        </a:spcAft>
                      </a:pPr>
                      <a:r>
                        <a:rPr lang="en-US" sz="2000" dirty="0">
                          <a:effectLst/>
                        </a:rPr>
                        <a:t>stomach</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0.3326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0.7994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Thyroid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0.3301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0.8212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0326486"/>
                  </a:ext>
                </a:extLst>
              </a:tr>
              <a:tr h="192405">
                <a:tc>
                  <a:txBody>
                    <a:bodyPr/>
                    <a:lstStyle/>
                    <a:p>
                      <a:pPr marL="0" marR="0" algn="just">
                        <a:lnSpc>
                          <a:spcPct val="107000"/>
                        </a:lnSpc>
                        <a:spcBef>
                          <a:spcPts val="0"/>
                        </a:spcBef>
                        <a:spcAft>
                          <a:spcPts val="0"/>
                        </a:spcAft>
                      </a:pPr>
                      <a:r>
                        <a:rPr lang="en-US" sz="2000" dirty="0">
                          <a:effectLst/>
                        </a:rPr>
                        <a:t>Colon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0.3349</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0.8006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Skin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0.3335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0.9576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1881088"/>
                  </a:ext>
                </a:extLst>
              </a:tr>
              <a:tr h="192405">
                <a:tc>
                  <a:txBody>
                    <a:bodyPr/>
                    <a:lstStyle/>
                    <a:p>
                      <a:pPr marL="0" marR="0" algn="just">
                        <a:lnSpc>
                          <a:spcPct val="107000"/>
                        </a:lnSpc>
                        <a:spcBef>
                          <a:spcPts val="0"/>
                        </a:spcBef>
                        <a:spcAft>
                          <a:spcPts val="0"/>
                        </a:spcAft>
                      </a:pPr>
                      <a:r>
                        <a:rPr lang="en-US" sz="2000" dirty="0">
                          <a:effectLst/>
                        </a:rPr>
                        <a:t>Liver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0.3325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0.7973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Remainder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0.3327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0.7996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3116484"/>
                  </a:ext>
                </a:extLst>
              </a:tr>
              <a:tr h="192405">
                <a:tc>
                  <a:txBody>
                    <a:bodyPr/>
                    <a:lstStyle/>
                    <a:p>
                      <a:pPr marL="0" marR="0" algn="just">
                        <a:lnSpc>
                          <a:spcPct val="107000"/>
                        </a:lnSpc>
                        <a:spcBef>
                          <a:spcPts val="0"/>
                        </a:spcBef>
                        <a:spcAft>
                          <a:spcPts val="0"/>
                        </a:spcAft>
                      </a:pPr>
                      <a:r>
                        <a:rPr lang="en-US" sz="2000" dirty="0">
                          <a:effectLst/>
                        </a:rPr>
                        <a:t>Bladder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0.3342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0.7907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Prostate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0.3337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0.7854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4792632"/>
                  </a:ext>
                </a:extLst>
              </a:tr>
              <a:tr h="192405">
                <a:tc>
                  <a:txBody>
                    <a:bodyPr/>
                    <a:lstStyle/>
                    <a:p>
                      <a:pPr marL="0" marR="0" algn="just">
                        <a:lnSpc>
                          <a:spcPct val="107000"/>
                        </a:lnSpc>
                        <a:spcBef>
                          <a:spcPts val="0"/>
                        </a:spcBef>
                        <a:spcAft>
                          <a:spcPts val="0"/>
                        </a:spcAft>
                      </a:pPr>
                      <a:r>
                        <a:rPr lang="en-US" sz="2000" dirty="0">
                          <a:effectLst/>
                        </a:rPr>
                        <a:t>Lungs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0.3292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0.8248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CHD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0.3326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0.5444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68455208"/>
                  </a:ext>
                </a:extLst>
              </a:tr>
              <a:tr h="183515">
                <a:tc>
                  <a:txBody>
                    <a:bodyPr/>
                    <a:lstStyle/>
                    <a:p>
                      <a:pPr marL="0" marR="0" algn="just">
                        <a:lnSpc>
                          <a:spcPct val="107000"/>
                        </a:lnSpc>
                        <a:spcBef>
                          <a:spcPts val="0"/>
                        </a:spcBef>
                        <a:spcAft>
                          <a:spcPts val="0"/>
                        </a:spcAft>
                      </a:pPr>
                      <a:r>
                        <a:rPr lang="en-US" sz="2000" dirty="0">
                          <a:effectLst/>
                        </a:rPr>
                        <a:t>Esophagus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0.3308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0.7993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Stroke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0.3326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dirty="0">
                          <a:effectLst/>
                        </a:rPr>
                        <a:t>0.5444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05255"/>
                  </a:ext>
                </a:extLst>
              </a:tr>
              <a:tr h="223520">
                <a:tc>
                  <a:txBody>
                    <a:bodyPr/>
                    <a:lstStyle/>
                    <a:p>
                      <a:pPr marL="0" marR="0" algn="just">
                        <a:lnSpc>
                          <a:spcPct val="107000"/>
                        </a:lnSpc>
                        <a:spcBef>
                          <a:spcPts val="0"/>
                        </a:spcBef>
                        <a:spcAft>
                          <a:spcPts val="0"/>
                        </a:spcAft>
                      </a:pPr>
                      <a:r>
                        <a:rPr lang="en-US" sz="2000" dirty="0">
                          <a:effectLst/>
                        </a:rPr>
                        <a:t>Oral cavity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0.3301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0.8212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1386632"/>
                  </a:ext>
                </a:extLst>
              </a:tr>
            </a:tbl>
          </a:graphicData>
        </a:graphic>
      </p:graphicFrame>
      <p:sp>
        <p:nvSpPr>
          <p:cNvPr id="19" name="TextBox 18">
            <a:extLst>
              <a:ext uri="{FF2B5EF4-FFF2-40B4-BE49-F238E27FC236}">
                <a16:creationId xmlns:a16="http://schemas.microsoft.com/office/drawing/2014/main" id="{3544E7B8-EB65-4FC5-A06F-A43FB9C3B1F8}"/>
              </a:ext>
            </a:extLst>
          </p:cNvPr>
          <p:cNvSpPr txBox="1"/>
          <p:nvPr/>
        </p:nvSpPr>
        <p:spPr>
          <a:xfrm>
            <a:off x="15715804" y="34024002"/>
            <a:ext cx="569387" cy="369332"/>
          </a:xfrm>
          <a:prstGeom prst="rect">
            <a:avLst/>
          </a:prstGeom>
          <a:noFill/>
        </p:spPr>
        <p:txBody>
          <a:bodyPr wrap="none" rtlCol="0">
            <a:spAutoFit/>
          </a:bodyPr>
          <a:lstStyle/>
          <a:p>
            <a:r>
              <a:rPr lang="en-US" dirty="0"/>
              <a:t>HDL</a:t>
            </a:r>
          </a:p>
        </p:txBody>
      </p:sp>
      <p:sp>
        <p:nvSpPr>
          <p:cNvPr id="20" name="TextBox 19">
            <a:extLst>
              <a:ext uri="{FF2B5EF4-FFF2-40B4-BE49-F238E27FC236}">
                <a16:creationId xmlns:a16="http://schemas.microsoft.com/office/drawing/2014/main" id="{6368E136-3442-BB93-E03A-02215E282FCD}"/>
              </a:ext>
            </a:extLst>
          </p:cNvPr>
          <p:cNvSpPr txBox="1"/>
          <p:nvPr/>
        </p:nvSpPr>
        <p:spPr>
          <a:xfrm>
            <a:off x="11974409" y="34049608"/>
            <a:ext cx="1006494" cy="369332"/>
          </a:xfrm>
          <a:prstGeom prst="rect">
            <a:avLst/>
          </a:prstGeom>
          <a:noFill/>
        </p:spPr>
        <p:txBody>
          <a:bodyPr wrap="none" rtlCol="0">
            <a:spAutoFit/>
          </a:bodyPr>
          <a:lstStyle/>
          <a:p>
            <a:r>
              <a:rPr lang="en-US" dirty="0"/>
              <a:t>Diabetes</a:t>
            </a:r>
          </a:p>
        </p:txBody>
      </p:sp>
      <p:sp>
        <p:nvSpPr>
          <p:cNvPr id="21" name="TextBox 20">
            <a:extLst>
              <a:ext uri="{FF2B5EF4-FFF2-40B4-BE49-F238E27FC236}">
                <a16:creationId xmlns:a16="http://schemas.microsoft.com/office/drawing/2014/main" id="{4DFD4CE8-173C-D35E-EC3F-27546A2CC0AF}"/>
              </a:ext>
            </a:extLst>
          </p:cNvPr>
          <p:cNvSpPr txBox="1"/>
          <p:nvPr/>
        </p:nvSpPr>
        <p:spPr>
          <a:xfrm>
            <a:off x="8533444" y="33938672"/>
            <a:ext cx="534121" cy="369332"/>
          </a:xfrm>
          <a:prstGeom prst="rect">
            <a:avLst/>
          </a:prstGeom>
          <a:noFill/>
        </p:spPr>
        <p:txBody>
          <a:bodyPr wrap="none" rtlCol="0">
            <a:spAutoFit/>
          </a:bodyPr>
          <a:lstStyle/>
          <a:p>
            <a:r>
              <a:rPr lang="en-US" dirty="0"/>
              <a:t>SBP</a:t>
            </a:r>
          </a:p>
        </p:txBody>
      </p:sp>
      <p:pic>
        <p:nvPicPr>
          <p:cNvPr id="22" name="Picture 21" descr="Chart, line chart&#10;&#10;Description automatically generated">
            <a:extLst>
              <a:ext uri="{FF2B5EF4-FFF2-40B4-BE49-F238E27FC236}">
                <a16:creationId xmlns:a16="http://schemas.microsoft.com/office/drawing/2014/main" id="{80FE41C9-8380-42C8-B764-4A640BDA37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96473" y="34246494"/>
            <a:ext cx="3936049" cy="3012007"/>
          </a:xfrm>
          <a:prstGeom prst="rect">
            <a:avLst/>
          </a:prstGeom>
        </p:spPr>
      </p:pic>
      <p:pic>
        <p:nvPicPr>
          <p:cNvPr id="26" name="Picture 25" descr="Chart, bar chart&#10;&#10;Description automatically generated">
            <a:extLst>
              <a:ext uri="{FF2B5EF4-FFF2-40B4-BE49-F238E27FC236}">
                <a16:creationId xmlns:a16="http://schemas.microsoft.com/office/drawing/2014/main" id="{00BBB8E7-4088-7414-404A-32BAD3AA738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89873" y="37171754"/>
            <a:ext cx="3936050" cy="3012008"/>
          </a:xfrm>
          <a:prstGeom prst="rect">
            <a:avLst/>
          </a:prstGeom>
        </p:spPr>
      </p:pic>
      <p:pic>
        <p:nvPicPr>
          <p:cNvPr id="28" name="Picture 27" descr="Chart, bar chart&#10;&#10;Description automatically generated">
            <a:extLst>
              <a:ext uri="{FF2B5EF4-FFF2-40B4-BE49-F238E27FC236}">
                <a16:creationId xmlns:a16="http://schemas.microsoft.com/office/drawing/2014/main" id="{B27018DE-683F-2D71-70D4-A504254B821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50574" y="37154061"/>
            <a:ext cx="3963304" cy="3032864"/>
          </a:xfrm>
          <a:prstGeom prst="rect">
            <a:avLst/>
          </a:prstGeom>
        </p:spPr>
      </p:pic>
      <p:pic>
        <p:nvPicPr>
          <p:cNvPr id="30" name="Picture 29" descr="Chart, line chart&#10;&#10;Description automatically generated">
            <a:extLst>
              <a:ext uri="{FF2B5EF4-FFF2-40B4-BE49-F238E27FC236}">
                <a16:creationId xmlns:a16="http://schemas.microsoft.com/office/drawing/2014/main" id="{648801DF-F88C-3E4E-906D-0D90C03AAC4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027628" y="34303986"/>
            <a:ext cx="3873456" cy="2964109"/>
          </a:xfrm>
          <a:prstGeom prst="rect">
            <a:avLst/>
          </a:prstGeom>
        </p:spPr>
      </p:pic>
      <p:pic>
        <p:nvPicPr>
          <p:cNvPr id="32" name="Picture 31" descr="Chart, bar chart&#10;&#10;Description automatically generated">
            <a:extLst>
              <a:ext uri="{FF2B5EF4-FFF2-40B4-BE49-F238E27FC236}">
                <a16:creationId xmlns:a16="http://schemas.microsoft.com/office/drawing/2014/main" id="{34AD0FA3-C7E9-7965-6F4C-566D7CFA064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027628" y="37229357"/>
            <a:ext cx="3869631" cy="2961182"/>
          </a:xfrm>
          <a:prstGeom prst="rect">
            <a:avLst/>
          </a:prstGeom>
        </p:spPr>
      </p:pic>
    </p:spTree>
    <p:extLst>
      <p:ext uri="{BB962C8B-B14F-4D97-AF65-F5344CB8AC3E}">
        <p14:creationId xmlns:p14="http://schemas.microsoft.com/office/powerpoint/2010/main" val="2211050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ubPress Document" ma:contentTypeID="0x0101007A1EED61ED555541BBE9EFB66D0CA894" ma:contentTypeVersion="108" ma:contentTypeDescription="Create a new document." ma:contentTypeScope="" ma:versionID="12fb321781d055e1a2215b5a02b229d3">
  <xsd:schema xmlns:xsd="http://www.w3.org/2001/XMLSchema" xmlns:xs="http://www.w3.org/2001/XMLSchema" xmlns:p="http://schemas.microsoft.com/office/2006/metadata/properties" xmlns:ns1="http://schemas.microsoft.com/sharepoint/v3" xmlns:ns2="329331cb-5daf-4852-9d8b-5e74950c0d54" xmlns:ns3="29c68d2c-46c4-4be8-b3d0-d0b3b93f3a23" xmlns:ns4="9e14bc9f-d43a-4562-9a47-6bccc43a8b23" targetNamespace="http://schemas.microsoft.com/office/2006/metadata/properties" ma:root="true" ma:fieldsID="c8500fab023050e78d475e612f21af8e" ns1:_="" ns2:_="" ns3:_="" ns4:_="">
    <xsd:import namespace="http://schemas.microsoft.com/sharepoint/v3"/>
    <xsd:import namespace="329331cb-5daf-4852-9d8b-5e74950c0d54"/>
    <xsd:import namespace="29c68d2c-46c4-4be8-b3d0-d0b3b93f3a23"/>
    <xsd:import namespace="9e14bc9f-d43a-4562-9a47-6bccc43a8b23"/>
    <xsd:element name="properties">
      <xsd:complexType>
        <xsd:sequence>
          <xsd:element name="documentManagement">
            <xsd:complexType>
              <xsd:all>
                <xsd:element ref="ns1:PublishingStartDate" minOccurs="0"/>
                <xsd:element ref="ns1:PublishingExpirationDate" minOccurs="0"/>
                <xsd:element ref="ns2:SharedWithUsers" minOccurs="0"/>
                <xsd:element ref="ns3:Stage" minOccurs="0"/>
                <xsd:element ref="ns3:Technical_x0020_Editor" minOccurs="0"/>
                <xsd:element ref="ns3:TRA_x0020_Status" minOccurs="0"/>
                <xsd:element ref="ns3:TERA_x0020_Status" minOccurs="0"/>
                <xsd:element ref="ns3:EC_x0020_Status" minOccurs="0"/>
                <xsd:element ref="ns3:TOM_x002f_Manage_x0020_Choice" minOccurs="0"/>
                <xsd:element ref="ns3:StartDate" minOccurs="0"/>
                <xsd:element ref="ns3:Start_x0020_Pubpress" minOccurs="0"/>
                <xsd:element ref="ns3:Restart_x0020_PubPress" minOccurs="0"/>
                <xsd:element ref="ns3:Author0" minOccurs="0"/>
                <xsd:element ref="ns3:PubManager" minOccurs="0"/>
                <xsd:element ref="ns1:DocumentSetDescription" minOccurs="0"/>
                <xsd:element ref="ns3:All_x0020_Other_x0020_Authors_x0020_and_x0020_Agency_x002f_Company" minOccurs="0"/>
                <xsd:element ref="ns3:Charge_x0020_Number" minOccurs="0"/>
                <xsd:element ref="ns3:Contain_x0020_detail_x0020_design_x002c__x0020_development_x002c__x0020_manufacturing_x0020_or_x0020_production_x0020_data" minOccurs="0"/>
                <xsd:element ref="ns3:Contract_x0020_Number" minOccurs="0"/>
                <xsd:element ref="ns3:Distributed_x0020_Limitations" minOccurs="0"/>
                <xsd:element ref="ns3:DocSetID" minOccurs="0"/>
                <xsd:element ref="ns3:Responsible_x0020_Organization" minOccurs="0"/>
                <xsd:element ref="ns3:Publication_x0020_or_x0020_Organization" minOccurs="0"/>
                <xsd:element ref="ns3:Website" minOccurs="0"/>
                <xsd:element ref="ns3:Support_x0020_the_x0020_following_x0020_NASA_x0020_Program" minOccurs="0"/>
                <xsd:element ref="ns3:Support_x0020_the_x0020_following_x0020_NASA_x0020_Program_x0020_Other" minOccurs="0"/>
                <xsd:element ref="ns3:Related_x0020_to_x0020_military_x0020_application" minOccurs="0"/>
                <xsd:element ref="ns3:Explain_x0020_information_x0020_contain_x0020_detail_x0020_design_x002c__x0020_development_x002c__x0020_manufacturing_x0020_or_x0020_production_x0020_data" minOccurs="0"/>
                <xsd:element ref="ns3:Limited_x0020_until_x0020_Date" minOccurs="0"/>
                <xsd:element ref="ns3:Requested_x0020_review_x0020_by_x0020_date" minOccurs="0"/>
                <xsd:element ref="ns3:TRA" minOccurs="0"/>
                <xsd:element ref="ns3:EC" minOccurs="0"/>
                <xsd:element ref="ns3:TOM_x002f_Manager" minOccurs="0"/>
                <xsd:element ref="ns3:Primary_x0020_Admin" minOccurs="0"/>
                <xsd:element ref="ns3:Author_x0020_Status" minOccurs="0"/>
                <xsd:element ref="ns3:TERA" minOccurs="0"/>
                <xsd:element ref="ns2:TaxKeywordTaxHTField" minOccurs="0"/>
                <xsd:element ref="ns2:TaxCatchAll" minOccurs="0"/>
                <xsd:element ref="ns3:Are_x0020_you_x0020_ready_x0020_to_x0020_Start_x0020_PubPress" minOccurs="0"/>
                <xsd:element ref="ns3:Send_x0020_Emails" minOccurs="0"/>
                <xsd:element ref="ns3:Restart_x0020_Workflows" minOccurs="0"/>
                <xsd:element ref="ns1:LargeFileSize" minOccurs="0"/>
                <xsd:element ref="ns4:D38D7918E8D62_DiskName" minOccurs="0"/>
                <xsd:element ref="ns1:FileShareFlag" minOccurs="0"/>
                <xsd:element ref="ns3:TERA0"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DocumentSetDescription" ma:index="24" nillable="true" ma:displayName="Description" ma:description="A description of the Document Set" ma:internalName="DocumentSetDescription">
      <xsd:simpleType>
        <xsd:restriction base="dms:Note"/>
      </xsd:simpleType>
    </xsd:element>
    <xsd:element name="LargeFileSize" ma:index="54" nillable="true" ma:displayName="Linked File Size" ma:hidden="true" ma:internalName="LargeFileSize">
      <xsd:simpleType>
        <xsd:restriction base="dms:Note">
          <xsd:maxLength value="255"/>
        </xsd:restriction>
      </xsd:simpleType>
    </xsd:element>
    <xsd:element name="FileShareFlag" ma:index="56" nillable="true" ma:displayName="File Share Flag" ma:default="0.0" ma:hidden="true" ma:internalName="_x0024_Resources_x003a_FSDLResources_x002c_VDL_FileShareFlag_x003b_" ma:readOnly="true">
      <xsd:simpleType>
        <xsd:restriction base="dms:Number"/>
      </xsd:simpleType>
    </xsd:element>
    <xsd:element name="_dlc_Exempt" ma:index="58" nillable="true" ma:displayName="Exempt from Policy" ma:hidden="true" ma:internalName="_dlc_Exempt" ma:readOnly="true">
      <xsd:simpleType>
        <xsd:restriction base="dms:Unknown"/>
      </xsd:simpleType>
    </xsd:element>
    <xsd:element name="_dlc_ExpireDateSaved" ma:index="59" nillable="true" ma:displayName="Original Expiration Date" ma:hidden="true" ma:internalName="_dlc_ExpireDateSaved" ma:readOnly="true">
      <xsd:simpleType>
        <xsd:restriction base="dms:DateTime"/>
      </xsd:simpleType>
    </xsd:element>
    <xsd:element name="_dlc_ExpireDate" ma:index="60"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29331cb-5daf-4852-9d8b-5e74950c0d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48" nillable="true" ma:taxonomy="true" ma:internalName="TaxKeywordTaxHTField" ma:taxonomyFieldName="TaxKeyword" ma:displayName="Enterprise Keywords" ma:fieldId="{23f27201-bee3-471e-b2e7-b64fd8b7ca38}" ma:taxonomyMulti="true" ma:sspId="6cc82dbc-69a5-4e8a-bdbd-5a288e1e957c" ma:termSetId="00000000-0000-0000-0000-000000000000" ma:anchorId="00000000-0000-0000-0000-000000000000" ma:open="true" ma:isKeyword="true">
      <xsd:complexType>
        <xsd:sequence>
          <xsd:element ref="pc:Terms" minOccurs="0" maxOccurs="1"/>
        </xsd:sequence>
      </xsd:complexType>
    </xsd:element>
    <xsd:element name="TaxCatchAll" ma:index="49" nillable="true" ma:displayName="Taxonomy Catch All Column" ma:hidden="true" ma:list="{b26f93dc-6902-4512-91f8-166d4558bc6f}" ma:internalName="TaxCatchAll" ma:showField="CatchAllData" ma:web="329331cb-5daf-4852-9d8b-5e74950c0d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c68d2c-46c4-4be8-b3d0-d0b3b93f3a23" elementFormDefault="qualified">
    <xsd:import namespace="http://schemas.microsoft.com/office/2006/documentManagement/types"/>
    <xsd:import namespace="http://schemas.microsoft.com/office/infopath/2007/PartnerControls"/>
    <xsd:element name="Stage" ma:index="11" nillable="true" ma:displayName="Stage" ma:default="TRA" ma:format="Dropdown" ma:internalName="Stage">
      <xsd:simpleType>
        <xsd:restriction base="dms:Choice">
          <xsd:enumeration value="TRA"/>
          <xsd:enumeration value="Author TRA"/>
          <xsd:enumeration value="TERA"/>
          <xsd:enumeration value="Author TERA"/>
          <xsd:enumeration value="EC"/>
          <xsd:enumeration value="Rejected"/>
          <xsd:enumeration value="Author EC"/>
          <xsd:enumeration value="TOM"/>
          <xsd:enumeration value="Approved"/>
        </xsd:restriction>
      </xsd:simpleType>
    </xsd:element>
    <xsd:element name="Technical_x0020_Editor" ma:index="14" nillable="true" ma:displayName="TR Personnel" ma:default="jeannie.l.nillen@nasa.gov" ma:description="" ma:format="Dropdown" ma:hidden="true" ma:internalName="Technical_x0020_Editor" ma:readOnly="false">
      <xsd:simpleType>
        <xsd:restriction base="dms:Choice">
          <xsd:enumeration value="jeannie.l.nillen@nasa.gov"/>
          <xsd:enumeration value="kamel.a.takla@nasa.gov"/>
        </xsd:restriction>
      </xsd:simpleType>
    </xsd:element>
    <xsd:element name="TRA_x0020_Status" ma:index="15" nillable="true" ma:displayName="TRA Status" ma:description="" ma:format="Dropdown" ma:internalName="TRA_x0020_Status">
      <xsd:simpleType>
        <xsd:restriction base="dms:Choice">
          <xsd:enumeration value="Approved"/>
          <xsd:enumeration value="Approved with Redline"/>
        </xsd:restriction>
      </xsd:simpleType>
    </xsd:element>
    <xsd:element name="TERA_x0020_Status" ma:index="16" nillable="true" ma:displayName="TERA Status" ma:description="" ma:format="Dropdown" ma:internalName="TERA_x0020_Status">
      <xsd:simpleType>
        <xsd:restriction base="dms:Choice">
          <xsd:enumeration value="Approved"/>
          <xsd:enumeration value="Approved with Redline"/>
        </xsd:restriction>
      </xsd:simpleType>
    </xsd:element>
    <xsd:element name="EC_x0020_Status" ma:index="17" nillable="true" ma:displayName="EC Status" ma:description="" ma:format="Dropdown" ma:internalName="EC_x0020_Status">
      <xsd:simpleType>
        <xsd:restriction base="dms:Choice">
          <xsd:enumeration value="Approved"/>
          <xsd:enumeration value="Approved with Redline"/>
        </xsd:restriction>
      </xsd:simpleType>
    </xsd:element>
    <xsd:element name="TOM_x002f_Manage_x0020_Choice" ma:index="18" nillable="true" ma:displayName="TOM/Manage Status" ma:description="Only Stakeholder that can reject" ma:format="Dropdown" ma:internalName="TOM_x002f_Manage_x0020_Choice">
      <xsd:simpleType>
        <xsd:restriction base="dms:Choice">
          <xsd:enumeration value="Approved"/>
          <xsd:enumeration value="Reject"/>
        </xsd:restriction>
      </xsd:simpleType>
    </xsd:element>
    <xsd:element name="StartDate" ma:index="19" nillable="true" ma:displayName="StartDate" ma:description="Day Workflow Started" ma:format="DateOnly" ma:internalName="StartDate">
      <xsd:simpleType>
        <xsd:restriction base="dms:DateTime"/>
      </xsd:simpleType>
    </xsd:element>
    <xsd:element name="Start_x0020_Pubpress" ma:index="20" nillable="true" ma:displayName="Pubpress Start" ma:internalName="Start_x0020_Pubpress">
      <xsd:complexType>
        <xsd:complexContent>
          <xsd:extension base="dms:URL">
            <xsd:sequence>
              <xsd:element name="Url" type="dms:ValidUrl" minOccurs="0" nillable="true"/>
              <xsd:element name="Description" type="xsd:string" nillable="true"/>
            </xsd:sequence>
          </xsd:extension>
        </xsd:complexContent>
      </xsd:complexType>
    </xsd:element>
    <xsd:element name="Restart_x0020_PubPress" ma:index="21" nillable="true" ma:displayName="Reset PubPress Fields" ma:internalName="Restart_x0020_PubPress">
      <xsd:complexType>
        <xsd:complexContent>
          <xsd:extension base="dms:URL">
            <xsd:sequence>
              <xsd:element name="Url" type="dms:ValidUrl" minOccurs="0" nillable="true"/>
              <xsd:element name="Description" type="xsd:string" nillable="true"/>
            </xsd:sequence>
          </xsd:extension>
        </xsd:complexContent>
      </xsd:complexType>
    </xsd:element>
    <xsd:element name="Author0" ma:index="22" nillable="true" ma:displayName="Author" ma:description="" ma:hidden="true" ma:list="UserInfo" ma:SharePointGroup="0" ma:internalName="Author0" ma:readOnly="false" ma:showField="User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Manager" ma:index="23" nillable="true" ma:displayName="PubManager" ma:internalName="PubManager">
      <xsd:complexType>
        <xsd:complexContent>
          <xsd:extension base="dms:URL">
            <xsd:sequence>
              <xsd:element name="Url" type="dms:ValidUrl" minOccurs="0" nillable="true"/>
              <xsd:element name="Description" type="xsd:string" nillable="true"/>
            </xsd:sequence>
          </xsd:extension>
        </xsd:complexContent>
      </xsd:complexType>
    </xsd:element>
    <xsd:element name="All_x0020_Other_x0020_Authors_x0020_and_x0020_Agency_x002f_Company" ma:index="25" nillable="true" ma:displayName="All Other Authors and Agency/Company" ma:internalName="All_x0020_Other_x0020_Authors_x0020_and_x0020_Agency_x002f_Company">
      <xsd:simpleType>
        <xsd:restriction base="dms:Note">
          <xsd:maxLength value="255"/>
        </xsd:restriction>
      </xsd:simpleType>
    </xsd:element>
    <xsd:element name="Charge_x0020_Number" ma:index="26" nillable="true" ma:displayName="Charge Number" ma:hidden="true" ma:internalName="Charge_x0020_Number" ma:readOnly="false">
      <xsd:simpleType>
        <xsd:restriction base="dms:Text">
          <xsd:maxLength value="255"/>
        </xsd:restriction>
      </xsd:simpleType>
    </xsd:element>
    <xsd:element name="Contain_x0020_detail_x0020_design_x002c__x0020_development_x002c__x0020_manufacturing_x0020_or_x0020_production_x0020_data" ma:index="27" nillable="true" ma:displayName="Contain detail design, development, manufacturing or production data" ma:description="Pertains to Export Control" ma:format="Dropdown" ma:internalName="Contain_x0020_detail_x0020_design_x002c__x0020_development_x002c__x0020_manufacturing_x0020_or_x0020_production_x0020_data">
      <xsd:simpleType>
        <xsd:restriction base="dms:Choice">
          <xsd:enumeration value="Yes"/>
          <xsd:enumeration value="No"/>
        </xsd:restriction>
      </xsd:simpleType>
    </xsd:element>
    <xsd:element name="Contract_x0020_Number" ma:index="28" nillable="true" ma:displayName="Contract or Grant Number" ma:internalName="Contract_x0020_Number">
      <xsd:simpleType>
        <xsd:restriction base="dms:Text">
          <xsd:maxLength value="255"/>
        </xsd:restriction>
      </xsd:simpleType>
    </xsd:element>
    <xsd:element name="Distributed_x0020_Limitations" ma:index="29" nillable="true" ma:displayName="Distributed Limitations" ma:format="Dropdown" ma:internalName="Distributed_x0020_Limitations">
      <xsd:simpleType>
        <xsd:restriction base="dms:Choice">
          <xsd:enumeration value="U.S. Government agencies/agency contractors only"/>
          <xsd:enumeration value="U.S. Government agencies only"/>
          <xsd:enumeration value="NASA personnel and NASA contractors only"/>
          <xsd:enumeration value="NASA contractors and U.S. Government only"/>
          <xsd:enumeration value="NASA personnel only"/>
          <xsd:enumeration value="U.S. persons with a need to know and signed NDA"/>
          <xsd:enumeration value="Available only with the approval of issuing office"/>
          <xsd:enumeration value="Limited until date (mm/dd/yy)"/>
          <xsd:enumeration value="Publicly Available – No Limitations/Restrictions"/>
          <xsd:enumeration value="Only the Publisher"/>
          <xsd:enumeration value="Available only with the approval of the author"/>
        </xsd:restriction>
      </xsd:simpleType>
    </xsd:element>
    <xsd:element name="DocSetID" ma:index="30" nillable="true" ma:displayName="DocSetID" ma:internalName="DocSetID">
      <xsd:simpleType>
        <xsd:restriction base="dms:Text">
          <xsd:maxLength value="255"/>
        </xsd:restriction>
      </xsd:simpleType>
    </xsd:element>
    <xsd:element name="Responsible_x0020_Organization" ma:index="31" nillable="true" ma:displayName="Responsible Organization" ma:default="SA (Human Health Performance Contract)" ma:format="Dropdown" ma:internalName="Responsible_x0020_Organization">
      <xsd:simpleType>
        <xsd:restriction base="dms:Choice">
          <xsd:enumeration value="SA (Human Health Performance Contract)"/>
          <xsd:enumeration value="SD (Flight and Medical Operations)"/>
          <xsd:enumeration value="SF (Human Systems and Engineering)"/>
          <xsd:enumeration value="SK (Biomedical and Environmental Research)"/>
          <xsd:enumeration value="EC3 (Crew and Thermal Systems Division)"/>
          <xsd:enumeration value="EC5  (Space Suit and Crew Survival Systems)"/>
          <xsd:enumeration value="EC7 (Tools, Equip &amp; Habit Systems)"/>
        </xsd:restriction>
      </xsd:simpleType>
    </xsd:element>
    <xsd:element name="Publication_x0020_or_x0020_Organization" ma:index="32" nillable="true" ma:displayName="Publication or Organization" ma:description="Enter journal or conference name or N/A when not applicable." ma:internalName="Publication_x0020_or_x0020_Organization">
      <xsd:simpleType>
        <xsd:restriction base="dms:Text">
          <xsd:maxLength value="255"/>
        </xsd:restriction>
      </xsd:simpleType>
    </xsd:element>
    <xsd:element name="Website" ma:index="33" nillable="true" ma:displayName="Website" ma:description="Conference or Journal Website" ma:internalName="Website">
      <xsd:simpleType>
        <xsd:restriction base="dms:Text">
          <xsd:maxLength value="255"/>
        </xsd:restriction>
      </xsd:simpleType>
    </xsd:element>
    <xsd:element name="Support_x0020_the_x0020_following_x0020_NASA_x0020_Program" ma:index="34" nillable="true" ma:displayName="Support the following NASA Program" ma:format="Dropdown" ma:internalName="Support_x0020_the_x0020_following_x0020_NASA_x0020_Program">
      <xsd:simpleType>
        <xsd:restriction base="dms:Choice">
          <xsd:enumeration value="CHS"/>
          <xsd:enumeration value="DSG"/>
          <xsd:enumeration value="HRP"/>
          <xsd:enumeration value="MPCV"/>
          <xsd:enumeration value="Other(Please Specify)"/>
        </xsd:restriction>
      </xsd:simpleType>
    </xsd:element>
    <xsd:element name="Support_x0020_the_x0020_following_x0020_NASA_x0020_Program_x0020_Other" ma:index="35" nillable="true" ma:displayName="Support the following NASA Program Other" ma:internalName="Support_x0020_the_x0020_following_x0020_NASA_x0020_Program_x0020_Other">
      <xsd:simpleType>
        <xsd:restriction base="dms:Text">
          <xsd:maxLength value="255"/>
        </xsd:restriction>
      </xsd:simpleType>
    </xsd:element>
    <xsd:element name="Related_x0020_to_x0020_military_x0020_application" ma:index="36" nillable="true" ma:displayName="Related to military application" ma:description="Pertains to ITAR" ma:format="Dropdown" ma:internalName="Related_x0020_to_x0020_military_x0020_application">
      <xsd:simpleType>
        <xsd:restriction base="dms:Choice">
          <xsd:enumeration value="Yes"/>
          <xsd:enumeration value="No"/>
        </xsd:restriction>
      </xsd:simpleType>
    </xsd:element>
    <xsd:element name="Explain_x0020_information_x0020_contain_x0020_detail_x0020_design_x002c__x0020_development_x002c__x0020_manufacturing_x0020_or_x0020_production_x0020_data" ma:index="37" nillable="true" ma:displayName="Explain" ma:description="Explain Export Control information contain detail design, development, manufacturing or production data" ma:internalName="Explain_x0020_information_x0020_contain_x0020_detail_x0020_design_x002c__x0020_development_x002c__x0020_manufacturing_x0020_or_x0020_production_x0020_data">
      <xsd:simpleType>
        <xsd:restriction base="dms:Note">
          <xsd:maxLength value="255"/>
        </xsd:restriction>
      </xsd:simpleType>
    </xsd:element>
    <xsd:element name="Limited_x0020_until_x0020_Date" ma:index="38" nillable="true" ma:displayName="Limited until Date" ma:format="DateOnly" ma:internalName="Limited_x0020_until_x0020_Date">
      <xsd:simpleType>
        <xsd:restriction base="dms:DateTime"/>
      </xsd:simpleType>
    </xsd:element>
    <xsd:element name="Requested_x0020_review_x0020_by_x0020_date" ma:index="39" nillable="true" ma:displayName="Author Need By" ma:description="The Date the author needs the PubPress completed by." ma:format="DateOnly" ma:internalName="Requested_x0020_review_x0020_by_x0020_date">
      <xsd:simpleType>
        <xsd:restriction base="dms:DateTime"/>
      </xsd:simpleType>
    </xsd:element>
    <xsd:element name="TRA" ma:index="40" nillable="true" ma:displayName="Technical Reviewer (TRA )" ma:description="" ma:hidden="true" ma:list="UserInfo" ma:SharePointGroup="0" ma:internalName="TRA"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 ma:index="41" nillable="true" ma:displayName="EC" ma:description="" ma:hidden="true" ma:list="UserInfo" ma:SharePointGroup="0" ma:internalName="EC"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OM_x002f_Manager" ma:index="42" nillable="true" ma:displayName="TOM/Manager" ma:description="" ma:hidden="true" ma:list="UserInfo" ma:SharePointGroup="0" ma:internalName="TOM_x002f_Manag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mary_x0020_Admin" ma:index="43" nillable="true" ma:displayName="Primary Admin" ma:hidden="true" ma:list="UserInfo" ma:SharePointGroup="0" ma:internalName="Primary_x0020_Admi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_x0020_Status" ma:index="44" nillable="true" ma:displayName="Author Status" ma:description="" ma:format="Dropdown" ma:internalName="Author_x0020_Status">
      <xsd:simpleType>
        <xsd:restriction base="dms:Choice">
          <xsd:enumeration value="Approved"/>
          <xsd:enumeration value="Withdraw"/>
        </xsd:restriction>
      </xsd:simpleType>
    </xsd:element>
    <xsd:element name="TERA" ma:index="45" nillable="true" ma:displayName="Technical Editor (TERA)" ma:description="" ma:hidden="true" ma:list="UserInfo" ma:SearchPeopleOnly="false" ma:SharePointGroup="0" ma:internalName="TERA"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e_x0020_you_x0020_ready_x0020_to_x0020_Start_x0020_PubPress" ma:index="50" nillable="true" ma:displayName="Are you ready to Start PubPress" ma:default="0" ma:description="After you upload word document, select Yes." ma:internalName="Are_x0020_you_x0020_ready_x0020_to_x0020_Start_x0020_PubPress">
      <xsd:simpleType>
        <xsd:restriction base="dms:Boolean"/>
      </xsd:simpleType>
    </xsd:element>
    <xsd:element name="Send_x0020_Emails" ma:index="52" nillable="true" ma:displayName="Send Emails" ma:default="1" ma:internalName="Send_x0020_Emails">
      <xsd:simpleType>
        <xsd:restriction base="dms:Boolean"/>
      </xsd:simpleType>
    </xsd:element>
    <xsd:element name="Restart_x0020_Workflows" ma:index="53" nillable="true" ma:displayName="Restart Workflows" ma:default="Yes" ma:format="Dropdown" ma:internalName="Restart_x0020_Workflows">
      <xsd:simpleType>
        <xsd:restriction base="dms:Choice">
          <xsd:enumeration value="Yes"/>
          <xsd:enumeration value="No"/>
        </xsd:restriction>
      </xsd:simpleType>
    </xsd:element>
    <xsd:element name="TERA0" ma:index="57" nillable="true" ma:displayName="TERA for holding" ma:list="UserInfo" ma:SharePointGroup="0" ma:internalName="TERA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D38D7918E8D62_DiskName" ma:index="55" nillable="true" ma:displayName="DiskName" ma:description="" ma:hidden="true" ma:internalName="DiskName"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4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29331cb-5daf-4852-9d8b-5e74950c0d54"/>
    <Restart_x0020_PubPress xmlns="29c68d2c-46c4-4be8-b3d0-d0b3b93f3a23">
      <Url xsi:nil="true"/>
      <Description xsi:nil="true"/>
    </Restart_x0020_PubPress>
    <Primary_x0020_Admin xmlns="29c68d2c-46c4-4be8-b3d0-d0b3b93f3a23">
      <UserInfo>
        <DisplayName/>
        <AccountId xsi:nil="true"/>
        <AccountType/>
      </UserInfo>
    </Primary_x0020_Admin>
    <Are_x0020_you_x0020_ready_x0020_to_x0020_Start_x0020_PubPress xmlns="29c68d2c-46c4-4be8-b3d0-d0b3b93f3a23">false</Are_x0020_you_x0020_ready_x0020_to_x0020_Start_x0020_PubPress>
    <TERA0 xmlns="29c68d2c-46c4-4be8-b3d0-d0b3b93f3a23">
      <UserInfo>
        <DisplayName/>
        <AccountId xsi:nil="true"/>
        <AccountType/>
      </UserInfo>
    </TERA0>
    <TOM_x002f_Manage_x0020_Choice xmlns="29c68d2c-46c4-4be8-b3d0-d0b3b93f3a23" xsi:nil="true"/>
    <Requested_x0020_review_x0020_by_x0020_date xmlns="29c68d2c-46c4-4be8-b3d0-d0b3b93f3a23" xsi:nil="true"/>
    <Send_x0020_Emails xmlns="29c68d2c-46c4-4be8-b3d0-d0b3b93f3a23">true</Send_x0020_Emails>
    <Stage xmlns="29c68d2c-46c4-4be8-b3d0-d0b3b93f3a23">TRA</Stage>
    <PubManager xmlns="29c68d2c-46c4-4be8-b3d0-d0b3b93f3a23">
      <Url xsi:nil="true"/>
      <Description xsi:nil="true"/>
    </PubManager>
    <TRA_x0020_Status xmlns="29c68d2c-46c4-4be8-b3d0-d0b3b93f3a23" xsi:nil="true"/>
    <DocumentSetDescription xmlns="http://schemas.microsoft.com/sharepoint/v3" xsi:nil="true"/>
    <Related_x0020_to_x0020_military_x0020_application xmlns="29c68d2c-46c4-4be8-b3d0-d0b3b93f3a23" xsi:nil="true"/>
    <LargeFileSize xmlns="http://schemas.microsoft.com/sharepoint/v3" xsi:nil="true"/>
    <Technical_x0020_Editor xmlns="29c68d2c-46c4-4be8-b3d0-d0b3b93f3a23">jeannie.l.nillen@nasa.gov</Technical_x0020_Editor>
    <Support_x0020_the_x0020_following_x0020_NASA_x0020_Program xmlns="29c68d2c-46c4-4be8-b3d0-d0b3b93f3a23" xsi:nil="true"/>
    <EC xmlns="29c68d2c-46c4-4be8-b3d0-d0b3b93f3a23">
      <UserInfo>
        <DisplayName/>
        <AccountId xsi:nil="true"/>
        <AccountType/>
      </UserInfo>
    </EC>
    <EC_x0020_Status xmlns="29c68d2c-46c4-4be8-b3d0-d0b3b93f3a23" xsi:nil="true"/>
    <All_x0020_Other_x0020_Authors_x0020_and_x0020_Agency_x002f_Company xmlns="29c68d2c-46c4-4be8-b3d0-d0b3b93f3a23" xsi:nil="true"/>
    <Restart_x0020_Workflows xmlns="29c68d2c-46c4-4be8-b3d0-d0b3b93f3a23">Yes</Restart_x0020_Workflows>
    <Author0 xmlns="29c68d2c-46c4-4be8-b3d0-d0b3b93f3a23">
      <UserInfo>
        <DisplayName/>
        <AccountId xsi:nil="true"/>
        <AccountType/>
      </UserInfo>
    </Author0>
    <Contain_x0020_detail_x0020_design_x002c__x0020_development_x002c__x0020_manufacturing_x0020_or_x0020_production_x0020_data xmlns="29c68d2c-46c4-4be8-b3d0-d0b3b93f3a23" xsi:nil="true"/>
    <Start_x0020_Pubpress xmlns="29c68d2c-46c4-4be8-b3d0-d0b3b93f3a23">
      <Url xsi:nil="true"/>
      <Description xsi:nil="true"/>
    </Start_x0020_Pubpress>
    <Website xmlns="29c68d2c-46c4-4be8-b3d0-d0b3b93f3a23" xsi:nil="true"/>
    <TRA xmlns="29c68d2c-46c4-4be8-b3d0-d0b3b93f3a23">
      <UserInfo>
        <DisplayName/>
        <AccountId xsi:nil="true"/>
        <AccountType/>
      </UserInfo>
    </TRA>
    <PublishingExpirationDate xmlns="http://schemas.microsoft.com/sharepoint/v3" xsi:nil="true"/>
    <Publication_x0020_or_x0020_Organization xmlns="29c68d2c-46c4-4be8-b3d0-d0b3b93f3a23" xsi:nil="true"/>
    <Limited_x0020_until_x0020_Date xmlns="29c68d2c-46c4-4be8-b3d0-d0b3b93f3a23" xsi:nil="true"/>
    <TERA_x0020_Status xmlns="29c68d2c-46c4-4be8-b3d0-d0b3b93f3a23" xsi:nil="true"/>
    <Explain_x0020_information_x0020_contain_x0020_detail_x0020_design_x002c__x0020_development_x002c__x0020_manufacturing_x0020_or_x0020_production_x0020_data xmlns="29c68d2c-46c4-4be8-b3d0-d0b3b93f3a23" xsi:nil="true"/>
    <PublishingStartDate xmlns="http://schemas.microsoft.com/sharepoint/v3" xsi:nil="true"/>
    <StartDate xmlns="29c68d2c-46c4-4be8-b3d0-d0b3b93f3a23" xsi:nil="true"/>
    <Charge_x0020_Number xmlns="29c68d2c-46c4-4be8-b3d0-d0b3b93f3a23" xsi:nil="true"/>
    <Distributed_x0020_Limitations xmlns="29c68d2c-46c4-4be8-b3d0-d0b3b93f3a23" xsi:nil="true"/>
    <Support_x0020_the_x0020_following_x0020_NASA_x0020_Program_x0020_Other xmlns="29c68d2c-46c4-4be8-b3d0-d0b3b93f3a23" xsi:nil="true"/>
    <TERA xmlns="29c68d2c-46c4-4be8-b3d0-d0b3b93f3a23">
      <UserInfo>
        <DisplayName>Radford, Melisa (JSC-SK)[KBR Wyle Services, LLC]</DisplayName>
        <AccountId>5661</AccountId>
        <AccountType/>
      </UserInfo>
    </TERA>
    <TaxKeywordTaxHTField xmlns="329331cb-5daf-4852-9d8b-5e74950c0d54">
      <Terms xmlns="http://schemas.microsoft.com/office/infopath/2007/PartnerControls"/>
    </TaxKeywordTaxHTField>
    <Responsible_x0020_Organization xmlns="29c68d2c-46c4-4be8-b3d0-d0b3b93f3a23">SA (Human Health Performance Contract)</Responsible_x0020_Organization>
    <TOM_x002f_Manager xmlns="29c68d2c-46c4-4be8-b3d0-d0b3b93f3a23">
      <UserInfo>
        <DisplayName/>
        <AccountId xsi:nil="true"/>
        <AccountType/>
      </UserInfo>
    </TOM_x002f_Manager>
    <Contract_x0020_Number xmlns="29c68d2c-46c4-4be8-b3d0-d0b3b93f3a23" xsi:nil="true"/>
    <DocSetID xmlns="29c68d2c-46c4-4be8-b3d0-d0b3b93f3a23" xsi:nil="true"/>
    <Author_x0020_Status xmlns="29c68d2c-46c4-4be8-b3d0-d0b3b93f3a23" xsi:nil="true"/>
    <_dlc_ExpireDateSaved xmlns="http://schemas.microsoft.com/sharepoint/v3" xsi:nil="true"/>
    <_dlc_ExpireDate xmlns="http://schemas.microsoft.com/sharepoint/v3">2023-03-09T15:47:14+00:00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PubPress Document</p:Name>
  <p:Description/>
  <p:Statement/>
  <p:PolicyItems>
    <p:PolicyItem featureId="Microsoft.Office.RecordsManagement.PolicyFeatures.Expiration" staticId="0x0101007A1EED61ED555541BBE9EFB66D0CA894|-1397252559" UniqueId="9717d5a8-56bf-43a4-9c27-1954962fc99a">
      <p:Name>Retention</p:Name>
      <p:Description>Automatic scheduling of content for processing, and performing a retention action on content that has reached its due date.</p:Description>
      <p:CustomData>
        <Schedules nextStageId="2">
          <Schedule type="Default">
            <stages>
              <data stageId="1" recur="true" offset="1" unit="months">
                <formula id="Microsoft.Office.RecordsManagement.PolicyFeatures.Expiration.Formula.BuiltIn">
                  <number>6</number>
                  <property>Modified</property>
                  <propertyId>28cf69c5-fa48-462a-b5cd-27b6f9d2bd5f</propertyId>
                  <period>months</period>
                </formula>
                <action type="action" id="Microsoft.Office.RecordsManagement.PolicyFeatures.Expiration.Action.DeletePreviousVersions"/>
              </data>
            </stages>
          </Schedule>
        </Schedules>
      </p:CustomData>
    </p:PolicyItem>
  </p:PolicyItems>
</p:Policy>
</file>

<file path=customXml/itemProps1.xml><?xml version="1.0" encoding="utf-8"?>
<ds:datastoreItem xmlns:ds="http://schemas.openxmlformats.org/officeDocument/2006/customXml" ds:itemID="{65321314-2FF5-4F98-9256-64AB4175C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9331cb-5daf-4852-9d8b-5e74950c0d54"/>
    <ds:schemaRef ds:uri="29c68d2c-46c4-4be8-b3d0-d0b3b93f3a23"/>
    <ds:schemaRef ds:uri="9e14bc9f-d43a-4562-9a47-6bccc43a8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21E55-C6BA-442B-AF0D-7B56CA85525D}">
  <ds:schemaRefs>
    <ds:schemaRef ds:uri="http://schemas.openxmlformats.org/package/2006/metadata/core-properties"/>
    <ds:schemaRef ds:uri="http://purl.org/dc/dcmitype/"/>
    <ds:schemaRef ds:uri="http://schemas.microsoft.com/office/2006/metadata/properties"/>
    <ds:schemaRef ds:uri="http://purl.org/dc/terms/"/>
    <ds:schemaRef ds:uri="http://schemas.microsoft.com/sharepoint/v3"/>
    <ds:schemaRef ds:uri="http://purl.org/dc/elements/1.1/"/>
    <ds:schemaRef ds:uri="http://schemas.microsoft.com/office/infopath/2007/PartnerControls"/>
    <ds:schemaRef ds:uri="29c68d2c-46c4-4be8-b3d0-d0b3b93f3a23"/>
    <ds:schemaRef ds:uri="http://schemas.microsoft.com/office/2006/documentManagement/types"/>
    <ds:schemaRef ds:uri="9e14bc9f-d43a-4562-9a47-6bccc43a8b23"/>
    <ds:schemaRef ds:uri="329331cb-5daf-4852-9d8b-5e74950c0d54"/>
    <ds:schemaRef ds:uri="http://www.w3.org/XML/1998/namespace"/>
  </ds:schemaRefs>
</ds:datastoreItem>
</file>

<file path=customXml/itemProps3.xml><?xml version="1.0" encoding="utf-8"?>
<ds:datastoreItem xmlns:ds="http://schemas.openxmlformats.org/officeDocument/2006/customXml" ds:itemID="{88EA8B83-1402-4598-9DF8-97BA07597F08}">
  <ds:schemaRefs>
    <ds:schemaRef ds:uri="http://schemas.microsoft.com/sharepoint/v3/contenttype/forms"/>
  </ds:schemaRefs>
</ds:datastoreItem>
</file>

<file path=customXml/itemProps4.xml><?xml version="1.0" encoding="utf-8"?>
<ds:datastoreItem xmlns:ds="http://schemas.openxmlformats.org/officeDocument/2006/customXml" ds:itemID="{837B9A8F-66D7-4B8F-8516-3DB7A91065AF}">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Template>
  <TotalTime>5859</TotalTime>
  <Words>2039</Words>
  <Application>Microsoft Office PowerPoint</Application>
  <PresentationFormat>Custom</PresentationFormat>
  <Paragraphs>244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Office Theme</vt:lpstr>
      <vt:lpstr>Integration of the cardiovascular risk model Astro-CHARM in the NASA Radiation Risk Model</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Cantrell, Vicki A. (JSC-IC111)</dc:creator>
  <cp:lastModifiedBy>Plante, Ianik (JSC-SK)[KBR Wyle Services, LLC]</cp:lastModifiedBy>
  <cp:revision>283</cp:revision>
  <dcterms:created xsi:type="dcterms:W3CDTF">2018-11-29T13:40:04Z</dcterms:created>
  <dcterms:modified xsi:type="dcterms:W3CDTF">2024-01-19T22:53:27Z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0x0101007A1EED61ED555541BBE9EFB66D0CA894</vt:lpwstr>
  </property>
  <property fmtid="{D5CDD505-2E9C-101B-9397-08002B2CF9AE}" pid="3" name="_dlc_policyId">
    <vt:lpwstr>0x0101007A1EED61ED555541BBE9EFB66D0CA894|-1397252559</vt:lpwstr>
  </property>
  <property fmtid="{D5CDD505-2E9C-101B-9397-08002B2CF9AE}" pid="4"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5" name="TaxKeyword">
    <vt:lpwstr/>
  </property>
  <property fmtid="{D5CDD505-2E9C-101B-9397-08002B2CF9AE}" pid="6" name="_docset_NoMedatataSyncRequired">
    <vt:lpwstr>False</vt:lpwstr>
  </property>
</Properties>
</file>