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384048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0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B8332A-1916-9B6E-4946-48CC45552611}" name="HAMI Ray" initials="HR" userId="S::heray@ndc.nasa.gov::fa7196bf-6f1a-42d8-8d22-b6fc565dbcef" providerId="AD"/>
  <p188:author id="{F640299D-F58D-488D-B82D-7E508FEBF294}" name="Frances Donovan" initials="FD" userId="S::fdonovan@ndc.nasa.gov::98446ab9-6958-44f2-9196-f2a91da15c7a" providerId="AD"/>
  <p188:author id="{2940D8C4-6B27-3FD5-A045-D1BC9842CE28}" name="Ball, Natalie N. (ARC-SCB)[WYLE LABS]" initials="BL" userId="S::nnball@ndc.nasa.gov::a95048f9-cca7-4ab0-aef7-4f3b14c2e480" providerId="AD"/>
  <p188:author id="{38DE36E2-B9DF-C51F-BA9C-0F885EA50CAC}" name="Kagawa, Hiromi (ARC-SCB)[WYLE LABS]" initials="KL" userId="S::hkagawa@ndc.nasa.gov::a46e6ed3-d1b8-4773-8195-68c983fa2f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7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6540E-0A5A-4E05-ACF6-A999250109AC}" v="7" dt="2024-01-26T17:32:22.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020" autoAdjust="0"/>
    <p:restoredTop sz="93466" autoAdjust="0"/>
  </p:normalViewPr>
  <p:slideViewPr>
    <p:cSldViewPr snapToGrid="0">
      <p:cViewPr varScale="1">
        <p:scale>
          <a:sx n="25" d="100"/>
          <a:sy n="25" d="100"/>
        </p:scale>
        <p:origin x="2316" y="36"/>
      </p:cViewPr>
      <p:guideLst>
        <p:guide orient="horz" pos="10368"/>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570F6-1672-400B-B895-F3AB60225C6A}" type="datetimeFigureOut">
              <a:rPr lang="en-US" smtClean="0"/>
              <a:t>1/26/2024</a:t>
            </a:fld>
            <a:endParaRPr lang="en-US"/>
          </a:p>
        </p:txBody>
      </p:sp>
      <p:sp>
        <p:nvSpPr>
          <p:cNvPr id="4" name="Slide Image Placeholder 3"/>
          <p:cNvSpPr>
            <a:spLocks noGrp="1" noRot="1" noChangeAspect="1"/>
          </p:cNvSpPr>
          <p:nvPr>
            <p:ph type="sldImg" idx="2"/>
          </p:nvPr>
        </p:nvSpPr>
        <p:spPr>
          <a:xfrm>
            <a:off x="1628775" y="1143000"/>
            <a:ext cx="3600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0C0F3-718B-429F-948D-43D7B569B879}" type="slidenum">
              <a:rPr lang="en-US" smtClean="0"/>
              <a:t>‹#›</a:t>
            </a:fld>
            <a:endParaRPr lang="en-US"/>
          </a:p>
        </p:txBody>
      </p:sp>
    </p:spTree>
    <p:extLst>
      <p:ext uri="{BB962C8B-B14F-4D97-AF65-F5344CB8AC3E}">
        <p14:creationId xmlns:p14="http://schemas.microsoft.com/office/powerpoint/2010/main" val="386750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 y="1143000"/>
            <a:ext cx="36004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0C0F3-718B-429F-948D-43D7B569B879}" type="slidenum">
              <a:rPr lang="en-US" smtClean="0"/>
              <a:t>1</a:t>
            </a:fld>
            <a:endParaRPr lang="en-US"/>
          </a:p>
        </p:txBody>
      </p:sp>
    </p:spTree>
    <p:extLst>
      <p:ext uri="{BB962C8B-B14F-4D97-AF65-F5344CB8AC3E}">
        <p14:creationId xmlns:p14="http://schemas.microsoft.com/office/powerpoint/2010/main" val="19369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0226042"/>
            <a:ext cx="32644080" cy="7056120"/>
          </a:xfrm>
        </p:spPr>
        <p:txBody>
          <a:bodyPr/>
          <a:lstStyle/>
          <a:p>
            <a:r>
              <a:rPr lang="en-US"/>
              <a:t>Click to edit Master title style</a:t>
            </a:r>
          </a:p>
        </p:txBody>
      </p:sp>
      <p:sp>
        <p:nvSpPr>
          <p:cNvPr id="3" name="Subtitle 2"/>
          <p:cNvSpPr>
            <a:spLocks noGrp="1"/>
          </p:cNvSpPr>
          <p:nvPr>
            <p:ph type="subTitle" idx="1"/>
          </p:nvPr>
        </p:nvSpPr>
        <p:spPr>
          <a:xfrm>
            <a:off x="5760720" y="18653760"/>
            <a:ext cx="26883360" cy="8412480"/>
          </a:xfrm>
        </p:spPr>
        <p:txBody>
          <a:bodyPr/>
          <a:lstStyle>
            <a:lvl1pPr marL="0" indent="0" algn="ctr">
              <a:buNone/>
              <a:defRPr>
                <a:solidFill>
                  <a:schemeClr val="tx1">
                    <a:tint val="75000"/>
                  </a:schemeClr>
                </a:solidFill>
              </a:defRPr>
            </a:lvl1pPr>
            <a:lvl2pPr marL="1920240" indent="0" algn="ctr">
              <a:buNone/>
              <a:defRPr>
                <a:solidFill>
                  <a:schemeClr val="tx1">
                    <a:tint val="75000"/>
                  </a:schemeClr>
                </a:solidFill>
              </a:defRPr>
            </a:lvl2pPr>
            <a:lvl3pPr marL="3840480" indent="0" algn="ctr">
              <a:buNone/>
              <a:defRPr>
                <a:solidFill>
                  <a:schemeClr val="tx1">
                    <a:tint val="75000"/>
                  </a:schemeClr>
                </a:solidFill>
              </a:defRPr>
            </a:lvl3pPr>
            <a:lvl4pPr marL="5760720" indent="0" algn="ctr">
              <a:buNone/>
              <a:defRPr>
                <a:solidFill>
                  <a:schemeClr val="tx1">
                    <a:tint val="75000"/>
                  </a:schemeClr>
                </a:solidFill>
              </a:defRPr>
            </a:lvl4pPr>
            <a:lvl5pPr marL="7680960" indent="0" algn="ctr">
              <a:buNone/>
              <a:defRPr>
                <a:solidFill>
                  <a:schemeClr val="tx1">
                    <a:tint val="75000"/>
                  </a:schemeClr>
                </a:solidFill>
              </a:defRPr>
            </a:lvl5pPr>
            <a:lvl6pPr marL="9601200" indent="0" algn="ctr">
              <a:buNone/>
              <a:defRPr>
                <a:solidFill>
                  <a:schemeClr val="tx1">
                    <a:tint val="75000"/>
                  </a:schemeClr>
                </a:solidFill>
              </a:defRPr>
            </a:lvl6pPr>
            <a:lvl7pPr marL="11521440" indent="0" algn="ctr">
              <a:buNone/>
              <a:defRPr>
                <a:solidFill>
                  <a:schemeClr val="tx1">
                    <a:tint val="75000"/>
                  </a:schemeClr>
                </a:solidFill>
              </a:defRPr>
            </a:lvl7pPr>
            <a:lvl8pPr marL="13441680" indent="0" algn="ctr">
              <a:buNone/>
              <a:defRPr>
                <a:solidFill>
                  <a:schemeClr val="tx1">
                    <a:tint val="75000"/>
                  </a:schemeClr>
                </a:solidFill>
              </a:defRPr>
            </a:lvl8pPr>
            <a:lvl9pPr marL="153619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67A622-E846-0243-8624-81E49320834B}"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4001696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67A622-E846-0243-8624-81E49320834B}"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308194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318265"/>
            <a:ext cx="864108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20240" y="1318265"/>
            <a:ext cx="2528316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67A622-E846-0243-8624-81E49320834B}"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220110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67A622-E846-0243-8624-81E49320834B}"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355569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4" y="21153122"/>
            <a:ext cx="32644080" cy="6537960"/>
          </a:xfrm>
        </p:spPr>
        <p:txBody>
          <a:bodyPr anchor="t"/>
          <a:lstStyle>
            <a:lvl1pPr algn="l">
              <a:defRPr sz="16800" b="1" cap="all"/>
            </a:lvl1pPr>
          </a:lstStyle>
          <a:p>
            <a:r>
              <a:rPr lang="en-US"/>
              <a:t>Click to edit Master title style</a:t>
            </a:r>
          </a:p>
        </p:txBody>
      </p:sp>
      <p:sp>
        <p:nvSpPr>
          <p:cNvPr id="3" name="Text Placeholder 2"/>
          <p:cNvSpPr>
            <a:spLocks noGrp="1"/>
          </p:cNvSpPr>
          <p:nvPr>
            <p:ph type="body" idx="1"/>
          </p:nvPr>
        </p:nvSpPr>
        <p:spPr>
          <a:xfrm>
            <a:off x="3033714" y="13952225"/>
            <a:ext cx="32644080" cy="7200898"/>
          </a:xfrm>
        </p:spPr>
        <p:txBody>
          <a:bodyPr anchor="b"/>
          <a:lstStyle>
            <a:lvl1pPr marL="0" indent="0">
              <a:buNone/>
              <a:defRPr sz="8400">
                <a:solidFill>
                  <a:schemeClr val="tx1">
                    <a:tint val="75000"/>
                  </a:schemeClr>
                </a:solidFill>
              </a:defRPr>
            </a:lvl1pPr>
            <a:lvl2pPr marL="1920240" indent="0">
              <a:buNone/>
              <a:defRPr sz="7525">
                <a:solidFill>
                  <a:schemeClr val="tx1">
                    <a:tint val="75000"/>
                  </a:schemeClr>
                </a:solidFill>
              </a:defRPr>
            </a:lvl2pPr>
            <a:lvl3pPr marL="3840480" indent="0">
              <a:buNone/>
              <a:defRPr sz="6738">
                <a:solidFill>
                  <a:schemeClr val="tx1">
                    <a:tint val="75000"/>
                  </a:schemeClr>
                </a:solidFill>
              </a:defRPr>
            </a:lvl3pPr>
            <a:lvl4pPr marL="5760720" indent="0">
              <a:buNone/>
              <a:defRPr sz="5863">
                <a:solidFill>
                  <a:schemeClr val="tx1">
                    <a:tint val="75000"/>
                  </a:schemeClr>
                </a:solidFill>
              </a:defRPr>
            </a:lvl4pPr>
            <a:lvl5pPr marL="7680960" indent="0">
              <a:buNone/>
              <a:defRPr sz="5863">
                <a:solidFill>
                  <a:schemeClr val="tx1">
                    <a:tint val="75000"/>
                  </a:schemeClr>
                </a:solidFill>
              </a:defRPr>
            </a:lvl5pPr>
            <a:lvl6pPr marL="9601200" indent="0">
              <a:buNone/>
              <a:defRPr sz="5863">
                <a:solidFill>
                  <a:schemeClr val="tx1">
                    <a:tint val="75000"/>
                  </a:schemeClr>
                </a:solidFill>
              </a:defRPr>
            </a:lvl6pPr>
            <a:lvl7pPr marL="11521440" indent="0">
              <a:buNone/>
              <a:defRPr sz="5863">
                <a:solidFill>
                  <a:schemeClr val="tx1">
                    <a:tint val="75000"/>
                  </a:schemeClr>
                </a:solidFill>
              </a:defRPr>
            </a:lvl7pPr>
            <a:lvl8pPr marL="13441680" indent="0">
              <a:buNone/>
              <a:defRPr sz="5863">
                <a:solidFill>
                  <a:schemeClr val="tx1">
                    <a:tint val="75000"/>
                  </a:schemeClr>
                </a:solidFill>
              </a:defRPr>
            </a:lvl8pPr>
            <a:lvl9pPr marL="15361920" indent="0">
              <a:buNone/>
              <a:defRPr sz="586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7A622-E846-0243-8624-81E49320834B}"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37014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7680963"/>
            <a:ext cx="16962120" cy="21724622"/>
          </a:xfrm>
        </p:spPr>
        <p:txBody>
          <a:bodyPr/>
          <a:lstStyle>
            <a:lvl1pPr>
              <a:defRPr sz="11725"/>
            </a:lvl1pPr>
            <a:lvl2pPr>
              <a:defRPr sz="10063"/>
            </a:lvl2pPr>
            <a:lvl3pPr>
              <a:defRPr sz="8400"/>
            </a:lvl3pPr>
            <a:lvl4pPr>
              <a:defRPr sz="7525"/>
            </a:lvl4pPr>
            <a:lvl5pPr>
              <a:defRPr sz="7525"/>
            </a:lvl5pPr>
            <a:lvl6pPr>
              <a:defRPr sz="7525"/>
            </a:lvl6pPr>
            <a:lvl7pPr>
              <a:defRPr sz="7525"/>
            </a:lvl7pPr>
            <a:lvl8pPr>
              <a:defRPr sz="7525"/>
            </a:lvl8pPr>
            <a:lvl9pPr>
              <a:defRPr sz="75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522440" y="7680963"/>
            <a:ext cx="16962120" cy="21724622"/>
          </a:xfrm>
        </p:spPr>
        <p:txBody>
          <a:bodyPr/>
          <a:lstStyle>
            <a:lvl1pPr>
              <a:defRPr sz="11725"/>
            </a:lvl1pPr>
            <a:lvl2pPr>
              <a:defRPr sz="10063"/>
            </a:lvl2pPr>
            <a:lvl3pPr>
              <a:defRPr sz="8400"/>
            </a:lvl3pPr>
            <a:lvl4pPr>
              <a:defRPr sz="7525"/>
            </a:lvl4pPr>
            <a:lvl5pPr>
              <a:defRPr sz="7525"/>
            </a:lvl5pPr>
            <a:lvl6pPr>
              <a:defRPr sz="7525"/>
            </a:lvl6pPr>
            <a:lvl7pPr>
              <a:defRPr sz="7525"/>
            </a:lvl7pPr>
            <a:lvl8pPr>
              <a:defRPr sz="7525"/>
            </a:lvl8pPr>
            <a:lvl9pPr>
              <a:defRPr sz="75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67A622-E846-0243-8624-81E49320834B}"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296650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0" y="7368542"/>
            <a:ext cx="16968789" cy="3070858"/>
          </a:xfrm>
        </p:spPr>
        <p:txBody>
          <a:bodyPr anchor="b"/>
          <a:lstStyle>
            <a:lvl1pPr marL="0" indent="0">
              <a:buNone/>
              <a:defRPr sz="10063" b="1"/>
            </a:lvl1pPr>
            <a:lvl2pPr marL="1920240" indent="0">
              <a:buNone/>
              <a:defRPr sz="8400" b="1"/>
            </a:lvl2pPr>
            <a:lvl3pPr marL="3840480" indent="0">
              <a:buNone/>
              <a:defRPr sz="7525" b="1"/>
            </a:lvl3pPr>
            <a:lvl4pPr marL="5760720" indent="0">
              <a:buNone/>
              <a:defRPr sz="6738" b="1"/>
            </a:lvl4pPr>
            <a:lvl5pPr marL="7680960" indent="0">
              <a:buNone/>
              <a:defRPr sz="6738" b="1"/>
            </a:lvl5pPr>
            <a:lvl6pPr marL="9601200" indent="0">
              <a:buNone/>
              <a:defRPr sz="6738" b="1"/>
            </a:lvl6pPr>
            <a:lvl7pPr marL="11521440" indent="0">
              <a:buNone/>
              <a:defRPr sz="6738" b="1"/>
            </a:lvl7pPr>
            <a:lvl8pPr marL="13441680" indent="0">
              <a:buNone/>
              <a:defRPr sz="6738" b="1"/>
            </a:lvl8pPr>
            <a:lvl9pPr marL="15361920" indent="0">
              <a:buNone/>
              <a:defRPr sz="6738" b="1"/>
            </a:lvl9pPr>
          </a:lstStyle>
          <a:p>
            <a:pPr lvl="0"/>
            <a:r>
              <a:rPr lang="en-US"/>
              <a:t>Click to edit Master text styles</a:t>
            </a:r>
          </a:p>
        </p:txBody>
      </p:sp>
      <p:sp>
        <p:nvSpPr>
          <p:cNvPr id="4" name="Content Placeholder 3"/>
          <p:cNvSpPr>
            <a:spLocks noGrp="1"/>
          </p:cNvSpPr>
          <p:nvPr>
            <p:ph sz="half" idx="2"/>
          </p:nvPr>
        </p:nvSpPr>
        <p:spPr>
          <a:xfrm>
            <a:off x="1920240" y="10439400"/>
            <a:ext cx="16968789" cy="18966182"/>
          </a:xfrm>
        </p:spPr>
        <p:txBody>
          <a:bodyPr/>
          <a:lstStyle>
            <a:lvl1pPr>
              <a:defRPr sz="10063"/>
            </a:lvl1pPr>
            <a:lvl2pPr>
              <a:defRPr sz="8400"/>
            </a:lvl2pPr>
            <a:lvl3pPr>
              <a:defRPr sz="7525"/>
            </a:lvl3pPr>
            <a:lvl4pPr>
              <a:defRPr sz="6738"/>
            </a:lvl4pPr>
            <a:lvl5pPr>
              <a:defRPr sz="6738"/>
            </a:lvl5pPr>
            <a:lvl6pPr>
              <a:defRPr sz="6738"/>
            </a:lvl6pPr>
            <a:lvl7pPr>
              <a:defRPr sz="6738"/>
            </a:lvl7pPr>
            <a:lvl8pPr>
              <a:defRPr sz="6738"/>
            </a:lvl8pPr>
            <a:lvl9pPr>
              <a:defRPr sz="67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7" y="7368542"/>
            <a:ext cx="16975455" cy="3070858"/>
          </a:xfrm>
        </p:spPr>
        <p:txBody>
          <a:bodyPr anchor="b"/>
          <a:lstStyle>
            <a:lvl1pPr marL="0" indent="0">
              <a:buNone/>
              <a:defRPr sz="10063" b="1"/>
            </a:lvl1pPr>
            <a:lvl2pPr marL="1920240" indent="0">
              <a:buNone/>
              <a:defRPr sz="8400" b="1"/>
            </a:lvl2pPr>
            <a:lvl3pPr marL="3840480" indent="0">
              <a:buNone/>
              <a:defRPr sz="7525" b="1"/>
            </a:lvl3pPr>
            <a:lvl4pPr marL="5760720" indent="0">
              <a:buNone/>
              <a:defRPr sz="6738" b="1"/>
            </a:lvl4pPr>
            <a:lvl5pPr marL="7680960" indent="0">
              <a:buNone/>
              <a:defRPr sz="6738" b="1"/>
            </a:lvl5pPr>
            <a:lvl6pPr marL="9601200" indent="0">
              <a:buNone/>
              <a:defRPr sz="6738" b="1"/>
            </a:lvl6pPr>
            <a:lvl7pPr marL="11521440" indent="0">
              <a:buNone/>
              <a:defRPr sz="6738" b="1"/>
            </a:lvl7pPr>
            <a:lvl8pPr marL="13441680" indent="0">
              <a:buNone/>
              <a:defRPr sz="6738" b="1"/>
            </a:lvl8pPr>
            <a:lvl9pPr marL="15361920" indent="0">
              <a:buNone/>
              <a:defRPr sz="6738" b="1"/>
            </a:lvl9pPr>
          </a:lstStyle>
          <a:p>
            <a:pPr lvl="0"/>
            <a:r>
              <a:rPr lang="en-US"/>
              <a:t>Click to edit Master text styles</a:t>
            </a:r>
          </a:p>
        </p:txBody>
      </p:sp>
      <p:sp>
        <p:nvSpPr>
          <p:cNvPr id="6" name="Content Placeholder 5"/>
          <p:cNvSpPr>
            <a:spLocks noGrp="1"/>
          </p:cNvSpPr>
          <p:nvPr>
            <p:ph sz="quarter" idx="4"/>
          </p:nvPr>
        </p:nvSpPr>
        <p:spPr>
          <a:xfrm>
            <a:off x="19509107" y="10439400"/>
            <a:ext cx="16975455" cy="18966182"/>
          </a:xfrm>
        </p:spPr>
        <p:txBody>
          <a:bodyPr/>
          <a:lstStyle>
            <a:lvl1pPr>
              <a:defRPr sz="10063"/>
            </a:lvl1pPr>
            <a:lvl2pPr>
              <a:defRPr sz="8400"/>
            </a:lvl2pPr>
            <a:lvl3pPr>
              <a:defRPr sz="7525"/>
            </a:lvl3pPr>
            <a:lvl4pPr>
              <a:defRPr sz="6738"/>
            </a:lvl4pPr>
            <a:lvl5pPr>
              <a:defRPr sz="6738"/>
            </a:lvl5pPr>
            <a:lvl6pPr>
              <a:defRPr sz="6738"/>
            </a:lvl6pPr>
            <a:lvl7pPr>
              <a:defRPr sz="6738"/>
            </a:lvl7pPr>
            <a:lvl8pPr>
              <a:defRPr sz="6738"/>
            </a:lvl8pPr>
            <a:lvl9pPr>
              <a:defRPr sz="67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67A622-E846-0243-8624-81E49320834B}"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21959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67A622-E846-0243-8624-81E49320834B}"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266581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7A622-E846-0243-8624-81E49320834B}"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196330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310640"/>
            <a:ext cx="12634914" cy="5577840"/>
          </a:xfrm>
        </p:spPr>
        <p:txBody>
          <a:bodyPr anchor="b"/>
          <a:lstStyle>
            <a:lvl1pPr algn="l">
              <a:defRPr sz="8400" b="1"/>
            </a:lvl1pPr>
          </a:lstStyle>
          <a:p>
            <a:r>
              <a:rPr lang="en-US"/>
              <a:t>Click to edit Master title style</a:t>
            </a:r>
          </a:p>
        </p:txBody>
      </p:sp>
      <p:sp>
        <p:nvSpPr>
          <p:cNvPr id="3" name="Content Placeholder 2"/>
          <p:cNvSpPr>
            <a:spLocks noGrp="1"/>
          </p:cNvSpPr>
          <p:nvPr>
            <p:ph idx="1"/>
          </p:nvPr>
        </p:nvSpPr>
        <p:spPr>
          <a:xfrm>
            <a:off x="15015210" y="1310643"/>
            <a:ext cx="21469350" cy="28094942"/>
          </a:xfrm>
        </p:spPr>
        <p:txBody>
          <a:bodyPr/>
          <a:lstStyle>
            <a:lvl1pPr>
              <a:defRPr sz="13475"/>
            </a:lvl1pPr>
            <a:lvl2pPr>
              <a:defRPr sz="11725"/>
            </a:lvl2pPr>
            <a:lvl3pPr>
              <a:defRPr sz="10063"/>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3" y="6888483"/>
            <a:ext cx="12634914" cy="22517102"/>
          </a:xfrm>
        </p:spPr>
        <p:txBody>
          <a:bodyPr/>
          <a:lstStyle>
            <a:lvl1pPr marL="0" indent="0">
              <a:buNone/>
              <a:defRPr sz="5863"/>
            </a:lvl1pPr>
            <a:lvl2pPr marL="1920240" indent="0">
              <a:buNone/>
              <a:defRPr sz="5075"/>
            </a:lvl2pPr>
            <a:lvl3pPr marL="3840480" indent="0">
              <a:buNone/>
              <a:defRPr sz="4200"/>
            </a:lvl3pPr>
            <a:lvl4pPr marL="5760720" indent="0">
              <a:buNone/>
              <a:defRPr sz="3763"/>
            </a:lvl4pPr>
            <a:lvl5pPr marL="7680960" indent="0">
              <a:buNone/>
              <a:defRPr sz="3763"/>
            </a:lvl5pPr>
            <a:lvl6pPr marL="9601200" indent="0">
              <a:buNone/>
              <a:defRPr sz="3763"/>
            </a:lvl6pPr>
            <a:lvl7pPr marL="11521440" indent="0">
              <a:buNone/>
              <a:defRPr sz="3763"/>
            </a:lvl7pPr>
            <a:lvl8pPr marL="13441680" indent="0">
              <a:buNone/>
              <a:defRPr sz="3763"/>
            </a:lvl8pPr>
            <a:lvl9pPr marL="15361920" indent="0">
              <a:buNone/>
              <a:defRPr sz="3763"/>
            </a:lvl9pPr>
          </a:lstStyle>
          <a:p>
            <a:pPr lvl="0"/>
            <a:r>
              <a:rPr lang="en-US"/>
              <a:t>Click to edit Master text styles</a:t>
            </a:r>
          </a:p>
        </p:txBody>
      </p:sp>
      <p:sp>
        <p:nvSpPr>
          <p:cNvPr id="5" name="Date Placeholder 4"/>
          <p:cNvSpPr>
            <a:spLocks noGrp="1"/>
          </p:cNvSpPr>
          <p:nvPr>
            <p:ph type="dt" sz="half" idx="10"/>
          </p:nvPr>
        </p:nvSpPr>
        <p:spPr/>
        <p:txBody>
          <a:bodyPr/>
          <a:lstStyle/>
          <a:p>
            <a:fld id="{1667A622-E846-0243-8624-81E49320834B}"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305432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9" y="23042880"/>
            <a:ext cx="23042880" cy="2720342"/>
          </a:xfrm>
        </p:spPr>
        <p:txBody>
          <a:bodyPr anchor="b"/>
          <a:lstStyle>
            <a:lvl1pPr algn="l">
              <a:defRPr sz="8400" b="1"/>
            </a:lvl1pPr>
          </a:lstStyle>
          <a:p>
            <a:r>
              <a:rPr lang="en-US"/>
              <a:t>Click to edit Master title style</a:t>
            </a:r>
          </a:p>
        </p:txBody>
      </p:sp>
      <p:sp>
        <p:nvSpPr>
          <p:cNvPr id="3" name="Picture Placeholder 2"/>
          <p:cNvSpPr>
            <a:spLocks noGrp="1"/>
          </p:cNvSpPr>
          <p:nvPr>
            <p:ph type="pic" idx="1"/>
          </p:nvPr>
        </p:nvSpPr>
        <p:spPr>
          <a:xfrm>
            <a:off x="7527609" y="2941320"/>
            <a:ext cx="23042880" cy="19751040"/>
          </a:xfrm>
        </p:spPr>
        <p:txBody>
          <a:bodyPr/>
          <a:lstStyle>
            <a:lvl1pPr marL="0" indent="0">
              <a:buNone/>
              <a:defRPr sz="13475"/>
            </a:lvl1pPr>
            <a:lvl2pPr marL="1920240" indent="0">
              <a:buNone/>
              <a:defRPr sz="11725"/>
            </a:lvl2pPr>
            <a:lvl3pPr marL="3840480" indent="0">
              <a:buNone/>
              <a:defRPr sz="10063"/>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endParaRPr lang="en-US"/>
          </a:p>
        </p:txBody>
      </p:sp>
      <p:sp>
        <p:nvSpPr>
          <p:cNvPr id="4" name="Text Placeholder 3"/>
          <p:cNvSpPr>
            <a:spLocks noGrp="1"/>
          </p:cNvSpPr>
          <p:nvPr>
            <p:ph type="body" sz="half" idx="2"/>
          </p:nvPr>
        </p:nvSpPr>
        <p:spPr>
          <a:xfrm>
            <a:off x="7527609" y="25763222"/>
            <a:ext cx="23042880" cy="3863338"/>
          </a:xfrm>
        </p:spPr>
        <p:txBody>
          <a:bodyPr/>
          <a:lstStyle>
            <a:lvl1pPr marL="0" indent="0">
              <a:buNone/>
              <a:defRPr sz="5863"/>
            </a:lvl1pPr>
            <a:lvl2pPr marL="1920240" indent="0">
              <a:buNone/>
              <a:defRPr sz="5075"/>
            </a:lvl2pPr>
            <a:lvl3pPr marL="3840480" indent="0">
              <a:buNone/>
              <a:defRPr sz="4200"/>
            </a:lvl3pPr>
            <a:lvl4pPr marL="5760720" indent="0">
              <a:buNone/>
              <a:defRPr sz="3763"/>
            </a:lvl4pPr>
            <a:lvl5pPr marL="7680960" indent="0">
              <a:buNone/>
              <a:defRPr sz="3763"/>
            </a:lvl5pPr>
            <a:lvl6pPr marL="9601200" indent="0">
              <a:buNone/>
              <a:defRPr sz="3763"/>
            </a:lvl6pPr>
            <a:lvl7pPr marL="11521440" indent="0">
              <a:buNone/>
              <a:defRPr sz="3763"/>
            </a:lvl7pPr>
            <a:lvl8pPr marL="13441680" indent="0">
              <a:buNone/>
              <a:defRPr sz="3763"/>
            </a:lvl8pPr>
            <a:lvl9pPr marL="15361920" indent="0">
              <a:buNone/>
              <a:defRPr sz="3763"/>
            </a:lvl9pPr>
          </a:lstStyle>
          <a:p>
            <a:pPr lvl="0"/>
            <a:r>
              <a:rPr lang="en-US"/>
              <a:t>Click to edit Master text styles</a:t>
            </a:r>
          </a:p>
        </p:txBody>
      </p:sp>
      <p:sp>
        <p:nvSpPr>
          <p:cNvPr id="5" name="Date Placeholder 4"/>
          <p:cNvSpPr>
            <a:spLocks noGrp="1"/>
          </p:cNvSpPr>
          <p:nvPr>
            <p:ph type="dt" sz="half" idx="10"/>
          </p:nvPr>
        </p:nvSpPr>
        <p:spPr/>
        <p:txBody>
          <a:bodyPr/>
          <a:lstStyle/>
          <a:p>
            <a:fld id="{1667A622-E846-0243-8624-81E49320834B}"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2381406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318262"/>
            <a:ext cx="3456432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1920240" y="7680963"/>
            <a:ext cx="3456432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20240" y="30510482"/>
            <a:ext cx="8961120" cy="1752600"/>
          </a:xfrm>
          <a:prstGeom prst="rect">
            <a:avLst/>
          </a:prstGeom>
        </p:spPr>
        <p:txBody>
          <a:bodyPr vert="horz" lIns="438912" tIns="219456" rIns="438912" bIns="219456" rtlCol="0" anchor="ctr"/>
          <a:lstStyle>
            <a:lvl1pPr algn="l">
              <a:defRPr sz="5075">
                <a:solidFill>
                  <a:schemeClr val="tx1">
                    <a:tint val="75000"/>
                  </a:schemeClr>
                </a:solidFill>
              </a:defRPr>
            </a:lvl1pPr>
          </a:lstStyle>
          <a:p>
            <a:fld id="{1667A622-E846-0243-8624-81E49320834B}" type="datetimeFigureOut">
              <a:rPr lang="en-US" smtClean="0"/>
              <a:t>1/26/2024</a:t>
            </a:fld>
            <a:endParaRPr lang="en-US"/>
          </a:p>
        </p:txBody>
      </p:sp>
      <p:sp>
        <p:nvSpPr>
          <p:cNvPr id="5" name="Footer Placeholder 4"/>
          <p:cNvSpPr>
            <a:spLocks noGrp="1"/>
          </p:cNvSpPr>
          <p:nvPr>
            <p:ph type="ftr" sz="quarter" idx="3"/>
          </p:nvPr>
        </p:nvSpPr>
        <p:spPr>
          <a:xfrm>
            <a:off x="13121640" y="30510482"/>
            <a:ext cx="12161520" cy="1752600"/>
          </a:xfrm>
          <a:prstGeom prst="rect">
            <a:avLst/>
          </a:prstGeom>
        </p:spPr>
        <p:txBody>
          <a:bodyPr vert="horz" lIns="438912" tIns="219456" rIns="438912" bIns="219456" rtlCol="0" anchor="ctr"/>
          <a:lstStyle>
            <a:lvl1pPr algn="ctr">
              <a:defRPr sz="50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30510482"/>
            <a:ext cx="8961120" cy="1752600"/>
          </a:xfrm>
          <a:prstGeom prst="rect">
            <a:avLst/>
          </a:prstGeom>
        </p:spPr>
        <p:txBody>
          <a:bodyPr vert="horz" lIns="438912" tIns="219456" rIns="438912" bIns="219456" rtlCol="0" anchor="ctr"/>
          <a:lstStyle>
            <a:lvl1pPr algn="r">
              <a:defRPr sz="5075">
                <a:solidFill>
                  <a:schemeClr val="tx1">
                    <a:tint val="75000"/>
                  </a:schemeClr>
                </a:solidFill>
              </a:defRPr>
            </a:lvl1pPr>
          </a:lstStyle>
          <a:p>
            <a:fld id="{6A764A0A-FB60-604A-B5E9-48E047F4AFB3}" type="slidenum">
              <a:rPr lang="en-US" smtClean="0"/>
              <a:t>‹#›</a:t>
            </a:fld>
            <a:endParaRPr lang="en-US"/>
          </a:p>
        </p:txBody>
      </p:sp>
    </p:spTree>
    <p:extLst>
      <p:ext uri="{BB962C8B-B14F-4D97-AF65-F5344CB8AC3E}">
        <p14:creationId xmlns:p14="http://schemas.microsoft.com/office/powerpoint/2010/main" val="324718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20240" rtl="0" eaLnBrk="1" latinLnBrk="0" hangingPunct="1">
        <a:spcBef>
          <a:spcPct val="0"/>
        </a:spcBef>
        <a:buNone/>
        <a:defRPr sz="18463" kern="1200">
          <a:solidFill>
            <a:schemeClr val="tx1"/>
          </a:solidFill>
          <a:latin typeface="+mj-lt"/>
          <a:ea typeface="+mj-ea"/>
          <a:cs typeface="+mj-cs"/>
        </a:defRPr>
      </a:lvl1pPr>
    </p:titleStyle>
    <p:bodyStyle>
      <a:lvl1pPr marL="1440180" indent="-1440180" algn="l" defTabSz="1920240" rtl="0" eaLnBrk="1" latinLnBrk="0" hangingPunct="1">
        <a:spcBef>
          <a:spcPct val="20000"/>
        </a:spcBef>
        <a:buFont typeface="Arial"/>
        <a:buChar char="•"/>
        <a:defRPr sz="13475" kern="1200">
          <a:solidFill>
            <a:schemeClr val="tx1"/>
          </a:solidFill>
          <a:latin typeface="+mn-lt"/>
          <a:ea typeface="+mn-ea"/>
          <a:cs typeface="+mn-cs"/>
        </a:defRPr>
      </a:lvl1pPr>
      <a:lvl2pPr marL="3120390" indent="-1200150" algn="l" defTabSz="1920240" rtl="0" eaLnBrk="1" latinLnBrk="0" hangingPunct="1">
        <a:spcBef>
          <a:spcPct val="20000"/>
        </a:spcBef>
        <a:buFont typeface="Arial"/>
        <a:buChar char="–"/>
        <a:defRPr sz="11725" kern="1200">
          <a:solidFill>
            <a:schemeClr val="tx1"/>
          </a:solidFill>
          <a:latin typeface="+mn-lt"/>
          <a:ea typeface="+mn-ea"/>
          <a:cs typeface="+mn-cs"/>
        </a:defRPr>
      </a:lvl2pPr>
      <a:lvl3pPr marL="4800600" indent="-960120" algn="l" defTabSz="1920240" rtl="0" eaLnBrk="1" latinLnBrk="0" hangingPunct="1">
        <a:spcBef>
          <a:spcPct val="20000"/>
        </a:spcBef>
        <a:buFont typeface="Arial"/>
        <a:buChar char="•"/>
        <a:defRPr sz="10063" kern="1200">
          <a:solidFill>
            <a:schemeClr val="tx1"/>
          </a:solidFill>
          <a:latin typeface="+mn-lt"/>
          <a:ea typeface="+mn-ea"/>
          <a:cs typeface="+mn-cs"/>
        </a:defRPr>
      </a:lvl3pPr>
      <a:lvl4pPr marL="6720840" indent="-960120" algn="l" defTabSz="1920240" rtl="0" eaLnBrk="1" latinLnBrk="0" hangingPunct="1">
        <a:spcBef>
          <a:spcPct val="20000"/>
        </a:spcBef>
        <a:buFont typeface="Arial"/>
        <a:buChar char="–"/>
        <a:defRPr sz="8400" kern="1200">
          <a:solidFill>
            <a:schemeClr val="tx1"/>
          </a:solidFill>
          <a:latin typeface="+mn-lt"/>
          <a:ea typeface="+mn-ea"/>
          <a:cs typeface="+mn-cs"/>
        </a:defRPr>
      </a:lvl4pPr>
      <a:lvl5pPr marL="8641080" indent="-960120" algn="l" defTabSz="1920240" rtl="0" eaLnBrk="1" latinLnBrk="0" hangingPunct="1">
        <a:spcBef>
          <a:spcPct val="20000"/>
        </a:spcBef>
        <a:buFont typeface="Arial"/>
        <a:buChar char="»"/>
        <a:defRPr sz="8400" kern="1200">
          <a:solidFill>
            <a:schemeClr val="tx1"/>
          </a:solidFill>
          <a:latin typeface="+mn-lt"/>
          <a:ea typeface="+mn-ea"/>
          <a:cs typeface="+mn-cs"/>
        </a:defRPr>
      </a:lvl5pPr>
      <a:lvl6pPr marL="10561320" indent="-960120" algn="l" defTabSz="1920240" rtl="0" eaLnBrk="1" latinLnBrk="0" hangingPunct="1">
        <a:spcBef>
          <a:spcPct val="20000"/>
        </a:spcBef>
        <a:buFont typeface="Arial"/>
        <a:buChar char="•"/>
        <a:defRPr sz="8400" kern="1200">
          <a:solidFill>
            <a:schemeClr val="tx1"/>
          </a:solidFill>
          <a:latin typeface="+mn-lt"/>
          <a:ea typeface="+mn-ea"/>
          <a:cs typeface="+mn-cs"/>
        </a:defRPr>
      </a:lvl6pPr>
      <a:lvl7pPr marL="12481560" indent="-960120" algn="l" defTabSz="1920240" rtl="0" eaLnBrk="1" latinLnBrk="0" hangingPunct="1">
        <a:spcBef>
          <a:spcPct val="20000"/>
        </a:spcBef>
        <a:buFont typeface="Arial"/>
        <a:buChar char="•"/>
        <a:defRPr sz="8400" kern="1200">
          <a:solidFill>
            <a:schemeClr val="tx1"/>
          </a:solidFill>
          <a:latin typeface="+mn-lt"/>
          <a:ea typeface="+mn-ea"/>
          <a:cs typeface="+mn-cs"/>
        </a:defRPr>
      </a:lvl7pPr>
      <a:lvl8pPr marL="14401800" indent="-960120" algn="l" defTabSz="1920240" rtl="0" eaLnBrk="1" latinLnBrk="0" hangingPunct="1">
        <a:spcBef>
          <a:spcPct val="20000"/>
        </a:spcBef>
        <a:buFont typeface="Arial"/>
        <a:buChar char="•"/>
        <a:defRPr sz="8400" kern="1200">
          <a:solidFill>
            <a:schemeClr val="tx1"/>
          </a:solidFill>
          <a:latin typeface="+mn-lt"/>
          <a:ea typeface="+mn-ea"/>
          <a:cs typeface="+mn-cs"/>
        </a:defRPr>
      </a:lvl8pPr>
      <a:lvl9pPr marL="16322040" indent="-960120" algn="l" defTabSz="1920240" rtl="0" eaLnBrk="1" latinLnBrk="0" hangingPunct="1">
        <a:spcBef>
          <a:spcPct val="20000"/>
        </a:spcBef>
        <a:buFont typeface="Arial"/>
        <a:buChar char="•"/>
        <a:defRPr sz="8400" kern="1200">
          <a:solidFill>
            <a:schemeClr val="tx1"/>
          </a:solidFill>
          <a:latin typeface="+mn-lt"/>
          <a:ea typeface="+mn-ea"/>
          <a:cs typeface="+mn-cs"/>
        </a:defRPr>
      </a:lvl9pPr>
    </p:bodyStyle>
    <p:otherStyle>
      <a:defPPr>
        <a:defRPr lang="en-US"/>
      </a:defPPr>
      <a:lvl1pPr marL="0" algn="l" defTabSz="1920240" rtl="0" eaLnBrk="1" latinLnBrk="0" hangingPunct="1">
        <a:defRPr sz="7525" kern="1200">
          <a:solidFill>
            <a:schemeClr val="tx1"/>
          </a:solidFill>
          <a:latin typeface="+mn-lt"/>
          <a:ea typeface="+mn-ea"/>
          <a:cs typeface="+mn-cs"/>
        </a:defRPr>
      </a:lvl1pPr>
      <a:lvl2pPr marL="1920240" algn="l" defTabSz="1920240" rtl="0" eaLnBrk="1" latinLnBrk="0" hangingPunct="1">
        <a:defRPr sz="7525" kern="1200">
          <a:solidFill>
            <a:schemeClr val="tx1"/>
          </a:solidFill>
          <a:latin typeface="+mn-lt"/>
          <a:ea typeface="+mn-ea"/>
          <a:cs typeface="+mn-cs"/>
        </a:defRPr>
      </a:lvl2pPr>
      <a:lvl3pPr marL="3840480" algn="l" defTabSz="1920240" rtl="0" eaLnBrk="1" latinLnBrk="0" hangingPunct="1">
        <a:defRPr sz="7525" kern="1200">
          <a:solidFill>
            <a:schemeClr val="tx1"/>
          </a:solidFill>
          <a:latin typeface="+mn-lt"/>
          <a:ea typeface="+mn-ea"/>
          <a:cs typeface="+mn-cs"/>
        </a:defRPr>
      </a:lvl3pPr>
      <a:lvl4pPr marL="5760720" algn="l" defTabSz="1920240" rtl="0" eaLnBrk="1" latinLnBrk="0" hangingPunct="1">
        <a:defRPr sz="7525" kern="1200">
          <a:solidFill>
            <a:schemeClr val="tx1"/>
          </a:solidFill>
          <a:latin typeface="+mn-lt"/>
          <a:ea typeface="+mn-ea"/>
          <a:cs typeface="+mn-cs"/>
        </a:defRPr>
      </a:lvl4pPr>
      <a:lvl5pPr marL="7680960" algn="l" defTabSz="1920240" rtl="0" eaLnBrk="1" latinLnBrk="0" hangingPunct="1">
        <a:defRPr sz="7525" kern="1200">
          <a:solidFill>
            <a:schemeClr val="tx1"/>
          </a:solidFill>
          <a:latin typeface="+mn-lt"/>
          <a:ea typeface="+mn-ea"/>
          <a:cs typeface="+mn-cs"/>
        </a:defRPr>
      </a:lvl5pPr>
      <a:lvl6pPr marL="9601200" algn="l" defTabSz="1920240" rtl="0" eaLnBrk="1" latinLnBrk="0" hangingPunct="1">
        <a:defRPr sz="7525" kern="1200">
          <a:solidFill>
            <a:schemeClr val="tx1"/>
          </a:solidFill>
          <a:latin typeface="+mn-lt"/>
          <a:ea typeface="+mn-ea"/>
          <a:cs typeface="+mn-cs"/>
        </a:defRPr>
      </a:lvl6pPr>
      <a:lvl7pPr marL="11521440" algn="l" defTabSz="1920240" rtl="0" eaLnBrk="1" latinLnBrk="0" hangingPunct="1">
        <a:defRPr sz="7525" kern="1200">
          <a:solidFill>
            <a:schemeClr val="tx1"/>
          </a:solidFill>
          <a:latin typeface="+mn-lt"/>
          <a:ea typeface="+mn-ea"/>
          <a:cs typeface="+mn-cs"/>
        </a:defRPr>
      </a:lvl7pPr>
      <a:lvl8pPr marL="13441680" algn="l" defTabSz="1920240" rtl="0" eaLnBrk="1" latinLnBrk="0" hangingPunct="1">
        <a:defRPr sz="7525" kern="1200">
          <a:solidFill>
            <a:schemeClr val="tx1"/>
          </a:solidFill>
          <a:latin typeface="+mn-lt"/>
          <a:ea typeface="+mn-ea"/>
          <a:cs typeface="+mn-cs"/>
        </a:defRPr>
      </a:lvl8pPr>
      <a:lvl9pPr marL="15361920" algn="l" defTabSz="1920240" rtl="0" eaLnBrk="1" latinLnBrk="0" hangingPunct="1">
        <a:defRPr sz="75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image" Target="../media/image1.png"/><Relationship Id="rId21" Type="http://schemas.openxmlformats.org/officeDocument/2006/relationships/hyperlink" Target="https://www.nasa.gov/stmd-game-changing-development/" TargetMode="External"/><Relationship Id="rId7" Type="http://schemas.openxmlformats.org/officeDocument/2006/relationships/image" Target="../media/image2.png"/><Relationship Id="rId12" Type="http://schemas.microsoft.com/office/2007/relationships/hdphoto" Target="../media/hdphoto1.wdp"/><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hyperlink" Target="https://www.nasa.gov/space-synthetic-biology-synbio/" TargetMode="External"/><Relationship Id="rId11" Type="http://schemas.openxmlformats.org/officeDocument/2006/relationships/image" Target="../media/image6.png"/><Relationship Id="rId5" Type="http://schemas.openxmlformats.org/officeDocument/2006/relationships/hyperlink" Target="https://www.nasa.gov/general/what-is-bionutrients/" TargetMode="External"/><Relationship Id="rId15" Type="http://schemas.openxmlformats.org/officeDocument/2006/relationships/image" Target="../media/image9.png"/><Relationship Id="rId10" Type="http://schemas.openxmlformats.org/officeDocument/2006/relationships/image" Target="../media/image5.png"/><Relationship Id="rId19" Type="http://schemas.openxmlformats.org/officeDocument/2006/relationships/image" Target="../media/image13.emf"/><Relationship Id="rId4" Type="http://schemas.openxmlformats.org/officeDocument/2006/relationships/hyperlink" Target="mailto:frances.m.donovan@nasa.gov" TargetMode="External"/><Relationship Id="rId9" Type="http://schemas.openxmlformats.org/officeDocument/2006/relationships/image" Target="../media/image4.png"/><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436790" y="806317"/>
            <a:ext cx="3180214" cy="2722744"/>
          </a:xfrm>
          <a:prstGeom prst="rect">
            <a:avLst/>
          </a:prstGeom>
        </p:spPr>
      </p:pic>
      <p:sp>
        <p:nvSpPr>
          <p:cNvPr id="18" name="TextBox 17"/>
          <p:cNvSpPr txBox="1"/>
          <p:nvPr/>
        </p:nvSpPr>
        <p:spPr>
          <a:xfrm>
            <a:off x="4877914" y="770042"/>
            <a:ext cx="26822498" cy="1169551"/>
          </a:xfrm>
          <a:prstGeom prst="rect">
            <a:avLst/>
          </a:prstGeom>
          <a:noFill/>
        </p:spPr>
        <p:txBody>
          <a:bodyPr wrap="square" rtlCol="0">
            <a:spAutoFit/>
          </a:bodyPr>
          <a:lstStyle/>
          <a:p>
            <a:pPr algn="ctr"/>
            <a:r>
              <a:rPr lang="en-US" sz="7000" i="1" dirty="0"/>
              <a:t>Strategies for Determining Safety of Fermented Foods Produced in Space</a:t>
            </a:r>
          </a:p>
        </p:txBody>
      </p:sp>
      <p:sp>
        <p:nvSpPr>
          <p:cNvPr id="19" name="TextBox 18"/>
          <p:cNvSpPr txBox="1"/>
          <p:nvPr/>
        </p:nvSpPr>
        <p:spPr>
          <a:xfrm>
            <a:off x="-1232551" y="2278208"/>
            <a:ext cx="38404800" cy="1034899"/>
          </a:xfrm>
          <a:prstGeom prst="rect">
            <a:avLst/>
          </a:prstGeom>
          <a:noFill/>
        </p:spPr>
        <p:txBody>
          <a:bodyPr wrap="square" rtlCol="0">
            <a:spAutoFit/>
          </a:bodyPr>
          <a:lstStyle/>
          <a:p>
            <a:pPr algn="ctr"/>
            <a:r>
              <a:rPr lang="en-US" sz="3325"/>
              <a:t>Natalie Ball</a:t>
            </a:r>
            <a:r>
              <a:rPr lang="en-US" sz="3325" baseline="30000"/>
              <a:t>1</a:t>
            </a:r>
            <a:r>
              <a:rPr lang="en-US" sz="3325"/>
              <a:t>, Sadie Downing</a:t>
            </a:r>
            <a:r>
              <a:rPr lang="en-US" sz="3325" baseline="30000"/>
              <a:t>1</a:t>
            </a:r>
            <a:r>
              <a:rPr lang="en-US" sz="3325"/>
              <a:t>, Ami Hannon</a:t>
            </a:r>
            <a:r>
              <a:rPr lang="en-US" sz="3325" baseline="30000"/>
              <a:t>1</a:t>
            </a:r>
            <a:r>
              <a:rPr lang="en-US" sz="3325"/>
              <a:t>, Hiromi Kagawa</a:t>
            </a:r>
            <a:r>
              <a:rPr lang="en-US" sz="3325" baseline="30000"/>
              <a:t>2</a:t>
            </a:r>
            <a:r>
              <a:rPr lang="en-US" sz="3325"/>
              <a:t>, Jing Li</a:t>
            </a:r>
            <a:r>
              <a:rPr lang="en-US" sz="3325" baseline="30000"/>
              <a:t>3</a:t>
            </a:r>
            <a:r>
              <a:rPr lang="en-US" sz="3325"/>
              <a:t>, Hami E. Ray</a:t>
            </a:r>
            <a:r>
              <a:rPr lang="en-US" sz="3325" baseline="30000"/>
              <a:t>4</a:t>
            </a:r>
            <a:r>
              <a:rPr lang="en-US" sz="3325"/>
              <a:t>, Oscar Roque</a:t>
            </a:r>
            <a:r>
              <a:rPr lang="en-US" sz="3325" baseline="30000"/>
              <a:t>1</a:t>
            </a:r>
            <a:r>
              <a:rPr lang="en-US" sz="3325"/>
              <a:t>, A. Mark Settles</a:t>
            </a:r>
            <a:r>
              <a:rPr lang="en-US" sz="3325" baseline="30000"/>
              <a:t>5</a:t>
            </a:r>
            <a:r>
              <a:rPr lang="en-US" sz="3325"/>
              <a:t>, Kevin Sims</a:t>
            </a:r>
            <a:r>
              <a:rPr lang="en-US" sz="3325" baseline="30000"/>
              <a:t>1</a:t>
            </a:r>
            <a:r>
              <a:rPr lang="en-US" sz="3325"/>
              <a:t>, Sandra Vu</a:t>
            </a:r>
            <a:r>
              <a:rPr lang="en-US" sz="3325" baseline="30000"/>
              <a:t>1</a:t>
            </a:r>
            <a:r>
              <a:rPr lang="en-US" sz="3325"/>
              <a:t>, and Frances M. Donovan</a:t>
            </a:r>
            <a:r>
              <a:rPr lang="en-US" sz="3325" baseline="30000"/>
              <a:t>5</a:t>
            </a:r>
            <a:endParaRPr lang="en-US" sz="4200" baseline="30000"/>
          </a:p>
          <a:p>
            <a:pPr algn="ctr"/>
            <a:r>
              <a:rPr lang="en-US" sz="2800" baseline="30000"/>
              <a:t>1</a:t>
            </a:r>
            <a:r>
              <a:rPr lang="en-US" sz="2800"/>
              <a:t>KBR; </a:t>
            </a:r>
            <a:r>
              <a:rPr lang="en-US" sz="2800" baseline="30000"/>
              <a:t>2</a:t>
            </a:r>
            <a:r>
              <a:rPr lang="en-US" sz="2800"/>
              <a:t>SETI Institute; </a:t>
            </a:r>
            <a:r>
              <a:rPr lang="en-US" sz="2800" baseline="30000"/>
              <a:t>3</a:t>
            </a:r>
            <a:r>
              <a:rPr lang="en-US" sz="2800"/>
              <a:t>Entry Systems and Vehicle Development Branch, </a:t>
            </a:r>
            <a:r>
              <a:rPr lang="en-US" sz="2800" baseline="30000"/>
              <a:t>4</a:t>
            </a:r>
            <a:r>
              <a:rPr lang="en-US" sz="2800"/>
              <a:t>Flight Systems Implementation Branch and </a:t>
            </a:r>
            <a:r>
              <a:rPr lang="en-US" sz="2800" baseline="30000"/>
              <a:t>5</a:t>
            </a:r>
            <a:r>
              <a:rPr lang="en-US" sz="2800"/>
              <a:t>Bioengineering Branch; NASA Ames Research Center, Moffett Field, CA 94035 </a:t>
            </a:r>
          </a:p>
        </p:txBody>
      </p:sp>
      <p:cxnSp>
        <p:nvCxnSpPr>
          <p:cNvPr id="23" name="Straight Connector 22"/>
          <p:cNvCxnSpPr/>
          <p:nvPr/>
        </p:nvCxnSpPr>
        <p:spPr>
          <a:xfrm>
            <a:off x="1111170" y="3975627"/>
            <a:ext cx="36004500" cy="0"/>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cxnSpLocks/>
          </p:cNvCxnSpPr>
          <p:nvPr/>
        </p:nvCxnSpPr>
        <p:spPr>
          <a:xfrm>
            <a:off x="12538983" y="4077769"/>
            <a:ext cx="0" cy="27329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66751" y="10333243"/>
            <a:ext cx="11468101" cy="577081"/>
          </a:xfrm>
          <a:prstGeom prst="rect">
            <a:avLst/>
          </a:prstGeom>
          <a:noFill/>
        </p:spPr>
        <p:txBody>
          <a:bodyPr wrap="square" rtlCol="0">
            <a:spAutoFit/>
          </a:bodyPr>
          <a:lstStyle/>
          <a:p>
            <a:pPr algn="ctr"/>
            <a:r>
              <a:rPr lang="en-US" sz="3150" b="1">
                <a:solidFill>
                  <a:srgbClr val="000000"/>
                </a:solidFill>
                <a:cs typeface="Arial" pitchFamily="34" charset="0"/>
              </a:rPr>
              <a:t>Background and Introduction</a:t>
            </a:r>
          </a:p>
        </p:txBody>
      </p:sp>
      <p:sp>
        <p:nvSpPr>
          <p:cNvPr id="62" name="TextBox 61"/>
          <p:cNvSpPr txBox="1"/>
          <p:nvPr/>
        </p:nvSpPr>
        <p:spPr>
          <a:xfrm>
            <a:off x="1" y="4572998"/>
            <a:ext cx="12734924" cy="577081"/>
          </a:xfrm>
          <a:prstGeom prst="rect">
            <a:avLst/>
          </a:prstGeom>
          <a:noFill/>
        </p:spPr>
        <p:txBody>
          <a:bodyPr wrap="square" rtlCol="0">
            <a:spAutoFit/>
          </a:bodyPr>
          <a:lstStyle/>
          <a:p>
            <a:pPr algn="ctr"/>
            <a:r>
              <a:rPr lang="en-US" sz="3150" b="1">
                <a:cs typeface="Arial" pitchFamily="34" charset="0"/>
              </a:rPr>
              <a:t>Abstract</a:t>
            </a:r>
          </a:p>
        </p:txBody>
      </p:sp>
      <p:sp>
        <p:nvSpPr>
          <p:cNvPr id="63" name="TextBox 62"/>
          <p:cNvSpPr txBox="1"/>
          <p:nvPr/>
        </p:nvSpPr>
        <p:spPr>
          <a:xfrm>
            <a:off x="12959381" y="4573933"/>
            <a:ext cx="12934950" cy="577081"/>
          </a:xfrm>
          <a:prstGeom prst="rect">
            <a:avLst/>
          </a:prstGeom>
          <a:noFill/>
        </p:spPr>
        <p:txBody>
          <a:bodyPr wrap="square" rtlCol="0">
            <a:spAutoFit/>
          </a:bodyPr>
          <a:lstStyle/>
          <a:p>
            <a:pPr algn="ctr"/>
            <a:r>
              <a:rPr lang="en-US" sz="3150" b="1" dirty="0">
                <a:solidFill>
                  <a:srgbClr val="000000"/>
                </a:solidFill>
                <a:cs typeface="Arial" pitchFamily="34" charset="0"/>
              </a:rPr>
              <a:t>Eurofins Food Safety Analysis</a:t>
            </a:r>
          </a:p>
        </p:txBody>
      </p:sp>
      <p:sp>
        <p:nvSpPr>
          <p:cNvPr id="65" name="TextBox 64"/>
          <p:cNvSpPr txBox="1"/>
          <p:nvPr/>
        </p:nvSpPr>
        <p:spPr>
          <a:xfrm>
            <a:off x="25762217" y="29347568"/>
            <a:ext cx="12734923" cy="577081"/>
          </a:xfrm>
          <a:prstGeom prst="rect">
            <a:avLst/>
          </a:prstGeom>
          <a:noFill/>
        </p:spPr>
        <p:txBody>
          <a:bodyPr wrap="square" rtlCol="0">
            <a:spAutoFit/>
          </a:bodyPr>
          <a:lstStyle/>
          <a:p>
            <a:pPr algn="ctr"/>
            <a:r>
              <a:rPr lang="en-US" sz="3150" b="1" dirty="0">
                <a:cs typeface="Arial" pitchFamily="34" charset="0"/>
              </a:rPr>
              <a:t>Future Direction</a:t>
            </a:r>
            <a:endParaRPr lang="en-US" sz="3150" b="1" i="1" dirty="0">
              <a:cs typeface="Arial" pitchFamily="34" charset="0"/>
            </a:endParaRPr>
          </a:p>
        </p:txBody>
      </p:sp>
      <p:sp>
        <p:nvSpPr>
          <p:cNvPr id="33" name="Rectangle 5"/>
          <p:cNvSpPr>
            <a:spLocks noChangeArrowheads="1"/>
          </p:cNvSpPr>
          <p:nvPr/>
        </p:nvSpPr>
        <p:spPr bwMode="auto">
          <a:xfrm>
            <a:off x="663366" y="4709604"/>
            <a:ext cx="11734802" cy="5251438"/>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algn="just"/>
            <a:endParaRPr lang="en-US" sz="2100" b="0" i="0" u="none" strike="noStrike" baseline="0" dirty="0">
              <a:solidFill>
                <a:srgbClr val="000000"/>
              </a:solidFill>
              <a:latin typeface="+mj-lt"/>
            </a:endParaRPr>
          </a:p>
          <a:p>
            <a:pPr algn="just"/>
            <a:r>
              <a:rPr lang="en-US" sz="2100" b="0" i="0" u="none" strike="noStrike" baseline="0" dirty="0">
                <a:solidFill>
                  <a:srgbClr val="000000"/>
                </a:solidFill>
                <a:latin typeface="+mj-lt"/>
              </a:rPr>
              <a:t>The </a:t>
            </a:r>
            <a:r>
              <a:rPr lang="en-US" sz="2100" b="0" i="0" u="none" strike="noStrike" baseline="0" dirty="0" err="1">
                <a:solidFill>
                  <a:srgbClr val="000000"/>
                </a:solidFill>
                <a:latin typeface="+mj-lt"/>
              </a:rPr>
              <a:t>BioNutrients</a:t>
            </a:r>
            <a:r>
              <a:rPr lang="en-US" sz="2100" b="0" i="0" u="none" strike="noStrike" baseline="0" dirty="0">
                <a:solidFill>
                  <a:srgbClr val="000000"/>
                </a:solidFill>
                <a:latin typeface="+mj-lt"/>
              </a:rPr>
              <a:t> payload series examine the feasibility of using microbially produced foods – yogurt, kefir, fermented food products – to supplement the current prepackaged food system to provide freshly synthesized nutrients and genetically engineered protein therapeutics to support crew health for sustainable and long duration crewed exploration. Safety of the products must be established as direct consumption of such products is a risk due to potential contamination with pathogenic organisms. Identifying pathogen contamination is particularly challenging as the fermenting cultures can mask the presence of contaminating organisms. Here we consider current methods of detecting coliforms, aerobic colonies, non-lactic acid bacteria, molds (yeasts), and specific pathogens including </a:t>
            </a:r>
            <a:r>
              <a:rPr lang="en-US" sz="2100" b="0" i="1" u="none" strike="noStrike" baseline="0" dirty="0">
                <a:solidFill>
                  <a:srgbClr val="000000"/>
                </a:solidFill>
                <a:latin typeface="+mj-lt"/>
              </a:rPr>
              <a:t>Staphylococcus aureus </a:t>
            </a:r>
            <a:r>
              <a:rPr lang="en-US" sz="2100" b="0" i="0" u="none" strike="noStrike" baseline="0" dirty="0">
                <a:solidFill>
                  <a:srgbClr val="000000"/>
                </a:solidFill>
                <a:latin typeface="+mj-lt"/>
              </a:rPr>
              <a:t>and </a:t>
            </a:r>
            <a:r>
              <a:rPr lang="en-US" sz="2100" b="0" i="1" u="none" strike="noStrike" baseline="0" dirty="0">
                <a:solidFill>
                  <a:srgbClr val="000000"/>
                </a:solidFill>
                <a:latin typeface="+mj-lt"/>
              </a:rPr>
              <a:t>Salmonella</a:t>
            </a:r>
            <a:r>
              <a:rPr lang="en-US" sz="2100" b="0" i="0" u="none" strike="noStrike" baseline="0" dirty="0">
                <a:solidFill>
                  <a:srgbClr val="000000"/>
                </a:solidFill>
                <a:latin typeface="+mj-lt"/>
              </a:rPr>
              <a:t> species (spp.). We also consider alternate and additional testing including sequencing, quantitative PCR, and the use of the E-Nose developed by NASA Ames Research Center. This portable device senses volatile organic compounds in real time and can be trained to recognize “good” uncontaminated products from contaminated ones as a means of predicting food safety. Finally, we consider methods of in-flight pasteurization to increase safety and decrease overall microbial load of these products. This presentation will summarize testing status and outline the strategy that will be employed in the BioNutrients-3 ISS fermented foods experiment. </a:t>
            </a:r>
            <a:endParaRPr lang="en-US" sz="2100" dirty="0">
              <a:latin typeface="+mj-lt"/>
            </a:endParaRPr>
          </a:p>
        </p:txBody>
      </p:sp>
      <p:sp>
        <p:nvSpPr>
          <p:cNvPr id="35" name="Rectangle 5"/>
          <p:cNvSpPr>
            <a:spLocks noChangeArrowheads="1"/>
          </p:cNvSpPr>
          <p:nvPr/>
        </p:nvSpPr>
        <p:spPr bwMode="auto">
          <a:xfrm>
            <a:off x="636970" y="10928407"/>
            <a:ext cx="11640772" cy="4281941"/>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algn="just"/>
            <a:r>
              <a:rPr lang="en-US" sz="2100" b="1" dirty="0">
                <a:solidFill>
                  <a:srgbClr val="000000"/>
                </a:solidFill>
                <a:latin typeface="+mj-lt"/>
              </a:rPr>
              <a:t>Establishing Production of Safe Food Products for Crew Consumption: </a:t>
            </a:r>
            <a:r>
              <a:rPr lang="en-US" sz="2100" dirty="0">
                <a:solidFill>
                  <a:srgbClr val="000000"/>
                </a:solidFill>
                <a:latin typeface="+mj-lt"/>
              </a:rPr>
              <a:t>Minimize food safety risks by developing food safety procedures for microbially rich food products.  </a:t>
            </a:r>
          </a:p>
          <a:p>
            <a:pPr marL="342900" indent="-342900" algn="just">
              <a:buFont typeface="Arial" panose="020B0604020202020204" pitchFamily="34" charset="0"/>
              <a:buChar char="•"/>
            </a:pPr>
            <a:r>
              <a:rPr lang="en-US" sz="2100" dirty="0">
                <a:latin typeface="+mj-lt"/>
              </a:rPr>
              <a:t>Hazard Analysis and Critical Control Point (HACCP) and Good Manufacturing Practices.</a:t>
            </a:r>
          </a:p>
          <a:p>
            <a:pPr marL="342900" indent="-342900" algn="just">
              <a:buFont typeface="Arial" panose="020B0604020202020204" pitchFamily="34" charset="0"/>
              <a:buChar char="•"/>
            </a:pPr>
            <a:r>
              <a:rPr lang="en-US" sz="2100" dirty="0">
                <a:latin typeface="+mj-lt"/>
              </a:rPr>
              <a:t>Federal Drug Administration (FDA) approval for crew consumption of novel food items.</a:t>
            </a:r>
          </a:p>
          <a:p>
            <a:pPr algn="just"/>
            <a:endParaRPr lang="en-US" sz="2100" b="1" dirty="0">
              <a:solidFill>
                <a:srgbClr val="000000"/>
              </a:solidFill>
              <a:latin typeface="+mj-lt"/>
            </a:endParaRPr>
          </a:p>
          <a:p>
            <a:pPr algn="just"/>
            <a:r>
              <a:rPr lang="en-US" sz="2100" b="1" dirty="0">
                <a:solidFill>
                  <a:srgbClr val="000000"/>
                </a:solidFill>
                <a:latin typeface="+mj-lt"/>
              </a:rPr>
              <a:t>Pathogen Detection and Microbial Monitoring: </a:t>
            </a:r>
            <a:r>
              <a:rPr lang="en-US" sz="2100" dirty="0">
                <a:solidFill>
                  <a:srgbClr val="000000"/>
                </a:solidFill>
                <a:latin typeface="+mj-lt"/>
              </a:rPr>
              <a:t>Below are</a:t>
            </a:r>
            <a:r>
              <a:rPr lang="en-US" sz="2100" b="0" i="0" u="none" strike="noStrike" baseline="0" dirty="0">
                <a:solidFill>
                  <a:srgbClr val="000000"/>
                </a:solidFill>
                <a:latin typeface="+mj-lt"/>
              </a:rPr>
              <a:t> considered current methods for detecting food microbes and reducing microbial content:</a:t>
            </a:r>
          </a:p>
          <a:p>
            <a:pPr marL="342900" indent="-342900" algn="just">
              <a:buFont typeface="Arial" panose="020B0604020202020204" pitchFamily="34" charset="0"/>
              <a:buChar char="•"/>
            </a:pPr>
            <a:r>
              <a:rPr lang="en-US" sz="2100" dirty="0">
                <a:solidFill>
                  <a:srgbClr val="000000"/>
                </a:solidFill>
                <a:latin typeface="+mj-lt"/>
              </a:rPr>
              <a:t>Eurofins food safety analysis for microbial monitoring of fermented food products.</a:t>
            </a:r>
          </a:p>
          <a:p>
            <a:pPr marL="342900" indent="-342900" algn="just">
              <a:buFont typeface="Arial" panose="020B0604020202020204" pitchFamily="34" charset="0"/>
              <a:buChar char="•"/>
            </a:pPr>
            <a:r>
              <a:rPr lang="en-US" sz="2100" b="0" i="0" u="none" strike="noStrike" baseline="0" dirty="0">
                <a:solidFill>
                  <a:srgbClr val="000000"/>
                </a:solidFill>
                <a:latin typeface="+mj-lt"/>
              </a:rPr>
              <a:t>E</a:t>
            </a:r>
            <a:r>
              <a:rPr lang="en-US" sz="2100" dirty="0">
                <a:solidFill>
                  <a:srgbClr val="000000"/>
                </a:solidFill>
                <a:latin typeface="+mj-lt"/>
              </a:rPr>
              <a:t>-Nose (developed by NASA Ames Research Center), a portable device that senses volatile organic compounds in real time which can be trained </a:t>
            </a:r>
            <a:r>
              <a:rPr lang="en-US" sz="2100" b="0" i="0" u="none" strike="noStrike" baseline="0" dirty="0">
                <a:solidFill>
                  <a:srgbClr val="000000"/>
                </a:solidFill>
                <a:latin typeface="+mj-lt"/>
              </a:rPr>
              <a:t>to recognize “good” uncontaminated products from contaminated ones as a means of predicting food safety on-demand.</a:t>
            </a:r>
          </a:p>
          <a:p>
            <a:pPr marL="342900" indent="-342900" algn="just">
              <a:buFont typeface="Arial" panose="020B0604020202020204" pitchFamily="34" charset="0"/>
              <a:buChar char="•"/>
            </a:pPr>
            <a:r>
              <a:rPr lang="en-US" sz="2100" dirty="0">
                <a:solidFill>
                  <a:srgbClr val="000000"/>
                </a:solidFill>
                <a:latin typeface="+mj-lt"/>
              </a:rPr>
              <a:t>I</a:t>
            </a:r>
            <a:r>
              <a:rPr lang="en-US" sz="2100" b="0" i="0" u="none" strike="noStrike" baseline="0" dirty="0">
                <a:solidFill>
                  <a:srgbClr val="000000"/>
                </a:solidFill>
                <a:latin typeface="+mj-lt"/>
              </a:rPr>
              <a:t>n-flight pasteurization to decrease overall microbial load of products. </a:t>
            </a:r>
          </a:p>
          <a:p>
            <a:pPr algn="just"/>
            <a:endParaRPr lang="en-US" sz="2100" dirty="0">
              <a:solidFill>
                <a:srgbClr val="000000"/>
              </a:solidFill>
            </a:endParaRPr>
          </a:p>
        </p:txBody>
      </p:sp>
      <p:sp>
        <p:nvSpPr>
          <p:cNvPr id="97" name="Rectangle 5">
            <a:extLst>
              <a:ext uri="{FF2B5EF4-FFF2-40B4-BE49-F238E27FC236}">
                <a16:creationId xmlns:a16="http://schemas.microsoft.com/office/drawing/2014/main" id="{11D8665F-FE51-4846-90BB-DCB5FD4F656D}"/>
              </a:ext>
            </a:extLst>
          </p:cNvPr>
          <p:cNvSpPr>
            <a:spLocks noChangeArrowheads="1"/>
          </p:cNvSpPr>
          <p:nvPr/>
        </p:nvSpPr>
        <p:spPr bwMode="auto">
          <a:xfrm>
            <a:off x="16169476" y="29895956"/>
            <a:ext cx="9263065" cy="911788"/>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algn="just" defTabSz="800100" fontAlgn="base">
              <a:spcBef>
                <a:spcPct val="0"/>
              </a:spcBef>
              <a:spcAft>
                <a:spcPct val="0"/>
              </a:spcAft>
            </a:pPr>
            <a:r>
              <a:rPr lang="en-US" sz="1800" dirty="0"/>
              <a:t>POC: Frances Donovan, Synthetic Biology PM/PI, NASA ARC, </a:t>
            </a:r>
            <a:r>
              <a:rPr lang="en-US" sz="1800" dirty="0">
                <a:hlinkClick r:id="rId4"/>
              </a:rPr>
              <a:t>frances.m.donovan@nasa.gov</a:t>
            </a:r>
            <a:r>
              <a:rPr lang="en-US" sz="1800" dirty="0"/>
              <a:t> </a:t>
            </a:r>
          </a:p>
          <a:p>
            <a:pPr algn="just" defTabSz="800100" fontAlgn="base">
              <a:spcBef>
                <a:spcPct val="0"/>
              </a:spcBef>
              <a:spcAft>
                <a:spcPct val="0"/>
              </a:spcAft>
            </a:pPr>
            <a:r>
              <a:rPr lang="en-US" sz="1800" dirty="0"/>
              <a:t>What is </a:t>
            </a:r>
            <a:r>
              <a:rPr lang="en-US" sz="1800" dirty="0" err="1"/>
              <a:t>BioNutrients</a:t>
            </a:r>
            <a:r>
              <a:rPr lang="en-US" sz="1800" dirty="0"/>
              <a:t>?: </a:t>
            </a:r>
            <a:r>
              <a:rPr lang="en-US" sz="1800" dirty="0">
                <a:hlinkClick r:id="rId5"/>
              </a:rPr>
              <a:t>https://www.nasa.gov/general/what-is-bionutrients/</a:t>
            </a:r>
            <a:r>
              <a:rPr lang="en-US" sz="1800" u="sng" dirty="0"/>
              <a:t> </a:t>
            </a:r>
            <a:endParaRPr lang="en-US" sz="1800" dirty="0"/>
          </a:p>
          <a:p>
            <a:pPr algn="just" defTabSz="800100" fontAlgn="base">
              <a:spcBef>
                <a:spcPct val="0"/>
              </a:spcBef>
              <a:spcAft>
                <a:spcPct val="0"/>
              </a:spcAft>
            </a:pPr>
            <a:r>
              <a:rPr lang="en-US" sz="1800" dirty="0"/>
              <a:t>Space Synthetic Biology website: </a:t>
            </a:r>
            <a:r>
              <a:rPr lang="en-US" sz="1800" dirty="0">
                <a:hlinkClick r:id="rId6"/>
              </a:rPr>
              <a:t>https://www.nasa.gov/space-synthetic-biology-synbio/</a:t>
            </a:r>
            <a:r>
              <a:rPr lang="en-US" sz="1800" dirty="0"/>
              <a:t> </a:t>
            </a:r>
          </a:p>
        </p:txBody>
      </p:sp>
      <p:sp>
        <p:nvSpPr>
          <p:cNvPr id="104" name="TextBox 103">
            <a:extLst>
              <a:ext uri="{FF2B5EF4-FFF2-40B4-BE49-F238E27FC236}">
                <a16:creationId xmlns:a16="http://schemas.microsoft.com/office/drawing/2014/main" id="{5ACFB9FD-BBC6-4D34-8817-BE08B8E10054}"/>
              </a:ext>
            </a:extLst>
          </p:cNvPr>
          <p:cNvSpPr txBox="1"/>
          <p:nvPr/>
        </p:nvSpPr>
        <p:spPr>
          <a:xfrm>
            <a:off x="13519257" y="22531579"/>
            <a:ext cx="11435410" cy="577081"/>
          </a:xfrm>
          <a:prstGeom prst="rect">
            <a:avLst/>
          </a:prstGeom>
          <a:noFill/>
        </p:spPr>
        <p:txBody>
          <a:bodyPr wrap="square" rtlCol="0">
            <a:spAutoFit/>
          </a:bodyPr>
          <a:lstStyle/>
          <a:p>
            <a:pPr algn="ctr"/>
            <a:r>
              <a:rPr lang="en-US" sz="3150" b="1" dirty="0">
                <a:cs typeface="Arial" pitchFamily="34" charset="0"/>
              </a:rPr>
              <a:t>E-Nose for Food Safety</a:t>
            </a:r>
            <a:endParaRPr lang="en-US" sz="3150" b="1" i="1" dirty="0">
              <a:cs typeface="Arial" pitchFamily="34" charset="0"/>
            </a:endParaRPr>
          </a:p>
        </p:txBody>
      </p:sp>
      <p:sp>
        <p:nvSpPr>
          <p:cNvPr id="43" name="TextBox 42">
            <a:extLst>
              <a:ext uri="{FF2B5EF4-FFF2-40B4-BE49-F238E27FC236}">
                <a16:creationId xmlns:a16="http://schemas.microsoft.com/office/drawing/2014/main" id="{29FB367F-B1D8-4341-9CC6-34889034726D}"/>
              </a:ext>
            </a:extLst>
          </p:cNvPr>
          <p:cNvSpPr txBox="1"/>
          <p:nvPr/>
        </p:nvSpPr>
        <p:spPr>
          <a:xfrm>
            <a:off x="26125718" y="29863991"/>
            <a:ext cx="11615713" cy="2308324"/>
          </a:xfrm>
          <a:prstGeom prst="rect">
            <a:avLst/>
          </a:prstGeom>
          <a:noFill/>
        </p:spPr>
        <p:txBody>
          <a:bodyPr wrap="square" rtlCol="0">
            <a:spAutoFit/>
          </a:bodyPr>
          <a:lstStyle/>
          <a:p>
            <a:pPr algn="just"/>
            <a:r>
              <a:rPr lang="en-US" sz="2400" dirty="0"/>
              <a:t>Next steps: HACCP plan for BN-3, E-Nose discriminant analysis, pasteurization testing, and flight con-ops for safety testing, pathogen detection, FDA approval process (standard or NASA limited use), and petition crew office/advanced food systems for human taste testing. While Earth-based contamination testing can begin to demonstrate effectiveness of risk mitigation strategies like HACCP, space-based technologies for on-demand testing will be required for deep-space missions. </a:t>
            </a:r>
          </a:p>
        </p:txBody>
      </p:sp>
      <p:sp>
        <p:nvSpPr>
          <p:cNvPr id="53" name="Rectangle 5">
            <a:extLst>
              <a:ext uri="{FF2B5EF4-FFF2-40B4-BE49-F238E27FC236}">
                <a16:creationId xmlns:a16="http://schemas.microsoft.com/office/drawing/2014/main" id="{3944EDEA-71BF-4593-9FF6-EA856389FA2F}"/>
              </a:ext>
            </a:extLst>
          </p:cNvPr>
          <p:cNvSpPr>
            <a:spLocks noChangeArrowheads="1"/>
          </p:cNvSpPr>
          <p:nvPr/>
        </p:nvSpPr>
        <p:spPr bwMode="auto">
          <a:xfrm>
            <a:off x="13159798" y="23306617"/>
            <a:ext cx="11669671" cy="1373453"/>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marL="332042" indent="-300038" algn="just">
              <a:buFont typeface="Arial" panose="020B0604020202020204" pitchFamily="34" charset="0"/>
              <a:buChar char="•"/>
            </a:pPr>
            <a:r>
              <a:rPr lang="en-US" sz="2100" dirty="0"/>
              <a:t>Multi-chemical sensor array technology allows rapid detection of a wide range of indicator chemicals.</a:t>
            </a:r>
          </a:p>
          <a:p>
            <a:pPr marL="332042" indent="-300038" algn="just">
              <a:buFont typeface="Arial" panose="020B0604020202020204" pitchFamily="34" charset="0"/>
              <a:buChar char="•"/>
            </a:pPr>
            <a:r>
              <a:rPr lang="en-US" sz="2100" dirty="0"/>
              <a:t>The system is “trainable” and may be able to learn signatures of specific microbe growth and their products.</a:t>
            </a:r>
          </a:p>
          <a:p>
            <a:pPr marL="332042" indent="-300038" algn="just">
              <a:buFont typeface="Arial" panose="020B0604020202020204" pitchFamily="34" charset="0"/>
              <a:buChar char="•"/>
            </a:pPr>
            <a:r>
              <a:rPr lang="en-US" sz="2100" dirty="0"/>
              <a:t>E-Nose technology has been flight-tested.</a:t>
            </a:r>
          </a:p>
        </p:txBody>
      </p:sp>
      <p:sp>
        <p:nvSpPr>
          <p:cNvPr id="78" name="TextBox 77">
            <a:extLst>
              <a:ext uri="{FF2B5EF4-FFF2-40B4-BE49-F238E27FC236}">
                <a16:creationId xmlns:a16="http://schemas.microsoft.com/office/drawing/2014/main" id="{7D9E1A55-9871-494A-847C-02EE629FBF60}"/>
              </a:ext>
            </a:extLst>
          </p:cNvPr>
          <p:cNvSpPr txBox="1"/>
          <p:nvPr/>
        </p:nvSpPr>
        <p:spPr>
          <a:xfrm>
            <a:off x="26797616" y="4597727"/>
            <a:ext cx="11175035" cy="565539"/>
          </a:xfrm>
          <a:prstGeom prst="rect">
            <a:avLst/>
          </a:prstGeom>
          <a:noFill/>
        </p:spPr>
        <p:txBody>
          <a:bodyPr wrap="square" lIns="80010" tIns="40005" rIns="80010" bIns="40005" rtlCol="0" anchor="t">
            <a:spAutoFit/>
          </a:bodyPr>
          <a:lstStyle/>
          <a:p>
            <a:pPr algn="ctr"/>
            <a:r>
              <a:rPr lang="en-US" sz="3150" b="1" dirty="0">
                <a:cs typeface="Arial"/>
              </a:rPr>
              <a:t>E-Nose Discrimination Models</a:t>
            </a:r>
            <a:endParaRPr lang="en-US" sz="3150" b="1" dirty="0">
              <a:cs typeface="Arial" pitchFamily="34" charset="0"/>
            </a:endParaRPr>
          </a:p>
        </p:txBody>
      </p:sp>
      <p:cxnSp>
        <p:nvCxnSpPr>
          <p:cNvPr id="14" name="Straight Connector 13">
            <a:extLst>
              <a:ext uri="{FF2B5EF4-FFF2-40B4-BE49-F238E27FC236}">
                <a16:creationId xmlns:a16="http://schemas.microsoft.com/office/drawing/2014/main" id="{97DE0B84-438B-A6C5-6BDE-DD2B5A010970}"/>
              </a:ext>
            </a:extLst>
          </p:cNvPr>
          <p:cNvCxnSpPr>
            <a:cxnSpLocks/>
          </p:cNvCxnSpPr>
          <p:nvPr/>
        </p:nvCxnSpPr>
        <p:spPr>
          <a:xfrm>
            <a:off x="25755594" y="4056459"/>
            <a:ext cx="0" cy="27329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4D10E71-1DA7-439A-5195-F93E1C979A4B}"/>
              </a:ext>
            </a:extLst>
          </p:cNvPr>
          <p:cNvPicPr>
            <a:picLocks noChangeAspect="1"/>
          </p:cNvPicPr>
          <p:nvPr/>
        </p:nvPicPr>
        <p:blipFill>
          <a:blip r:embed="rId7"/>
          <a:stretch>
            <a:fillRect/>
          </a:stretch>
        </p:blipFill>
        <p:spPr>
          <a:xfrm>
            <a:off x="12700018" y="5525509"/>
            <a:ext cx="4244273" cy="2829442"/>
          </a:xfrm>
          <a:prstGeom prst="rect">
            <a:avLst/>
          </a:prstGeom>
        </p:spPr>
      </p:pic>
      <p:sp>
        <p:nvSpPr>
          <p:cNvPr id="25" name="TextBox 24">
            <a:extLst>
              <a:ext uri="{FF2B5EF4-FFF2-40B4-BE49-F238E27FC236}">
                <a16:creationId xmlns:a16="http://schemas.microsoft.com/office/drawing/2014/main" id="{A5A660AC-8FF1-187D-EE83-591B04151901}"/>
              </a:ext>
            </a:extLst>
          </p:cNvPr>
          <p:cNvSpPr txBox="1"/>
          <p:nvPr/>
        </p:nvSpPr>
        <p:spPr>
          <a:xfrm>
            <a:off x="12719520" y="8690578"/>
            <a:ext cx="420415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dirty="0"/>
              <a:t>Product 1, </a:t>
            </a:r>
            <a:r>
              <a:rPr lang="en-US" sz="2100" b="1" dirty="0"/>
              <a:t>yeast drink</a:t>
            </a:r>
            <a:r>
              <a:rPr lang="en-US" sz="2100" dirty="0"/>
              <a:t>: Single strain of </a:t>
            </a:r>
            <a:r>
              <a:rPr lang="en-US" sz="2100" i="1" dirty="0"/>
              <a:t>Saccharomyces cerevisiae</a:t>
            </a:r>
            <a:r>
              <a:rPr lang="en-US" sz="2100" dirty="0"/>
              <a:t>; pictured here in the BN-1 production pack hardware.</a:t>
            </a:r>
            <a:endParaRPr lang="en-US" sz="2100" dirty="0">
              <a:cs typeface="Calibri"/>
            </a:endParaRPr>
          </a:p>
        </p:txBody>
      </p:sp>
      <p:sp>
        <p:nvSpPr>
          <p:cNvPr id="26" name="TextBox 25">
            <a:extLst>
              <a:ext uri="{FF2B5EF4-FFF2-40B4-BE49-F238E27FC236}">
                <a16:creationId xmlns:a16="http://schemas.microsoft.com/office/drawing/2014/main" id="{374B2B3F-ABC8-89B8-B398-D7B65D2807E4}"/>
              </a:ext>
            </a:extLst>
          </p:cNvPr>
          <p:cNvSpPr txBox="1"/>
          <p:nvPr/>
        </p:nvSpPr>
        <p:spPr>
          <a:xfrm>
            <a:off x="16944291" y="8684709"/>
            <a:ext cx="470451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dirty="0"/>
              <a:t>Product 2, </a:t>
            </a:r>
            <a:r>
              <a:rPr lang="en-US" sz="2100" b="1" dirty="0"/>
              <a:t>yogurt</a:t>
            </a:r>
            <a:r>
              <a:rPr lang="en-US" sz="2100" dirty="0"/>
              <a:t>: containing two strains, </a:t>
            </a:r>
            <a:r>
              <a:rPr lang="en-US" sz="2100" i="1" dirty="0"/>
              <a:t>Lactobacillus bulgaricus</a:t>
            </a:r>
            <a:r>
              <a:rPr lang="en-US" sz="2100" dirty="0"/>
              <a:t> and </a:t>
            </a:r>
            <a:r>
              <a:rPr lang="en-US" sz="2100" i="1" dirty="0"/>
              <a:t>Streptococcus thermophilus. </a:t>
            </a:r>
            <a:r>
              <a:rPr lang="en-US" sz="2100" dirty="0"/>
              <a:t>Commercial yogurt starter purchased from Dairy Connection (YO-MIX 151); in BN-2 production pack hardware.</a:t>
            </a:r>
            <a:endParaRPr lang="en-US" sz="2100" dirty="0">
              <a:cs typeface="Calibri"/>
            </a:endParaRPr>
          </a:p>
        </p:txBody>
      </p:sp>
      <p:sp>
        <p:nvSpPr>
          <p:cNvPr id="27" name="TextBox 26">
            <a:extLst>
              <a:ext uri="{FF2B5EF4-FFF2-40B4-BE49-F238E27FC236}">
                <a16:creationId xmlns:a16="http://schemas.microsoft.com/office/drawing/2014/main" id="{C5848B82-9021-E4BF-B549-F56DED9A5D06}"/>
              </a:ext>
            </a:extLst>
          </p:cNvPr>
          <p:cNvSpPr txBox="1"/>
          <p:nvPr/>
        </p:nvSpPr>
        <p:spPr>
          <a:xfrm>
            <a:off x="21544980" y="8665693"/>
            <a:ext cx="386015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dirty="0"/>
              <a:t>Product 3, </a:t>
            </a:r>
            <a:r>
              <a:rPr lang="en-US" sz="2100" b="1" dirty="0"/>
              <a:t>kefir</a:t>
            </a:r>
            <a:r>
              <a:rPr lang="en-US" sz="2100" dirty="0"/>
              <a:t>: Proprietary mix of probiotic organisms and yeast.</a:t>
            </a:r>
            <a:endParaRPr lang="en-US" sz="2100" dirty="0">
              <a:cs typeface="Calibri"/>
            </a:endParaRPr>
          </a:p>
          <a:p>
            <a:r>
              <a:rPr lang="en-US" sz="2100" dirty="0"/>
              <a:t>Commercial kefir starter purchased from Dairy Connection (C-Fir); in BN-2 production pack hardware.</a:t>
            </a:r>
            <a:endParaRPr lang="en-US" sz="2100" dirty="0">
              <a:cs typeface="Calibri"/>
            </a:endParaRPr>
          </a:p>
        </p:txBody>
      </p:sp>
      <p:sp>
        <p:nvSpPr>
          <p:cNvPr id="51" name="Rectangle 5">
            <a:extLst>
              <a:ext uri="{FF2B5EF4-FFF2-40B4-BE49-F238E27FC236}">
                <a16:creationId xmlns:a16="http://schemas.microsoft.com/office/drawing/2014/main" id="{3BF1CC24-D85A-2178-CFAD-C89D179339C4}"/>
              </a:ext>
            </a:extLst>
          </p:cNvPr>
          <p:cNvSpPr>
            <a:spLocks noChangeArrowheads="1"/>
          </p:cNvSpPr>
          <p:nvPr/>
        </p:nvSpPr>
        <p:spPr bwMode="auto">
          <a:xfrm>
            <a:off x="13864861" y="20725148"/>
            <a:ext cx="10336467" cy="1696618"/>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algn="just" defTabSz="800100" fontAlgn="base">
              <a:spcBef>
                <a:spcPct val="0"/>
              </a:spcBef>
              <a:spcAft>
                <a:spcPct val="0"/>
              </a:spcAft>
              <a:tabLst>
                <a:tab pos="9101138" algn="l"/>
              </a:tabLst>
            </a:pPr>
            <a:r>
              <a:rPr lang="en-US" sz="2100" dirty="0">
                <a:solidFill>
                  <a:srgbClr val="000000"/>
                </a:solidFill>
                <a:ea typeface="Calibri" pitchFamily="34" charset="0"/>
                <a:cs typeface="Arial" pitchFamily="34" charset="0"/>
              </a:rPr>
              <a:t>Food safety compliance and testing suitability analysis for </a:t>
            </a:r>
            <a:r>
              <a:rPr lang="en-US" sz="2100" i="1" dirty="0">
                <a:solidFill>
                  <a:srgbClr val="000000"/>
                </a:solidFill>
                <a:ea typeface="Calibri" pitchFamily="34" charset="0"/>
                <a:cs typeface="Arial" pitchFamily="34" charset="0"/>
              </a:rPr>
              <a:t>S. cerevisiae </a:t>
            </a:r>
            <a:r>
              <a:rPr lang="en-US" sz="2100" dirty="0">
                <a:solidFill>
                  <a:srgbClr val="000000"/>
                </a:solidFill>
                <a:ea typeface="Calibri" pitchFamily="34" charset="0"/>
                <a:cs typeface="Arial" pitchFamily="34" charset="0"/>
              </a:rPr>
              <a:t>(yeast), </a:t>
            </a:r>
            <a:r>
              <a:rPr lang="en-US" sz="2100" i="1" dirty="0">
                <a:solidFill>
                  <a:srgbClr val="000000"/>
                </a:solidFill>
                <a:ea typeface="Calibri" pitchFamily="34" charset="0"/>
                <a:cs typeface="Arial" pitchFamily="34" charset="0"/>
              </a:rPr>
              <a:t>L. bulgaricus / S. thermophilus </a:t>
            </a:r>
            <a:r>
              <a:rPr lang="en-US" sz="2100" dirty="0">
                <a:solidFill>
                  <a:srgbClr val="000000"/>
                </a:solidFill>
                <a:ea typeface="Calibri" pitchFamily="34" charset="0"/>
                <a:cs typeface="Arial" pitchFamily="34" charset="0"/>
              </a:rPr>
              <a:t>(yogurt), and kefir performed by Eurofins Microbiology Los Angeles Laboratory. Results shown above as predicted; results of compensatory tests (shotgun metagenome sequencing and yeast identification sequencing for Kefir) are still pending.</a:t>
            </a:r>
            <a:endParaRPr lang="en-US" sz="2100" b="1" i="1" dirty="0"/>
          </a:p>
          <a:p>
            <a:pPr algn="just" defTabSz="800100" fontAlgn="base">
              <a:spcBef>
                <a:spcPct val="0"/>
              </a:spcBef>
              <a:spcAft>
                <a:spcPct val="0"/>
              </a:spcAft>
              <a:tabLst>
                <a:tab pos="9101138" algn="l"/>
              </a:tabLst>
            </a:pPr>
            <a:endParaRPr lang="en-US" sz="2100" dirty="0"/>
          </a:p>
        </p:txBody>
      </p:sp>
      <p:pic>
        <p:nvPicPr>
          <p:cNvPr id="52" name="Picture 51">
            <a:extLst>
              <a:ext uri="{FF2B5EF4-FFF2-40B4-BE49-F238E27FC236}">
                <a16:creationId xmlns:a16="http://schemas.microsoft.com/office/drawing/2014/main" id="{CF14F334-0536-9DFF-9DDC-39F6F531B0BE}"/>
              </a:ext>
            </a:extLst>
          </p:cNvPr>
          <p:cNvPicPr>
            <a:picLocks noChangeAspect="1"/>
          </p:cNvPicPr>
          <p:nvPr/>
        </p:nvPicPr>
        <p:blipFill>
          <a:blip r:embed="rId8"/>
          <a:stretch>
            <a:fillRect/>
          </a:stretch>
        </p:blipFill>
        <p:spPr>
          <a:xfrm>
            <a:off x="17303252" y="25225872"/>
            <a:ext cx="3382761" cy="2938773"/>
          </a:xfrm>
          <a:prstGeom prst="rect">
            <a:avLst/>
          </a:prstGeom>
        </p:spPr>
      </p:pic>
      <p:sp>
        <p:nvSpPr>
          <p:cNvPr id="54" name="Rectangle 5">
            <a:extLst>
              <a:ext uri="{FF2B5EF4-FFF2-40B4-BE49-F238E27FC236}">
                <a16:creationId xmlns:a16="http://schemas.microsoft.com/office/drawing/2014/main" id="{01327999-8947-1973-8A26-F7895887EC7A}"/>
              </a:ext>
            </a:extLst>
          </p:cNvPr>
          <p:cNvSpPr>
            <a:spLocks noChangeArrowheads="1"/>
          </p:cNvSpPr>
          <p:nvPr/>
        </p:nvSpPr>
        <p:spPr bwMode="auto">
          <a:xfrm>
            <a:off x="13138538" y="28324546"/>
            <a:ext cx="11991225" cy="403957"/>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algn="just" defTabSz="800100" fontAlgn="base">
              <a:spcBef>
                <a:spcPct val="0"/>
              </a:spcBef>
              <a:spcAft>
                <a:spcPct val="0"/>
              </a:spcAft>
              <a:tabLst>
                <a:tab pos="9101138" algn="l"/>
              </a:tabLst>
            </a:pPr>
            <a:r>
              <a:rPr lang="en-US" sz="2100" dirty="0">
                <a:solidFill>
                  <a:srgbClr val="000000"/>
                </a:solidFill>
                <a:ea typeface="Calibri" pitchFamily="34" charset="0"/>
                <a:cs typeface="Arial" pitchFamily="34" charset="0"/>
              </a:rPr>
              <a:t>NASA Ames Research Center developed E-Nose system. </a:t>
            </a:r>
            <a:r>
              <a:rPr lang="en-US" sz="2100" b="1" i="1" dirty="0">
                <a:solidFill>
                  <a:srgbClr val="000000"/>
                </a:solidFill>
                <a:ea typeface="Calibri" pitchFamily="34" charset="0"/>
                <a:cs typeface="Arial" pitchFamily="34" charset="0"/>
              </a:rPr>
              <a:t>Credits: NASA/Ames Research Center/Dominic Hart</a:t>
            </a:r>
            <a:endParaRPr lang="en-US" sz="2100" b="1" i="1" dirty="0"/>
          </a:p>
        </p:txBody>
      </p:sp>
      <p:sp>
        <p:nvSpPr>
          <p:cNvPr id="56" name="Rectangle 5">
            <a:extLst>
              <a:ext uri="{FF2B5EF4-FFF2-40B4-BE49-F238E27FC236}">
                <a16:creationId xmlns:a16="http://schemas.microsoft.com/office/drawing/2014/main" id="{864699B1-5778-EE06-A84F-CDC18E22C86A}"/>
              </a:ext>
            </a:extLst>
          </p:cNvPr>
          <p:cNvSpPr>
            <a:spLocks noChangeArrowheads="1"/>
          </p:cNvSpPr>
          <p:nvPr/>
        </p:nvSpPr>
        <p:spPr bwMode="auto">
          <a:xfrm>
            <a:off x="26367956" y="14690830"/>
            <a:ext cx="11470335" cy="1373453"/>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algn="just" defTabSz="800100" fontAlgn="base">
              <a:spcBef>
                <a:spcPct val="0"/>
              </a:spcBef>
              <a:spcAft>
                <a:spcPct val="0"/>
              </a:spcAft>
              <a:tabLst>
                <a:tab pos="9101138" algn="l"/>
              </a:tabLst>
            </a:pPr>
            <a:r>
              <a:rPr lang="en-US" sz="2100" dirty="0">
                <a:solidFill>
                  <a:srgbClr val="000000"/>
                </a:solidFill>
                <a:ea typeface="Calibri" pitchFamily="34" charset="0"/>
                <a:cs typeface="Arial" pitchFamily="34" charset="0"/>
              </a:rPr>
              <a:t>(A) Uniformed Manifold Approximation and Projection (UMAP) plot showing discrimination of three different groups: Good yogurt (red), </a:t>
            </a:r>
            <a:r>
              <a:rPr lang="en-US" sz="2100" i="1" dirty="0"/>
              <a:t>K. </a:t>
            </a:r>
            <a:r>
              <a:rPr lang="en-US" sz="2100" i="1" dirty="0" err="1"/>
              <a:t>marxianus</a:t>
            </a:r>
            <a:r>
              <a:rPr lang="en-US" sz="2100" i="1" dirty="0"/>
              <a:t> </a:t>
            </a:r>
            <a:r>
              <a:rPr lang="en-US" sz="2100" dirty="0"/>
              <a:t>c</a:t>
            </a:r>
            <a:r>
              <a:rPr lang="en-US" sz="2100" dirty="0">
                <a:solidFill>
                  <a:srgbClr val="000000"/>
                </a:solidFill>
                <a:ea typeface="Calibri" pitchFamily="34" charset="0"/>
                <a:cs typeface="Arial" pitchFamily="34" charset="0"/>
              </a:rPr>
              <a:t>ontaminated yogurt (black), and Kefir (blue). (B) Principal Component (PC) analysis 3D scatterplots showing the first three PCs discriminate good yogurt (green) relative to contamined groups: 1% (brown), 5% (red), and 10% (purple).</a:t>
            </a:r>
            <a:endParaRPr lang="en-US" sz="2100" b="1" i="1" dirty="0"/>
          </a:p>
        </p:txBody>
      </p:sp>
      <p:pic>
        <p:nvPicPr>
          <p:cNvPr id="57" name="Picture 56">
            <a:extLst>
              <a:ext uri="{FF2B5EF4-FFF2-40B4-BE49-F238E27FC236}">
                <a16:creationId xmlns:a16="http://schemas.microsoft.com/office/drawing/2014/main" id="{ACD4EC36-32A8-32ED-275C-7AF66E28121B}"/>
              </a:ext>
            </a:extLst>
          </p:cNvPr>
          <p:cNvPicPr>
            <a:picLocks noChangeAspect="1"/>
          </p:cNvPicPr>
          <p:nvPr/>
        </p:nvPicPr>
        <p:blipFill>
          <a:blip r:embed="rId9"/>
          <a:stretch>
            <a:fillRect/>
          </a:stretch>
        </p:blipFill>
        <p:spPr>
          <a:xfrm>
            <a:off x="31021778" y="10219475"/>
            <a:ext cx="7314544" cy="4160567"/>
          </a:xfrm>
          <a:prstGeom prst="rect">
            <a:avLst/>
          </a:prstGeom>
        </p:spPr>
      </p:pic>
      <p:sp>
        <p:nvSpPr>
          <p:cNvPr id="59" name="Rectangle 5">
            <a:extLst>
              <a:ext uri="{FF2B5EF4-FFF2-40B4-BE49-F238E27FC236}">
                <a16:creationId xmlns:a16="http://schemas.microsoft.com/office/drawing/2014/main" id="{DFE0FF93-3F58-9F8A-5199-5532E5477493}"/>
              </a:ext>
            </a:extLst>
          </p:cNvPr>
          <p:cNvSpPr>
            <a:spLocks noChangeArrowheads="1"/>
          </p:cNvSpPr>
          <p:nvPr/>
        </p:nvSpPr>
        <p:spPr bwMode="auto">
          <a:xfrm>
            <a:off x="26147339" y="5236075"/>
            <a:ext cx="11594095" cy="4605107"/>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marL="332042" indent="-300038" algn="just">
              <a:buFont typeface="Arial" panose="020B0604020202020204" pitchFamily="34" charset="0"/>
              <a:buChar char="•"/>
            </a:pPr>
            <a:r>
              <a:rPr lang="en-US" sz="2100" dirty="0"/>
              <a:t>Three categories of milk products (good yogurt, </a:t>
            </a:r>
            <a:r>
              <a:rPr lang="en-US" sz="2100" i="1" dirty="0" err="1"/>
              <a:t>Kluyveromyces</a:t>
            </a:r>
            <a:r>
              <a:rPr lang="en-US" sz="2100" i="1" dirty="0"/>
              <a:t> </a:t>
            </a:r>
            <a:r>
              <a:rPr lang="en-US" sz="2100" i="1" dirty="0" err="1"/>
              <a:t>marxianus</a:t>
            </a:r>
            <a:r>
              <a:rPr lang="en-US" sz="2100" i="1" dirty="0"/>
              <a:t> </a:t>
            </a:r>
            <a:r>
              <a:rPr lang="en-US" sz="2100" dirty="0"/>
              <a:t>contaminated yogurt, and kefir) were tested with six (6) samples/category. For each sample, two (2) technical replicate sensor response peaks were used for linear support-vector machine (SVM) modeling. </a:t>
            </a:r>
          </a:p>
          <a:p>
            <a:pPr marL="744538" lvl="1" indent="-300038" algn="just">
              <a:buFont typeface="Arial" panose="020B0604020202020204" pitchFamily="34" charset="0"/>
              <a:buChar char="•"/>
            </a:pPr>
            <a:r>
              <a:rPr lang="en-US" sz="2100" dirty="0"/>
              <a:t>Leave-one-out cross-validation of individual technical replicates showed 100% identification accuracy.</a:t>
            </a:r>
          </a:p>
          <a:p>
            <a:pPr marL="331470" indent="-299720" algn="just">
              <a:buFont typeface="Arial" panose="020B0604020202020204" pitchFamily="34" charset="0"/>
              <a:buChar char="•"/>
            </a:pPr>
            <a:r>
              <a:rPr lang="en-US" sz="2100" dirty="0"/>
              <a:t>A total of 27 samples from four different categories (100% good, 1%, 5%, and 10% contaminated yogurt) were tested to learn E-Nose detection limits in identifying </a:t>
            </a:r>
            <a:r>
              <a:rPr lang="en-US" sz="2100" i="1" dirty="0"/>
              <a:t>K. </a:t>
            </a:r>
            <a:r>
              <a:rPr lang="en-US" sz="2100" i="1" dirty="0" err="1"/>
              <a:t>marxianus</a:t>
            </a:r>
            <a:r>
              <a:rPr lang="en-US" sz="2100" i="1" dirty="0"/>
              <a:t> </a:t>
            </a:r>
            <a:r>
              <a:rPr lang="en-US" sz="2100" dirty="0"/>
              <a:t>contaminated samples.</a:t>
            </a:r>
            <a:endParaRPr lang="en-US" sz="2100" dirty="0">
              <a:cs typeface="Calibri"/>
            </a:endParaRPr>
          </a:p>
          <a:p>
            <a:pPr marL="806450" lvl="1" indent="-300038" algn="just">
              <a:buFont typeface="Arial" panose="020B0604020202020204" pitchFamily="34" charset="0"/>
              <a:buChar char="•"/>
            </a:pPr>
            <a:r>
              <a:rPr lang="en-US" sz="2100" dirty="0"/>
              <a:t>Linear SVM leave-one-out identification showed 100% sensitivity for all  samples, and 100% specificity accuracy for 5% and 10% contaminated samples.</a:t>
            </a:r>
          </a:p>
          <a:p>
            <a:pPr marL="806450" lvl="1" indent="-298450" algn="just">
              <a:buFont typeface="Arial" panose="020B0604020202020204" pitchFamily="34" charset="0"/>
              <a:buChar char="•"/>
            </a:pPr>
            <a:r>
              <a:rPr lang="en-US" sz="2100" dirty="0"/>
              <a:t>One out of seven good yogurt was misidentified as 1% contaminated yogurt which resulted in 86% specificity.</a:t>
            </a:r>
            <a:endParaRPr lang="en-US" sz="2100" dirty="0">
              <a:cs typeface="Calibri"/>
            </a:endParaRPr>
          </a:p>
          <a:p>
            <a:pPr marL="1263650" lvl="1" indent="-298450" algn="just">
              <a:buFont typeface="Arial" panose="020B0604020202020204" pitchFamily="34" charset="0"/>
              <a:buChar char="•"/>
            </a:pPr>
            <a:r>
              <a:rPr lang="en-US" sz="2100" dirty="0">
                <a:cs typeface="Calibri"/>
              </a:rPr>
              <a:t>37 CFU/ml (1.3 x 10</a:t>
            </a:r>
            <a:r>
              <a:rPr lang="en-US" sz="2100" baseline="30000" dirty="0">
                <a:cs typeface="Calibri"/>
              </a:rPr>
              <a:t>3</a:t>
            </a:r>
            <a:r>
              <a:rPr lang="en-US" sz="2100" dirty="0">
                <a:cs typeface="Calibri"/>
              </a:rPr>
              <a:t> CFU/35 ml of bag) of the intentional contaminant was successfully detected in the 1% contaminated yogurt.</a:t>
            </a:r>
          </a:p>
        </p:txBody>
      </p:sp>
      <p:sp>
        <p:nvSpPr>
          <p:cNvPr id="75" name="TextBox 74">
            <a:extLst>
              <a:ext uri="{FF2B5EF4-FFF2-40B4-BE49-F238E27FC236}">
                <a16:creationId xmlns:a16="http://schemas.microsoft.com/office/drawing/2014/main" id="{4969D910-E03F-A159-241F-E6F01983BC54}"/>
              </a:ext>
            </a:extLst>
          </p:cNvPr>
          <p:cNvSpPr txBox="1"/>
          <p:nvPr/>
        </p:nvSpPr>
        <p:spPr>
          <a:xfrm>
            <a:off x="26306022" y="16325656"/>
            <a:ext cx="11175035" cy="565539"/>
          </a:xfrm>
          <a:prstGeom prst="rect">
            <a:avLst/>
          </a:prstGeom>
          <a:noFill/>
        </p:spPr>
        <p:txBody>
          <a:bodyPr wrap="square" lIns="80010" tIns="40005" rIns="80010" bIns="40005" rtlCol="0" anchor="t">
            <a:spAutoFit/>
          </a:bodyPr>
          <a:lstStyle/>
          <a:p>
            <a:pPr algn="ctr"/>
            <a:r>
              <a:rPr lang="en-US" sz="3150" b="1">
                <a:cs typeface="Arial"/>
              </a:rPr>
              <a:t>E-Nose Interface Requirements and Approach</a:t>
            </a:r>
            <a:endParaRPr lang="en-US" sz="3150" b="1">
              <a:cs typeface="Arial" pitchFamily="34" charset="0"/>
            </a:endParaRPr>
          </a:p>
        </p:txBody>
      </p:sp>
      <p:sp>
        <p:nvSpPr>
          <p:cNvPr id="76" name="Rectangle 5">
            <a:extLst>
              <a:ext uri="{FF2B5EF4-FFF2-40B4-BE49-F238E27FC236}">
                <a16:creationId xmlns:a16="http://schemas.microsoft.com/office/drawing/2014/main" id="{EC7B0417-1C13-A599-224F-7B86B7B33518}"/>
              </a:ext>
            </a:extLst>
          </p:cNvPr>
          <p:cNvSpPr>
            <a:spLocks noChangeArrowheads="1"/>
          </p:cNvSpPr>
          <p:nvPr/>
        </p:nvSpPr>
        <p:spPr bwMode="auto">
          <a:xfrm>
            <a:off x="26448378" y="17093450"/>
            <a:ext cx="5252034" cy="1373453"/>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marL="32004" algn="ctr"/>
            <a:r>
              <a:rPr lang="en-US" sz="2100" dirty="0"/>
              <a:t>Requirements: </a:t>
            </a:r>
          </a:p>
          <a:p>
            <a:pPr marL="374904" indent="-342900" algn="just">
              <a:buFont typeface="Arial" panose="020B0604020202020204" pitchFamily="34" charset="0"/>
              <a:buChar char="•"/>
            </a:pPr>
            <a:r>
              <a:rPr lang="en-US" sz="2100" dirty="0"/>
              <a:t>A minimum flow rate of 80 mL/minute.</a:t>
            </a:r>
          </a:p>
          <a:p>
            <a:pPr marL="332042" indent="-300038" algn="just">
              <a:buFont typeface="Arial" panose="020B0604020202020204" pitchFamily="34" charset="0"/>
              <a:buChar char="•"/>
            </a:pPr>
            <a:r>
              <a:rPr lang="en-US" sz="2100" dirty="0"/>
              <a:t>No fluid exposure.</a:t>
            </a:r>
          </a:p>
          <a:p>
            <a:pPr marL="332042" indent="-300038" algn="just">
              <a:buFont typeface="Arial" panose="020B0604020202020204" pitchFamily="34" charset="0"/>
              <a:buChar char="•"/>
            </a:pPr>
            <a:r>
              <a:rPr lang="en-US" sz="2100" dirty="0"/>
              <a:t>Contaminate-free sampling.</a:t>
            </a:r>
          </a:p>
        </p:txBody>
      </p:sp>
      <p:sp>
        <p:nvSpPr>
          <p:cNvPr id="79" name="Rectangle 5">
            <a:extLst>
              <a:ext uri="{FF2B5EF4-FFF2-40B4-BE49-F238E27FC236}">
                <a16:creationId xmlns:a16="http://schemas.microsoft.com/office/drawing/2014/main" id="{E6B5B68E-5F14-5333-8EE6-AFD5EA2854F6}"/>
              </a:ext>
            </a:extLst>
          </p:cNvPr>
          <p:cNvSpPr>
            <a:spLocks noChangeArrowheads="1"/>
          </p:cNvSpPr>
          <p:nvPr/>
        </p:nvSpPr>
        <p:spPr bwMode="auto">
          <a:xfrm>
            <a:off x="31658801" y="17022408"/>
            <a:ext cx="5900731" cy="2019784"/>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marL="31750" algn="ctr"/>
            <a:r>
              <a:rPr lang="en-US" sz="2100" dirty="0"/>
              <a:t>Approach: </a:t>
            </a:r>
            <a:endParaRPr lang="en-US" dirty="0"/>
          </a:p>
          <a:p>
            <a:pPr marL="374650" indent="-342900" algn="just">
              <a:buFont typeface="Arial" panose="020B0604020202020204" pitchFamily="34" charset="0"/>
              <a:buChar char="•"/>
            </a:pPr>
            <a:r>
              <a:rPr lang="en-US" sz="2100" dirty="0"/>
              <a:t>Use of a 120 mL syringe.</a:t>
            </a:r>
            <a:endParaRPr lang="en-US" sz="2100" dirty="0">
              <a:cs typeface="Calibri"/>
            </a:endParaRPr>
          </a:p>
          <a:p>
            <a:pPr marL="374650" indent="-342900" algn="just">
              <a:buFont typeface="Arial" panose="020B0604020202020204" pitchFamily="34" charset="0"/>
              <a:buChar char="•"/>
            </a:pPr>
            <a:r>
              <a:rPr lang="en-US" sz="2100" dirty="0"/>
              <a:t>Use of a 3-way stop-cock to direct flow.</a:t>
            </a:r>
            <a:endParaRPr lang="en-US" sz="2100" dirty="0">
              <a:cs typeface="Calibri"/>
            </a:endParaRPr>
          </a:p>
          <a:p>
            <a:pPr marL="374650" indent="-342900" algn="just">
              <a:buFont typeface="Arial" panose="020B0604020202020204" pitchFamily="34" charset="0"/>
              <a:buChar char="•"/>
            </a:pPr>
            <a:r>
              <a:rPr lang="en-US" sz="2100" dirty="0"/>
              <a:t>Use of a 0.22 µm hydrophobic filter and autoclavable tubing and components in a closed-loop system.</a:t>
            </a:r>
            <a:endParaRPr lang="en-US" sz="2100" dirty="0">
              <a:cs typeface="Calibri"/>
            </a:endParaRPr>
          </a:p>
        </p:txBody>
      </p:sp>
      <p:pic>
        <p:nvPicPr>
          <p:cNvPr id="80" name="Content Placeholder 5">
            <a:extLst>
              <a:ext uri="{FF2B5EF4-FFF2-40B4-BE49-F238E27FC236}">
                <a16:creationId xmlns:a16="http://schemas.microsoft.com/office/drawing/2014/main" id="{615324AA-7426-5B7C-3CB5-23BA71BAEE13}"/>
              </a:ext>
            </a:extLst>
          </p:cNvPr>
          <p:cNvPicPr>
            <a:picLocks noChangeAspect="1"/>
          </p:cNvPicPr>
          <p:nvPr/>
        </p:nvPicPr>
        <p:blipFill>
          <a:blip r:embed="rId10"/>
          <a:stretch>
            <a:fillRect/>
          </a:stretch>
        </p:blipFill>
        <p:spPr>
          <a:xfrm>
            <a:off x="30293732" y="19360764"/>
            <a:ext cx="3301307" cy="3071844"/>
          </a:xfrm>
          <a:prstGeom prst="rect">
            <a:avLst/>
          </a:prstGeom>
        </p:spPr>
      </p:pic>
      <p:pic>
        <p:nvPicPr>
          <p:cNvPr id="84" name="Picture 83">
            <a:extLst>
              <a:ext uri="{FF2B5EF4-FFF2-40B4-BE49-F238E27FC236}">
                <a16:creationId xmlns:a16="http://schemas.microsoft.com/office/drawing/2014/main" id="{3546FC83-6A94-507D-277B-69BF9A08B02F}"/>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8278" b="95033" l="6364" r="86970"/>
                    </a14:imgEffect>
                  </a14:imgLayer>
                </a14:imgProps>
              </a:ext>
            </a:extLst>
          </a:blip>
          <a:srcRect l="5181" t="6465" r="9791" b="3080"/>
          <a:stretch/>
        </p:blipFill>
        <p:spPr>
          <a:xfrm>
            <a:off x="13220759" y="28969863"/>
            <a:ext cx="2839016" cy="2763973"/>
          </a:xfrm>
          <a:prstGeom prst="rect">
            <a:avLst/>
          </a:prstGeom>
        </p:spPr>
      </p:pic>
      <p:sp>
        <p:nvSpPr>
          <p:cNvPr id="2" name="TextBox 1">
            <a:extLst>
              <a:ext uri="{FF2B5EF4-FFF2-40B4-BE49-F238E27FC236}">
                <a16:creationId xmlns:a16="http://schemas.microsoft.com/office/drawing/2014/main" id="{B9E3A63A-25A8-120E-C6FD-88863B0C5A38}"/>
              </a:ext>
            </a:extLst>
          </p:cNvPr>
          <p:cNvSpPr txBox="1"/>
          <p:nvPr/>
        </p:nvSpPr>
        <p:spPr>
          <a:xfrm>
            <a:off x="32606" y="15291693"/>
            <a:ext cx="12734924" cy="577081"/>
          </a:xfrm>
          <a:prstGeom prst="rect">
            <a:avLst/>
          </a:prstGeom>
          <a:noFill/>
        </p:spPr>
        <p:txBody>
          <a:bodyPr wrap="square" rtlCol="0">
            <a:spAutoFit/>
          </a:bodyPr>
          <a:lstStyle/>
          <a:p>
            <a:pPr algn="ctr"/>
            <a:r>
              <a:rPr lang="en-US" sz="3150" b="1" dirty="0">
                <a:solidFill>
                  <a:srgbClr val="000000"/>
                </a:solidFill>
                <a:cs typeface="Arial" pitchFamily="34" charset="0"/>
              </a:rPr>
              <a:t>HACCP Plan Development</a:t>
            </a:r>
          </a:p>
        </p:txBody>
      </p:sp>
      <p:pic>
        <p:nvPicPr>
          <p:cNvPr id="3" name="Picture 2">
            <a:extLst>
              <a:ext uri="{FF2B5EF4-FFF2-40B4-BE49-F238E27FC236}">
                <a16:creationId xmlns:a16="http://schemas.microsoft.com/office/drawing/2014/main" id="{A0C38858-03D7-D930-D677-F5327AF7E07C}"/>
              </a:ext>
            </a:extLst>
          </p:cNvPr>
          <p:cNvPicPr>
            <a:picLocks noChangeAspect="1"/>
          </p:cNvPicPr>
          <p:nvPr/>
        </p:nvPicPr>
        <p:blipFill>
          <a:blip r:embed="rId13"/>
          <a:stretch>
            <a:fillRect/>
          </a:stretch>
        </p:blipFill>
        <p:spPr>
          <a:xfrm>
            <a:off x="2329838" y="16056220"/>
            <a:ext cx="7382530" cy="8697945"/>
          </a:xfrm>
          <a:prstGeom prst="rect">
            <a:avLst/>
          </a:prstGeom>
        </p:spPr>
      </p:pic>
      <p:sp>
        <p:nvSpPr>
          <p:cNvPr id="4" name="Rectangle 5">
            <a:extLst>
              <a:ext uri="{FF2B5EF4-FFF2-40B4-BE49-F238E27FC236}">
                <a16:creationId xmlns:a16="http://schemas.microsoft.com/office/drawing/2014/main" id="{72A60B2D-1D12-D62E-852F-4AAAE0EE4BE7}"/>
              </a:ext>
            </a:extLst>
          </p:cNvPr>
          <p:cNvSpPr>
            <a:spLocks noChangeArrowheads="1"/>
          </p:cNvSpPr>
          <p:nvPr/>
        </p:nvSpPr>
        <p:spPr bwMode="auto">
          <a:xfrm>
            <a:off x="609860" y="25057119"/>
            <a:ext cx="11732819" cy="1373453"/>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algn="just" defTabSz="800100" fontAlgn="base">
              <a:spcBef>
                <a:spcPct val="0"/>
              </a:spcBef>
              <a:spcAft>
                <a:spcPct val="0"/>
              </a:spcAft>
              <a:tabLst>
                <a:tab pos="9101138" algn="l"/>
              </a:tabLst>
            </a:pPr>
            <a:r>
              <a:rPr lang="en-US" sz="2100" dirty="0">
                <a:solidFill>
                  <a:srgbClr val="000000"/>
                </a:solidFill>
                <a:ea typeface="Calibri" pitchFamily="34" charset="0"/>
                <a:cs typeface="Arial" pitchFamily="34" charset="0"/>
              </a:rPr>
              <a:t>Flow-diagram part of the </a:t>
            </a:r>
            <a:r>
              <a:rPr lang="en-US" sz="2100" dirty="0" err="1">
                <a:solidFill>
                  <a:srgbClr val="000000"/>
                </a:solidFill>
                <a:ea typeface="Calibri" pitchFamily="34" charset="0"/>
                <a:cs typeface="Arial" pitchFamily="34" charset="0"/>
              </a:rPr>
              <a:t>BioNutrients</a:t>
            </a:r>
            <a:r>
              <a:rPr lang="en-US" sz="2100" dirty="0">
                <a:solidFill>
                  <a:srgbClr val="000000"/>
                </a:solidFill>
                <a:ea typeface="Calibri" pitchFamily="34" charset="0"/>
                <a:cs typeface="Arial" pitchFamily="34" charset="0"/>
              </a:rPr>
              <a:t> HACCP plan </a:t>
            </a:r>
            <a:r>
              <a:rPr lang="en-US" sz="2100" dirty="0">
                <a:effectLst/>
                <a:ea typeface="MS Gothic" panose="020B0609070205080204" pitchFamily="49" charset="-128"/>
                <a:cs typeface="Times New Roman" panose="02020603050405020304" pitchFamily="18" charset="0"/>
              </a:rPr>
              <a:t>to ensure that the necessary protocols are in place to mitigate potential food safety hazards in the entire food production pipeline. The flow-diagram helps to identify potential hazards that can be introduced or enhanced at specific steps in the food production process which allows for implementation of necessary control points to reduce or eliminate risk. </a:t>
            </a:r>
          </a:p>
        </p:txBody>
      </p:sp>
      <p:sp>
        <p:nvSpPr>
          <p:cNvPr id="5" name="TextBox 4">
            <a:extLst>
              <a:ext uri="{FF2B5EF4-FFF2-40B4-BE49-F238E27FC236}">
                <a16:creationId xmlns:a16="http://schemas.microsoft.com/office/drawing/2014/main" id="{DA80F7B5-802A-76CC-DAFA-75BF57DF5207}"/>
              </a:ext>
            </a:extLst>
          </p:cNvPr>
          <p:cNvSpPr txBox="1"/>
          <p:nvPr/>
        </p:nvSpPr>
        <p:spPr>
          <a:xfrm>
            <a:off x="-224454" y="26768951"/>
            <a:ext cx="12734924" cy="577081"/>
          </a:xfrm>
          <a:prstGeom prst="rect">
            <a:avLst/>
          </a:prstGeom>
          <a:noFill/>
        </p:spPr>
        <p:txBody>
          <a:bodyPr wrap="square" rtlCol="0">
            <a:spAutoFit/>
          </a:bodyPr>
          <a:lstStyle/>
          <a:p>
            <a:pPr algn="ctr"/>
            <a:r>
              <a:rPr lang="en-US" sz="3150" b="1" dirty="0">
                <a:solidFill>
                  <a:srgbClr val="000000"/>
                </a:solidFill>
                <a:cs typeface="Arial" pitchFamily="34" charset="0"/>
              </a:rPr>
              <a:t>Path to FDA Approval</a:t>
            </a:r>
          </a:p>
        </p:txBody>
      </p:sp>
      <p:sp>
        <p:nvSpPr>
          <p:cNvPr id="6" name="TextBox 5">
            <a:extLst>
              <a:ext uri="{FF2B5EF4-FFF2-40B4-BE49-F238E27FC236}">
                <a16:creationId xmlns:a16="http://schemas.microsoft.com/office/drawing/2014/main" id="{2220816A-8444-5859-2877-F3E5FBE1E708}"/>
              </a:ext>
            </a:extLst>
          </p:cNvPr>
          <p:cNvSpPr txBox="1"/>
          <p:nvPr/>
        </p:nvSpPr>
        <p:spPr>
          <a:xfrm>
            <a:off x="26384497" y="23150156"/>
            <a:ext cx="11175035" cy="565539"/>
          </a:xfrm>
          <a:prstGeom prst="rect">
            <a:avLst/>
          </a:prstGeom>
          <a:noFill/>
        </p:spPr>
        <p:txBody>
          <a:bodyPr wrap="square" lIns="80010" tIns="40005" rIns="80010" bIns="40005" rtlCol="0" anchor="t">
            <a:spAutoFit/>
          </a:bodyPr>
          <a:lstStyle/>
          <a:p>
            <a:pPr algn="ctr"/>
            <a:r>
              <a:rPr lang="en-US" sz="3150" b="1" dirty="0">
                <a:cs typeface="Arial"/>
              </a:rPr>
              <a:t>In-flight Pasteurization</a:t>
            </a:r>
            <a:endParaRPr lang="en-US" sz="3150" b="1" dirty="0">
              <a:cs typeface="Arial" pitchFamily="34" charset="0"/>
            </a:endParaRPr>
          </a:p>
        </p:txBody>
      </p:sp>
      <p:pic>
        <p:nvPicPr>
          <p:cNvPr id="7" name="Picture 4" descr="exp_61_smoked_turkey_in_the_galley_food_warmer_node_1">
            <a:extLst>
              <a:ext uri="{FF2B5EF4-FFF2-40B4-BE49-F238E27FC236}">
                <a16:creationId xmlns:a16="http://schemas.microsoft.com/office/drawing/2014/main" id="{5C32D9E7-06E6-FAEF-7817-7FCDBFB36E6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35631" y="25178999"/>
            <a:ext cx="4783171" cy="31903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90AACA56-721D-36FD-7E23-139C264D97A9}"/>
              </a:ext>
            </a:extLst>
          </p:cNvPr>
          <p:cNvSpPr>
            <a:spLocks noChangeArrowheads="1"/>
          </p:cNvSpPr>
          <p:nvPr/>
        </p:nvSpPr>
        <p:spPr bwMode="auto">
          <a:xfrm>
            <a:off x="26078648" y="23691137"/>
            <a:ext cx="11786735" cy="1373453"/>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algn="just" defTabSz="800100" fontAlgn="base">
              <a:spcBef>
                <a:spcPct val="0"/>
              </a:spcBef>
              <a:spcAft>
                <a:spcPct val="0"/>
              </a:spcAft>
              <a:tabLst>
                <a:tab pos="9101138" algn="l"/>
              </a:tabLst>
            </a:pPr>
            <a:r>
              <a:rPr lang="en-US" sz="2100" dirty="0">
                <a:solidFill>
                  <a:srgbClr val="000000"/>
                </a:solidFill>
                <a:ea typeface="Calibri" pitchFamily="34" charset="0"/>
                <a:cs typeface="Arial" pitchFamily="34" charset="0"/>
              </a:rPr>
              <a:t>Currently NASA crew members are not permitted to consume fermented food products, probiotics, or live microorganisms. An alternative approach to microbial control is to include a heat inactivation step to render the microorganisms non-viable. Pasteurization can also provide a level of biocontainment for nutrient production by genetically modified microbes. </a:t>
            </a:r>
            <a:endParaRPr lang="en-US" sz="2100" b="1" i="1" dirty="0"/>
          </a:p>
        </p:txBody>
      </p:sp>
      <p:sp>
        <p:nvSpPr>
          <p:cNvPr id="9" name="Rectangle 5">
            <a:extLst>
              <a:ext uri="{FF2B5EF4-FFF2-40B4-BE49-F238E27FC236}">
                <a16:creationId xmlns:a16="http://schemas.microsoft.com/office/drawing/2014/main" id="{7B394883-FC4A-C3D1-4773-3F2F0213B9D8}"/>
              </a:ext>
            </a:extLst>
          </p:cNvPr>
          <p:cNvSpPr>
            <a:spLocks noChangeArrowheads="1"/>
          </p:cNvSpPr>
          <p:nvPr/>
        </p:nvSpPr>
        <p:spPr bwMode="auto">
          <a:xfrm>
            <a:off x="29862383" y="28403601"/>
            <a:ext cx="4783170" cy="403957"/>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algn="just" defTabSz="800100" fontAlgn="base">
              <a:spcBef>
                <a:spcPct val="0"/>
              </a:spcBef>
              <a:spcAft>
                <a:spcPct val="0"/>
              </a:spcAft>
              <a:tabLst>
                <a:tab pos="9101138" algn="l"/>
              </a:tabLst>
            </a:pPr>
            <a:r>
              <a:rPr lang="en-US" sz="2100" dirty="0">
                <a:solidFill>
                  <a:srgbClr val="000000"/>
                </a:solidFill>
                <a:ea typeface="Calibri" pitchFamily="34" charset="0"/>
                <a:cs typeface="Arial" pitchFamily="34" charset="0"/>
              </a:rPr>
              <a:t>ISS Galley Food Warmer. </a:t>
            </a:r>
            <a:r>
              <a:rPr lang="en-US" sz="2100" b="1" i="1" dirty="0">
                <a:solidFill>
                  <a:srgbClr val="000000"/>
                </a:solidFill>
                <a:ea typeface="Calibri" pitchFamily="34" charset="0"/>
                <a:cs typeface="Arial" pitchFamily="34" charset="0"/>
              </a:rPr>
              <a:t>Credits: NASA</a:t>
            </a:r>
            <a:endParaRPr lang="en-US" sz="2100" b="1" i="1" dirty="0"/>
          </a:p>
        </p:txBody>
      </p:sp>
      <p:sp>
        <p:nvSpPr>
          <p:cNvPr id="12" name="Rectangle 5">
            <a:extLst>
              <a:ext uri="{FF2B5EF4-FFF2-40B4-BE49-F238E27FC236}">
                <a16:creationId xmlns:a16="http://schemas.microsoft.com/office/drawing/2014/main" id="{0D758C1D-24A9-0345-600A-1FAB00AF9CA3}"/>
              </a:ext>
            </a:extLst>
          </p:cNvPr>
          <p:cNvSpPr>
            <a:spLocks noChangeArrowheads="1"/>
          </p:cNvSpPr>
          <p:nvPr/>
        </p:nvSpPr>
        <p:spPr bwMode="auto">
          <a:xfrm>
            <a:off x="23674902" y="8269418"/>
            <a:ext cx="1836092" cy="403957"/>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algn="just" defTabSz="800100" fontAlgn="base">
              <a:spcBef>
                <a:spcPct val="0"/>
              </a:spcBef>
              <a:spcAft>
                <a:spcPct val="0"/>
              </a:spcAft>
              <a:tabLst>
                <a:tab pos="9101138" algn="l"/>
              </a:tabLst>
            </a:pPr>
            <a:r>
              <a:rPr lang="en-US" sz="2100" b="1" i="1" dirty="0">
                <a:solidFill>
                  <a:srgbClr val="000000"/>
                </a:solidFill>
                <a:ea typeface="Calibri" pitchFamily="34" charset="0"/>
                <a:cs typeface="Arial" pitchFamily="34" charset="0"/>
              </a:rPr>
              <a:t>Credits: NASA</a:t>
            </a:r>
            <a:endParaRPr lang="en-US" sz="2100" b="1" i="1" dirty="0"/>
          </a:p>
        </p:txBody>
      </p:sp>
      <p:sp>
        <p:nvSpPr>
          <p:cNvPr id="13" name="Rectangle 5">
            <a:extLst>
              <a:ext uri="{FF2B5EF4-FFF2-40B4-BE49-F238E27FC236}">
                <a16:creationId xmlns:a16="http://schemas.microsoft.com/office/drawing/2014/main" id="{9949D6E1-10F9-431B-C116-7AC93CF8B2F8}"/>
              </a:ext>
            </a:extLst>
          </p:cNvPr>
          <p:cNvSpPr>
            <a:spLocks noChangeArrowheads="1"/>
          </p:cNvSpPr>
          <p:nvPr/>
        </p:nvSpPr>
        <p:spPr bwMode="auto">
          <a:xfrm>
            <a:off x="28347311" y="22591311"/>
            <a:ext cx="7511623" cy="403957"/>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algn="just" defTabSz="800100" fontAlgn="base">
              <a:spcBef>
                <a:spcPct val="0"/>
              </a:spcBef>
              <a:spcAft>
                <a:spcPct val="0"/>
              </a:spcAft>
              <a:tabLst>
                <a:tab pos="9101138" algn="l"/>
              </a:tabLst>
            </a:pPr>
            <a:r>
              <a:rPr lang="en-US" sz="2100" dirty="0">
                <a:solidFill>
                  <a:srgbClr val="000000"/>
                </a:solidFill>
                <a:ea typeface="Calibri" pitchFamily="34" charset="0"/>
                <a:cs typeface="Arial" pitchFamily="34" charset="0"/>
              </a:rPr>
              <a:t>Mock E-Nose Interface for Measurements. </a:t>
            </a:r>
            <a:r>
              <a:rPr lang="en-US" sz="2100" b="1" i="1" dirty="0">
                <a:solidFill>
                  <a:srgbClr val="000000"/>
                </a:solidFill>
                <a:ea typeface="Calibri" pitchFamily="34" charset="0"/>
                <a:cs typeface="Arial" pitchFamily="34" charset="0"/>
              </a:rPr>
              <a:t>Credits: Oscar Roque</a:t>
            </a:r>
            <a:endParaRPr lang="en-US" sz="2100" b="1" i="1" dirty="0"/>
          </a:p>
        </p:txBody>
      </p:sp>
      <p:grpSp>
        <p:nvGrpSpPr>
          <p:cNvPr id="11" name="Group 10">
            <a:extLst>
              <a:ext uri="{FF2B5EF4-FFF2-40B4-BE49-F238E27FC236}">
                <a16:creationId xmlns:a16="http://schemas.microsoft.com/office/drawing/2014/main" id="{A7E38B44-5D07-390B-59E6-19D1F1A7A034}"/>
              </a:ext>
            </a:extLst>
          </p:cNvPr>
          <p:cNvGrpSpPr/>
          <p:nvPr/>
        </p:nvGrpSpPr>
        <p:grpSpPr>
          <a:xfrm>
            <a:off x="25882448" y="11066315"/>
            <a:ext cx="5170611" cy="2129076"/>
            <a:chOff x="25882448" y="14638850"/>
            <a:chExt cx="5170611" cy="2129076"/>
          </a:xfrm>
        </p:grpSpPr>
        <p:pic>
          <p:nvPicPr>
            <p:cNvPr id="55" name="Picture 54">
              <a:extLst>
                <a:ext uri="{FF2B5EF4-FFF2-40B4-BE49-F238E27FC236}">
                  <a16:creationId xmlns:a16="http://schemas.microsoft.com/office/drawing/2014/main" id="{A484C5BD-6903-B586-E515-AE54A5884C08}"/>
                </a:ext>
              </a:extLst>
            </p:cNvPr>
            <p:cNvPicPr>
              <a:picLocks noChangeAspect="1"/>
            </p:cNvPicPr>
            <p:nvPr/>
          </p:nvPicPr>
          <p:blipFill>
            <a:blip r:embed="rId15"/>
            <a:stretch>
              <a:fillRect/>
            </a:stretch>
          </p:blipFill>
          <p:spPr>
            <a:xfrm>
              <a:off x="25882448" y="14638850"/>
              <a:ext cx="5170611" cy="2129076"/>
            </a:xfrm>
            <a:prstGeom prst="rect">
              <a:avLst/>
            </a:prstGeom>
          </p:spPr>
        </p:pic>
        <p:sp>
          <p:nvSpPr>
            <p:cNvPr id="10" name="TextBox 9">
              <a:extLst>
                <a:ext uri="{FF2B5EF4-FFF2-40B4-BE49-F238E27FC236}">
                  <a16:creationId xmlns:a16="http://schemas.microsoft.com/office/drawing/2014/main" id="{5D5FC8BB-8C0B-089B-3530-49840959876D}"/>
                </a:ext>
              </a:extLst>
            </p:cNvPr>
            <p:cNvSpPr txBox="1"/>
            <p:nvPr/>
          </p:nvSpPr>
          <p:spPr>
            <a:xfrm>
              <a:off x="27840581" y="15445484"/>
              <a:ext cx="1140819" cy="492443"/>
            </a:xfrm>
            <a:prstGeom prst="rect">
              <a:avLst/>
            </a:prstGeom>
            <a:solidFill>
              <a:schemeClr val="bg1"/>
            </a:solidFill>
          </p:spPr>
          <p:txBody>
            <a:bodyPr wrap="square" rtlCol="0">
              <a:spAutoFit/>
            </a:bodyPr>
            <a:lstStyle/>
            <a:p>
              <a:r>
                <a:rPr lang="en-US" sz="1300" dirty="0"/>
                <a:t>Contaminated yogurt</a:t>
              </a:r>
            </a:p>
          </p:txBody>
        </p:sp>
      </p:grpSp>
      <p:sp>
        <p:nvSpPr>
          <p:cNvPr id="21" name="Rectangle 5">
            <a:extLst>
              <a:ext uri="{FF2B5EF4-FFF2-40B4-BE49-F238E27FC236}">
                <a16:creationId xmlns:a16="http://schemas.microsoft.com/office/drawing/2014/main" id="{9DFDE5D5-DA76-5EED-8FC2-EA6A48D1E7A0}"/>
              </a:ext>
            </a:extLst>
          </p:cNvPr>
          <p:cNvSpPr>
            <a:spLocks noChangeArrowheads="1"/>
          </p:cNvSpPr>
          <p:nvPr/>
        </p:nvSpPr>
        <p:spPr bwMode="auto">
          <a:xfrm>
            <a:off x="491221" y="27532352"/>
            <a:ext cx="11632006" cy="4281941"/>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algn="just" defTabSz="800100" fontAlgn="base">
              <a:spcBef>
                <a:spcPct val="0"/>
              </a:spcBef>
              <a:spcAft>
                <a:spcPct val="0"/>
              </a:spcAft>
              <a:tabLst>
                <a:tab pos="9101138" algn="l"/>
              </a:tabLst>
            </a:pPr>
            <a:r>
              <a:rPr lang="en-US" sz="2100" dirty="0">
                <a:solidFill>
                  <a:srgbClr val="000000"/>
                </a:solidFill>
                <a:ea typeface="Calibri" pitchFamily="34" charset="0"/>
                <a:cs typeface="Arial" pitchFamily="34" charset="0"/>
              </a:rPr>
              <a:t>FDA has processes for approval of new foods and new food additives for consumption by the public.</a:t>
            </a:r>
          </a:p>
          <a:p>
            <a:pPr algn="just" defTabSz="800100" fontAlgn="base">
              <a:spcBef>
                <a:spcPct val="0"/>
              </a:spcBef>
              <a:spcAft>
                <a:spcPct val="0"/>
              </a:spcAft>
              <a:tabLst>
                <a:tab pos="9101138" algn="l"/>
              </a:tabLst>
            </a:pPr>
            <a:r>
              <a:rPr lang="en-US" sz="2100" dirty="0">
                <a:solidFill>
                  <a:srgbClr val="000000"/>
                </a:solidFill>
                <a:ea typeface="Calibri" pitchFamily="34" charset="0"/>
                <a:cs typeface="Arial" pitchFamily="34" charset="0"/>
              </a:rPr>
              <a:t>NASA is working with the FDA to establish a NASA specific, limited use approval process to allow for human testing of novel foods for potential future crew consumption. We will be pursuing the standard approval process for new food and food additives for the time being, unless a NASA specific process is put in place and is better suited for continued development of these products for NASA use.  </a:t>
            </a:r>
          </a:p>
          <a:p>
            <a:pPr algn="just" defTabSz="800100" fontAlgn="base">
              <a:spcBef>
                <a:spcPct val="0"/>
              </a:spcBef>
              <a:spcAft>
                <a:spcPct val="0"/>
              </a:spcAft>
              <a:tabLst>
                <a:tab pos="9101138" algn="l"/>
              </a:tabLst>
            </a:pPr>
            <a:endParaRPr lang="en-US" sz="2100" dirty="0">
              <a:solidFill>
                <a:srgbClr val="000000"/>
              </a:solidFill>
              <a:ea typeface="Calibri" pitchFamily="34" charset="0"/>
              <a:cs typeface="Arial" pitchFamily="34" charset="0"/>
            </a:endParaRPr>
          </a:p>
          <a:p>
            <a:pPr algn="just" defTabSz="800100" fontAlgn="base">
              <a:spcBef>
                <a:spcPct val="0"/>
              </a:spcBef>
              <a:spcAft>
                <a:spcPct val="0"/>
              </a:spcAft>
              <a:tabLst>
                <a:tab pos="9101138" algn="l"/>
              </a:tabLst>
            </a:pPr>
            <a:endParaRPr lang="en-US" sz="2100" dirty="0">
              <a:solidFill>
                <a:srgbClr val="000000"/>
              </a:solidFill>
              <a:ea typeface="Calibri" pitchFamily="34" charset="0"/>
              <a:cs typeface="Arial" pitchFamily="34" charset="0"/>
            </a:endParaRPr>
          </a:p>
          <a:p>
            <a:pPr marL="342900" indent="-342900" algn="just" defTabSz="800100" fontAlgn="base">
              <a:spcBef>
                <a:spcPct val="0"/>
              </a:spcBef>
              <a:spcAft>
                <a:spcPct val="0"/>
              </a:spcAft>
              <a:buFont typeface="Arial" panose="020B0604020202020204" pitchFamily="34" charset="0"/>
              <a:buChar char="•"/>
              <a:tabLst>
                <a:tab pos="9101138" algn="l"/>
              </a:tabLst>
            </a:pPr>
            <a:r>
              <a:rPr lang="en-US" sz="2100" dirty="0">
                <a:solidFill>
                  <a:srgbClr val="000000"/>
                </a:solidFill>
                <a:ea typeface="Calibri" pitchFamily="34" charset="0"/>
                <a:cs typeface="Arial" pitchFamily="34" charset="0"/>
              </a:rPr>
              <a:t>Initial target being investigated will be commercial yogurt cultured on the ISS as a readily available food and nutrient source for crew meal and dietary needs. </a:t>
            </a:r>
          </a:p>
          <a:p>
            <a:pPr marL="342900" indent="-342900" algn="just" defTabSz="800100" fontAlgn="base">
              <a:spcBef>
                <a:spcPct val="0"/>
              </a:spcBef>
              <a:spcAft>
                <a:spcPct val="0"/>
              </a:spcAft>
              <a:buFont typeface="Arial" panose="020B0604020202020204" pitchFamily="34" charset="0"/>
              <a:buChar char="•"/>
              <a:tabLst>
                <a:tab pos="9101138" algn="l"/>
              </a:tabLst>
            </a:pPr>
            <a:r>
              <a:rPr lang="en-US" sz="2100" dirty="0">
                <a:solidFill>
                  <a:srgbClr val="000000"/>
                </a:solidFill>
                <a:cs typeface="Arial" pitchFamily="34" charset="0"/>
              </a:rPr>
              <a:t>The HACCP plan, appropriate prior publications, and independent pathogen test results will be used in support of our application.</a:t>
            </a:r>
          </a:p>
          <a:p>
            <a:pPr marL="342900" indent="-342900" algn="just" defTabSz="800100" fontAlgn="base">
              <a:spcBef>
                <a:spcPct val="0"/>
              </a:spcBef>
              <a:spcAft>
                <a:spcPct val="0"/>
              </a:spcAft>
              <a:buFont typeface="Arial" panose="020B0604020202020204" pitchFamily="34" charset="0"/>
              <a:buChar char="•"/>
              <a:tabLst>
                <a:tab pos="9101138" algn="l"/>
              </a:tabLst>
            </a:pPr>
            <a:r>
              <a:rPr lang="en-US" sz="2100" dirty="0">
                <a:solidFill>
                  <a:srgbClr val="000000"/>
                </a:solidFill>
                <a:cs typeface="Arial" pitchFamily="34" charset="0"/>
              </a:rPr>
              <a:t>We are in initial discussions with the FDA on content and requirements for a successful application.</a:t>
            </a:r>
            <a:endParaRPr lang="en-US" sz="2100" dirty="0"/>
          </a:p>
          <a:p>
            <a:pPr algn="just" defTabSz="800100" fontAlgn="base">
              <a:spcBef>
                <a:spcPct val="0"/>
              </a:spcBef>
              <a:spcAft>
                <a:spcPct val="0"/>
              </a:spcAft>
              <a:tabLst>
                <a:tab pos="9101138" algn="l"/>
              </a:tabLst>
            </a:pPr>
            <a:endParaRPr lang="en-US" sz="2100" dirty="0"/>
          </a:p>
        </p:txBody>
      </p:sp>
      <p:sp>
        <p:nvSpPr>
          <p:cNvPr id="32" name="TextBox 31">
            <a:extLst>
              <a:ext uri="{FF2B5EF4-FFF2-40B4-BE49-F238E27FC236}">
                <a16:creationId xmlns:a16="http://schemas.microsoft.com/office/drawing/2014/main" id="{3F974CB8-83B3-ED0E-C34C-AC617DCB7563}"/>
              </a:ext>
            </a:extLst>
          </p:cNvPr>
          <p:cNvSpPr txBox="1"/>
          <p:nvPr/>
        </p:nvSpPr>
        <p:spPr>
          <a:xfrm flipH="1">
            <a:off x="32213077" y="2610480"/>
            <a:ext cx="4689551" cy="1200329"/>
          </a:xfrm>
          <a:prstGeom prst="rect">
            <a:avLst/>
          </a:prstGeom>
          <a:noFill/>
        </p:spPr>
        <p:txBody>
          <a:bodyPr wrap="square" rtlCol="0">
            <a:spAutoFit/>
          </a:bodyPr>
          <a:lstStyle/>
          <a:p>
            <a:r>
              <a:rPr lang="en-US" sz="1800" b="1">
                <a:solidFill>
                  <a:schemeClr val="bg1"/>
                </a:solidFill>
              </a:rPr>
              <a:t>Synthetic Biology Project</a:t>
            </a:r>
          </a:p>
          <a:p>
            <a:r>
              <a:rPr lang="en-US" sz="1800" b="1">
                <a:solidFill>
                  <a:schemeClr val="bg1"/>
                </a:solidFill>
              </a:rPr>
              <a:t>Game Changing Development Program</a:t>
            </a:r>
          </a:p>
          <a:p>
            <a:r>
              <a:rPr lang="en-US" sz="1800" b="1">
                <a:solidFill>
                  <a:schemeClr val="bg1"/>
                </a:solidFill>
              </a:rPr>
              <a:t>Science and Technology Mission Directorate</a:t>
            </a:r>
          </a:p>
          <a:p>
            <a:endParaRPr lang="en-US" sz="1800" b="1">
              <a:solidFill>
                <a:schemeClr val="bg1"/>
              </a:solidFill>
            </a:endParaRPr>
          </a:p>
        </p:txBody>
      </p:sp>
      <p:sp>
        <p:nvSpPr>
          <p:cNvPr id="34" name="TextBox 33">
            <a:extLst>
              <a:ext uri="{FF2B5EF4-FFF2-40B4-BE49-F238E27FC236}">
                <a16:creationId xmlns:a16="http://schemas.microsoft.com/office/drawing/2014/main" id="{F092D7E6-D287-20D7-ED14-8FB27C68D513}"/>
              </a:ext>
            </a:extLst>
          </p:cNvPr>
          <p:cNvSpPr txBox="1"/>
          <p:nvPr/>
        </p:nvSpPr>
        <p:spPr>
          <a:xfrm>
            <a:off x="13864862" y="14944955"/>
            <a:ext cx="10744200" cy="1061829"/>
          </a:xfrm>
          <a:prstGeom prst="rect">
            <a:avLst/>
          </a:prstGeom>
          <a:noFill/>
        </p:spPr>
        <p:txBody>
          <a:bodyPr wrap="square">
            <a:spAutoFit/>
          </a:bodyPr>
          <a:lstStyle/>
          <a:p>
            <a:pPr marL="0" marR="0" algn="just">
              <a:spcBef>
                <a:spcPts val="0"/>
              </a:spcBef>
              <a:spcAft>
                <a:spcPts val="0"/>
              </a:spcAft>
            </a:pPr>
            <a:r>
              <a:rPr lang="en-US" sz="2100" dirty="0">
                <a:effectLst/>
                <a:latin typeface="Calibri" panose="020F0502020204030204" pitchFamily="34" charset="0"/>
                <a:ea typeface="Calibri" panose="020F0502020204030204" pitchFamily="34" charset="0"/>
              </a:rPr>
              <a:t>*Note: Tests to compensate “failed” tests were 1) yeast identification sequencing to confirm single strain, 2) shotgun metagenome sequencing to confirm only two yogurt strains present, and 3) shotgun metagenome sequencing and yeast identification sequencing for Kefir.</a:t>
            </a:r>
          </a:p>
        </p:txBody>
      </p:sp>
      <p:sp>
        <p:nvSpPr>
          <p:cNvPr id="36" name="TextBox 35">
            <a:extLst>
              <a:ext uri="{FF2B5EF4-FFF2-40B4-BE49-F238E27FC236}">
                <a16:creationId xmlns:a16="http://schemas.microsoft.com/office/drawing/2014/main" id="{526DC385-775B-806E-B4E9-C154644B761E}"/>
              </a:ext>
            </a:extLst>
          </p:cNvPr>
          <p:cNvSpPr txBox="1"/>
          <p:nvPr/>
        </p:nvSpPr>
        <p:spPr>
          <a:xfrm>
            <a:off x="17823662" y="10890241"/>
            <a:ext cx="3273684" cy="415498"/>
          </a:xfrm>
          <a:prstGeom prst="rect">
            <a:avLst/>
          </a:prstGeom>
          <a:noFill/>
        </p:spPr>
        <p:txBody>
          <a:bodyPr wrap="square">
            <a:spAutoFit/>
          </a:bodyPr>
          <a:lstStyle/>
          <a:p>
            <a:pPr marL="0" marR="0">
              <a:spcBef>
                <a:spcPts val="0"/>
              </a:spcBef>
              <a:spcAft>
                <a:spcPts val="0"/>
              </a:spcAft>
            </a:pPr>
            <a:r>
              <a:rPr lang="en-US" sz="2100" b="1" dirty="0">
                <a:effectLst/>
                <a:latin typeface="Calibri" panose="020F0502020204030204" pitchFamily="34" charset="0"/>
                <a:ea typeface="Calibri" panose="020F0502020204030204" pitchFamily="34" charset="0"/>
              </a:rPr>
              <a:t>Test Applicability Matrix</a:t>
            </a:r>
          </a:p>
        </p:txBody>
      </p:sp>
      <p:sp>
        <p:nvSpPr>
          <p:cNvPr id="38" name="TextBox 37">
            <a:extLst>
              <a:ext uri="{FF2B5EF4-FFF2-40B4-BE49-F238E27FC236}">
                <a16:creationId xmlns:a16="http://schemas.microsoft.com/office/drawing/2014/main" id="{9C41216C-FFA5-F2D2-7DA6-05F9E7367B1F}"/>
              </a:ext>
            </a:extLst>
          </p:cNvPr>
          <p:cNvSpPr txBox="1"/>
          <p:nvPr/>
        </p:nvSpPr>
        <p:spPr>
          <a:xfrm>
            <a:off x="18663502" y="16596521"/>
            <a:ext cx="1594004" cy="415498"/>
          </a:xfrm>
          <a:prstGeom prst="rect">
            <a:avLst/>
          </a:prstGeom>
          <a:noFill/>
        </p:spPr>
        <p:txBody>
          <a:bodyPr wrap="square">
            <a:spAutoFit/>
          </a:bodyPr>
          <a:lstStyle/>
          <a:p>
            <a:pPr marL="0" marR="0">
              <a:spcBef>
                <a:spcPts val="0"/>
              </a:spcBef>
              <a:spcAft>
                <a:spcPts val="0"/>
              </a:spcAft>
            </a:pPr>
            <a:r>
              <a:rPr lang="en-US" sz="2100" b="1" dirty="0">
                <a:effectLst/>
                <a:latin typeface="Calibri" panose="020F0502020204030204" pitchFamily="34" charset="0"/>
                <a:ea typeface="Calibri" panose="020F0502020204030204" pitchFamily="34" charset="0"/>
              </a:rPr>
              <a:t>Test Results</a:t>
            </a:r>
          </a:p>
        </p:txBody>
      </p:sp>
      <p:pic>
        <p:nvPicPr>
          <p:cNvPr id="42" name="Picture 41">
            <a:extLst>
              <a:ext uri="{FF2B5EF4-FFF2-40B4-BE49-F238E27FC236}">
                <a16:creationId xmlns:a16="http://schemas.microsoft.com/office/drawing/2014/main" id="{C91770B4-41B2-EFC2-CAA7-4C55D8253FA7}"/>
              </a:ext>
            </a:extLst>
          </p:cNvPr>
          <p:cNvPicPr>
            <a:picLocks noChangeAspect="1"/>
          </p:cNvPicPr>
          <p:nvPr/>
        </p:nvPicPr>
        <p:blipFill>
          <a:blip r:embed="rId16"/>
          <a:stretch>
            <a:fillRect/>
          </a:stretch>
        </p:blipFill>
        <p:spPr>
          <a:xfrm>
            <a:off x="32931101" y="1258716"/>
            <a:ext cx="4221482" cy="1937471"/>
          </a:xfrm>
          <a:prstGeom prst="rect">
            <a:avLst/>
          </a:prstGeom>
        </p:spPr>
      </p:pic>
      <p:pic>
        <p:nvPicPr>
          <p:cNvPr id="16" name="Picture 15">
            <a:extLst>
              <a:ext uri="{FF2B5EF4-FFF2-40B4-BE49-F238E27FC236}">
                <a16:creationId xmlns:a16="http://schemas.microsoft.com/office/drawing/2014/main" id="{4E31F09D-6E10-D602-AAB1-8B241B4678C0}"/>
              </a:ext>
            </a:extLst>
          </p:cNvPr>
          <p:cNvPicPr>
            <a:picLocks noChangeAspect="1"/>
          </p:cNvPicPr>
          <p:nvPr/>
        </p:nvPicPr>
        <p:blipFill>
          <a:blip r:embed="rId17"/>
          <a:stretch>
            <a:fillRect/>
          </a:stretch>
        </p:blipFill>
        <p:spPr>
          <a:xfrm>
            <a:off x="17046613" y="5532297"/>
            <a:ext cx="4239879" cy="2828794"/>
          </a:xfrm>
          <a:prstGeom prst="rect">
            <a:avLst/>
          </a:prstGeom>
        </p:spPr>
      </p:pic>
      <p:pic>
        <p:nvPicPr>
          <p:cNvPr id="20" name="Picture 19">
            <a:extLst>
              <a:ext uri="{FF2B5EF4-FFF2-40B4-BE49-F238E27FC236}">
                <a16:creationId xmlns:a16="http://schemas.microsoft.com/office/drawing/2014/main" id="{034380B0-C6CE-D86F-D8F1-FDA80F5C89A5}"/>
              </a:ext>
            </a:extLst>
          </p:cNvPr>
          <p:cNvPicPr>
            <a:picLocks noChangeAspect="1"/>
          </p:cNvPicPr>
          <p:nvPr/>
        </p:nvPicPr>
        <p:blipFill>
          <a:blip r:embed="rId18"/>
          <a:stretch>
            <a:fillRect/>
          </a:stretch>
        </p:blipFill>
        <p:spPr>
          <a:xfrm>
            <a:off x="21388814" y="5525509"/>
            <a:ext cx="4197397" cy="2800451"/>
          </a:xfrm>
          <a:prstGeom prst="rect">
            <a:avLst/>
          </a:prstGeom>
        </p:spPr>
      </p:pic>
      <p:sp>
        <p:nvSpPr>
          <p:cNvPr id="22" name="TextBox 21">
            <a:extLst>
              <a:ext uri="{FF2B5EF4-FFF2-40B4-BE49-F238E27FC236}">
                <a16:creationId xmlns:a16="http://schemas.microsoft.com/office/drawing/2014/main" id="{AC6DE0C2-4263-0669-FC7E-6DD5265B2D70}"/>
              </a:ext>
            </a:extLst>
          </p:cNvPr>
          <p:cNvSpPr txBox="1"/>
          <p:nvPr/>
        </p:nvSpPr>
        <p:spPr>
          <a:xfrm>
            <a:off x="26060684" y="10716034"/>
            <a:ext cx="340158" cy="415498"/>
          </a:xfrm>
          <a:prstGeom prst="rect">
            <a:avLst/>
          </a:prstGeom>
          <a:noFill/>
        </p:spPr>
        <p:txBody>
          <a:bodyPr wrap="none" rtlCol="0">
            <a:spAutoFit/>
          </a:bodyPr>
          <a:lstStyle/>
          <a:p>
            <a:r>
              <a:rPr lang="en-US" sz="2100" dirty="0"/>
              <a:t>A</a:t>
            </a:r>
          </a:p>
        </p:txBody>
      </p:sp>
      <p:sp>
        <p:nvSpPr>
          <p:cNvPr id="24" name="TextBox 23">
            <a:extLst>
              <a:ext uri="{FF2B5EF4-FFF2-40B4-BE49-F238E27FC236}">
                <a16:creationId xmlns:a16="http://schemas.microsoft.com/office/drawing/2014/main" id="{6079D38C-5555-9BD3-2B54-EE4E19C6BCEF}"/>
              </a:ext>
            </a:extLst>
          </p:cNvPr>
          <p:cNvSpPr txBox="1"/>
          <p:nvPr/>
        </p:nvSpPr>
        <p:spPr>
          <a:xfrm>
            <a:off x="31337974" y="10698314"/>
            <a:ext cx="330540" cy="415498"/>
          </a:xfrm>
          <a:prstGeom prst="rect">
            <a:avLst/>
          </a:prstGeom>
          <a:noFill/>
        </p:spPr>
        <p:txBody>
          <a:bodyPr wrap="none" rtlCol="0">
            <a:spAutoFit/>
          </a:bodyPr>
          <a:lstStyle/>
          <a:p>
            <a:r>
              <a:rPr lang="en-US" sz="2100" dirty="0"/>
              <a:t>B</a:t>
            </a:r>
          </a:p>
        </p:txBody>
      </p:sp>
      <p:pic>
        <p:nvPicPr>
          <p:cNvPr id="30" name="Picture 29">
            <a:extLst>
              <a:ext uri="{FF2B5EF4-FFF2-40B4-BE49-F238E27FC236}">
                <a16:creationId xmlns:a16="http://schemas.microsoft.com/office/drawing/2014/main" id="{8C6412A1-3150-26D9-6F65-DF436BE8B155}"/>
              </a:ext>
            </a:extLst>
          </p:cNvPr>
          <p:cNvPicPr>
            <a:picLocks noChangeAspect="1"/>
          </p:cNvPicPr>
          <p:nvPr/>
        </p:nvPicPr>
        <p:blipFill>
          <a:blip r:embed="rId19"/>
          <a:stretch>
            <a:fillRect/>
          </a:stretch>
        </p:blipFill>
        <p:spPr>
          <a:xfrm>
            <a:off x="13138538" y="17030808"/>
            <a:ext cx="11735445" cy="3922829"/>
          </a:xfrm>
          <a:prstGeom prst="rect">
            <a:avLst/>
          </a:prstGeom>
        </p:spPr>
      </p:pic>
      <p:grpSp>
        <p:nvGrpSpPr>
          <p:cNvPr id="40" name="Group 39">
            <a:extLst>
              <a:ext uri="{FF2B5EF4-FFF2-40B4-BE49-F238E27FC236}">
                <a16:creationId xmlns:a16="http://schemas.microsoft.com/office/drawing/2014/main" id="{2F2DEF34-BE32-FF6E-D066-35BC0E98492D}"/>
              </a:ext>
            </a:extLst>
          </p:cNvPr>
          <p:cNvGrpSpPr/>
          <p:nvPr/>
        </p:nvGrpSpPr>
        <p:grpSpPr>
          <a:xfrm>
            <a:off x="13203867" y="11386423"/>
            <a:ext cx="11625601" cy="3582602"/>
            <a:chOff x="13203867" y="11386423"/>
            <a:chExt cx="11625601" cy="3582602"/>
          </a:xfrm>
        </p:grpSpPr>
        <p:pic>
          <p:nvPicPr>
            <p:cNvPr id="31" name="Picture 30">
              <a:extLst>
                <a:ext uri="{FF2B5EF4-FFF2-40B4-BE49-F238E27FC236}">
                  <a16:creationId xmlns:a16="http://schemas.microsoft.com/office/drawing/2014/main" id="{5F1152E5-7121-7436-DC0A-3C5BDFB8A72C}"/>
                </a:ext>
              </a:extLst>
            </p:cNvPr>
            <p:cNvPicPr>
              <a:picLocks noChangeAspect="1"/>
            </p:cNvPicPr>
            <p:nvPr/>
          </p:nvPicPr>
          <p:blipFill>
            <a:blip r:embed="rId20"/>
            <a:stretch>
              <a:fillRect/>
            </a:stretch>
          </p:blipFill>
          <p:spPr>
            <a:xfrm>
              <a:off x="13203867" y="11386423"/>
              <a:ext cx="11625601" cy="3582602"/>
            </a:xfrm>
            <a:prstGeom prst="rect">
              <a:avLst/>
            </a:prstGeom>
          </p:spPr>
        </p:pic>
        <p:sp>
          <p:nvSpPr>
            <p:cNvPr id="28" name="TextBox 27">
              <a:extLst>
                <a:ext uri="{FF2B5EF4-FFF2-40B4-BE49-F238E27FC236}">
                  <a16:creationId xmlns:a16="http://schemas.microsoft.com/office/drawing/2014/main" id="{2212B457-81D3-1E91-5EF2-33CAE549226F}"/>
                </a:ext>
              </a:extLst>
            </p:cNvPr>
            <p:cNvSpPr txBox="1"/>
            <p:nvPr/>
          </p:nvSpPr>
          <p:spPr>
            <a:xfrm>
              <a:off x="21946329" y="11995532"/>
              <a:ext cx="312906" cy="400110"/>
            </a:xfrm>
            <a:prstGeom prst="rect">
              <a:avLst/>
            </a:prstGeom>
            <a:noFill/>
          </p:spPr>
          <p:txBody>
            <a:bodyPr wrap="none" rtlCol="0">
              <a:spAutoFit/>
            </a:bodyPr>
            <a:lstStyle/>
            <a:p>
              <a:r>
                <a:rPr lang="en-US" sz="2000" dirty="0"/>
                <a:t>*</a:t>
              </a:r>
            </a:p>
          </p:txBody>
        </p:sp>
        <p:sp>
          <p:nvSpPr>
            <p:cNvPr id="29" name="TextBox 28">
              <a:extLst>
                <a:ext uri="{FF2B5EF4-FFF2-40B4-BE49-F238E27FC236}">
                  <a16:creationId xmlns:a16="http://schemas.microsoft.com/office/drawing/2014/main" id="{FF812F40-54BA-236F-D5F1-DB74451000C5}"/>
                </a:ext>
              </a:extLst>
            </p:cNvPr>
            <p:cNvSpPr txBox="1"/>
            <p:nvPr/>
          </p:nvSpPr>
          <p:spPr>
            <a:xfrm>
              <a:off x="23669748" y="12007868"/>
              <a:ext cx="312906" cy="400110"/>
            </a:xfrm>
            <a:prstGeom prst="rect">
              <a:avLst/>
            </a:prstGeom>
            <a:noFill/>
          </p:spPr>
          <p:txBody>
            <a:bodyPr wrap="none" rtlCol="0">
              <a:spAutoFit/>
            </a:bodyPr>
            <a:lstStyle/>
            <a:p>
              <a:r>
                <a:rPr lang="en-US" sz="2000" dirty="0"/>
                <a:t>*</a:t>
              </a:r>
            </a:p>
          </p:txBody>
        </p:sp>
        <p:sp>
          <p:nvSpPr>
            <p:cNvPr id="37" name="TextBox 36">
              <a:extLst>
                <a:ext uri="{FF2B5EF4-FFF2-40B4-BE49-F238E27FC236}">
                  <a16:creationId xmlns:a16="http://schemas.microsoft.com/office/drawing/2014/main" id="{8C9CFEE1-0D55-1341-97B8-A73593C5B211}"/>
                </a:ext>
              </a:extLst>
            </p:cNvPr>
            <p:cNvSpPr txBox="1"/>
            <p:nvPr/>
          </p:nvSpPr>
          <p:spPr>
            <a:xfrm>
              <a:off x="20215394" y="13925197"/>
              <a:ext cx="312906" cy="400110"/>
            </a:xfrm>
            <a:prstGeom prst="rect">
              <a:avLst/>
            </a:prstGeom>
            <a:noFill/>
          </p:spPr>
          <p:txBody>
            <a:bodyPr wrap="none" rtlCol="0">
              <a:spAutoFit/>
            </a:bodyPr>
            <a:lstStyle/>
            <a:p>
              <a:r>
                <a:rPr lang="en-US" sz="2000" dirty="0"/>
                <a:t>*</a:t>
              </a:r>
            </a:p>
          </p:txBody>
        </p:sp>
        <p:sp>
          <p:nvSpPr>
            <p:cNvPr id="39" name="TextBox 38">
              <a:extLst>
                <a:ext uri="{FF2B5EF4-FFF2-40B4-BE49-F238E27FC236}">
                  <a16:creationId xmlns:a16="http://schemas.microsoft.com/office/drawing/2014/main" id="{ACB90C81-FCF2-D9F8-9A82-7F706F0B7F5B}"/>
                </a:ext>
              </a:extLst>
            </p:cNvPr>
            <p:cNvSpPr txBox="1"/>
            <p:nvPr/>
          </p:nvSpPr>
          <p:spPr>
            <a:xfrm>
              <a:off x="23669748" y="13927361"/>
              <a:ext cx="312906" cy="400110"/>
            </a:xfrm>
            <a:prstGeom prst="rect">
              <a:avLst/>
            </a:prstGeom>
            <a:noFill/>
          </p:spPr>
          <p:txBody>
            <a:bodyPr wrap="none" rtlCol="0">
              <a:spAutoFit/>
            </a:bodyPr>
            <a:lstStyle/>
            <a:p>
              <a:r>
                <a:rPr lang="en-US" sz="2000" dirty="0"/>
                <a:t>*</a:t>
              </a:r>
            </a:p>
          </p:txBody>
        </p:sp>
      </p:grpSp>
      <p:sp>
        <p:nvSpPr>
          <p:cNvPr id="44" name="Rectangle 5">
            <a:extLst>
              <a:ext uri="{FF2B5EF4-FFF2-40B4-BE49-F238E27FC236}">
                <a16:creationId xmlns:a16="http://schemas.microsoft.com/office/drawing/2014/main" id="{A05FCA5C-FCA5-6BAD-97A6-3198A534A9A6}"/>
              </a:ext>
            </a:extLst>
          </p:cNvPr>
          <p:cNvSpPr>
            <a:spLocks noChangeArrowheads="1"/>
          </p:cNvSpPr>
          <p:nvPr/>
        </p:nvSpPr>
        <p:spPr bwMode="auto">
          <a:xfrm>
            <a:off x="12344397" y="31967782"/>
            <a:ext cx="13737627" cy="419346"/>
          </a:xfrm>
          <a:prstGeom prst="rect">
            <a:avLst/>
          </a:prstGeom>
          <a:noFill/>
          <a:ln w="9525">
            <a:noFill/>
            <a:miter lim="800000"/>
            <a:headEnd/>
            <a:tailEnd/>
          </a:ln>
          <a:effectLst/>
        </p:spPr>
        <p:txBody>
          <a:bodyPr vert="horz" wrap="square" lIns="80010" tIns="40005" rIns="80010" bIns="40005" numCol="1" anchor="ctr" anchorCtr="0" compatLnSpc="1">
            <a:prstTxWarp prst="textNoShape">
              <a:avLst/>
            </a:prstTxWarp>
            <a:spAutoFit/>
          </a:bodyPr>
          <a:lstStyle/>
          <a:p>
            <a:pPr defTabSz="800100" fontAlgn="base">
              <a:spcBef>
                <a:spcPct val="0"/>
              </a:spcBef>
              <a:spcAft>
                <a:spcPct val="0"/>
              </a:spcAft>
            </a:pPr>
            <a:r>
              <a:rPr lang="en-US" sz="2200" dirty="0"/>
              <a:t>Synthetic Biology Project | Game Changing Development: </a:t>
            </a:r>
            <a:r>
              <a:rPr lang="en-US" sz="2200" dirty="0">
                <a:hlinkClick r:id="rId21"/>
              </a:rPr>
              <a:t>https://www.nasa.gov/stmd-game-changing-development/</a:t>
            </a:r>
            <a:r>
              <a:rPr lang="en-US" sz="2200" dirty="0"/>
              <a:t> </a:t>
            </a:r>
          </a:p>
        </p:txBody>
      </p:sp>
    </p:spTree>
    <p:extLst>
      <p:ext uri="{BB962C8B-B14F-4D97-AF65-F5344CB8AC3E}">
        <p14:creationId xmlns:p14="http://schemas.microsoft.com/office/powerpoint/2010/main" val="252909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6EC980A0182648AF2DE4564F50CB61" ma:contentTypeVersion="15" ma:contentTypeDescription="Create a new document." ma:contentTypeScope="" ma:versionID="f4e8c002265b5d6c37deb39bfed38571">
  <xsd:schema xmlns:xsd="http://www.w3.org/2001/XMLSchema" xmlns:xs="http://www.w3.org/2001/XMLSchema" xmlns:p="http://schemas.microsoft.com/office/2006/metadata/properties" xmlns:ns2="58193bbe-7cce-4dab-a5db-7f7c161d85c7" xmlns:ns3="6ccc96cc-3898-451b-86e8-93e443347aa4" xmlns:ns4="d900e117-17a0-4b24-9e47-511ef1d02c43" targetNamespace="http://schemas.microsoft.com/office/2006/metadata/properties" ma:root="true" ma:fieldsID="aa45cc4deef8a4ebd5843fd209e6f564" ns2:_="" ns3:_="" ns4:_="">
    <xsd:import namespace="58193bbe-7cce-4dab-a5db-7f7c161d85c7"/>
    <xsd:import namespace="6ccc96cc-3898-451b-86e8-93e443347aa4"/>
    <xsd:import namespace="d900e117-17a0-4b24-9e47-511ef1d02c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193bbe-7cce-4dab-a5db-7f7c161d8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cc96cc-3898-451b-86e8-93e443347aa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9a6140-7edc-4fb7-a591-6c6f23331b72}" ma:internalName="TaxCatchAll" ma:showField="CatchAllData" ma:web="6ccc96cc-3898-451b-86e8-93e443347a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900e117-17a0-4b24-9e47-511ef1d02c43" xsi:nil="true"/>
    <lcf76f155ced4ddcb4097134ff3c332f xmlns="58193bbe-7cce-4dab-a5db-7f7c161d85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4C3DC3-5A58-4795-A1B6-BB26BF70C7CC}">
  <ds:schemaRefs>
    <ds:schemaRef ds:uri="http://schemas.microsoft.com/sharepoint/v3/contenttype/forms"/>
  </ds:schemaRefs>
</ds:datastoreItem>
</file>

<file path=customXml/itemProps2.xml><?xml version="1.0" encoding="utf-8"?>
<ds:datastoreItem xmlns:ds="http://schemas.openxmlformats.org/officeDocument/2006/customXml" ds:itemID="{05B285E5-281E-4664-87CE-6786568B0663}">
  <ds:schemaRefs>
    <ds:schemaRef ds:uri="58193bbe-7cce-4dab-a5db-7f7c161d85c7"/>
    <ds:schemaRef ds:uri="6ccc96cc-3898-451b-86e8-93e443347aa4"/>
    <ds:schemaRef ds:uri="d900e117-17a0-4b24-9e47-511ef1d02c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27AB97-E435-4747-AFC3-7D3B177EEFB7}">
  <ds:schemaRefs>
    <ds:schemaRef ds:uri="6ccc96cc-3898-451b-86e8-93e443347aa4"/>
    <ds:schemaRef ds:uri="http://purl.org/dc/elements/1.1/"/>
    <ds:schemaRef ds:uri="http://www.w3.org/XML/1998/namespace"/>
    <ds:schemaRef ds:uri="d900e117-17a0-4b24-9e47-511ef1d02c43"/>
    <ds:schemaRef ds:uri="http://schemas.microsoft.com/office/2006/metadata/properties"/>
    <ds:schemaRef ds:uri="58193bbe-7cce-4dab-a5db-7f7c161d85c7"/>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727</TotalTime>
  <Words>1502</Words>
  <Application>Microsoft Office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NYU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Sergio Santa Maria</dc:creator>
  <cp:lastModifiedBy>HAMI Ray</cp:lastModifiedBy>
  <cp:revision>2</cp:revision>
  <dcterms:created xsi:type="dcterms:W3CDTF">2014-04-30T05:42:59Z</dcterms:created>
  <dcterms:modified xsi:type="dcterms:W3CDTF">2024-01-26T17:54:31Z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0x010100DA6EC980A0182648AF2DE4564F50CB61</vt:lpwstr>
  </property>
  <property fmtid="{D5CDD505-2E9C-101B-9397-08002B2CF9AE}" pid="3" name="MediaServiceImageTags">
    <vt:lpwstr/>
  </property>
</Properties>
</file>