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46E9A-E147-44BC-841C-CF9F4088D855}" v="5" dt="2023-12-10T05:28:4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8" d="100"/>
          <a:sy n="18" d="100"/>
        </p:scale>
        <p:origin x="13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A30C0A-5989-4EE2-968F-2CAD5FAF605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413821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30C0A-5989-4EE2-968F-2CAD5FAF605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36241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30C0A-5989-4EE2-968F-2CAD5FAF605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58436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30C0A-5989-4EE2-968F-2CAD5FAF605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217645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A30C0A-5989-4EE2-968F-2CAD5FAF605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342871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A30C0A-5989-4EE2-968F-2CAD5FAF605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29778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30C0A-5989-4EE2-968F-2CAD5FAF6056}"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19534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A30C0A-5989-4EE2-968F-2CAD5FAF6056}"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407721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30C0A-5989-4EE2-968F-2CAD5FAF6056}"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272371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CA30C0A-5989-4EE2-968F-2CAD5FAF605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162900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CA30C0A-5989-4EE2-968F-2CAD5FAF605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A1F8-576C-4872-9265-91075FFB8F55}" type="slidenum">
              <a:rPr lang="en-US" smtClean="0"/>
              <a:t>‹#›</a:t>
            </a:fld>
            <a:endParaRPr lang="en-US"/>
          </a:p>
        </p:txBody>
      </p:sp>
    </p:spTree>
    <p:extLst>
      <p:ext uri="{BB962C8B-B14F-4D97-AF65-F5344CB8AC3E}">
        <p14:creationId xmlns:p14="http://schemas.microsoft.com/office/powerpoint/2010/main" val="26612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CA30C0A-5989-4EE2-968F-2CAD5FAF6056}" type="datetimeFigureOut">
              <a:rPr lang="en-US" smtClean="0"/>
              <a:t>1/23/2024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BE5A1F8-576C-4872-9265-91075FFB8F55}" type="slidenum">
              <a:rPr lang="en-US" smtClean="0"/>
              <a:t>‹#›</a:t>
            </a:fld>
            <a:endParaRPr lang="en-US"/>
          </a:p>
        </p:txBody>
      </p:sp>
    </p:spTree>
    <p:extLst>
      <p:ext uri="{BB962C8B-B14F-4D97-AF65-F5344CB8AC3E}">
        <p14:creationId xmlns:p14="http://schemas.microsoft.com/office/powerpoint/2010/main" val="993189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A722-AE21-02E1-BC41-C66B3A29EEE0}"/>
              </a:ext>
            </a:extLst>
          </p:cNvPr>
          <p:cNvSpPr>
            <a:spLocks noGrp="1"/>
          </p:cNvSpPr>
          <p:nvPr>
            <p:ph type="ctrTitle"/>
          </p:nvPr>
        </p:nvSpPr>
        <p:spPr>
          <a:xfrm>
            <a:off x="3291840" y="670963"/>
            <a:ext cx="37307520" cy="2293618"/>
          </a:xfrm>
        </p:spPr>
        <p:txBody>
          <a:bodyPr>
            <a:normAutofit/>
          </a:bodyPr>
          <a:lstStyle/>
          <a:p>
            <a:r>
              <a:rPr lang="en-US" sz="9600" b="1" dirty="0">
                <a:latin typeface="Times New Roman" panose="02020603050405020304" pitchFamily="18" charset="0"/>
                <a:cs typeface="Times New Roman" panose="02020603050405020304" pitchFamily="18" charset="0"/>
              </a:rPr>
              <a:t>Recovery of Voyager Plasma Electron Observations at Jupiter </a:t>
            </a:r>
          </a:p>
        </p:txBody>
      </p:sp>
      <p:sp>
        <p:nvSpPr>
          <p:cNvPr id="3" name="Subtitle 2">
            <a:extLst>
              <a:ext uri="{FF2B5EF4-FFF2-40B4-BE49-F238E27FC236}">
                <a16:creationId xmlns:a16="http://schemas.microsoft.com/office/drawing/2014/main" id="{7E54425F-4C3C-426A-D949-2AECBC3AAB06}"/>
              </a:ext>
            </a:extLst>
          </p:cNvPr>
          <p:cNvSpPr>
            <a:spLocks noGrp="1"/>
          </p:cNvSpPr>
          <p:nvPr>
            <p:ph type="subTitle" idx="1"/>
          </p:nvPr>
        </p:nvSpPr>
        <p:spPr>
          <a:xfrm>
            <a:off x="3898231" y="3051634"/>
            <a:ext cx="37731031" cy="4848325"/>
          </a:xfrm>
        </p:spPr>
        <p:txBody>
          <a:bodyPr>
            <a:normAutofit fontScale="85000" lnSpcReduction="20000"/>
          </a:bodyPr>
          <a:lstStyle/>
          <a:p>
            <a:r>
              <a:rPr lang="en-US" sz="8000" dirty="0"/>
              <a:t>E. C. Sittler Jr</a:t>
            </a:r>
            <a:r>
              <a:rPr lang="en-US" sz="8000" baseline="30000" dirty="0"/>
              <a:t>.1</a:t>
            </a:r>
            <a:r>
              <a:rPr lang="en-US" sz="8000" dirty="0"/>
              <a:t>, W. R. Paterson</a:t>
            </a:r>
            <a:r>
              <a:rPr lang="en-US" sz="8000" baseline="30000" dirty="0"/>
              <a:t>1</a:t>
            </a:r>
            <a:r>
              <a:rPr lang="en-US" sz="8000" dirty="0"/>
              <a:t>, M. Samara</a:t>
            </a:r>
            <a:r>
              <a:rPr lang="en-US" sz="8000" baseline="30000" dirty="0"/>
              <a:t>1</a:t>
            </a:r>
            <a:r>
              <a:rPr lang="en-US" sz="8000" dirty="0"/>
              <a:t>, R. G. Michell</a:t>
            </a:r>
            <a:r>
              <a:rPr lang="en-US" sz="8000" baseline="30000" dirty="0"/>
              <a:t>1</a:t>
            </a:r>
            <a:r>
              <a:rPr lang="en-US" sz="8000" dirty="0"/>
              <a:t>, D. J. Gershman</a:t>
            </a:r>
            <a:r>
              <a:rPr lang="en-US" sz="8000" baseline="30000" dirty="0"/>
              <a:t>1</a:t>
            </a:r>
            <a:r>
              <a:rPr lang="en-US" sz="8000" dirty="0"/>
              <a:t>, D. G. Simpson</a:t>
            </a:r>
            <a:r>
              <a:rPr lang="en-US" sz="8000" baseline="30000" dirty="0"/>
              <a:t>1</a:t>
            </a:r>
            <a:r>
              <a:rPr lang="en-US" sz="8000" dirty="0"/>
              <a:t>, J. F. Cooper</a:t>
            </a:r>
            <a:r>
              <a:rPr lang="en-US" sz="8000" baseline="30000" dirty="0"/>
              <a:t>2</a:t>
            </a:r>
            <a:r>
              <a:rPr lang="en-US" sz="8000" dirty="0"/>
              <a:t>, and J. W. Belcher</a:t>
            </a:r>
            <a:r>
              <a:rPr lang="en-US" sz="8000" baseline="30000" dirty="0"/>
              <a:t>3</a:t>
            </a:r>
            <a:endParaRPr lang="en-US" sz="8000" dirty="0"/>
          </a:p>
          <a:p>
            <a:pPr marL="1371600" indent="-1371600">
              <a:buAutoNum type="arabicPeriod"/>
            </a:pPr>
            <a:r>
              <a:rPr lang="en-US" sz="8000" dirty="0"/>
              <a:t>NASA Goddard Space Flight Center, </a:t>
            </a:r>
            <a:r>
              <a:rPr lang="en-US" sz="8000" dirty="0" err="1"/>
              <a:t>Geospace</a:t>
            </a:r>
            <a:r>
              <a:rPr lang="en-US" sz="8000" dirty="0"/>
              <a:t> Physics Laboratory, Greenbelt, MD, USA, 2. NASA Goddard Space Flight Center, Solar Wind Physics Laboratory, Greenbelt, MD, US, 3. Massachusetts Institute of Technology, Physics Department, Cambridge, MA, USA</a:t>
            </a:r>
          </a:p>
        </p:txBody>
      </p:sp>
      <p:pic>
        <p:nvPicPr>
          <p:cNvPr id="9" name="Picture 8" descr="A graph of a magnetic field&#10;&#10;Description automatically generated">
            <a:extLst>
              <a:ext uri="{FF2B5EF4-FFF2-40B4-BE49-F238E27FC236}">
                <a16:creationId xmlns:a16="http://schemas.microsoft.com/office/drawing/2014/main" id="{1C1F6E2F-0EC3-8C12-926B-282D34D8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1367" y="25930607"/>
            <a:ext cx="9864510" cy="6443089"/>
          </a:xfrm>
          <a:prstGeom prst="rect">
            <a:avLst/>
          </a:prstGeom>
        </p:spPr>
      </p:pic>
      <p:pic>
        <p:nvPicPr>
          <p:cNvPr id="13" name="Picture 12" descr="A graph showing the time scept&#10;&#10;Description automatically generated">
            <a:extLst>
              <a:ext uri="{FF2B5EF4-FFF2-40B4-BE49-F238E27FC236}">
                <a16:creationId xmlns:a16="http://schemas.microsoft.com/office/drawing/2014/main" id="{4E5BC01D-306E-E747-DAD9-1E3DB3518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2857" y="7601927"/>
            <a:ext cx="9296645" cy="6352321"/>
          </a:xfrm>
          <a:prstGeom prst="rect">
            <a:avLst/>
          </a:prstGeom>
        </p:spPr>
      </p:pic>
      <p:pic>
        <p:nvPicPr>
          <p:cNvPr id="17" name="Picture 16" descr="A graph showing the time of a meteor&#10;&#10;Description automatically generated">
            <a:extLst>
              <a:ext uri="{FF2B5EF4-FFF2-40B4-BE49-F238E27FC236}">
                <a16:creationId xmlns:a16="http://schemas.microsoft.com/office/drawing/2014/main" id="{55991C04-CF2C-A30A-CEC3-AFEE1AA7C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268" y="13659624"/>
            <a:ext cx="9322685" cy="6276206"/>
          </a:xfrm>
          <a:prstGeom prst="rect">
            <a:avLst/>
          </a:prstGeom>
        </p:spPr>
      </p:pic>
      <p:pic>
        <p:nvPicPr>
          <p:cNvPr id="19" name="Picture 18" descr="A graph showing the time of a flight&#10;&#10;Description automatically generated with medium confidence">
            <a:extLst>
              <a:ext uri="{FF2B5EF4-FFF2-40B4-BE49-F238E27FC236}">
                <a16:creationId xmlns:a16="http://schemas.microsoft.com/office/drawing/2014/main" id="{8E3B2ADF-8BF9-A1B2-6484-810A3798E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328" y="19713913"/>
            <a:ext cx="10858034" cy="6404954"/>
          </a:xfrm>
          <a:prstGeom prst="rect">
            <a:avLst/>
          </a:prstGeom>
        </p:spPr>
      </p:pic>
      <p:pic>
        <p:nvPicPr>
          <p:cNvPr id="5" name="Picture 4" descr="A graph showing a number of numbers&#10;&#10;Description automatically generated">
            <a:extLst>
              <a:ext uri="{FF2B5EF4-FFF2-40B4-BE49-F238E27FC236}">
                <a16:creationId xmlns:a16="http://schemas.microsoft.com/office/drawing/2014/main" id="{9113A8A7-4B97-9EE9-CD18-85A2F5437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6462" y="25860743"/>
            <a:ext cx="10717364" cy="6356186"/>
          </a:xfrm>
          <a:prstGeom prst="rect">
            <a:avLst/>
          </a:prstGeom>
        </p:spPr>
      </p:pic>
      <p:pic>
        <p:nvPicPr>
          <p:cNvPr id="23" name="Picture 22" descr="A graph showing the time and time&#10;&#10;Description automatically generated">
            <a:extLst>
              <a:ext uri="{FF2B5EF4-FFF2-40B4-BE49-F238E27FC236}">
                <a16:creationId xmlns:a16="http://schemas.microsoft.com/office/drawing/2014/main" id="{D54008EA-3AE6-AA8A-D252-DA887FD038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02656" y="19766547"/>
            <a:ext cx="9505297" cy="6352320"/>
          </a:xfrm>
          <a:prstGeom prst="rect">
            <a:avLst/>
          </a:prstGeom>
        </p:spPr>
      </p:pic>
      <p:pic>
        <p:nvPicPr>
          <p:cNvPr id="7" name="Picture 6" descr="A graph of a field&#10;&#10;Description automatically generated with medium confidence">
            <a:extLst>
              <a:ext uri="{FF2B5EF4-FFF2-40B4-BE49-F238E27FC236}">
                <a16:creationId xmlns:a16="http://schemas.microsoft.com/office/drawing/2014/main" id="{03D584C5-720D-F21C-E8F2-110A4F4462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79241" y="25879002"/>
            <a:ext cx="9528711" cy="6494694"/>
          </a:xfrm>
          <a:prstGeom prst="rect">
            <a:avLst/>
          </a:prstGeom>
        </p:spPr>
      </p:pic>
      <p:pic>
        <p:nvPicPr>
          <p:cNvPr id="27" name="Picture 26" descr="A graph showing the number of electrons&#10;&#10;Description automatically generated">
            <a:extLst>
              <a:ext uri="{FF2B5EF4-FFF2-40B4-BE49-F238E27FC236}">
                <a16:creationId xmlns:a16="http://schemas.microsoft.com/office/drawing/2014/main" id="{B3DB7AA1-8D29-0870-2754-21A82C9025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0101" y="7601927"/>
            <a:ext cx="10490086" cy="6288206"/>
          </a:xfrm>
          <a:prstGeom prst="rect">
            <a:avLst/>
          </a:prstGeom>
        </p:spPr>
      </p:pic>
      <p:pic>
        <p:nvPicPr>
          <p:cNvPr id="15" name="Picture 14" descr="A graph showing the temperature of a solar system&#10;&#10;Description automatically generated with medium confidence">
            <a:extLst>
              <a:ext uri="{FF2B5EF4-FFF2-40B4-BE49-F238E27FC236}">
                <a16:creationId xmlns:a16="http://schemas.microsoft.com/office/drawing/2014/main" id="{51045B4E-2F0A-A10C-850C-972A6CC6F9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2771" y="13659624"/>
            <a:ext cx="10571055" cy="6276206"/>
          </a:xfrm>
          <a:prstGeom prst="rect">
            <a:avLst/>
          </a:prstGeom>
        </p:spPr>
      </p:pic>
      <p:pic>
        <p:nvPicPr>
          <p:cNvPr id="35" name="Picture 34" descr="A graph of a number of objects&#10;&#10;Description automatically generated with medium confidence">
            <a:extLst>
              <a:ext uri="{FF2B5EF4-FFF2-40B4-BE49-F238E27FC236}">
                <a16:creationId xmlns:a16="http://schemas.microsoft.com/office/drawing/2014/main" id="{C7170E25-E1F9-9781-2E26-D1F5F518BD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300944" y="7603330"/>
            <a:ext cx="9367012" cy="6329374"/>
          </a:xfrm>
          <a:prstGeom prst="rect">
            <a:avLst/>
          </a:prstGeom>
        </p:spPr>
      </p:pic>
      <p:pic>
        <p:nvPicPr>
          <p:cNvPr id="31" name="Picture 30" descr="A graph showing the time of a meteor&#10;&#10;Description automatically generated">
            <a:extLst>
              <a:ext uri="{FF2B5EF4-FFF2-40B4-BE49-F238E27FC236}">
                <a16:creationId xmlns:a16="http://schemas.microsoft.com/office/drawing/2014/main" id="{90D4F56A-64F4-7FFB-7874-EAC82D839B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49500" y="13659623"/>
            <a:ext cx="9637366" cy="6401547"/>
          </a:xfrm>
          <a:prstGeom prst="rect">
            <a:avLst/>
          </a:prstGeom>
        </p:spPr>
      </p:pic>
      <p:pic>
        <p:nvPicPr>
          <p:cNvPr id="29" name="Picture 28" descr="A graph of a time line&#10;&#10;Description automatically generated with medium confidence">
            <a:extLst>
              <a:ext uri="{FF2B5EF4-FFF2-40B4-BE49-F238E27FC236}">
                <a16:creationId xmlns:a16="http://schemas.microsoft.com/office/drawing/2014/main" id="{328EA2C4-D3CD-E3FD-EB81-A58DF7E86B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49502" y="19766547"/>
            <a:ext cx="9641118" cy="6443089"/>
          </a:xfrm>
          <a:prstGeom prst="rect">
            <a:avLst/>
          </a:prstGeom>
        </p:spPr>
      </p:pic>
      <p:sp>
        <p:nvSpPr>
          <p:cNvPr id="37" name="TextBox 36">
            <a:extLst>
              <a:ext uri="{FF2B5EF4-FFF2-40B4-BE49-F238E27FC236}">
                <a16:creationId xmlns:a16="http://schemas.microsoft.com/office/drawing/2014/main" id="{B7523716-AF00-C93A-25F4-31F0E4249F2E}"/>
              </a:ext>
            </a:extLst>
          </p:cNvPr>
          <p:cNvSpPr txBox="1"/>
          <p:nvPr/>
        </p:nvSpPr>
        <p:spPr>
          <a:xfrm rot="16200000">
            <a:off x="544561" y="10293821"/>
            <a:ext cx="7543800" cy="584775"/>
          </a:xfrm>
          <a:prstGeom prst="rect">
            <a:avLst/>
          </a:prstGeom>
          <a:noFill/>
        </p:spPr>
        <p:txBody>
          <a:bodyPr wrap="square" rtlCol="0">
            <a:spAutoFit/>
          </a:bodyPr>
          <a:lstStyle/>
          <a:p>
            <a:pPr algn="ctr"/>
            <a:r>
              <a:rPr lang="en-US" sz="3200" dirty="0"/>
              <a:t>Moment Electron Density (#/cm</a:t>
            </a:r>
            <a:r>
              <a:rPr lang="en-US" sz="3200" baseline="30000" dirty="0"/>
              <a:t>3</a:t>
            </a:r>
            <a:r>
              <a:rPr lang="en-US" sz="3200" dirty="0"/>
              <a:t>)</a:t>
            </a:r>
          </a:p>
        </p:txBody>
      </p:sp>
      <p:sp>
        <p:nvSpPr>
          <p:cNvPr id="38" name="TextBox 37">
            <a:extLst>
              <a:ext uri="{FF2B5EF4-FFF2-40B4-BE49-F238E27FC236}">
                <a16:creationId xmlns:a16="http://schemas.microsoft.com/office/drawing/2014/main" id="{9E3A79E9-F1FA-EBAF-6436-77A745A7488B}"/>
              </a:ext>
            </a:extLst>
          </p:cNvPr>
          <p:cNvSpPr txBox="1"/>
          <p:nvPr/>
        </p:nvSpPr>
        <p:spPr>
          <a:xfrm rot="16200000">
            <a:off x="499749" y="16394381"/>
            <a:ext cx="7543800" cy="584775"/>
          </a:xfrm>
          <a:prstGeom prst="rect">
            <a:avLst/>
          </a:prstGeom>
          <a:noFill/>
        </p:spPr>
        <p:txBody>
          <a:bodyPr wrap="square" rtlCol="0">
            <a:spAutoFit/>
          </a:bodyPr>
          <a:lstStyle/>
          <a:p>
            <a:pPr algn="ctr"/>
            <a:r>
              <a:rPr lang="en-US" sz="3200" dirty="0"/>
              <a:t>Moment Electron Temperature (eV)</a:t>
            </a:r>
          </a:p>
        </p:txBody>
      </p:sp>
      <p:sp>
        <p:nvSpPr>
          <p:cNvPr id="4" name="TextBox 3">
            <a:extLst>
              <a:ext uri="{FF2B5EF4-FFF2-40B4-BE49-F238E27FC236}">
                <a16:creationId xmlns:a16="http://schemas.microsoft.com/office/drawing/2014/main" id="{50337691-69E6-D82A-BB03-97D4825AE675}"/>
              </a:ext>
            </a:extLst>
          </p:cNvPr>
          <p:cNvSpPr txBox="1"/>
          <p:nvPr/>
        </p:nvSpPr>
        <p:spPr>
          <a:xfrm rot="16200000">
            <a:off x="522156" y="22469513"/>
            <a:ext cx="7543800" cy="584775"/>
          </a:xfrm>
          <a:prstGeom prst="rect">
            <a:avLst/>
          </a:prstGeom>
          <a:noFill/>
        </p:spPr>
        <p:txBody>
          <a:bodyPr wrap="square" rtlCol="0">
            <a:spAutoFit/>
          </a:bodyPr>
          <a:lstStyle/>
          <a:p>
            <a:pPr algn="ctr"/>
            <a:r>
              <a:rPr lang="en-US" sz="3200" dirty="0"/>
              <a:t>Moment Spacecraft Potential (Volts)</a:t>
            </a:r>
          </a:p>
        </p:txBody>
      </p:sp>
      <p:sp>
        <p:nvSpPr>
          <p:cNvPr id="6" name="TextBox 5">
            <a:extLst>
              <a:ext uri="{FF2B5EF4-FFF2-40B4-BE49-F238E27FC236}">
                <a16:creationId xmlns:a16="http://schemas.microsoft.com/office/drawing/2014/main" id="{ABAD3421-C8C8-7916-495A-564320C15BCA}"/>
              </a:ext>
            </a:extLst>
          </p:cNvPr>
          <p:cNvSpPr txBox="1"/>
          <p:nvPr/>
        </p:nvSpPr>
        <p:spPr>
          <a:xfrm rot="16200000">
            <a:off x="444677" y="28544645"/>
            <a:ext cx="7543800" cy="584775"/>
          </a:xfrm>
          <a:prstGeom prst="rect">
            <a:avLst/>
          </a:prstGeom>
          <a:noFill/>
        </p:spPr>
        <p:txBody>
          <a:bodyPr wrap="square" rtlCol="0">
            <a:spAutoFit/>
          </a:bodyPr>
          <a:lstStyle/>
          <a:p>
            <a:pPr algn="ctr"/>
            <a:r>
              <a:rPr lang="en-US" sz="3200" dirty="0"/>
              <a:t>Magnetic Field Strength (</a:t>
            </a:r>
            <a:r>
              <a:rPr lang="en-US" sz="3200" dirty="0" err="1"/>
              <a:t>nT</a:t>
            </a:r>
            <a:r>
              <a:rPr lang="en-US" sz="3200" dirty="0"/>
              <a:t>)</a:t>
            </a:r>
          </a:p>
        </p:txBody>
      </p:sp>
      <p:sp>
        <p:nvSpPr>
          <p:cNvPr id="8" name="Rectangle 7">
            <a:extLst>
              <a:ext uri="{FF2B5EF4-FFF2-40B4-BE49-F238E27FC236}">
                <a16:creationId xmlns:a16="http://schemas.microsoft.com/office/drawing/2014/main" id="{E900C635-CA3B-6740-4CE9-0C8D8644D521}"/>
              </a:ext>
            </a:extLst>
          </p:cNvPr>
          <p:cNvSpPr/>
          <p:nvPr/>
        </p:nvSpPr>
        <p:spPr>
          <a:xfrm>
            <a:off x="4839693" y="20639475"/>
            <a:ext cx="312821" cy="4606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9EBB6E-60ED-9669-62AD-4B272DEF0B61}"/>
              </a:ext>
            </a:extLst>
          </p:cNvPr>
          <p:cNvSpPr/>
          <p:nvPr/>
        </p:nvSpPr>
        <p:spPr>
          <a:xfrm>
            <a:off x="4641519" y="14155968"/>
            <a:ext cx="312821" cy="4606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F11D71-C556-4104-AB75-55BA8FC2AD2D}"/>
              </a:ext>
            </a:extLst>
          </p:cNvPr>
          <p:cNvSpPr/>
          <p:nvPr/>
        </p:nvSpPr>
        <p:spPr>
          <a:xfrm>
            <a:off x="4992093" y="20791875"/>
            <a:ext cx="312821" cy="4606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99D6AD-E98B-F9D7-768B-D7F549C8590C}"/>
              </a:ext>
            </a:extLst>
          </p:cNvPr>
          <p:cNvSpPr/>
          <p:nvPr/>
        </p:nvSpPr>
        <p:spPr>
          <a:xfrm rot="16200000">
            <a:off x="1371465" y="29605346"/>
            <a:ext cx="6665495" cy="522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hart, line chart&#10;&#10;Description automatically generated">
            <a:extLst>
              <a:ext uri="{FF2B5EF4-FFF2-40B4-BE49-F238E27FC236}">
                <a16:creationId xmlns:a16="http://schemas.microsoft.com/office/drawing/2014/main" id="{06EC89EC-7B1E-8ED3-A1A2-FDCC3E72ED7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339078" y="7901595"/>
            <a:ext cx="8209173" cy="4181548"/>
          </a:xfrm>
          <a:prstGeom prst="rect">
            <a:avLst/>
          </a:prstGeom>
        </p:spPr>
      </p:pic>
      <p:sp>
        <p:nvSpPr>
          <p:cNvPr id="18" name="TextBox 17">
            <a:extLst>
              <a:ext uri="{FF2B5EF4-FFF2-40B4-BE49-F238E27FC236}">
                <a16:creationId xmlns:a16="http://schemas.microsoft.com/office/drawing/2014/main" id="{18B652E7-C45E-3EE8-82C0-56F84218C5C6}"/>
              </a:ext>
            </a:extLst>
          </p:cNvPr>
          <p:cNvSpPr txBox="1"/>
          <p:nvPr/>
        </p:nvSpPr>
        <p:spPr>
          <a:xfrm>
            <a:off x="36902571" y="8490857"/>
            <a:ext cx="2188029" cy="707886"/>
          </a:xfrm>
          <a:prstGeom prst="rect">
            <a:avLst/>
          </a:prstGeom>
          <a:noFill/>
        </p:spPr>
        <p:txBody>
          <a:bodyPr wrap="square" rtlCol="0">
            <a:spAutoFit/>
          </a:bodyPr>
          <a:lstStyle/>
          <a:p>
            <a:pPr algn="ctr"/>
            <a:r>
              <a:rPr lang="en-US" sz="4000" dirty="0"/>
              <a:t>A</a:t>
            </a:r>
          </a:p>
        </p:txBody>
      </p:sp>
      <p:sp>
        <p:nvSpPr>
          <p:cNvPr id="20" name="TextBox 19">
            <a:extLst>
              <a:ext uri="{FF2B5EF4-FFF2-40B4-BE49-F238E27FC236}">
                <a16:creationId xmlns:a16="http://schemas.microsoft.com/office/drawing/2014/main" id="{35337A9F-754A-355B-23D2-FE5CDDEF0ECB}"/>
              </a:ext>
            </a:extLst>
          </p:cNvPr>
          <p:cNvSpPr txBox="1"/>
          <p:nvPr/>
        </p:nvSpPr>
        <p:spPr>
          <a:xfrm>
            <a:off x="13360882" y="9520111"/>
            <a:ext cx="2188029" cy="707886"/>
          </a:xfrm>
          <a:prstGeom prst="rect">
            <a:avLst/>
          </a:prstGeom>
          <a:noFill/>
        </p:spPr>
        <p:txBody>
          <a:bodyPr wrap="square" rtlCol="0">
            <a:spAutoFit/>
          </a:bodyPr>
          <a:lstStyle/>
          <a:p>
            <a:pPr algn="ctr"/>
            <a:r>
              <a:rPr lang="en-US" sz="4000" dirty="0"/>
              <a:t>A</a:t>
            </a:r>
          </a:p>
        </p:txBody>
      </p:sp>
      <p:pic>
        <p:nvPicPr>
          <p:cNvPr id="21" name="Picture 20" descr="Chart, line chart&#10;&#10;Description automatically generated">
            <a:extLst>
              <a:ext uri="{FF2B5EF4-FFF2-40B4-BE49-F238E27FC236}">
                <a16:creationId xmlns:a16="http://schemas.microsoft.com/office/drawing/2014/main" id="{6FA464DD-8428-EC43-E89B-0B4C9EAF104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593510" y="12471874"/>
            <a:ext cx="7954741" cy="4051947"/>
          </a:xfrm>
          <a:prstGeom prst="rect">
            <a:avLst/>
          </a:prstGeom>
        </p:spPr>
      </p:pic>
      <p:sp>
        <p:nvSpPr>
          <p:cNvPr id="24" name="TextBox 23">
            <a:extLst>
              <a:ext uri="{FF2B5EF4-FFF2-40B4-BE49-F238E27FC236}">
                <a16:creationId xmlns:a16="http://schemas.microsoft.com/office/drawing/2014/main" id="{19005E13-D78F-203B-3DE6-0E1E28F5685F}"/>
              </a:ext>
            </a:extLst>
          </p:cNvPr>
          <p:cNvSpPr txBox="1"/>
          <p:nvPr/>
        </p:nvSpPr>
        <p:spPr>
          <a:xfrm>
            <a:off x="37100076" y="13171400"/>
            <a:ext cx="1534886" cy="707886"/>
          </a:xfrm>
          <a:prstGeom prst="rect">
            <a:avLst/>
          </a:prstGeom>
          <a:noFill/>
        </p:spPr>
        <p:txBody>
          <a:bodyPr wrap="square" rtlCol="0">
            <a:spAutoFit/>
          </a:bodyPr>
          <a:lstStyle/>
          <a:p>
            <a:pPr algn="ctr"/>
            <a:r>
              <a:rPr lang="en-US" sz="4000" dirty="0"/>
              <a:t>B</a:t>
            </a:r>
          </a:p>
        </p:txBody>
      </p:sp>
      <p:sp>
        <p:nvSpPr>
          <p:cNvPr id="26" name="TextBox 25">
            <a:extLst>
              <a:ext uri="{FF2B5EF4-FFF2-40B4-BE49-F238E27FC236}">
                <a16:creationId xmlns:a16="http://schemas.microsoft.com/office/drawing/2014/main" id="{5A0F7C1A-EB7B-D2AD-7EAE-2630E4957061}"/>
              </a:ext>
            </a:extLst>
          </p:cNvPr>
          <p:cNvSpPr txBox="1"/>
          <p:nvPr/>
        </p:nvSpPr>
        <p:spPr>
          <a:xfrm>
            <a:off x="9455801" y="10881982"/>
            <a:ext cx="1534886" cy="707886"/>
          </a:xfrm>
          <a:prstGeom prst="rect">
            <a:avLst/>
          </a:prstGeom>
          <a:noFill/>
        </p:spPr>
        <p:txBody>
          <a:bodyPr wrap="square" rtlCol="0">
            <a:spAutoFit/>
          </a:bodyPr>
          <a:lstStyle/>
          <a:p>
            <a:pPr algn="ctr"/>
            <a:r>
              <a:rPr lang="en-US" sz="4000" dirty="0"/>
              <a:t>B</a:t>
            </a:r>
          </a:p>
        </p:txBody>
      </p:sp>
      <p:pic>
        <p:nvPicPr>
          <p:cNvPr id="28" name="Picture 27" descr="Chart, line chart&#10;&#10;Description automatically generated with medium confidence">
            <a:extLst>
              <a:ext uri="{FF2B5EF4-FFF2-40B4-BE49-F238E27FC236}">
                <a16:creationId xmlns:a16="http://schemas.microsoft.com/office/drawing/2014/main" id="{9202A8AB-489B-BD51-5816-C43D96EB07A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593510" y="16602501"/>
            <a:ext cx="7954743" cy="4051947"/>
          </a:xfrm>
          <a:prstGeom prst="rect">
            <a:avLst/>
          </a:prstGeom>
        </p:spPr>
      </p:pic>
      <p:sp>
        <p:nvSpPr>
          <p:cNvPr id="30" name="TextBox 29">
            <a:extLst>
              <a:ext uri="{FF2B5EF4-FFF2-40B4-BE49-F238E27FC236}">
                <a16:creationId xmlns:a16="http://schemas.microsoft.com/office/drawing/2014/main" id="{B2A4F2AA-D39C-1C71-05C3-81E9D80D0C64}"/>
              </a:ext>
            </a:extLst>
          </p:cNvPr>
          <p:cNvSpPr txBox="1"/>
          <p:nvPr/>
        </p:nvSpPr>
        <p:spPr>
          <a:xfrm>
            <a:off x="37229142" y="17492145"/>
            <a:ext cx="1534886" cy="707886"/>
          </a:xfrm>
          <a:prstGeom prst="rect">
            <a:avLst/>
          </a:prstGeom>
          <a:noFill/>
        </p:spPr>
        <p:txBody>
          <a:bodyPr wrap="square" rtlCol="0">
            <a:spAutoFit/>
          </a:bodyPr>
          <a:lstStyle/>
          <a:p>
            <a:pPr algn="ctr"/>
            <a:endParaRPr lang="en-US" sz="4000" dirty="0"/>
          </a:p>
        </p:txBody>
      </p:sp>
      <p:sp>
        <p:nvSpPr>
          <p:cNvPr id="32" name="TextBox 31">
            <a:extLst>
              <a:ext uri="{FF2B5EF4-FFF2-40B4-BE49-F238E27FC236}">
                <a16:creationId xmlns:a16="http://schemas.microsoft.com/office/drawing/2014/main" id="{63148130-F3B8-50A2-D80D-D0F7A36B52F8}"/>
              </a:ext>
            </a:extLst>
          </p:cNvPr>
          <p:cNvSpPr txBox="1"/>
          <p:nvPr/>
        </p:nvSpPr>
        <p:spPr>
          <a:xfrm>
            <a:off x="37229142" y="17423113"/>
            <a:ext cx="1534886" cy="707886"/>
          </a:xfrm>
          <a:prstGeom prst="rect">
            <a:avLst/>
          </a:prstGeom>
          <a:noFill/>
        </p:spPr>
        <p:txBody>
          <a:bodyPr wrap="square" rtlCol="0">
            <a:spAutoFit/>
          </a:bodyPr>
          <a:lstStyle/>
          <a:p>
            <a:pPr algn="ctr"/>
            <a:r>
              <a:rPr lang="en-US" sz="4000" dirty="0"/>
              <a:t>C</a:t>
            </a:r>
          </a:p>
        </p:txBody>
      </p:sp>
      <p:sp>
        <p:nvSpPr>
          <p:cNvPr id="33" name="TextBox 32">
            <a:extLst>
              <a:ext uri="{FF2B5EF4-FFF2-40B4-BE49-F238E27FC236}">
                <a16:creationId xmlns:a16="http://schemas.microsoft.com/office/drawing/2014/main" id="{0BFEF087-907F-7F00-E2C9-B6E9F6004CEB}"/>
              </a:ext>
            </a:extLst>
          </p:cNvPr>
          <p:cNvSpPr txBox="1"/>
          <p:nvPr/>
        </p:nvSpPr>
        <p:spPr>
          <a:xfrm>
            <a:off x="31047619" y="10839281"/>
            <a:ext cx="1534886" cy="707886"/>
          </a:xfrm>
          <a:prstGeom prst="rect">
            <a:avLst/>
          </a:prstGeom>
          <a:noFill/>
        </p:spPr>
        <p:txBody>
          <a:bodyPr wrap="square" rtlCol="0">
            <a:spAutoFit/>
          </a:bodyPr>
          <a:lstStyle/>
          <a:p>
            <a:pPr algn="ctr"/>
            <a:r>
              <a:rPr lang="en-US" sz="4000" dirty="0"/>
              <a:t>C</a:t>
            </a:r>
          </a:p>
        </p:txBody>
      </p:sp>
      <p:sp>
        <p:nvSpPr>
          <p:cNvPr id="34" name="TextBox 33">
            <a:extLst>
              <a:ext uri="{FF2B5EF4-FFF2-40B4-BE49-F238E27FC236}">
                <a16:creationId xmlns:a16="http://schemas.microsoft.com/office/drawing/2014/main" id="{D6C2F262-0BCC-5914-2378-E36F51B7B6E2}"/>
              </a:ext>
            </a:extLst>
          </p:cNvPr>
          <p:cNvSpPr txBox="1"/>
          <p:nvPr/>
        </p:nvSpPr>
        <p:spPr>
          <a:xfrm>
            <a:off x="35784159" y="20639475"/>
            <a:ext cx="7053943" cy="707886"/>
          </a:xfrm>
          <a:prstGeom prst="rect">
            <a:avLst/>
          </a:prstGeom>
          <a:noFill/>
        </p:spPr>
        <p:txBody>
          <a:bodyPr wrap="square" rtlCol="0">
            <a:spAutoFit/>
          </a:bodyPr>
          <a:lstStyle/>
          <a:p>
            <a:r>
              <a:rPr lang="en-US" sz="4000" dirty="0"/>
              <a:t>Photoelectrons before removal.</a:t>
            </a:r>
          </a:p>
        </p:txBody>
      </p:sp>
      <p:cxnSp>
        <p:nvCxnSpPr>
          <p:cNvPr id="39" name="Straight Arrow Connector 38">
            <a:extLst>
              <a:ext uri="{FF2B5EF4-FFF2-40B4-BE49-F238E27FC236}">
                <a16:creationId xmlns:a16="http://schemas.microsoft.com/office/drawing/2014/main" id="{5A3D2846-6F4F-C7C8-8BCB-F83706A5F8E9}"/>
              </a:ext>
            </a:extLst>
          </p:cNvPr>
          <p:cNvCxnSpPr>
            <a:cxnSpLocks/>
          </p:cNvCxnSpPr>
          <p:nvPr/>
        </p:nvCxnSpPr>
        <p:spPr>
          <a:xfrm flipH="1" flipV="1">
            <a:off x="36020829" y="18200031"/>
            <a:ext cx="2220685" cy="2591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55783A7-F716-B99B-598E-A822F87FF817}"/>
              </a:ext>
            </a:extLst>
          </p:cNvPr>
          <p:cNvSpPr txBox="1"/>
          <p:nvPr/>
        </p:nvSpPr>
        <p:spPr>
          <a:xfrm>
            <a:off x="34005694" y="21344311"/>
            <a:ext cx="9641118" cy="11264622"/>
          </a:xfrm>
          <a:prstGeom prst="rect">
            <a:avLst/>
          </a:prstGeom>
          <a:noFill/>
        </p:spPr>
        <p:txBody>
          <a:bodyPr wrap="square" rtlCol="0">
            <a:spAutoFit/>
          </a:bodyPr>
          <a:lstStyle/>
          <a:p>
            <a:pPr algn="ctr"/>
            <a:r>
              <a:rPr lang="en-US" sz="2400" dirty="0"/>
              <a:t>Summary of Events</a:t>
            </a:r>
          </a:p>
          <a:p>
            <a:pPr marL="285750" indent="-285750">
              <a:buFont typeface="Arial" panose="020B0604020202020204" pitchFamily="34" charset="0"/>
              <a:buChar char="•"/>
            </a:pPr>
            <a:r>
              <a:rPr lang="en-US" dirty="0"/>
              <a:t>Here we show present level of analysis of the Voyager Plasma Electron Observations for the Two Voyager encounters with Jupiter. For this poster we just show the Voyager 1 data. </a:t>
            </a:r>
          </a:p>
          <a:p>
            <a:pPr marL="285750" indent="-285750">
              <a:buFont typeface="Arial" panose="020B0604020202020204" pitchFamily="34" charset="0"/>
              <a:buChar char="•"/>
            </a:pPr>
            <a:r>
              <a:rPr lang="en-US" dirty="0"/>
              <a:t>The beginning of Day 1979 63 and end of Day 1979 65, respectively, extend beyond the orbit of Callisto but plan to cover inbound Bow Shock to Outbound BS. </a:t>
            </a:r>
          </a:p>
          <a:p>
            <a:pPr marL="285750" indent="-285750">
              <a:buFont typeface="Arial" panose="020B0604020202020204" pitchFamily="34" charset="0"/>
              <a:buChar char="•"/>
            </a:pPr>
            <a:r>
              <a:rPr lang="en-US" dirty="0"/>
              <a:t>We get good comparison with the Sittler and Strobel, 1987 paper for the Io Torus. For the inbound pass we have all the data to complete the feedthrough corrections to the </a:t>
            </a:r>
            <a:r>
              <a:rPr lang="en-US" dirty="0" err="1"/>
              <a:t>suprathermal</a:t>
            </a:r>
            <a:r>
              <a:rPr lang="en-US" dirty="0"/>
              <a:t> electrons and will add the electron density and temperature for the cold torus around closest approach as done by Sittler and Strobel 1987 who used the ion data and assumed thermal equilibrium. </a:t>
            </a:r>
          </a:p>
          <a:p>
            <a:pPr marL="285750" indent="-285750">
              <a:buFont typeface="Arial" panose="020B0604020202020204" pitchFamily="34" charset="0"/>
              <a:buChar char="•"/>
            </a:pPr>
            <a:r>
              <a:rPr lang="en-US" dirty="0"/>
              <a:t>No SEDR files for outbound passes but fortunately the project converted to </a:t>
            </a:r>
            <a:r>
              <a:rPr lang="en-US" dirty="0" err="1"/>
              <a:t>ckernals</a:t>
            </a:r>
            <a:r>
              <a:rPr lang="en-US" dirty="0"/>
              <a:t> for which we have a lot of experience from Cassini.</a:t>
            </a:r>
          </a:p>
          <a:p>
            <a:pPr marL="285750" indent="-285750">
              <a:buFont typeface="Arial" panose="020B0604020202020204" pitchFamily="34" charset="0"/>
              <a:buChar char="•"/>
            </a:pPr>
            <a:r>
              <a:rPr lang="en-US" dirty="0"/>
              <a:t>Recently we have integrated the Magnetometer Data to our plasma electron data for the Goddard Data Center. We obtained the magnetometer data from the PDS.</a:t>
            </a:r>
          </a:p>
          <a:p>
            <a:pPr marL="285750" indent="-285750">
              <a:buFont typeface="Arial" panose="020B0604020202020204" pitchFamily="34" charset="0"/>
              <a:buChar char="•"/>
            </a:pPr>
            <a:r>
              <a:rPr lang="en-US" dirty="0"/>
              <a:t>All our software is in Fortran for the data processing, while IDL routines are used for plotting lines plots, diagnostic of fits to reduced distributions functions, which are then used to compute the electron velocity distribution functions </a:t>
            </a:r>
            <a:r>
              <a:rPr lang="en-US" dirty="0" err="1"/>
              <a:t>fe</a:t>
            </a:r>
            <a:r>
              <a:rPr lang="en-US" dirty="0"/>
              <a:t>(v).</a:t>
            </a:r>
          </a:p>
          <a:p>
            <a:pPr marL="285750" indent="-285750">
              <a:buFont typeface="Arial" panose="020B0604020202020204" pitchFamily="34" charset="0"/>
              <a:buChar char="•"/>
            </a:pPr>
            <a:r>
              <a:rPr lang="en-US" dirty="0"/>
              <a:t>Presently working on color energy-time spectrograms of the differential energy flux of electrons. </a:t>
            </a:r>
          </a:p>
          <a:p>
            <a:pPr marL="285750" indent="-285750">
              <a:buFont typeface="Arial" panose="020B0604020202020204" pitchFamily="34" charset="0"/>
              <a:buChar char="•"/>
            </a:pPr>
            <a:r>
              <a:rPr lang="en-US" dirty="0"/>
              <a:t>For Day 79 65 there are photoelectrons from 17:45 to 20:10 SCET which were removed post-analysis for this poster. For these periods the data tends to have a higher noise level.</a:t>
            </a:r>
          </a:p>
          <a:p>
            <a:pPr marL="285750" indent="-285750">
              <a:buFont typeface="Arial" panose="020B0604020202020204" pitchFamily="34" charset="0"/>
              <a:buChar char="•"/>
            </a:pPr>
            <a:r>
              <a:rPr lang="en-US" dirty="0"/>
              <a:t>For the outbound pass we have no ion data but can use our return current relationship along with the MAG data (current sheet vs lobe filed lines) to determine if photoelectrons are present. </a:t>
            </a:r>
          </a:p>
          <a:p>
            <a:pPr marL="285750" indent="-285750">
              <a:buFont typeface="Arial" panose="020B0604020202020204" pitchFamily="34" charset="0"/>
              <a:buChar char="•"/>
            </a:pPr>
            <a:r>
              <a:rPr lang="en-US" dirty="0"/>
              <a:t>We have also processed some solar wind data upstream of Jupiter for the SW16 near Monterey CA, for which we preliminarily show evidence of keV electrons coming from Jupiter’s bow shock, but still need to do more work for confirmation.</a:t>
            </a:r>
          </a:p>
          <a:p>
            <a:pPr marL="285750" indent="-285750">
              <a:buFont typeface="Arial" panose="020B0604020202020204" pitchFamily="34" charset="0"/>
              <a:buChar char="•"/>
            </a:pPr>
            <a:r>
              <a:rPr lang="en-US" dirty="0"/>
              <a:t>This work will put us in a good position to analyze the Voyager 2 Uranus plasma electron observations for which we showed evident of a plasma ion-electron interaction during the ring plane crossing. We have discussed this with members of the Voyager PLS Team. .  </a:t>
            </a:r>
          </a:p>
          <a:p>
            <a:pPr marL="285750" indent="-285750">
              <a:buFont typeface="Arial" panose="020B0604020202020204" pitchFamily="34" charset="0"/>
              <a:buChar char="•"/>
            </a:pPr>
            <a:r>
              <a:rPr lang="en-US" dirty="0"/>
              <a:t>For a future mission to Uranus, we showed the need for an IMS with very low noise levels to measure the composition of the rings and moons of Uranus? </a:t>
            </a:r>
          </a:p>
          <a:p>
            <a:pPr marL="285750" indent="-285750">
              <a:buFont typeface="Arial" panose="020B0604020202020204" pitchFamily="34" charset="0"/>
              <a:buChar char="•"/>
            </a:pPr>
            <a:r>
              <a:rPr lang="en-US" dirty="0"/>
              <a:t>For Europa the V1 outbound post L shell crossing showed sudden drop of keV electron which could be caused by a cryovolcanic event? During the time of Voyager, the importance of Europa was not known. Bill Paterson and I have discussed comparing Voyager and Galileo </a:t>
            </a:r>
            <a:r>
              <a:rPr lang="en-US" dirty="0" err="1"/>
              <a:t>suprathermal</a:t>
            </a:r>
            <a:r>
              <a:rPr lang="en-US" dirty="0"/>
              <a:t> electron observations. </a:t>
            </a:r>
          </a:p>
          <a:p>
            <a:pPr marL="285750" indent="-285750">
              <a:buFont typeface="Arial" panose="020B0604020202020204" pitchFamily="34" charset="0"/>
              <a:buChar char="•"/>
            </a:pPr>
            <a:r>
              <a:rPr lang="en-US" dirty="0"/>
              <a:t>We have done some runs with the Voyager 2 data and are now in a good position to complete that analysis. </a:t>
            </a:r>
          </a:p>
          <a:p>
            <a:pPr marL="285750" indent="-285750">
              <a:buFont typeface="Arial" panose="020B0604020202020204" pitchFamily="34" charset="0"/>
              <a:buChar char="•"/>
            </a:pPr>
            <a:r>
              <a:rPr lang="en-US" dirty="0"/>
              <a:t>We plan to compare our analysis of the Voyager 2 data with the results presented in the Scudder, Sittler and Bridge, JGR 1981 paper.  </a:t>
            </a:r>
          </a:p>
          <a:p>
            <a:pPr marL="285750" indent="-285750">
              <a:buFont typeface="Arial" panose="020B0604020202020204" pitchFamily="34" charset="0"/>
              <a:buChar char="•"/>
            </a:pPr>
            <a:r>
              <a:rPr lang="en-US" dirty="0"/>
              <a:t>We note Sittler et al., JGR, 1987 paper of Jupiter’s distant magnetotail &gt; 6000 RJ where they discovered hot heavy ions T ~ 87 keV with downstream flow speeds ~ 200 km/s. These ions provide the missing pressure needed to support the tail. Here we see photoelectrons &gt; 140 eV.  </a:t>
            </a:r>
          </a:p>
        </p:txBody>
      </p:sp>
    </p:spTree>
    <p:extLst>
      <p:ext uri="{BB962C8B-B14F-4D97-AF65-F5344CB8AC3E}">
        <p14:creationId xmlns:p14="http://schemas.microsoft.com/office/powerpoint/2010/main" val="2135606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2013 - 2022 Theme</Template>
  <TotalTime>3165</TotalTime>
  <Words>732</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Recovery of Voyager Plasma Electron Observations at Jupiter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of Voyager Plasma Electron Observations at Jupiter </dc:title>
  <dc:creator>Sittler, Edward C. (GSFC-6730)</dc:creator>
  <cp:lastModifiedBy>Weidner, Christopher (GSFC-673.0)[ASRC FEDERAL SYSTEM SOLUTIONS]</cp:lastModifiedBy>
  <cp:revision>3</cp:revision>
  <dcterms:created xsi:type="dcterms:W3CDTF">2023-12-08T00:44:54Z</dcterms:created>
  <dcterms:modified xsi:type="dcterms:W3CDTF">2024-01-23T17:20:44Z</dcterms:modified>
</cp:coreProperties>
</file>