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Lst>
  <p:sldSz cx="40233600" cy="40233600"/>
  <p:notesSz cx="5800725" cy="9094788"/>
  <p:embeddedFontLst>
    <p:embeddedFont>
      <p:font typeface="Amaranth" panose="020B0604020202020204" charset="0"/>
      <p:regular r:id="rId6"/>
    </p:embeddedFont>
    <p:embeddedFont>
      <p:font typeface="Calibri" panose="020F0502020204030204" pitchFamily="34" charset="0"/>
      <p:regular r:id="rId7"/>
      <p:bold r:id="rId8"/>
      <p:italic r:id="rId9"/>
      <p:boldItalic r:id="rId10"/>
    </p:embeddedFont>
    <p:embeddedFont>
      <p:font typeface="Titillium Web" panose="00000500000000000000" pitchFamily="2" charset="0"/>
      <p:regular r:id="rId11"/>
      <p:bold r:id="rId12"/>
      <p:italic r:id="rId13"/>
      <p:boldItalic r:id="rId14"/>
    </p:embeddedFont>
  </p:embeddedFontLst>
  <p:custDataLst>
    <p:tags r:id="rId15"/>
  </p:custDataLst>
  <p:defaultTextStyle>
    <a:defPPr>
      <a:defRPr lang="en-US"/>
    </a:defPPr>
    <a:lvl1pPr algn="l" rtl="0" fontAlgn="base">
      <a:spcBef>
        <a:spcPct val="0"/>
      </a:spcBef>
      <a:spcAft>
        <a:spcPct val="0"/>
      </a:spcAft>
      <a:defRPr sz="9740" kern="1200">
        <a:solidFill>
          <a:schemeClr val="tx1"/>
        </a:solidFill>
        <a:latin typeface="Arial"/>
        <a:ea typeface="+mn-ea"/>
        <a:cs typeface="+mn-cs"/>
      </a:defRPr>
    </a:lvl1pPr>
    <a:lvl2pPr marL="478858" algn="l" rtl="0" fontAlgn="base">
      <a:spcBef>
        <a:spcPct val="0"/>
      </a:spcBef>
      <a:spcAft>
        <a:spcPct val="0"/>
      </a:spcAft>
      <a:defRPr sz="9740" kern="1200">
        <a:solidFill>
          <a:schemeClr val="tx1"/>
        </a:solidFill>
        <a:latin typeface="Arial"/>
        <a:ea typeface="+mn-ea"/>
        <a:cs typeface="+mn-cs"/>
      </a:defRPr>
    </a:lvl2pPr>
    <a:lvl3pPr marL="957715" algn="l" rtl="0" fontAlgn="base">
      <a:spcBef>
        <a:spcPct val="0"/>
      </a:spcBef>
      <a:spcAft>
        <a:spcPct val="0"/>
      </a:spcAft>
      <a:defRPr sz="9740" kern="1200">
        <a:solidFill>
          <a:schemeClr val="tx1"/>
        </a:solidFill>
        <a:latin typeface="Arial"/>
        <a:ea typeface="+mn-ea"/>
        <a:cs typeface="+mn-cs"/>
      </a:defRPr>
    </a:lvl3pPr>
    <a:lvl4pPr marL="1436573" algn="l" rtl="0" fontAlgn="base">
      <a:spcBef>
        <a:spcPct val="0"/>
      </a:spcBef>
      <a:spcAft>
        <a:spcPct val="0"/>
      </a:spcAft>
      <a:defRPr sz="9740" kern="1200">
        <a:solidFill>
          <a:schemeClr val="tx1"/>
        </a:solidFill>
        <a:latin typeface="Arial"/>
        <a:ea typeface="+mn-ea"/>
        <a:cs typeface="+mn-cs"/>
      </a:defRPr>
    </a:lvl4pPr>
    <a:lvl5pPr marL="1915431" algn="l" rtl="0" fontAlgn="base">
      <a:spcBef>
        <a:spcPct val="0"/>
      </a:spcBef>
      <a:spcAft>
        <a:spcPct val="0"/>
      </a:spcAft>
      <a:defRPr sz="9740" kern="1200">
        <a:solidFill>
          <a:schemeClr val="tx1"/>
        </a:solidFill>
        <a:latin typeface="Arial"/>
        <a:ea typeface="+mn-ea"/>
        <a:cs typeface="+mn-cs"/>
      </a:defRPr>
    </a:lvl5pPr>
    <a:lvl6pPr marL="2394289" algn="l" defTabSz="957715" rtl="0" eaLnBrk="1" latinLnBrk="0" hangingPunct="1">
      <a:defRPr sz="9740" kern="1200">
        <a:solidFill>
          <a:schemeClr val="tx1"/>
        </a:solidFill>
        <a:latin typeface="Arial"/>
        <a:ea typeface="+mn-ea"/>
        <a:cs typeface="+mn-cs"/>
      </a:defRPr>
    </a:lvl6pPr>
    <a:lvl7pPr marL="2873144" algn="l" defTabSz="957715" rtl="0" eaLnBrk="1" latinLnBrk="0" hangingPunct="1">
      <a:defRPr sz="9740" kern="1200">
        <a:solidFill>
          <a:schemeClr val="tx1"/>
        </a:solidFill>
        <a:latin typeface="Arial"/>
        <a:ea typeface="+mn-ea"/>
        <a:cs typeface="+mn-cs"/>
      </a:defRPr>
    </a:lvl7pPr>
    <a:lvl8pPr marL="3352004" algn="l" defTabSz="957715" rtl="0" eaLnBrk="1" latinLnBrk="0" hangingPunct="1">
      <a:defRPr sz="9740" kern="1200">
        <a:solidFill>
          <a:schemeClr val="tx1"/>
        </a:solidFill>
        <a:latin typeface="Arial"/>
        <a:ea typeface="+mn-ea"/>
        <a:cs typeface="+mn-cs"/>
      </a:defRPr>
    </a:lvl8pPr>
    <a:lvl9pPr marL="3830862" algn="l" defTabSz="957715" rtl="0" eaLnBrk="1" latinLnBrk="0" hangingPunct="1">
      <a:defRPr sz="974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2672" userDrawn="1">
          <p15:clr>
            <a:srgbClr val="A4A3A4"/>
          </p15:clr>
        </p15:guide>
        <p15:guide id="2" pos="126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BAD43B-0D4B-14A6-F725-B96B5388FBED}" name="Siders, Brett A. (JSC-SK311)[KBR Wyle Services, LLC]" initials="SBA(SWSL" userId="S::bsiders@ndc.nasa.gov::e223180c-ac5e-46a3-b750-1344a003d9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E5"/>
    <a:srgbClr val="0B3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8E923-52AA-44A3-8F70-CD09CDCCB4FE}" v="29" dt="2024-01-23T23:15:28.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82" autoAdjust="0"/>
    <p:restoredTop sz="94660"/>
  </p:normalViewPr>
  <p:slideViewPr>
    <p:cSldViewPr snapToGrid="0">
      <p:cViewPr varScale="1">
        <p:scale>
          <a:sx n="28" d="100"/>
          <a:sy n="28" d="100"/>
        </p:scale>
        <p:origin x="3690" y="144"/>
      </p:cViewPr>
      <p:guideLst>
        <p:guide orient="horz" pos="12672"/>
        <p:guide pos="12672"/>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2" y="12499273"/>
            <a:ext cx="34197396" cy="8622594"/>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034750" y="22798267"/>
            <a:ext cx="28164102" cy="10283473"/>
          </a:xfrm>
        </p:spPr>
        <p:txBody>
          <a:bodyPr/>
          <a:lstStyle>
            <a:defPPr>
              <a:defRPr kern="1200"/>
            </a:defPPr>
            <a:lvl1pPr marL="0" indent="0" algn="ctr">
              <a:buNone/>
              <a:defRPr/>
            </a:lvl1pPr>
            <a:lvl2pPr marL="372545" indent="0" algn="ctr">
              <a:buNone/>
              <a:defRPr/>
            </a:lvl2pPr>
            <a:lvl3pPr marL="745090" indent="0" algn="ctr">
              <a:buNone/>
              <a:defRPr/>
            </a:lvl3pPr>
            <a:lvl4pPr marL="1117636" indent="0" algn="ctr">
              <a:buNone/>
              <a:defRPr/>
            </a:lvl4pPr>
            <a:lvl5pPr marL="1490181" indent="0" algn="ctr">
              <a:buNone/>
              <a:defRPr/>
            </a:lvl5pPr>
            <a:lvl6pPr marL="1862726" indent="0" algn="ctr">
              <a:buNone/>
              <a:defRPr/>
            </a:lvl6pPr>
            <a:lvl7pPr marL="2235271" indent="0" algn="ctr">
              <a:buNone/>
              <a:defRPr/>
            </a:lvl7pPr>
            <a:lvl8pPr marL="2607817" indent="0" algn="ctr">
              <a:buNone/>
              <a:defRPr/>
            </a:lvl8pPr>
            <a:lvl9pPr marL="298036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653" y="1610434"/>
            <a:ext cx="9052851" cy="34329337"/>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011098" y="1610434"/>
            <a:ext cx="27018853" cy="34329337"/>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5854206"/>
            <a:ext cx="34198851" cy="7990065"/>
          </a:xfrm>
        </p:spPr>
        <p:txBody>
          <a:bodyPr anchor="t"/>
          <a:lstStyle>
            <a:defPPr>
              <a:defRPr kern="1200"/>
            </a:defPPr>
            <a:lvl1pPr algn="l">
              <a:defRPr sz="3260" b="1" cap="all"/>
            </a:lvl1pPr>
          </a:lstStyle>
          <a:p>
            <a:r>
              <a:rPr lang="en-US"/>
              <a:t>Click to edit Master title style</a:t>
            </a:r>
          </a:p>
        </p:txBody>
      </p:sp>
      <p:sp>
        <p:nvSpPr>
          <p:cNvPr id="3" name="Text Placeholder 2"/>
          <p:cNvSpPr>
            <a:spLocks noGrp="1"/>
          </p:cNvSpPr>
          <p:nvPr>
            <p:ph type="body" idx="1"/>
          </p:nvPr>
        </p:nvSpPr>
        <p:spPr>
          <a:xfrm>
            <a:off x="3178175" y="17053102"/>
            <a:ext cx="34198851" cy="8801100"/>
          </a:xfrm>
        </p:spPr>
        <p:txBody>
          <a:bodyPr anchor="b"/>
          <a:lstStyle>
            <a:defPPr>
              <a:defRPr kern="1200"/>
            </a:defPPr>
            <a:lvl1pPr marL="0" indent="0">
              <a:buNone/>
              <a:defRPr sz="1629"/>
            </a:lvl1pPr>
            <a:lvl2pPr marL="372545" indent="0">
              <a:buNone/>
              <a:defRPr sz="1467"/>
            </a:lvl2pPr>
            <a:lvl3pPr marL="745090" indent="0">
              <a:buNone/>
              <a:defRPr sz="1304"/>
            </a:lvl3pPr>
            <a:lvl4pPr marL="1117636" indent="0">
              <a:buNone/>
              <a:defRPr sz="1140"/>
            </a:lvl4pPr>
            <a:lvl5pPr marL="1490181" indent="0">
              <a:buNone/>
              <a:defRPr sz="1140"/>
            </a:lvl5pPr>
            <a:lvl6pPr marL="1862726" indent="0">
              <a:buNone/>
              <a:defRPr sz="1140"/>
            </a:lvl6pPr>
            <a:lvl7pPr marL="2235271" indent="0">
              <a:buNone/>
              <a:defRPr sz="1140"/>
            </a:lvl7pPr>
            <a:lvl8pPr marL="2607817" indent="0">
              <a:buNone/>
              <a:defRPr sz="1140"/>
            </a:lvl8pPr>
            <a:lvl9pPr marL="2980362" indent="0">
              <a:buNone/>
              <a:defRPr sz="114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011098" y="9387065"/>
            <a:ext cx="18035852" cy="26552704"/>
          </a:xfrm>
        </p:spPr>
        <p:txBody>
          <a:bodyPr/>
          <a:lstStyle>
            <a:defPPr>
              <a:defRPr kern="1200"/>
            </a:defPPr>
            <a:lvl1pPr>
              <a:defRPr sz="2282"/>
            </a:lvl1pPr>
            <a:lvl2pPr>
              <a:defRPr sz="1956"/>
            </a:lvl2pPr>
            <a:lvl3pPr>
              <a:defRPr sz="1629"/>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86652" y="9387065"/>
            <a:ext cx="18035852" cy="26552704"/>
          </a:xfrm>
        </p:spPr>
        <p:txBody>
          <a:bodyPr/>
          <a:lstStyle>
            <a:defPPr>
              <a:defRPr kern="1200"/>
            </a:defPPr>
            <a:lvl1pPr>
              <a:defRPr sz="2282"/>
            </a:lvl1pPr>
            <a:lvl2pPr>
              <a:defRPr sz="1956"/>
            </a:lvl2pPr>
            <a:lvl3pPr>
              <a:defRPr sz="1629"/>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011100" y="9006773"/>
            <a:ext cx="17776825" cy="3752498"/>
          </a:xfrm>
        </p:spPr>
        <p:txBody>
          <a:bodyPr anchor="b"/>
          <a:lstStyle>
            <a:defPPr>
              <a:defRPr kern="1200"/>
            </a:defPPr>
            <a:lvl1pPr marL="0" indent="0">
              <a:buNone/>
              <a:defRPr sz="1956" b="1"/>
            </a:lvl1pPr>
            <a:lvl2pPr marL="372545" indent="0">
              <a:buNone/>
              <a:defRPr sz="1629" b="1"/>
            </a:lvl2pPr>
            <a:lvl3pPr marL="745090" indent="0">
              <a:buNone/>
              <a:defRPr sz="1467" b="1"/>
            </a:lvl3pPr>
            <a:lvl4pPr marL="1117636" indent="0">
              <a:buNone/>
              <a:defRPr sz="1304" b="1"/>
            </a:lvl4pPr>
            <a:lvl5pPr marL="1490181" indent="0">
              <a:buNone/>
              <a:defRPr sz="1304" b="1"/>
            </a:lvl5pPr>
            <a:lvl6pPr marL="1862726" indent="0">
              <a:buNone/>
              <a:defRPr sz="1304" b="1"/>
            </a:lvl6pPr>
            <a:lvl7pPr marL="2235271" indent="0">
              <a:buNone/>
              <a:defRPr sz="1304" b="1"/>
            </a:lvl7pPr>
            <a:lvl8pPr marL="2607817" indent="0">
              <a:buNone/>
              <a:defRPr sz="1304" b="1"/>
            </a:lvl8pPr>
            <a:lvl9pPr marL="2980362" indent="0">
              <a:buNone/>
              <a:defRPr sz="1304" b="1"/>
            </a:lvl9pPr>
          </a:lstStyle>
          <a:p>
            <a:pPr lvl="0"/>
            <a:r>
              <a:rPr lang="en-US"/>
              <a:t>Click to edit Master text styles</a:t>
            </a:r>
          </a:p>
        </p:txBody>
      </p:sp>
      <p:sp>
        <p:nvSpPr>
          <p:cNvPr id="4" name="Content Placeholder 3"/>
          <p:cNvSpPr>
            <a:spLocks noGrp="1"/>
          </p:cNvSpPr>
          <p:nvPr>
            <p:ph sz="half" idx="2"/>
          </p:nvPr>
        </p:nvSpPr>
        <p:spPr>
          <a:xfrm>
            <a:off x="2011100" y="12759267"/>
            <a:ext cx="17776825" cy="23180498"/>
          </a:xfrm>
        </p:spPr>
        <p:txBody>
          <a:bodyPr/>
          <a:lstStyle>
            <a:defPPr>
              <a:defRPr kern="1200"/>
            </a:defPPr>
            <a:lvl1pPr>
              <a:defRPr sz="1956"/>
            </a:lvl1pPr>
            <a:lvl2pPr>
              <a:defRPr sz="1629"/>
            </a:lvl2pPr>
            <a:lvl3pPr>
              <a:defRPr sz="1467"/>
            </a:lvl3pPr>
            <a:lvl4pPr>
              <a:defRPr sz="1304"/>
            </a:lvl4pPr>
            <a:lvl5pPr>
              <a:defRPr sz="1304"/>
            </a:lvl5pPr>
            <a:lvl6pPr>
              <a:defRPr sz="1304"/>
            </a:lvl6pPr>
            <a:lvl7pPr>
              <a:defRPr sz="1304"/>
            </a:lvl7pPr>
            <a:lvl8pPr>
              <a:defRPr sz="1304"/>
            </a:lvl8pPr>
            <a:lvl9pPr>
              <a:defRPr sz="13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401" y="9006773"/>
            <a:ext cx="17784103" cy="3752498"/>
          </a:xfrm>
        </p:spPr>
        <p:txBody>
          <a:bodyPr anchor="b"/>
          <a:lstStyle>
            <a:defPPr>
              <a:defRPr kern="1200"/>
            </a:defPPr>
            <a:lvl1pPr marL="0" indent="0">
              <a:buNone/>
              <a:defRPr sz="1956" b="1"/>
            </a:lvl1pPr>
            <a:lvl2pPr marL="372545" indent="0">
              <a:buNone/>
              <a:defRPr sz="1629" b="1"/>
            </a:lvl2pPr>
            <a:lvl3pPr marL="745090" indent="0">
              <a:buNone/>
              <a:defRPr sz="1467" b="1"/>
            </a:lvl3pPr>
            <a:lvl4pPr marL="1117636" indent="0">
              <a:buNone/>
              <a:defRPr sz="1304" b="1"/>
            </a:lvl4pPr>
            <a:lvl5pPr marL="1490181" indent="0">
              <a:buNone/>
              <a:defRPr sz="1304" b="1"/>
            </a:lvl5pPr>
            <a:lvl6pPr marL="1862726" indent="0">
              <a:buNone/>
              <a:defRPr sz="1304" b="1"/>
            </a:lvl6pPr>
            <a:lvl7pPr marL="2235271" indent="0">
              <a:buNone/>
              <a:defRPr sz="1304" b="1"/>
            </a:lvl7pPr>
            <a:lvl8pPr marL="2607817" indent="0">
              <a:buNone/>
              <a:defRPr sz="1304" b="1"/>
            </a:lvl8pPr>
            <a:lvl9pPr marL="2980362" indent="0">
              <a:buNone/>
              <a:defRPr sz="1304" b="1"/>
            </a:lvl9pPr>
          </a:lstStyle>
          <a:p>
            <a:pPr lvl="0"/>
            <a:r>
              <a:rPr lang="en-US"/>
              <a:t>Click to edit Master text styles</a:t>
            </a:r>
          </a:p>
        </p:txBody>
      </p:sp>
      <p:sp>
        <p:nvSpPr>
          <p:cNvPr id="6" name="Content Placeholder 5"/>
          <p:cNvSpPr>
            <a:spLocks noGrp="1"/>
          </p:cNvSpPr>
          <p:nvPr>
            <p:ph sz="quarter" idx="4"/>
          </p:nvPr>
        </p:nvSpPr>
        <p:spPr>
          <a:xfrm>
            <a:off x="20438401" y="12759267"/>
            <a:ext cx="17784103" cy="23180498"/>
          </a:xfrm>
        </p:spPr>
        <p:txBody>
          <a:bodyPr/>
          <a:lstStyle>
            <a:defPPr>
              <a:defRPr kern="1200"/>
            </a:defPPr>
            <a:lvl1pPr>
              <a:defRPr sz="1956"/>
            </a:lvl1pPr>
            <a:lvl2pPr>
              <a:defRPr sz="1629"/>
            </a:lvl2pPr>
            <a:lvl3pPr>
              <a:defRPr sz="1467"/>
            </a:lvl3pPr>
            <a:lvl4pPr>
              <a:defRPr sz="1304"/>
            </a:lvl4pPr>
            <a:lvl5pPr>
              <a:defRPr sz="1304"/>
            </a:lvl5pPr>
            <a:lvl6pPr>
              <a:defRPr sz="1304"/>
            </a:lvl6pPr>
            <a:lvl7pPr>
              <a:defRPr sz="1304"/>
            </a:lvl7pPr>
            <a:lvl8pPr>
              <a:defRPr sz="1304"/>
            </a:lvl8pPr>
            <a:lvl9pPr>
              <a:defRPr sz="13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100" y="1602673"/>
            <a:ext cx="13236575" cy="6816196"/>
          </a:xfrm>
        </p:spPr>
        <p:txBody>
          <a:bodyPr anchor="b"/>
          <a:lstStyle>
            <a:defPPr>
              <a:defRPr kern="1200"/>
            </a:defPPr>
            <a:lvl1pPr algn="l">
              <a:defRPr sz="1629" b="1"/>
            </a:lvl1pPr>
          </a:lstStyle>
          <a:p>
            <a:r>
              <a:rPr lang="en-US"/>
              <a:t>Click to edit Master title style</a:t>
            </a:r>
          </a:p>
        </p:txBody>
      </p:sp>
      <p:sp>
        <p:nvSpPr>
          <p:cNvPr id="3" name="Content Placeholder 2"/>
          <p:cNvSpPr>
            <a:spLocks noGrp="1"/>
          </p:cNvSpPr>
          <p:nvPr>
            <p:ph idx="1"/>
          </p:nvPr>
        </p:nvSpPr>
        <p:spPr>
          <a:xfrm>
            <a:off x="15730802" y="1602673"/>
            <a:ext cx="22491700" cy="34337096"/>
          </a:xfrm>
        </p:spPr>
        <p:txBody>
          <a:bodyPr/>
          <a:lstStyle>
            <a:defPPr>
              <a:defRPr kern="1200"/>
            </a:defPPr>
            <a:lvl1pPr>
              <a:defRPr sz="2607"/>
            </a:lvl1pPr>
            <a:lvl2pPr>
              <a:defRPr sz="2282"/>
            </a:lvl2pPr>
            <a:lvl3pPr>
              <a:defRPr sz="1956"/>
            </a:lvl3pPr>
            <a:lvl4pPr>
              <a:defRPr sz="1629"/>
            </a:lvl4pPr>
            <a:lvl5pPr>
              <a:defRPr sz="1629"/>
            </a:lvl5pPr>
            <a:lvl6pPr>
              <a:defRPr sz="1629"/>
            </a:lvl6pPr>
            <a:lvl7pPr>
              <a:defRPr sz="1629"/>
            </a:lvl7pPr>
            <a:lvl8pPr>
              <a:defRPr sz="1629"/>
            </a:lvl8pPr>
            <a:lvl9pPr>
              <a:defRPr sz="16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100" y="8418867"/>
            <a:ext cx="13236575" cy="27520900"/>
          </a:xfrm>
        </p:spPr>
        <p:txBody>
          <a:bodyPr/>
          <a:lstStyle>
            <a:defPPr>
              <a:defRPr kern="1200"/>
            </a:defPPr>
            <a:lvl1pPr marL="0" indent="0">
              <a:buNone/>
              <a:defRPr sz="1140"/>
            </a:lvl1pPr>
            <a:lvl2pPr marL="372545" indent="0">
              <a:buNone/>
              <a:defRPr sz="978"/>
            </a:lvl2pPr>
            <a:lvl3pPr marL="745090" indent="0">
              <a:buNone/>
              <a:defRPr sz="815"/>
            </a:lvl3pPr>
            <a:lvl4pPr marL="1117636" indent="0">
              <a:buNone/>
              <a:defRPr sz="733"/>
            </a:lvl4pPr>
            <a:lvl5pPr marL="1490181" indent="0">
              <a:buNone/>
              <a:defRPr sz="733"/>
            </a:lvl5pPr>
            <a:lvl6pPr marL="1862726" indent="0">
              <a:buNone/>
              <a:defRPr sz="733"/>
            </a:lvl6pPr>
            <a:lvl7pPr marL="2235271" indent="0">
              <a:buNone/>
              <a:defRPr sz="733"/>
            </a:lvl7pPr>
            <a:lvl8pPr marL="2607817" indent="0">
              <a:buNone/>
              <a:defRPr sz="733"/>
            </a:lvl8pPr>
            <a:lvl9pPr marL="2980362" indent="0">
              <a:buNone/>
              <a:defRPr sz="733"/>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4" y="28163136"/>
            <a:ext cx="24140453" cy="3325636"/>
          </a:xfrm>
        </p:spPr>
        <p:txBody>
          <a:bodyPr anchor="b"/>
          <a:lstStyle>
            <a:defPPr>
              <a:defRPr kern="1200"/>
            </a:defPPr>
            <a:lvl1pPr algn="l">
              <a:defRPr sz="1629" b="1"/>
            </a:lvl1pPr>
          </a:lstStyle>
          <a:p>
            <a:r>
              <a:rPr lang="en-US"/>
              <a:t>Click to edit Master title style</a:t>
            </a:r>
          </a:p>
        </p:txBody>
      </p:sp>
      <p:sp>
        <p:nvSpPr>
          <p:cNvPr id="3" name="Picture Placeholder 2"/>
          <p:cNvSpPr>
            <a:spLocks noGrp="1"/>
          </p:cNvSpPr>
          <p:nvPr>
            <p:ph type="pic" idx="1"/>
          </p:nvPr>
        </p:nvSpPr>
        <p:spPr>
          <a:xfrm>
            <a:off x="7885774" y="3595336"/>
            <a:ext cx="24140453" cy="24138996"/>
          </a:xfrm>
        </p:spPr>
        <p:txBody>
          <a:bodyPr/>
          <a:lstStyle>
            <a:defPPr>
              <a:defRPr kern="1200"/>
            </a:defPPr>
            <a:lvl1pPr marL="0" indent="0">
              <a:buNone/>
              <a:defRPr sz="2607"/>
            </a:lvl1pPr>
            <a:lvl2pPr marL="372545" indent="0">
              <a:buNone/>
              <a:defRPr sz="2282"/>
            </a:lvl2pPr>
            <a:lvl3pPr marL="745090" indent="0">
              <a:buNone/>
              <a:defRPr sz="1956"/>
            </a:lvl3pPr>
            <a:lvl4pPr marL="1117636" indent="0">
              <a:buNone/>
              <a:defRPr sz="1629"/>
            </a:lvl4pPr>
            <a:lvl5pPr marL="1490181" indent="0">
              <a:buNone/>
              <a:defRPr sz="1629"/>
            </a:lvl5pPr>
            <a:lvl6pPr marL="1862726" indent="0">
              <a:buNone/>
              <a:defRPr sz="1629"/>
            </a:lvl6pPr>
            <a:lvl7pPr marL="2235271" indent="0">
              <a:buNone/>
              <a:defRPr sz="1629"/>
            </a:lvl7pPr>
            <a:lvl8pPr marL="2607817" indent="0">
              <a:buNone/>
              <a:defRPr sz="1629"/>
            </a:lvl8pPr>
            <a:lvl9pPr marL="2980362" indent="0">
              <a:buNone/>
              <a:defRPr sz="1629"/>
            </a:lvl9pPr>
          </a:lstStyle>
          <a:p>
            <a:pPr lvl="0"/>
            <a:endParaRPr lang="en-US" noProof="0"/>
          </a:p>
        </p:txBody>
      </p:sp>
      <p:sp>
        <p:nvSpPr>
          <p:cNvPr id="4" name="Text Placeholder 3"/>
          <p:cNvSpPr>
            <a:spLocks noGrp="1"/>
          </p:cNvSpPr>
          <p:nvPr>
            <p:ph type="body" sz="half" idx="2"/>
          </p:nvPr>
        </p:nvSpPr>
        <p:spPr>
          <a:xfrm>
            <a:off x="7885774" y="31488771"/>
            <a:ext cx="24140453" cy="4720696"/>
          </a:xfrm>
        </p:spPr>
        <p:txBody>
          <a:bodyPr/>
          <a:lstStyle>
            <a:defPPr>
              <a:defRPr kern="1200"/>
            </a:defPPr>
            <a:lvl1pPr marL="0" indent="0">
              <a:buNone/>
              <a:defRPr sz="1140"/>
            </a:lvl1pPr>
            <a:lvl2pPr marL="372545" indent="0">
              <a:buNone/>
              <a:defRPr sz="978"/>
            </a:lvl2pPr>
            <a:lvl3pPr marL="745090" indent="0">
              <a:buNone/>
              <a:defRPr sz="815"/>
            </a:lvl3pPr>
            <a:lvl4pPr marL="1117636" indent="0">
              <a:buNone/>
              <a:defRPr sz="733"/>
            </a:lvl4pPr>
            <a:lvl5pPr marL="1490181" indent="0">
              <a:buNone/>
              <a:defRPr sz="733"/>
            </a:lvl5pPr>
            <a:lvl6pPr marL="1862726" indent="0">
              <a:buNone/>
              <a:defRPr sz="733"/>
            </a:lvl6pPr>
            <a:lvl7pPr marL="2235271" indent="0">
              <a:buNone/>
              <a:defRPr sz="733"/>
            </a:lvl7pPr>
            <a:lvl8pPr marL="2607817" indent="0">
              <a:buNone/>
              <a:defRPr sz="733"/>
            </a:lvl8pPr>
            <a:lvl9pPr marL="2980362" indent="0">
              <a:buNone/>
              <a:defRPr sz="733"/>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gs>
            <a:gs pos="0">
              <a:srgbClr val="D1E0E5"/>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1098" y="1610431"/>
            <a:ext cx="36211404"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2011098" y="9387065"/>
            <a:ext cx="36211404" cy="2655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11100" y="36638263"/>
            <a:ext cx="9389005"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defTabSz="3831524">
              <a:defRPr sz="5867"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745900" y="36638263"/>
            <a:ext cx="12741805"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ctr" defTabSz="3831524">
              <a:defRPr sz="5867"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8833500" y="36638263"/>
            <a:ext cx="9389005"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anchor="t" anchorCtr="0" compatLnSpc="1">
            <a:prstTxWarp prst="textNoShape">
              <a:avLst/>
            </a:prstTxWarp>
          </a:bodyPr>
          <a:lstStyle>
            <a:defPPr>
              <a:defRPr kern="1200"/>
            </a:defPPr>
            <a:lvl1pPr algn="r" defTabSz="3831524">
              <a:defRPr sz="5867" smtClean="0">
                <a:latin typeface="Arial" pitchFamily="34" charset="0"/>
              </a:defRPr>
            </a:lvl1pPr>
          </a:lstStyle>
          <a:p>
            <a:pPr>
              <a:defRPr/>
            </a:pPr>
            <a:fld id="{25043CB6-A91D-4176-912B-555F54C38C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831524" rtl="0" eaLnBrk="0" fontAlgn="base" hangingPunct="0">
        <a:spcBef>
          <a:spcPct val="0"/>
        </a:spcBef>
        <a:spcAft>
          <a:spcPct val="0"/>
        </a:spcAft>
        <a:defRPr sz="18415">
          <a:solidFill>
            <a:schemeClr val="tx2"/>
          </a:solidFill>
          <a:latin typeface="+mj-lt"/>
          <a:ea typeface="+mj-ea"/>
          <a:cs typeface="+mj-cs"/>
        </a:defRPr>
      </a:lvl1pPr>
      <a:lvl2pPr algn="ctr" defTabSz="3831524" rtl="0" eaLnBrk="0" fontAlgn="base" hangingPunct="0">
        <a:spcBef>
          <a:spcPct val="0"/>
        </a:spcBef>
        <a:spcAft>
          <a:spcPct val="0"/>
        </a:spcAft>
        <a:defRPr sz="18415">
          <a:solidFill>
            <a:schemeClr val="tx2"/>
          </a:solidFill>
          <a:latin typeface="Arial" pitchFamily="34" charset="0"/>
        </a:defRPr>
      </a:lvl2pPr>
      <a:lvl3pPr algn="ctr" defTabSz="3831524" rtl="0" eaLnBrk="0" fontAlgn="base" hangingPunct="0">
        <a:spcBef>
          <a:spcPct val="0"/>
        </a:spcBef>
        <a:spcAft>
          <a:spcPct val="0"/>
        </a:spcAft>
        <a:defRPr sz="18415">
          <a:solidFill>
            <a:schemeClr val="tx2"/>
          </a:solidFill>
          <a:latin typeface="Arial" pitchFamily="34" charset="0"/>
        </a:defRPr>
      </a:lvl3pPr>
      <a:lvl4pPr algn="ctr" defTabSz="3831524" rtl="0" eaLnBrk="0" fontAlgn="base" hangingPunct="0">
        <a:spcBef>
          <a:spcPct val="0"/>
        </a:spcBef>
        <a:spcAft>
          <a:spcPct val="0"/>
        </a:spcAft>
        <a:defRPr sz="18415">
          <a:solidFill>
            <a:schemeClr val="tx2"/>
          </a:solidFill>
          <a:latin typeface="Arial" pitchFamily="34" charset="0"/>
        </a:defRPr>
      </a:lvl4pPr>
      <a:lvl5pPr algn="ctr" defTabSz="3831524" rtl="0" eaLnBrk="0" fontAlgn="base" hangingPunct="0">
        <a:spcBef>
          <a:spcPct val="0"/>
        </a:spcBef>
        <a:spcAft>
          <a:spcPct val="0"/>
        </a:spcAft>
        <a:defRPr sz="18415">
          <a:solidFill>
            <a:schemeClr val="tx2"/>
          </a:solidFill>
          <a:latin typeface="Arial" pitchFamily="34" charset="0"/>
        </a:defRPr>
      </a:lvl5pPr>
      <a:lvl6pPr marL="372545" algn="ctr" defTabSz="3831524" rtl="0" fontAlgn="base">
        <a:spcBef>
          <a:spcPct val="0"/>
        </a:spcBef>
        <a:spcAft>
          <a:spcPct val="0"/>
        </a:spcAft>
        <a:defRPr sz="18415">
          <a:solidFill>
            <a:schemeClr val="tx2"/>
          </a:solidFill>
          <a:latin typeface="Arial" pitchFamily="34" charset="0"/>
        </a:defRPr>
      </a:lvl6pPr>
      <a:lvl7pPr marL="745090" algn="ctr" defTabSz="3831524" rtl="0" fontAlgn="base">
        <a:spcBef>
          <a:spcPct val="0"/>
        </a:spcBef>
        <a:spcAft>
          <a:spcPct val="0"/>
        </a:spcAft>
        <a:defRPr sz="18415">
          <a:solidFill>
            <a:schemeClr val="tx2"/>
          </a:solidFill>
          <a:latin typeface="Arial" pitchFamily="34" charset="0"/>
        </a:defRPr>
      </a:lvl7pPr>
      <a:lvl8pPr marL="1117636" algn="ctr" defTabSz="3831524" rtl="0" fontAlgn="base">
        <a:spcBef>
          <a:spcPct val="0"/>
        </a:spcBef>
        <a:spcAft>
          <a:spcPct val="0"/>
        </a:spcAft>
        <a:defRPr sz="18415">
          <a:solidFill>
            <a:schemeClr val="tx2"/>
          </a:solidFill>
          <a:latin typeface="Arial" pitchFamily="34" charset="0"/>
        </a:defRPr>
      </a:lvl8pPr>
      <a:lvl9pPr marL="1490181" algn="ctr" defTabSz="3831524" rtl="0" fontAlgn="base">
        <a:spcBef>
          <a:spcPct val="0"/>
        </a:spcBef>
        <a:spcAft>
          <a:spcPct val="0"/>
        </a:spcAft>
        <a:defRPr sz="18415">
          <a:solidFill>
            <a:schemeClr val="tx2"/>
          </a:solidFill>
          <a:latin typeface="Arial" pitchFamily="34" charset="0"/>
        </a:defRPr>
      </a:lvl9pPr>
    </p:titleStyle>
    <p:bodyStyle>
      <a:defPPr>
        <a:defRPr kern="1200"/>
      </a:defPPr>
      <a:lvl1pPr marL="1437145" indent="-1437145" algn="l" defTabSz="3831524" rtl="0" eaLnBrk="0" fontAlgn="base" hangingPunct="0">
        <a:spcBef>
          <a:spcPct val="20000"/>
        </a:spcBef>
        <a:spcAft>
          <a:spcPct val="0"/>
        </a:spcAft>
        <a:buChar char="•"/>
        <a:defRPr sz="13445">
          <a:solidFill>
            <a:schemeClr val="tx1"/>
          </a:solidFill>
          <a:latin typeface="+mn-lt"/>
          <a:ea typeface="+mn-ea"/>
          <a:cs typeface="+mn-cs"/>
        </a:defRPr>
      </a:lvl1pPr>
      <a:lvl2pPr marL="3113598" indent="-1197837" algn="l" defTabSz="3831524" rtl="0" eaLnBrk="0" fontAlgn="base" hangingPunct="0">
        <a:spcBef>
          <a:spcPct val="20000"/>
        </a:spcBef>
        <a:spcAft>
          <a:spcPct val="0"/>
        </a:spcAft>
        <a:buChar char="–"/>
        <a:defRPr sz="11733">
          <a:solidFill>
            <a:schemeClr val="tx1"/>
          </a:solidFill>
          <a:latin typeface="+mn-lt"/>
        </a:defRPr>
      </a:lvl2pPr>
      <a:lvl3pPr marL="4790052" indent="-958529" algn="l" defTabSz="3831524" rtl="0" eaLnBrk="0" fontAlgn="base" hangingPunct="0">
        <a:spcBef>
          <a:spcPct val="20000"/>
        </a:spcBef>
        <a:spcAft>
          <a:spcPct val="0"/>
        </a:spcAft>
        <a:buChar char="•"/>
        <a:defRPr sz="10022">
          <a:solidFill>
            <a:schemeClr val="tx1"/>
          </a:solidFill>
          <a:latin typeface="+mn-lt"/>
        </a:defRPr>
      </a:lvl3pPr>
      <a:lvl4pPr marL="6705813" indent="-958529" algn="l" defTabSz="3831524" rtl="0" eaLnBrk="0" fontAlgn="base" hangingPunct="0">
        <a:spcBef>
          <a:spcPct val="20000"/>
        </a:spcBef>
        <a:spcAft>
          <a:spcPct val="0"/>
        </a:spcAft>
        <a:buChar char="–"/>
        <a:defRPr sz="8393">
          <a:solidFill>
            <a:schemeClr val="tx1"/>
          </a:solidFill>
          <a:latin typeface="+mn-lt"/>
        </a:defRPr>
      </a:lvl4pPr>
      <a:lvl5pPr marL="8621576" indent="-957234" algn="l" defTabSz="3831524" rtl="0" eaLnBrk="0" fontAlgn="base" hangingPunct="0">
        <a:spcBef>
          <a:spcPct val="20000"/>
        </a:spcBef>
        <a:spcAft>
          <a:spcPct val="0"/>
        </a:spcAft>
        <a:buChar char="»"/>
        <a:defRPr sz="8393">
          <a:solidFill>
            <a:schemeClr val="tx1"/>
          </a:solidFill>
          <a:latin typeface="+mn-lt"/>
        </a:defRPr>
      </a:lvl5pPr>
      <a:lvl6pPr marL="8994121" indent="-957234" algn="l" defTabSz="3831524" rtl="0" fontAlgn="base">
        <a:spcBef>
          <a:spcPct val="20000"/>
        </a:spcBef>
        <a:spcAft>
          <a:spcPct val="0"/>
        </a:spcAft>
        <a:buChar char="»"/>
        <a:defRPr sz="8393">
          <a:solidFill>
            <a:schemeClr val="tx1"/>
          </a:solidFill>
          <a:latin typeface="+mn-lt"/>
        </a:defRPr>
      </a:lvl6pPr>
      <a:lvl7pPr marL="9366666" indent="-957234" algn="l" defTabSz="3831524" rtl="0" fontAlgn="base">
        <a:spcBef>
          <a:spcPct val="20000"/>
        </a:spcBef>
        <a:spcAft>
          <a:spcPct val="0"/>
        </a:spcAft>
        <a:buChar char="»"/>
        <a:defRPr sz="8393">
          <a:solidFill>
            <a:schemeClr val="tx1"/>
          </a:solidFill>
          <a:latin typeface="+mn-lt"/>
        </a:defRPr>
      </a:lvl7pPr>
      <a:lvl8pPr marL="9739211" indent="-957234" algn="l" defTabSz="3831524" rtl="0" fontAlgn="base">
        <a:spcBef>
          <a:spcPct val="20000"/>
        </a:spcBef>
        <a:spcAft>
          <a:spcPct val="0"/>
        </a:spcAft>
        <a:buChar char="»"/>
        <a:defRPr sz="8393">
          <a:solidFill>
            <a:schemeClr val="tx1"/>
          </a:solidFill>
          <a:latin typeface="+mn-lt"/>
        </a:defRPr>
      </a:lvl8pPr>
      <a:lvl9pPr marL="10111757" indent="-957234" algn="l" defTabSz="3831524" rtl="0" fontAlgn="base">
        <a:spcBef>
          <a:spcPct val="20000"/>
        </a:spcBef>
        <a:spcAft>
          <a:spcPct val="0"/>
        </a:spcAft>
        <a:buChar char="»"/>
        <a:defRPr sz="8393">
          <a:solidFill>
            <a:schemeClr val="tx1"/>
          </a:solidFill>
          <a:latin typeface="+mn-lt"/>
        </a:defRPr>
      </a:lvl9pPr>
    </p:bodyStyle>
    <p:otherStyle>
      <a:defPPr>
        <a:defRPr lang="en-US"/>
      </a:defPPr>
      <a:lvl1pPr marL="0" algn="l" defTabSz="745090" rtl="0" eaLnBrk="1" latinLnBrk="0" hangingPunct="1">
        <a:defRPr sz="1467" kern="1200">
          <a:solidFill>
            <a:schemeClr val="tx1"/>
          </a:solidFill>
          <a:latin typeface="+mn-lt"/>
          <a:ea typeface="+mn-ea"/>
          <a:cs typeface="+mn-cs"/>
        </a:defRPr>
      </a:lvl1pPr>
      <a:lvl2pPr marL="372545" algn="l" defTabSz="745090" rtl="0" eaLnBrk="1" latinLnBrk="0" hangingPunct="1">
        <a:defRPr sz="1467" kern="1200">
          <a:solidFill>
            <a:schemeClr val="tx1"/>
          </a:solidFill>
          <a:latin typeface="+mn-lt"/>
          <a:ea typeface="+mn-ea"/>
          <a:cs typeface="+mn-cs"/>
        </a:defRPr>
      </a:lvl2pPr>
      <a:lvl3pPr marL="745090" algn="l" defTabSz="745090" rtl="0" eaLnBrk="1" latinLnBrk="0" hangingPunct="1">
        <a:defRPr sz="1467" kern="1200">
          <a:solidFill>
            <a:schemeClr val="tx1"/>
          </a:solidFill>
          <a:latin typeface="+mn-lt"/>
          <a:ea typeface="+mn-ea"/>
          <a:cs typeface="+mn-cs"/>
        </a:defRPr>
      </a:lvl3pPr>
      <a:lvl4pPr marL="1117636" algn="l" defTabSz="745090" rtl="0" eaLnBrk="1" latinLnBrk="0" hangingPunct="1">
        <a:defRPr sz="1467" kern="1200">
          <a:solidFill>
            <a:schemeClr val="tx1"/>
          </a:solidFill>
          <a:latin typeface="+mn-lt"/>
          <a:ea typeface="+mn-ea"/>
          <a:cs typeface="+mn-cs"/>
        </a:defRPr>
      </a:lvl4pPr>
      <a:lvl5pPr marL="1490181" algn="l" defTabSz="745090" rtl="0" eaLnBrk="1" latinLnBrk="0" hangingPunct="1">
        <a:defRPr sz="1467" kern="1200">
          <a:solidFill>
            <a:schemeClr val="tx1"/>
          </a:solidFill>
          <a:latin typeface="+mn-lt"/>
          <a:ea typeface="+mn-ea"/>
          <a:cs typeface="+mn-cs"/>
        </a:defRPr>
      </a:lvl5pPr>
      <a:lvl6pPr marL="1862726" algn="l" defTabSz="745090" rtl="0" eaLnBrk="1" latinLnBrk="0" hangingPunct="1">
        <a:defRPr sz="1467" kern="1200">
          <a:solidFill>
            <a:schemeClr val="tx1"/>
          </a:solidFill>
          <a:latin typeface="+mn-lt"/>
          <a:ea typeface="+mn-ea"/>
          <a:cs typeface="+mn-cs"/>
        </a:defRPr>
      </a:lvl6pPr>
      <a:lvl7pPr marL="2235271" algn="l" defTabSz="745090" rtl="0" eaLnBrk="1" latinLnBrk="0" hangingPunct="1">
        <a:defRPr sz="1467" kern="1200">
          <a:solidFill>
            <a:schemeClr val="tx1"/>
          </a:solidFill>
          <a:latin typeface="+mn-lt"/>
          <a:ea typeface="+mn-ea"/>
          <a:cs typeface="+mn-cs"/>
        </a:defRPr>
      </a:lvl7pPr>
      <a:lvl8pPr marL="2607817" algn="l" defTabSz="745090" rtl="0" eaLnBrk="1" latinLnBrk="0" hangingPunct="1">
        <a:defRPr sz="1467" kern="1200">
          <a:solidFill>
            <a:schemeClr val="tx1"/>
          </a:solidFill>
          <a:latin typeface="+mn-lt"/>
          <a:ea typeface="+mn-ea"/>
          <a:cs typeface="+mn-cs"/>
        </a:defRPr>
      </a:lvl8pPr>
      <a:lvl9pPr marL="2980362" algn="l" defTabSz="745090" rtl="0" eaLnBrk="1" latinLnBrk="0" hangingPunct="1">
        <a:defRPr sz="14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rgbClr val="D1E0E5"/>
            </a:gs>
          </a:gsLst>
          <a:lin ang="5400000" scaled="1"/>
          <a:tileRect/>
        </a:gradFill>
        <a:effectLst/>
      </p:bgPr>
    </p:bg>
    <p:spTree>
      <p:nvGrpSpPr>
        <p:cNvPr id="1" name=""/>
        <p:cNvGrpSpPr/>
        <p:nvPr/>
      </p:nvGrpSpPr>
      <p:grpSpPr>
        <a:xfrm>
          <a:off x="0" y="0"/>
          <a:ext cx="0" cy="0"/>
          <a:chOff x="0" y="0"/>
          <a:chExt cx="0" cy="0"/>
        </a:xfrm>
      </p:grpSpPr>
      <p:sp>
        <p:nvSpPr>
          <p:cNvPr id="37" name="Text Box 6">
            <a:extLst>
              <a:ext uri="{FF2B5EF4-FFF2-40B4-BE49-F238E27FC236}">
                <a16:creationId xmlns:a16="http://schemas.microsoft.com/office/drawing/2014/main" id="{BAB40251-2E35-4623-A6BE-28130F737F03}"/>
              </a:ext>
            </a:extLst>
          </p:cNvPr>
          <p:cNvSpPr txBox="1">
            <a:spLocks noChangeArrowheads="1"/>
          </p:cNvSpPr>
          <p:nvPr/>
        </p:nvSpPr>
        <p:spPr bwMode="auto">
          <a:xfrm>
            <a:off x="13871448" y="5566176"/>
            <a:ext cx="12490704" cy="638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spcBef>
                <a:spcPts val="0"/>
              </a:spcBef>
              <a:spcAft>
                <a:spcPts val="0"/>
              </a:spcAft>
            </a:pPr>
            <a:r>
              <a:rPr lang="en-US" sz="3200" dirty="0">
                <a:latin typeface="Titillium Web" panose="00000500000000000000" pitchFamily="2" charset="0"/>
                <a:ea typeface="Calibri" panose="020F0502020204030204" pitchFamily="34" charset="0"/>
              </a:rPr>
              <a:t>As currently designed, there are potential failure modes in which future exploration suits would violate this 15mmHg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contingency limit.  Meeting the 15mmHg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requirement could ultimately require a redesign of the suits, potentially leading to significant cost and schedule overruns.</a:t>
            </a:r>
            <a:endParaRPr lang="en-US" sz="2400" dirty="0">
              <a:latin typeface="Titillium Web" panose="00000500000000000000" pitchFamily="2" charset="0"/>
              <a:ea typeface="Open Sans" panose="020B0606030504020204" pitchFamily="34" charset="0"/>
              <a:cs typeface="Open Sans" panose="020B0606030504020204" pitchFamily="34" charset="0"/>
            </a:endParaRPr>
          </a:p>
          <a:p>
            <a:pPr>
              <a:lnSpc>
                <a:spcPct val="107000"/>
              </a:lnSpc>
              <a:spcBef>
                <a:spcPts val="0"/>
              </a:spcBef>
              <a:spcAft>
                <a:spcPts val="978"/>
              </a:spcAft>
            </a:pPr>
            <a:endParaRPr lang="en-US" sz="3200" b="1" dirty="0">
              <a:latin typeface="Titillium Web" panose="00000500000000000000" pitchFamily="2" charset="0"/>
              <a:ea typeface="Calibri" panose="020F0502020204030204" pitchFamily="34" charset="0"/>
              <a:cs typeface="Calibri" panose="020F0502020204030204" pitchFamily="34" charset="0"/>
            </a:endParaRPr>
          </a:p>
          <a:p>
            <a:pPr algn="just">
              <a:lnSpc>
                <a:spcPct val="107000"/>
              </a:lnSpc>
              <a:spcBef>
                <a:spcPts val="0"/>
              </a:spcBef>
              <a:spcAft>
                <a:spcPts val="978"/>
              </a:spcAft>
            </a:pPr>
            <a:r>
              <a:rPr lang="en-US" sz="3200" b="1" dirty="0">
                <a:latin typeface="Titillium Web" panose="00000500000000000000" pitchFamily="2" charset="0"/>
                <a:ea typeface="Calibri" panose="020F0502020204030204" pitchFamily="34" charset="0"/>
                <a:cs typeface="Calibri" panose="020F0502020204030204" pitchFamily="34" charset="0"/>
              </a:rPr>
              <a:t>The purpose of this study is to characterize cognitive and physical performance decrements and symptom severity </a:t>
            </a:r>
            <a:r>
              <a:rPr lang="en-US" sz="3200" b="1" dirty="0">
                <a:latin typeface="Titillium Web" panose="00000500000000000000" pitchFamily="2" charset="0"/>
                <a:ea typeface="Calibri" panose="020F0502020204030204" pitchFamily="34" charset="0"/>
                <a:cs typeface="Times New Roman" panose="02020603050405020304" pitchFamily="18" charset="0"/>
              </a:rPr>
              <a:t>when subjected to elevated inspired CO</a:t>
            </a:r>
            <a:r>
              <a:rPr lang="en-US" sz="3200" b="1" baseline="-25000" dirty="0">
                <a:latin typeface="Titillium Web" panose="00000500000000000000" pitchFamily="2" charset="0"/>
                <a:ea typeface="Calibri" panose="020F0502020204030204" pitchFamily="34" charset="0"/>
                <a:cs typeface="Times New Roman" panose="02020603050405020304" pitchFamily="18" charset="0"/>
              </a:rPr>
              <a:t>2</a:t>
            </a:r>
            <a:r>
              <a:rPr lang="en-US" sz="3200" b="1" dirty="0">
                <a:latin typeface="Titillium Web" panose="00000500000000000000" pitchFamily="2" charset="0"/>
                <a:ea typeface="Calibri" panose="020F0502020204030204" pitchFamily="34" charset="0"/>
                <a:cs typeface="Times New Roman" panose="02020603050405020304" pitchFamily="18" charset="0"/>
              </a:rPr>
              <a:t> levels.  </a:t>
            </a:r>
            <a:r>
              <a:rPr lang="en-US" sz="3200" b="1" dirty="0">
                <a:latin typeface="Titillium Web" panose="00000500000000000000" pitchFamily="2" charset="0"/>
                <a:ea typeface="Calibri" panose="020F0502020204030204" pitchFamily="34" charset="0"/>
                <a:cs typeface="Calibri" panose="020F0502020204030204" pitchFamily="34" charset="0"/>
              </a:rPr>
              <a:t>This study will determine the maximum inspired CO</a:t>
            </a:r>
            <a:r>
              <a:rPr lang="en-US" sz="3200" b="1" baseline="-25000" dirty="0">
                <a:latin typeface="Titillium Web" panose="00000500000000000000" pitchFamily="2" charset="0"/>
                <a:ea typeface="Calibri" panose="020F0502020204030204" pitchFamily="34" charset="0"/>
                <a:cs typeface="Calibri" panose="020F0502020204030204" pitchFamily="34" charset="0"/>
              </a:rPr>
              <a:t>2</a:t>
            </a:r>
            <a:r>
              <a:rPr lang="en-US" sz="3200" b="1" dirty="0">
                <a:latin typeface="Titillium Web" panose="00000500000000000000" pitchFamily="2" charset="0"/>
                <a:ea typeface="Calibri" panose="020F0502020204030204" pitchFamily="34" charset="0"/>
                <a:cs typeface="Calibri" panose="020F0502020204030204" pitchFamily="34" charset="0"/>
              </a:rPr>
              <a:t> level that still enables crewmembers to complete a simulated 1-hour contingency EVA walk back within acceptable functional performance limits</a:t>
            </a:r>
            <a:r>
              <a:rPr lang="en-US" sz="2800" dirty="0">
                <a:latin typeface="Titillium Web" panose="00000500000000000000" pitchFamily="2" charset="0"/>
                <a:ea typeface="Calibri" panose="020F0502020204030204" pitchFamily="34" charset="0"/>
                <a:cs typeface="Calibri" panose="020F0502020204030204" pitchFamily="34" charset="0"/>
              </a:rPr>
              <a:t>.</a:t>
            </a:r>
            <a:endParaRPr lang="en-US" sz="24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32" name="Rectangle 27"/>
          <p:cNvSpPr>
            <a:spLocks noChangeArrowheads="1"/>
          </p:cNvSpPr>
          <p:nvPr/>
        </p:nvSpPr>
        <p:spPr bwMode="auto">
          <a:xfrm>
            <a:off x="0" y="-59448"/>
            <a:ext cx="40273114" cy="5238750"/>
          </a:xfrm>
          <a:prstGeom prst="rect">
            <a:avLst/>
          </a:prstGeom>
          <a:solidFill>
            <a:schemeClr val="tx1"/>
          </a:solidFill>
          <a:ln>
            <a:noFill/>
          </a:ln>
        </p:spPr>
        <p:txBody>
          <a:bodyPr wrap="none" anchor="ctr"/>
          <a:lstStyle>
            <a:defPPr>
              <a:defRPr kern="1200"/>
            </a:defPPr>
          </a:lstStyle>
          <a:p>
            <a:endParaRPr lang="en-US" sz="5412"/>
          </a:p>
        </p:txBody>
      </p:sp>
      <p:sp>
        <p:nvSpPr>
          <p:cNvPr id="33" name="Rectangle 29"/>
          <p:cNvSpPr>
            <a:spLocks noChangeArrowheads="1"/>
          </p:cNvSpPr>
          <p:nvPr/>
        </p:nvSpPr>
        <p:spPr bwMode="auto">
          <a:xfrm>
            <a:off x="-39514" y="39039011"/>
            <a:ext cx="40273114" cy="1198698"/>
          </a:xfrm>
          <a:prstGeom prst="rect">
            <a:avLst/>
          </a:prstGeom>
          <a:solidFill>
            <a:schemeClr val="tx1"/>
          </a:solidFill>
          <a:ln>
            <a:noFill/>
          </a:ln>
        </p:spPr>
        <p:txBody>
          <a:bodyPr lIns="111760" tIns="55880" rIns="111760" bIns="55880" anchor="ctr"/>
          <a:lstStyle>
            <a:defPPr>
              <a:defRPr kern="1200"/>
            </a:defPPr>
          </a:lstStyle>
          <a:p>
            <a:pPr defTabSz="3832818"/>
            <a:endParaRPr lang="en-US" sz="5412">
              <a:solidFill>
                <a:schemeClr val="bg1"/>
              </a:solidFill>
              <a:sym typeface="Symbol" pitchFamily="18" charset="2"/>
            </a:endParaRPr>
          </a:p>
        </p:txBody>
      </p:sp>
      <p:sp>
        <p:nvSpPr>
          <p:cNvPr id="31" name="Title 11">
            <a:extLst>
              <a:ext uri="{FF2B5EF4-FFF2-40B4-BE49-F238E27FC236}">
                <a16:creationId xmlns:a16="http://schemas.microsoft.com/office/drawing/2014/main" id="{A3F6428D-1FA6-42BA-BAEA-3577E1620F6B}"/>
              </a:ext>
            </a:extLst>
          </p:cNvPr>
          <p:cNvSpPr txBox="1"/>
          <p:nvPr/>
        </p:nvSpPr>
        <p:spPr>
          <a:xfrm>
            <a:off x="6561060" y="775551"/>
            <a:ext cx="27150998" cy="2238243"/>
          </a:xfrm>
          <a:prstGeom prst="rect">
            <a:avLst/>
          </a:prstGeom>
        </p:spPr>
        <p:txBody>
          <a:bodyPr lIns="104309" tIns="52155" rIns="104309" bIns="52155"/>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6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EFFECT OF CARBON DIOXIDE EXPOSURE ON PHYSICAL AND COGNITIVE PERFORMANCE IN A SIMULATED SPACEFLIGHT CONTINGENCY SCENARIO</a:t>
            </a:r>
            <a:endParaRPr lang="en-US" sz="20289"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5"/>
          <p:cNvSpPr>
            <a:spLocks noChangeArrowheads="1"/>
          </p:cNvSpPr>
          <p:nvPr/>
        </p:nvSpPr>
        <p:spPr bwMode="auto">
          <a:xfrm>
            <a:off x="448740" y="5625334"/>
            <a:ext cx="12614849" cy="13163296"/>
          </a:xfrm>
          <a:prstGeom prst="roundRect">
            <a:avLst>
              <a:gd name="adj" fmla="val 1380"/>
            </a:avLst>
          </a:prstGeom>
          <a:solidFill>
            <a:schemeClr val="accent5">
              <a:lumMod val="20000"/>
              <a:lumOff val="80000"/>
            </a:schemeClr>
          </a:solidFill>
          <a:ln>
            <a:noFill/>
          </a:ln>
          <a:effectLst/>
        </p:spPr>
        <p:txBody>
          <a:bodyPr wrap="none" lIns="223520" tIns="55880" rIns="223520" bIns="55880" anchor="ctr"/>
          <a:lstStyle>
            <a:defPPr>
              <a:defRPr kern="1200"/>
            </a:defPPr>
          </a:lstStyle>
          <a:p>
            <a:pPr defTabSz="3832818"/>
            <a:endParaRPr lang="en-US" sz="2800">
              <a:noFill/>
              <a:latin typeface="Amaranth" panose="02000503050000020004" pitchFamily="2" charset="0"/>
            </a:endParaRPr>
          </a:p>
        </p:txBody>
      </p:sp>
      <p:sp>
        <p:nvSpPr>
          <p:cNvPr id="2053" name="Text Box 6"/>
          <p:cNvSpPr txBox="1">
            <a:spLocks noChangeArrowheads="1"/>
          </p:cNvSpPr>
          <p:nvPr/>
        </p:nvSpPr>
        <p:spPr bwMode="auto">
          <a:xfrm>
            <a:off x="592005" y="6368428"/>
            <a:ext cx="12347440" cy="1232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lnSpc>
                <a:spcPct val="107000"/>
              </a:lnSpc>
              <a:spcBef>
                <a:spcPts val="0"/>
              </a:spcBef>
              <a:spcAft>
                <a:spcPts val="0"/>
              </a:spcAft>
            </a:pPr>
            <a:r>
              <a:rPr lang="en-US" sz="3100" b="1" u="sng" dirty="0">
                <a:latin typeface="Titillium Web" panose="00000500000000000000" pitchFamily="2" charset="0"/>
                <a:ea typeface="Calibri" panose="020F0502020204030204" pitchFamily="34" charset="0"/>
                <a:cs typeface="Calibri" panose="020F0502020204030204" pitchFamily="34" charset="0"/>
              </a:rPr>
              <a:t>INTRODUCTION: </a:t>
            </a:r>
            <a:r>
              <a:rPr lang="en-US" sz="3100" dirty="0">
                <a:latin typeface="Titillium Web" panose="00000500000000000000" pitchFamily="2" charset="0"/>
                <a:ea typeface="Calibri" panose="020F0502020204030204" pitchFamily="34" charset="0"/>
                <a:cs typeface="Calibri" panose="020F0502020204030204" pitchFamily="34" charset="0"/>
              </a:rPr>
              <a:t> Carbon dioxide (CO</a:t>
            </a:r>
            <a:r>
              <a:rPr lang="en-US" sz="3100" baseline="-25000" dirty="0">
                <a:latin typeface="Titillium Web" panose="00000500000000000000" pitchFamily="2" charset="0"/>
                <a:ea typeface="Calibri" panose="020F0502020204030204" pitchFamily="34" charset="0"/>
                <a:cs typeface="Calibri" panose="020F0502020204030204" pitchFamily="34" charset="0"/>
              </a:rPr>
              <a:t>2</a:t>
            </a:r>
            <a:r>
              <a:rPr lang="en-US" sz="3100" dirty="0">
                <a:latin typeface="Titillium Web" panose="00000500000000000000" pitchFamily="2" charset="0"/>
                <a:ea typeface="Calibri" panose="020F0502020204030204" pitchFamily="34" charset="0"/>
                <a:cs typeface="Calibri" panose="020F0502020204030204" pitchFamily="34" charset="0"/>
              </a:rPr>
              <a:t>) produced by suited astronauts can accumulate to levels that affect health and performance. The human health and performance risk associated with different levels of CO</a:t>
            </a:r>
            <a:r>
              <a:rPr lang="en-US" sz="3100" baseline="-25000" dirty="0">
                <a:latin typeface="Titillium Web" panose="00000500000000000000" pitchFamily="2" charset="0"/>
                <a:ea typeface="Calibri" panose="020F0502020204030204" pitchFamily="34" charset="0"/>
                <a:cs typeface="Calibri" panose="020F0502020204030204" pitchFamily="34" charset="0"/>
              </a:rPr>
              <a:t>2</a:t>
            </a:r>
            <a:r>
              <a:rPr lang="en-US" sz="3100" dirty="0">
                <a:latin typeface="Titillium Web" panose="00000500000000000000" pitchFamily="2" charset="0"/>
                <a:ea typeface="Calibri" panose="020F0502020204030204" pitchFamily="34" charset="0"/>
                <a:cs typeface="Calibri" panose="020F0502020204030204" pitchFamily="34" charset="0"/>
              </a:rPr>
              <a:t> exposure in the flight environment remains an area of debate.  </a:t>
            </a:r>
          </a:p>
          <a:p>
            <a:pPr algn="just">
              <a:lnSpc>
                <a:spcPct val="107000"/>
              </a:lnSpc>
              <a:spcBef>
                <a:spcPts val="0"/>
              </a:spcBef>
              <a:spcAft>
                <a:spcPts val="0"/>
              </a:spcAft>
            </a:pPr>
            <a:endParaRPr lang="en-US" sz="3100" dirty="0">
              <a:latin typeface="Titillium Web" panose="00000500000000000000" pitchFamily="2" charset="0"/>
              <a:ea typeface="Calibri" panose="020F0502020204030204" pitchFamily="34" charset="0"/>
              <a:cs typeface="Calibri" panose="020F0502020204030204" pitchFamily="34" charset="0"/>
            </a:endParaRPr>
          </a:p>
          <a:p>
            <a:pPr algn="just">
              <a:lnSpc>
                <a:spcPct val="107000"/>
              </a:lnSpc>
              <a:spcBef>
                <a:spcPts val="0"/>
              </a:spcBef>
              <a:spcAft>
                <a:spcPts val="0"/>
              </a:spcAft>
            </a:pPr>
            <a:r>
              <a:rPr lang="en-US" sz="3100" b="1" u="sng" dirty="0">
                <a:latin typeface="Titillium Web" panose="00000500000000000000" pitchFamily="2" charset="0"/>
                <a:ea typeface="Calibri" panose="020F0502020204030204" pitchFamily="34" charset="0"/>
                <a:cs typeface="Calibri" panose="020F0502020204030204" pitchFamily="34" charset="0"/>
              </a:rPr>
              <a:t>PURPOSE:</a:t>
            </a:r>
            <a:r>
              <a:rPr lang="en-US" sz="3100" dirty="0">
                <a:latin typeface="Titillium Web" panose="00000500000000000000" pitchFamily="2" charset="0"/>
                <a:ea typeface="Calibri" panose="020F0502020204030204" pitchFamily="34" charset="0"/>
                <a:cs typeface="Calibri" panose="020F0502020204030204" pitchFamily="34" charset="0"/>
              </a:rPr>
              <a:t> Characterize the limit of acceptable cognitive and physical performance decrements and symptom severity for mission operations when subjected to elevated CO</a:t>
            </a:r>
            <a:r>
              <a:rPr lang="en-US" sz="3100" baseline="-25000" dirty="0">
                <a:latin typeface="Titillium Web" panose="00000500000000000000" pitchFamily="2" charset="0"/>
                <a:ea typeface="Calibri" panose="020F0502020204030204" pitchFamily="34" charset="0"/>
                <a:cs typeface="Calibri" panose="020F0502020204030204" pitchFamily="34" charset="0"/>
              </a:rPr>
              <a:t>2</a:t>
            </a:r>
            <a:r>
              <a:rPr lang="en-US" sz="3100" dirty="0">
                <a:latin typeface="Titillium Web" panose="00000500000000000000" pitchFamily="2" charset="0"/>
                <a:ea typeface="Calibri" panose="020F0502020204030204" pitchFamily="34" charset="0"/>
                <a:cs typeface="Calibri" panose="020F0502020204030204" pitchFamily="34" charset="0"/>
              </a:rPr>
              <a:t> levels during contingency EVA scenarios.</a:t>
            </a:r>
          </a:p>
          <a:p>
            <a:pPr algn="just">
              <a:lnSpc>
                <a:spcPct val="107000"/>
              </a:lnSpc>
              <a:spcBef>
                <a:spcPts val="0"/>
              </a:spcBef>
              <a:spcAft>
                <a:spcPts val="0"/>
              </a:spcAft>
            </a:pPr>
            <a:r>
              <a:rPr lang="en-US" sz="3100" dirty="0">
                <a:latin typeface="Titillium Web" panose="00000500000000000000" pitchFamily="2" charset="0"/>
                <a:ea typeface="Calibri" panose="020F0502020204030204" pitchFamily="34" charset="0"/>
                <a:cs typeface="Calibri" panose="020F0502020204030204" pitchFamily="34" charset="0"/>
              </a:rPr>
              <a:t> </a:t>
            </a:r>
          </a:p>
          <a:p>
            <a:pPr algn="just">
              <a:lnSpc>
                <a:spcPct val="107000"/>
              </a:lnSpc>
              <a:spcBef>
                <a:spcPts val="0"/>
              </a:spcBef>
              <a:spcAft>
                <a:spcPts val="0"/>
              </a:spcAft>
            </a:pPr>
            <a:r>
              <a:rPr lang="en-US" sz="3100" b="1" u="sng" dirty="0">
                <a:latin typeface="Titillium Web" panose="00000500000000000000" pitchFamily="2" charset="0"/>
                <a:ea typeface="Calibri" panose="020F0502020204030204" pitchFamily="34" charset="0"/>
                <a:cs typeface="Calibri" panose="020F0502020204030204" pitchFamily="34" charset="0"/>
              </a:rPr>
              <a:t>METHODS:</a:t>
            </a:r>
            <a:r>
              <a:rPr lang="en-US" sz="3100" dirty="0">
                <a:latin typeface="Titillium Web" panose="00000500000000000000" pitchFamily="2" charset="0"/>
                <a:ea typeface="Times New Roman" panose="02020603050405020304" pitchFamily="18" charset="0"/>
                <a:cs typeface="Calibri" panose="020F0502020204030204" pitchFamily="34" charset="0"/>
              </a:rPr>
              <a:t> This study will simulate an EVA contingency “walk back to habitat” scenario. </a:t>
            </a:r>
            <a:r>
              <a:rPr lang="en-US" sz="3100" dirty="0">
                <a:solidFill>
                  <a:srgbClr val="000000"/>
                </a:solidFill>
                <a:latin typeface="Titillium Web" panose="00000500000000000000" pitchFamily="2" charset="0"/>
                <a:ea typeface="Times New Roman" panose="02020603050405020304" pitchFamily="18" charset="0"/>
                <a:cs typeface="Calibri" panose="020F0502020204030204" pitchFamily="34" charset="0"/>
              </a:rPr>
              <a:t>Subjects walk on a treadmill while breathing partial pressures of CO</a:t>
            </a:r>
            <a:r>
              <a:rPr lang="en-US" sz="3100" baseline="-25000" dirty="0">
                <a:solidFill>
                  <a:srgbClr val="000000"/>
                </a:solidFill>
                <a:latin typeface="Titillium Web" panose="00000500000000000000" pitchFamily="2" charset="0"/>
                <a:ea typeface="Times New Roman" panose="02020603050405020304" pitchFamily="18" charset="0"/>
                <a:cs typeface="Calibri" panose="020F0502020204030204" pitchFamily="34" charset="0"/>
              </a:rPr>
              <a:t>2</a:t>
            </a:r>
            <a:r>
              <a:rPr lang="en-US" sz="3100" dirty="0">
                <a:solidFill>
                  <a:srgbClr val="000000"/>
                </a:solidFill>
                <a:latin typeface="Titillium Web" panose="00000500000000000000" pitchFamily="2" charset="0"/>
                <a:ea typeface="Times New Roman" panose="02020603050405020304" pitchFamily="18" charset="0"/>
                <a:cs typeface="Calibri" panose="020F0502020204030204" pitchFamily="34" charset="0"/>
              </a:rPr>
              <a:t> of 0, 5, 10, 15, 20, 25, or 30 mmHg for 1 hour, while incorporating a virtual reality (VR) simulation of a lunar EVA. Cognitive, physical, and self-assessment of symptoms will be measured.</a:t>
            </a:r>
          </a:p>
          <a:p>
            <a:pPr algn="just">
              <a:spcBef>
                <a:spcPts val="0"/>
              </a:spcBef>
              <a:spcAft>
                <a:spcPts val="0"/>
              </a:spcAft>
            </a:pPr>
            <a:r>
              <a:rPr lang="en-US" sz="3100" dirty="0">
                <a:latin typeface="Titillium Web" panose="00000500000000000000" pitchFamily="2" charset="0"/>
                <a:ea typeface="Calibri" panose="020F0502020204030204" pitchFamily="34" charset="0"/>
                <a:cs typeface="Calibri" panose="020F0502020204030204" pitchFamily="34" charset="0"/>
              </a:rPr>
              <a:t> </a:t>
            </a:r>
          </a:p>
          <a:p>
            <a:pPr algn="just">
              <a:lnSpc>
                <a:spcPct val="107000"/>
              </a:lnSpc>
              <a:spcBef>
                <a:spcPts val="0"/>
              </a:spcBef>
              <a:spcAft>
                <a:spcPts val="0"/>
              </a:spcAft>
            </a:pPr>
            <a:r>
              <a:rPr lang="en-US" sz="3100" b="1" u="sng" dirty="0">
                <a:latin typeface="Titillium Web" panose="00000500000000000000" pitchFamily="2" charset="0"/>
                <a:ea typeface="Calibri" panose="020F0502020204030204" pitchFamily="34" charset="0"/>
                <a:cs typeface="Calibri" panose="020F0502020204030204" pitchFamily="34" charset="0"/>
              </a:rPr>
              <a:t>RESULTS:</a:t>
            </a:r>
            <a:r>
              <a:rPr lang="en-US" sz="3100" dirty="0">
                <a:latin typeface="Titillium Web" panose="00000500000000000000" pitchFamily="2" charset="0"/>
                <a:ea typeface="Calibri" panose="020F0502020204030204" pitchFamily="34" charset="0"/>
                <a:cs typeface="Calibri" panose="020F0502020204030204" pitchFamily="34" charset="0"/>
              </a:rPr>
              <a:t> Next steps for this research study include data collection and analysis.  Data collection is planned for calendar year 2024.</a:t>
            </a:r>
          </a:p>
          <a:p>
            <a:pPr algn="just">
              <a:lnSpc>
                <a:spcPct val="107000"/>
              </a:lnSpc>
              <a:spcBef>
                <a:spcPts val="0"/>
              </a:spcBef>
              <a:spcAft>
                <a:spcPts val="0"/>
              </a:spcAft>
            </a:pPr>
            <a:r>
              <a:rPr lang="en-US" sz="3100" dirty="0">
                <a:latin typeface="Titillium Web" panose="00000500000000000000" pitchFamily="2" charset="0"/>
                <a:ea typeface="Calibri" panose="020F0502020204030204" pitchFamily="34" charset="0"/>
                <a:cs typeface="Calibri" panose="020F0502020204030204" pitchFamily="34" charset="0"/>
              </a:rPr>
              <a:t> </a:t>
            </a:r>
          </a:p>
          <a:p>
            <a:pPr algn="just">
              <a:lnSpc>
                <a:spcPct val="107000"/>
              </a:lnSpc>
              <a:spcBef>
                <a:spcPts val="0"/>
              </a:spcBef>
              <a:spcAft>
                <a:spcPts val="0"/>
              </a:spcAft>
            </a:pPr>
            <a:r>
              <a:rPr lang="en-US" sz="3100" b="1" u="sng" dirty="0">
                <a:latin typeface="Titillium Web" panose="00000500000000000000" pitchFamily="2" charset="0"/>
                <a:ea typeface="Calibri" panose="020F0502020204030204" pitchFamily="34" charset="0"/>
                <a:cs typeface="Calibri" panose="020F0502020204030204" pitchFamily="34" charset="0"/>
              </a:rPr>
              <a:t>DISCUSSION:</a:t>
            </a:r>
            <a:r>
              <a:rPr lang="en-US" sz="3100" dirty="0">
                <a:latin typeface="Titillium Web" panose="00000500000000000000" pitchFamily="2" charset="0"/>
                <a:ea typeface="Calibri" panose="020F0502020204030204" pitchFamily="34" charset="0"/>
                <a:cs typeface="Calibri" panose="020F0502020204030204" pitchFamily="34" charset="0"/>
              </a:rPr>
              <a:t> This study will provide information regarding how various partial pressures of CO</a:t>
            </a:r>
            <a:r>
              <a:rPr lang="en-US" sz="3100" baseline="-25000" dirty="0">
                <a:latin typeface="Titillium Web" panose="00000500000000000000" pitchFamily="2" charset="0"/>
                <a:ea typeface="Calibri" panose="020F0502020204030204" pitchFamily="34" charset="0"/>
                <a:cs typeface="Calibri" panose="020F0502020204030204" pitchFamily="34" charset="0"/>
              </a:rPr>
              <a:t>2</a:t>
            </a:r>
            <a:r>
              <a:rPr lang="en-US" sz="3100" dirty="0">
                <a:latin typeface="Titillium Web" panose="00000500000000000000" pitchFamily="2" charset="0"/>
                <a:ea typeface="Calibri" panose="020F0502020204030204" pitchFamily="34" charset="0"/>
                <a:cs typeface="Calibri" panose="020F0502020204030204" pitchFamily="34" charset="0"/>
              </a:rPr>
              <a:t> exposure impact cognitive and physical performance during simulated lunar EVA. This information will be vital in the assessment of overall risk associated with current hardware (vehicle and suit) design for upcoming exploration missions and informing future standards and requirements.  </a:t>
            </a:r>
            <a:endParaRPr lang="en-US" sz="3100" dirty="0">
              <a:latin typeface="Titillium Web" panose="00000500000000000000" pitchFamily="2" charset="0"/>
              <a:ea typeface="Open Sans" panose="020B0606030504020204" pitchFamily="34" charset="0"/>
              <a:cs typeface="Calibri" panose="020F0502020204030204" pitchFamily="34" charset="0"/>
            </a:endParaRPr>
          </a:p>
        </p:txBody>
      </p:sp>
      <p:sp>
        <p:nvSpPr>
          <p:cNvPr id="36" name="Rectangle 5">
            <a:extLst>
              <a:ext uri="{FF2B5EF4-FFF2-40B4-BE49-F238E27FC236}">
                <a16:creationId xmlns:a16="http://schemas.microsoft.com/office/drawing/2014/main" id="{98FCC399-CA5D-4873-B45E-22BAE0F51D2E}"/>
              </a:ext>
            </a:extLst>
          </p:cNvPr>
          <p:cNvSpPr>
            <a:spLocks noChangeArrowheads="1"/>
          </p:cNvSpPr>
          <p:nvPr/>
        </p:nvSpPr>
        <p:spPr bwMode="auto">
          <a:xfrm>
            <a:off x="13871448" y="12221453"/>
            <a:ext cx="12490704" cy="638999"/>
          </a:xfrm>
          <a:prstGeom prst="rect">
            <a:avLst/>
          </a:prstGeom>
          <a:solidFill>
            <a:srgbClr val="0B3D91"/>
          </a:solidFill>
          <a:ln>
            <a:noFill/>
          </a:ln>
          <a:effectLst/>
        </p:spPr>
        <p:txBody>
          <a:bodyPr wrap="none" lIns="223520" tIns="55880" rIns="223520" bIns="55880" anchor="ctr"/>
          <a:lstStyle>
            <a:defPPr>
              <a:defRPr kern="1200"/>
            </a:defPPr>
          </a:lstStyle>
          <a:p>
            <a:pPr defTabSz="3832818"/>
            <a:r>
              <a:rPr lang="en-US" sz="4400" dirty="0">
                <a:solidFill>
                  <a:schemeClr val="bg1"/>
                </a:solidFill>
                <a:latin typeface="Amaranth" panose="02000503050000020004" pitchFamily="2" charset="0"/>
              </a:rPr>
              <a:t>Methods</a:t>
            </a:r>
          </a:p>
        </p:txBody>
      </p:sp>
      <p:sp>
        <p:nvSpPr>
          <p:cNvPr id="38" name="Rectangle 5">
            <a:extLst>
              <a:ext uri="{FF2B5EF4-FFF2-40B4-BE49-F238E27FC236}">
                <a16:creationId xmlns:a16="http://schemas.microsoft.com/office/drawing/2014/main" id="{991B9DF0-7DD4-4C17-94B6-6C493D1C390D}"/>
              </a:ext>
            </a:extLst>
          </p:cNvPr>
          <p:cNvSpPr>
            <a:spLocks noChangeArrowheads="1"/>
          </p:cNvSpPr>
          <p:nvPr/>
        </p:nvSpPr>
        <p:spPr bwMode="auto">
          <a:xfrm>
            <a:off x="27146239" y="22272677"/>
            <a:ext cx="12490704" cy="638999"/>
          </a:xfrm>
          <a:prstGeom prst="rect">
            <a:avLst/>
          </a:prstGeom>
          <a:solidFill>
            <a:srgbClr val="0B3D91"/>
          </a:solidFill>
          <a:ln>
            <a:noFill/>
          </a:ln>
          <a:effectLst/>
        </p:spPr>
        <p:txBody>
          <a:bodyPr wrap="none" lIns="223520" tIns="55880" rIns="223520" bIns="55880" anchor="ctr"/>
          <a:lstStyle>
            <a:defPPr>
              <a:defRPr kern="1200"/>
            </a:defPPr>
          </a:lstStyle>
          <a:p>
            <a:pPr defTabSz="3832818"/>
            <a:r>
              <a:rPr lang="en-US" sz="4400" dirty="0">
                <a:solidFill>
                  <a:schemeClr val="bg1"/>
                </a:solidFill>
                <a:latin typeface="Amaranth" panose="02000503050000020004" pitchFamily="2" charset="0"/>
              </a:rPr>
              <a:t>Results</a:t>
            </a:r>
            <a:endParaRPr lang="en-US" sz="3600" dirty="0">
              <a:solidFill>
                <a:schemeClr val="bg1"/>
              </a:solidFill>
              <a:latin typeface="Amaranth" panose="02000503050000020004" pitchFamily="2" charset="0"/>
            </a:endParaRPr>
          </a:p>
        </p:txBody>
      </p:sp>
      <p:sp>
        <p:nvSpPr>
          <p:cNvPr id="39" name="Text Box 6">
            <a:extLst>
              <a:ext uri="{FF2B5EF4-FFF2-40B4-BE49-F238E27FC236}">
                <a16:creationId xmlns:a16="http://schemas.microsoft.com/office/drawing/2014/main" id="{62D65E41-7BC1-4B4D-9C1B-6ED3152D12D0}"/>
              </a:ext>
            </a:extLst>
          </p:cNvPr>
          <p:cNvSpPr txBox="1">
            <a:spLocks noChangeArrowheads="1"/>
          </p:cNvSpPr>
          <p:nvPr/>
        </p:nvSpPr>
        <p:spPr bwMode="auto">
          <a:xfrm>
            <a:off x="27146240" y="22959447"/>
            <a:ext cx="12490703" cy="43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lnSpc>
                <a:spcPct val="107000"/>
              </a:lnSpc>
              <a:spcBef>
                <a:spcPts val="0"/>
              </a:spcBef>
              <a:spcAft>
                <a:spcPts val="0"/>
              </a:spcAft>
            </a:pPr>
            <a:r>
              <a:rPr lang="en-US" sz="3200" dirty="0">
                <a:latin typeface="Titillium Web" panose="00000500000000000000" pitchFamily="2" charset="0"/>
                <a:ea typeface="Calibri" panose="020F0502020204030204" pitchFamily="34" charset="0"/>
                <a:cs typeface="Times New Roman" panose="02020603050405020304" pitchFamily="18" charset="0"/>
              </a:rPr>
              <a:t>This study currently has approval from NASA’s Institutional Review Board and has completed the Test Readiness Review process.  In addition, multiple sub-system and system-level engineering analysis tests have been performed on study hardware and software, as well as multiple integrated dry run tests.  Test subjects have been recruited and have begun baseline data collection.  Next steps for this research study include data collection and analysis.  Data collection is planned for calendar year 2024.</a:t>
            </a:r>
          </a:p>
        </p:txBody>
      </p:sp>
      <p:sp>
        <p:nvSpPr>
          <p:cNvPr id="42" name="Rectangle 5">
            <a:extLst>
              <a:ext uri="{FF2B5EF4-FFF2-40B4-BE49-F238E27FC236}">
                <a16:creationId xmlns:a16="http://schemas.microsoft.com/office/drawing/2014/main" id="{C08CCD14-6632-49E3-A19B-81E98D465D46}"/>
              </a:ext>
            </a:extLst>
          </p:cNvPr>
          <p:cNvSpPr>
            <a:spLocks noChangeArrowheads="1"/>
          </p:cNvSpPr>
          <p:nvPr/>
        </p:nvSpPr>
        <p:spPr bwMode="auto">
          <a:xfrm>
            <a:off x="27146239" y="27794864"/>
            <a:ext cx="12490704" cy="638999"/>
          </a:xfrm>
          <a:prstGeom prst="rect">
            <a:avLst/>
          </a:prstGeom>
          <a:solidFill>
            <a:srgbClr val="0B3D91"/>
          </a:solidFill>
          <a:ln>
            <a:noFill/>
          </a:ln>
          <a:effectLst/>
        </p:spPr>
        <p:txBody>
          <a:bodyPr wrap="none" lIns="223520" tIns="55880" rIns="223520" bIns="55880" anchor="ctr"/>
          <a:lstStyle>
            <a:defPPr>
              <a:defRPr kern="1200"/>
            </a:defPPr>
          </a:lstStyle>
          <a:p>
            <a:pPr defTabSz="3832818"/>
            <a:r>
              <a:rPr lang="en-US" sz="4400" dirty="0">
                <a:solidFill>
                  <a:schemeClr val="bg1"/>
                </a:solidFill>
                <a:latin typeface="Amaranth" panose="02000503050000020004" pitchFamily="2" charset="0"/>
              </a:rPr>
              <a:t>Discussion</a:t>
            </a:r>
          </a:p>
        </p:txBody>
      </p:sp>
      <p:sp>
        <p:nvSpPr>
          <p:cNvPr id="46" name="Rectangle 5">
            <a:extLst>
              <a:ext uri="{FF2B5EF4-FFF2-40B4-BE49-F238E27FC236}">
                <a16:creationId xmlns:a16="http://schemas.microsoft.com/office/drawing/2014/main" id="{88D57C6D-9B7C-4799-9EEF-AD493DF30EC4}"/>
              </a:ext>
            </a:extLst>
          </p:cNvPr>
          <p:cNvSpPr>
            <a:spLocks noChangeArrowheads="1"/>
          </p:cNvSpPr>
          <p:nvPr/>
        </p:nvSpPr>
        <p:spPr bwMode="auto">
          <a:xfrm>
            <a:off x="27146239" y="33426489"/>
            <a:ext cx="12490704" cy="638999"/>
          </a:xfrm>
          <a:prstGeom prst="rect">
            <a:avLst/>
          </a:prstGeom>
          <a:solidFill>
            <a:srgbClr val="0B3D91"/>
          </a:solidFill>
          <a:ln>
            <a:noFill/>
          </a:ln>
          <a:effectLst/>
        </p:spPr>
        <p:txBody>
          <a:bodyPr wrap="none" lIns="223520" tIns="55880" rIns="223520" bIns="55880" anchor="ctr"/>
          <a:lstStyle>
            <a:defPPr>
              <a:defRPr kern="1200"/>
            </a:defPPr>
          </a:lstStyle>
          <a:p>
            <a:pPr defTabSz="3832818"/>
            <a:r>
              <a:rPr lang="en-US" sz="4400" dirty="0">
                <a:solidFill>
                  <a:schemeClr val="bg1"/>
                </a:solidFill>
                <a:latin typeface="Amaranth" panose="02000503050000020004" pitchFamily="2" charset="0"/>
              </a:rPr>
              <a:t>References</a:t>
            </a:r>
            <a:endParaRPr lang="en-US" sz="3600" dirty="0">
              <a:solidFill>
                <a:schemeClr val="bg1"/>
              </a:solidFill>
              <a:latin typeface="Amaranth" panose="02000503050000020004" pitchFamily="2" charset="0"/>
            </a:endParaRPr>
          </a:p>
        </p:txBody>
      </p:sp>
      <p:sp>
        <p:nvSpPr>
          <p:cNvPr id="16" name="Rectangle 5">
            <a:extLst>
              <a:ext uri="{FF2B5EF4-FFF2-40B4-BE49-F238E27FC236}">
                <a16:creationId xmlns:a16="http://schemas.microsoft.com/office/drawing/2014/main" id="{620C51D2-3423-4C6C-A077-34B27F321D2D}"/>
              </a:ext>
            </a:extLst>
          </p:cNvPr>
          <p:cNvSpPr>
            <a:spLocks noChangeArrowheads="1"/>
          </p:cNvSpPr>
          <p:nvPr/>
        </p:nvSpPr>
        <p:spPr bwMode="auto">
          <a:xfrm>
            <a:off x="592005" y="18920016"/>
            <a:ext cx="12490704" cy="638999"/>
          </a:xfrm>
          <a:prstGeom prst="rect">
            <a:avLst/>
          </a:prstGeom>
          <a:solidFill>
            <a:srgbClr val="0B3D91"/>
          </a:solidFill>
          <a:ln>
            <a:noFill/>
          </a:ln>
          <a:effectLst/>
        </p:spPr>
        <p:txBody>
          <a:bodyPr wrap="none" lIns="223520" tIns="55880" rIns="223520" bIns="55880" anchor="ctr"/>
          <a:lstStyle>
            <a:defPPr>
              <a:defRPr kern="1200"/>
            </a:defPPr>
          </a:lstStyle>
          <a:p>
            <a:pPr defTabSz="3832818"/>
            <a:r>
              <a:rPr lang="en-US" sz="4400" dirty="0">
                <a:solidFill>
                  <a:schemeClr val="bg1"/>
                </a:solidFill>
                <a:latin typeface="Amaranth" panose="02000503050000020004" pitchFamily="2" charset="0"/>
              </a:rPr>
              <a:t>Introduction</a:t>
            </a:r>
          </a:p>
        </p:txBody>
      </p:sp>
      <p:sp>
        <p:nvSpPr>
          <p:cNvPr id="17" name="Text Box 6">
            <a:extLst>
              <a:ext uri="{FF2B5EF4-FFF2-40B4-BE49-F238E27FC236}">
                <a16:creationId xmlns:a16="http://schemas.microsoft.com/office/drawing/2014/main" id="{8AE8A03B-3762-4AF2-A9FC-B088E0736F3A}"/>
              </a:ext>
            </a:extLst>
          </p:cNvPr>
          <p:cNvSpPr txBox="1">
            <a:spLocks noChangeArrowheads="1"/>
          </p:cNvSpPr>
          <p:nvPr/>
        </p:nvSpPr>
        <p:spPr bwMode="auto">
          <a:xfrm>
            <a:off x="572886" y="19720902"/>
            <a:ext cx="12490704" cy="1931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tillium Web" panose="00000500000000000000" pitchFamily="2" charset="0"/>
                <a:ea typeface="Calibri" panose="020F0502020204030204" pitchFamily="34" charset="0"/>
              </a:rPr>
              <a:t>Carbon dioxide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produced through astronaut metabolism inside space suits, will accumulate to levels that affect health and performance if the suit system does not provide adequate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removal.  During certain suited contingencies (i.e., off-nominal emergencies such as failure of the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removal system), a purge valve is opened, venting gas, which in turn affects the efficiency at which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is removed from the helmet (</a:t>
            </a:r>
            <a:r>
              <a:rPr lang="en-US" sz="3200" b="1" u="sng" dirty="0">
                <a:latin typeface="Titillium Web" panose="00000500000000000000" pitchFamily="2" charset="0"/>
                <a:ea typeface="Calibri" panose="020F0502020204030204" pitchFamily="34" charset="0"/>
              </a:rPr>
              <a:t>see Figure 1</a:t>
            </a:r>
            <a:r>
              <a:rPr lang="en-US" sz="3200" dirty="0">
                <a:latin typeface="Titillium Web" panose="00000500000000000000" pitchFamily="2" charset="0"/>
                <a:ea typeface="Calibri" panose="020F0502020204030204" pitchFamily="34" charset="0"/>
              </a:rPr>
              <a:t>). This contingency mode would allow the crewmember up to 60 minutes to return to the airlock before their emergency oxygen supply is exhausted.</a:t>
            </a:r>
          </a:p>
          <a:p>
            <a:pPr algn="just"/>
            <a:endParaRPr lang="en-US" sz="3200" dirty="0">
              <a:latin typeface="Titillium Web" panose="00000500000000000000" pitchFamily="2" charset="0"/>
              <a:ea typeface="Open Sans" panose="020B0606030504020204" pitchFamily="34" charset="0"/>
              <a:cs typeface="Open Sans" panose="020B0606030504020204" pitchFamily="34" charset="0"/>
            </a:endParaRPr>
          </a:p>
          <a:p>
            <a:pPr algn="just"/>
            <a:r>
              <a:rPr lang="en-US" sz="3200" dirty="0">
                <a:latin typeface="Titillium Web" panose="00000500000000000000" pitchFamily="2" charset="0"/>
                <a:ea typeface="Times New Roman" panose="02020603050405020304" pitchFamily="18" charset="0"/>
              </a:rPr>
              <a:t>There is a paucity of data for PiCO</a:t>
            </a:r>
            <a:r>
              <a:rPr lang="en-US" sz="3200" baseline="-25000" dirty="0">
                <a:latin typeface="Titillium Web" panose="00000500000000000000" pitchFamily="2" charset="0"/>
                <a:ea typeface="Times New Roman" panose="02020603050405020304" pitchFamily="18" charset="0"/>
              </a:rPr>
              <a:t>2</a:t>
            </a:r>
            <a:r>
              <a:rPr lang="en-US" sz="3200" dirty="0">
                <a:latin typeface="Titillium Web" panose="00000500000000000000" pitchFamily="2" charset="0"/>
                <a:ea typeface="Times New Roman" panose="02020603050405020304" pitchFamily="18" charset="0"/>
              </a:rPr>
              <a:t> exposures greater than 15mmHg (Cutler, et al., 1964; </a:t>
            </a:r>
            <a:r>
              <a:rPr lang="en-US" sz="3200" dirty="0" err="1">
                <a:latin typeface="Titillium Web" panose="00000500000000000000" pitchFamily="2" charset="0"/>
                <a:ea typeface="Times New Roman" panose="02020603050405020304" pitchFamily="18" charset="0"/>
              </a:rPr>
              <a:t>Glatte</a:t>
            </a:r>
            <a:r>
              <a:rPr lang="en-US" sz="3200" dirty="0">
                <a:latin typeface="Titillium Web" panose="00000500000000000000" pitchFamily="2" charset="0"/>
                <a:ea typeface="Times New Roman" panose="02020603050405020304" pitchFamily="18" charset="0"/>
              </a:rPr>
              <a:t>, </a:t>
            </a:r>
            <a:r>
              <a:rPr lang="en-US" sz="3200" dirty="0" err="1">
                <a:latin typeface="Titillium Web" panose="00000500000000000000" pitchFamily="2" charset="0"/>
                <a:ea typeface="Times New Roman" panose="02020603050405020304" pitchFamily="18" charset="0"/>
              </a:rPr>
              <a:t>Motsay</a:t>
            </a:r>
            <a:r>
              <a:rPr lang="en-US" sz="3200" dirty="0">
                <a:latin typeface="Titillium Web" panose="00000500000000000000" pitchFamily="2" charset="0"/>
                <a:ea typeface="Times New Roman" panose="02020603050405020304" pitchFamily="18" charset="0"/>
              </a:rPr>
              <a:t>, &amp; Welch, 1967; </a:t>
            </a:r>
            <a:r>
              <a:rPr lang="en-US" sz="3200" dirty="0" err="1">
                <a:latin typeface="Titillium Web" panose="00000500000000000000" pitchFamily="2" charset="0"/>
                <a:ea typeface="Times New Roman" panose="02020603050405020304" pitchFamily="18" charset="0"/>
              </a:rPr>
              <a:t>Menn</a:t>
            </a:r>
            <a:r>
              <a:rPr lang="en-US" sz="3200" dirty="0">
                <a:latin typeface="Titillium Web" panose="00000500000000000000" pitchFamily="2" charset="0"/>
                <a:ea typeface="Times New Roman" panose="02020603050405020304" pitchFamily="18" charset="0"/>
              </a:rPr>
              <a:t>, Sinclair, &amp; Welch, 1970; </a:t>
            </a:r>
            <a:r>
              <a:rPr lang="en-US" sz="3200" dirty="0" err="1">
                <a:latin typeface="Titillium Web" panose="00000500000000000000" pitchFamily="2" charset="0"/>
                <a:ea typeface="Times New Roman" panose="02020603050405020304" pitchFamily="18" charset="0"/>
              </a:rPr>
              <a:t>Shykoff</a:t>
            </a:r>
            <a:r>
              <a:rPr lang="en-US" sz="3200" dirty="0">
                <a:latin typeface="Titillium Web" panose="00000500000000000000" pitchFamily="2" charset="0"/>
                <a:ea typeface="Times New Roman" panose="02020603050405020304" pitchFamily="18" charset="0"/>
              </a:rPr>
              <a:t> &amp; </a:t>
            </a:r>
            <a:r>
              <a:rPr lang="en-US" sz="3200" dirty="0" err="1">
                <a:latin typeface="Titillium Web" panose="00000500000000000000" pitchFamily="2" charset="0"/>
                <a:ea typeface="Times New Roman" panose="02020603050405020304" pitchFamily="18" charset="0"/>
              </a:rPr>
              <a:t>Warkander</a:t>
            </a:r>
            <a:r>
              <a:rPr lang="en-US" sz="3200" dirty="0">
                <a:latin typeface="Titillium Web" panose="00000500000000000000" pitchFamily="2" charset="0"/>
                <a:ea typeface="Times New Roman" panose="02020603050405020304" pitchFamily="18" charset="0"/>
              </a:rPr>
              <a:t>, 2012), resulting in uncertainty and inconsistency within the existing ground-based data on the performance impacts of these elevated CO</a:t>
            </a:r>
            <a:r>
              <a:rPr lang="en-US" sz="3200" baseline="-25000" dirty="0">
                <a:latin typeface="Titillium Web" panose="00000500000000000000" pitchFamily="2" charset="0"/>
                <a:ea typeface="Times New Roman" panose="02020603050405020304" pitchFamily="18" charset="0"/>
              </a:rPr>
              <a:t>2</a:t>
            </a:r>
            <a:r>
              <a:rPr lang="en-US" sz="3200" dirty="0">
                <a:latin typeface="Titillium Web" panose="00000500000000000000" pitchFamily="2" charset="0"/>
                <a:ea typeface="Times New Roman" panose="02020603050405020304" pitchFamily="18" charset="0"/>
              </a:rPr>
              <a:t> levels, especially when combined with exercise.  Some studies (</a:t>
            </a:r>
            <a:r>
              <a:rPr lang="en-US" sz="3200" dirty="0" err="1">
                <a:latin typeface="Titillium Web" panose="00000500000000000000" pitchFamily="2" charset="0"/>
                <a:ea typeface="Times New Roman" panose="02020603050405020304" pitchFamily="18" charset="0"/>
              </a:rPr>
              <a:t>Glatte</a:t>
            </a:r>
            <a:r>
              <a:rPr lang="en-US" sz="3200" dirty="0">
                <a:latin typeface="Titillium Web" panose="00000500000000000000" pitchFamily="2" charset="0"/>
                <a:ea typeface="Times New Roman" panose="02020603050405020304" pitchFamily="18" charset="0"/>
              </a:rPr>
              <a:t>, </a:t>
            </a:r>
            <a:r>
              <a:rPr lang="en-US" sz="3200" dirty="0" err="1">
                <a:latin typeface="Titillium Web" panose="00000500000000000000" pitchFamily="2" charset="0"/>
                <a:ea typeface="Times New Roman" panose="02020603050405020304" pitchFamily="18" charset="0"/>
              </a:rPr>
              <a:t>Motsay</a:t>
            </a:r>
            <a:r>
              <a:rPr lang="en-US" sz="3200" dirty="0">
                <a:latin typeface="Titillium Web" panose="00000500000000000000" pitchFamily="2" charset="0"/>
                <a:ea typeface="Times New Roman" panose="02020603050405020304" pitchFamily="18" charset="0"/>
              </a:rPr>
              <a:t>, &amp; Welch, 1967; Cutler, et al., 1964; </a:t>
            </a:r>
            <a:r>
              <a:rPr lang="en-US" sz="3200" dirty="0" err="1">
                <a:latin typeface="Titillium Web" panose="00000500000000000000" pitchFamily="2" charset="0"/>
                <a:ea typeface="Times New Roman" panose="02020603050405020304" pitchFamily="18" charset="0"/>
              </a:rPr>
              <a:t>Menn</a:t>
            </a:r>
            <a:r>
              <a:rPr lang="en-US" sz="3200" dirty="0">
                <a:latin typeface="Titillium Web" panose="00000500000000000000" pitchFamily="2" charset="0"/>
                <a:ea typeface="Times New Roman" panose="02020603050405020304" pitchFamily="18" charset="0"/>
              </a:rPr>
              <a:t>, Sinclair, &amp; Welch, 1970) suggest that CO</a:t>
            </a:r>
            <a:r>
              <a:rPr lang="en-US" sz="3200" baseline="-25000" dirty="0">
                <a:latin typeface="Titillium Web" panose="00000500000000000000" pitchFamily="2" charset="0"/>
                <a:ea typeface="Times New Roman" panose="02020603050405020304" pitchFamily="18" charset="0"/>
              </a:rPr>
              <a:t>2</a:t>
            </a:r>
            <a:r>
              <a:rPr lang="en-US" sz="3200" dirty="0">
                <a:latin typeface="Titillium Web" panose="00000500000000000000" pitchFamily="2" charset="0"/>
                <a:ea typeface="Times New Roman" panose="02020603050405020304" pitchFamily="18" charset="0"/>
              </a:rPr>
              <a:t> levels of 20mmHg or higher are tolerable without major performance impacts, while other studies (</a:t>
            </a:r>
            <a:r>
              <a:rPr lang="en-US" sz="3200" dirty="0" err="1">
                <a:latin typeface="Titillium Web" panose="00000500000000000000" pitchFamily="2" charset="0"/>
                <a:ea typeface="Times New Roman" panose="02020603050405020304" pitchFamily="18" charset="0"/>
              </a:rPr>
              <a:t>Shykoff</a:t>
            </a:r>
            <a:r>
              <a:rPr lang="en-US" sz="3200" dirty="0">
                <a:latin typeface="Titillium Web" panose="00000500000000000000" pitchFamily="2" charset="0"/>
                <a:ea typeface="Times New Roman" panose="02020603050405020304" pitchFamily="18" charset="0"/>
              </a:rPr>
              <a:t> &amp; </a:t>
            </a:r>
            <a:r>
              <a:rPr lang="en-US" sz="3200" dirty="0" err="1">
                <a:latin typeface="Titillium Web" panose="00000500000000000000" pitchFamily="2" charset="0"/>
                <a:ea typeface="Times New Roman" panose="02020603050405020304" pitchFamily="18" charset="0"/>
              </a:rPr>
              <a:t>Warkander</a:t>
            </a:r>
            <a:r>
              <a:rPr lang="en-US" sz="3200" dirty="0">
                <a:latin typeface="Titillium Web" panose="00000500000000000000" pitchFamily="2" charset="0"/>
                <a:ea typeface="Times New Roman" panose="02020603050405020304" pitchFamily="18" charset="0"/>
              </a:rPr>
              <a:t>, 2012) suggest that these CO</a:t>
            </a:r>
            <a:r>
              <a:rPr lang="en-US" sz="3200" baseline="-25000" dirty="0">
                <a:latin typeface="Titillium Web" panose="00000500000000000000" pitchFamily="2" charset="0"/>
                <a:ea typeface="Times New Roman" panose="02020603050405020304" pitchFamily="18" charset="0"/>
              </a:rPr>
              <a:t>2</a:t>
            </a:r>
            <a:r>
              <a:rPr lang="en-US" sz="3200" dirty="0">
                <a:latin typeface="Titillium Web" panose="00000500000000000000" pitchFamily="2" charset="0"/>
                <a:ea typeface="Times New Roman" panose="02020603050405020304" pitchFamily="18" charset="0"/>
              </a:rPr>
              <a:t> levels could cause unacceptable impacts.  Thus, risks associated with CO</a:t>
            </a:r>
            <a:r>
              <a:rPr lang="en-US" sz="3200" baseline="-25000" dirty="0">
                <a:latin typeface="Titillium Web" panose="00000500000000000000" pitchFamily="2" charset="0"/>
                <a:ea typeface="Times New Roman" panose="02020603050405020304" pitchFamily="18" charset="0"/>
              </a:rPr>
              <a:t>2</a:t>
            </a:r>
            <a:r>
              <a:rPr lang="en-US" sz="3200" dirty="0">
                <a:latin typeface="Titillium Web" panose="00000500000000000000" pitchFamily="2" charset="0"/>
                <a:ea typeface="Times New Roman" panose="02020603050405020304" pitchFamily="18" charset="0"/>
              </a:rPr>
              <a:t> exposure in the range of 15 to 20mmHg or higher remain an area of debate. Given that the health and performance implications of contingency levels of CO</a:t>
            </a:r>
            <a:r>
              <a:rPr lang="en-US" sz="3200" baseline="-25000" dirty="0">
                <a:latin typeface="Titillium Web" panose="00000500000000000000" pitchFamily="2" charset="0"/>
                <a:ea typeface="Times New Roman" panose="02020603050405020304" pitchFamily="18" charset="0"/>
              </a:rPr>
              <a:t>2</a:t>
            </a:r>
            <a:r>
              <a:rPr lang="en-US" sz="3200" dirty="0">
                <a:latin typeface="Titillium Web" panose="00000500000000000000" pitchFamily="2" charset="0"/>
                <a:ea typeface="Times New Roman" panose="02020603050405020304" pitchFamily="18" charset="0"/>
              </a:rPr>
              <a:t> are uncertain, the overall risk trade associated with design modifications to exploration space suits vs. keeping the current design is unclear.</a:t>
            </a: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endParaRPr lang="en-US" sz="3200" dirty="0">
              <a:latin typeface="Titillium Web" panose="00000500000000000000" pitchFamily="2" charset="0"/>
              <a:ea typeface="Times New Roman" panose="02020603050405020304" pitchFamily="18" charset="0"/>
            </a:endParaRPr>
          </a:p>
          <a:p>
            <a:pPr algn="just"/>
            <a:r>
              <a:rPr lang="en-US" sz="3200" dirty="0">
                <a:latin typeface="Titillium Web" panose="00000500000000000000" pitchFamily="2" charset="0"/>
                <a:ea typeface="Calibri" panose="020F0502020204030204" pitchFamily="34" charset="0"/>
              </a:rPr>
              <a:t>NASA-Standard-3001 Volume 2 Rev D includes a standard for inspired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during nominal suited operations (NASA Space Flight Human-System Standard., 2023). In the absence of a contingency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standard, exploration EVA suits use the upper bound of the nominal PiCO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requirement (15 mmHg) as the contingency requirement. </a:t>
            </a:r>
            <a:endParaRPr lang="en-US" sz="32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18" name="Rectangle 5">
            <a:extLst>
              <a:ext uri="{FF2B5EF4-FFF2-40B4-BE49-F238E27FC236}">
                <a16:creationId xmlns:a16="http://schemas.microsoft.com/office/drawing/2014/main" id="{88133C58-052D-4585-823B-31740DB45AF4}"/>
              </a:ext>
            </a:extLst>
          </p:cNvPr>
          <p:cNvSpPr>
            <a:spLocks noChangeArrowheads="1"/>
          </p:cNvSpPr>
          <p:nvPr/>
        </p:nvSpPr>
        <p:spPr bwMode="auto">
          <a:xfrm>
            <a:off x="690219" y="5677480"/>
            <a:ext cx="8696285" cy="639000"/>
          </a:xfrm>
          <a:prstGeom prst="rect">
            <a:avLst/>
          </a:prstGeom>
          <a:noFill/>
          <a:ln>
            <a:noFill/>
          </a:ln>
          <a:effectLst/>
        </p:spPr>
        <p:txBody>
          <a:bodyPr wrap="none" lIns="111760" tIns="55880" rIns="111760" bIns="55880" anchor="ctr"/>
          <a:lstStyle>
            <a:defPPr>
              <a:defRPr kern="1200"/>
            </a:defPPr>
          </a:lstStyle>
          <a:p>
            <a:pPr defTabSz="3832818"/>
            <a:r>
              <a:rPr lang="en-US" sz="4400" dirty="0">
                <a:solidFill>
                  <a:srgbClr val="235078"/>
                </a:solidFill>
                <a:latin typeface="Amaranth" panose="02000503050000020004" pitchFamily="2" charset="0"/>
              </a:rPr>
              <a:t>Abstract</a:t>
            </a:r>
          </a:p>
        </p:txBody>
      </p:sp>
      <p:sp>
        <p:nvSpPr>
          <p:cNvPr id="230" name="TextBox 229">
            <a:extLst>
              <a:ext uri="{FF2B5EF4-FFF2-40B4-BE49-F238E27FC236}">
                <a16:creationId xmlns:a16="http://schemas.microsoft.com/office/drawing/2014/main" id="{AD2E301E-E7B3-4BB5-B48D-F76D6F65BBE3}"/>
              </a:ext>
            </a:extLst>
          </p:cNvPr>
          <p:cNvSpPr txBox="1"/>
          <p:nvPr/>
        </p:nvSpPr>
        <p:spPr>
          <a:xfrm>
            <a:off x="27238183" y="28492506"/>
            <a:ext cx="12398760" cy="4524315"/>
          </a:xfrm>
          <a:prstGeom prst="rect">
            <a:avLst/>
          </a:prstGeom>
          <a:noFill/>
        </p:spPr>
        <p:txBody>
          <a:bodyPr wrap="square" rtlCol="0">
            <a:spAutoFit/>
          </a:bodyPr>
          <a:lstStyle>
            <a:defPPr>
              <a:defRPr kern="1200"/>
            </a:defPPr>
          </a:lstStyle>
          <a:p>
            <a:pPr algn="just"/>
            <a:r>
              <a:rPr lang="en-US" sz="3200" dirty="0">
                <a:latin typeface="Titillium Web" panose="00000500000000000000" pitchFamily="2" charset="0"/>
                <a:ea typeface="Calibri" panose="020F0502020204030204" pitchFamily="34" charset="0"/>
              </a:rPr>
              <a:t>This study will provide valuable information regarding how various partial pressures of carbon dioxide exposure impact acute cognitive and physical performance, subjective self-reported symptoms, as well as the ability to complete mission objectives. </a:t>
            </a:r>
          </a:p>
          <a:p>
            <a:pPr algn="just"/>
            <a:endParaRPr lang="en-US" sz="3200" dirty="0">
              <a:latin typeface="Titillium Web" panose="00000500000000000000" pitchFamily="2" charset="0"/>
              <a:ea typeface="Calibri" panose="020F0502020204030204" pitchFamily="34" charset="0"/>
            </a:endParaRPr>
          </a:p>
          <a:p>
            <a:pPr algn="just"/>
            <a:r>
              <a:rPr lang="en-US" sz="3200" dirty="0">
                <a:latin typeface="Titillium Web" panose="00000500000000000000" pitchFamily="2" charset="0"/>
                <a:ea typeface="Calibri" panose="020F0502020204030204" pitchFamily="34" charset="0"/>
              </a:rPr>
              <a:t>Furthermore, as this study will include the physiologic, symptomatic, and performance effects of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at nominal partial pressures of PiCO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in addition to contingency levels, this study will also provide data to inform and clarify overall risk of elevated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exposure.</a:t>
            </a:r>
          </a:p>
        </p:txBody>
      </p:sp>
      <p:sp>
        <p:nvSpPr>
          <p:cNvPr id="287" name="TextBox 286">
            <a:extLst>
              <a:ext uri="{FF2B5EF4-FFF2-40B4-BE49-F238E27FC236}">
                <a16:creationId xmlns:a16="http://schemas.microsoft.com/office/drawing/2014/main" id="{2C6E9F3E-3183-4639-8BD4-4D30DDD1A58D}"/>
              </a:ext>
            </a:extLst>
          </p:cNvPr>
          <p:cNvSpPr txBox="1"/>
          <p:nvPr/>
        </p:nvSpPr>
        <p:spPr>
          <a:xfrm>
            <a:off x="27192211" y="34326850"/>
            <a:ext cx="12444732" cy="4282198"/>
          </a:xfrm>
          <a:prstGeom prst="rect">
            <a:avLst/>
          </a:prstGeom>
          <a:noFill/>
        </p:spPr>
        <p:txBody>
          <a:bodyPr wrap="square" rtlCol="0">
            <a:spAutoFit/>
          </a:bodyPr>
          <a:lstStyle>
            <a:defPPr>
              <a:defRPr kern="1200"/>
            </a:defPPr>
          </a:lstStyle>
          <a:p>
            <a:pPr marL="558790" indent="-558790" algn="just">
              <a:lnSpc>
                <a:spcPct val="107000"/>
              </a:lnSpc>
              <a:spcBef>
                <a:spcPts val="0"/>
              </a:spcBef>
              <a:spcAft>
                <a:spcPts val="978"/>
              </a:spcAft>
            </a:pPr>
            <a:r>
              <a:rPr lang="en-US" sz="2000" dirty="0">
                <a:latin typeface="Titillium Web" panose="00000500000000000000" pitchFamily="2" charset="0"/>
                <a:ea typeface="Calibri" panose="020F0502020204030204" pitchFamily="34" charset="0"/>
                <a:cs typeface="Times New Roman" panose="02020603050405020304" pitchFamily="18" charset="0"/>
              </a:rPr>
              <a:t>Cutler, R. G., Robertson, W. G., Herlocher, R. E., McKenzie, F., Ulvedal, J., &amp; Welch, B. E. (1964). Human response to carbon dioxide in the low-pressure, oxygen rich atmosphere. </a:t>
            </a:r>
            <a:r>
              <a:rPr lang="en-US" sz="2000" i="1" dirty="0">
                <a:latin typeface="Titillium Web" panose="00000500000000000000" pitchFamily="2" charset="0"/>
                <a:ea typeface="Calibri" panose="020F0502020204030204" pitchFamily="34" charset="0"/>
                <a:cs typeface="Times New Roman" panose="02020603050405020304" pitchFamily="18" charset="0"/>
              </a:rPr>
              <a:t>Aerospace Med</a:t>
            </a:r>
            <a:r>
              <a:rPr lang="en-US" sz="2000" dirty="0">
                <a:latin typeface="Titillium Web" panose="00000500000000000000" pitchFamily="2" charset="0"/>
                <a:ea typeface="Calibri" panose="020F0502020204030204" pitchFamily="34" charset="0"/>
                <a:cs typeface="Times New Roman" panose="02020603050405020304" pitchFamily="18" charset="0"/>
              </a:rPr>
              <a:t>, 317.</a:t>
            </a:r>
          </a:p>
          <a:p>
            <a:pPr marL="558790" indent="-558790" algn="just">
              <a:lnSpc>
                <a:spcPct val="107000"/>
              </a:lnSpc>
              <a:spcBef>
                <a:spcPts val="0"/>
              </a:spcBef>
              <a:spcAft>
                <a:spcPts val="978"/>
              </a:spcAft>
            </a:pPr>
            <a:r>
              <a:rPr lang="en-US" sz="2000" dirty="0">
                <a:latin typeface="Titillium Web" panose="00000500000000000000" pitchFamily="2" charset="0"/>
                <a:ea typeface="Calibri" panose="020F0502020204030204" pitchFamily="34" charset="0"/>
                <a:cs typeface="Times New Roman" panose="02020603050405020304" pitchFamily="18" charset="0"/>
              </a:rPr>
              <a:t>Glatte, H. A., Motsay, G. J., &amp; Welch, B. E. (1967). Carbon Dioxide Tolerance Studies. </a:t>
            </a:r>
            <a:r>
              <a:rPr lang="en-US" sz="2000" i="1" dirty="0">
                <a:latin typeface="Titillium Web" panose="00000500000000000000" pitchFamily="2" charset="0"/>
                <a:ea typeface="Calibri" panose="020F0502020204030204" pitchFamily="34" charset="0"/>
                <a:cs typeface="Times New Roman" panose="02020603050405020304" pitchFamily="18" charset="0"/>
              </a:rPr>
              <a:t>AD664899, School of Aerospace Medicine, Brooks Air Force Base, TX</a:t>
            </a:r>
            <a:r>
              <a:rPr lang="en-US" sz="2000" dirty="0">
                <a:latin typeface="Titillium Web" panose="00000500000000000000" pitchFamily="2" charset="0"/>
                <a:ea typeface="Calibri" panose="020F0502020204030204" pitchFamily="34" charset="0"/>
                <a:cs typeface="Times New Roman" panose="02020603050405020304" pitchFamily="18" charset="0"/>
              </a:rPr>
              <a:t>.</a:t>
            </a:r>
          </a:p>
          <a:p>
            <a:pPr marL="558790" indent="-558790" algn="just">
              <a:lnSpc>
                <a:spcPct val="107000"/>
              </a:lnSpc>
              <a:spcBef>
                <a:spcPts val="0"/>
              </a:spcBef>
              <a:spcAft>
                <a:spcPts val="978"/>
              </a:spcAft>
            </a:pPr>
            <a:r>
              <a:rPr lang="en-US" sz="2000" dirty="0">
                <a:latin typeface="Titillium Web" panose="00000500000000000000" pitchFamily="2" charset="0"/>
                <a:ea typeface="Calibri" panose="020F0502020204030204" pitchFamily="34" charset="0"/>
                <a:cs typeface="Times New Roman" panose="02020603050405020304" pitchFamily="18" charset="0"/>
              </a:rPr>
              <a:t>Menn, S. J., Sinclair, R. D., &amp; Welch, B. E. (1970). Effect of Inspired PCO2 up to 30 mm Hg on Response of Normal Man to Exercise. </a:t>
            </a:r>
            <a:r>
              <a:rPr lang="en-US" sz="2000" i="1" dirty="0">
                <a:latin typeface="Titillium Web" panose="00000500000000000000" pitchFamily="2" charset="0"/>
                <a:ea typeface="Calibri" panose="020F0502020204030204" pitchFamily="34" charset="0"/>
                <a:cs typeface="Times New Roman" panose="02020603050405020304" pitchFamily="18" charset="0"/>
              </a:rPr>
              <a:t>J Appl Physiol</a:t>
            </a:r>
            <a:r>
              <a:rPr lang="en-US" sz="2000" dirty="0">
                <a:latin typeface="Titillium Web" panose="00000500000000000000" pitchFamily="2" charset="0"/>
                <a:ea typeface="Calibri" panose="020F0502020204030204" pitchFamily="34" charset="0"/>
                <a:cs typeface="Times New Roman" panose="02020603050405020304" pitchFamily="18" charset="0"/>
              </a:rPr>
              <a:t>, 663-671.</a:t>
            </a:r>
          </a:p>
          <a:p>
            <a:pPr marL="558790" indent="-558790" algn="just">
              <a:lnSpc>
                <a:spcPct val="107000"/>
              </a:lnSpc>
              <a:spcBef>
                <a:spcPts val="0"/>
              </a:spcBef>
              <a:spcAft>
                <a:spcPts val="978"/>
              </a:spcAft>
            </a:pPr>
            <a:r>
              <a:rPr lang="en-US" sz="2000" dirty="0">
                <a:latin typeface="Titillium Web" panose="00000500000000000000" pitchFamily="2" charset="0"/>
                <a:ea typeface="Calibri" panose="020F0502020204030204" pitchFamily="34" charset="0"/>
                <a:cs typeface="Times New Roman" panose="02020603050405020304" pitchFamily="18" charset="0"/>
              </a:rPr>
              <a:t>NASA Space Flight Human-System Standard. (2015). </a:t>
            </a:r>
            <a:r>
              <a:rPr lang="en-US" sz="2000" i="1" dirty="0">
                <a:latin typeface="Titillium Web" panose="00000500000000000000" pitchFamily="2" charset="0"/>
                <a:ea typeface="Calibri" panose="020F0502020204030204" pitchFamily="34" charset="0"/>
                <a:cs typeface="Times New Roman" panose="02020603050405020304" pitchFamily="18" charset="0"/>
              </a:rPr>
              <a:t>NASA-STD-3001, VOLUME 1, Crew Health - Rev. D</a:t>
            </a:r>
            <a:r>
              <a:rPr lang="en-US" sz="2000" dirty="0">
                <a:latin typeface="Titillium Web" panose="00000500000000000000" pitchFamily="2" charset="0"/>
                <a:ea typeface="Calibri" panose="020F0502020204030204" pitchFamily="34" charset="0"/>
                <a:cs typeface="Times New Roman" panose="02020603050405020304" pitchFamily="18" charset="0"/>
              </a:rPr>
              <a:t>.</a:t>
            </a:r>
          </a:p>
          <a:p>
            <a:pPr marL="558790" indent="-558790" algn="just">
              <a:lnSpc>
                <a:spcPct val="107000"/>
              </a:lnSpc>
              <a:spcBef>
                <a:spcPts val="0"/>
              </a:spcBef>
              <a:spcAft>
                <a:spcPts val="978"/>
              </a:spcAft>
            </a:pPr>
            <a:r>
              <a:rPr lang="en-US" sz="2000" dirty="0">
                <a:latin typeface="Titillium Web" panose="00000500000000000000" pitchFamily="2" charset="0"/>
                <a:ea typeface="Calibri" panose="020F0502020204030204" pitchFamily="34" charset="0"/>
                <a:cs typeface="Times New Roman" panose="02020603050405020304" pitchFamily="18" charset="0"/>
              </a:rPr>
              <a:t>Norcross, J., Abercromby, A. F., &amp; Alexander, D. (2020). Maximum xEMU CO2 During Emergency Abort. </a:t>
            </a:r>
            <a:r>
              <a:rPr lang="en-US" sz="2000" i="1" dirty="0">
                <a:latin typeface="Titillium Web" panose="00000500000000000000" pitchFamily="2" charset="0"/>
                <a:ea typeface="Calibri" panose="020F0502020204030204" pitchFamily="34" charset="0"/>
                <a:cs typeface="Times New Roman" panose="02020603050405020304" pitchFamily="18" charset="0"/>
              </a:rPr>
              <a:t>Joint BRESCB/SMOCB Forum</a:t>
            </a:r>
            <a:r>
              <a:rPr lang="en-US" sz="2000" dirty="0">
                <a:latin typeface="Titillium Web" panose="00000500000000000000" pitchFamily="2" charset="0"/>
                <a:ea typeface="Calibri" panose="020F0502020204030204" pitchFamily="34" charset="0"/>
                <a:cs typeface="Times New Roman" panose="02020603050405020304" pitchFamily="18" charset="0"/>
              </a:rPr>
              <a:t>.</a:t>
            </a:r>
          </a:p>
          <a:p>
            <a:pPr algn="just"/>
            <a:r>
              <a:rPr lang="en-US" sz="2000" dirty="0">
                <a:latin typeface="Titillium Web" panose="00000500000000000000" pitchFamily="2" charset="0"/>
                <a:ea typeface="Calibri" panose="020F0502020204030204" pitchFamily="34" charset="0"/>
                <a:cs typeface="Times New Roman" panose="02020603050405020304" pitchFamily="18" charset="0"/>
              </a:rPr>
              <a:t>Shykoff, B. E., &amp; Warkander, D. E. (2012). Exercise carbon dioxide (CO2) retention 	</a:t>
            </a:r>
            <a:r>
              <a:rPr lang="en-US" sz="1800" dirty="0">
                <a:latin typeface="Titillium Web" panose="00000500000000000000" pitchFamily="2" charset="0"/>
                <a:ea typeface="Calibri" panose="020F0502020204030204" pitchFamily="34" charset="0"/>
                <a:cs typeface="Times New Roman" panose="02020603050405020304" pitchFamily="18" charset="0"/>
              </a:rPr>
              <a:t>with inhaled CO2 and breathing resistance. </a:t>
            </a:r>
            <a:r>
              <a:rPr lang="en-US" sz="1800" i="1" dirty="0">
                <a:latin typeface="Titillium Web" panose="00000500000000000000" pitchFamily="2" charset="0"/>
                <a:ea typeface="Calibri" panose="020F0502020204030204" pitchFamily="34" charset="0"/>
                <a:cs typeface="Times New Roman" panose="02020603050405020304" pitchFamily="18" charset="0"/>
              </a:rPr>
              <a:t>Undersea Hyperb Med</a:t>
            </a:r>
            <a:r>
              <a:rPr lang="en-US" sz="1800" dirty="0">
                <a:latin typeface="Titillium Web" panose="00000500000000000000" pitchFamily="2" charset="0"/>
                <a:ea typeface="Calibri" panose="020F0502020204030204" pitchFamily="34" charset="0"/>
                <a:cs typeface="Times New Roman" panose="02020603050405020304" pitchFamily="18" charset="0"/>
              </a:rPr>
              <a:t>, 815-828.</a:t>
            </a:r>
            <a:endParaRPr lang="en-US" sz="1800" dirty="0">
              <a:latin typeface="Titillium Web" panose="00000500000000000000" pitchFamily="2" charset="0"/>
              <a:ea typeface="Open Sans" panose="020B0606030504020204" pitchFamily="34" charset="0"/>
              <a:cs typeface="Open Sans" panose="020B0606030504020204" pitchFamily="34" charset="0"/>
            </a:endParaRPr>
          </a:p>
        </p:txBody>
      </p:sp>
      <p:pic>
        <p:nvPicPr>
          <p:cNvPr id="34" name="Picture 1" descr="image001">
            <a:extLst>
              <a:ext uri="{FF2B5EF4-FFF2-40B4-BE49-F238E27FC236}">
                <a16:creationId xmlns:a16="http://schemas.microsoft.com/office/drawing/2014/main" id="{173303E6-F26D-4C11-A68A-140C816DE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5" t="31728" r="2437" b="8567"/>
          <a:stretch/>
        </p:blipFill>
        <p:spPr bwMode="auto">
          <a:xfrm>
            <a:off x="4238167" y="32565135"/>
            <a:ext cx="8701277" cy="313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0BFE9C4-094F-4C50-8B9F-3641D817FC93}"/>
              </a:ext>
            </a:extLst>
          </p:cNvPr>
          <p:cNvPicPr>
            <a:picLocks noChangeAspect="1"/>
          </p:cNvPicPr>
          <p:nvPr/>
        </p:nvPicPr>
        <p:blipFill rotWithShape="1">
          <a:blip r:embed="rId3"/>
          <a:srcRect l="24620" t="34252" r="17445" b="14097"/>
          <a:stretch/>
        </p:blipFill>
        <p:spPr>
          <a:xfrm>
            <a:off x="13956313" y="17123857"/>
            <a:ext cx="12320974" cy="6178779"/>
          </a:xfrm>
          <a:prstGeom prst="rect">
            <a:avLst/>
          </a:prstGeom>
        </p:spPr>
      </p:pic>
      <p:sp>
        <p:nvSpPr>
          <p:cNvPr id="47" name="Text Box 6">
            <a:extLst>
              <a:ext uri="{FF2B5EF4-FFF2-40B4-BE49-F238E27FC236}">
                <a16:creationId xmlns:a16="http://schemas.microsoft.com/office/drawing/2014/main" id="{8BC0DD2B-585B-422B-B878-A524AD5F9C74}"/>
              </a:ext>
            </a:extLst>
          </p:cNvPr>
          <p:cNvSpPr txBox="1">
            <a:spLocks noChangeArrowheads="1"/>
          </p:cNvSpPr>
          <p:nvPr/>
        </p:nvSpPr>
        <p:spPr bwMode="auto">
          <a:xfrm>
            <a:off x="13871449" y="13036297"/>
            <a:ext cx="12490703" cy="405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spcBef>
                <a:spcPts val="0"/>
              </a:spcBef>
              <a:spcAft>
                <a:spcPts val="0"/>
              </a:spcAft>
            </a:pPr>
            <a:r>
              <a:rPr lang="en-US" sz="3200" dirty="0">
                <a:solidFill>
                  <a:srgbClr val="000000"/>
                </a:solidFill>
                <a:latin typeface="Titillium Web" panose="00000500000000000000" pitchFamily="2" charset="0"/>
                <a:ea typeface="Times New Roman" panose="02020603050405020304" pitchFamily="18" charset="0"/>
              </a:rPr>
              <a:t>A hybrid reality EVA simulation environment (APACHE at NASA JSC) will provide a physically and cognitively realistic simulation of a 1-hour contingency EVA walk back, incorporating a passive treadmill, a simulated space suit hard upper torso, and a fully immersive virtual reality simulation (</a:t>
            </a:r>
            <a:r>
              <a:rPr lang="en-US" sz="3200" b="1" dirty="0">
                <a:solidFill>
                  <a:srgbClr val="000000"/>
                </a:solidFill>
                <a:latin typeface="Titillium Web" panose="00000500000000000000" pitchFamily="2" charset="0"/>
                <a:ea typeface="Times New Roman" panose="02020603050405020304" pitchFamily="18" charset="0"/>
              </a:rPr>
              <a:t>see Figure 2</a:t>
            </a:r>
            <a:r>
              <a:rPr lang="en-US" sz="3200" dirty="0">
                <a:solidFill>
                  <a:srgbClr val="000000"/>
                </a:solidFill>
                <a:latin typeface="Titillium Web" panose="00000500000000000000" pitchFamily="2" charset="0"/>
                <a:ea typeface="Times New Roman" panose="02020603050405020304" pitchFamily="18" charset="0"/>
              </a:rPr>
              <a:t>). </a:t>
            </a:r>
            <a:r>
              <a:rPr lang="en-US" sz="3200" dirty="0">
                <a:latin typeface="Titillium Web" panose="00000500000000000000" pitchFamily="2" charset="0"/>
                <a:ea typeface="Calibri" panose="020F0502020204030204" pitchFamily="34" charset="0"/>
              </a:rPr>
              <a:t>Each subject will be exposed to 7 different partial pressures of </a:t>
            </a:r>
            <a:r>
              <a:rPr lang="en-US" sz="3200" b="1" dirty="0">
                <a:latin typeface="Titillium Web" panose="00000500000000000000" pitchFamily="2" charset="0"/>
                <a:ea typeface="Calibri" panose="020F0502020204030204" pitchFamily="34" charset="0"/>
              </a:rPr>
              <a:t>CO</a:t>
            </a:r>
            <a:r>
              <a:rPr lang="en-US" sz="3200" b="1" baseline="-25000" dirty="0">
                <a:latin typeface="Titillium Web" panose="00000500000000000000" pitchFamily="2" charset="0"/>
                <a:ea typeface="Calibri" panose="020F0502020204030204" pitchFamily="34" charset="0"/>
              </a:rPr>
              <a:t>2</a:t>
            </a:r>
            <a:r>
              <a:rPr lang="en-US" sz="3200" b="1" dirty="0">
                <a:latin typeface="Titillium Web" panose="00000500000000000000" pitchFamily="2" charset="0"/>
                <a:ea typeface="Calibri" panose="020F0502020204030204" pitchFamily="34" charset="0"/>
              </a:rPr>
              <a:t> (0, 5, 10, 15, 20, 25, 30 mmHg) for 1 hour,</a:t>
            </a:r>
            <a:r>
              <a:rPr lang="en-US" sz="3200" dirty="0">
                <a:latin typeface="Titillium Web" panose="00000500000000000000" pitchFamily="2" charset="0"/>
                <a:ea typeface="Calibri" panose="020F0502020204030204" pitchFamily="34" charset="0"/>
              </a:rPr>
              <a:t> each on a different day to provide sufficient time for washout of exposure. </a:t>
            </a:r>
            <a:endParaRPr lang="en-US" sz="3200" dirty="0">
              <a:solidFill>
                <a:srgbClr val="000000"/>
              </a:solidFill>
              <a:latin typeface="Titillium Web" panose="00000500000000000000" pitchFamily="2" charset="0"/>
              <a:ea typeface="Times New Roman" panose="02020603050405020304" pitchFamily="18" charset="0"/>
            </a:endParaRPr>
          </a:p>
        </p:txBody>
      </p:sp>
      <p:sp>
        <p:nvSpPr>
          <p:cNvPr id="14" name="TextBox 13">
            <a:extLst>
              <a:ext uri="{FF2B5EF4-FFF2-40B4-BE49-F238E27FC236}">
                <a16:creationId xmlns:a16="http://schemas.microsoft.com/office/drawing/2014/main" id="{0C39E8BB-A011-4270-9A9B-A80691C304D4}"/>
              </a:ext>
            </a:extLst>
          </p:cNvPr>
          <p:cNvSpPr txBox="1"/>
          <p:nvPr/>
        </p:nvSpPr>
        <p:spPr>
          <a:xfrm>
            <a:off x="592005" y="32317779"/>
            <a:ext cx="3547949" cy="3693319"/>
          </a:xfrm>
          <a:prstGeom prst="rect">
            <a:avLst/>
          </a:prstGeom>
          <a:noFill/>
        </p:spPr>
        <p:txBody>
          <a:bodyPr wrap="square" rtlCol="0">
            <a:spAutoFit/>
          </a:bodyPr>
          <a:lstStyle/>
          <a:p>
            <a:pPr algn="just"/>
            <a:r>
              <a:rPr lang="en-US" sz="2600" b="1" u="sng" dirty="0">
                <a:latin typeface="Titillium Web" panose="00000500000000000000" pitchFamily="2" charset="0"/>
              </a:rPr>
              <a:t>Figure 1</a:t>
            </a:r>
            <a:r>
              <a:rPr lang="en-US" sz="2600" dirty="0">
                <a:latin typeface="Titillium Web" panose="00000500000000000000" pitchFamily="2" charset="0"/>
              </a:rPr>
              <a:t>: Computational Fluid Dynamics modeling of helmet airflow with purge valve open demonstrating turbulent airflow at various metabolic rates (BTU/</a:t>
            </a:r>
            <a:r>
              <a:rPr lang="en-US" sz="2600" dirty="0" err="1">
                <a:latin typeface="Titillium Web" panose="00000500000000000000" pitchFamily="2" charset="0"/>
              </a:rPr>
              <a:t>hr</a:t>
            </a:r>
            <a:r>
              <a:rPr lang="en-US" sz="2600" dirty="0">
                <a:latin typeface="Titillium Web" panose="00000500000000000000" pitchFamily="2" charset="0"/>
              </a:rPr>
              <a:t>). (Credit: Norcross, et. al.; 2020)</a:t>
            </a:r>
          </a:p>
        </p:txBody>
      </p:sp>
      <p:sp>
        <p:nvSpPr>
          <p:cNvPr id="19" name="TextBox 18">
            <a:extLst>
              <a:ext uri="{FF2B5EF4-FFF2-40B4-BE49-F238E27FC236}">
                <a16:creationId xmlns:a16="http://schemas.microsoft.com/office/drawing/2014/main" id="{3CC5E677-C7D9-4319-8529-2E722652F67B}"/>
              </a:ext>
            </a:extLst>
          </p:cNvPr>
          <p:cNvSpPr txBox="1"/>
          <p:nvPr/>
        </p:nvSpPr>
        <p:spPr>
          <a:xfrm>
            <a:off x="27206736" y="10117271"/>
            <a:ext cx="12138952" cy="1292662"/>
          </a:xfrm>
          <a:prstGeom prst="rect">
            <a:avLst/>
          </a:prstGeom>
          <a:noFill/>
        </p:spPr>
        <p:txBody>
          <a:bodyPr wrap="square" rtlCol="0">
            <a:spAutoFit/>
          </a:bodyPr>
          <a:lstStyle/>
          <a:p>
            <a:pPr algn="just"/>
            <a:r>
              <a:rPr lang="en-US" sz="2600" b="1" u="sng" dirty="0">
                <a:latin typeface="Titillium Web" panose="00000500000000000000" pitchFamily="2" charset="0"/>
              </a:rPr>
              <a:t>Figure 4: </a:t>
            </a:r>
            <a:r>
              <a:rPr lang="en-US" sz="2600" dirty="0">
                <a:latin typeface="Titillium Web" panose="00000500000000000000" pitchFamily="2" charset="0"/>
              </a:rPr>
              <a:t>Screen shot of virtual reality heads-up display demonstrating the lunar environment with an example Digit Symbol Substitution Test superimposed. Insets: red/green light reaction time tests and nominal heads-up telemetry display.</a:t>
            </a:r>
          </a:p>
        </p:txBody>
      </p:sp>
      <p:sp>
        <p:nvSpPr>
          <p:cNvPr id="45" name="TextBox 44">
            <a:extLst>
              <a:ext uri="{FF2B5EF4-FFF2-40B4-BE49-F238E27FC236}">
                <a16:creationId xmlns:a16="http://schemas.microsoft.com/office/drawing/2014/main" id="{0FD5874F-5911-4EA5-88AE-B8DA89243B98}"/>
              </a:ext>
            </a:extLst>
          </p:cNvPr>
          <p:cNvSpPr txBox="1"/>
          <p:nvPr/>
        </p:nvSpPr>
        <p:spPr>
          <a:xfrm>
            <a:off x="13956313" y="23432754"/>
            <a:ext cx="12320974" cy="1692771"/>
          </a:xfrm>
          <a:prstGeom prst="rect">
            <a:avLst/>
          </a:prstGeom>
          <a:noFill/>
        </p:spPr>
        <p:txBody>
          <a:bodyPr wrap="square" rtlCol="0">
            <a:spAutoFit/>
          </a:bodyPr>
          <a:lstStyle/>
          <a:p>
            <a:pPr algn="just"/>
            <a:r>
              <a:rPr lang="en-US" sz="2600" b="1" u="sng" dirty="0">
                <a:latin typeface="Titillium Web" panose="00000500000000000000" pitchFamily="2" charset="0"/>
              </a:rPr>
              <a:t>Figure 2: </a:t>
            </a:r>
            <a:r>
              <a:rPr lang="en-US" sz="2600" dirty="0">
                <a:latin typeface="Titillium Web" panose="00000500000000000000" pitchFamily="2" charset="0"/>
              </a:rPr>
              <a:t>Perspective view of the virtual reality simulated lunar terrain of Shackleton Crater showing the traverse starting point and lunar lander destination. Inset: Test subject walking on the treadmill, fully donned with the thermal base layer, simulated space suit hard upper torso, mask with breathing system, and virtual reality headset.</a:t>
            </a:r>
          </a:p>
        </p:txBody>
      </p:sp>
      <p:pic>
        <p:nvPicPr>
          <p:cNvPr id="44" name="Picture 2">
            <a:extLst>
              <a:ext uri="{FF2B5EF4-FFF2-40B4-BE49-F238E27FC236}">
                <a16:creationId xmlns:a16="http://schemas.microsoft.com/office/drawing/2014/main" id="{6B27B9CC-D1BF-4065-A1E8-D235B9D54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060" y="393681"/>
            <a:ext cx="662580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Symbols of NASA | NASA">
            <a:extLst>
              <a:ext uri="{FF2B5EF4-FFF2-40B4-BE49-F238E27FC236}">
                <a16:creationId xmlns:a16="http://schemas.microsoft.com/office/drawing/2014/main" id="{1CF22A40-FB2F-4E1D-9348-453A1F19B16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549" r="25145"/>
          <a:stretch/>
        </p:blipFill>
        <p:spPr bwMode="auto">
          <a:xfrm>
            <a:off x="34974665" y="169523"/>
            <a:ext cx="4783341" cy="46615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EA1E7C-02C1-D3F1-96BE-C04912A32788}"/>
              </a:ext>
            </a:extLst>
          </p:cNvPr>
          <p:cNvSpPr txBox="1"/>
          <p:nvPr/>
        </p:nvSpPr>
        <p:spPr>
          <a:xfrm>
            <a:off x="13843214" y="36419196"/>
            <a:ext cx="12490704" cy="2092881"/>
          </a:xfrm>
          <a:prstGeom prst="rect">
            <a:avLst/>
          </a:prstGeom>
          <a:noFill/>
        </p:spPr>
        <p:txBody>
          <a:bodyPr wrap="square" rtlCol="0">
            <a:spAutoFit/>
          </a:bodyPr>
          <a:lstStyle/>
          <a:p>
            <a:pPr algn="just"/>
            <a:r>
              <a:rPr lang="en-US" sz="2600" b="1" dirty="0">
                <a:latin typeface="Titillium Web"/>
              </a:rPr>
              <a:t>Figure 3: </a:t>
            </a:r>
            <a:r>
              <a:rPr lang="en-US" sz="2600" dirty="0">
                <a:latin typeface="Titillium Web"/>
              </a:rPr>
              <a:t>Conveys a single experimental protocol timeline within showing pre-exposure data collection, 1-hour CO2 intervention, and 1-hour post data collection. The first hour of the protocol (in green) requires subjects to ambulate at a defined pace corresponding to an individualized fixed metabolic workload while breathing elevated CO</a:t>
            </a:r>
            <a:r>
              <a:rPr lang="en-US" sz="2600" baseline="-25000" dirty="0">
                <a:latin typeface="Titillium Web"/>
              </a:rPr>
              <a:t>2</a:t>
            </a:r>
            <a:r>
              <a:rPr lang="en-US" sz="2600" dirty="0">
                <a:latin typeface="Titillium Web"/>
              </a:rPr>
              <a:t>. The second hour of the protocol (in yellow) will collect measures during a recovery period. </a:t>
            </a:r>
            <a:endParaRPr lang="en-US" sz="9600" dirty="0"/>
          </a:p>
        </p:txBody>
      </p:sp>
      <p:pic>
        <p:nvPicPr>
          <p:cNvPr id="4" name="Picture 3" descr="A person in a garment&#10;&#10;Description automatically generated with low confidence">
            <a:extLst>
              <a:ext uri="{FF2B5EF4-FFF2-40B4-BE49-F238E27FC236}">
                <a16:creationId xmlns:a16="http://schemas.microsoft.com/office/drawing/2014/main" id="{769D1B69-1242-4326-925F-E0E471C48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04397" y="17158364"/>
            <a:ext cx="4072890" cy="5430519"/>
          </a:xfrm>
          <a:prstGeom prst="rect">
            <a:avLst/>
          </a:prstGeom>
          <a:ln w="38100">
            <a:solidFill>
              <a:schemeClr val="bg1"/>
            </a:solidFill>
          </a:ln>
        </p:spPr>
      </p:pic>
      <p:grpSp>
        <p:nvGrpSpPr>
          <p:cNvPr id="8" name="Group 7">
            <a:extLst>
              <a:ext uri="{FF2B5EF4-FFF2-40B4-BE49-F238E27FC236}">
                <a16:creationId xmlns:a16="http://schemas.microsoft.com/office/drawing/2014/main" id="{3B6A6E69-E92D-40EC-2294-DA023D4ED86D}"/>
              </a:ext>
            </a:extLst>
          </p:cNvPr>
          <p:cNvGrpSpPr/>
          <p:nvPr/>
        </p:nvGrpSpPr>
        <p:grpSpPr>
          <a:xfrm>
            <a:off x="27230799" y="5758906"/>
            <a:ext cx="12164666" cy="4289980"/>
            <a:chOff x="27137084" y="5772727"/>
            <a:chExt cx="12164666" cy="4289980"/>
          </a:xfrm>
        </p:grpSpPr>
        <p:pic>
          <p:nvPicPr>
            <p:cNvPr id="24" name="Picture 23" descr="Machine generated alternative text:&#10;S Partlys ">
              <a:extLst>
                <a:ext uri="{FF2B5EF4-FFF2-40B4-BE49-F238E27FC236}">
                  <a16:creationId xmlns:a16="http://schemas.microsoft.com/office/drawing/2014/main" id="{2CF434ED-3DAF-4ACA-8562-C5EE89087B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67" t="32756" b="5754"/>
            <a:stretch/>
          </p:blipFill>
          <p:spPr bwMode="auto">
            <a:xfrm>
              <a:off x="28779266" y="5772727"/>
              <a:ext cx="10522484" cy="4282198"/>
            </a:xfrm>
            <a:prstGeom prst="rect">
              <a:avLst/>
            </a:prstGeom>
            <a:noFill/>
            <a:ln>
              <a:noFill/>
            </a:ln>
          </p:spPr>
        </p:pic>
        <p:pic>
          <p:nvPicPr>
            <p:cNvPr id="20" name="Picture 19">
              <a:extLst>
                <a:ext uri="{FF2B5EF4-FFF2-40B4-BE49-F238E27FC236}">
                  <a16:creationId xmlns:a16="http://schemas.microsoft.com/office/drawing/2014/main" id="{ECCA8A4F-DF97-2499-2A68-58074BD374FB}"/>
                </a:ext>
              </a:extLst>
            </p:cNvPr>
            <p:cNvPicPr>
              <a:picLocks noChangeAspect="1"/>
            </p:cNvPicPr>
            <p:nvPr/>
          </p:nvPicPr>
          <p:blipFill>
            <a:blip r:embed="rId8"/>
            <a:stretch>
              <a:fillRect/>
            </a:stretch>
          </p:blipFill>
          <p:spPr>
            <a:xfrm>
              <a:off x="27137085" y="5781851"/>
              <a:ext cx="1770186" cy="2126072"/>
            </a:xfrm>
            <a:prstGeom prst="rect">
              <a:avLst/>
            </a:prstGeom>
            <a:ln w="12700">
              <a:solidFill>
                <a:schemeClr val="bg1"/>
              </a:solidFill>
            </a:ln>
          </p:spPr>
        </p:pic>
        <p:pic>
          <p:nvPicPr>
            <p:cNvPr id="22" name="Picture 21">
              <a:extLst>
                <a:ext uri="{FF2B5EF4-FFF2-40B4-BE49-F238E27FC236}">
                  <a16:creationId xmlns:a16="http://schemas.microsoft.com/office/drawing/2014/main" id="{FA5DF164-EA3B-FC8C-9246-AEF50573FA13}"/>
                </a:ext>
              </a:extLst>
            </p:cNvPr>
            <p:cNvPicPr>
              <a:picLocks noChangeAspect="1"/>
            </p:cNvPicPr>
            <p:nvPr/>
          </p:nvPicPr>
          <p:blipFill>
            <a:blip r:embed="rId9"/>
            <a:stretch>
              <a:fillRect/>
            </a:stretch>
          </p:blipFill>
          <p:spPr>
            <a:xfrm>
              <a:off x="27137084" y="7974142"/>
              <a:ext cx="1770186" cy="2088565"/>
            </a:xfrm>
            <a:prstGeom prst="rect">
              <a:avLst/>
            </a:prstGeom>
            <a:ln w="12700">
              <a:solidFill>
                <a:schemeClr val="bg1"/>
              </a:solidFill>
            </a:ln>
          </p:spPr>
        </p:pic>
      </p:grpSp>
      <p:sp>
        <p:nvSpPr>
          <p:cNvPr id="26" name="Text Box 6">
            <a:extLst>
              <a:ext uri="{FF2B5EF4-FFF2-40B4-BE49-F238E27FC236}">
                <a16:creationId xmlns:a16="http://schemas.microsoft.com/office/drawing/2014/main" id="{A104221B-A60B-8F9D-AE65-C7678565126C}"/>
              </a:ext>
            </a:extLst>
          </p:cNvPr>
          <p:cNvSpPr txBox="1">
            <a:spLocks noChangeArrowheads="1"/>
          </p:cNvSpPr>
          <p:nvPr/>
        </p:nvSpPr>
        <p:spPr bwMode="auto">
          <a:xfrm>
            <a:off x="13946435" y="25430073"/>
            <a:ext cx="12340730" cy="405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r>
              <a:rPr lang="en-US" sz="3200" dirty="0">
                <a:latin typeface="Titillium Web"/>
                <a:ea typeface="Open Sans"/>
              </a:rPr>
              <a:t>Subjects walk on a passive treadmill in VR for 1 hour at a predetermined </a:t>
            </a:r>
            <a:r>
              <a:rPr lang="en-US" sz="3200" dirty="0">
                <a:latin typeface="Titillium Web"/>
                <a:ea typeface="Open Sans"/>
                <a:cs typeface="Arial"/>
              </a:rPr>
              <a:t>pace while breathing one of seven concentrations of carbon dioxide and ambient air mixture. </a:t>
            </a:r>
            <a:r>
              <a:rPr lang="en-US" sz="3200" dirty="0">
                <a:latin typeface="Titillium Web"/>
                <a:ea typeface="Calibri" panose="020F0502020204030204" pitchFamily="34" charset="0"/>
              </a:rPr>
              <a:t>During the 1 hour of exposure, the subjects will breathe 21% oxygen compressed air (+CO</a:t>
            </a:r>
            <a:r>
              <a:rPr lang="en-US" sz="3200" baseline="-25000" dirty="0">
                <a:latin typeface="Titillium Web"/>
                <a:ea typeface="Calibri" panose="020F0502020204030204" pitchFamily="34" charset="0"/>
              </a:rPr>
              <a:t>2</a:t>
            </a:r>
            <a:r>
              <a:rPr lang="en-US" sz="3200" dirty="0">
                <a:latin typeface="Titillium Web"/>
                <a:ea typeface="Calibri" panose="020F0502020204030204" pitchFamily="34" charset="0"/>
              </a:rPr>
              <a:t>) via oronasal facemask at sea-level pressure.</a:t>
            </a:r>
            <a:r>
              <a:rPr lang="en-US" sz="3200" dirty="0">
                <a:latin typeface="Titillium Web"/>
                <a:ea typeface="Open Sans"/>
                <a:cs typeface="Arial"/>
              </a:rPr>
              <a:t> Physiological, cognitive, and self-reported symptom data are collected continuously or every 10 minutes. After the hour, subjects recover for 1 hour and self-report CO</a:t>
            </a:r>
            <a:r>
              <a:rPr lang="en-US" sz="3200" baseline="-25000" dirty="0">
                <a:latin typeface="Titillium Web"/>
                <a:ea typeface="Open Sans"/>
                <a:cs typeface="Arial"/>
              </a:rPr>
              <a:t>2</a:t>
            </a:r>
            <a:r>
              <a:rPr lang="en-US" sz="3200" dirty="0">
                <a:latin typeface="Titillium Web"/>
                <a:ea typeface="Open Sans"/>
                <a:cs typeface="Arial"/>
              </a:rPr>
              <a:t> symptoms every 10 minutes </a:t>
            </a:r>
            <a:r>
              <a:rPr lang="en-US" sz="3200" b="1" dirty="0">
                <a:latin typeface="Titillium Web"/>
                <a:ea typeface="Open Sans"/>
                <a:cs typeface="Arial"/>
              </a:rPr>
              <a:t>(Figure 3)</a:t>
            </a:r>
            <a:r>
              <a:rPr lang="en-US" sz="3200" dirty="0">
                <a:latin typeface="Titillium Web"/>
                <a:ea typeface="Open Sans"/>
                <a:cs typeface="Arial"/>
              </a:rPr>
              <a:t>.</a:t>
            </a:r>
            <a:endParaRPr lang="en-US" sz="9600" dirty="0">
              <a:latin typeface="Titillium Web"/>
              <a:ea typeface="Open Sans"/>
            </a:endParaRPr>
          </a:p>
        </p:txBody>
      </p:sp>
      <p:sp>
        <p:nvSpPr>
          <p:cNvPr id="3" name="Text Placeholder 16">
            <a:extLst>
              <a:ext uri="{FF2B5EF4-FFF2-40B4-BE49-F238E27FC236}">
                <a16:creationId xmlns:a16="http://schemas.microsoft.com/office/drawing/2014/main" id="{A761D5E1-0681-5A87-4D1A-FF441B9C463A}"/>
              </a:ext>
            </a:extLst>
          </p:cNvPr>
          <p:cNvSpPr txBox="1"/>
          <p:nvPr/>
        </p:nvSpPr>
        <p:spPr>
          <a:xfrm>
            <a:off x="5679892" y="3152614"/>
            <a:ext cx="30116943" cy="1874018"/>
          </a:xfrm>
          <a:prstGeom prst="rect">
            <a:avLst/>
          </a:prstGeom>
        </p:spPr>
        <p:txBody>
          <a:bodyPr wrap="square" lIns="104309" tIns="52155" rIns="104309" bIns="52155">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lnSpc>
                <a:spcPct val="107000"/>
              </a:lnSpc>
              <a:spcBef>
                <a:spcPts val="0"/>
              </a:spcBef>
              <a:spcAft>
                <a:spcPts val="0"/>
              </a:spcAft>
            </a:pP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A. Garbino</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1</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B. Siders</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2</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N. Keller</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3</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R. Scully</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3</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B. Levine</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4</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T. Babb</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4</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J. Pawelczyk</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5</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M. Basner</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6</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A. Baughman</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1</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K. Marshall-Goebel</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7</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A. Abercromby</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7</a:t>
            </a:r>
            <a:endPar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endParaRPr>
          </a:p>
          <a:p>
            <a:pPr algn="ctr">
              <a:lnSpc>
                <a:spcPct val="107000"/>
              </a:lnSpc>
              <a:spcBef>
                <a:spcPts val="0"/>
              </a:spcBef>
              <a:spcAft>
                <a:spcPts val="0"/>
              </a:spcAft>
            </a:pP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1</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GeoControl Systems; </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2</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Aegis Aerospace, Inc; </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3</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KBR; </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4</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University of Texas Southwestern; </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5</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Penn State University;</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 </a:t>
            </a:r>
          </a:p>
          <a:p>
            <a:pPr algn="ctr">
              <a:lnSpc>
                <a:spcPct val="107000"/>
              </a:lnSpc>
              <a:spcBef>
                <a:spcPts val="0"/>
              </a:spcBef>
              <a:spcAft>
                <a:spcPts val="0"/>
              </a:spcAft>
            </a:pP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6</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University of Pennsylvania; </a:t>
            </a:r>
            <a:r>
              <a:rPr lang="en-US" sz="3600" baseline="300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7</a:t>
            </a:r>
            <a:r>
              <a:rPr lang="en-US" sz="3600" dirty="0">
                <a:solidFill>
                  <a:schemeClr val="bg1"/>
                </a:solidFill>
                <a:latin typeface="Titillium Web" panose="00000500000000000000" pitchFamily="2" charset="0"/>
                <a:ea typeface="Calibri" panose="020F0502020204030204" pitchFamily="34" charset="0"/>
                <a:cs typeface="Times New Roman" panose="02020603050405020304" pitchFamily="18" charset="0"/>
              </a:rPr>
              <a:t>NASA Johnson Space Center</a:t>
            </a:r>
          </a:p>
        </p:txBody>
      </p:sp>
      <p:sp>
        <p:nvSpPr>
          <p:cNvPr id="7" name="TextBox 6">
            <a:extLst>
              <a:ext uri="{FF2B5EF4-FFF2-40B4-BE49-F238E27FC236}">
                <a16:creationId xmlns:a16="http://schemas.microsoft.com/office/drawing/2014/main" id="{7ADA612E-5A29-C42A-7B42-2105C0B4991B}"/>
              </a:ext>
            </a:extLst>
          </p:cNvPr>
          <p:cNvSpPr txBox="1"/>
          <p:nvPr/>
        </p:nvSpPr>
        <p:spPr>
          <a:xfrm>
            <a:off x="30481999" y="38587574"/>
            <a:ext cx="9172762" cy="416268"/>
          </a:xfrm>
          <a:prstGeom prst="rect">
            <a:avLst/>
          </a:prstGeom>
          <a:noFill/>
        </p:spPr>
        <p:txBody>
          <a:bodyPr wrap="square" rtlCol="0">
            <a:spAutoFit/>
          </a:bodyPr>
          <a:lstStyle>
            <a:defPPr>
              <a:defRPr kern="1200"/>
            </a:defPPr>
          </a:lstStyle>
          <a:p>
            <a:pPr marL="558790" indent="-558790" algn="r">
              <a:lnSpc>
                <a:spcPct val="107000"/>
              </a:lnSpc>
              <a:spcBef>
                <a:spcPts val="0"/>
              </a:spcBef>
              <a:spcAft>
                <a:spcPts val="978"/>
              </a:spcAft>
            </a:pPr>
            <a:r>
              <a:rPr lang="en-US" sz="2000" dirty="0">
                <a:latin typeface="Titillium Web" panose="00000500000000000000" pitchFamily="2" charset="0"/>
                <a:ea typeface="Calibri" panose="020F0502020204030204" pitchFamily="34" charset="0"/>
                <a:cs typeface="Times New Roman" panose="02020603050405020304" pitchFamily="18" charset="0"/>
              </a:rPr>
              <a:t>This study is funded by the NASA Human Research Program</a:t>
            </a:r>
            <a:endParaRPr lang="en-US" sz="1800" dirty="0">
              <a:latin typeface="Titillium Web" panose="00000500000000000000" pitchFamily="2" charset="0"/>
              <a:ea typeface="Open Sans" panose="020B0606030504020204" pitchFamily="34" charset="0"/>
              <a:cs typeface="Open Sans" panose="020B0606030504020204" pitchFamily="34" charset="0"/>
            </a:endParaRPr>
          </a:p>
        </p:txBody>
      </p:sp>
      <p:sp>
        <p:nvSpPr>
          <p:cNvPr id="23" name="Text Box 6">
            <a:extLst>
              <a:ext uri="{FF2B5EF4-FFF2-40B4-BE49-F238E27FC236}">
                <a16:creationId xmlns:a16="http://schemas.microsoft.com/office/drawing/2014/main" id="{F5330C55-D384-FEAF-E338-01EE85A0E5C7}"/>
              </a:ext>
            </a:extLst>
          </p:cNvPr>
          <p:cNvSpPr txBox="1">
            <a:spLocks noChangeArrowheads="1"/>
          </p:cNvSpPr>
          <p:nvPr/>
        </p:nvSpPr>
        <p:spPr bwMode="auto">
          <a:xfrm>
            <a:off x="27146239" y="11614169"/>
            <a:ext cx="12490704" cy="1088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1760" tIns="55880" rIns="111760" bIns="558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a:spcBef>
                <a:spcPts val="0"/>
              </a:spcBef>
              <a:spcAft>
                <a:spcPts val="0"/>
              </a:spcAft>
            </a:pPr>
            <a:r>
              <a:rPr lang="en-US" sz="3200" dirty="0">
                <a:latin typeface="Titillium Web" panose="00000500000000000000" pitchFamily="2" charset="0"/>
                <a:ea typeface="Calibri" panose="020F0502020204030204" pitchFamily="34" charset="0"/>
              </a:rPr>
              <a:t>This study will be conducted using a total of </a:t>
            </a:r>
            <a:r>
              <a:rPr lang="en-US" sz="3200" b="1" dirty="0">
                <a:latin typeface="Titillium Web" panose="00000500000000000000" pitchFamily="2" charset="0"/>
                <a:ea typeface="Calibri" panose="020F0502020204030204" pitchFamily="34" charset="0"/>
              </a:rPr>
              <a:t>15 subjects</a:t>
            </a:r>
            <a:r>
              <a:rPr lang="en-US" sz="3200" dirty="0">
                <a:latin typeface="Titillium Web" panose="00000500000000000000" pitchFamily="2" charset="0"/>
                <a:ea typeface="Calibri" panose="020F0502020204030204" pitchFamily="34" charset="0"/>
              </a:rPr>
              <a:t>. The order in which subjects are exposed to each of the different carbon dioxide partial pressures will be randomized and the subjects will be blinded to the CO</a:t>
            </a:r>
            <a:r>
              <a:rPr lang="en-US" sz="3200" baseline="-25000" dirty="0">
                <a:latin typeface="Titillium Web" panose="00000500000000000000" pitchFamily="2" charset="0"/>
                <a:ea typeface="Calibri" panose="020F0502020204030204" pitchFamily="34" charset="0"/>
              </a:rPr>
              <a:t>2</a:t>
            </a:r>
            <a:r>
              <a:rPr lang="en-US" sz="3200" dirty="0">
                <a:latin typeface="Titillium Web" panose="00000500000000000000" pitchFamily="2" charset="0"/>
                <a:ea typeface="Calibri" panose="020F0502020204030204" pitchFamily="34" charset="0"/>
              </a:rPr>
              <a:t> levels.​</a:t>
            </a:r>
          </a:p>
          <a:p>
            <a:pPr algn="just">
              <a:spcBef>
                <a:spcPts val="0"/>
              </a:spcBef>
              <a:spcAft>
                <a:spcPts val="0"/>
              </a:spcAft>
            </a:pPr>
            <a:endParaRPr lang="en-US" sz="3200" dirty="0">
              <a:solidFill>
                <a:srgbClr val="000000"/>
              </a:solidFill>
              <a:latin typeface="Titillium Web" panose="00000500000000000000" pitchFamily="2" charset="0"/>
              <a:ea typeface="Times New Roman" panose="02020603050405020304" pitchFamily="18" charset="0"/>
            </a:endParaRPr>
          </a:p>
          <a:p>
            <a:pPr algn="just">
              <a:spcBef>
                <a:spcPts val="0"/>
              </a:spcBef>
              <a:spcAft>
                <a:spcPts val="0"/>
              </a:spcAft>
            </a:pPr>
            <a:r>
              <a:rPr lang="en-US" sz="3200" dirty="0">
                <a:solidFill>
                  <a:srgbClr val="000000"/>
                </a:solidFill>
                <a:latin typeface="Titillium Web" panose="00000500000000000000" pitchFamily="2" charset="0"/>
                <a:ea typeface="Times New Roman" panose="02020603050405020304" pitchFamily="18" charset="0"/>
              </a:rPr>
              <a:t>Cognitive performance will be quantified using the Digit Symbol Substitution Test (</a:t>
            </a:r>
            <a:r>
              <a:rPr lang="en-US" sz="3200" dirty="0" err="1">
                <a:solidFill>
                  <a:srgbClr val="000000"/>
                </a:solidFill>
                <a:latin typeface="Titillium Web" panose="00000500000000000000" pitchFamily="2" charset="0"/>
                <a:ea typeface="Times New Roman" panose="02020603050405020304" pitchFamily="18" charset="0"/>
              </a:rPr>
              <a:t>Basner</a:t>
            </a:r>
            <a:r>
              <a:rPr lang="en-US" sz="3200" dirty="0">
                <a:solidFill>
                  <a:srgbClr val="000000"/>
                </a:solidFill>
                <a:latin typeface="Titillium Web" panose="00000500000000000000" pitchFamily="2" charset="0"/>
                <a:ea typeface="Times New Roman" panose="02020603050405020304" pitchFamily="18" charset="0"/>
              </a:rPr>
              <a:t>, et al., 2015, </a:t>
            </a:r>
            <a:r>
              <a:rPr lang="en-US" sz="3200" b="1" dirty="0">
                <a:solidFill>
                  <a:srgbClr val="000000"/>
                </a:solidFill>
                <a:latin typeface="Titillium Web" panose="00000500000000000000" pitchFamily="2" charset="0"/>
                <a:ea typeface="Times New Roman" panose="02020603050405020304" pitchFamily="18" charset="0"/>
              </a:rPr>
              <a:t>see Figure 4</a:t>
            </a:r>
            <a:r>
              <a:rPr lang="en-US" sz="3200" dirty="0">
                <a:solidFill>
                  <a:srgbClr val="000000"/>
                </a:solidFill>
                <a:latin typeface="Titillium Web" panose="00000500000000000000" pitchFamily="2" charset="0"/>
                <a:ea typeface="Times New Roman" panose="02020603050405020304" pitchFamily="18" charset="0"/>
              </a:rPr>
              <a:t>), and operationally relevant measures of functional task performance embedded within the APACHE environment (Wusk, Abercromby, &amp; Gabler, 2019). Physical performance will be measured by evaluating the distance translated. Additionally, metabolic (VO</a:t>
            </a:r>
            <a:r>
              <a:rPr lang="en-US" sz="3200" baseline="-25000" dirty="0">
                <a:solidFill>
                  <a:srgbClr val="000000"/>
                </a:solidFill>
                <a:latin typeface="Titillium Web" panose="00000500000000000000" pitchFamily="2" charset="0"/>
                <a:ea typeface="Times New Roman" panose="02020603050405020304" pitchFamily="18" charset="0"/>
              </a:rPr>
              <a:t>2</a:t>
            </a:r>
            <a:r>
              <a:rPr lang="en-US" sz="3200" dirty="0">
                <a:solidFill>
                  <a:srgbClr val="000000"/>
                </a:solidFill>
                <a:latin typeface="Titillium Web" panose="00000500000000000000" pitchFamily="2" charset="0"/>
                <a:ea typeface="Times New Roman" panose="02020603050405020304" pitchFamily="18" charset="0"/>
              </a:rPr>
              <a:t>, VCO</a:t>
            </a:r>
            <a:r>
              <a:rPr lang="en-US" sz="3200" baseline="-25000" dirty="0">
                <a:solidFill>
                  <a:srgbClr val="000000"/>
                </a:solidFill>
                <a:latin typeface="Titillium Web" panose="00000500000000000000" pitchFamily="2" charset="0"/>
                <a:ea typeface="Times New Roman" panose="02020603050405020304" pitchFamily="18" charset="0"/>
              </a:rPr>
              <a:t>2</a:t>
            </a:r>
            <a:r>
              <a:rPr lang="en-US" sz="3200" dirty="0">
                <a:solidFill>
                  <a:srgbClr val="000000"/>
                </a:solidFill>
                <a:latin typeface="Titillium Web" panose="00000500000000000000" pitchFamily="2" charset="0"/>
                <a:ea typeface="Times New Roman" panose="02020603050405020304" pitchFamily="18" charset="0"/>
              </a:rPr>
              <a:t>, VE, RER, etc.), heart rate, transcutaneous CO</a:t>
            </a:r>
            <a:r>
              <a:rPr lang="en-US" sz="3200" baseline="-25000" dirty="0">
                <a:solidFill>
                  <a:srgbClr val="000000"/>
                </a:solidFill>
                <a:latin typeface="Titillium Web" panose="00000500000000000000" pitchFamily="2" charset="0"/>
                <a:ea typeface="Times New Roman" panose="02020603050405020304" pitchFamily="18" charset="0"/>
              </a:rPr>
              <a:t>2</a:t>
            </a:r>
            <a:r>
              <a:rPr lang="en-US" sz="3200" dirty="0">
                <a:solidFill>
                  <a:srgbClr val="000000"/>
                </a:solidFill>
                <a:latin typeface="Titillium Web" panose="00000500000000000000" pitchFamily="2" charset="0"/>
                <a:ea typeface="Times New Roman" panose="02020603050405020304" pitchFamily="18" charset="0"/>
              </a:rPr>
              <a:t>, and pulse oximetry (SpO</a:t>
            </a:r>
            <a:r>
              <a:rPr lang="en-US" sz="3200" baseline="-25000" dirty="0">
                <a:solidFill>
                  <a:srgbClr val="000000"/>
                </a:solidFill>
                <a:latin typeface="Titillium Web" panose="00000500000000000000" pitchFamily="2" charset="0"/>
                <a:ea typeface="Times New Roman" panose="02020603050405020304" pitchFamily="18" charset="0"/>
              </a:rPr>
              <a:t>2</a:t>
            </a:r>
            <a:r>
              <a:rPr lang="en-US" sz="3200" dirty="0">
                <a:solidFill>
                  <a:srgbClr val="000000"/>
                </a:solidFill>
                <a:latin typeface="Titillium Web" panose="00000500000000000000" pitchFamily="2" charset="0"/>
                <a:ea typeface="Times New Roman" panose="02020603050405020304" pitchFamily="18" charset="0"/>
              </a:rPr>
              <a:t>) data will be collected. </a:t>
            </a:r>
          </a:p>
          <a:p>
            <a:pPr algn="just">
              <a:spcBef>
                <a:spcPts val="0"/>
              </a:spcBef>
              <a:spcAft>
                <a:spcPts val="0"/>
              </a:spcAft>
            </a:pPr>
            <a:endParaRPr lang="en-US" sz="3200" dirty="0">
              <a:solidFill>
                <a:srgbClr val="000000"/>
              </a:solidFill>
              <a:latin typeface="Titillium Web" panose="00000500000000000000" pitchFamily="2" charset="0"/>
              <a:ea typeface="Times New Roman" panose="02020603050405020304" pitchFamily="18" charset="0"/>
            </a:endParaRPr>
          </a:p>
          <a:p>
            <a:pPr algn="just">
              <a:spcBef>
                <a:spcPts val="0"/>
              </a:spcBef>
              <a:spcAft>
                <a:spcPts val="0"/>
              </a:spcAft>
            </a:pPr>
            <a:r>
              <a:rPr lang="en-US" sz="3200" dirty="0">
                <a:solidFill>
                  <a:srgbClr val="000000"/>
                </a:solidFill>
                <a:latin typeface="Titillium Web" panose="00000500000000000000" pitchFamily="2" charset="0"/>
                <a:ea typeface="Times New Roman" panose="02020603050405020304" pitchFamily="18" charset="0"/>
              </a:rPr>
              <a:t>​Symptom severity related to CO</a:t>
            </a:r>
            <a:r>
              <a:rPr lang="en-US" sz="3200" baseline="-25000" dirty="0">
                <a:solidFill>
                  <a:srgbClr val="000000"/>
                </a:solidFill>
                <a:latin typeface="Titillium Web" panose="00000500000000000000" pitchFamily="2" charset="0"/>
                <a:ea typeface="Times New Roman" panose="02020603050405020304" pitchFamily="18" charset="0"/>
              </a:rPr>
              <a:t>2</a:t>
            </a:r>
            <a:r>
              <a:rPr lang="en-US" sz="3200" dirty="0">
                <a:solidFill>
                  <a:srgbClr val="000000"/>
                </a:solidFill>
                <a:latin typeface="Titillium Web" panose="00000500000000000000" pitchFamily="2" charset="0"/>
                <a:ea typeface="Times New Roman" panose="02020603050405020304" pitchFamily="18" charset="0"/>
              </a:rPr>
              <a:t> exposure (headache, dizziness, nausea, numbness, tingling, shortness of breath, air hunger, fatigue, euphoria) will be quantified via survey prior to the testing session, at 10-minute intervals during the testing session, and immediately following the testing session. </a:t>
            </a:r>
          </a:p>
          <a:p>
            <a:pPr algn="just">
              <a:spcBef>
                <a:spcPts val="0"/>
              </a:spcBef>
              <a:spcAft>
                <a:spcPts val="0"/>
              </a:spcAft>
            </a:pPr>
            <a:endParaRPr lang="en-US" sz="3200" dirty="0">
              <a:solidFill>
                <a:srgbClr val="000000"/>
              </a:solidFill>
              <a:latin typeface="Titillium Web" panose="00000500000000000000" pitchFamily="2" charset="0"/>
              <a:ea typeface="Times New Roman" panose="02020603050405020304" pitchFamily="18" charset="0"/>
            </a:endParaRPr>
          </a:p>
          <a:p>
            <a:pPr algn="just">
              <a:spcBef>
                <a:spcPts val="0"/>
              </a:spcBef>
              <a:spcAft>
                <a:spcPts val="0"/>
              </a:spcAft>
            </a:pPr>
            <a:r>
              <a:rPr lang="en-US" sz="3200" dirty="0">
                <a:solidFill>
                  <a:srgbClr val="000000"/>
                </a:solidFill>
                <a:latin typeface="Titillium Web" panose="00000500000000000000" pitchFamily="2" charset="0"/>
                <a:ea typeface="Times New Roman" panose="02020603050405020304" pitchFamily="18" charset="0"/>
              </a:rPr>
              <a:t>To better characterize post-exposure recovery, symptoms will also be collected every 10 minutes for one hour after walking cessation.</a:t>
            </a:r>
          </a:p>
          <a:p>
            <a:pPr algn="just">
              <a:spcBef>
                <a:spcPts val="0"/>
              </a:spcBef>
              <a:spcAft>
                <a:spcPts val="0"/>
              </a:spcAft>
            </a:pPr>
            <a:endParaRPr lang="en-US" sz="2800" dirty="0">
              <a:solidFill>
                <a:srgbClr val="000000"/>
              </a:solidFill>
              <a:latin typeface="Titillium Web" panose="00000500000000000000" pitchFamily="2" charset="0"/>
              <a:ea typeface="Times New Roman" panose="02020603050405020304" pitchFamily="18" charset="0"/>
            </a:endParaRPr>
          </a:p>
        </p:txBody>
      </p:sp>
      <p:grpSp>
        <p:nvGrpSpPr>
          <p:cNvPr id="28" name="Group 27">
            <a:extLst>
              <a:ext uri="{FF2B5EF4-FFF2-40B4-BE49-F238E27FC236}">
                <a16:creationId xmlns:a16="http://schemas.microsoft.com/office/drawing/2014/main" id="{22B07831-44E5-9EB6-2FC4-244DEC5A303D}"/>
              </a:ext>
            </a:extLst>
          </p:cNvPr>
          <p:cNvGrpSpPr>
            <a:grpSpLocks noChangeAspect="1"/>
          </p:cNvGrpSpPr>
          <p:nvPr/>
        </p:nvGrpSpPr>
        <p:grpSpPr>
          <a:xfrm>
            <a:off x="13180923" y="29907742"/>
            <a:ext cx="13784941" cy="6103356"/>
            <a:chOff x="10839484" y="29431056"/>
            <a:chExt cx="18554632" cy="8397628"/>
          </a:xfrm>
        </p:grpSpPr>
        <p:pic>
          <p:nvPicPr>
            <p:cNvPr id="5" name="Picture 4">
              <a:extLst>
                <a:ext uri="{FF2B5EF4-FFF2-40B4-BE49-F238E27FC236}">
                  <a16:creationId xmlns:a16="http://schemas.microsoft.com/office/drawing/2014/main" id="{3E9BD7DE-DC09-054B-1F39-B0039BF450E5}"/>
                </a:ext>
              </a:extLst>
            </p:cNvPr>
            <p:cNvPicPr>
              <a:picLocks noChangeAspect="1"/>
            </p:cNvPicPr>
            <p:nvPr/>
          </p:nvPicPr>
          <p:blipFill rotWithShape="1">
            <a:blip r:embed="rId10">
              <a:extLst>
                <a:ext uri="{28A0092B-C50C-407E-A947-70E740481C1C}">
                  <a14:useLocalDpi xmlns:a14="http://schemas.microsoft.com/office/drawing/2010/main" val="0"/>
                </a:ext>
              </a:extLst>
            </a:blip>
            <a:srcRect t="2442" r="3626" b="2362"/>
            <a:stretch/>
          </p:blipFill>
          <p:spPr>
            <a:xfrm>
              <a:off x="10839484" y="29431056"/>
              <a:ext cx="18554632" cy="8397628"/>
            </a:xfrm>
            <a:prstGeom prst="rect">
              <a:avLst/>
            </a:prstGeom>
            <a:ln>
              <a:noFill/>
            </a:ln>
          </p:spPr>
        </p:pic>
        <p:pic>
          <p:nvPicPr>
            <p:cNvPr id="27" name="Picture 26">
              <a:extLst>
                <a:ext uri="{FF2B5EF4-FFF2-40B4-BE49-F238E27FC236}">
                  <a16:creationId xmlns:a16="http://schemas.microsoft.com/office/drawing/2014/main" id="{3DB8281A-AFAB-5E48-A6EC-71BB11965FA0}"/>
                </a:ext>
              </a:extLst>
            </p:cNvPr>
            <p:cNvPicPr>
              <a:picLocks noChangeAspect="1"/>
            </p:cNvPicPr>
            <p:nvPr/>
          </p:nvPicPr>
          <p:blipFill>
            <a:blip r:embed="rId11"/>
            <a:stretch>
              <a:fillRect/>
            </a:stretch>
          </p:blipFill>
          <p:spPr>
            <a:xfrm>
              <a:off x="25541287" y="31228452"/>
              <a:ext cx="309026" cy="468867"/>
            </a:xfrm>
            <a:prstGeom prst="rect">
              <a:avLst/>
            </a:prstGeom>
          </p:spPr>
        </p:pic>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conceptualizingcobalt|08-2022"/>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00e117-17a0-4b24-9e47-511ef1d02c43" xsi:nil="true"/>
    <lcf76f155ced4ddcb4097134ff3c332f xmlns="628666fd-fee7-4228-ad83-4b175bd364e2">
      <Terms xmlns="http://schemas.microsoft.com/office/infopath/2007/PartnerControls"/>
    </lcf76f155ced4ddcb4097134ff3c332f>
    <Limited_x0020_until_x0020_Date xmlns="628666fd-fee7-4228-ad83-4b175bd364e2" xsi:nil="true"/>
    <DatasetGroup xmlns="628666fd-fee7-4228-ad83-4b175bd364e2">78</DatasetGroup>
    <AllOtherAuthors xmlns="628666fd-fee7-4228-ad83-4b175bd364e2">A. Garbino1; B. Siders2; N. Keller3; R. Scully3; B. Levine4; T. Babb4; J. Pawelczyk5; M. Basner6; A. Baughman1; K. Marshall-Goebel7; A. Abercromby7
1GeoControl Systems; 2Aegis Aerospace, Inc; 3KBR; 4University of Texas Southwestern; 5Penn State University; 
6University of Pennsylvania; 7NASA Johnson Space Center
</AllOtherAuthors>
    <OpenProperties xmlns="628666fd-fee7-4228-ad83-4b175bd364e2" xsi:nil="true"/>
    <Category xmlns="628666fd-fee7-4228-ad83-4b175bd364e2">Poster</Category>
    <Export_x0020_Control_x0020__x0028_ECRA_x0029_ xmlns="628666fd-fee7-4228-ad83-4b175bd364e2">
      <UserInfo>
        <DisplayName>Reustle, James (JSC-SA)[KBR Wyle Services, LLC]</DisplayName>
        <AccountId>240</AccountId>
        <AccountType/>
      </UserInfo>
    </Export_x0020_Control_x0020__x0028_ECRA_x0029_>
    <Related_x0020_to_x0020_military_x0020_application xmlns="628666fd-fee7-4228-ad83-4b175bd364e2">No</Related_x0020_to_x0020_military_x0020_application>
    <Primary_x0020_Admin xmlns="628666fd-fee7-4228-ad83-4b175bd364e2">
      <UserInfo>
        <DisplayName>Hebert, Rachael E. (JSC-SK311)[KBR Wyle Services, LLC]</DisplayName>
        <AccountId>271</AccountId>
        <AccountType/>
      </UserInfo>
    </Primary_x0020_Admin>
    <Stage xmlns="628666fd-fee7-4228-ad83-4b175bd364e2">Approved</Stage>
    <Publication_x0020_or_x0020_Organization xmlns="628666fd-fee7-4228-ad83-4b175bd364e2">HRP IWS</Publication_x0020_or_x0020_Organization>
    <Explain_x0020_Export_x0020_Control_x0020_information xmlns="628666fd-fee7-4228-ad83-4b175bd364e2">Export control for conference presentation, no CUI or other controlled information are being presented. HRP IWS 2024</Explain_x0020_Export_x0020_Control_x0020_information>
    <StyleGuide xmlns="628666fd-fee7-4228-ad83-4b175bd364e2">American Psychological Association (APA)</StyleGuide>
    <Log xmlns="628666fd-fee7-4228-ad83-4b175bd364e2" xsi:nil="true"/>
    <OtherStyleDescription xmlns="628666fd-fee7-4228-ad83-4b175bd364e2" xsi:nil="true"/>
    <URL xmlns="628666fd-fee7-4228-ad83-4b175bd364e2">
      <Url xsi:nil="true"/>
      <Description xsi:nil="true"/>
    </URL>
    <Author0 xmlns="628666fd-fee7-4228-ad83-4b175bd364e2">
      <UserInfo>
        <DisplayName>Siders, Brett A. (JSC-SK311)[KBR Wyle Services, LLC]</DisplayName>
        <AccountId>689</AccountId>
        <AccountType/>
      </UserInfo>
    </Author0>
    <TOM_x002f_Manage_x0020_Status xmlns="628666fd-fee7-4228-ad83-4b175bd364e2">Approved</TOM_x002f_Manage_x0020_Status>
    <PubPressTitle xmlns="628666fd-fee7-4228-ad83-4b175bd364e2">EFFECT OF CARBON DIOXIDE EXPOSURE ON PHYSICAL AND COGNITIVE PERFORMANCE IN A SIMULATED SPACEFLIGHT CONTINGENCY SCENARIO</PubPressTitle>
    <AllOtherAuthorsandAgency_x002f_Company xmlns="628666fd-fee7-4228-ad83-4b175bd364e2" xsi:nil="true"/>
    <TERA_x0020_Status xmlns="628666fd-fee7-4228-ad83-4b175bd364e2">Approved</TERA_x0020_Status>
    <Comments xmlns="628666fd-fee7-4228-ad83-4b175bd364e2" xsi:nil="true"/>
    <Technical_x0020_Editor_x0020__x0028_TERA_x0029_ xmlns="628666fd-fee7-4228-ad83-4b175bd364e2">
      <UserInfo>
        <DisplayName>Radford, Melisa (JSC-SK)[KBR Wyle Services, LLC]</DisplayName>
        <AccountId>506</AccountId>
        <AccountType/>
      </UserInfo>
    </Technical_x0020_Editor_x0020__x0028_TERA_x0029_>
    <Technical_x0020_Reviewer_x0020__x0028_TRA_x0029_ xmlns="628666fd-fee7-4228-ad83-4b175bd364e2">
      <UserInfo>
        <DisplayName>Schlotman, Taylor E. (JSC-SK311)[KBR Wyle Services, LLC]</DisplayName>
        <AccountId>1022</AccountId>
        <AccountType/>
      </UserInfo>
    </Technical_x0020_Reviewer_x0020__x0028_TRA_x0029_>
    <Support_x0020_the_x0020_following_x0020_NASA_x0020_Program xmlns="628666fd-fee7-4228-ad83-4b175bd364e2">HHPC</Support_x0020_the_x0020_following_x0020_NASA_x0020_Program>
    <Website xmlns="628666fd-fee7-4228-ad83-4b175bd364e2" xsi:nil="true"/>
    <Distributed_x0020_Limitations xmlns="628666fd-fee7-4228-ad83-4b175bd364e2">Publicly Available – No Limitations/Restrictions</Distributed_x0020_Limitations>
    <Publish_x0020_to_x0020_PubPress xmlns="628666fd-fee7-4228-ad83-4b175bd364e2">true</Publish_x0020_to_x0020_PubPress>
    <PubPressID xmlns="628666fd-fee7-4228-ad83-4b175bd364e2">389</PubPressID>
    <OtherStyleName xmlns="628666fd-fee7-4228-ad83-4b175bd364e2" xsi:nil="true"/>
    <Author_x0020_Status xmlns="628666fd-fee7-4228-ad83-4b175bd364e2">Approved</Author_x0020_Status>
    <ContractorGrantNumber xmlns="628666fd-fee7-4228-ad83-4b175bd364e2">NNJ15HK11B</ContractorGrantNumber>
    <EC_x0020_Status xmlns="628666fd-fee7-4228-ad83-4b175bd364e2">Approved</EC_x0020_Status>
    <Responsible_x0020_Organization xmlns="628666fd-fee7-4228-ad83-4b175bd364e2">SK (Biomedical and Environmental Research)</Responsible_x0020_Organization>
    <TOM_x002f_Manager xmlns="628666fd-fee7-4228-ad83-4b175bd364e2">
      <UserInfo>
        <DisplayName>Benson, Elizabeth (JSC-SK)[KBR Wyle Services, LLC]</DisplayName>
        <AccountId>514</AccountId>
        <AccountType/>
      </UserInfo>
    </TOM_x002f_Manager>
    <Containdetaildesign_x002c_development_x002c_manufacturingorproductiondata xmlns="628666fd-fee7-4228-ad83-4b175bd364e2">No</Containdetaildesign_x002c_development_x002c_manufacturingorproductiondata>
    <Support_x0020_the_x0020_following_x0020_NASA_x0020_Program_x0020_Other xmlns="628666fd-fee7-4228-ad83-4b175bd364e2" xsi:nil="true"/>
    <TRA_x0020_Status xmlns="628666fd-fee7-4228-ad83-4b175bd364e2">Approved</TRA_x0020_Status>
    <AuthorNeedBy xmlns="628666fd-fee7-4228-ad83-4b175bd364e2">2024-01-29T06:00:00+00:00</AuthorNeedBy>
    <ChargeNumber xmlns="628666fd-fee7-4228-ad83-4b175bd364e2">10449.2.03.07.A2.1807</ChargeNumber>
    <Publish_x0020_Date xmlns="628666fd-fee7-4228-ad83-4b175bd364e2">2024-01-19T06:00:00+00:00</Publish_x0020_D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C6FBDA39246848AAE74848A855331C" ma:contentTypeVersion="78" ma:contentTypeDescription="Create a new document." ma:contentTypeScope="" ma:versionID="71023ed582ebe00ad0fe11c6658cc42a">
  <xsd:schema xmlns:xsd="http://www.w3.org/2001/XMLSchema" xmlns:xs="http://www.w3.org/2001/XMLSchema" xmlns:p="http://schemas.microsoft.com/office/2006/metadata/properties" xmlns:ns2="628666fd-fee7-4228-ad83-4b175bd364e2" xmlns:ns3="d900e117-17a0-4b24-9e47-511ef1d02c43" xmlns:ns4="1ffadd53-2971-453a-8d24-d32caadbe663" targetNamespace="http://schemas.microsoft.com/office/2006/metadata/properties" ma:root="true" ma:fieldsID="8f268d0996131ed4fb304f5c4a5d6177" ns2:_="" ns3:_="" ns4:_="">
    <xsd:import namespace="628666fd-fee7-4228-ad83-4b175bd364e2"/>
    <xsd:import namespace="d900e117-17a0-4b24-9e47-511ef1d02c43"/>
    <xsd:import namespace="1ffadd53-2971-453a-8d24-d32caadbe663"/>
    <xsd:element name="properties">
      <xsd:complexType>
        <xsd:sequence>
          <xsd:element name="documentManagement">
            <xsd:complexType>
              <xsd:all>
                <xsd:element ref="ns2:AllOtherAuthorsandAgency_x002f_Company" minOccurs="0"/>
                <xsd:element ref="ns2:Author0" minOccurs="0"/>
                <xsd:element ref="ns2:AuthorNeedBy" minOccurs="0"/>
                <xsd:element ref="ns2:Category" minOccurs="0"/>
                <xsd:element ref="ns2:ChargeNumber" minOccurs="0"/>
                <xsd:element ref="ns2:Containdetaildesign_x002c_development_x002c_manufacturingorproductiondata" minOccurs="0"/>
                <xsd:element ref="ns2:ContractorGrantNumber" minOccurs="0"/>
                <xsd:element ref="ns2:Export_x0020_Control_x0020__x0028_ECRA_x0029_" minOccurs="0"/>
                <xsd:element ref="ns2:Distributed_x0020_Limitations" minOccurs="0"/>
                <xsd:element ref="ns2:EC_x0020_Status" minOccurs="0"/>
                <xsd:element ref="ns2:Explain_x0020_Export_x0020_Control_x0020_information" minOccurs="0"/>
                <xsd:element ref="ns2:Limited_x0020_until_x0020_Date" minOccurs="0"/>
                <xsd:element ref="ns2:Log" minOccurs="0"/>
                <xsd:element ref="ns2:Primary_x0020_Admin" minOccurs="0"/>
                <xsd:element ref="ns2:Publication_x0020_or_x0020_Organization" minOccurs="0"/>
                <xsd:element ref="ns2:Related_x0020_to_x0020_military_x0020_application" minOccurs="0"/>
                <xsd:element ref="ns2:Responsible_x0020_Organization" minOccurs="0"/>
                <xsd:element ref="ns2:Stage" minOccurs="0"/>
                <xsd:element ref="ns2:Publish_x0020_to_x0020_PubPress" minOccurs="0"/>
                <xsd:element ref="ns2:Publish_x0020_Date" minOccurs="0"/>
                <xsd:element ref="ns2:Support_x0020_the_x0020_following_x0020_NASA_x0020_Program" minOccurs="0"/>
                <xsd:element ref="ns2:Support_x0020_the_x0020_following_x0020_NASA_x0020_Program_x0020_Other" minOccurs="0"/>
                <xsd:element ref="ns2:TOM_x002f_Manager" minOccurs="0"/>
                <xsd:element ref="ns2:TERA_x0020_Status" minOccurs="0"/>
                <xsd:element ref="ns2:TRA_x0020_Status" minOccurs="0"/>
                <xsd:element ref="ns2:TOM_x002f_Manage_x0020_Status" minOccurs="0"/>
                <xsd:element ref="ns2:Website" minOccurs="0"/>
                <xsd:element ref="ns2:URL" minOccurs="0"/>
                <xsd:element ref="ns2:PubPressID" minOccurs="0"/>
                <xsd:element ref="ns2:Comments" minOccurs="0"/>
                <xsd:element ref="ns2:Author_x0020_Status"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Technical_x0020_Reviewer_x0020__x0028_TRA_x0029_" minOccurs="0"/>
                <xsd:element ref="ns2:Technical_x0020_Editor_x0020__x0028_TERA_x0029_" minOccurs="0"/>
                <xsd:element ref="ns4:SharedWithUsers" minOccurs="0"/>
                <xsd:element ref="ns4:SharedWithDetails" minOccurs="0"/>
                <xsd:element ref="ns2:PubPressTitle" minOccurs="0"/>
                <xsd:element ref="ns2:StyleGuide" minOccurs="0"/>
                <xsd:element ref="ns2:OtherStyleName" minOccurs="0"/>
                <xsd:element ref="ns2:OtherStyleDescription" minOccurs="0"/>
                <xsd:element ref="ns2:MediaServiceObjectDetectorVersions" minOccurs="0"/>
                <xsd:element ref="ns2:DatasetGroup" minOccurs="0"/>
                <xsd:element ref="ns2:AllOtherAuthors" minOccurs="0"/>
                <xsd:element ref="ns2:Open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666fd-fee7-4228-ad83-4b175bd364e2" elementFormDefault="qualified">
    <xsd:import namespace="http://schemas.microsoft.com/office/2006/documentManagement/types"/>
    <xsd:import namespace="http://schemas.microsoft.com/office/infopath/2007/PartnerControls"/>
    <xsd:element name="AllOtherAuthorsandAgency_x002f_Company" ma:index="2" nillable="true" ma:displayName="All Other Authors and Agency/Company" ma:format="Dropdown" ma:internalName="AllOtherAuthorsandAgency_x002f_Company">
      <xsd:simpleType>
        <xsd:restriction base="dms:Note"/>
      </xsd:simpleType>
    </xsd:element>
    <xsd:element name="Author0" ma:index="3" nillable="true" ma:displayName="Author" ma:format="Dropdown" ma:list="UserInfo" ma:SharePointGroup="0"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NeedBy" ma:index="4" nillable="true" ma:displayName="Author Need By" ma:default="[today]" ma:format="DateOnly" ma:internalName="AuthorNeedBy">
      <xsd:simpleType>
        <xsd:restriction base="dms:DateTime"/>
      </xsd:simpleType>
    </xsd:element>
    <xsd:element name="Category" ma:index="5" nillable="true" ma:displayName="Category" ma:format="Dropdown" ma:internalName="Category">
      <xsd:simpleType>
        <xsd:restriction base="dms:Choice">
          <xsd:enumeration value="ALL"/>
          <xsd:enumeration value="Abstract"/>
          <xsd:enumeration value="Book Chapters"/>
          <xsd:enumeration value="Manuscript"/>
          <xsd:enumeration value="NASA Publications"/>
          <xsd:enumeration value="Poster"/>
          <xsd:enumeration value=" Presentation"/>
          <xsd:enumeration value="Study"/>
          <xsd:enumeration value="Other"/>
        </xsd:restriction>
      </xsd:simpleType>
    </xsd:element>
    <xsd:element name="ChargeNumber" ma:index="6" nillable="true" ma:displayName="Charge Number" ma:description="Charge Number format xxxxx.x.xx.xx.xx.xxxx" ma:format="Dropdown" ma:internalName="ChargeNumber">
      <xsd:simpleType>
        <xsd:restriction base="dms:Text">
          <xsd:maxLength value="255"/>
        </xsd:restriction>
      </xsd:simpleType>
    </xsd:element>
    <xsd:element name="Containdetaildesign_x002c_development_x002c_manufacturingorproductiondata" ma:index="7" nillable="true" ma:displayName="Contain detail design, development, manufacturing or production data" ma:description="Pertains to Export Control&#10;" ma:format="Dropdown" ma:internalName="Containdetaildesign_x002c_development_x002c_manufacturingorproductiondata">
      <xsd:simpleType>
        <xsd:restriction base="dms:Choice">
          <xsd:enumeration value="Yes"/>
          <xsd:enumeration value="No"/>
        </xsd:restriction>
      </xsd:simpleType>
    </xsd:element>
    <xsd:element name="ContractorGrantNumber" ma:index="8" nillable="true" ma:displayName="Contract or Grant Number" ma:format="Dropdown" ma:internalName="ContractorGrantNumber">
      <xsd:simpleType>
        <xsd:restriction base="dms:Text">
          <xsd:maxLength value="255"/>
        </xsd:restriction>
      </xsd:simpleType>
    </xsd:element>
    <xsd:element name="Export_x0020_Control_x0020__x0028_ECRA_x0029_" ma:index="9" nillable="true" ma:displayName="Export Control (ECRA)" ma:format="Dropdown" ma:list="UserInfo" ma:SharePointGroup="0" ma:internalName="Export_x0020_Control_x0020__x0028_ECRA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ed_x0020_Limitations" ma:index="10" nillable="true" ma:displayName="Distributed Limitations" ma:format="Dropdown" ma:internalName="Distributed_x0020_Limitations">
      <xsd:simpleType>
        <xsd:restriction base="dms:Choice">
          <xsd:enumeration value="Available only with the approval of issuing office"/>
          <xsd:enumeration value="Available only with the approval of the author"/>
          <xsd:enumeration value="Limited until date (mm/dd/yy)"/>
          <xsd:enumeration value="NASA contractors and U.S. Government only"/>
          <xsd:enumeration value="NASA personnel only"/>
          <xsd:enumeration value="Only the Publisher"/>
          <xsd:enumeration value="Publicly Available – No Limitations/Restrictions"/>
          <xsd:enumeration value="U.S. persons with a need to know and signed NDA"/>
          <xsd:enumeration value="NASA personnel and NASA contractors only"/>
          <xsd:enumeration value="U.S. Government agencies only"/>
          <xsd:enumeration value="U.S. Government agencies/agency contractors only"/>
        </xsd:restriction>
      </xsd:simpleType>
    </xsd:element>
    <xsd:element name="EC_x0020_Status" ma:index="11" nillable="true" ma:displayName="EC Status" ma:format="Dropdown" ma:internalName="EC_x0020_Status">
      <xsd:simpleType>
        <xsd:restriction base="dms:Choice">
          <xsd:enumeration value="Approved"/>
          <xsd:enumeration value="Approved with Redline"/>
        </xsd:restriction>
      </xsd:simpleType>
    </xsd:element>
    <xsd:element name="Explain_x0020_Export_x0020_Control_x0020_information" ma:index="12" nillable="true" ma:displayName="Explain Export Control information" ma:description="Explain Export Control information contain detail design, development, manufacturing or production data" ma:internalName="Explain_x0020_Export_x0020_Control_x0020_information">
      <xsd:simpleType>
        <xsd:restriction base="dms:Note">
          <xsd:maxLength value="255"/>
        </xsd:restriction>
      </xsd:simpleType>
    </xsd:element>
    <xsd:element name="Limited_x0020_until_x0020_Date" ma:index="13" nillable="true" ma:displayName="Limited until Date" ma:format="DateOnly" ma:internalName="Limited_x0020_until_x0020_Date">
      <xsd:simpleType>
        <xsd:restriction base="dms:DateTime"/>
      </xsd:simpleType>
    </xsd:element>
    <xsd:element name="Log" ma:index="14" nillable="true" ma:displayName="Log" ma:description="Version History of Status Changes and Modified By" ma:internalName="Log">
      <xsd:simpleType>
        <xsd:restriction base="dms:Note">
          <xsd:maxLength value="255"/>
        </xsd:restriction>
      </xsd:simpleType>
    </xsd:element>
    <xsd:element name="Primary_x0020_Admin" ma:index="15" nillable="true" ma:displayName="Primary Admin" ma:list="UserInfo" ma:SharePointGroup="0" ma:internalName="Primary_x0020_Admin"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cation_x0020_or_x0020_Organization" ma:index="16" nillable="true" ma:displayName="Publication or Organization" ma:internalName="Publication_x0020_or_x0020_Organization">
      <xsd:simpleType>
        <xsd:restriction base="dms:Text">
          <xsd:maxLength value="255"/>
        </xsd:restriction>
      </xsd:simpleType>
    </xsd:element>
    <xsd:element name="Related_x0020_to_x0020_military_x0020_application" ma:index="17" nillable="true" ma:displayName="Related to military application" ma:format="Dropdown" ma:internalName="Related_x0020_to_x0020_military_x0020_application">
      <xsd:simpleType>
        <xsd:restriction base="dms:Choice">
          <xsd:enumeration value="Yes"/>
          <xsd:enumeration value="No"/>
        </xsd:restriction>
      </xsd:simpleType>
    </xsd:element>
    <xsd:element name="Responsible_x0020_Organization" ma:index="18" nillable="true" ma:displayName="Responsible Organization" ma:format="Dropdown" ma:internalName="Responsible_x0020_Organization">
      <xsd:simpleType>
        <xsd:restriction base="dms:Choice">
          <xsd:enumeration value="SA (Human Health Performance Contract)"/>
          <xsd:enumeration value="SD (Flight and Medical Operations)"/>
          <xsd:enumeration value="SF (Human Systems and Engineering)"/>
          <xsd:enumeration value="SK (Biomedical and Environmental Research)"/>
          <xsd:enumeration value="EC3 (Crew and Thermal Systems Division)"/>
          <xsd:enumeration value="EC5  (Space Suit and Crew Survival Systems)"/>
          <xsd:enumeration value="EC7 (Tools, Equip &amp; Habit Systems)"/>
        </xsd:restriction>
      </xsd:simpleType>
    </xsd:element>
    <xsd:element name="Stage" ma:index="19" nillable="true" ma:displayName="Stage" ma:format="Dropdown" ma:internalName="Stage">
      <xsd:simpleType>
        <xsd:restriction base="dms:Choice">
          <xsd:enumeration value="Author Draft"/>
          <xsd:enumeration value="Withdrawn"/>
          <xsd:enumeration value="TRA"/>
          <xsd:enumeration value="Author TRA"/>
          <xsd:enumeration value="TERA"/>
          <xsd:enumeration value="Author TERA"/>
          <xsd:enumeration value="EC"/>
          <xsd:enumeration value="Author EC"/>
          <xsd:enumeration value="TOM"/>
          <xsd:enumeration value="Rejected"/>
          <xsd:enumeration value="Approved"/>
        </xsd:restriction>
      </xsd:simpleType>
    </xsd:element>
    <xsd:element name="Publish_x0020_to_x0020_PubPress" ma:index="20" nillable="true" ma:displayName="Publish to PubPress" ma:default="0" ma:internalName="Publish_x0020_to_x0020_PubPress">
      <xsd:simpleType>
        <xsd:restriction base="dms:Boolean"/>
      </xsd:simpleType>
    </xsd:element>
    <xsd:element name="Publish_x0020_Date" ma:index="21" nillable="true" ma:displayName="Publish Date" ma:format="DateTime" ma:internalName="Publish_x0020_Date">
      <xsd:simpleType>
        <xsd:restriction base="dms:DateTime"/>
      </xsd:simpleType>
    </xsd:element>
    <xsd:element name="Support_x0020_the_x0020_following_x0020_NASA_x0020_Program" ma:index="22" nillable="true" ma:displayName="Support the following NASA Program" ma:format="Dropdown" ma:internalName="Support_x0020_the_x0020_following_x0020_NASA_x0020_Program">
      <xsd:simpleType>
        <xsd:union memberTypes="dms:Text">
          <xsd:simpleType>
            <xsd:restriction base="dms:Choice">
              <xsd:enumeration value="AES"/>
              <xsd:enumeration value="AMO"/>
              <xsd:enumeration value="CCP"/>
              <xsd:enumeration value="CHS"/>
              <xsd:enumeration value="CMO/CESO"/>
              <xsd:enumeration value="Comm-LEO"/>
              <xsd:enumeration value="EHP"/>
              <xsd:enumeration value="Gateway"/>
              <xsd:enumeration value="HLS"/>
              <xsd:enumeration value="HMTA"/>
              <xsd:enumeration value="HRP"/>
              <xsd:enumeration value="ISS"/>
              <xsd:enumeration value="MCO"/>
              <xsd:enumeration value="MPCV"/>
              <xsd:enumeration value="Other(Please Specify)"/>
              <xsd:enumeration value="Orion"/>
              <xsd:enumeration value="SCLT"/>
              <xsd:enumeration value="Space Biology"/>
            </xsd:restriction>
          </xsd:simpleType>
        </xsd:union>
      </xsd:simpleType>
    </xsd:element>
    <xsd:element name="Support_x0020_the_x0020_following_x0020_NASA_x0020_Program_x0020_Other" ma:index="23" nillable="true" ma:displayName="Support the following NASA Program Other" ma:internalName="Support_x0020_the_x0020_following_x0020_NASA_x0020_Program_x0020_Other">
      <xsd:simpleType>
        <xsd:restriction base="dms:Text">
          <xsd:maxLength value="255"/>
        </xsd:restriction>
      </xsd:simpleType>
    </xsd:element>
    <xsd:element name="TOM_x002f_Manager" ma:index="24" nillable="true" ma:displayName="TOM/Manager" ma:list="UserInfo" ma:SharePointGroup="0" ma:internalName="TOM_x002f_Manag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RA_x0020_Status" ma:index="25" nillable="true" ma:displayName="TERA Status" ma:format="Dropdown" ma:internalName="TERA_x0020_Status">
      <xsd:simpleType>
        <xsd:restriction base="dms:Choice">
          <xsd:enumeration value="Approved"/>
          <xsd:enumeration value="Approved with Redline"/>
        </xsd:restriction>
      </xsd:simpleType>
    </xsd:element>
    <xsd:element name="TRA_x0020_Status" ma:index="26" nillable="true" ma:displayName="TRA Status" ma:format="Dropdown" ma:internalName="TRA_x0020_Status">
      <xsd:simpleType>
        <xsd:restriction base="dms:Choice">
          <xsd:enumeration value="Approved"/>
          <xsd:enumeration value="Approved with Redline"/>
        </xsd:restriction>
      </xsd:simpleType>
    </xsd:element>
    <xsd:element name="TOM_x002f_Manage_x0020_Status" ma:index="27" nillable="true" ma:displayName="TOM/Manage Status" ma:format="Dropdown" ma:internalName="TOM_x002f_Manage_x0020_Status">
      <xsd:simpleType>
        <xsd:restriction base="dms:Choice">
          <xsd:enumeration value="Approved"/>
          <xsd:enumeration value="Rejected"/>
        </xsd:restriction>
      </xsd:simpleType>
    </xsd:element>
    <xsd:element name="Website" ma:index="28" nillable="true" ma:displayName="Website" ma:description="Conference or Journal Website&#10;" ma:internalName="Website">
      <xsd:simpleType>
        <xsd:restriction base="dms:Text">
          <xsd:maxLength value="255"/>
        </xsd:restriction>
      </xsd:simpleType>
    </xsd:element>
    <xsd:element name="URL" ma:index="29" nillable="true" ma:displayName="URL" ma:description="Conference or Journal Website URL&#10;"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PressID" ma:index="30" nillable="true" ma:displayName="PubPressID" ma:internalName="PubPressID" ma:percentage="FALSE">
      <xsd:simpleType>
        <xsd:restriction base="dms:Number"/>
      </xsd:simpleType>
    </xsd:element>
    <xsd:element name="Comments" ma:index="31" nillable="true" ma:displayName="Comments" ma:internalName="Comments">
      <xsd:simpleType>
        <xsd:restriction base="dms:Note">
          <xsd:maxLength value="255"/>
        </xsd:restriction>
      </xsd:simpleType>
    </xsd:element>
    <xsd:element name="Author_x0020_Status" ma:index="32" nillable="true" ma:displayName="Author Status" ma:format="Dropdown" ma:internalName="Author_x0020_Status">
      <xsd:simpleType>
        <xsd:restriction base="dms:Choice">
          <xsd:enumeration value="Approved"/>
          <xsd:enumeration value="Withdrawn"/>
          <xsd:enumeration value="Redline"/>
          <xsd:enumeration value="Draft"/>
        </xsd:restriction>
      </xsd:simpleType>
    </xsd:element>
    <xsd:element name="MediaServiceMetadata" ma:index="35" nillable="true" ma:displayName="MediaServiceMetadata" ma:hidden="true" ma:internalName="MediaServiceMetadata" ma:readOnly="true">
      <xsd:simpleType>
        <xsd:restriction base="dms:Note"/>
      </xsd:simpleType>
    </xsd:element>
    <xsd:element name="MediaServiceFastMetadata" ma:index="36" nillable="true" ma:displayName="MediaServiceFastMetadata" ma:hidden="true" ma:internalName="MediaServiceFastMetadata" ma:readOnly="true">
      <xsd:simpleType>
        <xsd:restriction base="dms:Not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44" nillable="true" ma:displayName="Extracted Text" ma:internalName="MediaServiceOCR" ma:readOnly="true">
      <xsd:simpleType>
        <xsd:restriction base="dms:Note">
          <xsd:maxLength value="255"/>
        </xsd:restriction>
      </xsd:simpleType>
    </xsd:element>
    <xsd:element name="MediaServiceGenerationTime" ma:index="45" nillable="true" ma:displayName="MediaServiceGenerationTime" ma:hidden="true" ma:internalName="MediaServiceGenerationTime" ma:readOnly="true">
      <xsd:simpleType>
        <xsd:restriction base="dms:Text"/>
      </xsd:simpleType>
    </xsd:element>
    <xsd:element name="MediaServiceEventHashCode" ma:index="46" nillable="true" ma:displayName="MediaServiceEventHashCode" ma:hidden="true" ma:internalName="MediaServiceEventHashCode" ma:readOnly="true">
      <xsd:simpleType>
        <xsd:restriction base="dms:Text"/>
      </xsd:simpleType>
    </xsd:element>
    <xsd:element name="Technical_x0020_Reviewer_x0020__x0028_TRA_x0029_" ma:index="47" nillable="true" ma:displayName="Technical Reviewer (TRA)" ma:list="UserInfo" ma:SharePointGroup="0" ma:internalName="Technical_x0020_Reviewer_x0020__x0028_TRA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chnical_x0020_Editor_x0020__x0028_TERA_x0029_" ma:index="48" nillable="true" ma:displayName="Technical Editor (TERA)" ma:list="UserInfo" ma:SharePointGroup="0" ma:internalName="Technical_x0020_Editor_x0020__x0028_TERA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PressTitle" ma:index="51" nillable="true" ma:displayName="PubPress Title" ma:description="PubPress Title" ma:format="Dropdown" ma:internalName="PubPressTitle">
      <xsd:simpleType>
        <xsd:restriction base="dms:Text">
          <xsd:maxLength value="255"/>
        </xsd:restriction>
      </xsd:simpleType>
    </xsd:element>
    <xsd:element name="StyleGuide" ma:index="52" nillable="true" ma:displayName="Style Guide" ma:default="American Psychological Association (APA)" ma:format="Dropdown" ma:internalName="StyleGuide">
      <xsd:simpleType>
        <xsd:restriction base="dms:Choice">
          <xsd:enumeration value="American Medical Association (AMA)"/>
          <xsd:enumeration value="American Psychological Association (APA)"/>
          <xsd:enumeration value="Associated Press Style (AP)"/>
          <xsd:enumeration value="Chicago (sometimes written Chicago/Turabian, or CMoS)"/>
          <xsd:enumeration value="Government Publishing Office (GPO)"/>
          <xsd:enumeration value="Other"/>
        </xsd:restriction>
      </xsd:simpleType>
    </xsd:element>
    <xsd:element name="OtherStyleName" ma:index="53" nillable="true" ma:displayName="Other Style Name" ma:format="Dropdown" ma:internalName="OtherStyleName">
      <xsd:simpleType>
        <xsd:restriction base="dms:Text">
          <xsd:maxLength value="255"/>
        </xsd:restriction>
      </xsd:simpleType>
    </xsd:element>
    <xsd:element name="OtherStyleDescription" ma:index="54" nillable="true" ma:displayName="Other Style Description" ma:format="Dropdown" ma:internalName="OtherStyleDescription">
      <xsd:simpleType>
        <xsd:restriction base="dms:Note">
          <xsd:maxLength value="255"/>
        </xsd:restriction>
      </xsd:simpleType>
    </xsd:element>
    <xsd:element name="MediaServiceObjectDetectorVersions" ma:index="55" nillable="true" ma:displayName="MediaServiceObjectDetectorVersions" ma:hidden="true" ma:indexed="true" ma:internalName="MediaServiceObjectDetectorVersions" ma:readOnly="true">
      <xsd:simpleType>
        <xsd:restriction base="dms:Text"/>
      </xsd:simpleType>
    </xsd:element>
    <xsd:element name="DatasetGroup" ma:index="56" nillable="true" ma:displayName="Dataset Group" ma:format="Dropdown" ma:internalName="DatasetGroup" ma:percentage="FALSE">
      <xsd:simpleType>
        <xsd:restriction base="dms:Number"/>
      </xsd:simpleType>
    </xsd:element>
    <xsd:element name="AllOtherAuthors" ma:index="57" nillable="true" ma:displayName="All Other Authors" ma:format="Dropdown" ma:internalName="AllOtherAuthors">
      <xsd:simpleType>
        <xsd:restriction base="dms:Note"/>
      </xsd:simpleType>
    </xsd:element>
    <xsd:element name="OpenProperties" ma:index="58" nillable="true" ma:displayName="Properties" ma:format="Dropdown" ma:internalName="OpenProperti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TaxCatchAll" ma:index="43" nillable="true" ma:displayName="Taxonomy Catch All Column" ma:hidden="true" ma:list="{4ee2e7d8-27e8-494a-a29e-04f5a97c90f5}" ma:internalName="TaxCatchAll" ma:showField="CatchAllData" ma:web="1ffadd53-2971-453a-8d24-d32caadbe6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fadd53-2971-453a-8d24-d32caadbe663" elementFormDefault="qualified">
    <xsd:import namespace="http://schemas.microsoft.com/office/2006/documentManagement/types"/>
    <xsd:import namespace="http://schemas.microsoft.com/office/infopath/2007/PartnerControls"/>
    <xsd:element name="SharedWithUsers" ma:index="4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6E0C47-0F9E-48B3-B262-2C446F200134}">
  <ds:schemaRef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1ffadd53-2971-453a-8d24-d32caadbe663"/>
    <ds:schemaRef ds:uri="628666fd-fee7-4228-ad83-4b175bd364e2"/>
    <ds:schemaRef ds:uri="d900e117-17a0-4b24-9e47-511ef1d02c43"/>
    <ds:schemaRef ds:uri="http://www.w3.org/XML/1998/namespace"/>
    <ds:schemaRef ds:uri="http://purl.org/dc/elements/1.1/"/>
  </ds:schemaRefs>
</ds:datastoreItem>
</file>

<file path=customXml/itemProps2.xml><?xml version="1.0" encoding="utf-8"?>
<ds:datastoreItem xmlns:ds="http://schemas.openxmlformats.org/officeDocument/2006/customXml" ds:itemID="{BDE50530-B294-40AC-8808-D60244160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8666fd-fee7-4228-ad83-4b175bd364e2"/>
    <ds:schemaRef ds:uri="d900e117-17a0-4b24-9e47-511ef1d02c43"/>
    <ds:schemaRef ds:uri="1ffadd53-2971-453a-8d24-d32caadbe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9BB13-5071-4B6C-8DCB-EF832619A791}">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5290</TotalTime>
  <Words>1774</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Titillium Web</vt:lpstr>
      <vt:lpstr>Arial</vt:lpstr>
      <vt:lpstr>Calibri</vt:lpstr>
      <vt:lpstr>Amaranth</vt:lpstr>
      <vt:lpstr>Default Design</vt:lpstr>
      <vt:lpstr>PowerPoint Presentation</vt:lpstr>
    </vt:vector>
  </TitlesOfParts>
  <Company>Graphicsland/MAKESIGNS.COM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CARBON DIOXIDE EXPOSURE ON PHYSICAL AND COGNITIVE PERFORMANCE IN A SIMULATED SPACEFLIGHT CONTINGENCY SCENARIO</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Siders, Brett A. (JSC-SK311)[KBR Wyle Services, LLC]</cp:lastModifiedBy>
  <cp:revision>114</cp:revision>
  <dcterms:modified xsi:type="dcterms:W3CDTF">2024-01-23T23:23:27Z</dcterms:modified>
  <cp:category>scientific poster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0x010100ABC6FBDA39246848AAE74848A855331C</vt:lpwstr>
  </property>
  <property fmtid="{D5CDD505-2E9C-101B-9397-08002B2CF9AE}" pid="3" name="Order">
    <vt:r8>618300</vt:r8>
  </property>
  <property fmtid="{D5CDD505-2E9C-101B-9397-08002B2CF9AE}" pid="4" name="MediaServiceImageTags">
    <vt:lpwstr/>
  </property>
  <property fmtid="{D5CDD505-2E9C-101B-9397-08002B2CF9AE}" pid="5" name="_ExtendedDescription">
    <vt:lpwstr>Poster presentation for HRP IWS 2024.</vt:lpwstr>
  </property>
</Properties>
</file>