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5" r:id="rId2"/>
    <p:sldMasterId id="2147483691" r:id="rId3"/>
    <p:sldMasterId id="2147483716" r:id="rId4"/>
    <p:sldMasterId id="2147483726" r:id="rId5"/>
    <p:sldMasterId id="2147483742" r:id="rId6"/>
  </p:sldMasterIdLst>
  <p:notesMasterIdLst>
    <p:notesMasterId r:id="rId18"/>
  </p:notesMasterIdLst>
  <p:sldIdLst>
    <p:sldId id="257" r:id="rId7"/>
    <p:sldId id="2098149346" r:id="rId8"/>
    <p:sldId id="2098149569" r:id="rId9"/>
    <p:sldId id="2146846448" r:id="rId10"/>
    <p:sldId id="2098149183" r:id="rId11"/>
    <p:sldId id="2146848237" r:id="rId12"/>
    <p:sldId id="2145706408" r:id="rId13"/>
    <p:sldId id="2146846468" r:id="rId14"/>
    <p:sldId id="2146848258" r:id="rId15"/>
    <p:sldId id="2146848257" r:id="rId16"/>
    <p:sldId id="214684827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E9171D-19EB-B148-907E-8CC76E8DA4DA}" v="2" dt="2024-01-24T16:12:54.6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32"/>
    <p:restoredTop sz="96197"/>
  </p:normalViewPr>
  <p:slideViewPr>
    <p:cSldViewPr snapToGrid="0">
      <p:cViewPr varScale="1">
        <p:scale>
          <a:sx n="69" d="100"/>
          <a:sy n="69" d="100"/>
        </p:scale>
        <p:origin x="90" y="7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78804A-F57F-DD46-BB3E-88F3C6C99327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48B6-4E2A-8F4A-BF52-87156E3F2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981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12A7A-19B9-B949-81FF-665879DF3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95040F-D063-5B7C-4D3E-736B61F31F7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332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3CD2A-1DC1-0441-AA79-A578807C38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Lucida Grande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Lucida Grande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6409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78926F-EDED-754B-8C30-B75CA5763C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52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F24DBA20-AA98-3743-8CCB-A7BC31C3B40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43B748B4-0EEE-894B-BE73-A8EF8B83736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C962E1FC-479A-0343-92A7-C73ACF4D3C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4063" indent="-2889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0463" indent="-2317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25600" indent="-2317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0738" indent="-2317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47938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5138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2338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19538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E473F1-1111-D546-A053-9E49270C9189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932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F24DBA20-AA98-3743-8CCB-A7BC31C3B40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43B748B4-0EEE-894B-BE73-A8EF8B83736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C962E1FC-479A-0343-92A7-C73ACF4D3C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4063" indent="-2889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0463" indent="-2317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25600" indent="-2317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0738" indent="-2317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47938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5138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2338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19538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E473F1-1111-D546-A053-9E49270C9189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448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78926F-EDED-754B-8C30-B75CA5763C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217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78926F-EDED-754B-8C30-B75CA5763C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869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78926F-EDED-754B-8C30-B75CA5763C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3557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78926F-EDED-754B-8C30-B75CA5763C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950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69DBE-F49E-3CB2-9D0B-AAB399E80E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475215-B1FD-0B0C-8187-721D6CDAAE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D395FC-D804-2C80-C16B-0D76F054B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9E3DA0-F23A-7206-2FFD-3AE25A1BA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FFD51-6B46-69F2-BA28-3E63DED6D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4F36-116D-2547-94D3-D0F9F081B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488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DC733-3A3A-D40A-4401-A7C266538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65118D-526E-4BD8-7E8E-4CEC30491D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94E8C-D3E6-0216-39A9-093F91825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FE43B-B7CC-4002-D7E7-4E8DB91A2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05AD70-2FFA-EE9C-40A2-B6499BDF7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4F36-116D-2547-94D3-D0F9F081B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064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07C309-ADE3-561B-9447-44CFD53D5A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273B16-671F-E0C3-F4D3-2D0363D514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B321F-38E4-B8C0-78D4-C24C4633A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39D521-B8B5-9509-EFE1-D1E59E099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A2B30-29AF-D646-98EE-86ECE8B53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4F36-116D-2547-94D3-D0F9F081B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028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bg>
      <p:bgPr>
        <a:gradFill>
          <a:gsLst>
            <a:gs pos="6180">
              <a:srgbClr val="68BAE1"/>
            </a:gs>
            <a:gs pos="32000">
              <a:srgbClr val="F73DE1"/>
            </a:gs>
            <a:gs pos="73000">
              <a:srgbClr val="5C7A8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0460B36-519E-427A-8038-7862C5BDA3B7}"/>
              </a:ext>
            </a:extLst>
          </p:cNvPr>
          <p:cNvSpPr/>
          <p:nvPr userDrawn="1"/>
        </p:nvSpPr>
        <p:spPr>
          <a:xfrm>
            <a:off x="-1400" y="-22055"/>
            <a:ext cx="12231209" cy="6880055"/>
          </a:xfrm>
          <a:prstGeom prst="rect">
            <a:avLst/>
          </a:prstGeom>
          <a:gradFill flip="none" rotWithShape="1">
            <a:gsLst>
              <a:gs pos="11000">
                <a:srgbClr val="68BAE1"/>
              </a:gs>
              <a:gs pos="73000">
                <a:srgbClr val="5C7A8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857A26B-A30A-45D4-A8F7-AEC836833035}"/>
              </a:ext>
            </a:extLst>
          </p:cNvPr>
          <p:cNvGrpSpPr/>
          <p:nvPr userDrawn="1"/>
        </p:nvGrpSpPr>
        <p:grpSpPr>
          <a:xfrm>
            <a:off x="531312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8BC8E428-1AF9-4730-9791-11A4322264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3D5EB"/>
                </a:gs>
                <a:gs pos="100000">
                  <a:srgbClr val="A1C7E2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8DC701ED-740C-413E-8EC9-2E28B33F65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7F9FF550-8F31-49D2-A094-177D24C14E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7D9EB"/>
                </a:gs>
                <a:gs pos="85000">
                  <a:srgbClr val="9BC2D8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99E70AEB-97F5-0F48-9A3F-D180606A03F2}"/>
              </a:ext>
            </a:extLst>
          </p:cNvPr>
          <p:cNvSpPr/>
          <p:nvPr userDrawn="1"/>
        </p:nvSpPr>
        <p:spPr>
          <a:xfrm>
            <a:off x="-1" y="2777514"/>
            <a:ext cx="12229809" cy="1713654"/>
          </a:xfrm>
          <a:prstGeom prst="rect">
            <a:avLst/>
          </a:prstGeom>
          <a:solidFill>
            <a:srgbClr val="BFE5FF"/>
          </a:solidFill>
          <a:ln>
            <a:noFill/>
          </a:ln>
          <a:effectLst>
            <a:outerShdw blurRad="254000" sx="103000" sy="103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BE70F-03DA-4747-9669-09C46A6A9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330465"/>
            <a:ext cx="10515600" cy="646331"/>
          </a:xfrm>
        </p:spPr>
        <p:txBody>
          <a:bodyPr anchor="ctr">
            <a:spAutoFit/>
          </a:bodyPr>
          <a:lstStyle>
            <a:lvl1pPr algn="ctr"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02EFE-7EAA-2042-BFD5-33177FA6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1DCC9-6755-1C41-A923-BB12EA8B5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B372-536E-3149-8638-387946DFE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40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-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3A1D6BA-27B0-41C1-930F-46AEF0A7D5C4}"/>
              </a:ext>
            </a:extLst>
          </p:cNvPr>
          <p:cNvSpPr/>
          <p:nvPr userDrawn="1"/>
        </p:nvSpPr>
        <p:spPr>
          <a:xfrm>
            <a:off x="-1399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rgbClr val="68BAE1"/>
              </a:gs>
              <a:gs pos="73000">
                <a:srgbClr val="5C7A8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131E2E2-6830-6146-83B1-1D95E1D5EEAE}"/>
              </a:ext>
            </a:extLst>
          </p:cNvPr>
          <p:cNvSpPr/>
          <p:nvPr userDrawn="1"/>
        </p:nvSpPr>
        <p:spPr>
          <a:xfrm>
            <a:off x="0" y="723208"/>
            <a:ext cx="12192000" cy="5807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557737"/>
            <a:ext cx="2743200" cy="2712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3642A05-BC96-4FCF-8E4D-92F5801B2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1319" y="93839"/>
            <a:ext cx="10515600" cy="535531"/>
          </a:xfrm>
        </p:spPr>
        <p:txBody>
          <a:bodyPr anchor="ctr">
            <a:spAutoFit/>
          </a:bodyPr>
          <a:lstStyle>
            <a:lvl1pPr algn="l"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341558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457C3-B414-0F47-9CF2-835A1AFF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B5AD37D0-1C64-3342-BF81-1BC3096283AF}" type="datetime1">
              <a:rPr lang="en-US" smtClean="0"/>
              <a:t>2/7/2024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E4F40-E7EF-7F48-9FBC-01602E6A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43D68-3FE7-D348-8403-D560C4A8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ED06222A-5CBA-0B49-871F-EEAD15CA6A46}"/>
              </a:ext>
            </a:extLst>
          </p:cNvPr>
          <p:cNvSpPr txBox="1">
            <a:spLocks/>
          </p:cNvSpPr>
          <p:nvPr userDrawn="1"/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65CBF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54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36">
          <p15:clr>
            <a:srgbClr val="FBAE40"/>
          </p15:clr>
        </p15:guide>
        <p15:guide id="2" pos="480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F6B9961-0D56-4E1F-AC84-110885CBAD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4253" y="-10705"/>
            <a:ext cx="12218986" cy="687318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7FC2593-D8B3-42D8-8F49-5142AD8E2610}"/>
              </a:ext>
            </a:extLst>
          </p:cNvPr>
          <p:cNvSpPr/>
          <p:nvPr userDrawn="1"/>
        </p:nvSpPr>
        <p:spPr>
          <a:xfrm>
            <a:off x="-12733" y="-48584"/>
            <a:ext cx="12192002" cy="6858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52000">
                <a:schemeClr val="tx1">
                  <a:alpha val="0"/>
                </a:schemeClr>
              </a:gs>
              <a:gs pos="64000">
                <a:schemeClr val="tx1">
                  <a:alpha val="25234"/>
                </a:schemeClr>
              </a:gs>
              <a:gs pos="100000">
                <a:schemeClr val="tx1"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671E39-23F5-421B-B10B-D399C217B57F}"/>
              </a:ext>
            </a:extLst>
          </p:cNvPr>
          <p:cNvSpPr/>
          <p:nvPr userDrawn="1"/>
        </p:nvSpPr>
        <p:spPr>
          <a:xfrm>
            <a:off x="12731" y="17774"/>
            <a:ext cx="12192002" cy="6858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52000">
                <a:schemeClr val="tx1">
                  <a:alpha val="0"/>
                </a:schemeClr>
              </a:gs>
              <a:gs pos="64000">
                <a:schemeClr val="tx1">
                  <a:alpha val="25234"/>
                </a:schemeClr>
              </a:gs>
              <a:gs pos="100000">
                <a:schemeClr val="tx1"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9AD3-FDEB-FB43-85E2-1EB84C13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1FF2FE-F541-714A-961B-93F0AD084E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2390" y="304799"/>
            <a:ext cx="2769575" cy="8404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6E5482-838F-4CC7-9AB5-DB6AE57E843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288" y="4635295"/>
            <a:ext cx="3100036" cy="2230906"/>
          </a:xfrm>
          <a:prstGeom prst="rect">
            <a:avLst/>
          </a:prstGeom>
        </p:spPr>
      </p:pic>
      <p:sp>
        <p:nvSpPr>
          <p:cNvPr id="18" name="Subtitle 34">
            <a:extLst>
              <a:ext uri="{FF2B5EF4-FFF2-40B4-BE49-F238E27FC236}">
                <a16:creationId xmlns:a16="http://schemas.microsoft.com/office/drawing/2014/main" id="{7B5AED51-FBE5-4CFC-9BDC-7800A52498F1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02062" y="5263438"/>
            <a:ext cx="6793173" cy="1241365"/>
          </a:xfr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r>
              <a:rPr lang="en-US" sz="3200" b="1">
                <a:solidFill>
                  <a:schemeClr val="bg1"/>
                </a:solidFill>
              </a:rPr>
              <a:t>Title of Presentation</a:t>
            </a:r>
          </a:p>
          <a:p>
            <a:pPr>
              <a:spcBef>
                <a:spcPts val="400"/>
              </a:spcBef>
            </a:pPr>
            <a:r>
              <a:rPr lang="en-US" sz="1800">
                <a:solidFill>
                  <a:schemeClr val="bg1"/>
                </a:solidFill>
              </a:rPr>
              <a:t> Presenter Name(s)</a:t>
            </a:r>
          </a:p>
          <a:p>
            <a:pPr>
              <a:spcBef>
                <a:spcPts val="400"/>
              </a:spcBef>
            </a:pPr>
            <a:r>
              <a:rPr lang="en-US">
                <a:solidFill>
                  <a:schemeClr val="bg1"/>
                </a:solidFill>
              </a:rPr>
              <a:t> Date</a:t>
            </a:r>
            <a:endParaRPr lang="en-US" sz="1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17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040">
          <p15:clr>
            <a:srgbClr val="FBAE40"/>
          </p15:clr>
        </p15:guide>
        <p15:guide id="2" pos="1056">
          <p15:clr>
            <a:srgbClr val="FBAE40"/>
          </p15:clr>
        </p15:guide>
        <p15:guide id="3" orient="horz" pos="2352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-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00" y="1104144"/>
            <a:ext cx="6678105" cy="646331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901" y="2214710"/>
            <a:ext cx="6678104" cy="1623008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C2AD0-9452-684A-9802-A7E12BA97DE7}" type="datetime1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50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309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-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A323920-C8FA-48F7-B36C-3A691F53A8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2046"/>
          <a:stretch/>
        </p:blipFill>
        <p:spPr>
          <a:xfrm>
            <a:off x="-1" y="0"/>
            <a:ext cx="8284945" cy="685800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9952507F-5269-DD44-B0B4-BE319763C9BE}"/>
              </a:ext>
            </a:extLst>
          </p:cNvPr>
          <p:cNvSpPr>
            <a:spLocks/>
          </p:cNvSpPr>
          <p:nvPr userDrawn="1"/>
        </p:nvSpPr>
        <p:spPr bwMode="auto">
          <a:xfrm>
            <a:off x="-461912" y="0"/>
            <a:ext cx="12653912" cy="6858000"/>
          </a:xfrm>
          <a:custGeom>
            <a:avLst/>
            <a:gdLst>
              <a:gd name="T0" fmla="*/ 1003 w 3986"/>
              <a:gd name="T1" fmla="*/ 0 h 2160"/>
              <a:gd name="T2" fmla="*/ 561 w 3986"/>
              <a:gd name="T3" fmla="*/ 1933 h 2160"/>
              <a:gd name="T4" fmla="*/ 368 w 3986"/>
              <a:gd name="T5" fmla="*/ 0 h 2160"/>
              <a:gd name="T6" fmla="*/ 277 w 3986"/>
              <a:gd name="T7" fmla="*/ 0 h 2160"/>
              <a:gd name="T8" fmla="*/ 146 w 3986"/>
              <a:gd name="T9" fmla="*/ 530 h 2160"/>
              <a:gd name="T10" fmla="*/ 146 w 3986"/>
              <a:gd name="T11" fmla="*/ 929 h 2160"/>
              <a:gd name="T12" fmla="*/ 507 w 3986"/>
              <a:gd name="T13" fmla="*/ 1903 h 2160"/>
              <a:gd name="T14" fmla="*/ 743 w 3986"/>
              <a:gd name="T15" fmla="*/ 2160 h 2160"/>
              <a:gd name="T16" fmla="*/ 3986 w 3986"/>
              <a:gd name="T17" fmla="*/ 2160 h 2160"/>
              <a:gd name="T18" fmla="*/ 3986 w 3986"/>
              <a:gd name="T19" fmla="*/ 0 h 2160"/>
              <a:gd name="T20" fmla="*/ 1003 w 3986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986" h="2160">
                <a:moveTo>
                  <a:pt x="1003" y="0"/>
                </a:moveTo>
                <a:cubicBezTo>
                  <a:pt x="0" y="904"/>
                  <a:pt x="561" y="1933"/>
                  <a:pt x="561" y="1933"/>
                </a:cubicBezTo>
                <a:cubicBezTo>
                  <a:pt x="48" y="1139"/>
                  <a:pt x="153" y="463"/>
                  <a:pt x="368" y="0"/>
                </a:cubicBezTo>
                <a:cubicBezTo>
                  <a:pt x="277" y="0"/>
                  <a:pt x="277" y="0"/>
                  <a:pt x="277" y="0"/>
                </a:cubicBezTo>
                <a:cubicBezTo>
                  <a:pt x="204" y="184"/>
                  <a:pt x="163" y="362"/>
                  <a:pt x="146" y="530"/>
                </a:cubicBezTo>
                <a:cubicBezTo>
                  <a:pt x="146" y="929"/>
                  <a:pt x="146" y="929"/>
                  <a:pt x="146" y="929"/>
                </a:cubicBezTo>
                <a:cubicBezTo>
                  <a:pt x="206" y="1513"/>
                  <a:pt x="507" y="1903"/>
                  <a:pt x="507" y="1903"/>
                </a:cubicBezTo>
                <a:cubicBezTo>
                  <a:pt x="585" y="1999"/>
                  <a:pt x="665" y="2085"/>
                  <a:pt x="743" y="2160"/>
                </a:cubicBezTo>
                <a:cubicBezTo>
                  <a:pt x="744" y="2160"/>
                  <a:pt x="3986" y="2160"/>
                  <a:pt x="3986" y="2160"/>
                </a:cubicBezTo>
                <a:cubicBezTo>
                  <a:pt x="3986" y="0"/>
                  <a:pt x="3986" y="0"/>
                  <a:pt x="3986" y="0"/>
                </a:cubicBezTo>
                <a:lnTo>
                  <a:pt x="100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422" y="1104144"/>
            <a:ext cx="9025378" cy="646331"/>
          </a:xfrm>
        </p:spPr>
        <p:txBody>
          <a:bodyPr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422" y="2214710"/>
            <a:ext cx="9251621" cy="1623008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C2AD0-9452-684A-9802-A7E12BA97DE7}" type="datetime1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8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146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-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3A1D6BA-27B0-41C1-930F-46AEF0A7D5C4}"/>
              </a:ext>
            </a:extLst>
          </p:cNvPr>
          <p:cNvSpPr/>
          <p:nvPr userDrawn="1"/>
        </p:nvSpPr>
        <p:spPr>
          <a:xfrm>
            <a:off x="-1399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rgbClr val="68BAE1"/>
              </a:gs>
              <a:gs pos="73000">
                <a:srgbClr val="5C7A8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131E2E2-6830-6146-83B1-1D95E1D5EEAE}"/>
              </a:ext>
            </a:extLst>
          </p:cNvPr>
          <p:cNvSpPr/>
          <p:nvPr userDrawn="1"/>
        </p:nvSpPr>
        <p:spPr>
          <a:xfrm>
            <a:off x="0" y="723208"/>
            <a:ext cx="12192000" cy="5807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C2AD0-9452-684A-9802-A7E12BA97DE7}" type="datetime1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557737"/>
            <a:ext cx="2743200" cy="2712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3642A05-BC96-4FCF-8E4D-92F5801B2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1319" y="93839"/>
            <a:ext cx="10515600" cy="535531"/>
          </a:xfrm>
        </p:spPr>
        <p:txBody>
          <a:bodyPr anchor="ctr">
            <a:spAutoFit/>
          </a:bodyPr>
          <a:lstStyle>
            <a:lvl1pPr algn="l"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111955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-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3A1D6BA-27B0-41C1-930F-46AEF0A7D5C4}"/>
              </a:ext>
            </a:extLst>
          </p:cNvPr>
          <p:cNvSpPr/>
          <p:nvPr userDrawn="1"/>
        </p:nvSpPr>
        <p:spPr>
          <a:xfrm>
            <a:off x="-1399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rgbClr val="68BAE1"/>
              </a:gs>
              <a:gs pos="73000">
                <a:srgbClr val="5C7A8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1599FD2-9125-B541-B401-B04172892861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0B26E70B-8A33-914A-9518-534A92C071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3D5EB"/>
                </a:gs>
                <a:gs pos="100000">
                  <a:srgbClr val="A1C7E2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1A53DB7C-3BE5-1248-9EF9-A29A0871F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91678DD0-9F0F-8E4D-9DA3-7734E7E423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7D9EB"/>
                </a:gs>
                <a:gs pos="85000">
                  <a:srgbClr val="9BC2D8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F131E2E2-6830-6146-83B1-1D95E1D5EEAE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104144"/>
            <a:ext cx="10393680" cy="646331"/>
          </a:xfrm>
        </p:spPr>
        <p:txBody>
          <a:bodyPr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271860"/>
            <a:ext cx="10619923" cy="1623008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C2AD0-9452-684A-9802-A7E12BA97DE7}" type="datetime1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83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989AE-8AD2-5C86-501D-F3575E6FE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024C7-EA42-6754-B138-0F6ECDD5F4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754A2-B009-AC6A-1953-9B9128453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77AF8-9BCD-7CE9-3A8F-9AD9A4ADA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5ADDF-EB9F-7B2C-CC79-1443F2432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4F36-116D-2547-94D3-D0F9F081B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411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-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26553E3-194C-4262-ACE5-4EC6B9E40BE8}"/>
              </a:ext>
            </a:extLst>
          </p:cNvPr>
          <p:cNvSpPr/>
          <p:nvPr userDrawn="1"/>
        </p:nvSpPr>
        <p:spPr>
          <a:xfrm>
            <a:off x="-1399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rgbClr val="68BAE1"/>
              </a:gs>
              <a:gs pos="73000">
                <a:srgbClr val="5C7A8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5E98BFD-7261-2A4A-88D8-8BE7FA0E7958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ACFB6D1D-0217-1249-B4A7-02FA05433B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3D5EB"/>
                </a:gs>
                <a:gs pos="100000">
                  <a:srgbClr val="A1C7E2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031D602F-D1EF-824A-8399-D28A1138A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ADA3B2E1-B449-C24A-94E5-849A79FE6A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7D9EB"/>
                </a:gs>
                <a:gs pos="85000">
                  <a:srgbClr val="9BC2D8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90A68660-7217-F145-A81C-CD6DEA0F7BAF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985" y="1063116"/>
            <a:ext cx="6687534" cy="646331"/>
          </a:xfrm>
        </p:spPr>
        <p:txBody>
          <a:bodyPr wrap="square"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200" y="2214710"/>
            <a:ext cx="6169057" cy="1623008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C2AD0-9452-684A-9802-A7E12BA97DE7}" type="datetime1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21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744">
          <p15:clr>
            <a:srgbClr val="FBAE40"/>
          </p15:clr>
        </p15:guide>
        <p15:guide id="2" pos="340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gradFill>
          <a:gsLst>
            <a:gs pos="6180">
              <a:srgbClr val="68BAE1"/>
            </a:gs>
            <a:gs pos="32000">
              <a:srgbClr val="F73DE1"/>
            </a:gs>
            <a:gs pos="73000">
              <a:srgbClr val="5C7A8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0460B36-519E-427A-8038-7862C5BDA3B7}"/>
              </a:ext>
            </a:extLst>
          </p:cNvPr>
          <p:cNvSpPr/>
          <p:nvPr userDrawn="1"/>
        </p:nvSpPr>
        <p:spPr>
          <a:xfrm>
            <a:off x="-1400" y="-22055"/>
            <a:ext cx="12231209" cy="6880055"/>
          </a:xfrm>
          <a:prstGeom prst="rect">
            <a:avLst/>
          </a:prstGeom>
          <a:gradFill flip="none" rotWithShape="1">
            <a:gsLst>
              <a:gs pos="11000">
                <a:srgbClr val="68BAE1"/>
              </a:gs>
              <a:gs pos="73000">
                <a:srgbClr val="5C7A8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857A26B-A30A-45D4-A8F7-AEC836833035}"/>
              </a:ext>
            </a:extLst>
          </p:cNvPr>
          <p:cNvGrpSpPr/>
          <p:nvPr userDrawn="1"/>
        </p:nvGrpSpPr>
        <p:grpSpPr>
          <a:xfrm>
            <a:off x="531312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8BC8E428-1AF9-4730-9791-11A4322264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3D5EB"/>
                </a:gs>
                <a:gs pos="100000">
                  <a:srgbClr val="A1C7E2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8DC701ED-740C-413E-8EC9-2E28B33F65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7F9FF550-8F31-49D2-A094-177D24C14E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7D9EB"/>
                </a:gs>
                <a:gs pos="85000">
                  <a:srgbClr val="9BC2D8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99E70AEB-97F5-0F48-9A3F-D180606A03F2}"/>
              </a:ext>
            </a:extLst>
          </p:cNvPr>
          <p:cNvSpPr/>
          <p:nvPr userDrawn="1"/>
        </p:nvSpPr>
        <p:spPr>
          <a:xfrm>
            <a:off x="-1" y="2777514"/>
            <a:ext cx="12229809" cy="1713654"/>
          </a:xfrm>
          <a:prstGeom prst="rect">
            <a:avLst/>
          </a:prstGeom>
          <a:solidFill>
            <a:srgbClr val="BFE5FF"/>
          </a:solidFill>
          <a:ln>
            <a:noFill/>
          </a:ln>
          <a:effectLst>
            <a:outerShdw blurRad="254000" sx="103000" sy="103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BE70F-03DA-4747-9669-09C46A6A9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330465"/>
            <a:ext cx="10515600" cy="646331"/>
          </a:xfrm>
        </p:spPr>
        <p:txBody>
          <a:bodyPr anchor="ctr">
            <a:spAutoFit/>
          </a:bodyPr>
          <a:lstStyle>
            <a:lvl1pPr algn="ctr"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02EFE-7EAA-2042-BFD5-33177FA6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85A74-EB09-424A-AA9B-5418F2407945}" type="datetime1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1DCC9-6755-1C41-A923-BB12EA8B5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B372-536E-3149-8638-387946DFE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87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457C3-B414-0F47-9CF2-835A1AFF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B5AD37D0-1C64-3342-BF81-1BC3096283AF}" type="datetime1">
              <a:rPr lang="en-US" smtClean="0"/>
              <a:t>2/7/2024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E4F40-E7EF-7F48-9FBC-01602E6A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43D68-3FE7-D348-8403-D560C4A8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ED06222A-5CBA-0B49-871F-EEAD15CA6A46}"/>
              </a:ext>
            </a:extLst>
          </p:cNvPr>
          <p:cNvSpPr txBox="1">
            <a:spLocks/>
          </p:cNvSpPr>
          <p:nvPr userDrawn="1"/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65CBF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40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36">
          <p15:clr>
            <a:srgbClr val="FBAE40"/>
          </p15:clr>
        </p15:guide>
        <p15:guide id="2" pos="480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590A7-7E54-2D41-9F43-B8FD4977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B96F-523A-0443-8C6F-8DFAF54D9E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88B55B-102D-3B40-B32B-5145CE1DA6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9206C-49AC-4040-9C5C-017EE760A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5BAE4564-26CF-C242-8FF6-CB2D9CD242A2}" type="datetime1">
              <a:rPr lang="en-US" smtClean="0"/>
              <a:pPr/>
              <a:t>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FB520F-4F16-3E49-A800-72C14F01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087BC7-6FAC-2245-9DB7-6747FA2B2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8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0B653-13F7-2542-8EE2-E90933939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C621A-F72C-144B-A0BE-6B1E2CBE1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63F2F3-1511-2942-895C-679AA3AAF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7D5D2A-69A5-F545-A96E-9C6E34036D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C11A84-14CC-7441-BFAB-6E2358C05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DBE683-10D6-5E4C-A14B-401DDDE89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76E2022B-032F-C245-A6C4-D8EDEE3CD65C}" type="datetime1">
              <a:rPr lang="en-US" smtClean="0"/>
              <a:pPr/>
              <a:t>2/7/2024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84E5D5-8292-8443-8912-01DF31037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4F0886-7F3E-C54F-B264-98655F014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44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519EC-0943-2646-9830-3E9E4D8F0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457C3-B414-0F47-9CF2-835A1AFF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89992BE1-4848-D943-B519-7D7229562BFA}" type="datetime1">
              <a:rPr lang="en-US" smtClean="0"/>
              <a:pPr/>
              <a:t>2/7/2024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E4F40-E7EF-7F48-9FBC-01602E6A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43D68-3FE7-D348-8403-D560C4A8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01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2573F-6CD2-E446-AEA2-04B4E6EF4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3DDD8-9AAD-E645-821D-592BCEBFB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DEC770-B8D0-7D44-8C06-45E23230F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C1D6F7-2876-CB4E-BA7E-98A093117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2E534795-5F96-674F-9913-75A835B2AA8C}" type="datetime1">
              <a:rPr lang="en-US" smtClean="0"/>
              <a:pPr/>
              <a:t>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B64A94-44FC-5E4D-9BA4-F7C5CBE85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998A61-2626-EC4B-AC9E-DB0EECA20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73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3FC11-1DC9-1F44-A501-A122E38B9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7F112A-7039-A044-BBB7-19B07AA052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6E76F1-988B-A349-A7F8-1C95567498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022A3D-F197-0240-B9FB-64FA8D239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2F57F9ED-D8AC-4447-8B49-413C94A1F07E}" type="datetime1">
              <a:rPr lang="en-US" smtClean="0"/>
              <a:pPr/>
              <a:t>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7AD987-1A3B-EA45-8288-4FF05FA61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E646E-5FCF-704C-A828-129A071DE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1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71CB2-6C06-A944-AB99-307A4B017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90C05E-DB0B-2C43-8871-0E8EEA3DB9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5FB7B-95D2-9B44-B7CD-BD3422A5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762F6A8A-D357-0B41-845F-58E66B141203}" type="datetime1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D936A-402E-2643-BC23-9FFDBB718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03F8D-4C62-8246-A9C9-F56761340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6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305B7A-0DA0-914C-BF32-308B0A1D37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38B2C1-3648-864E-BE9D-6955702B70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BA409-A439-7946-849E-1C52DE1E2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FD414-97F5-4349-956F-7065147EBD6A}" type="datetime1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45A88-8207-164E-BEE0-99140ED4E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24272-4864-7D45-9A42-761E1FA3D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5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1C066-9A45-798B-F772-C622150BA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3AB572-B2A0-7AB9-6457-0347CF428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92BF9-B213-3242-9327-B75843DD4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D2216-DF57-A2E0-6E46-4D1CEE4E9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2BE76-5CAC-702E-2A63-207A5259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4F36-116D-2547-94D3-D0F9F081B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146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07F03-1D82-62B0-B587-EB2CE60EC6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ctr">
            <a:normAutofit/>
          </a:bodyPr>
          <a:lstStyle>
            <a:lvl1pPr algn="ctr">
              <a:defRPr sz="3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5BD8D8-2269-A6A4-66EC-10E36B2456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89718"/>
            <a:ext cx="9144000" cy="1655762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EE0D5-F25D-9662-35B1-E4AC347A5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B8FF9-C73A-7F43-A49F-C9DC85178DA5}" type="datetime1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D293A-7BC3-BB52-4165-769FCAD79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DF29E-5F33-9B76-D4A8-69579EC63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B564-B30A-C147-A198-53ADC5E9588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1EB3F7-2EC9-04CD-F8A2-BC8CA9C30180}"/>
              </a:ext>
            </a:extLst>
          </p:cNvPr>
          <p:cNvSpPr/>
          <p:nvPr userDrawn="1"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rgbClr val="1D28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9D24CB-1E66-A57F-F134-3CCADF72AD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850" y="247653"/>
            <a:ext cx="809500" cy="66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52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7BEAE-5EC2-FD08-DD9E-7A5A95EDE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2720"/>
            <a:ext cx="10515600" cy="4734243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800" indent="-228600">
              <a:buFont typeface="Courier New" panose="02070309020205020404" pitchFamily="49" charset="0"/>
              <a:buChar char="o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buFont typeface="Wingdings" pitchFamily="2" charset="2"/>
              <a:buChar char="§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D73D2-5246-1469-7282-F6AD5A8E6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46AB0-CDFB-9A49-8911-17CDE2A12A9D}" type="datetime1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B1330-D163-D703-F8FC-FC548583C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B774AE-BA99-448E-D465-7EED3CDDF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1320" y="6356350"/>
            <a:ext cx="2743200" cy="365125"/>
          </a:xfrm>
        </p:spPr>
        <p:txBody>
          <a:bodyPr/>
          <a:lstStyle>
            <a:lvl1pPr>
              <a:defRPr sz="2000">
                <a:solidFill>
                  <a:srgbClr val="002060"/>
                </a:solidFill>
              </a:defRPr>
            </a:lvl1pPr>
          </a:lstStyle>
          <a:p>
            <a:fld id="{0720B564-B30A-C147-A198-53ADC5E958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37ECD1-71E7-C162-5459-7A191A616030}"/>
              </a:ext>
            </a:extLst>
          </p:cNvPr>
          <p:cNvSpPr/>
          <p:nvPr userDrawn="1"/>
        </p:nvSpPr>
        <p:spPr>
          <a:xfrm>
            <a:off x="0" y="10160"/>
            <a:ext cx="12192000" cy="1097280"/>
          </a:xfrm>
          <a:prstGeom prst="rect">
            <a:avLst/>
          </a:prstGeom>
          <a:solidFill>
            <a:srgbClr val="1D28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9A1110-85CD-0D41-02A3-89C8A30898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850" y="247653"/>
            <a:ext cx="809500" cy="6693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A6CE3B-5719-5758-4182-09DA3CDAB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270" y="60325"/>
            <a:ext cx="10950370" cy="1057275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72303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4C362-3CBF-CAEE-BAF0-56EEF0094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ADD447-AD1B-35D4-89A6-5E67F064F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DE5AE3-6CC6-29E6-541F-91056220A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5A74A-1985-384B-BA00-62CBAABEDB88}" type="datetime1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F2D83-84B6-7DE9-C7E2-0B1C47A2E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F2C9B-297B-55F3-6A07-DFFC05CA2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B564-B30A-C147-A198-53ADC5E95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3736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01BFD-2618-51EF-2784-654E64474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C7B55-A011-DD9A-6797-E02D6D4CCE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BA95A8-5439-040C-5C97-E7367F1FE8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DA9762-5E69-36D7-D2B9-4EE05C752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BCFD2-091A-0E42-8382-7EB2F3FC550C}" type="datetime1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C7ABAE-3494-F2C8-EED0-E997CED5C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228C05-9304-D70E-03BD-4B8C1145B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B564-B30A-C147-A198-53ADC5E95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9378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62E2C-B1F4-31FE-8E13-249E499A1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2C090-4427-F082-EC4D-2F65468BA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B76CA1-6CC1-1CA5-0C42-C17853341A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D34FE4-3F36-8587-5D88-163401903E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EFFD19-9E35-465C-5BCE-C205D4179D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74F5DC-00FB-33A7-B256-596053EDE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05D96-DE38-8E4E-A78F-DE9733449241}" type="datetime1">
              <a:rPr lang="en-US" smtClean="0"/>
              <a:t>2/7/2024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54389B-F3E2-A8B4-1FAF-C8BB18C39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5FEB01-DA2F-9148-1AFC-675E7D858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B564-B30A-C147-A198-53ADC5E95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3768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FCE7F6E-4FB7-B398-9498-BF9DE3E84D8D}"/>
              </a:ext>
            </a:extLst>
          </p:cNvPr>
          <p:cNvSpPr/>
          <p:nvPr userDrawn="1"/>
        </p:nvSpPr>
        <p:spPr>
          <a:xfrm>
            <a:off x="0" y="10160"/>
            <a:ext cx="12192000" cy="1097280"/>
          </a:xfrm>
          <a:prstGeom prst="rect">
            <a:avLst/>
          </a:prstGeom>
          <a:solidFill>
            <a:srgbClr val="1D28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B1ABCB-A3EA-822E-01E1-78BD89292D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850" y="247653"/>
            <a:ext cx="809500" cy="6693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0EA857-B16E-D619-ECA1-FD0AD1AD3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280" y="90805"/>
            <a:ext cx="11008360" cy="1026795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7F34D7-50D8-E0EC-A894-C40E39497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85C34-494A-9D42-AF35-3239418C2B77}" type="datetime1">
              <a:rPr lang="en-US" smtClean="0"/>
              <a:t>2/7/2024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1942FD-E235-1A7A-BBD8-A61501BFF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459E226-53BB-91AC-1DB1-FF0F1D0F6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1320" y="6356350"/>
            <a:ext cx="2743200" cy="365125"/>
          </a:xfrm>
        </p:spPr>
        <p:txBody>
          <a:bodyPr/>
          <a:lstStyle>
            <a:lvl1pPr>
              <a:defRPr sz="1600">
                <a:solidFill>
                  <a:srgbClr val="002060"/>
                </a:solidFill>
              </a:defRPr>
            </a:lvl1pPr>
          </a:lstStyle>
          <a:p>
            <a:fld id="{0720B564-B30A-C147-A198-53ADC5E958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062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53C3E3-5887-9E4B-0577-4FB6B17B5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46A3A-3FDB-154C-AA83-6EA03672D9B5}" type="datetime1">
              <a:rPr lang="en-US" smtClean="0"/>
              <a:t>2/7/2024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4FF4B2-768D-24E9-AC35-2CE0A972E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76EF2A-BB4A-09C4-4CC8-A19574AC0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B564-B30A-C147-A198-53ADC5E95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1468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99FDE-78C6-F398-4929-22C0D01E0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ED8DF-620D-36FB-322F-8102BBC00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3359D7-0F59-7BC3-4F5B-08BB297656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AE1347-2CF2-2A11-E449-85B887712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F18CC-1C73-3F4E-9CCD-3BEA90623E07}" type="datetime1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A2F0B0-D27A-CDFA-024A-F82FB663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7295D3-BD69-C5B1-24BD-DEE09AD22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B564-B30A-C147-A198-53ADC5E95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554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9E779-4BA1-6B30-0CD7-577053550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0EDCDA-73BF-373D-C01B-8581A0855F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3AB948-CAF4-8642-5EBC-785C2574C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5CA147-A64D-3714-8C85-ACBD14CAA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DD35-BDE8-0441-A90D-F3A86F5DBCB8}" type="datetime1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FA3092-418C-656C-4D87-96990F251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B6BBE-7553-73C5-D9B9-59F71ED2B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B564-B30A-C147-A198-53ADC5E95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0831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87347-3A75-C5E1-4BA1-3B5ABC0F1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02EA91-5C73-DC50-A6AD-FBE3F2075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747233-8839-F3C3-B765-C76E448D8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AAA6A-33CA-5D46-89BD-59FC8F46C006}" type="datetime1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22D4B-80C5-D9EA-4473-8F97F0316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80231-8B18-F7A4-888C-B391F0631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B564-B30A-C147-A198-53ADC5E95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927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38513-FD8B-D7C2-39C2-BB86B1D38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21843-2E00-B2E8-1D8D-1C2472EB8B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F77606-FFC3-A643-A1D0-1BC9C82C0C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0261C2-D24E-7717-5893-A82D6DEA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5C4293-A4F8-624A-228D-AD6D0E5D3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7940CC-F711-638B-9224-840863C7B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4F36-116D-2547-94D3-D0F9F081B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734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93D03E-F848-3DC6-F3E5-FD84E51A39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5A079E-BC3D-0AD1-F4E0-D9CE5F37EA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B06E3-D8B5-00A3-AC57-D6E72DB23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C2467-9593-5341-BDEA-919B3A0FA3D9}" type="datetime1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0A8F0-BA2C-A826-EC99-F8342D81C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28AAA-146B-5316-D172-1C7E0148C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B564-B30A-C147-A198-53ADC5E95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9803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-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3A1D6BA-27B0-41C1-930F-46AEF0A7D5C4}"/>
              </a:ext>
            </a:extLst>
          </p:cNvPr>
          <p:cNvSpPr/>
          <p:nvPr userDrawn="1"/>
        </p:nvSpPr>
        <p:spPr>
          <a:xfrm>
            <a:off x="-1399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rgbClr val="68BAE1"/>
              </a:gs>
              <a:gs pos="73000">
                <a:srgbClr val="5C7A8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131E2E2-6830-6146-83B1-1D95E1D5EEAE}"/>
              </a:ext>
            </a:extLst>
          </p:cNvPr>
          <p:cNvSpPr/>
          <p:nvPr userDrawn="1"/>
        </p:nvSpPr>
        <p:spPr>
          <a:xfrm>
            <a:off x="0" y="723208"/>
            <a:ext cx="12192000" cy="5807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557737"/>
            <a:ext cx="2743200" cy="2712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3642A05-BC96-4FCF-8E4D-92F5801B2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1319" y="93839"/>
            <a:ext cx="10515600" cy="535531"/>
          </a:xfrm>
        </p:spPr>
        <p:txBody>
          <a:bodyPr anchor="ctr">
            <a:spAutoFit/>
          </a:bodyPr>
          <a:lstStyle>
            <a:lvl1pPr algn="l"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37536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9731" y="164000"/>
            <a:ext cx="10904107" cy="4998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3" y="960352"/>
            <a:ext cx="11523415" cy="51658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B5A7D23-5EA3-BB48-9A7E-29066237FEC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00025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199" y="3231079"/>
            <a:ext cx="10363200" cy="1362075"/>
          </a:xfrm>
        </p:spPr>
        <p:txBody>
          <a:bodyPr anchor="b" anchorCtr="0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4199" y="4504341"/>
            <a:ext cx="10363200" cy="1500187"/>
          </a:xfrm>
        </p:spPr>
        <p:txBody>
          <a:bodyPr anchor="t" anchorCtr="0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B5A7D23-5EA3-BB48-9A7E-29066237FEC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38647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9731" y="164000"/>
            <a:ext cx="10632670" cy="4998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8469" y="913884"/>
            <a:ext cx="5725933" cy="521228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56469" y="913884"/>
            <a:ext cx="5725933" cy="521228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B5A7D23-5EA3-BB48-9A7E-29066237FEC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5680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with Pre-Decisional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9730" y="164000"/>
            <a:ext cx="10638185" cy="4998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latin typeface="+mn-lt"/>
              </a:defRPr>
            </a:lvl1pPr>
          </a:lstStyle>
          <a:p>
            <a:fld id="{4B5A7D23-5EA3-BB48-9A7E-29066237FEC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6CED60-BF19-2E4E-831F-766567676015}"/>
              </a:ext>
            </a:extLst>
          </p:cNvPr>
          <p:cNvSpPr txBox="1"/>
          <p:nvPr userDrawn="1"/>
        </p:nvSpPr>
        <p:spPr>
          <a:xfrm>
            <a:off x="1939424" y="6539805"/>
            <a:ext cx="8295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rgbClr val="FF0000"/>
                </a:solidFill>
              </a:rPr>
              <a:t>DRAFT. PRE-DECISIONAL. NASA INTERNAL ONLY.</a:t>
            </a:r>
          </a:p>
        </p:txBody>
      </p:sp>
    </p:spTree>
    <p:extLst>
      <p:ext uri="{BB962C8B-B14F-4D97-AF65-F5344CB8AC3E}">
        <p14:creationId xmlns:p14="http://schemas.microsoft.com/office/powerpoint/2010/main" val="40246376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9730" y="164000"/>
            <a:ext cx="10638185" cy="4998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latin typeface="+mn-lt"/>
              </a:defRPr>
            </a:lvl1pPr>
          </a:lstStyle>
          <a:p>
            <a:fld id="{4B5A7D23-5EA3-BB48-9A7E-29066237FEC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01973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B5A7D23-5EA3-BB48-9A7E-29066237FEC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90071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AC7E2F-812C-2548-9F5D-F379488EC739}"/>
              </a:ext>
            </a:extLst>
          </p:cNvPr>
          <p:cNvSpPr/>
          <p:nvPr userDrawn="1"/>
        </p:nvSpPr>
        <p:spPr>
          <a:xfrm>
            <a:off x="0" y="5760720"/>
            <a:ext cx="12192000" cy="1097280"/>
          </a:xfrm>
          <a:prstGeom prst="rect">
            <a:avLst/>
          </a:prstGeom>
          <a:solidFill>
            <a:srgbClr val="1D28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4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454A06-AB87-2E49-A6BB-3DB7FFFD0DAC}"/>
              </a:ext>
            </a:extLst>
          </p:cNvPr>
          <p:cNvCxnSpPr>
            <a:cxnSpLocks/>
          </p:cNvCxnSpPr>
          <p:nvPr userDrawn="1"/>
        </p:nvCxnSpPr>
        <p:spPr>
          <a:xfrm>
            <a:off x="0" y="5760720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34FC822-EC8F-8B44-9E23-6E6B72BA4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50930" y="5974663"/>
            <a:ext cx="809500" cy="66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512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64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269" y="838200"/>
            <a:ext cx="11265467" cy="5638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553203"/>
            <a:ext cx="2844800" cy="290597"/>
          </a:xfrm>
        </p:spPr>
        <p:txBody>
          <a:bodyPr/>
          <a:lstStyle/>
          <a:p>
            <a:fld id="{3409B06A-B72D-3648-A917-BD90634DEA9B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2/7/2024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2" name="Title Placeholder 1"/>
          <p:cNvSpPr>
            <a:spLocks noGrp="1"/>
          </p:cNvSpPr>
          <p:nvPr>
            <p:ph type="title"/>
          </p:nvPr>
        </p:nvSpPr>
        <p:spPr>
          <a:xfrm>
            <a:off x="1118398" y="-6350"/>
            <a:ext cx="10464003" cy="7269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553203"/>
            <a:ext cx="3860800" cy="244476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35008" y="6553203"/>
            <a:ext cx="2844800" cy="2444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175D9-12CB-4917-A9E6-2AED545842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915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77F31-9CC2-8E36-042F-11880C942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BB64EC-7B30-89E7-8452-033B84597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216990-01ED-3168-6CB4-F8E2B99BB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766E36-BF3A-684D-2F2D-D06DCE7D9F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19DA4D-5FEC-8529-4912-2B6DE9A6A1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CABB96-7F56-4309-0D22-94E8871C9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030B2D-9D07-FB33-643F-FB71E4FEF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392AE4-153A-866F-EA7C-DB5229838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4F36-116D-2547-94D3-D0F9F081B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453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56056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F6B9961-0D56-4E1F-AC84-110885CBAD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4253" y="-10705"/>
            <a:ext cx="12218986" cy="687318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7FC2593-D8B3-42D8-8F49-5142AD8E2610}"/>
              </a:ext>
            </a:extLst>
          </p:cNvPr>
          <p:cNvSpPr/>
          <p:nvPr userDrawn="1"/>
        </p:nvSpPr>
        <p:spPr>
          <a:xfrm>
            <a:off x="-12733" y="-48584"/>
            <a:ext cx="12192002" cy="6858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52000">
                <a:schemeClr val="tx1">
                  <a:alpha val="0"/>
                </a:schemeClr>
              </a:gs>
              <a:gs pos="64000">
                <a:schemeClr val="tx1">
                  <a:alpha val="25234"/>
                </a:schemeClr>
              </a:gs>
              <a:gs pos="100000">
                <a:schemeClr val="tx1"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671E39-23F5-421B-B10B-D399C217B57F}"/>
              </a:ext>
            </a:extLst>
          </p:cNvPr>
          <p:cNvSpPr/>
          <p:nvPr userDrawn="1"/>
        </p:nvSpPr>
        <p:spPr>
          <a:xfrm>
            <a:off x="12731" y="17774"/>
            <a:ext cx="12192002" cy="6858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52000">
                <a:schemeClr val="tx1">
                  <a:alpha val="0"/>
                </a:schemeClr>
              </a:gs>
              <a:gs pos="64000">
                <a:schemeClr val="tx1">
                  <a:alpha val="25234"/>
                </a:schemeClr>
              </a:gs>
              <a:gs pos="100000">
                <a:schemeClr val="tx1"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9AD3-FDEB-FB43-85E2-1EB84C13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1FF2FE-F541-714A-961B-93F0AD084E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2390" y="304799"/>
            <a:ext cx="2769575" cy="8404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6E5482-838F-4CC7-9AB5-DB6AE57E843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288" y="4635295"/>
            <a:ext cx="3100036" cy="2230906"/>
          </a:xfrm>
          <a:prstGeom prst="rect">
            <a:avLst/>
          </a:prstGeom>
        </p:spPr>
      </p:pic>
      <p:sp>
        <p:nvSpPr>
          <p:cNvPr id="18" name="Subtitle 34">
            <a:extLst>
              <a:ext uri="{FF2B5EF4-FFF2-40B4-BE49-F238E27FC236}">
                <a16:creationId xmlns:a16="http://schemas.microsoft.com/office/drawing/2014/main" id="{7B5AED51-FBE5-4CFC-9BDC-7800A52498F1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02062" y="5263438"/>
            <a:ext cx="6793173" cy="1241365"/>
          </a:xfr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r>
              <a:rPr lang="en-US" sz="3200" b="1">
                <a:solidFill>
                  <a:schemeClr val="bg1"/>
                </a:solidFill>
              </a:rPr>
              <a:t>Title of Presentation</a:t>
            </a:r>
          </a:p>
          <a:p>
            <a:pPr>
              <a:spcBef>
                <a:spcPts val="400"/>
              </a:spcBef>
            </a:pPr>
            <a:r>
              <a:rPr lang="en-US" sz="1800">
                <a:solidFill>
                  <a:schemeClr val="bg1"/>
                </a:solidFill>
              </a:rPr>
              <a:t> Presenter Name(s)</a:t>
            </a:r>
          </a:p>
          <a:p>
            <a:pPr>
              <a:spcBef>
                <a:spcPts val="400"/>
              </a:spcBef>
            </a:pPr>
            <a:r>
              <a:rPr lang="en-US">
                <a:solidFill>
                  <a:schemeClr val="bg1"/>
                </a:solidFill>
              </a:rPr>
              <a:t> Date</a:t>
            </a:r>
            <a:endParaRPr lang="en-US" sz="1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73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040">
          <p15:clr>
            <a:srgbClr val="FBAE40"/>
          </p15:clr>
        </p15:guide>
        <p15:guide id="2" pos="1056">
          <p15:clr>
            <a:srgbClr val="FBAE40"/>
          </p15:clr>
        </p15:guide>
        <p15:guide id="3" orient="horz" pos="2352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-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00" y="1104144"/>
            <a:ext cx="6678105" cy="646331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901" y="2214710"/>
            <a:ext cx="6678104" cy="1623008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85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3096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-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A323920-C8FA-48F7-B36C-3A691F53A8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8284945" cy="685800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9952507F-5269-DD44-B0B4-BE319763C9BE}"/>
              </a:ext>
            </a:extLst>
          </p:cNvPr>
          <p:cNvSpPr>
            <a:spLocks/>
          </p:cNvSpPr>
          <p:nvPr userDrawn="1"/>
        </p:nvSpPr>
        <p:spPr bwMode="auto">
          <a:xfrm>
            <a:off x="-461912" y="0"/>
            <a:ext cx="12653912" cy="6858000"/>
          </a:xfrm>
          <a:custGeom>
            <a:avLst/>
            <a:gdLst>
              <a:gd name="T0" fmla="*/ 1003 w 3986"/>
              <a:gd name="T1" fmla="*/ 0 h 2160"/>
              <a:gd name="T2" fmla="*/ 561 w 3986"/>
              <a:gd name="T3" fmla="*/ 1933 h 2160"/>
              <a:gd name="T4" fmla="*/ 368 w 3986"/>
              <a:gd name="T5" fmla="*/ 0 h 2160"/>
              <a:gd name="T6" fmla="*/ 277 w 3986"/>
              <a:gd name="T7" fmla="*/ 0 h 2160"/>
              <a:gd name="T8" fmla="*/ 146 w 3986"/>
              <a:gd name="T9" fmla="*/ 530 h 2160"/>
              <a:gd name="T10" fmla="*/ 146 w 3986"/>
              <a:gd name="T11" fmla="*/ 929 h 2160"/>
              <a:gd name="T12" fmla="*/ 507 w 3986"/>
              <a:gd name="T13" fmla="*/ 1903 h 2160"/>
              <a:gd name="T14" fmla="*/ 743 w 3986"/>
              <a:gd name="T15" fmla="*/ 2160 h 2160"/>
              <a:gd name="T16" fmla="*/ 3986 w 3986"/>
              <a:gd name="T17" fmla="*/ 2160 h 2160"/>
              <a:gd name="T18" fmla="*/ 3986 w 3986"/>
              <a:gd name="T19" fmla="*/ 0 h 2160"/>
              <a:gd name="T20" fmla="*/ 1003 w 3986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986" h="2160">
                <a:moveTo>
                  <a:pt x="1003" y="0"/>
                </a:moveTo>
                <a:cubicBezTo>
                  <a:pt x="0" y="904"/>
                  <a:pt x="561" y="1933"/>
                  <a:pt x="561" y="1933"/>
                </a:cubicBezTo>
                <a:cubicBezTo>
                  <a:pt x="48" y="1139"/>
                  <a:pt x="153" y="463"/>
                  <a:pt x="368" y="0"/>
                </a:cubicBezTo>
                <a:cubicBezTo>
                  <a:pt x="277" y="0"/>
                  <a:pt x="277" y="0"/>
                  <a:pt x="277" y="0"/>
                </a:cubicBezTo>
                <a:cubicBezTo>
                  <a:pt x="204" y="184"/>
                  <a:pt x="163" y="362"/>
                  <a:pt x="146" y="530"/>
                </a:cubicBezTo>
                <a:cubicBezTo>
                  <a:pt x="146" y="929"/>
                  <a:pt x="146" y="929"/>
                  <a:pt x="146" y="929"/>
                </a:cubicBezTo>
                <a:cubicBezTo>
                  <a:pt x="206" y="1513"/>
                  <a:pt x="507" y="1903"/>
                  <a:pt x="507" y="1903"/>
                </a:cubicBezTo>
                <a:cubicBezTo>
                  <a:pt x="585" y="1999"/>
                  <a:pt x="665" y="2085"/>
                  <a:pt x="743" y="2160"/>
                </a:cubicBezTo>
                <a:cubicBezTo>
                  <a:pt x="744" y="2160"/>
                  <a:pt x="3986" y="2160"/>
                  <a:pt x="3986" y="2160"/>
                </a:cubicBezTo>
                <a:cubicBezTo>
                  <a:pt x="3986" y="0"/>
                  <a:pt x="3986" y="0"/>
                  <a:pt x="3986" y="0"/>
                </a:cubicBezTo>
                <a:lnTo>
                  <a:pt x="100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422" y="1104144"/>
            <a:ext cx="9025378" cy="646331"/>
          </a:xfrm>
        </p:spPr>
        <p:txBody>
          <a:bodyPr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422" y="2214710"/>
            <a:ext cx="9251621" cy="1623008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93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1464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-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3A1D6BA-27B0-41C1-930F-46AEF0A7D5C4}"/>
              </a:ext>
            </a:extLst>
          </p:cNvPr>
          <p:cNvSpPr/>
          <p:nvPr userDrawn="1"/>
        </p:nvSpPr>
        <p:spPr>
          <a:xfrm>
            <a:off x="-1399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rgbClr val="68BAE1"/>
              </a:gs>
              <a:gs pos="73000">
                <a:srgbClr val="5C7A8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131E2E2-6830-6146-83B1-1D95E1D5EEAE}"/>
              </a:ext>
            </a:extLst>
          </p:cNvPr>
          <p:cNvSpPr/>
          <p:nvPr userDrawn="1"/>
        </p:nvSpPr>
        <p:spPr>
          <a:xfrm>
            <a:off x="0" y="723208"/>
            <a:ext cx="12192000" cy="5807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557737"/>
            <a:ext cx="2743200" cy="2712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3642A05-BC96-4FCF-8E4D-92F5801B2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1319" y="93839"/>
            <a:ext cx="10515600" cy="535531"/>
          </a:xfrm>
        </p:spPr>
        <p:txBody>
          <a:bodyPr anchor="ctr">
            <a:spAutoFit/>
          </a:bodyPr>
          <a:lstStyle>
            <a:lvl1pPr algn="l"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330718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-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3A1D6BA-27B0-41C1-930F-46AEF0A7D5C4}"/>
              </a:ext>
            </a:extLst>
          </p:cNvPr>
          <p:cNvSpPr/>
          <p:nvPr userDrawn="1"/>
        </p:nvSpPr>
        <p:spPr>
          <a:xfrm>
            <a:off x="-1399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rgbClr val="68BAE1"/>
              </a:gs>
              <a:gs pos="73000">
                <a:srgbClr val="5C7A8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1599FD2-9125-B541-B401-B04172892861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0B26E70B-8A33-914A-9518-534A92C071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3D5EB"/>
                </a:gs>
                <a:gs pos="100000">
                  <a:srgbClr val="A1C7E2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1A53DB7C-3BE5-1248-9EF9-A29A0871F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91678DD0-9F0F-8E4D-9DA3-7734E7E423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7D9EB"/>
                </a:gs>
                <a:gs pos="85000">
                  <a:srgbClr val="9BC2D8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F131E2E2-6830-6146-83B1-1D95E1D5EEAE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104144"/>
            <a:ext cx="10393680" cy="646331"/>
          </a:xfrm>
        </p:spPr>
        <p:txBody>
          <a:bodyPr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271860"/>
            <a:ext cx="10619923" cy="1623008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86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-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26553E3-194C-4262-ACE5-4EC6B9E40BE8}"/>
              </a:ext>
            </a:extLst>
          </p:cNvPr>
          <p:cNvSpPr/>
          <p:nvPr userDrawn="1"/>
        </p:nvSpPr>
        <p:spPr>
          <a:xfrm>
            <a:off x="-1399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rgbClr val="68BAE1"/>
              </a:gs>
              <a:gs pos="73000">
                <a:srgbClr val="5C7A8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5E98BFD-7261-2A4A-88D8-8BE7FA0E7958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ACFB6D1D-0217-1249-B4A7-02FA05433B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3D5EB"/>
                </a:gs>
                <a:gs pos="100000">
                  <a:srgbClr val="A1C7E2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031D602F-D1EF-824A-8399-D28A1138A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ADA3B2E1-B449-C24A-94E5-849A79FE6A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7D9EB"/>
                </a:gs>
                <a:gs pos="85000">
                  <a:srgbClr val="9BC2D8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90A68660-7217-F145-A81C-CD6DEA0F7BAF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985" y="1063116"/>
            <a:ext cx="6687534" cy="646331"/>
          </a:xfrm>
        </p:spPr>
        <p:txBody>
          <a:bodyPr wrap="square"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200" y="2214710"/>
            <a:ext cx="6169057" cy="1623008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97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744">
          <p15:clr>
            <a:srgbClr val="FBAE40"/>
          </p15:clr>
        </p15:guide>
        <p15:guide id="2" pos="3408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gradFill>
          <a:gsLst>
            <a:gs pos="6180">
              <a:srgbClr val="68BAE1"/>
            </a:gs>
            <a:gs pos="32000">
              <a:srgbClr val="F73DE1"/>
            </a:gs>
            <a:gs pos="73000">
              <a:srgbClr val="5C7A8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0460B36-519E-427A-8038-7862C5BDA3B7}"/>
              </a:ext>
            </a:extLst>
          </p:cNvPr>
          <p:cNvSpPr/>
          <p:nvPr userDrawn="1"/>
        </p:nvSpPr>
        <p:spPr>
          <a:xfrm>
            <a:off x="-1400" y="-22055"/>
            <a:ext cx="12231209" cy="6880055"/>
          </a:xfrm>
          <a:prstGeom prst="rect">
            <a:avLst/>
          </a:prstGeom>
          <a:gradFill flip="none" rotWithShape="1">
            <a:gsLst>
              <a:gs pos="11000">
                <a:srgbClr val="68BAE1"/>
              </a:gs>
              <a:gs pos="73000">
                <a:srgbClr val="5C7A8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857A26B-A30A-45D4-A8F7-AEC836833035}"/>
              </a:ext>
            </a:extLst>
          </p:cNvPr>
          <p:cNvGrpSpPr/>
          <p:nvPr userDrawn="1"/>
        </p:nvGrpSpPr>
        <p:grpSpPr>
          <a:xfrm>
            <a:off x="531312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8BC8E428-1AF9-4730-9791-11A4322264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3D5EB"/>
                </a:gs>
                <a:gs pos="100000">
                  <a:srgbClr val="A1C7E2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8DC701ED-740C-413E-8EC9-2E28B33F65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7F9FF550-8F31-49D2-A094-177D24C14E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7D9EB"/>
                </a:gs>
                <a:gs pos="85000">
                  <a:srgbClr val="9BC2D8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99E70AEB-97F5-0F48-9A3F-D180606A03F2}"/>
              </a:ext>
            </a:extLst>
          </p:cNvPr>
          <p:cNvSpPr/>
          <p:nvPr userDrawn="1"/>
        </p:nvSpPr>
        <p:spPr>
          <a:xfrm>
            <a:off x="-1" y="2777514"/>
            <a:ext cx="12229809" cy="1713654"/>
          </a:xfrm>
          <a:prstGeom prst="rect">
            <a:avLst/>
          </a:prstGeom>
          <a:solidFill>
            <a:srgbClr val="BFE5FF"/>
          </a:solidFill>
          <a:ln>
            <a:noFill/>
          </a:ln>
          <a:effectLst>
            <a:outerShdw blurRad="254000" sx="103000" sy="103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BE70F-03DA-4747-9669-09C46A6A9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330465"/>
            <a:ext cx="10515600" cy="646331"/>
          </a:xfrm>
        </p:spPr>
        <p:txBody>
          <a:bodyPr anchor="ctr">
            <a:spAutoFit/>
          </a:bodyPr>
          <a:lstStyle>
            <a:lvl1pPr algn="ctr"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02EFE-7EAA-2042-BFD5-33177FA6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1DCC9-6755-1C41-A923-BB12EA8B5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B372-536E-3149-8638-387946DFE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8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457C3-B414-0F47-9CF2-835A1AFF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E4F40-E7EF-7F48-9FBC-01602E6A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43D68-3FE7-D348-8403-D560C4A8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ED06222A-5CBA-0B49-871F-EEAD15CA6A46}"/>
              </a:ext>
            </a:extLst>
          </p:cNvPr>
          <p:cNvSpPr txBox="1">
            <a:spLocks/>
          </p:cNvSpPr>
          <p:nvPr userDrawn="1"/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65CBF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2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36">
          <p15:clr>
            <a:srgbClr val="FBAE40"/>
          </p15:clr>
        </p15:guide>
        <p15:guide id="2" pos="480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590A7-7E54-2D41-9F43-B8FD4977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B96F-523A-0443-8C6F-8DFAF54D9E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88B55B-102D-3B40-B32B-5145CE1DA6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9206C-49AC-4040-9C5C-017EE760A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FB520F-4F16-3E49-A800-72C14F01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087BC7-6FAC-2245-9DB7-6747FA2B2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50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0CDA5-6FBD-B196-F231-73CB5FB63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044693-DB85-7DA2-06EF-E69A103D7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1D98AD-1691-FBD3-68F1-15D50A514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22E0D4-4491-32DA-68E9-D5AA82C1B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4F36-116D-2547-94D3-D0F9F081B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9579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0B653-13F7-2542-8EE2-E90933939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C621A-F72C-144B-A0BE-6B1E2CBE1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63F2F3-1511-2942-895C-679AA3AAF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7D5D2A-69A5-F545-A96E-9C6E34036D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C11A84-14CC-7441-BFAB-6E2358C05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DBE683-10D6-5E4C-A14B-401DDDE89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84E5D5-8292-8443-8912-01DF31037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4F0886-7F3E-C54F-B264-98655F014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519EC-0943-2646-9830-3E9E4D8F0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457C3-B414-0F47-9CF2-835A1AFF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E4F40-E7EF-7F48-9FBC-01602E6A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43D68-3FE7-D348-8403-D560C4A8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0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2573F-6CD2-E446-AEA2-04B4E6EF4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3DDD8-9AAD-E645-821D-592BCEBFB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DEC770-B8D0-7D44-8C06-45E23230F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C1D6F7-2876-CB4E-BA7E-98A093117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B64A94-44FC-5E4D-9BA4-F7C5CBE85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998A61-2626-EC4B-AC9E-DB0EECA20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7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3FC11-1DC9-1F44-A501-A122E38B9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7F112A-7039-A044-BBB7-19B07AA052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6E76F1-988B-A349-A7F8-1C95567498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022A3D-F197-0240-B9FB-64FA8D239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7AD987-1A3B-EA45-8288-4FF05FA61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E646E-5FCF-704C-A828-129A071DE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52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71CB2-6C06-A944-AB99-307A4B017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90C05E-DB0B-2C43-8871-0E8EEA3DB9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5FB7B-95D2-9B44-B7CD-BD3422A5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D936A-402E-2643-BC23-9FFDBB718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03F8D-4C62-8246-A9C9-F56761340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96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305B7A-0DA0-914C-BF32-308B0A1D37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38B2C1-3648-864E-BE9D-6955702B70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BA409-A439-7946-849E-1C52DE1E2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45A88-8207-164E-BEE0-99140ED4E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24272-4864-7D45-9A42-761E1FA3D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40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pe 134">
            <a:extLst>
              <a:ext uri="{FF2B5EF4-FFF2-40B4-BE49-F238E27FC236}">
                <a16:creationId xmlns:a16="http://schemas.microsoft.com/office/drawing/2014/main" id="{07D74D92-EFB8-C645-91D7-18FD03B2AD4F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99244" y="113644"/>
            <a:ext cx="835105" cy="6606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688EBCC-3F08-854E-A650-F8CB9D4E2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4800" y="6582075"/>
            <a:ext cx="3860800" cy="228600"/>
          </a:xfrm>
          <a:prstGeom prst="rect">
            <a:avLst/>
          </a:prstGeom>
        </p:spPr>
        <p:txBody>
          <a:bodyPr/>
          <a:lstStyle>
            <a:lvl1pPr>
              <a:defRPr sz="10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59519FA-E0EE-4B4E-A728-2396B6C78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7474" y="6477300"/>
            <a:ext cx="396875" cy="29557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F0E9893-8FB3-409C-B448-4EC2BA0532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06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370149" y="6492876"/>
            <a:ext cx="4145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itle Placeholder 3"/>
          <p:cNvSpPr>
            <a:spLocks noGrp="1"/>
          </p:cNvSpPr>
          <p:nvPr>
            <p:ph type="title"/>
          </p:nvPr>
        </p:nvSpPr>
        <p:spPr>
          <a:xfrm>
            <a:off x="733616" y="246019"/>
            <a:ext cx="10112185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idx="1"/>
          </p:nvPr>
        </p:nvSpPr>
        <p:spPr>
          <a:xfrm>
            <a:off x="376468" y="1101725"/>
            <a:ext cx="10977333" cy="5075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AC61D4D-93AF-05A1-8FFC-B584AF5B76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0034" y="6447004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EDA84193-1486-D048-86A8-464E2C0AC4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11CABD-A951-5EA0-9E8B-13E4475EFF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3122" y="101683"/>
            <a:ext cx="795528" cy="68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30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919" y="177249"/>
            <a:ext cx="10532533" cy="622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9F95DF59-BE8B-4113-B53C-8FE20397741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537635" y="6393243"/>
            <a:ext cx="550862" cy="388938"/>
          </a:xfrm>
        </p:spPr>
        <p:txBody>
          <a:bodyPr anchor="ctr"/>
          <a:lstStyle>
            <a:lvl1pPr algn="r">
              <a:defRPr sz="1200">
                <a:solidFill>
                  <a:srgbClr val="6770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5EA583-9FA9-D84B-9269-CAD4069E2E7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A37AF64-A53E-49E8-B353-2F84F00C3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7716" y="6492875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rgbClr val="C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679186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1920B6B9-4B22-194C-B5CD-53023C562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777" y="534989"/>
            <a:ext cx="9500686" cy="75388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6F725523-14B9-4CC8-ADEF-3AA663C5295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537635" y="6393243"/>
            <a:ext cx="550862" cy="388938"/>
          </a:xfrm>
        </p:spPr>
        <p:txBody>
          <a:bodyPr anchor="ctr"/>
          <a:lstStyle>
            <a:lvl1pPr algn="r">
              <a:defRPr sz="1200">
                <a:solidFill>
                  <a:srgbClr val="67708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5EA583-9FA9-D84B-9269-CAD4069E2E7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052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F6C46B-78E6-3316-D269-7922B6E92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478EF5-3081-9BFD-4EC9-992F9EFB1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D0FBC-A73C-E9E1-D80D-C0DDE096F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4F36-116D-2547-94D3-D0F9F081B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8110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DAF0DA0-2F7B-5EA3-6B32-5B0FED59F63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505AF-F469-D2D8-5AD7-D88A7F2371F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DA84193-1486-D048-86A8-464E2C0AC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44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36">
          <p15:clr>
            <a:srgbClr val="FBAE40"/>
          </p15:clr>
        </p15:guide>
        <p15:guide id="2" pos="480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5" y="960353"/>
            <a:ext cx="11523415" cy="51658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4264AB7-D9D2-506F-D335-7CA8F2C506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96D8E4-01EA-3BE7-9A62-793E6FF853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A84193-1486-D048-86A8-464E2C0AC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5684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B441235-B7D6-E94E-A278-27E0B5872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537AADD-7A36-4207-D485-B1A0ACECC6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759A95-A7B4-59E6-C263-3DCAE2AEA0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A84193-1486-D048-86A8-464E2C0AC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0497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193F4-B6E3-704B-BEF9-2FB70008E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3932" y="663840"/>
            <a:ext cx="1038986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0732118F-9065-F548-9834-F3B28F3D1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933" y="0"/>
            <a:ext cx="10889904" cy="663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B1CFFD-7C7D-4638-1FEB-E66F9D69A0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8BCE62-3572-3623-2D6D-B6F66845FA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A84193-1486-D048-86A8-464E2C0AC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7865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A3C4377-5CAD-5268-C90A-B8B2D6D86A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833" y="64928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EDA84193-1486-D048-86A8-464E2C0AC4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9381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8B381-1BBE-FA49-8E38-6B31A28CF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F8AE7-4772-A848-89F7-C5293BF5D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A4C31-93CD-8B4D-830C-09D5EFE5B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B65095-3EB7-EB43-831F-5E55FFDBB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81697-BDAC-884D-B8C3-BED4E6E50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30C4C-6A5C-814F-87F0-884E4E11B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50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569F6-4263-057E-8871-6BA8B7864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B81C9-4C08-98A3-BC4F-B8AEE1A5C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573FC4-2DBB-8223-E537-1A13D6C332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FA074F-0B11-0132-1AFA-481DC1AEC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5ED512-BAFE-29D8-FA63-FAB9DA0F5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1A32D9-F0E1-9E1C-F73F-1625C3CA3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4F36-116D-2547-94D3-D0F9F081B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31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6FF44-966C-21C0-DEF5-2BAAE4216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4834D5-A9C7-BE99-1299-A68B8FB2C9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CC610D-4AB7-0CAA-7547-65EE1BE015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B55C80-7375-CF1E-6C94-EB200DD8A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01A52C-4D6A-31DC-B830-262EF53F7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6B0928-2505-B126-BF0E-30765C184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4F36-116D-2547-94D3-D0F9F081B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91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image" Target="../media/image6.jpeg"/><Relationship Id="rId2" Type="http://schemas.openxmlformats.org/officeDocument/2006/relationships/slideLayout" Target="../slideLayouts/slideLayout52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4BCD43-5932-F7F4-0CC7-82AC6D75F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7299C9-A74D-C575-3F4E-D0E19D236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0A58F-603F-BDE2-551C-0B5862616E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DE7D7-E32F-62C1-373C-FF3A6E3F69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B82CA7-3906-5DA0-E6E2-BB2389BC0B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34F36-116D-2547-94D3-D0F9F081B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609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39DE117-CB75-4B2E-B41A-D518AD4CD0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/>
          <a:srcRect l="21234"/>
          <a:stretch/>
        </p:blipFill>
        <p:spPr>
          <a:xfrm>
            <a:off x="0" y="2369"/>
            <a:ext cx="9599846" cy="6855631"/>
          </a:xfrm>
          <a:prstGeom prst="rect">
            <a:avLst/>
          </a:prstGeom>
        </p:spPr>
      </p:pic>
      <p:sp>
        <p:nvSpPr>
          <p:cNvPr id="14" name="Freeform 9">
            <a:extLst>
              <a:ext uri="{FF2B5EF4-FFF2-40B4-BE49-F238E27FC236}">
                <a16:creationId xmlns:a16="http://schemas.microsoft.com/office/drawing/2014/main" id="{C933AE0C-1EDE-D449-A351-7100D4F7E282}"/>
              </a:ext>
            </a:extLst>
          </p:cNvPr>
          <p:cNvSpPr>
            <a:spLocks/>
          </p:cNvSpPr>
          <p:nvPr/>
        </p:nvSpPr>
        <p:spPr bwMode="auto">
          <a:xfrm>
            <a:off x="-400554" y="-1287"/>
            <a:ext cx="2070763" cy="685745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gradFill>
            <a:gsLst>
              <a:gs pos="95000">
                <a:srgbClr val="91B4C8"/>
              </a:gs>
              <a:gs pos="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F211CE53-6617-F84F-8461-D49BCC6327EC}"/>
              </a:ext>
            </a:extLst>
          </p:cNvPr>
          <p:cNvSpPr>
            <a:spLocks/>
          </p:cNvSpPr>
          <p:nvPr/>
        </p:nvSpPr>
        <p:spPr bwMode="auto">
          <a:xfrm>
            <a:off x="1513028" y="541"/>
            <a:ext cx="10701073" cy="6857459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 flip="none" rotWithShape="1">
            <a:gsLst>
              <a:gs pos="85000">
                <a:srgbClr val="DBE8EE"/>
              </a:gs>
              <a:gs pos="80000">
                <a:srgbClr val="F2F7FA"/>
              </a:gs>
              <a:gs pos="65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6A3198-B9B2-E544-8BCC-5966A77B581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901938" y="1104144"/>
            <a:ext cx="6816649" cy="6463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685391-15BF-3B46-8D6C-6D66A10CA21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4901939" y="2214710"/>
            <a:ext cx="6678104" cy="3693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F12F1-512D-4A45-8158-704CFCF65D3B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348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265B34-5576-8945-9C09-BFD5396E40FC}" type="datetime1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AE939-C78E-1049-B462-9DFD518C34A5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CD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C78DD7-70A2-024C-B16F-25B6FC555592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BEE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713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0A4C13-5B2D-45A9-FCA4-932BC785C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7C383-711B-5E49-7091-56021967A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D9B7BC-F699-35AC-D71D-3D8BF5B2DE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4874E-6293-AB4F-BC8A-5FE76EF16D23}" type="datetime1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78534-1E7D-CE0C-A67F-D457CE81AD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5E997-A76B-3B25-A8B1-8DA15F22F5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0B564-B30A-C147-A198-53ADC5E95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820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63933" y="164000"/>
            <a:ext cx="10889904" cy="499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0423" y="789968"/>
            <a:ext cx="11523415" cy="53361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3646" y="6419638"/>
            <a:ext cx="9783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B5A7D23-5EA3-BB48-9A7E-29066237FEC6}" type="slidenum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itchFamily="34" charset="-128"/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53645" y="63971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US" sz="1800">
              <a:solidFill>
                <a:prstClr val="black"/>
              </a:solidFill>
              <a:latin typeface="Calibri"/>
              <a:ea typeface="ＭＳ Ｐゴシック" pitchFamily="34" charset="-128"/>
            </a:endParaRPr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963933" y="646042"/>
            <a:ext cx="11084842" cy="0"/>
          </a:xfrm>
          <a:prstGeom prst="line">
            <a:avLst/>
          </a:prstGeom>
          <a:solidFill>
            <a:schemeClr val="accent1"/>
          </a:solidFill>
          <a:ln w="38100" cap="flat" cmpd="sng" algn="ctr">
            <a:gradFill flip="none" rotWithShape="1">
              <a:gsLst>
                <a:gs pos="26000">
                  <a:srgbClr val="0F68B5"/>
                </a:gs>
                <a:gs pos="0">
                  <a:srgbClr val="0F68B5"/>
                </a:gs>
                <a:gs pos="53000">
                  <a:schemeClr val="accent1">
                    <a:lumMod val="45000"/>
                    <a:lumOff val="5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99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Picture 13" descr="NASA insigniaCMYK"/>
          <p:cNvPicPr preferRelativeResize="0">
            <a:picLocks noChangeAspect="1"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3451" y="44555"/>
            <a:ext cx="77787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70035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</p:sldLayoutIdLst>
  <p:hf hdr="0" ftr="0" dt="0"/>
  <p:txStyles>
    <p:titleStyle>
      <a:lvl1pPr algn="ctr" defTabSz="457200" rtl="0" eaLnBrk="1" latinLnBrk="0" hangingPunct="1">
        <a:lnSpc>
          <a:spcPct val="8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39DE117-CB75-4B2E-B41A-D518AD4CD0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69"/>
            <a:ext cx="9599846" cy="6855631"/>
          </a:xfrm>
          <a:prstGeom prst="rect">
            <a:avLst/>
          </a:prstGeom>
        </p:spPr>
      </p:pic>
      <p:sp>
        <p:nvSpPr>
          <p:cNvPr id="14" name="Freeform 9">
            <a:extLst>
              <a:ext uri="{FF2B5EF4-FFF2-40B4-BE49-F238E27FC236}">
                <a16:creationId xmlns:a16="http://schemas.microsoft.com/office/drawing/2014/main" id="{C933AE0C-1EDE-D449-A351-7100D4F7E282}"/>
              </a:ext>
            </a:extLst>
          </p:cNvPr>
          <p:cNvSpPr>
            <a:spLocks/>
          </p:cNvSpPr>
          <p:nvPr/>
        </p:nvSpPr>
        <p:spPr bwMode="auto">
          <a:xfrm>
            <a:off x="-400554" y="-1287"/>
            <a:ext cx="2070763" cy="685745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gradFill>
            <a:gsLst>
              <a:gs pos="95000">
                <a:srgbClr val="91B4C8"/>
              </a:gs>
              <a:gs pos="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F211CE53-6617-F84F-8461-D49BCC6327EC}"/>
              </a:ext>
            </a:extLst>
          </p:cNvPr>
          <p:cNvSpPr>
            <a:spLocks/>
          </p:cNvSpPr>
          <p:nvPr/>
        </p:nvSpPr>
        <p:spPr bwMode="auto">
          <a:xfrm>
            <a:off x="1513028" y="541"/>
            <a:ext cx="10701073" cy="6857459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 flip="none" rotWithShape="1">
            <a:gsLst>
              <a:gs pos="85000">
                <a:srgbClr val="DBE8EE"/>
              </a:gs>
              <a:gs pos="80000">
                <a:srgbClr val="F2F7FA"/>
              </a:gs>
              <a:gs pos="65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6A3198-B9B2-E544-8BCC-5966A77B581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901938" y="1104144"/>
            <a:ext cx="6816649" cy="6463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685391-15BF-3B46-8D6C-6D66A10CA21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4901939" y="2214710"/>
            <a:ext cx="6678104" cy="3693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F12F1-512D-4A45-8158-704CFCF65D3B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348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AE939-C78E-1049-B462-9DFD518C34A5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CD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C78DD7-70A2-024C-B16F-25B6FC555592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BEE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358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95000">
              <a:schemeClr val="bg1"/>
            </a:gs>
            <a:gs pos="14000">
              <a:srgbClr val="B7D9FB">
                <a:alpha val="33725"/>
              </a:srgbClr>
            </a:gs>
            <a:gs pos="2000">
              <a:srgbClr val="77ABDE">
                <a:alpha val="50980"/>
              </a:srgbClr>
            </a:gs>
            <a:gs pos="100000">
              <a:schemeClr val="bg1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6400" y="274638"/>
            <a:ext cx="111760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400" y="914401"/>
            <a:ext cx="11176000" cy="5211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DAF764C-C96A-A444-9671-55A89168AE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4800" y="6582075"/>
            <a:ext cx="3860800" cy="228600"/>
          </a:xfrm>
          <a:prstGeom prst="rect">
            <a:avLst/>
          </a:prstGeom>
        </p:spPr>
        <p:txBody>
          <a:bodyPr/>
          <a:lstStyle>
            <a:lvl1pPr>
              <a:defRPr sz="10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C2F7069-C5D3-4B48-AD6D-337210F948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5750" y="6582075"/>
            <a:ext cx="387350" cy="228600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F0E9893-8FB3-409C-B448-4EC2BA0532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868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7388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31875" indent="-344488" algn="l" defTabSz="914400" rtl="0" eaLnBrk="1" latinLnBrk="0" hangingPunct="1">
        <a:spcBef>
          <a:spcPct val="20000"/>
        </a:spcBef>
        <a:buSzPct val="90000"/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60475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4638" indent="-2794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12" Type="http://schemas.microsoft.com/office/2007/relationships/hdphoto" Target="../media/hdphoto10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55.png"/><Relationship Id="rId5" Type="http://schemas.openxmlformats.org/officeDocument/2006/relationships/image" Target="../media/image51.png"/><Relationship Id="rId10" Type="http://schemas.microsoft.com/office/2007/relationships/hdphoto" Target="../media/hdphoto9.wdp"/><Relationship Id="rId4" Type="http://schemas.microsoft.com/office/2007/relationships/hdphoto" Target="../media/hdphoto7.wdp"/><Relationship Id="rId9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6.png"/><Relationship Id="rId7" Type="http://schemas.microsoft.com/office/2007/relationships/hdphoto" Target="../media/hdphoto9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4.png"/><Relationship Id="rId5" Type="http://schemas.microsoft.com/office/2007/relationships/hdphoto" Target="../media/hdphoto7.wdp"/><Relationship Id="rId4" Type="http://schemas.openxmlformats.org/officeDocument/2006/relationships/image" Target="../media/image50.png"/><Relationship Id="rId9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7.xml"/><Relationship Id="rId6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jpeg"/><Relationship Id="rId3" Type="http://schemas.openxmlformats.org/officeDocument/2006/relationships/image" Target="../media/image25.png"/><Relationship Id="rId7" Type="http://schemas.openxmlformats.org/officeDocument/2006/relationships/image" Target="../media/image28.jpeg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11" Type="http://schemas.microsoft.com/office/2007/relationships/hdphoto" Target="../media/hdphoto4.wdp"/><Relationship Id="rId5" Type="http://schemas.microsoft.com/office/2007/relationships/hdphoto" Target="../media/hdphoto3.wdp"/><Relationship Id="rId15" Type="http://schemas.microsoft.com/office/2007/relationships/hdphoto" Target="../media/hdphoto5.wdp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jpeg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emf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4.png"/><Relationship Id="rId4" Type="http://schemas.openxmlformats.org/officeDocument/2006/relationships/image" Target="../media/image46.png"/><Relationship Id="rId9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F555DC-D6EB-F64E-93AF-B5C396E41D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664"/>
            <a:ext cx="12192000" cy="71736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60F2F1-ACC7-A69A-D6D1-BDA90CC9AA54}"/>
              </a:ext>
            </a:extLst>
          </p:cNvPr>
          <p:cNvSpPr/>
          <p:nvPr/>
        </p:nvSpPr>
        <p:spPr>
          <a:xfrm>
            <a:off x="0" y="19664"/>
            <a:ext cx="12192000" cy="717368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99000">
                <a:schemeClr val="tx1">
                  <a:alpha val="4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A1AEE5-68CB-9C4A-A9AA-2A77E7B81BB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59" y="3720856"/>
            <a:ext cx="3595905" cy="25877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893BE6-D834-C843-8D4E-E39B6A339B5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1107" y="143804"/>
            <a:ext cx="668147" cy="5525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BCFE0C-267C-6E4C-816A-F05D9063A880}"/>
              </a:ext>
            </a:extLst>
          </p:cNvPr>
          <p:cNvSpPr txBox="1"/>
          <p:nvPr/>
        </p:nvSpPr>
        <p:spPr>
          <a:xfrm>
            <a:off x="167264" y="5784357"/>
            <a:ext cx="12024735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Century Gothic" panose="020B0502020202020204"/>
                <a:ea typeface="ＭＳ Ｐゴシック"/>
              </a:rPr>
              <a:t>Air Traffic Management eXploration Project Overview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276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9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E93FC8FA-F32A-249E-34C8-A2D4B1E8379B}"/>
              </a:ext>
            </a:extLst>
          </p:cNvPr>
          <p:cNvSpPr txBox="1"/>
          <p:nvPr/>
        </p:nvSpPr>
        <p:spPr>
          <a:xfrm>
            <a:off x="129125" y="198030"/>
            <a:ext cx="1162396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ome" panose="020B0604020202020204" pitchFamily="34" charset="0"/>
                <a:cs typeface="Biome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ome"/>
                <a:ea typeface="+mn-ea"/>
                <a:cs typeface="Biome"/>
              </a:rPr>
              <a:t>Pathfinding for Airspace with Autonomous Vehicles (PAAV)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ome" panose="020B0604020202020204" pitchFamily="34" charset="0"/>
              <a:ea typeface="+mn-ea"/>
              <a:cs typeface="Biome" panose="020B060402020202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2A28BBF-3FE6-935D-8B37-9FCF8CDFCB8E}"/>
              </a:ext>
            </a:extLst>
          </p:cNvPr>
          <p:cNvSpPr/>
          <p:nvPr/>
        </p:nvSpPr>
        <p:spPr>
          <a:xfrm>
            <a:off x="0" y="931186"/>
            <a:ext cx="12192000" cy="113433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2093F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Enable scalable airspace integration of routine remotely piloted operations under Instrument Flight Rules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2093F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F3C086C-1106-3604-B453-C7304FE7700B}"/>
              </a:ext>
            </a:extLst>
          </p:cNvPr>
          <p:cNvSpPr txBox="1"/>
          <p:nvPr/>
        </p:nvSpPr>
        <p:spPr>
          <a:xfrm>
            <a:off x="7980925" y="2493534"/>
            <a:ext cx="4071429" cy="12618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Concept and Architecture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Develop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Concept of use and an integrated vehicle, airspace, and infrastructure automation architecture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F31960D-3FE3-B801-9EC7-809A72A2F1AF}"/>
              </a:ext>
            </a:extLst>
          </p:cNvPr>
          <p:cNvSpPr txBox="1"/>
          <p:nvPr/>
        </p:nvSpPr>
        <p:spPr>
          <a:xfrm>
            <a:off x="7980925" y="3702173"/>
            <a:ext cx="4064771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Conflict and Contingency Management Automation and Interoperability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Develop and test robust contingency and conflict management systems that include interoperable strategic and tactical technologies to enable routine, scalable operations for large UAS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9B15C83-2E5D-0A58-F021-E2A5E0FFC815}"/>
              </a:ext>
            </a:extLst>
          </p:cNvPr>
          <p:cNvSpPr txBox="1"/>
          <p:nvPr/>
        </p:nvSpPr>
        <p:spPr>
          <a:xfrm>
            <a:off x="7980925" y="5326462"/>
            <a:ext cx="4012460" cy="12618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Integrated Ecosystem Flight Tests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Catalyze an ecosystem for routine large UAS operations by testing the integration of surveillance and communication services with UAS automation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5517CC1-EF30-9C1F-24AA-D71CDB108980}"/>
              </a:ext>
            </a:extLst>
          </p:cNvPr>
          <p:cNvSpPr/>
          <p:nvPr/>
        </p:nvSpPr>
        <p:spPr>
          <a:xfrm>
            <a:off x="6833057" y="2710178"/>
            <a:ext cx="898562" cy="828595"/>
          </a:xfrm>
          <a:prstGeom prst="ellipse">
            <a:avLst/>
          </a:prstGeom>
          <a:solidFill>
            <a:srgbClr val="08696B"/>
          </a:solidFill>
          <a:ln w="57150" cap="flat" cmpd="sng" algn="ctr">
            <a:solidFill>
              <a:srgbClr val="FFC000"/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/>
              <a:cs typeface="+mn-cs"/>
            </a:endParaRPr>
          </a:p>
        </p:txBody>
      </p:sp>
      <p:pic>
        <p:nvPicPr>
          <p:cNvPr id="12" name="Picture 10" descr="framework icon">
            <a:extLst>
              <a:ext uri="{FF2B5EF4-FFF2-40B4-BE49-F238E27FC236}">
                <a16:creationId xmlns:a16="http://schemas.microsoft.com/office/drawing/2014/main" id="{82E92C6F-155E-51D8-F0C9-B303F7DD2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446" y="2750499"/>
            <a:ext cx="675605" cy="67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Graphical user interface, scatter chart&#10;&#10;Description automatically generated">
            <a:extLst>
              <a:ext uri="{FF2B5EF4-FFF2-40B4-BE49-F238E27FC236}">
                <a16:creationId xmlns:a16="http://schemas.microsoft.com/office/drawing/2014/main" id="{CCA65815-20B2-1B7C-B01D-25D8B721FE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43" t="26540" r="38462" b="31532"/>
          <a:stretch/>
        </p:blipFill>
        <p:spPr bwMode="auto">
          <a:xfrm>
            <a:off x="1191868" y="3755418"/>
            <a:ext cx="5161368" cy="30795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E10A4EC1-0515-D68B-1783-9B5113DCE1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488" y="2530735"/>
            <a:ext cx="4373111" cy="2484024"/>
          </a:xfrm>
          <a:prstGeom prst="rect">
            <a:avLst/>
          </a:prstGeom>
          <a:effectLst>
            <a:softEdge rad="178464"/>
          </a:effec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8C6AE124-02C2-0B29-66F2-4AC16BCC29C3}"/>
              </a:ext>
            </a:extLst>
          </p:cNvPr>
          <p:cNvSpPr/>
          <p:nvPr/>
        </p:nvSpPr>
        <p:spPr>
          <a:xfrm>
            <a:off x="6833057" y="5467098"/>
            <a:ext cx="898562" cy="828595"/>
          </a:xfrm>
          <a:prstGeom prst="ellipse">
            <a:avLst/>
          </a:prstGeom>
          <a:solidFill>
            <a:srgbClr val="08696B"/>
          </a:solidFill>
          <a:ln w="57150" cap="flat" cmpd="sng" algn="ctr">
            <a:solidFill>
              <a:srgbClr val="FFC000"/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/>
              <a:cs typeface="+mn-cs"/>
            </a:endParaRPr>
          </a:p>
        </p:txBody>
      </p:sp>
      <p:pic>
        <p:nvPicPr>
          <p:cNvPr id="1028" name="Picture 4" descr="data icon">
            <a:extLst>
              <a:ext uri="{FF2B5EF4-FFF2-40B4-BE49-F238E27FC236}">
                <a16:creationId xmlns:a16="http://schemas.microsoft.com/office/drawing/2014/main" id="{2B46EEA4-57D8-5F1F-F49C-64173848D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892" y="5855936"/>
            <a:ext cx="439757" cy="43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D8EE3A80-7E7D-C13A-22E7-FCCE34F9B564}"/>
              </a:ext>
            </a:extLst>
          </p:cNvPr>
          <p:cNvSpPr/>
          <p:nvPr/>
        </p:nvSpPr>
        <p:spPr>
          <a:xfrm>
            <a:off x="6833057" y="4084371"/>
            <a:ext cx="898562" cy="828595"/>
          </a:xfrm>
          <a:prstGeom prst="ellipse">
            <a:avLst/>
          </a:prstGeom>
          <a:solidFill>
            <a:srgbClr val="08696B"/>
          </a:solidFill>
          <a:ln w="57150" cap="flat" cmpd="sng" algn="ctr">
            <a:solidFill>
              <a:srgbClr val="FFC000"/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/>
              <a:cs typeface="+mn-cs"/>
            </a:endParaRPr>
          </a:p>
        </p:txBody>
      </p:sp>
      <p:pic>
        <p:nvPicPr>
          <p:cNvPr id="11" name="Picture 6" descr="inclusivity icon">
            <a:extLst>
              <a:ext uri="{FF2B5EF4-FFF2-40B4-BE49-F238E27FC236}">
                <a16:creationId xmlns:a16="http://schemas.microsoft.com/office/drawing/2014/main" id="{DB49FF54-2BDE-4008-77EA-083901618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320" y="4138650"/>
            <a:ext cx="720036" cy="72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light icon">
            <a:extLst>
              <a:ext uri="{FF2B5EF4-FFF2-40B4-BE49-F238E27FC236}">
                <a16:creationId xmlns:a16="http://schemas.microsoft.com/office/drawing/2014/main" id="{9C811A50-F778-A06E-2363-87B41CB7C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906" y="5130809"/>
            <a:ext cx="828595" cy="82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2C83545-4F0D-79AA-507C-4818E43EEDD3}"/>
              </a:ext>
            </a:extLst>
          </p:cNvPr>
          <p:cNvSpPr txBox="1">
            <a:spLocks/>
          </p:cNvSpPr>
          <p:nvPr/>
        </p:nvSpPr>
        <p:spPr>
          <a:xfrm>
            <a:off x="11795125" y="6594676"/>
            <a:ext cx="396875" cy="295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0E9893-8FB3-409C-B448-4EC2BA053222}" type="slidenum"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0329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E7ED013-DD6E-94A1-AC8F-39C128A138F2}"/>
              </a:ext>
            </a:extLst>
          </p:cNvPr>
          <p:cNvSpPr/>
          <p:nvPr/>
        </p:nvSpPr>
        <p:spPr>
          <a:xfrm>
            <a:off x="0" y="1061148"/>
            <a:ext cx="12191999" cy="5796852"/>
          </a:xfrm>
          <a:prstGeom prst="rect">
            <a:avLst/>
          </a:prstGeom>
          <a:solidFill>
            <a:srgbClr val="0012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3FC8FA-F32A-249E-34C8-A2D4B1E8379B}"/>
              </a:ext>
            </a:extLst>
          </p:cNvPr>
          <p:cNvSpPr txBox="1"/>
          <p:nvPr/>
        </p:nvSpPr>
        <p:spPr>
          <a:xfrm>
            <a:off x="1018308" y="216459"/>
            <a:ext cx="1127760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ome" panose="020B0604020202020204" pitchFamily="34" charset="0"/>
                <a:cs typeface="Biome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Biome"/>
              </a:rPr>
              <a:t>NAS Exploration Concepts and Technologies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Biome"/>
              </a:rPr>
              <a:t>NExCT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Biome"/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2A28BBF-3FE6-935D-8B37-9FCF8CDFCB8E}"/>
              </a:ext>
            </a:extLst>
          </p:cNvPr>
          <p:cNvSpPr/>
          <p:nvPr/>
        </p:nvSpPr>
        <p:spPr>
          <a:xfrm>
            <a:off x="0" y="1092840"/>
            <a:ext cx="12192000" cy="113433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Catalyze airspace integration of diverse and scalable cooperative xTM operations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C32B43-5BA1-3309-1A43-0202161C0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418" y="2372012"/>
            <a:ext cx="5839690" cy="3991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E5BF46-52EB-D298-ED21-EBA9A6282939}"/>
              </a:ext>
            </a:extLst>
          </p:cNvPr>
          <p:cNvSpPr txBox="1"/>
          <p:nvPr/>
        </p:nvSpPr>
        <p:spPr>
          <a:xfrm>
            <a:off x="7921956" y="2432476"/>
            <a:ext cx="4071429" cy="12772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Upper Class-E Traffic Management (ETM) Cooperative Operating Practices 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Develop functional requirements to support ETM operations of vehicles with unique performance characteristics and mission needs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1CCD28-B8FE-07DC-C4C8-648AC6936F5B}"/>
              </a:ext>
            </a:extLst>
          </p:cNvPr>
          <p:cNvSpPr txBox="1"/>
          <p:nvPr/>
        </p:nvSpPr>
        <p:spPr>
          <a:xfrm>
            <a:off x="7907568" y="3849491"/>
            <a:ext cx="4064771" cy="17235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Cooperative Operating Practices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Develop and test cooperative operating practices and automated methods of strategic and tactical conflict and flow management for diverse aircraft and operations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7BA804-A172-D039-D960-707DEF59E6B2}"/>
              </a:ext>
            </a:extLst>
          </p:cNvPr>
          <p:cNvSpPr txBox="1"/>
          <p:nvPr/>
        </p:nvSpPr>
        <p:spPr>
          <a:xfrm>
            <a:off x="7921956" y="5314459"/>
            <a:ext cx="4012460" cy="10310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Common Operations Picture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Identify the requirements for a secure digital common operational picture that supports diverse and increasingly autonomous operations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4E1A698-E7B4-536C-5AE4-2552DDB30F13}"/>
              </a:ext>
            </a:extLst>
          </p:cNvPr>
          <p:cNvSpPr/>
          <p:nvPr/>
        </p:nvSpPr>
        <p:spPr>
          <a:xfrm>
            <a:off x="6833057" y="2527298"/>
            <a:ext cx="898562" cy="828595"/>
          </a:xfrm>
          <a:prstGeom prst="ellipse">
            <a:avLst/>
          </a:prstGeom>
          <a:solidFill>
            <a:srgbClr val="0070C0"/>
          </a:solidFill>
          <a:ln w="57150" cap="flat" cmpd="sng" algn="ctr">
            <a:solidFill>
              <a:srgbClr val="FFC000"/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/>
              <a:cs typeface="+mn-cs"/>
            </a:endParaRPr>
          </a:p>
        </p:txBody>
      </p:sp>
      <p:pic>
        <p:nvPicPr>
          <p:cNvPr id="8" name="Picture 10" descr="framework icon">
            <a:extLst>
              <a:ext uri="{FF2B5EF4-FFF2-40B4-BE49-F238E27FC236}">
                <a16:creationId xmlns:a16="http://schemas.microsoft.com/office/drawing/2014/main" id="{531439FE-9508-8DFA-C183-A8D746779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446" y="2567619"/>
            <a:ext cx="675605" cy="67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93CEDB3-0937-E220-583B-C614BF2617D6}"/>
              </a:ext>
            </a:extLst>
          </p:cNvPr>
          <p:cNvSpPr/>
          <p:nvPr/>
        </p:nvSpPr>
        <p:spPr>
          <a:xfrm>
            <a:off x="6844782" y="5346177"/>
            <a:ext cx="898562" cy="828595"/>
          </a:xfrm>
          <a:prstGeom prst="ellipse">
            <a:avLst/>
          </a:prstGeom>
          <a:solidFill>
            <a:srgbClr val="0070C0"/>
          </a:solidFill>
          <a:ln w="57150" cap="flat" cmpd="sng" algn="ctr">
            <a:solidFill>
              <a:srgbClr val="FFC000"/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96BAB9-F0A5-4013-515B-DB96157DD1BC}"/>
              </a:ext>
            </a:extLst>
          </p:cNvPr>
          <p:cNvSpPr/>
          <p:nvPr/>
        </p:nvSpPr>
        <p:spPr>
          <a:xfrm>
            <a:off x="6833057" y="3997754"/>
            <a:ext cx="898562" cy="828595"/>
          </a:xfrm>
          <a:prstGeom prst="ellipse">
            <a:avLst/>
          </a:prstGeom>
          <a:solidFill>
            <a:srgbClr val="0070C0"/>
          </a:solidFill>
          <a:ln w="57150" cap="flat" cmpd="sng" algn="ctr">
            <a:solidFill>
              <a:srgbClr val="FFC000"/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/>
              <a:cs typeface="+mn-cs"/>
            </a:endParaRPr>
          </a:p>
        </p:txBody>
      </p:sp>
      <p:pic>
        <p:nvPicPr>
          <p:cNvPr id="12" name="Picture 6" descr="inclusivity icon">
            <a:extLst>
              <a:ext uri="{FF2B5EF4-FFF2-40B4-BE49-F238E27FC236}">
                <a16:creationId xmlns:a16="http://schemas.microsoft.com/office/drawing/2014/main" id="{2673BE29-A856-33E5-5E06-2A2B109AC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320" y="4052033"/>
            <a:ext cx="720036" cy="72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loud service icon">
            <a:extLst>
              <a:ext uri="{FF2B5EF4-FFF2-40B4-BE49-F238E27FC236}">
                <a16:creationId xmlns:a16="http://schemas.microsoft.com/office/drawing/2014/main" id="{A8518921-DDA5-A0BA-02CA-BD27F4131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045" y="5412181"/>
            <a:ext cx="696585" cy="69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006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C3624D-7800-11EF-7270-C00B5F63C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C51FE-49D9-314D-9957-ABBF7DDE8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BEE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BEE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E8CE733-649A-E990-5F77-A6F9DE1D1AB8}"/>
              </a:ext>
            </a:extLst>
          </p:cNvPr>
          <p:cNvSpPr txBox="1">
            <a:spLocks/>
          </p:cNvSpPr>
          <p:nvPr/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BEE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C51FE-49D9-314D-9957-ABBF7DDE8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BEE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BEE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03725E7-7DB9-4C55-EC41-3DE0BF2BB74D}"/>
              </a:ext>
            </a:extLst>
          </p:cNvPr>
          <p:cNvGrpSpPr/>
          <p:nvPr/>
        </p:nvGrpSpPr>
        <p:grpSpPr>
          <a:xfrm>
            <a:off x="4122728" y="705926"/>
            <a:ext cx="7704085" cy="5716413"/>
            <a:chOff x="4205697" y="532694"/>
            <a:chExt cx="7704085" cy="571641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04B0E8A-AC18-235C-D28B-0DFCE8D600F4}"/>
                </a:ext>
              </a:extLst>
            </p:cNvPr>
            <p:cNvGrpSpPr/>
            <p:nvPr/>
          </p:nvGrpSpPr>
          <p:grpSpPr>
            <a:xfrm>
              <a:off x="4205697" y="532694"/>
              <a:ext cx="7082788" cy="1449802"/>
              <a:chOff x="4205697" y="723194"/>
              <a:chExt cx="7082788" cy="1449802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48E51EA0-0BD3-09FC-6F2C-087A92F4F6B3}"/>
                  </a:ext>
                </a:extLst>
              </p:cNvPr>
              <p:cNvGrpSpPr/>
              <p:nvPr/>
            </p:nvGrpSpPr>
            <p:grpSpPr>
              <a:xfrm>
                <a:off x="5803175" y="897131"/>
                <a:ext cx="5485310" cy="949334"/>
                <a:chOff x="9105816" y="324400"/>
                <a:chExt cx="4627675" cy="1265778"/>
              </a:xfrm>
            </p:grpSpPr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2AA30B3B-1113-40F9-D6A9-FDEB35864E7F}"/>
                    </a:ext>
                  </a:extLst>
                </p:cNvPr>
                <p:cNvSpPr txBox="1"/>
                <p:nvPr/>
              </p:nvSpPr>
              <p:spPr>
                <a:xfrm flipH="1">
                  <a:off x="9105816" y="324400"/>
                  <a:ext cx="2515759" cy="69762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B0F0"/>
                      </a:solidFill>
                      <a:effectLst/>
                      <a:uLnTx/>
                      <a:uFillTx/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rPr>
                    <a:t>Vision</a:t>
                  </a:r>
                  <a:endPara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endParaRPr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F61A0B3E-CD35-66E7-B24F-DC8F5D4E3330}"/>
                    </a:ext>
                  </a:extLst>
                </p:cNvPr>
                <p:cNvSpPr/>
                <p:nvPr/>
              </p:nvSpPr>
              <p:spPr>
                <a:xfrm flipH="1">
                  <a:off x="9105816" y="1220846"/>
                  <a:ext cx="4627675" cy="369332"/>
                </a:xfrm>
                <a:prstGeom prst="rect">
                  <a:avLst/>
                </a:prstGeom>
              </p:spPr>
              <p:txBody>
                <a:bodyPr wrap="square" anchor="ctr">
                  <a:sp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endParaRPr>
                </a:p>
              </p:txBody>
            </p: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DBF7F98A-553E-E5AE-B23B-272D98B8F34F}"/>
                  </a:ext>
                </a:extLst>
              </p:cNvPr>
              <p:cNvGrpSpPr/>
              <p:nvPr/>
            </p:nvGrpSpPr>
            <p:grpSpPr>
              <a:xfrm>
                <a:off x="4205697" y="723194"/>
                <a:ext cx="1449802" cy="1449802"/>
                <a:chOff x="4335771" y="1028419"/>
                <a:chExt cx="1198184" cy="1198184"/>
              </a:xfrm>
            </p:grpSpPr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32719C69-572A-00E4-4FBA-A0D39D9042D8}"/>
                    </a:ext>
                  </a:extLst>
                </p:cNvPr>
                <p:cNvGrpSpPr/>
                <p:nvPr/>
              </p:nvGrpSpPr>
              <p:grpSpPr>
                <a:xfrm>
                  <a:off x="4335771" y="1028419"/>
                  <a:ext cx="1198184" cy="1198184"/>
                  <a:chOff x="5781029" y="228226"/>
                  <a:chExt cx="1597578" cy="1597578"/>
                </a:xfrm>
              </p:grpSpPr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BB04ED16-0CE6-386A-945A-C6117FC2F741}"/>
                      </a:ext>
                    </a:extLst>
                  </p:cNvPr>
                  <p:cNvSpPr/>
                  <p:nvPr/>
                </p:nvSpPr>
                <p:spPr>
                  <a:xfrm>
                    <a:off x="5781029" y="228226"/>
                    <a:ext cx="1597578" cy="1597578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endParaRPr>
                  </a:p>
                </p:txBody>
              </p:sp>
              <p:sp>
                <p:nvSpPr>
                  <p:cNvPr id="51" name="Oval 50">
                    <a:extLst>
                      <a:ext uri="{FF2B5EF4-FFF2-40B4-BE49-F238E27FC236}">
                        <a16:creationId xmlns:a16="http://schemas.microsoft.com/office/drawing/2014/main" id="{3EC66295-3904-CDF4-65C1-ACF44BA095E7}"/>
                      </a:ext>
                    </a:extLst>
                  </p:cNvPr>
                  <p:cNvSpPr/>
                  <p:nvPr/>
                </p:nvSpPr>
                <p:spPr>
                  <a:xfrm>
                    <a:off x="5937437" y="398375"/>
                    <a:ext cx="1284764" cy="1249571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endParaRPr>
                  </a:p>
                </p:txBody>
              </p:sp>
            </p:grp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0F5FBBEE-9B91-C427-B329-3A602B366227}"/>
                    </a:ext>
                  </a:extLst>
                </p:cNvPr>
                <p:cNvGrpSpPr/>
                <p:nvPr/>
              </p:nvGrpSpPr>
              <p:grpSpPr>
                <a:xfrm>
                  <a:off x="4593675" y="1419886"/>
                  <a:ext cx="723005" cy="415254"/>
                  <a:chOff x="5288036" y="640017"/>
                  <a:chExt cx="535498" cy="307561"/>
                </a:xfrm>
                <a:solidFill>
                  <a:srgbClr val="FFFFFF"/>
                </a:solidFill>
              </p:grpSpPr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C69AC09F-B708-320F-57BD-431BA68769FD}"/>
                      </a:ext>
                    </a:extLst>
                  </p:cNvPr>
                  <p:cNvSpPr/>
                  <p:nvPr/>
                </p:nvSpPr>
                <p:spPr>
                  <a:xfrm>
                    <a:off x="5288036" y="640017"/>
                    <a:ext cx="535498" cy="307561"/>
                  </a:xfrm>
                  <a:custGeom>
                    <a:avLst/>
                    <a:gdLst>
                      <a:gd name="connsiteX0" fmla="*/ 348129 w 535498"/>
                      <a:gd name="connsiteY0" fmla="*/ 766 h 307561"/>
                      <a:gd name="connsiteX1" fmla="*/ 388637 w 535498"/>
                      <a:gd name="connsiteY1" fmla="*/ 29568 h 307561"/>
                      <a:gd name="connsiteX2" fmla="*/ 481535 w 535498"/>
                      <a:gd name="connsiteY2" fmla="*/ 89201 h 307561"/>
                      <a:gd name="connsiteX3" fmla="*/ 533704 w 535498"/>
                      <a:gd name="connsiteY3" fmla="*/ 208694 h 307561"/>
                      <a:gd name="connsiteX4" fmla="*/ 397146 w 535498"/>
                      <a:gd name="connsiteY4" fmla="*/ 304479 h 307561"/>
                      <a:gd name="connsiteX5" fmla="*/ 299875 w 535498"/>
                      <a:gd name="connsiteY5" fmla="*/ 179905 h 307561"/>
                      <a:gd name="connsiteX6" fmla="*/ 300074 w 535498"/>
                      <a:gd name="connsiteY6" fmla="*/ 157816 h 307561"/>
                      <a:gd name="connsiteX7" fmla="*/ 294552 w 535498"/>
                      <a:gd name="connsiteY7" fmla="*/ 160950 h 307561"/>
                      <a:gd name="connsiteX8" fmla="*/ 257748 w 535498"/>
                      <a:gd name="connsiteY8" fmla="*/ 165490 h 307561"/>
                      <a:gd name="connsiteX9" fmla="*/ 245380 w 535498"/>
                      <a:gd name="connsiteY9" fmla="*/ 162011 h 307561"/>
                      <a:gd name="connsiteX10" fmla="*/ 234976 w 535498"/>
                      <a:gd name="connsiteY10" fmla="*/ 156665 h 307561"/>
                      <a:gd name="connsiteX11" fmla="*/ 235005 w 535498"/>
                      <a:gd name="connsiteY11" fmla="*/ 159254 h 307561"/>
                      <a:gd name="connsiteX12" fmla="*/ 51447 w 535498"/>
                      <a:gd name="connsiteY12" fmla="*/ 288124 h 307561"/>
                      <a:gd name="connsiteX13" fmla="*/ 0 w 535498"/>
                      <a:gd name="connsiteY13" fmla="*/ 186143 h 307561"/>
                      <a:gd name="connsiteX14" fmla="*/ 52387 w 535498"/>
                      <a:gd name="connsiteY14" fmla="*/ 89669 h 307561"/>
                      <a:gd name="connsiteX15" fmla="*/ 146801 w 535498"/>
                      <a:gd name="connsiteY15" fmla="*/ 29124 h 307561"/>
                      <a:gd name="connsiteX16" fmla="*/ 203218 w 535498"/>
                      <a:gd name="connsiteY16" fmla="*/ 1727 h 307561"/>
                      <a:gd name="connsiteX17" fmla="*/ 210112 w 535498"/>
                      <a:gd name="connsiteY17" fmla="*/ 3727 h 307561"/>
                      <a:gd name="connsiteX18" fmla="*/ 233838 w 535498"/>
                      <a:gd name="connsiteY18" fmla="*/ 49111 h 307561"/>
                      <a:gd name="connsiteX19" fmla="*/ 233849 w 535498"/>
                      <a:gd name="connsiteY19" fmla="*/ 50197 h 307561"/>
                      <a:gd name="connsiteX20" fmla="*/ 242872 w 535498"/>
                      <a:gd name="connsiteY20" fmla="*/ 45078 h 307561"/>
                      <a:gd name="connsiteX21" fmla="*/ 279675 w 535498"/>
                      <a:gd name="connsiteY21" fmla="*/ 40538 h 307561"/>
                      <a:gd name="connsiteX22" fmla="*/ 292044 w 535498"/>
                      <a:gd name="connsiteY22" fmla="*/ 44017 h 307561"/>
                      <a:gd name="connsiteX23" fmla="*/ 301056 w 535498"/>
                      <a:gd name="connsiteY23" fmla="*/ 48649 h 307561"/>
                      <a:gd name="connsiteX24" fmla="*/ 301070 w 535498"/>
                      <a:gd name="connsiteY24" fmla="*/ 47091 h 307561"/>
                      <a:gd name="connsiteX25" fmla="*/ 326067 w 535498"/>
                      <a:gd name="connsiteY25" fmla="*/ 2395 h 307561"/>
                      <a:gd name="connsiteX26" fmla="*/ 348129 w 535498"/>
                      <a:gd name="connsiteY26" fmla="*/ 766 h 307561"/>
                      <a:gd name="connsiteX27" fmla="*/ 273074 w 535498"/>
                      <a:gd name="connsiteY27" fmla="*/ 78155 h 307561"/>
                      <a:gd name="connsiteX28" fmla="*/ 243853 w 535498"/>
                      <a:gd name="connsiteY28" fmla="*/ 98652 h 307561"/>
                      <a:gd name="connsiteX29" fmla="*/ 264349 w 535498"/>
                      <a:gd name="connsiteY29" fmla="*/ 127873 h 307561"/>
                      <a:gd name="connsiteX30" fmla="*/ 293570 w 535498"/>
                      <a:gd name="connsiteY30" fmla="*/ 107376 h 307561"/>
                      <a:gd name="connsiteX31" fmla="*/ 273074 w 535498"/>
                      <a:gd name="connsiteY31" fmla="*/ 78155 h 307561"/>
                      <a:gd name="connsiteX32" fmla="*/ 433630 w 535498"/>
                      <a:gd name="connsiteY32" fmla="*/ 104240 h 307561"/>
                      <a:gd name="connsiteX33" fmla="*/ 333006 w 535498"/>
                      <a:gd name="connsiteY33" fmla="*/ 174820 h 307561"/>
                      <a:gd name="connsiteX34" fmla="*/ 403586 w 535498"/>
                      <a:gd name="connsiteY34" fmla="*/ 275444 h 307561"/>
                      <a:gd name="connsiteX35" fmla="*/ 504210 w 535498"/>
                      <a:gd name="connsiteY35" fmla="*/ 204864 h 307561"/>
                      <a:gd name="connsiteX36" fmla="*/ 433630 w 535498"/>
                      <a:gd name="connsiteY36" fmla="*/ 104240 h 307561"/>
                      <a:gd name="connsiteX37" fmla="*/ 131990 w 535498"/>
                      <a:gd name="connsiteY37" fmla="*/ 103761 h 307561"/>
                      <a:gd name="connsiteX38" fmla="*/ 31367 w 535498"/>
                      <a:gd name="connsiteY38" fmla="*/ 174342 h 307561"/>
                      <a:gd name="connsiteX39" fmla="*/ 101947 w 535498"/>
                      <a:gd name="connsiteY39" fmla="*/ 274966 h 307561"/>
                      <a:gd name="connsiteX40" fmla="*/ 202572 w 535498"/>
                      <a:gd name="connsiteY40" fmla="*/ 204385 h 307561"/>
                      <a:gd name="connsiteX41" fmla="*/ 131990 w 535498"/>
                      <a:gd name="connsiteY41" fmla="*/ 103761 h 307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535498" h="307561">
                        <a:moveTo>
                          <a:pt x="348129" y="766"/>
                        </a:moveTo>
                        <a:cubicBezTo>
                          <a:pt x="361247" y="3242"/>
                          <a:pt x="375404" y="11910"/>
                          <a:pt x="388637" y="29568"/>
                        </a:cubicBezTo>
                        <a:cubicBezTo>
                          <a:pt x="423335" y="24376"/>
                          <a:pt x="457428" y="62348"/>
                          <a:pt x="481535" y="89201"/>
                        </a:cubicBezTo>
                        <a:cubicBezTo>
                          <a:pt x="520136" y="114154"/>
                          <a:pt x="542149" y="160574"/>
                          <a:pt x="533704" y="208694"/>
                        </a:cubicBezTo>
                        <a:cubicBezTo>
                          <a:pt x="522446" y="272854"/>
                          <a:pt x="462974" y="313043"/>
                          <a:pt x="397146" y="304479"/>
                        </a:cubicBezTo>
                        <a:cubicBezTo>
                          <a:pt x="336587" y="296602"/>
                          <a:pt x="299707" y="239662"/>
                          <a:pt x="299875" y="179905"/>
                        </a:cubicBezTo>
                        <a:lnTo>
                          <a:pt x="300074" y="157816"/>
                        </a:lnTo>
                        <a:lnTo>
                          <a:pt x="294552" y="160950"/>
                        </a:lnTo>
                        <a:cubicBezTo>
                          <a:pt x="283398" y="165937"/>
                          <a:pt x="270687" y="167761"/>
                          <a:pt x="257748" y="165490"/>
                        </a:cubicBezTo>
                        <a:cubicBezTo>
                          <a:pt x="253435" y="164733"/>
                          <a:pt x="249301" y="163557"/>
                          <a:pt x="245380" y="162011"/>
                        </a:cubicBezTo>
                        <a:lnTo>
                          <a:pt x="234976" y="156665"/>
                        </a:lnTo>
                        <a:lnTo>
                          <a:pt x="235005" y="159254"/>
                        </a:lnTo>
                        <a:cubicBezTo>
                          <a:pt x="245402" y="279132"/>
                          <a:pt x="138487" y="341959"/>
                          <a:pt x="51447" y="288124"/>
                        </a:cubicBezTo>
                        <a:cubicBezTo>
                          <a:pt x="8107" y="255060"/>
                          <a:pt x="1726" y="223534"/>
                          <a:pt x="0" y="186143"/>
                        </a:cubicBezTo>
                        <a:cubicBezTo>
                          <a:pt x="2639" y="130687"/>
                          <a:pt x="32836" y="109677"/>
                          <a:pt x="52387" y="89669"/>
                        </a:cubicBezTo>
                        <a:cubicBezTo>
                          <a:pt x="73359" y="68840"/>
                          <a:pt x="106091" y="26404"/>
                          <a:pt x="146801" y="29124"/>
                        </a:cubicBezTo>
                        <a:cubicBezTo>
                          <a:pt x="166015" y="4935"/>
                          <a:pt x="186548" y="-1588"/>
                          <a:pt x="203218" y="1727"/>
                        </a:cubicBezTo>
                        <a:cubicBezTo>
                          <a:pt x="205601" y="2201"/>
                          <a:pt x="207903" y="2875"/>
                          <a:pt x="210112" y="3727"/>
                        </a:cubicBezTo>
                        <a:cubicBezTo>
                          <a:pt x="229936" y="13554"/>
                          <a:pt x="235786" y="29091"/>
                          <a:pt x="233838" y="49111"/>
                        </a:cubicBezTo>
                        <a:lnTo>
                          <a:pt x="233849" y="50197"/>
                        </a:lnTo>
                        <a:lnTo>
                          <a:pt x="242872" y="45078"/>
                        </a:lnTo>
                        <a:cubicBezTo>
                          <a:pt x="254025" y="40091"/>
                          <a:pt x="266736" y="38267"/>
                          <a:pt x="279675" y="40538"/>
                        </a:cubicBezTo>
                        <a:cubicBezTo>
                          <a:pt x="283989" y="41295"/>
                          <a:pt x="288122" y="42471"/>
                          <a:pt x="292044" y="44017"/>
                        </a:cubicBezTo>
                        <a:lnTo>
                          <a:pt x="301056" y="48649"/>
                        </a:lnTo>
                        <a:lnTo>
                          <a:pt x="301070" y="47091"/>
                        </a:lnTo>
                        <a:cubicBezTo>
                          <a:pt x="299687" y="27023"/>
                          <a:pt x="305974" y="11657"/>
                          <a:pt x="326067" y="2395"/>
                        </a:cubicBezTo>
                        <a:cubicBezTo>
                          <a:pt x="332763" y="25"/>
                          <a:pt x="340260" y="-718"/>
                          <a:pt x="348129" y="766"/>
                        </a:cubicBezTo>
                        <a:close/>
                        <a:moveTo>
                          <a:pt x="273074" y="78155"/>
                        </a:moveTo>
                        <a:cubicBezTo>
                          <a:pt x="259344" y="75745"/>
                          <a:pt x="246262" y="84922"/>
                          <a:pt x="243853" y="98652"/>
                        </a:cubicBezTo>
                        <a:cubicBezTo>
                          <a:pt x="241443" y="112381"/>
                          <a:pt x="250620" y="125464"/>
                          <a:pt x="264349" y="127873"/>
                        </a:cubicBezTo>
                        <a:cubicBezTo>
                          <a:pt x="278078" y="130283"/>
                          <a:pt x="291162" y="121106"/>
                          <a:pt x="293570" y="107376"/>
                        </a:cubicBezTo>
                        <a:cubicBezTo>
                          <a:pt x="295980" y="93647"/>
                          <a:pt x="286803" y="80563"/>
                          <a:pt x="273074" y="78155"/>
                        </a:cubicBezTo>
                        <a:close/>
                        <a:moveTo>
                          <a:pt x="433630" y="104240"/>
                        </a:moveTo>
                        <a:cubicBezTo>
                          <a:pt x="386353" y="95944"/>
                          <a:pt x="341302" y="127544"/>
                          <a:pt x="333006" y="174820"/>
                        </a:cubicBezTo>
                        <a:cubicBezTo>
                          <a:pt x="324710" y="222097"/>
                          <a:pt x="356310" y="267147"/>
                          <a:pt x="403586" y="275444"/>
                        </a:cubicBezTo>
                        <a:cubicBezTo>
                          <a:pt x="450863" y="283740"/>
                          <a:pt x="495914" y="252140"/>
                          <a:pt x="504210" y="204864"/>
                        </a:cubicBezTo>
                        <a:cubicBezTo>
                          <a:pt x="512506" y="157587"/>
                          <a:pt x="480906" y="112536"/>
                          <a:pt x="433630" y="104240"/>
                        </a:cubicBezTo>
                        <a:close/>
                        <a:moveTo>
                          <a:pt x="131990" y="103761"/>
                        </a:moveTo>
                        <a:cubicBezTo>
                          <a:pt x="84715" y="95465"/>
                          <a:pt x="39663" y="127065"/>
                          <a:pt x="31367" y="174342"/>
                        </a:cubicBezTo>
                        <a:cubicBezTo>
                          <a:pt x="23071" y="221618"/>
                          <a:pt x="54672" y="266669"/>
                          <a:pt x="101947" y="274966"/>
                        </a:cubicBezTo>
                        <a:cubicBezTo>
                          <a:pt x="149223" y="283261"/>
                          <a:pt x="194275" y="251661"/>
                          <a:pt x="202572" y="204385"/>
                        </a:cubicBezTo>
                        <a:cubicBezTo>
                          <a:pt x="210867" y="157109"/>
                          <a:pt x="179267" y="112057"/>
                          <a:pt x="131990" y="103761"/>
                        </a:cubicBezTo>
                        <a:close/>
                      </a:path>
                    </a:pathLst>
                  </a:cu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endParaRPr>
                  </a:p>
                </p:txBody>
              </p:sp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D7059D0D-0E41-B38E-CC06-59520020AFD5}"/>
                      </a:ext>
                    </a:extLst>
                  </p:cNvPr>
                  <p:cNvSpPr/>
                  <p:nvPr/>
                </p:nvSpPr>
                <p:spPr>
                  <a:xfrm>
                    <a:off x="5651489" y="765247"/>
                    <a:ext cx="108381" cy="47018"/>
                  </a:xfrm>
                  <a:custGeom>
                    <a:avLst/>
                    <a:gdLst>
                      <a:gd name="connsiteX0" fmla="*/ 54192 w 108381"/>
                      <a:gd name="connsiteY0" fmla="*/ 11 h 47018"/>
                      <a:gd name="connsiteX1" fmla="*/ 108173 w 108381"/>
                      <a:gd name="connsiteY1" fmla="*/ 35716 h 47018"/>
                      <a:gd name="connsiteX2" fmla="*/ 100209 w 108381"/>
                      <a:gd name="connsiteY2" fmla="*/ 43734 h 47018"/>
                      <a:gd name="connsiteX3" fmla="*/ 12165 w 108381"/>
                      <a:gd name="connsiteY3" fmla="*/ 46042 h 47018"/>
                      <a:gd name="connsiteX4" fmla="*/ 7 w 108381"/>
                      <a:gd name="connsiteY4" fmla="*/ 41404 h 47018"/>
                      <a:gd name="connsiteX5" fmla="*/ 54192 w 108381"/>
                      <a:gd name="connsiteY5" fmla="*/ 11 h 470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8381" h="47018">
                        <a:moveTo>
                          <a:pt x="54192" y="11"/>
                        </a:moveTo>
                        <a:cubicBezTo>
                          <a:pt x="77943" y="-404"/>
                          <a:pt x="101660" y="12032"/>
                          <a:pt x="108173" y="35716"/>
                        </a:cubicBezTo>
                        <a:cubicBezTo>
                          <a:pt x="109240" y="39027"/>
                          <a:pt x="106161" y="44498"/>
                          <a:pt x="100209" y="43734"/>
                        </a:cubicBezTo>
                        <a:cubicBezTo>
                          <a:pt x="71265" y="32069"/>
                          <a:pt x="40702" y="32574"/>
                          <a:pt x="12165" y="46042"/>
                        </a:cubicBezTo>
                        <a:cubicBezTo>
                          <a:pt x="5702" y="48465"/>
                          <a:pt x="-221" y="46177"/>
                          <a:pt x="7" y="41404"/>
                        </a:cubicBezTo>
                        <a:cubicBezTo>
                          <a:pt x="6655" y="13689"/>
                          <a:pt x="30441" y="425"/>
                          <a:pt x="54192" y="11"/>
                        </a:cubicBezTo>
                        <a:close/>
                      </a:path>
                    </a:pathLst>
                  </a:cu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endParaRPr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19D2E378-6C0D-AA28-FD27-CAFEEC289338}"/>
                      </a:ext>
                    </a:extLst>
                  </p:cNvPr>
                  <p:cNvSpPr/>
                  <p:nvPr/>
                </p:nvSpPr>
                <p:spPr>
                  <a:xfrm>
                    <a:off x="5349247" y="765571"/>
                    <a:ext cx="108351" cy="46872"/>
                  </a:xfrm>
                  <a:custGeom>
                    <a:avLst/>
                    <a:gdLst>
                      <a:gd name="connsiteX0" fmla="*/ 53970 w 108351"/>
                      <a:gd name="connsiteY0" fmla="*/ 17 h 46872"/>
                      <a:gd name="connsiteX1" fmla="*/ 108135 w 108351"/>
                      <a:gd name="connsiteY1" fmla="*/ 35442 h 46872"/>
                      <a:gd name="connsiteX2" fmla="*/ 100213 w 108351"/>
                      <a:gd name="connsiteY2" fmla="*/ 43501 h 46872"/>
                      <a:gd name="connsiteX3" fmla="*/ 12182 w 108351"/>
                      <a:gd name="connsiteY3" fmla="*/ 46265 h 46872"/>
                      <a:gd name="connsiteX4" fmla="*/ 0 w 108351"/>
                      <a:gd name="connsiteY4" fmla="*/ 41690 h 46872"/>
                      <a:gd name="connsiteX5" fmla="*/ 53970 w 108351"/>
                      <a:gd name="connsiteY5" fmla="*/ 17 h 46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8351" h="46872">
                        <a:moveTo>
                          <a:pt x="53970" y="17"/>
                        </a:moveTo>
                        <a:cubicBezTo>
                          <a:pt x="77718" y="-520"/>
                          <a:pt x="101500" y="11792"/>
                          <a:pt x="108135" y="35442"/>
                        </a:cubicBezTo>
                        <a:cubicBezTo>
                          <a:pt x="109219" y="38747"/>
                          <a:pt x="106169" y="44235"/>
                          <a:pt x="100213" y="43501"/>
                        </a:cubicBezTo>
                        <a:cubicBezTo>
                          <a:pt x="71209" y="31986"/>
                          <a:pt x="41075" y="33203"/>
                          <a:pt x="12182" y="46265"/>
                        </a:cubicBezTo>
                        <a:cubicBezTo>
                          <a:pt x="7210" y="47321"/>
                          <a:pt x="2731" y="47644"/>
                          <a:pt x="0" y="41690"/>
                        </a:cubicBezTo>
                        <a:cubicBezTo>
                          <a:pt x="6504" y="13942"/>
                          <a:pt x="30221" y="554"/>
                          <a:pt x="53970" y="17"/>
                        </a:cubicBezTo>
                        <a:close/>
                      </a:path>
                    </a:pathLst>
                  </a:cu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endParaRPr>
                  </a:p>
                </p:txBody>
              </p:sp>
            </p:grpSp>
          </p:grp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CDB49E8-6008-9DD0-C5EB-46B3150AD7AF}"/>
                </a:ext>
              </a:extLst>
            </p:cNvPr>
            <p:cNvGrpSpPr/>
            <p:nvPr/>
          </p:nvGrpSpPr>
          <p:grpSpPr>
            <a:xfrm>
              <a:off x="4205697" y="2551575"/>
              <a:ext cx="7082788" cy="1564226"/>
              <a:chOff x="4205697" y="2589676"/>
              <a:chExt cx="7082788" cy="1564226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CD7441DA-AFAF-4FF7-2DBF-760BB2DADF8A}"/>
                  </a:ext>
                </a:extLst>
              </p:cNvPr>
              <p:cNvGrpSpPr/>
              <p:nvPr/>
            </p:nvGrpSpPr>
            <p:grpSpPr>
              <a:xfrm>
                <a:off x="5803175" y="2589676"/>
                <a:ext cx="5485310" cy="1233104"/>
                <a:chOff x="9105816" y="-67398"/>
                <a:chExt cx="4627675" cy="1644129"/>
              </a:xfrm>
            </p:grpSpPr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FB6FAF47-D0AF-71A2-C1E8-C506FAD506F3}"/>
                    </a:ext>
                  </a:extLst>
                </p:cNvPr>
                <p:cNvSpPr txBox="1"/>
                <p:nvPr/>
              </p:nvSpPr>
              <p:spPr>
                <a:xfrm flipH="1">
                  <a:off x="9105816" y="-67398"/>
                  <a:ext cx="2515758" cy="697623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rPr>
                    <a:t>Mission</a:t>
                  </a:r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4E45F11-5072-A161-DCE1-D9204AF1F6E5}"/>
                    </a:ext>
                  </a:extLst>
                </p:cNvPr>
                <p:cNvSpPr/>
                <p:nvPr/>
              </p:nvSpPr>
              <p:spPr>
                <a:xfrm flipH="1">
                  <a:off x="9105816" y="1207399"/>
                  <a:ext cx="4627675" cy="369332"/>
                </a:xfrm>
                <a:prstGeom prst="rect">
                  <a:avLst/>
                </a:prstGeom>
              </p:spPr>
              <p:txBody>
                <a:bodyPr wrap="square" anchor="ctr">
                  <a:sp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endParaRPr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54F76087-272F-325B-F83E-D525E2C8DA4B}"/>
                  </a:ext>
                </a:extLst>
              </p:cNvPr>
              <p:cNvGrpSpPr/>
              <p:nvPr/>
            </p:nvGrpSpPr>
            <p:grpSpPr>
              <a:xfrm>
                <a:off x="4205697" y="2704100"/>
                <a:ext cx="1449802" cy="1449802"/>
                <a:chOff x="4331767" y="2860283"/>
                <a:chExt cx="1198184" cy="1198184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9218F7E8-8DAF-8B05-B339-1F6707B1D149}"/>
                    </a:ext>
                  </a:extLst>
                </p:cNvPr>
                <p:cNvGrpSpPr/>
                <p:nvPr/>
              </p:nvGrpSpPr>
              <p:grpSpPr>
                <a:xfrm>
                  <a:off x="4331767" y="2860283"/>
                  <a:ext cx="1198184" cy="1198184"/>
                  <a:chOff x="5806452" y="228226"/>
                  <a:chExt cx="1597578" cy="1597578"/>
                </a:xfrm>
              </p:grpSpPr>
              <p:sp>
                <p:nvSpPr>
                  <p:cNvPr id="39" name="Oval 38">
                    <a:extLst>
                      <a:ext uri="{FF2B5EF4-FFF2-40B4-BE49-F238E27FC236}">
                        <a16:creationId xmlns:a16="http://schemas.microsoft.com/office/drawing/2014/main" id="{96384604-9C0A-A135-76CD-20FD0A0BA1F7}"/>
                      </a:ext>
                    </a:extLst>
                  </p:cNvPr>
                  <p:cNvSpPr/>
                  <p:nvPr/>
                </p:nvSpPr>
                <p:spPr>
                  <a:xfrm>
                    <a:off x="5806452" y="228226"/>
                    <a:ext cx="1597578" cy="1597578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endParaRPr>
                  </a:p>
                </p:txBody>
              </p:sp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AC46CD81-441F-D160-6905-351059282408}"/>
                      </a:ext>
                    </a:extLst>
                  </p:cNvPr>
                  <p:cNvSpPr/>
                  <p:nvPr/>
                </p:nvSpPr>
                <p:spPr>
                  <a:xfrm>
                    <a:off x="5962859" y="398375"/>
                    <a:ext cx="1284764" cy="1249571"/>
                  </a:xfrm>
                  <a:prstGeom prst="ellipse">
                    <a:avLst/>
                  </a:prstGeom>
                  <a:solidFill>
                    <a:srgbClr val="0070C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endParaRPr>
                  </a:p>
                </p:txBody>
              </p:sp>
            </p:grp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F89DD82C-8D53-97AC-FEAD-479C7E01069A}"/>
                    </a:ext>
                  </a:extLst>
                </p:cNvPr>
                <p:cNvGrpSpPr/>
                <p:nvPr/>
              </p:nvGrpSpPr>
              <p:grpSpPr>
                <a:xfrm>
                  <a:off x="4722007" y="3154801"/>
                  <a:ext cx="420192" cy="599969"/>
                  <a:chOff x="4588163" y="3123819"/>
                  <a:chExt cx="436742" cy="623602"/>
                </a:xfrm>
                <a:solidFill>
                  <a:srgbClr val="FFFFFF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F9411D9A-A5EA-AC5E-FF15-E57D9600C20C}"/>
                      </a:ext>
                    </a:extLst>
                  </p:cNvPr>
                  <p:cNvSpPr/>
                  <p:nvPr/>
                </p:nvSpPr>
                <p:spPr>
                  <a:xfrm>
                    <a:off x="4588163" y="3123819"/>
                    <a:ext cx="436742" cy="489406"/>
                  </a:xfrm>
                  <a:custGeom>
                    <a:avLst/>
                    <a:gdLst>
                      <a:gd name="connsiteX0" fmla="*/ 218371 w 436742"/>
                      <a:gd name="connsiteY0" fmla="*/ 0 h 489406"/>
                      <a:gd name="connsiteX1" fmla="*/ 436742 w 436742"/>
                      <a:gd name="connsiteY1" fmla="*/ 214066 h 489406"/>
                      <a:gd name="connsiteX2" fmla="*/ 357276 w 436742"/>
                      <a:gd name="connsiteY2" fmla="*/ 379251 h 489406"/>
                      <a:gd name="connsiteX3" fmla="*/ 335084 w 436742"/>
                      <a:gd name="connsiteY3" fmla="*/ 394718 h 489406"/>
                      <a:gd name="connsiteX4" fmla="*/ 335307 w 436742"/>
                      <a:gd name="connsiteY4" fmla="*/ 474847 h 489406"/>
                      <a:gd name="connsiteX5" fmla="*/ 107124 w 436742"/>
                      <a:gd name="connsiteY5" fmla="*/ 489406 h 489406"/>
                      <a:gd name="connsiteX6" fmla="*/ 107124 w 436742"/>
                      <a:gd name="connsiteY6" fmla="*/ 398139 h 489406"/>
                      <a:gd name="connsiteX7" fmla="*/ 105138 w 436742"/>
                      <a:gd name="connsiteY7" fmla="*/ 397142 h 489406"/>
                      <a:gd name="connsiteX8" fmla="*/ 0 w 436742"/>
                      <a:gd name="connsiteY8" fmla="*/ 214066 h 489406"/>
                      <a:gd name="connsiteX9" fmla="*/ 218371 w 436742"/>
                      <a:gd name="connsiteY9" fmla="*/ 0 h 489406"/>
                      <a:gd name="connsiteX10" fmla="*/ 218371 w 436742"/>
                      <a:gd name="connsiteY10" fmla="*/ 32366 h 489406"/>
                      <a:gd name="connsiteX11" fmla="*/ 33017 w 436742"/>
                      <a:gd name="connsiteY11" fmla="*/ 214066 h 489406"/>
                      <a:gd name="connsiteX12" fmla="*/ 130021 w 436742"/>
                      <a:gd name="connsiteY12" fmla="*/ 373836 h 489406"/>
                      <a:gd name="connsiteX13" fmla="*/ 138324 w 436742"/>
                      <a:gd name="connsiteY13" fmla="*/ 377936 h 489406"/>
                      <a:gd name="connsiteX14" fmla="*/ 138377 w 436742"/>
                      <a:gd name="connsiteY14" fmla="*/ 446518 h 489406"/>
                      <a:gd name="connsiteX15" fmla="*/ 298298 w 436742"/>
                      <a:gd name="connsiteY15" fmla="*/ 446518 h 489406"/>
                      <a:gd name="connsiteX16" fmla="*/ 298419 w 436742"/>
                      <a:gd name="connsiteY16" fmla="*/ 377936 h 489406"/>
                      <a:gd name="connsiteX17" fmla="*/ 306722 w 436742"/>
                      <a:gd name="connsiteY17" fmla="*/ 373836 h 489406"/>
                      <a:gd name="connsiteX18" fmla="*/ 403725 w 436742"/>
                      <a:gd name="connsiteY18" fmla="*/ 214066 h 489406"/>
                      <a:gd name="connsiteX19" fmla="*/ 218371 w 436742"/>
                      <a:gd name="connsiteY19" fmla="*/ 32366 h 4894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436742" h="489406">
                        <a:moveTo>
                          <a:pt x="218371" y="0"/>
                        </a:moveTo>
                        <a:cubicBezTo>
                          <a:pt x="338975" y="0"/>
                          <a:pt x="436742" y="95841"/>
                          <a:pt x="436742" y="214066"/>
                        </a:cubicBezTo>
                        <a:cubicBezTo>
                          <a:pt x="436742" y="280569"/>
                          <a:pt x="405808" y="339988"/>
                          <a:pt x="357276" y="379251"/>
                        </a:cubicBezTo>
                        <a:lnTo>
                          <a:pt x="335084" y="394718"/>
                        </a:lnTo>
                        <a:cubicBezTo>
                          <a:pt x="334947" y="420277"/>
                          <a:pt x="335443" y="449288"/>
                          <a:pt x="335307" y="474847"/>
                        </a:cubicBezTo>
                        <a:lnTo>
                          <a:pt x="107124" y="489406"/>
                        </a:lnTo>
                        <a:lnTo>
                          <a:pt x="107124" y="398139"/>
                        </a:lnTo>
                        <a:lnTo>
                          <a:pt x="105138" y="397142"/>
                        </a:lnTo>
                        <a:cubicBezTo>
                          <a:pt x="42106" y="359598"/>
                          <a:pt x="0" y="291652"/>
                          <a:pt x="0" y="214066"/>
                        </a:cubicBezTo>
                        <a:cubicBezTo>
                          <a:pt x="0" y="95841"/>
                          <a:pt x="97769" y="0"/>
                          <a:pt x="218371" y="0"/>
                        </a:cubicBezTo>
                        <a:close/>
                        <a:moveTo>
                          <a:pt x="218371" y="32366"/>
                        </a:moveTo>
                        <a:cubicBezTo>
                          <a:pt x="116003" y="32366"/>
                          <a:pt x="33017" y="113717"/>
                          <a:pt x="33017" y="214066"/>
                        </a:cubicBezTo>
                        <a:cubicBezTo>
                          <a:pt x="33017" y="283058"/>
                          <a:pt x="72241" y="343068"/>
                          <a:pt x="130021" y="373836"/>
                        </a:cubicBezTo>
                        <a:lnTo>
                          <a:pt x="138324" y="377936"/>
                        </a:lnTo>
                        <a:cubicBezTo>
                          <a:pt x="138215" y="400796"/>
                          <a:pt x="138485" y="423657"/>
                          <a:pt x="138377" y="446518"/>
                        </a:cubicBezTo>
                        <a:lnTo>
                          <a:pt x="298298" y="446518"/>
                        </a:lnTo>
                        <a:cubicBezTo>
                          <a:pt x="298212" y="423657"/>
                          <a:pt x="298505" y="400796"/>
                          <a:pt x="298419" y="377936"/>
                        </a:cubicBezTo>
                        <a:lnTo>
                          <a:pt x="306722" y="373836"/>
                        </a:lnTo>
                        <a:cubicBezTo>
                          <a:pt x="364501" y="343068"/>
                          <a:pt x="403725" y="283058"/>
                          <a:pt x="403725" y="214066"/>
                        </a:cubicBezTo>
                        <a:cubicBezTo>
                          <a:pt x="403725" y="113717"/>
                          <a:pt x="320739" y="32366"/>
                          <a:pt x="218371" y="32366"/>
                        </a:cubicBezTo>
                        <a:close/>
                      </a:path>
                    </a:pathLst>
                  </a:cu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endParaRPr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AA112F9A-2114-ED93-F829-612B654F508E}"/>
                      </a:ext>
                    </a:extLst>
                  </p:cNvPr>
                  <p:cNvSpPr/>
                  <p:nvPr/>
                </p:nvSpPr>
                <p:spPr>
                  <a:xfrm>
                    <a:off x="4646971" y="3183543"/>
                    <a:ext cx="195155" cy="181835"/>
                  </a:xfrm>
                  <a:custGeom>
                    <a:avLst/>
                    <a:gdLst>
                      <a:gd name="connsiteX0" fmla="*/ 186147 w 195155"/>
                      <a:gd name="connsiteY0" fmla="*/ 562 h 181835"/>
                      <a:gd name="connsiteX1" fmla="*/ 177369 w 195155"/>
                      <a:gd name="connsiteY1" fmla="*/ 21202 h 181835"/>
                      <a:gd name="connsiteX2" fmla="*/ 68414 w 195155"/>
                      <a:gd name="connsiteY2" fmla="*/ 71744 h 181835"/>
                      <a:gd name="connsiteX3" fmla="*/ 21929 w 195155"/>
                      <a:gd name="connsiteY3" fmla="*/ 171228 h 181835"/>
                      <a:gd name="connsiteX4" fmla="*/ 17 w 195155"/>
                      <a:gd name="connsiteY4" fmla="*/ 171679 h 181835"/>
                      <a:gd name="connsiteX5" fmla="*/ 50404 w 195155"/>
                      <a:gd name="connsiteY5" fmla="*/ 52881 h 181835"/>
                      <a:gd name="connsiteX6" fmla="*/ 186147 w 195155"/>
                      <a:gd name="connsiteY6" fmla="*/ 562 h 181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155" h="181835">
                        <a:moveTo>
                          <a:pt x="186147" y="562"/>
                        </a:moveTo>
                        <a:cubicBezTo>
                          <a:pt x="204167" y="5175"/>
                          <a:pt x="191957" y="20871"/>
                          <a:pt x="177369" y="21202"/>
                        </a:cubicBezTo>
                        <a:cubicBezTo>
                          <a:pt x="143307" y="25708"/>
                          <a:pt x="95676" y="47138"/>
                          <a:pt x="68414" y="71744"/>
                        </a:cubicBezTo>
                        <a:cubicBezTo>
                          <a:pt x="41150" y="96349"/>
                          <a:pt x="28527" y="136069"/>
                          <a:pt x="21929" y="171228"/>
                        </a:cubicBezTo>
                        <a:cubicBezTo>
                          <a:pt x="19103" y="186163"/>
                          <a:pt x="1072" y="184415"/>
                          <a:pt x="17" y="171679"/>
                        </a:cubicBezTo>
                        <a:cubicBezTo>
                          <a:pt x="-674" y="134617"/>
                          <a:pt x="21024" y="79857"/>
                          <a:pt x="50404" y="52881"/>
                        </a:cubicBezTo>
                        <a:cubicBezTo>
                          <a:pt x="92298" y="13378"/>
                          <a:pt x="154961" y="-3383"/>
                          <a:pt x="186147" y="562"/>
                        </a:cubicBezTo>
                        <a:close/>
                      </a:path>
                    </a:pathLst>
                  </a:cu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endParaRPr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68DC6AA3-6A92-93DA-61B5-7CD344F5BD72}"/>
                      </a:ext>
                    </a:extLst>
                  </p:cNvPr>
                  <p:cNvSpPr/>
                  <p:nvPr/>
                </p:nvSpPr>
                <p:spPr>
                  <a:xfrm>
                    <a:off x="4696499" y="3611418"/>
                    <a:ext cx="227328" cy="61463"/>
                  </a:xfrm>
                  <a:custGeom>
                    <a:avLst/>
                    <a:gdLst>
                      <a:gd name="connsiteX0" fmla="*/ 227277 w 227328"/>
                      <a:gd name="connsiteY0" fmla="*/ 0 h 61463"/>
                      <a:gd name="connsiteX1" fmla="*/ 227328 w 227328"/>
                      <a:gd name="connsiteY1" fmla="*/ 36670 h 61463"/>
                      <a:gd name="connsiteX2" fmla="*/ 0 w 227328"/>
                      <a:gd name="connsiteY2" fmla="*/ 61463 h 61463"/>
                      <a:gd name="connsiteX3" fmla="*/ 0 w 227328"/>
                      <a:gd name="connsiteY3" fmla="*/ 22473 h 61463"/>
                      <a:gd name="connsiteX4" fmla="*/ 227277 w 227328"/>
                      <a:gd name="connsiteY4" fmla="*/ 0 h 614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28" h="61463">
                        <a:moveTo>
                          <a:pt x="227277" y="0"/>
                        </a:moveTo>
                        <a:cubicBezTo>
                          <a:pt x="227277" y="9521"/>
                          <a:pt x="227328" y="27149"/>
                          <a:pt x="227328" y="36670"/>
                        </a:cubicBezTo>
                        <a:lnTo>
                          <a:pt x="0" y="61463"/>
                        </a:lnTo>
                        <a:lnTo>
                          <a:pt x="0" y="22473"/>
                        </a:lnTo>
                        <a:lnTo>
                          <a:pt x="227277" y="0"/>
                        </a:lnTo>
                        <a:close/>
                      </a:path>
                    </a:pathLst>
                  </a:cu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endParaRPr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350F4B14-EEF2-46CD-4D96-3E515C8D940E}"/>
                      </a:ext>
                    </a:extLst>
                  </p:cNvPr>
                  <p:cNvSpPr/>
                  <p:nvPr/>
                </p:nvSpPr>
                <p:spPr>
                  <a:xfrm>
                    <a:off x="4696498" y="3660709"/>
                    <a:ext cx="226240" cy="86712"/>
                  </a:xfrm>
                  <a:custGeom>
                    <a:avLst/>
                    <a:gdLst>
                      <a:gd name="connsiteX0" fmla="*/ 226189 w 226240"/>
                      <a:gd name="connsiteY0" fmla="*/ 0 h 86712"/>
                      <a:gd name="connsiteX1" fmla="*/ 226240 w 226240"/>
                      <a:gd name="connsiteY1" fmla="*/ 49029 h 86712"/>
                      <a:gd name="connsiteX2" fmla="*/ 167381 w 226240"/>
                      <a:gd name="connsiteY2" fmla="*/ 48949 h 86712"/>
                      <a:gd name="connsiteX3" fmla="*/ 167381 w 226240"/>
                      <a:gd name="connsiteY3" fmla="*/ 56802 h 86712"/>
                      <a:gd name="connsiteX4" fmla="*/ 136869 w 226240"/>
                      <a:gd name="connsiteY4" fmla="*/ 86712 h 86712"/>
                      <a:gd name="connsiteX5" fmla="*/ 88616 w 226240"/>
                      <a:gd name="connsiteY5" fmla="*/ 86712 h 86712"/>
                      <a:gd name="connsiteX6" fmla="*/ 58104 w 226240"/>
                      <a:gd name="connsiteY6" fmla="*/ 56802 h 86712"/>
                      <a:gd name="connsiteX7" fmla="*/ 58104 w 226240"/>
                      <a:gd name="connsiteY7" fmla="*/ 48800 h 86712"/>
                      <a:gd name="connsiteX8" fmla="*/ 279 w 226240"/>
                      <a:gd name="connsiteY8" fmla="*/ 48720 h 86712"/>
                      <a:gd name="connsiteX9" fmla="*/ 0 w 226240"/>
                      <a:gd name="connsiteY9" fmla="*/ 30653 h 86712"/>
                      <a:gd name="connsiteX10" fmla="*/ 226189 w 226240"/>
                      <a:gd name="connsiteY10" fmla="*/ 0 h 8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6240" h="86712">
                        <a:moveTo>
                          <a:pt x="226189" y="0"/>
                        </a:moveTo>
                        <a:cubicBezTo>
                          <a:pt x="226189" y="9522"/>
                          <a:pt x="226240" y="39508"/>
                          <a:pt x="226240" y="49029"/>
                        </a:cubicBezTo>
                        <a:lnTo>
                          <a:pt x="167381" y="48949"/>
                        </a:lnTo>
                        <a:lnTo>
                          <a:pt x="167381" y="56802"/>
                        </a:lnTo>
                        <a:cubicBezTo>
                          <a:pt x="167381" y="73321"/>
                          <a:pt x="153721" y="86712"/>
                          <a:pt x="136869" y="86712"/>
                        </a:cubicBezTo>
                        <a:lnTo>
                          <a:pt x="88616" y="86712"/>
                        </a:lnTo>
                        <a:cubicBezTo>
                          <a:pt x="71765" y="86712"/>
                          <a:pt x="58104" y="73321"/>
                          <a:pt x="58104" y="56802"/>
                        </a:cubicBezTo>
                        <a:lnTo>
                          <a:pt x="58104" y="48800"/>
                        </a:lnTo>
                        <a:lnTo>
                          <a:pt x="279" y="48720"/>
                        </a:lnTo>
                        <a:cubicBezTo>
                          <a:pt x="186" y="42698"/>
                          <a:pt x="93" y="36675"/>
                          <a:pt x="0" y="30653"/>
                        </a:cubicBezTo>
                        <a:lnTo>
                          <a:pt x="226189" y="0"/>
                        </a:lnTo>
                        <a:close/>
                      </a:path>
                    </a:pathLst>
                  </a:cu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endParaRPr>
                  </a:p>
                </p:txBody>
              </p:sp>
            </p:grpSp>
          </p:grp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4467284-9DBE-3CF0-B98C-FF6E735490CC}"/>
                </a:ext>
              </a:extLst>
            </p:cNvPr>
            <p:cNvGrpSpPr/>
            <p:nvPr/>
          </p:nvGrpSpPr>
          <p:grpSpPr>
            <a:xfrm>
              <a:off x="4205697" y="4699999"/>
              <a:ext cx="7704085" cy="1549108"/>
              <a:chOff x="4205697" y="4585699"/>
              <a:chExt cx="7704085" cy="1549108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CF3F0F68-F98F-B34D-5970-6E96CB45352B}"/>
                  </a:ext>
                </a:extLst>
              </p:cNvPr>
              <p:cNvGrpSpPr/>
              <p:nvPr/>
            </p:nvGrpSpPr>
            <p:grpSpPr>
              <a:xfrm>
                <a:off x="5803173" y="4585699"/>
                <a:ext cx="6106609" cy="1381784"/>
                <a:chOff x="9105816" y="-66840"/>
                <a:chExt cx="5151834" cy="1842371"/>
              </a:xfrm>
            </p:grpSpPr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8E3E5A4-FC24-D196-D651-3DDF6B07B618}"/>
                    </a:ext>
                  </a:extLst>
                </p:cNvPr>
                <p:cNvSpPr txBox="1"/>
                <p:nvPr/>
              </p:nvSpPr>
              <p:spPr>
                <a:xfrm flipH="1">
                  <a:off x="9105816" y="-66840"/>
                  <a:ext cx="2542653" cy="69762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rPr>
                    <a:t>Strategy</a:t>
                  </a:r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C42FB434-1267-88B4-365E-E0E0DB2033AE}"/>
                    </a:ext>
                  </a:extLst>
                </p:cNvPr>
                <p:cNvSpPr/>
                <p:nvPr/>
              </p:nvSpPr>
              <p:spPr>
                <a:xfrm flipH="1">
                  <a:off x="9105816" y="1365162"/>
                  <a:ext cx="5151834" cy="410369"/>
                </a:xfrm>
                <a:prstGeom prst="rect">
                  <a:avLst/>
                </a:prstGeom>
              </p:spPr>
              <p:txBody>
                <a:bodyPr wrap="square" anchor="ctr">
                  <a:spAutoFit/>
                </a:bodyPr>
                <a:lstStyle/>
                <a:p>
                  <a:pPr marL="171450" marR="0" lvl="0" indent="-17145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231F20"/>
                    </a:solidFill>
                    <a:effectLst/>
                    <a:highlight>
                      <a:srgbClr val="FFFF00"/>
                    </a:highlight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endParaRPr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0E2345F-FDB6-28DC-E3F1-DF7EAC5B825A}"/>
                  </a:ext>
                </a:extLst>
              </p:cNvPr>
              <p:cNvGrpSpPr/>
              <p:nvPr/>
            </p:nvGrpSpPr>
            <p:grpSpPr>
              <a:xfrm>
                <a:off x="4205697" y="4685005"/>
                <a:ext cx="1449802" cy="1449802"/>
                <a:chOff x="4327241" y="4676330"/>
                <a:chExt cx="1198184" cy="1198184"/>
              </a:xfrm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54BF84AF-52FD-DC8B-5332-7B99A3D09D9B}"/>
                    </a:ext>
                  </a:extLst>
                </p:cNvPr>
                <p:cNvGrpSpPr/>
                <p:nvPr/>
              </p:nvGrpSpPr>
              <p:grpSpPr>
                <a:xfrm>
                  <a:off x="4327241" y="4676330"/>
                  <a:ext cx="1198184" cy="1198184"/>
                  <a:chOff x="5835190" y="228226"/>
                  <a:chExt cx="1597578" cy="1597578"/>
                </a:xfrm>
              </p:grpSpPr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FA711E9D-2ECD-3C73-BA53-6B1B38B091B2}"/>
                      </a:ext>
                    </a:extLst>
                  </p:cNvPr>
                  <p:cNvSpPr/>
                  <p:nvPr/>
                </p:nvSpPr>
                <p:spPr>
                  <a:xfrm>
                    <a:off x="5835190" y="228226"/>
                    <a:ext cx="1597578" cy="1597578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endParaRPr>
                  </a:p>
                </p:txBody>
              </p:sp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80CA1B1E-FFBF-6603-4CE8-1CCD540427FF}"/>
                      </a:ext>
                    </a:extLst>
                  </p:cNvPr>
                  <p:cNvSpPr/>
                  <p:nvPr/>
                </p:nvSpPr>
                <p:spPr>
                  <a:xfrm>
                    <a:off x="5991598" y="398375"/>
                    <a:ext cx="1284764" cy="1249571"/>
                  </a:xfrm>
                  <a:prstGeom prst="ellipse">
                    <a:avLst/>
                  </a:prstGeom>
                  <a:solidFill>
                    <a:srgbClr val="00206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endParaRPr>
                  </a:p>
                </p:txBody>
              </p:sp>
            </p:grp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11831525-5089-98AB-DF28-B46DCF8B9A3F}"/>
                    </a:ext>
                  </a:extLst>
                </p:cNvPr>
                <p:cNvGrpSpPr/>
                <p:nvPr/>
              </p:nvGrpSpPr>
              <p:grpSpPr>
                <a:xfrm>
                  <a:off x="4580188" y="4946606"/>
                  <a:ext cx="657681" cy="657678"/>
                  <a:chOff x="4497902" y="5021367"/>
                  <a:chExt cx="617301" cy="617301"/>
                </a:xfrm>
                <a:solidFill>
                  <a:srgbClr val="FFFFFF"/>
                </a:solidFill>
              </p:grpSpPr>
              <p:sp>
                <p:nvSpPr>
                  <p:cNvPr id="25" name="Freeform 24">
                    <a:extLst>
                      <a:ext uri="{FF2B5EF4-FFF2-40B4-BE49-F238E27FC236}">
                        <a16:creationId xmlns:a16="http://schemas.microsoft.com/office/drawing/2014/main" id="{C83E8A76-4FF1-691C-4A4F-47B34F94C6B4}"/>
                      </a:ext>
                    </a:extLst>
                  </p:cNvPr>
                  <p:cNvSpPr/>
                  <p:nvPr/>
                </p:nvSpPr>
                <p:spPr>
                  <a:xfrm>
                    <a:off x="4497902" y="5021367"/>
                    <a:ext cx="617301" cy="617301"/>
                  </a:xfrm>
                  <a:custGeom>
                    <a:avLst/>
                    <a:gdLst>
                      <a:gd name="connsiteX0" fmla="*/ 279559 w 617299"/>
                      <a:gd name="connsiteY0" fmla="*/ 0 h 617299"/>
                      <a:gd name="connsiteX1" fmla="*/ 337740 w 617299"/>
                      <a:gd name="connsiteY1" fmla="*/ 0 h 617299"/>
                      <a:gd name="connsiteX2" fmla="*/ 337740 w 617299"/>
                      <a:gd name="connsiteY2" fmla="*/ 51245 h 617299"/>
                      <a:gd name="connsiteX3" fmla="*/ 360875 w 617299"/>
                      <a:gd name="connsiteY3" fmla="*/ 54776 h 617299"/>
                      <a:gd name="connsiteX4" fmla="*/ 563742 w 617299"/>
                      <a:gd name="connsiteY4" fmla="*/ 262778 h 617299"/>
                      <a:gd name="connsiteX5" fmla="*/ 565222 w 617299"/>
                      <a:gd name="connsiteY5" fmla="*/ 279559 h 617299"/>
                      <a:gd name="connsiteX6" fmla="*/ 617299 w 617299"/>
                      <a:gd name="connsiteY6" fmla="*/ 279559 h 617299"/>
                      <a:gd name="connsiteX7" fmla="*/ 617299 w 617299"/>
                      <a:gd name="connsiteY7" fmla="*/ 337740 h 617299"/>
                      <a:gd name="connsiteX8" fmla="*/ 566055 w 617299"/>
                      <a:gd name="connsiteY8" fmla="*/ 337740 h 617299"/>
                      <a:gd name="connsiteX9" fmla="*/ 562524 w 617299"/>
                      <a:gd name="connsiteY9" fmla="*/ 360875 h 617299"/>
                      <a:gd name="connsiteX10" fmla="*/ 354522 w 617299"/>
                      <a:gd name="connsiteY10" fmla="*/ 563742 h 617299"/>
                      <a:gd name="connsiteX11" fmla="*/ 337740 w 617299"/>
                      <a:gd name="connsiteY11" fmla="*/ 565222 h 617299"/>
                      <a:gd name="connsiteX12" fmla="*/ 337740 w 617299"/>
                      <a:gd name="connsiteY12" fmla="*/ 617299 h 617299"/>
                      <a:gd name="connsiteX13" fmla="*/ 279559 w 617299"/>
                      <a:gd name="connsiteY13" fmla="*/ 617299 h 617299"/>
                      <a:gd name="connsiteX14" fmla="*/ 279559 w 617299"/>
                      <a:gd name="connsiteY14" fmla="*/ 565222 h 617299"/>
                      <a:gd name="connsiteX15" fmla="*/ 262778 w 617299"/>
                      <a:gd name="connsiteY15" fmla="*/ 563742 h 617299"/>
                      <a:gd name="connsiteX16" fmla="*/ 54775 w 617299"/>
                      <a:gd name="connsiteY16" fmla="*/ 360875 h 617299"/>
                      <a:gd name="connsiteX17" fmla="*/ 51244 w 617299"/>
                      <a:gd name="connsiteY17" fmla="*/ 337740 h 617299"/>
                      <a:gd name="connsiteX18" fmla="*/ 0 w 617299"/>
                      <a:gd name="connsiteY18" fmla="*/ 337740 h 617299"/>
                      <a:gd name="connsiteX19" fmla="*/ 0 w 617299"/>
                      <a:gd name="connsiteY19" fmla="*/ 279559 h 617299"/>
                      <a:gd name="connsiteX20" fmla="*/ 52077 w 617299"/>
                      <a:gd name="connsiteY20" fmla="*/ 279559 h 617299"/>
                      <a:gd name="connsiteX21" fmla="*/ 53558 w 617299"/>
                      <a:gd name="connsiteY21" fmla="*/ 262778 h 617299"/>
                      <a:gd name="connsiteX22" fmla="*/ 256424 w 617299"/>
                      <a:gd name="connsiteY22" fmla="*/ 54776 h 617299"/>
                      <a:gd name="connsiteX23" fmla="*/ 279559 w 617299"/>
                      <a:gd name="connsiteY23" fmla="*/ 51245 h 617299"/>
                      <a:gd name="connsiteX24" fmla="*/ 279559 w 617299"/>
                      <a:gd name="connsiteY24" fmla="*/ 0 h 617299"/>
                      <a:gd name="connsiteX25" fmla="*/ 279559 w 617299"/>
                      <a:gd name="connsiteY25" fmla="*/ 110247 h 617299"/>
                      <a:gd name="connsiteX26" fmla="*/ 268074 w 617299"/>
                      <a:gd name="connsiteY26" fmla="*/ 111405 h 617299"/>
                      <a:gd name="connsiteX27" fmla="*/ 110459 w 617299"/>
                      <a:gd name="connsiteY27" fmla="*/ 273010 h 617299"/>
                      <a:gd name="connsiteX28" fmla="*/ 109881 w 617299"/>
                      <a:gd name="connsiteY28" fmla="*/ 279559 h 617299"/>
                      <a:gd name="connsiteX29" fmla="*/ 154460 w 617299"/>
                      <a:gd name="connsiteY29" fmla="*/ 279559 h 617299"/>
                      <a:gd name="connsiteX30" fmla="*/ 154720 w 617299"/>
                      <a:gd name="connsiteY30" fmla="*/ 276984 h 617299"/>
                      <a:gd name="connsiteX31" fmla="*/ 276984 w 617299"/>
                      <a:gd name="connsiteY31" fmla="*/ 154720 h 617299"/>
                      <a:gd name="connsiteX32" fmla="*/ 279559 w 617299"/>
                      <a:gd name="connsiteY32" fmla="*/ 154460 h 617299"/>
                      <a:gd name="connsiteX33" fmla="*/ 279559 w 617299"/>
                      <a:gd name="connsiteY33" fmla="*/ 110247 h 617299"/>
                      <a:gd name="connsiteX34" fmla="*/ 337740 w 617299"/>
                      <a:gd name="connsiteY34" fmla="*/ 110247 h 617299"/>
                      <a:gd name="connsiteX35" fmla="*/ 337740 w 617299"/>
                      <a:gd name="connsiteY35" fmla="*/ 154460 h 617299"/>
                      <a:gd name="connsiteX36" fmla="*/ 340315 w 617299"/>
                      <a:gd name="connsiteY36" fmla="*/ 154720 h 617299"/>
                      <a:gd name="connsiteX37" fmla="*/ 462580 w 617299"/>
                      <a:gd name="connsiteY37" fmla="*/ 276984 h 617299"/>
                      <a:gd name="connsiteX38" fmla="*/ 462840 w 617299"/>
                      <a:gd name="connsiteY38" fmla="*/ 279559 h 617299"/>
                      <a:gd name="connsiteX39" fmla="*/ 507419 w 617299"/>
                      <a:gd name="connsiteY39" fmla="*/ 279559 h 617299"/>
                      <a:gd name="connsiteX40" fmla="*/ 506841 w 617299"/>
                      <a:gd name="connsiteY40" fmla="*/ 273010 h 617299"/>
                      <a:gd name="connsiteX41" fmla="*/ 349226 w 617299"/>
                      <a:gd name="connsiteY41" fmla="*/ 111405 h 617299"/>
                      <a:gd name="connsiteX42" fmla="*/ 337740 w 617299"/>
                      <a:gd name="connsiteY42" fmla="*/ 110247 h 617299"/>
                      <a:gd name="connsiteX43" fmla="*/ 308649 w 617299"/>
                      <a:gd name="connsiteY43" fmla="*/ 205528 h 617299"/>
                      <a:gd name="connsiteX44" fmla="*/ 287867 w 617299"/>
                      <a:gd name="connsiteY44" fmla="*/ 207623 h 617299"/>
                      <a:gd name="connsiteX45" fmla="*/ 279559 w 617299"/>
                      <a:gd name="connsiteY45" fmla="*/ 210201 h 617299"/>
                      <a:gd name="connsiteX46" fmla="*/ 268509 w 617299"/>
                      <a:gd name="connsiteY46" fmla="*/ 213632 h 617299"/>
                      <a:gd name="connsiteX47" fmla="*/ 213631 w 617299"/>
                      <a:gd name="connsiteY47" fmla="*/ 268510 h 617299"/>
                      <a:gd name="connsiteX48" fmla="*/ 210201 w 617299"/>
                      <a:gd name="connsiteY48" fmla="*/ 279559 h 617299"/>
                      <a:gd name="connsiteX49" fmla="*/ 207622 w 617299"/>
                      <a:gd name="connsiteY49" fmla="*/ 287867 h 617299"/>
                      <a:gd name="connsiteX50" fmla="*/ 205527 w 617299"/>
                      <a:gd name="connsiteY50" fmla="*/ 308650 h 617299"/>
                      <a:gd name="connsiteX51" fmla="*/ 207622 w 617299"/>
                      <a:gd name="connsiteY51" fmla="*/ 329433 h 617299"/>
                      <a:gd name="connsiteX52" fmla="*/ 210201 w 617299"/>
                      <a:gd name="connsiteY52" fmla="*/ 337740 h 617299"/>
                      <a:gd name="connsiteX53" fmla="*/ 213631 w 617299"/>
                      <a:gd name="connsiteY53" fmla="*/ 348790 h 617299"/>
                      <a:gd name="connsiteX54" fmla="*/ 268509 w 617299"/>
                      <a:gd name="connsiteY54" fmla="*/ 403668 h 617299"/>
                      <a:gd name="connsiteX55" fmla="*/ 279559 w 617299"/>
                      <a:gd name="connsiteY55" fmla="*/ 407098 h 617299"/>
                      <a:gd name="connsiteX56" fmla="*/ 287867 w 617299"/>
                      <a:gd name="connsiteY56" fmla="*/ 409677 h 617299"/>
                      <a:gd name="connsiteX57" fmla="*/ 308649 w 617299"/>
                      <a:gd name="connsiteY57" fmla="*/ 411772 h 617299"/>
                      <a:gd name="connsiteX58" fmla="*/ 329432 w 617299"/>
                      <a:gd name="connsiteY58" fmla="*/ 409677 h 617299"/>
                      <a:gd name="connsiteX59" fmla="*/ 337740 w 617299"/>
                      <a:gd name="connsiteY59" fmla="*/ 407098 h 617299"/>
                      <a:gd name="connsiteX60" fmla="*/ 348789 w 617299"/>
                      <a:gd name="connsiteY60" fmla="*/ 403668 h 617299"/>
                      <a:gd name="connsiteX61" fmla="*/ 403668 w 617299"/>
                      <a:gd name="connsiteY61" fmla="*/ 348790 h 617299"/>
                      <a:gd name="connsiteX62" fmla="*/ 407098 w 617299"/>
                      <a:gd name="connsiteY62" fmla="*/ 337740 h 617299"/>
                      <a:gd name="connsiteX63" fmla="*/ 409677 w 617299"/>
                      <a:gd name="connsiteY63" fmla="*/ 329433 h 617299"/>
                      <a:gd name="connsiteX64" fmla="*/ 411772 w 617299"/>
                      <a:gd name="connsiteY64" fmla="*/ 308650 h 617299"/>
                      <a:gd name="connsiteX65" fmla="*/ 409677 w 617299"/>
                      <a:gd name="connsiteY65" fmla="*/ 287867 h 617299"/>
                      <a:gd name="connsiteX66" fmla="*/ 407098 w 617299"/>
                      <a:gd name="connsiteY66" fmla="*/ 279559 h 617299"/>
                      <a:gd name="connsiteX67" fmla="*/ 403668 w 617299"/>
                      <a:gd name="connsiteY67" fmla="*/ 268510 h 617299"/>
                      <a:gd name="connsiteX68" fmla="*/ 348789 w 617299"/>
                      <a:gd name="connsiteY68" fmla="*/ 213632 h 617299"/>
                      <a:gd name="connsiteX69" fmla="*/ 337740 w 617299"/>
                      <a:gd name="connsiteY69" fmla="*/ 210202 h 617299"/>
                      <a:gd name="connsiteX70" fmla="*/ 329432 w 617299"/>
                      <a:gd name="connsiteY70" fmla="*/ 207623 h 617299"/>
                      <a:gd name="connsiteX71" fmla="*/ 308649 w 617299"/>
                      <a:gd name="connsiteY71" fmla="*/ 205528 h 617299"/>
                      <a:gd name="connsiteX72" fmla="*/ 462840 w 617299"/>
                      <a:gd name="connsiteY72" fmla="*/ 337740 h 617299"/>
                      <a:gd name="connsiteX73" fmla="*/ 462580 w 617299"/>
                      <a:gd name="connsiteY73" fmla="*/ 340316 h 617299"/>
                      <a:gd name="connsiteX74" fmla="*/ 340315 w 617299"/>
                      <a:gd name="connsiteY74" fmla="*/ 462580 h 617299"/>
                      <a:gd name="connsiteX75" fmla="*/ 337740 w 617299"/>
                      <a:gd name="connsiteY75" fmla="*/ 462840 h 617299"/>
                      <a:gd name="connsiteX76" fmla="*/ 337740 w 617299"/>
                      <a:gd name="connsiteY76" fmla="*/ 507419 h 617299"/>
                      <a:gd name="connsiteX77" fmla="*/ 344290 w 617299"/>
                      <a:gd name="connsiteY77" fmla="*/ 506841 h 617299"/>
                      <a:gd name="connsiteX78" fmla="*/ 505895 w 617299"/>
                      <a:gd name="connsiteY78" fmla="*/ 349226 h 617299"/>
                      <a:gd name="connsiteX79" fmla="*/ 507053 w 617299"/>
                      <a:gd name="connsiteY79" fmla="*/ 337740 h 617299"/>
                      <a:gd name="connsiteX80" fmla="*/ 462840 w 617299"/>
                      <a:gd name="connsiteY80" fmla="*/ 337740 h 617299"/>
                      <a:gd name="connsiteX81" fmla="*/ 110247 w 617299"/>
                      <a:gd name="connsiteY81" fmla="*/ 337740 h 617299"/>
                      <a:gd name="connsiteX82" fmla="*/ 111404 w 617299"/>
                      <a:gd name="connsiteY82" fmla="*/ 349226 h 617299"/>
                      <a:gd name="connsiteX83" fmla="*/ 273010 w 617299"/>
                      <a:gd name="connsiteY83" fmla="*/ 506841 h 617299"/>
                      <a:gd name="connsiteX84" fmla="*/ 279559 w 617299"/>
                      <a:gd name="connsiteY84" fmla="*/ 507419 h 617299"/>
                      <a:gd name="connsiteX85" fmla="*/ 279559 w 617299"/>
                      <a:gd name="connsiteY85" fmla="*/ 462839 h 617299"/>
                      <a:gd name="connsiteX86" fmla="*/ 276984 w 617299"/>
                      <a:gd name="connsiteY86" fmla="*/ 462580 h 617299"/>
                      <a:gd name="connsiteX87" fmla="*/ 154720 w 617299"/>
                      <a:gd name="connsiteY87" fmla="*/ 340316 h 617299"/>
                      <a:gd name="connsiteX88" fmla="*/ 154460 w 617299"/>
                      <a:gd name="connsiteY88" fmla="*/ 337740 h 617299"/>
                      <a:gd name="connsiteX89" fmla="*/ 110247 w 617299"/>
                      <a:gd name="connsiteY89" fmla="*/ 337740 h 6172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</a:cxnLst>
                    <a:rect l="l" t="t" r="r" b="b"/>
                    <a:pathLst>
                      <a:path w="617299" h="617299">
                        <a:moveTo>
                          <a:pt x="279559" y="0"/>
                        </a:moveTo>
                        <a:lnTo>
                          <a:pt x="337740" y="0"/>
                        </a:lnTo>
                        <a:lnTo>
                          <a:pt x="337740" y="51245"/>
                        </a:lnTo>
                        <a:lnTo>
                          <a:pt x="360875" y="54776"/>
                        </a:lnTo>
                        <a:cubicBezTo>
                          <a:pt x="464200" y="75919"/>
                          <a:pt x="545125" y="158556"/>
                          <a:pt x="563742" y="262778"/>
                        </a:cubicBezTo>
                        <a:lnTo>
                          <a:pt x="565222" y="279559"/>
                        </a:lnTo>
                        <a:lnTo>
                          <a:pt x="617299" y="279559"/>
                        </a:lnTo>
                        <a:lnTo>
                          <a:pt x="617299" y="337740"/>
                        </a:lnTo>
                        <a:lnTo>
                          <a:pt x="566055" y="337740"/>
                        </a:lnTo>
                        <a:lnTo>
                          <a:pt x="562524" y="360875"/>
                        </a:lnTo>
                        <a:cubicBezTo>
                          <a:pt x="541381" y="464200"/>
                          <a:pt x="458744" y="545125"/>
                          <a:pt x="354522" y="563742"/>
                        </a:cubicBezTo>
                        <a:lnTo>
                          <a:pt x="337740" y="565222"/>
                        </a:lnTo>
                        <a:lnTo>
                          <a:pt x="337740" y="617299"/>
                        </a:lnTo>
                        <a:lnTo>
                          <a:pt x="279559" y="617299"/>
                        </a:lnTo>
                        <a:lnTo>
                          <a:pt x="279559" y="565222"/>
                        </a:lnTo>
                        <a:lnTo>
                          <a:pt x="262778" y="563742"/>
                        </a:lnTo>
                        <a:cubicBezTo>
                          <a:pt x="158555" y="545125"/>
                          <a:pt x="75919" y="464200"/>
                          <a:pt x="54775" y="360875"/>
                        </a:cubicBezTo>
                        <a:lnTo>
                          <a:pt x="51244" y="337740"/>
                        </a:lnTo>
                        <a:lnTo>
                          <a:pt x="0" y="337740"/>
                        </a:lnTo>
                        <a:lnTo>
                          <a:pt x="0" y="279559"/>
                        </a:lnTo>
                        <a:lnTo>
                          <a:pt x="52077" y="279559"/>
                        </a:lnTo>
                        <a:lnTo>
                          <a:pt x="53558" y="262778"/>
                        </a:lnTo>
                        <a:cubicBezTo>
                          <a:pt x="72175" y="158556"/>
                          <a:pt x="153099" y="75919"/>
                          <a:pt x="256424" y="54776"/>
                        </a:cubicBezTo>
                        <a:lnTo>
                          <a:pt x="279559" y="51245"/>
                        </a:lnTo>
                        <a:lnTo>
                          <a:pt x="279559" y="0"/>
                        </a:lnTo>
                        <a:close/>
                        <a:moveTo>
                          <a:pt x="279559" y="110247"/>
                        </a:moveTo>
                        <a:lnTo>
                          <a:pt x="268074" y="111405"/>
                        </a:lnTo>
                        <a:cubicBezTo>
                          <a:pt x="187796" y="127832"/>
                          <a:pt x="124923" y="192036"/>
                          <a:pt x="110459" y="273010"/>
                        </a:cubicBezTo>
                        <a:lnTo>
                          <a:pt x="109881" y="279559"/>
                        </a:lnTo>
                        <a:lnTo>
                          <a:pt x="154460" y="279559"/>
                        </a:lnTo>
                        <a:lnTo>
                          <a:pt x="154720" y="276984"/>
                        </a:lnTo>
                        <a:cubicBezTo>
                          <a:pt x="167278" y="215615"/>
                          <a:pt x="215615" y="167278"/>
                          <a:pt x="276984" y="154720"/>
                        </a:cubicBezTo>
                        <a:lnTo>
                          <a:pt x="279559" y="154460"/>
                        </a:lnTo>
                        <a:lnTo>
                          <a:pt x="279559" y="110247"/>
                        </a:lnTo>
                        <a:close/>
                        <a:moveTo>
                          <a:pt x="337740" y="110247"/>
                        </a:moveTo>
                        <a:lnTo>
                          <a:pt x="337740" y="154460"/>
                        </a:lnTo>
                        <a:lnTo>
                          <a:pt x="340315" y="154720"/>
                        </a:lnTo>
                        <a:cubicBezTo>
                          <a:pt x="401685" y="167278"/>
                          <a:pt x="450022" y="215615"/>
                          <a:pt x="462580" y="276984"/>
                        </a:cubicBezTo>
                        <a:lnTo>
                          <a:pt x="462840" y="279559"/>
                        </a:lnTo>
                        <a:lnTo>
                          <a:pt x="507419" y="279559"/>
                        </a:lnTo>
                        <a:lnTo>
                          <a:pt x="506841" y="273010"/>
                        </a:lnTo>
                        <a:cubicBezTo>
                          <a:pt x="492377" y="192036"/>
                          <a:pt x="429503" y="127832"/>
                          <a:pt x="349226" y="111405"/>
                        </a:cubicBezTo>
                        <a:lnTo>
                          <a:pt x="337740" y="110247"/>
                        </a:lnTo>
                        <a:close/>
                        <a:moveTo>
                          <a:pt x="308649" y="205528"/>
                        </a:moveTo>
                        <a:cubicBezTo>
                          <a:pt x="301531" y="205528"/>
                          <a:pt x="294580" y="206249"/>
                          <a:pt x="287867" y="207623"/>
                        </a:cubicBezTo>
                        <a:lnTo>
                          <a:pt x="279559" y="210201"/>
                        </a:lnTo>
                        <a:lnTo>
                          <a:pt x="268509" y="213632"/>
                        </a:lnTo>
                        <a:cubicBezTo>
                          <a:pt x="243835" y="224068"/>
                          <a:pt x="224068" y="243835"/>
                          <a:pt x="213631" y="268510"/>
                        </a:cubicBezTo>
                        <a:lnTo>
                          <a:pt x="210201" y="279559"/>
                        </a:lnTo>
                        <a:lnTo>
                          <a:pt x="207622" y="287867"/>
                        </a:lnTo>
                        <a:cubicBezTo>
                          <a:pt x="206249" y="294580"/>
                          <a:pt x="205527" y="301531"/>
                          <a:pt x="205527" y="308650"/>
                        </a:cubicBezTo>
                        <a:cubicBezTo>
                          <a:pt x="205527" y="315769"/>
                          <a:pt x="206249" y="322720"/>
                          <a:pt x="207622" y="329433"/>
                        </a:cubicBezTo>
                        <a:lnTo>
                          <a:pt x="210201" y="337740"/>
                        </a:lnTo>
                        <a:lnTo>
                          <a:pt x="213631" y="348790"/>
                        </a:lnTo>
                        <a:cubicBezTo>
                          <a:pt x="224068" y="373464"/>
                          <a:pt x="243835" y="393232"/>
                          <a:pt x="268509" y="403668"/>
                        </a:cubicBezTo>
                        <a:lnTo>
                          <a:pt x="279559" y="407098"/>
                        </a:lnTo>
                        <a:lnTo>
                          <a:pt x="287867" y="409677"/>
                        </a:lnTo>
                        <a:cubicBezTo>
                          <a:pt x="294580" y="411051"/>
                          <a:pt x="301531" y="411772"/>
                          <a:pt x="308649" y="411772"/>
                        </a:cubicBezTo>
                        <a:cubicBezTo>
                          <a:pt x="315769" y="411772"/>
                          <a:pt x="322719" y="411051"/>
                          <a:pt x="329432" y="409677"/>
                        </a:cubicBezTo>
                        <a:lnTo>
                          <a:pt x="337740" y="407098"/>
                        </a:lnTo>
                        <a:lnTo>
                          <a:pt x="348789" y="403668"/>
                        </a:lnTo>
                        <a:cubicBezTo>
                          <a:pt x="373464" y="393232"/>
                          <a:pt x="393231" y="373464"/>
                          <a:pt x="403668" y="348790"/>
                        </a:cubicBezTo>
                        <a:lnTo>
                          <a:pt x="407098" y="337740"/>
                        </a:lnTo>
                        <a:lnTo>
                          <a:pt x="409677" y="329433"/>
                        </a:lnTo>
                        <a:cubicBezTo>
                          <a:pt x="411050" y="322720"/>
                          <a:pt x="411772" y="315769"/>
                          <a:pt x="411772" y="308650"/>
                        </a:cubicBezTo>
                        <a:cubicBezTo>
                          <a:pt x="411772" y="301531"/>
                          <a:pt x="411050" y="294580"/>
                          <a:pt x="409677" y="287867"/>
                        </a:cubicBezTo>
                        <a:lnTo>
                          <a:pt x="407098" y="279559"/>
                        </a:lnTo>
                        <a:lnTo>
                          <a:pt x="403668" y="268510"/>
                        </a:lnTo>
                        <a:cubicBezTo>
                          <a:pt x="393231" y="243835"/>
                          <a:pt x="373464" y="224068"/>
                          <a:pt x="348789" y="213632"/>
                        </a:cubicBezTo>
                        <a:lnTo>
                          <a:pt x="337740" y="210202"/>
                        </a:lnTo>
                        <a:lnTo>
                          <a:pt x="329432" y="207623"/>
                        </a:lnTo>
                        <a:cubicBezTo>
                          <a:pt x="322719" y="206249"/>
                          <a:pt x="315769" y="205528"/>
                          <a:pt x="308649" y="205528"/>
                        </a:cubicBezTo>
                        <a:close/>
                        <a:moveTo>
                          <a:pt x="462840" y="337740"/>
                        </a:moveTo>
                        <a:lnTo>
                          <a:pt x="462580" y="340316"/>
                        </a:lnTo>
                        <a:cubicBezTo>
                          <a:pt x="450022" y="401685"/>
                          <a:pt x="401685" y="450022"/>
                          <a:pt x="340315" y="462580"/>
                        </a:cubicBezTo>
                        <a:lnTo>
                          <a:pt x="337740" y="462840"/>
                        </a:lnTo>
                        <a:lnTo>
                          <a:pt x="337740" y="507419"/>
                        </a:lnTo>
                        <a:lnTo>
                          <a:pt x="344290" y="506841"/>
                        </a:lnTo>
                        <a:cubicBezTo>
                          <a:pt x="425264" y="492377"/>
                          <a:pt x="489468" y="429503"/>
                          <a:pt x="505895" y="349226"/>
                        </a:cubicBezTo>
                        <a:lnTo>
                          <a:pt x="507053" y="337740"/>
                        </a:lnTo>
                        <a:lnTo>
                          <a:pt x="462840" y="337740"/>
                        </a:lnTo>
                        <a:close/>
                        <a:moveTo>
                          <a:pt x="110247" y="337740"/>
                        </a:moveTo>
                        <a:lnTo>
                          <a:pt x="111404" y="349226"/>
                        </a:lnTo>
                        <a:cubicBezTo>
                          <a:pt x="127832" y="429503"/>
                          <a:pt x="192036" y="492377"/>
                          <a:pt x="273010" y="506841"/>
                        </a:cubicBezTo>
                        <a:lnTo>
                          <a:pt x="279559" y="507419"/>
                        </a:lnTo>
                        <a:lnTo>
                          <a:pt x="279559" y="462839"/>
                        </a:lnTo>
                        <a:lnTo>
                          <a:pt x="276984" y="462580"/>
                        </a:lnTo>
                        <a:cubicBezTo>
                          <a:pt x="215615" y="450022"/>
                          <a:pt x="167278" y="401685"/>
                          <a:pt x="154720" y="340316"/>
                        </a:cubicBezTo>
                        <a:lnTo>
                          <a:pt x="154460" y="337740"/>
                        </a:lnTo>
                        <a:lnTo>
                          <a:pt x="110247" y="337740"/>
                        </a:lnTo>
                        <a:close/>
                      </a:path>
                    </a:pathLst>
                  </a:cu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endParaRPr>
                  </a:p>
                </p:txBody>
              </p:sp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FB42063A-1753-D453-3E00-9D52E03048DE}"/>
                      </a:ext>
                    </a:extLst>
                  </p:cNvPr>
                  <p:cNvSpPr/>
                  <p:nvPr/>
                </p:nvSpPr>
                <p:spPr>
                  <a:xfrm>
                    <a:off x="4749623" y="5273085"/>
                    <a:ext cx="113822" cy="113822"/>
                  </a:xfrm>
                  <a:custGeom>
                    <a:avLst/>
                    <a:gdLst>
                      <a:gd name="connsiteX0" fmla="*/ 56911 w 113822"/>
                      <a:gd name="connsiteY0" fmla="*/ 0 h 113822"/>
                      <a:gd name="connsiteX1" fmla="*/ 113822 w 113822"/>
                      <a:gd name="connsiteY1" fmla="*/ 56911 h 113822"/>
                      <a:gd name="connsiteX2" fmla="*/ 56911 w 113822"/>
                      <a:gd name="connsiteY2" fmla="*/ 113822 h 113822"/>
                      <a:gd name="connsiteX3" fmla="*/ 0 w 113822"/>
                      <a:gd name="connsiteY3" fmla="*/ 56911 h 113822"/>
                      <a:gd name="connsiteX4" fmla="*/ 56911 w 113822"/>
                      <a:gd name="connsiteY4" fmla="*/ 0 h 113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3822" h="113822">
                        <a:moveTo>
                          <a:pt x="56911" y="0"/>
                        </a:moveTo>
                        <a:cubicBezTo>
                          <a:pt x="88342" y="0"/>
                          <a:pt x="113822" y="25480"/>
                          <a:pt x="113822" y="56911"/>
                        </a:cubicBezTo>
                        <a:cubicBezTo>
                          <a:pt x="113822" y="88342"/>
                          <a:pt x="88342" y="113822"/>
                          <a:pt x="56911" y="113822"/>
                        </a:cubicBezTo>
                        <a:cubicBezTo>
                          <a:pt x="25479" y="113822"/>
                          <a:pt x="0" y="88342"/>
                          <a:pt x="0" y="56911"/>
                        </a:cubicBezTo>
                        <a:cubicBezTo>
                          <a:pt x="0" y="25480"/>
                          <a:pt x="25479" y="0"/>
                          <a:pt x="56911" y="0"/>
                        </a:cubicBezTo>
                        <a:close/>
                      </a:path>
                    </a:pathLst>
                  </a:custGeom>
                  <a:grpFill/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endParaRPr>
                  </a:p>
                </p:txBody>
              </p:sp>
            </p:grpSp>
          </p:grp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FAEA99B-1355-178D-66F3-C46537CAE19A}"/>
              </a:ext>
            </a:extLst>
          </p:cNvPr>
          <p:cNvSpPr/>
          <p:nvPr/>
        </p:nvSpPr>
        <p:spPr>
          <a:xfrm flipH="1">
            <a:off x="5714470" y="3180418"/>
            <a:ext cx="6106610" cy="1200329"/>
          </a:xfrm>
          <a:prstGeom prst="rect">
            <a:avLst/>
          </a:prstGeom>
        </p:spPr>
        <p:txBody>
          <a:bodyPr wrap="square" lIns="91440" tIns="45720" rIns="91440" bIns="45720" anchor="ctr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Research innovative technologies and solutions to trailblaze a path toward an aviation ecosystem that integrates airspace, aircraft, and infrastructure systems to support future operations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5C3B15-59A8-6555-459D-3EC12D50E99B}"/>
              </a:ext>
            </a:extLst>
          </p:cNvPr>
          <p:cNvSpPr/>
          <p:nvPr/>
        </p:nvSpPr>
        <p:spPr>
          <a:xfrm flipH="1">
            <a:off x="5714472" y="1322053"/>
            <a:ext cx="6106608" cy="923330"/>
          </a:xfrm>
          <a:prstGeom prst="rect">
            <a:avLst/>
          </a:prstGeom>
        </p:spPr>
        <p:txBody>
          <a:bodyPr wrap="square" lIns="91440" tIns="45720" rIns="91440" bIns="45720" anchor="ctr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 aviation ecosystem that can adaptively integrate new concepts, operations, and technologies at the pace of innovation to improve mobility and benefit humanity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E88A9C-D08E-38AD-3F0F-C4875F75990A}"/>
              </a:ext>
            </a:extLst>
          </p:cNvPr>
          <p:cNvSpPr/>
          <p:nvPr/>
        </p:nvSpPr>
        <p:spPr>
          <a:xfrm flipH="1">
            <a:off x="5714470" y="5351200"/>
            <a:ext cx="6106610" cy="120032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Catalyze the aviation community by developing innovative solutions and conducting research, informed by a system integration approach, to systematically identify and address barriers </a:t>
            </a:r>
          </a:p>
        </p:txBody>
      </p:sp>
    </p:spTree>
    <p:extLst>
      <p:ext uri="{BB962C8B-B14F-4D97-AF65-F5344CB8AC3E}">
        <p14:creationId xmlns:p14="http://schemas.microsoft.com/office/powerpoint/2010/main" val="159823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50C441C-A9B0-A89C-D978-792BC9CC2CC0}"/>
              </a:ext>
            </a:extLst>
          </p:cNvPr>
          <p:cNvSpPr/>
          <p:nvPr/>
        </p:nvSpPr>
        <p:spPr>
          <a:xfrm>
            <a:off x="2375470" y="989035"/>
            <a:ext cx="5503682" cy="103915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C364812C-66B8-C0DD-436C-E2C2DC6C08EA}"/>
              </a:ext>
            </a:extLst>
          </p:cNvPr>
          <p:cNvSpPr/>
          <p:nvPr/>
        </p:nvSpPr>
        <p:spPr>
          <a:xfrm>
            <a:off x="3359966" y="2463838"/>
            <a:ext cx="5503682" cy="103915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2F25EBE-091A-670E-952B-CDE4CCE4029A}"/>
              </a:ext>
            </a:extLst>
          </p:cNvPr>
          <p:cNvSpPr/>
          <p:nvPr/>
        </p:nvSpPr>
        <p:spPr>
          <a:xfrm>
            <a:off x="4298686" y="4009095"/>
            <a:ext cx="5503682" cy="104626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B31BBE9D-C63A-6462-0F15-372AB1FFEDE1}"/>
              </a:ext>
            </a:extLst>
          </p:cNvPr>
          <p:cNvSpPr/>
          <p:nvPr/>
        </p:nvSpPr>
        <p:spPr>
          <a:xfrm>
            <a:off x="5203079" y="5465931"/>
            <a:ext cx="5503682" cy="104626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00AED8-A1FD-8188-EF69-9C964CB83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6149" y="74443"/>
            <a:ext cx="8471197" cy="646331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Biome"/>
                <a:ea typeface="ＭＳ Ｐゴシック"/>
                <a:cs typeface="Biome"/>
              </a:rPr>
              <a:t>ATM-X Goals</a:t>
            </a:r>
            <a:endParaRPr lang="en-US" sz="3200" b="1">
              <a:solidFill>
                <a:srgbClr val="002060"/>
              </a:solidFill>
              <a:latin typeface="Biome"/>
              <a:cs typeface="Biome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64C13F0-9D94-3821-F93A-0927863C87F5}"/>
              </a:ext>
            </a:extLst>
          </p:cNvPr>
          <p:cNvSpPr/>
          <p:nvPr/>
        </p:nvSpPr>
        <p:spPr>
          <a:xfrm>
            <a:off x="2507798" y="826126"/>
            <a:ext cx="922139" cy="1391822"/>
          </a:xfrm>
          <a:prstGeom prst="roundRect">
            <a:avLst/>
          </a:prstGeom>
          <a:solidFill>
            <a:srgbClr val="00B0F0"/>
          </a:solidFill>
          <a:ln w="3810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Goal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04516E-AEB4-22DB-F657-C5924810CF08}"/>
              </a:ext>
            </a:extLst>
          </p:cNvPr>
          <p:cNvSpPr txBox="1"/>
          <p:nvPr/>
        </p:nvSpPr>
        <p:spPr>
          <a:xfrm>
            <a:off x="3639386" y="1065353"/>
            <a:ext cx="41363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Develop a common framework for harmonization across airspace, aircraft, and infrastructure systems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D437DDA3-81D5-004A-6DC2-38A920DB12A8}"/>
              </a:ext>
            </a:extLst>
          </p:cNvPr>
          <p:cNvSpPr/>
          <p:nvPr/>
        </p:nvSpPr>
        <p:spPr>
          <a:xfrm>
            <a:off x="3492294" y="2300929"/>
            <a:ext cx="922139" cy="1391822"/>
          </a:xfrm>
          <a:prstGeom prst="roundRect">
            <a:avLst/>
          </a:prstGeom>
          <a:solidFill>
            <a:srgbClr val="0070C0"/>
          </a:solidFill>
          <a:ln w="381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Goal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8DE903-B024-A726-BF77-A482C6A831A2}"/>
              </a:ext>
            </a:extLst>
          </p:cNvPr>
          <p:cNvSpPr txBox="1"/>
          <p:nvPr/>
        </p:nvSpPr>
        <p:spPr>
          <a:xfrm>
            <a:off x="4623883" y="2564814"/>
            <a:ext cx="41363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Improve access to digital information across the NAS and for integration with other transportation modes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8B8E6DA-9ABF-DC2E-3396-15DCBE1EAD4E}"/>
              </a:ext>
            </a:extLst>
          </p:cNvPr>
          <p:cNvSpPr/>
          <p:nvPr/>
        </p:nvSpPr>
        <p:spPr>
          <a:xfrm>
            <a:off x="4431014" y="3784616"/>
            <a:ext cx="922139" cy="1391821"/>
          </a:xfrm>
          <a:prstGeom prst="roundRect">
            <a:avLst/>
          </a:prstGeom>
          <a:solidFill>
            <a:schemeClr val="accent5"/>
          </a:solidFill>
          <a:ln w="3810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Goal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DBE0F5-0F2C-FBFC-8532-1BB06D2E862F}"/>
              </a:ext>
            </a:extLst>
          </p:cNvPr>
          <p:cNvSpPr txBox="1"/>
          <p:nvPr/>
        </p:nvSpPr>
        <p:spPr>
          <a:xfrm>
            <a:off x="5562602" y="4107136"/>
            <a:ext cx="4136335" cy="92333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Enable integration of diverse aircraft and operations in the NAS while improving safety and efficiency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9871F62-3B93-7CB6-440B-8206694AEDF3}"/>
              </a:ext>
            </a:extLst>
          </p:cNvPr>
          <p:cNvSpPr/>
          <p:nvPr/>
        </p:nvSpPr>
        <p:spPr>
          <a:xfrm>
            <a:off x="5335407" y="5303022"/>
            <a:ext cx="922139" cy="1391822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Goal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F541F4-8DD5-9B06-BE38-0C3B93610301}"/>
              </a:ext>
            </a:extLst>
          </p:cNvPr>
          <p:cNvSpPr txBox="1"/>
          <p:nvPr/>
        </p:nvSpPr>
        <p:spPr>
          <a:xfrm>
            <a:off x="6466995" y="5683184"/>
            <a:ext cx="41363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Improve sustainability and efficiency of aviation operations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124" name="Picture 4" descr="cloud service icon">
            <a:extLst>
              <a:ext uri="{FF2B5EF4-FFF2-40B4-BE49-F238E27FC236}">
                <a16:creationId xmlns:a16="http://schemas.microsoft.com/office/drawing/2014/main" id="{66FFEEED-57FC-9371-BFC9-E62A819E8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310" y="3117158"/>
            <a:ext cx="1080762" cy="108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nclusivity icon">
            <a:extLst>
              <a:ext uri="{FF2B5EF4-FFF2-40B4-BE49-F238E27FC236}">
                <a16:creationId xmlns:a16="http://schemas.microsoft.com/office/drawing/2014/main" id="{30B8BFA3-3687-E560-B332-F9C61337F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023" y="4487248"/>
            <a:ext cx="1186040" cy="118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sustainable icon">
            <a:extLst>
              <a:ext uri="{FF2B5EF4-FFF2-40B4-BE49-F238E27FC236}">
                <a16:creationId xmlns:a16="http://schemas.microsoft.com/office/drawing/2014/main" id="{764FFE18-7F30-97C0-7178-AE18D4EE1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458" y="5734698"/>
            <a:ext cx="1123302" cy="112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framework icon">
            <a:extLst>
              <a:ext uri="{FF2B5EF4-FFF2-40B4-BE49-F238E27FC236}">
                <a16:creationId xmlns:a16="http://schemas.microsoft.com/office/drawing/2014/main" id="{FC9CE256-6DAA-0DE4-C900-2DFE7AD08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193" y="1700107"/>
            <a:ext cx="922140" cy="92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DBF0F8-9695-1905-B74F-7A5AA74A3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C51FE-49D9-314D-9957-ABBF7DDE8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59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A07B-3304-4D39-9D90-E49BA8EC7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702" y="287337"/>
            <a:ext cx="10112185" cy="393700"/>
          </a:xfrm>
        </p:spPr>
        <p:txBody>
          <a:bodyPr/>
          <a:lstStyle/>
          <a:p>
            <a:pPr algn="l"/>
            <a:r>
              <a:rPr lang="en-US" sz="3200">
                <a:solidFill>
                  <a:srgbClr val="00206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ATM-X Big Picture Vision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309E310-0DFC-7AA6-DB32-378F4C71AC81}"/>
              </a:ext>
            </a:extLst>
          </p:cNvPr>
          <p:cNvSpPr/>
          <p:nvPr/>
        </p:nvSpPr>
        <p:spPr>
          <a:xfrm>
            <a:off x="44605" y="4359613"/>
            <a:ext cx="12192000" cy="1652252"/>
          </a:xfrm>
          <a:prstGeom prst="roundRect">
            <a:avLst/>
          </a:prstGeom>
          <a:gradFill flip="none" rotWithShape="1">
            <a:gsLst>
              <a:gs pos="0">
                <a:schemeClr val="bg1">
                  <a:alpha val="56139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  <a:gs pos="70000">
                <a:schemeClr val="accent1">
                  <a:lumMod val="40000"/>
                  <a:lumOff val="60000"/>
                </a:schemeClr>
              </a:gs>
              <a:gs pos="100000">
                <a:srgbClr val="00B0F0">
                  <a:alpha val="60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F24CD15-2E36-08B5-F592-7DFA1758892C}"/>
              </a:ext>
            </a:extLst>
          </p:cNvPr>
          <p:cNvSpPr/>
          <p:nvPr/>
        </p:nvSpPr>
        <p:spPr>
          <a:xfrm>
            <a:off x="0" y="1271701"/>
            <a:ext cx="12192000" cy="1652252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45000">
                <a:srgbClr val="F8E5EF"/>
              </a:gs>
              <a:gs pos="70000">
                <a:srgbClr val="FBD6E0"/>
              </a:gs>
              <a:gs pos="99000">
                <a:srgbClr val="D498AE">
                  <a:alpha val="60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358E3F7-8A0B-9B5C-14B9-5A33A690B895}"/>
              </a:ext>
            </a:extLst>
          </p:cNvPr>
          <p:cNvSpPr/>
          <p:nvPr/>
        </p:nvSpPr>
        <p:spPr>
          <a:xfrm>
            <a:off x="0" y="2612339"/>
            <a:ext cx="12192000" cy="2045964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5000">
                <a:srgbClr val="F5F3D7"/>
              </a:gs>
              <a:gs pos="70000">
                <a:schemeClr val="bg2">
                  <a:lumMod val="90000"/>
                </a:schemeClr>
              </a:gs>
              <a:gs pos="100000">
                <a:srgbClr val="FFC000">
                  <a:alpha val="60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12E8CF-7E87-D341-5AEA-CB15596031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4605" y="2997193"/>
            <a:ext cx="3426685" cy="1131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51F03BE-D127-4A0A-CF02-7F10EF80B13D}"/>
              </a:ext>
            </a:extLst>
          </p:cNvPr>
          <p:cNvSpPr/>
          <p:nvPr/>
        </p:nvSpPr>
        <p:spPr>
          <a:xfrm>
            <a:off x="85213" y="2094103"/>
            <a:ext cx="2095931" cy="3420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Today’s NAS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417492D-14C9-F64A-BADF-8DCC673910C4}"/>
              </a:ext>
            </a:extLst>
          </p:cNvPr>
          <p:cNvSpPr/>
          <p:nvPr/>
        </p:nvSpPr>
        <p:spPr>
          <a:xfrm>
            <a:off x="5169588" y="2116697"/>
            <a:ext cx="2597430" cy="3420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Info-Centric NAS Vision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063031D-4BEE-DF18-AB67-939A688331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0855" y="2578823"/>
            <a:ext cx="2095932" cy="2376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30CBB34-FBF8-7894-619F-074CC6229A4D}"/>
              </a:ext>
            </a:extLst>
          </p:cNvPr>
          <p:cNvSpPr/>
          <p:nvPr/>
        </p:nvSpPr>
        <p:spPr>
          <a:xfrm>
            <a:off x="10053462" y="2093012"/>
            <a:ext cx="2095931" cy="3420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Sky for All (2050)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430C9EE-7C1E-589B-912C-03238C6E51E6}"/>
              </a:ext>
            </a:extLst>
          </p:cNvPr>
          <p:cNvSpPr/>
          <p:nvPr/>
        </p:nvSpPr>
        <p:spPr>
          <a:xfrm>
            <a:off x="2780090" y="4938604"/>
            <a:ext cx="2059539" cy="726813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Applied ATM-X Research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A3FBA37-7D40-E54B-2222-4E1EFA491F3A}"/>
              </a:ext>
            </a:extLst>
          </p:cNvPr>
          <p:cNvSpPr/>
          <p:nvPr/>
        </p:nvSpPr>
        <p:spPr>
          <a:xfrm>
            <a:off x="7922661" y="4935459"/>
            <a:ext cx="2002981" cy="726813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Further Term ATM-X Research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560B65DC-C542-B662-822B-50CEF99518E4}"/>
              </a:ext>
            </a:extLst>
          </p:cNvPr>
          <p:cNvSpPr/>
          <p:nvPr/>
        </p:nvSpPr>
        <p:spPr>
          <a:xfrm>
            <a:off x="3647167" y="5608361"/>
            <a:ext cx="5467956" cy="542189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Integrated Concepts &amp; Interim Architecture (ICIA)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B33AE54-A668-1262-9DDC-4575CDB8AA2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22" b="93724" l="9938" r="93012">
                        <a14:foregroundMark x1="54348" y1="94351" x2="54348" y2="94351"/>
                        <a14:foregroundMark x1="90683" y1="83891" x2="90683" y2="83891"/>
                        <a14:foregroundMark x1="11335" y1="7531" x2="11335" y2="7531"/>
                        <a14:foregroundMark x1="93012" y1="82427" x2="93012" y2="82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337592">
            <a:off x="3301745" y="4133444"/>
            <a:ext cx="970967" cy="7206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C5E1420-7AD5-50DF-F60A-762416A2A8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22" b="93724" l="9938" r="93012">
                        <a14:foregroundMark x1="54348" y1="94351" x2="54348" y2="94351"/>
                        <a14:foregroundMark x1="90683" y1="83891" x2="90683" y2="83891"/>
                        <a14:foregroundMark x1="11335" y1="7531" x2="11335" y2="7531"/>
                        <a14:foregroundMark x1="93012" y1="82427" x2="93012" y2="82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337592">
            <a:off x="8479606" y="4133445"/>
            <a:ext cx="970967" cy="7206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8585636-D4A3-920D-8C04-F838E28DD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7630" y="5687708"/>
            <a:ext cx="2059538" cy="94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7193FBB-13B5-A5A8-696C-CAB22F51FA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62595" y="775047"/>
            <a:ext cx="2174010" cy="1295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52D2E9-15E5-3A03-756E-0E2523D5BC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39629" y="2792092"/>
            <a:ext cx="3257349" cy="1617285"/>
          </a:xfrm>
          <a:prstGeom prst="rect">
            <a:avLst/>
          </a:prstGeom>
          <a:effectLst>
            <a:softEdge rad="9362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54AB30-2D3A-4D7E-A23C-AD925E07A0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09817" y="126882"/>
            <a:ext cx="1441450" cy="71990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0BEF29-3625-B978-ADC0-C8E3EB87B9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84193-1486-D048-86A8-464E2C0AC4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C8B9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C8B9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72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3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FE2C7CC-3574-F7C1-6DCD-59FC505045F9}"/>
              </a:ext>
            </a:extLst>
          </p:cNvPr>
          <p:cNvSpPr/>
          <p:nvPr/>
        </p:nvSpPr>
        <p:spPr>
          <a:xfrm>
            <a:off x="308658" y="4109012"/>
            <a:ext cx="11574684" cy="2476982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EBA453E-8765-56CC-3BF4-A51ADF139DBA}"/>
              </a:ext>
            </a:extLst>
          </p:cNvPr>
          <p:cNvSpPr/>
          <p:nvPr/>
        </p:nvSpPr>
        <p:spPr>
          <a:xfrm>
            <a:off x="682905" y="5535240"/>
            <a:ext cx="2095017" cy="83337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80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803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Services and Information Sharing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88C034E-2403-6BAB-CB0E-5463F9EDD31E}"/>
              </a:ext>
            </a:extLst>
          </p:cNvPr>
          <p:cNvSpPr/>
          <p:nvPr/>
        </p:nvSpPr>
        <p:spPr>
          <a:xfrm>
            <a:off x="3086821" y="5558190"/>
            <a:ext cx="2611058" cy="83337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80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803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Novel Airspace Design and Frameworks 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2936821-DF65-EB0E-0904-C75A3A041321}"/>
              </a:ext>
            </a:extLst>
          </p:cNvPr>
          <p:cNvSpPr/>
          <p:nvPr/>
        </p:nvSpPr>
        <p:spPr>
          <a:xfrm>
            <a:off x="6006778" y="5558190"/>
            <a:ext cx="2611058" cy="83337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80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803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Communication Links &amp; Information Protocols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E5EBEF2-85E4-3CC0-B36B-F12C182EC6C4}"/>
              </a:ext>
            </a:extLst>
          </p:cNvPr>
          <p:cNvSpPr/>
          <p:nvPr/>
        </p:nvSpPr>
        <p:spPr>
          <a:xfrm>
            <a:off x="8926735" y="5558190"/>
            <a:ext cx="2611058" cy="83337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80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803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Separation and Flow Management Algorithms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1E0B8F4-CB38-A19E-A40A-BA32F338859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 rot="16473146">
            <a:off x="5151652" y="3491242"/>
            <a:ext cx="1201549" cy="8918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7B9F944-3C5E-AB65-439A-524E5B9AD9CE}"/>
              </a:ext>
            </a:extLst>
          </p:cNvPr>
          <p:cNvSpPr txBox="1"/>
          <p:nvPr/>
        </p:nvSpPr>
        <p:spPr>
          <a:xfrm>
            <a:off x="2268213" y="4671533"/>
            <a:ext cx="739956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ome"/>
                <a:ea typeface="+mn-ea"/>
                <a:cs typeface="Biome"/>
              </a:rPr>
              <a:t>Evolving ATM Technology for the existing NAS and Developing Disruptive Capabilities for the Future NAS</a:t>
            </a:r>
          </a:p>
        </p:txBody>
      </p:sp>
      <p:pic>
        <p:nvPicPr>
          <p:cNvPr id="18" name="Picture 6" descr="online work plan Icon 3829575">
            <a:extLst>
              <a:ext uri="{FF2B5EF4-FFF2-40B4-BE49-F238E27FC236}">
                <a16:creationId xmlns:a16="http://schemas.microsoft.com/office/drawing/2014/main" id="{3FFA6C3D-069E-428D-D559-CD5B80EA3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75530" y="4337516"/>
            <a:ext cx="1268549" cy="126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93FC8FA-F32A-249E-34C8-A2D4B1E8379B}"/>
              </a:ext>
            </a:extLst>
          </p:cNvPr>
          <p:cNvSpPr txBox="1"/>
          <p:nvPr/>
        </p:nvSpPr>
        <p:spPr>
          <a:xfrm>
            <a:off x="422775" y="172941"/>
            <a:ext cx="739956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ome"/>
                <a:ea typeface="+mn-ea"/>
                <a:cs typeface="Biome"/>
              </a:rPr>
              <a:t>Supporting Multiple Use Cases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8" name="Picture 8" descr="How airport and airline operations can better prepare for equipment changes  – Cirium">
            <a:extLst>
              <a:ext uri="{FF2B5EF4-FFF2-40B4-BE49-F238E27FC236}">
                <a16:creationId xmlns:a16="http://schemas.microsoft.com/office/drawing/2014/main" id="{C1979BE6-CD68-0574-4907-81DB1F5DC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11" y="1244161"/>
            <a:ext cx="3183469" cy="16582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43121DE-D15E-4675-81F8-8949780B7276}"/>
              </a:ext>
            </a:extLst>
          </p:cNvPr>
          <p:cNvSpPr txBox="1"/>
          <p:nvPr/>
        </p:nvSpPr>
        <p:spPr>
          <a:xfrm>
            <a:off x="721580" y="2926047"/>
            <a:ext cx="2935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ome" panose="020B0604020202020204" pitchFamily="34" charset="0"/>
                <a:ea typeface="+mn-ea"/>
                <a:cs typeface="Biome" panose="020B0604020202020204" pitchFamily="34" charset="0"/>
              </a:rPr>
              <a:t>Sustainable Conventional Operations</a:t>
            </a:r>
          </a:p>
        </p:txBody>
      </p:sp>
      <p:pic>
        <p:nvPicPr>
          <p:cNvPr id="5132" name="Picture 12" descr="Cessna Grand Caravan C208B | AEROAFFAIRES luxury private jet hire">
            <a:extLst>
              <a:ext uri="{FF2B5EF4-FFF2-40B4-BE49-F238E27FC236}">
                <a16:creationId xmlns:a16="http://schemas.microsoft.com/office/drawing/2014/main" id="{B7FF8A12-3A47-26BE-5E7F-DEE3CF84C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9438" y="1724168"/>
            <a:ext cx="1346202" cy="104528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15A10B4-F826-F8B4-2C25-1E98516F327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6960" y="938802"/>
            <a:ext cx="1265579" cy="1223002"/>
          </a:xfrm>
          <a:prstGeom prst="round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5937E22-5C85-FDBE-F50F-9610A84BE901}"/>
              </a:ext>
            </a:extLst>
          </p:cNvPr>
          <p:cNvSpPr txBox="1"/>
          <p:nvPr/>
        </p:nvSpPr>
        <p:spPr>
          <a:xfrm>
            <a:off x="3559665" y="2771440"/>
            <a:ext cx="2447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ome" panose="020B0604020202020204" pitchFamily="34" charset="0"/>
                <a:ea typeface="+mn-ea"/>
                <a:cs typeface="Biome" panose="020B0604020202020204" pitchFamily="34" charset="0"/>
              </a:rPr>
              <a:t>Automated Cargo Operations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20D563-D77E-7782-119B-3527D1D1ED68}"/>
              </a:ext>
            </a:extLst>
          </p:cNvPr>
          <p:cNvSpPr txBox="1"/>
          <p:nvPr/>
        </p:nvSpPr>
        <p:spPr>
          <a:xfrm>
            <a:off x="6120165" y="2793130"/>
            <a:ext cx="24471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ome" panose="020B0604020202020204" pitchFamily="34" charset="0"/>
                <a:ea typeface="+mn-ea"/>
                <a:cs typeface="Biome" panose="020B0604020202020204" pitchFamily="34" charset="0"/>
              </a:rPr>
              <a:t>Routine sUAS Operations</a:t>
            </a:r>
          </a:p>
        </p:txBody>
      </p:sp>
      <p:pic>
        <p:nvPicPr>
          <p:cNvPr id="5136" name="Picture 16" descr="New Kid on the Block: An Introduction to Upper Class E Airspace | by  Federal Aviation Administration | Cleared for Takeoff | Medium">
            <a:extLst>
              <a:ext uri="{FF2B5EF4-FFF2-40B4-BE49-F238E27FC236}">
                <a16:creationId xmlns:a16="http://schemas.microsoft.com/office/drawing/2014/main" id="{357BB30F-83E7-19C8-FC3C-3D7BADE1E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6735" y="1433903"/>
            <a:ext cx="3174597" cy="155677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D1FED24-054D-0C3D-FFA0-A783072C5880}"/>
              </a:ext>
            </a:extLst>
          </p:cNvPr>
          <p:cNvSpPr txBox="1"/>
          <p:nvPr/>
        </p:nvSpPr>
        <p:spPr>
          <a:xfrm>
            <a:off x="9386247" y="3027590"/>
            <a:ext cx="24471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ome" panose="020B0604020202020204" pitchFamily="34" charset="0"/>
                <a:ea typeface="+mn-ea"/>
                <a:cs typeface="Biome" panose="020B0604020202020204" pitchFamily="34" charset="0"/>
              </a:rPr>
              <a:t>xTM Operations</a:t>
            </a:r>
          </a:p>
        </p:txBody>
      </p:sp>
      <p:pic>
        <p:nvPicPr>
          <p:cNvPr id="2" name="Picture 4" descr="الأكاديمية تحفظا حديقة حيوان ليلا sustainability icon -  sturgisareaartscouncil.org">
            <a:extLst>
              <a:ext uri="{FF2B5EF4-FFF2-40B4-BE49-F238E27FC236}">
                <a16:creationId xmlns:a16="http://schemas.microsoft.com/office/drawing/2014/main" id="{64A49D54-1408-CFFE-2AE2-7A03F04307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030" b="77253" l="9722" r="89815">
                        <a14:foregroundMark x1="33796" y1="23605" x2="33796" y2="23605"/>
                        <a14:foregroundMark x1="61574" y1="77253" x2="61574" y2="77253"/>
                        <a14:foregroundMark x1="77778" y1="31760" x2="77778" y2="31760"/>
                        <a14:foregroundMark x1="81019" y1="62661" x2="81019" y2="62661"/>
                        <a14:backgroundMark x1="77315" y1="36910" x2="77315" y2="36910"/>
                        <a14:backgroundMark x1="81944" y1="42060" x2="81944" y2="42060"/>
                        <a14:backgroundMark x1="82870" y1="45494" x2="82870" y2="45494"/>
                        <a14:backgroundMark x1="77778" y1="31760" x2="77778" y2="31760"/>
                        <a14:backgroundMark x1="77315" y1="32618" x2="81944" y2="454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84" b="19099"/>
          <a:stretch/>
        </p:blipFill>
        <p:spPr bwMode="auto">
          <a:xfrm>
            <a:off x="-33352" y="2326476"/>
            <a:ext cx="1240339" cy="88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mall Unmanned Aircraft Systems | NASA">
            <a:extLst>
              <a:ext uri="{FF2B5EF4-FFF2-40B4-BE49-F238E27FC236}">
                <a16:creationId xmlns:a16="http://schemas.microsoft.com/office/drawing/2014/main" id="{2E0D3E8D-F774-055F-F6F4-11CAA2986A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43983" y="1317328"/>
            <a:ext cx="1346202" cy="81367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UAS Traffic Management (UTM) Project Technical Interchange Meeting (TIM) –  Tuesday, 2/23/2021 – sUAS News – The Business of Drones">
            <a:extLst>
              <a:ext uri="{FF2B5EF4-FFF2-40B4-BE49-F238E27FC236}">
                <a16:creationId xmlns:a16="http://schemas.microsoft.com/office/drawing/2014/main" id="{23CC4429-C82C-B4FE-9825-090795E9AA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50080" y="1945538"/>
            <a:ext cx="2103554" cy="81367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loud service icon">
            <a:extLst>
              <a:ext uri="{FF2B5EF4-FFF2-40B4-BE49-F238E27FC236}">
                <a16:creationId xmlns:a16="http://schemas.microsoft.com/office/drawing/2014/main" id="{299A8D3C-B03C-2FCE-448C-0C74849C7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2" y="4410047"/>
            <a:ext cx="1080762" cy="108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99C13-A763-9FB9-022D-5E21B9FBE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E34F36-116D-2547-94D3-D0F9F081BC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991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17EC96C-1938-B78B-E25D-172B5D50C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374" y="257490"/>
            <a:ext cx="10112185" cy="393700"/>
          </a:xfrm>
        </p:spPr>
        <p:txBody>
          <a:bodyPr>
            <a:noAutofit/>
          </a:bodyPr>
          <a:lstStyle/>
          <a:p>
            <a:pPr algn="l"/>
            <a:r>
              <a:rPr lang="en-US" sz="3200">
                <a:solidFill>
                  <a:srgbClr val="00206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Aviation Ecosystem Transformation</a:t>
            </a:r>
          </a:p>
        </p:txBody>
      </p:sp>
      <p:sp>
        <p:nvSpPr>
          <p:cNvPr id="269" name="Rectangle 268">
            <a:extLst>
              <a:ext uri="{FF2B5EF4-FFF2-40B4-BE49-F238E27FC236}">
                <a16:creationId xmlns:a16="http://schemas.microsoft.com/office/drawing/2014/main" id="{2D9C0F19-673E-22FE-2533-5A9AC10853C1}"/>
              </a:ext>
            </a:extLst>
          </p:cNvPr>
          <p:cNvSpPr/>
          <p:nvPr/>
        </p:nvSpPr>
        <p:spPr>
          <a:xfrm>
            <a:off x="2592034" y="5340956"/>
            <a:ext cx="135530" cy="3800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0" name="Freeform: Shape 57">
            <a:extLst>
              <a:ext uri="{FF2B5EF4-FFF2-40B4-BE49-F238E27FC236}">
                <a16:creationId xmlns:a16="http://schemas.microsoft.com/office/drawing/2014/main" id="{012DA7A5-4553-28A4-AE39-EFEA25EE8CC2}"/>
              </a:ext>
            </a:extLst>
          </p:cNvPr>
          <p:cNvSpPr/>
          <p:nvPr/>
        </p:nvSpPr>
        <p:spPr>
          <a:xfrm>
            <a:off x="3584916" y="4575512"/>
            <a:ext cx="1893824" cy="1468120"/>
          </a:xfrm>
          <a:custGeom>
            <a:avLst/>
            <a:gdLst>
              <a:gd name="connsiteX0" fmla="*/ 0 w 1893824"/>
              <a:gd name="connsiteY0" fmla="*/ 0 h 1468120"/>
              <a:gd name="connsiteX1" fmla="*/ 1893824 w 1893824"/>
              <a:gd name="connsiteY1" fmla="*/ 0 h 1468120"/>
              <a:gd name="connsiteX2" fmla="*/ 1893824 w 1893824"/>
              <a:gd name="connsiteY2" fmla="*/ 1468120 h 1468120"/>
              <a:gd name="connsiteX3" fmla="*/ 0 w 1893824"/>
              <a:gd name="connsiteY3" fmla="*/ 1468120 h 1468120"/>
              <a:gd name="connsiteX4" fmla="*/ 0 w 1893824"/>
              <a:gd name="connsiteY4" fmla="*/ 0 h 1468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3824" h="1468120">
                <a:moveTo>
                  <a:pt x="0" y="0"/>
                </a:moveTo>
                <a:lnTo>
                  <a:pt x="1893824" y="0"/>
                </a:lnTo>
                <a:lnTo>
                  <a:pt x="1893824" y="1468120"/>
                </a:lnTo>
                <a:lnTo>
                  <a:pt x="0" y="14681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1978" tIns="0" rIns="0" bIns="0" numCol="1" spcCol="127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2578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58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1" name="Freeform: Shape 59">
            <a:extLst>
              <a:ext uri="{FF2B5EF4-FFF2-40B4-BE49-F238E27FC236}">
                <a16:creationId xmlns:a16="http://schemas.microsoft.com/office/drawing/2014/main" id="{9451EBC9-567F-12A8-FB61-4BFD4795AA48}"/>
              </a:ext>
            </a:extLst>
          </p:cNvPr>
          <p:cNvSpPr/>
          <p:nvPr/>
        </p:nvSpPr>
        <p:spPr>
          <a:xfrm>
            <a:off x="5536695" y="3294675"/>
            <a:ext cx="1950720" cy="2763519"/>
          </a:xfrm>
          <a:custGeom>
            <a:avLst/>
            <a:gdLst>
              <a:gd name="connsiteX0" fmla="*/ 0 w 1950720"/>
              <a:gd name="connsiteY0" fmla="*/ 0 h 2763519"/>
              <a:gd name="connsiteX1" fmla="*/ 1950720 w 1950720"/>
              <a:gd name="connsiteY1" fmla="*/ 0 h 2763519"/>
              <a:gd name="connsiteX2" fmla="*/ 1950720 w 1950720"/>
              <a:gd name="connsiteY2" fmla="*/ 2763519 h 2763519"/>
              <a:gd name="connsiteX3" fmla="*/ 0 w 1950720"/>
              <a:gd name="connsiteY3" fmla="*/ 2763519 h 2763519"/>
              <a:gd name="connsiteX4" fmla="*/ 0 w 1950720"/>
              <a:gd name="connsiteY4" fmla="*/ 0 h 2763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0720" h="2763519">
                <a:moveTo>
                  <a:pt x="0" y="0"/>
                </a:moveTo>
                <a:lnTo>
                  <a:pt x="1950720" y="0"/>
                </a:lnTo>
                <a:lnTo>
                  <a:pt x="1950720" y="2763519"/>
                </a:lnTo>
                <a:lnTo>
                  <a:pt x="0" y="27635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2422" tIns="0" rIns="0" bIns="0" numCol="1" spcCol="127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25336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57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2" name="TextBox 13">
            <a:extLst>
              <a:ext uri="{FF2B5EF4-FFF2-40B4-BE49-F238E27FC236}">
                <a16:creationId xmlns:a16="http://schemas.microsoft.com/office/drawing/2014/main" id="{4A341D92-4A65-1794-FAAF-7256371ADC9A}"/>
              </a:ext>
            </a:extLst>
          </p:cNvPr>
          <p:cNvSpPr txBox="1"/>
          <p:nvPr/>
        </p:nvSpPr>
        <p:spPr>
          <a:xfrm>
            <a:off x="2846038" y="5439900"/>
            <a:ext cx="38824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SWS</a:t>
            </a:r>
          </a:p>
        </p:txBody>
      </p:sp>
      <p:sp>
        <p:nvSpPr>
          <p:cNvPr id="273" name="Shape 272">
            <a:extLst>
              <a:ext uri="{FF2B5EF4-FFF2-40B4-BE49-F238E27FC236}">
                <a16:creationId xmlns:a16="http://schemas.microsoft.com/office/drawing/2014/main" id="{877A49F5-9D41-C233-C776-6894105E9886}"/>
              </a:ext>
            </a:extLst>
          </p:cNvPr>
          <p:cNvSpPr/>
          <p:nvPr/>
        </p:nvSpPr>
        <p:spPr>
          <a:xfrm rot="21273711">
            <a:off x="963681" y="2152061"/>
            <a:ext cx="8761361" cy="3585789"/>
          </a:xfrm>
          <a:prstGeom prst="swooshArrow">
            <a:avLst>
              <a:gd name="adj1" fmla="val 25000"/>
              <a:gd name="adj2" fmla="val 25000"/>
            </a:avLst>
          </a:prstGeom>
          <a:solidFill>
            <a:srgbClr val="FBBF15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4" name="Shape 273">
            <a:extLst>
              <a:ext uri="{FF2B5EF4-FFF2-40B4-BE49-F238E27FC236}">
                <a16:creationId xmlns:a16="http://schemas.microsoft.com/office/drawing/2014/main" id="{84B227B8-DED7-41B6-14FD-D8733091D7BB}"/>
              </a:ext>
            </a:extLst>
          </p:cNvPr>
          <p:cNvSpPr/>
          <p:nvPr/>
        </p:nvSpPr>
        <p:spPr>
          <a:xfrm>
            <a:off x="1450015" y="2400496"/>
            <a:ext cx="8258178" cy="3961574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3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5" name="Shape 274">
            <a:extLst>
              <a:ext uri="{FF2B5EF4-FFF2-40B4-BE49-F238E27FC236}">
                <a16:creationId xmlns:a16="http://schemas.microsoft.com/office/drawing/2014/main" id="{A12357D9-1A82-E016-C827-A55206CE9FE6}"/>
              </a:ext>
            </a:extLst>
          </p:cNvPr>
          <p:cNvSpPr/>
          <p:nvPr/>
        </p:nvSpPr>
        <p:spPr>
          <a:xfrm>
            <a:off x="1635134" y="2834467"/>
            <a:ext cx="8073059" cy="3725193"/>
          </a:xfrm>
          <a:prstGeom prst="swooshArrow">
            <a:avLst>
              <a:gd name="adj1" fmla="val 23940"/>
              <a:gd name="adj2" fmla="val 25000"/>
            </a:avLst>
          </a:prstGeom>
          <a:solidFill>
            <a:srgbClr val="75A2D7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6" name="Shape 275">
            <a:extLst>
              <a:ext uri="{FF2B5EF4-FFF2-40B4-BE49-F238E27FC236}">
                <a16:creationId xmlns:a16="http://schemas.microsoft.com/office/drawing/2014/main" id="{AA9B2479-87B8-CCF0-A307-151559A3DE1D}"/>
              </a:ext>
            </a:extLst>
          </p:cNvPr>
          <p:cNvSpPr/>
          <p:nvPr/>
        </p:nvSpPr>
        <p:spPr>
          <a:xfrm>
            <a:off x="1526908" y="3494791"/>
            <a:ext cx="8181285" cy="3088019"/>
          </a:xfrm>
          <a:prstGeom prst="swooshArrow">
            <a:avLst>
              <a:gd name="adj1" fmla="val 25000"/>
              <a:gd name="adj2" fmla="val 25000"/>
            </a:avLst>
          </a:prstGeom>
          <a:solidFill>
            <a:srgbClr val="E2823F"/>
          </a:solidFill>
          <a:ln>
            <a:solidFill>
              <a:srgbClr val="E2823F"/>
            </a:solidFill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7" name="Rectangle 276">
            <a:extLst>
              <a:ext uri="{FF2B5EF4-FFF2-40B4-BE49-F238E27FC236}">
                <a16:creationId xmlns:a16="http://schemas.microsoft.com/office/drawing/2014/main" id="{1F41585F-1A8C-A8B1-1BCB-F0FCE24EDF84}"/>
              </a:ext>
            </a:extLst>
          </p:cNvPr>
          <p:cNvSpPr/>
          <p:nvPr/>
        </p:nvSpPr>
        <p:spPr>
          <a:xfrm>
            <a:off x="406197" y="3559930"/>
            <a:ext cx="2079802" cy="3042134"/>
          </a:xfrm>
          <a:prstGeom prst="rect">
            <a:avLst/>
          </a:prstGeom>
          <a:solidFill>
            <a:srgbClr val="EBF5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8" name="Rectangle 277">
            <a:extLst>
              <a:ext uri="{FF2B5EF4-FFF2-40B4-BE49-F238E27FC236}">
                <a16:creationId xmlns:a16="http://schemas.microsoft.com/office/drawing/2014/main" id="{6B496ECC-E839-D202-9A08-86C56FBB7500}"/>
              </a:ext>
            </a:extLst>
          </p:cNvPr>
          <p:cNvSpPr/>
          <p:nvPr/>
        </p:nvSpPr>
        <p:spPr>
          <a:xfrm>
            <a:off x="1745070" y="3790602"/>
            <a:ext cx="1051560" cy="696981"/>
          </a:xfrm>
          <a:prstGeom prst="rect">
            <a:avLst/>
          </a:prstGeom>
          <a:solidFill>
            <a:srgbClr val="FBBF1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Cooperative and Highly Automated Operations</a:t>
            </a:r>
          </a:p>
        </p:txBody>
      </p:sp>
      <p:sp>
        <p:nvSpPr>
          <p:cNvPr id="279" name="Rectangle 278">
            <a:extLst>
              <a:ext uri="{FF2B5EF4-FFF2-40B4-BE49-F238E27FC236}">
                <a16:creationId xmlns:a16="http://schemas.microsoft.com/office/drawing/2014/main" id="{986ABD30-5B38-1FF3-C085-156EFF173651}"/>
              </a:ext>
            </a:extLst>
          </p:cNvPr>
          <p:cNvSpPr/>
          <p:nvPr/>
        </p:nvSpPr>
        <p:spPr>
          <a:xfrm>
            <a:off x="1745070" y="4489129"/>
            <a:ext cx="1051560" cy="708817"/>
          </a:xfrm>
          <a:prstGeom prst="rect">
            <a:avLst/>
          </a:prstGeom>
          <a:solidFill>
            <a:srgbClr val="7EAC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Integrated, Distributed Information Infrastructure</a:t>
            </a:r>
          </a:p>
        </p:txBody>
      </p:sp>
      <p:sp>
        <p:nvSpPr>
          <p:cNvPr id="280" name="Rectangle 279">
            <a:extLst>
              <a:ext uri="{FF2B5EF4-FFF2-40B4-BE49-F238E27FC236}">
                <a16:creationId xmlns:a16="http://schemas.microsoft.com/office/drawing/2014/main" id="{F080AB07-ECA1-A912-C4E3-20196EF5A701}"/>
              </a:ext>
            </a:extLst>
          </p:cNvPr>
          <p:cNvSpPr/>
          <p:nvPr/>
        </p:nvSpPr>
        <p:spPr>
          <a:xfrm>
            <a:off x="1745070" y="5199492"/>
            <a:ext cx="1051560" cy="696981"/>
          </a:xfrm>
          <a:prstGeom prst="rect">
            <a:avLst/>
          </a:prstGeom>
          <a:solidFill>
            <a:srgbClr val="75A2D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Integrated, Safety Assurance</a:t>
            </a:r>
          </a:p>
        </p:txBody>
      </p:sp>
      <p:sp>
        <p:nvSpPr>
          <p:cNvPr id="281" name="Rectangle 280">
            <a:extLst>
              <a:ext uri="{FF2B5EF4-FFF2-40B4-BE49-F238E27FC236}">
                <a16:creationId xmlns:a16="http://schemas.microsoft.com/office/drawing/2014/main" id="{6060BBAB-7E47-69E2-674A-A1290CE1F8E0}"/>
              </a:ext>
            </a:extLst>
          </p:cNvPr>
          <p:cNvSpPr/>
          <p:nvPr/>
        </p:nvSpPr>
        <p:spPr>
          <a:xfrm>
            <a:off x="1745070" y="5898019"/>
            <a:ext cx="1051560" cy="708817"/>
          </a:xfrm>
          <a:prstGeom prst="rect">
            <a:avLst/>
          </a:prstGeom>
          <a:solidFill>
            <a:srgbClr val="E2823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Ecosystems Performance</a:t>
            </a:r>
          </a:p>
        </p:txBody>
      </p:sp>
      <p:sp>
        <p:nvSpPr>
          <p:cNvPr id="282" name="TextBox 24">
            <a:extLst>
              <a:ext uri="{FF2B5EF4-FFF2-40B4-BE49-F238E27FC236}">
                <a16:creationId xmlns:a16="http://schemas.microsoft.com/office/drawing/2014/main" id="{3C37D7A4-4684-27E7-3357-492A83C24DA4}"/>
              </a:ext>
            </a:extLst>
          </p:cNvPr>
          <p:cNvSpPr txBox="1"/>
          <p:nvPr/>
        </p:nvSpPr>
        <p:spPr>
          <a:xfrm>
            <a:off x="84222" y="3479764"/>
            <a:ext cx="15124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Current State</a:t>
            </a:r>
          </a:p>
        </p:txBody>
      </p:sp>
      <p:sp>
        <p:nvSpPr>
          <p:cNvPr id="283" name="TextBox 25">
            <a:extLst>
              <a:ext uri="{FF2B5EF4-FFF2-40B4-BE49-F238E27FC236}">
                <a16:creationId xmlns:a16="http://schemas.microsoft.com/office/drawing/2014/main" id="{A424EF5E-D6DD-DEF5-8B0F-3B021990053D}"/>
              </a:ext>
            </a:extLst>
          </p:cNvPr>
          <p:cNvSpPr txBox="1"/>
          <p:nvPr/>
        </p:nvSpPr>
        <p:spPr>
          <a:xfrm>
            <a:off x="127685" y="5324280"/>
            <a:ext cx="1554480" cy="476726"/>
          </a:xfrm>
          <a:prstGeom prst="roundRect">
            <a:avLst/>
          </a:prstGeom>
          <a:solidFill>
            <a:srgbClr val="75A2D7">
              <a:alpha val="50000"/>
            </a:srgbClr>
          </a:solidFill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Retrospective safety enhancements</a:t>
            </a:r>
          </a:p>
        </p:txBody>
      </p:sp>
      <p:sp>
        <p:nvSpPr>
          <p:cNvPr id="284" name="TextBox 26">
            <a:extLst>
              <a:ext uri="{FF2B5EF4-FFF2-40B4-BE49-F238E27FC236}">
                <a16:creationId xmlns:a16="http://schemas.microsoft.com/office/drawing/2014/main" id="{3B3955F6-E94D-D29F-60CA-3EFD31643ED7}"/>
              </a:ext>
            </a:extLst>
          </p:cNvPr>
          <p:cNvSpPr txBox="1"/>
          <p:nvPr/>
        </p:nvSpPr>
        <p:spPr>
          <a:xfrm>
            <a:off x="127685" y="6029604"/>
            <a:ext cx="1554480" cy="457200"/>
          </a:xfrm>
          <a:prstGeom prst="roundRect">
            <a:avLst/>
          </a:prstGeom>
          <a:solidFill>
            <a:srgbClr val="E2823F">
              <a:alpha val="50000"/>
            </a:srgb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Slow technology integration</a:t>
            </a:r>
          </a:p>
        </p:txBody>
      </p:sp>
      <p:sp>
        <p:nvSpPr>
          <p:cNvPr id="285" name="TextBox 27">
            <a:extLst>
              <a:ext uri="{FF2B5EF4-FFF2-40B4-BE49-F238E27FC236}">
                <a16:creationId xmlns:a16="http://schemas.microsoft.com/office/drawing/2014/main" id="{5ED85BCE-2756-7474-4C8F-32E973E3858A}"/>
              </a:ext>
            </a:extLst>
          </p:cNvPr>
          <p:cNvSpPr txBox="1"/>
          <p:nvPr/>
        </p:nvSpPr>
        <p:spPr>
          <a:xfrm>
            <a:off x="127685" y="4618956"/>
            <a:ext cx="1554480" cy="457200"/>
          </a:xfrm>
          <a:prstGeom prst="roundRect">
            <a:avLst/>
          </a:prstGeom>
          <a:solidFill>
            <a:srgbClr val="7EAC50">
              <a:alpha val="50000"/>
            </a:srgb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Insufficient trusted digital information</a:t>
            </a:r>
          </a:p>
        </p:txBody>
      </p:sp>
      <p:sp>
        <p:nvSpPr>
          <p:cNvPr id="286" name="TextBox 28">
            <a:extLst>
              <a:ext uri="{FF2B5EF4-FFF2-40B4-BE49-F238E27FC236}">
                <a16:creationId xmlns:a16="http://schemas.microsoft.com/office/drawing/2014/main" id="{B7631F1A-B98E-9907-6C9E-57866EBF5DDC}"/>
              </a:ext>
            </a:extLst>
          </p:cNvPr>
          <p:cNvSpPr txBox="1"/>
          <p:nvPr/>
        </p:nvSpPr>
        <p:spPr>
          <a:xfrm>
            <a:off x="127685" y="3913632"/>
            <a:ext cx="1554480" cy="457200"/>
          </a:xfrm>
          <a:prstGeom prst="roundRect">
            <a:avLst/>
          </a:prstGeom>
          <a:solidFill>
            <a:srgbClr val="FBBF15">
              <a:alpha val="49759"/>
            </a:srgb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Limited scalability and flexibility</a:t>
            </a:r>
          </a:p>
        </p:txBody>
      </p:sp>
      <p:sp>
        <p:nvSpPr>
          <p:cNvPr id="287" name="TextBox 29">
            <a:extLst>
              <a:ext uri="{FF2B5EF4-FFF2-40B4-BE49-F238E27FC236}">
                <a16:creationId xmlns:a16="http://schemas.microsoft.com/office/drawing/2014/main" id="{B0E02732-6791-A7D7-6FF5-86F926F062BB}"/>
              </a:ext>
            </a:extLst>
          </p:cNvPr>
          <p:cNvSpPr txBox="1"/>
          <p:nvPr/>
        </p:nvSpPr>
        <p:spPr>
          <a:xfrm>
            <a:off x="9730338" y="2354706"/>
            <a:ext cx="2377440" cy="476726"/>
          </a:xfrm>
          <a:prstGeom prst="roundRect">
            <a:avLst/>
          </a:prstGeom>
          <a:solidFill>
            <a:srgbClr val="FBBF15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Management by exception and highly automated operations</a:t>
            </a:r>
          </a:p>
        </p:txBody>
      </p:sp>
      <p:sp>
        <p:nvSpPr>
          <p:cNvPr id="288" name="TextBox 30">
            <a:extLst>
              <a:ext uri="{FF2B5EF4-FFF2-40B4-BE49-F238E27FC236}">
                <a16:creationId xmlns:a16="http://schemas.microsoft.com/office/drawing/2014/main" id="{42E94428-3DC7-21CB-9005-465EF1FB0FB1}"/>
              </a:ext>
            </a:extLst>
          </p:cNvPr>
          <p:cNvSpPr txBox="1"/>
          <p:nvPr/>
        </p:nvSpPr>
        <p:spPr>
          <a:xfrm>
            <a:off x="9743295" y="2987745"/>
            <a:ext cx="2377440" cy="664012"/>
          </a:xfrm>
          <a:prstGeom prst="roundRect">
            <a:avLst/>
          </a:prstGeom>
          <a:solidFill>
            <a:srgbClr val="7EAC5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Common operational picture with assured performance for responsible automation</a:t>
            </a:r>
          </a:p>
        </p:txBody>
      </p:sp>
      <p:sp>
        <p:nvSpPr>
          <p:cNvPr id="289" name="TextBox 31">
            <a:extLst>
              <a:ext uri="{FF2B5EF4-FFF2-40B4-BE49-F238E27FC236}">
                <a16:creationId xmlns:a16="http://schemas.microsoft.com/office/drawing/2014/main" id="{C9F75A6F-839E-4AC9-8274-6E429AF0E3B1}"/>
              </a:ext>
            </a:extLst>
          </p:cNvPr>
          <p:cNvSpPr txBox="1"/>
          <p:nvPr/>
        </p:nvSpPr>
        <p:spPr>
          <a:xfrm>
            <a:off x="9724921" y="4400288"/>
            <a:ext cx="2375850" cy="664012"/>
          </a:xfrm>
          <a:prstGeom prst="roundRect">
            <a:avLst/>
          </a:prstGeom>
          <a:solidFill>
            <a:srgbClr val="E2823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System of systems integration methods for total system performance </a:t>
            </a:r>
          </a:p>
        </p:txBody>
      </p:sp>
      <p:sp>
        <p:nvSpPr>
          <p:cNvPr id="290" name="TextBox 32">
            <a:extLst>
              <a:ext uri="{FF2B5EF4-FFF2-40B4-BE49-F238E27FC236}">
                <a16:creationId xmlns:a16="http://schemas.microsoft.com/office/drawing/2014/main" id="{12FA52DE-F815-C323-89FD-671A2F4095D5}"/>
              </a:ext>
            </a:extLst>
          </p:cNvPr>
          <p:cNvSpPr txBox="1"/>
          <p:nvPr/>
        </p:nvSpPr>
        <p:spPr>
          <a:xfrm>
            <a:off x="9730338" y="3808070"/>
            <a:ext cx="2377440" cy="476726"/>
          </a:xfrm>
          <a:prstGeom prst="roundRect">
            <a:avLst/>
          </a:prstGeom>
          <a:solidFill>
            <a:srgbClr val="75A2D7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Predictive and proactive disruption management </a:t>
            </a:r>
          </a:p>
        </p:txBody>
      </p:sp>
      <p:sp>
        <p:nvSpPr>
          <p:cNvPr id="291" name="Graphic 11" descr="Green arrow box area for 2025-2030.">
            <a:extLst>
              <a:ext uri="{FF2B5EF4-FFF2-40B4-BE49-F238E27FC236}">
                <a16:creationId xmlns:a16="http://schemas.microsoft.com/office/drawing/2014/main" id="{B7EF5E7B-7CC4-55CD-5C6D-1277151729EC}"/>
              </a:ext>
            </a:extLst>
          </p:cNvPr>
          <p:cNvSpPr/>
          <p:nvPr/>
        </p:nvSpPr>
        <p:spPr>
          <a:xfrm>
            <a:off x="2371148" y="982841"/>
            <a:ext cx="1710079" cy="883654"/>
          </a:xfrm>
          <a:custGeom>
            <a:avLst/>
            <a:gdLst>
              <a:gd name="connsiteX0" fmla="*/ 2369993 w 2395104"/>
              <a:gd name="connsiteY0" fmla="*/ 972416 h 1772515"/>
              <a:gd name="connsiteX1" fmla="*/ 2395105 w 2395104"/>
              <a:gd name="connsiteY1" fmla="*/ 885825 h 1772515"/>
              <a:gd name="connsiteX2" fmla="*/ 2369993 w 2395104"/>
              <a:gd name="connsiteY2" fmla="*/ 799234 h 1772515"/>
              <a:gd name="connsiteX3" fmla="*/ 2369993 w 2395104"/>
              <a:gd name="connsiteY3" fmla="*/ 799234 h 1772515"/>
              <a:gd name="connsiteX4" fmla="*/ 2369993 w 2395104"/>
              <a:gd name="connsiteY4" fmla="*/ 799234 h 1772515"/>
              <a:gd name="connsiteX5" fmla="*/ 2369993 w 2395104"/>
              <a:gd name="connsiteY5" fmla="*/ 799234 h 1772515"/>
              <a:gd name="connsiteX6" fmla="*/ 1834862 w 2395104"/>
              <a:gd name="connsiteY6" fmla="*/ 40698 h 1772515"/>
              <a:gd name="connsiteX7" fmla="*/ 1834862 w 2395104"/>
              <a:gd name="connsiteY7" fmla="*/ 40698 h 1772515"/>
              <a:gd name="connsiteX8" fmla="*/ 1770784 w 2395104"/>
              <a:gd name="connsiteY8" fmla="*/ 0 h 1772515"/>
              <a:gd name="connsiteX9" fmla="*/ 1770784 w 2395104"/>
              <a:gd name="connsiteY9" fmla="*/ 0 h 1772515"/>
              <a:gd name="connsiteX10" fmla="*/ 84859 w 2395104"/>
              <a:gd name="connsiteY10" fmla="*/ 0 h 1772515"/>
              <a:gd name="connsiteX11" fmla="*/ 84859 w 2395104"/>
              <a:gd name="connsiteY11" fmla="*/ 0 h 1772515"/>
              <a:gd name="connsiteX12" fmla="*/ 866 w 2395104"/>
              <a:gd name="connsiteY12" fmla="*/ 122959 h 1772515"/>
              <a:gd name="connsiteX13" fmla="*/ 25111 w 2395104"/>
              <a:gd name="connsiteY13" fmla="*/ 207818 h 1772515"/>
              <a:gd name="connsiteX14" fmla="*/ 25111 w 2395104"/>
              <a:gd name="connsiteY14" fmla="*/ 207818 h 1772515"/>
              <a:gd name="connsiteX15" fmla="*/ 25977 w 2395104"/>
              <a:gd name="connsiteY15" fmla="*/ 209550 h 1772515"/>
              <a:gd name="connsiteX16" fmla="*/ 26843 w 2395104"/>
              <a:gd name="connsiteY16" fmla="*/ 210416 h 1772515"/>
              <a:gd name="connsiteX17" fmla="*/ 442480 w 2395104"/>
              <a:gd name="connsiteY17" fmla="*/ 800100 h 1772515"/>
              <a:gd name="connsiteX18" fmla="*/ 467591 w 2395104"/>
              <a:gd name="connsiteY18" fmla="*/ 886691 h 1772515"/>
              <a:gd name="connsiteX19" fmla="*/ 442480 w 2395104"/>
              <a:gd name="connsiteY19" fmla="*/ 973282 h 1772515"/>
              <a:gd name="connsiteX20" fmla="*/ 26843 w 2395104"/>
              <a:gd name="connsiteY20" fmla="*/ 1561234 h 1772515"/>
              <a:gd name="connsiteX21" fmla="*/ 26843 w 2395104"/>
              <a:gd name="connsiteY21" fmla="*/ 1561234 h 1772515"/>
              <a:gd name="connsiteX22" fmla="*/ 0 w 2395104"/>
              <a:gd name="connsiteY22" fmla="*/ 1649557 h 1772515"/>
              <a:gd name="connsiteX23" fmla="*/ 83993 w 2395104"/>
              <a:gd name="connsiteY23" fmla="*/ 1772516 h 1772515"/>
              <a:gd name="connsiteX24" fmla="*/ 83993 w 2395104"/>
              <a:gd name="connsiteY24" fmla="*/ 1772516 h 1772515"/>
              <a:gd name="connsiteX25" fmla="*/ 1769052 w 2395104"/>
              <a:gd name="connsiteY25" fmla="*/ 1772516 h 1772515"/>
              <a:gd name="connsiteX26" fmla="*/ 1769052 w 2395104"/>
              <a:gd name="connsiteY26" fmla="*/ 1772516 h 1772515"/>
              <a:gd name="connsiteX27" fmla="*/ 1828800 w 2395104"/>
              <a:gd name="connsiteY27" fmla="*/ 1738745 h 1772515"/>
              <a:gd name="connsiteX28" fmla="*/ 1828800 w 2395104"/>
              <a:gd name="connsiteY28" fmla="*/ 1738745 h 1772515"/>
              <a:gd name="connsiteX29" fmla="*/ 1830532 w 2395104"/>
              <a:gd name="connsiteY29" fmla="*/ 1737013 h 1772515"/>
              <a:gd name="connsiteX30" fmla="*/ 1830532 w 2395104"/>
              <a:gd name="connsiteY30" fmla="*/ 1737013 h 1772515"/>
              <a:gd name="connsiteX31" fmla="*/ 2369993 w 2395104"/>
              <a:gd name="connsiteY31" fmla="*/ 972416 h 1772515"/>
              <a:gd name="connsiteX32" fmla="*/ 2369993 w 2395104"/>
              <a:gd name="connsiteY32" fmla="*/ 972416 h 1772515"/>
              <a:gd name="connsiteX33" fmla="*/ 2369993 w 2395104"/>
              <a:gd name="connsiteY33" fmla="*/ 972416 h 1772515"/>
              <a:gd name="connsiteX34" fmla="*/ 2369993 w 2395104"/>
              <a:gd name="connsiteY34" fmla="*/ 972416 h 177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395104" h="1772515">
                <a:moveTo>
                  <a:pt x="2369993" y="972416"/>
                </a:moveTo>
                <a:cubicBezTo>
                  <a:pt x="2385580" y="949902"/>
                  <a:pt x="2395105" y="919595"/>
                  <a:pt x="2395105" y="885825"/>
                </a:cubicBezTo>
                <a:cubicBezTo>
                  <a:pt x="2395105" y="852055"/>
                  <a:pt x="2385580" y="821748"/>
                  <a:pt x="2369993" y="799234"/>
                </a:cubicBezTo>
                <a:lnTo>
                  <a:pt x="2369993" y="799234"/>
                </a:lnTo>
                <a:lnTo>
                  <a:pt x="2369993" y="799234"/>
                </a:lnTo>
                <a:cubicBezTo>
                  <a:pt x="2369993" y="799234"/>
                  <a:pt x="2369993" y="799234"/>
                  <a:pt x="2369993" y="799234"/>
                </a:cubicBezTo>
                <a:lnTo>
                  <a:pt x="1834862" y="40698"/>
                </a:lnTo>
                <a:lnTo>
                  <a:pt x="1834862" y="40698"/>
                </a:lnTo>
                <a:cubicBezTo>
                  <a:pt x="1819275" y="15586"/>
                  <a:pt x="1795896" y="0"/>
                  <a:pt x="1770784" y="0"/>
                </a:cubicBezTo>
                <a:lnTo>
                  <a:pt x="1770784" y="0"/>
                </a:lnTo>
                <a:lnTo>
                  <a:pt x="84859" y="0"/>
                </a:lnTo>
                <a:lnTo>
                  <a:pt x="84859" y="0"/>
                </a:lnTo>
                <a:cubicBezTo>
                  <a:pt x="38100" y="1732"/>
                  <a:pt x="866" y="56284"/>
                  <a:pt x="866" y="122959"/>
                </a:cubicBezTo>
                <a:cubicBezTo>
                  <a:pt x="866" y="155864"/>
                  <a:pt x="10391" y="186170"/>
                  <a:pt x="25111" y="207818"/>
                </a:cubicBezTo>
                <a:lnTo>
                  <a:pt x="25111" y="207818"/>
                </a:lnTo>
                <a:lnTo>
                  <a:pt x="25977" y="209550"/>
                </a:lnTo>
                <a:cubicBezTo>
                  <a:pt x="25977" y="209550"/>
                  <a:pt x="25977" y="209550"/>
                  <a:pt x="26843" y="210416"/>
                </a:cubicBezTo>
                <a:lnTo>
                  <a:pt x="442480" y="800100"/>
                </a:lnTo>
                <a:cubicBezTo>
                  <a:pt x="458066" y="822614"/>
                  <a:pt x="467591" y="852920"/>
                  <a:pt x="467591" y="886691"/>
                </a:cubicBezTo>
                <a:cubicBezTo>
                  <a:pt x="467591" y="920461"/>
                  <a:pt x="458066" y="951634"/>
                  <a:pt x="442480" y="973282"/>
                </a:cubicBezTo>
                <a:lnTo>
                  <a:pt x="26843" y="1561234"/>
                </a:lnTo>
                <a:lnTo>
                  <a:pt x="26843" y="1561234"/>
                </a:lnTo>
                <a:cubicBezTo>
                  <a:pt x="10391" y="1583748"/>
                  <a:pt x="0" y="1614921"/>
                  <a:pt x="0" y="1649557"/>
                </a:cubicBezTo>
                <a:cubicBezTo>
                  <a:pt x="0" y="1716232"/>
                  <a:pt x="37234" y="1770784"/>
                  <a:pt x="83993" y="1772516"/>
                </a:cubicBezTo>
                <a:lnTo>
                  <a:pt x="83993" y="1772516"/>
                </a:lnTo>
                <a:lnTo>
                  <a:pt x="1769052" y="1772516"/>
                </a:lnTo>
                <a:lnTo>
                  <a:pt x="1769052" y="1772516"/>
                </a:lnTo>
                <a:cubicBezTo>
                  <a:pt x="1792432" y="1772516"/>
                  <a:pt x="1813214" y="1759527"/>
                  <a:pt x="1828800" y="1738745"/>
                </a:cubicBezTo>
                <a:lnTo>
                  <a:pt x="1828800" y="1738745"/>
                </a:lnTo>
                <a:lnTo>
                  <a:pt x="1830532" y="1737013"/>
                </a:lnTo>
                <a:cubicBezTo>
                  <a:pt x="1830532" y="1737013"/>
                  <a:pt x="1830532" y="1737013"/>
                  <a:pt x="1830532" y="1737013"/>
                </a:cubicBezTo>
                <a:lnTo>
                  <a:pt x="2369993" y="972416"/>
                </a:lnTo>
                <a:cubicBezTo>
                  <a:pt x="2369127" y="973282"/>
                  <a:pt x="2369127" y="973282"/>
                  <a:pt x="2369993" y="972416"/>
                </a:cubicBezTo>
                <a:lnTo>
                  <a:pt x="2369993" y="972416"/>
                </a:lnTo>
                <a:lnTo>
                  <a:pt x="2369993" y="972416"/>
                </a:lnTo>
                <a:close/>
              </a:path>
            </a:pathLst>
          </a:custGeom>
          <a:solidFill>
            <a:srgbClr val="7BC14E"/>
          </a:solidFill>
          <a:ln w="8653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2" name="TextBox 34">
            <a:extLst>
              <a:ext uri="{FF2B5EF4-FFF2-40B4-BE49-F238E27FC236}">
                <a16:creationId xmlns:a16="http://schemas.microsoft.com/office/drawing/2014/main" id="{3EFB0AA9-75CA-DA79-9112-5F5F443844C0}"/>
              </a:ext>
            </a:extLst>
          </p:cNvPr>
          <p:cNvSpPr txBox="1"/>
          <p:nvPr/>
        </p:nvSpPr>
        <p:spPr>
          <a:xfrm>
            <a:off x="2694725" y="946630"/>
            <a:ext cx="14290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2025–2030</a:t>
            </a:r>
          </a:p>
        </p:txBody>
      </p:sp>
      <p:sp>
        <p:nvSpPr>
          <p:cNvPr id="293" name="TextBox 35">
            <a:extLst>
              <a:ext uri="{FF2B5EF4-FFF2-40B4-BE49-F238E27FC236}">
                <a16:creationId xmlns:a16="http://schemas.microsoft.com/office/drawing/2014/main" id="{CAD7A609-2CCB-D6B1-A68D-242D3991F5CE}"/>
              </a:ext>
            </a:extLst>
          </p:cNvPr>
          <p:cNvSpPr txBox="1"/>
          <p:nvPr/>
        </p:nvSpPr>
        <p:spPr>
          <a:xfrm>
            <a:off x="2694725" y="1114830"/>
            <a:ext cx="1078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Architect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&amp; Improve</a:t>
            </a:r>
          </a:p>
        </p:txBody>
      </p:sp>
      <p:sp>
        <p:nvSpPr>
          <p:cNvPr id="294" name="TextBox 36">
            <a:extLst>
              <a:ext uri="{FF2B5EF4-FFF2-40B4-BE49-F238E27FC236}">
                <a16:creationId xmlns:a16="http://schemas.microsoft.com/office/drawing/2014/main" id="{EDD04195-14A8-261D-469D-551F5E727AE1}"/>
              </a:ext>
            </a:extLst>
          </p:cNvPr>
          <p:cNvSpPr txBox="1"/>
          <p:nvPr/>
        </p:nvSpPr>
        <p:spPr>
          <a:xfrm>
            <a:off x="2574677" y="1495031"/>
            <a:ext cx="12810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Sustainable, Efficient</a:t>
            </a:r>
          </a:p>
        </p:txBody>
      </p:sp>
      <p:sp>
        <p:nvSpPr>
          <p:cNvPr id="295" name="Graphic 11" descr="Yellow Green arrow box area for 2030-2035.">
            <a:extLst>
              <a:ext uri="{FF2B5EF4-FFF2-40B4-BE49-F238E27FC236}">
                <a16:creationId xmlns:a16="http://schemas.microsoft.com/office/drawing/2014/main" id="{7E31191C-9718-1ACE-7803-CF20F2A482A3}"/>
              </a:ext>
            </a:extLst>
          </p:cNvPr>
          <p:cNvSpPr/>
          <p:nvPr/>
        </p:nvSpPr>
        <p:spPr>
          <a:xfrm>
            <a:off x="3909194" y="991084"/>
            <a:ext cx="1710079" cy="883654"/>
          </a:xfrm>
          <a:custGeom>
            <a:avLst/>
            <a:gdLst>
              <a:gd name="connsiteX0" fmla="*/ 2369993 w 2395104"/>
              <a:gd name="connsiteY0" fmla="*/ 972416 h 1772515"/>
              <a:gd name="connsiteX1" fmla="*/ 2395105 w 2395104"/>
              <a:gd name="connsiteY1" fmla="*/ 885825 h 1772515"/>
              <a:gd name="connsiteX2" fmla="*/ 2369993 w 2395104"/>
              <a:gd name="connsiteY2" fmla="*/ 799234 h 1772515"/>
              <a:gd name="connsiteX3" fmla="*/ 2369993 w 2395104"/>
              <a:gd name="connsiteY3" fmla="*/ 799234 h 1772515"/>
              <a:gd name="connsiteX4" fmla="*/ 2369993 w 2395104"/>
              <a:gd name="connsiteY4" fmla="*/ 799234 h 1772515"/>
              <a:gd name="connsiteX5" fmla="*/ 2369993 w 2395104"/>
              <a:gd name="connsiteY5" fmla="*/ 799234 h 1772515"/>
              <a:gd name="connsiteX6" fmla="*/ 1834862 w 2395104"/>
              <a:gd name="connsiteY6" fmla="*/ 40698 h 1772515"/>
              <a:gd name="connsiteX7" fmla="*/ 1834862 w 2395104"/>
              <a:gd name="connsiteY7" fmla="*/ 40698 h 1772515"/>
              <a:gd name="connsiteX8" fmla="*/ 1770784 w 2395104"/>
              <a:gd name="connsiteY8" fmla="*/ 0 h 1772515"/>
              <a:gd name="connsiteX9" fmla="*/ 1770784 w 2395104"/>
              <a:gd name="connsiteY9" fmla="*/ 0 h 1772515"/>
              <a:gd name="connsiteX10" fmla="*/ 84859 w 2395104"/>
              <a:gd name="connsiteY10" fmla="*/ 0 h 1772515"/>
              <a:gd name="connsiteX11" fmla="*/ 84859 w 2395104"/>
              <a:gd name="connsiteY11" fmla="*/ 0 h 1772515"/>
              <a:gd name="connsiteX12" fmla="*/ 866 w 2395104"/>
              <a:gd name="connsiteY12" fmla="*/ 122959 h 1772515"/>
              <a:gd name="connsiteX13" fmla="*/ 25111 w 2395104"/>
              <a:gd name="connsiteY13" fmla="*/ 207818 h 1772515"/>
              <a:gd name="connsiteX14" fmla="*/ 25111 w 2395104"/>
              <a:gd name="connsiteY14" fmla="*/ 207818 h 1772515"/>
              <a:gd name="connsiteX15" fmla="*/ 25977 w 2395104"/>
              <a:gd name="connsiteY15" fmla="*/ 209550 h 1772515"/>
              <a:gd name="connsiteX16" fmla="*/ 26843 w 2395104"/>
              <a:gd name="connsiteY16" fmla="*/ 210416 h 1772515"/>
              <a:gd name="connsiteX17" fmla="*/ 442480 w 2395104"/>
              <a:gd name="connsiteY17" fmla="*/ 800100 h 1772515"/>
              <a:gd name="connsiteX18" fmla="*/ 467591 w 2395104"/>
              <a:gd name="connsiteY18" fmla="*/ 886691 h 1772515"/>
              <a:gd name="connsiteX19" fmla="*/ 442480 w 2395104"/>
              <a:gd name="connsiteY19" fmla="*/ 973282 h 1772515"/>
              <a:gd name="connsiteX20" fmla="*/ 26843 w 2395104"/>
              <a:gd name="connsiteY20" fmla="*/ 1561234 h 1772515"/>
              <a:gd name="connsiteX21" fmla="*/ 26843 w 2395104"/>
              <a:gd name="connsiteY21" fmla="*/ 1561234 h 1772515"/>
              <a:gd name="connsiteX22" fmla="*/ 0 w 2395104"/>
              <a:gd name="connsiteY22" fmla="*/ 1649557 h 1772515"/>
              <a:gd name="connsiteX23" fmla="*/ 83993 w 2395104"/>
              <a:gd name="connsiteY23" fmla="*/ 1772516 h 1772515"/>
              <a:gd name="connsiteX24" fmla="*/ 83993 w 2395104"/>
              <a:gd name="connsiteY24" fmla="*/ 1772516 h 1772515"/>
              <a:gd name="connsiteX25" fmla="*/ 1769052 w 2395104"/>
              <a:gd name="connsiteY25" fmla="*/ 1772516 h 1772515"/>
              <a:gd name="connsiteX26" fmla="*/ 1769052 w 2395104"/>
              <a:gd name="connsiteY26" fmla="*/ 1772516 h 1772515"/>
              <a:gd name="connsiteX27" fmla="*/ 1828800 w 2395104"/>
              <a:gd name="connsiteY27" fmla="*/ 1738745 h 1772515"/>
              <a:gd name="connsiteX28" fmla="*/ 1828800 w 2395104"/>
              <a:gd name="connsiteY28" fmla="*/ 1738745 h 1772515"/>
              <a:gd name="connsiteX29" fmla="*/ 1830532 w 2395104"/>
              <a:gd name="connsiteY29" fmla="*/ 1737013 h 1772515"/>
              <a:gd name="connsiteX30" fmla="*/ 1830532 w 2395104"/>
              <a:gd name="connsiteY30" fmla="*/ 1737013 h 1772515"/>
              <a:gd name="connsiteX31" fmla="*/ 2369993 w 2395104"/>
              <a:gd name="connsiteY31" fmla="*/ 972416 h 1772515"/>
              <a:gd name="connsiteX32" fmla="*/ 2369993 w 2395104"/>
              <a:gd name="connsiteY32" fmla="*/ 972416 h 1772515"/>
              <a:gd name="connsiteX33" fmla="*/ 2369993 w 2395104"/>
              <a:gd name="connsiteY33" fmla="*/ 972416 h 1772515"/>
              <a:gd name="connsiteX34" fmla="*/ 2369993 w 2395104"/>
              <a:gd name="connsiteY34" fmla="*/ 972416 h 177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395104" h="1772515">
                <a:moveTo>
                  <a:pt x="2369993" y="972416"/>
                </a:moveTo>
                <a:cubicBezTo>
                  <a:pt x="2385580" y="949902"/>
                  <a:pt x="2395105" y="919595"/>
                  <a:pt x="2395105" y="885825"/>
                </a:cubicBezTo>
                <a:cubicBezTo>
                  <a:pt x="2395105" y="852055"/>
                  <a:pt x="2385580" y="821748"/>
                  <a:pt x="2369993" y="799234"/>
                </a:cubicBezTo>
                <a:lnTo>
                  <a:pt x="2369993" y="799234"/>
                </a:lnTo>
                <a:lnTo>
                  <a:pt x="2369993" y="799234"/>
                </a:lnTo>
                <a:cubicBezTo>
                  <a:pt x="2369993" y="799234"/>
                  <a:pt x="2369993" y="799234"/>
                  <a:pt x="2369993" y="799234"/>
                </a:cubicBezTo>
                <a:lnTo>
                  <a:pt x="1834862" y="40698"/>
                </a:lnTo>
                <a:lnTo>
                  <a:pt x="1834862" y="40698"/>
                </a:lnTo>
                <a:cubicBezTo>
                  <a:pt x="1819275" y="15586"/>
                  <a:pt x="1795896" y="0"/>
                  <a:pt x="1770784" y="0"/>
                </a:cubicBezTo>
                <a:lnTo>
                  <a:pt x="1770784" y="0"/>
                </a:lnTo>
                <a:lnTo>
                  <a:pt x="84859" y="0"/>
                </a:lnTo>
                <a:lnTo>
                  <a:pt x="84859" y="0"/>
                </a:lnTo>
                <a:cubicBezTo>
                  <a:pt x="38100" y="1732"/>
                  <a:pt x="866" y="56284"/>
                  <a:pt x="866" y="122959"/>
                </a:cubicBezTo>
                <a:cubicBezTo>
                  <a:pt x="866" y="155864"/>
                  <a:pt x="10391" y="186170"/>
                  <a:pt x="25111" y="207818"/>
                </a:cubicBezTo>
                <a:lnTo>
                  <a:pt x="25111" y="207818"/>
                </a:lnTo>
                <a:lnTo>
                  <a:pt x="25977" y="209550"/>
                </a:lnTo>
                <a:cubicBezTo>
                  <a:pt x="25977" y="209550"/>
                  <a:pt x="25977" y="209550"/>
                  <a:pt x="26843" y="210416"/>
                </a:cubicBezTo>
                <a:lnTo>
                  <a:pt x="442480" y="800100"/>
                </a:lnTo>
                <a:cubicBezTo>
                  <a:pt x="458066" y="822614"/>
                  <a:pt x="467591" y="852920"/>
                  <a:pt x="467591" y="886691"/>
                </a:cubicBezTo>
                <a:cubicBezTo>
                  <a:pt x="467591" y="920461"/>
                  <a:pt x="458066" y="951634"/>
                  <a:pt x="442480" y="973282"/>
                </a:cubicBezTo>
                <a:lnTo>
                  <a:pt x="26843" y="1561234"/>
                </a:lnTo>
                <a:lnTo>
                  <a:pt x="26843" y="1561234"/>
                </a:lnTo>
                <a:cubicBezTo>
                  <a:pt x="10391" y="1583748"/>
                  <a:pt x="0" y="1614921"/>
                  <a:pt x="0" y="1649557"/>
                </a:cubicBezTo>
                <a:cubicBezTo>
                  <a:pt x="0" y="1716232"/>
                  <a:pt x="37234" y="1770784"/>
                  <a:pt x="83993" y="1772516"/>
                </a:cubicBezTo>
                <a:lnTo>
                  <a:pt x="83993" y="1772516"/>
                </a:lnTo>
                <a:lnTo>
                  <a:pt x="1769052" y="1772516"/>
                </a:lnTo>
                <a:lnTo>
                  <a:pt x="1769052" y="1772516"/>
                </a:lnTo>
                <a:cubicBezTo>
                  <a:pt x="1792432" y="1772516"/>
                  <a:pt x="1813214" y="1759527"/>
                  <a:pt x="1828800" y="1738745"/>
                </a:cubicBezTo>
                <a:lnTo>
                  <a:pt x="1828800" y="1738745"/>
                </a:lnTo>
                <a:lnTo>
                  <a:pt x="1830532" y="1737013"/>
                </a:lnTo>
                <a:cubicBezTo>
                  <a:pt x="1830532" y="1737013"/>
                  <a:pt x="1830532" y="1737013"/>
                  <a:pt x="1830532" y="1737013"/>
                </a:cubicBezTo>
                <a:lnTo>
                  <a:pt x="2369993" y="972416"/>
                </a:lnTo>
                <a:cubicBezTo>
                  <a:pt x="2369127" y="973282"/>
                  <a:pt x="2369127" y="973282"/>
                  <a:pt x="2369993" y="972416"/>
                </a:cubicBezTo>
                <a:lnTo>
                  <a:pt x="2369993" y="972416"/>
                </a:lnTo>
                <a:lnTo>
                  <a:pt x="2369993" y="972416"/>
                </a:lnTo>
                <a:close/>
              </a:path>
            </a:pathLst>
          </a:custGeom>
          <a:solidFill>
            <a:srgbClr val="95C11F"/>
          </a:solidFill>
          <a:ln w="8653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6" name="TextBox 38">
            <a:extLst>
              <a:ext uri="{FF2B5EF4-FFF2-40B4-BE49-F238E27FC236}">
                <a16:creationId xmlns:a16="http://schemas.microsoft.com/office/drawing/2014/main" id="{7861796D-A2B4-7104-206D-FE70DBA347FA}"/>
              </a:ext>
            </a:extLst>
          </p:cNvPr>
          <p:cNvSpPr txBox="1"/>
          <p:nvPr/>
        </p:nvSpPr>
        <p:spPr>
          <a:xfrm>
            <a:off x="4271678" y="946630"/>
            <a:ext cx="14290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2030–2035</a:t>
            </a:r>
          </a:p>
        </p:txBody>
      </p:sp>
      <p:sp>
        <p:nvSpPr>
          <p:cNvPr id="297" name="TextBox 39">
            <a:extLst>
              <a:ext uri="{FF2B5EF4-FFF2-40B4-BE49-F238E27FC236}">
                <a16:creationId xmlns:a16="http://schemas.microsoft.com/office/drawing/2014/main" id="{06AEFB22-BF5F-3E86-6558-728B6762C5FD}"/>
              </a:ext>
            </a:extLst>
          </p:cNvPr>
          <p:cNvSpPr txBox="1"/>
          <p:nvPr/>
        </p:nvSpPr>
        <p:spPr>
          <a:xfrm>
            <a:off x="4271678" y="1114830"/>
            <a:ext cx="1135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Connect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&amp; Integrate</a:t>
            </a:r>
          </a:p>
        </p:txBody>
      </p:sp>
      <p:sp>
        <p:nvSpPr>
          <p:cNvPr id="298" name="TextBox 40">
            <a:extLst>
              <a:ext uri="{FF2B5EF4-FFF2-40B4-BE49-F238E27FC236}">
                <a16:creationId xmlns:a16="http://schemas.microsoft.com/office/drawing/2014/main" id="{C0E4B833-C454-16D9-14AB-41E841868A6C}"/>
              </a:ext>
            </a:extLst>
          </p:cNvPr>
          <p:cNvSpPr txBox="1"/>
          <p:nvPr/>
        </p:nvSpPr>
        <p:spPr>
          <a:xfrm>
            <a:off x="4233931" y="1495032"/>
            <a:ext cx="1623877" cy="4197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Arial Narrow" panose="020B0604020202020204" pitchFamily="34" charset="0"/>
              </a:rPr>
              <a:t>Diverse, Equitable,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Arial Narrow" panose="020B0604020202020204" pitchFamily="34" charset="0"/>
              </a:rPr>
              <a:t>Predictive</a:t>
            </a:r>
          </a:p>
        </p:txBody>
      </p:sp>
      <p:sp>
        <p:nvSpPr>
          <p:cNvPr id="299" name="Graphic 11" descr="Teal arrow box area for 2035-2040.">
            <a:extLst>
              <a:ext uri="{FF2B5EF4-FFF2-40B4-BE49-F238E27FC236}">
                <a16:creationId xmlns:a16="http://schemas.microsoft.com/office/drawing/2014/main" id="{8607921D-6398-7563-D061-E4EE82E95134}"/>
              </a:ext>
            </a:extLst>
          </p:cNvPr>
          <p:cNvSpPr/>
          <p:nvPr/>
        </p:nvSpPr>
        <p:spPr>
          <a:xfrm>
            <a:off x="5523448" y="982841"/>
            <a:ext cx="1710079" cy="883654"/>
          </a:xfrm>
          <a:custGeom>
            <a:avLst/>
            <a:gdLst>
              <a:gd name="connsiteX0" fmla="*/ 2369993 w 2395104"/>
              <a:gd name="connsiteY0" fmla="*/ 972416 h 1772515"/>
              <a:gd name="connsiteX1" fmla="*/ 2395105 w 2395104"/>
              <a:gd name="connsiteY1" fmla="*/ 885825 h 1772515"/>
              <a:gd name="connsiteX2" fmla="*/ 2369993 w 2395104"/>
              <a:gd name="connsiteY2" fmla="*/ 799234 h 1772515"/>
              <a:gd name="connsiteX3" fmla="*/ 2369993 w 2395104"/>
              <a:gd name="connsiteY3" fmla="*/ 799234 h 1772515"/>
              <a:gd name="connsiteX4" fmla="*/ 2369993 w 2395104"/>
              <a:gd name="connsiteY4" fmla="*/ 799234 h 1772515"/>
              <a:gd name="connsiteX5" fmla="*/ 2369993 w 2395104"/>
              <a:gd name="connsiteY5" fmla="*/ 799234 h 1772515"/>
              <a:gd name="connsiteX6" fmla="*/ 1834862 w 2395104"/>
              <a:gd name="connsiteY6" fmla="*/ 40698 h 1772515"/>
              <a:gd name="connsiteX7" fmla="*/ 1834862 w 2395104"/>
              <a:gd name="connsiteY7" fmla="*/ 40698 h 1772515"/>
              <a:gd name="connsiteX8" fmla="*/ 1770784 w 2395104"/>
              <a:gd name="connsiteY8" fmla="*/ 0 h 1772515"/>
              <a:gd name="connsiteX9" fmla="*/ 1770784 w 2395104"/>
              <a:gd name="connsiteY9" fmla="*/ 0 h 1772515"/>
              <a:gd name="connsiteX10" fmla="*/ 84859 w 2395104"/>
              <a:gd name="connsiteY10" fmla="*/ 0 h 1772515"/>
              <a:gd name="connsiteX11" fmla="*/ 84859 w 2395104"/>
              <a:gd name="connsiteY11" fmla="*/ 0 h 1772515"/>
              <a:gd name="connsiteX12" fmla="*/ 866 w 2395104"/>
              <a:gd name="connsiteY12" fmla="*/ 122959 h 1772515"/>
              <a:gd name="connsiteX13" fmla="*/ 25111 w 2395104"/>
              <a:gd name="connsiteY13" fmla="*/ 207818 h 1772515"/>
              <a:gd name="connsiteX14" fmla="*/ 25111 w 2395104"/>
              <a:gd name="connsiteY14" fmla="*/ 207818 h 1772515"/>
              <a:gd name="connsiteX15" fmla="*/ 25977 w 2395104"/>
              <a:gd name="connsiteY15" fmla="*/ 209550 h 1772515"/>
              <a:gd name="connsiteX16" fmla="*/ 26843 w 2395104"/>
              <a:gd name="connsiteY16" fmla="*/ 210416 h 1772515"/>
              <a:gd name="connsiteX17" fmla="*/ 442480 w 2395104"/>
              <a:gd name="connsiteY17" fmla="*/ 800100 h 1772515"/>
              <a:gd name="connsiteX18" fmla="*/ 467591 w 2395104"/>
              <a:gd name="connsiteY18" fmla="*/ 886691 h 1772515"/>
              <a:gd name="connsiteX19" fmla="*/ 442480 w 2395104"/>
              <a:gd name="connsiteY19" fmla="*/ 973282 h 1772515"/>
              <a:gd name="connsiteX20" fmla="*/ 26843 w 2395104"/>
              <a:gd name="connsiteY20" fmla="*/ 1561234 h 1772515"/>
              <a:gd name="connsiteX21" fmla="*/ 26843 w 2395104"/>
              <a:gd name="connsiteY21" fmla="*/ 1561234 h 1772515"/>
              <a:gd name="connsiteX22" fmla="*/ 0 w 2395104"/>
              <a:gd name="connsiteY22" fmla="*/ 1649557 h 1772515"/>
              <a:gd name="connsiteX23" fmla="*/ 83993 w 2395104"/>
              <a:gd name="connsiteY23" fmla="*/ 1772516 h 1772515"/>
              <a:gd name="connsiteX24" fmla="*/ 83993 w 2395104"/>
              <a:gd name="connsiteY24" fmla="*/ 1772516 h 1772515"/>
              <a:gd name="connsiteX25" fmla="*/ 1769052 w 2395104"/>
              <a:gd name="connsiteY25" fmla="*/ 1772516 h 1772515"/>
              <a:gd name="connsiteX26" fmla="*/ 1769052 w 2395104"/>
              <a:gd name="connsiteY26" fmla="*/ 1772516 h 1772515"/>
              <a:gd name="connsiteX27" fmla="*/ 1828800 w 2395104"/>
              <a:gd name="connsiteY27" fmla="*/ 1738745 h 1772515"/>
              <a:gd name="connsiteX28" fmla="*/ 1828800 w 2395104"/>
              <a:gd name="connsiteY28" fmla="*/ 1738745 h 1772515"/>
              <a:gd name="connsiteX29" fmla="*/ 1830532 w 2395104"/>
              <a:gd name="connsiteY29" fmla="*/ 1737013 h 1772515"/>
              <a:gd name="connsiteX30" fmla="*/ 1830532 w 2395104"/>
              <a:gd name="connsiteY30" fmla="*/ 1737013 h 1772515"/>
              <a:gd name="connsiteX31" fmla="*/ 2369993 w 2395104"/>
              <a:gd name="connsiteY31" fmla="*/ 972416 h 1772515"/>
              <a:gd name="connsiteX32" fmla="*/ 2369993 w 2395104"/>
              <a:gd name="connsiteY32" fmla="*/ 972416 h 1772515"/>
              <a:gd name="connsiteX33" fmla="*/ 2369993 w 2395104"/>
              <a:gd name="connsiteY33" fmla="*/ 972416 h 1772515"/>
              <a:gd name="connsiteX34" fmla="*/ 2369993 w 2395104"/>
              <a:gd name="connsiteY34" fmla="*/ 972416 h 177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395104" h="1772515">
                <a:moveTo>
                  <a:pt x="2369993" y="972416"/>
                </a:moveTo>
                <a:cubicBezTo>
                  <a:pt x="2385580" y="949902"/>
                  <a:pt x="2395105" y="919595"/>
                  <a:pt x="2395105" y="885825"/>
                </a:cubicBezTo>
                <a:cubicBezTo>
                  <a:pt x="2395105" y="852055"/>
                  <a:pt x="2385580" y="821748"/>
                  <a:pt x="2369993" y="799234"/>
                </a:cubicBezTo>
                <a:lnTo>
                  <a:pt x="2369993" y="799234"/>
                </a:lnTo>
                <a:lnTo>
                  <a:pt x="2369993" y="799234"/>
                </a:lnTo>
                <a:cubicBezTo>
                  <a:pt x="2369993" y="799234"/>
                  <a:pt x="2369993" y="799234"/>
                  <a:pt x="2369993" y="799234"/>
                </a:cubicBezTo>
                <a:lnTo>
                  <a:pt x="1834862" y="40698"/>
                </a:lnTo>
                <a:lnTo>
                  <a:pt x="1834862" y="40698"/>
                </a:lnTo>
                <a:cubicBezTo>
                  <a:pt x="1819275" y="15586"/>
                  <a:pt x="1795896" y="0"/>
                  <a:pt x="1770784" y="0"/>
                </a:cubicBezTo>
                <a:lnTo>
                  <a:pt x="1770784" y="0"/>
                </a:lnTo>
                <a:lnTo>
                  <a:pt x="84859" y="0"/>
                </a:lnTo>
                <a:lnTo>
                  <a:pt x="84859" y="0"/>
                </a:lnTo>
                <a:cubicBezTo>
                  <a:pt x="38100" y="1732"/>
                  <a:pt x="866" y="56284"/>
                  <a:pt x="866" y="122959"/>
                </a:cubicBezTo>
                <a:cubicBezTo>
                  <a:pt x="866" y="155864"/>
                  <a:pt x="10391" y="186170"/>
                  <a:pt x="25111" y="207818"/>
                </a:cubicBezTo>
                <a:lnTo>
                  <a:pt x="25111" y="207818"/>
                </a:lnTo>
                <a:lnTo>
                  <a:pt x="25977" y="209550"/>
                </a:lnTo>
                <a:cubicBezTo>
                  <a:pt x="25977" y="209550"/>
                  <a:pt x="25977" y="209550"/>
                  <a:pt x="26843" y="210416"/>
                </a:cubicBezTo>
                <a:lnTo>
                  <a:pt x="442480" y="800100"/>
                </a:lnTo>
                <a:cubicBezTo>
                  <a:pt x="458066" y="822614"/>
                  <a:pt x="467591" y="852920"/>
                  <a:pt x="467591" y="886691"/>
                </a:cubicBezTo>
                <a:cubicBezTo>
                  <a:pt x="467591" y="920461"/>
                  <a:pt x="458066" y="951634"/>
                  <a:pt x="442480" y="973282"/>
                </a:cubicBezTo>
                <a:lnTo>
                  <a:pt x="26843" y="1561234"/>
                </a:lnTo>
                <a:lnTo>
                  <a:pt x="26843" y="1561234"/>
                </a:lnTo>
                <a:cubicBezTo>
                  <a:pt x="10391" y="1583748"/>
                  <a:pt x="0" y="1614921"/>
                  <a:pt x="0" y="1649557"/>
                </a:cubicBezTo>
                <a:cubicBezTo>
                  <a:pt x="0" y="1716232"/>
                  <a:pt x="37234" y="1770784"/>
                  <a:pt x="83993" y="1772516"/>
                </a:cubicBezTo>
                <a:lnTo>
                  <a:pt x="83993" y="1772516"/>
                </a:lnTo>
                <a:lnTo>
                  <a:pt x="1769052" y="1772516"/>
                </a:lnTo>
                <a:lnTo>
                  <a:pt x="1769052" y="1772516"/>
                </a:lnTo>
                <a:cubicBezTo>
                  <a:pt x="1792432" y="1772516"/>
                  <a:pt x="1813214" y="1759527"/>
                  <a:pt x="1828800" y="1738745"/>
                </a:cubicBezTo>
                <a:lnTo>
                  <a:pt x="1828800" y="1738745"/>
                </a:lnTo>
                <a:lnTo>
                  <a:pt x="1830532" y="1737013"/>
                </a:lnTo>
                <a:cubicBezTo>
                  <a:pt x="1830532" y="1737013"/>
                  <a:pt x="1830532" y="1737013"/>
                  <a:pt x="1830532" y="1737013"/>
                </a:cubicBezTo>
                <a:lnTo>
                  <a:pt x="2369993" y="972416"/>
                </a:lnTo>
                <a:cubicBezTo>
                  <a:pt x="2369127" y="973282"/>
                  <a:pt x="2369127" y="973282"/>
                  <a:pt x="2369993" y="972416"/>
                </a:cubicBezTo>
                <a:lnTo>
                  <a:pt x="2369993" y="972416"/>
                </a:lnTo>
                <a:lnTo>
                  <a:pt x="2369993" y="972416"/>
                </a:lnTo>
                <a:close/>
              </a:path>
            </a:pathLst>
          </a:custGeom>
          <a:solidFill>
            <a:srgbClr val="00A19A"/>
          </a:solidFill>
          <a:ln w="8653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0" name="TextBox 42">
            <a:extLst>
              <a:ext uri="{FF2B5EF4-FFF2-40B4-BE49-F238E27FC236}">
                <a16:creationId xmlns:a16="http://schemas.microsoft.com/office/drawing/2014/main" id="{24E74AFD-25A2-9059-F9E4-F9CCDC579F28}"/>
              </a:ext>
            </a:extLst>
          </p:cNvPr>
          <p:cNvSpPr txBox="1"/>
          <p:nvPr/>
        </p:nvSpPr>
        <p:spPr>
          <a:xfrm>
            <a:off x="5868797" y="946630"/>
            <a:ext cx="14290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2035–2040</a:t>
            </a:r>
          </a:p>
        </p:txBody>
      </p:sp>
      <p:sp>
        <p:nvSpPr>
          <p:cNvPr id="301" name="TextBox 43">
            <a:extLst>
              <a:ext uri="{FF2B5EF4-FFF2-40B4-BE49-F238E27FC236}">
                <a16:creationId xmlns:a16="http://schemas.microsoft.com/office/drawing/2014/main" id="{900FA02B-8464-13DA-1F09-BFA138D6E032}"/>
              </a:ext>
            </a:extLst>
          </p:cNvPr>
          <p:cNvSpPr txBox="1"/>
          <p:nvPr/>
        </p:nvSpPr>
        <p:spPr>
          <a:xfrm>
            <a:off x="5868796" y="1114830"/>
            <a:ext cx="1179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Inform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&amp; Empower</a:t>
            </a:r>
          </a:p>
        </p:txBody>
      </p:sp>
      <p:sp>
        <p:nvSpPr>
          <p:cNvPr id="302" name="TextBox 44">
            <a:extLst>
              <a:ext uri="{FF2B5EF4-FFF2-40B4-BE49-F238E27FC236}">
                <a16:creationId xmlns:a16="http://schemas.microsoft.com/office/drawing/2014/main" id="{D654B5B4-8A2D-A2F5-AF8A-8148F478B5DC}"/>
              </a:ext>
            </a:extLst>
          </p:cNvPr>
          <p:cNvSpPr txBox="1"/>
          <p:nvPr/>
        </p:nvSpPr>
        <p:spPr>
          <a:xfrm>
            <a:off x="5772334" y="1495032"/>
            <a:ext cx="1623877" cy="4197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Arial Narrow" panose="020B0604020202020204" pitchFamily="34" charset="0"/>
              </a:rPr>
              <a:t>Scalable, Cooperative,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Arial Narrow" panose="020B0604020202020204" pitchFamily="34" charset="0"/>
              </a:rPr>
              <a:t>Distributed</a:t>
            </a:r>
          </a:p>
        </p:txBody>
      </p:sp>
      <p:sp>
        <p:nvSpPr>
          <p:cNvPr id="303" name="Graphic 11" descr="Sky blue arrow box area for 2040-2045.">
            <a:extLst>
              <a:ext uri="{FF2B5EF4-FFF2-40B4-BE49-F238E27FC236}">
                <a16:creationId xmlns:a16="http://schemas.microsoft.com/office/drawing/2014/main" id="{72E925BA-85B1-73A2-93C1-553291CAB207}"/>
              </a:ext>
            </a:extLst>
          </p:cNvPr>
          <p:cNvSpPr/>
          <p:nvPr/>
        </p:nvSpPr>
        <p:spPr>
          <a:xfrm>
            <a:off x="7141522" y="982841"/>
            <a:ext cx="1710079" cy="883654"/>
          </a:xfrm>
          <a:custGeom>
            <a:avLst/>
            <a:gdLst>
              <a:gd name="connsiteX0" fmla="*/ 2369993 w 2395104"/>
              <a:gd name="connsiteY0" fmla="*/ 972416 h 1772515"/>
              <a:gd name="connsiteX1" fmla="*/ 2395105 w 2395104"/>
              <a:gd name="connsiteY1" fmla="*/ 885825 h 1772515"/>
              <a:gd name="connsiteX2" fmla="*/ 2369993 w 2395104"/>
              <a:gd name="connsiteY2" fmla="*/ 799234 h 1772515"/>
              <a:gd name="connsiteX3" fmla="*/ 2369993 w 2395104"/>
              <a:gd name="connsiteY3" fmla="*/ 799234 h 1772515"/>
              <a:gd name="connsiteX4" fmla="*/ 2369993 w 2395104"/>
              <a:gd name="connsiteY4" fmla="*/ 799234 h 1772515"/>
              <a:gd name="connsiteX5" fmla="*/ 2369993 w 2395104"/>
              <a:gd name="connsiteY5" fmla="*/ 799234 h 1772515"/>
              <a:gd name="connsiteX6" fmla="*/ 1834862 w 2395104"/>
              <a:gd name="connsiteY6" fmla="*/ 40698 h 1772515"/>
              <a:gd name="connsiteX7" fmla="*/ 1834862 w 2395104"/>
              <a:gd name="connsiteY7" fmla="*/ 40698 h 1772515"/>
              <a:gd name="connsiteX8" fmla="*/ 1770784 w 2395104"/>
              <a:gd name="connsiteY8" fmla="*/ 0 h 1772515"/>
              <a:gd name="connsiteX9" fmla="*/ 1770784 w 2395104"/>
              <a:gd name="connsiteY9" fmla="*/ 0 h 1772515"/>
              <a:gd name="connsiteX10" fmla="*/ 84859 w 2395104"/>
              <a:gd name="connsiteY10" fmla="*/ 0 h 1772515"/>
              <a:gd name="connsiteX11" fmla="*/ 84859 w 2395104"/>
              <a:gd name="connsiteY11" fmla="*/ 0 h 1772515"/>
              <a:gd name="connsiteX12" fmla="*/ 866 w 2395104"/>
              <a:gd name="connsiteY12" fmla="*/ 122959 h 1772515"/>
              <a:gd name="connsiteX13" fmla="*/ 25111 w 2395104"/>
              <a:gd name="connsiteY13" fmla="*/ 207818 h 1772515"/>
              <a:gd name="connsiteX14" fmla="*/ 25111 w 2395104"/>
              <a:gd name="connsiteY14" fmla="*/ 207818 h 1772515"/>
              <a:gd name="connsiteX15" fmla="*/ 25977 w 2395104"/>
              <a:gd name="connsiteY15" fmla="*/ 209550 h 1772515"/>
              <a:gd name="connsiteX16" fmla="*/ 26843 w 2395104"/>
              <a:gd name="connsiteY16" fmla="*/ 210416 h 1772515"/>
              <a:gd name="connsiteX17" fmla="*/ 442480 w 2395104"/>
              <a:gd name="connsiteY17" fmla="*/ 800100 h 1772515"/>
              <a:gd name="connsiteX18" fmla="*/ 467591 w 2395104"/>
              <a:gd name="connsiteY18" fmla="*/ 886691 h 1772515"/>
              <a:gd name="connsiteX19" fmla="*/ 442480 w 2395104"/>
              <a:gd name="connsiteY19" fmla="*/ 973282 h 1772515"/>
              <a:gd name="connsiteX20" fmla="*/ 26843 w 2395104"/>
              <a:gd name="connsiteY20" fmla="*/ 1561234 h 1772515"/>
              <a:gd name="connsiteX21" fmla="*/ 26843 w 2395104"/>
              <a:gd name="connsiteY21" fmla="*/ 1561234 h 1772515"/>
              <a:gd name="connsiteX22" fmla="*/ 0 w 2395104"/>
              <a:gd name="connsiteY22" fmla="*/ 1649557 h 1772515"/>
              <a:gd name="connsiteX23" fmla="*/ 83993 w 2395104"/>
              <a:gd name="connsiteY23" fmla="*/ 1772516 h 1772515"/>
              <a:gd name="connsiteX24" fmla="*/ 83993 w 2395104"/>
              <a:gd name="connsiteY24" fmla="*/ 1772516 h 1772515"/>
              <a:gd name="connsiteX25" fmla="*/ 1769052 w 2395104"/>
              <a:gd name="connsiteY25" fmla="*/ 1772516 h 1772515"/>
              <a:gd name="connsiteX26" fmla="*/ 1769052 w 2395104"/>
              <a:gd name="connsiteY26" fmla="*/ 1772516 h 1772515"/>
              <a:gd name="connsiteX27" fmla="*/ 1828800 w 2395104"/>
              <a:gd name="connsiteY27" fmla="*/ 1738745 h 1772515"/>
              <a:gd name="connsiteX28" fmla="*/ 1828800 w 2395104"/>
              <a:gd name="connsiteY28" fmla="*/ 1738745 h 1772515"/>
              <a:gd name="connsiteX29" fmla="*/ 1830532 w 2395104"/>
              <a:gd name="connsiteY29" fmla="*/ 1737013 h 1772515"/>
              <a:gd name="connsiteX30" fmla="*/ 1830532 w 2395104"/>
              <a:gd name="connsiteY30" fmla="*/ 1737013 h 1772515"/>
              <a:gd name="connsiteX31" fmla="*/ 2369993 w 2395104"/>
              <a:gd name="connsiteY31" fmla="*/ 972416 h 1772515"/>
              <a:gd name="connsiteX32" fmla="*/ 2369993 w 2395104"/>
              <a:gd name="connsiteY32" fmla="*/ 972416 h 1772515"/>
              <a:gd name="connsiteX33" fmla="*/ 2369993 w 2395104"/>
              <a:gd name="connsiteY33" fmla="*/ 972416 h 1772515"/>
              <a:gd name="connsiteX34" fmla="*/ 2369993 w 2395104"/>
              <a:gd name="connsiteY34" fmla="*/ 972416 h 177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395104" h="1772515">
                <a:moveTo>
                  <a:pt x="2369993" y="972416"/>
                </a:moveTo>
                <a:cubicBezTo>
                  <a:pt x="2385580" y="949902"/>
                  <a:pt x="2395105" y="919595"/>
                  <a:pt x="2395105" y="885825"/>
                </a:cubicBezTo>
                <a:cubicBezTo>
                  <a:pt x="2395105" y="852055"/>
                  <a:pt x="2385580" y="821748"/>
                  <a:pt x="2369993" y="799234"/>
                </a:cubicBezTo>
                <a:lnTo>
                  <a:pt x="2369993" y="799234"/>
                </a:lnTo>
                <a:lnTo>
                  <a:pt x="2369993" y="799234"/>
                </a:lnTo>
                <a:cubicBezTo>
                  <a:pt x="2369993" y="799234"/>
                  <a:pt x="2369993" y="799234"/>
                  <a:pt x="2369993" y="799234"/>
                </a:cubicBezTo>
                <a:lnTo>
                  <a:pt x="1834862" y="40698"/>
                </a:lnTo>
                <a:lnTo>
                  <a:pt x="1834862" y="40698"/>
                </a:lnTo>
                <a:cubicBezTo>
                  <a:pt x="1819275" y="15586"/>
                  <a:pt x="1795896" y="0"/>
                  <a:pt x="1770784" y="0"/>
                </a:cubicBezTo>
                <a:lnTo>
                  <a:pt x="1770784" y="0"/>
                </a:lnTo>
                <a:lnTo>
                  <a:pt x="84859" y="0"/>
                </a:lnTo>
                <a:lnTo>
                  <a:pt x="84859" y="0"/>
                </a:lnTo>
                <a:cubicBezTo>
                  <a:pt x="38100" y="1732"/>
                  <a:pt x="866" y="56284"/>
                  <a:pt x="866" y="122959"/>
                </a:cubicBezTo>
                <a:cubicBezTo>
                  <a:pt x="866" y="155864"/>
                  <a:pt x="10391" y="186170"/>
                  <a:pt x="25111" y="207818"/>
                </a:cubicBezTo>
                <a:lnTo>
                  <a:pt x="25111" y="207818"/>
                </a:lnTo>
                <a:lnTo>
                  <a:pt x="25977" y="209550"/>
                </a:lnTo>
                <a:cubicBezTo>
                  <a:pt x="25977" y="209550"/>
                  <a:pt x="25977" y="209550"/>
                  <a:pt x="26843" y="210416"/>
                </a:cubicBezTo>
                <a:lnTo>
                  <a:pt x="442480" y="800100"/>
                </a:lnTo>
                <a:cubicBezTo>
                  <a:pt x="458066" y="822614"/>
                  <a:pt x="467591" y="852920"/>
                  <a:pt x="467591" y="886691"/>
                </a:cubicBezTo>
                <a:cubicBezTo>
                  <a:pt x="467591" y="920461"/>
                  <a:pt x="458066" y="951634"/>
                  <a:pt x="442480" y="973282"/>
                </a:cubicBezTo>
                <a:lnTo>
                  <a:pt x="26843" y="1561234"/>
                </a:lnTo>
                <a:lnTo>
                  <a:pt x="26843" y="1561234"/>
                </a:lnTo>
                <a:cubicBezTo>
                  <a:pt x="10391" y="1583748"/>
                  <a:pt x="0" y="1614921"/>
                  <a:pt x="0" y="1649557"/>
                </a:cubicBezTo>
                <a:cubicBezTo>
                  <a:pt x="0" y="1716232"/>
                  <a:pt x="37234" y="1770784"/>
                  <a:pt x="83993" y="1772516"/>
                </a:cubicBezTo>
                <a:lnTo>
                  <a:pt x="83993" y="1772516"/>
                </a:lnTo>
                <a:lnTo>
                  <a:pt x="1769052" y="1772516"/>
                </a:lnTo>
                <a:lnTo>
                  <a:pt x="1769052" y="1772516"/>
                </a:lnTo>
                <a:cubicBezTo>
                  <a:pt x="1792432" y="1772516"/>
                  <a:pt x="1813214" y="1759527"/>
                  <a:pt x="1828800" y="1738745"/>
                </a:cubicBezTo>
                <a:lnTo>
                  <a:pt x="1828800" y="1738745"/>
                </a:lnTo>
                <a:lnTo>
                  <a:pt x="1830532" y="1737013"/>
                </a:lnTo>
                <a:cubicBezTo>
                  <a:pt x="1830532" y="1737013"/>
                  <a:pt x="1830532" y="1737013"/>
                  <a:pt x="1830532" y="1737013"/>
                </a:cubicBezTo>
                <a:lnTo>
                  <a:pt x="2369993" y="972416"/>
                </a:lnTo>
                <a:cubicBezTo>
                  <a:pt x="2369127" y="973282"/>
                  <a:pt x="2369127" y="973282"/>
                  <a:pt x="2369993" y="972416"/>
                </a:cubicBezTo>
                <a:lnTo>
                  <a:pt x="2369993" y="972416"/>
                </a:lnTo>
                <a:lnTo>
                  <a:pt x="2369993" y="972416"/>
                </a:lnTo>
                <a:close/>
              </a:path>
            </a:pathLst>
          </a:custGeom>
          <a:solidFill>
            <a:srgbClr val="3BAAE0"/>
          </a:solidFill>
          <a:ln w="8653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4" name="TextBox 46">
            <a:extLst>
              <a:ext uri="{FF2B5EF4-FFF2-40B4-BE49-F238E27FC236}">
                <a16:creationId xmlns:a16="http://schemas.microsoft.com/office/drawing/2014/main" id="{A789536A-65DC-24D1-BD36-4F9BB9F41066}"/>
              </a:ext>
            </a:extLst>
          </p:cNvPr>
          <p:cNvSpPr txBox="1"/>
          <p:nvPr/>
        </p:nvSpPr>
        <p:spPr>
          <a:xfrm>
            <a:off x="7486871" y="946630"/>
            <a:ext cx="14290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2040–2045</a:t>
            </a:r>
          </a:p>
        </p:txBody>
      </p:sp>
      <p:sp>
        <p:nvSpPr>
          <p:cNvPr id="305" name="TextBox 47">
            <a:extLst>
              <a:ext uri="{FF2B5EF4-FFF2-40B4-BE49-F238E27FC236}">
                <a16:creationId xmlns:a16="http://schemas.microsoft.com/office/drawing/2014/main" id="{5E2396D9-7E69-3765-67E7-640A8F45FE8A}"/>
              </a:ext>
            </a:extLst>
          </p:cNvPr>
          <p:cNvSpPr txBox="1"/>
          <p:nvPr/>
        </p:nvSpPr>
        <p:spPr>
          <a:xfrm>
            <a:off x="7486871" y="1114830"/>
            <a:ext cx="1131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Optimize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&amp; Learn</a:t>
            </a:r>
          </a:p>
        </p:txBody>
      </p:sp>
      <p:sp>
        <p:nvSpPr>
          <p:cNvPr id="306" name="TextBox 48">
            <a:extLst>
              <a:ext uri="{FF2B5EF4-FFF2-40B4-BE49-F238E27FC236}">
                <a16:creationId xmlns:a16="http://schemas.microsoft.com/office/drawing/2014/main" id="{4A95659B-F5F1-EF10-31B5-85BB97F05D94}"/>
              </a:ext>
            </a:extLst>
          </p:cNvPr>
          <p:cNvSpPr txBox="1"/>
          <p:nvPr/>
        </p:nvSpPr>
        <p:spPr>
          <a:xfrm>
            <a:off x="7449124" y="1495032"/>
            <a:ext cx="1623877" cy="419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Adaptable, Flexible,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Resilient</a:t>
            </a:r>
          </a:p>
        </p:txBody>
      </p:sp>
      <p:sp>
        <p:nvSpPr>
          <p:cNvPr id="307" name="Graphic 11" descr="Dark blue arrow box area for 2045-2050.">
            <a:extLst>
              <a:ext uri="{FF2B5EF4-FFF2-40B4-BE49-F238E27FC236}">
                <a16:creationId xmlns:a16="http://schemas.microsoft.com/office/drawing/2014/main" id="{5C9A45AD-1AA2-B1BF-9501-C245FC61C399}"/>
              </a:ext>
            </a:extLst>
          </p:cNvPr>
          <p:cNvSpPr/>
          <p:nvPr/>
        </p:nvSpPr>
        <p:spPr>
          <a:xfrm>
            <a:off x="8709278" y="982841"/>
            <a:ext cx="1710079" cy="883654"/>
          </a:xfrm>
          <a:custGeom>
            <a:avLst/>
            <a:gdLst>
              <a:gd name="connsiteX0" fmla="*/ 2369993 w 2395104"/>
              <a:gd name="connsiteY0" fmla="*/ 972416 h 1772515"/>
              <a:gd name="connsiteX1" fmla="*/ 2395105 w 2395104"/>
              <a:gd name="connsiteY1" fmla="*/ 885825 h 1772515"/>
              <a:gd name="connsiteX2" fmla="*/ 2369993 w 2395104"/>
              <a:gd name="connsiteY2" fmla="*/ 799234 h 1772515"/>
              <a:gd name="connsiteX3" fmla="*/ 2369993 w 2395104"/>
              <a:gd name="connsiteY3" fmla="*/ 799234 h 1772515"/>
              <a:gd name="connsiteX4" fmla="*/ 2369993 w 2395104"/>
              <a:gd name="connsiteY4" fmla="*/ 799234 h 1772515"/>
              <a:gd name="connsiteX5" fmla="*/ 2369993 w 2395104"/>
              <a:gd name="connsiteY5" fmla="*/ 799234 h 1772515"/>
              <a:gd name="connsiteX6" fmla="*/ 1834862 w 2395104"/>
              <a:gd name="connsiteY6" fmla="*/ 40698 h 1772515"/>
              <a:gd name="connsiteX7" fmla="*/ 1834862 w 2395104"/>
              <a:gd name="connsiteY7" fmla="*/ 40698 h 1772515"/>
              <a:gd name="connsiteX8" fmla="*/ 1770784 w 2395104"/>
              <a:gd name="connsiteY8" fmla="*/ 0 h 1772515"/>
              <a:gd name="connsiteX9" fmla="*/ 1770784 w 2395104"/>
              <a:gd name="connsiteY9" fmla="*/ 0 h 1772515"/>
              <a:gd name="connsiteX10" fmla="*/ 84859 w 2395104"/>
              <a:gd name="connsiteY10" fmla="*/ 0 h 1772515"/>
              <a:gd name="connsiteX11" fmla="*/ 84859 w 2395104"/>
              <a:gd name="connsiteY11" fmla="*/ 0 h 1772515"/>
              <a:gd name="connsiteX12" fmla="*/ 866 w 2395104"/>
              <a:gd name="connsiteY12" fmla="*/ 122959 h 1772515"/>
              <a:gd name="connsiteX13" fmla="*/ 25111 w 2395104"/>
              <a:gd name="connsiteY13" fmla="*/ 207818 h 1772515"/>
              <a:gd name="connsiteX14" fmla="*/ 25111 w 2395104"/>
              <a:gd name="connsiteY14" fmla="*/ 207818 h 1772515"/>
              <a:gd name="connsiteX15" fmla="*/ 25977 w 2395104"/>
              <a:gd name="connsiteY15" fmla="*/ 209550 h 1772515"/>
              <a:gd name="connsiteX16" fmla="*/ 26843 w 2395104"/>
              <a:gd name="connsiteY16" fmla="*/ 210416 h 1772515"/>
              <a:gd name="connsiteX17" fmla="*/ 442480 w 2395104"/>
              <a:gd name="connsiteY17" fmla="*/ 800100 h 1772515"/>
              <a:gd name="connsiteX18" fmla="*/ 467591 w 2395104"/>
              <a:gd name="connsiteY18" fmla="*/ 886691 h 1772515"/>
              <a:gd name="connsiteX19" fmla="*/ 442480 w 2395104"/>
              <a:gd name="connsiteY19" fmla="*/ 973282 h 1772515"/>
              <a:gd name="connsiteX20" fmla="*/ 26843 w 2395104"/>
              <a:gd name="connsiteY20" fmla="*/ 1561234 h 1772515"/>
              <a:gd name="connsiteX21" fmla="*/ 26843 w 2395104"/>
              <a:gd name="connsiteY21" fmla="*/ 1561234 h 1772515"/>
              <a:gd name="connsiteX22" fmla="*/ 0 w 2395104"/>
              <a:gd name="connsiteY22" fmla="*/ 1649557 h 1772515"/>
              <a:gd name="connsiteX23" fmla="*/ 83993 w 2395104"/>
              <a:gd name="connsiteY23" fmla="*/ 1772516 h 1772515"/>
              <a:gd name="connsiteX24" fmla="*/ 83993 w 2395104"/>
              <a:gd name="connsiteY24" fmla="*/ 1772516 h 1772515"/>
              <a:gd name="connsiteX25" fmla="*/ 1769052 w 2395104"/>
              <a:gd name="connsiteY25" fmla="*/ 1772516 h 1772515"/>
              <a:gd name="connsiteX26" fmla="*/ 1769052 w 2395104"/>
              <a:gd name="connsiteY26" fmla="*/ 1772516 h 1772515"/>
              <a:gd name="connsiteX27" fmla="*/ 1828800 w 2395104"/>
              <a:gd name="connsiteY27" fmla="*/ 1738745 h 1772515"/>
              <a:gd name="connsiteX28" fmla="*/ 1828800 w 2395104"/>
              <a:gd name="connsiteY28" fmla="*/ 1738745 h 1772515"/>
              <a:gd name="connsiteX29" fmla="*/ 1830532 w 2395104"/>
              <a:gd name="connsiteY29" fmla="*/ 1737013 h 1772515"/>
              <a:gd name="connsiteX30" fmla="*/ 1830532 w 2395104"/>
              <a:gd name="connsiteY30" fmla="*/ 1737013 h 1772515"/>
              <a:gd name="connsiteX31" fmla="*/ 2369993 w 2395104"/>
              <a:gd name="connsiteY31" fmla="*/ 972416 h 1772515"/>
              <a:gd name="connsiteX32" fmla="*/ 2369993 w 2395104"/>
              <a:gd name="connsiteY32" fmla="*/ 972416 h 1772515"/>
              <a:gd name="connsiteX33" fmla="*/ 2369993 w 2395104"/>
              <a:gd name="connsiteY33" fmla="*/ 972416 h 1772515"/>
              <a:gd name="connsiteX34" fmla="*/ 2369993 w 2395104"/>
              <a:gd name="connsiteY34" fmla="*/ 972416 h 177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395104" h="1772515">
                <a:moveTo>
                  <a:pt x="2369993" y="972416"/>
                </a:moveTo>
                <a:cubicBezTo>
                  <a:pt x="2385580" y="949902"/>
                  <a:pt x="2395105" y="919595"/>
                  <a:pt x="2395105" y="885825"/>
                </a:cubicBezTo>
                <a:cubicBezTo>
                  <a:pt x="2395105" y="852055"/>
                  <a:pt x="2385580" y="821748"/>
                  <a:pt x="2369993" y="799234"/>
                </a:cubicBezTo>
                <a:lnTo>
                  <a:pt x="2369993" y="799234"/>
                </a:lnTo>
                <a:lnTo>
                  <a:pt x="2369993" y="799234"/>
                </a:lnTo>
                <a:cubicBezTo>
                  <a:pt x="2369993" y="799234"/>
                  <a:pt x="2369993" y="799234"/>
                  <a:pt x="2369993" y="799234"/>
                </a:cubicBezTo>
                <a:lnTo>
                  <a:pt x="1834862" y="40698"/>
                </a:lnTo>
                <a:lnTo>
                  <a:pt x="1834862" y="40698"/>
                </a:lnTo>
                <a:cubicBezTo>
                  <a:pt x="1819275" y="15586"/>
                  <a:pt x="1795896" y="0"/>
                  <a:pt x="1770784" y="0"/>
                </a:cubicBezTo>
                <a:lnTo>
                  <a:pt x="1770784" y="0"/>
                </a:lnTo>
                <a:lnTo>
                  <a:pt x="84859" y="0"/>
                </a:lnTo>
                <a:lnTo>
                  <a:pt x="84859" y="0"/>
                </a:lnTo>
                <a:cubicBezTo>
                  <a:pt x="38100" y="1732"/>
                  <a:pt x="866" y="56284"/>
                  <a:pt x="866" y="122959"/>
                </a:cubicBezTo>
                <a:cubicBezTo>
                  <a:pt x="866" y="155864"/>
                  <a:pt x="10391" y="186170"/>
                  <a:pt x="25111" y="207818"/>
                </a:cubicBezTo>
                <a:lnTo>
                  <a:pt x="25111" y="207818"/>
                </a:lnTo>
                <a:lnTo>
                  <a:pt x="25977" y="209550"/>
                </a:lnTo>
                <a:cubicBezTo>
                  <a:pt x="25977" y="209550"/>
                  <a:pt x="25977" y="209550"/>
                  <a:pt x="26843" y="210416"/>
                </a:cubicBezTo>
                <a:lnTo>
                  <a:pt x="442480" y="800100"/>
                </a:lnTo>
                <a:cubicBezTo>
                  <a:pt x="458066" y="822614"/>
                  <a:pt x="467591" y="852920"/>
                  <a:pt x="467591" y="886691"/>
                </a:cubicBezTo>
                <a:cubicBezTo>
                  <a:pt x="467591" y="920461"/>
                  <a:pt x="458066" y="951634"/>
                  <a:pt x="442480" y="973282"/>
                </a:cubicBezTo>
                <a:lnTo>
                  <a:pt x="26843" y="1561234"/>
                </a:lnTo>
                <a:lnTo>
                  <a:pt x="26843" y="1561234"/>
                </a:lnTo>
                <a:cubicBezTo>
                  <a:pt x="10391" y="1583748"/>
                  <a:pt x="0" y="1614921"/>
                  <a:pt x="0" y="1649557"/>
                </a:cubicBezTo>
                <a:cubicBezTo>
                  <a:pt x="0" y="1716232"/>
                  <a:pt x="37234" y="1770784"/>
                  <a:pt x="83993" y="1772516"/>
                </a:cubicBezTo>
                <a:lnTo>
                  <a:pt x="83993" y="1772516"/>
                </a:lnTo>
                <a:lnTo>
                  <a:pt x="1769052" y="1772516"/>
                </a:lnTo>
                <a:lnTo>
                  <a:pt x="1769052" y="1772516"/>
                </a:lnTo>
                <a:cubicBezTo>
                  <a:pt x="1792432" y="1772516"/>
                  <a:pt x="1813214" y="1759527"/>
                  <a:pt x="1828800" y="1738745"/>
                </a:cubicBezTo>
                <a:lnTo>
                  <a:pt x="1828800" y="1738745"/>
                </a:lnTo>
                <a:lnTo>
                  <a:pt x="1830532" y="1737013"/>
                </a:lnTo>
                <a:cubicBezTo>
                  <a:pt x="1830532" y="1737013"/>
                  <a:pt x="1830532" y="1737013"/>
                  <a:pt x="1830532" y="1737013"/>
                </a:cubicBezTo>
                <a:lnTo>
                  <a:pt x="2369993" y="972416"/>
                </a:lnTo>
                <a:cubicBezTo>
                  <a:pt x="2369127" y="973282"/>
                  <a:pt x="2369127" y="973282"/>
                  <a:pt x="2369993" y="972416"/>
                </a:cubicBezTo>
                <a:lnTo>
                  <a:pt x="2369993" y="972416"/>
                </a:lnTo>
                <a:lnTo>
                  <a:pt x="2369993" y="972416"/>
                </a:lnTo>
                <a:close/>
              </a:path>
            </a:pathLst>
          </a:custGeom>
          <a:solidFill>
            <a:srgbClr val="347AB9"/>
          </a:solidFill>
          <a:ln w="8653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8" name="TextBox 50">
            <a:extLst>
              <a:ext uri="{FF2B5EF4-FFF2-40B4-BE49-F238E27FC236}">
                <a16:creationId xmlns:a16="http://schemas.microsoft.com/office/drawing/2014/main" id="{89DF144F-6341-7B38-A508-EB8C0421234C}"/>
              </a:ext>
            </a:extLst>
          </p:cNvPr>
          <p:cNvSpPr txBox="1"/>
          <p:nvPr/>
        </p:nvSpPr>
        <p:spPr>
          <a:xfrm>
            <a:off x="9117994" y="946630"/>
            <a:ext cx="9958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2045–2050</a:t>
            </a:r>
          </a:p>
        </p:txBody>
      </p:sp>
      <p:sp>
        <p:nvSpPr>
          <p:cNvPr id="309" name="TextBox 51">
            <a:extLst>
              <a:ext uri="{FF2B5EF4-FFF2-40B4-BE49-F238E27FC236}">
                <a16:creationId xmlns:a16="http://schemas.microsoft.com/office/drawing/2014/main" id="{5FADB105-EB11-605B-0182-FECE3886E4D0}"/>
              </a:ext>
            </a:extLst>
          </p:cNvPr>
          <p:cNvSpPr txBox="1"/>
          <p:nvPr/>
        </p:nvSpPr>
        <p:spPr>
          <a:xfrm>
            <a:off x="9069101" y="1114830"/>
            <a:ext cx="1096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Achieve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Sky for All</a:t>
            </a:r>
          </a:p>
        </p:txBody>
      </p:sp>
      <p:sp>
        <p:nvSpPr>
          <p:cNvPr id="310" name="TextBox 52">
            <a:extLst>
              <a:ext uri="{FF2B5EF4-FFF2-40B4-BE49-F238E27FC236}">
                <a16:creationId xmlns:a16="http://schemas.microsoft.com/office/drawing/2014/main" id="{E6FB1351-506B-A9A4-358C-0A8CC3745D07}"/>
              </a:ext>
            </a:extLst>
          </p:cNvPr>
          <p:cNvSpPr txBox="1"/>
          <p:nvPr/>
        </p:nvSpPr>
        <p:spPr>
          <a:xfrm>
            <a:off x="9085141" y="1495031"/>
            <a:ext cx="1623877" cy="254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Highly Automated</a:t>
            </a:r>
          </a:p>
        </p:txBody>
      </p:sp>
      <p:pic>
        <p:nvPicPr>
          <p:cNvPr id="311" name="Picture 310">
            <a:extLst>
              <a:ext uri="{FF2B5EF4-FFF2-40B4-BE49-F238E27FC236}">
                <a16:creationId xmlns:a16="http://schemas.microsoft.com/office/drawing/2014/main" id="{4CC420CA-F6A8-11D2-8A49-05DE8C2EB9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3295" y="1955267"/>
            <a:ext cx="1722412" cy="302908"/>
          </a:xfrm>
          <a:prstGeom prst="rect">
            <a:avLst/>
          </a:prstGeom>
        </p:spPr>
      </p:pic>
      <p:sp>
        <p:nvSpPr>
          <p:cNvPr id="312" name="TextBox 55">
            <a:extLst>
              <a:ext uri="{FF2B5EF4-FFF2-40B4-BE49-F238E27FC236}">
                <a16:creationId xmlns:a16="http://schemas.microsoft.com/office/drawing/2014/main" id="{A6F22ECC-070E-EBB6-16BA-FDA70323E37B}"/>
              </a:ext>
            </a:extLst>
          </p:cNvPr>
          <p:cNvSpPr txBox="1"/>
          <p:nvPr/>
        </p:nvSpPr>
        <p:spPr>
          <a:xfrm>
            <a:off x="4711530" y="2908802"/>
            <a:ext cx="2834640" cy="664012"/>
          </a:xfrm>
          <a:prstGeom prst="roundRect">
            <a:avLst/>
          </a:prstGeom>
          <a:solidFill>
            <a:srgbClr val="FBBF15">
              <a:alpha val="70000"/>
            </a:srgb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Full dynamic TBO for conventional operations and automated operations primarily in xTM cooperative volumes</a:t>
            </a:r>
          </a:p>
        </p:txBody>
      </p:sp>
      <p:sp>
        <p:nvSpPr>
          <p:cNvPr id="313" name="TextBox 56">
            <a:extLst>
              <a:ext uri="{FF2B5EF4-FFF2-40B4-BE49-F238E27FC236}">
                <a16:creationId xmlns:a16="http://schemas.microsoft.com/office/drawing/2014/main" id="{33FC221D-3A2D-A6B2-3BAE-D455140395BC}"/>
              </a:ext>
            </a:extLst>
          </p:cNvPr>
          <p:cNvSpPr txBox="1"/>
          <p:nvPr/>
        </p:nvSpPr>
        <p:spPr>
          <a:xfrm>
            <a:off x="4711530" y="3603825"/>
            <a:ext cx="2834640" cy="640080"/>
          </a:xfrm>
          <a:prstGeom prst="roundRect">
            <a:avLst/>
          </a:prstGeom>
          <a:solidFill>
            <a:srgbClr val="7EAC50">
              <a:alpha val="70000"/>
            </a:srgb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Integrated information environment that provides a common operational picture</a:t>
            </a:r>
          </a:p>
        </p:txBody>
      </p:sp>
      <p:sp>
        <p:nvSpPr>
          <p:cNvPr id="314" name="TextBox 57">
            <a:extLst>
              <a:ext uri="{FF2B5EF4-FFF2-40B4-BE49-F238E27FC236}">
                <a16:creationId xmlns:a16="http://schemas.microsoft.com/office/drawing/2014/main" id="{68C0941C-4A0D-E2C4-75DC-05ADD8B8B7B6}"/>
              </a:ext>
            </a:extLst>
          </p:cNvPr>
          <p:cNvSpPr txBox="1"/>
          <p:nvPr/>
        </p:nvSpPr>
        <p:spPr>
          <a:xfrm>
            <a:off x="4711530" y="4298848"/>
            <a:ext cx="2834640" cy="640080"/>
          </a:xfrm>
          <a:prstGeom prst="roundRect">
            <a:avLst/>
          </a:prstGeom>
          <a:solidFill>
            <a:srgbClr val="75A2D7">
              <a:alpha val="70000"/>
            </a:srgb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Integrated safety management that leverages operational and performance data </a:t>
            </a:r>
          </a:p>
        </p:txBody>
      </p:sp>
      <p:sp>
        <p:nvSpPr>
          <p:cNvPr id="315" name="TextBox 58">
            <a:extLst>
              <a:ext uri="{FF2B5EF4-FFF2-40B4-BE49-F238E27FC236}">
                <a16:creationId xmlns:a16="http://schemas.microsoft.com/office/drawing/2014/main" id="{C8FDBEE4-282E-9B2C-5AAD-5A857E26DD00}"/>
              </a:ext>
            </a:extLst>
          </p:cNvPr>
          <p:cNvSpPr txBox="1"/>
          <p:nvPr/>
        </p:nvSpPr>
        <p:spPr>
          <a:xfrm>
            <a:off x="4711530" y="4993871"/>
            <a:ext cx="2834640" cy="640080"/>
          </a:xfrm>
          <a:prstGeom prst="roundRect">
            <a:avLst/>
          </a:prstGeom>
          <a:solidFill>
            <a:srgbClr val="E2823F">
              <a:alpha val="70000"/>
            </a:srgb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Performance-based regulations and standards</a:t>
            </a:r>
          </a:p>
        </p:txBody>
      </p:sp>
      <p:sp>
        <p:nvSpPr>
          <p:cNvPr id="316" name="TextBox 59">
            <a:extLst>
              <a:ext uri="{FF2B5EF4-FFF2-40B4-BE49-F238E27FC236}">
                <a16:creationId xmlns:a16="http://schemas.microsoft.com/office/drawing/2014/main" id="{C7AFC0B0-EBAD-1089-3F63-271752DEE91D}"/>
              </a:ext>
            </a:extLst>
          </p:cNvPr>
          <p:cNvSpPr txBox="1"/>
          <p:nvPr/>
        </p:nvSpPr>
        <p:spPr>
          <a:xfrm>
            <a:off x="4710561" y="2565949"/>
            <a:ext cx="20371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Info-Centric NAS</a:t>
            </a:r>
          </a:p>
        </p:txBody>
      </p:sp>
      <p:sp>
        <p:nvSpPr>
          <p:cNvPr id="317" name="Pentagon 316">
            <a:extLst>
              <a:ext uri="{FF2B5EF4-FFF2-40B4-BE49-F238E27FC236}">
                <a16:creationId xmlns:a16="http://schemas.microsoft.com/office/drawing/2014/main" id="{FAE53A75-17AE-9297-43F7-486BD44696F7}"/>
              </a:ext>
            </a:extLst>
          </p:cNvPr>
          <p:cNvSpPr/>
          <p:nvPr/>
        </p:nvSpPr>
        <p:spPr>
          <a:xfrm>
            <a:off x="2859535" y="6085339"/>
            <a:ext cx="2815952" cy="44505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Share and integrate digital  information</a:t>
            </a:r>
          </a:p>
        </p:txBody>
      </p:sp>
      <p:sp>
        <p:nvSpPr>
          <p:cNvPr id="318" name="Chevron 317">
            <a:extLst>
              <a:ext uri="{FF2B5EF4-FFF2-40B4-BE49-F238E27FC236}">
                <a16:creationId xmlns:a16="http://schemas.microsoft.com/office/drawing/2014/main" id="{2D1C30F0-F775-E31D-8A5B-7964094EAA11}"/>
              </a:ext>
            </a:extLst>
          </p:cNvPr>
          <p:cNvSpPr/>
          <p:nvPr/>
        </p:nvSpPr>
        <p:spPr>
          <a:xfrm>
            <a:off x="5579662" y="6085339"/>
            <a:ext cx="4284788" cy="439354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Leverage shared information for seamless autonomous operations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ED4688-00EC-4CCA-177A-1FB4EAE0E5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9817" y="126882"/>
            <a:ext cx="1441450" cy="71990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01EE9E-06DE-346D-0A0E-A1ADF7A5BE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84193-1486-D048-86A8-464E2C0AC4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C8B9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C8B9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16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17EC96C-1938-B78B-E25D-172B5D50C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374" y="257490"/>
            <a:ext cx="10112185" cy="393700"/>
          </a:xfrm>
        </p:spPr>
        <p:txBody>
          <a:bodyPr>
            <a:noAutofit/>
          </a:bodyPr>
          <a:lstStyle/>
          <a:p>
            <a:pPr algn="l"/>
            <a:r>
              <a:rPr lang="en-US" sz="3200">
                <a:solidFill>
                  <a:srgbClr val="002060"/>
                </a:solidFill>
                <a:latin typeface="Biome"/>
                <a:cs typeface="Biome"/>
              </a:rPr>
              <a:t>Updated ATM-X Project Structure</a:t>
            </a:r>
          </a:p>
        </p:txBody>
      </p:sp>
      <p:cxnSp>
        <p:nvCxnSpPr>
          <p:cNvPr id="40" name="Elbow Connector 43">
            <a:extLst>
              <a:ext uri="{FF2B5EF4-FFF2-40B4-BE49-F238E27FC236}">
                <a16:creationId xmlns:a16="http://schemas.microsoft.com/office/drawing/2014/main" id="{23CECF6A-AD2F-4565-9127-4DCAAE96FAB4}"/>
              </a:ext>
            </a:extLst>
          </p:cNvPr>
          <p:cNvCxnSpPr>
            <a:cxnSpLocks/>
            <a:stCxn id="44" idx="2"/>
            <a:endCxn id="49" idx="0"/>
          </p:cNvCxnSpPr>
          <p:nvPr/>
        </p:nvCxnSpPr>
        <p:spPr>
          <a:xfrm rot="16200000" flipH="1">
            <a:off x="7744111" y="1038232"/>
            <a:ext cx="966380" cy="3897343"/>
          </a:xfrm>
          <a:prstGeom prst="bentConnector3">
            <a:avLst>
              <a:gd name="adj1" fmla="val 50000"/>
            </a:avLst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30">
            <a:extLst>
              <a:ext uri="{FF2B5EF4-FFF2-40B4-BE49-F238E27FC236}">
                <a16:creationId xmlns:a16="http://schemas.microsoft.com/office/drawing/2014/main" id="{8C3297A5-5CB3-46E4-A877-7665E14A9B2D}"/>
              </a:ext>
            </a:extLst>
          </p:cNvPr>
          <p:cNvCxnSpPr>
            <a:cxnSpLocks/>
            <a:stCxn id="44" idx="2"/>
            <a:endCxn id="46" idx="0"/>
          </p:cNvCxnSpPr>
          <p:nvPr/>
        </p:nvCxnSpPr>
        <p:spPr>
          <a:xfrm rot="5400000">
            <a:off x="3990017" y="1181481"/>
            <a:ext cx="966381" cy="3610846"/>
          </a:xfrm>
          <a:prstGeom prst="bentConnector3">
            <a:avLst>
              <a:gd name="adj1" fmla="val 50000"/>
            </a:avLst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34">
            <a:extLst>
              <a:ext uri="{FF2B5EF4-FFF2-40B4-BE49-F238E27FC236}">
                <a16:creationId xmlns:a16="http://schemas.microsoft.com/office/drawing/2014/main" id="{9936FBF3-22C4-425E-BE7A-39042A697BDA}"/>
              </a:ext>
            </a:extLst>
          </p:cNvPr>
          <p:cNvCxnSpPr>
            <a:cxnSpLocks/>
            <a:stCxn id="44" idx="2"/>
            <a:endCxn id="47" idx="0"/>
          </p:cNvCxnSpPr>
          <p:nvPr/>
        </p:nvCxnSpPr>
        <p:spPr>
          <a:xfrm rot="5400000">
            <a:off x="5241382" y="2432846"/>
            <a:ext cx="966381" cy="1108117"/>
          </a:xfrm>
          <a:prstGeom prst="bentConnector3">
            <a:avLst>
              <a:gd name="adj1" fmla="val 50000"/>
            </a:avLst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39">
            <a:extLst>
              <a:ext uri="{FF2B5EF4-FFF2-40B4-BE49-F238E27FC236}">
                <a16:creationId xmlns:a16="http://schemas.microsoft.com/office/drawing/2014/main" id="{4669FBCD-10DB-43AB-B782-E84E9EB9C965}"/>
              </a:ext>
            </a:extLst>
          </p:cNvPr>
          <p:cNvCxnSpPr>
            <a:cxnSpLocks/>
            <a:stCxn id="44" idx="2"/>
            <a:endCxn id="48" idx="0"/>
          </p:cNvCxnSpPr>
          <p:nvPr/>
        </p:nvCxnSpPr>
        <p:spPr>
          <a:xfrm rot="16200000" flipH="1">
            <a:off x="6492746" y="2289597"/>
            <a:ext cx="966381" cy="1394613"/>
          </a:xfrm>
          <a:prstGeom prst="bentConnector3">
            <a:avLst>
              <a:gd name="adj1" fmla="val 50000"/>
            </a:avLst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1CC49096-9C77-4B17-9AF1-88339AB41966}"/>
              </a:ext>
            </a:extLst>
          </p:cNvPr>
          <p:cNvSpPr/>
          <p:nvPr/>
        </p:nvSpPr>
        <p:spPr>
          <a:xfrm>
            <a:off x="4862919" y="914400"/>
            <a:ext cx="2831422" cy="158931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Project Management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Project Manager: Shivanjli Sharma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Acting Deputy PM: Ken Freeman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DPM-T R&amp;D: Kurt Swieringa 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DPM-T T&amp;E: </a:t>
            </a:r>
            <a:r>
              <a:rPr lang="en-US" sz="1400">
                <a:solidFill>
                  <a:prstClr val="white"/>
                </a:solidFill>
                <a:latin typeface="Calibri"/>
              </a:rPr>
              <a:t>Wanessa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Priesmeyer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Project Coordinator: Teerah Sparks</a:t>
            </a:r>
          </a:p>
        </p:txBody>
      </p:sp>
      <p:sp>
        <p:nvSpPr>
          <p:cNvPr id="45" name="Rounded Rectangle 16">
            <a:extLst>
              <a:ext uri="{FF2B5EF4-FFF2-40B4-BE49-F238E27FC236}">
                <a16:creationId xmlns:a16="http://schemas.microsoft.com/office/drawing/2014/main" id="{F1C7116C-574D-4FA1-8095-E28D90521D39}"/>
              </a:ext>
            </a:extLst>
          </p:cNvPr>
          <p:cNvSpPr/>
          <p:nvPr/>
        </p:nvSpPr>
        <p:spPr>
          <a:xfrm>
            <a:off x="310853" y="2166015"/>
            <a:ext cx="2207391" cy="617006"/>
          </a:xfrm>
          <a:prstGeom prst="roundRect">
            <a:avLst/>
          </a:prstGeom>
          <a:solidFill>
            <a:srgbClr val="0070C0">
              <a:alpha val="70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Integrated Concepts &amp;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Interim Architecture (ICIA)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F74EEFC-390A-4B98-8425-309CC11A318B}"/>
              </a:ext>
            </a:extLst>
          </p:cNvPr>
          <p:cNvSpPr/>
          <p:nvPr/>
        </p:nvSpPr>
        <p:spPr>
          <a:xfrm>
            <a:off x="1564088" y="3470095"/>
            <a:ext cx="2207391" cy="1121797"/>
          </a:xfrm>
          <a:prstGeom prst="rect">
            <a:avLst/>
          </a:prstGeom>
          <a:solidFill>
            <a:srgbClr val="0070C0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Digital Information Platform (DIP)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6076DC2-4448-4E34-B828-BA47EC1D963B}"/>
              </a:ext>
            </a:extLst>
          </p:cNvPr>
          <p:cNvSpPr/>
          <p:nvPr/>
        </p:nvSpPr>
        <p:spPr>
          <a:xfrm>
            <a:off x="4066817" y="3470095"/>
            <a:ext cx="2207391" cy="1121797"/>
          </a:xfrm>
          <a:prstGeom prst="rect">
            <a:avLst/>
          </a:prstGeom>
          <a:solidFill>
            <a:srgbClr val="0070C0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UAS Traffic Management Beyond Visual Line of Sight (UTM BVLOS)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F03E8A9-BAFC-46E7-963D-00B4013330B8}"/>
              </a:ext>
            </a:extLst>
          </p:cNvPr>
          <p:cNvSpPr/>
          <p:nvPr/>
        </p:nvSpPr>
        <p:spPr>
          <a:xfrm>
            <a:off x="6569547" y="3470095"/>
            <a:ext cx="2207391" cy="1121797"/>
          </a:xfrm>
          <a:prstGeom prst="rect">
            <a:avLst/>
          </a:prstGeom>
          <a:solidFill>
            <a:srgbClr val="0070C0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Pathfinding for Autonomous Airspace and Vehicles (PAAV)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2C1A471-E830-4E4D-B3F5-B64203AAC6D2}"/>
              </a:ext>
            </a:extLst>
          </p:cNvPr>
          <p:cNvSpPr/>
          <p:nvPr/>
        </p:nvSpPr>
        <p:spPr>
          <a:xfrm>
            <a:off x="9072277" y="3470094"/>
            <a:ext cx="2207391" cy="1121797"/>
          </a:xfrm>
          <a:prstGeom prst="rect">
            <a:avLst/>
          </a:prstGeom>
          <a:solidFill>
            <a:srgbClr val="0070C0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NAS Exploratory Concepts &amp; Technologies (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NExCT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ounded Rectangle 29">
            <a:extLst>
              <a:ext uri="{FF2B5EF4-FFF2-40B4-BE49-F238E27FC236}">
                <a16:creationId xmlns:a16="http://schemas.microsoft.com/office/drawing/2014/main" id="{5B264200-91EF-46A9-89A1-FABC85347BC0}"/>
              </a:ext>
            </a:extLst>
          </p:cNvPr>
          <p:cNvSpPr/>
          <p:nvPr/>
        </p:nvSpPr>
        <p:spPr>
          <a:xfrm>
            <a:off x="310854" y="1341303"/>
            <a:ext cx="2178723" cy="626000"/>
          </a:xfrm>
          <a:prstGeom prst="roundRect">
            <a:avLst/>
          </a:prstGeom>
          <a:solidFill>
            <a:srgbClr val="0070C0">
              <a:alpha val="70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Sky for All Concept, Future Airspace Framework &amp; Roadmap</a:t>
            </a:r>
          </a:p>
        </p:txBody>
      </p:sp>
      <p:cxnSp>
        <p:nvCxnSpPr>
          <p:cNvPr id="57" name="Elbow Connector 6">
            <a:extLst>
              <a:ext uri="{FF2B5EF4-FFF2-40B4-BE49-F238E27FC236}">
                <a16:creationId xmlns:a16="http://schemas.microsoft.com/office/drawing/2014/main" id="{0F213A99-14A1-41A6-894E-373E7E08EE4B}"/>
              </a:ext>
            </a:extLst>
          </p:cNvPr>
          <p:cNvCxnSpPr>
            <a:cxnSpLocks/>
            <a:stCxn id="44" idx="1"/>
            <a:endCxn id="60" idx="3"/>
          </p:cNvCxnSpPr>
          <p:nvPr/>
        </p:nvCxnSpPr>
        <p:spPr>
          <a:xfrm rot="10800000" flipV="1">
            <a:off x="2592593" y="1709056"/>
            <a:ext cx="2270326" cy="314379"/>
          </a:xfrm>
          <a:prstGeom prst="bentConnector3">
            <a:avLst>
              <a:gd name="adj1" fmla="val 50000"/>
            </a:avLst>
          </a:prstGeom>
          <a:ln w="38100">
            <a:solidFill>
              <a:schemeClr val="bg1">
                <a:lumMod val="7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93B4F807-A884-4A75-962C-79B70380E223}"/>
              </a:ext>
            </a:extLst>
          </p:cNvPr>
          <p:cNvCxnSpPr>
            <a:cxnSpLocks/>
            <a:stCxn id="45" idx="0"/>
            <a:endCxn id="50" idx="2"/>
          </p:cNvCxnSpPr>
          <p:nvPr/>
        </p:nvCxnSpPr>
        <p:spPr>
          <a:xfrm flipH="1" flipV="1">
            <a:off x="1400216" y="1967303"/>
            <a:ext cx="14333" cy="198712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681A2E7E-858C-4E71-9062-60983FBF6513}"/>
              </a:ext>
            </a:extLst>
          </p:cNvPr>
          <p:cNvSpPr/>
          <p:nvPr/>
        </p:nvSpPr>
        <p:spPr>
          <a:xfrm>
            <a:off x="247374" y="1103197"/>
            <a:ext cx="2345219" cy="1840478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BC16A7E-DF60-0974-6CD7-272CAE044853}"/>
              </a:ext>
            </a:extLst>
          </p:cNvPr>
          <p:cNvSpPr/>
          <p:nvPr/>
        </p:nvSpPr>
        <p:spPr>
          <a:xfrm>
            <a:off x="582633" y="5308755"/>
            <a:ext cx="11026731" cy="1073414"/>
          </a:xfrm>
          <a:prstGeom prst="roundRect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Enable sustainable and digital transformation of the current air transportation system towards an adaptive, integrated, and intelligent global operations system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85E85E-FA5A-6286-2D20-229698CD6E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84193-1486-D048-86A8-464E2C0AC4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C8B9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C8B9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87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3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E93FC8FA-F32A-249E-34C8-A2D4B1E8379B}"/>
              </a:ext>
            </a:extLst>
          </p:cNvPr>
          <p:cNvSpPr txBox="1"/>
          <p:nvPr/>
        </p:nvSpPr>
        <p:spPr>
          <a:xfrm>
            <a:off x="163761" y="63918"/>
            <a:ext cx="11277600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ome"/>
                <a:ea typeface="+mn-ea"/>
                <a:cs typeface="Biome"/>
              </a:rPr>
              <a:t>Digital Information Platform (DIP)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ome"/>
                <a:ea typeface="+mn-ea"/>
                <a:cs typeface="Biome"/>
              </a:rPr>
              <a:t>for NASA’s Sustainable Flight National Partnership (SFNP) Mission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2A28BBF-3FE6-935D-8B37-9FCF8CDFCB8E}"/>
              </a:ext>
            </a:extLst>
          </p:cNvPr>
          <p:cNvSpPr/>
          <p:nvPr/>
        </p:nvSpPr>
        <p:spPr>
          <a:xfrm>
            <a:off x="0" y="1111018"/>
            <a:ext cx="12192000" cy="113433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Development and demonstration of a digital service-oriented framework to enable increasingly safe and sustainable operations for today and the future airspace system  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5E5FC47-4A56-85DB-7D99-D99FCD389D4C}"/>
              </a:ext>
            </a:extLst>
          </p:cNvPr>
          <p:cNvGrpSpPr/>
          <p:nvPr/>
        </p:nvGrpSpPr>
        <p:grpSpPr>
          <a:xfrm>
            <a:off x="7340425" y="2397465"/>
            <a:ext cx="844319" cy="893660"/>
            <a:chOff x="9076843" y="3084111"/>
            <a:chExt cx="1018666" cy="1013938"/>
          </a:xfrm>
        </p:grpSpPr>
        <p:pic>
          <p:nvPicPr>
            <p:cNvPr id="10" name="Picture 9" descr="A picture containing night sky&#10;&#10;Description automatically generated">
              <a:extLst>
                <a:ext uri="{FF2B5EF4-FFF2-40B4-BE49-F238E27FC236}">
                  <a16:creationId xmlns:a16="http://schemas.microsoft.com/office/drawing/2014/main" id="{DE4C0546-BEEB-CAA8-0DA5-08E030CC1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51271" y="3084111"/>
              <a:ext cx="679111" cy="689778"/>
            </a:xfrm>
            <a:prstGeom prst="rect">
              <a:avLst/>
            </a:prstGeom>
          </p:spPr>
        </p:pic>
        <p:pic>
          <p:nvPicPr>
            <p:cNvPr id="16" name="Picture 15" descr="A picture containing night sky&#10;&#10;Description automatically generated">
              <a:extLst>
                <a:ext uri="{FF2B5EF4-FFF2-40B4-BE49-F238E27FC236}">
                  <a16:creationId xmlns:a16="http://schemas.microsoft.com/office/drawing/2014/main" id="{0003BB9A-4F6D-06FF-A3FA-EB459A2C7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76843" y="3238432"/>
              <a:ext cx="679111" cy="689778"/>
            </a:xfrm>
            <a:prstGeom prst="rect">
              <a:avLst/>
            </a:prstGeom>
          </p:spPr>
        </p:pic>
        <p:pic>
          <p:nvPicPr>
            <p:cNvPr id="17" name="Picture 16" descr="A picture containing night sky&#10;&#10;Description automatically generated">
              <a:extLst>
                <a:ext uri="{FF2B5EF4-FFF2-40B4-BE49-F238E27FC236}">
                  <a16:creationId xmlns:a16="http://schemas.microsoft.com/office/drawing/2014/main" id="{36E76569-08DF-249C-8B9C-E8C64A359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16398" y="3254393"/>
              <a:ext cx="679111" cy="689778"/>
            </a:xfrm>
            <a:prstGeom prst="rect">
              <a:avLst/>
            </a:prstGeom>
          </p:spPr>
        </p:pic>
        <p:pic>
          <p:nvPicPr>
            <p:cNvPr id="25" name="Picture 24" descr="A picture containing night sky&#10;&#10;Description automatically generated">
              <a:extLst>
                <a:ext uri="{FF2B5EF4-FFF2-40B4-BE49-F238E27FC236}">
                  <a16:creationId xmlns:a16="http://schemas.microsoft.com/office/drawing/2014/main" id="{373ED5CE-6180-3168-00C7-998448F38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39985" y="3408271"/>
              <a:ext cx="679111" cy="689778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F3C086C-1106-3604-B453-C7304FE7700B}"/>
              </a:ext>
            </a:extLst>
          </p:cNvPr>
          <p:cNvSpPr txBox="1"/>
          <p:nvPr/>
        </p:nvSpPr>
        <p:spPr>
          <a:xfrm>
            <a:off x="8767722" y="2408505"/>
            <a:ext cx="343093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Predictive Services with ML Capabilities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Building reusable data integration services and AI/ML based predictive services for safe and sustainable operations.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9F8741D-A8B7-DBB2-7D47-97B9B3184B5D}"/>
              </a:ext>
            </a:extLst>
          </p:cNvPr>
          <p:cNvGrpSpPr/>
          <p:nvPr/>
        </p:nvGrpSpPr>
        <p:grpSpPr>
          <a:xfrm>
            <a:off x="7869583" y="2990200"/>
            <a:ext cx="713523" cy="573717"/>
            <a:chOff x="7169151" y="2303700"/>
            <a:chExt cx="1169987" cy="990925"/>
          </a:xfrm>
        </p:grpSpPr>
        <p:pic>
          <p:nvPicPr>
            <p:cNvPr id="28" name="Picture 3" descr="G:\22_Projects\2203_ATD-2 Chart for Mirna Johnson\Images\Picture1.emf">
              <a:extLst>
                <a:ext uri="{FF2B5EF4-FFF2-40B4-BE49-F238E27FC236}">
                  <a16:creationId xmlns:a16="http://schemas.microsoft.com/office/drawing/2014/main" id="{22CD0341-F550-E29D-7618-1E69708BDE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0648"/>
            <a:stretch/>
          </p:blipFill>
          <p:spPr bwMode="auto">
            <a:xfrm>
              <a:off x="7169151" y="2451894"/>
              <a:ext cx="579755" cy="708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3" descr="G:\22_Projects\2203_ATD-2 Chart for Mirna Johnson\Images\Asset 2.png">
              <a:extLst>
                <a:ext uri="{FF2B5EF4-FFF2-40B4-BE49-F238E27FC236}">
                  <a16:creationId xmlns:a16="http://schemas.microsoft.com/office/drawing/2014/main" id="{F9523B09-A660-65DE-3CEE-246ACDBC0D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8770" y="2303700"/>
              <a:ext cx="614117" cy="990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 descr="G:\22_Projects\2203_ATD-2 Chart for Mirna Johnson\Images\Picture1.emf">
              <a:extLst>
                <a:ext uri="{FF2B5EF4-FFF2-40B4-BE49-F238E27FC236}">
                  <a16:creationId xmlns:a16="http://schemas.microsoft.com/office/drawing/2014/main" id="{52A47ACD-B745-E683-31A4-7CD2957109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325" r="202"/>
            <a:stretch/>
          </p:blipFill>
          <p:spPr bwMode="auto">
            <a:xfrm>
              <a:off x="7746206" y="2451894"/>
              <a:ext cx="592932" cy="708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BF31960D-3FE3-B801-9EC7-809A72A2F1AF}"/>
              </a:ext>
            </a:extLst>
          </p:cNvPr>
          <p:cNvSpPr txBox="1"/>
          <p:nvPr/>
        </p:nvSpPr>
        <p:spPr>
          <a:xfrm>
            <a:off x="8726315" y="4074042"/>
            <a:ext cx="34309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Reference Platform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Informing platform interoperability requirements and best practices to enable innovative eco-systems</a:t>
            </a: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3F2AD5F-AEDA-4432-6326-CBB4A06591A3}"/>
              </a:ext>
            </a:extLst>
          </p:cNvPr>
          <p:cNvGrpSpPr/>
          <p:nvPr/>
        </p:nvGrpSpPr>
        <p:grpSpPr>
          <a:xfrm>
            <a:off x="7450250" y="5446435"/>
            <a:ext cx="1122819" cy="1046441"/>
            <a:chOff x="606587" y="2483708"/>
            <a:chExt cx="3143476" cy="316708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75F903F-2C62-A969-3A77-22454BF6E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4086" y="2775119"/>
              <a:ext cx="1923169" cy="1280326"/>
            </a:xfrm>
            <a:prstGeom prst="rect">
              <a:avLst/>
            </a:prstGeom>
          </p:spPr>
        </p:pic>
        <p:pic>
          <p:nvPicPr>
            <p:cNvPr id="33" name="Picture 32" descr="A picture containing building, tower&#10;&#10;Description automatically generated">
              <a:extLst>
                <a:ext uri="{FF2B5EF4-FFF2-40B4-BE49-F238E27FC236}">
                  <a16:creationId xmlns:a16="http://schemas.microsoft.com/office/drawing/2014/main" id="{BFA5E896-24C7-98B3-7C2C-99271338BC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90348" y="4231781"/>
              <a:ext cx="1189018" cy="1419015"/>
            </a:xfrm>
            <a:prstGeom prst="rect">
              <a:avLst/>
            </a:prstGeom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92B52F9-FEAE-F501-CF9F-B22024C19458}"/>
                </a:ext>
              </a:extLst>
            </p:cNvPr>
            <p:cNvSpPr/>
            <p:nvPr/>
          </p:nvSpPr>
          <p:spPr bwMode="auto">
            <a:xfrm>
              <a:off x="606587" y="2483708"/>
              <a:ext cx="3143476" cy="3143476"/>
            </a:xfrm>
            <a:prstGeom prst="ellipse">
              <a:avLst/>
            </a:prstGeom>
            <a:noFill/>
            <a:ln w="76200" cap="flat" cmpd="sng" algn="ctr">
              <a:solidFill>
                <a:srgbClr val="66B5D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-108" charset="0"/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BC2B874-7B2A-9784-F815-571A3D72B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6980" y="3718303"/>
              <a:ext cx="2698821" cy="941451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D9B15C83-2E5D-0A58-F021-E2A5E0FFC815}"/>
              </a:ext>
            </a:extLst>
          </p:cNvPr>
          <p:cNvSpPr txBox="1"/>
          <p:nvPr/>
        </p:nvSpPr>
        <p:spPr>
          <a:xfrm>
            <a:off x="8778627" y="5466204"/>
            <a:ext cx="337862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SFNP Operations Demos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Demonstrating sustainability benefits derived using DIP services in today’s NAS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E61E58-392A-3101-02CA-835F8960A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E34F36-116D-2547-94D3-D0F9F081BC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B904DD9-3BEF-822E-3B13-E61484509014}"/>
              </a:ext>
            </a:extLst>
          </p:cNvPr>
          <p:cNvGrpSpPr>
            <a:grpSpLocks noChangeAspect="1"/>
          </p:cNvGrpSpPr>
          <p:nvPr/>
        </p:nvGrpSpPr>
        <p:grpSpPr>
          <a:xfrm>
            <a:off x="17556" y="2713383"/>
            <a:ext cx="7304644" cy="4095564"/>
            <a:chOff x="0" y="15567"/>
            <a:chExt cx="9906000" cy="5577934"/>
          </a:xfrm>
        </p:grpSpPr>
        <p:pic>
          <p:nvPicPr>
            <p:cNvPr id="9" name="Picture 8" descr="A diagram of a system&#10;&#10;Description automatically generated with medium confidence">
              <a:extLst>
                <a:ext uri="{FF2B5EF4-FFF2-40B4-BE49-F238E27FC236}">
                  <a16:creationId xmlns:a16="http://schemas.microsoft.com/office/drawing/2014/main" id="{78CF8488-1C01-347C-97AA-3738AA24E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15567"/>
              <a:ext cx="9906000" cy="557793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BA7DB18-4FB8-EC6E-F095-35C1E39E76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1179" r="41927" b="90886"/>
            <a:stretch/>
          </p:blipFill>
          <p:spPr>
            <a:xfrm>
              <a:off x="18799" y="74845"/>
              <a:ext cx="5957766" cy="507454"/>
            </a:xfrm>
            <a:prstGeom prst="rect">
              <a:avLst/>
            </a:prstGeom>
            <a:ln>
              <a:noFill/>
            </a:ln>
            <a:effectLst>
              <a:softEdge rad="70549"/>
            </a:effectLst>
          </p:spPr>
        </p:pic>
        <p:pic>
          <p:nvPicPr>
            <p:cNvPr id="12" name="Picture 11" descr="A diagram of a system&#10;&#10;Description automatically generated with medium confidence">
              <a:extLst>
                <a:ext uri="{FF2B5EF4-FFF2-40B4-BE49-F238E27FC236}">
                  <a16:creationId xmlns:a16="http://schemas.microsoft.com/office/drawing/2014/main" id="{35424859-FE40-891C-28D1-D5DDA3DBD4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668" t="8566" r="-1" b="84478"/>
            <a:stretch/>
          </p:blipFill>
          <p:spPr>
            <a:xfrm flipH="1">
              <a:off x="18798" y="582299"/>
              <a:ext cx="2559220" cy="405651"/>
            </a:xfrm>
            <a:prstGeom prst="rect">
              <a:avLst/>
            </a:prstGeom>
            <a:gradFill flip="none" rotWithShape="1">
              <a:gsLst>
                <a:gs pos="0">
                  <a:srgbClr val="06153B"/>
                </a:gs>
                <a:gs pos="100000">
                  <a:srgbClr val="071843"/>
                </a:gs>
              </a:gsLst>
              <a:lin ang="2700000" scaled="1"/>
              <a:tileRect/>
            </a:gradFill>
          </p:spPr>
        </p:pic>
      </p:grp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9BBCD5A5-2E20-18E9-80BE-102B691305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57801" y="4200031"/>
            <a:ext cx="947489" cy="7266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FF7F2A3-BBEA-9751-9AC1-50B9BBFAB64B}"/>
              </a:ext>
            </a:extLst>
          </p:cNvPr>
          <p:cNvSpPr txBox="1"/>
          <p:nvPr/>
        </p:nvSpPr>
        <p:spPr>
          <a:xfrm>
            <a:off x="-112775" y="2337525"/>
            <a:ext cx="76345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Service-Oriented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Cloud Based Infrastructure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Supporting FAA’s Info-Centric NAS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338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E93FC8FA-F32A-249E-34C8-A2D4B1E8379B}"/>
              </a:ext>
            </a:extLst>
          </p:cNvPr>
          <p:cNvSpPr txBox="1"/>
          <p:nvPr/>
        </p:nvSpPr>
        <p:spPr>
          <a:xfrm>
            <a:off x="163761" y="63918"/>
            <a:ext cx="11277600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ome"/>
                <a:ea typeface="+mn-ea"/>
                <a:cs typeface="Biome"/>
              </a:rPr>
              <a:t>UTM BVLOS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ome"/>
                <a:ea typeface="+mn-ea"/>
                <a:cs typeface="Biome"/>
              </a:rPr>
              <a:t>UAS Traffic Management Beyond Visual Line of Sight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2A28BBF-3FE6-935D-8B37-9FCF8CDFCB8E}"/>
              </a:ext>
            </a:extLst>
          </p:cNvPr>
          <p:cNvSpPr/>
          <p:nvPr/>
        </p:nvSpPr>
        <p:spPr>
          <a:xfrm>
            <a:off x="0" y="1111018"/>
            <a:ext cx="12192000" cy="113433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Medium" panose="020B0503020202020204" pitchFamily="34" charset="0"/>
                <a:ea typeface="+mn-ea"/>
                <a:cs typeface="+mn-cs"/>
              </a:rPr>
              <a:t>Enable routine, safe, extensible BVLOS operations in low altitude Class G airspace through the formalization and operationalization of ground-based services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F3C086C-1106-3604-B453-C7304FE7700B}"/>
              </a:ext>
            </a:extLst>
          </p:cNvPr>
          <p:cNvSpPr txBox="1"/>
          <p:nvPr/>
        </p:nvSpPr>
        <p:spPr>
          <a:xfrm>
            <a:off x="8363882" y="2583182"/>
            <a:ext cx="379336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Collaborative Verification &amp; Validation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Collaborate with FAA and industry to establish a test harness to verify and validate industry provided UAS Service Suppliers (USSs), which will provide a path toward implementation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F31960D-3FE3-B801-9EC7-809A72A2F1AF}"/>
              </a:ext>
            </a:extLst>
          </p:cNvPr>
          <p:cNvSpPr txBox="1"/>
          <p:nvPr/>
        </p:nvSpPr>
        <p:spPr>
          <a:xfrm>
            <a:off x="8363882" y="4051594"/>
            <a:ext cx="37933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Key Site Ecosystem Testing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Work with stakeholders to stand up multiple USSs and other services to support BVLOS use cases in a live, ongoing operational environment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9B15C83-2E5D-0A58-F021-E2A5E0FFC815}"/>
              </a:ext>
            </a:extLst>
          </p:cNvPr>
          <p:cNvSpPr txBox="1"/>
          <p:nvPr/>
        </p:nvSpPr>
        <p:spPr>
          <a:xfrm>
            <a:off x="8405290" y="5589636"/>
            <a:ext cx="3735529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Informing Regulations &amp; Standards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Collect and evaluate operational data to inform regulatory and standards recommendations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E61E58-392A-3101-02CA-835F8960A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E34F36-116D-2547-94D3-D0F9F081BC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5A4A37-EC0C-DFF6-D10E-1ED129C9B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104" y="2574621"/>
            <a:ext cx="1787650" cy="1134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E89461-1BED-A95E-BAC5-065324A26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779" y="2530109"/>
            <a:ext cx="5348570" cy="39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9BBCD5A5-2E20-18E9-80BE-102B6913059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32684" y="2421826"/>
            <a:ext cx="947489" cy="7266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5967D9-1650-9996-74AB-297782455F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6211" y="3845066"/>
            <a:ext cx="1522976" cy="1618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Airspace Operations Lab San Francisco Simulation | NASA">
            <a:extLst>
              <a:ext uri="{FF2B5EF4-FFF2-40B4-BE49-F238E27FC236}">
                <a16:creationId xmlns:a16="http://schemas.microsoft.com/office/drawing/2014/main" id="{F5016962-F0BE-6EED-FBAB-6C95FBB08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404" y="4524629"/>
            <a:ext cx="1522976" cy="9992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589611-74E9-94F9-5756-461AEBDA09F0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00" b="90000" l="4382" r="89841">
                        <a14:foregroundMark x1="39641" y1="11111" x2="51594" y2="11296"/>
                        <a14:foregroundMark x1="40637" y1="5370" x2="47809" y2="5556"/>
                        <a14:foregroundMark x1="9562" y1="11296" x2="11050" y2="11262"/>
                        <a14:foregroundMark x1="59363" y1="9444" x2="64087" y2="11183"/>
                        <a14:foregroundMark x1="4382" y1="20926" x2="5179" y2="37963"/>
                        <a14:foregroundMark x1="12550" y1="29444" x2="12719" y2="29815"/>
                        <a14:foregroundMark x1="18725" y1="46667" x2="18327" y2="51111"/>
                        <a14:foregroundMark x1="17331" y1="65556" x2="17729" y2="67778"/>
                        <a14:foregroundMark x1="64542" y1="47222" x2="69323" y2="47222"/>
                        <a14:foregroundMark x1="72112" y1="53889" x2="79880" y2="48148"/>
                        <a14:foregroundMark x1="17131" y1="31667" x2="17131" y2="31667"/>
                        <a14:foregroundMark x1="10757" y1="37963" x2="10757" y2="28333"/>
                        <a14:foregroundMark x1="10757" y1="28333" x2="14940" y2="42593"/>
                        <a14:backgroundMark x1="8367" y1="13148" x2="11355" y2="13704"/>
                        <a14:backgroundMark x1="58964" y1="13704" x2="69323" y2="14074"/>
                        <a14:backgroundMark x1="10359" y1="12222" x2="18127" y2="12778"/>
                      </a14:backgroundRemoval>
                    </a14:imgEffect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7783" y="5635284"/>
            <a:ext cx="944475" cy="101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6343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TM-X Theme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570AA35D-0693-2C4D-B108-5FD9A40B1365}" vid="{63823BBE-4945-2F4C-9FEA-6BB590F99F4E}"/>
    </a:ext>
  </a:extLst>
</a:theme>
</file>

<file path=ppt/theme/theme5.xml><?xml version="1.0" encoding="utf-8"?>
<a:theme xmlns:a="http://schemas.openxmlformats.org/drawingml/2006/main" name="1_ATM-X Theme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PRESENTATION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>
          <a:solidFill>
            <a:srgbClr val="00B050"/>
          </a:solidFill>
          <a:prstDash val="sysDot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898</Words>
  <Application>Microsoft Office PowerPoint</Application>
  <PresentationFormat>Widescreen</PresentationFormat>
  <Paragraphs>148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30" baseType="lpstr">
      <vt:lpstr>Arial</vt:lpstr>
      <vt:lpstr>Arial Black</vt:lpstr>
      <vt:lpstr>Arial Narrow</vt:lpstr>
      <vt:lpstr>Avenir Next Medium</vt:lpstr>
      <vt:lpstr>Biome</vt:lpstr>
      <vt:lpstr>Calibri</vt:lpstr>
      <vt:lpstr>Calibri Light</vt:lpstr>
      <vt:lpstr>Century Gothic</vt:lpstr>
      <vt:lpstr>Courier New</vt:lpstr>
      <vt:lpstr>Lato</vt:lpstr>
      <vt:lpstr>Segoe UI</vt:lpstr>
      <vt:lpstr>Times New Roman</vt:lpstr>
      <vt:lpstr>Wingdings</vt:lpstr>
      <vt:lpstr>1_Office Theme</vt:lpstr>
      <vt:lpstr>ATM-X Theme 2</vt:lpstr>
      <vt:lpstr>Office Theme</vt:lpstr>
      <vt:lpstr>22_Office Theme</vt:lpstr>
      <vt:lpstr>1_ATM-X Theme 2</vt:lpstr>
      <vt:lpstr>1_PRESENTATION MASTER</vt:lpstr>
      <vt:lpstr>PowerPoint Presentation</vt:lpstr>
      <vt:lpstr>PowerPoint Presentation</vt:lpstr>
      <vt:lpstr>ATM-X Goals</vt:lpstr>
      <vt:lpstr>ATM-X Big Picture Vision</vt:lpstr>
      <vt:lpstr>PowerPoint Presentation</vt:lpstr>
      <vt:lpstr>Aviation Ecosystem Transformation</vt:lpstr>
      <vt:lpstr>Updated ATM-X Project Structure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Sharma, Shivanjli (ARC-AT)</dc:creator>
  <cp:lastModifiedBy>Teerah Sparks</cp:lastModifiedBy>
  <cp:revision>7</cp:revision>
  <dcterms:created xsi:type="dcterms:W3CDTF">2024-01-24T15:18:39Z</dcterms:created>
  <dcterms:modified xsi:type="dcterms:W3CDTF">2024-02-07T13:27:25Z</dcterms:modified>
</cp:coreProperties>
</file>