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sldIdLst>
    <p:sldId id="256" r:id="rId2"/>
    <p:sldId id="257" r:id="rId3"/>
    <p:sldId id="258" r:id="rId4"/>
    <p:sldId id="260" r:id="rId5"/>
    <p:sldId id="261" r:id="rId6"/>
    <p:sldId id="262" r:id="rId7"/>
    <p:sldId id="263" r:id="rId8"/>
    <p:sldId id="264" r:id="rId9"/>
    <p:sldId id="265" r:id="rId10"/>
    <p:sldId id="259" r:id="rId11"/>
    <p:sldId id="266" r:id="rId12"/>
    <p:sldId id="268" r:id="rId13"/>
    <p:sldId id="267" r:id="rId14"/>
    <p:sldId id="269" r:id="rId15"/>
    <p:sldId id="838" r:id="rId1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C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p:scale>
          <a:sx n="150" d="100"/>
          <a:sy n="150" d="100"/>
        </p:scale>
        <p:origin x="61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NASA's Artemis I Orion capsule splashes down after 25-day moon mission | collectSPACE">
            <a:extLst>
              <a:ext uri="{FF2B5EF4-FFF2-40B4-BE49-F238E27FC236}">
                <a16:creationId xmlns:a16="http://schemas.microsoft.com/office/drawing/2014/main" id="{CF28444B-9039-F341-158E-3CB631B3DEB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072" t="18800" r="-33" b="25733"/>
          <a:stretch/>
        </p:blipFill>
        <p:spPr bwMode="auto">
          <a:xfrm>
            <a:off x="-69850" y="0"/>
            <a:ext cx="12260456" cy="68710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556000" y="2971800"/>
            <a:ext cx="7924800" cy="1828800"/>
          </a:xfrm>
        </p:spPr>
        <p:txBody>
          <a:bodyPr anchor="t" anchorCtr="0">
            <a:normAutofit/>
          </a:bodyPr>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556000" y="4572000"/>
            <a:ext cx="7924800" cy="1676400"/>
          </a:xfrm>
        </p:spPr>
        <p:txBody>
          <a:bodyPr>
            <a:normAutofit/>
          </a:bodyPr>
          <a:lstStyle>
            <a:lvl1pPr marL="0" indent="0" algn="l">
              <a:buNone/>
              <a:defRPr sz="28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0257091" y="6559551"/>
            <a:ext cx="1048284" cy="365125"/>
          </a:xfrm>
          <a:prstGeom prst="rect">
            <a:avLst/>
          </a:prstGeom>
        </p:spPr>
        <p:txBody>
          <a:bodyPr/>
          <a:lstStyle/>
          <a:p>
            <a:fld id="{AC271FBA-A7EA-4901-B053-9AACF71F89A3}" type="datetimeFigureOut">
              <a:rPr lang="en-US" smtClean="0"/>
              <a:t>1/29/2024</a:t>
            </a:fld>
            <a:endParaRPr lang="en-US"/>
          </a:p>
        </p:txBody>
      </p:sp>
      <p:sp>
        <p:nvSpPr>
          <p:cNvPr id="5" name="Footer Placeholder 4"/>
          <p:cNvSpPr>
            <a:spLocks noGrp="1"/>
          </p:cNvSpPr>
          <p:nvPr>
            <p:ph type="ftr" sz="quarter" idx="11"/>
          </p:nvPr>
        </p:nvSpPr>
        <p:spPr>
          <a:xfrm>
            <a:off x="4495800" y="6559551"/>
            <a:ext cx="5689600" cy="365125"/>
          </a:xfrm>
          <a:prstGeom prst="rect">
            <a:avLst/>
          </a:prstGeom>
        </p:spPr>
        <p:txBody>
          <a:bodyPr/>
          <a:lstStyle/>
          <a:p>
            <a:endParaRPr lang="en-US"/>
          </a:p>
        </p:txBody>
      </p:sp>
    </p:spTree>
    <p:extLst>
      <p:ext uri="{BB962C8B-B14F-4D97-AF65-F5344CB8AC3E}">
        <p14:creationId xmlns:p14="http://schemas.microsoft.com/office/powerpoint/2010/main" val="391050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txBox="1">
            <a:spLocks/>
          </p:cNvSpPr>
          <p:nvPr/>
        </p:nvSpPr>
        <p:spPr>
          <a:xfrm>
            <a:off x="9930069" y="6512719"/>
            <a:ext cx="2133600" cy="24368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fld id="{CAB866FC-BB62-4694-AAA3-2F57AC525E92}" type="slidenum">
              <a:rPr lang="en-US" sz="1600" smtClean="0"/>
              <a:pPr marL="0" indent="0" algn="r">
                <a:buNone/>
              </a:pPr>
              <a:t>‹#›</a:t>
            </a:fld>
            <a:endParaRPr lang="en-US" sz="1600" dirty="0"/>
          </a:p>
        </p:txBody>
      </p:sp>
    </p:spTree>
    <p:extLst>
      <p:ext uri="{BB962C8B-B14F-4D97-AF65-F5344CB8AC3E}">
        <p14:creationId xmlns:p14="http://schemas.microsoft.com/office/powerpoint/2010/main" val="405617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txBox="1">
            <a:spLocks/>
          </p:cNvSpPr>
          <p:nvPr/>
        </p:nvSpPr>
        <p:spPr>
          <a:xfrm>
            <a:off x="9930069" y="6512719"/>
            <a:ext cx="2133600" cy="24368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fld id="{CAB866FC-BB62-4694-AAA3-2F57AC525E92}" type="slidenum">
              <a:rPr lang="en-US" sz="1600" smtClean="0"/>
              <a:pPr marL="0" indent="0" algn="r">
                <a:buNone/>
              </a:pPr>
              <a:t>‹#›</a:t>
            </a:fld>
            <a:endParaRPr lang="en-US" sz="1600" dirty="0"/>
          </a:p>
        </p:txBody>
      </p:sp>
    </p:spTree>
    <p:extLst>
      <p:ext uri="{BB962C8B-B14F-4D97-AF65-F5344CB8AC3E}">
        <p14:creationId xmlns:p14="http://schemas.microsoft.com/office/powerpoint/2010/main" val="272063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36284" y="0"/>
            <a:ext cx="7313083" cy="685800"/>
          </a:xfrm>
        </p:spPr>
        <p:txBody>
          <a:bodyPr/>
          <a:lstStyle/>
          <a:p>
            <a:r>
              <a:rPr lang="en-US"/>
              <a:t>Click to edit Master title style</a:t>
            </a:r>
          </a:p>
        </p:txBody>
      </p:sp>
      <p:sp>
        <p:nvSpPr>
          <p:cNvPr id="3" name="Table Placeholder 2"/>
          <p:cNvSpPr>
            <a:spLocks noGrp="1"/>
          </p:cNvSpPr>
          <p:nvPr>
            <p:ph type="tbl" idx="1"/>
          </p:nvPr>
        </p:nvSpPr>
        <p:spPr>
          <a:xfrm>
            <a:off x="609600" y="1370014"/>
            <a:ext cx="10972800" cy="4802187"/>
          </a:xfrm>
        </p:spPr>
        <p:txBody>
          <a:bodyPr/>
          <a:lstStyle/>
          <a:p>
            <a:pPr lvl="0"/>
            <a:r>
              <a:rPr lang="en-US" noProof="0"/>
              <a:t>Click icon to add table</a:t>
            </a:r>
            <a:endParaRPr lang="en-US" noProof="0" dirty="0"/>
          </a:p>
        </p:txBody>
      </p:sp>
      <p:sp>
        <p:nvSpPr>
          <p:cNvPr id="6" name="Rectangle 21"/>
          <p:cNvSpPr>
            <a:spLocks noGrp="1" noChangeArrowheads="1"/>
          </p:cNvSpPr>
          <p:nvPr>
            <p:ph type="sldNum" sz="quarter" idx="12"/>
          </p:nvPr>
        </p:nvSpPr>
        <p:spPr>
          <a:xfrm>
            <a:off x="609600" y="6019801"/>
            <a:ext cx="10972800" cy="701675"/>
          </a:xfrm>
          <a:prstGeom prst="rect">
            <a:avLst/>
          </a:prstGeom>
          <a:ln/>
        </p:spPr>
        <p:txBody>
          <a:bodyPr/>
          <a:lstStyle>
            <a:lvl1pPr>
              <a:defRPr/>
            </a:lvl1pPr>
          </a:lstStyle>
          <a:p>
            <a:fld id="{1902B978-87CD-42E3-B3B5-07886A78A086}" type="slidenum">
              <a:rPr lang="en-US" smtClean="0"/>
              <a:t>‹#›</a:t>
            </a:fld>
            <a:endParaRPr lang="en-US"/>
          </a:p>
        </p:txBody>
      </p:sp>
    </p:spTree>
    <p:extLst>
      <p:ext uri="{BB962C8B-B14F-4D97-AF65-F5344CB8AC3E}">
        <p14:creationId xmlns:p14="http://schemas.microsoft.com/office/powerpoint/2010/main" val="2473340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pSp>
        <p:nvGrpSpPr>
          <p:cNvPr id="4" name="Group 3"/>
          <p:cNvGrpSpPr/>
          <p:nvPr/>
        </p:nvGrpSpPr>
        <p:grpSpPr>
          <a:xfrm>
            <a:off x="1" y="1"/>
            <a:ext cx="12192000" cy="6858000"/>
            <a:chOff x="752431" y="834502"/>
            <a:chExt cx="7805644" cy="5985463"/>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431" y="834502"/>
              <a:ext cx="7805644" cy="5985463"/>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3942" y="2623167"/>
              <a:ext cx="2966219" cy="226565"/>
            </a:xfrm>
            <a:prstGeom prst="rect">
              <a:avLst/>
            </a:prstGeom>
          </p:spPr>
        </p:pic>
      </p:grpSp>
    </p:spTree>
    <p:extLst>
      <p:ext uri="{BB962C8B-B14F-4D97-AF65-F5344CB8AC3E}">
        <p14:creationId xmlns:p14="http://schemas.microsoft.com/office/powerpoint/2010/main" val="175815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txBox="1">
            <a:spLocks/>
          </p:cNvSpPr>
          <p:nvPr/>
        </p:nvSpPr>
        <p:spPr>
          <a:xfrm>
            <a:off x="9930069" y="6512719"/>
            <a:ext cx="2133600" cy="24368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fld id="{CAB866FC-BB62-4694-AAA3-2F57AC525E92}" type="slidenum">
              <a:rPr lang="en-US" sz="1600" smtClean="0"/>
              <a:pPr marL="0" indent="0" algn="r">
                <a:buNone/>
              </a:pPr>
              <a:t>‹#›</a:t>
            </a:fld>
            <a:endParaRPr lang="en-US" sz="1600" dirty="0"/>
          </a:p>
        </p:txBody>
      </p:sp>
      <p:sp>
        <p:nvSpPr>
          <p:cNvPr id="11" name="Footer Placeholder 4"/>
          <p:cNvSpPr>
            <a:spLocks noGrp="1"/>
          </p:cNvSpPr>
          <p:nvPr>
            <p:ph type="ftr" sz="quarter" idx="11"/>
          </p:nvPr>
        </p:nvSpPr>
        <p:spPr>
          <a:xfrm>
            <a:off x="609600" y="6451997"/>
            <a:ext cx="6135232" cy="365125"/>
          </a:xfrm>
          <a:prstGeom prst="rect">
            <a:avLst/>
          </a:prstGeom>
        </p:spPr>
        <p:txBody>
          <a:bodyPr/>
          <a:lstStyle/>
          <a:p>
            <a:r>
              <a:rPr lang="en-US" dirty="0"/>
              <a:t>46</a:t>
            </a:r>
            <a:r>
              <a:rPr lang="en-US" baseline="30000" dirty="0"/>
              <a:t>th</a:t>
            </a:r>
            <a:r>
              <a:rPr lang="en-US" dirty="0"/>
              <a:t> AAS Guidance, Navigation, and Control Conference</a:t>
            </a:r>
          </a:p>
        </p:txBody>
      </p:sp>
    </p:spTree>
    <p:extLst>
      <p:ext uri="{BB962C8B-B14F-4D97-AF65-F5344CB8AC3E}">
        <p14:creationId xmlns:p14="http://schemas.microsoft.com/office/powerpoint/2010/main" val="422541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404601" y="6559551"/>
            <a:ext cx="711199" cy="365125"/>
          </a:xfrm>
          <a:prstGeom prst="rect">
            <a:avLst/>
          </a:prstGeom>
        </p:spPr>
        <p:txBody>
          <a:bodyPr/>
          <a:lstStyle/>
          <a:p>
            <a:fld id="{1902B978-87CD-42E3-B3B5-07886A78A086}" type="slidenum">
              <a:rPr lang="en-US" smtClean="0"/>
              <a:t>‹#›</a:t>
            </a:fld>
            <a:endParaRPr lang="en-US"/>
          </a:p>
        </p:txBody>
      </p:sp>
      <p:sp>
        <p:nvSpPr>
          <p:cNvPr id="7" name="Footer Placeholder 4">
            <a:extLst>
              <a:ext uri="{FF2B5EF4-FFF2-40B4-BE49-F238E27FC236}">
                <a16:creationId xmlns:a16="http://schemas.microsoft.com/office/drawing/2014/main" id="{642DE444-4816-1921-5E71-ED490533D188}"/>
              </a:ext>
            </a:extLst>
          </p:cNvPr>
          <p:cNvSpPr>
            <a:spLocks noGrp="1"/>
          </p:cNvSpPr>
          <p:nvPr>
            <p:ph type="ftr" sz="quarter" idx="11"/>
          </p:nvPr>
        </p:nvSpPr>
        <p:spPr>
          <a:xfrm>
            <a:off x="609600" y="6451997"/>
            <a:ext cx="6135232" cy="365125"/>
          </a:xfrm>
          <a:prstGeom prst="rect">
            <a:avLst/>
          </a:prstGeom>
        </p:spPr>
        <p:txBody>
          <a:bodyPr/>
          <a:lstStyle/>
          <a:p>
            <a:r>
              <a:rPr lang="en-US" dirty="0"/>
              <a:t>46</a:t>
            </a:r>
            <a:r>
              <a:rPr lang="en-US" baseline="30000" dirty="0"/>
              <a:t>th</a:t>
            </a:r>
            <a:r>
              <a:rPr lang="en-US" dirty="0"/>
              <a:t> AAS Guidance, Navigation, and Control Conference</a:t>
            </a:r>
          </a:p>
        </p:txBody>
      </p:sp>
    </p:spTree>
    <p:extLst>
      <p:ext uri="{BB962C8B-B14F-4D97-AF65-F5344CB8AC3E}">
        <p14:creationId xmlns:p14="http://schemas.microsoft.com/office/powerpoint/2010/main" val="188529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txBox="1">
            <a:spLocks/>
          </p:cNvSpPr>
          <p:nvPr/>
        </p:nvSpPr>
        <p:spPr>
          <a:xfrm>
            <a:off x="9930069" y="6512719"/>
            <a:ext cx="2133600" cy="24368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fld id="{CAB866FC-BB62-4694-AAA3-2F57AC525E92}" type="slidenum">
              <a:rPr lang="en-US" sz="1600" smtClean="0"/>
              <a:pPr marL="0" indent="0" algn="r">
                <a:buNone/>
              </a:pPr>
              <a:t>‹#›</a:t>
            </a:fld>
            <a:endParaRPr lang="en-US" sz="1600" dirty="0"/>
          </a:p>
        </p:txBody>
      </p:sp>
      <p:sp>
        <p:nvSpPr>
          <p:cNvPr id="5" name="Footer Placeholder 4">
            <a:extLst>
              <a:ext uri="{FF2B5EF4-FFF2-40B4-BE49-F238E27FC236}">
                <a16:creationId xmlns:a16="http://schemas.microsoft.com/office/drawing/2014/main" id="{157E473F-56EE-8C2E-0043-8CB395BD0743}"/>
              </a:ext>
            </a:extLst>
          </p:cNvPr>
          <p:cNvSpPr>
            <a:spLocks noGrp="1"/>
          </p:cNvSpPr>
          <p:nvPr>
            <p:ph type="ftr" sz="quarter" idx="11"/>
          </p:nvPr>
        </p:nvSpPr>
        <p:spPr>
          <a:xfrm>
            <a:off x="609600" y="6451997"/>
            <a:ext cx="6135232" cy="365125"/>
          </a:xfrm>
          <a:prstGeom prst="rect">
            <a:avLst/>
          </a:prstGeom>
        </p:spPr>
        <p:txBody>
          <a:bodyPr/>
          <a:lstStyle/>
          <a:p>
            <a:r>
              <a:rPr lang="en-US" dirty="0"/>
              <a:t>46</a:t>
            </a:r>
            <a:r>
              <a:rPr lang="en-US" baseline="30000" dirty="0"/>
              <a:t>th</a:t>
            </a:r>
            <a:r>
              <a:rPr lang="en-US" dirty="0"/>
              <a:t> AAS Guidance, Navigation, and Control Conference</a:t>
            </a:r>
          </a:p>
        </p:txBody>
      </p:sp>
    </p:spTree>
    <p:extLst>
      <p:ext uri="{BB962C8B-B14F-4D97-AF65-F5344CB8AC3E}">
        <p14:creationId xmlns:p14="http://schemas.microsoft.com/office/powerpoint/2010/main" val="401260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txBox="1">
            <a:spLocks/>
          </p:cNvSpPr>
          <p:nvPr/>
        </p:nvSpPr>
        <p:spPr>
          <a:xfrm>
            <a:off x="9930069" y="6512719"/>
            <a:ext cx="2133600" cy="24368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fld id="{CAB866FC-BB62-4694-AAA3-2F57AC525E92}" type="slidenum">
              <a:rPr lang="en-US" sz="1600" smtClean="0"/>
              <a:pPr marL="0" indent="0" algn="r">
                <a:buNone/>
              </a:pPr>
              <a:t>‹#›</a:t>
            </a:fld>
            <a:endParaRPr lang="en-US" sz="1600" dirty="0"/>
          </a:p>
        </p:txBody>
      </p:sp>
      <p:sp>
        <p:nvSpPr>
          <p:cNvPr id="7" name="Footer Placeholder 4">
            <a:extLst>
              <a:ext uri="{FF2B5EF4-FFF2-40B4-BE49-F238E27FC236}">
                <a16:creationId xmlns:a16="http://schemas.microsoft.com/office/drawing/2014/main" id="{1F109DC8-2DC9-9A08-EDE0-65407F38CC11}"/>
              </a:ext>
            </a:extLst>
          </p:cNvPr>
          <p:cNvSpPr>
            <a:spLocks noGrp="1"/>
          </p:cNvSpPr>
          <p:nvPr>
            <p:ph type="ftr" sz="quarter" idx="11"/>
          </p:nvPr>
        </p:nvSpPr>
        <p:spPr>
          <a:xfrm>
            <a:off x="609600" y="6451997"/>
            <a:ext cx="6135232" cy="365125"/>
          </a:xfrm>
          <a:prstGeom prst="rect">
            <a:avLst/>
          </a:prstGeom>
        </p:spPr>
        <p:txBody>
          <a:bodyPr/>
          <a:lstStyle/>
          <a:p>
            <a:r>
              <a:rPr lang="en-US" dirty="0"/>
              <a:t>46</a:t>
            </a:r>
            <a:r>
              <a:rPr lang="en-US" baseline="30000" dirty="0"/>
              <a:t>th</a:t>
            </a:r>
            <a:r>
              <a:rPr lang="en-US" dirty="0"/>
              <a:t> AAS Guidance, Navigation, and Control Conference</a:t>
            </a:r>
          </a:p>
        </p:txBody>
      </p:sp>
    </p:spTree>
    <p:extLst>
      <p:ext uri="{BB962C8B-B14F-4D97-AF65-F5344CB8AC3E}">
        <p14:creationId xmlns:p14="http://schemas.microsoft.com/office/powerpoint/2010/main" val="262893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txBox="1">
            <a:spLocks/>
          </p:cNvSpPr>
          <p:nvPr/>
        </p:nvSpPr>
        <p:spPr>
          <a:xfrm>
            <a:off x="9930069" y="6512719"/>
            <a:ext cx="2133600" cy="24368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fld id="{CAB866FC-BB62-4694-AAA3-2F57AC525E92}" type="slidenum">
              <a:rPr lang="en-US" sz="1600" smtClean="0"/>
              <a:pPr marL="0" indent="0" algn="r">
                <a:buNone/>
              </a:pPr>
              <a:t>‹#›</a:t>
            </a:fld>
            <a:endParaRPr lang="en-US" sz="1600" dirty="0"/>
          </a:p>
        </p:txBody>
      </p:sp>
      <p:sp>
        <p:nvSpPr>
          <p:cNvPr id="3" name="Footer Placeholder 4">
            <a:extLst>
              <a:ext uri="{FF2B5EF4-FFF2-40B4-BE49-F238E27FC236}">
                <a16:creationId xmlns:a16="http://schemas.microsoft.com/office/drawing/2014/main" id="{ADCE09AD-24B0-941C-B6D3-38B2A3E1A7BC}"/>
              </a:ext>
            </a:extLst>
          </p:cNvPr>
          <p:cNvSpPr>
            <a:spLocks noGrp="1"/>
          </p:cNvSpPr>
          <p:nvPr>
            <p:ph type="ftr" sz="quarter" idx="11"/>
          </p:nvPr>
        </p:nvSpPr>
        <p:spPr>
          <a:xfrm>
            <a:off x="609600" y="6451997"/>
            <a:ext cx="6135232" cy="365125"/>
          </a:xfrm>
          <a:prstGeom prst="rect">
            <a:avLst/>
          </a:prstGeom>
        </p:spPr>
        <p:txBody>
          <a:bodyPr/>
          <a:lstStyle/>
          <a:p>
            <a:r>
              <a:rPr lang="en-US" dirty="0"/>
              <a:t>46</a:t>
            </a:r>
            <a:r>
              <a:rPr lang="en-US" baseline="30000" dirty="0"/>
              <a:t>th</a:t>
            </a:r>
            <a:r>
              <a:rPr lang="en-US" dirty="0"/>
              <a:t> AAS Guidance, Navigation, and Control Conference</a:t>
            </a:r>
          </a:p>
        </p:txBody>
      </p:sp>
    </p:spTree>
    <p:extLst>
      <p:ext uri="{BB962C8B-B14F-4D97-AF65-F5344CB8AC3E}">
        <p14:creationId xmlns:p14="http://schemas.microsoft.com/office/powerpoint/2010/main" val="218971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 Placeholder 2"/>
          <p:cNvSpPr txBox="1">
            <a:spLocks/>
          </p:cNvSpPr>
          <p:nvPr/>
        </p:nvSpPr>
        <p:spPr>
          <a:xfrm>
            <a:off x="9930069" y="6512719"/>
            <a:ext cx="2133600" cy="24368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fld id="{CAB866FC-BB62-4694-AAA3-2F57AC525E92}" type="slidenum">
              <a:rPr lang="en-US" sz="1600" smtClean="0"/>
              <a:pPr marL="0" indent="0" algn="r">
                <a:buNone/>
              </a:pPr>
              <a:t>‹#›</a:t>
            </a:fld>
            <a:endParaRPr lang="en-US" sz="1600" dirty="0"/>
          </a:p>
        </p:txBody>
      </p:sp>
    </p:spTree>
    <p:extLst>
      <p:ext uri="{BB962C8B-B14F-4D97-AF65-F5344CB8AC3E}">
        <p14:creationId xmlns:p14="http://schemas.microsoft.com/office/powerpoint/2010/main" val="357697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2"/>
          <p:cNvSpPr txBox="1">
            <a:spLocks/>
          </p:cNvSpPr>
          <p:nvPr/>
        </p:nvSpPr>
        <p:spPr>
          <a:xfrm>
            <a:off x="9930069" y="6512719"/>
            <a:ext cx="2133600" cy="24368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fld id="{CAB866FC-BB62-4694-AAA3-2F57AC525E92}" type="slidenum">
              <a:rPr lang="en-US" sz="1600" smtClean="0"/>
              <a:pPr marL="0" indent="0" algn="r">
                <a:buNone/>
              </a:pPr>
              <a:t>‹#›</a:t>
            </a:fld>
            <a:endParaRPr lang="en-US" sz="1600" dirty="0"/>
          </a:p>
        </p:txBody>
      </p:sp>
    </p:spTree>
    <p:extLst>
      <p:ext uri="{BB962C8B-B14F-4D97-AF65-F5344CB8AC3E}">
        <p14:creationId xmlns:p14="http://schemas.microsoft.com/office/powerpoint/2010/main" val="429373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2"/>
          <p:cNvSpPr txBox="1">
            <a:spLocks/>
          </p:cNvSpPr>
          <p:nvPr/>
        </p:nvSpPr>
        <p:spPr>
          <a:xfrm>
            <a:off x="9930069" y="6512719"/>
            <a:ext cx="2133600" cy="24368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fld id="{CAB866FC-BB62-4694-AAA3-2F57AC525E92}" type="slidenum">
              <a:rPr lang="en-US" sz="1600" smtClean="0"/>
              <a:pPr marL="0" indent="0" algn="r">
                <a:buNone/>
              </a:pPr>
              <a:t>‹#›</a:t>
            </a:fld>
            <a:endParaRPr lang="en-US" sz="1600" dirty="0"/>
          </a:p>
        </p:txBody>
      </p:sp>
    </p:spTree>
    <p:extLst>
      <p:ext uri="{BB962C8B-B14F-4D97-AF65-F5344CB8AC3E}">
        <p14:creationId xmlns:p14="http://schemas.microsoft.com/office/powerpoint/2010/main" val="33739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123348"/>
            <a:ext cx="10972800" cy="7148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0" y="838200"/>
            <a:ext cx="12192000" cy="152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p:nvPicPr>
        <p:blipFill rotWithShape="1">
          <a:blip r:embed="rId15"/>
          <a:srcRect l="28641" t="13942" r="29769" b="14109"/>
          <a:stretch/>
        </p:blipFill>
        <p:spPr>
          <a:xfrm>
            <a:off x="10949528" y="81615"/>
            <a:ext cx="902748" cy="656790"/>
          </a:xfrm>
          <a:prstGeom prst="rect">
            <a:avLst/>
          </a:prstGeom>
        </p:spPr>
      </p:pic>
      <p:sp>
        <p:nvSpPr>
          <p:cNvPr id="8" name="TextBox 7">
            <a:extLst>
              <a:ext uri="{FF2B5EF4-FFF2-40B4-BE49-F238E27FC236}">
                <a16:creationId xmlns:a16="http://schemas.microsoft.com/office/drawing/2014/main" id="{98528513-A906-D446-9956-2BDF3F10E642}"/>
              </a:ext>
            </a:extLst>
          </p:cNvPr>
          <p:cNvSpPr txBox="1"/>
          <p:nvPr/>
        </p:nvSpPr>
        <p:spPr>
          <a:xfrm>
            <a:off x="263613" y="783936"/>
            <a:ext cx="5832387" cy="276999"/>
          </a:xfrm>
          <a:prstGeom prst="rect">
            <a:avLst/>
          </a:prstGeom>
          <a:noFill/>
        </p:spPr>
        <p:txBody>
          <a:bodyPr wrap="square" rtlCol="0">
            <a:spAutoFit/>
          </a:bodyPr>
          <a:lstStyle/>
          <a:p>
            <a:r>
              <a:rPr lang="en-US" sz="1200" dirty="0">
                <a:solidFill>
                  <a:schemeClr val="tx2">
                    <a:lumMod val="60000"/>
                    <a:lumOff val="40000"/>
                  </a:schemeClr>
                </a:solidFill>
              </a:rPr>
              <a:t>AAS Rocky Mountain</a:t>
            </a:r>
          </a:p>
        </p:txBody>
      </p:sp>
      <p:sp>
        <p:nvSpPr>
          <p:cNvPr id="4" name="Footer Placeholder 4">
            <a:extLst>
              <a:ext uri="{FF2B5EF4-FFF2-40B4-BE49-F238E27FC236}">
                <a16:creationId xmlns:a16="http://schemas.microsoft.com/office/drawing/2014/main" id="{FE9DD57B-F490-7C15-12F6-B15C50C306A7}"/>
              </a:ext>
            </a:extLst>
          </p:cNvPr>
          <p:cNvSpPr>
            <a:spLocks noGrp="1"/>
          </p:cNvSpPr>
          <p:nvPr>
            <p:ph type="ftr" sz="quarter" idx="3"/>
          </p:nvPr>
        </p:nvSpPr>
        <p:spPr>
          <a:xfrm>
            <a:off x="609600" y="6451997"/>
            <a:ext cx="6135232" cy="365125"/>
          </a:xfrm>
          <a:prstGeom prst="rect">
            <a:avLst/>
          </a:prstGeom>
        </p:spPr>
        <p:txBody>
          <a:bodyPr/>
          <a:lstStyle/>
          <a:p>
            <a:r>
              <a:rPr lang="en-US" dirty="0"/>
              <a:t>46</a:t>
            </a:r>
            <a:r>
              <a:rPr lang="en-US" baseline="30000" dirty="0"/>
              <a:t>th</a:t>
            </a:r>
            <a:r>
              <a:rPr lang="en-US" dirty="0"/>
              <a:t> AAS Guidance, Navigation, and Control Conference</a:t>
            </a:r>
          </a:p>
        </p:txBody>
      </p:sp>
    </p:spTree>
    <p:extLst>
      <p:ext uri="{BB962C8B-B14F-4D97-AF65-F5344CB8AC3E}">
        <p14:creationId xmlns:p14="http://schemas.microsoft.com/office/powerpoint/2010/main" val="190924997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0.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695BF1-2554-C891-6FCA-25473C951749}"/>
              </a:ext>
            </a:extLst>
          </p:cNvPr>
          <p:cNvSpPr txBox="1"/>
          <p:nvPr/>
        </p:nvSpPr>
        <p:spPr>
          <a:xfrm>
            <a:off x="4268507" y="4701886"/>
            <a:ext cx="7704417" cy="2308324"/>
          </a:xfrm>
          <a:prstGeom prst="rect">
            <a:avLst/>
          </a:prstGeom>
          <a:noFill/>
        </p:spPr>
        <p:txBody>
          <a:bodyPr wrap="none" rtlCol="0">
            <a:spAutoFit/>
          </a:bodyPr>
          <a:lstStyle/>
          <a:p>
            <a:pPr algn="r"/>
            <a:r>
              <a:rPr lang="en-US" dirty="0"/>
              <a:t>Brian D. Bihari</a:t>
            </a:r>
          </a:p>
          <a:p>
            <a:pPr algn="r"/>
            <a:r>
              <a:rPr lang="en-US" dirty="0"/>
              <a:t>Mark A. Kane</a:t>
            </a:r>
          </a:p>
          <a:p>
            <a:pPr algn="r"/>
            <a:r>
              <a:rPr lang="en-US" dirty="0"/>
              <a:t>Marina M. Moen</a:t>
            </a:r>
          </a:p>
          <a:p>
            <a:pPr algn="r"/>
            <a:endParaRPr lang="en-US" dirty="0"/>
          </a:p>
          <a:p>
            <a:pPr algn="r"/>
            <a:r>
              <a:rPr lang="en-US" dirty="0"/>
              <a:t>NASA JOHNSON SPACE CENTER</a:t>
            </a:r>
          </a:p>
          <a:p>
            <a:pPr algn="r"/>
            <a:r>
              <a:rPr lang="en-US" dirty="0"/>
              <a:t>46th AAS GUIDANCE, NAVIGATION, AND CONTROL CONFERENCE</a:t>
            </a:r>
          </a:p>
          <a:p>
            <a:pPr algn="r"/>
            <a:r>
              <a:rPr lang="en-US" dirty="0"/>
              <a:t>BRECKENRIDGE, COLORADO, FEBRUARY 2024</a:t>
            </a:r>
          </a:p>
          <a:p>
            <a:endParaRPr lang="en-US" dirty="0"/>
          </a:p>
        </p:txBody>
      </p:sp>
      <p:sp>
        <p:nvSpPr>
          <p:cNvPr id="3" name="TextBox 2">
            <a:extLst>
              <a:ext uri="{FF2B5EF4-FFF2-40B4-BE49-F238E27FC236}">
                <a16:creationId xmlns:a16="http://schemas.microsoft.com/office/drawing/2014/main" id="{9FF6E234-2AA3-9A4D-195F-6EB6FD478A1A}"/>
              </a:ext>
            </a:extLst>
          </p:cNvPr>
          <p:cNvSpPr txBox="1"/>
          <p:nvPr/>
        </p:nvSpPr>
        <p:spPr>
          <a:xfrm>
            <a:off x="8120715" y="2521059"/>
            <a:ext cx="3852209" cy="1815882"/>
          </a:xfrm>
          <a:prstGeom prst="rect">
            <a:avLst/>
          </a:prstGeom>
          <a:noFill/>
        </p:spPr>
        <p:txBody>
          <a:bodyPr wrap="square">
            <a:spAutoFit/>
          </a:bodyPr>
          <a:lstStyle/>
          <a:p>
            <a:r>
              <a:rPr lang="en-US" sz="2800" b="1" dirty="0"/>
              <a:t>ORION ARTEMIS I DESCENT AND LANDING PERFORMANCE </a:t>
            </a:r>
          </a:p>
        </p:txBody>
      </p:sp>
    </p:spTree>
    <p:extLst>
      <p:ext uri="{BB962C8B-B14F-4D97-AF65-F5344CB8AC3E}">
        <p14:creationId xmlns:p14="http://schemas.microsoft.com/office/powerpoint/2010/main" val="218663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070B-37D2-3D34-1C0B-59D1C0720CF7}"/>
              </a:ext>
            </a:extLst>
          </p:cNvPr>
          <p:cNvSpPr>
            <a:spLocks noGrp="1"/>
          </p:cNvSpPr>
          <p:nvPr>
            <p:ph type="title"/>
          </p:nvPr>
        </p:nvSpPr>
        <p:spPr/>
        <p:txBody>
          <a:bodyPr/>
          <a:lstStyle/>
          <a:p>
            <a:pPr algn="ctr"/>
            <a:r>
              <a:rPr lang="en-US" dirty="0"/>
              <a:t>Crew Module Reaction Control System (RCS)</a:t>
            </a:r>
          </a:p>
        </p:txBody>
      </p:sp>
      <p:pic>
        <p:nvPicPr>
          <p:cNvPr id="10" name="Picture 9">
            <a:extLst>
              <a:ext uri="{FF2B5EF4-FFF2-40B4-BE49-F238E27FC236}">
                <a16:creationId xmlns:a16="http://schemas.microsoft.com/office/drawing/2014/main" id="{604B0896-DA8C-DCC4-FA21-3569BB4B0D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8043" y="1089760"/>
            <a:ext cx="4327446" cy="3740150"/>
          </a:xfrm>
          <a:prstGeom prst="rect">
            <a:avLst/>
          </a:prstGeom>
          <a:noFill/>
        </p:spPr>
      </p:pic>
      <p:sp>
        <p:nvSpPr>
          <p:cNvPr id="12" name="TextBox 11">
            <a:extLst>
              <a:ext uri="{FF2B5EF4-FFF2-40B4-BE49-F238E27FC236}">
                <a16:creationId xmlns:a16="http://schemas.microsoft.com/office/drawing/2014/main" id="{EB3BBC7E-F3B3-1BCA-ED00-47C71B1FFB20}"/>
              </a:ext>
            </a:extLst>
          </p:cNvPr>
          <p:cNvSpPr txBox="1"/>
          <p:nvPr/>
        </p:nvSpPr>
        <p:spPr>
          <a:xfrm>
            <a:off x="6007100" y="4644172"/>
            <a:ext cx="6096000" cy="2062103"/>
          </a:xfrm>
          <a:prstGeom prst="rect">
            <a:avLst/>
          </a:prstGeom>
          <a:noFill/>
        </p:spPr>
        <p:txBody>
          <a:bodyPr wrap="square">
            <a:spAutoFit/>
          </a:bodyPr>
          <a:lstStyle/>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Under parachutes the free rotation axis is about the local vertical direction</a:t>
            </a: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Thruster commands are generated using heading error, heading error rate, and heading error acceleration</a:t>
            </a: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During drogue parachute decent the roll thrusters are commanded to damp rates, however, due to the hang angle observed under main parachutes the roll and yaw thrusters are fired simultaneously to produce a torque about the local vertical axis </a:t>
            </a:r>
            <a:endParaRPr lang="en-US" sz="1600" dirty="0"/>
          </a:p>
        </p:txBody>
      </p:sp>
      <p:sp>
        <p:nvSpPr>
          <p:cNvPr id="3" name="Content Placeholder 2">
            <a:extLst>
              <a:ext uri="{FF2B5EF4-FFF2-40B4-BE49-F238E27FC236}">
                <a16:creationId xmlns:a16="http://schemas.microsoft.com/office/drawing/2014/main" id="{EFD16814-A179-FE63-EE05-5CA4977A8669}"/>
              </a:ext>
            </a:extLst>
          </p:cNvPr>
          <p:cNvSpPr>
            <a:spLocks noGrp="1"/>
          </p:cNvSpPr>
          <p:nvPr>
            <p:ph idx="1"/>
          </p:nvPr>
        </p:nvSpPr>
        <p:spPr>
          <a:xfrm>
            <a:off x="0" y="4306887"/>
            <a:ext cx="6096000" cy="2736675"/>
          </a:xfrm>
        </p:spPr>
        <p:txBody>
          <a:bodyPr/>
          <a:lstStyle/>
          <a:p>
            <a:pPr marL="0" indent="0">
              <a:buNone/>
            </a:pPr>
            <a:r>
              <a:rPr lang="en-US" sz="1800" dirty="0"/>
              <a:t>Crew Module Reaction Control System (RCS)</a:t>
            </a:r>
          </a:p>
          <a:p>
            <a:r>
              <a:rPr lang="en-US" sz="2000" dirty="0"/>
              <a:t>Attitude control is achieved by commanding reaction control thrusters that produce torque about the vehicle body axis</a:t>
            </a:r>
          </a:p>
          <a:p>
            <a:pPr lvl="1"/>
            <a:r>
              <a:rPr lang="en-US" sz="1800" dirty="0"/>
              <a:t>Two fully redundant strings of thrusters</a:t>
            </a:r>
          </a:p>
          <a:p>
            <a:pPr lvl="1"/>
            <a:r>
              <a:rPr lang="en-US" sz="1800" dirty="0"/>
              <a:t>Six thrusters per string</a:t>
            </a:r>
          </a:p>
          <a:p>
            <a:pPr lvl="1"/>
            <a:r>
              <a:rPr lang="en-US" sz="1800" dirty="0"/>
              <a:t>Each thruster produces a nearly pure torque in one direction about the primary body axis</a:t>
            </a:r>
          </a:p>
        </p:txBody>
      </p:sp>
      <p:pic>
        <p:nvPicPr>
          <p:cNvPr id="6" name="Picture 5">
            <a:extLst>
              <a:ext uri="{FF2B5EF4-FFF2-40B4-BE49-F238E27FC236}">
                <a16:creationId xmlns:a16="http://schemas.microsoft.com/office/drawing/2014/main" id="{DD8AFA2A-1DEB-B6DB-40C3-B2C4F5F5A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77" y="1293869"/>
            <a:ext cx="4833581" cy="2894635"/>
          </a:xfrm>
          <a:prstGeom prst="rect">
            <a:avLst/>
          </a:prstGeom>
        </p:spPr>
      </p:pic>
    </p:spTree>
    <p:extLst>
      <p:ext uri="{BB962C8B-B14F-4D97-AF65-F5344CB8AC3E}">
        <p14:creationId xmlns:p14="http://schemas.microsoft.com/office/powerpoint/2010/main" val="314224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E3A4-07F5-DAA3-6BC2-A367C7B18AE3}"/>
              </a:ext>
            </a:extLst>
          </p:cNvPr>
          <p:cNvSpPr>
            <a:spLocks noGrp="1"/>
          </p:cNvSpPr>
          <p:nvPr>
            <p:ph type="title"/>
          </p:nvPr>
        </p:nvSpPr>
        <p:spPr/>
        <p:txBody>
          <a:bodyPr/>
          <a:lstStyle/>
          <a:p>
            <a:pPr algn="ctr"/>
            <a:r>
              <a:rPr lang="en-US" dirty="0"/>
              <a:t>CM Touchdown Control Mode</a:t>
            </a:r>
          </a:p>
        </p:txBody>
      </p:sp>
      <p:sp>
        <p:nvSpPr>
          <p:cNvPr id="5" name="TextBox 4">
            <a:extLst>
              <a:ext uri="{FF2B5EF4-FFF2-40B4-BE49-F238E27FC236}">
                <a16:creationId xmlns:a16="http://schemas.microsoft.com/office/drawing/2014/main" id="{3ACD46B8-4A1E-63AA-B992-146562ED4BD5}"/>
              </a:ext>
            </a:extLst>
          </p:cNvPr>
          <p:cNvSpPr txBox="1"/>
          <p:nvPr/>
        </p:nvSpPr>
        <p:spPr>
          <a:xfrm>
            <a:off x="180975" y="1127386"/>
            <a:ext cx="6261100" cy="1569660"/>
          </a:xfrm>
          <a:prstGeom prst="rect">
            <a:avLst/>
          </a:prstGeom>
          <a:noFill/>
        </p:spPr>
        <p:txBody>
          <a:bodyPr wrap="square">
            <a:spAutoFit/>
          </a:bodyPr>
          <a:lstStyle/>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CM RCS is inhibited during drogue and main parachute deploy to allow for the parachutes to properly inflate. </a:t>
            </a:r>
            <a:endParaRPr lang="en-US" sz="16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Three </a:t>
            </a:r>
            <a:r>
              <a:rPr lang="en-US" sz="1600" dirty="0">
                <a:latin typeface="Times New Roman" panose="02020603050405020304" pitchFamily="18" charset="0"/>
                <a:ea typeface="Times New Roman" panose="02020603050405020304" pitchFamily="18" charset="0"/>
              </a:rPr>
              <a:t>main control modes while under chutes: </a:t>
            </a:r>
            <a:r>
              <a:rPr lang="en-US" sz="1600" dirty="0">
                <a:effectLst/>
                <a:latin typeface="Times New Roman" panose="02020603050405020304" pitchFamily="18" charset="0"/>
                <a:ea typeface="Times New Roman" panose="02020603050405020304" pitchFamily="18" charset="0"/>
              </a:rPr>
              <a:t>Drogue Rate Damping, Main Anti Twist, and Landing Reorientation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graphicFrame>
        <p:nvGraphicFramePr>
          <p:cNvPr id="6" name="Table 5">
            <a:extLst>
              <a:ext uri="{FF2B5EF4-FFF2-40B4-BE49-F238E27FC236}">
                <a16:creationId xmlns:a16="http://schemas.microsoft.com/office/drawing/2014/main" id="{8C19989F-C4DA-BFBF-91D8-40235CD0E2F6}"/>
              </a:ext>
            </a:extLst>
          </p:cNvPr>
          <p:cNvGraphicFramePr>
            <a:graphicFrameLocks noGrp="1"/>
          </p:cNvGraphicFramePr>
          <p:nvPr>
            <p:extLst>
              <p:ext uri="{D42A27DB-BD31-4B8C-83A1-F6EECF244321}">
                <p14:modId xmlns:p14="http://schemas.microsoft.com/office/powerpoint/2010/main" val="783896921"/>
              </p:ext>
            </p:extLst>
          </p:nvPr>
        </p:nvGraphicFramePr>
        <p:xfrm>
          <a:off x="6304121" y="5143621"/>
          <a:ext cx="5468779" cy="1493520"/>
        </p:xfrm>
        <a:graphic>
          <a:graphicData uri="http://schemas.openxmlformats.org/drawingml/2006/table">
            <a:tbl>
              <a:tblPr firstRow="1" firstCol="1" bandRow="1">
                <a:tableStyleId>{5C22544A-7EE6-4342-B048-85BDC9FD1C3A}</a:tableStyleId>
              </a:tblPr>
              <a:tblGrid>
                <a:gridCol w="2595960">
                  <a:extLst>
                    <a:ext uri="{9D8B030D-6E8A-4147-A177-3AD203B41FA5}">
                      <a16:colId xmlns:a16="http://schemas.microsoft.com/office/drawing/2014/main" val="1741390497"/>
                    </a:ext>
                  </a:extLst>
                </a:gridCol>
                <a:gridCol w="2872819">
                  <a:extLst>
                    <a:ext uri="{9D8B030D-6E8A-4147-A177-3AD203B41FA5}">
                      <a16:colId xmlns:a16="http://schemas.microsoft.com/office/drawing/2014/main" val="2578799032"/>
                    </a:ext>
                  </a:extLst>
                </a:gridCol>
              </a:tblGrid>
              <a:tr h="194444">
                <a:tc>
                  <a:txBody>
                    <a:bodyPr/>
                    <a:lstStyle/>
                    <a:p>
                      <a:pPr marL="0" marR="0" indent="182880" algn="ctr">
                        <a:spcBef>
                          <a:spcPts val="0"/>
                        </a:spcBef>
                        <a:spcAft>
                          <a:spcPts val="600"/>
                        </a:spcAft>
                      </a:pPr>
                      <a:r>
                        <a:rPr lang="en-US" sz="1400" dirty="0">
                          <a:effectLst/>
                        </a:rPr>
                        <a:t>Enumeration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600"/>
                        </a:spcAft>
                      </a:pPr>
                      <a:r>
                        <a:rPr lang="en-US" sz="1400" dirty="0">
                          <a:effectLst/>
                        </a:rPr>
                        <a:t>Definition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4948642"/>
                  </a:ext>
                </a:extLst>
              </a:tr>
              <a:tr h="194444">
                <a:tc>
                  <a:txBody>
                    <a:bodyPr/>
                    <a:lstStyle/>
                    <a:p>
                      <a:pPr marL="0" marR="0" indent="182880" algn="ctr">
                        <a:spcBef>
                          <a:spcPts val="0"/>
                        </a:spcBef>
                        <a:spcAft>
                          <a:spcPts val="600"/>
                        </a:spcAft>
                      </a:pPr>
                      <a:r>
                        <a:rPr lang="en-US" sz="1400" dirty="0">
                          <a:effectLst/>
                        </a:rPr>
                        <a:t>INITIALIZE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a:spcBef>
                          <a:spcPts val="0"/>
                        </a:spcBef>
                        <a:spcAft>
                          <a:spcPts val="600"/>
                        </a:spcAft>
                      </a:pPr>
                      <a:r>
                        <a:rPr lang="en-US" sz="1400" dirty="0">
                          <a:effectLst/>
                        </a:rPr>
                        <a:t>Default initialization value.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78371"/>
                  </a:ext>
                </a:extLst>
              </a:tr>
              <a:tr h="194444">
                <a:tc>
                  <a:txBody>
                    <a:bodyPr/>
                    <a:lstStyle/>
                    <a:p>
                      <a:pPr marL="0" marR="0" indent="182880" algn="ctr">
                        <a:spcBef>
                          <a:spcPts val="0"/>
                        </a:spcBef>
                        <a:spcAft>
                          <a:spcPts val="600"/>
                        </a:spcAft>
                      </a:pPr>
                      <a:r>
                        <a:rPr lang="en-US" sz="1400">
                          <a:effectLst/>
                        </a:rPr>
                        <a:t>RCS_INHIBITED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a:spcBef>
                          <a:spcPts val="0"/>
                        </a:spcBef>
                        <a:spcAft>
                          <a:spcPts val="600"/>
                        </a:spcAft>
                      </a:pPr>
                      <a:r>
                        <a:rPr lang="en-US" sz="1400" dirty="0">
                          <a:effectLst/>
                        </a:rPr>
                        <a:t>Inhibit CM RCS control.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9681368"/>
                  </a:ext>
                </a:extLst>
              </a:tr>
              <a:tr h="194444">
                <a:tc>
                  <a:txBody>
                    <a:bodyPr/>
                    <a:lstStyle/>
                    <a:p>
                      <a:pPr marL="0" marR="0" indent="182880" algn="ctr">
                        <a:spcBef>
                          <a:spcPts val="0"/>
                        </a:spcBef>
                        <a:spcAft>
                          <a:spcPts val="600"/>
                        </a:spcAft>
                      </a:pPr>
                      <a:r>
                        <a:rPr lang="en-US" sz="1400" dirty="0">
                          <a:effectLst/>
                        </a:rPr>
                        <a:t>DROGUE_RATE_DAMPING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a:spcBef>
                          <a:spcPts val="0"/>
                        </a:spcBef>
                        <a:spcAft>
                          <a:spcPts val="600"/>
                        </a:spcAft>
                      </a:pPr>
                      <a:r>
                        <a:rPr lang="en-US" sz="1400" dirty="0">
                          <a:effectLst/>
                        </a:rPr>
                        <a:t>Perform drogue rate damping control.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2482738"/>
                  </a:ext>
                </a:extLst>
              </a:tr>
              <a:tr h="194444">
                <a:tc>
                  <a:txBody>
                    <a:bodyPr/>
                    <a:lstStyle/>
                    <a:p>
                      <a:pPr marL="0" marR="0" indent="182880" algn="ctr">
                        <a:spcBef>
                          <a:spcPts val="0"/>
                        </a:spcBef>
                        <a:spcAft>
                          <a:spcPts val="600"/>
                        </a:spcAft>
                      </a:pPr>
                      <a:r>
                        <a:rPr lang="en-US" sz="1400" dirty="0">
                          <a:effectLst/>
                        </a:rPr>
                        <a:t>MAIN_ANTI_TWIST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a:spcBef>
                          <a:spcPts val="0"/>
                        </a:spcBef>
                        <a:spcAft>
                          <a:spcPts val="600"/>
                        </a:spcAft>
                      </a:pPr>
                      <a:r>
                        <a:rPr lang="en-US" sz="1400" dirty="0">
                          <a:effectLst/>
                        </a:rPr>
                        <a:t>Perform main anti-twist control.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8824706"/>
                  </a:ext>
                </a:extLst>
              </a:tr>
              <a:tr h="194444">
                <a:tc>
                  <a:txBody>
                    <a:bodyPr/>
                    <a:lstStyle/>
                    <a:p>
                      <a:pPr marL="0" marR="0" indent="182880" algn="ctr">
                        <a:spcBef>
                          <a:spcPts val="0"/>
                        </a:spcBef>
                        <a:spcAft>
                          <a:spcPts val="600"/>
                        </a:spcAft>
                      </a:pPr>
                      <a:r>
                        <a:rPr lang="en-US" sz="1400">
                          <a:effectLst/>
                        </a:rPr>
                        <a:t>LANDING_REORIENT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a:spcBef>
                          <a:spcPts val="0"/>
                        </a:spcBef>
                        <a:spcAft>
                          <a:spcPts val="600"/>
                        </a:spcAft>
                      </a:pPr>
                      <a:r>
                        <a:rPr lang="en-US" sz="1400" dirty="0">
                          <a:effectLst/>
                        </a:rPr>
                        <a:t>Perform landing reorientation.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4029764"/>
                  </a:ext>
                </a:extLst>
              </a:tr>
            </a:tbl>
          </a:graphicData>
        </a:graphic>
      </p:graphicFrame>
      <p:sp>
        <p:nvSpPr>
          <p:cNvPr id="9" name="TextBox 8">
            <a:extLst>
              <a:ext uri="{FF2B5EF4-FFF2-40B4-BE49-F238E27FC236}">
                <a16:creationId xmlns:a16="http://schemas.microsoft.com/office/drawing/2014/main" id="{31C67312-028B-0B65-2D6C-703E02450953}"/>
              </a:ext>
            </a:extLst>
          </p:cNvPr>
          <p:cNvSpPr txBox="1"/>
          <p:nvPr/>
        </p:nvSpPr>
        <p:spPr>
          <a:xfrm>
            <a:off x="109696" y="2579906"/>
            <a:ext cx="6261100" cy="3785652"/>
          </a:xfrm>
          <a:prstGeom prst="rect">
            <a:avLst/>
          </a:prstGeom>
          <a:noFill/>
        </p:spPr>
        <p:txBody>
          <a:bodyPr wrap="square">
            <a:spAutoFit/>
          </a:bodyPr>
          <a:lstStyle/>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Drogue Rate Damping control keeps the vehicle from spinning excessively around the drogue chute attach point prior to main chute deployment. </a:t>
            </a: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Main Anti Twist and Landing Reorientation are mutually exclusive and are active after main pilot chute deploy and before TD</a:t>
            </a:r>
          </a:p>
          <a:p>
            <a:pPr marL="285750" indent="-285750">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Logic </a:t>
            </a:r>
            <a:r>
              <a:rPr lang="en-US" sz="1600" dirty="0">
                <a:effectLst/>
                <a:latin typeface="Times New Roman" panose="02020603050405020304" pitchFamily="18" charset="0"/>
                <a:ea typeface="Times New Roman" panose="02020603050405020304" pitchFamily="18" charset="0"/>
              </a:rPr>
              <a:t>allows the control mode to switch back and forth between main anti-twist and landing reorient depending on the current altitude</a:t>
            </a: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Main Anti Twist prevents the vehicle from twisting up the parachute lines and reducing the ability of the control system to properly orient the vehicle at landing due to line twist-torque</a:t>
            </a: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Landing Reorientation ensures that the vehicle is pointed towards the correct heading at touchdown</a:t>
            </a:r>
          </a:p>
          <a:p>
            <a:endParaRPr lang="en-US"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6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600" dirty="0">
              <a:effectLst/>
              <a:latin typeface="Times New Roman" panose="02020603050405020304" pitchFamily="18" charset="0"/>
              <a:ea typeface="Times New Roman" panose="02020603050405020304" pitchFamily="18" charset="0"/>
            </a:endParaRPr>
          </a:p>
        </p:txBody>
      </p:sp>
      <p:pic>
        <p:nvPicPr>
          <p:cNvPr id="10" name="Picture 9" descr="Chart&#10;&#10;Description automatically generated">
            <a:extLst>
              <a:ext uri="{FF2B5EF4-FFF2-40B4-BE49-F238E27FC236}">
                <a16:creationId xmlns:a16="http://schemas.microsoft.com/office/drawing/2014/main" id="{707C7B82-B474-2C0C-2F98-407889BBBB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51" b="7340"/>
          <a:stretch/>
        </p:blipFill>
        <p:spPr bwMode="auto">
          <a:xfrm>
            <a:off x="6707029" y="1596842"/>
            <a:ext cx="4905375" cy="3580243"/>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B54C7F56-7809-1524-4031-2F960CDE03B1}"/>
              </a:ext>
            </a:extLst>
          </p:cNvPr>
          <p:cNvSpPr txBox="1"/>
          <p:nvPr/>
        </p:nvSpPr>
        <p:spPr>
          <a:xfrm>
            <a:off x="7516812" y="1289065"/>
            <a:ext cx="3455988" cy="307777"/>
          </a:xfrm>
          <a:prstGeom prst="rect">
            <a:avLst/>
          </a:prstGeom>
          <a:noFill/>
        </p:spPr>
        <p:txBody>
          <a:bodyPr wrap="square">
            <a:spAutoFit/>
          </a:bodyPr>
          <a:lstStyle/>
          <a:p>
            <a:r>
              <a:rPr lang="en-US" sz="1400" dirty="0">
                <a:solidFill>
                  <a:schemeClr val="tx2"/>
                </a:solidFill>
                <a:effectLst/>
                <a:latin typeface="Times New Roman" panose="02020603050405020304" pitchFamily="18" charset="0"/>
                <a:ea typeface="Times New Roman" panose="02020603050405020304" pitchFamily="18" charset="0"/>
              </a:rPr>
              <a:t>Artemis I CM Touchdown Control Mode</a:t>
            </a:r>
            <a:endParaRPr lang="en-US" sz="1400" dirty="0">
              <a:solidFill>
                <a:schemeClr val="tx2"/>
              </a:solidFill>
            </a:endParaRPr>
          </a:p>
        </p:txBody>
      </p:sp>
      <p:sp>
        <p:nvSpPr>
          <p:cNvPr id="3" name="TextBox 2">
            <a:extLst>
              <a:ext uri="{FF2B5EF4-FFF2-40B4-BE49-F238E27FC236}">
                <a16:creationId xmlns:a16="http://schemas.microsoft.com/office/drawing/2014/main" id="{489A8E6E-029F-3557-17D5-7296810D61F9}"/>
              </a:ext>
            </a:extLst>
          </p:cNvPr>
          <p:cNvSpPr txBox="1"/>
          <p:nvPr/>
        </p:nvSpPr>
        <p:spPr>
          <a:xfrm rot="16200000">
            <a:off x="11002866" y="3255185"/>
            <a:ext cx="482824" cy="200055"/>
          </a:xfrm>
          <a:prstGeom prst="rect">
            <a:avLst/>
          </a:prstGeom>
          <a:solidFill>
            <a:schemeClr val="bg1"/>
          </a:solidFill>
        </p:spPr>
        <p:txBody>
          <a:bodyPr wrap="none" rtlCol="0">
            <a:spAutoFit/>
          </a:bodyPr>
          <a:lstStyle/>
          <a:p>
            <a:r>
              <a:rPr lang="en-US" sz="700" dirty="0"/>
              <a:t>Altitude</a:t>
            </a:r>
          </a:p>
        </p:txBody>
      </p:sp>
    </p:spTree>
    <p:extLst>
      <p:ext uri="{BB962C8B-B14F-4D97-AF65-F5344CB8AC3E}">
        <p14:creationId xmlns:p14="http://schemas.microsoft.com/office/powerpoint/2010/main" val="1282520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26B2-4DDA-C8CB-F9C7-4A8AEC8B7990}"/>
              </a:ext>
            </a:extLst>
          </p:cNvPr>
          <p:cNvSpPr>
            <a:spLocks noGrp="1"/>
          </p:cNvSpPr>
          <p:nvPr>
            <p:ph type="title"/>
          </p:nvPr>
        </p:nvSpPr>
        <p:spPr/>
        <p:txBody>
          <a:bodyPr/>
          <a:lstStyle/>
          <a:p>
            <a:pPr algn="ctr"/>
            <a:r>
              <a:rPr lang="en-US" dirty="0"/>
              <a:t>Drogue Rate Damping and Main Anti Twist</a:t>
            </a:r>
          </a:p>
        </p:txBody>
      </p:sp>
      <p:pic>
        <p:nvPicPr>
          <p:cNvPr id="4" name="Picture 3">
            <a:extLst>
              <a:ext uri="{FF2B5EF4-FFF2-40B4-BE49-F238E27FC236}">
                <a16:creationId xmlns:a16="http://schemas.microsoft.com/office/drawing/2014/main" id="{6BCE8F45-93D0-DD9C-629F-D00E1AC000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1857" y="3552229"/>
            <a:ext cx="2845435" cy="2265680"/>
          </a:xfrm>
          <a:prstGeom prst="rect">
            <a:avLst/>
          </a:prstGeom>
          <a:noFill/>
        </p:spPr>
      </p:pic>
      <p:sp>
        <p:nvSpPr>
          <p:cNvPr id="6" name="TextBox 5">
            <a:extLst>
              <a:ext uri="{FF2B5EF4-FFF2-40B4-BE49-F238E27FC236}">
                <a16:creationId xmlns:a16="http://schemas.microsoft.com/office/drawing/2014/main" id="{F6905D7C-2390-1899-E231-F97025CD3DF3}"/>
              </a:ext>
            </a:extLst>
          </p:cNvPr>
          <p:cNvSpPr txBox="1"/>
          <p:nvPr/>
        </p:nvSpPr>
        <p:spPr>
          <a:xfrm>
            <a:off x="438150" y="1410385"/>
            <a:ext cx="4659144" cy="1815882"/>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rimary purpose of drogue rate damping is to restrict angular rate to meet main deploy constraints </a:t>
            </a:r>
            <a:endParaRPr lang="en-US" sz="16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mplemented as a bi-level algorithm</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Rates observed under drogue parachutes during the Artemis I mission did not exceed the rate threshold necessary to trigger a thruster firing</a:t>
            </a:r>
          </a:p>
        </p:txBody>
      </p:sp>
      <p:pic>
        <p:nvPicPr>
          <p:cNvPr id="7" name="Picture 6">
            <a:extLst>
              <a:ext uri="{FF2B5EF4-FFF2-40B4-BE49-F238E27FC236}">
                <a16:creationId xmlns:a16="http://schemas.microsoft.com/office/drawing/2014/main" id="{B76EEFAF-309C-D1DE-1EC3-2CA894228D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175" y="3206471"/>
            <a:ext cx="2673350" cy="2957195"/>
          </a:xfrm>
          <a:prstGeom prst="rect">
            <a:avLst/>
          </a:prstGeom>
          <a:noFill/>
        </p:spPr>
      </p:pic>
      <p:pic>
        <p:nvPicPr>
          <p:cNvPr id="8" name="Picture 7" descr="Chart, box and whisker chart&#10;&#10;Description automatically generated">
            <a:extLst>
              <a:ext uri="{FF2B5EF4-FFF2-40B4-BE49-F238E27FC236}">
                <a16:creationId xmlns:a16="http://schemas.microsoft.com/office/drawing/2014/main" id="{3757F388-DF2A-C9AF-EBAE-2DE0935E9E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003" r="18015"/>
          <a:stretch/>
        </p:blipFill>
        <p:spPr bwMode="auto">
          <a:xfrm>
            <a:off x="8390572" y="3206471"/>
            <a:ext cx="2687955" cy="297053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F907A49E-44D9-337C-7E95-201C3FE76D45}"/>
              </a:ext>
            </a:extLst>
          </p:cNvPr>
          <p:cNvSpPr txBox="1"/>
          <p:nvPr/>
        </p:nvSpPr>
        <p:spPr>
          <a:xfrm>
            <a:off x="438150" y="6025166"/>
            <a:ext cx="3625850" cy="276999"/>
          </a:xfrm>
          <a:prstGeom prst="rect">
            <a:avLst/>
          </a:prstGeom>
          <a:noFill/>
        </p:spPr>
        <p:txBody>
          <a:bodyPr wrap="square">
            <a:spAutoFit/>
          </a:bodyPr>
          <a:lstStyle/>
          <a:p>
            <a:pPr marL="0" marR="0" indent="182880" algn="ctr">
              <a:spcBef>
                <a:spcPts val="600"/>
              </a:spcBef>
              <a:spcAft>
                <a:spcPts val="600"/>
              </a:spcAft>
            </a:pPr>
            <a:r>
              <a:rPr lang="en-US" sz="1200" b="1" dirty="0">
                <a:effectLst/>
                <a:latin typeface="Times New Roman" panose="02020603050405020304" pitchFamily="18" charset="0"/>
                <a:ea typeface="Times New Roman" panose="02020603050405020304" pitchFamily="18" charset="0"/>
              </a:rPr>
              <a:t>Drogue Rate Damping Control Logic</a:t>
            </a:r>
          </a:p>
        </p:txBody>
      </p:sp>
      <p:sp>
        <p:nvSpPr>
          <p:cNvPr id="12" name="TextBox 11">
            <a:extLst>
              <a:ext uri="{FF2B5EF4-FFF2-40B4-BE49-F238E27FC236}">
                <a16:creationId xmlns:a16="http://schemas.microsoft.com/office/drawing/2014/main" id="{B9913BCE-FFF9-BD12-266B-C5DA17EC1679}"/>
              </a:ext>
            </a:extLst>
          </p:cNvPr>
          <p:cNvSpPr txBox="1"/>
          <p:nvPr/>
        </p:nvSpPr>
        <p:spPr>
          <a:xfrm>
            <a:off x="8658833" y="6163665"/>
            <a:ext cx="2902643" cy="276999"/>
          </a:xfrm>
          <a:prstGeom prst="rect">
            <a:avLst/>
          </a:prstGeom>
          <a:noFill/>
        </p:spPr>
        <p:txBody>
          <a:bodyPr wrap="square">
            <a:spAutoFit/>
          </a:bodyPr>
          <a:lstStyle/>
          <a:p>
            <a:r>
              <a:rPr lang="en-US" sz="1200" b="1" dirty="0">
                <a:effectLst/>
                <a:latin typeface="Times New Roman" panose="02020603050405020304" pitchFamily="18" charset="0"/>
                <a:ea typeface="Times New Roman" panose="02020603050405020304" pitchFamily="18" charset="0"/>
              </a:rPr>
              <a:t> Artemis I Main Anti-twist</a:t>
            </a:r>
            <a:endParaRPr lang="en-US" sz="1200" b="1" dirty="0"/>
          </a:p>
        </p:txBody>
      </p:sp>
      <p:sp>
        <p:nvSpPr>
          <p:cNvPr id="13" name="TextBox 12">
            <a:extLst>
              <a:ext uri="{FF2B5EF4-FFF2-40B4-BE49-F238E27FC236}">
                <a16:creationId xmlns:a16="http://schemas.microsoft.com/office/drawing/2014/main" id="{D1F7360B-441E-9FFC-2628-4509A47ADC59}"/>
              </a:ext>
            </a:extLst>
          </p:cNvPr>
          <p:cNvSpPr txBox="1"/>
          <p:nvPr/>
        </p:nvSpPr>
        <p:spPr>
          <a:xfrm>
            <a:off x="5787788" y="6177001"/>
            <a:ext cx="2026123" cy="276999"/>
          </a:xfrm>
          <a:prstGeom prst="rect">
            <a:avLst/>
          </a:prstGeom>
          <a:noFill/>
        </p:spPr>
        <p:txBody>
          <a:bodyPr wrap="square">
            <a:spAutoFit/>
          </a:bodyPr>
          <a:lstStyle/>
          <a:p>
            <a:pPr algn="ctr"/>
            <a:r>
              <a:rPr lang="en-US" sz="1200" b="1" dirty="0">
                <a:effectLst/>
                <a:latin typeface="Times New Roman" panose="02020603050405020304" pitchFamily="18" charset="0"/>
                <a:ea typeface="Times New Roman" panose="02020603050405020304" pitchFamily="18" charset="0"/>
              </a:rPr>
              <a:t>Main Anti-twist</a:t>
            </a:r>
            <a:endParaRPr lang="en-US" sz="1200" b="1" dirty="0"/>
          </a:p>
        </p:txBody>
      </p:sp>
      <p:sp>
        <p:nvSpPr>
          <p:cNvPr id="15" name="TextBox 14">
            <a:extLst>
              <a:ext uri="{FF2B5EF4-FFF2-40B4-BE49-F238E27FC236}">
                <a16:creationId xmlns:a16="http://schemas.microsoft.com/office/drawing/2014/main" id="{1251EAD2-E441-4A90-70CC-F966C7FBCA6D}"/>
              </a:ext>
            </a:extLst>
          </p:cNvPr>
          <p:cNvSpPr txBox="1"/>
          <p:nvPr/>
        </p:nvSpPr>
        <p:spPr>
          <a:xfrm>
            <a:off x="5467419" y="1376004"/>
            <a:ext cx="6536986" cy="1323439"/>
          </a:xfrm>
          <a:prstGeom prst="rect">
            <a:avLst/>
          </a:prstGeom>
          <a:noFill/>
        </p:spPr>
        <p:txBody>
          <a:bodyPr wrap="square">
            <a:spAutoFit/>
          </a:bodyPr>
          <a:lstStyle/>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Mian Anti Twist control is used to limit the heading rate under the main parachutes while allowing parachute line twist to unwind </a:t>
            </a:r>
          </a:p>
          <a:p>
            <a:pPr marL="285750" indent="-285750">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mplemented as a bi-level algorithm</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Dynamics during the ride under main parachutes were benign and did not cause any CM RCS firings to occur during the Artemis I mission</a:t>
            </a:r>
          </a:p>
        </p:txBody>
      </p:sp>
      <p:sp>
        <p:nvSpPr>
          <p:cNvPr id="3" name="Rectangle 2">
            <a:extLst>
              <a:ext uri="{FF2B5EF4-FFF2-40B4-BE49-F238E27FC236}">
                <a16:creationId xmlns:a16="http://schemas.microsoft.com/office/drawing/2014/main" id="{99531E4C-28B4-3DFB-9AEA-1C1EF8DC99A6}"/>
              </a:ext>
            </a:extLst>
          </p:cNvPr>
          <p:cNvSpPr/>
          <p:nvPr/>
        </p:nvSpPr>
        <p:spPr>
          <a:xfrm>
            <a:off x="8559800" y="3429000"/>
            <a:ext cx="736600" cy="1200150"/>
          </a:xfrm>
          <a:prstGeom prst="rect">
            <a:avLst/>
          </a:prstGeom>
          <a:solidFill>
            <a:srgbClr val="46C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D61EF87-C6F8-CCA7-6D05-FDF0A9405B62}"/>
              </a:ext>
            </a:extLst>
          </p:cNvPr>
          <p:cNvSpPr/>
          <p:nvPr/>
        </p:nvSpPr>
        <p:spPr>
          <a:xfrm>
            <a:off x="10293350" y="4641850"/>
            <a:ext cx="736600" cy="1200150"/>
          </a:xfrm>
          <a:prstGeom prst="rect">
            <a:avLst/>
          </a:prstGeom>
          <a:solidFill>
            <a:srgbClr val="46C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7800AA-380E-4F2E-7659-8654F27F68C0}"/>
              </a:ext>
            </a:extLst>
          </p:cNvPr>
          <p:cNvSpPr txBox="1"/>
          <p:nvPr/>
        </p:nvSpPr>
        <p:spPr>
          <a:xfrm rot="16200000">
            <a:off x="7445822" y="4480788"/>
            <a:ext cx="1812507" cy="246221"/>
          </a:xfrm>
          <a:prstGeom prst="rect">
            <a:avLst/>
          </a:prstGeom>
          <a:solidFill>
            <a:schemeClr val="bg1"/>
          </a:solidFill>
        </p:spPr>
        <p:txBody>
          <a:bodyPr wrap="square" rtlCol="0">
            <a:spAutoFit/>
          </a:bodyPr>
          <a:lstStyle/>
          <a:p>
            <a:r>
              <a:rPr lang="en-US" sz="1000" dirty="0"/>
              <a:t>Heading Error Acceleration</a:t>
            </a:r>
          </a:p>
        </p:txBody>
      </p:sp>
      <p:sp>
        <p:nvSpPr>
          <p:cNvPr id="11" name="TextBox 10">
            <a:extLst>
              <a:ext uri="{FF2B5EF4-FFF2-40B4-BE49-F238E27FC236}">
                <a16:creationId xmlns:a16="http://schemas.microsoft.com/office/drawing/2014/main" id="{64E2569D-8D94-B074-51C3-9335589B136C}"/>
              </a:ext>
            </a:extLst>
          </p:cNvPr>
          <p:cNvSpPr txBox="1"/>
          <p:nvPr/>
        </p:nvSpPr>
        <p:spPr>
          <a:xfrm>
            <a:off x="9084190" y="5917444"/>
            <a:ext cx="1812507" cy="246221"/>
          </a:xfrm>
          <a:prstGeom prst="rect">
            <a:avLst/>
          </a:prstGeom>
          <a:solidFill>
            <a:schemeClr val="bg1"/>
          </a:solidFill>
        </p:spPr>
        <p:txBody>
          <a:bodyPr wrap="square" rtlCol="0">
            <a:spAutoFit/>
          </a:bodyPr>
          <a:lstStyle/>
          <a:p>
            <a:r>
              <a:rPr lang="en-US" sz="1000" dirty="0"/>
              <a:t>Heading Error Rate</a:t>
            </a:r>
          </a:p>
        </p:txBody>
      </p:sp>
    </p:spTree>
    <p:extLst>
      <p:ext uri="{BB962C8B-B14F-4D97-AF65-F5344CB8AC3E}">
        <p14:creationId xmlns:p14="http://schemas.microsoft.com/office/powerpoint/2010/main" val="4035879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0FDC1D97-AFDF-3778-6D1A-48202D4DB4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88" t="7243" r="8454" b="5832"/>
          <a:stretch/>
        </p:blipFill>
        <p:spPr bwMode="auto">
          <a:xfrm>
            <a:off x="6616700" y="1784234"/>
            <a:ext cx="5486130" cy="3976454"/>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4C0697A-6708-121C-CB3D-3F7006AFE020}"/>
              </a:ext>
            </a:extLst>
          </p:cNvPr>
          <p:cNvSpPr>
            <a:spLocks noGrp="1"/>
          </p:cNvSpPr>
          <p:nvPr>
            <p:ph type="title"/>
          </p:nvPr>
        </p:nvSpPr>
        <p:spPr/>
        <p:txBody>
          <a:bodyPr/>
          <a:lstStyle/>
          <a:p>
            <a:pPr algn="ctr"/>
            <a:r>
              <a:rPr lang="en-US" dirty="0"/>
              <a:t>Landing Reorientation</a:t>
            </a:r>
          </a:p>
        </p:txBody>
      </p:sp>
      <p:sp>
        <p:nvSpPr>
          <p:cNvPr id="10" name="TextBox 9">
            <a:extLst>
              <a:ext uri="{FF2B5EF4-FFF2-40B4-BE49-F238E27FC236}">
                <a16:creationId xmlns:a16="http://schemas.microsoft.com/office/drawing/2014/main" id="{BF740A01-00D7-C397-2C83-E551354136E2}"/>
              </a:ext>
            </a:extLst>
          </p:cNvPr>
          <p:cNvSpPr txBox="1"/>
          <p:nvPr/>
        </p:nvSpPr>
        <p:spPr>
          <a:xfrm>
            <a:off x="89170" y="1097312"/>
            <a:ext cx="6854555" cy="5278368"/>
          </a:xfrm>
          <a:prstGeom prst="rect">
            <a:avLst/>
          </a:prstGeom>
          <a:noFill/>
        </p:spPr>
        <p:txBody>
          <a:bodyPr wrap="square">
            <a:spAutoFit/>
          </a:bodyPr>
          <a:lstStyle/>
          <a:p>
            <a:r>
              <a:rPr lang="en-US" sz="1600" dirty="0">
                <a:effectLst/>
                <a:latin typeface="Times New Roman" panose="02020603050405020304" pitchFamily="18" charset="0"/>
                <a:ea typeface="Times New Roman" panose="02020603050405020304" pitchFamily="18" charset="0"/>
              </a:rPr>
              <a:t>Landing reorientation is used during the final phase of descent to maneuver the vehicle such that the body alignment axis is aligned in the desired direction to reduce touchdown impact loading on the crew.</a:t>
            </a:r>
          </a:p>
          <a:p>
            <a:endParaRPr lang="en-US" sz="500" dirty="0">
              <a:latin typeface="Times New Roman" panose="02020603050405020304" pitchFamily="18" charset="0"/>
            </a:endParaRPr>
          </a:p>
          <a:p>
            <a:r>
              <a:rPr lang="en-US" sz="1400" dirty="0">
                <a:latin typeface="Times New Roman" panose="02020603050405020304" pitchFamily="18" charset="0"/>
              </a:rPr>
              <a:t>Pointing Direction Modes:</a:t>
            </a:r>
          </a:p>
          <a:p>
            <a:pPr marL="342900" marR="0" lvl="0" indent="-342900" algn="l">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Pendulum</a:t>
            </a:r>
          </a:p>
          <a:p>
            <a:pPr marL="742950" marR="0" lvl="1" indent="-285750" algn="l">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Point perpendicular to the swing plane.</a:t>
            </a:r>
          </a:p>
          <a:p>
            <a:pPr marL="742950" marR="0" lvl="1" indent="-285750" algn="l">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Used when the horizontal velocity magnitude is below a specified threshold and when large pendulum swing amplitude is detected.</a:t>
            </a:r>
          </a:p>
          <a:p>
            <a:pPr marL="742950" marR="0" lvl="1" indent="-285750" algn="l">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Once the pendulum mode is selected it is not allowed to change to the velocity pointing direction. </a:t>
            </a:r>
          </a:p>
          <a:p>
            <a:pPr marL="1143000" marR="0" lvl="2" indent="-228600" algn="l">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This is to prevent rapid swapping of the desired pointing direction. Down modes (Hold/Predicted) are preserved.</a:t>
            </a:r>
          </a:p>
          <a:p>
            <a:pPr marL="742950" marR="0" lvl="1" indent="-285750" algn="l">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The pendulum pointing mode is inhibited until the touchdown control mode indicates that landing reorientation is being performed.</a:t>
            </a:r>
          </a:p>
          <a:p>
            <a:pPr marL="342900" marR="0" lvl="0" indent="-342900" algn="l">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Velocity</a:t>
            </a:r>
          </a:p>
          <a:p>
            <a:pPr marL="742950" marR="0" lvl="1" indent="-285750" algn="l">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Point towards the direction of travel in the local horizontal plane. </a:t>
            </a:r>
          </a:p>
          <a:p>
            <a:pPr marL="342900" marR="0" lvl="0" indent="-342900" algn="l">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Hold </a:t>
            </a:r>
          </a:p>
          <a:p>
            <a:pPr marL="742950" marR="0" lvl="1" indent="-285750" algn="l">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Point toward the last known “good” value.</a:t>
            </a:r>
          </a:p>
          <a:p>
            <a:pPr marL="742950" marR="0" lvl="1" indent="-285750" algn="l">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Used when:</a:t>
            </a:r>
          </a:p>
          <a:p>
            <a:pPr marL="1143000" marR="0" lvl="2" indent="-228600" algn="l">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Velocity magnitude is very low</a:t>
            </a:r>
          </a:p>
          <a:p>
            <a:pPr marL="1143000" marR="0" lvl="2" indent="-228600" algn="l">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The pendulum mode has been activated and the observer diverges.</a:t>
            </a:r>
          </a:p>
          <a:p>
            <a:pPr marL="1143000" marR="0" lvl="2" indent="-228600" algn="l">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The pendulum mode has been activated and the pendulum energy is low.</a:t>
            </a:r>
          </a:p>
          <a:p>
            <a:pPr marL="342900" marR="0" lvl="0" indent="-342900" algn="l">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Predicted</a:t>
            </a:r>
          </a:p>
          <a:p>
            <a:pPr marL="742950" marR="0" lvl="1" indent="-285750" algn="l">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Point towards a predicted direction based on the weather forecast for landing winds</a:t>
            </a:r>
          </a:p>
          <a:p>
            <a:pPr marL="742950" marR="0" lvl="1" indent="-285750" algn="l">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Used when GPS fails.</a:t>
            </a:r>
          </a:p>
          <a:p>
            <a:endParaRPr lang="en-US" dirty="0"/>
          </a:p>
        </p:txBody>
      </p:sp>
      <p:sp>
        <p:nvSpPr>
          <p:cNvPr id="13" name="TextBox 12">
            <a:extLst>
              <a:ext uri="{FF2B5EF4-FFF2-40B4-BE49-F238E27FC236}">
                <a16:creationId xmlns:a16="http://schemas.microsoft.com/office/drawing/2014/main" id="{72216E92-5039-AA18-252F-F46B8445747D}"/>
              </a:ext>
            </a:extLst>
          </p:cNvPr>
          <p:cNvSpPr txBox="1"/>
          <p:nvPr/>
        </p:nvSpPr>
        <p:spPr>
          <a:xfrm>
            <a:off x="7627599" y="1481932"/>
            <a:ext cx="3791356" cy="276999"/>
          </a:xfrm>
          <a:prstGeom prst="rect">
            <a:avLst/>
          </a:prstGeom>
          <a:noFill/>
        </p:spPr>
        <p:txBody>
          <a:bodyPr wrap="square">
            <a:spAutoFit/>
          </a:bodyPr>
          <a:lstStyle/>
          <a:p>
            <a:pPr algn="ctr"/>
            <a:r>
              <a:rPr lang="en-US" sz="1200" b="1" dirty="0">
                <a:effectLst/>
                <a:latin typeface="Times New Roman" panose="02020603050405020304" pitchFamily="18" charset="0"/>
                <a:ea typeface="Times New Roman" panose="02020603050405020304" pitchFamily="18" charset="0"/>
              </a:rPr>
              <a:t>Artemis I Selected Touchdown Pointing Direction</a:t>
            </a:r>
            <a:endParaRPr lang="en-US" sz="1200" b="1" dirty="0"/>
          </a:p>
        </p:txBody>
      </p:sp>
      <p:sp>
        <p:nvSpPr>
          <p:cNvPr id="15" name="TextBox 14">
            <a:extLst>
              <a:ext uri="{FF2B5EF4-FFF2-40B4-BE49-F238E27FC236}">
                <a16:creationId xmlns:a16="http://schemas.microsoft.com/office/drawing/2014/main" id="{B9CA6FA7-F12A-4F0A-DF9E-5A2F05729788}"/>
              </a:ext>
            </a:extLst>
          </p:cNvPr>
          <p:cNvSpPr txBox="1"/>
          <p:nvPr/>
        </p:nvSpPr>
        <p:spPr>
          <a:xfrm>
            <a:off x="381711" y="6111571"/>
            <a:ext cx="6094378" cy="523220"/>
          </a:xfrm>
          <a:prstGeom prst="rect">
            <a:avLst/>
          </a:prstGeom>
          <a:noFill/>
        </p:spPr>
        <p:txBody>
          <a:bodyPr wrap="square">
            <a:spAutoFit/>
          </a:bodyPr>
          <a:lstStyle/>
          <a:p>
            <a:r>
              <a:rPr lang="en-US" sz="1400" b="1" dirty="0">
                <a:effectLst/>
                <a:latin typeface="Times New Roman" panose="02020603050405020304" pitchFamily="18" charset="0"/>
                <a:ea typeface="Times New Roman" panose="02020603050405020304" pitchFamily="18" charset="0"/>
              </a:rPr>
              <a:t>The Artemis I touchdown </a:t>
            </a:r>
            <a:r>
              <a:rPr lang="en-US" sz="1400" b="1" dirty="0">
                <a:latin typeface="Times New Roman" panose="02020603050405020304" pitchFamily="18" charset="0"/>
                <a:ea typeface="Times New Roman" panose="02020603050405020304" pitchFamily="18" charset="0"/>
              </a:rPr>
              <a:t>pointing direction</a:t>
            </a:r>
            <a:r>
              <a:rPr lang="en-US" sz="1400" b="1" dirty="0">
                <a:effectLst/>
                <a:latin typeface="Times New Roman" panose="02020603050405020304" pitchFamily="18" charset="0"/>
                <a:ea typeface="Times New Roman" panose="02020603050405020304" pitchFamily="18" charset="0"/>
              </a:rPr>
              <a:t> was constant and in the direction of horizontal velocity.</a:t>
            </a:r>
            <a:endParaRPr lang="en-US" sz="1400" b="1" dirty="0"/>
          </a:p>
        </p:txBody>
      </p:sp>
      <p:cxnSp>
        <p:nvCxnSpPr>
          <p:cNvPr id="4" name="Straight Connector 3">
            <a:extLst>
              <a:ext uri="{FF2B5EF4-FFF2-40B4-BE49-F238E27FC236}">
                <a16:creationId xmlns:a16="http://schemas.microsoft.com/office/drawing/2014/main" id="{CF0EBE66-953C-E158-FD8E-A0C2379B91E4}"/>
              </a:ext>
            </a:extLst>
          </p:cNvPr>
          <p:cNvCxnSpPr>
            <a:cxnSpLocks/>
          </p:cNvCxnSpPr>
          <p:nvPr/>
        </p:nvCxnSpPr>
        <p:spPr>
          <a:xfrm>
            <a:off x="7196138" y="2533650"/>
            <a:ext cx="484822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4FA497-AF90-E65B-1A1E-AB05098A7F51}"/>
              </a:ext>
            </a:extLst>
          </p:cNvPr>
          <p:cNvSpPr txBox="1"/>
          <p:nvPr/>
        </p:nvSpPr>
        <p:spPr>
          <a:xfrm>
            <a:off x="8818588" y="5552064"/>
            <a:ext cx="1603324" cy="200055"/>
          </a:xfrm>
          <a:prstGeom prst="rect">
            <a:avLst/>
          </a:prstGeom>
          <a:solidFill>
            <a:schemeClr val="bg1"/>
          </a:solidFill>
        </p:spPr>
        <p:txBody>
          <a:bodyPr wrap="none" rtlCol="0">
            <a:spAutoFit/>
          </a:bodyPr>
          <a:lstStyle/>
          <a:p>
            <a:r>
              <a:rPr lang="en-US" sz="700" dirty="0"/>
              <a:t>Time from Drogue Jettison Initiation</a:t>
            </a:r>
          </a:p>
        </p:txBody>
      </p:sp>
      <p:sp>
        <p:nvSpPr>
          <p:cNvPr id="7" name="TextBox 6">
            <a:extLst>
              <a:ext uri="{FF2B5EF4-FFF2-40B4-BE49-F238E27FC236}">
                <a16:creationId xmlns:a16="http://schemas.microsoft.com/office/drawing/2014/main" id="{A53609B1-5241-BB1A-0358-C54960A9E309}"/>
              </a:ext>
            </a:extLst>
          </p:cNvPr>
          <p:cNvSpPr txBox="1"/>
          <p:nvPr/>
        </p:nvSpPr>
        <p:spPr>
          <a:xfrm>
            <a:off x="8818588" y="4174114"/>
            <a:ext cx="1603324" cy="200055"/>
          </a:xfrm>
          <a:prstGeom prst="rect">
            <a:avLst/>
          </a:prstGeom>
          <a:solidFill>
            <a:schemeClr val="bg1"/>
          </a:solidFill>
        </p:spPr>
        <p:txBody>
          <a:bodyPr wrap="none" rtlCol="0">
            <a:spAutoFit/>
          </a:bodyPr>
          <a:lstStyle/>
          <a:p>
            <a:r>
              <a:rPr lang="en-US" sz="700" dirty="0"/>
              <a:t>Time from Drogue Jettison Initiation</a:t>
            </a:r>
          </a:p>
        </p:txBody>
      </p:sp>
      <p:sp>
        <p:nvSpPr>
          <p:cNvPr id="8" name="TextBox 7">
            <a:extLst>
              <a:ext uri="{FF2B5EF4-FFF2-40B4-BE49-F238E27FC236}">
                <a16:creationId xmlns:a16="http://schemas.microsoft.com/office/drawing/2014/main" id="{FCDF83AE-2E6A-8C4C-89F7-0C92326DD46F}"/>
              </a:ext>
            </a:extLst>
          </p:cNvPr>
          <p:cNvSpPr txBox="1"/>
          <p:nvPr/>
        </p:nvSpPr>
        <p:spPr>
          <a:xfrm>
            <a:off x="8818588" y="2816166"/>
            <a:ext cx="1603324" cy="200055"/>
          </a:xfrm>
          <a:prstGeom prst="rect">
            <a:avLst/>
          </a:prstGeom>
          <a:solidFill>
            <a:schemeClr val="bg1"/>
          </a:solidFill>
        </p:spPr>
        <p:txBody>
          <a:bodyPr wrap="none" rtlCol="0">
            <a:spAutoFit/>
          </a:bodyPr>
          <a:lstStyle/>
          <a:p>
            <a:r>
              <a:rPr lang="en-US" sz="700" dirty="0"/>
              <a:t>Time from Drogue Jettison Initiation</a:t>
            </a:r>
          </a:p>
        </p:txBody>
      </p:sp>
      <p:sp>
        <p:nvSpPr>
          <p:cNvPr id="9" name="TextBox 8">
            <a:extLst>
              <a:ext uri="{FF2B5EF4-FFF2-40B4-BE49-F238E27FC236}">
                <a16:creationId xmlns:a16="http://schemas.microsoft.com/office/drawing/2014/main" id="{ABF0C35D-4CA5-13E5-1AFF-6786CF9212B4}"/>
              </a:ext>
            </a:extLst>
          </p:cNvPr>
          <p:cNvSpPr txBox="1"/>
          <p:nvPr/>
        </p:nvSpPr>
        <p:spPr>
          <a:xfrm rot="16200000">
            <a:off x="6512373" y="3552795"/>
            <a:ext cx="1146468" cy="200055"/>
          </a:xfrm>
          <a:prstGeom prst="rect">
            <a:avLst/>
          </a:prstGeom>
          <a:solidFill>
            <a:schemeClr val="bg1"/>
          </a:solidFill>
        </p:spPr>
        <p:txBody>
          <a:bodyPr wrap="none" rtlCol="0">
            <a:spAutoFit/>
          </a:bodyPr>
          <a:lstStyle/>
          <a:p>
            <a:r>
              <a:rPr lang="en-US" sz="700" dirty="0"/>
              <a:t>Local </a:t>
            </a:r>
            <a:r>
              <a:rPr lang="en-US" sz="700" dirty="0" err="1"/>
              <a:t>Hrztl</a:t>
            </a:r>
            <a:r>
              <a:rPr lang="en-US" sz="700" dirty="0"/>
              <a:t> Velocity Mag</a:t>
            </a:r>
          </a:p>
        </p:txBody>
      </p:sp>
      <p:sp>
        <p:nvSpPr>
          <p:cNvPr id="12" name="TextBox 11">
            <a:extLst>
              <a:ext uri="{FF2B5EF4-FFF2-40B4-BE49-F238E27FC236}">
                <a16:creationId xmlns:a16="http://schemas.microsoft.com/office/drawing/2014/main" id="{0725F8ED-EF6A-9E47-D499-34C3FB56095A}"/>
              </a:ext>
            </a:extLst>
          </p:cNvPr>
          <p:cNvSpPr txBox="1"/>
          <p:nvPr/>
        </p:nvSpPr>
        <p:spPr>
          <a:xfrm rot="16200000">
            <a:off x="6634432" y="4966834"/>
            <a:ext cx="896399" cy="200055"/>
          </a:xfrm>
          <a:prstGeom prst="rect">
            <a:avLst/>
          </a:prstGeom>
          <a:solidFill>
            <a:schemeClr val="bg1"/>
          </a:solidFill>
        </p:spPr>
        <p:txBody>
          <a:bodyPr wrap="none" rtlCol="0">
            <a:spAutoFit/>
          </a:bodyPr>
          <a:lstStyle/>
          <a:p>
            <a:r>
              <a:rPr lang="en-US" sz="700" dirty="0"/>
              <a:t>Pendulum Energy</a:t>
            </a:r>
          </a:p>
        </p:txBody>
      </p:sp>
    </p:spTree>
    <p:extLst>
      <p:ext uri="{BB962C8B-B14F-4D97-AF65-F5344CB8AC3E}">
        <p14:creationId xmlns:p14="http://schemas.microsoft.com/office/powerpoint/2010/main" val="362636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3F7E-68BE-9D13-E078-DF5078E586A5}"/>
              </a:ext>
            </a:extLst>
          </p:cNvPr>
          <p:cNvSpPr>
            <a:spLocks noGrp="1"/>
          </p:cNvSpPr>
          <p:nvPr>
            <p:ph type="title"/>
          </p:nvPr>
        </p:nvSpPr>
        <p:spPr/>
        <p:txBody>
          <a:bodyPr/>
          <a:lstStyle/>
          <a:p>
            <a:pPr algn="ctr"/>
            <a:r>
              <a:rPr lang="en-US" dirty="0"/>
              <a:t>Landing Reorientation</a:t>
            </a:r>
          </a:p>
        </p:txBody>
      </p:sp>
      <p:sp>
        <p:nvSpPr>
          <p:cNvPr id="10" name="TextBox 9">
            <a:extLst>
              <a:ext uri="{FF2B5EF4-FFF2-40B4-BE49-F238E27FC236}">
                <a16:creationId xmlns:a16="http://schemas.microsoft.com/office/drawing/2014/main" id="{498BDBA1-6CE9-5144-6635-E27B7017E011}"/>
              </a:ext>
            </a:extLst>
          </p:cNvPr>
          <p:cNvSpPr txBox="1"/>
          <p:nvPr/>
        </p:nvSpPr>
        <p:spPr>
          <a:xfrm>
            <a:off x="325436" y="1385222"/>
            <a:ext cx="10818813" cy="1077218"/>
          </a:xfrm>
          <a:prstGeom prst="rect">
            <a:avLst/>
          </a:prstGeom>
          <a:noFill/>
        </p:spPr>
        <p:txBody>
          <a:bodyPr wrap="square">
            <a:spAutoFit/>
          </a:bodyPr>
          <a:lstStyle/>
          <a:p>
            <a:r>
              <a:rPr lang="en-US" sz="1600" dirty="0">
                <a:effectLst/>
                <a:latin typeface="Times New Roman" panose="02020603050405020304" pitchFamily="18" charset="0"/>
                <a:ea typeface="Times New Roman" panose="02020603050405020304" pitchFamily="18" charset="0"/>
              </a:rPr>
              <a:t>Landing reorientation control logic is a bi-level phase plane defined by the heading dead band      , heading rate dead band      , and the maneuver rate limit</a:t>
            </a:r>
          </a:p>
          <a:p>
            <a:endParaRPr lang="en-US" sz="1600" dirty="0">
              <a:latin typeface="Times New Roman" panose="02020603050405020304" pitchFamily="18" charset="0"/>
            </a:endParaRPr>
          </a:p>
          <a:p>
            <a:r>
              <a:rPr lang="en-US" sz="1600" dirty="0">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uter dead band is the inner dead band multiplied by a scale factor </a:t>
            </a:r>
            <a:endParaRPr lang="en-US" sz="1400" dirty="0"/>
          </a:p>
        </p:txBody>
      </p:sp>
      <p:sp>
        <p:nvSpPr>
          <p:cNvPr id="14" name="Rectangle 10">
            <a:extLst>
              <a:ext uri="{FF2B5EF4-FFF2-40B4-BE49-F238E27FC236}">
                <a16:creationId xmlns:a16="http://schemas.microsoft.com/office/drawing/2014/main" id="{FD4FAF89-C512-57DA-D7C6-0F732AECE0F7}"/>
              </a:ext>
            </a:extLst>
          </p:cNvPr>
          <p:cNvSpPr>
            <a:spLocks noChangeArrowheads="1"/>
          </p:cNvSpPr>
          <p:nvPr/>
        </p:nvSpPr>
        <p:spPr bwMode="auto">
          <a:xfrm>
            <a:off x="115887" y="1233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AA72FFA3-F5D1-20DC-BD37-427B24C06178}"/>
              </a:ext>
            </a:extLst>
          </p:cNvPr>
          <p:cNvGraphicFramePr>
            <a:graphicFrameLocks noChangeAspect="1"/>
          </p:cNvGraphicFramePr>
          <p:nvPr>
            <p:extLst>
              <p:ext uri="{D42A27DB-BD31-4B8C-83A1-F6EECF244321}">
                <p14:modId xmlns:p14="http://schemas.microsoft.com/office/powerpoint/2010/main" val="3493554776"/>
              </p:ext>
            </p:extLst>
          </p:nvPr>
        </p:nvGraphicFramePr>
        <p:xfrm>
          <a:off x="8153083" y="1385222"/>
          <a:ext cx="276225" cy="276225"/>
        </p:xfrm>
        <a:graphic>
          <a:graphicData uri="http://schemas.openxmlformats.org/presentationml/2006/ole">
            <mc:AlternateContent xmlns:mc="http://schemas.openxmlformats.org/markup-compatibility/2006">
              <mc:Choice xmlns:v="urn:schemas-microsoft-com:vml" Requires="v">
                <p:oleObj r:id="rId2" imgW="241300" imgH="228600" progId="Equation.DSMT4">
                  <p:embed/>
                </p:oleObj>
              </mc:Choice>
              <mc:Fallback>
                <p:oleObj r:id="rId2" imgW="241300" imgH="2286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083" y="1385222"/>
                        <a:ext cx="2762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2">
            <a:extLst>
              <a:ext uri="{FF2B5EF4-FFF2-40B4-BE49-F238E27FC236}">
                <a16:creationId xmlns:a16="http://schemas.microsoft.com/office/drawing/2014/main" id="{4B9FC431-D55E-94D2-5EB9-BB4E9EB1BA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57BF98F3-F0A4-DE49-4195-71F27253F11F}"/>
              </a:ext>
            </a:extLst>
          </p:cNvPr>
          <p:cNvGraphicFramePr>
            <a:graphicFrameLocks noChangeAspect="1"/>
          </p:cNvGraphicFramePr>
          <p:nvPr>
            <p:extLst>
              <p:ext uri="{D42A27DB-BD31-4B8C-83A1-F6EECF244321}">
                <p14:modId xmlns:p14="http://schemas.microsoft.com/office/powerpoint/2010/main" val="2040329284"/>
              </p:ext>
            </p:extLst>
          </p:nvPr>
        </p:nvGraphicFramePr>
        <p:xfrm>
          <a:off x="10427653" y="1385221"/>
          <a:ext cx="276225" cy="276225"/>
        </p:xfrm>
        <a:graphic>
          <a:graphicData uri="http://schemas.openxmlformats.org/presentationml/2006/ole">
            <mc:AlternateContent xmlns:mc="http://schemas.openxmlformats.org/markup-compatibility/2006">
              <mc:Choice xmlns:v="urn:schemas-microsoft-com:vml" Requires="v">
                <p:oleObj r:id="rId4" imgW="241300" imgH="228600" progId="Equation.DSMT4">
                  <p:embed/>
                </p:oleObj>
              </mc:Choice>
              <mc:Fallback>
                <p:oleObj r:id="rId4" imgW="241300" imgH="2286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7653" y="1385221"/>
                        <a:ext cx="276225" cy="276225"/>
                      </a:xfrm>
                      <a:prstGeom prst="rect">
                        <a:avLst/>
                      </a:prstGeom>
                      <a:noFill/>
                    </p:spPr>
                  </p:pic>
                </p:oleObj>
              </mc:Fallback>
            </mc:AlternateContent>
          </a:graphicData>
        </a:graphic>
      </p:graphicFrame>
      <p:pic>
        <p:nvPicPr>
          <p:cNvPr id="18" name="Picture 17">
            <a:extLst>
              <a:ext uri="{FF2B5EF4-FFF2-40B4-BE49-F238E27FC236}">
                <a16:creationId xmlns:a16="http://schemas.microsoft.com/office/drawing/2014/main" id="{5D3550AE-E1EC-AA03-B7BC-2710E089AF7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4347" y="2977307"/>
            <a:ext cx="2733040" cy="2432685"/>
          </a:xfrm>
          <a:prstGeom prst="rect">
            <a:avLst/>
          </a:prstGeom>
          <a:noFill/>
        </p:spPr>
      </p:pic>
      <p:pic>
        <p:nvPicPr>
          <p:cNvPr id="19" name="Picture 18" descr="Chart, line chart&#10;&#10;Description automatically generated">
            <a:extLst>
              <a:ext uri="{FF2B5EF4-FFF2-40B4-BE49-F238E27FC236}">
                <a16:creationId xmlns:a16="http://schemas.microsoft.com/office/drawing/2014/main" id="{5CBDF749-9E66-E727-3193-07EB948511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765" t="6828" r="18492"/>
          <a:stretch/>
        </p:blipFill>
        <p:spPr bwMode="auto">
          <a:xfrm>
            <a:off x="7781925" y="2673465"/>
            <a:ext cx="2645728" cy="2691522"/>
          </a:xfrm>
          <a:prstGeom prst="rect">
            <a:avLst/>
          </a:prstGeom>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7ADD8F66-7775-8938-64F1-BB0ED3A76E09}"/>
              </a:ext>
            </a:extLst>
          </p:cNvPr>
          <p:cNvSpPr txBox="1"/>
          <p:nvPr/>
        </p:nvSpPr>
        <p:spPr>
          <a:xfrm>
            <a:off x="7400925" y="5364987"/>
            <a:ext cx="4181475" cy="338554"/>
          </a:xfrm>
          <a:prstGeom prst="rect">
            <a:avLst/>
          </a:prstGeom>
          <a:noFill/>
        </p:spPr>
        <p:txBody>
          <a:bodyPr wrap="square">
            <a:spAutoFit/>
          </a:bodyPr>
          <a:lstStyle/>
          <a:p>
            <a:r>
              <a:rPr lang="en-US" sz="1600" b="1" dirty="0">
                <a:effectLst/>
                <a:latin typeface="Times New Roman" panose="02020603050405020304" pitchFamily="18" charset="0"/>
                <a:ea typeface="Times New Roman" panose="02020603050405020304" pitchFamily="18" charset="0"/>
              </a:rPr>
              <a:t>Artemis I Landing Reorientation Phase Plane</a:t>
            </a:r>
            <a:endParaRPr lang="en-US" sz="1600" b="1" dirty="0"/>
          </a:p>
        </p:txBody>
      </p:sp>
      <p:sp>
        <p:nvSpPr>
          <p:cNvPr id="23" name="TextBox 22">
            <a:extLst>
              <a:ext uri="{FF2B5EF4-FFF2-40B4-BE49-F238E27FC236}">
                <a16:creationId xmlns:a16="http://schemas.microsoft.com/office/drawing/2014/main" id="{738C80DF-5285-381B-7FC1-ED339A021196}"/>
              </a:ext>
            </a:extLst>
          </p:cNvPr>
          <p:cNvSpPr txBox="1"/>
          <p:nvPr/>
        </p:nvSpPr>
        <p:spPr>
          <a:xfrm>
            <a:off x="254000" y="5378392"/>
            <a:ext cx="6467475" cy="338554"/>
          </a:xfrm>
          <a:prstGeom prst="rect">
            <a:avLst/>
          </a:prstGeom>
          <a:noFill/>
        </p:spPr>
        <p:txBody>
          <a:bodyPr wrap="square">
            <a:spAutoFit/>
          </a:bodyPr>
          <a:lstStyle/>
          <a:p>
            <a:r>
              <a:rPr lang="en-US" sz="1600" b="1" dirty="0">
                <a:latin typeface="Times New Roman" panose="02020603050405020304" pitchFamily="18" charset="0"/>
                <a:ea typeface="Times New Roman" panose="02020603050405020304" pitchFamily="18" charset="0"/>
              </a:rPr>
              <a:t>C</a:t>
            </a:r>
            <a:r>
              <a:rPr lang="en-US" sz="1600" b="1" dirty="0">
                <a:effectLst/>
                <a:latin typeface="Times New Roman" panose="02020603050405020304" pitchFamily="18" charset="0"/>
                <a:ea typeface="Times New Roman" panose="02020603050405020304" pitchFamily="18" charset="0"/>
              </a:rPr>
              <a:t>ontrol </a:t>
            </a:r>
            <a:r>
              <a:rPr lang="en-US" sz="1600" b="1" dirty="0">
                <a:latin typeface="Times New Roman" panose="02020603050405020304" pitchFamily="18" charset="0"/>
                <a:ea typeface="Times New Roman" panose="02020603050405020304" pitchFamily="18" charset="0"/>
              </a:rPr>
              <a:t>L</a:t>
            </a:r>
            <a:r>
              <a:rPr lang="en-US" sz="1600" b="1" dirty="0">
                <a:effectLst/>
                <a:latin typeface="Times New Roman" panose="02020603050405020304" pitchFamily="18" charset="0"/>
                <a:ea typeface="Times New Roman" panose="02020603050405020304" pitchFamily="18" charset="0"/>
              </a:rPr>
              <a:t>aw </a:t>
            </a:r>
            <a:r>
              <a:rPr lang="en-US" sz="1600" b="1" dirty="0">
                <a:latin typeface="Times New Roman" panose="02020603050405020304" pitchFamily="18" charset="0"/>
                <a:ea typeface="Times New Roman" panose="02020603050405020304" pitchFamily="18" charset="0"/>
              </a:rPr>
              <a:t>S</a:t>
            </a:r>
            <a:r>
              <a:rPr lang="en-US" sz="1600" b="1" dirty="0">
                <a:effectLst/>
                <a:latin typeface="Times New Roman" panose="02020603050405020304" pitchFamily="18" charset="0"/>
                <a:ea typeface="Times New Roman" panose="02020603050405020304" pitchFamily="18" charset="0"/>
              </a:rPr>
              <a:t>witch </a:t>
            </a:r>
            <a:r>
              <a:rPr lang="en-US" sz="1600" b="1" dirty="0">
                <a:latin typeface="Times New Roman" panose="02020603050405020304" pitchFamily="18" charset="0"/>
                <a:ea typeface="Times New Roman" panose="02020603050405020304" pitchFamily="18" charset="0"/>
              </a:rPr>
              <a:t>C</a:t>
            </a:r>
            <a:r>
              <a:rPr lang="en-US" sz="1600" b="1" dirty="0">
                <a:effectLst/>
                <a:latin typeface="Times New Roman" panose="02020603050405020304" pitchFamily="18" charset="0"/>
                <a:ea typeface="Times New Roman" panose="02020603050405020304" pitchFamily="18" charset="0"/>
              </a:rPr>
              <a:t>urves in the Attitude </a:t>
            </a:r>
            <a:r>
              <a:rPr lang="en-US" sz="1600" b="1" dirty="0">
                <a:latin typeface="Times New Roman" panose="02020603050405020304" pitchFamily="18" charset="0"/>
                <a:ea typeface="Times New Roman" panose="02020603050405020304" pitchFamily="18" charset="0"/>
              </a:rPr>
              <a:t>E</a:t>
            </a:r>
            <a:r>
              <a:rPr lang="en-US" sz="1600" b="1" dirty="0">
                <a:effectLst/>
                <a:latin typeface="Times New Roman" panose="02020603050405020304" pitchFamily="18" charset="0"/>
                <a:ea typeface="Times New Roman" panose="02020603050405020304" pitchFamily="18" charset="0"/>
              </a:rPr>
              <a:t>rror </a:t>
            </a:r>
            <a:r>
              <a:rPr lang="en-US" sz="1600" b="1" dirty="0">
                <a:latin typeface="Times New Roman" panose="02020603050405020304" pitchFamily="18" charset="0"/>
                <a:ea typeface="Times New Roman" panose="02020603050405020304" pitchFamily="18" charset="0"/>
              </a:rPr>
              <a:t>P</a:t>
            </a:r>
            <a:r>
              <a:rPr lang="en-US" sz="1600" b="1" dirty="0">
                <a:effectLst/>
                <a:latin typeface="Times New Roman" panose="02020603050405020304" pitchFamily="18" charset="0"/>
                <a:ea typeface="Times New Roman" panose="02020603050405020304" pitchFamily="18" charset="0"/>
              </a:rPr>
              <a:t>hase </a:t>
            </a:r>
            <a:r>
              <a:rPr lang="en-US" sz="1600" b="1" dirty="0">
                <a:latin typeface="Times New Roman" panose="02020603050405020304" pitchFamily="18" charset="0"/>
                <a:ea typeface="Times New Roman" panose="02020603050405020304" pitchFamily="18" charset="0"/>
              </a:rPr>
              <a:t>P</a:t>
            </a:r>
            <a:r>
              <a:rPr lang="en-US" sz="1600" b="1" dirty="0">
                <a:effectLst/>
                <a:latin typeface="Times New Roman" panose="02020603050405020304" pitchFamily="18" charset="0"/>
                <a:ea typeface="Times New Roman" panose="02020603050405020304" pitchFamily="18" charset="0"/>
              </a:rPr>
              <a:t>lane </a:t>
            </a:r>
            <a:endParaRPr lang="en-US" sz="1600" b="1" dirty="0"/>
          </a:p>
        </p:txBody>
      </p:sp>
      <p:sp>
        <p:nvSpPr>
          <p:cNvPr id="3" name="TextBox 2">
            <a:extLst>
              <a:ext uri="{FF2B5EF4-FFF2-40B4-BE49-F238E27FC236}">
                <a16:creationId xmlns:a16="http://schemas.microsoft.com/office/drawing/2014/main" id="{6318A2C6-559A-E3DE-A477-B77B8A7C42A2}"/>
              </a:ext>
            </a:extLst>
          </p:cNvPr>
          <p:cNvSpPr txBox="1"/>
          <p:nvPr/>
        </p:nvSpPr>
        <p:spPr>
          <a:xfrm rot="16200000">
            <a:off x="7174698" y="3745716"/>
            <a:ext cx="1286055" cy="246221"/>
          </a:xfrm>
          <a:prstGeom prst="rect">
            <a:avLst/>
          </a:prstGeom>
          <a:solidFill>
            <a:schemeClr val="bg1"/>
          </a:solidFill>
        </p:spPr>
        <p:txBody>
          <a:bodyPr wrap="square" rtlCol="0">
            <a:spAutoFit/>
          </a:bodyPr>
          <a:lstStyle/>
          <a:p>
            <a:r>
              <a:rPr lang="en-US" sz="1000" dirty="0"/>
              <a:t>Heading Error Rate</a:t>
            </a:r>
          </a:p>
        </p:txBody>
      </p:sp>
      <p:sp>
        <p:nvSpPr>
          <p:cNvPr id="4" name="TextBox 3">
            <a:extLst>
              <a:ext uri="{FF2B5EF4-FFF2-40B4-BE49-F238E27FC236}">
                <a16:creationId xmlns:a16="http://schemas.microsoft.com/office/drawing/2014/main" id="{E46D2AC2-F88C-1357-8EAF-A2C3C129CAD2}"/>
              </a:ext>
            </a:extLst>
          </p:cNvPr>
          <p:cNvSpPr txBox="1"/>
          <p:nvPr/>
        </p:nvSpPr>
        <p:spPr>
          <a:xfrm>
            <a:off x="8549773" y="5105828"/>
            <a:ext cx="1280028" cy="246221"/>
          </a:xfrm>
          <a:prstGeom prst="rect">
            <a:avLst/>
          </a:prstGeom>
          <a:solidFill>
            <a:schemeClr val="bg1"/>
          </a:solidFill>
        </p:spPr>
        <p:txBody>
          <a:bodyPr wrap="square" rtlCol="0">
            <a:spAutoFit/>
          </a:bodyPr>
          <a:lstStyle/>
          <a:p>
            <a:r>
              <a:rPr lang="en-US" sz="1000" dirty="0"/>
              <a:t>Heading Error Rate</a:t>
            </a:r>
          </a:p>
        </p:txBody>
      </p:sp>
    </p:spTree>
    <p:extLst>
      <p:ext uri="{BB962C8B-B14F-4D97-AF65-F5344CB8AC3E}">
        <p14:creationId xmlns:p14="http://schemas.microsoft.com/office/powerpoint/2010/main" val="65874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CONCLUSION</a:t>
            </a:r>
          </a:p>
        </p:txBody>
      </p:sp>
      <p:sp>
        <p:nvSpPr>
          <p:cNvPr id="3" name="Content Placeholder 2">
            <a:extLst>
              <a:ext uri="{FF2B5EF4-FFF2-40B4-BE49-F238E27FC236}">
                <a16:creationId xmlns:a16="http://schemas.microsoft.com/office/drawing/2014/main" id="{D272B849-FB18-6DEB-A290-A0D8E79292EC}"/>
              </a:ext>
            </a:extLst>
          </p:cNvPr>
          <p:cNvSpPr>
            <a:spLocks noGrp="1"/>
          </p:cNvSpPr>
          <p:nvPr>
            <p:ph idx="1"/>
          </p:nvPr>
        </p:nvSpPr>
        <p:spPr/>
        <p:txBody>
          <a:bodyPr>
            <a:normAutofit fontScale="85000" lnSpcReduction="20000"/>
          </a:bodyPr>
          <a:lstStyle/>
          <a:p>
            <a:r>
              <a:rPr lang="en-US" dirty="0"/>
              <a:t>Artemis I successfully triggered all deployment events</a:t>
            </a:r>
          </a:p>
          <a:p>
            <a:pPr lvl="1"/>
            <a:r>
              <a:rPr lang="en-US" dirty="0"/>
              <a:t>FBC Jettison, drogue deploy, and drogue cutaway were fully successful</a:t>
            </a:r>
          </a:p>
          <a:p>
            <a:r>
              <a:rPr lang="en-US" dirty="0"/>
              <a:t>Artemis I successfully detected touchdown</a:t>
            </a:r>
          </a:p>
          <a:p>
            <a:pPr lvl="1"/>
            <a:r>
              <a:rPr lang="en-US" dirty="0"/>
              <a:t>Main cutaway and CMUS deployment were fully successful</a:t>
            </a:r>
          </a:p>
          <a:p>
            <a:r>
              <a:rPr lang="en-US" dirty="0"/>
              <a:t>Touchdown control moding was as expected</a:t>
            </a:r>
          </a:p>
          <a:p>
            <a:r>
              <a:rPr lang="en-US" dirty="0"/>
              <a:t>Touchdown control successfully reoriented the vehicle prior to splashdown in the direction of horizontal velocity</a:t>
            </a:r>
          </a:p>
          <a:p>
            <a:r>
              <a:rPr lang="en-US" dirty="0"/>
              <a:t>Acknowledgements</a:t>
            </a:r>
          </a:p>
          <a:p>
            <a:pPr lvl="1"/>
            <a:r>
              <a:rPr lang="en-US" dirty="0"/>
              <a:t>All current and former Entry MODE team members</a:t>
            </a:r>
          </a:p>
          <a:p>
            <a:pPr lvl="1"/>
            <a:endParaRPr lang="en-US" dirty="0"/>
          </a:p>
          <a:p>
            <a:pPr marL="457200" lvl="1" indent="0">
              <a:buNone/>
            </a:pPr>
            <a:r>
              <a:rPr lang="en-US" dirty="0"/>
              <a:t>We would also like to thank our families for their support and encouragement!</a:t>
            </a:r>
          </a:p>
        </p:txBody>
      </p:sp>
    </p:spTree>
    <p:extLst>
      <p:ext uri="{BB962C8B-B14F-4D97-AF65-F5344CB8AC3E}">
        <p14:creationId xmlns:p14="http://schemas.microsoft.com/office/powerpoint/2010/main" val="1873877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F3E0A0C2-800B-932C-DD27-392609D462F2}"/>
              </a:ext>
            </a:extLst>
          </p:cNvPr>
          <p:cNvPicPr>
            <a:picLocks noChangeAspect="1"/>
          </p:cNvPicPr>
          <p:nvPr/>
        </p:nvPicPr>
        <p:blipFill>
          <a:blip r:embed="rId2"/>
          <a:stretch>
            <a:fillRect/>
          </a:stretch>
        </p:blipFill>
        <p:spPr>
          <a:xfrm>
            <a:off x="32402" y="2160610"/>
            <a:ext cx="7034400" cy="4697390"/>
          </a:xfrm>
          <a:prstGeom prst="rect">
            <a:avLst/>
          </a:prstGeom>
        </p:spPr>
      </p:pic>
      <p:sp>
        <p:nvSpPr>
          <p:cNvPr id="2" name="Title 1">
            <a:extLst>
              <a:ext uri="{FF2B5EF4-FFF2-40B4-BE49-F238E27FC236}">
                <a16:creationId xmlns:a16="http://schemas.microsoft.com/office/drawing/2014/main" id="{9DDCD9E4-A376-C9D2-0C80-8AA07C6E9137}"/>
              </a:ext>
            </a:extLst>
          </p:cNvPr>
          <p:cNvSpPr>
            <a:spLocks noGrp="1"/>
          </p:cNvSpPr>
          <p:nvPr>
            <p:ph type="title"/>
          </p:nvPr>
        </p:nvSpPr>
        <p:spPr/>
        <p:txBody>
          <a:bodyPr/>
          <a:lstStyle/>
          <a:p>
            <a:pPr algn="ctr"/>
            <a:r>
              <a:rPr lang="en-US" dirty="0"/>
              <a:t>ARTEMIS I</a:t>
            </a:r>
          </a:p>
        </p:txBody>
      </p:sp>
      <p:sp>
        <p:nvSpPr>
          <p:cNvPr id="6" name="TextBox 5">
            <a:extLst>
              <a:ext uri="{FF2B5EF4-FFF2-40B4-BE49-F238E27FC236}">
                <a16:creationId xmlns:a16="http://schemas.microsoft.com/office/drawing/2014/main" id="{E5AD8A7A-988E-0835-4C4B-6A18D777B488}"/>
              </a:ext>
            </a:extLst>
          </p:cNvPr>
          <p:cNvSpPr txBox="1"/>
          <p:nvPr/>
        </p:nvSpPr>
        <p:spPr>
          <a:xfrm>
            <a:off x="6649477" y="5243897"/>
            <a:ext cx="5510121" cy="1661993"/>
          </a:xfrm>
          <a:prstGeom prst="rect">
            <a:avLst/>
          </a:prstGeom>
          <a:noFill/>
        </p:spPr>
        <p:txBody>
          <a:bodyPr wrap="square" rtlCol="0">
            <a:spAutoFit/>
          </a:bodyPr>
          <a:lstStyle/>
          <a:p>
            <a:pPr marL="285750" indent="-285750">
              <a:buFontTx/>
              <a:buChar char="-"/>
            </a:pPr>
            <a:r>
              <a:rPr lang="en-US" sz="1800" dirty="0">
                <a:effectLst/>
                <a:latin typeface="Times New Roman" panose="02020603050405020304" pitchFamily="18" charset="0"/>
                <a:ea typeface="Times New Roman" panose="02020603050405020304" pitchFamily="18" charset="0"/>
              </a:rPr>
              <a:t>After Entry Interface (16) three primary events occur in the trajectory: </a:t>
            </a:r>
          </a:p>
          <a:p>
            <a:pPr marL="742950" lvl="1" indent="-285750">
              <a:buFontTx/>
              <a:buChar char="-"/>
            </a:pPr>
            <a:r>
              <a:rPr lang="en-US" sz="1600" dirty="0">
                <a:effectLst/>
                <a:latin typeface="Times New Roman" panose="02020603050405020304" pitchFamily="18" charset="0"/>
                <a:ea typeface="Times New Roman" panose="02020603050405020304" pitchFamily="18" charset="0"/>
              </a:rPr>
              <a:t>Forward Bay Cover (FBC) Jettison and Drogue </a:t>
            </a:r>
            <a:r>
              <a:rPr lang="en-US" sz="1600" dirty="0">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eployment</a:t>
            </a:r>
          </a:p>
          <a:p>
            <a:pPr marL="742950" lvl="1" indent="-285750">
              <a:buFontTx/>
              <a:buChar char="-"/>
            </a:pPr>
            <a:r>
              <a:rPr lang="en-US" sz="1600" dirty="0">
                <a:effectLst/>
                <a:latin typeface="Times New Roman" panose="02020603050405020304" pitchFamily="18" charset="0"/>
                <a:ea typeface="Times New Roman" panose="02020603050405020304" pitchFamily="18" charset="0"/>
              </a:rPr>
              <a:t>Drogue Chute </a:t>
            </a:r>
            <a:r>
              <a:rPr lang="en-US" sz="1600" dirty="0">
                <a:latin typeface="Times New Roman" panose="02020603050405020304" pitchFamily="18" charset="0"/>
                <a:ea typeface="Times New Roman" panose="02020603050405020304" pitchFamily="18" charset="0"/>
              </a:rPr>
              <a:t>J</a:t>
            </a:r>
            <a:r>
              <a:rPr lang="en-US" sz="1600" dirty="0">
                <a:effectLst/>
                <a:latin typeface="Times New Roman" panose="02020603050405020304" pitchFamily="18" charset="0"/>
                <a:ea typeface="Times New Roman" panose="02020603050405020304" pitchFamily="18" charset="0"/>
              </a:rPr>
              <a:t>ettison and Main Chute </a:t>
            </a:r>
            <a:r>
              <a:rPr lang="en-US" sz="1600" dirty="0">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eployment</a:t>
            </a:r>
          </a:p>
          <a:p>
            <a:pPr marL="742950" lvl="1" indent="-285750">
              <a:buFontTx/>
              <a:buChar char="-"/>
            </a:pPr>
            <a:r>
              <a:rPr lang="en-US" sz="1600" dirty="0">
                <a:latin typeface="Times New Roman" panose="02020603050405020304" pitchFamily="18" charset="0"/>
                <a:ea typeface="Times New Roman" panose="02020603050405020304" pitchFamily="18" charset="0"/>
              </a:rPr>
              <a:t>S</a:t>
            </a:r>
            <a:r>
              <a:rPr lang="en-US" sz="1600" dirty="0">
                <a:effectLst/>
                <a:latin typeface="Times New Roman" panose="02020603050405020304" pitchFamily="18" charset="0"/>
                <a:ea typeface="Times New Roman" panose="02020603050405020304" pitchFamily="18" charset="0"/>
              </a:rPr>
              <a:t>plashdown</a:t>
            </a:r>
          </a:p>
        </p:txBody>
      </p:sp>
      <p:sp>
        <p:nvSpPr>
          <p:cNvPr id="8" name="TextBox 7">
            <a:extLst>
              <a:ext uri="{FF2B5EF4-FFF2-40B4-BE49-F238E27FC236}">
                <a16:creationId xmlns:a16="http://schemas.microsoft.com/office/drawing/2014/main" id="{5AB2A543-9B8F-9A34-7FDC-04A7C01E5FB5}"/>
              </a:ext>
            </a:extLst>
          </p:cNvPr>
          <p:cNvSpPr txBox="1"/>
          <p:nvPr/>
        </p:nvSpPr>
        <p:spPr>
          <a:xfrm>
            <a:off x="1709422" y="1149498"/>
            <a:ext cx="5357380" cy="1754326"/>
          </a:xfrm>
          <a:prstGeom prst="rect">
            <a:avLst/>
          </a:prstGeom>
          <a:noFill/>
        </p:spPr>
        <p:txBody>
          <a:bodyPr wrap="square" rtlCol="0">
            <a:spAutoFit/>
          </a:bodyPr>
          <a:lstStyle/>
          <a:p>
            <a:pPr marL="285750" indent="-285750">
              <a:buFontTx/>
              <a:buChar char="-"/>
            </a:pPr>
            <a:r>
              <a:rPr lang="en-US" dirty="0">
                <a:latin typeface="Times New Roman" panose="02020603050405020304" pitchFamily="18" charset="0"/>
                <a:ea typeface="Times New Roman" panose="02020603050405020304" pitchFamily="18" charset="0"/>
              </a:rPr>
              <a:t>Descent is the t</a:t>
            </a:r>
            <a:r>
              <a:rPr lang="en-US" sz="1800" dirty="0">
                <a:effectLst/>
                <a:latin typeface="Times New Roman" panose="02020603050405020304" pitchFamily="18" charset="0"/>
                <a:ea typeface="Times New Roman" panose="02020603050405020304" pitchFamily="18" charset="0"/>
              </a:rPr>
              <a:t>ime under parachutes</a:t>
            </a:r>
            <a:endParaRPr lang="en-US" dirty="0"/>
          </a:p>
          <a:p>
            <a:pPr marL="285750" indent="-285750">
              <a:buFontTx/>
              <a:buChar char="-"/>
            </a:pPr>
            <a:endParaRPr lang="en-US" dirty="0">
              <a:latin typeface="Times New Roman" panose="02020603050405020304" pitchFamily="18" charset="0"/>
              <a:ea typeface="Times New Roman" panose="02020603050405020304" pitchFamily="18" charset="0"/>
            </a:endParaRPr>
          </a:p>
          <a:p>
            <a:pPr marL="285750" indent="-285750">
              <a:buFontTx/>
              <a:buChar char="-"/>
            </a:pPr>
            <a:r>
              <a:rPr lang="en-US" dirty="0">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hree control modes during decent: </a:t>
            </a:r>
          </a:p>
          <a:p>
            <a:pPr marL="742950" lvl="1" indent="-285750">
              <a:buFontTx/>
              <a:buChar char="-"/>
            </a:pPr>
            <a:r>
              <a:rPr lang="en-US" dirty="0">
                <a:effectLst/>
                <a:latin typeface="Times New Roman" panose="02020603050405020304" pitchFamily="18" charset="0"/>
                <a:ea typeface="Times New Roman" panose="02020603050405020304" pitchFamily="18" charset="0"/>
              </a:rPr>
              <a:t>Drogue Rate Damping</a:t>
            </a:r>
          </a:p>
          <a:p>
            <a:pPr marL="742950" lvl="1" indent="-285750">
              <a:buFontTx/>
              <a:buChar char="-"/>
            </a:pPr>
            <a:r>
              <a:rPr lang="en-US" dirty="0">
                <a:effectLst/>
                <a:latin typeface="Times New Roman" panose="02020603050405020304" pitchFamily="18" charset="0"/>
                <a:ea typeface="Times New Roman" panose="02020603050405020304" pitchFamily="18" charset="0"/>
              </a:rPr>
              <a:t>Main Anti-twist</a:t>
            </a:r>
          </a:p>
          <a:p>
            <a:pPr marL="742950" lvl="1" indent="-285750">
              <a:buFontTx/>
              <a:buChar char="-"/>
            </a:pPr>
            <a:r>
              <a:rPr lang="en-US" dirty="0">
                <a:effectLst/>
                <a:latin typeface="Times New Roman" panose="02020603050405020304" pitchFamily="18" charset="0"/>
                <a:ea typeface="Times New Roman" panose="02020603050405020304" pitchFamily="18" charset="0"/>
              </a:rPr>
              <a:t>Landing Reorientation</a:t>
            </a:r>
            <a:endParaRPr lang="en-US" dirty="0"/>
          </a:p>
        </p:txBody>
      </p:sp>
      <p:sp>
        <p:nvSpPr>
          <p:cNvPr id="5" name="TextBox 4">
            <a:extLst>
              <a:ext uri="{FF2B5EF4-FFF2-40B4-BE49-F238E27FC236}">
                <a16:creationId xmlns:a16="http://schemas.microsoft.com/office/drawing/2014/main" id="{BEDB3B44-3EB6-D18E-DE5B-42A2E45C5FF0}"/>
              </a:ext>
            </a:extLst>
          </p:cNvPr>
          <p:cNvSpPr txBox="1"/>
          <p:nvPr/>
        </p:nvSpPr>
        <p:spPr>
          <a:xfrm>
            <a:off x="6947408" y="4629750"/>
            <a:ext cx="6094476" cy="646331"/>
          </a:xfrm>
          <a:prstGeom prst="rect">
            <a:avLst/>
          </a:prstGeom>
          <a:noFill/>
        </p:spPr>
        <p:txBody>
          <a:bodyPr wrap="square">
            <a:spAutoFit/>
          </a:bodyPr>
          <a:lstStyle/>
          <a:p>
            <a:r>
              <a:rPr lang="en-US" dirty="0"/>
              <a:t>Launched: November 16, 2022 at 1:47 am</a:t>
            </a:r>
          </a:p>
          <a:p>
            <a:r>
              <a:rPr lang="en-US" dirty="0"/>
              <a:t>Mission Duration: 25 days, 10 hours, 53 minutes</a:t>
            </a:r>
          </a:p>
        </p:txBody>
      </p:sp>
      <p:pic>
        <p:nvPicPr>
          <p:cNvPr id="4" name="Picture 3" descr="A screenshot of a computer&#10;&#10;Description automatically generated with medium confidence">
            <a:extLst>
              <a:ext uri="{FF2B5EF4-FFF2-40B4-BE49-F238E27FC236}">
                <a16:creationId xmlns:a16="http://schemas.microsoft.com/office/drawing/2014/main" id="{7B9F3FB5-1BFE-AA4C-3BCD-836941D9FA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887" y="972150"/>
            <a:ext cx="6503711" cy="3657600"/>
          </a:xfrm>
          <a:prstGeom prst="rect">
            <a:avLst/>
          </a:prstGeom>
          <a:noFill/>
          <a:ln>
            <a:noFill/>
          </a:ln>
        </p:spPr>
      </p:pic>
    </p:spTree>
    <p:extLst>
      <p:ext uri="{BB962C8B-B14F-4D97-AF65-F5344CB8AC3E}">
        <p14:creationId xmlns:p14="http://schemas.microsoft.com/office/powerpoint/2010/main" val="259077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7732-A8D2-547D-F0F5-1B15A709FB1A}"/>
              </a:ext>
            </a:extLst>
          </p:cNvPr>
          <p:cNvSpPr>
            <a:spLocks noGrp="1"/>
          </p:cNvSpPr>
          <p:nvPr>
            <p:ph type="title"/>
          </p:nvPr>
        </p:nvSpPr>
        <p:spPr/>
        <p:txBody>
          <a:bodyPr/>
          <a:lstStyle/>
          <a:p>
            <a:pPr algn="ctr"/>
            <a:r>
              <a:rPr lang="fr-FR" dirty="0"/>
              <a:t>Capsule Parachute </a:t>
            </a:r>
            <a:r>
              <a:rPr lang="fr-FR" dirty="0" err="1"/>
              <a:t>Assembly</a:t>
            </a:r>
            <a:r>
              <a:rPr lang="fr-FR" dirty="0"/>
              <a:t> System (CPAS) </a:t>
            </a:r>
            <a:endParaRPr lang="en-US" dirty="0"/>
          </a:p>
        </p:txBody>
      </p:sp>
      <p:sp>
        <p:nvSpPr>
          <p:cNvPr id="5" name="TextBox 4">
            <a:extLst>
              <a:ext uri="{FF2B5EF4-FFF2-40B4-BE49-F238E27FC236}">
                <a16:creationId xmlns:a16="http://schemas.microsoft.com/office/drawing/2014/main" id="{F8F0FD7E-62DF-D005-5054-DC9AB565F3A7}"/>
              </a:ext>
            </a:extLst>
          </p:cNvPr>
          <p:cNvSpPr txBox="1"/>
          <p:nvPr/>
        </p:nvSpPr>
        <p:spPr>
          <a:xfrm>
            <a:off x="254001" y="1115949"/>
            <a:ext cx="6354063" cy="4478149"/>
          </a:xfrm>
          <a:prstGeom prst="rect">
            <a:avLst/>
          </a:prstGeom>
          <a:noFill/>
        </p:spPr>
        <p:txBody>
          <a:bodyPr wrap="square">
            <a:spAutoFit/>
          </a:bodyPr>
          <a:lstStyle/>
          <a:p>
            <a:pPr marL="285750" marR="0" indent="-285750" algn="l">
              <a:spcBef>
                <a:spcPts val="0"/>
              </a:spcBef>
              <a:spcAft>
                <a:spcPts val="60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CPAS is </a:t>
            </a:r>
            <a:r>
              <a:rPr lang="en-US" sz="1600" dirty="0">
                <a:latin typeface="Times New Roman" panose="02020603050405020304" pitchFamily="18" charset="0"/>
                <a:ea typeface="Times New Roman" panose="02020603050405020304" pitchFamily="18" charset="0"/>
              </a:rPr>
              <a:t>stowed in the Crew Module (CM)</a:t>
            </a:r>
            <a:r>
              <a:rPr lang="en-US" sz="1600" dirty="0">
                <a:effectLst/>
                <a:latin typeface="Times New Roman" panose="02020603050405020304" pitchFamily="18" charset="0"/>
                <a:ea typeface="Times New Roman" panose="02020603050405020304" pitchFamily="18" charset="0"/>
              </a:rPr>
              <a:t> Forward Bay: </a:t>
            </a:r>
          </a:p>
          <a:p>
            <a:pPr marL="742950" lvl="1" indent="-285750">
              <a:spcBef>
                <a:spcPts val="0"/>
              </a:spcBef>
              <a:spcAft>
                <a:spcPts val="60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Three 7 ft reference diameter (D</a:t>
            </a:r>
            <a:r>
              <a:rPr lang="en-US" sz="1600" baseline="-25000"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 Conical Ribbon Forward Bay Cover Parachutes (FBCPs)</a:t>
            </a:r>
          </a:p>
          <a:p>
            <a:pPr marL="742950" lvl="1" indent="-285750">
              <a:spcBef>
                <a:spcPts val="0"/>
              </a:spcBef>
              <a:spcAft>
                <a:spcPts val="600"/>
              </a:spcAft>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Two </a:t>
            </a:r>
            <a:r>
              <a:rPr lang="en-US" sz="1600" dirty="0">
                <a:effectLst/>
                <a:latin typeface="Times New Roman" panose="02020603050405020304" pitchFamily="18" charset="0"/>
                <a:ea typeface="Times New Roman" panose="02020603050405020304" pitchFamily="18" charset="0"/>
              </a:rPr>
              <a:t>23 ft D</a:t>
            </a:r>
            <a:r>
              <a:rPr lang="en-US" sz="1600" baseline="-25000"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 Variable Porosity Conical Ribbon (VPCR) drogue parachutes </a:t>
            </a:r>
          </a:p>
          <a:p>
            <a:pPr marL="742950" lvl="1" indent="-285750">
              <a:spcBef>
                <a:spcPts val="0"/>
              </a:spcBef>
              <a:spcAft>
                <a:spcPts val="600"/>
              </a:spcAft>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hree 9.85 ft D</a:t>
            </a:r>
            <a:r>
              <a:rPr lang="en-US" sz="1600" baseline="-25000"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 Conical Ribbon main pilot parachutes</a:t>
            </a:r>
            <a:endParaRPr lang="en-US" sz="1600" dirty="0">
              <a:latin typeface="Times New Roman" panose="02020603050405020304" pitchFamily="18" charset="0"/>
              <a:ea typeface="Times New Roman" panose="02020603050405020304" pitchFamily="18" charset="0"/>
            </a:endParaRPr>
          </a:p>
          <a:p>
            <a:pPr marL="742950" lvl="1" indent="-285750">
              <a:spcBef>
                <a:spcPts val="0"/>
              </a:spcBef>
              <a:spcAft>
                <a:spcPts val="600"/>
              </a:spcAft>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Three</a:t>
            </a:r>
            <a:r>
              <a:rPr lang="en-US" sz="1600" dirty="0">
                <a:effectLst/>
                <a:latin typeface="Times New Roman" panose="02020603050405020304" pitchFamily="18" charset="0"/>
                <a:ea typeface="Times New Roman" panose="02020603050405020304" pitchFamily="18" charset="0"/>
              </a:rPr>
              <a:t>116 ft D</a:t>
            </a:r>
            <a:r>
              <a:rPr lang="en-US" sz="1600" baseline="-25000"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 Quarter Spherical </a:t>
            </a:r>
            <a:r>
              <a:rPr lang="en-US" sz="1600" dirty="0" err="1">
                <a:effectLst/>
                <a:latin typeface="Times New Roman" panose="02020603050405020304" pitchFamily="18" charset="0"/>
                <a:ea typeface="Times New Roman" panose="02020603050405020304" pitchFamily="18" charset="0"/>
              </a:rPr>
              <a:t>Ringsail</a:t>
            </a:r>
            <a:r>
              <a:rPr lang="en-US" sz="1600" dirty="0">
                <a:effectLst/>
                <a:latin typeface="Times New Roman" panose="02020603050405020304" pitchFamily="18" charset="0"/>
                <a:ea typeface="Times New Roman" panose="02020603050405020304" pitchFamily="18" charset="0"/>
              </a:rPr>
              <a:t> main parachutes </a:t>
            </a:r>
          </a:p>
          <a:p>
            <a:pPr marL="285750" marR="0" indent="-285750" algn="l">
              <a:spcBef>
                <a:spcPts val="0"/>
              </a:spcBef>
              <a:spcAft>
                <a:spcPts val="600"/>
              </a:spcAft>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rogue and main risers are attached through the Fairlead and Riser Attach Assembly</a:t>
            </a:r>
          </a:p>
          <a:p>
            <a:pPr marL="285750" indent="-285750">
              <a:spcBef>
                <a:spcPts val="0"/>
              </a:spcBef>
              <a:spcAft>
                <a:spcPts val="60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Forward Bay Cover </a:t>
            </a:r>
            <a:r>
              <a:rPr lang="en-US" sz="1600" dirty="0">
                <a:latin typeface="Times New Roman" panose="02020603050405020304" pitchFamily="18" charset="0"/>
                <a:ea typeface="Times New Roman" panose="02020603050405020304" pitchFamily="18" charset="0"/>
              </a:rPr>
              <a:t>parachutes (</a:t>
            </a:r>
            <a:r>
              <a:rPr lang="en-US" sz="1600" dirty="0">
                <a:effectLst/>
                <a:latin typeface="Times New Roman" panose="02020603050405020304" pitchFamily="18" charset="0"/>
                <a:ea typeface="Times New Roman" panose="02020603050405020304" pitchFamily="18" charset="0"/>
              </a:rPr>
              <a:t>FBCPs) are attached to the Forward Bay Cover (FBC) and are mortar deployed</a:t>
            </a:r>
          </a:p>
          <a:p>
            <a:pPr marL="285750" indent="-285750">
              <a:spcBef>
                <a:spcPts val="0"/>
              </a:spcBef>
              <a:spcAft>
                <a:spcPts val="600"/>
              </a:spcAft>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Drogue parachutes are mortar deployed</a:t>
            </a:r>
          </a:p>
          <a:p>
            <a:pPr marL="285750" marR="0" indent="-285750" algn="l">
              <a:spcBef>
                <a:spcPts val="0"/>
              </a:spcBef>
              <a:spcAft>
                <a:spcPts val="600"/>
              </a:spcAft>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Main pilot parachutes are mortar deployed and are attached to the main parachute extraction bags for extracting the main parachutes</a:t>
            </a:r>
          </a:p>
          <a:p>
            <a:pPr marL="285750" marR="0" indent="-285750" algn="l">
              <a:spcBef>
                <a:spcPts val="0"/>
              </a:spcBef>
              <a:spcAft>
                <a:spcPts val="60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Main parachutes have </a:t>
            </a:r>
            <a:r>
              <a:rPr lang="en-US" sz="1600" dirty="0">
                <a:latin typeface="Times New Roman" panose="02020603050405020304" pitchFamily="18" charset="0"/>
                <a:ea typeface="Times New Roman" panose="02020603050405020304" pitchFamily="18" charset="0"/>
              </a:rPr>
              <a:t>three reefing stages</a:t>
            </a:r>
            <a:endParaRPr lang="en-US" sz="1600" dirty="0">
              <a:effectLst/>
              <a:latin typeface="Times New Roman" panose="02020603050405020304" pitchFamily="18" charset="0"/>
              <a:ea typeface="Times New Roman" panose="02020603050405020304" pitchFamily="18" charset="0"/>
            </a:endParaRPr>
          </a:p>
        </p:txBody>
      </p:sp>
      <p:pic>
        <p:nvPicPr>
          <p:cNvPr id="1028" name="Picture 4">
            <a:extLst>
              <a:ext uri="{FF2B5EF4-FFF2-40B4-BE49-F238E27FC236}">
                <a16:creationId xmlns:a16="http://schemas.microsoft.com/office/drawing/2014/main" id="{A9B10C58-2543-57B3-935E-1F181CC2C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113" y="2079246"/>
            <a:ext cx="4289660" cy="36628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6CCCFD-7EA1-8175-4C99-C1FD9D455AF9}"/>
              </a:ext>
            </a:extLst>
          </p:cNvPr>
          <p:cNvSpPr txBox="1"/>
          <p:nvPr/>
        </p:nvSpPr>
        <p:spPr>
          <a:xfrm>
            <a:off x="7248529" y="1955997"/>
            <a:ext cx="1915909" cy="369332"/>
          </a:xfrm>
          <a:prstGeom prst="rect">
            <a:avLst/>
          </a:prstGeom>
          <a:solidFill>
            <a:schemeClr val="bg1"/>
          </a:solidFill>
          <a:ln>
            <a:solidFill>
              <a:srgbClr val="FFC000"/>
            </a:solidFill>
          </a:ln>
        </p:spPr>
        <p:txBody>
          <a:bodyPr wrap="none" rtlCol="0">
            <a:spAutoFit/>
          </a:bodyPr>
          <a:lstStyle/>
          <a:p>
            <a:r>
              <a:rPr lang="en-US" dirty="0"/>
              <a:t>Main Parachutes</a:t>
            </a:r>
          </a:p>
        </p:txBody>
      </p:sp>
      <p:sp>
        <p:nvSpPr>
          <p:cNvPr id="4" name="TextBox 3">
            <a:extLst>
              <a:ext uri="{FF2B5EF4-FFF2-40B4-BE49-F238E27FC236}">
                <a16:creationId xmlns:a16="http://schemas.microsoft.com/office/drawing/2014/main" id="{7095C22D-A0DE-8507-FAB5-1B0DEA680712}"/>
              </a:ext>
            </a:extLst>
          </p:cNvPr>
          <p:cNvSpPr txBox="1"/>
          <p:nvPr/>
        </p:nvSpPr>
        <p:spPr>
          <a:xfrm>
            <a:off x="7120288" y="5390292"/>
            <a:ext cx="2172390" cy="369332"/>
          </a:xfrm>
          <a:prstGeom prst="rect">
            <a:avLst/>
          </a:prstGeom>
          <a:solidFill>
            <a:schemeClr val="bg1"/>
          </a:solidFill>
          <a:ln>
            <a:solidFill>
              <a:srgbClr val="00B0F0"/>
            </a:solidFill>
          </a:ln>
        </p:spPr>
        <p:txBody>
          <a:bodyPr wrap="none" rtlCol="0">
            <a:spAutoFit/>
          </a:bodyPr>
          <a:lstStyle/>
          <a:p>
            <a:r>
              <a:rPr lang="en-US" dirty="0"/>
              <a:t>Drogue Parachutes</a:t>
            </a:r>
          </a:p>
        </p:txBody>
      </p:sp>
      <p:sp>
        <p:nvSpPr>
          <p:cNvPr id="6" name="TextBox 5">
            <a:extLst>
              <a:ext uri="{FF2B5EF4-FFF2-40B4-BE49-F238E27FC236}">
                <a16:creationId xmlns:a16="http://schemas.microsoft.com/office/drawing/2014/main" id="{8B64C36F-E2DC-2ABD-F2E6-108F5CC19A7F}"/>
              </a:ext>
            </a:extLst>
          </p:cNvPr>
          <p:cNvSpPr txBox="1"/>
          <p:nvPr/>
        </p:nvSpPr>
        <p:spPr>
          <a:xfrm>
            <a:off x="6608064" y="4862069"/>
            <a:ext cx="2428870" cy="369332"/>
          </a:xfrm>
          <a:prstGeom prst="rect">
            <a:avLst/>
          </a:prstGeom>
          <a:solidFill>
            <a:schemeClr val="bg1"/>
          </a:solidFill>
          <a:ln>
            <a:solidFill>
              <a:srgbClr val="00B050"/>
            </a:solidFill>
          </a:ln>
        </p:spPr>
        <p:txBody>
          <a:bodyPr wrap="none" rtlCol="0">
            <a:spAutoFit/>
          </a:bodyPr>
          <a:lstStyle/>
          <a:p>
            <a:r>
              <a:rPr lang="en-US" dirty="0"/>
              <a:t>Main Pilot Parachutes</a:t>
            </a:r>
          </a:p>
        </p:txBody>
      </p:sp>
      <p:cxnSp>
        <p:nvCxnSpPr>
          <p:cNvPr id="8" name="Straight Arrow Connector 7">
            <a:extLst>
              <a:ext uri="{FF2B5EF4-FFF2-40B4-BE49-F238E27FC236}">
                <a16:creationId xmlns:a16="http://schemas.microsoft.com/office/drawing/2014/main" id="{D935F84A-D9C8-E62D-1B8C-B9865A91DD62}"/>
              </a:ext>
            </a:extLst>
          </p:cNvPr>
          <p:cNvCxnSpPr>
            <a:cxnSpLocks/>
          </p:cNvCxnSpPr>
          <p:nvPr/>
        </p:nvCxnSpPr>
        <p:spPr>
          <a:xfrm>
            <a:off x="8330184" y="2366412"/>
            <a:ext cx="475488" cy="125461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D120D08-B098-4535-2B14-C7ADF39E50B1}"/>
              </a:ext>
            </a:extLst>
          </p:cNvPr>
          <p:cNvCxnSpPr>
            <a:cxnSpLocks/>
          </p:cNvCxnSpPr>
          <p:nvPr/>
        </p:nvCxnSpPr>
        <p:spPr>
          <a:xfrm>
            <a:off x="8330184" y="2366412"/>
            <a:ext cx="2304288" cy="82484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73EF566-8E13-5184-4503-91059C0FC360}"/>
              </a:ext>
            </a:extLst>
          </p:cNvPr>
          <p:cNvCxnSpPr>
            <a:cxnSpLocks/>
          </p:cNvCxnSpPr>
          <p:nvPr/>
        </p:nvCxnSpPr>
        <p:spPr>
          <a:xfrm>
            <a:off x="8330184" y="2366412"/>
            <a:ext cx="1568759" cy="14033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79D0DB-133B-943A-C5EE-071232E25839}"/>
              </a:ext>
            </a:extLst>
          </p:cNvPr>
          <p:cNvCxnSpPr>
            <a:cxnSpLocks/>
          </p:cNvCxnSpPr>
          <p:nvPr/>
        </p:nvCxnSpPr>
        <p:spPr>
          <a:xfrm flipV="1">
            <a:off x="8233915" y="2770891"/>
            <a:ext cx="957955" cy="206901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554BD48-03AC-1321-A96B-423000B0B8C1}"/>
              </a:ext>
            </a:extLst>
          </p:cNvPr>
          <p:cNvCxnSpPr>
            <a:cxnSpLocks/>
          </p:cNvCxnSpPr>
          <p:nvPr/>
        </p:nvCxnSpPr>
        <p:spPr>
          <a:xfrm flipV="1">
            <a:off x="8206483" y="4025503"/>
            <a:ext cx="2563746" cy="83656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33C03D2-0C62-4185-0435-3E4B76757105}"/>
              </a:ext>
            </a:extLst>
          </p:cNvPr>
          <p:cNvCxnSpPr>
            <a:cxnSpLocks/>
          </p:cNvCxnSpPr>
          <p:nvPr/>
        </p:nvCxnSpPr>
        <p:spPr>
          <a:xfrm flipV="1">
            <a:off x="8233915" y="4621778"/>
            <a:ext cx="1138685" cy="21812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2ED0BD6-5025-1346-1C63-EFFA7975D0C1}"/>
              </a:ext>
            </a:extLst>
          </p:cNvPr>
          <p:cNvCxnSpPr>
            <a:cxnSpLocks/>
          </p:cNvCxnSpPr>
          <p:nvPr/>
        </p:nvCxnSpPr>
        <p:spPr>
          <a:xfrm flipV="1">
            <a:off x="8803257" y="4817238"/>
            <a:ext cx="713479" cy="59508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72F8E6C-6D03-C4B0-1A12-04760918C86B}"/>
              </a:ext>
            </a:extLst>
          </p:cNvPr>
          <p:cNvCxnSpPr>
            <a:cxnSpLocks/>
          </p:cNvCxnSpPr>
          <p:nvPr/>
        </p:nvCxnSpPr>
        <p:spPr>
          <a:xfrm flipV="1">
            <a:off x="9258418" y="4565752"/>
            <a:ext cx="1437786" cy="82454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E08C334-FF68-F377-9DA8-F0F4804C9C3B}"/>
              </a:ext>
            </a:extLst>
          </p:cNvPr>
          <p:cNvSpPr txBox="1"/>
          <p:nvPr/>
        </p:nvSpPr>
        <p:spPr>
          <a:xfrm>
            <a:off x="9482328" y="6282300"/>
            <a:ext cx="2480294" cy="369332"/>
          </a:xfrm>
          <a:prstGeom prst="rect">
            <a:avLst/>
          </a:prstGeom>
          <a:solidFill>
            <a:schemeClr val="bg1"/>
          </a:solidFill>
          <a:ln>
            <a:solidFill>
              <a:srgbClr val="7030A0"/>
            </a:solidFill>
          </a:ln>
        </p:spPr>
        <p:txBody>
          <a:bodyPr wrap="none" rtlCol="0">
            <a:spAutoFit/>
          </a:bodyPr>
          <a:lstStyle/>
          <a:p>
            <a:r>
              <a:rPr lang="en-US" dirty="0"/>
              <a:t>Riser Attach Assembly</a:t>
            </a:r>
          </a:p>
        </p:txBody>
      </p:sp>
      <p:cxnSp>
        <p:nvCxnSpPr>
          <p:cNvPr id="38" name="Straight Arrow Connector 37">
            <a:extLst>
              <a:ext uri="{FF2B5EF4-FFF2-40B4-BE49-F238E27FC236}">
                <a16:creationId xmlns:a16="http://schemas.microsoft.com/office/drawing/2014/main" id="{DF737A08-ABBC-E90C-B64C-F16CDC7AC7D7}"/>
              </a:ext>
            </a:extLst>
          </p:cNvPr>
          <p:cNvCxnSpPr>
            <a:cxnSpLocks/>
            <a:stCxn id="37" idx="0"/>
          </p:cNvCxnSpPr>
          <p:nvPr/>
        </p:nvCxnSpPr>
        <p:spPr>
          <a:xfrm flipH="1" flipV="1">
            <a:off x="10518649" y="5504688"/>
            <a:ext cx="203826" cy="77761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20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0A4A-0D31-93B8-651C-42FD19F2B4F4}"/>
              </a:ext>
            </a:extLst>
          </p:cNvPr>
          <p:cNvSpPr>
            <a:spLocks noGrp="1"/>
          </p:cNvSpPr>
          <p:nvPr>
            <p:ph type="title"/>
          </p:nvPr>
        </p:nvSpPr>
        <p:spPr/>
        <p:txBody>
          <a:bodyPr/>
          <a:lstStyle/>
          <a:p>
            <a:pPr algn="ctr"/>
            <a:r>
              <a:rPr lang="en-US" dirty="0"/>
              <a:t>FBC and Drogue Deploy</a:t>
            </a:r>
          </a:p>
        </p:txBody>
      </p:sp>
      <p:graphicFrame>
        <p:nvGraphicFramePr>
          <p:cNvPr id="4" name="Table 3">
            <a:extLst>
              <a:ext uri="{FF2B5EF4-FFF2-40B4-BE49-F238E27FC236}">
                <a16:creationId xmlns:a16="http://schemas.microsoft.com/office/drawing/2014/main" id="{400236F7-489F-9D6A-F780-2D74FD8F8583}"/>
              </a:ext>
            </a:extLst>
          </p:cNvPr>
          <p:cNvGraphicFramePr>
            <a:graphicFrameLocks noGrp="1"/>
          </p:cNvGraphicFramePr>
          <p:nvPr>
            <p:extLst>
              <p:ext uri="{D42A27DB-BD31-4B8C-83A1-F6EECF244321}">
                <p14:modId xmlns:p14="http://schemas.microsoft.com/office/powerpoint/2010/main" val="2345339188"/>
              </p:ext>
            </p:extLst>
          </p:nvPr>
        </p:nvGraphicFramePr>
        <p:xfrm>
          <a:off x="124663" y="1971279"/>
          <a:ext cx="9847250" cy="1550828"/>
        </p:xfrm>
        <a:graphic>
          <a:graphicData uri="http://schemas.openxmlformats.org/drawingml/2006/table">
            <a:tbl>
              <a:tblPr firstRow="1" firstCol="1" bandRow="1">
                <a:tableStyleId>{5C22544A-7EE6-4342-B048-85BDC9FD1C3A}</a:tableStyleId>
              </a:tblPr>
              <a:tblGrid>
                <a:gridCol w="4317104">
                  <a:extLst>
                    <a:ext uri="{9D8B030D-6E8A-4147-A177-3AD203B41FA5}">
                      <a16:colId xmlns:a16="http://schemas.microsoft.com/office/drawing/2014/main" val="1421102968"/>
                    </a:ext>
                  </a:extLst>
                </a:gridCol>
                <a:gridCol w="5530146">
                  <a:extLst>
                    <a:ext uri="{9D8B030D-6E8A-4147-A177-3AD203B41FA5}">
                      <a16:colId xmlns:a16="http://schemas.microsoft.com/office/drawing/2014/main" val="1505515795"/>
                    </a:ext>
                  </a:extLst>
                </a:gridCol>
              </a:tblGrid>
              <a:tr h="205532">
                <a:tc>
                  <a:txBody>
                    <a:bodyPr/>
                    <a:lstStyle/>
                    <a:p>
                      <a:pPr marL="0" marR="0" indent="182880" algn="ctr">
                        <a:spcBef>
                          <a:spcPts val="0"/>
                        </a:spcBef>
                        <a:spcAft>
                          <a:spcPts val="0"/>
                        </a:spcAft>
                      </a:pPr>
                      <a:r>
                        <a:rPr lang="en-US" sz="1100">
                          <a:effectLst/>
                        </a:rPr>
                        <a:t>Flag</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182880" algn="ctr">
                        <a:spcBef>
                          <a:spcPts val="0"/>
                        </a:spcBef>
                        <a:spcAft>
                          <a:spcPts val="0"/>
                        </a:spcAft>
                      </a:pPr>
                      <a:r>
                        <a:rPr lang="en-US" sz="1100">
                          <a:effectLst/>
                        </a:rPr>
                        <a:t>Description</a:t>
                      </a:r>
                      <a:endParaRPr lang="en-US"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5308850"/>
                  </a:ext>
                </a:extLst>
              </a:tr>
              <a:tr h="336324">
                <a:tc>
                  <a:txBody>
                    <a:bodyPr/>
                    <a:lstStyle/>
                    <a:p>
                      <a:pPr marL="0" marR="0" algn="ctr">
                        <a:spcBef>
                          <a:spcPts val="0"/>
                        </a:spcBef>
                        <a:spcAft>
                          <a:spcPts val="0"/>
                        </a:spcAft>
                      </a:pPr>
                      <a:r>
                        <a:rPr lang="en-US" sz="900">
                          <a:effectLst/>
                        </a:rPr>
                        <a:t>FBC_Chute_Deploy_Cmd</a:t>
                      </a:r>
                      <a:endParaRPr lang="en-US" sz="1000">
                        <a:effectLst/>
                      </a:endParaRPr>
                    </a:p>
                    <a:p>
                      <a:pPr marL="0" marR="0" indent="182880" algn="ctr">
                        <a:spcBef>
                          <a:spcPts val="0"/>
                        </a:spcBef>
                        <a:spcAft>
                          <a:spcPts val="0"/>
                        </a:spcAft>
                      </a:pPr>
                      <a:r>
                        <a:rPr lang="en-US" sz="900">
                          <a:effectLst/>
                        </a:rPr>
                        <a:t> </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900" dirty="0">
                          <a:effectLst/>
                        </a:rPr>
                        <a:t>Command to initiate the drogue deploy sequence.</a:t>
                      </a:r>
                    </a:p>
                    <a:p>
                      <a:pPr marL="0" marR="0" indent="0" algn="l">
                        <a:lnSpc>
                          <a:spcPct val="100000"/>
                        </a:lnSpc>
                        <a:spcBef>
                          <a:spcPts val="0"/>
                        </a:spcBef>
                        <a:spcAft>
                          <a:spcPts val="0"/>
                        </a:spcAft>
                      </a:pPr>
                      <a:r>
                        <a:rPr lang="en-US" sz="900" i="1" dirty="0">
                          <a:effectLst/>
                          <a:latin typeface="Times New Roman" panose="02020603050405020304" pitchFamily="18" charset="0"/>
                          <a:ea typeface="Times New Roman" panose="02020603050405020304" pitchFamily="18" charset="0"/>
                        </a:rPr>
                        <a:t>(includes Forward Bay Cover (FBC) parachute deploy, FBC jettison, and drogue parachute deploy) </a:t>
                      </a:r>
                    </a:p>
                  </a:txBody>
                  <a:tcPr marL="68580" marR="68580" marT="0" marB="0" anchor="ctr"/>
                </a:tc>
                <a:extLst>
                  <a:ext uri="{0D108BD9-81ED-4DB2-BD59-A6C34878D82A}">
                    <a16:rowId xmlns:a16="http://schemas.microsoft.com/office/drawing/2014/main" val="1786551994"/>
                  </a:ext>
                </a:extLst>
              </a:tr>
              <a:tr h="336324">
                <a:tc>
                  <a:txBody>
                    <a:bodyPr/>
                    <a:lstStyle/>
                    <a:p>
                      <a:pPr marL="0" marR="0" algn="ctr">
                        <a:spcBef>
                          <a:spcPts val="0"/>
                        </a:spcBef>
                        <a:spcAft>
                          <a:spcPts val="0"/>
                        </a:spcAft>
                      </a:pPr>
                      <a:r>
                        <a:rPr lang="en-US" sz="900" dirty="0" err="1">
                          <a:effectLst/>
                        </a:rPr>
                        <a:t>Drogue_Jettison_Main_Deploy_Cmd</a:t>
                      </a:r>
                      <a:endParaRPr lang="en-US" sz="1000" dirty="0">
                        <a:effectLst/>
                      </a:endParaRPr>
                    </a:p>
                    <a:p>
                      <a:pPr marL="0" marR="0" indent="182880" algn="ctr">
                        <a:spcBef>
                          <a:spcPts val="0"/>
                        </a:spcBef>
                        <a:spcAft>
                          <a:spcPts val="0"/>
                        </a:spcAft>
                      </a:pPr>
                      <a:r>
                        <a:rPr lang="en-US" sz="900" dirty="0">
                          <a:effectLst/>
                        </a:rPr>
                        <a:t> </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900" dirty="0">
                          <a:effectLst/>
                        </a:rPr>
                        <a:t>Command to initiate the sequence that jettisons the drogue chutes and deploys the main chutes</a:t>
                      </a:r>
                    </a:p>
                  </a:txBody>
                  <a:tcPr marL="68580" marR="68580" marT="0" marB="0" anchor="ctr"/>
                </a:tc>
                <a:extLst>
                  <a:ext uri="{0D108BD9-81ED-4DB2-BD59-A6C34878D82A}">
                    <a16:rowId xmlns:a16="http://schemas.microsoft.com/office/drawing/2014/main" val="2499696126"/>
                  </a:ext>
                </a:extLst>
              </a:tr>
              <a:tr h="336324">
                <a:tc>
                  <a:txBody>
                    <a:bodyPr/>
                    <a:lstStyle/>
                    <a:p>
                      <a:pPr marL="0" marR="0" indent="0" algn="ctr">
                        <a:spcBef>
                          <a:spcPts val="0"/>
                        </a:spcBef>
                        <a:spcAft>
                          <a:spcPts val="0"/>
                        </a:spcAft>
                      </a:pPr>
                      <a:r>
                        <a:rPr lang="en-US" sz="900">
                          <a:effectLst/>
                        </a:rPr>
                        <a:t>Touchdown_Detected</a:t>
                      </a:r>
                      <a:endParaRPr lang="en-US" sz="1100">
                        <a:effectLst/>
                      </a:endParaRPr>
                    </a:p>
                    <a:p>
                      <a:pPr marL="0" marR="0" indent="182880" algn="ctr">
                        <a:spcBef>
                          <a:spcPts val="0"/>
                        </a:spcBef>
                        <a:spcAft>
                          <a:spcPts val="0"/>
                        </a:spcAft>
                      </a:pPr>
                      <a:r>
                        <a:rPr lang="en-US" sz="900">
                          <a:effectLst/>
                        </a:rPr>
                        <a:t> </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900" spc="-10" dirty="0">
                          <a:effectLst/>
                        </a:rPr>
                        <a:t>Flag indicating detection of CM touchdown</a:t>
                      </a:r>
                    </a:p>
                    <a:p>
                      <a:pPr marL="0" marR="0" indent="0" algn="l">
                        <a:lnSpc>
                          <a:spcPct val="100000"/>
                        </a:lnSpc>
                        <a:spcBef>
                          <a:spcPts val="0"/>
                        </a:spcBef>
                        <a:spcAft>
                          <a:spcPts val="0"/>
                        </a:spcAft>
                      </a:pPr>
                      <a:r>
                        <a:rPr lang="en-US" sz="900" i="1" spc="-10" dirty="0">
                          <a:effectLst/>
                          <a:latin typeface="Times New Roman" panose="02020603050405020304" pitchFamily="18" charset="0"/>
                          <a:ea typeface="Times New Roman" panose="02020603050405020304" pitchFamily="18" charset="0"/>
                        </a:rPr>
                        <a:t>(inhibits CM RCS control and initiates transition into post-landing activities)</a:t>
                      </a:r>
                      <a:endParaRPr lang="en-US" sz="1100" i="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87641452"/>
                  </a:ext>
                </a:extLst>
              </a:tr>
              <a:tr h="336324">
                <a:tc>
                  <a:txBody>
                    <a:bodyPr/>
                    <a:lstStyle/>
                    <a:p>
                      <a:pPr marL="0" marR="0" indent="0" algn="ctr">
                        <a:spcBef>
                          <a:spcPts val="0"/>
                        </a:spcBef>
                        <a:spcAft>
                          <a:spcPts val="0"/>
                        </a:spcAft>
                      </a:pPr>
                      <a:r>
                        <a:rPr lang="en-US" sz="900">
                          <a:effectLst/>
                        </a:rPr>
                        <a:t>CM_Touchdown_Cntrl_Mode</a:t>
                      </a:r>
                      <a:endParaRPr lang="en-US" sz="1100">
                        <a:effectLst/>
                      </a:endParaRPr>
                    </a:p>
                    <a:p>
                      <a:pPr marL="0" marR="0" indent="182880" algn="ctr">
                        <a:spcBef>
                          <a:spcPts val="0"/>
                        </a:spcBef>
                        <a:spcAft>
                          <a:spcPts val="0"/>
                        </a:spcAft>
                      </a:pPr>
                      <a:r>
                        <a:rPr lang="en-US" sz="900">
                          <a:effectLst/>
                        </a:rPr>
                        <a:t> </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a:lnSpc>
                          <a:spcPct val="100000"/>
                        </a:lnSpc>
                        <a:spcBef>
                          <a:spcPts val="0"/>
                        </a:spcBef>
                        <a:spcAft>
                          <a:spcPts val="0"/>
                        </a:spcAft>
                      </a:pPr>
                      <a:r>
                        <a:rPr lang="en-US" sz="900" dirty="0">
                          <a:effectLst/>
                        </a:rPr>
                        <a:t>Flag indicating current touchdown </a:t>
                      </a:r>
                      <a:r>
                        <a:rPr lang="en-US" sz="900" i="1" dirty="0">
                          <a:effectLst/>
                        </a:rPr>
                        <a:t>control mode</a:t>
                      </a:r>
                    </a:p>
                    <a:p>
                      <a:pPr marL="0" marR="0" indent="0" algn="l">
                        <a:lnSpc>
                          <a:spcPct val="100000"/>
                        </a:lnSpc>
                        <a:spcBef>
                          <a:spcPts val="0"/>
                        </a:spcBef>
                        <a:spcAft>
                          <a:spcPts val="0"/>
                        </a:spcAft>
                      </a:pPr>
                      <a:r>
                        <a:rPr lang="en-US" sz="900" i="1" dirty="0">
                          <a:effectLst/>
                          <a:latin typeface="Times New Roman" panose="02020603050405020304" pitchFamily="18" charset="0"/>
                          <a:ea typeface="Times New Roman" panose="02020603050405020304" pitchFamily="18" charset="0"/>
                        </a:rPr>
                        <a:t>(modes between Drogue Rate Damping, Main Anti-twist, and Landing Reorientation control mode)</a:t>
                      </a:r>
                      <a:endParaRPr lang="en-US" sz="1100" i="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86248956"/>
                  </a:ext>
                </a:extLst>
              </a:tr>
            </a:tbl>
          </a:graphicData>
        </a:graphic>
      </p:graphicFrame>
      <p:sp>
        <p:nvSpPr>
          <p:cNvPr id="5" name="TextBox 4">
            <a:extLst>
              <a:ext uri="{FF2B5EF4-FFF2-40B4-BE49-F238E27FC236}">
                <a16:creationId xmlns:a16="http://schemas.microsoft.com/office/drawing/2014/main" id="{4D796523-5EC6-5421-FC93-4A0C94C30BFD}"/>
              </a:ext>
            </a:extLst>
          </p:cNvPr>
          <p:cNvSpPr txBox="1"/>
          <p:nvPr/>
        </p:nvSpPr>
        <p:spPr>
          <a:xfrm>
            <a:off x="254000" y="1181100"/>
            <a:ext cx="11698741" cy="646331"/>
          </a:xfrm>
          <a:prstGeom prst="rect">
            <a:avLst/>
          </a:prstGeom>
          <a:noFill/>
        </p:spPr>
        <p:txBody>
          <a:bodyPr wrap="square" rtlCol="0">
            <a:spAutoFit/>
          </a:bodyPr>
          <a:lstStyle/>
          <a:p>
            <a:r>
              <a:rPr lang="en-US" dirty="0"/>
              <a:t>The </a:t>
            </a:r>
            <a:r>
              <a:rPr lang="en-US" sz="1800" dirty="0">
                <a:effectLst/>
                <a:latin typeface="Times New Roman" panose="02020603050405020304" pitchFamily="18" charset="0"/>
                <a:ea typeface="Times New Roman" panose="02020603050405020304" pitchFamily="18" charset="0"/>
              </a:rPr>
              <a:t>Descent and Landing Triggers (DLTRIG) Computer Software Unit (CSU) is responsible for setting flags that initiate parachute deployment events and mode control during descent operations.</a:t>
            </a:r>
            <a:endParaRPr lang="en-US" dirty="0"/>
          </a:p>
        </p:txBody>
      </p:sp>
      <p:pic>
        <p:nvPicPr>
          <p:cNvPr id="7" name="Picture 6">
            <a:extLst>
              <a:ext uri="{FF2B5EF4-FFF2-40B4-BE49-F238E27FC236}">
                <a16:creationId xmlns:a16="http://schemas.microsoft.com/office/drawing/2014/main" id="{428F00CA-18DC-078E-1434-89BFF7242F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4111307"/>
            <a:ext cx="5655945" cy="1740535"/>
          </a:xfrm>
          <a:prstGeom prst="rect">
            <a:avLst/>
          </a:prstGeom>
          <a:noFill/>
          <a:ln>
            <a:noFill/>
          </a:ln>
        </p:spPr>
      </p:pic>
      <p:sp>
        <p:nvSpPr>
          <p:cNvPr id="8" name="TextBox 7">
            <a:extLst>
              <a:ext uri="{FF2B5EF4-FFF2-40B4-BE49-F238E27FC236}">
                <a16:creationId xmlns:a16="http://schemas.microsoft.com/office/drawing/2014/main" id="{9CCA2350-4EB8-CC44-C5BE-D4810AEB135A}"/>
              </a:ext>
            </a:extLst>
          </p:cNvPr>
          <p:cNvSpPr txBox="1"/>
          <p:nvPr/>
        </p:nvSpPr>
        <p:spPr>
          <a:xfrm>
            <a:off x="254000" y="3663227"/>
            <a:ext cx="4004622" cy="400110"/>
          </a:xfrm>
          <a:prstGeom prst="rect">
            <a:avLst/>
          </a:prstGeom>
          <a:noFill/>
        </p:spPr>
        <p:txBody>
          <a:bodyPr wrap="none" rtlCol="0">
            <a:spAutoFit/>
          </a:bodyPr>
          <a:lstStyle/>
          <a:p>
            <a:r>
              <a:rPr lang="en-US" sz="2000" dirty="0"/>
              <a:t>FBC Jettison and Drogue Deploy </a:t>
            </a:r>
          </a:p>
        </p:txBody>
      </p:sp>
      <p:sp>
        <p:nvSpPr>
          <p:cNvPr id="10" name="TextBox 9">
            <a:extLst>
              <a:ext uri="{FF2B5EF4-FFF2-40B4-BE49-F238E27FC236}">
                <a16:creationId xmlns:a16="http://schemas.microsoft.com/office/drawing/2014/main" id="{DBCD7863-C3E4-F94B-9081-629D0C1DA044}"/>
              </a:ext>
            </a:extLst>
          </p:cNvPr>
          <p:cNvSpPr txBox="1"/>
          <p:nvPr/>
        </p:nvSpPr>
        <p:spPr>
          <a:xfrm>
            <a:off x="6386898" y="3615463"/>
            <a:ext cx="5565843"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tarts with FBCP mortar fire ejecting three mortar lids and three FBCP sabots which deploy the parachutes.</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FBC parachutes are inflated and held for 1.4 sec</a:t>
            </a:r>
          </a:p>
          <a:p>
            <a:pPr marL="285750" indent="-285750">
              <a:buFont typeface="Arial" panose="020B0604020202020204" pitchFamily="34" charset="0"/>
              <a:buChar char="•"/>
            </a:pPr>
            <a:r>
              <a:rPr lang="en-US" dirty="0">
                <a:latin typeface="Times New Roman" panose="02020603050405020304" pitchFamily="18" charset="0"/>
              </a:rPr>
              <a:t>FBC is jettisoned</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Drogue mortar fire is initiated 2.0 sec after FBC jettison</a:t>
            </a:r>
          </a:p>
          <a:p>
            <a:pPr marL="285750" indent="-285750">
              <a:buFont typeface="Arial" panose="020B0604020202020204" pitchFamily="34" charset="0"/>
              <a:buChar char="•"/>
            </a:pPr>
            <a:r>
              <a:rPr lang="en-US" dirty="0">
                <a:latin typeface="Times New Roman" panose="02020603050405020304" pitchFamily="18" charset="0"/>
              </a:rPr>
              <a:t>Mortar lids and drogue sabots and drogue bags are ejected</a:t>
            </a:r>
          </a:p>
          <a:p>
            <a:pPr marL="285750" indent="-285750">
              <a:buFont typeface="Arial" panose="020B0604020202020204" pitchFamily="34" charset="0"/>
              <a:buChar char="•"/>
            </a:pPr>
            <a:r>
              <a:rPr lang="en-US" dirty="0">
                <a:latin typeface="Times New Roman" panose="02020603050405020304" pitchFamily="18" charset="0"/>
              </a:rPr>
              <a:t>Drogue parachutes are deployed</a:t>
            </a:r>
          </a:p>
          <a:p>
            <a:pPr marL="285750" indent="-285750">
              <a:buFont typeface="Arial" panose="020B0604020202020204" pitchFamily="34" charset="0"/>
              <a:buChar char="•"/>
            </a:pPr>
            <a:endParaRPr lang="en-US" dirty="0">
              <a:latin typeface="Times New Roman" panose="02020603050405020304" pitchFamily="18" charset="0"/>
            </a:endParaRPr>
          </a:p>
        </p:txBody>
      </p:sp>
    </p:spTree>
    <p:extLst>
      <p:ext uri="{BB962C8B-B14F-4D97-AF65-F5344CB8AC3E}">
        <p14:creationId xmlns:p14="http://schemas.microsoft.com/office/powerpoint/2010/main" val="221463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E77E-3527-AF4D-16F5-21FBED35196A}"/>
              </a:ext>
            </a:extLst>
          </p:cNvPr>
          <p:cNvSpPr>
            <a:spLocks noGrp="1"/>
          </p:cNvSpPr>
          <p:nvPr>
            <p:ph type="title"/>
          </p:nvPr>
        </p:nvSpPr>
        <p:spPr/>
        <p:txBody>
          <a:bodyPr/>
          <a:lstStyle/>
          <a:p>
            <a:pPr algn="ctr"/>
            <a:r>
              <a:rPr lang="en-US" dirty="0"/>
              <a:t>Artemis I FBC Jettison and Drogue Deployment</a:t>
            </a:r>
          </a:p>
        </p:txBody>
      </p:sp>
      <p:sp>
        <p:nvSpPr>
          <p:cNvPr id="4" name="TextBox 3">
            <a:extLst>
              <a:ext uri="{FF2B5EF4-FFF2-40B4-BE49-F238E27FC236}">
                <a16:creationId xmlns:a16="http://schemas.microsoft.com/office/drawing/2014/main" id="{3C8ADC09-F98C-180C-978E-21C6B3DF2F71}"/>
              </a:ext>
            </a:extLst>
          </p:cNvPr>
          <p:cNvSpPr txBox="1"/>
          <p:nvPr/>
        </p:nvSpPr>
        <p:spPr>
          <a:xfrm>
            <a:off x="254000" y="961612"/>
            <a:ext cx="5232400" cy="2092881"/>
          </a:xfrm>
          <a:prstGeom prst="rect">
            <a:avLst/>
          </a:prstGeom>
          <a:noFill/>
        </p:spPr>
        <p:txBody>
          <a:bodyPr wrap="square" rtlCol="0">
            <a:spAutoFit/>
          </a:bodyPr>
          <a:lstStyle/>
          <a:p>
            <a:r>
              <a:rPr lang="en-US" sz="1600" dirty="0">
                <a:effectLst/>
                <a:latin typeface="Times New Roman" panose="02020603050405020304" pitchFamily="18" charset="0"/>
                <a:ea typeface="Times New Roman" panose="02020603050405020304" pitchFamily="18" charset="0"/>
              </a:rPr>
              <a:t>Drogue deployment initiation is nominally triggered by an altitude floor. </a:t>
            </a:r>
          </a:p>
          <a:p>
            <a:pPr marL="285750" indent="-285750">
              <a:buFont typeface="Arial" panose="020B0604020202020204" pitchFamily="34" charset="0"/>
              <a:buChar char="•"/>
            </a:pPr>
            <a:r>
              <a:rPr lang="en-US" sz="1400" dirty="0">
                <a:latin typeface="Times New Roman" panose="02020603050405020304" pitchFamily="18" charset="0"/>
                <a:ea typeface="Times New Roman" panose="02020603050405020304" pitchFamily="18" charset="0"/>
              </a:rPr>
              <a:t>It is desired</a:t>
            </a:r>
            <a:r>
              <a:rPr lang="en-US" sz="1400" dirty="0">
                <a:effectLst/>
                <a:latin typeface="Times New Roman" panose="02020603050405020304" pitchFamily="18" charset="0"/>
                <a:ea typeface="Times New Roman" panose="02020603050405020304" pitchFamily="18" charset="0"/>
              </a:rPr>
              <a:t> to actively guid</a:t>
            </a:r>
            <a:r>
              <a:rPr lang="en-US" sz="1400" dirty="0">
                <a:latin typeface="Times New Roman" panose="02020603050405020304" pitchFamily="18" charset="0"/>
                <a:ea typeface="Times New Roman" panose="02020603050405020304" pitchFamily="18" charset="0"/>
              </a:rPr>
              <a:t>e the vehicle for as long as possible to achieve precision landing at the desired landing target</a:t>
            </a:r>
            <a:r>
              <a:rPr lang="en-US" sz="1400" dirty="0">
                <a:effectLst/>
                <a:latin typeface="Times New Roman" panose="02020603050405020304" pitchFamily="18" charset="0"/>
                <a:ea typeface="Times New Roman" panose="02020603050405020304" pitchFamily="18" charset="0"/>
              </a:rPr>
              <a:t> </a:t>
            </a:r>
          </a:p>
          <a:p>
            <a:pPr marL="285750" indent="-285750">
              <a:buFont typeface="Arial" panose="020B0604020202020204" pitchFamily="34" charset="0"/>
              <a:buChar char="•"/>
            </a:pPr>
            <a:r>
              <a:rPr lang="en-US" sz="1400" dirty="0">
                <a:latin typeface="Times New Roman" panose="02020603050405020304" pitchFamily="18" charset="0"/>
                <a:ea typeface="Times New Roman" panose="02020603050405020304" pitchFamily="18" charset="0"/>
              </a:rPr>
              <a:t>A</a:t>
            </a:r>
            <a:r>
              <a:rPr lang="en-US" sz="1400" dirty="0">
                <a:effectLst/>
                <a:latin typeface="Times New Roman" panose="02020603050405020304" pitchFamily="18" charset="0"/>
                <a:ea typeface="Times New Roman" panose="02020603050405020304" pitchFamily="18" charset="0"/>
              </a:rPr>
              <a:t>fter parachutes deploy the vehicle trajectory becomes a function of environmental winds. </a:t>
            </a:r>
          </a:p>
          <a:p>
            <a:r>
              <a:rPr lang="en-US" sz="1400" dirty="0">
                <a:effectLst/>
                <a:latin typeface="Times New Roman" panose="02020603050405020304" pitchFamily="18" charset="0"/>
                <a:ea typeface="Times New Roman" panose="02020603050405020304" pitchFamily="18" charset="0"/>
              </a:rPr>
              <a:t>To protect against CM tumbling due to reduced stability in subsonic flight, FBC deploy may be triggered early after a minimum altitude threshold has been met by Smart FBC chute deploy logic.</a:t>
            </a:r>
            <a:endParaRPr lang="en-US" sz="1400" dirty="0"/>
          </a:p>
        </p:txBody>
      </p:sp>
      <p:pic>
        <p:nvPicPr>
          <p:cNvPr id="5" name="Picture 4" descr="Timeline&#10;&#10;Description automatically generated with medium confidence">
            <a:extLst>
              <a:ext uri="{FF2B5EF4-FFF2-40B4-BE49-F238E27FC236}">
                <a16:creationId xmlns:a16="http://schemas.microsoft.com/office/drawing/2014/main" id="{BA3EB5AB-70E6-2F04-71DB-9C6578A398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28" b="8119"/>
          <a:stretch/>
        </p:blipFill>
        <p:spPr bwMode="auto">
          <a:xfrm>
            <a:off x="254000" y="3140748"/>
            <a:ext cx="5101992" cy="3717252"/>
          </a:xfrm>
          <a:prstGeom prst="rect">
            <a:avLst/>
          </a:prstGeom>
          <a:ln>
            <a:noFill/>
          </a:ln>
          <a:extLst>
            <a:ext uri="{53640926-AAD7-44D8-BBD7-CCE9431645EC}">
              <a14:shadowObscured xmlns:a14="http://schemas.microsoft.com/office/drawing/2010/main"/>
            </a:ext>
          </a:extLst>
        </p:spPr>
      </p:pic>
      <p:pic>
        <p:nvPicPr>
          <p:cNvPr id="6" name="Picture 5" descr="Chart, line chart, scatter chart&#10;&#10;Description automatically generated">
            <a:extLst>
              <a:ext uri="{FF2B5EF4-FFF2-40B4-BE49-F238E27FC236}">
                <a16:creationId xmlns:a16="http://schemas.microsoft.com/office/drawing/2014/main" id="{3E7FB96A-B287-5AB5-DD37-503C11B90D0A}"/>
              </a:ext>
            </a:extLst>
          </p:cNvPr>
          <p:cNvPicPr>
            <a:picLocks noChangeAspect="1"/>
          </p:cNvPicPr>
          <p:nvPr/>
        </p:nvPicPr>
        <p:blipFill>
          <a:blip r:embed="rId3"/>
          <a:stretch>
            <a:fillRect/>
          </a:stretch>
        </p:blipFill>
        <p:spPr>
          <a:xfrm>
            <a:off x="7952581" y="4602759"/>
            <a:ext cx="2705735" cy="2108835"/>
          </a:xfrm>
          <a:prstGeom prst="rect">
            <a:avLst/>
          </a:prstGeom>
        </p:spPr>
      </p:pic>
      <p:pic>
        <p:nvPicPr>
          <p:cNvPr id="7" name="Picture 6">
            <a:extLst>
              <a:ext uri="{FF2B5EF4-FFF2-40B4-BE49-F238E27FC236}">
                <a16:creationId xmlns:a16="http://schemas.microsoft.com/office/drawing/2014/main" id="{4893BCD6-BAF1-0745-650E-43304A4ECA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28"/>
          <a:stretch/>
        </p:blipFill>
        <p:spPr bwMode="auto">
          <a:xfrm>
            <a:off x="5066024" y="4590377"/>
            <a:ext cx="2736850" cy="2133600"/>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2F02A246-D4D2-AC11-E8DC-FD9BD4E54F16}"/>
              </a:ext>
            </a:extLst>
          </p:cNvPr>
          <p:cNvSpPr txBox="1"/>
          <p:nvPr/>
        </p:nvSpPr>
        <p:spPr>
          <a:xfrm>
            <a:off x="5066024" y="4004485"/>
            <a:ext cx="7242048" cy="584775"/>
          </a:xfrm>
          <a:prstGeom prst="rect">
            <a:avLst/>
          </a:prstGeom>
          <a:noFill/>
        </p:spPr>
        <p:txBody>
          <a:bodyPr wrap="square">
            <a:spAutoFit/>
          </a:bodyPr>
          <a:lstStyle/>
          <a:p>
            <a:endParaRPr lang="en-US" sz="1600" dirty="0">
              <a:latin typeface="Times New Roman" panose="02020603050405020304" pitchFamily="18" charset="0"/>
            </a:endParaRPr>
          </a:p>
          <a:p>
            <a:r>
              <a:rPr lang="en-US" sz="1600" dirty="0">
                <a:effectLst/>
                <a:latin typeface="Times New Roman" panose="02020603050405020304" pitchFamily="18" charset="0"/>
                <a:ea typeface="Arial Unicode MS"/>
              </a:rPr>
              <a:t>FBC pilot and drogue parachuted deploy conditions fell within the design </a:t>
            </a:r>
            <a:r>
              <a:rPr lang="en-US" sz="1600" dirty="0">
                <a:effectLst/>
                <a:latin typeface="Times New Roman" panose="02020603050405020304" pitchFamily="18" charset="0"/>
                <a:ea typeface="Times New Roman" panose="02020603050405020304" pitchFamily="18" charset="0"/>
              </a:rPr>
              <a:t>envelopes </a:t>
            </a:r>
            <a:endParaRPr lang="en-US" sz="1600" dirty="0"/>
          </a:p>
        </p:txBody>
      </p:sp>
      <p:pic>
        <p:nvPicPr>
          <p:cNvPr id="11" name="Picture 10">
            <a:extLst>
              <a:ext uri="{FF2B5EF4-FFF2-40B4-BE49-F238E27FC236}">
                <a16:creationId xmlns:a16="http://schemas.microsoft.com/office/drawing/2014/main" id="{9D8451F6-6DBF-5528-7744-F7E9D3B11ACA}"/>
              </a:ext>
            </a:extLst>
          </p:cNvPr>
          <p:cNvPicPr>
            <a:picLocks noChangeAspect="1"/>
          </p:cNvPicPr>
          <p:nvPr/>
        </p:nvPicPr>
        <p:blipFill>
          <a:blip r:embed="rId5"/>
          <a:stretch>
            <a:fillRect/>
          </a:stretch>
        </p:blipFill>
        <p:spPr>
          <a:xfrm>
            <a:off x="6382129" y="1540722"/>
            <a:ext cx="4899805" cy="2625585"/>
          </a:xfrm>
          <a:prstGeom prst="rect">
            <a:avLst/>
          </a:prstGeom>
        </p:spPr>
      </p:pic>
      <p:sp>
        <p:nvSpPr>
          <p:cNvPr id="9" name="TextBox 8">
            <a:extLst>
              <a:ext uri="{FF2B5EF4-FFF2-40B4-BE49-F238E27FC236}">
                <a16:creationId xmlns:a16="http://schemas.microsoft.com/office/drawing/2014/main" id="{2114D1DF-5267-3169-0E0C-7EB6D09CD751}"/>
              </a:ext>
            </a:extLst>
          </p:cNvPr>
          <p:cNvSpPr txBox="1"/>
          <p:nvPr/>
        </p:nvSpPr>
        <p:spPr>
          <a:xfrm>
            <a:off x="711448" y="4737764"/>
            <a:ext cx="4354576" cy="523220"/>
          </a:xfrm>
          <a:prstGeom prst="rect">
            <a:avLst/>
          </a:prstGeom>
          <a:noFill/>
        </p:spPr>
        <p:txBody>
          <a:bodyPr wrap="square">
            <a:spAutoFit/>
          </a:bodyPr>
          <a:lstStyle/>
          <a:p>
            <a:r>
              <a:rPr lang="en-US" sz="1400" dirty="0">
                <a:effectLst/>
                <a:latin typeface="Times New Roman" panose="02020603050405020304" pitchFamily="18" charset="0"/>
                <a:ea typeface="Arial Unicode MS"/>
              </a:rPr>
              <a:t>The FBC jettison sequence was initiated at the altitude floor for Artemis 1</a:t>
            </a:r>
          </a:p>
        </p:txBody>
      </p:sp>
      <p:sp>
        <p:nvSpPr>
          <p:cNvPr id="12" name="TextBox 11">
            <a:extLst>
              <a:ext uri="{FF2B5EF4-FFF2-40B4-BE49-F238E27FC236}">
                <a16:creationId xmlns:a16="http://schemas.microsoft.com/office/drawing/2014/main" id="{970C5E1E-51C2-A1EE-8BD0-0824F1ECF6FC}"/>
              </a:ext>
            </a:extLst>
          </p:cNvPr>
          <p:cNvSpPr txBox="1"/>
          <p:nvPr/>
        </p:nvSpPr>
        <p:spPr>
          <a:xfrm>
            <a:off x="5598103" y="942448"/>
            <a:ext cx="6593897" cy="584775"/>
          </a:xfrm>
          <a:prstGeom prst="rect">
            <a:avLst/>
          </a:prstGeom>
          <a:noFill/>
        </p:spPr>
        <p:txBody>
          <a:bodyPr wrap="square">
            <a:spAutoFit/>
          </a:bodyPr>
          <a:lstStyle/>
          <a:p>
            <a:endParaRPr lang="en-US" sz="1600" dirty="0">
              <a:latin typeface="Times New Roman" panose="02020603050405020304" pitchFamily="18" charset="0"/>
            </a:endParaRPr>
          </a:p>
          <a:p>
            <a:r>
              <a:rPr lang="en-US" sz="1600" dirty="0">
                <a:latin typeface="Times New Roman" panose="02020603050405020304" pitchFamily="18" charset="0"/>
              </a:rPr>
              <a:t>Imagery confirmed successful FBC jettison and drogue parachute deployment</a:t>
            </a:r>
            <a:endParaRPr lang="en-US" sz="1600" dirty="0"/>
          </a:p>
        </p:txBody>
      </p:sp>
      <p:sp>
        <p:nvSpPr>
          <p:cNvPr id="3" name="TextBox 2">
            <a:extLst>
              <a:ext uri="{FF2B5EF4-FFF2-40B4-BE49-F238E27FC236}">
                <a16:creationId xmlns:a16="http://schemas.microsoft.com/office/drawing/2014/main" id="{A3A186A4-854A-38F1-33C6-A98E7A352475}"/>
              </a:ext>
            </a:extLst>
          </p:cNvPr>
          <p:cNvSpPr txBox="1"/>
          <p:nvPr/>
        </p:nvSpPr>
        <p:spPr>
          <a:xfrm rot="16200000">
            <a:off x="4730935" y="3914223"/>
            <a:ext cx="482824" cy="200055"/>
          </a:xfrm>
          <a:prstGeom prst="rect">
            <a:avLst/>
          </a:prstGeom>
          <a:solidFill>
            <a:schemeClr val="bg1"/>
          </a:solidFill>
        </p:spPr>
        <p:txBody>
          <a:bodyPr wrap="none" rtlCol="0">
            <a:spAutoFit/>
          </a:bodyPr>
          <a:lstStyle/>
          <a:p>
            <a:r>
              <a:rPr lang="en-US" sz="700" dirty="0"/>
              <a:t>Altitude</a:t>
            </a:r>
          </a:p>
        </p:txBody>
      </p:sp>
      <p:sp>
        <p:nvSpPr>
          <p:cNvPr id="8" name="TextBox 7">
            <a:extLst>
              <a:ext uri="{FF2B5EF4-FFF2-40B4-BE49-F238E27FC236}">
                <a16:creationId xmlns:a16="http://schemas.microsoft.com/office/drawing/2014/main" id="{DD37ADAB-774D-8928-B9DE-30B27E4329B0}"/>
              </a:ext>
            </a:extLst>
          </p:cNvPr>
          <p:cNvSpPr txBox="1"/>
          <p:nvPr/>
        </p:nvSpPr>
        <p:spPr>
          <a:xfrm rot="16200000">
            <a:off x="553542" y="5887771"/>
            <a:ext cx="1281120" cy="200055"/>
          </a:xfrm>
          <a:prstGeom prst="rect">
            <a:avLst/>
          </a:prstGeom>
          <a:solidFill>
            <a:schemeClr val="bg1"/>
          </a:solidFill>
        </p:spPr>
        <p:txBody>
          <a:bodyPr wrap="none" rtlCol="0">
            <a:spAutoFit/>
          </a:bodyPr>
          <a:lstStyle/>
          <a:p>
            <a:r>
              <a:rPr lang="en-US" sz="700" dirty="0"/>
              <a:t>RSS of Pitch and Yaw Rate</a:t>
            </a:r>
          </a:p>
        </p:txBody>
      </p:sp>
    </p:spTree>
    <p:extLst>
      <p:ext uri="{BB962C8B-B14F-4D97-AF65-F5344CB8AC3E}">
        <p14:creationId xmlns:p14="http://schemas.microsoft.com/office/powerpoint/2010/main" val="24262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10D0-5734-70B5-2A77-1401B8436743}"/>
              </a:ext>
            </a:extLst>
          </p:cNvPr>
          <p:cNvSpPr>
            <a:spLocks noGrp="1"/>
          </p:cNvSpPr>
          <p:nvPr>
            <p:ph type="title"/>
          </p:nvPr>
        </p:nvSpPr>
        <p:spPr/>
        <p:txBody>
          <a:bodyPr/>
          <a:lstStyle/>
          <a:p>
            <a:pPr algn="ctr"/>
            <a:r>
              <a:rPr lang="en-US" dirty="0"/>
              <a:t>Drogue Jettison and Main Deploy</a:t>
            </a:r>
          </a:p>
        </p:txBody>
      </p:sp>
      <p:sp>
        <p:nvSpPr>
          <p:cNvPr id="4" name="TextBox 3">
            <a:extLst>
              <a:ext uri="{FF2B5EF4-FFF2-40B4-BE49-F238E27FC236}">
                <a16:creationId xmlns:a16="http://schemas.microsoft.com/office/drawing/2014/main" id="{126DF2AF-EF95-87CF-BF5C-DDAC203C938A}"/>
              </a:ext>
            </a:extLst>
          </p:cNvPr>
          <p:cNvSpPr txBox="1"/>
          <p:nvPr/>
        </p:nvSpPr>
        <p:spPr>
          <a:xfrm>
            <a:off x="165100" y="3559174"/>
            <a:ext cx="11861800" cy="34163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Main Deployment Involves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Cutaway of drogue parachutes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Main pilot chute mortar fire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Ejects 3 mortar lids and 3 pilot sabots with bags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Pilot parachutes deploy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Main bags extracted ~4.3 s later</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Three main parachutes deploy</a:t>
            </a:r>
          </a:p>
          <a:p>
            <a:endParaRPr lang="en-US" dirty="0"/>
          </a:p>
          <a:p>
            <a:r>
              <a:rPr lang="en-US" dirty="0">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ain parachutes are sized such that they can decelerate the CM safely even if one of the parachutes fails to deploy.</a:t>
            </a:r>
          </a:p>
          <a:p>
            <a:r>
              <a:rPr lang="en-US" sz="1800" dirty="0">
                <a:effectLst/>
                <a:latin typeface="Times New Roman" panose="02020603050405020304" pitchFamily="18" charset="0"/>
                <a:ea typeface="Times New Roman" panose="02020603050405020304" pitchFamily="18" charset="0"/>
              </a:rPr>
              <a:t>Drogue parachutes are only allowed to be jettisoned after the configurable minimum time under drogues</a:t>
            </a:r>
            <a:r>
              <a:rPr lang="en-US" dirty="0">
                <a:latin typeface="Times New Roman" panose="02020603050405020304" pitchFamily="18" charset="0"/>
                <a:ea typeface="Times New Roman" panose="02020603050405020304" pitchFamily="18" charset="0"/>
              </a:rPr>
              <a:t>.</a:t>
            </a:r>
          </a:p>
          <a:p>
            <a:r>
              <a:rPr lang="en-US" dirty="0">
                <a:latin typeface="Times New Roman" panose="02020603050405020304" pitchFamily="18" charset="0"/>
                <a:ea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rPr>
              <a:t>rogue jettison and main deploy has an altitude ceiling and floor.  </a:t>
            </a:r>
          </a:p>
          <a:p>
            <a:endParaRPr lang="en-US" dirty="0"/>
          </a:p>
        </p:txBody>
      </p:sp>
      <p:sp>
        <p:nvSpPr>
          <p:cNvPr id="3" name="TextBox 2">
            <a:extLst>
              <a:ext uri="{FF2B5EF4-FFF2-40B4-BE49-F238E27FC236}">
                <a16:creationId xmlns:a16="http://schemas.microsoft.com/office/drawing/2014/main" id="{6357870A-E385-D9AA-ABAE-06D42D7308CA}"/>
              </a:ext>
            </a:extLst>
          </p:cNvPr>
          <p:cNvSpPr txBox="1"/>
          <p:nvPr/>
        </p:nvSpPr>
        <p:spPr>
          <a:xfrm>
            <a:off x="128016" y="967581"/>
            <a:ext cx="5967984" cy="2462213"/>
          </a:xfrm>
          <a:prstGeom prst="rect">
            <a:avLst/>
          </a:prstGeom>
          <a:noFill/>
        </p:spPr>
        <p:txBody>
          <a:bodyPr wrap="square" rtlCol="0">
            <a:spAutoFit/>
          </a:bodyPr>
          <a:lstStyle/>
          <a:p>
            <a:r>
              <a:rPr lang="en-US" dirty="0">
                <a:latin typeface="Times New Roman" panose="02020603050405020304" pitchFamily="18" charset="0"/>
                <a:ea typeface="Times New Roman" panose="02020603050405020304" pitchFamily="18" charset="0"/>
              </a:rPr>
              <a:t>Drogue Jettison and Main deploy</a:t>
            </a:r>
            <a:r>
              <a:rPr lang="en-US" dirty="0">
                <a:effectLst/>
                <a:latin typeface="Times New Roman" panose="02020603050405020304" pitchFamily="18" charset="0"/>
                <a:ea typeface="Times New Roman" panose="02020603050405020304" pitchFamily="18" charset="0"/>
              </a:rPr>
              <a:t> initiation is nominally triggered by  Smart Drogue Release (SDR) logic</a:t>
            </a:r>
          </a:p>
          <a:p>
            <a:pPr marL="285750" indent="-285750">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After a maximum altitude threshold is reached SDR logic monitors body angular rates and attempts to release drogues when angular rates are at a minimum to decrease the risk of tumbling</a:t>
            </a:r>
          </a:p>
          <a:p>
            <a:pPr marL="285750" indent="-285750">
              <a:buFont typeface="Arial" panose="020B0604020202020204" pitchFamily="34" charset="0"/>
              <a:buChar char="•"/>
            </a:pPr>
            <a:endParaRPr lang="en-US" sz="1600" dirty="0">
              <a:effectLst/>
              <a:latin typeface="Times New Roman" panose="02020603050405020304" pitchFamily="18" charset="0"/>
              <a:ea typeface="Times New Roman" panose="02020603050405020304" pitchFamily="18" charset="0"/>
            </a:endParaRPr>
          </a:p>
          <a:p>
            <a:r>
              <a:rPr lang="en-US" dirty="0">
                <a:effectLst/>
                <a:latin typeface="Times New Roman" panose="02020603050405020304" pitchFamily="18" charset="0"/>
                <a:ea typeface="Times New Roman" panose="02020603050405020304" pitchFamily="18" charset="0"/>
              </a:rPr>
              <a:t>In off nominal situations, such as a loss of a drogue parachute, angular rates may remain high and main deploy is initiated after an altitude floor has been reached</a:t>
            </a:r>
          </a:p>
        </p:txBody>
      </p:sp>
      <p:pic>
        <p:nvPicPr>
          <p:cNvPr id="2050" name="Picture 2" descr="NASA's Artemis I Orion capsule splashes down after 25-day moon mission | collectSPACE">
            <a:extLst>
              <a:ext uri="{FF2B5EF4-FFF2-40B4-BE49-F238E27FC236}">
                <a16:creationId xmlns:a16="http://schemas.microsoft.com/office/drawing/2014/main" id="{D2D361E2-7830-9499-0D1B-DDD87EEFF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299" t="18800" r="13893" b="25733"/>
          <a:stretch/>
        </p:blipFill>
        <p:spPr bwMode="auto">
          <a:xfrm>
            <a:off x="7114032" y="1396874"/>
            <a:ext cx="4507992" cy="380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6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571D-BC9F-6922-E637-3C0F0F31F6DA}"/>
              </a:ext>
            </a:extLst>
          </p:cNvPr>
          <p:cNvSpPr>
            <a:spLocks noGrp="1"/>
          </p:cNvSpPr>
          <p:nvPr>
            <p:ph type="title"/>
          </p:nvPr>
        </p:nvSpPr>
        <p:spPr/>
        <p:txBody>
          <a:bodyPr/>
          <a:lstStyle/>
          <a:p>
            <a:pPr algn="ctr"/>
            <a:r>
              <a:rPr lang="en-US" dirty="0"/>
              <a:t>Artemis I Drogue Jettison and Main Deploy </a:t>
            </a:r>
          </a:p>
        </p:txBody>
      </p:sp>
      <p:pic>
        <p:nvPicPr>
          <p:cNvPr id="4" name="Picture 3" descr="Chart, line chart&#10;&#10;Description automatically generated">
            <a:extLst>
              <a:ext uri="{FF2B5EF4-FFF2-40B4-BE49-F238E27FC236}">
                <a16:creationId xmlns:a16="http://schemas.microsoft.com/office/drawing/2014/main" id="{3813C22B-3BA0-E2C0-E459-6D5636C922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9" b="7631"/>
          <a:stretch/>
        </p:blipFill>
        <p:spPr bwMode="auto">
          <a:xfrm>
            <a:off x="330517" y="1009651"/>
            <a:ext cx="4127183" cy="297505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61B7D1C-2988-80CE-0809-69493DFCF76E}"/>
              </a:ext>
            </a:extLst>
          </p:cNvPr>
          <p:cNvPicPr>
            <a:picLocks noChangeAspect="1"/>
          </p:cNvPicPr>
          <p:nvPr/>
        </p:nvPicPr>
        <p:blipFill>
          <a:blip r:embed="rId3"/>
          <a:stretch>
            <a:fillRect/>
          </a:stretch>
        </p:blipFill>
        <p:spPr>
          <a:xfrm>
            <a:off x="650875" y="4076700"/>
            <a:ext cx="3436598" cy="2657952"/>
          </a:xfrm>
          <a:prstGeom prst="rect">
            <a:avLst/>
          </a:prstGeom>
        </p:spPr>
      </p:pic>
      <p:pic>
        <p:nvPicPr>
          <p:cNvPr id="6" name="Picture 5">
            <a:extLst>
              <a:ext uri="{FF2B5EF4-FFF2-40B4-BE49-F238E27FC236}">
                <a16:creationId xmlns:a16="http://schemas.microsoft.com/office/drawing/2014/main" id="{31DDDBBA-C529-6321-9165-D363C40CC50F}"/>
              </a:ext>
            </a:extLst>
          </p:cNvPr>
          <p:cNvPicPr>
            <a:picLocks noChangeAspect="1"/>
          </p:cNvPicPr>
          <p:nvPr/>
        </p:nvPicPr>
        <p:blipFill>
          <a:blip r:embed="rId4"/>
          <a:stretch>
            <a:fillRect/>
          </a:stretch>
        </p:blipFill>
        <p:spPr>
          <a:xfrm>
            <a:off x="5373349" y="1161929"/>
            <a:ext cx="4864099" cy="3848698"/>
          </a:xfrm>
          <a:prstGeom prst="rect">
            <a:avLst/>
          </a:prstGeom>
        </p:spPr>
      </p:pic>
      <p:sp>
        <p:nvSpPr>
          <p:cNvPr id="8" name="TextBox 7">
            <a:extLst>
              <a:ext uri="{FF2B5EF4-FFF2-40B4-BE49-F238E27FC236}">
                <a16:creationId xmlns:a16="http://schemas.microsoft.com/office/drawing/2014/main" id="{6BC16751-3BFA-B9F5-439A-C8995F016DB9}"/>
              </a:ext>
            </a:extLst>
          </p:cNvPr>
          <p:cNvSpPr txBox="1"/>
          <p:nvPr/>
        </p:nvSpPr>
        <p:spPr>
          <a:xfrm>
            <a:off x="4457700" y="5125997"/>
            <a:ext cx="7419975" cy="1815882"/>
          </a:xfrm>
          <a:prstGeom prst="rect">
            <a:avLst/>
          </a:prstGeom>
          <a:noFill/>
        </p:spPr>
        <p:txBody>
          <a:bodyPr wrap="square">
            <a:spAutoFit/>
          </a:bodyPr>
          <a:lstStyle/>
          <a:p>
            <a:pPr marL="285750" indent="-285750">
              <a:buFont typeface="Arial" panose="020B0604020202020204" pitchFamily="34" charset="0"/>
              <a:buChar char="•"/>
            </a:pPr>
            <a:r>
              <a:rPr lang="en-US" sz="1400" dirty="0">
                <a:effectLst/>
                <a:latin typeface="Times New Roman" panose="02020603050405020304" pitchFamily="18" charset="0"/>
                <a:ea typeface="Arial Unicode MS"/>
              </a:rPr>
              <a:t>Guidance Software commanded the drogue jettison and main deploy sequence per SDR logic when oscillation was decreasing as desired</a:t>
            </a:r>
            <a:endParaRPr lang="en-US" sz="1400" dirty="0">
              <a:latin typeface="Times New Roman" panose="02020603050405020304" pitchFamily="18" charset="0"/>
              <a:ea typeface="Arial Unicode MS"/>
            </a:endParaRPr>
          </a:p>
          <a:p>
            <a:pPr marL="285750" indent="-285750">
              <a:buFont typeface="Arial" panose="020B0604020202020204" pitchFamily="34" charset="0"/>
              <a:buChar char="•"/>
            </a:pPr>
            <a:endParaRPr lang="en-US" sz="1400" dirty="0">
              <a:latin typeface="Times New Roman" panose="02020603050405020304" pitchFamily="18" charset="0"/>
              <a:ea typeface="Arial Unicode MS"/>
            </a:endParaRPr>
          </a:p>
          <a:p>
            <a:pPr marL="285750" indent="-285750">
              <a:buFont typeface="Arial" panose="020B0604020202020204" pitchFamily="34" charset="0"/>
              <a:buChar char="•"/>
            </a:pPr>
            <a:r>
              <a:rPr lang="en-US" sz="1400" dirty="0">
                <a:latin typeface="Times New Roman" panose="02020603050405020304" pitchFamily="18" charset="0"/>
                <a:ea typeface="Arial Unicode MS"/>
              </a:rPr>
              <a:t>M</a:t>
            </a:r>
            <a:r>
              <a:rPr lang="en-US" sz="1400" dirty="0">
                <a:effectLst/>
                <a:latin typeface="Times New Roman" panose="02020603050405020304" pitchFamily="18" charset="0"/>
                <a:ea typeface="Arial Unicode MS"/>
              </a:rPr>
              <a:t>ain deploy conditions were within the deploy envelope and in-family with Monte Carlo simulation results</a:t>
            </a:r>
          </a:p>
          <a:p>
            <a:pPr marL="285750" indent="-285750">
              <a:buFont typeface="Arial" panose="020B0604020202020204" pitchFamily="34" charset="0"/>
              <a:buChar char="•"/>
            </a:pPr>
            <a:endParaRPr lang="en-US" sz="1400" dirty="0">
              <a:latin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rPr>
              <a:t>Imagery </a:t>
            </a:r>
            <a:r>
              <a:rPr lang="en-US" sz="1400" dirty="0">
                <a:effectLst/>
                <a:latin typeface="Times New Roman" panose="02020603050405020304" pitchFamily="18" charset="0"/>
                <a:ea typeface="Times New Roman" panose="02020603050405020304" pitchFamily="18" charset="0"/>
              </a:rPr>
              <a:t>confirms successful jettison of drogue parachutes and deploy of main parachutes.</a:t>
            </a:r>
          </a:p>
          <a:p>
            <a:pPr marL="285750" indent="-285750">
              <a:buFont typeface="Arial" panose="020B0604020202020204" pitchFamily="34" charset="0"/>
              <a:buChar char="•"/>
            </a:pPr>
            <a:endParaRPr lang="en-US" sz="1400" dirty="0"/>
          </a:p>
        </p:txBody>
      </p:sp>
      <p:sp>
        <p:nvSpPr>
          <p:cNvPr id="3" name="TextBox 2">
            <a:extLst>
              <a:ext uri="{FF2B5EF4-FFF2-40B4-BE49-F238E27FC236}">
                <a16:creationId xmlns:a16="http://schemas.microsoft.com/office/drawing/2014/main" id="{8CCCE213-23E9-9BFD-9A61-A02FEEAC7792}"/>
              </a:ext>
            </a:extLst>
          </p:cNvPr>
          <p:cNvSpPr txBox="1"/>
          <p:nvPr/>
        </p:nvSpPr>
        <p:spPr>
          <a:xfrm rot="16200000">
            <a:off x="561206" y="3336112"/>
            <a:ext cx="681597" cy="200055"/>
          </a:xfrm>
          <a:prstGeom prst="rect">
            <a:avLst/>
          </a:prstGeom>
          <a:solidFill>
            <a:schemeClr val="bg1"/>
          </a:solidFill>
        </p:spPr>
        <p:txBody>
          <a:bodyPr wrap="none" rtlCol="0">
            <a:spAutoFit/>
          </a:bodyPr>
          <a:lstStyle/>
          <a:p>
            <a:r>
              <a:rPr lang="en-US" sz="700" dirty="0"/>
              <a:t>SDR Trigger</a:t>
            </a:r>
          </a:p>
        </p:txBody>
      </p:sp>
      <p:sp>
        <p:nvSpPr>
          <p:cNvPr id="7" name="TextBox 6">
            <a:extLst>
              <a:ext uri="{FF2B5EF4-FFF2-40B4-BE49-F238E27FC236}">
                <a16:creationId xmlns:a16="http://schemas.microsoft.com/office/drawing/2014/main" id="{B64E7213-47B1-E568-924D-6EC3B21C3AB8}"/>
              </a:ext>
            </a:extLst>
          </p:cNvPr>
          <p:cNvSpPr txBox="1"/>
          <p:nvPr/>
        </p:nvSpPr>
        <p:spPr>
          <a:xfrm rot="16200000">
            <a:off x="447885" y="2343289"/>
            <a:ext cx="971741" cy="307777"/>
          </a:xfrm>
          <a:prstGeom prst="rect">
            <a:avLst/>
          </a:prstGeom>
          <a:solidFill>
            <a:schemeClr val="bg1"/>
          </a:solidFill>
        </p:spPr>
        <p:txBody>
          <a:bodyPr wrap="none" rtlCol="0">
            <a:spAutoFit/>
          </a:bodyPr>
          <a:lstStyle/>
          <a:p>
            <a:pPr algn="ctr"/>
            <a:r>
              <a:rPr lang="en-US" sz="700" dirty="0"/>
              <a:t>RSS of </a:t>
            </a:r>
          </a:p>
          <a:p>
            <a:pPr algn="ctr"/>
            <a:r>
              <a:rPr lang="en-US" sz="700" dirty="0"/>
              <a:t>Pitch and Yaw Rate</a:t>
            </a:r>
          </a:p>
        </p:txBody>
      </p:sp>
      <p:sp>
        <p:nvSpPr>
          <p:cNvPr id="9" name="TextBox 8">
            <a:extLst>
              <a:ext uri="{FF2B5EF4-FFF2-40B4-BE49-F238E27FC236}">
                <a16:creationId xmlns:a16="http://schemas.microsoft.com/office/drawing/2014/main" id="{A970ED2F-CC77-E5B0-842A-5E983D907191}"/>
              </a:ext>
            </a:extLst>
          </p:cNvPr>
          <p:cNvSpPr txBox="1"/>
          <p:nvPr/>
        </p:nvSpPr>
        <p:spPr>
          <a:xfrm rot="16200000">
            <a:off x="3714454" y="3411631"/>
            <a:ext cx="946093" cy="200055"/>
          </a:xfrm>
          <a:prstGeom prst="rect">
            <a:avLst/>
          </a:prstGeom>
          <a:solidFill>
            <a:schemeClr val="bg1"/>
          </a:solidFill>
        </p:spPr>
        <p:txBody>
          <a:bodyPr wrap="none" rtlCol="0">
            <a:spAutoFit/>
          </a:bodyPr>
          <a:lstStyle/>
          <a:p>
            <a:r>
              <a:rPr lang="en-US" sz="700" dirty="0"/>
              <a:t>Oscillation Fraction</a:t>
            </a:r>
          </a:p>
        </p:txBody>
      </p:sp>
      <p:sp>
        <p:nvSpPr>
          <p:cNvPr id="10" name="TextBox 9">
            <a:extLst>
              <a:ext uri="{FF2B5EF4-FFF2-40B4-BE49-F238E27FC236}">
                <a16:creationId xmlns:a16="http://schemas.microsoft.com/office/drawing/2014/main" id="{71820EB5-774E-9F8B-B236-E31F92E1021F}"/>
              </a:ext>
            </a:extLst>
          </p:cNvPr>
          <p:cNvSpPr txBox="1"/>
          <p:nvPr/>
        </p:nvSpPr>
        <p:spPr>
          <a:xfrm rot="16200000">
            <a:off x="3946089" y="1355751"/>
            <a:ext cx="482824" cy="200055"/>
          </a:xfrm>
          <a:prstGeom prst="rect">
            <a:avLst/>
          </a:prstGeom>
          <a:solidFill>
            <a:schemeClr val="bg1"/>
          </a:solidFill>
        </p:spPr>
        <p:txBody>
          <a:bodyPr wrap="none" rtlCol="0">
            <a:spAutoFit/>
          </a:bodyPr>
          <a:lstStyle/>
          <a:p>
            <a:r>
              <a:rPr lang="en-US" sz="700" dirty="0"/>
              <a:t>Altitude</a:t>
            </a:r>
          </a:p>
        </p:txBody>
      </p:sp>
      <p:sp>
        <p:nvSpPr>
          <p:cNvPr id="11" name="TextBox 10">
            <a:extLst>
              <a:ext uri="{FF2B5EF4-FFF2-40B4-BE49-F238E27FC236}">
                <a16:creationId xmlns:a16="http://schemas.microsoft.com/office/drawing/2014/main" id="{2A6BED48-616D-5D07-DEF3-F62ED3685C5C}"/>
              </a:ext>
            </a:extLst>
          </p:cNvPr>
          <p:cNvSpPr txBox="1"/>
          <p:nvPr/>
        </p:nvSpPr>
        <p:spPr>
          <a:xfrm>
            <a:off x="5543521" y="1355750"/>
            <a:ext cx="813043" cy="200055"/>
          </a:xfrm>
          <a:prstGeom prst="rect">
            <a:avLst/>
          </a:prstGeom>
          <a:solidFill>
            <a:schemeClr val="bg1"/>
          </a:solidFill>
        </p:spPr>
        <p:txBody>
          <a:bodyPr wrap="none" rtlCol="0">
            <a:spAutoFit/>
          </a:bodyPr>
          <a:lstStyle/>
          <a:p>
            <a:r>
              <a:rPr lang="en-US" sz="700" dirty="0"/>
              <a:t>Drogue Jettison</a:t>
            </a:r>
          </a:p>
        </p:txBody>
      </p:sp>
      <p:sp>
        <p:nvSpPr>
          <p:cNvPr id="12" name="TextBox 11">
            <a:extLst>
              <a:ext uri="{FF2B5EF4-FFF2-40B4-BE49-F238E27FC236}">
                <a16:creationId xmlns:a16="http://schemas.microsoft.com/office/drawing/2014/main" id="{01803617-07C5-D646-6D09-B4A1CA96D499}"/>
              </a:ext>
            </a:extLst>
          </p:cNvPr>
          <p:cNvSpPr txBox="1"/>
          <p:nvPr/>
        </p:nvSpPr>
        <p:spPr>
          <a:xfrm>
            <a:off x="7856821" y="1455777"/>
            <a:ext cx="880369" cy="200055"/>
          </a:xfrm>
          <a:prstGeom prst="rect">
            <a:avLst/>
          </a:prstGeom>
          <a:solidFill>
            <a:schemeClr val="bg1"/>
          </a:solidFill>
        </p:spPr>
        <p:txBody>
          <a:bodyPr wrap="none" rtlCol="0">
            <a:spAutoFit/>
          </a:bodyPr>
          <a:lstStyle/>
          <a:p>
            <a:r>
              <a:rPr lang="en-US" sz="700" dirty="0"/>
              <a:t>Main Pilot Deploy</a:t>
            </a:r>
          </a:p>
        </p:txBody>
      </p:sp>
      <p:sp>
        <p:nvSpPr>
          <p:cNvPr id="13" name="TextBox 12">
            <a:extLst>
              <a:ext uri="{FF2B5EF4-FFF2-40B4-BE49-F238E27FC236}">
                <a16:creationId xmlns:a16="http://schemas.microsoft.com/office/drawing/2014/main" id="{D20150A1-7279-B175-A64E-BB29F5D26FA3}"/>
              </a:ext>
            </a:extLst>
          </p:cNvPr>
          <p:cNvSpPr txBox="1"/>
          <p:nvPr/>
        </p:nvSpPr>
        <p:spPr>
          <a:xfrm>
            <a:off x="5360649" y="2714494"/>
            <a:ext cx="987771" cy="200055"/>
          </a:xfrm>
          <a:prstGeom prst="rect">
            <a:avLst/>
          </a:prstGeom>
          <a:solidFill>
            <a:schemeClr val="bg1"/>
          </a:solidFill>
        </p:spPr>
        <p:txBody>
          <a:bodyPr wrap="none" rtlCol="0">
            <a:spAutoFit/>
          </a:bodyPr>
          <a:lstStyle/>
          <a:p>
            <a:r>
              <a:rPr lang="en-US" sz="700" dirty="0"/>
              <a:t>Main Bag Extraction</a:t>
            </a:r>
          </a:p>
        </p:txBody>
      </p:sp>
      <p:sp>
        <p:nvSpPr>
          <p:cNvPr id="14" name="TextBox 13">
            <a:extLst>
              <a:ext uri="{FF2B5EF4-FFF2-40B4-BE49-F238E27FC236}">
                <a16:creationId xmlns:a16="http://schemas.microsoft.com/office/drawing/2014/main" id="{EF627EF4-30FB-E3B5-B17D-C3A3FCC09D95}"/>
              </a:ext>
            </a:extLst>
          </p:cNvPr>
          <p:cNvSpPr txBox="1"/>
          <p:nvPr/>
        </p:nvSpPr>
        <p:spPr>
          <a:xfrm>
            <a:off x="7989549" y="2682016"/>
            <a:ext cx="997389" cy="200055"/>
          </a:xfrm>
          <a:prstGeom prst="rect">
            <a:avLst/>
          </a:prstGeom>
          <a:solidFill>
            <a:schemeClr val="bg1"/>
          </a:solidFill>
        </p:spPr>
        <p:txBody>
          <a:bodyPr wrap="none" rtlCol="0">
            <a:spAutoFit/>
          </a:bodyPr>
          <a:lstStyle/>
          <a:p>
            <a:r>
              <a:rPr lang="en-US" sz="700" dirty="0"/>
              <a:t>Main Line Extraction</a:t>
            </a:r>
          </a:p>
        </p:txBody>
      </p:sp>
      <p:sp>
        <p:nvSpPr>
          <p:cNvPr id="15" name="TextBox 14">
            <a:extLst>
              <a:ext uri="{FF2B5EF4-FFF2-40B4-BE49-F238E27FC236}">
                <a16:creationId xmlns:a16="http://schemas.microsoft.com/office/drawing/2014/main" id="{F92AF34A-9375-19E2-ABBB-C0CDF36E54CB}"/>
              </a:ext>
            </a:extLst>
          </p:cNvPr>
          <p:cNvSpPr txBox="1"/>
          <p:nvPr/>
        </p:nvSpPr>
        <p:spPr>
          <a:xfrm>
            <a:off x="5597305" y="3984705"/>
            <a:ext cx="982961" cy="200055"/>
          </a:xfrm>
          <a:prstGeom prst="rect">
            <a:avLst/>
          </a:prstGeom>
          <a:solidFill>
            <a:schemeClr val="bg1"/>
          </a:solidFill>
        </p:spPr>
        <p:txBody>
          <a:bodyPr wrap="none" rtlCol="0">
            <a:spAutoFit/>
          </a:bodyPr>
          <a:lstStyle/>
          <a:p>
            <a:r>
              <a:rPr lang="en-US" sz="700" dirty="0"/>
              <a:t>Main Chute Inflation</a:t>
            </a:r>
          </a:p>
        </p:txBody>
      </p:sp>
    </p:spTree>
    <p:extLst>
      <p:ext uri="{BB962C8B-B14F-4D97-AF65-F5344CB8AC3E}">
        <p14:creationId xmlns:p14="http://schemas.microsoft.com/office/powerpoint/2010/main" val="316729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4ED4-245A-953D-EB74-CF1BFB8491B0}"/>
              </a:ext>
            </a:extLst>
          </p:cNvPr>
          <p:cNvSpPr>
            <a:spLocks noGrp="1"/>
          </p:cNvSpPr>
          <p:nvPr>
            <p:ph type="title"/>
          </p:nvPr>
        </p:nvSpPr>
        <p:spPr/>
        <p:txBody>
          <a:bodyPr/>
          <a:lstStyle/>
          <a:p>
            <a:pPr algn="ctr"/>
            <a:r>
              <a:rPr lang="en-US" dirty="0"/>
              <a:t>Touchdown Detection</a:t>
            </a:r>
          </a:p>
        </p:txBody>
      </p:sp>
      <p:pic>
        <p:nvPicPr>
          <p:cNvPr id="4" name="Picture 3" descr="Diagram&#10;&#10;Description automatically generated with medium confidence">
            <a:extLst>
              <a:ext uri="{FF2B5EF4-FFF2-40B4-BE49-F238E27FC236}">
                <a16:creationId xmlns:a16="http://schemas.microsoft.com/office/drawing/2014/main" id="{A10FFE3A-C28E-F0AA-4A62-C369D863C67F}"/>
              </a:ext>
            </a:extLst>
          </p:cNvPr>
          <p:cNvPicPr>
            <a:picLocks noChangeAspect="1"/>
          </p:cNvPicPr>
          <p:nvPr/>
        </p:nvPicPr>
        <p:blipFill rotWithShape="1">
          <a:blip r:embed="rId2">
            <a:extLst>
              <a:ext uri="{28A0092B-C50C-407E-A947-70E740481C1C}">
                <a14:useLocalDpi xmlns:a14="http://schemas.microsoft.com/office/drawing/2010/main" val="0"/>
              </a:ext>
            </a:extLst>
          </a:blip>
          <a:srcRect b="4478"/>
          <a:stretch/>
        </p:blipFill>
        <p:spPr bwMode="auto">
          <a:xfrm>
            <a:off x="641096" y="4853782"/>
            <a:ext cx="4876800" cy="1880870"/>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AF5C0C66-922F-ABD3-5B0B-7939758956B7}"/>
              </a:ext>
            </a:extLst>
          </p:cNvPr>
          <p:cNvSpPr txBox="1"/>
          <p:nvPr/>
        </p:nvSpPr>
        <p:spPr>
          <a:xfrm>
            <a:off x="152399" y="1086644"/>
            <a:ext cx="11534775" cy="2585323"/>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Touchdown (TD) detection is critical to the mission as it:</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Ensures the shutdown of CM RCS at touchdown preventing RCS thrusters from firing while submerged</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Transitions the vehicle into post-landing activities that cut the main risers and deploys the CM </a:t>
            </a:r>
            <a:r>
              <a:rPr lang="en-US" sz="1800" dirty="0" err="1">
                <a:effectLst/>
                <a:latin typeface="Times New Roman" panose="02020603050405020304" pitchFamily="18" charset="0"/>
                <a:ea typeface="Times New Roman" panose="02020603050405020304" pitchFamily="18" charset="0"/>
              </a:rPr>
              <a:t>uprighting</a:t>
            </a:r>
            <a:r>
              <a:rPr lang="en-US" sz="1800" dirty="0">
                <a:effectLst/>
                <a:latin typeface="Times New Roman" panose="02020603050405020304" pitchFamily="18" charset="0"/>
                <a:ea typeface="Times New Roman" panose="02020603050405020304" pitchFamily="18" charset="0"/>
              </a:rPr>
              <a:t> system (CMUS)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Artemis II+ missions there is a delay between touchdown and main cutaway to allow time for crew to confirm that touchdown occurred prior to sequencing transitioning into post-landing activities.</a:t>
            </a:r>
          </a:p>
          <a:p>
            <a:pPr marL="285750" indent="-285750">
              <a:buFont typeface="Arial" panose="020B0604020202020204" pitchFamily="34" charset="0"/>
              <a:buChar char="•"/>
            </a:pPr>
            <a:endParaRPr lang="en-US" dirty="0"/>
          </a:p>
          <a:p>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p:txBody>
      </p:sp>
      <p:pic>
        <p:nvPicPr>
          <p:cNvPr id="3074" name="Picture 2" descr="Artemis 1 splashdown rounds out a overall successful test flight">
            <a:extLst>
              <a:ext uri="{FF2B5EF4-FFF2-40B4-BE49-F238E27FC236}">
                <a16:creationId xmlns:a16="http://schemas.microsoft.com/office/drawing/2014/main" id="{1A27E950-D747-D7E1-8ECE-856F595F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745" y="3163824"/>
            <a:ext cx="5705856" cy="3209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77BA17-7E76-DCDA-72DE-2EA3DB093A2D}"/>
              </a:ext>
            </a:extLst>
          </p:cNvPr>
          <p:cNvSpPr txBox="1"/>
          <p:nvPr/>
        </p:nvSpPr>
        <p:spPr>
          <a:xfrm>
            <a:off x="32258" y="2971669"/>
            <a:ext cx="6094476" cy="2062103"/>
          </a:xfrm>
          <a:prstGeom prst="rect">
            <a:avLst/>
          </a:prstGeom>
          <a:noFill/>
        </p:spPr>
        <p:txBody>
          <a:bodyPr wrap="square">
            <a:spAutoFit/>
          </a:bodyPr>
          <a:lstStyle/>
          <a:p>
            <a:r>
              <a:rPr lang="en-US" sz="1600" dirty="0">
                <a:effectLst/>
                <a:latin typeface="Times New Roman" panose="02020603050405020304" pitchFamily="18" charset="0"/>
                <a:ea typeface="Times New Roman" panose="02020603050405020304" pitchFamily="18" charset="0"/>
              </a:rPr>
              <a:t>TD detection logic:</a:t>
            </a:r>
          </a:p>
          <a:p>
            <a:pPr marL="285750" indent="-285750">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S</a:t>
            </a:r>
            <a:r>
              <a:rPr lang="en-US" sz="1600" dirty="0">
                <a:effectLst/>
                <a:latin typeface="Times New Roman" panose="02020603050405020304" pitchFamily="18" charset="0"/>
                <a:ea typeface="Times New Roman" panose="02020603050405020304" pitchFamily="18" charset="0"/>
              </a:rPr>
              <a:t>enses CM splashdown based on 200 Hz acceleration data from the IMU. </a:t>
            </a: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Is evaluated once a specified time since main pilot chute deploy has elapsed to prevent main deploy and inflation dynamics from causing false touchdown detection and </a:t>
            </a: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If navigated altitude accuracy indicates that altitude is valid, CM must also be below an altitude threshold</a:t>
            </a:r>
          </a:p>
        </p:txBody>
      </p:sp>
    </p:spTree>
    <p:extLst>
      <p:ext uri="{BB962C8B-B14F-4D97-AF65-F5344CB8AC3E}">
        <p14:creationId xmlns:p14="http://schemas.microsoft.com/office/powerpoint/2010/main" val="340192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F9AD-AB01-71F5-9437-67E154036F43}"/>
              </a:ext>
            </a:extLst>
          </p:cNvPr>
          <p:cNvSpPr>
            <a:spLocks noGrp="1"/>
          </p:cNvSpPr>
          <p:nvPr>
            <p:ph type="title"/>
          </p:nvPr>
        </p:nvSpPr>
        <p:spPr/>
        <p:txBody>
          <a:bodyPr/>
          <a:lstStyle/>
          <a:p>
            <a:pPr algn="ctr"/>
            <a:r>
              <a:rPr lang="en-US" dirty="0"/>
              <a:t>Artemis I Touchdown Detection </a:t>
            </a:r>
          </a:p>
        </p:txBody>
      </p:sp>
      <p:grpSp>
        <p:nvGrpSpPr>
          <p:cNvPr id="31" name="Group 30">
            <a:extLst>
              <a:ext uri="{FF2B5EF4-FFF2-40B4-BE49-F238E27FC236}">
                <a16:creationId xmlns:a16="http://schemas.microsoft.com/office/drawing/2014/main" id="{727F1FA8-84EB-4787-7179-F93FFA8E738C}"/>
              </a:ext>
            </a:extLst>
          </p:cNvPr>
          <p:cNvGrpSpPr/>
          <p:nvPr/>
        </p:nvGrpSpPr>
        <p:grpSpPr>
          <a:xfrm>
            <a:off x="0" y="1291477"/>
            <a:ext cx="6038850" cy="5259192"/>
            <a:chOff x="0" y="1593865"/>
            <a:chExt cx="6038850" cy="5259192"/>
          </a:xfrm>
        </p:grpSpPr>
        <p:grpSp>
          <p:nvGrpSpPr>
            <p:cNvPr id="28" name="Group 27">
              <a:extLst>
                <a:ext uri="{FF2B5EF4-FFF2-40B4-BE49-F238E27FC236}">
                  <a16:creationId xmlns:a16="http://schemas.microsoft.com/office/drawing/2014/main" id="{EA342CD2-FBE9-18A9-25A3-7483088C4A4F}"/>
                </a:ext>
              </a:extLst>
            </p:cNvPr>
            <p:cNvGrpSpPr/>
            <p:nvPr/>
          </p:nvGrpSpPr>
          <p:grpSpPr>
            <a:xfrm>
              <a:off x="0" y="1593865"/>
              <a:ext cx="6038850" cy="4773924"/>
              <a:chOff x="147321" y="1776745"/>
              <a:chExt cx="6038850" cy="4773924"/>
            </a:xfrm>
          </p:grpSpPr>
          <p:pic>
            <p:nvPicPr>
              <p:cNvPr id="4" name="Picture 3" descr="Chart&#10;&#10;Description automatically generated">
                <a:extLst>
                  <a:ext uri="{FF2B5EF4-FFF2-40B4-BE49-F238E27FC236}">
                    <a16:creationId xmlns:a16="http://schemas.microsoft.com/office/drawing/2014/main" id="{40EB92B8-2812-DABF-E27C-615185CFB4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39" b="7653"/>
              <a:stretch/>
            </p:blipFill>
            <p:spPr bwMode="auto">
              <a:xfrm>
                <a:off x="147321" y="2143147"/>
                <a:ext cx="6038850" cy="440752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9D297DE-B4C7-142B-0243-6ECF4B215643}"/>
                  </a:ext>
                </a:extLst>
              </p:cNvPr>
              <p:cNvSpPr txBox="1"/>
              <p:nvPr/>
            </p:nvSpPr>
            <p:spPr>
              <a:xfrm>
                <a:off x="621912" y="1779675"/>
                <a:ext cx="1467068" cy="369332"/>
              </a:xfrm>
              <a:prstGeom prst="rect">
                <a:avLst/>
              </a:prstGeom>
              <a:noFill/>
            </p:spPr>
            <p:txBody>
              <a:bodyPr wrap="none" rtlCol="0">
                <a:spAutoFit/>
              </a:bodyPr>
              <a:lstStyle/>
              <a:p>
                <a:r>
                  <a:rPr lang="en-US" dirty="0"/>
                  <a:t>Main Deploy</a:t>
                </a:r>
              </a:p>
            </p:txBody>
          </p:sp>
          <p:sp>
            <p:nvSpPr>
              <p:cNvPr id="6" name="TextBox 5">
                <a:extLst>
                  <a:ext uri="{FF2B5EF4-FFF2-40B4-BE49-F238E27FC236}">
                    <a16:creationId xmlns:a16="http://schemas.microsoft.com/office/drawing/2014/main" id="{A27CE0D9-7ACB-44DD-51C5-1F8BE0320849}"/>
                  </a:ext>
                </a:extLst>
              </p:cNvPr>
              <p:cNvSpPr txBox="1"/>
              <p:nvPr/>
            </p:nvSpPr>
            <p:spPr>
              <a:xfrm>
                <a:off x="1652118" y="2475454"/>
                <a:ext cx="1787669" cy="369332"/>
              </a:xfrm>
              <a:prstGeom prst="rect">
                <a:avLst/>
              </a:prstGeom>
              <a:noFill/>
            </p:spPr>
            <p:txBody>
              <a:bodyPr wrap="none" rtlCol="0">
                <a:spAutoFit/>
              </a:bodyPr>
              <a:lstStyle/>
              <a:p>
                <a:r>
                  <a:rPr lang="en-US" dirty="0"/>
                  <a:t>Main </a:t>
                </a:r>
                <a:r>
                  <a:rPr lang="en-US" dirty="0" err="1"/>
                  <a:t>Disreefing</a:t>
                </a:r>
                <a:endParaRPr lang="en-US" dirty="0"/>
              </a:p>
            </p:txBody>
          </p:sp>
          <p:cxnSp>
            <p:nvCxnSpPr>
              <p:cNvPr id="11" name="Straight Arrow Connector 10">
                <a:extLst>
                  <a:ext uri="{FF2B5EF4-FFF2-40B4-BE49-F238E27FC236}">
                    <a16:creationId xmlns:a16="http://schemas.microsoft.com/office/drawing/2014/main" id="{36D460F0-F92B-C2ED-3AF9-ED1195AD69E6}"/>
                  </a:ext>
                </a:extLst>
              </p:cNvPr>
              <p:cNvCxnSpPr>
                <a:cxnSpLocks/>
                <a:stCxn id="3" idx="2"/>
              </p:cNvCxnSpPr>
              <p:nvPr/>
            </p:nvCxnSpPr>
            <p:spPr>
              <a:xfrm flipH="1">
                <a:off x="1097280" y="2149007"/>
                <a:ext cx="258166" cy="51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D062027-49EC-BCC7-F118-BBF956C63C47}"/>
                  </a:ext>
                </a:extLst>
              </p:cNvPr>
              <p:cNvCxnSpPr>
                <a:cxnSpLocks/>
                <a:stCxn id="6" idx="2"/>
              </p:cNvCxnSpPr>
              <p:nvPr/>
            </p:nvCxnSpPr>
            <p:spPr>
              <a:xfrm flipH="1">
                <a:off x="1355446" y="2844786"/>
                <a:ext cx="1190507" cy="1168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6DD4078-4153-C18E-E500-24B9AC3B1FC1}"/>
                  </a:ext>
                </a:extLst>
              </p:cNvPr>
              <p:cNvCxnSpPr>
                <a:cxnSpLocks/>
                <a:stCxn id="6" idx="2"/>
              </p:cNvCxnSpPr>
              <p:nvPr/>
            </p:nvCxnSpPr>
            <p:spPr>
              <a:xfrm flipH="1">
                <a:off x="1561949" y="2844786"/>
                <a:ext cx="984004" cy="1168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38C0389-F27C-421B-FDE3-6B16E476AA91}"/>
                  </a:ext>
                </a:extLst>
              </p:cNvPr>
              <p:cNvSpPr txBox="1"/>
              <p:nvPr/>
            </p:nvSpPr>
            <p:spPr>
              <a:xfrm>
                <a:off x="3696712" y="1776745"/>
                <a:ext cx="1441420" cy="369332"/>
              </a:xfrm>
              <a:prstGeom prst="rect">
                <a:avLst/>
              </a:prstGeom>
              <a:noFill/>
            </p:spPr>
            <p:txBody>
              <a:bodyPr wrap="none" rtlCol="0">
                <a:spAutoFit/>
              </a:bodyPr>
              <a:lstStyle/>
              <a:p>
                <a:r>
                  <a:rPr lang="en-US" dirty="0"/>
                  <a:t>Splashdown</a:t>
                </a:r>
              </a:p>
            </p:txBody>
          </p:sp>
          <p:cxnSp>
            <p:nvCxnSpPr>
              <p:cNvPr id="22" name="Straight Arrow Connector 21">
                <a:extLst>
                  <a:ext uri="{FF2B5EF4-FFF2-40B4-BE49-F238E27FC236}">
                    <a16:creationId xmlns:a16="http://schemas.microsoft.com/office/drawing/2014/main" id="{FE80B93B-052B-A662-969D-3201C00BD7FB}"/>
                  </a:ext>
                </a:extLst>
              </p:cNvPr>
              <p:cNvCxnSpPr>
                <a:cxnSpLocks/>
              </p:cNvCxnSpPr>
              <p:nvPr/>
            </p:nvCxnSpPr>
            <p:spPr>
              <a:xfrm>
                <a:off x="4417422" y="2143147"/>
                <a:ext cx="1041266" cy="332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1485339-AB30-10C3-D203-8AD81BECC0D9}"/>
                </a:ext>
              </a:extLst>
            </p:cNvPr>
            <p:cNvSpPr txBox="1"/>
            <p:nvPr/>
          </p:nvSpPr>
          <p:spPr>
            <a:xfrm>
              <a:off x="3353835" y="6483725"/>
              <a:ext cx="2390463" cy="369332"/>
            </a:xfrm>
            <a:prstGeom prst="rect">
              <a:avLst/>
            </a:prstGeom>
            <a:noFill/>
            <a:ln>
              <a:solidFill>
                <a:schemeClr val="tx1"/>
              </a:solidFill>
            </a:ln>
          </p:spPr>
          <p:txBody>
            <a:bodyPr wrap="none" rtlCol="0">
              <a:spAutoFit/>
            </a:bodyPr>
            <a:lstStyle/>
            <a:p>
              <a:r>
                <a:rPr lang="en-US" dirty="0"/>
                <a:t>TD Detection Allowed</a:t>
              </a:r>
            </a:p>
          </p:txBody>
        </p:sp>
        <p:sp>
          <p:nvSpPr>
            <p:cNvPr id="30" name="Left Brace 29">
              <a:extLst>
                <a:ext uri="{FF2B5EF4-FFF2-40B4-BE49-F238E27FC236}">
                  <a16:creationId xmlns:a16="http://schemas.microsoft.com/office/drawing/2014/main" id="{399535AF-3700-400C-644C-4A462FB6BCE0}"/>
                </a:ext>
              </a:extLst>
            </p:cNvPr>
            <p:cNvSpPr/>
            <p:nvPr/>
          </p:nvSpPr>
          <p:spPr>
            <a:xfrm rot="16200000">
              <a:off x="4412547" y="5457887"/>
              <a:ext cx="273041" cy="181980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1CFC4F6B-68F3-1617-A218-6FF4C5D425E3}"/>
              </a:ext>
            </a:extLst>
          </p:cNvPr>
          <p:cNvGrpSpPr/>
          <p:nvPr/>
        </p:nvGrpSpPr>
        <p:grpSpPr>
          <a:xfrm>
            <a:off x="5740400" y="1692265"/>
            <a:ext cx="6038850" cy="3959352"/>
            <a:chOff x="5834613" y="2068965"/>
            <a:chExt cx="6038850" cy="3959352"/>
          </a:xfrm>
        </p:grpSpPr>
        <p:pic>
          <p:nvPicPr>
            <p:cNvPr id="5" name="Picture 4" descr="Timeline&#10;&#10;Description automatically generated with low confidence">
              <a:extLst>
                <a:ext uri="{FF2B5EF4-FFF2-40B4-BE49-F238E27FC236}">
                  <a16:creationId xmlns:a16="http://schemas.microsoft.com/office/drawing/2014/main" id="{64407BDD-7E4D-5022-32D5-83DD35169D79}"/>
                </a:ext>
              </a:extLst>
            </p:cNvPr>
            <p:cNvPicPr>
              <a:picLocks noChangeAspect="1"/>
            </p:cNvPicPr>
            <p:nvPr/>
          </p:nvPicPr>
          <p:blipFill>
            <a:blip r:embed="rId3"/>
            <a:stretch>
              <a:fillRect/>
            </a:stretch>
          </p:blipFill>
          <p:spPr>
            <a:xfrm>
              <a:off x="5834613" y="2068965"/>
              <a:ext cx="6038850" cy="3959352"/>
            </a:xfrm>
            <a:prstGeom prst="rect">
              <a:avLst/>
            </a:prstGeom>
          </p:spPr>
        </p:pic>
        <p:sp>
          <p:nvSpPr>
            <p:cNvPr id="32" name="TextBox 31">
              <a:extLst>
                <a:ext uri="{FF2B5EF4-FFF2-40B4-BE49-F238E27FC236}">
                  <a16:creationId xmlns:a16="http://schemas.microsoft.com/office/drawing/2014/main" id="{CD88B650-BFF7-B7C6-B54D-A401FDAE70FB}"/>
                </a:ext>
              </a:extLst>
            </p:cNvPr>
            <p:cNvSpPr txBox="1"/>
            <p:nvPr/>
          </p:nvSpPr>
          <p:spPr>
            <a:xfrm>
              <a:off x="6096000" y="2068965"/>
              <a:ext cx="1479892" cy="369332"/>
            </a:xfrm>
            <a:prstGeom prst="rect">
              <a:avLst/>
            </a:prstGeom>
            <a:noFill/>
          </p:spPr>
          <p:txBody>
            <a:bodyPr wrap="none" rtlCol="0">
              <a:spAutoFit/>
            </a:bodyPr>
            <a:lstStyle/>
            <a:p>
              <a:r>
                <a:rPr lang="en-US" dirty="0">
                  <a:solidFill>
                    <a:schemeClr val="bg1"/>
                  </a:solidFill>
                </a:rPr>
                <a:t>TD Detected</a:t>
              </a:r>
            </a:p>
          </p:txBody>
        </p:sp>
        <p:sp>
          <p:nvSpPr>
            <p:cNvPr id="33" name="TextBox 32">
              <a:extLst>
                <a:ext uri="{FF2B5EF4-FFF2-40B4-BE49-F238E27FC236}">
                  <a16:creationId xmlns:a16="http://schemas.microsoft.com/office/drawing/2014/main" id="{F80A77CD-79FC-AFC8-876F-0A1FFF00D69A}"/>
                </a:ext>
              </a:extLst>
            </p:cNvPr>
            <p:cNvSpPr txBox="1"/>
            <p:nvPr/>
          </p:nvSpPr>
          <p:spPr>
            <a:xfrm>
              <a:off x="7994939" y="2174852"/>
              <a:ext cx="1646605" cy="369332"/>
            </a:xfrm>
            <a:prstGeom prst="rect">
              <a:avLst/>
            </a:prstGeom>
            <a:noFill/>
          </p:spPr>
          <p:txBody>
            <a:bodyPr wrap="none" rtlCol="0">
              <a:spAutoFit/>
            </a:bodyPr>
            <a:lstStyle/>
            <a:p>
              <a:r>
                <a:rPr lang="en-US" dirty="0">
                  <a:solidFill>
                    <a:schemeClr val="bg1"/>
                  </a:solidFill>
                </a:rPr>
                <a:t>Main Cutaway</a:t>
              </a:r>
            </a:p>
          </p:txBody>
        </p:sp>
        <p:sp>
          <p:nvSpPr>
            <p:cNvPr id="34" name="TextBox 33">
              <a:extLst>
                <a:ext uri="{FF2B5EF4-FFF2-40B4-BE49-F238E27FC236}">
                  <a16:creationId xmlns:a16="http://schemas.microsoft.com/office/drawing/2014/main" id="{28BED0AD-1B55-B457-0EBE-5045FB7403B3}"/>
                </a:ext>
              </a:extLst>
            </p:cNvPr>
            <p:cNvSpPr txBox="1"/>
            <p:nvPr/>
          </p:nvSpPr>
          <p:spPr>
            <a:xfrm>
              <a:off x="8580997" y="4895192"/>
              <a:ext cx="2454518" cy="369332"/>
            </a:xfrm>
            <a:prstGeom prst="rect">
              <a:avLst/>
            </a:prstGeom>
            <a:noFill/>
          </p:spPr>
          <p:txBody>
            <a:bodyPr wrap="none" rtlCol="0">
              <a:spAutoFit/>
            </a:bodyPr>
            <a:lstStyle/>
            <a:p>
              <a:r>
                <a:rPr lang="en-US" dirty="0">
                  <a:solidFill>
                    <a:schemeClr val="bg1"/>
                  </a:solidFill>
                </a:rPr>
                <a:t>CMUS Fully Deployed</a:t>
              </a:r>
            </a:p>
          </p:txBody>
        </p:sp>
      </p:grpSp>
    </p:spTree>
    <p:extLst>
      <p:ext uri="{BB962C8B-B14F-4D97-AF65-F5344CB8AC3E}">
        <p14:creationId xmlns:p14="http://schemas.microsoft.com/office/powerpoint/2010/main" val="895980865"/>
      </p:ext>
    </p:extLst>
  </p:cSld>
  <p:clrMapOvr>
    <a:masterClrMapping/>
  </p:clrMapOvr>
</p:sld>
</file>

<file path=ppt/theme/theme1.xml><?xml version="1.0" encoding="utf-8"?>
<a:theme xmlns:a="http://schemas.openxmlformats.org/drawingml/2006/main" name="Theme_Artem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_Artemis" id="{2A30B17D-74FD-4A94-AAC3-2427200E358B}" vid="{439E1318-832F-4DB3-85BE-BE04B9E3A12A}"/>
    </a:ext>
  </a:extLst>
</a:theme>
</file>

<file path=docProps/app.xml><?xml version="1.0" encoding="utf-8"?>
<Properties xmlns="http://schemas.openxmlformats.org/officeDocument/2006/extended-properties" xmlns:vt="http://schemas.openxmlformats.org/officeDocument/2006/docPropsVTypes">
  <Template>Theme_Artemis</Template>
  <TotalTime>1637</TotalTime>
  <Words>1831</Words>
  <Application>Microsoft Office PowerPoint</Application>
  <PresentationFormat>Widescreen</PresentationFormat>
  <Paragraphs>215</Paragraphs>
  <Slides>15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Courier New</vt:lpstr>
      <vt:lpstr>Symbol</vt:lpstr>
      <vt:lpstr>Times New Roman</vt:lpstr>
      <vt:lpstr>Wingdings</vt:lpstr>
      <vt:lpstr>Theme_Artemis</vt:lpstr>
      <vt:lpstr>Equation.DSMT4</vt:lpstr>
      <vt:lpstr>PowerPoint Presentation</vt:lpstr>
      <vt:lpstr>ARTEMIS I</vt:lpstr>
      <vt:lpstr>Capsule Parachute Assembly System (CPAS) </vt:lpstr>
      <vt:lpstr>FBC and Drogue Deploy</vt:lpstr>
      <vt:lpstr>Artemis I FBC Jettison and Drogue Deployment</vt:lpstr>
      <vt:lpstr>Drogue Jettison and Main Deploy</vt:lpstr>
      <vt:lpstr>Artemis I Drogue Jettison and Main Deploy </vt:lpstr>
      <vt:lpstr>Touchdown Detection</vt:lpstr>
      <vt:lpstr>Artemis I Touchdown Detection </vt:lpstr>
      <vt:lpstr>Crew Module Reaction Control System (RCS)</vt:lpstr>
      <vt:lpstr>CM Touchdown Control Mode</vt:lpstr>
      <vt:lpstr>Drogue Rate Damping and Main Anti Twist</vt:lpstr>
      <vt:lpstr>Landing Reorientation</vt:lpstr>
      <vt:lpstr>Landing Reorientation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Moen, Marina Mazur (LARC-E401)</dc:creator>
  <cp:lastModifiedBy>Kane, Mark A. (JSC-EG411)</cp:lastModifiedBy>
  <cp:revision>82</cp:revision>
  <dcterms:created xsi:type="dcterms:W3CDTF">2024-01-23T17:47:26Z</dcterms:created>
  <dcterms:modified xsi:type="dcterms:W3CDTF">2024-01-29T17:58:28Z</dcterms:modified>
</cp:coreProperties>
</file>