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17"/>
  </p:notesMasterIdLst>
  <p:sldIdLst>
    <p:sldId id="272" r:id="rId5"/>
    <p:sldId id="269" r:id="rId6"/>
    <p:sldId id="281" r:id="rId7"/>
    <p:sldId id="263" r:id="rId8"/>
    <p:sldId id="278" r:id="rId9"/>
    <p:sldId id="337" r:id="rId10"/>
    <p:sldId id="346" r:id="rId11"/>
    <p:sldId id="347" r:id="rId12"/>
    <p:sldId id="324" r:id="rId13"/>
    <p:sldId id="348" r:id="rId14"/>
    <p:sldId id="345" r:id="rId15"/>
    <p:sldId id="335" r:id="rId1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50ACAC"/>
    <a:srgbClr val="B381D9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5" autoAdjust="0"/>
    <p:restoredTop sz="92009" autoAdjust="0"/>
  </p:normalViewPr>
  <p:slideViewPr>
    <p:cSldViewPr snapToGrid="0">
      <p:cViewPr varScale="1">
        <p:scale>
          <a:sx n="101" d="100"/>
          <a:sy n="101" d="100"/>
        </p:scale>
        <p:origin x="912" y="1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72"/>
    </p:cViewPr>
  </p:sorter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presProps" Target="presProps.xml"/><Relationship Id="rId3" Type="http://schemas.openxmlformats.org/officeDocument/2006/relationships/customXml" Target="../customXml/item3.xml"/><Relationship Id="rId21" Type="http://schemas.openxmlformats.org/officeDocument/2006/relationships/tableStyles" Target="tableStyles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notesMaster" Target="notesMasters/notesMaster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theme" Target="theme/theme1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10" Type="http://schemas.openxmlformats.org/officeDocument/2006/relationships/slide" Target="slides/slide6.xml"/><Relationship Id="rId19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F199F601-CCA8-4D06-9C3E-2609AB27ED4B}" type="datetimeFigureOut">
              <a:rPr lang="en-US" smtClean="0"/>
              <a:t>1/25/2024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D06757C5-58AC-405F-9A7E-327ED7E27CC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67060380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016854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090465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54592824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57668498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027110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just" rtl="0" fontAlgn="base"/>
            <a:endParaRPr lang="en-US" b="0" i="0" dirty="0">
              <a:solidFill>
                <a:srgbClr val="000000"/>
              </a:solidFill>
              <a:effectLst/>
              <a:latin typeface="Segoe UI" panose="020B0502040204020203" pitchFamily="34" charset="0"/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32258387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1280198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3095551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28034458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06757C5-58AC-405F-9A7E-327ED7E27CC2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0104473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7B3CE2E-94A7-B750-E67B-2AA0266AE7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2460A4E7-773E-7420-E2FF-358780B675C8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A038B95-00D6-171A-9AD5-DB807C11139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88BBB9B-54BC-44AB-A2DF-FEFCB0072C85}" type="datetime1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1FD770D-9D82-7CF6-FDAF-D535C1F8303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E5B627B-FECC-CD85-6258-A5C74934A8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2552698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BEEDFD6-0255-6349-3A17-5A8250FF48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140C1A6-922A-02A2-07D9-E974F8E0FC9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924F5A1-9867-DF13-248C-5F393E260E3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A0DA369E-356B-4BB5-BB72-84116A0B7FF2}" type="datetime1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1B55EE-710D-B91D-C6D0-3FDEA16A1F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A06EB4-74B7-B939-7F5F-F302602C9D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9455038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A36950E-69E2-C78F-FF73-76A9D6257CF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01A1A0B-3B91-F296-48E4-E57AAD7802B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BA27C24-05F9-6ADA-1F8D-59DA0F8C97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26154B-4B64-4BCE-80B9-E71270689C73}" type="datetime1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539F1020-4050-E727-EFB4-FFA59D6F162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1A020A5-85BD-A730-61DE-B96476582E5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1111139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3C82B0F-9F4E-7FF8-B9FC-110C4B95778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5002D2F-683F-BF70-0AC8-7144F3F951A7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6E0F86A0-79AD-CD90-5008-C26EE986B2B3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998E1CDC-9F37-8AE7-EFBC-1563539E32B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DDD61D6-A722-490B-BFF5-D2F830CE66F1}" type="datetime1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8B0F4F5-5724-3236-FC7B-FDA5E5721B4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7E24FCE-3F0A-53D1-5635-1629A8ED16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9756090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109EE79-FD0E-DAE5-DC74-5E67E79608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4D3C24B2-3AC4-4D8A-B059-B1E820EA5D5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A0443BD-8382-5C84-A8EC-63B70743A5A6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30465501-51FF-A0AD-B424-EC34225EF854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9813EC4F-7CC9-A7E8-308F-9A0F38261E01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4987C417-0306-0C71-C5A3-D117337A924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A8B8621-A5CE-42DE-B5BC-3577A4511068}" type="datetime1">
              <a:rPr lang="en-US" smtClean="0"/>
              <a:t>1/25/2024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23DE52AA-231A-7A9F-1572-A19BF59D8A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9469FEA-DD97-324D-AA03-AE490C51F49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771666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2C31D1A-590A-4489-45B7-3EE66A6FB38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0879A29-A49F-F46A-D975-FD2F67328F3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564D2F5-87B2-4583-9565-0FD61178B0B5}" type="datetime1">
              <a:rPr lang="en-US" smtClean="0"/>
              <a:t>1/25/2024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ED09F1E-06B6-852F-2FBC-348EB5F656D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E53F5901-6D06-348C-3A58-4969730D37B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1936750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FEF5592-3637-C2BF-EC55-FA59E20FA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728A5E4-BE86-4D4D-83BB-D94C22C0B3FC}" type="datetime1">
              <a:rPr lang="en-US" smtClean="0"/>
              <a:t>1/25/2024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BB0F74DC-C408-4361-99C1-BA596AB9305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0BE1B22-FEF2-FDEF-4214-D6E80B8639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01E31E4E-1A48-03A4-0FDD-46EEB332EE8C}"/>
              </a:ext>
            </a:extLst>
          </p:cNvPr>
          <p:cNvSpPr/>
          <p:nvPr userDrawn="1"/>
        </p:nvSpPr>
        <p:spPr>
          <a:xfrm>
            <a:off x="0" y="1"/>
            <a:ext cx="12192000" cy="798786"/>
          </a:xfrm>
          <a:prstGeom prst="rect">
            <a:avLst/>
          </a:prstGeom>
          <a:solidFill>
            <a:schemeClr val="tx1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ysClr val="windowText" lastClr="000000"/>
              </a:solidFill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3A5537B6-E244-262B-0915-E17D1CB7DD69}"/>
              </a:ext>
            </a:extLst>
          </p:cNvPr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246066" y="80808"/>
            <a:ext cx="800345" cy="6654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0660502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EE062E5-9943-916A-58F1-38E814DAEBE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D513239-FEAA-DFC5-0298-F1C307F261F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F2FD3D8A-3549-A1FE-E039-634CFD87C48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67311C7C-B058-AC66-6693-C315D0C12F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2619F62D-49B1-4A52-A545-8DBD82229541}" type="datetime1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F8030A2-E9B2-E191-274D-0C727A6B663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B7BE7D-6D19-2A8D-AB9C-AAE7E503BDC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1891898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470CF3C-2928-D2BC-A5C0-0C211F0D3F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D88579C-6B16-4F4D-334A-C68EA06DED85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DE2C1561-F75D-7077-710C-B4DCD1BF1DD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D16D3EE-0B4A-EA88-5B21-F11CF069D1F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1BA72B-68C1-4F50-91AE-902416425526}" type="datetime1">
              <a:rPr lang="en-US" smtClean="0"/>
              <a:t>1/25/2024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6E5DA1F2-48A3-1FEA-2CB0-7F7246615C8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C634CE2-1047-7C88-85BF-82F60885FE5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21978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FC6363D-4DAC-DB00-03C6-C4A3902E1E4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5D0420C-6D3C-4A44-88D5-9316D08DC13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C22F8FF-273F-522A-2125-950315F4529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7DFE59B-FB88-4461-9F5D-0289B30BB69A}" type="datetime1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742B5CC-6035-0B36-95F3-ABAB5F59D67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0A5F629-E790-02D2-8064-A44D697469C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132759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8752F5F-A584-DF84-7520-DCFC7A624142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C2991C65-51EB-5DB3-8F33-0440B8A7B0E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8618861F-0A42-174F-999F-095931BAB1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ADF87B8-CF5C-45AF-8BEB-D1E52572904F}" type="datetime1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4A1DC5-0A4F-3971-5814-9795A8179BE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D03B736-8325-68BE-121E-63D595A02DE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82516605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F56958D3-DAA5-C1E0-EE3D-8590FD2ACF4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D641C410-4614-9507-BABF-631B15FC58C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C7E350E-B046-3727-8A7C-9C11403F1F17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6CA1017-FF69-4C35-AE99-35AFF3AFBC1D}" type="datetime1">
              <a:rPr lang="en-US" smtClean="0"/>
              <a:t>1/25/2024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E770215-2112-E6F5-4765-A24C0F5FB0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76EDD2E-8C5D-8D60-74F4-D90030AA0386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9431548" y="6517434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F361E17-AE3F-4442-AFED-52FCFDCAC073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3789969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3.jpeg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.png"/><Relationship Id="rId13" Type="http://schemas.openxmlformats.org/officeDocument/2006/relationships/image" Target="../media/image14.png"/><Relationship Id="rId3" Type="http://schemas.openxmlformats.org/officeDocument/2006/relationships/image" Target="../media/image5.png"/><Relationship Id="rId7" Type="http://schemas.openxmlformats.org/officeDocument/2006/relationships/image" Target="../media/image9.png"/><Relationship Id="rId12" Type="http://schemas.openxmlformats.org/officeDocument/2006/relationships/image" Target="../media/image4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8.png"/><Relationship Id="rId11" Type="http://schemas.openxmlformats.org/officeDocument/2006/relationships/image" Target="../media/image13.png"/><Relationship Id="rId5" Type="http://schemas.openxmlformats.org/officeDocument/2006/relationships/image" Target="../media/image7.png"/><Relationship Id="rId10" Type="http://schemas.openxmlformats.org/officeDocument/2006/relationships/image" Target="../media/image12.png"/><Relationship Id="rId4" Type="http://schemas.openxmlformats.org/officeDocument/2006/relationships/image" Target="../media/image6.png"/><Relationship Id="rId9" Type="http://schemas.openxmlformats.org/officeDocument/2006/relationships/image" Target="../media/image11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4.png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4.png"/><Relationship Id="rId4" Type="http://schemas.openxmlformats.org/officeDocument/2006/relationships/image" Target="../media/image17.png"/></Relationships>
</file>

<file path=ppt/slides/_rels/slide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1.png"/><Relationship Id="rId3" Type="http://schemas.openxmlformats.org/officeDocument/2006/relationships/image" Target="../media/image18.png"/><Relationship Id="rId7" Type="http://schemas.openxmlformats.org/officeDocument/2006/relationships/image" Target="../media/image20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7.png"/><Relationship Id="rId5" Type="http://schemas.openxmlformats.org/officeDocument/2006/relationships/image" Target="../media/image4.png"/><Relationship Id="rId4" Type="http://schemas.openxmlformats.org/officeDocument/2006/relationships/image" Target="../media/image19.png"/><Relationship Id="rId9" Type="http://schemas.openxmlformats.org/officeDocument/2006/relationships/hyperlink" Target="https://astrocharm.org/" TargetMode="Externa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7" Type="http://schemas.openxmlformats.org/officeDocument/2006/relationships/image" Target="../media/image20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5.png"/><Relationship Id="rId5" Type="http://schemas.openxmlformats.org/officeDocument/2006/relationships/image" Target="../media/image24.png"/><Relationship Id="rId4" Type="http://schemas.openxmlformats.org/officeDocument/2006/relationships/image" Target="../media/image23.pn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png"/><Relationship Id="rId3" Type="http://schemas.openxmlformats.org/officeDocument/2006/relationships/image" Target="../media/image26.png"/><Relationship Id="rId7" Type="http://schemas.openxmlformats.org/officeDocument/2006/relationships/image" Target="../media/image29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28.jpeg"/><Relationship Id="rId5" Type="http://schemas.openxmlformats.org/officeDocument/2006/relationships/image" Target="../media/image27.jpeg"/><Relationship Id="rId4" Type="http://schemas.openxmlformats.org/officeDocument/2006/relationships/image" Target="../media/image4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png"/><Relationship Id="rId3" Type="http://schemas.openxmlformats.org/officeDocument/2006/relationships/image" Target="../media/image30.png"/><Relationship Id="rId7" Type="http://schemas.openxmlformats.org/officeDocument/2006/relationships/hyperlink" Target="https://hrpiws2024.eventscribe.net/ajaxcalls/PresentationInfo.asp?PresentationID=1352173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2.png"/><Relationship Id="rId5" Type="http://schemas.openxmlformats.org/officeDocument/2006/relationships/image" Target="../media/image31.png"/><Relationship Id="rId4" Type="http://schemas.openxmlformats.org/officeDocument/2006/relationships/image" Target="../media/image4.png"/><Relationship Id="rId9" Type="http://schemas.openxmlformats.org/officeDocument/2006/relationships/image" Target="../media/image3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7" Type="http://schemas.openxmlformats.org/officeDocument/2006/relationships/image" Target="../media/image24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6.png"/><Relationship Id="rId5" Type="http://schemas.openxmlformats.org/officeDocument/2006/relationships/image" Target="../media/image35.png"/><Relationship Id="rId4" Type="http://schemas.openxmlformats.org/officeDocument/2006/relationships/image" Target="../media/image15.jpe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hyperlink" Target="https://hrpiws2024.eventscribe.net/ajaxcalls/PresentationInfo.asp?PresentationID=1352173" TargetMode="External"/><Relationship Id="rId3" Type="http://schemas.openxmlformats.org/officeDocument/2006/relationships/image" Target="../media/image4.png"/><Relationship Id="rId7" Type="http://schemas.openxmlformats.org/officeDocument/2006/relationships/image" Target="../media/image4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39.png"/><Relationship Id="rId5" Type="http://schemas.openxmlformats.org/officeDocument/2006/relationships/image" Target="../media/image38.png"/><Relationship Id="rId4" Type="http://schemas.openxmlformats.org/officeDocument/2006/relationships/image" Target="../media/image37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02FEBA5-FB66-56FA-9019-9E8586493DFF}"/>
              </a:ext>
            </a:extLst>
          </p:cNvPr>
          <p:cNvSpPr txBox="1"/>
          <p:nvPr/>
        </p:nvSpPr>
        <p:spPr>
          <a:xfrm>
            <a:off x="0" y="1103437"/>
            <a:ext cx="12045820" cy="178510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l"/>
            <a:endParaRPr lang="en-US" sz="2000" b="0" u="none" strike="noStrike" baseline="0" dirty="0">
              <a:solidFill>
                <a:srgbClr val="000000"/>
              </a:solidFill>
              <a:latin typeface="Times New Roman" panose="02020603050405020304" pitchFamily="18" charset="0"/>
            </a:endParaRPr>
          </a:p>
          <a:p>
            <a:pPr algn="ctr"/>
            <a:r>
              <a:rPr lang="en-US" sz="3200" b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3200" b="1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SPACE RADIATION RISK MODELING – </a:t>
            </a:r>
          </a:p>
          <a:p>
            <a:pPr algn="ctr"/>
            <a:r>
              <a:rPr lang="en-US" sz="3400" b="1" u="none" strike="noStrike" baseline="0" dirty="0">
                <a:solidFill>
                  <a:srgbClr val="0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+mj-lt"/>
              </a:rPr>
              <a:t>THE MULTI-MODEL ENSEMBLE RISK ASSESSMENT (MERA) PROJECT </a:t>
            </a:r>
          </a:p>
          <a:p>
            <a:pPr algn="ctr"/>
            <a:endParaRPr lang="en-US" sz="2000" b="0" u="none" strike="noStrike" baseline="0" dirty="0">
              <a:solidFill>
                <a:srgbClr val="000000"/>
              </a:solidFill>
              <a:latin typeface="+mj-lt"/>
            </a:endParaRPr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3A0E3E83-437A-3D98-5161-B9FB85B5FD7B}"/>
              </a:ext>
            </a:extLst>
          </p:cNvPr>
          <p:cNvSpPr txBox="1"/>
          <p:nvPr/>
        </p:nvSpPr>
        <p:spPr>
          <a:xfrm>
            <a:off x="3964005" y="3231751"/>
            <a:ext cx="4263989" cy="98488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3000" dirty="0">
                <a:latin typeface="+mj-lt"/>
                <a:cs typeface="Times New Roman" panose="02020603050405020304" pitchFamily="18" charset="0"/>
              </a:rPr>
              <a:t>Tony Slaba</a:t>
            </a:r>
          </a:p>
          <a:p>
            <a:pPr algn="ctr"/>
            <a:r>
              <a:rPr lang="en-US" sz="2800" dirty="0">
                <a:latin typeface="+mj-lt"/>
                <a:cs typeface="Times New Roman" panose="02020603050405020304" pitchFamily="18" charset="0"/>
              </a:rPr>
              <a:t>on behalf of the MERA team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DA3CBFB6-FE12-CEDC-889F-F5339D30535B}"/>
              </a:ext>
            </a:extLst>
          </p:cNvPr>
          <p:cNvPicPr preferRelativeResize="0">
            <a:picLocks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8858865" y="4850469"/>
            <a:ext cx="2743200" cy="1828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EFB45B5D-1CE0-8B3F-58AF-0628BAFEBBDE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89935" y="4862011"/>
            <a:ext cx="2765973" cy="1805716"/>
          </a:xfrm>
          <a:prstGeom prst="rect">
            <a:avLst/>
          </a:prstGeom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EC4CA6BC-CAA0-B3C1-715C-0B9B3C6546E6}"/>
              </a:ext>
            </a:extLst>
          </p:cNvPr>
          <p:cNvSpPr txBox="1"/>
          <p:nvPr/>
        </p:nvSpPr>
        <p:spPr>
          <a:xfrm>
            <a:off x="4025501" y="6156049"/>
            <a:ext cx="4317977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400" dirty="0">
                <a:cs typeface="Times New Roman" panose="02020603050405020304" pitchFamily="18" charset="0"/>
              </a:rPr>
              <a:t>NASA Human Research Program Investigator’s Workshop</a:t>
            </a:r>
          </a:p>
          <a:p>
            <a:pPr algn="ctr"/>
            <a:r>
              <a:rPr lang="en-US" sz="1400" dirty="0">
                <a:cs typeface="Times New Roman" panose="02020603050405020304" pitchFamily="18" charset="0"/>
              </a:rPr>
              <a:t>February 12, 2024</a:t>
            </a:r>
            <a:endParaRPr lang="en-US" dirty="0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93748AF-87E7-59E8-E35B-C38E9986CA30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CCDB4D1D-7648-8063-D082-5ECD64A13C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454274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3" name="Group 32">
            <a:extLst>
              <a:ext uri="{FF2B5EF4-FFF2-40B4-BE49-F238E27FC236}">
                <a16:creationId xmlns:a16="http://schemas.microsoft.com/office/drawing/2014/main" id="{7658C6CA-A3F6-D303-AB96-80707081BFA0}"/>
              </a:ext>
            </a:extLst>
          </p:cNvPr>
          <p:cNvGrpSpPr/>
          <p:nvPr/>
        </p:nvGrpSpPr>
        <p:grpSpPr>
          <a:xfrm>
            <a:off x="2862072" y="4081932"/>
            <a:ext cx="1463040" cy="1828800"/>
            <a:chOff x="5015529" y="288154"/>
            <a:chExt cx="1920240" cy="2343484"/>
          </a:xfrm>
        </p:grpSpPr>
        <p:pic>
          <p:nvPicPr>
            <p:cNvPr id="6" name="Picture 5" descr="A person wearing glasses&#10;&#10;Description automatically generated with medium confidence">
              <a:extLst>
                <a:ext uri="{FF2B5EF4-FFF2-40B4-BE49-F238E27FC236}">
                  <a16:creationId xmlns:a16="http://schemas.microsoft.com/office/drawing/2014/main" id="{9BD856F3-7A07-15BF-784E-5F1277769BF4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015529" y="288154"/>
              <a:ext cx="1920240" cy="2343484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9443D4B0-1023-0F32-6957-3788BCF2F616}"/>
                </a:ext>
              </a:extLst>
            </p:cNvPr>
            <p:cNvSpPr txBox="1"/>
            <p:nvPr/>
          </p:nvSpPr>
          <p:spPr>
            <a:xfrm>
              <a:off x="5079613" y="2089397"/>
              <a:ext cx="1800225" cy="414114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Ianik Plante</a:t>
              </a:r>
            </a:p>
          </p:txBody>
        </p:sp>
      </p:grpSp>
      <p:grpSp>
        <p:nvGrpSpPr>
          <p:cNvPr id="13" name="Group 12">
            <a:extLst>
              <a:ext uri="{FF2B5EF4-FFF2-40B4-BE49-F238E27FC236}">
                <a16:creationId xmlns:a16="http://schemas.microsoft.com/office/drawing/2014/main" id="{2A007221-5303-07FE-7BCC-653041E3996B}"/>
              </a:ext>
            </a:extLst>
          </p:cNvPr>
          <p:cNvGrpSpPr/>
          <p:nvPr/>
        </p:nvGrpSpPr>
        <p:grpSpPr>
          <a:xfrm>
            <a:off x="2862232" y="1238148"/>
            <a:ext cx="1463040" cy="1828800"/>
            <a:chOff x="1233265" y="1693445"/>
            <a:chExt cx="2250315" cy="2743200"/>
          </a:xfrm>
        </p:grpSpPr>
        <p:pic>
          <p:nvPicPr>
            <p:cNvPr id="9" name="Picture 8" descr="A person smiling for the camera&#10;&#10;Description automatically generated with medium confidence">
              <a:extLst>
                <a:ext uri="{FF2B5EF4-FFF2-40B4-BE49-F238E27FC236}">
                  <a16:creationId xmlns:a16="http://schemas.microsoft.com/office/drawing/2014/main" id="{FA249D53-3264-3D57-1F52-A9FF3A6564E9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233265" y="1693445"/>
              <a:ext cx="2250315" cy="27432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0" name="TextBox 9">
              <a:extLst>
                <a:ext uri="{FF2B5EF4-FFF2-40B4-BE49-F238E27FC236}">
                  <a16:creationId xmlns:a16="http://schemas.microsoft.com/office/drawing/2014/main" id="{CE926D67-C569-2398-D782-9C20675CBEEA}"/>
                </a:ext>
              </a:extLst>
            </p:cNvPr>
            <p:cNvSpPr txBox="1"/>
            <p:nvPr/>
          </p:nvSpPr>
          <p:spPr>
            <a:xfrm>
              <a:off x="1346145" y="3787249"/>
              <a:ext cx="2109669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Ryan Norman</a:t>
              </a:r>
            </a:p>
          </p:txBody>
        </p:sp>
      </p:grpSp>
      <p:grpSp>
        <p:nvGrpSpPr>
          <p:cNvPr id="23" name="Group 22">
            <a:extLst>
              <a:ext uri="{FF2B5EF4-FFF2-40B4-BE49-F238E27FC236}">
                <a16:creationId xmlns:a16="http://schemas.microsoft.com/office/drawing/2014/main" id="{669589EE-794A-06AC-6ED7-9E0CBDA49BF8}"/>
              </a:ext>
            </a:extLst>
          </p:cNvPr>
          <p:cNvGrpSpPr/>
          <p:nvPr/>
        </p:nvGrpSpPr>
        <p:grpSpPr>
          <a:xfrm>
            <a:off x="7790688" y="1238148"/>
            <a:ext cx="1463040" cy="1828800"/>
            <a:chOff x="7017237" y="3714672"/>
            <a:chExt cx="1875263" cy="2298810"/>
          </a:xfrm>
        </p:grpSpPr>
        <p:pic>
          <p:nvPicPr>
            <p:cNvPr id="4" name="Picture 3" descr="A person wearing glasses&#10;&#10;Description automatically generated with medium confidence">
              <a:extLst>
                <a:ext uri="{FF2B5EF4-FFF2-40B4-BE49-F238E27FC236}">
                  <a16:creationId xmlns:a16="http://schemas.microsoft.com/office/drawing/2014/main" id="{3486384D-8E73-8248-C25B-F9EDEC1A2EDB}"/>
                </a:ext>
              </a:extLst>
            </p:cNvPr>
            <p:cNvPicPr>
              <a:picLocks noChangeAspect="1"/>
            </p:cNvPicPr>
            <p:nvPr/>
          </p:nvPicPr>
          <p:blipFill>
            <a:blip r:embed="rId5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7017237" y="3714672"/>
              <a:ext cx="1875263" cy="22860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3D18F970-A8F4-2B57-C01E-B05DC54790FD}"/>
                </a:ext>
              </a:extLst>
            </p:cNvPr>
            <p:cNvSpPr txBox="1"/>
            <p:nvPr/>
          </p:nvSpPr>
          <p:spPr>
            <a:xfrm>
              <a:off x="7068561" y="5320984"/>
              <a:ext cx="1758059" cy="6924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Charles Werneth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68A7ACD9-98C7-5885-8C46-A8EFAFFA4069}"/>
              </a:ext>
            </a:extLst>
          </p:cNvPr>
          <p:cNvGrpSpPr/>
          <p:nvPr/>
        </p:nvGrpSpPr>
        <p:grpSpPr>
          <a:xfrm>
            <a:off x="5338953" y="4084599"/>
            <a:ext cx="1463040" cy="1828800"/>
            <a:chOff x="9448508" y="156595"/>
            <a:chExt cx="1796495" cy="2206574"/>
          </a:xfrm>
        </p:grpSpPr>
        <p:pic>
          <p:nvPicPr>
            <p:cNvPr id="3" name="Picture 2" descr="A picture containing person, computer&#10;&#10;Description automatically generated">
              <a:extLst>
                <a:ext uri="{FF2B5EF4-FFF2-40B4-BE49-F238E27FC236}">
                  <a16:creationId xmlns:a16="http://schemas.microsoft.com/office/drawing/2014/main" id="{CE88B95A-BB7C-5B02-2294-7DEE0D7CC37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448508" y="156595"/>
              <a:ext cx="1796495" cy="219456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2" name="TextBox 11">
              <a:extLst>
                <a:ext uri="{FF2B5EF4-FFF2-40B4-BE49-F238E27FC236}">
                  <a16:creationId xmlns:a16="http://schemas.microsoft.com/office/drawing/2014/main" id="{6735B2EB-A9AD-4C7B-3AAF-3FF4881A5F63}"/>
                </a:ext>
              </a:extLst>
            </p:cNvPr>
            <p:cNvSpPr txBox="1"/>
            <p:nvPr/>
          </p:nvSpPr>
          <p:spPr>
            <a:xfrm>
              <a:off x="9504648" y="1698372"/>
              <a:ext cx="1684214" cy="66479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Floriane Poignant</a:t>
              </a:r>
            </a:p>
          </p:txBody>
        </p:sp>
      </p:grpSp>
      <p:grpSp>
        <p:nvGrpSpPr>
          <p:cNvPr id="27" name="Group 26">
            <a:extLst>
              <a:ext uri="{FF2B5EF4-FFF2-40B4-BE49-F238E27FC236}">
                <a16:creationId xmlns:a16="http://schemas.microsoft.com/office/drawing/2014/main" id="{2C4FCA7E-2D5F-06AF-EF41-FC108ED6B64D}"/>
              </a:ext>
            </a:extLst>
          </p:cNvPr>
          <p:cNvGrpSpPr/>
          <p:nvPr/>
        </p:nvGrpSpPr>
        <p:grpSpPr>
          <a:xfrm>
            <a:off x="10287000" y="1238148"/>
            <a:ext cx="1463040" cy="1828800"/>
            <a:chOff x="400426" y="398915"/>
            <a:chExt cx="2248155" cy="2743200"/>
          </a:xfrm>
        </p:grpSpPr>
        <p:pic>
          <p:nvPicPr>
            <p:cNvPr id="2" name="Picture 1" descr="A person wearing glasses&#10;&#10;Description automatically generated with low confidence">
              <a:extLst>
                <a:ext uri="{FF2B5EF4-FFF2-40B4-BE49-F238E27FC236}">
                  <a16:creationId xmlns:a16="http://schemas.microsoft.com/office/drawing/2014/main" id="{0D63C3E8-1593-049B-1D8A-DBE1CBD9E8F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0426" y="398915"/>
              <a:ext cx="2248155" cy="27432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17947EA-19C2-62FD-0A32-82AEFF179EC3}"/>
                </a:ext>
              </a:extLst>
            </p:cNvPr>
            <p:cNvSpPr txBox="1"/>
            <p:nvPr/>
          </p:nvSpPr>
          <p:spPr>
            <a:xfrm>
              <a:off x="528309" y="2506642"/>
              <a:ext cx="2107644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Steve Blattnig</a:t>
              </a:r>
            </a:p>
          </p:txBody>
        </p:sp>
      </p:grpSp>
      <p:grpSp>
        <p:nvGrpSpPr>
          <p:cNvPr id="32" name="Group 31">
            <a:extLst>
              <a:ext uri="{FF2B5EF4-FFF2-40B4-BE49-F238E27FC236}">
                <a16:creationId xmlns:a16="http://schemas.microsoft.com/office/drawing/2014/main" id="{74CE51C9-FE2A-939C-4FFB-2F43C549BA5E}"/>
              </a:ext>
            </a:extLst>
          </p:cNvPr>
          <p:cNvGrpSpPr/>
          <p:nvPr/>
        </p:nvGrpSpPr>
        <p:grpSpPr>
          <a:xfrm>
            <a:off x="388559" y="1238148"/>
            <a:ext cx="1463040" cy="1828800"/>
            <a:chOff x="2896918" y="378728"/>
            <a:chExt cx="2247045" cy="2743200"/>
          </a:xfrm>
        </p:grpSpPr>
        <p:pic>
          <p:nvPicPr>
            <p:cNvPr id="21" name="Picture 20">
              <a:extLst>
                <a:ext uri="{FF2B5EF4-FFF2-40B4-BE49-F238E27FC236}">
                  <a16:creationId xmlns:a16="http://schemas.microsoft.com/office/drawing/2014/main" id="{3F9782BC-13E8-BF64-5927-F786E9DB0D03}"/>
                </a:ext>
              </a:extLst>
            </p:cNvPr>
            <p:cNvPicPr>
              <a:picLocks noChangeAspect="1"/>
            </p:cNvPicPr>
            <p:nvPr/>
          </p:nvPicPr>
          <p:blipFill>
            <a:blip r:embed="rId8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2896918" y="378728"/>
              <a:ext cx="2247045" cy="27432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1BBE6E8F-75FC-E376-B07A-256D2810F04C}"/>
                </a:ext>
              </a:extLst>
            </p:cNvPr>
            <p:cNvSpPr txBox="1"/>
            <p:nvPr/>
          </p:nvSpPr>
          <p:spPr>
            <a:xfrm>
              <a:off x="2960932" y="2482433"/>
              <a:ext cx="2106605" cy="48474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Janice Huff</a:t>
              </a: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C9A8A156-E632-470C-50A1-3D31049FD7EF}"/>
              </a:ext>
            </a:extLst>
          </p:cNvPr>
          <p:cNvGrpSpPr/>
          <p:nvPr/>
        </p:nvGrpSpPr>
        <p:grpSpPr>
          <a:xfrm>
            <a:off x="7789545" y="4084599"/>
            <a:ext cx="1463039" cy="1828800"/>
            <a:chOff x="563051" y="3964069"/>
            <a:chExt cx="1797635" cy="2194560"/>
          </a:xfrm>
        </p:grpSpPr>
        <p:pic>
          <p:nvPicPr>
            <p:cNvPr id="18" name="Picture 17">
              <a:extLst>
                <a:ext uri="{FF2B5EF4-FFF2-40B4-BE49-F238E27FC236}">
                  <a16:creationId xmlns:a16="http://schemas.microsoft.com/office/drawing/2014/main" id="{380745C3-8A8A-FF8C-A90A-35885557B97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563051" y="3964069"/>
              <a:ext cx="1797635" cy="219456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5" name="TextBox 24">
              <a:extLst>
                <a:ext uri="{FF2B5EF4-FFF2-40B4-BE49-F238E27FC236}">
                  <a16:creationId xmlns:a16="http://schemas.microsoft.com/office/drawing/2014/main" id="{D17E36D8-D21A-F5B7-D710-30911FDCA336}"/>
                </a:ext>
              </a:extLst>
            </p:cNvPr>
            <p:cNvSpPr txBox="1"/>
            <p:nvPr/>
          </p:nvSpPr>
          <p:spPr>
            <a:xfrm>
              <a:off x="615714" y="5487852"/>
              <a:ext cx="1685284" cy="664798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Shirin Rahmanian</a:t>
              </a:r>
            </a:p>
          </p:txBody>
        </p:sp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DA64B277-B79A-1E5C-DF3A-D30A06EE1418}"/>
              </a:ext>
            </a:extLst>
          </p:cNvPr>
          <p:cNvGrpSpPr/>
          <p:nvPr/>
        </p:nvGrpSpPr>
        <p:grpSpPr>
          <a:xfrm>
            <a:off x="10285857" y="4084599"/>
            <a:ext cx="1463041" cy="1830911"/>
            <a:chOff x="9709333" y="4192669"/>
            <a:chExt cx="1952387" cy="2288639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95DD4FE6-1877-9E4E-38D5-FF89275185A6}"/>
                </a:ext>
              </a:extLst>
            </p:cNvPr>
            <p:cNvSpPr txBox="1"/>
            <p:nvPr/>
          </p:nvSpPr>
          <p:spPr>
            <a:xfrm>
              <a:off x="9768253" y="5335669"/>
              <a:ext cx="1893467" cy="307777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400" b="1">
                  <a:solidFill>
                    <a:schemeClr val="bg1"/>
                  </a:solidFill>
                </a:rPr>
                <a:t>Shirin Rahmanian, PhD</a:t>
              </a:r>
            </a:p>
          </p:txBody>
        </p:sp>
        <p:pic>
          <p:nvPicPr>
            <p:cNvPr id="20" name="Picture 19" descr="A person wearing glasses&#10;&#10;Description automatically generated with low confidence">
              <a:extLst>
                <a:ext uri="{FF2B5EF4-FFF2-40B4-BE49-F238E27FC236}">
                  <a16:creationId xmlns:a16="http://schemas.microsoft.com/office/drawing/2014/main" id="{3D8C1413-914B-7F99-DAC4-E1D912859C8E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9709333" y="4192669"/>
              <a:ext cx="1853963" cy="22860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F741FAEF-2CBE-5D25-745C-2F87CE7889DB}"/>
                </a:ext>
              </a:extLst>
            </p:cNvPr>
            <p:cNvSpPr txBox="1"/>
            <p:nvPr/>
          </p:nvSpPr>
          <p:spPr>
            <a:xfrm>
              <a:off x="9980403" y="5788810"/>
              <a:ext cx="1433580" cy="69249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Xiaojing Xu</a:t>
              </a:r>
            </a:p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 (Sharon)</a:t>
              </a: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EAE984BE-C8D3-F5BC-B780-387B7DC8F5F3}"/>
              </a:ext>
            </a:extLst>
          </p:cNvPr>
          <p:cNvGrpSpPr/>
          <p:nvPr/>
        </p:nvGrpSpPr>
        <p:grpSpPr>
          <a:xfrm>
            <a:off x="5335905" y="1233826"/>
            <a:ext cx="1463040" cy="1828800"/>
            <a:chOff x="4060203" y="3972063"/>
            <a:chExt cx="2248155" cy="2743200"/>
          </a:xfrm>
        </p:grpSpPr>
        <p:pic>
          <p:nvPicPr>
            <p:cNvPr id="22" name="Picture 21" descr="A person in a blue shirt&#10;&#10;Description automatically generated with medium confidence">
              <a:extLst>
                <a:ext uri="{FF2B5EF4-FFF2-40B4-BE49-F238E27FC236}">
                  <a16:creationId xmlns:a16="http://schemas.microsoft.com/office/drawing/2014/main" id="{1061CD94-AF01-33F6-0221-2282DC488FE2}"/>
                </a:ext>
              </a:extLst>
            </p:cNvPr>
            <p:cNvPicPr>
              <a:picLocks noChangeAspect="1"/>
            </p:cNvPicPr>
            <p:nvPr/>
          </p:nvPicPr>
          <p:blipFill>
            <a:blip r:embed="rId11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4060203" y="3972063"/>
              <a:ext cx="2248155" cy="2743200"/>
            </a:xfrm>
            <a:prstGeom prst="snip2DiagRect">
              <a:avLst/>
            </a:prstGeom>
            <a:solidFill>
              <a:srgbClr val="FFFFFF">
                <a:shade val="85000"/>
              </a:srgbClr>
            </a:solidFill>
            <a:ln w="88900" cap="sq">
              <a:solidFill>
                <a:srgbClr val="FFFFFF"/>
              </a:solidFill>
              <a:miter lim="800000"/>
            </a:ln>
            <a:effectLst>
              <a:outerShdw blurRad="88900" algn="tl" rotWithShape="0">
                <a:srgbClr val="000000">
                  <a:alpha val="45000"/>
                </a:srgbClr>
              </a:outerShdw>
            </a:effectLst>
            <a:scene3d>
              <a:camera prst="orthographicFront"/>
              <a:lightRig rig="twoPt" dir="t">
                <a:rot lat="0" lon="0" rev="7200000"/>
              </a:lightRig>
            </a:scene3d>
            <a:sp3d>
              <a:bevelT w="25400" h="19050"/>
              <a:contourClr>
                <a:srgbClr val="FFFFFF"/>
              </a:contourClr>
            </a:sp3d>
          </p:spPr>
        </p:pic>
        <p:sp>
          <p:nvSpPr>
            <p:cNvPr id="28" name="TextBox 27">
              <a:extLst>
                <a:ext uri="{FF2B5EF4-FFF2-40B4-BE49-F238E27FC236}">
                  <a16:creationId xmlns:a16="http://schemas.microsoft.com/office/drawing/2014/main" id="{62C19137-1E72-4F6A-D395-F7A483EDB7BF}"/>
                </a:ext>
              </a:extLst>
            </p:cNvPr>
            <p:cNvSpPr txBox="1"/>
            <p:nvPr/>
          </p:nvSpPr>
          <p:spPr>
            <a:xfrm>
              <a:off x="4135046" y="6072107"/>
              <a:ext cx="2107645" cy="484748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/>
              <a:r>
                <a:rPr lang="en-US" sz="1500" b="1" dirty="0">
                  <a:solidFill>
                    <a:schemeClr val="bg1"/>
                  </a:solidFill>
                </a:rPr>
                <a:t>Tony Slaba</a:t>
              </a:r>
            </a:p>
          </p:txBody>
        </p:sp>
      </p:grpSp>
      <p:sp>
        <p:nvSpPr>
          <p:cNvPr id="38" name="TextBox 37">
            <a:extLst>
              <a:ext uri="{FF2B5EF4-FFF2-40B4-BE49-F238E27FC236}">
                <a16:creationId xmlns:a16="http://schemas.microsoft.com/office/drawing/2014/main" id="{6FD0FF68-699E-91AC-50B2-371753E1DF3B}"/>
              </a:ext>
            </a:extLst>
          </p:cNvPr>
          <p:cNvSpPr txBox="1"/>
          <p:nvPr/>
        </p:nvSpPr>
        <p:spPr>
          <a:xfrm>
            <a:off x="4537105" y="29454"/>
            <a:ext cx="30169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>
                <a:latin typeface="+mj-lt"/>
              </a:rPr>
              <a:t>MERA Team Members: </a:t>
            </a: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A649469D-5BB4-D720-50EC-255FBFF4CC16}"/>
              </a:ext>
            </a:extLst>
          </p:cNvPr>
          <p:cNvSpPr txBox="1"/>
          <p:nvPr/>
        </p:nvSpPr>
        <p:spPr>
          <a:xfrm>
            <a:off x="10071604" y="3112668"/>
            <a:ext cx="1833386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/>
              <a:t>CVD risk models</a:t>
            </a:r>
          </a:p>
          <a:p>
            <a:pPr algn="ctr"/>
            <a:r>
              <a:rPr lang="en-US" sz="1200" i="1" dirty="0"/>
              <a:t>Late CNS risk assessment</a:t>
            </a:r>
          </a:p>
          <a:p>
            <a:pPr algn="ctr"/>
            <a:r>
              <a:rPr lang="en-US" sz="1200" i="1" dirty="0"/>
              <a:t>Combined spaceflight risks</a:t>
            </a: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50E48128-F539-B6C7-FF01-AB2C4BED0DF7}"/>
              </a:ext>
            </a:extLst>
          </p:cNvPr>
          <p:cNvSpPr txBox="1"/>
          <p:nvPr/>
        </p:nvSpPr>
        <p:spPr>
          <a:xfrm>
            <a:off x="219735" y="3115948"/>
            <a:ext cx="179260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 dirty="0"/>
              <a:t>MERA Project Scientis</a:t>
            </a:r>
            <a:r>
              <a:rPr lang="en-US" sz="1200" i="1" dirty="0"/>
              <a:t>t</a:t>
            </a:r>
          </a:p>
          <a:p>
            <a:pPr algn="ctr"/>
            <a:r>
              <a:rPr lang="en-US" sz="1200" i="1" dirty="0"/>
              <a:t>Individual risk assessment</a:t>
            </a:r>
          </a:p>
        </p:txBody>
      </p:sp>
      <p:sp>
        <p:nvSpPr>
          <p:cNvPr id="41" name="TextBox 40">
            <a:extLst>
              <a:ext uri="{FF2B5EF4-FFF2-40B4-BE49-F238E27FC236}">
                <a16:creationId xmlns:a16="http://schemas.microsoft.com/office/drawing/2014/main" id="{1E2D2B6A-3E5A-ED9C-D008-FA1AB0B59E00}"/>
              </a:ext>
            </a:extLst>
          </p:cNvPr>
          <p:cNvSpPr txBox="1"/>
          <p:nvPr/>
        </p:nvSpPr>
        <p:spPr>
          <a:xfrm>
            <a:off x="2778081" y="3115948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 dirty="0"/>
              <a:t>MERA Project Manager</a:t>
            </a:r>
          </a:p>
          <a:p>
            <a:pPr algn="ctr"/>
            <a:r>
              <a:rPr lang="en-US" sz="1200" i="1" dirty="0"/>
              <a:t>Lung cancer </a:t>
            </a:r>
            <a:endParaRPr lang="en-US" sz="1200" dirty="0"/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BCD226FF-EF9F-5ADC-11E7-036CC52680D6}"/>
              </a:ext>
            </a:extLst>
          </p:cNvPr>
          <p:cNvSpPr txBox="1"/>
          <p:nvPr/>
        </p:nvSpPr>
        <p:spPr>
          <a:xfrm>
            <a:off x="4891079" y="5968263"/>
            <a:ext cx="234836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Chromosome aberration modeling</a:t>
            </a:r>
          </a:p>
          <a:p>
            <a:pPr algn="ctr"/>
            <a:r>
              <a:rPr lang="en-US" sz="1200" i="1" dirty="0"/>
              <a:t>Track structure &amp; biophysics</a:t>
            </a:r>
          </a:p>
          <a:p>
            <a:pPr algn="ctr"/>
            <a:endParaRPr lang="en-US" sz="1200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15B3396E-46B5-E0D2-8562-59922E8E9A32}"/>
              </a:ext>
            </a:extLst>
          </p:cNvPr>
          <p:cNvSpPr txBox="1"/>
          <p:nvPr/>
        </p:nvSpPr>
        <p:spPr>
          <a:xfrm>
            <a:off x="2294000" y="5965596"/>
            <a:ext cx="2654839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Track structure &amp; biophysics</a:t>
            </a:r>
          </a:p>
          <a:p>
            <a:pPr algn="ctr"/>
            <a:r>
              <a:rPr lang="en-US" sz="1200" i="1" dirty="0"/>
              <a:t>CVD clinical prediction models</a:t>
            </a:r>
          </a:p>
          <a:p>
            <a:pPr algn="ctr"/>
            <a:r>
              <a:rPr lang="en-US" sz="1200" i="1" dirty="0"/>
              <a:t>CNS risk modeling</a:t>
            </a:r>
          </a:p>
        </p:txBody>
      </p:sp>
      <p:sp>
        <p:nvSpPr>
          <p:cNvPr id="47" name="TextBox 46">
            <a:extLst>
              <a:ext uri="{FF2B5EF4-FFF2-40B4-BE49-F238E27FC236}">
                <a16:creationId xmlns:a16="http://schemas.microsoft.com/office/drawing/2014/main" id="{B4D3A5D8-882D-7C1F-7FCF-4340289C6F9A}"/>
              </a:ext>
            </a:extLst>
          </p:cNvPr>
          <p:cNvSpPr txBox="1"/>
          <p:nvPr/>
        </p:nvSpPr>
        <p:spPr>
          <a:xfrm>
            <a:off x="4794209" y="3107933"/>
            <a:ext cx="254643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Cancer ensemble risk model</a:t>
            </a:r>
          </a:p>
          <a:p>
            <a:pPr algn="ctr"/>
            <a:r>
              <a:rPr lang="en-US" sz="1200" i="1" dirty="0"/>
              <a:t>Galactic cosmic ray simulator design </a:t>
            </a:r>
          </a:p>
        </p:txBody>
      </p:sp>
      <p:sp>
        <p:nvSpPr>
          <p:cNvPr id="48" name="TextBox 47">
            <a:extLst>
              <a:ext uri="{FF2B5EF4-FFF2-40B4-BE49-F238E27FC236}">
                <a16:creationId xmlns:a16="http://schemas.microsoft.com/office/drawing/2014/main" id="{32D2E200-B005-1B16-6197-A5CBA53E7FF4}"/>
              </a:ext>
            </a:extLst>
          </p:cNvPr>
          <p:cNvSpPr txBox="1"/>
          <p:nvPr/>
        </p:nvSpPr>
        <p:spPr>
          <a:xfrm>
            <a:off x="7802625" y="5967924"/>
            <a:ext cx="14311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i="1" dirty="0"/>
              <a:t>Risk communication</a:t>
            </a:r>
          </a:p>
          <a:p>
            <a:pPr algn="ctr"/>
            <a:r>
              <a:rPr lang="en-US" sz="1200" i="1" dirty="0"/>
              <a:t>Radiation transport</a:t>
            </a: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2F566CC2-EE8F-03AF-8654-04870BCBE1DF}"/>
              </a:ext>
            </a:extLst>
          </p:cNvPr>
          <p:cNvSpPr txBox="1"/>
          <p:nvPr/>
        </p:nvSpPr>
        <p:spPr>
          <a:xfrm>
            <a:off x="7183430" y="3111282"/>
            <a:ext cx="2666200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Medical countermeasure &amp;</a:t>
            </a:r>
          </a:p>
          <a:p>
            <a:pPr algn="ctr"/>
            <a:r>
              <a:rPr lang="en-US" sz="1200" i="1" dirty="0"/>
              <a:t>Mitigation assessment</a:t>
            </a:r>
          </a:p>
          <a:p>
            <a:pPr algn="ctr"/>
            <a:r>
              <a:rPr lang="en-US" sz="1200" i="1" dirty="0"/>
              <a:t>Biologically-based risk models</a:t>
            </a:r>
          </a:p>
          <a:p>
            <a:pPr algn="ctr"/>
            <a:endParaRPr lang="en-US" sz="1200" dirty="0"/>
          </a:p>
        </p:txBody>
      </p:sp>
      <p:sp>
        <p:nvSpPr>
          <p:cNvPr id="50" name="TextBox 49">
            <a:extLst>
              <a:ext uri="{FF2B5EF4-FFF2-40B4-BE49-F238E27FC236}">
                <a16:creationId xmlns:a16="http://schemas.microsoft.com/office/drawing/2014/main" id="{1A5E9065-AAE3-0823-7F77-43FF79699D59}"/>
              </a:ext>
            </a:extLst>
          </p:cNvPr>
          <p:cNvSpPr txBox="1"/>
          <p:nvPr/>
        </p:nvSpPr>
        <p:spPr>
          <a:xfrm>
            <a:off x="10058529" y="5965596"/>
            <a:ext cx="1853103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200" i="1" dirty="0"/>
              <a:t>Dose response modeling 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58921524-70C2-2124-E94A-2406DC4CDD70}"/>
              </a:ext>
            </a:extLst>
          </p:cNvPr>
          <p:cNvPicPr>
            <a:picLocks noChangeAspect="1"/>
          </p:cNvPicPr>
          <p:nvPr/>
        </p:nvPicPr>
        <p:blipFill>
          <a:blip r:embed="rId1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14" name="TextBox 13">
            <a:extLst>
              <a:ext uri="{FF2B5EF4-FFF2-40B4-BE49-F238E27FC236}">
                <a16:creationId xmlns:a16="http://schemas.microsoft.com/office/drawing/2014/main" id="{ADA43023-72B7-D22D-2618-026BCF53400E}"/>
              </a:ext>
            </a:extLst>
          </p:cNvPr>
          <p:cNvSpPr txBox="1"/>
          <p:nvPr/>
        </p:nvSpPr>
        <p:spPr>
          <a:xfrm>
            <a:off x="814813" y="44820"/>
            <a:ext cx="3467686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+mj-lt"/>
              </a:rPr>
              <a:t>The MERA Team:</a:t>
            </a:r>
          </a:p>
        </p:txBody>
      </p:sp>
      <p:pic>
        <p:nvPicPr>
          <p:cNvPr id="36" name="Picture 35">
            <a:extLst>
              <a:ext uri="{FF2B5EF4-FFF2-40B4-BE49-F238E27FC236}">
                <a16:creationId xmlns:a16="http://schemas.microsoft.com/office/drawing/2014/main" id="{05B1CF13-4B94-1345-9405-300E62265175}"/>
              </a:ext>
            </a:extLst>
          </p:cNvPr>
          <p:cNvPicPr>
            <a:picLocks/>
          </p:cNvPicPr>
          <p:nvPr/>
        </p:nvPicPr>
        <p:blipFill>
          <a:blip r:embed="rId1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93192" y="4081932"/>
            <a:ext cx="1463040" cy="1828800"/>
          </a:xfrm>
          <a:prstGeom prst="snip2DiagRect">
            <a:avLst/>
          </a:prstGeom>
          <a:solidFill>
            <a:srgbClr val="FFFFFF">
              <a:shade val="85000"/>
            </a:srgbClr>
          </a:solidFill>
          <a:ln w="88900" cap="sq">
            <a:solidFill>
              <a:srgbClr val="FFFFFF"/>
            </a:solidFill>
            <a:miter lim="800000"/>
          </a:ln>
          <a:effectLst>
            <a:outerShdw blurRad="88900" algn="tl" rotWithShape="0">
              <a:srgbClr val="000000">
                <a:alpha val="45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</p:pic>
      <p:sp>
        <p:nvSpPr>
          <p:cNvPr id="37" name="TextBox 36">
            <a:extLst>
              <a:ext uri="{FF2B5EF4-FFF2-40B4-BE49-F238E27FC236}">
                <a16:creationId xmlns:a16="http://schemas.microsoft.com/office/drawing/2014/main" id="{EEDCD9A9-6BF6-1D83-8303-4A80F851C2F6}"/>
              </a:ext>
            </a:extLst>
          </p:cNvPr>
          <p:cNvSpPr txBox="1"/>
          <p:nvPr/>
        </p:nvSpPr>
        <p:spPr>
          <a:xfrm>
            <a:off x="274856" y="5967924"/>
            <a:ext cx="168668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algn="ctr"/>
            <a:r>
              <a:rPr lang="en-US" sz="1200" b="1" i="1" dirty="0"/>
              <a:t>MERA Project Manager</a:t>
            </a:r>
          </a:p>
          <a:p>
            <a:pPr algn="ctr"/>
            <a:r>
              <a:rPr lang="en-US" sz="1200" i="1" dirty="0"/>
              <a:t>Engineering design</a:t>
            </a:r>
            <a:endParaRPr lang="en-US" sz="1200" dirty="0"/>
          </a:p>
        </p:txBody>
      </p:sp>
      <p:sp>
        <p:nvSpPr>
          <p:cNvPr id="43" name="Slide Number Placeholder 42">
            <a:extLst>
              <a:ext uri="{FF2B5EF4-FFF2-40B4-BE49-F238E27FC236}">
                <a16:creationId xmlns:a16="http://schemas.microsoft.com/office/drawing/2014/main" id="{48B531B6-CC81-FD53-913E-C20F3647039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2</a:t>
            </a:fld>
            <a:endParaRPr lang="en-US"/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7973FA6F-5099-50A4-72BD-8B116A22C1BE}"/>
              </a:ext>
            </a:extLst>
          </p:cNvPr>
          <p:cNvSpPr txBox="1"/>
          <p:nvPr/>
        </p:nvSpPr>
        <p:spPr>
          <a:xfrm>
            <a:off x="449640" y="5330394"/>
            <a:ext cx="1371600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500" b="1" dirty="0">
                <a:solidFill>
                  <a:schemeClr val="bg1"/>
                </a:solidFill>
              </a:rPr>
              <a:t>Martha Clowdsley</a:t>
            </a: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01CE4965-CC13-180C-B0F6-1A1A5850F76A}"/>
              </a:ext>
            </a:extLst>
          </p:cNvPr>
          <p:cNvSpPr txBox="1"/>
          <p:nvPr/>
        </p:nvSpPr>
        <p:spPr>
          <a:xfrm>
            <a:off x="4133850" y="207841"/>
            <a:ext cx="7105621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b="1" i="1" dirty="0">
                <a:solidFill>
                  <a:schemeClr val="bg1"/>
                </a:solidFill>
                <a:latin typeface="+mj-lt"/>
              </a:rPr>
              <a:t>125+ years of space radiation research experience</a:t>
            </a:r>
          </a:p>
        </p:txBody>
      </p:sp>
    </p:spTree>
    <p:extLst>
      <p:ext uri="{BB962C8B-B14F-4D97-AF65-F5344CB8AC3E}">
        <p14:creationId xmlns:p14="http://schemas.microsoft.com/office/powerpoint/2010/main" val="4180098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extBox 15">
            <a:extLst>
              <a:ext uri="{FF2B5EF4-FFF2-40B4-BE49-F238E27FC236}">
                <a16:creationId xmlns:a16="http://schemas.microsoft.com/office/drawing/2014/main" id="{EA5B0BA5-738C-DD97-C52C-B12A42681506}"/>
              </a:ext>
            </a:extLst>
          </p:cNvPr>
          <p:cNvSpPr txBox="1"/>
          <p:nvPr/>
        </p:nvSpPr>
        <p:spPr>
          <a:xfrm>
            <a:off x="3523282" y="3436320"/>
            <a:ext cx="8562248" cy="304544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The NASA cancer risk model is the most mature model of the three risk areas</a:t>
            </a:r>
          </a:p>
          <a:p>
            <a:pPr marR="0" lvl="1" indent="-230188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Uses data from the atomic </a:t>
            </a:r>
            <a:r>
              <a:rPr lang="en-US" sz="1400" kern="0" dirty="0">
                <a:solidFill>
                  <a:srgbClr val="000000"/>
                </a:solidFill>
              </a:rPr>
              <a:t>bomb survivor </a:t>
            </a: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Life Span Study (LSS)</a:t>
            </a:r>
          </a:p>
          <a:p>
            <a:pPr marR="0" lvl="1" indent="-230188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Scales LSS for mixed field and low dose rate space radiation using experimental animal and cell culture data</a:t>
            </a:r>
          </a:p>
          <a:p>
            <a:pPr marR="0" lvl="1" indent="-230188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Used to set PELs and communicate risks to crewmembers and other stakeholders</a:t>
            </a: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CVD risk models are not used operationally but are currently in development </a:t>
            </a:r>
          </a:p>
          <a:p>
            <a:pPr marR="0" lvl="1" indent="-223838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Currently scaling from low linear energy transfer (LET) exposures</a:t>
            </a:r>
          </a:p>
          <a:p>
            <a:pPr marR="0" lvl="1" indent="-223838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lang="en-US" sz="1400" kern="0" dirty="0">
                <a:solidFill>
                  <a:srgbClr val="000000"/>
                </a:solidFill>
              </a:rPr>
              <a:t>Individualized risk models for primary prevention and medical management</a:t>
            </a:r>
          </a:p>
          <a:p>
            <a:pPr marR="0" lvl="1" indent="-223838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Approaches for assessment of </a:t>
            </a:r>
            <a:r>
              <a:rPr lang="en-US" sz="1400" kern="0" dirty="0">
                <a:solidFill>
                  <a:srgbClr val="000000"/>
                </a:solidFill>
              </a:rPr>
              <a:t>multiple spaceflight hazards</a:t>
            </a:r>
            <a:endParaRPr kumimoji="0" lang="en-US" sz="1400" b="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endParaRPr kumimoji="0" lang="en-US" sz="1000" b="1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  <a:p>
            <a:pPr marR="0" lvl="0" algn="l" defTabSz="914400" rtl="0" eaLnBrk="0" fontAlgn="base" latinLnBrk="0" hangingPunct="0">
              <a:lnSpc>
                <a:spcPct val="100000"/>
              </a:lnSpc>
              <a:spcBef>
                <a:spcPct val="30000"/>
              </a:spcBef>
              <a:spcAft>
                <a:spcPct val="0"/>
              </a:spcAft>
              <a:buClrTx/>
              <a:buSzTx/>
              <a:tabLst/>
              <a:defRPr/>
            </a:pPr>
            <a:r>
              <a:rPr kumimoji="0" lang="en-US" sz="1400" b="1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ea typeface="+mn-ea"/>
                <a:cs typeface="+mn-cs"/>
              </a:rPr>
              <a:t>No risk models are available for CNS effects at this time</a:t>
            </a:r>
          </a:p>
          <a:p>
            <a:pPr marR="0" lvl="1" indent="-223838" algn="l" defTabSz="914400" rtl="0" eaLnBrk="0" fontAlgn="base" latinLnBrk="0" hangingPunct="0">
              <a:lnSpc>
                <a:spcPct val="100000"/>
              </a:lnSpc>
              <a:spcBef>
                <a:spcPts val="250"/>
              </a:spcBef>
              <a:spcAft>
                <a:spcPct val="0"/>
              </a:spcAft>
              <a:buClrTx/>
              <a:buSzTx/>
              <a:buFontTx/>
              <a:buChar char="•"/>
              <a:tabLst/>
              <a:defRPr/>
            </a:pPr>
            <a:r>
              <a:rPr kumimoji="0" lang="en-US" sz="1400" b="0" i="0" u="none" strike="noStrike" kern="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</a:rPr>
              <a:t>Research underway to determine whether space radiation poses a significant risk in humans</a:t>
            </a:r>
            <a:endParaRPr kumimoji="0" lang="en-US" sz="1400" i="0" u="none" strike="noStrike" kern="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ea typeface="+mn-ea"/>
              <a:cs typeface="+mn-cs"/>
            </a:endParaRPr>
          </a:p>
        </p:txBody>
      </p:sp>
      <p:sp>
        <p:nvSpPr>
          <p:cNvPr id="2" name="AutoShape 2">
            <a:extLst>
              <a:ext uri="{FF2B5EF4-FFF2-40B4-BE49-F238E27FC236}">
                <a16:creationId xmlns:a16="http://schemas.microsoft.com/office/drawing/2014/main" id="{A830E972-29BD-A0E4-1F9A-C5DDFB1770E9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210801" y="44679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3" name="AutoShape 4">
            <a:extLst>
              <a:ext uri="{FF2B5EF4-FFF2-40B4-BE49-F238E27FC236}">
                <a16:creationId xmlns:a16="http://schemas.microsoft.com/office/drawing/2014/main" id="{ECACBAAD-11AB-E784-BE41-869BC149334D}"/>
              </a:ext>
            </a:extLst>
          </p:cNvPr>
          <p:cNvSpPr>
            <a:spLocks noChangeAspect="1" noChangeArrowheads="1"/>
          </p:cNvSpPr>
          <p:nvPr/>
        </p:nvSpPr>
        <p:spPr bwMode="auto">
          <a:xfrm>
            <a:off x="10363201" y="4620312"/>
            <a:ext cx="304800" cy="304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endParaRPr lang="en-US" dirty="0"/>
          </a:p>
        </p:txBody>
      </p:sp>
      <p:sp>
        <p:nvSpPr>
          <p:cNvPr id="4" name="TextBox 3">
            <a:extLst>
              <a:ext uri="{FF2B5EF4-FFF2-40B4-BE49-F238E27FC236}">
                <a16:creationId xmlns:a16="http://schemas.microsoft.com/office/drawing/2014/main" id="{220633F1-BC5C-A757-D8B6-C364926CD66B}"/>
              </a:ext>
            </a:extLst>
          </p:cNvPr>
          <p:cNvSpPr txBox="1"/>
          <p:nvPr/>
        </p:nvSpPr>
        <p:spPr>
          <a:xfrm>
            <a:off x="7952408" y="981392"/>
            <a:ext cx="411480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Aft>
                <a:spcPts val="1200"/>
              </a:spcAft>
              <a:buNone/>
              <a:defRPr/>
            </a:pPr>
            <a:r>
              <a:rPr lang="en-US" sz="2400" b="1" u="sng" kern="0" dirty="0">
                <a:solidFill>
                  <a:srgbClr val="0000FF"/>
                </a:solidFill>
              </a:rPr>
              <a:t>Neurodegeneration (Late CNS) </a:t>
            </a:r>
            <a:endParaRPr lang="en-US" sz="2400" kern="0" dirty="0"/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58854BAE-BD5B-D285-EB12-DD685DEA9A9D}"/>
              </a:ext>
            </a:extLst>
          </p:cNvPr>
          <p:cNvSpPr txBox="1"/>
          <p:nvPr/>
        </p:nvSpPr>
        <p:spPr>
          <a:xfrm>
            <a:off x="3679045" y="979955"/>
            <a:ext cx="3840480" cy="46166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algn="ctr" eaLnBrk="1" hangingPunct="1">
              <a:spcAft>
                <a:spcPts val="1200"/>
              </a:spcAft>
              <a:buNone/>
              <a:defRPr/>
            </a:pPr>
            <a:r>
              <a:rPr lang="en-US" sz="2200" b="1" u="sng" kern="0" dirty="0">
                <a:solidFill>
                  <a:srgbClr val="0000FF"/>
                </a:solidFill>
              </a:rPr>
              <a:t>Cardiovascular Diseases (CVD</a:t>
            </a:r>
            <a:r>
              <a:rPr lang="en-US" sz="2400" b="1" u="sng" kern="0" dirty="0">
                <a:solidFill>
                  <a:srgbClr val="0000FF"/>
                </a:solidFill>
              </a:rPr>
              <a:t>)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E75B0965-3925-33B8-A4A1-5AA0D0FD9737}"/>
              </a:ext>
            </a:extLst>
          </p:cNvPr>
          <p:cNvSpPr txBox="1"/>
          <p:nvPr/>
        </p:nvSpPr>
        <p:spPr>
          <a:xfrm>
            <a:off x="148632" y="1016441"/>
            <a:ext cx="3840480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spcAft>
                <a:spcPts val="1200"/>
              </a:spcAft>
              <a:buNone/>
              <a:defRPr/>
            </a:pPr>
            <a:r>
              <a:rPr lang="en-US" sz="2200" b="1" u="sng" kern="0" dirty="0">
                <a:solidFill>
                  <a:srgbClr val="0000FF"/>
                </a:solidFill>
              </a:rPr>
              <a:t>Carcinogenesis</a:t>
            </a:r>
            <a:endParaRPr lang="en-US" sz="2200" kern="0" dirty="0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045B20C-6308-FB63-023A-5129B89E6A31}"/>
              </a:ext>
            </a:extLst>
          </p:cNvPr>
          <p:cNvSpPr txBox="1"/>
          <p:nvPr/>
        </p:nvSpPr>
        <p:spPr>
          <a:xfrm>
            <a:off x="177206" y="2386487"/>
            <a:ext cx="11936898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i="1" dirty="0"/>
              <a:t>Current space radiation risk models are population-based and extrapolate from terrestrial data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i="1" dirty="0"/>
              <a:t>Level of evidence in terrestrial data correlates with m</a:t>
            </a:r>
            <a:r>
              <a:rPr lang="en-US" sz="2200" b="1" i="1" dirty="0">
                <a:cs typeface="Arial"/>
              </a:rPr>
              <a:t>aturity of risk assessment models</a:t>
            </a:r>
          </a:p>
        </p:txBody>
      </p:sp>
      <p:sp>
        <p:nvSpPr>
          <p:cNvPr id="10" name="TextBox 9">
            <a:extLst>
              <a:ext uri="{FF2B5EF4-FFF2-40B4-BE49-F238E27FC236}">
                <a16:creationId xmlns:a16="http://schemas.microsoft.com/office/drawing/2014/main" id="{61BDADDC-A3D8-9053-1CF8-8517CB48A72C}"/>
              </a:ext>
            </a:extLst>
          </p:cNvPr>
          <p:cNvSpPr txBox="1"/>
          <p:nvPr/>
        </p:nvSpPr>
        <p:spPr>
          <a:xfrm>
            <a:off x="199864" y="1366849"/>
            <a:ext cx="3539172" cy="73866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spcAft>
                <a:spcPts val="500"/>
              </a:spcAft>
              <a:buNone/>
              <a:defRPr/>
            </a:pPr>
            <a:r>
              <a:rPr lang="en-US" sz="1400" i="1" kern="0" dirty="0"/>
              <a:t>Solid cancers (</a:t>
            </a:r>
            <a:r>
              <a:rPr lang="en-US" sz="1400" i="1" dirty="0"/>
              <a:t>lung, breast, colon, stomach, esophagus, liver, ovaries, bladder, skin, brain) and leukemias</a:t>
            </a:r>
            <a:endParaRPr lang="en-US" sz="1400" b="1" i="1" u="sng" kern="0" dirty="0">
              <a:solidFill>
                <a:srgbClr val="0000FF"/>
              </a:solidFill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D8F791D-69B2-83B1-69FC-3FAA75922741}"/>
              </a:ext>
            </a:extLst>
          </p:cNvPr>
          <p:cNvSpPr txBox="1"/>
          <p:nvPr/>
        </p:nvSpPr>
        <p:spPr>
          <a:xfrm>
            <a:off x="8037491" y="1376180"/>
            <a:ext cx="3840480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spcAft>
                <a:spcPts val="1200"/>
              </a:spcAft>
              <a:buNone/>
              <a:defRPr/>
            </a:pPr>
            <a:r>
              <a:rPr lang="en-US" sz="1400" i="1" kern="0" dirty="0"/>
              <a:t>Changes in cognition, motor function, behavior, and neurodegenerative disorders such as Parkinson’s disease, vascular dementia and Alzheimer’s disease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18AA0EB2-316F-5F71-CFBC-CD9A589A89EB}"/>
              </a:ext>
            </a:extLst>
          </p:cNvPr>
          <p:cNvSpPr txBox="1"/>
          <p:nvPr/>
        </p:nvSpPr>
        <p:spPr>
          <a:xfrm>
            <a:off x="3787108" y="1353489"/>
            <a:ext cx="3539172" cy="5232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indent="0" eaLnBrk="1" hangingPunct="1">
              <a:spcAft>
                <a:spcPts val="500"/>
              </a:spcAft>
              <a:buNone/>
              <a:defRPr/>
            </a:pPr>
            <a:r>
              <a:rPr lang="en-US" sz="1400" i="1" kern="0" dirty="0"/>
              <a:t>Accelerated atherosclerosis, ischemic heart disease, and stroke</a:t>
            </a:r>
          </a:p>
        </p:txBody>
      </p:sp>
      <p:sp>
        <p:nvSpPr>
          <p:cNvPr id="13" name="Slide Number Placeholder 44">
            <a:extLst>
              <a:ext uri="{FF2B5EF4-FFF2-40B4-BE49-F238E27FC236}">
                <a16:creationId xmlns:a16="http://schemas.microsoft.com/office/drawing/2014/main" id="{68339E99-3FDC-24F8-DF8C-0B7E169B332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9332214" y="6519672"/>
            <a:ext cx="2844800" cy="365125"/>
          </a:xfrm>
        </p:spPr>
        <p:txBody>
          <a:bodyPr/>
          <a:lstStyle/>
          <a:p>
            <a:fld id="{DD3CA814-E5CC-42DC-8601-2602D5EEC7CD}" type="slidenum">
              <a:rPr lang="en-US" smtClean="0"/>
              <a:t>3</a:t>
            </a:fld>
            <a:endParaRPr lang="en-US" dirty="0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8736D57-5D32-5585-3D4B-D21743FBCDF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D753C20B-AE4D-1D9B-2BDC-CE3414F1427C}"/>
              </a:ext>
            </a:extLst>
          </p:cNvPr>
          <p:cNvSpPr txBox="1"/>
          <p:nvPr/>
        </p:nvSpPr>
        <p:spPr>
          <a:xfrm>
            <a:off x="814812" y="44820"/>
            <a:ext cx="10311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Space Radiation Major Health Risks</a:t>
            </a:r>
          </a:p>
        </p:txBody>
      </p:sp>
      <p:sp>
        <p:nvSpPr>
          <p:cNvPr id="9" name="Isosceles Triangle 8">
            <a:extLst>
              <a:ext uri="{FF2B5EF4-FFF2-40B4-BE49-F238E27FC236}">
                <a16:creationId xmlns:a16="http://schemas.microsoft.com/office/drawing/2014/main" id="{15167087-A235-5873-035B-F1E7D653B95F}"/>
              </a:ext>
            </a:extLst>
          </p:cNvPr>
          <p:cNvSpPr/>
          <p:nvPr/>
        </p:nvSpPr>
        <p:spPr>
          <a:xfrm rot="10800000">
            <a:off x="177206" y="3401676"/>
            <a:ext cx="3323418" cy="3136181"/>
          </a:xfrm>
          <a:prstGeom prst="triangle">
            <a:avLst/>
          </a:prstGeom>
          <a:gradFill flip="none" rotWithShape="1">
            <a:gsLst>
              <a:gs pos="100000">
                <a:schemeClr val="accent1">
                  <a:lumMod val="5000"/>
                  <a:lumOff val="95000"/>
                </a:schemeClr>
              </a:gs>
              <a:gs pos="0">
                <a:srgbClr val="50ACAC"/>
              </a:gs>
            </a:gsLst>
            <a:lin ang="16200000" scaled="0"/>
            <a:tileRect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5BF8DF19-D2B9-4D5B-EF7D-EE3144E98637}"/>
              </a:ext>
            </a:extLst>
          </p:cNvPr>
          <p:cNvSpPr txBox="1"/>
          <p:nvPr/>
        </p:nvSpPr>
        <p:spPr>
          <a:xfrm>
            <a:off x="458456" y="3498632"/>
            <a:ext cx="2760917" cy="247760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100" b="1" dirty="0"/>
              <a:t>Acute Radiation Syndromes</a:t>
            </a:r>
          </a:p>
          <a:p>
            <a:pPr algn="ctr"/>
            <a:r>
              <a:rPr lang="en-US" sz="900" dirty="0"/>
              <a:t>LSS, accidental exposures</a:t>
            </a:r>
          </a:p>
          <a:p>
            <a:pPr algn="ctr"/>
            <a:endParaRPr lang="en-US" sz="1600" dirty="0"/>
          </a:p>
          <a:p>
            <a:pPr algn="ctr"/>
            <a:r>
              <a:rPr lang="en-US" sz="1100" b="1" dirty="0"/>
              <a:t>Cancer</a:t>
            </a:r>
          </a:p>
          <a:p>
            <a:pPr algn="ctr"/>
            <a:r>
              <a:rPr lang="en-US" sz="900" dirty="0"/>
              <a:t>LSS, MPS, INWORKS, radiotherapy</a:t>
            </a:r>
          </a:p>
          <a:p>
            <a:pPr algn="ctr"/>
            <a:endParaRPr lang="en-US" sz="1600" dirty="0"/>
          </a:p>
          <a:p>
            <a:pPr algn="ctr"/>
            <a:r>
              <a:rPr lang="en-US" sz="1100" b="1" dirty="0"/>
              <a:t>CVD</a:t>
            </a:r>
          </a:p>
          <a:p>
            <a:pPr algn="ctr"/>
            <a:r>
              <a:rPr lang="en-US" sz="900" dirty="0"/>
              <a:t>LSS, nuclear</a:t>
            </a:r>
          </a:p>
          <a:p>
            <a:pPr algn="ctr"/>
            <a:r>
              <a:rPr lang="en-US" sz="900" dirty="0"/>
              <a:t>workers, radiotherapy</a:t>
            </a:r>
          </a:p>
          <a:p>
            <a:pPr algn="ctr"/>
            <a:endParaRPr lang="en-US" sz="1600" dirty="0"/>
          </a:p>
          <a:p>
            <a:pPr algn="ctr"/>
            <a:r>
              <a:rPr lang="en-US" sz="1100" b="1" dirty="0"/>
              <a:t>Late CNS</a:t>
            </a:r>
          </a:p>
          <a:p>
            <a:pPr algn="ctr"/>
            <a:r>
              <a:rPr lang="en-US" sz="900" dirty="0"/>
              <a:t>MPS,</a:t>
            </a:r>
          </a:p>
          <a:p>
            <a:pPr algn="ctr"/>
            <a:r>
              <a:rPr lang="en-US" sz="900" dirty="0"/>
              <a:t>radiotherapy</a:t>
            </a:r>
          </a:p>
          <a:p>
            <a:pPr algn="ctr"/>
            <a:endParaRPr lang="en-US" sz="900" dirty="0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7ABA1078-478E-3FAA-754A-BE67343917E4}"/>
              </a:ext>
            </a:extLst>
          </p:cNvPr>
          <p:cNvSpPr txBox="1"/>
          <p:nvPr/>
        </p:nvSpPr>
        <p:spPr>
          <a:xfrm>
            <a:off x="0" y="6611779"/>
            <a:ext cx="9332214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INWORKS – International Nuclear Workers Study	MPS – Million Person Study	PEL – Permissible Exposure Limit	CNS – Central Nervous System </a:t>
            </a:r>
          </a:p>
        </p:txBody>
      </p:sp>
    </p:spTree>
    <p:extLst>
      <p:ext uri="{BB962C8B-B14F-4D97-AF65-F5344CB8AC3E}">
        <p14:creationId xmlns:p14="http://schemas.microsoft.com/office/powerpoint/2010/main" val="366447051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7E428E03-784E-F21F-1E6E-A759384067F1}"/>
              </a:ext>
            </a:extLst>
          </p:cNvPr>
          <p:cNvSpPr txBox="1"/>
          <p:nvPr/>
        </p:nvSpPr>
        <p:spPr>
          <a:xfrm>
            <a:off x="417669" y="1065136"/>
            <a:ext cx="11288556" cy="2569934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>
              <a:spcBef>
                <a:spcPts val="0"/>
              </a:spcBef>
              <a:spcAft>
                <a:spcPts val="600"/>
              </a:spcAft>
            </a:pPr>
            <a:r>
              <a:rPr lang="en-US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To d</a:t>
            </a:r>
            <a:r>
              <a:rPr lang="en-US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evelop robust and accurate </a:t>
            </a:r>
            <a:r>
              <a:rPr lang="en-US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tools for evaluating</a:t>
            </a:r>
            <a:r>
              <a:rPr lang="en-US" sz="28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space radiation health risks to support mitigation strategies, informed consent, and operations</a:t>
            </a:r>
          </a:p>
          <a:p>
            <a:pPr marL="45720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Calibri" panose="020F0502020204030204" pitchFamily="34" charset="0"/>
                <a:cs typeface="Times New Roman"/>
              </a:rPr>
              <a:t>Ensemble risk assessment models </a:t>
            </a:r>
          </a:p>
          <a:p>
            <a:pPr marL="45720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/>
              </a:rPr>
              <a:t>Methodology for assessing </a:t>
            </a:r>
            <a:r>
              <a:rPr lang="en-US" dirty="0">
                <a:effectLst/>
                <a:ea typeface="Calibri" panose="020F0502020204030204" pitchFamily="34" charset="0"/>
                <a:cs typeface="Times New Roman"/>
              </a:rPr>
              <a:t>medical countermeasures</a:t>
            </a:r>
            <a:r>
              <a:rPr lang="en-US" dirty="0">
                <a:ea typeface="Calibri" panose="020F0502020204030204" pitchFamily="34" charset="0"/>
                <a:cs typeface="Times New Roman"/>
              </a:rPr>
              <a:t> (MCM)</a:t>
            </a:r>
            <a:r>
              <a:rPr lang="en-US" dirty="0">
                <a:effectLst/>
                <a:ea typeface="Calibri" panose="020F0502020204030204" pitchFamily="34" charset="0"/>
                <a:cs typeface="Times New Roman"/>
              </a:rPr>
              <a:t> and other mitigation approaches</a:t>
            </a:r>
          </a:p>
          <a:p>
            <a:pPr marL="45720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I</a:t>
            </a: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ndividualized risk assessments supporting primary prevention and medical management </a:t>
            </a:r>
          </a:p>
          <a:p>
            <a:pPr marL="45720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Assessment of combined spaceflight hazards</a:t>
            </a:r>
          </a:p>
          <a:p>
            <a:pPr marL="45720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Risk communication</a:t>
            </a:r>
            <a:endParaRPr lang="en-US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0DA46D07-50C3-3EC1-B683-8EDC29EA2A00}"/>
              </a:ext>
            </a:extLst>
          </p:cNvPr>
          <p:cNvSpPr txBox="1"/>
          <p:nvPr/>
        </p:nvSpPr>
        <p:spPr>
          <a:xfrm>
            <a:off x="1593874" y="5463980"/>
            <a:ext cx="8753771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NASEM (2021) </a:t>
            </a:r>
            <a:r>
              <a:rPr lang="en-US" sz="20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Space radiation and astronaut health: managing and communicating cancer risks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20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https://www.nap.edu/download/26155</a:t>
            </a:r>
            <a:r>
              <a:rPr lang="en-US" sz="20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sz="2000" dirty="0"/>
          </a:p>
        </p:txBody>
      </p:sp>
      <p:pic>
        <p:nvPicPr>
          <p:cNvPr id="5" name="Picture 2" descr="Space Radiation and Astronaut Health: Managing and Communicating Cancer  Risks | The National Academies Press">
            <a:extLst>
              <a:ext uri="{FF2B5EF4-FFF2-40B4-BE49-F238E27FC236}">
                <a16:creationId xmlns:a16="http://schemas.microsoft.com/office/drawing/2014/main" id="{58D321E0-C10A-8D79-E4AD-09CE3AC499A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005283" y="4326206"/>
            <a:ext cx="1595729" cy="239359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1AFA5F8B-0B9C-BDF9-C922-5E939812C384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7" name="Arrow: Right 6">
            <a:extLst>
              <a:ext uri="{FF2B5EF4-FFF2-40B4-BE49-F238E27FC236}">
                <a16:creationId xmlns:a16="http://schemas.microsoft.com/office/drawing/2014/main" id="{4EF10C67-D563-5737-BDF2-F61D22BAB081}"/>
              </a:ext>
            </a:extLst>
          </p:cNvPr>
          <p:cNvSpPr/>
          <p:nvPr/>
        </p:nvSpPr>
        <p:spPr>
          <a:xfrm>
            <a:off x="8942262" y="5754108"/>
            <a:ext cx="978569" cy="144379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D162DF03-8BD3-CECD-8E2D-D33E524C1E9A}"/>
              </a:ext>
            </a:extLst>
          </p:cNvPr>
          <p:cNvSpPr txBox="1"/>
          <p:nvPr/>
        </p:nvSpPr>
        <p:spPr>
          <a:xfrm>
            <a:off x="814812" y="44820"/>
            <a:ext cx="10311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MERA Project Goals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7A410E1-5142-5FB9-4CBA-C4EC771B7FB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4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C6DD6E6-91F7-EABC-8703-F2ADE72CB32E}"/>
              </a:ext>
            </a:extLst>
          </p:cNvPr>
          <p:cNvSpPr txBox="1"/>
          <p:nvPr/>
        </p:nvSpPr>
        <p:spPr>
          <a:xfrm>
            <a:off x="417669" y="3784029"/>
            <a:ext cx="9273303" cy="1469633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>
              <a:spcBef>
                <a:spcPts val="0"/>
              </a:spcBef>
              <a:spcAft>
                <a:spcPts val="300"/>
              </a:spcAft>
            </a:pPr>
            <a:r>
              <a:rPr lang="en-US" sz="2800" b="1" dirty="0">
                <a:ea typeface="Calibri" panose="020F0502020204030204" pitchFamily="34" charset="0"/>
                <a:cs typeface="Times New Roman" panose="02020603050405020304" pitchFamily="18" charset="0"/>
              </a:rPr>
              <a:t>Research activities guided by and aligned with </a:t>
            </a:r>
          </a:p>
          <a:p>
            <a:pPr marL="45720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Human Research Program (HRP) space radiation element </a:t>
            </a:r>
          </a:p>
          <a:p>
            <a:pPr marL="45720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Calibri" panose="020F0502020204030204" pitchFamily="34" charset="0"/>
                <a:cs typeface="Times New Roman" panose="02020603050405020304" pitchFamily="18" charset="0"/>
              </a:rPr>
              <a:t>Agency roadmaps and gaps </a:t>
            </a:r>
          </a:p>
          <a:p>
            <a:pPr marL="45720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r>
              <a:rPr lang="en-US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External advisory panel recommendations 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B43D3EE-055E-C4DB-5D29-01B5041E6E9D}"/>
              </a:ext>
            </a:extLst>
          </p:cNvPr>
          <p:cNvSpPr txBox="1"/>
          <p:nvPr/>
        </p:nvSpPr>
        <p:spPr>
          <a:xfrm>
            <a:off x="0" y="6621481"/>
            <a:ext cx="77147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NASEM – National Academies of Sciences, Engineering, and Medicine</a:t>
            </a:r>
          </a:p>
        </p:txBody>
      </p:sp>
    </p:spTree>
    <p:extLst>
      <p:ext uri="{BB962C8B-B14F-4D97-AF65-F5344CB8AC3E}">
        <p14:creationId xmlns:p14="http://schemas.microsoft.com/office/powerpoint/2010/main" val="1290561857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4">
            <a:extLst>
              <a:ext uri="{FF2B5EF4-FFF2-40B4-BE49-F238E27FC236}">
                <a16:creationId xmlns:a16="http://schemas.microsoft.com/office/drawing/2014/main" id="{B8CBC514-F122-75F0-30A5-6D55847096BB}"/>
              </a:ext>
            </a:extLst>
          </p:cNvPr>
          <p:cNvSpPr txBox="1"/>
          <p:nvPr/>
        </p:nvSpPr>
        <p:spPr>
          <a:xfrm>
            <a:off x="2716931" y="6144120"/>
            <a:ext cx="6102348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0" i="0" u="none" strike="noStrike" baseline="0" dirty="0">
                <a:solidFill>
                  <a:srgbClr val="000000"/>
                </a:solidFill>
              </a:rPr>
              <a:t>Notional diagram of space radiation risk model framework to assess and communicate the increased risks of radiogenic cancers, cardiovascular disease, and late neurogenerative diseases from mission exposures. </a:t>
            </a:r>
            <a:endParaRPr lang="en-US" sz="1000" dirty="0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111E2443-EF48-C890-0802-DF89778EA88A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7B69CD8F-0166-63F4-7B85-F1623AA0888F}"/>
              </a:ext>
            </a:extLst>
          </p:cNvPr>
          <p:cNvSpPr txBox="1"/>
          <p:nvPr/>
        </p:nvSpPr>
        <p:spPr>
          <a:xfrm>
            <a:off x="814812" y="44820"/>
            <a:ext cx="10311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Risk Assessment Model Framework</a:t>
            </a:r>
          </a:p>
        </p:txBody>
      </p:sp>
      <p:sp>
        <p:nvSpPr>
          <p:cNvPr id="10" name="Arrow: Right 9">
            <a:extLst>
              <a:ext uri="{FF2B5EF4-FFF2-40B4-BE49-F238E27FC236}">
                <a16:creationId xmlns:a16="http://schemas.microsoft.com/office/drawing/2014/main" id="{10C705EE-DAD9-7A50-C7F4-CC4F228CD835}"/>
              </a:ext>
            </a:extLst>
          </p:cNvPr>
          <p:cNvSpPr/>
          <p:nvPr/>
        </p:nvSpPr>
        <p:spPr>
          <a:xfrm>
            <a:off x="6855556" y="3951259"/>
            <a:ext cx="2852217" cy="192116"/>
          </a:xfrm>
          <a:prstGeom prst="rightArrow">
            <a:avLst>
              <a:gd name="adj1" fmla="val 50000"/>
              <a:gd name="adj2" fmla="val 80589"/>
            </a:avLst>
          </a:prstGeom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Arrow: Right 11">
            <a:extLst>
              <a:ext uri="{FF2B5EF4-FFF2-40B4-BE49-F238E27FC236}">
                <a16:creationId xmlns:a16="http://schemas.microsoft.com/office/drawing/2014/main" id="{3B6D1588-4533-AEB9-EF96-2417662F3464}"/>
              </a:ext>
            </a:extLst>
          </p:cNvPr>
          <p:cNvSpPr/>
          <p:nvPr/>
        </p:nvSpPr>
        <p:spPr>
          <a:xfrm>
            <a:off x="1946342" y="3866343"/>
            <a:ext cx="1544850" cy="162329"/>
          </a:xfrm>
          <a:prstGeom prst="rightArrow">
            <a:avLst>
              <a:gd name="adj1" fmla="val 50000"/>
              <a:gd name="adj2" fmla="val 80589"/>
            </a:avLst>
          </a:prstGeom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Arrow: Curved Right 13">
            <a:extLst>
              <a:ext uri="{FF2B5EF4-FFF2-40B4-BE49-F238E27FC236}">
                <a16:creationId xmlns:a16="http://schemas.microsoft.com/office/drawing/2014/main" id="{66C1687B-5BC6-878C-2910-1D58A0DF6785}"/>
              </a:ext>
            </a:extLst>
          </p:cNvPr>
          <p:cNvSpPr/>
          <p:nvPr/>
        </p:nvSpPr>
        <p:spPr>
          <a:xfrm>
            <a:off x="3697326" y="5072209"/>
            <a:ext cx="827320" cy="828691"/>
          </a:xfrm>
          <a:prstGeom prst="curvedRightArrow">
            <a:avLst>
              <a:gd name="adj1" fmla="val 11973"/>
              <a:gd name="adj2" fmla="val 28031"/>
              <a:gd name="adj3" fmla="val 25000"/>
            </a:avLst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solidFill>
                <a:schemeClr val="tx1"/>
              </a:solidFill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8DC4BD3C-46D7-4422-A8BA-22DB4F7E05D6}"/>
              </a:ext>
            </a:extLst>
          </p:cNvPr>
          <p:cNvSpPr/>
          <p:nvPr/>
        </p:nvSpPr>
        <p:spPr>
          <a:xfrm>
            <a:off x="3871492" y="2895051"/>
            <a:ext cx="3431178" cy="2525487"/>
          </a:xfrm>
          <a:prstGeom prst="roundRect">
            <a:avLst/>
          </a:prstGeom>
          <a:solidFill>
            <a:schemeClr val="bg1">
              <a:lumMod val="50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D111EF28-8506-5977-6F2F-004925BC4F62}"/>
              </a:ext>
            </a:extLst>
          </p:cNvPr>
          <p:cNvSpPr/>
          <p:nvPr/>
        </p:nvSpPr>
        <p:spPr>
          <a:xfrm>
            <a:off x="3780055" y="2803614"/>
            <a:ext cx="3431178" cy="2525487"/>
          </a:xfrm>
          <a:prstGeom prst="roundRect">
            <a:avLst/>
          </a:prstGeom>
          <a:solidFill>
            <a:schemeClr val="bg1">
              <a:lumMod val="6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Rectangle: Rounded Corners 16">
            <a:extLst>
              <a:ext uri="{FF2B5EF4-FFF2-40B4-BE49-F238E27FC236}">
                <a16:creationId xmlns:a16="http://schemas.microsoft.com/office/drawing/2014/main" id="{7CD996CD-149D-AE86-8003-994036F2901D}"/>
              </a:ext>
            </a:extLst>
          </p:cNvPr>
          <p:cNvSpPr/>
          <p:nvPr/>
        </p:nvSpPr>
        <p:spPr>
          <a:xfrm>
            <a:off x="3688617" y="2712176"/>
            <a:ext cx="3431178" cy="2525487"/>
          </a:xfrm>
          <a:prstGeom prst="roundRect">
            <a:avLst/>
          </a:prstGeom>
          <a:solidFill>
            <a:schemeClr val="bg1">
              <a:lumMod val="7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: Rounded Corners 17">
            <a:extLst>
              <a:ext uri="{FF2B5EF4-FFF2-40B4-BE49-F238E27FC236}">
                <a16:creationId xmlns:a16="http://schemas.microsoft.com/office/drawing/2014/main" id="{D17EC2E8-6FBA-8ED4-D436-A525FA65DD2A}"/>
              </a:ext>
            </a:extLst>
          </p:cNvPr>
          <p:cNvSpPr/>
          <p:nvPr/>
        </p:nvSpPr>
        <p:spPr>
          <a:xfrm>
            <a:off x="3597180" y="2620739"/>
            <a:ext cx="3431178" cy="2525487"/>
          </a:xfrm>
          <a:prstGeom prst="roundRect">
            <a:avLst/>
          </a:prstGeom>
          <a:solidFill>
            <a:schemeClr val="bg1">
              <a:lumMod val="8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Rectangle: Rounded Corners 18">
            <a:extLst>
              <a:ext uri="{FF2B5EF4-FFF2-40B4-BE49-F238E27FC236}">
                <a16:creationId xmlns:a16="http://schemas.microsoft.com/office/drawing/2014/main" id="{4CE28B43-5B58-9226-5AF2-082D87A20894}"/>
              </a:ext>
            </a:extLst>
          </p:cNvPr>
          <p:cNvSpPr/>
          <p:nvPr/>
        </p:nvSpPr>
        <p:spPr>
          <a:xfrm>
            <a:off x="3505744" y="2529303"/>
            <a:ext cx="3431178" cy="2525487"/>
          </a:xfrm>
          <a:prstGeom prst="roundRect">
            <a:avLst/>
          </a:prstGeom>
          <a:solidFill>
            <a:schemeClr val="bg1">
              <a:lumMod val="95000"/>
            </a:schemeClr>
          </a:solid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C10E4411-FE17-8687-967C-02F42569AFA9}"/>
              </a:ext>
            </a:extLst>
          </p:cNvPr>
          <p:cNvSpPr/>
          <p:nvPr/>
        </p:nvSpPr>
        <p:spPr>
          <a:xfrm>
            <a:off x="589749" y="3534478"/>
            <a:ext cx="1763467" cy="833562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Unexposed background population data</a:t>
            </a:r>
          </a:p>
        </p:txBody>
      </p:sp>
      <p:sp>
        <p:nvSpPr>
          <p:cNvPr id="21" name="Rectangle 20">
            <a:extLst>
              <a:ext uri="{FF2B5EF4-FFF2-40B4-BE49-F238E27FC236}">
                <a16:creationId xmlns:a16="http://schemas.microsoft.com/office/drawing/2014/main" id="{3BFF6DA1-F489-B1F6-C0E9-AE40733D7D64}"/>
              </a:ext>
            </a:extLst>
          </p:cNvPr>
          <p:cNvSpPr/>
          <p:nvPr/>
        </p:nvSpPr>
        <p:spPr>
          <a:xfrm>
            <a:off x="4117524" y="2795189"/>
            <a:ext cx="2198912" cy="1071155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Epidemiological data from terrestrial radiation exposure</a:t>
            </a:r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52C32A96-04A0-966F-8F12-49B41BD41778}"/>
              </a:ext>
            </a:extLst>
          </p:cNvPr>
          <p:cNvSpPr/>
          <p:nvPr/>
        </p:nvSpPr>
        <p:spPr>
          <a:xfrm>
            <a:off x="3780054" y="4016975"/>
            <a:ext cx="1371600" cy="762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Radiation quality factor</a:t>
            </a:r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63203F76-A282-758C-B54C-DA4254FB9E81}"/>
              </a:ext>
            </a:extLst>
          </p:cNvPr>
          <p:cNvSpPr/>
          <p:nvPr/>
        </p:nvSpPr>
        <p:spPr>
          <a:xfrm>
            <a:off x="5277940" y="4012213"/>
            <a:ext cx="1371600" cy="762001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Dose-rate factor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8DAF5D01-7E75-ED17-D2F3-C02F3DAAD5CF}"/>
              </a:ext>
            </a:extLst>
          </p:cNvPr>
          <p:cNvSpPr txBox="1"/>
          <p:nvPr/>
        </p:nvSpPr>
        <p:spPr>
          <a:xfrm>
            <a:off x="4263388" y="5420538"/>
            <a:ext cx="2673532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Ensemble of models including NSCR</a:t>
            </a: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6F86F056-C719-019A-A5BC-49813996F2FE}"/>
              </a:ext>
            </a:extLst>
          </p:cNvPr>
          <p:cNvSpPr/>
          <p:nvPr/>
        </p:nvSpPr>
        <p:spPr>
          <a:xfrm>
            <a:off x="9748837" y="3643616"/>
            <a:ext cx="1752451" cy="825679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Risk communication</a:t>
            </a:r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DB43645C-4F0B-C30D-AB49-29E9E27B591B}"/>
              </a:ext>
            </a:extLst>
          </p:cNvPr>
          <p:cNvSpPr/>
          <p:nvPr/>
        </p:nvSpPr>
        <p:spPr>
          <a:xfrm>
            <a:off x="7713932" y="3196453"/>
            <a:ext cx="1143184" cy="7862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6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Multiple stressors</a:t>
            </a:r>
          </a:p>
        </p:txBody>
      </p:sp>
      <p:sp>
        <p:nvSpPr>
          <p:cNvPr id="33" name="Rectangle 32">
            <a:extLst>
              <a:ext uri="{FF2B5EF4-FFF2-40B4-BE49-F238E27FC236}">
                <a16:creationId xmlns:a16="http://schemas.microsoft.com/office/drawing/2014/main" id="{95409327-C187-9926-08F3-C16FE1D4CFD8}"/>
              </a:ext>
            </a:extLst>
          </p:cNvPr>
          <p:cNvSpPr/>
          <p:nvPr/>
        </p:nvSpPr>
        <p:spPr>
          <a:xfrm>
            <a:off x="2253757" y="1309139"/>
            <a:ext cx="1407545" cy="685801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Countermeasure modifications</a:t>
            </a: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Slide Number Placeholder 1">
            <a:extLst>
              <a:ext uri="{FF2B5EF4-FFF2-40B4-BE49-F238E27FC236}">
                <a16:creationId xmlns:a16="http://schemas.microsoft.com/office/drawing/2014/main" id="{EEB325B1-52B7-0E7B-BF07-9490DF7E7C9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5</a:t>
            </a:fld>
            <a:endParaRPr lang="en-US" dirty="0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5607A0B9-679F-7208-2F0D-6DB753589BD7}"/>
              </a:ext>
            </a:extLst>
          </p:cNvPr>
          <p:cNvSpPr txBox="1"/>
          <p:nvPr/>
        </p:nvSpPr>
        <p:spPr>
          <a:xfrm>
            <a:off x="0" y="6621481"/>
            <a:ext cx="77147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NSCR – NASA Space Cancer Risk Model</a:t>
            </a:r>
          </a:p>
        </p:txBody>
      </p:sp>
      <p:sp>
        <p:nvSpPr>
          <p:cNvPr id="39" name="Rectangle 38">
            <a:extLst>
              <a:ext uri="{FF2B5EF4-FFF2-40B4-BE49-F238E27FC236}">
                <a16:creationId xmlns:a16="http://schemas.microsoft.com/office/drawing/2014/main" id="{85C14E6F-BB93-46F3-431C-2B088110DD58}"/>
              </a:ext>
            </a:extLst>
          </p:cNvPr>
          <p:cNvSpPr/>
          <p:nvPr/>
        </p:nvSpPr>
        <p:spPr>
          <a:xfrm>
            <a:off x="589749" y="1315354"/>
            <a:ext cx="1174224" cy="685801"/>
          </a:xfrm>
          <a:prstGeom prst="rect">
            <a:avLst/>
          </a:prstGeom>
          <a:solidFill>
            <a:schemeClr val="bg1">
              <a:lumMod val="50000"/>
            </a:schemeClr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1399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Personalized risk factors</a:t>
            </a:r>
            <a:endParaRPr lang="en-US" sz="12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40" name="Straight Arrow Connector 39">
            <a:extLst>
              <a:ext uri="{FF2B5EF4-FFF2-40B4-BE49-F238E27FC236}">
                <a16:creationId xmlns:a16="http://schemas.microsoft.com/office/drawing/2014/main" id="{CE3DCE60-CF8F-9103-2FE0-09FC707989E7}"/>
              </a:ext>
            </a:extLst>
          </p:cNvPr>
          <p:cNvCxnSpPr>
            <a:cxnSpLocks/>
            <a:stCxn id="39" idx="2"/>
          </p:cNvCxnSpPr>
          <p:nvPr/>
        </p:nvCxnSpPr>
        <p:spPr>
          <a:xfrm>
            <a:off x="1176861" y="2001155"/>
            <a:ext cx="0" cy="1499369"/>
          </a:xfrm>
          <a:prstGeom prst="straightConnector1">
            <a:avLst/>
          </a:prstGeom>
          <a:ln w="25400">
            <a:solidFill>
              <a:schemeClr val="tx1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4" name="Straight Arrow Connector 43">
            <a:extLst>
              <a:ext uri="{FF2B5EF4-FFF2-40B4-BE49-F238E27FC236}">
                <a16:creationId xmlns:a16="http://schemas.microsoft.com/office/drawing/2014/main" id="{50F371F8-8E11-98D1-541E-2C3F219B2FF9}"/>
              </a:ext>
            </a:extLst>
          </p:cNvPr>
          <p:cNvCxnSpPr>
            <a:cxnSpLocks/>
            <a:stCxn id="33" idx="2"/>
          </p:cNvCxnSpPr>
          <p:nvPr/>
        </p:nvCxnSpPr>
        <p:spPr>
          <a:xfrm>
            <a:off x="2957530" y="1994940"/>
            <a:ext cx="653677" cy="636622"/>
          </a:xfrm>
          <a:prstGeom prst="straightConnector1">
            <a:avLst/>
          </a:prstGeom>
          <a:ln w="25400">
            <a:solidFill>
              <a:schemeClr val="tx1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7" name="Straight Arrow Connector 46">
            <a:extLst>
              <a:ext uri="{FF2B5EF4-FFF2-40B4-BE49-F238E27FC236}">
                <a16:creationId xmlns:a16="http://schemas.microsoft.com/office/drawing/2014/main" id="{0BC87092-0F18-45BF-A32C-26CACF5C4B29}"/>
              </a:ext>
            </a:extLst>
          </p:cNvPr>
          <p:cNvCxnSpPr>
            <a:cxnSpLocks/>
            <a:stCxn id="33" idx="2"/>
          </p:cNvCxnSpPr>
          <p:nvPr/>
        </p:nvCxnSpPr>
        <p:spPr>
          <a:xfrm flipH="1">
            <a:off x="2359163" y="1994940"/>
            <a:ext cx="598367" cy="1505584"/>
          </a:xfrm>
          <a:prstGeom prst="straightConnector1">
            <a:avLst/>
          </a:prstGeom>
          <a:ln w="25400">
            <a:solidFill>
              <a:schemeClr val="tx1"/>
            </a:solidFill>
            <a:prstDash val="sysDot"/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2" name="Rectangle 51">
            <a:extLst>
              <a:ext uri="{FF2B5EF4-FFF2-40B4-BE49-F238E27FC236}">
                <a16:creationId xmlns:a16="http://schemas.microsoft.com/office/drawing/2014/main" id="{36A5EF7D-51F9-A5DE-BF8C-B92950730F7B}"/>
              </a:ext>
            </a:extLst>
          </p:cNvPr>
          <p:cNvSpPr/>
          <p:nvPr/>
        </p:nvSpPr>
        <p:spPr>
          <a:xfrm>
            <a:off x="9957878" y="2025582"/>
            <a:ext cx="1728640" cy="786238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PEL Evaluation</a:t>
            </a:r>
          </a:p>
        </p:txBody>
      </p:sp>
      <p:sp>
        <p:nvSpPr>
          <p:cNvPr id="53" name="Arrow: Right 52">
            <a:extLst>
              <a:ext uri="{FF2B5EF4-FFF2-40B4-BE49-F238E27FC236}">
                <a16:creationId xmlns:a16="http://schemas.microsoft.com/office/drawing/2014/main" id="{126AAADD-0CDD-EE14-0A95-69C347A55DEB}"/>
              </a:ext>
            </a:extLst>
          </p:cNvPr>
          <p:cNvSpPr/>
          <p:nvPr/>
        </p:nvSpPr>
        <p:spPr>
          <a:xfrm rot="18067579">
            <a:off x="8857180" y="3339111"/>
            <a:ext cx="1427962" cy="179776"/>
          </a:xfrm>
          <a:prstGeom prst="rightArrow">
            <a:avLst>
              <a:gd name="adj1" fmla="val 50000"/>
              <a:gd name="adj2" fmla="val 80589"/>
            </a:avLst>
          </a:prstGeom>
          <a:ln w="28575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3983355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7C65E307-733F-290E-45B1-9DDED392B916}"/>
              </a:ext>
            </a:extLst>
          </p:cNvPr>
          <p:cNvSpPr txBox="1"/>
          <p:nvPr/>
        </p:nvSpPr>
        <p:spPr>
          <a:xfrm>
            <a:off x="148632" y="932361"/>
            <a:ext cx="9968265" cy="113877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i="0" u="none" strike="noStrike" baseline="0" dirty="0">
                <a:solidFill>
                  <a:srgbClr val="000000"/>
                </a:solidFill>
              </a:rPr>
              <a:t>Develop methodologies to quantify impact of medical countermeasures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i="0" u="none" strike="noStrike" baseline="0" dirty="0">
                <a:solidFill>
                  <a:srgbClr val="000000"/>
                </a:solidFill>
              </a:rPr>
              <a:t>Support agency goals of space radiation risk mitigation</a:t>
            </a:r>
            <a:endParaRPr lang="en-US" sz="2200" b="1" dirty="0">
              <a:effectLst/>
              <a:ea typeface="Verdana" panose="020B0604030504040204" pitchFamily="34" charset="0"/>
              <a:cs typeface="Times New Roman" panose="02020603050405020304" pitchFamily="18" charset="0"/>
            </a:endParaRPr>
          </a:p>
          <a:p>
            <a:pPr marL="742950" lvl="1" indent="-285750">
              <a:buFont typeface="Arial" panose="020B0604020202020204" pitchFamily="34" charset="0"/>
              <a:buChar char="•"/>
            </a:pPr>
            <a:endParaRPr lang="en-US" sz="1400" dirty="0">
              <a:effectLst/>
              <a:ea typeface="MS Mincho" panose="02020609040205080304" pitchFamily="49" charset="-128"/>
              <a:cs typeface="Arial" panose="020B0604020202020204" pitchFamily="34" charset="0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BEEBB0E3-09E6-AE5B-93A1-7D565C817A6D}"/>
              </a:ext>
            </a:extLst>
          </p:cNvPr>
          <p:cNvSpPr txBox="1"/>
          <p:nvPr/>
        </p:nvSpPr>
        <p:spPr>
          <a:xfrm>
            <a:off x="58368" y="6091151"/>
            <a:ext cx="1136190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indent="-304800">
              <a:spcAft>
                <a:spcPts val="600"/>
              </a:spcAft>
            </a:pPr>
            <a:r>
              <a:rPr lang="en-US" sz="1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Recent Publications:</a:t>
            </a:r>
          </a:p>
          <a:p>
            <a:pPr marL="0" marR="0" indent="-304800" algn="l">
              <a:spcBef>
                <a:spcPts val="0"/>
              </a:spcBef>
              <a:spcAft>
                <a:spcPts val="600"/>
              </a:spcAft>
            </a:pP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Werneth, Slaba, Huff, Patel, Simonsen, Medical Countermeasure Requirements to Meet NASA’s Space Radiation Permissible Exposure Limits for a Mars Mission Scenario. </a:t>
            </a:r>
            <a:r>
              <a:rPr lang="en-US" sz="1000" i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Health Physics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123, 116 (August 2022)</a:t>
            </a:r>
          </a:p>
          <a:p>
            <a:pPr marL="0" marR="0" indent="-304800" algn="l">
              <a:spcBef>
                <a:spcPts val="0"/>
              </a:spcBef>
              <a:spcAft>
                <a:spcPts val="0"/>
              </a:spcAft>
            </a:pP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Werneth, Slaba, Blattnig, Huff, Norman, A Methodology for Investigating the Impact of Medical Countermeasures on the Risk of Exposure Induced Death. </a:t>
            </a:r>
            <a:r>
              <a:rPr lang="en-US" sz="1000" i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Life Sci Space Res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25, 72 (May 2020)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E66DD6F6-C299-FF4C-8050-AC2D9DC9529E}"/>
              </a:ext>
            </a:extLst>
          </p:cNvPr>
          <p:cNvSpPr txBox="1"/>
          <p:nvPr/>
        </p:nvSpPr>
        <p:spPr>
          <a:xfrm>
            <a:off x="102007" y="2607652"/>
            <a:ext cx="7079840" cy="256993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600" dirty="0">
                <a:ea typeface="Verdana" panose="020B0604030504040204" pitchFamily="34" charset="0"/>
              </a:rPr>
              <a:t>Initial demonstration considering aspirin* or warfarin*</a:t>
            </a:r>
          </a:p>
          <a:p>
            <a:pPr marL="285750" indent="-285750"/>
            <a:r>
              <a:rPr lang="en-US" sz="1600" dirty="0">
                <a:ea typeface="Verdana" panose="020B0604030504040204" pitchFamily="34" charset="0"/>
              </a:rPr>
              <a:t>	 </a:t>
            </a:r>
            <a:r>
              <a:rPr lang="en-US" sz="1200" i="1" dirty="0">
                <a:ea typeface="Verdana" panose="020B0604030504040204" pitchFamily="34" charset="0"/>
              </a:rPr>
              <a:t>* Proof of Concept Study - Does not reflect endorsement of these drugs for use in spaceflight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ea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Verdana" panose="020B0604030504040204" pitchFamily="34" charset="0"/>
              </a:rPr>
              <a:t>Additional sensitivity study performed to scope MCM requirements needed to reach PELs for Mars missions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600" dirty="0">
              <a:ea typeface="Verdana" panose="020B0604030504040204" pitchFamily="34" charset="0"/>
            </a:endParaRP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Verdana" panose="020B0604030504040204" pitchFamily="34" charset="0"/>
              </a:rPr>
              <a:t>It is unlikely these types of MCM will allow PELs to be met for Mars missions 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a typeface="Verdana" panose="020B0604030504040204" pitchFamily="34" charset="0"/>
              </a:rPr>
              <a:t>Need to consider if MCM benefits outweigh possible health detriments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200" dirty="0">
                <a:ea typeface="Verdana" panose="020B0604030504040204" pitchFamily="34" charset="0"/>
              </a:rPr>
              <a:t>MCM should be considered as part of holistic approach to risk reduction</a:t>
            </a:r>
          </a:p>
        </p:txBody>
      </p:sp>
      <p:grpSp>
        <p:nvGrpSpPr>
          <p:cNvPr id="13" name="Group 12">
            <a:extLst>
              <a:ext uri="{FF2B5EF4-FFF2-40B4-BE49-F238E27FC236}">
                <a16:creationId xmlns:a16="http://schemas.microsoft.com/office/drawing/2014/main" id="{4AC34F72-92C6-E32C-CD79-350A814A8A58}"/>
              </a:ext>
            </a:extLst>
          </p:cNvPr>
          <p:cNvGrpSpPr>
            <a:grpSpLocks noChangeAspect="1"/>
          </p:cNvGrpSpPr>
          <p:nvPr/>
        </p:nvGrpSpPr>
        <p:grpSpPr>
          <a:xfrm>
            <a:off x="7145247" y="2634024"/>
            <a:ext cx="4898118" cy="2961833"/>
            <a:chOff x="110072" y="2427670"/>
            <a:chExt cx="4526055" cy="2736851"/>
          </a:xfrm>
        </p:grpSpPr>
        <p:pic>
          <p:nvPicPr>
            <p:cNvPr id="4" name="Picture 3" descr="Chart&#10;&#10;Description automatically generated">
              <a:extLst>
                <a:ext uri="{FF2B5EF4-FFF2-40B4-BE49-F238E27FC236}">
                  <a16:creationId xmlns:a16="http://schemas.microsoft.com/office/drawing/2014/main" id="{CEEF177E-068F-40AF-9BD1-6CA90E581FE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110072" y="2427670"/>
              <a:ext cx="3588695" cy="2691521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799E699A-2FBE-8F79-1F77-EA59C625D4DC}"/>
                </a:ext>
              </a:extLst>
            </p:cNvPr>
            <p:cNvSpPr txBox="1"/>
            <p:nvPr/>
          </p:nvSpPr>
          <p:spPr>
            <a:xfrm>
              <a:off x="3467994" y="4481966"/>
              <a:ext cx="1168133" cy="68255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US" sz="1400" dirty="0">
                  <a:solidFill>
                    <a:srgbClr val="FF0000"/>
                  </a:solidFill>
                  <a:latin typeface="Verdana" panose="020B0604030504040204" pitchFamily="34" charset="0"/>
                  <a:ea typeface="Verdana" panose="020B0604030504040204" pitchFamily="34" charset="0"/>
                </a:rPr>
                <a:t>Updated just after publication</a:t>
              </a:r>
            </a:p>
          </p:txBody>
        </p:sp>
        <p:sp>
          <p:nvSpPr>
            <p:cNvPr id="9" name="Rectangle: Rounded Corners 8">
              <a:extLst>
                <a:ext uri="{FF2B5EF4-FFF2-40B4-BE49-F238E27FC236}">
                  <a16:creationId xmlns:a16="http://schemas.microsoft.com/office/drawing/2014/main" id="{825868DF-065A-3445-41B6-E05393FA64EB}"/>
                </a:ext>
              </a:extLst>
            </p:cNvPr>
            <p:cNvSpPr/>
            <p:nvPr/>
          </p:nvSpPr>
          <p:spPr>
            <a:xfrm>
              <a:off x="3405499" y="3593231"/>
              <a:ext cx="905177" cy="575385"/>
            </a:xfrm>
            <a:prstGeom prst="roundRect">
              <a:avLst/>
            </a:prstGeom>
            <a:solidFill>
              <a:srgbClr val="FF0000"/>
            </a:solidFill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r>
                <a:rPr lang="en-US" sz="900" b="1" dirty="0">
                  <a:latin typeface="Verdana" panose="020B0604030504040204" pitchFamily="34" charset="0"/>
                  <a:ea typeface="Verdana" panose="020B0604030504040204" pitchFamily="34" charset="0"/>
                </a:rPr>
                <a:t>NASA STD-3001 PEL</a:t>
              </a:r>
            </a:p>
          </p:txBody>
        </p:sp>
        <p:cxnSp>
          <p:nvCxnSpPr>
            <p:cNvPr id="10" name="Straight Arrow Connector 9">
              <a:extLst>
                <a:ext uri="{FF2B5EF4-FFF2-40B4-BE49-F238E27FC236}">
                  <a16:creationId xmlns:a16="http://schemas.microsoft.com/office/drawing/2014/main" id="{49C50B05-437A-416D-4C91-8D2D8E9C9CDF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3869443" y="4213129"/>
              <a:ext cx="0" cy="268837"/>
            </a:xfrm>
            <a:prstGeom prst="straightConnector1">
              <a:avLst/>
            </a:prstGeom>
            <a:ln>
              <a:tailEnd type="triangle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pic>
        <p:nvPicPr>
          <p:cNvPr id="2" name="Picture 1">
            <a:extLst>
              <a:ext uri="{FF2B5EF4-FFF2-40B4-BE49-F238E27FC236}">
                <a16:creationId xmlns:a16="http://schemas.microsoft.com/office/drawing/2014/main" id="{3FDA2384-2643-5CC4-B495-7EC26398EEE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978493" y="897048"/>
            <a:ext cx="1113780" cy="1371600"/>
          </a:xfrm>
          <a:prstGeom prst="rect">
            <a:avLst/>
          </a:prstGeom>
        </p:spPr>
      </p:pic>
      <p:pic>
        <p:nvPicPr>
          <p:cNvPr id="14" name="Picture 13">
            <a:extLst>
              <a:ext uri="{FF2B5EF4-FFF2-40B4-BE49-F238E27FC236}">
                <a16:creationId xmlns:a16="http://schemas.microsoft.com/office/drawing/2014/main" id="{CE7EFB51-9C47-C8D7-A398-FE3D7B8844DB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16" name="Slide Number Placeholder 15">
            <a:extLst>
              <a:ext uri="{FF2B5EF4-FFF2-40B4-BE49-F238E27FC236}">
                <a16:creationId xmlns:a16="http://schemas.microsoft.com/office/drawing/2014/main" id="{6FF82780-D259-5345-5F49-9C6909DE8F9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6</a:t>
            </a:fld>
            <a:endParaRPr lang="en-US"/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F6CC86B9-530E-CFD7-14A4-F06DDA095628}"/>
              </a:ext>
            </a:extLst>
          </p:cNvPr>
          <p:cNvSpPr txBox="1"/>
          <p:nvPr/>
        </p:nvSpPr>
        <p:spPr>
          <a:xfrm>
            <a:off x="814812" y="64008"/>
            <a:ext cx="10311897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800" b="1" dirty="0">
                <a:solidFill>
                  <a:schemeClr val="bg1"/>
                </a:solidFill>
                <a:latin typeface="+mj-lt"/>
              </a:rPr>
              <a:t>Quantitative Evaluation of Medical Countermeasures</a:t>
            </a:r>
          </a:p>
        </p:txBody>
      </p:sp>
    </p:spTree>
    <p:extLst>
      <p:ext uri="{BB962C8B-B14F-4D97-AF65-F5344CB8AC3E}">
        <p14:creationId xmlns:p14="http://schemas.microsoft.com/office/powerpoint/2010/main" val="958844089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Box 3">
            <a:extLst>
              <a:ext uri="{FF2B5EF4-FFF2-40B4-BE49-F238E27FC236}">
                <a16:creationId xmlns:a16="http://schemas.microsoft.com/office/drawing/2014/main" id="{B50A6B0A-1C95-79E8-23EB-630578F9EA6A}"/>
              </a:ext>
            </a:extLst>
          </p:cNvPr>
          <p:cNvSpPr txBox="1"/>
          <p:nvPr/>
        </p:nvSpPr>
        <p:spPr>
          <a:xfrm>
            <a:off x="29643" y="5844485"/>
            <a:ext cx="3608117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fontAlgn="base"/>
            <a:r>
              <a:rPr lang="en-U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Werneth, Patel, Thompson, Blattnig, Huff, Considering Clonal Hematopoiesis of Indeterminate Potential in Space Radiation Risk Analysis for Hematologic Cancers and Cardiovascular Disease.” </a:t>
            </a:r>
            <a:r>
              <a:rPr lang="en-US" sz="1000" i="1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Communications Medicine,</a:t>
            </a:r>
            <a:r>
              <a:rPr lang="en-US" sz="1000" dirty="0"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 In press (2024)</a:t>
            </a:r>
            <a:endParaRPr lang="en-US" sz="1000" dirty="0"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F4C16429-1E8A-5597-B864-2D0DC3384913}"/>
              </a:ext>
            </a:extLst>
          </p:cNvPr>
          <p:cNvGrpSpPr>
            <a:grpSpLocks noChangeAspect="1"/>
          </p:cNvGrpSpPr>
          <p:nvPr/>
        </p:nvGrpSpPr>
        <p:grpSpPr>
          <a:xfrm>
            <a:off x="148632" y="2718114"/>
            <a:ext cx="2270718" cy="3147579"/>
            <a:chOff x="2713990" y="38736"/>
            <a:chExt cx="2954655" cy="4937125"/>
          </a:xfrm>
        </p:grpSpPr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43C875FD-D508-382F-813B-E41802C882F5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 bwMode="auto">
            <a:xfrm>
              <a:off x="2743200" y="38736"/>
              <a:ext cx="2925445" cy="2193925"/>
            </a:xfrm>
            <a:prstGeom prst="rect">
              <a:avLst/>
            </a:prstGeom>
            <a:noFill/>
            <a:ln>
              <a:noFill/>
            </a:ln>
          </p:spPr>
        </p:pic>
        <p:pic>
          <p:nvPicPr>
            <p:cNvPr id="10" name="Picture 9">
              <a:extLst>
                <a:ext uri="{FF2B5EF4-FFF2-40B4-BE49-F238E27FC236}">
                  <a16:creationId xmlns:a16="http://schemas.microsoft.com/office/drawing/2014/main" id="{98EBDC9E-C9FC-A758-44FE-DE9C90E66857}"/>
                </a:ext>
              </a:extLst>
            </p:cNvPr>
            <p:cNvPicPr>
              <a:picLocks noChangeAspect="1"/>
            </p:cNvPicPr>
            <p:nvPr/>
          </p:nvPicPr>
          <p:blipFill>
            <a:blip r:embed="rId4" cstate="print"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/>
          </p:blipFill>
          <p:spPr>
            <a:xfrm>
              <a:off x="2713990" y="2232661"/>
              <a:ext cx="2743200" cy="2743200"/>
            </a:xfrm>
            <a:prstGeom prst="rect">
              <a:avLst/>
            </a:prstGeom>
          </p:spPr>
        </p:pic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5362E859-1C16-2BB5-60F4-8764F4E314FE}"/>
                </a:ext>
              </a:extLst>
            </p:cNvPr>
            <p:cNvSpPr/>
            <p:nvPr/>
          </p:nvSpPr>
          <p:spPr>
            <a:xfrm>
              <a:off x="5102226" y="414973"/>
              <a:ext cx="133350" cy="184150"/>
            </a:xfrm>
            <a:prstGeom prst="rect">
              <a:avLst/>
            </a:prstGeom>
            <a:solidFill>
              <a:schemeClr val="bg1"/>
            </a:solidFill>
            <a:ln>
              <a:solidFill>
                <a:schemeClr val="bg1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endParaRPr lang="en-US"/>
            </a:p>
          </p:txBody>
        </p:sp>
      </p:grpSp>
      <p:sp>
        <p:nvSpPr>
          <p:cNvPr id="19" name="TextBox 18">
            <a:extLst>
              <a:ext uri="{FF2B5EF4-FFF2-40B4-BE49-F238E27FC236}">
                <a16:creationId xmlns:a16="http://schemas.microsoft.com/office/drawing/2014/main" id="{7F11780C-868D-2114-74A7-7A4C1C92F1A6}"/>
              </a:ext>
            </a:extLst>
          </p:cNvPr>
          <p:cNvSpPr txBox="1"/>
          <p:nvPr/>
        </p:nvSpPr>
        <p:spPr>
          <a:xfrm>
            <a:off x="99727" y="992307"/>
            <a:ext cx="10731280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rtl="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</a:rPr>
              <a:t>Develop methodologies to incorporate and evaluate personalized risk factors </a:t>
            </a:r>
          </a:p>
          <a:p>
            <a:pPr marL="285750" indent="-285750" rtl="0" fontAlgn="base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solidFill>
                  <a:srgbClr val="000000"/>
                </a:solidFill>
              </a:rPr>
              <a:t>Consideration of clinical tools along with modifiable and non-modifiable risk factors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2100FC05-ECFC-8F0D-257C-2EA031E0634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23" name="Slide Number Placeholder 22">
            <a:extLst>
              <a:ext uri="{FF2B5EF4-FFF2-40B4-BE49-F238E27FC236}">
                <a16:creationId xmlns:a16="http://schemas.microsoft.com/office/drawing/2014/main" id="{F9C3B67A-7630-D22D-558B-DA782F103C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7</a:t>
            </a:fld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690605AA-ABD4-7522-E6E5-9240BBB13AA3}"/>
              </a:ext>
            </a:extLst>
          </p:cNvPr>
          <p:cNvSpPr txBox="1"/>
          <p:nvPr/>
        </p:nvSpPr>
        <p:spPr>
          <a:xfrm>
            <a:off x="814812" y="44820"/>
            <a:ext cx="10311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Toward Personalized Risk Models</a:t>
            </a:r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9F1012E5-096C-221E-E664-B495FD94F66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824790" y="5300012"/>
            <a:ext cx="1113780" cy="1371600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D3D63DDB-9DA2-5B58-3CD4-11E6BA5E0534}"/>
              </a:ext>
            </a:extLst>
          </p:cNvPr>
          <p:cNvSpPr txBox="1"/>
          <p:nvPr/>
        </p:nvSpPr>
        <p:spPr>
          <a:xfrm>
            <a:off x="2325375" y="2713706"/>
            <a:ext cx="3608117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28600" indent="-228600" rtl="0" fontAlgn="base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400" i="0" dirty="0">
                <a:solidFill>
                  <a:srgbClr val="000000"/>
                </a:solidFill>
                <a:effectLst/>
              </a:rPr>
              <a:t>Common age-related blood condition in older individuals </a:t>
            </a:r>
            <a:endParaRPr lang="en-US" sz="1400" dirty="0">
              <a:solidFill>
                <a:srgbClr val="000000"/>
              </a:solidFill>
            </a:endParaRPr>
          </a:p>
          <a:p>
            <a:pPr marL="228600" indent="-2286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L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arge increase in the total lifetime REID for CHIP carriers compared to average US population</a:t>
            </a:r>
            <a:endParaRPr lang="en-US" sz="1400" dirty="0">
              <a:solidFill>
                <a:srgbClr val="000000"/>
              </a:solidFill>
              <a:ea typeface="Calibri" panose="020F0502020204030204" pitchFamily="34" charset="0"/>
            </a:endParaRPr>
          </a:p>
          <a:p>
            <a:pPr marL="228600" indent="-22860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I</a:t>
            </a:r>
            <a:r>
              <a:rPr lang="en-US" sz="1400" b="1" dirty="0">
                <a:ea typeface="Tahoma" panose="020B0604030504040204" pitchFamily="34" charset="0"/>
                <a:cs typeface="Tahoma" panose="020B0604030504040204" pitchFamily="34" charset="0"/>
              </a:rPr>
              <a:t>dentifying individuals with higher risk profiles provides opportunities for tailored interventions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E0795411-3DF9-948D-BEBF-1756321B6C9B}"/>
              </a:ext>
            </a:extLst>
          </p:cNvPr>
          <p:cNvSpPr txBox="1"/>
          <p:nvPr/>
        </p:nvSpPr>
        <p:spPr>
          <a:xfrm>
            <a:off x="1" y="2008313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Aft>
                <a:spcPts val="600"/>
              </a:spcAft>
            </a:pPr>
            <a:r>
              <a:rPr lang="en-US" b="1" u="sng" dirty="0">
                <a:solidFill>
                  <a:srgbClr val="000000"/>
                </a:solidFill>
              </a:rPr>
              <a:t>Clonal Hematopoiesis of Indeterminate Potential (CHIP)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6E0EF4EC-E839-41A1-0426-4B470DC6985A}"/>
              </a:ext>
            </a:extLst>
          </p:cNvPr>
          <p:cNvSpPr txBox="1"/>
          <p:nvPr/>
        </p:nvSpPr>
        <p:spPr>
          <a:xfrm>
            <a:off x="10392746" y="5264937"/>
            <a:ext cx="19877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u="sng" dirty="0">
                <a:latin typeface="Gill Sans MT" panose="020B0502020104020203" pitchFamily="34" charset="0"/>
                <a:ea typeface="Verdana" panose="020B0604030504040204" pitchFamily="34" charset="0"/>
              </a:rPr>
              <a:t>161947</a:t>
            </a:r>
            <a:r>
              <a:rPr lang="en-US" sz="900" dirty="0">
                <a:latin typeface="Gill Sans MT" panose="020B0502020104020203" pitchFamily="34" charset="0"/>
                <a:ea typeface="Verdana" panose="020B0604030504040204" pitchFamily="34" charset="0"/>
              </a:rPr>
              <a:t> - </a:t>
            </a:r>
            <a:r>
              <a:rPr lang="en-US" sz="9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INTEGRATION OF THE CARDIOVASCULAR RISK MODEL ASTRO-CHARM IN THE NASA RADIATION RISK MODEL</a:t>
            </a:r>
            <a:r>
              <a:rPr lang="en-US" sz="900" u="sng" dirty="0">
                <a:latin typeface="Gill Sans MT" panose="020B0502020104020203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en-US" sz="9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Wednesday February 14</a:t>
            </a:r>
          </a:p>
          <a:p>
            <a:r>
              <a:rPr lang="en-US" sz="900" dirty="0">
                <a:latin typeface="Gill Sans MT" panose="020B0502020104020203" pitchFamily="34" charset="0"/>
                <a:ea typeface="Verdana" panose="020B0604030504040204" pitchFamily="34" charset="0"/>
              </a:rPr>
              <a:t>Exhibit Hall A </a:t>
            </a:r>
            <a:r>
              <a:rPr lang="en-US" sz="9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2:45 PM </a:t>
            </a:r>
            <a:endParaRPr lang="en-US" sz="900" dirty="0">
              <a:latin typeface="Gill Sans MT" panose="020B0502020104020203" pitchFamily="34" charset="0"/>
              <a:ea typeface="Verdana" panose="020B0604030504040204" pitchFamily="34" charset="0"/>
            </a:endParaRPr>
          </a:p>
          <a:p>
            <a:r>
              <a:rPr lang="en-US" sz="900" dirty="0">
                <a:latin typeface="Gill Sans MT" panose="020B0502020104020203" pitchFamily="34" charset="0"/>
                <a:ea typeface="Verdana" panose="020B0604030504040204" pitchFamily="34" charset="0"/>
              </a:rPr>
              <a:t>Poster Session B</a:t>
            </a:r>
          </a:p>
        </p:txBody>
      </p:sp>
      <p:pic>
        <p:nvPicPr>
          <p:cNvPr id="13" name="Picture 12">
            <a:extLst>
              <a:ext uri="{FF2B5EF4-FFF2-40B4-BE49-F238E27FC236}">
                <a16:creationId xmlns:a16="http://schemas.microsoft.com/office/drawing/2014/main" id="{256BF9EE-0C78-301A-93FA-BAE1E54E7674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78966" y="5118774"/>
            <a:ext cx="1113780" cy="1371600"/>
          </a:xfrm>
          <a:prstGeom prst="rect">
            <a:avLst/>
          </a:prstGeom>
        </p:spPr>
      </p:pic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06D39256-52F1-359D-994E-AA8E566494C9}"/>
              </a:ext>
            </a:extLst>
          </p:cNvPr>
          <p:cNvCxnSpPr>
            <a:cxnSpLocks/>
          </p:cNvCxnSpPr>
          <p:nvPr/>
        </p:nvCxnSpPr>
        <p:spPr>
          <a:xfrm>
            <a:off x="6096000" y="2377645"/>
            <a:ext cx="0" cy="448035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0" name="Picture 19">
            <a:extLst>
              <a:ext uri="{FF2B5EF4-FFF2-40B4-BE49-F238E27FC236}">
                <a16:creationId xmlns:a16="http://schemas.microsoft.com/office/drawing/2014/main" id="{45314700-9021-B968-8285-8A50AB46F51A}"/>
              </a:ext>
            </a:extLst>
          </p:cNvPr>
          <p:cNvPicPr/>
          <p:nvPr/>
        </p:nvPicPr>
        <p:blipFill rotWithShape="1">
          <a:blip r:embed="rId8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9615" r="1569"/>
          <a:stretch/>
        </p:blipFill>
        <p:spPr bwMode="auto">
          <a:xfrm>
            <a:off x="6235412" y="5039730"/>
            <a:ext cx="2837812" cy="1588369"/>
          </a:xfrm>
          <a:prstGeom prst="rect">
            <a:avLst/>
          </a:prstGeom>
          <a:ln>
            <a:noFill/>
          </a:ln>
          <a:extLst>
            <a:ext uri="{53640926-AAD7-44D8-BBD7-CCE9431645EC}">
              <a14:shadowObscured xmlns:a14="http://schemas.microsoft.com/office/drawing/2010/main"/>
            </a:ext>
          </a:extLst>
        </p:spPr>
      </p:pic>
      <p:sp>
        <p:nvSpPr>
          <p:cNvPr id="21" name="TextBox 20">
            <a:extLst>
              <a:ext uri="{FF2B5EF4-FFF2-40B4-BE49-F238E27FC236}">
                <a16:creationId xmlns:a16="http://schemas.microsoft.com/office/drawing/2014/main" id="{7B94B358-5074-F5FE-2E6A-6C7CD91C7D1D}"/>
              </a:ext>
            </a:extLst>
          </p:cNvPr>
          <p:cNvSpPr txBox="1"/>
          <p:nvPr/>
        </p:nvSpPr>
        <p:spPr>
          <a:xfrm>
            <a:off x="6235412" y="2775666"/>
            <a:ext cx="5750612" cy="163121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400" b="0" i="0" dirty="0">
                <a:solidFill>
                  <a:srgbClr val="000000"/>
                </a:solidFill>
                <a:effectLst/>
              </a:rPr>
              <a:t>Astronaut cardiovascular health and risk modifications (Astro-CHARM) 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Calculates risk factor and biomarker-based individualized disease rates from Astro-CHARM and combined with baseline population rates</a:t>
            </a:r>
          </a:p>
          <a:p>
            <a:pPr marL="285750" indent="-285750">
              <a:spcAft>
                <a:spcPts val="1800"/>
              </a:spcAft>
              <a:buFont typeface="Arial" panose="020B0604020202020204" pitchFamily="34" charset="0"/>
              <a:buChar char="•"/>
            </a:pPr>
            <a:r>
              <a:rPr lang="en-US" sz="1400" b="1" dirty="0">
                <a:solidFill>
                  <a:srgbClr val="000000"/>
                </a:solidFill>
              </a:rPr>
              <a:t>Extends risk modeling capability to support primary prevention and medical management</a:t>
            </a:r>
            <a:endParaRPr lang="en-US" sz="1400" dirty="0">
              <a:solidFill>
                <a:srgbClr val="000000"/>
              </a:solidFill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15B30826-F80B-3C06-C1D7-0BD18DA824B8}"/>
              </a:ext>
            </a:extLst>
          </p:cNvPr>
          <p:cNvSpPr txBox="1"/>
          <p:nvPr/>
        </p:nvSpPr>
        <p:spPr>
          <a:xfrm>
            <a:off x="6283031" y="2006851"/>
            <a:ext cx="575061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Aft>
                <a:spcPts val="600"/>
              </a:spcAft>
            </a:pPr>
            <a:r>
              <a:rPr lang="en-US" b="1" u="sng" dirty="0">
                <a:solidFill>
                  <a:srgbClr val="000000"/>
                </a:solidFill>
              </a:rPr>
              <a:t>Astro-CHARM Clinical CVD Model Integrated with NSCR</a:t>
            </a:r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11DDAB15-3A39-51D9-0DFC-7D3A9A47B943}"/>
              </a:ext>
            </a:extLst>
          </p:cNvPr>
          <p:cNvSpPr txBox="1"/>
          <p:nvPr/>
        </p:nvSpPr>
        <p:spPr>
          <a:xfrm>
            <a:off x="6226587" y="6588999"/>
            <a:ext cx="4166159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>
                <a:hlinkClick r:id="rId9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https://astrocharm.org</a:t>
            </a:r>
            <a:r>
              <a:rPr lang="en-US" sz="1000" dirty="0"/>
              <a:t> </a:t>
            </a:r>
            <a:r>
              <a:rPr lang="en-US" sz="1000" i="0" dirty="0">
                <a:effectLst/>
              </a:rPr>
              <a:t>(</a:t>
            </a:r>
            <a:r>
              <a:rPr lang="en-US" sz="1000" i="0" dirty="0" err="1">
                <a:effectLst/>
              </a:rPr>
              <a:t>Khera</a:t>
            </a:r>
            <a:r>
              <a:rPr lang="en-US" sz="1000" i="0" dirty="0">
                <a:effectLst/>
              </a:rPr>
              <a:t> et al. </a:t>
            </a:r>
            <a:r>
              <a:rPr lang="en-US" sz="1000" i="1" dirty="0">
                <a:effectLst/>
                <a:ea typeface="Calibri" panose="020F0502020204030204" pitchFamily="34" charset="0"/>
              </a:rPr>
              <a:t>Circulation</a:t>
            </a:r>
            <a:r>
              <a:rPr lang="en-US" sz="1000" dirty="0">
                <a:effectLst/>
                <a:ea typeface="Calibri" panose="020F0502020204030204" pitchFamily="34" charset="0"/>
              </a:rPr>
              <a:t> 2018)</a:t>
            </a:r>
            <a:endParaRPr lang="en-US" sz="1000" dirty="0">
              <a:cs typeface="Arial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52523E0-4677-E829-E1F6-FE25F1D9879B}"/>
              </a:ext>
            </a:extLst>
          </p:cNvPr>
          <p:cNvSpPr txBox="1"/>
          <p:nvPr/>
        </p:nvSpPr>
        <p:spPr>
          <a:xfrm>
            <a:off x="0" y="6621481"/>
            <a:ext cx="7714776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dirty="0"/>
              <a:t>REID – Risk of Exposure Induced Death</a:t>
            </a:r>
          </a:p>
        </p:txBody>
      </p:sp>
    </p:spTree>
    <p:extLst>
      <p:ext uri="{BB962C8B-B14F-4D97-AF65-F5344CB8AC3E}">
        <p14:creationId xmlns:p14="http://schemas.microsoft.com/office/powerpoint/2010/main" val="744407679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>
            <a:extLst>
              <a:ext uri="{FF2B5EF4-FFF2-40B4-BE49-F238E27FC236}">
                <a16:creationId xmlns:a16="http://schemas.microsoft.com/office/drawing/2014/main" id="{31D86EA7-EAE7-763B-5CB8-7661E241C8DD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143A15B4-A0C6-A91C-EAF1-0B8F319C0DB3}"/>
              </a:ext>
            </a:extLst>
          </p:cNvPr>
          <p:cNvSpPr txBox="1"/>
          <p:nvPr/>
        </p:nvSpPr>
        <p:spPr>
          <a:xfrm>
            <a:off x="814812" y="44820"/>
            <a:ext cx="10311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Scaling Terrestrial Exposures to Space 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82B48731-BFFB-3098-01D4-074FBB289DCC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267977" y="5369152"/>
            <a:ext cx="1113781" cy="1371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48446965-44FE-B1F6-95F3-9E07170B5680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01065" y="5369152"/>
            <a:ext cx="1113780" cy="1371600"/>
          </a:xfrm>
          <a:prstGeom prst="rect">
            <a:avLst/>
          </a:prstGeom>
        </p:spPr>
      </p:pic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8C3C7356-1DEC-9E64-3F6A-F349798D2ED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8</a:t>
            </a:fld>
            <a:endParaRPr lang="en-US"/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E99B043C-9BD8-BB1D-5129-6B9727ACEBC4}"/>
              </a:ext>
            </a:extLst>
          </p:cNvPr>
          <p:cNvSpPr txBox="1"/>
          <p:nvPr/>
        </p:nvSpPr>
        <p:spPr>
          <a:xfrm>
            <a:off x="101065" y="1017541"/>
            <a:ext cx="11911782" cy="7848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Improve capability to extrapolate limited experimental data to complex space radiation environment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>
                <a:ea typeface="Verdana" panose="020B0604030504040204" pitchFamily="34" charset="0"/>
              </a:rPr>
              <a:t>Address main drivers of uncertainty in cancer risk projections – radiation quality and dose-rate</a:t>
            </a: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8A09CB9B-3ACF-1523-A534-2751610893AE}"/>
              </a:ext>
            </a:extLst>
          </p:cNvPr>
          <p:cNvSpPr txBox="1"/>
          <p:nvPr/>
        </p:nvSpPr>
        <p:spPr>
          <a:xfrm>
            <a:off x="3470207" y="5547120"/>
            <a:ext cx="21609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1000" u="sng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1646319</a:t>
            </a:r>
            <a: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 -  A GENERALIZED MICRODOSIMETRIC DOSE RESPONSE MODEL</a:t>
            </a:r>
            <a:b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</a:br>
            <a: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Wednesday February 14</a:t>
            </a:r>
            <a:b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</a:br>
            <a: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Exhibit Hall A 2:45 PM </a:t>
            </a:r>
            <a:b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</a:br>
            <a: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Poster Session B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5B96E311-07F0-96E3-2D7B-E31815CF2635}"/>
              </a:ext>
            </a:extLst>
          </p:cNvPr>
          <p:cNvSpPr txBox="1"/>
          <p:nvPr/>
        </p:nvSpPr>
        <p:spPr>
          <a:xfrm>
            <a:off x="228600" y="2635063"/>
            <a:ext cx="5791197" cy="227754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Leveraging existing data sets and empirical models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</a:rPr>
              <a:t>Developing new models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Statistical </a:t>
            </a:r>
            <a:r>
              <a:rPr lang="en-US" sz="1400" dirty="0">
                <a:solidFill>
                  <a:srgbClr val="000000"/>
                </a:solidFill>
                <a:ea typeface="Calibri" panose="020F0502020204030204" pitchFamily="34" charset="0"/>
              </a:rPr>
              <a:t>approach (Xu et al.)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 err="1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Microdosimetric</a:t>
            </a:r>
            <a:r>
              <a:rPr lang="en-US" sz="1400" dirty="0">
                <a:solidFill>
                  <a:srgbClr val="000000"/>
                </a:solidFill>
                <a:effectLst/>
                <a:ea typeface="Calibri" panose="020F0502020204030204" pitchFamily="34" charset="0"/>
              </a:rPr>
              <a:t> approach (Rahmanian et al.)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b="1" dirty="0">
                <a:solidFill>
                  <a:srgbClr val="000000"/>
                </a:solidFill>
                <a:ea typeface="Calibri" panose="020F0502020204030204" pitchFamily="34" charset="0"/>
              </a:rPr>
              <a:t>Prepared for </a:t>
            </a:r>
            <a:r>
              <a:rPr lang="en-US" sz="1600" b="1" dirty="0" err="1">
                <a:solidFill>
                  <a:srgbClr val="000000"/>
                </a:solidFill>
                <a:ea typeface="Calibri" panose="020F0502020204030204" pitchFamily="34" charset="0"/>
              </a:rPr>
              <a:t>GCRsim</a:t>
            </a:r>
            <a:r>
              <a:rPr lang="en-US" sz="1600" b="1" dirty="0">
                <a:solidFill>
                  <a:srgbClr val="000000"/>
                </a:solidFill>
                <a:ea typeface="Calibri" panose="020F0502020204030204" pitchFamily="34" charset="0"/>
              </a:rPr>
              <a:t> dose response data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</a:rPr>
              <a:t>Robust uncertainty quantification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</a:rPr>
              <a:t>Statistical weighting of ensemble dose response models</a:t>
            </a:r>
          </a:p>
        </p:txBody>
      </p:sp>
      <p:pic>
        <p:nvPicPr>
          <p:cNvPr id="38" name="Picture 37">
            <a:extLst>
              <a:ext uri="{FF2B5EF4-FFF2-40B4-BE49-F238E27FC236}">
                <a16:creationId xmlns:a16="http://schemas.microsoft.com/office/drawing/2014/main" id="{F69EA590-3B9A-A632-113C-7245D603C08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428559" y="5369152"/>
            <a:ext cx="1113780" cy="1371600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4010F3F4-0C25-6BC1-A538-60902FF7E156}"/>
              </a:ext>
            </a:extLst>
          </p:cNvPr>
          <p:cNvSpPr txBox="1"/>
          <p:nvPr/>
        </p:nvSpPr>
        <p:spPr>
          <a:xfrm>
            <a:off x="2484956" y="6312154"/>
            <a:ext cx="998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Shirin Rahmanian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81D550A-AF06-EDC2-B5FC-940CB111C021}"/>
              </a:ext>
            </a:extLst>
          </p:cNvPr>
          <p:cNvSpPr txBox="1"/>
          <p:nvPr/>
        </p:nvSpPr>
        <p:spPr>
          <a:xfrm>
            <a:off x="0" y="208528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Aft>
                <a:spcPts val="600"/>
              </a:spcAft>
            </a:pPr>
            <a:r>
              <a:rPr lang="en-US" b="1" u="sng" dirty="0">
                <a:solidFill>
                  <a:srgbClr val="000000"/>
                </a:solidFill>
              </a:rPr>
              <a:t>Ensemble Dose Response and Quality Factor</a:t>
            </a:r>
          </a:p>
        </p:txBody>
      </p:sp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CC7BA910-D348-3293-B7C5-175E9B2A8331}"/>
              </a:ext>
            </a:extLst>
          </p:cNvPr>
          <p:cNvCxnSpPr>
            <a:cxnSpLocks/>
          </p:cNvCxnSpPr>
          <p:nvPr/>
        </p:nvCxnSpPr>
        <p:spPr>
          <a:xfrm>
            <a:off x="6096000" y="2377645"/>
            <a:ext cx="0" cy="448035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TextBox 15">
            <a:extLst>
              <a:ext uri="{FF2B5EF4-FFF2-40B4-BE49-F238E27FC236}">
                <a16:creationId xmlns:a16="http://schemas.microsoft.com/office/drawing/2014/main" id="{C1C2731E-FB4B-BCE2-EFAA-67F37E0B5C95}"/>
              </a:ext>
            </a:extLst>
          </p:cNvPr>
          <p:cNvSpPr txBox="1"/>
          <p:nvPr/>
        </p:nvSpPr>
        <p:spPr>
          <a:xfrm>
            <a:off x="6078748" y="2044466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Aft>
                <a:spcPts val="600"/>
              </a:spcAft>
            </a:pPr>
            <a:r>
              <a:rPr lang="en-US" b="1" u="sng" dirty="0">
                <a:solidFill>
                  <a:srgbClr val="000000"/>
                </a:solidFill>
              </a:rPr>
              <a:t>Track Structure and Biophysical Modeling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8973A34A-D576-A0DE-A058-5EAA6DB9460D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352" y="4010539"/>
            <a:ext cx="1113781" cy="13716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5C7C9ED6-8AB7-83C8-DDE0-00E482F17D33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253662" y="5382140"/>
            <a:ext cx="1113780" cy="13716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F2E8306F-3404-DE5B-ED90-87DE7C0DDAC6}"/>
              </a:ext>
            </a:extLst>
          </p:cNvPr>
          <p:cNvSpPr txBox="1"/>
          <p:nvPr/>
        </p:nvSpPr>
        <p:spPr>
          <a:xfrm>
            <a:off x="10367133" y="4188507"/>
            <a:ext cx="1878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u="sng" dirty="0">
                <a:latin typeface="Gill Sans MT" panose="020B0502020104020203" pitchFamily="34" charset="0"/>
                <a:ea typeface="Verdana" panose="020B0604030504040204" pitchFamily="34" charset="0"/>
              </a:rPr>
              <a:t>1642088</a:t>
            </a:r>
            <a: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  <a:t> - PREDICTING CELL SURVIVAL, CHROMOSOME ABERRATIONS AND THEIR TRANSMISSIBILITY</a:t>
            </a:r>
            <a:b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</a:br>
            <a: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  <a:t>Thursday February 15</a:t>
            </a:r>
          </a:p>
          <a:p>
            <a: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  <a:t>3:15 Exhibit Hall 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91AD6DE1-FD6D-E15A-EA39-6A1589FFD8E7}"/>
              </a:ext>
            </a:extLst>
          </p:cNvPr>
          <p:cNvSpPr txBox="1"/>
          <p:nvPr/>
        </p:nvSpPr>
        <p:spPr>
          <a:xfrm>
            <a:off x="10367442" y="5483164"/>
            <a:ext cx="19073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u="sng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1619480</a:t>
            </a:r>
            <a:r>
              <a:rPr lang="en-US" sz="10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 - SIMULATION OF RADIATION-INDUCED DNA DAMAGE SHOWS HISTONE PROTECTION</a:t>
            </a:r>
            <a:endParaRPr lang="en-US" sz="1000" u="sng" dirty="0">
              <a:effectLst/>
              <a:latin typeface="Gill Sans MT" panose="020B0502020104020203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Thursday February 15</a:t>
            </a:r>
            <a:br>
              <a:rPr lang="en-US" sz="10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</a:br>
            <a:r>
              <a:rPr lang="en-US" sz="10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3:55 PM - 4:05 PM</a:t>
            </a:r>
          </a:p>
          <a:p>
            <a: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  <a:t>Exhibit Hall 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4E46C0DC-070A-C63C-9C93-A7EECB3B62AF}"/>
              </a:ext>
            </a:extLst>
          </p:cNvPr>
          <p:cNvSpPr txBox="1"/>
          <p:nvPr/>
        </p:nvSpPr>
        <p:spPr>
          <a:xfrm>
            <a:off x="6172211" y="3950978"/>
            <a:ext cx="2981069" cy="286232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just">
              <a:spcAft>
                <a:spcPts val="250"/>
              </a:spcAft>
            </a:pPr>
            <a:r>
              <a:rPr lang="en-US" sz="1000" b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Recent Publications:</a:t>
            </a:r>
          </a:p>
          <a:p>
            <a:pPr marL="171450" marR="0" indent="-171450" algn="just"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Poignant, Plante, Patel, Huff, Slaba, Geometrical Properties of the Nucleus and Chromosome Intermingling Are Possible Major Parameters of Chromosome Aberration Formation. </a:t>
            </a:r>
            <a:r>
              <a:rPr lang="en-US" sz="1000" i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Int J Mol Sci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23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, 8638 (2022).</a:t>
            </a:r>
          </a:p>
          <a:p>
            <a:pPr marL="171450" marR="0" indent="-171450" algn="just"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Poignant, Plante, Crespo, Slaba, Impact of Radiation Quality on </a:t>
            </a:r>
            <a:r>
              <a:rPr lang="en-US" sz="1000" dirty="0" err="1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Microdosimetry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and Chromosome Aberrations for High-Energy (&gt;250 MeV/n) Ions. </a:t>
            </a:r>
            <a:r>
              <a:rPr lang="en-US" sz="1000" i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Life (Basel)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12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, 358 (2022).</a:t>
            </a:r>
          </a:p>
          <a:p>
            <a:pPr marL="171450" marR="0" indent="-171450" algn="just"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Plante, Poignant, Slaba, Track Structure Components: Characterizing Energy Deposited in Spherical Cells from Direct and Peripheral HZE Ion Hits. </a:t>
            </a:r>
            <a:r>
              <a:rPr lang="en-US" sz="1000" i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Life (Basel)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11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, 1112 (2021).</a:t>
            </a:r>
          </a:p>
          <a:p>
            <a:pPr marL="171450" marR="0" indent="-171450" algn="just">
              <a:spcAft>
                <a:spcPts val="250"/>
              </a:spcAft>
              <a:buFont typeface="Arial" panose="020B0604020202020204" pitchFamily="34" charset="0"/>
              <a:buChar char="•"/>
            </a:pP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Plante, I. A review of simulation codes and approaches for radiation chemistry. </a:t>
            </a:r>
            <a:r>
              <a:rPr lang="en-US" sz="1000" i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Phys Med Biol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66</a:t>
            </a:r>
            <a:r>
              <a:rPr lang="en-US" sz="1000" dirty="0">
                <a:effectLst/>
                <a:ea typeface="Verdana" panose="020B0604030504040204" pitchFamily="34" charset="0"/>
                <a:cs typeface="Times New Roman" panose="02020603050405020304" pitchFamily="18" charset="0"/>
              </a:rPr>
              <a:t>, 03TR02 (2021).</a:t>
            </a:r>
          </a:p>
        </p:txBody>
      </p:sp>
      <p:sp>
        <p:nvSpPr>
          <p:cNvPr id="23" name="TextBox 22">
            <a:extLst>
              <a:ext uri="{FF2B5EF4-FFF2-40B4-BE49-F238E27FC236}">
                <a16:creationId xmlns:a16="http://schemas.microsoft.com/office/drawing/2014/main" id="{1B568254-D68C-0B3D-6416-D630C4A528B4}"/>
              </a:ext>
            </a:extLst>
          </p:cNvPr>
          <p:cNvSpPr txBox="1"/>
          <p:nvPr/>
        </p:nvSpPr>
        <p:spPr>
          <a:xfrm>
            <a:off x="6324600" y="2481490"/>
            <a:ext cx="5791197" cy="123110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</a:rPr>
              <a:t>Develop computational models to simulate initial damage, repair processes, and intermediate surrogate endpoints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</a:rPr>
              <a:t>Track structure and chromosome aberration models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solidFill>
                  <a:srgbClr val="000000"/>
                </a:solidFill>
                <a:ea typeface="Calibri" panose="020F0502020204030204" pitchFamily="34" charset="0"/>
              </a:rPr>
              <a:t>Models will inform dose response and quality factor research </a:t>
            </a:r>
          </a:p>
        </p:txBody>
      </p:sp>
    </p:spTree>
    <p:extLst>
      <p:ext uri="{BB962C8B-B14F-4D97-AF65-F5344CB8AC3E}">
        <p14:creationId xmlns:p14="http://schemas.microsoft.com/office/powerpoint/2010/main" val="965059664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7" name="Picture 16">
            <a:extLst>
              <a:ext uri="{FF2B5EF4-FFF2-40B4-BE49-F238E27FC236}">
                <a16:creationId xmlns:a16="http://schemas.microsoft.com/office/drawing/2014/main" id="{95FBB502-C1E9-0A1C-2AAF-70A1D3CD3465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r="22135"/>
          <a:stretch/>
        </p:blipFill>
        <p:spPr>
          <a:xfrm>
            <a:off x="7290434" y="2664757"/>
            <a:ext cx="2413635" cy="1538809"/>
          </a:xfrm>
          <a:prstGeom prst="rect">
            <a:avLst/>
          </a:prstGeom>
        </p:spPr>
      </p:pic>
      <p:sp>
        <p:nvSpPr>
          <p:cNvPr id="4" name="TextBox 3">
            <a:extLst>
              <a:ext uri="{FF2B5EF4-FFF2-40B4-BE49-F238E27FC236}">
                <a16:creationId xmlns:a16="http://schemas.microsoft.com/office/drawing/2014/main" id="{D03860DF-CA4C-C4BC-6F6E-049337562661}"/>
              </a:ext>
            </a:extLst>
          </p:cNvPr>
          <p:cNvSpPr txBox="1"/>
          <p:nvPr/>
        </p:nvSpPr>
        <p:spPr>
          <a:xfrm>
            <a:off x="124033" y="1001122"/>
            <a:ext cx="11839367" cy="8463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/>
              <a:t>Validation of </a:t>
            </a:r>
            <a:r>
              <a:rPr lang="en-US" sz="2200" b="1" dirty="0" err="1"/>
              <a:t>GCRsim</a:t>
            </a:r>
            <a:r>
              <a:rPr lang="en-US" sz="2200" b="1" dirty="0"/>
              <a:t> for multiple experimental platforms at NSRL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200" b="1" dirty="0"/>
              <a:t>Provide GCR environmental prediction capabilities for space-based experimental platforms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18E5A649-3447-0269-86C7-CED8FCC16666}"/>
              </a:ext>
            </a:extLst>
          </p:cNvPr>
          <p:cNvSpPr txBox="1"/>
          <p:nvPr/>
        </p:nvSpPr>
        <p:spPr>
          <a:xfrm>
            <a:off x="228599" y="5049589"/>
            <a:ext cx="6196373" cy="24622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0" i="1" dirty="0">
                <a:solidFill>
                  <a:srgbClr val="1F1F1F"/>
                </a:solidFill>
                <a:effectLst/>
              </a:rPr>
              <a:t>Voxel dose distribution (dose contour) in (A) </a:t>
            </a:r>
            <a:r>
              <a:rPr lang="en-US" sz="1000" b="0" i="1" dirty="0" err="1">
                <a:solidFill>
                  <a:srgbClr val="1F1F1F"/>
                </a:solidFill>
                <a:effectLst/>
              </a:rPr>
              <a:t>Digimouse</a:t>
            </a:r>
            <a:r>
              <a:rPr lang="en-US" sz="1000" b="0" i="1" dirty="0">
                <a:solidFill>
                  <a:srgbClr val="1F1F1F"/>
                </a:solidFill>
                <a:effectLst/>
              </a:rPr>
              <a:t> and (B) </a:t>
            </a:r>
            <a:r>
              <a:rPr lang="en-US" sz="1000" b="0" i="1" dirty="0" err="1">
                <a:solidFill>
                  <a:srgbClr val="1F1F1F"/>
                </a:solidFill>
                <a:effectLst/>
              </a:rPr>
              <a:t>Digipig</a:t>
            </a:r>
            <a:r>
              <a:rPr lang="en-US" sz="1000" b="0" i="1" dirty="0">
                <a:solidFill>
                  <a:srgbClr val="1F1F1F"/>
                </a:solidFill>
                <a:effectLst/>
              </a:rPr>
              <a:t> models exposed to the GCR beam.</a:t>
            </a:r>
            <a:endParaRPr lang="en-US" sz="1000" i="1" dirty="0"/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23DBBD9C-97B8-6549-8726-2FC6BEE928A8}"/>
              </a:ext>
            </a:extLst>
          </p:cNvPr>
          <p:cNvSpPr txBox="1"/>
          <p:nvPr/>
        </p:nvSpPr>
        <p:spPr>
          <a:xfrm>
            <a:off x="17252" y="5758936"/>
            <a:ext cx="10277475" cy="10926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algn="l">
              <a:spcBef>
                <a:spcPts val="0"/>
              </a:spcBef>
              <a:spcAft>
                <a:spcPts val="600"/>
              </a:spcAft>
            </a:pPr>
            <a:r>
              <a:rPr lang="en-US" sz="1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Recent Publications:</a:t>
            </a:r>
          </a:p>
          <a:p>
            <a:pPr marL="0" marR="0" algn="l">
              <a:spcBef>
                <a:spcPts val="0"/>
              </a:spcBef>
              <a:spcAft>
                <a:spcPts val="600"/>
              </a:spcAft>
            </a:pP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Rahmanian, Slaba, Applicability of the NASA galactic cosmic ray simulator for mice, rats, and minipigs. </a:t>
            </a:r>
            <a:r>
              <a:rPr lang="en-US" sz="1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Acta </a:t>
            </a:r>
            <a:r>
              <a:rPr lang="en-US" sz="1000" i="1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Astronautica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208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111–123 (2023)</a:t>
            </a:r>
          </a:p>
          <a:p>
            <a:pPr>
              <a:spcAft>
                <a:spcPts val="600"/>
              </a:spcAft>
            </a:pP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Rahmanian, Slaba, </a:t>
            </a:r>
            <a:r>
              <a:rPr lang="en-US" sz="1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Braby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Santa Maria, Bhattacharya, Straume, T. Galactic cosmic ray environment predictions for the NASA </a:t>
            </a:r>
            <a:r>
              <a:rPr lang="en-US" sz="1000" dirty="0" err="1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BioSentinel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mission. </a:t>
            </a:r>
            <a:r>
              <a:rPr lang="en-US" sz="1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Life Sci Space Res. </a:t>
            </a:r>
            <a:r>
              <a:rPr lang="en-US" sz="1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38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19–28 (2023)</a:t>
            </a:r>
          </a:p>
          <a:p>
            <a:pPr>
              <a:spcAft>
                <a:spcPts val="600"/>
              </a:spcAft>
            </a:pP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Huff, Poignant, Rahmanian, Khan, Blakely, Britten, et al. Galactic cosmic ray simulation at the NASA space radiation laboratory – Progress, challenges and recommendations on mixed-field effects. </a:t>
            </a:r>
            <a:r>
              <a:rPr lang="en-US" sz="1000" i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Life Sci Space Res.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</a:t>
            </a:r>
            <a:r>
              <a:rPr lang="en-US" sz="1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36</a:t>
            </a:r>
            <a:r>
              <a:rPr lang="en-US" sz="10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, 90–104 (2023)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3674566F-A1C1-70E0-703F-2FB5A24C658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1ECEF0AE-8156-D87C-0ADA-D62CC63EBA0A}"/>
              </a:ext>
            </a:extLst>
          </p:cNvPr>
          <p:cNvSpPr txBox="1"/>
          <p:nvPr/>
        </p:nvSpPr>
        <p:spPr>
          <a:xfrm>
            <a:off x="814812" y="44820"/>
            <a:ext cx="10311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 err="1">
                <a:solidFill>
                  <a:schemeClr val="bg1"/>
                </a:solidFill>
                <a:latin typeface="+mj-lt"/>
              </a:rPr>
              <a:t>GCRsim</a:t>
            </a:r>
            <a:r>
              <a:rPr lang="en-US" sz="4000" b="1" dirty="0">
                <a:solidFill>
                  <a:schemeClr val="bg1"/>
                </a:solidFill>
                <a:latin typeface="+mj-lt"/>
              </a:rPr>
              <a:t> and Space Environment Modeling</a:t>
            </a: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1C1335F1-0EE8-05FB-1201-85AB09FAF2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3619747" y="2727495"/>
            <a:ext cx="2545834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5D9E33FE-678F-57F3-8F97-446AF43ADD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 bwMode="auto">
          <a:xfrm>
            <a:off x="297783" y="2727495"/>
            <a:ext cx="3029003" cy="228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26EFD799-8E54-C2D8-8D1D-F5F4D19F1BFB}"/>
              </a:ext>
            </a:extLst>
          </p:cNvPr>
          <p:cNvSpPr txBox="1"/>
          <p:nvPr/>
        </p:nvSpPr>
        <p:spPr>
          <a:xfrm>
            <a:off x="3586434" y="2477064"/>
            <a:ext cx="285656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b="1" dirty="0"/>
              <a:t>B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9C670F80-C595-5343-2D97-81A99135C745}"/>
              </a:ext>
            </a:extLst>
          </p:cNvPr>
          <p:cNvSpPr txBox="1"/>
          <p:nvPr/>
        </p:nvSpPr>
        <p:spPr>
          <a:xfrm>
            <a:off x="266700" y="2477063"/>
            <a:ext cx="293670" cy="307777"/>
          </a:xfrm>
          <a:prstGeom prst="rect">
            <a:avLst/>
          </a:prstGeom>
          <a:noFill/>
          <a:ln>
            <a:noFill/>
          </a:ln>
        </p:spPr>
        <p:txBody>
          <a:bodyPr wrap="none" rtlCol="0">
            <a:spAutoFit/>
          </a:bodyPr>
          <a:lstStyle/>
          <a:p>
            <a:r>
              <a:rPr lang="en-US" sz="1400" b="1" dirty="0"/>
              <a:t>A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7D98B25B-1F32-3716-70A2-45F4E9C920F1}"/>
              </a:ext>
            </a:extLst>
          </p:cNvPr>
          <p:cNvSpPr/>
          <p:nvPr/>
        </p:nvSpPr>
        <p:spPr>
          <a:xfrm>
            <a:off x="8957012" y="3224147"/>
            <a:ext cx="875037" cy="97941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773BB8E2-6E88-67F5-4C83-E77813329179}"/>
              </a:ext>
            </a:extLst>
          </p:cNvPr>
          <p:cNvSpPr txBox="1"/>
          <p:nvPr/>
        </p:nvSpPr>
        <p:spPr>
          <a:xfrm>
            <a:off x="7185658" y="4203566"/>
            <a:ext cx="2413635" cy="40011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00" b="0" i="1" u="none" strike="noStrike" baseline="0" dirty="0">
                <a:solidFill>
                  <a:srgbClr val="000000"/>
                </a:solidFill>
              </a:rPr>
              <a:t>Geometry set up of the </a:t>
            </a:r>
            <a:r>
              <a:rPr lang="en-US" sz="1000" b="0" i="1" u="none" strike="noStrike" baseline="0" dirty="0" err="1">
                <a:solidFill>
                  <a:srgbClr val="000000"/>
                </a:solidFill>
              </a:rPr>
              <a:t>BioSentinel</a:t>
            </a:r>
            <a:r>
              <a:rPr lang="en-US" sz="1000" b="0" i="1" u="none" strike="noStrike" baseline="0" dirty="0">
                <a:solidFill>
                  <a:srgbClr val="000000"/>
                </a:solidFill>
              </a:rPr>
              <a:t> nanosatellite in HZETRN2020 </a:t>
            </a:r>
            <a:endParaRPr lang="en-US" sz="1000" i="1" dirty="0"/>
          </a:p>
        </p:txBody>
      </p:sp>
      <p:pic>
        <p:nvPicPr>
          <p:cNvPr id="14" name="Picture 13">
            <a:extLst>
              <a:ext uri="{FF2B5EF4-FFF2-40B4-BE49-F238E27FC236}">
                <a16:creationId xmlns:a16="http://schemas.microsoft.com/office/drawing/2014/main" id="{94B389DA-5FE7-E6E9-5918-07795933D045}"/>
              </a:ext>
            </a:extLst>
          </p:cNvPr>
          <p:cNvPicPr>
            <a:picLocks noChangeAspect="1"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724020" y="2633152"/>
            <a:ext cx="2239380" cy="1656554"/>
          </a:xfrm>
          <a:prstGeom prst="rect">
            <a:avLst/>
          </a:prstGeom>
        </p:spPr>
      </p:pic>
      <p:sp>
        <p:nvSpPr>
          <p:cNvPr id="29" name="TextBox 28">
            <a:extLst>
              <a:ext uri="{FF2B5EF4-FFF2-40B4-BE49-F238E27FC236}">
                <a16:creationId xmlns:a16="http://schemas.microsoft.com/office/drawing/2014/main" id="{ED58D5F5-E8E8-DC60-9B6B-42D1B862F9D5}"/>
              </a:ext>
            </a:extLst>
          </p:cNvPr>
          <p:cNvSpPr txBox="1"/>
          <p:nvPr/>
        </p:nvSpPr>
        <p:spPr>
          <a:xfrm>
            <a:off x="9724020" y="4208317"/>
            <a:ext cx="2344156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lang="en-US" sz="1050" b="0" i="1" u="none" strike="noStrike" baseline="0" dirty="0">
                <a:solidFill>
                  <a:srgbClr val="000000"/>
                </a:solidFill>
              </a:rPr>
              <a:t>Flux spectrum for the deployed configuring at the dosimeter location </a:t>
            </a:r>
            <a:endParaRPr lang="en-US" sz="1050" i="1" dirty="0"/>
          </a:p>
        </p:txBody>
      </p:sp>
      <p:sp>
        <p:nvSpPr>
          <p:cNvPr id="15" name="Content Placeholder 2">
            <a:extLst>
              <a:ext uri="{FF2B5EF4-FFF2-40B4-BE49-F238E27FC236}">
                <a16:creationId xmlns:a16="http://schemas.microsoft.com/office/drawing/2014/main" id="{81F94FF2-CC80-88F8-2EBC-C5827D54222B}"/>
              </a:ext>
            </a:extLst>
          </p:cNvPr>
          <p:cNvSpPr txBox="1">
            <a:spLocks/>
          </p:cNvSpPr>
          <p:nvPr/>
        </p:nvSpPr>
        <p:spPr>
          <a:xfrm>
            <a:off x="1551733" y="2169185"/>
            <a:ext cx="3550104" cy="4085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u="sng" dirty="0" err="1"/>
              <a:t>GCRsim</a:t>
            </a:r>
            <a:r>
              <a:rPr lang="en-US" sz="1800" b="1" u="sng" dirty="0"/>
              <a:t> Beam Analysis</a:t>
            </a:r>
          </a:p>
        </p:txBody>
      </p:sp>
      <p:sp>
        <p:nvSpPr>
          <p:cNvPr id="16" name="Content Placeholder 2">
            <a:extLst>
              <a:ext uri="{FF2B5EF4-FFF2-40B4-BE49-F238E27FC236}">
                <a16:creationId xmlns:a16="http://schemas.microsoft.com/office/drawing/2014/main" id="{29765FDD-4E34-9A85-7EAC-AF4C324CC331}"/>
              </a:ext>
            </a:extLst>
          </p:cNvPr>
          <p:cNvSpPr txBox="1">
            <a:spLocks/>
          </p:cNvSpPr>
          <p:nvPr/>
        </p:nvSpPr>
        <p:spPr>
          <a:xfrm>
            <a:off x="7290434" y="2247618"/>
            <a:ext cx="4701541" cy="408516"/>
          </a:xfrm>
          <a:prstGeom prst="rect">
            <a:avLst/>
          </a:prstGeom>
        </p:spPr>
        <p:txBody>
          <a:bodyPr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indent="0" algn="ctr">
              <a:buNone/>
            </a:pPr>
            <a:r>
              <a:rPr lang="en-US" sz="1800" b="1" u="sng" dirty="0" err="1"/>
              <a:t>BioSentinel</a:t>
            </a:r>
            <a:r>
              <a:rPr lang="en-US" sz="1800" b="1" u="sng" dirty="0"/>
              <a:t> Exposure Prediction</a:t>
            </a:r>
          </a:p>
        </p:txBody>
      </p:sp>
      <p:sp>
        <p:nvSpPr>
          <p:cNvPr id="18" name="Slide Number Placeholder 17">
            <a:extLst>
              <a:ext uri="{FF2B5EF4-FFF2-40B4-BE49-F238E27FC236}">
                <a16:creationId xmlns:a16="http://schemas.microsoft.com/office/drawing/2014/main" id="{9DB0A279-88A1-38EE-0CA2-6A1784244D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9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B792E732-EFED-46DE-3265-3331CFF9E4CF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0639109" y="5311911"/>
            <a:ext cx="1113780" cy="1371600"/>
          </a:xfrm>
          <a:prstGeom prst="rect">
            <a:avLst/>
          </a:prstGeom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031C2959-95EF-9C6B-4F8D-A53BC2881B36}"/>
              </a:ext>
            </a:extLst>
          </p:cNvPr>
          <p:cNvSpPr txBox="1"/>
          <p:nvPr/>
        </p:nvSpPr>
        <p:spPr>
          <a:xfrm>
            <a:off x="10695506" y="6254913"/>
            <a:ext cx="998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Shirin Rahmanian</a:t>
            </a:r>
          </a:p>
        </p:txBody>
      </p:sp>
    </p:spTree>
    <p:extLst>
      <p:ext uri="{BB962C8B-B14F-4D97-AF65-F5344CB8AC3E}">
        <p14:creationId xmlns:p14="http://schemas.microsoft.com/office/powerpoint/2010/main" val="2610909412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" name="Picture 11" descr="Diagram&#10;&#10;Description automatically generated">
            <a:extLst>
              <a:ext uri="{FF2B5EF4-FFF2-40B4-BE49-F238E27FC236}">
                <a16:creationId xmlns:a16="http://schemas.microsoft.com/office/drawing/2014/main" id="{1A0FC4FF-BBC8-6368-3B40-512782A739D6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48957" b="49337"/>
          <a:stretch/>
        </p:blipFill>
        <p:spPr>
          <a:xfrm>
            <a:off x="32131" y="3933825"/>
            <a:ext cx="3503113" cy="2213415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51F845D-CB5D-B54E-87C5-EA49B1F81CE6}"/>
              </a:ext>
            </a:extLst>
          </p:cNvPr>
          <p:cNvSpPr txBox="1"/>
          <p:nvPr/>
        </p:nvSpPr>
        <p:spPr>
          <a:xfrm>
            <a:off x="171842" y="994930"/>
            <a:ext cx="11853667" cy="7848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i="0" u="none" strike="noStrike" baseline="0" dirty="0">
                <a:solidFill>
                  <a:srgbClr val="000000"/>
                </a:solidFill>
              </a:rPr>
              <a:t>Evaluate combined risks for multiple spaceflight hazards </a:t>
            </a:r>
            <a:r>
              <a:rPr lang="en-US" sz="2000" b="1" dirty="0"/>
              <a:t>using human data</a:t>
            </a:r>
          </a:p>
          <a:p>
            <a:pPr marL="342900" indent="-3429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000" b="1" dirty="0"/>
              <a:t>Investigate potential for CNS hazard due to space radiation exposure using human terrestrial data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683E9B-2A21-37FA-816C-A6CF83163095}"/>
              </a:ext>
            </a:extLst>
          </p:cNvPr>
          <p:cNvPicPr>
            <a:picLocks noChangeAspect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609E6DA9-6CE3-A8DE-E8FA-140E7D4239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10</a:t>
            </a:fld>
            <a:endParaRPr lang="en-US"/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314757D2-CF53-C792-07B3-8FFEB93320D7}"/>
              </a:ext>
            </a:extLst>
          </p:cNvPr>
          <p:cNvSpPr txBox="1"/>
          <p:nvPr/>
        </p:nvSpPr>
        <p:spPr>
          <a:xfrm>
            <a:off x="814812" y="44820"/>
            <a:ext cx="10311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CNS and Combined Spaceflight Hazards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DED4F71A-AB54-E268-ADA5-A5F9E9649942}"/>
              </a:ext>
            </a:extLst>
          </p:cNvPr>
          <p:cNvSpPr txBox="1"/>
          <p:nvPr/>
        </p:nvSpPr>
        <p:spPr>
          <a:xfrm>
            <a:off x="-5915" y="6010346"/>
            <a:ext cx="3799541" cy="86177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i="0" u="none" strike="noStrike" baseline="0" dirty="0">
                <a:solidFill>
                  <a:srgbClr val="000000"/>
                </a:solidFill>
              </a:rPr>
              <a:t>Reynolds, Butler, Blattnig, Norman, Patel, Flynn-Evans, Werneth, Huff, An Approach to Quantitative Risk Assessment for Combined Radiation and Spaceflight Hazards: Preliminary Findings of the Potential Impact of Sleep Durations on Space Crew Cardiovascular Health</a:t>
            </a:r>
            <a:r>
              <a:rPr lang="en-US" sz="1000" i="1" u="none" strike="noStrike" baseline="0" dirty="0">
                <a:solidFill>
                  <a:srgbClr val="000000"/>
                </a:solidFill>
              </a:rPr>
              <a:t>, </a:t>
            </a:r>
            <a:r>
              <a:rPr lang="en-US" sz="1000" i="1" dirty="0">
                <a:solidFill>
                  <a:srgbClr val="000000"/>
                </a:solidFill>
              </a:rPr>
              <a:t>In preparation; 2023.</a:t>
            </a:r>
            <a:endParaRPr lang="en-US" sz="1000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E0C92D-3B77-CA8E-F6F1-556538C704E6}"/>
              </a:ext>
            </a:extLst>
          </p:cNvPr>
          <p:cNvSpPr txBox="1"/>
          <p:nvPr/>
        </p:nvSpPr>
        <p:spPr>
          <a:xfrm>
            <a:off x="10384238" y="6147240"/>
            <a:ext cx="936841" cy="24622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Steve Blattnig</a:t>
            </a:r>
          </a:p>
        </p:txBody>
      </p:sp>
      <p:pic>
        <p:nvPicPr>
          <p:cNvPr id="27" name="Picture 26">
            <a:extLst>
              <a:ext uri="{FF2B5EF4-FFF2-40B4-BE49-F238E27FC236}">
                <a16:creationId xmlns:a16="http://schemas.microsoft.com/office/drawing/2014/main" id="{D0875940-53FF-9F1C-A74B-08858F69B9F1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8613" y="5472859"/>
            <a:ext cx="1113780" cy="1371600"/>
          </a:xfrm>
          <a:prstGeom prst="rect">
            <a:avLst/>
          </a:prstGeom>
        </p:spPr>
      </p:pic>
      <p:pic>
        <p:nvPicPr>
          <p:cNvPr id="28" name="Picture 27">
            <a:extLst>
              <a:ext uri="{FF2B5EF4-FFF2-40B4-BE49-F238E27FC236}">
                <a16:creationId xmlns:a16="http://schemas.microsoft.com/office/drawing/2014/main" id="{486E7564-2D26-BF75-9C2C-8D533CDEB50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765051" y="5437861"/>
            <a:ext cx="1113780" cy="1371600"/>
          </a:xfrm>
          <a:prstGeom prst="rect">
            <a:avLst/>
          </a:prstGeom>
        </p:spPr>
      </p:pic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010547F-5DAC-20E2-0241-0F9F434CC3CB}"/>
              </a:ext>
            </a:extLst>
          </p:cNvPr>
          <p:cNvCxnSpPr>
            <a:cxnSpLocks/>
          </p:cNvCxnSpPr>
          <p:nvPr/>
        </p:nvCxnSpPr>
        <p:spPr>
          <a:xfrm>
            <a:off x="6096000" y="2377645"/>
            <a:ext cx="0" cy="4480355"/>
          </a:xfrm>
          <a:prstGeom prst="line">
            <a:avLst/>
          </a:prstGeom>
          <a:ln w="50800">
            <a:solidFill>
              <a:schemeClr val="tx1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TextBox 12">
            <a:extLst>
              <a:ext uri="{FF2B5EF4-FFF2-40B4-BE49-F238E27FC236}">
                <a16:creationId xmlns:a16="http://schemas.microsoft.com/office/drawing/2014/main" id="{F7478E25-ECBE-E656-070C-2326D83C32E8}"/>
              </a:ext>
            </a:extLst>
          </p:cNvPr>
          <p:cNvSpPr txBox="1"/>
          <p:nvPr/>
        </p:nvSpPr>
        <p:spPr>
          <a:xfrm>
            <a:off x="0" y="2085288"/>
            <a:ext cx="6096000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Aft>
                <a:spcPts val="600"/>
              </a:spcAft>
            </a:pPr>
            <a:r>
              <a:rPr lang="en-US" b="1" u="sng" dirty="0">
                <a:solidFill>
                  <a:srgbClr val="000000"/>
                </a:solidFill>
              </a:rPr>
              <a:t>Sleep Deficiency CVD Risk for Astronauts</a:t>
            </a: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A4EFD022-D138-777C-C318-4BA4032DDA46}"/>
              </a:ext>
            </a:extLst>
          </p:cNvPr>
          <p:cNvSpPr txBox="1"/>
          <p:nvPr/>
        </p:nvSpPr>
        <p:spPr>
          <a:xfrm>
            <a:off x="6096000" y="2085287"/>
            <a:ext cx="6078747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 rtl="0" fontAlgn="base">
              <a:spcAft>
                <a:spcPts val="600"/>
              </a:spcAft>
            </a:pPr>
            <a:r>
              <a:rPr lang="en-US" b="1" u="sng" dirty="0">
                <a:solidFill>
                  <a:srgbClr val="000000"/>
                </a:solidFill>
              </a:rPr>
              <a:t>MPS evaluation of CNS and Multi-Stressors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E8ADCBF-FB33-F609-63B1-027647DFB329}"/>
              </a:ext>
            </a:extLst>
          </p:cNvPr>
          <p:cNvSpPr txBox="1"/>
          <p:nvPr/>
        </p:nvSpPr>
        <p:spPr>
          <a:xfrm>
            <a:off x="370950" y="2891587"/>
            <a:ext cx="5205685" cy="95410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400" u="sng" dirty="0">
                <a:cs typeface="Arial"/>
              </a:rPr>
              <a:t>Barger et al. </a:t>
            </a:r>
            <a:r>
              <a:rPr lang="en-US" sz="1400" i="1" u="sng" dirty="0">
                <a:cs typeface="Arial"/>
              </a:rPr>
              <a:t>Lancet</a:t>
            </a:r>
            <a:r>
              <a:rPr lang="en-US" sz="1400" u="sng" dirty="0">
                <a:cs typeface="Arial"/>
              </a:rPr>
              <a:t> </a:t>
            </a:r>
            <a:r>
              <a:rPr lang="en-US" sz="1400" b="1" u="sng" dirty="0">
                <a:cs typeface="Arial"/>
              </a:rPr>
              <a:t>13</a:t>
            </a:r>
            <a:r>
              <a:rPr lang="en-US" sz="1400" u="sng" dirty="0">
                <a:cs typeface="Arial"/>
              </a:rPr>
              <a:t>: 904-912; 2014. 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illSansRegular"/>
              </a:rPr>
              <a:t>Sleep deficiency is pervasive among crewmembers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illSansRegular"/>
              </a:rPr>
              <a:t>Average 6 hours/night – shuttle, long-duration ISS crew members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1400" dirty="0">
                <a:latin typeface="GillSansRegular"/>
              </a:rPr>
              <a:t>Significant sleep deficiency during preflight intensive training</a:t>
            </a:r>
          </a:p>
        </p:txBody>
      </p:sp>
      <p:sp>
        <p:nvSpPr>
          <p:cNvPr id="20" name="TextBox 19">
            <a:extLst>
              <a:ext uri="{FF2B5EF4-FFF2-40B4-BE49-F238E27FC236}">
                <a16:creationId xmlns:a16="http://schemas.microsoft.com/office/drawing/2014/main" id="{A7CEFC55-0431-2A3D-DCE4-5601717E4DA6}"/>
              </a:ext>
            </a:extLst>
          </p:cNvPr>
          <p:cNvSpPr txBox="1"/>
          <p:nvPr/>
        </p:nvSpPr>
        <p:spPr>
          <a:xfrm>
            <a:off x="9830399" y="5526193"/>
            <a:ext cx="23443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0" strike="noStrike" dirty="0">
                <a:effectLst/>
                <a:latin typeface="Gill Sans MT" panose="020B0502020104020203" pitchFamily="34" charset="0"/>
                <a:hlinkClick r:id="rId7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1643947</a:t>
            </a:r>
            <a:r>
              <a:rPr lang="en-US" sz="1000" i="0" strike="noStrike" dirty="0">
                <a:effectLst/>
                <a:latin typeface="Gill Sans MT" panose="020B0502020104020203" pitchFamily="34" charset="0"/>
              </a:rPr>
              <a:t> - THE U.S. MILLION PERSON STUDY OF LOW-DOSE-RATE HEALTH EFFECTS: INNOVATIONS IN EVALUATING COGNITION AND MULTIPLE STRESSORS</a:t>
            </a:r>
          </a:p>
          <a:p>
            <a:r>
              <a:rPr lang="en-US" sz="1000" dirty="0">
                <a:latin typeface="Gill Sans MT" panose="020B0502020104020203" pitchFamily="34" charset="0"/>
              </a:rPr>
              <a:t>Tuesday February 13th </a:t>
            </a:r>
          </a:p>
          <a:p>
            <a:r>
              <a:rPr lang="en-US" sz="1000" dirty="0">
                <a:latin typeface="Gill Sans MT" panose="020B0502020104020203" pitchFamily="34" charset="0"/>
              </a:rPr>
              <a:t>Exhibit Hall B 3:35 PM</a:t>
            </a:r>
          </a:p>
        </p:txBody>
      </p:sp>
      <p:pic>
        <p:nvPicPr>
          <p:cNvPr id="21" name="Picture 20">
            <a:extLst>
              <a:ext uri="{FF2B5EF4-FFF2-40B4-BE49-F238E27FC236}">
                <a16:creationId xmlns:a16="http://schemas.microsoft.com/office/drawing/2014/main" id="{7783BF1D-0A85-BD56-10AB-4133F1EA9D8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747213" y="5437861"/>
            <a:ext cx="1142413" cy="1371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0E693FE5-9E21-3F0B-F8F6-BB10728F6675}"/>
              </a:ext>
            </a:extLst>
          </p:cNvPr>
          <p:cNvPicPr>
            <a:picLocks noChangeAspect="1"/>
          </p:cNvPicPr>
          <p:nvPr/>
        </p:nvPicPr>
        <p:blipFill rotWithShape="1">
          <a:blip r:embed="rId9"/>
          <a:srcRect l="20310" t="39831" b="42954"/>
          <a:stretch/>
        </p:blipFill>
        <p:spPr>
          <a:xfrm>
            <a:off x="6212010" y="5819775"/>
            <a:ext cx="2357602" cy="660399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CCDB106D-9639-13C2-C658-ECD4D0D9F1BE}"/>
              </a:ext>
            </a:extLst>
          </p:cNvPr>
          <p:cNvSpPr txBox="1"/>
          <p:nvPr/>
        </p:nvSpPr>
        <p:spPr>
          <a:xfrm>
            <a:off x="6169217" y="2487643"/>
            <a:ext cx="5990652" cy="324704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0" u="sng" strike="noStrike" baseline="0" dirty="0"/>
              <a:t>CNS </a:t>
            </a:r>
          </a:p>
          <a:p>
            <a:pPr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b="0" i="0" u="none" strike="noStrike" baseline="0" dirty="0"/>
              <a:t>Large number of workers who received both </a:t>
            </a:r>
            <a:r>
              <a:rPr lang="en-US" sz="1400" dirty="0"/>
              <a:t>low and high linear energy transfer (LET) exposures</a:t>
            </a:r>
          </a:p>
          <a:p>
            <a:pPr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Cohorts being evaluated for dementia and cognitive decrements </a:t>
            </a:r>
          </a:p>
          <a:p>
            <a:pPr lvl="1" indent="-2286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/>
              <a:t>Linkage between career exposures and </a:t>
            </a:r>
            <a:r>
              <a:rPr lang="en-US" sz="1400" b="0" i="0" u="none" strike="noStrike" baseline="0" dirty="0"/>
              <a:t>recorded diagnoses, neuropsychological test scores, and mortality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600" dirty="0"/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u="sng" dirty="0">
                <a:solidFill>
                  <a:srgbClr val="000000"/>
                </a:solidFill>
              </a:rPr>
              <a:t>Multi-stressor</a:t>
            </a: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400" dirty="0">
                <a:solidFill>
                  <a:srgbClr val="000000"/>
                </a:solidFill>
              </a:rPr>
              <a:t>MPS has begun studying submariners to evaluate hazards for astronaut-like population experiencing a multi-stressor environment analogous to space </a:t>
            </a:r>
            <a:endParaRPr lang="en-US" sz="1400" i="0" u="none" strike="noStrike" baseline="0" dirty="0">
              <a:solidFill>
                <a:srgbClr val="000000"/>
              </a:solidFill>
            </a:endParaRPr>
          </a:p>
          <a:p>
            <a:pPr marL="7429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sz="1400" b="0" i="0" u="none" strike="noStrike" baseline="0" dirty="0"/>
          </a:p>
        </p:txBody>
      </p:sp>
      <p:sp>
        <p:nvSpPr>
          <p:cNvPr id="29" name="TextBox 28">
            <a:extLst>
              <a:ext uri="{FF2B5EF4-FFF2-40B4-BE49-F238E27FC236}">
                <a16:creationId xmlns:a16="http://schemas.microsoft.com/office/drawing/2014/main" id="{42A000F3-EB25-BB08-FD7C-CA49A8D75D1E}"/>
              </a:ext>
            </a:extLst>
          </p:cNvPr>
          <p:cNvSpPr txBox="1"/>
          <p:nvPr/>
        </p:nvSpPr>
        <p:spPr>
          <a:xfrm>
            <a:off x="52674" y="2487643"/>
            <a:ext cx="5990652" cy="3385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285750" indent="-285750" algn="l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i="0" strike="noStrike" baseline="0" dirty="0"/>
              <a:t>Short sleep duration is a known risk factor for CVD on Earth</a:t>
            </a:r>
            <a:endParaRPr lang="en-US" sz="1400" b="0" i="0" strike="noStrike" baseline="0" dirty="0"/>
          </a:p>
        </p:txBody>
      </p:sp>
    </p:spTree>
    <p:extLst>
      <p:ext uri="{BB962C8B-B14F-4D97-AF65-F5344CB8AC3E}">
        <p14:creationId xmlns:p14="http://schemas.microsoft.com/office/powerpoint/2010/main" val="484443663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B0046854-D679-A229-0F27-DFA01DE0CB2D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75D61478-2913-B266-E15C-EDFF3894CE0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11</a:t>
            </a:fld>
            <a:endParaRPr lang="en-US"/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1D648DBC-BB19-4668-AE90-B1920F9D87A1}"/>
              </a:ext>
            </a:extLst>
          </p:cNvPr>
          <p:cNvSpPr txBox="1"/>
          <p:nvPr/>
        </p:nvSpPr>
        <p:spPr>
          <a:xfrm>
            <a:off x="814812" y="44820"/>
            <a:ext cx="10311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4000" b="1" dirty="0">
                <a:solidFill>
                  <a:schemeClr val="bg1"/>
                </a:solidFill>
                <a:latin typeface="+mj-lt"/>
              </a:rPr>
              <a:t>Risk Communication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F6EE12DD-FA70-9F42-AA04-724D854810CF}"/>
              </a:ext>
            </a:extLst>
          </p:cNvPr>
          <p:cNvSpPr txBox="1"/>
          <p:nvPr/>
        </p:nvSpPr>
        <p:spPr>
          <a:xfrm>
            <a:off x="148632" y="1112110"/>
            <a:ext cx="9147768" cy="76944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2200" b="1" i="0" u="none" strike="noStrike" baseline="0" dirty="0">
                <a:solidFill>
                  <a:srgbClr val="000000"/>
                </a:solidFill>
              </a:rPr>
              <a:t>Space radiation induced health risks must be effectively communicated to a diverse audience of stakeholders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DBD70D1B-3385-7C86-20DA-913EC7871D70}"/>
              </a:ext>
            </a:extLst>
          </p:cNvPr>
          <p:cNvSpPr txBox="1"/>
          <p:nvPr/>
        </p:nvSpPr>
        <p:spPr>
          <a:xfrm>
            <a:off x="2530692" y="3297054"/>
            <a:ext cx="9413657" cy="324704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Surveying NASA flight surgeons and retired astronauts</a:t>
            </a:r>
            <a:r>
              <a:rPr lang="en-US" sz="2200" b="1" i="0" dirty="0">
                <a:solidFill>
                  <a:srgbClr val="000000"/>
                </a:solidFill>
                <a:effectLst/>
              </a:rPr>
              <a:t> via questionnaire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solidFill>
                  <a:srgbClr val="000000"/>
                </a:solidFill>
              </a:rPr>
              <a:t>B</a:t>
            </a:r>
            <a:r>
              <a:rPr lang="en-US" b="0" i="0" dirty="0">
                <a:solidFill>
                  <a:srgbClr val="000000"/>
                </a:solidFill>
                <a:effectLst/>
              </a:rPr>
              <a:t>etter understand key information that stakeholders need to make decisions regarding radiation exposure risks </a:t>
            </a:r>
          </a:p>
          <a:p>
            <a:pPr marL="2857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endParaRPr lang="en-US" dirty="0">
              <a:solidFill>
                <a:srgbClr val="000000"/>
              </a:solidFill>
            </a:endParaRPr>
          </a:p>
          <a:p>
            <a:pPr marL="285750" lvl="1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2200" b="1" dirty="0">
                <a:ea typeface="MS Mincho" panose="02020609040205080304" pitchFamily="49" charset="-128"/>
                <a:cs typeface="Times New Roman" panose="02020603050405020304" pitchFamily="18" charset="0"/>
              </a:rPr>
              <a:t>Additional risk metrics will be added to the MERA framework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MS Mincho" panose="02020609040205080304" pitchFamily="49" charset="-128"/>
                <a:cs typeface="Times New Roman" panose="02020603050405020304" pitchFamily="18" charset="0"/>
              </a:rPr>
              <a:t>International partner risk metrics 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MS Mincho" panose="02020609040205080304" pitchFamily="49" charset="-128"/>
                <a:cs typeface="Times New Roman" panose="02020603050405020304" pitchFamily="18" charset="0"/>
              </a:rPr>
              <a:t>Metrics accounting for quality of life </a:t>
            </a:r>
          </a:p>
          <a:p>
            <a:pPr marL="742950" lvl="2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dirty="0">
                <a:ea typeface="MS Mincho" panose="02020609040205080304" pitchFamily="49" charset="-128"/>
                <a:cs typeface="Times New Roman" panose="02020603050405020304" pitchFamily="18" charset="0"/>
              </a:rPr>
              <a:t>Potentially incorporate available 5-year survival data </a:t>
            </a:r>
          </a:p>
        </p:txBody>
      </p:sp>
      <p:pic>
        <p:nvPicPr>
          <p:cNvPr id="8" name="Picture 2" descr="Space Radiation and Astronaut Health: Managing and Communicating Cancer  Risks | The National Academies Press">
            <a:extLst>
              <a:ext uri="{FF2B5EF4-FFF2-40B4-BE49-F238E27FC236}">
                <a16:creationId xmlns:a16="http://schemas.microsoft.com/office/drawing/2014/main" id="{5E0970B8-972F-7304-1CA9-C9DB5A10EB3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0359665" y="970596"/>
            <a:ext cx="1451568" cy="217735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83237E3-CC11-4D88-21BF-C3611AC2175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55786" y="3300350"/>
            <a:ext cx="1138208" cy="1371600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E26C0402-96F8-342B-9F73-09ECEF0E42CA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293994" y="3300350"/>
            <a:ext cx="1139899" cy="1371600"/>
          </a:xfrm>
          <a:prstGeom prst="rect">
            <a:avLst/>
          </a:prstGeom>
        </p:spPr>
      </p:pic>
      <p:pic>
        <p:nvPicPr>
          <p:cNvPr id="22" name="Picture 21">
            <a:extLst>
              <a:ext uri="{FF2B5EF4-FFF2-40B4-BE49-F238E27FC236}">
                <a16:creationId xmlns:a16="http://schemas.microsoft.com/office/drawing/2014/main" id="{88C56995-B10C-0F18-E0DF-D8A9516F4A97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20113" y="5062969"/>
            <a:ext cx="1113780" cy="1371600"/>
          </a:xfrm>
          <a:prstGeom prst="rect">
            <a:avLst/>
          </a:prstGeom>
        </p:spPr>
      </p:pic>
      <p:sp>
        <p:nvSpPr>
          <p:cNvPr id="23" name="TextBox 22">
            <a:extLst>
              <a:ext uri="{FF2B5EF4-FFF2-40B4-BE49-F238E27FC236}">
                <a16:creationId xmlns:a16="http://schemas.microsoft.com/office/drawing/2014/main" id="{4F8914B0-27E2-4969-CFB1-1EA1D7BDE63F}"/>
              </a:ext>
            </a:extLst>
          </p:cNvPr>
          <p:cNvSpPr txBox="1"/>
          <p:nvPr/>
        </p:nvSpPr>
        <p:spPr>
          <a:xfrm>
            <a:off x="1376510" y="6005971"/>
            <a:ext cx="998499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1000" b="1" dirty="0">
                <a:solidFill>
                  <a:schemeClr val="bg1"/>
                </a:solidFill>
              </a:rPr>
              <a:t>Shirin Rahmanian</a:t>
            </a: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941F9987-B44A-4B23-A8A0-1D0DBAA085CE}"/>
              </a:ext>
            </a:extLst>
          </p:cNvPr>
          <p:cNvSpPr txBox="1"/>
          <p:nvPr/>
        </p:nvSpPr>
        <p:spPr>
          <a:xfrm>
            <a:off x="148632" y="2145418"/>
            <a:ext cx="9750214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sz="1800" b="1" i="1" u="sng" dirty="0">
                <a:solidFill>
                  <a:srgbClr val="000000"/>
                </a:solidFill>
              </a:rPr>
              <a:t>The need for more effective communications was highlighted in recent NASEM report </a:t>
            </a:r>
            <a:endParaRPr lang="en-US" sz="1800" b="1" i="1" u="sng" strike="noStrike" baseline="0" dirty="0">
              <a:solidFill>
                <a:srgbClr val="000000"/>
              </a:solidFill>
            </a:endParaRPr>
          </a:p>
        </p:txBody>
      </p:sp>
      <p:sp>
        <p:nvSpPr>
          <p:cNvPr id="26" name="Arrow: Right 25">
            <a:extLst>
              <a:ext uri="{FF2B5EF4-FFF2-40B4-BE49-F238E27FC236}">
                <a16:creationId xmlns:a16="http://schemas.microsoft.com/office/drawing/2014/main" id="{6A63ACB6-22AE-DAE3-A638-39DF6076ED8E}"/>
              </a:ext>
            </a:extLst>
          </p:cNvPr>
          <p:cNvSpPr/>
          <p:nvPr/>
        </p:nvSpPr>
        <p:spPr>
          <a:xfrm>
            <a:off x="9131075" y="2496108"/>
            <a:ext cx="1189263" cy="144379"/>
          </a:xfrm>
          <a:prstGeom prst="rightArrow">
            <a:avLst/>
          </a:prstGeom>
          <a:solidFill>
            <a:schemeClr val="tx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97C98505-20BE-69AC-3959-29B8EA996329}"/>
              </a:ext>
            </a:extLst>
          </p:cNvPr>
          <p:cNvSpPr txBox="1"/>
          <p:nvPr/>
        </p:nvSpPr>
        <p:spPr>
          <a:xfrm>
            <a:off x="602896" y="2429799"/>
            <a:ext cx="9045929" cy="27699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NASEM (2021) </a:t>
            </a:r>
            <a:r>
              <a:rPr lang="en-US" sz="1200" b="0" i="1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Space radiation and astronaut health: managing and communicating cancer risks</a:t>
            </a:r>
            <a:r>
              <a:rPr lang="en-US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r>
              <a:rPr lang="en-US" sz="1200" b="0" i="0" u="none" strike="noStrike" baseline="0" dirty="0">
                <a:solidFill>
                  <a:srgbClr val="0000FF"/>
                </a:solidFill>
                <a:latin typeface="Times New Roman" panose="02020603050405020304" pitchFamily="18" charset="0"/>
              </a:rPr>
              <a:t>https://www.nap.edu/download/26155</a:t>
            </a:r>
            <a:r>
              <a:rPr lang="en-US" sz="1200" b="0" i="0" u="none" strike="noStrike" baseline="0" dirty="0">
                <a:solidFill>
                  <a:srgbClr val="000000"/>
                </a:solidFill>
                <a:latin typeface="Times New Roman" panose="02020603050405020304" pitchFamily="18" charset="0"/>
              </a:rPr>
              <a:t> 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997456280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lide Number Placeholder 2">
            <a:extLst>
              <a:ext uri="{FF2B5EF4-FFF2-40B4-BE49-F238E27FC236}">
                <a16:creationId xmlns:a16="http://schemas.microsoft.com/office/drawing/2014/main" id="{DDFF78AE-90FC-D5CE-2FB3-017F2539DB2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F361E17-AE3F-4442-AFED-52FCFDCAC073}" type="slidenum">
              <a:rPr lang="en-US" smtClean="0"/>
              <a:t>12</a:t>
            </a:fld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538F196E-2CF3-BE93-4559-07D975F29366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8632" y="117248"/>
            <a:ext cx="538074" cy="572155"/>
          </a:xfrm>
          <a:prstGeom prst="rect">
            <a:avLst/>
          </a:prstGeom>
        </p:spPr>
      </p:pic>
      <p:sp>
        <p:nvSpPr>
          <p:cNvPr id="7" name="TextBox 6">
            <a:extLst>
              <a:ext uri="{FF2B5EF4-FFF2-40B4-BE49-F238E27FC236}">
                <a16:creationId xmlns:a16="http://schemas.microsoft.com/office/drawing/2014/main" id="{B7CA7C8D-3408-1750-92FC-91B9BCF17616}"/>
              </a:ext>
            </a:extLst>
          </p:cNvPr>
          <p:cNvSpPr txBox="1"/>
          <p:nvPr/>
        </p:nvSpPr>
        <p:spPr>
          <a:xfrm>
            <a:off x="814812" y="44820"/>
            <a:ext cx="1031189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000" b="1" dirty="0">
                <a:solidFill>
                  <a:schemeClr val="bg1"/>
                </a:solidFill>
                <a:latin typeface="+mj-lt"/>
              </a:rPr>
              <a:t>Summary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5DB9D489-E2A8-F6D5-B45F-FE3CFFB97315}"/>
              </a:ext>
            </a:extLst>
          </p:cNvPr>
          <p:cNvSpPr txBox="1"/>
          <p:nvPr/>
        </p:nvSpPr>
        <p:spPr>
          <a:xfrm>
            <a:off x="148631" y="1081608"/>
            <a:ext cx="8853154" cy="5109091"/>
          </a:xfrm>
          <a:prstGeom prst="rect">
            <a:avLst/>
          </a:prstGeom>
          <a:noFill/>
        </p:spPr>
        <p:txBody>
          <a:bodyPr wrap="square" lIns="91440" tIns="45720" rIns="91440" bIns="45720" anchor="t">
            <a:spAutoFit/>
          </a:bodyPr>
          <a:lstStyle/>
          <a:p>
            <a:pPr marR="0" lvl="0">
              <a:spcBef>
                <a:spcPts val="0"/>
              </a:spcBef>
              <a:spcAft>
                <a:spcPts val="300"/>
              </a:spcAft>
            </a:pP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MERA Goal: To d</a:t>
            </a:r>
            <a:r>
              <a:rPr lang="en-US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evelop robust and accurate </a:t>
            </a: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tools for evaluating</a:t>
            </a:r>
            <a:r>
              <a:rPr lang="en-US" sz="2000" b="1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 space radiation health risks to support mitigation strategies, informed consent, and operations</a:t>
            </a:r>
          </a:p>
          <a:p>
            <a:pPr marR="0" lvl="0">
              <a:spcBef>
                <a:spcPts val="0"/>
              </a:spcBef>
              <a:spcAft>
                <a:spcPts val="300"/>
              </a:spcAft>
            </a:pPr>
            <a:endParaRPr lang="en-US" sz="20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300"/>
              </a:spcAft>
            </a:pP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Research activities guided by and aligned with </a:t>
            </a:r>
          </a:p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HRP space radiation element</a:t>
            </a:r>
          </a:p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Agency roadmaps and gaps </a:t>
            </a:r>
          </a:p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External advisory panel recommendations </a:t>
            </a:r>
          </a:p>
          <a:p>
            <a:pPr marL="28575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L="285750" marR="0" lvl="0" indent="-285750">
              <a:spcBef>
                <a:spcPts val="0"/>
              </a:spcBef>
              <a:spcAft>
                <a:spcPts val="300"/>
              </a:spcAft>
              <a:buFont typeface="Arial" panose="020B0604020202020204" pitchFamily="34" charset="0"/>
              <a:buChar char="•"/>
            </a:pPr>
            <a:endParaRPr lang="en-US" sz="1600" dirty="0"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 marR="0" lvl="0">
              <a:spcBef>
                <a:spcPts val="0"/>
              </a:spcBef>
              <a:spcAft>
                <a:spcPts val="300"/>
              </a:spcAft>
            </a:pPr>
            <a:r>
              <a:rPr lang="en-US" sz="2000" b="1" dirty="0">
                <a:ea typeface="Calibri" panose="020F0502020204030204" pitchFamily="34" charset="0"/>
                <a:cs typeface="Times New Roman" panose="02020603050405020304" pitchFamily="18" charset="0"/>
              </a:rPr>
              <a:t>Ongoing and future work  </a:t>
            </a:r>
          </a:p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Updated ensemble quality factor model for evaluation in cancer risk model accounting for multiscale and biophysical modeling inputs</a:t>
            </a:r>
          </a:p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Development and implementation of additional risk metrics beyond lifetime incidence and mortality</a:t>
            </a:r>
          </a:p>
          <a:p>
            <a:pPr marL="285750" marR="0" lvl="0" indent="-285750">
              <a:spcBef>
                <a:spcPts val="0"/>
              </a:spcBef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Forthcoming initial personalized risk estimates for </a:t>
            </a:r>
            <a:r>
              <a:rPr lang="en-US" sz="1600" dirty="0">
                <a:ea typeface="Calibri" panose="020F0502020204030204" pitchFamily="34" charset="0"/>
                <a:cs typeface="Times New Roman" panose="02020603050405020304" pitchFamily="18" charset="0"/>
              </a:rPr>
              <a:t>space radiation induced CVD (Astro-CHARM)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Continue initial characterization of space radiation CNS hazard/risk through MPS </a:t>
            </a:r>
          </a:p>
          <a:p>
            <a:pPr marL="285750" indent="-28575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1600" dirty="0"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Evaluation of cancer clinical prediction tools to enable more personalized risk assessment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452EFAD1-7CA8-B4C8-7835-677CDDCFAA47}"/>
              </a:ext>
            </a:extLst>
          </p:cNvPr>
          <p:cNvPicPr>
            <a:picLocks/>
          </p:cNvPicPr>
          <p:nvPr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888" y="2103120"/>
            <a:ext cx="928150" cy="1143000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EAEB758E-E7C6-1778-8D2A-0C24C46EC9CE}"/>
              </a:ext>
            </a:extLst>
          </p:cNvPr>
          <p:cNvSpPr txBox="1"/>
          <p:nvPr/>
        </p:nvSpPr>
        <p:spPr>
          <a:xfrm>
            <a:off x="9877418" y="2160644"/>
            <a:ext cx="2160912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rtl="0"/>
            <a:r>
              <a:rPr lang="en-US" sz="1000" u="sng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1646319</a:t>
            </a:r>
            <a: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 -  A GENERALIZED MICRODOSIMETRIC DOSE RESPONSE MODEL</a:t>
            </a:r>
            <a:b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</a:br>
            <a: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Wednesday February 14</a:t>
            </a:r>
            <a:b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</a:br>
            <a: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Exhibit Hall A 2:45 PM </a:t>
            </a:r>
            <a:b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</a:br>
            <a:r>
              <a:rPr lang="en-US" sz="10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Poster Session B</a:t>
            </a:r>
          </a:p>
        </p:txBody>
      </p:sp>
      <p:pic>
        <p:nvPicPr>
          <p:cNvPr id="18" name="Picture 17">
            <a:extLst>
              <a:ext uri="{FF2B5EF4-FFF2-40B4-BE49-F238E27FC236}">
                <a16:creationId xmlns:a16="http://schemas.microsoft.com/office/drawing/2014/main" id="{42147C3B-1A62-B73E-8DF2-432BDAACDCFA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5836" y="3246120"/>
            <a:ext cx="928151" cy="1143000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F0044B6B-FDD8-FB47-3C0C-631B2B244CBE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888" y="4389120"/>
            <a:ext cx="928150" cy="1143000"/>
          </a:xfrm>
          <a:prstGeom prst="rect">
            <a:avLst/>
          </a:prstGeom>
        </p:spPr>
      </p:pic>
      <p:sp>
        <p:nvSpPr>
          <p:cNvPr id="20" name="TextBox 19">
            <a:extLst>
              <a:ext uri="{FF2B5EF4-FFF2-40B4-BE49-F238E27FC236}">
                <a16:creationId xmlns:a16="http://schemas.microsoft.com/office/drawing/2014/main" id="{192FA4E4-9356-221B-1D27-5F08D8B957DC}"/>
              </a:ext>
            </a:extLst>
          </p:cNvPr>
          <p:cNvSpPr txBox="1"/>
          <p:nvPr/>
        </p:nvSpPr>
        <p:spPr>
          <a:xfrm>
            <a:off x="9877418" y="3315933"/>
            <a:ext cx="1878027" cy="1015663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u="sng" dirty="0">
                <a:latin typeface="Gill Sans MT" panose="020B0502020104020203" pitchFamily="34" charset="0"/>
                <a:ea typeface="Verdana" panose="020B0604030504040204" pitchFamily="34" charset="0"/>
              </a:rPr>
              <a:t>1642088</a:t>
            </a:r>
            <a: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  <a:t> - PREDICTING CELL SURVIVAL, CHROMOSOME ABERRATIONS AND THEIR TRANSMISSIBILITY</a:t>
            </a:r>
            <a:b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</a:br>
            <a: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  <a:t>Thursday February 15</a:t>
            </a:r>
          </a:p>
          <a:p>
            <a: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  <a:t>3:15 Exhibit Hall B</a:t>
            </a:r>
          </a:p>
        </p:txBody>
      </p:sp>
      <p:sp>
        <p:nvSpPr>
          <p:cNvPr id="21" name="TextBox 20">
            <a:extLst>
              <a:ext uri="{FF2B5EF4-FFF2-40B4-BE49-F238E27FC236}">
                <a16:creationId xmlns:a16="http://schemas.microsoft.com/office/drawing/2014/main" id="{1B462D34-3701-5D9B-4541-A6440CA08F21}"/>
              </a:ext>
            </a:extLst>
          </p:cNvPr>
          <p:cNvSpPr txBox="1"/>
          <p:nvPr/>
        </p:nvSpPr>
        <p:spPr>
          <a:xfrm>
            <a:off x="9877418" y="4379337"/>
            <a:ext cx="1907378" cy="116955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1000" u="sng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1619480</a:t>
            </a:r>
            <a:r>
              <a:rPr lang="en-US" sz="10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 - SIMULATION OF RADIATION-INDUCED DNA DAMAGE SHOWS HISTONE PROTECTION</a:t>
            </a:r>
            <a:endParaRPr lang="en-US" sz="1000" u="sng" dirty="0">
              <a:effectLst/>
              <a:latin typeface="Gill Sans MT" panose="020B0502020104020203" pitchFamily="34" charset="0"/>
              <a:ea typeface="Verdana" panose="020B0604030504040204" pitchFamily="34" charset="0"/>
            </a:endParaRPr>
          </a:p>
          <a:p>
            <a:r>
              <a:rPr lang="en-US" sz="10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Thursday February 15</a:t>
            </a:r>
            <a:br>
              <a:rPr lang="en-US" sz="10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</a:br>
            <a:r>
              <a:rPr lang="en-US" sz="10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3:55 PM - 4:05 PM</a:t>
            </a:r>
          </a:p>
          <a:p>
            <a:r>
              <a:rPr lang="en-US" sz="1000" dirty="0">
                <a:latin typeface="Gill Sans MT" panose="020B0502020104020203" pitchFamily="34" charset="0"/>
                <a:ea typeface="Verdana" panose="020B0604030504040204" pitchFamily="34" charset="0"/>
              </a:rPr>
              <a:t>Exhibit Hall B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897D7AC-6A28-1B9F-F318-3CA9A3195C83}"/>
              </a:ext>
            </a:extLst>
          </p:cNvPr>
          <p:cNvSpPr txBox="1"/>
          <p:nvPr/>
        </p:nvSpPr>
        <p:spPr>
          <a:xfrm>
            <a:off x="9878568" y="5572705"/>
            <a:ext cx="1987744" cy="10618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u="sng" dirty="0">
                <a:latin typeface="Gill Sans MT" panose="020B0502020104020203" pitchFamily="34" charset="0"/>
                <a:ea typeface="Verdana" panose="020B0604030504040204" pitchFamily="34" charset="0"/>
              </a:rPr>
              <a:t>161947</a:t>
            </a:r>
            <a:r>
              <a:rPr lang="en-US" sz="900" dirty="0">
                <a:latin typeface="Gill Sans MT" panose="020B0502020104020203" pitchFamily="34" charset="0"/>
                <a:ea typeface="Verdana" panose="020B0604030504040204" pitchFamily="34" charset="0"/>
              </a:rPr>
              <a:t> - </a:t>
            </a:r>
            <a:r>
              <a:rPr lang="en-US" sz="9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INTEGRATION OF THE CARDIOVASCULAR RISK MODEL ASTRO-CHARM IN THE NASA RADIATION RISK MODEL</a:t>
            </a:r>
            <a:r>
              <a:rPr lang="en-US" sz="900" u="sng" dirty="0">
                <a:latin typeface="Gill Sans MT" panose="020B0502020104020203" pitchFamily="34" charset="0"/>
                <a:ea typeface="Verdana" panose="020B0604030504040204" pitchFamily="34" charset="0"/>
              </a:rPr>
              <a:t> </a:t>
            </a:r>
          </a:p>
          <a:p>
            <a:r>
              <a:rPr lang="en-US" sz="900" dirty="0">
                <a:effectLst/>
                <a:latin typeface="Gill Sans MT" panose="020B0502020104020203" pitchFamily="34" charset="0"/>
                <a:ea typeface="Verdana" panose="020B0604030504040204" pitchFamily="34" charset="0"/>
              </a:rPr>
              <a:t>Wednesday February 14</a:t>
            </a:r>
          </a:p>
          <a:p>
            <a:r>
              <a:rPr lang="en-US" sz="900" dirty="0">
                <a:latin typeface="Gill Sans MT" panose="020B0502020104020203" pitchFamily="34" charset="0"/>
                <a:ea typeface="Verdana" panose="020B0604030504040204" pitchFamily="34" charset="0"/>
              </a:rPr>
              <a:t>Exhibit Hall A </a:t>
            </a:r>
            <a:r>
              <a:rPr lang="en-US" sz="900" dirty="0">
                <a:effectLst/>
                <a:latin typeface="Gill Sans MT" panose="020B0502020104020203" pitchFamily="34" charset="0"/>
                <a:ea typeface="Meiryo UI" panose="020B0400000000000000" pitchFamily="34" charset="-128"/>
              </a:rPr>
              <a:t>2:45 PM </a:t>
            </a:r>
            <a:endParaRPr lang="en-US" sz="900" dirty="0">
              <a:latin typeface="Gill Sans MT" panose="020B0502020104020203" pitchFamily="34" charset="0"/>
              <a:ea typeface="Verdana" panose="020B0604030504040204" pitchFamily="34" charset="0"/>
            </a:endParaRPr>
          </a:p>
          <a:p>
            <a:r>
              <a:rPr lang="en-US" sz="900" dirty="0">
                <a:latin typeface="Gill Sans MT" panose="020B0502020104020203" pitchFamily="34" charset="0"/>
                <a:ea typeface="Verdana" panose="020B0604030504040204" pitchFamily="34" charset="0"/>
              </a:rPr>
              <a:t>Poster Session B</a:t>
            </a:r>
          </a:p>
        </p:txBody>
      </p:sp>
      <p:pic>
        <p:nvPicPr>
          <p:cNvPr id="23" name="Picture 22">
            <a:extLst>
              <a:ext uri="{FF2B5EF4-FFF2-40B4-BE49-F238E27FC236}">
                <a16:creationId xmlns:a16="http://schemas.microsoft.com/office/drawing/2014/main" id="{3689E3D3-DEDD-0F48-D5C8-2E7629161037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9888" y="5532120"/>
            <a:ext cx="928150" cy="1143000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84D725E0-7D3C-B8E6-6F8C-812848E2D43A}"/>
              </a:ext>
            </a:extLst>
          </p:cNvPr>
          <p:cNvPicPr>
            <a:picLocks/>
          </p:cNvPicPr>
          <p:nvPr/>
        </p:nvPicPr>
        <p:blipFill>
          <a:blip r:embed="rId7" cstate="print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9005836" y="960120"/>
            <a:ext cx="932688" cy="1143000"/>
          </a:xfrm>
          <a:prstGeom prst="rect">
            <a:avLst/>
          </a:prstGeom>
        </p:spPr>
      </p:pic>
      <p:sp>
        <p:nvSpPr>
          <p:cNvPr id="25" name="TextBox 24">
            <a:extLst>
              <a:ext uri="{FF2B5EF4-FFF2-40B4-BE49-F238E27FC236}">
                <a16:creationId xmlns:a16="http://schemas.microsoft.com/office/drawing/2014/main" id="{AEB48E56-A8AD-0455-0E9F-98C6BB00C7DD}"/>
              </a:ext>
            </a:extLst>
          </p:cNvPr>
          <p:cNvSpPr txBox="1"/>
          <p:nvPr/>
        </p:nvSpPr>
        <p:spPr>
          <a:xfrm>
            <a:off x="9878568" y="946845"/>
            <a:ext cx="2344348" cy="11695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000" i="0" strike="noStrike" dirty="0">
                <a:effectLst/>
                <a:latin typeface="Gill Sans MT" panose="020B0502020104020203" pitchFamily="34" charset="0"/>
                <a:hlinkClick r:id="rId8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1643947</a:t>
            </a:r>
            <a:r>
              <a:rPr lang="en-US" sz="1000" i="0" strike="noStrike" dirty="0">
                <a:effectLst/>
                <a:latin typeface="Gill Sans MT" panose="020B0502020104020203" pitchFamily="34" charset="0"/>
              </a:rPr>
              <a:t> - THE U.S. MILLION PERSON STUDY OF LOW-DOSE-RATE HEALTH EFFECTS: INNOVATIONS IN EVALUATING COGNITION AND MULTIPLE STRESSORS</a:t>
            </a:r>
          </a:p>
          <a:p>
            <a:r>
              <a:rPr lang="en-US" sz="1000" dirty="0">
                <a:latin typeface="Gill Sans MT" panose="020B0502020104020203" pitchFamily="34" charset="0"/>
              </a:rPr>
              <a:t>Tuesday February 13th </a:t>
            </a:r>
          </a:p>
          <a:p>
            <a:r>
              <a:rPr lang="en-US" sz="1000" dirty="0">
                <a:latin typeface="Gill Sans MT" panose="020B0502020104020203" pitchFamily="34" charset="0"/>
              </a:rPr>
              <a:t>Exhibit Hall B 3:35 PM</a:t>
            </a:r>
          </a:p>
        </p:txBody>
      </p:sp>
    </p:spTree>
    <p:extLst>
      <p:ext uri="{BB962C8B-B14F-4D97-AF65-F5344CB8AC3E}">
        <p14:creationId xmlns:p14="http://schemas.microsoft.com/office/powerpoint/2010/main" val="136335857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C9E03745B6B61946A84CE142881A4A64" ma:contentTypeVersion="5" ma:contentTypeDescription="Create a new document." ma:contentTypeScope="" ma:versionID="2ed3ee93dfc7249ea18dc35abe1570e0">
  <xsd:schema xmlns:xsd="http://www.w3.org/2001/XMLSchema" xmlns:xs="http://www.w3.org/2001/XMLSchema" xmlns:p="http://schemas.microsoft.com/office/2006/metadata/properties" xmlns:ns2="20047682-7158-4127-a56c-1a8c1d9e83fd" xmlns:ns3="1114eb96-ecaf-46ae-9231-75f0c56f3065" targetNamespace="http://schemas.microsoft.com/office/2006/metadata/properties" ma:root="true" ma:fieldsID="5d49383f2969406b7362ec773cebe59f" ns2:_="" ns3:_="">
    <xsd:import namespace="20047682-7158-4127-a56c-1a8c1d9e83fd"/>
    <xsd:import namespace="1114eb96-ecaf-46ae-9231-75f0c56f3065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ObjectDetectorVersions" minOccurs="0"/>
                <xsd:element ref="ns3:SharedWithUsers" minOccurs="0"/>
                <xsd:element ref="ns3:SharedWithDetails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0047682-7158-4127-a56c-1a8c1d9e83fd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ObjectDetectorVersions" ma:index="10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114eb96-ecaf-46ae-9231-75f0c56f3065" elementFormDefault="qualified">
    <xsd:import namespace="http://schemas.microsoft.com/office/2006/documentManagement/types"/>
    <xsd:import namespace="http://schemas.microsoft.com/office/infopath/2007/PartnerControls"/>
    <xsd:element name="SharedWithUsers" ma:index="11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2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3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SharedWithUsers xmlns="1114eb96-ecaf-46ae-9231-75f0c56f3065">
      <UserInfo>
        <DisplayName>Slaba, Tony C. (LARC-D309)</DisplayName>
        <AccountId>13</AccountId>
        <AccountType/>
      </UserInfo>
    </SharedWithUsers>
  </documentManagement>
</p:properties>
</file>

<file path=customXml/itemProps1.xml><?xml version="1.0" encoding="utf-8"?>
<ds:datastoreItem xmlns:ds="http://schemas.openxmlformats.org/officeDocument/2006/customXml" ds:itemID="{BD33E666-FB26-4C1D-AC69-9F57ACF29D80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20047682-7158-4127-a56c-1a8c1d9e83fd"/>
    <ds:schemaRef ds:uri="1114eb96-ecaf-46ae-9231-75f0c56f3065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B020FCED-C2D2-4666-B9CD-1DB722451367}">
  <ds:schemaRefs>
    <ds:schemaRef ds:uri="http://schemas.microsoft.com/sharepoint/v3/contenttype/forms"/>
  </ds:schemaRefs>
</ds:datastoreItem>
</file>

<file path=customXml/itemProps3.xml><?xml version="1.0" encoding="utf-8"?>
<ds:datastoreItem xmlns:ds="http://schemas.openxmlformats.org/officeDocument/2006/customXml" ds:itemID="{F86FF191-3197-4FCF-A49B-0812C96AD791}">
  <ds:schemaRefs>
    <ds:schemaRef ds:uri="http://schemas.microsoft.com/office/2006/metadata/properties"/>
    <ds:schemaRef ds:uri="http://schemas.microsoft.com/office/infopath/2007/PartnerControls"/>
    <ds:schemaRef ds:uri="1114eb96-ecaf-46ae-9231-75f0c56f3065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14279</TotalTime>
  <Words>2073</Words>
  <Application>Microsoft Office PowerPoint</Application>
  <PresentationFormat>Widescreen</PresentationFormat>
  <Paragraphs>266</Paragraphs>
  <Slides>12</Slides>
  <Notes>10</Notes>
  <HiddenSlides>0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12</vt:i4>
      </vt:variant>
    </vt:vector>
  </HeadingPairs>
  <TitlesOfParts>
    <vt:vector size="21" baseType="lpstr">
      <vt:lpstr>Arial</vt:lpstr>
      <vt:lpstr>Calibri</vt:lpstr>
      <vt:lpstr>Calibri Light</vt:lpstr>
      <vt:lpstr>Gill Sans MT</vt:lpstr>
      <vt:lpstr>GillSansRegular</vt:lpstr>
      <vt:lpstr>Segoe UI</vt:lpstr>
      <vt:lpstr>Times New Roman</vt:lpstr>
      <vt:lpstr>Verdana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Huff, Janice L {LARC} (JSC-D309)</dc:creator>
  <cp:lastModifiedBy>Slaba, Tony C. (LARC-D309)</cp:lastModifiedBy>
  <cp:revision>167</cp:revision>
  <dcterms:created xsi:type="dcterms:W3CDTF">2024-01-09T17:39:16Z</dcterms:created>
  <dcterms:modified xsi:type="dcterms:W3CDTF">2024-01-25T21:35:21Z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0x010100C9E03745B6B61946A84CE142881A4A64</vt:lpwstr>
  </property>
</Properties>
</file>