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73" r:id="rId2"/>
    <p:sldId id="274" r:id="rId3"/>
    <p:sldId id="275" r:id="rId4"/>
    <p:sldId id="276" r:id="rId5"/>
    <p:sldId id="279" r:id="rId6"/>
    <p:sldId id="277" r:id="rId7"/>
    <p:sldId id="278" r:id="rId8"/>
    <p:sldId id="280" r:id="rId9"/>
    <p:sldId id="281" r:id="rId10"/>
    <p:sldId id="282" r:id="rId11"/>
    <p:sldId id="2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576D"/>
    <a:srgbClr val="55809F"/>
    <a:srgbClr val="4C687E"/>
    <a:srgbClr val="A62800"/>
    <a:srgbClr val="DB2800"/>
    <a:srgbClr val="912009"/>
    <a:srgbClr val="9A1D00"/>
    <a:srgbClr val="D02800"/>
    <a:srgbClr val="E44302"/>
    <a:srgbClr val="FD4D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0" autoAdjust="0"/>
    <p:restoredTop sz="94598" autoAdjust="0"/>
  </p:normalViewPr>
  <p:slideViewPr>
    <p:cSldViewPr snapToGrid="0">
      <p:cViewPr varScale="1">
        <p:scale>
          <a:sx n="62" d="100"/>
          <a:sy n="62" d="100"/>
        </p:scale>
        <p:origin x="8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11E1D-68EE-4EEA-B3D5-5C65EEFC94D2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374C6-F273-45D4-88BF-33A42CA1B5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51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ym typeface="Wingdings" panose="05000000000000000000" pitchFamily="2" charset="2"/>
              </a:rPr>
              <a:t>SOT-5 analog looks like crew with minimal learning effect; SOT-5M analog has small learning effect and not consistent with crew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ym typeface="Wingdings" panose="05000000000000000000" pitchFamily="2" charset="2"/>
              </a:rPr>
              <a:t>Head pitch movement helped cancel ML GVS disturbance or added cognitive effort allowed for sensorimotor re-weighting to ignore vestibular disruption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374C6-F273-45D4-88BF-33A42CA1B5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20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1200" dirty="0">
                <a:sym typeface="Wingdings" panose="05000000000000000000" pitchFamily="2" charset="2"/>
              </a:rPr>
              <a:t>Disruption due to change in orientation for cone turn or turn to seat is not being replicated in this analog</a:t>
            </a:r>
          </a:p>
          <a:p>
            <a:pPr lvl="1"/>
            <a:r>
              <a:rPr lang="en-US" sz="1200" dirty="0">
                <a:sym typeface="Wingdings" panose="05000000000000000000" pitchFamily="2" charset="2"/>
              </a:rPr>
              <a:t>Other disruptions like dehydration, fatigue, visual disorientation, increase in vestibular disorientation during change in orientations not replicated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D374C6-F273-45D4-88BF-33A42CA1B5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2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5" Type="http://schemas.openxmlformats.org/officeDocument/2006/relationships/image" Target="../media/image10.png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Relationship Id="rId1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949E0-F645-973B-78D5-6097188FE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547" y="2527153"/>
            <a:ext cx="8500598" cy="191391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BE1BFE-154B-FCC8-3D90-A4A8DEB13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622" y="4468082"/>
            <a:ext cx="847164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6F2E8-75D1-A1B2-25A6-C0491E19E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E518F-47B2-7BFE-0D61-AB08054A0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D04E651-49DD-CEEA-4C84-5F2B1EF6F662}"/>
              </a:ext>
            </a:extLst>
          </p:cNvPr>
          <p:cNvGrpSpPr/>
          <p:nvPr userDrawn="1"/>
        </p:nvGrpSpPr>
        <p:grpSpPr>
          <a:xfrm>
            <a:off x="-489934" y="6337"/>
            <a:ext cx="12868154" cy="6849568"/>
            <a:chOff x="-511059" y="51160"/>
            <a:chExt cx="12868154" cy="684956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FABB15E-198A-649C-3A74-8FF9E33F24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" b="-1950"/>
            <a:stretch/>
          </p:blipFill>
          <p:spPr>
            <a:xfrm>
              <a:off x="7557084" y="141225"/>
              <a:ext cx="1835055" cy="187081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221F3EA-AC94-B076-E18B-F7693205FE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47"/>
            <a:stretch/>
          </p:blipFill>
          <p:spPr>
            <a:xfrm>
              <a:off x="3506791" y="628925"/>
              <a:ext cx="1688738" cy="167272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70A6078-28AA-AC19-A29C-A4FAAA9144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171805" y="1107889"/>
              <a:ext cx="133013" cy="13716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D7C28A1-3F12-40FD-7A91-3E2118BC96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B08F023-4242-0C27-7B77-E35F6C1313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56B7D64-9C71-F11C-6AAF-F292048A80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C116368-77FB-554D-CBA8-D5BC659657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28079" y="2675904"/>
              <a:ext cx="133013" cy="1371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B5748AC-CEA2-9614-4913-4C207918CE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233636" y="2279773"/>
              <a:ext cx="133013" cy="13716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98C3EB5-0D3F-1A50-DE94-5B6E66D8C2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325633" y="2826371"/>
              <a:ext cx="133013" cy="13716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204E588-174A-6594-EE64-4E8CFDE414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662347" y="274125"/>
              <a:ext cx="133013" cy="13716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E9A75BF-4935-8083-81A8-070D7A0264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277657" y="1245049"/>
              <a:ext cx="318565" cy="36029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231EFC6-7F01-DE5F-054E-F2E84FF9922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6217024" y="691215"/>
              <a:ext cx="318565" cy="36029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E9B62CA-DA50-AEDD-BC9B-82776C6E4C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949840" y="3090244"/>
              <a:ext cx="133013" cy="13716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E9775B5-711B-BEAD-0167-1ABF02027F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453227" y="3083032"/>
              <a:ext cx="318565" cy="360291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7E6B116-63F4-01CE-DA9A-B7E8CF017723}"/>
                </a:ext>
              </a:extLst>
            </p:cNvPr>
            <p:cNvGrpSpPr/>
            <p:nvPr/>
          </p:nvGrpSpPr>
          <p:grpSpPr>
            <a:xfrm>
              <a:off x="-511059" y="51160"/>
              <a:ext cx="12868154" cy="6849568"/>
              <a:chOff x="-511059" y="51160"/>
              <a:chExt cx="12868154" cy="6849568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A110EEA1-F55A-71DE-C817-BD4176602BB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36813" b="53581" l="3940" r="35423">
                            <a14:foregroundMark x1="15330" y1="52776" x2="22887" y2="52304"/>
                            <a14:foregroundMark x1="10709" y1="52776" x2="4405" y2="46280"/>
                            <a14:foregroundMark x1="4405" y1="46280" x2="4405" y2="46280"/>
                            <a14:foregroundMark x1="5265" y1="53276" x2="11963" y2="48223"/>
                            <a14:foregroundMark x1="11963" y1="48223" x2="11963" y2="48223"/>
                            <a14:foregroundMark x1="23496" y1="52443" x2="26218" y2="52304"/>
                            <a14:foregroundMark x1="21418" y1="53581" x2="26218" y2="53109"/>
                            <a14:backgroundMark x1="22887" y1="48890" x2="32987" y2="50694"/>
                            <a14:backgroundMark x1="32987" y1="50694" x2="25466" y2="42643"/>
                            <a14:backgroundMark x1="25466" y1="42643" x2="16798" y2="45308"/>
                            <a14:backgroundMark x1="16798" y1="45308" x2="11533" y2="40922"/>
                          </a14:backgroundRemoval>
                        </a14:imgEffect>
                      </a14:imgLayer>
                    </a14:imgProps>
                  </a:ext>
                </a:extLst>
              </a:blip>
              <a:srcRect t="34935" r="60555" b="46141"/>
              <a:stretch/>
            </p:blipFill>
            <p:spPr>
              <a:xfrm>
                <a:off x="-511059" y="3539027"/>
                <a:ext cx="4793710" cy="3361701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28DC1745-3EC5-2AF5-0221-72DC86F86D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375" b="89286" l="45000" r="58646">
                            <a14:foregroundMark x1="45313" y1="41964" x2="45313" y2="41964"/>
                            <a14:foregroundMark x1="45208" y1="50893" x2="45208" y2="50893"/>
                            <a14:foregroundMark x1="45052" y1="61607" x2="45052" y2="61607"/>
                            <a14:foregroundMark x1="58646" y1="51339" x2="58646" y2="51339"/>
                            <a14:foregroundMark x1="52188" y1="40625" x2="52188" y2="40625"/>
                            <a14:foregroundMark x1="52656" y1="60268" x2="52656" y2="60268"/>
                            <a14:backgroundMark x1="46302" y1="72321" x2="46302" y2="72321"/>
                            <a14:backgroundMark x1="51927" y1="79018" x2="51927" y2="79018"/>
                            <a14:backgroundMark x1="48958" y1="74107" x2="55052" y2="74107"/>
                            <a14:backgroundMark x1="54740" y1="66964" x2="54740" y2="66964"/>
                            <a14:backgroundMark x1="53333" y1="68750" x2="55937" y2="64732"/>
                            <a14:backgroundMark x1="54844" y1="35268" x2="50156" y2="25893"/>
                            <a14:backgroundMark x1="50156" y1="25893" x2="49115" y2="27232"/>
                            <a14:backgroundMark x1="48750" y1="33482" x2="52396" y2="20089"/>
                            <a14:backgroundMark x1="52396" y1="20089" x2="55781" y2="29464"/>
                            <a14:backgroundMark x1="55365" y1="39286" x2="51146" y2="16964"/>
                            <a14:backgroundMark x1="51146" y1="16964" x2="48125" y2="34821"/>
                            <a14:backgroundMark x1="48177" y1="35268" x2="53229" y2="32143"/>
                            <a14:backgroundMark x1="53229" y1="32143" x2="56146" y2="41518"/>
                            <a14:backgroundMark x1="55052" y1="41964" x2="55052" y2="41964"/>
                            <a14:backgroundMark x1="53646" y1="41964" x2="53646" y2="41964"/>
                            <a14:backgroundMark x1="52708" y1="36161" x2="55156" y2="44643"/>
                            <a14:backgroundMark x1="44688" y1="52232" x2="44688" y2="52232"/>
                            <a14:backgroundMark x1="44740" y1="52232" x2="44740" y2="52232"/>
                            <a14:backgroundMark x1="45104" y1="51786" x2="45104" y2="51786"/>
                            <a14:backgroundMark x1="44740" y1="60268" x2="44740" y2="60268"/>
                          </a14:backgroundRemoval>
                        </a14:imgEffect>
                      </a14:imgLayer>
                    </a14:imgProps>
                  </a:ext>
                </a:extLst>
              </a:blip>
              <a:srcRect l="43750" r="39922"/>
              <a:stretch/>
            </p:blipFill>
            <p:spPr>
              <a:xfrm rot="16200000">
                <a:off x="-32376" y="1000348"/>
                <a:ext cx="3060272" cy="2186606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4833248B-34B4-C4C5-D65A-E02743D74AA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8912" b="22710" l="9062" r="30301">
                            <a14:foregroundMark x1="10244" y1="22765" x2="10244" y2="22765"/>
                            <a14:foregroundMark x1="28940" y1="13243" x2="28940" y2="13243"/>
                            <a14:foregroundMark x1="29620" y1="11299" x2="29620" y2="11299"/>
                            <a14:foregroundMark x1="30301" y1="11410" x2="30301" y2="11410"/>
                            <a14:foregroundMark x1="10100" y1="11299" x2="10100" y2="11299"/>
                            <a14:backgroundMark x1="10673" y1="11632" x2="13646" y2="11188"/>
                          </a14:backgroundRemoval>
                        </a14:imgEffect>
                      </a14:imgLayer>
                    </a14:imgProps>
                  </a:ext>
                </a:extLst>
              </a:blip>
              <a:srcRect l="6786" t="14057" r="69515" b="75930"/>
              <a:stretch/>
            </p:blipFill>
            <p:spPr>
              <a:xfrm>
                <a:off x="1253361" y="51160"/>
                <a:ext cx="1141658" cy="622300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400C884C-97EC-C003-3A64-5696D3FD15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3002" b="24630" l="75473" r="96577"/>
                        </a14:imgEffect>
                      </a14:imgLayer>
                    </a14:imgProps>
                  </a:ext>
                </a:extLst>
              </a:blip>
              <a:srcRect l="72835" t="11549" r="785" b="73917"/>
              <a:stretch/>
            </p:blipFill>
            <p:spPr>
              <a:xfrm>
                <a:off x="10954809" y="911332"/>
                <a:ext cx="1402286" cy="996788"/>
              </a:xfrm>
              <a:prstGeom prst="rect">
                <a:avLst/>
              </a:prstGeom>
            </p:spPr>
          </p:pic>
        </p:grp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F8459-FB76-A152-BC2D-D89BC8803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Sarah Moudy| sarah.c.moudy@nasa.gov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F546577-462A-3024-1E49-2A1D119F53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22859" r="42609">
                        <a14:foregroundMark x1="37708" y1="62946" x2="37708" y2="62946"/>
                        <a14:foregroundMark x1="35677" y1="40179" x2="35677" y2="40179"/>
                        <a14:backgroundMark x1="34844" y1="44643" x2="34844" y2="44643"/>
                        <a14:backgroundMark x1="31615" y1="45982" x2="31615" y2="45982"/>
                        <a14:backgroundMark x1="29375" y1="58036" x2="29375" y2="58036"/>
                      </a14:backgroundRemoval>
                    </a14:imgEffect>
                  </a14:imgLayer>
                </a14:imgProps>
              </a:ext>
            </a:extLst>
          </a:blip>
          <a:srcRect l="31544" r="65274"/>
          <a:stretch/>
        </p:blipFill>
        <p:spPr>
          <a:xfrm rot="16200000">
            <a:off x="1017014" y="2709900"/>
            <a:ext cx="987552" cy="229364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C670D45-B432-44DF-A8A5-77152DCB0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8384" b="79539" l="20165" r="75501">
                        <a14:foregroundMark x1="40831" y1="79539" x2="59312" y2="78790"/>
                      </a14:backgroundRemoval>
                    </a14:imgEffect>
                  </a14:imgLayer>
                </a14:imgProps>
              </a:ext>
            </a:extLst>
          </a:blip>
          <a:srcRect l="31899" t="62778" r="36236" b="19065"/>
          <a:stretch/>
        </p:blipFill>
        <p:spPr>
          <a:xfrm>
            <a:off x="95343" y="3983217"/>
            <a:ext cx="2539902" cy="186703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94788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A467E-AF62-B7C7-3A8C-EC0754962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2631"/>
            <a:ext cx="10515600" cy="9929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65DB5-5F03-3352-E965-ECF9983EB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5C7CD-F2BB-9FD2-7E28-D147F20D3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Sarah Moudy| sarah.c.moudy@nasa.gov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38B7F-284E-C396-1A8C-692028629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0CBD1-4354-4435-213F-A5F2DF5B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2F5C15-44DB-45B9-9379-BA786B960F5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5C269D7-D44C-EE2B-B0BE-EEC58898183A}"/>
              </a:ext>
            </a:extLst>
          </p:cNvPr>
          <p:cNvGrpSpPr/>
          <p:nvPr userDrawn="1"/>
        </p:nvGrpSpPr>
        <p:grpSpPr>
          <a:xfrm>
            <a:off x="-12703" y="0"/>
            <a:ext cx="12328528" cy="6809466"/>
            <a:chOff x="-12703" y="0"/>
            <a:chExt cx="12328528" cy="680946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EAA6EA3-7467-4DA6-13DB-5CD8CD2385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64074"/>
            <a:stretch/>
          </p:blipFill>
          <p:spPr>
            <a:xfrm>
              <a:off x="7925579" y="76741"/>
              <a:ext cx="1835055" cy="65922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872A3F2-1390-11BC-5394-3DC09FAC5E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932" b="39972"/>
            <a:stretch/>
          </p:blipFill>
          <p:spPr>
            <a:xfrm>
              <a:off x="636091" y="0"/>
              <a:ext cx="1688738" cy="74464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1378D13-5C46-42E3-2801-49F90AB14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" y="735984"/>
              <a:ext cx="10620375" cy="13716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98265DF-8915-883C-6794-E50D7DCEC7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75" b="89286" l="45000" r="58646">
                          <a14:foregroundMark x1="45313" y1="41964" x2="45313" y2="41964"/>
                          <a14:foregroundMark x1="45208" y1="50893" x2="45208" y2="50893"/>
                          <a14:foregroundMark x1="45052" y1="61607" x2="45052" y2="61607"/>
                          <a14:foregroundMark x1="58646" y1="51339" x2="58646" y2="51339"/>
                          <a14:foregroundMark x1="52188" y1="40625" x2="52188" y2="40625"/>
                          <a14:foregroundMark x1="52656" y1="60268" x2="52656" y2="60268"/>
                          <a14:backgroundMark x1="46302" y1="72321" x2="46302" y2="72321"/>
                          <a14:backgroundMark x1="51927" y1="79018" x2="51927" y2="79018"/>
                          <a14:backgroundMark x1="48958" y1="74107" x2="55052" y2="74107"/>
                          <a14:backgroundMark x1="54740" y1="66964" x2="54740" y2="66964"/>
                          <a14:backgroundMark x1="53333" y1="68750" x2="55937" y2="64732"/>
                          <a14:backgroundMark x1="54844" y1="35268" x2="50156" y2="25893"/>
                          <a14:backgroundMark x1="50156" y1="25893" x2="49115" y2="27232"/>
                          <a14:backgroundMark x1="48750" y1="33482" x2="52396" y2="20089"/>
                          <a14:backgroundMark x1="52396" y1="20089" x2="55781" y2="29464"/>
                          <a14:backgroundMark x1="55365" y1="39286" x2="51146" y2="16964"/>
                          <a14:backgroundMark x1="51146" y1="16964" x2="48125" y2="34821"/>
                          <a14:backgroundMark x1="48177" y1="35268" x2="53229" y2="32143"/>
                          <a14:backgroundMark x1="53229" y1="32143" x2="56146" y2="41518"/>
                          <a14:backgroundMark x1="55052" y1="41964" x2="55052" y2="41964"/>
                          <a14:backgroundMark x1="53646" y1="41964" x2="53646" y2="41964"/>
                          <a14:backgroundMark x1="52708" y1="36161" x2="55156" y2="44643"/>
                          <a14:backgroundMark x1="44688" y1="52232" x2="44688" y2="52232"/>
                          <a14:backgroundMark x1="44740" y1="52232" x2="44740" y2="52232"/>
                          <a14:backgroundMark x1="45104" y1="51786" x2="45104" y2="51786"/>
                          <a14:backgroundMark x1="44740" y1="60268" x2="44740" y2="60268"/>
                        </a14:backgroundRemoval>
                      </a14:imgEffect>
                    </a14:imgLayer>
                  </a14:imgProps>
                </a:ext>
              </a:extLst>
            </a:blip>
            <a:srcRect l="43750" r="39922"/>
            <a:stretch/>
          </p:blipFill>
          <p:spPr>
            <a:xfrm>
              <a:off x="10325100" y="50800"/>
              <a:ext cx="1990725" cy="14224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BE90B3C-6766-09AC-2093-E30EC4BE31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  <a14:backgroundMark x1="10673" y1="11632" x2="13646" y2="11188"/>
                        </a14:backgroundRemoval>
                      </a14:imgEffect>
                    </a14:imgLayer>
                  </a14:imgProps>
                </a:ext>
              </a:extLst>
            </a:blip>
            <a:srcRect l="6786" t="14057" r="69515" b="75930"/>
            <a:stretch/>
          </p:blipFill>
          <p:spPr>
            <a:xfrm>
              <a:off x="3883214" y="0"/>
              <a:ext cx="1141658" cy="6223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4EDF77-8821-9E58-6252-F88601FE8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051082" y="458890"/>
              <a:ext cx="133013" cy="13716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C2A1CF5-EC15-4C75-77EF-661061FB6A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16610F4-106D-C550-1171-4E1A2A9A92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10508147" y="858940"/>
              <a:ext cx="133013" cy="13716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C99245E-4E94-637C-67BF-C1C60AE73C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5777435" y="325120"/>
              <a:ext cx="318565" cy="36029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9A8DAF7-B2A5-EF28-6A13-C60570C4C4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8CE5B5E-D584-2220-FBAE-C0492287B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8093741-136D-C3F5-1705-C03F12F369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2703" y="6159616"/>
              <a:ext cx="12264338" cy="10874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579127C-2D1A-87C8-60B0-561FAA3ED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705592" y="6432588"/>
              <a:ext cx="318565" cy="36029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ABE0334-D6DD-C6F7-BBD6-700AF90799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8965667" y="6378172"/>
              <a:ext cx="318565" cy="36029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935255B-9AC8-F8F7-CF91-914647723E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3564649" y="6449175"/>
              <a:ext cx="318565" cy="36029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70BC86F-7494-C470-40B4-4C1DF3BEA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662" t="8267" r="19345" b="87081"/>
            <a:stretch/>
          </p:blipFill>
          <p:spPr>
            <a:xfrm>
              <a:off x="62435" y="6490378"/>
              <a:ext cx="318565" cy="31908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0D1DEB0-6EE9-170D-0262-A2CDCB383E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564325" y="6349026"/>
              <a:ext cx="133013" cy="13716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B12804C-D59E-5F3D-B38A-5E2945313C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518105" y="6291235"/>
              <a:ext cx="133013" cy="13716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173584E-610C-6CDC-FE73-F140A6B7B8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10781" y1="11410" x2="10781" y2="11410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</a14:backgroundRemoval>
                      </a14:imgEffect>
                    </a14:imgLayer>
                  </a14:imgProps>
                </a:ext>
              </a:extLst>
            </a:blip>
            <a:srcRect l="9047" t="9890" r="87322" b="87085"/>
            <a:stretch/>
          </p:blipFill>
          <p:spPr>
            <a:xfrm>
              <a:off x="10152912" y="6336829"/>
              <a:ext cx="193019" cy="20743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FF26A92-50D9-8051-E59A-3CCA450CF3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819" b="38202" l="11174" r="31955">
                          <a14:foregroundMark x1="11819" y1="35897" x2="11819" y2="35897"/>
                        </a14:backgroundRemoval>
                      </a14:imgEffect>
                    </a14:imgLayer>
                  </a14:imgProps>
                </a:ext>
              </a:extLst>
            </a:blip>
            <a:srcRect l="28016" t="33212" r="67165" b="63374"/>
            <a:stretch/>
          </p:blipFill>
          <p:spPr>
            <a:xfrm>
              <a:off x="7203156" y="6566949"/>
              <a:ext cx="256209" cy="23412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E0D31AC-1DFB-607F-4F0E-04A58C8B6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8158578" y="6336829"/>
              <a:ext cx="133013" cy="137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562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A0851-9ABE-ADAF-C891-83E14D545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2631"/>
            <a:ext cx="10515600" cy="97279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B1659-007A-67DD-E79C-D262B5AAF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C12C44-A98F-F86B-E052-FD6D68391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FC926-881B-0FF1-2B78-2AB4BEC2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Sarah Moudy| sarah.c.moudy@nasa.gov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00BE8-7684-DD89-E5F0-C92E853A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08882-CA03-F52B-042B-E94DB6EEE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049AF10-0C4C-21D9-C472-E8D75A4230FB}"/>
              </a:ext>
            </a:extLst>
          </p:cNvPr>
          <p:cNvGrpSpPr/>
          <p:nvPr userDrawn="1"/>
        </p:nvGrpSpPr>
        <p:grpSpPr>
          <a:xfrm>
            <a:off x="-12703" y="0"/>
            <a:ext cx="12328528" cy="6809466"/>
            <a:chOff x="-12703" y="0"/>
            <a:chExt cx="12328528" cy="680946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9BC2D91-5F0E-151D-2641-057951ABC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64074"/>
            <a:stretch/>
          </p:blipFill>
          <p:spPr>
            <a:xfrm>
              <a:off x="7925579" y="76741"/>
              <a:ext cx="1835055" cy="65922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523E8BB-47D6-79B2-1D97-2A14A5948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932" b="39972"/>
            <a:stretch/>
          </p:blipFill>
          <p:spPr>
            <a:xfrm>
              <a:off x="636091" y="0"/>
              <a:ext cx="1688738" cy="74464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469E7A9-981C-EA7A-D77C-7AC596A0D9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" y="735984"/>
              <a:ext cx="10620375" cy="13716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2B5F58F-107A-977E-206E-C823F5FC65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75" b="89286" l="45000" r="58646">
                          <a14:foregroundMark x1="45313" y1="41964" x2="45313" y2="41964"/>
                          <a14:foregroundMark x1="45208" y1="50893" x2="45208" y2="50893"/>
                          <a14:foregroundMark x1="45052" y1="61607" x2="45052" y2="61607"/>
                          <a14:foregroundMark x1="58646" y1="51339" x2="58646" y2="51339"/>
                          <a14:foregroundMark x1="52188" y1="40625" x2="52188" y2="40625"/>
                          <a14:foregroundMark x1="52656" y1="60268" x2="52656" y2="60268"/>
                          <a14:backgroundMark x1="46302" y1="72321" x2="46302" y2="72321"/>
                          <a14:backgroundMark x1="51927" y1="79018" x2="51927" y2="79018"/>
                          <a14:backgroundMark x1="48958" y1="74107" x2="55052" y2="74107"/>
                          <a14:backgroundMark x1="54740" y1="66964" x2="54740" y2="66964"/>
                          <a14:backgroundMark x1="53333" y1="68750" x2="55937" y2="64732"/>
                          <a14:backgroundMark x1="54844" y1="35268" x2="50156" y2="25893"/>
                          <a14:backgroundMark x1="50156" y1="25893" x2="49115" y2="27232"/>
                          <a14:backgroundMark x1="48750" y1="33482" x2="52396" y2="20089"/>
                          <a14:backgroundMark x1="52396" y1="20089" x2="55781" y2="29464"/>
                          <a14:backgroundMark x1="55365" y1="39286" x2="51146" y2="16964"/>
                          <a14:backgroundMark x1="51146" y1="16964" x2="48125" y2="34821"/>
                          <a14:backgroundMark x1="48177" y1="35268" x2="53229" y2="32143"/>
                          <a14:backgroundMark x1="53229" y1="32143" x2="56146" y2="41518"/>
                          <a14:backgroundMark x1="55052" y1="41964" x2="55052" y2="41964"/>
                          <a14:backgroundMark x1="53646" y1="41964" x2="53646" y2="41964"/>
                          <a14:backgroundMark x1="52708" y1="36161" x2="55156" y2="44643"/>
                          <a14:backgroundMark x1="44688" y1="52232" x2="44688" y2="52232"/>
                          <a14:backgroundMark x1="44740" y1="52232" x2="44740" y2="52232"/>
                          <a14:backgroundMark x1="45104" y1="51786" x2="45104" y2="51786"/>
                          <a14:backgroundMark x1="44740" y1="60268" x2="44740" y2="60268"/>
                        </a14:backgroundRemoval>
                      </a14:imgEffect>
                    </a14:imgLayer>
                  </a14:imgProps>
                </a:ext>
              </a:extLst>
            </a:blip>
            <a:srcRect l="43750" r="39922"/>
            <a:stretch/>
          </p:blipFill>
          <p:spPr>
            <a:xfrm>
              <a:off x="10325100" y="50800"/>
              <a:ext cx="1990725" cy="14224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9F081C5-EAC0-A984-F7A4-8E90DB106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  <a14:backgroundMark x1="10673" y1="11632" x2="13646" y2="11188"/>
                        </a14:backgroundRemoval>
                      </a14:imgEffect>
                    </a14:imgLayer>
                  </a14:imgProps>
                </a:ext>
              </a:extLst>
            </a:blip>
            <a:srcRect l="6786" t="14057" r="69515" b="75930"/>
            <a:stretch/>
          </p:blipFill>
          <p:spPr>
            <a:xfrm>
              <a:off x="3883214" y="0"/>
              <a:ext cx="1141658" cy="6223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A99989E-02EF-DCC0-3BF6-278575EE95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051082" y="458890"/>
              <a:ext cx="133013" cy="1371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132C6F1-DD58-9474-05C1-2D6C7F3D9A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2064D4C-FFAF-286F-E105-A8F867F819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10508147" y="858940"/>
              <a:ext cx="133013" cy="13716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A0497AF-B02D-81BC-D0F4-CB49168282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5777435" y="325120"/>
              <a:ext cx="318565" cy="36029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30B8CBF-7CF6-8535-2447-BF13000C7E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6413351-69EE-D7F6-31CA-305160E11A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BC047ED-E5D1-6082-F607-54E28F489E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2703" y="6159616"/>
              <a:ext cx="12264338" cy="10874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CAF749F-5ABD-157A-BA1A-ED8F8E64E1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705592" y="6432588"/>
              <a:ext cx="318565" cy="36029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DE33006-E2E4-EBC3-D260-0DB3DD1B80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8965667" y="6378172"/>
              <a:ext cx="318565" cy="36029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96C77B4-02C0-9F47-C8C9-147276671E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3564649" y="6449175"/>
              <a:ext cx="318565" cy="360291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5523BBC-D7F9-C236-1B16-84E43F5D63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662" t="8267" r="19345" b="87081"/>
            <a:stretch/>
          </p:blipFill>
          <p:spPr>
            <a:xfrm>
              <a:off x="62435" y="6490378"/>
              <a:ext cx="318565" cy="31908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06B784B-7B20-2AA0-114F-505D54A8A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564325" y="6349026"/>
              <a:ext cx="133013" cy="13716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A5C9DD1-5AE6-FCB2-6A0B-44D4A9F450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518105" y="6291235"/>
              <a:ext cx="133013" cy="1371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1EF92C7-1F59-95E9-CE28-E571D1E4A2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10781" y1="11410" x2="10781" y2="11410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</a14:backgroundRemoval>
                      </a14:imgEffect>
                    </a14:imgLayer>
                  </a14:imgProps>
                </a:ext>
              </a:extLst>
            </a:blip>
            <a:srcRect l="9047" t="9890" r="87322" b="87085"/>
            <a:stretch/>
          </p:blipFill>
          <p:spPr>
            <a:xfrm>
              <a:off x="10152912" y="6336829"/>
              <a:ext cx="193019" cy="20743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0E980AE-4DA4-98BE-35F0-F43EF181B7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819" b="38202" l="11174" r="31955">
                          <a14:foregroundMark x1="11819" y1="35897" x2="11819" y2="35897"/>
                        </a14:backgroundRemoval>
                      </a14:imgEffect>
                    </a14:imgLayer>
                  </a14:imgProps>
                </a:ext>
              </a:extLst>
            </a:blip>
            <a:srcRect l="28016" t="33212" r="67165" b="63374"/>
            <a:stretch/>
          </p:blipFill>
          <p:spPr>
            <a:xfrm>
              <a:off x="7203156" y="6566949"/>
              <a:ext cx="256209" cy="23412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6CC0DBB6-4A8F-1426-0568-4AEF7F6D1D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8158578" y="6336829"/>
              <a:ext cx="133013" cy="137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5760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F7A93-529F-D334-D9B5-C4DB94D05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2631"/>
            <a:ext cx="10515600" cy="840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6155A1-3430-F8CE-8E58-3BCF2631E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B03FBC-66AC-C107-DD5C-FCC5FD98E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474CE1-56A1-A2F4-20D4-17EA8DF9B1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21842A-6835-675C-1BB5-EEA1B1DABD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2360BB-1FD9-812F-84F9-5204A0EAA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Sarah Moudy| sarah.c.moudy@nasa.gov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5D5862-4C15-F1FF-8EA7-F4158957D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F97C8D-9709-DC42-B11A-8E8BA9078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F814D31-C0E2-165B-AC54-9B367DF55377}"/>
              </a:ext>
            </a:extLst>
          </p:cNvPr>
          <p:cNvGrpSpPr/>
          <p:nvPr userDrawn="1"/>
        </p:nvGrpSpPr>
        <p:grpSpPr>
          <a:xfrm>
            <a:off x="-12703" y="0"/>
            <a:ext cx="12328528" cy="6809466"/>
            <a:chOff x="-12703" y="0"/>
            <a:chExt cx="12328528" cy="680946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794FD56-4FC4-3BF9-93DD-434C5AD18F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64074"/>
            <a:stretch/>
          </p:blipFill>
          <p:spPr>
            <a:xfrm>
              <a:off x="7925579" y="76741"/>
              <a:ext cx="1835055" cy="65922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FC6AC94-2661-7F5D-C593-39E98918E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932" b="39972"/>
            <a:stretch/>
          </p:blipFill>
          <p:spPr>
            <a:xfrm>
              <a:off x="636091" y="0"/>
              <a:ext cx="1688738" cy="74464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064B8A-5598-DB26-0BC9-9E788D09B8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" y="735984"/>
              <a:ext cx="10620375" cy="13716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D572AD7-486C-254A-C1F8-6341012E86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75" b="89286" l="45000" r="58646">
                          <a14:foregroundMark x1="45313" y1="41964" x2="45313" y2="41964"/>
                          <a14:foregroundMark x1="45208" y1="50893" x2="45208" y2="50893"/>
                          <a14:foregroundMark x1="45052" y1="61607" x2="45052" y2="61607"/>
                          <a14:foregroundMark x1="58646" y1="51339" x2="58646" y2="51339"/>
                          <a14:foregroundMark x1="52188" y1="40625" x2="52188" y2="40625"/>
                          <a14:foregroundMark x1="52656" y1="60268" x2="52656" y2="60268"/>
                          <a14:backgroundMark x1="46302" y1="72321" x2="46302" y2="72321"/>
                          <a14:backgroundMark x1="51927" y1="79018" x2="51927" y2="79018"/>
                          <a14:backgroundMark x1="48958" y1="74107" x2="55052" y2="74107"/>
                          <a14:backgroundMark x1="54740" y1="66964" x2="54740" y2="66964"/>
                          <a14:backgroundMark x1="53333" y1="68750" x2="55937" y2="64732"/>
                          <a14:backgroundMark x1="54844" y1="35268" x2="50156" y2="25893"/>
                          <a14:backgroundMark x1="50156" y1="25893" x2="49115" y2="27232"/>
                          <a14:backgroundMark x1="48750" y1="33482" x2="52396" y2="20089"/>
                          <a14:backgroundMark x1="52396" y1="20089" x2="55781" y2="29464"/>
                          <a14:backgroundMark x1="55365" y1="39286" x2="51146" y2="16964"/>
                          <a14:backgroundMark x1="51146" y1="16964" x2="48125" y2="34821"/>
                          <a14:backgroundMark x1="48177" y1="35268" x2="53229" y2="32143"/>
                          <a14:backgroundMark x1="53229" y1="32143" x2="56146" y2="41518"/>
                          <a14:backgroundMark x1="55052" y1="41964" x2="55052" y2="41964"/>
                          <a14:backgroundMark x1="53646" y1="41964" x2="53646" y2="41964"/>
                          <a14:backgroundMark x1="52708" y1="36161" x2="55156" y2="44643"/>
                          <a14:backgroundMark x1="44688" y1="52232" x2="44688" y2="52232"/>
                          <a14:backgroundMark x1="44740" y1="52232" x2="44740" y2="52232"/>
                          <a14:backgroundMark x1="45104" y1="51786" x2="45104" y2="51786"/>
                          <a14:backgroundMark x1="44740" y1="60268" x2="44740" y2="60268"/>
                        </a14:backgroundRemoval>
                      </a14:imgEffect>
                    </a14:imgLayer>
                  </a14:imgProps>
                </a:ext>
              </a:extLst>
            </a:blip>
            <a:srcRect l="43750" r="39922"/>
            <a:stretch/>
          </p:blipFill>
          <p:spPr>
            <a:xfrm>
              <a:off x="10325100" y="50800"/>
              <a:ext cx="1990725" cy="14224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07DEE69-B6EA-95A7-A4DA-C43A216063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  <a14:backgroundMark x1="10673" y1="11632" x2="13646" y2="11188"/>
                        </a14:backgroundRemoval>
                      </a14:imgEffect>
                    </a14:imgLayer>
                  </a14:imgProps>
                </a:ext>
              </a:extLst>
            </a:blip>
            <a:srcRect l="6786" t="14057" r="69515" b="75930"/>
            <a:stretch/>
          </p:blipFill>
          <p:spPr>
            <a:xfrm>
              <a:off x="3883214" y="0"/>
              <a:ext cx="1141658" cy="6223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61DB442-A916-069D-91A1-4282309739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051082" y="458890"/>
              <a:ext cx="133013" cy="13716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01C9A13-772B-B768-5C34-5E92E5C50C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6CBAA66-E5CA-935D-C23D-3DA42245CF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10508147" y="858940"/>
              <a:ext cx="133013" cy="13716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B307FAF-C8D7-ECEA-0FED-71F4E2A8A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5777435" y="325120"/>
              <a:ext cx="318565" cy="36029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2599211-77DB-773F-60DD-6A61714DB5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ED545D7-52E9-DA79-7E16-03EE29B352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9EA0A1B-DBAE-85AF-B766-8D062A3D41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2703" y="6159616"/>
              <a:ext cx="12264338" cy="10874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F74EEE1-7234-0A45-A12A-0014AC17E4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705592" y="6432588"/>
              <a:ext cx="318565" cy="360291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3F8B54B-B583-E86F-70B6-B7AA67C4E0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8965667" y="6378172"/>
              <a:ext cx="318565" cy="36029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B7F0893-A876-4A0C-3277-9B12968028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3564649" y="6449175"/>
              <a:ext cx="318565" cy="360291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5C5CD42-054D-A911-86E9-EB74EA54F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662" t="8267" r="19345" b="87081"/>
            <a:stretch/>
          </p:blipFill>
          <p:spPr>
            <a:xfrm>
              <a:off x="62435" y="6490378"/>
              <a:ext cx="318565" cy="31908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E67DC161-10CB-41BF-1E7B-7E3B778FC0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564325" y="6349026"/>
              <a:ext cx="133013" cy="13716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8A4C979-0F70-185B-9F74-AA4C77A94E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518105" y="6291235"/>
              <a:ext cx="133013" cy="13716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DD7571F-9303-35C1-568C-57EB3A3ACC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10781" y1="11410" x2="10781" y2="11410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</a14:backgroundRemoval>
                      </a14:imgEffect>
                    </a14:imgLayer>
                  </a14:imgProps>
                </a:ext>
              </a:extLst>
            </a:blip>
            <a:srcRect l="9047" t="9890" r="87322" b="87085"/>
            <a:stretch/>
          </p:blipFill>
          <p:spPr>
            <a:xfrm>
              <a:off x="10152912" y="6336829"/>
              <a:ext cx="193019" cy="207433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6BF8AC0-5447-B6E6-3726-146F3D968D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819" b="38202" l="11174" r="31955">
                          <a14:foregroundMark x1="11819" y1="35897" x2="11819" y2="35897"/>
                        </a14:backgroundRemoval>
                      </a14:imgEffect>
                    </a14:imgLayer>
                  </a14:imgProps>
                </a:ext>
              </a:extLst>
            </a:blip>
            <a:srcRect l="28016" t="33212" r="67165" b="63374"/>
            <a:stretch/>
          </p:blipFill>
          <p:spPr>
            <a:xfrm>
              <a:off x="7203156" y="6566949"/>
              <a:ext cx="256209" cy="234122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6079B0D-9272-3FCC-FDDB-7C988DB027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8158578" y="6336829"/>
              <a:ext cx="133013" cy="137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3286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CAE86-C5B6-5A09-62B3-B869307A8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959"/>
            <a:ext cx="10515600" cy="9478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2E2325-0837-C6F6-CAE3-F19D19949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Sarah Moudy| sarah.c.moudy@nasa.gov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C9396F-6D39-0662-C74F-98CCC073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89E100-D21A-6CC6-61F1-5E96B4950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6F34DE-66B6-30D1-F052-D3C3696DA4D2}"/>
              </a:ext>
            </a:extLst>
          </p:cNvPr>
          <p:cNvGrpSpPr/>
          <p:nvPr userDrawn="1"/>
        </p:nvGrpSpPr>
        <p:grpSpPr>
          <a:xfrm>
            <a:off x="-12703" y="0"/>
            <a:ext cx="12328528" cy="6809466"/>
            <a:chOff x="-12703" y="0"/>
            <a:chExt cx="12328528" cy="680946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E2BBCD8-9B0A-FFF3-7957-AE16EDDF6C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64074"/>
            <a:stretch/>
          </p:blipFill>
          <p:spPr>
            <a:xfrm>
              <a:off x="7925579" y="76741"/>
              <a:ext cx="1835055" cy="65922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245DAAF-C50D-8663-7525-612EE5AE25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932" b="39972"/>
            <a:stretch/>
          </p:blipFill>
          <p:spPr>
            <a:xfrm>
              <a:off x="636091" y="0"/>
              <a:ext cx="1688738" cy="74464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F2F2C78-A6BD-6721-1D22-DAA0CDC771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" y="735984"/>
              <a:ext cx="10620375" cy="1371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FFFFAA4-B51D-575F-AC02-572C338358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75" b="89286" l="45000" r="58646">
                          <a14:foregroundMark x1="45313" y1="41964" x2="45313" y2="41964"/>
                          <a14:foregroundMark x1="45208" y1="50893" x2="45208" y2="50893"/>
                          <a14:foregroundMark x1="45052" y1="61607" x2="45052" y2="61607"/>
                          <a14:foregroundMark x1="58646" y1="51339" x2="58646" y2="51339"/>
                          <a14:foregroundMark x1="52188" y1="40625" x2="52188" y2="40625"/>
                          <a14:foregroundMark x1="52656" y1="60268" x2="52656" y2="60268"/>
                          <a14:backgroundMark x1="46302" y1="72321" x2="46302" y2="72321"/>
                          <a14:backgroundMark x1="51927" y1="79018" x2="51927" y2="79018"/>
                          <a14:backgroundMark x1="48958" y1="74107" x2="55052" y2="74107"/>
                          <a14:backgroundMark x1="54740" y1="66964" x2="54740" y2="66964"/>
                          <a14:backgroundMark x1="53333" y1="68750" x2="55937" y2="64732"/>
                          <a14:backgroundMark x1="54844" y1="35268" x2="50156" y2="25893"/>
                          <a14:backgroundMark x1="50156" y1="25893" x2="49115" y2="27232"/>
                          <a14:backgroundMark x1="48750" y1="33482" x2="52396" y2="20089"/>
                          <a14:backgroundMark x1="52396" y1="20089" x2="55781" y2="29464"/>
                          <a14:backgroundMark x1="55365" y1="39286" x2="51146" y2="16964"/>
                          <a14:backgroundMark x1="51146" y1="16964" x2="48125" y2="34821"/>
                          <a14:backgroundMark x1="48177" y1="35268" x2="53229" y2="32143"/>
                          <a14:backgroundMark x1="53229" y1="32143" x2="56146" y2="41518"/>
                          <a14:backgroundMark x1="55052" y1="41964" x2="55052" y2="41964"/>
                          <a14:backgroundMark x1="53646" y1="41964" x2="53646" y2="41964"/>
                          <a14:backgroundMark x1="52708" y1="36161" x2="55156" y2="44643"/>
                          <a14:backgroundMark x1="44688" y1="52232" x2="44688" y2="52232"/>
                          <a14:backgroundMark x1="44740" y1="52232" x2="44740" y2="52232"/>
                          <a14:backgroundMark x1="45104" y1="51786" x2="45104" y2="51786"/>
                          <a14:backgroundMark x1="44740" y1="60268" x2="44740" y2="60268"/>
                        </a14:backgroundRemoval>
                      </a14:imgEffect>
                    </a14:imgLayer>
                  </a14:imgProps>
                </a:ext>
              </a:extLst>
            </a:blip>
            <a:srcRect l="43750" r="39922"/>
            <a:stretch/>
          </p:blipFill>
          <p:spPr>
            <a:xfrm>
              <a:off x="10325100" y="50800"/>
              <a:ext cx="1990725" cy="14224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2A740C3-4083-0B49-7E03-E6A9C1283E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  <a14:backgroundMark x1="10673" y1="11632" x2="13646" y2="11188"/>
                        </a14:backgroundRemoval>
                      </a14:imgEffect>
                    </a14:imgLayer>
                  </a14:imgProps>
                </a:ext>
              </a:extLst>
            </a:blip>
            <a:srcRect l="6786" t="14057" r="69515" b="75930"/>
            <a:stretch/>
          </p:blipFill>
          <p:spPr>
            <a:xfrm>
              <a:off x="3883214" y="0"/>
              <a:ext cx="1141658" cy="6223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95FC1E-5A22-7C39-E8D4-50FDA9C89B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051082" y="458890"/>
              <a:ext cx="133013" cy="13716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0404764-B14C-ADD0-6057-D51EF863F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23D3040-BDB7-CF17-E517-532E8E035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10508147" y="858940"/>
              <a:ext cx="133013" cy="1371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873A4A5-62F7-258F-019D-232CA60445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5777435" y="325120"/>
              <a:ext cx="318565" cy="36029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E16355E-933B-DCDC-6C00-73546AC45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0D1940B-7854-6CBA-3EAC-4773A9900A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3FB7B4B-93E0-9D5C-63CE-44FAFA425C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2703" y="6159616"/>
              <a:ext cx="12264338" cy="10874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FA619F2-48DF-7AA4-D89E-C0DFCD493B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705592" y="6432588"/>
              <a:ext cx="318565" cy="36029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069D23C-B9CA-7183-D5A0-77C6CD6C22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8965667" y="6378172"/>
              <a:ext cx="318565" cy="36029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2D5DE84-4267-0474-3B49-E44776916C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3564649" y="6449175"/>
              <a:ext cx="318565" cy="36029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F45087C-52FD-05FF-CCB3-291E1A1A8D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662" t="8267" r="19345" b="87081"/>
            <a:stretch/>
          </p:blipFill>
          <p:spPr>
            <a:xfrm>
              <a:off x="62435" y="6490378"/>
              <a:ext cx="318565" cy="319088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6B6888D-CBA7-F0C1-8708-05AA7F432B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564325" y="6349026"/>
              <a:ext cx="133013" cy="13716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A7A081C-7ABA-DFB6-66D2-C270EB9906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518105" y="6291235"/>
              <a:ext cx="133013" cy="13716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4D8AEDA-01E1-A0BA-45AC-B93519B0C1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10781" y1="11410" x2="10781" y2="11410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</a14:backgroundRemoval>
                      </a14:imgEffect>
                    </a14:imgLayer>
                  </a14:imgProps>
                </a:ext>
              </a:extLst>
            </a:blip>
            <a:srcRect l="9047" t="9890" r="87322" b="87085"/>
            <a:stretch/>
          </p:blipFill>
          <p:spPr>
            <a:xfrm>
              <a:off x="10152912" y="6336829"/>
              <a:ext cx="193019" cy="20743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D84E517-A891-B890-6443-3041F87111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819" b="38202" l="11174" r="31955">
                          <a14:foregroundMark x1="11819" y1="35897" x2="11819" y2="35897"/>
                        </a14:backgroundRemoval>
                      </a14:imgEffect>
                    </a14:imgLayer>
                  </a14:imgProps>
                </a:ext>
              </a:extLst>
            </a:blip>
            <a:srcRect l="28016" t="33212" r="67165" b="63374"/>
            <a:stretch/>
          </p:blipFill>
          <p:spPr>
            <a:xfrm>
              <a:off x="7203156" y="6566949"/>
              <a:ext cx="256209" cy="234122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9F6E276-722D-52D8-18EC-FAA05DA23C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8158578" y="6336829"/>
              <a:ext cx="133013" cy="137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8751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C8D9A-470E-5F18-1B4F-BB9E3EFCB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Sarah Moudy| sarah.c.moudy@nasa.gov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3E2F5-2836-57BE-657E-E89BB00DE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7359" y="6356350"/>
            <a:ext cx="2743200" cy="365125"/>
          </a:xfrm>
        </p:spPr>
        <p:txBody>
          <a:bodyPr/>
          <a:lstStyle/>
          <a:p>
            <a:fld id="{DF2F5C15-44DB-45B9-9379-BA786B960F5F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7FE5B83-8D07-6BE1-386E-6E4D68041402}"/>
              </a:ext>
            </a:extLst>
          </p:cNvPr>
          <p:cNvGrpSpPr/>
          <p:nvPr userDrawn="1"/>
        </p:nvGrpSpPr>
        <p:grpSpPr>
          <a:xfrm>
            <a:off x="-12703" y="0"/>
            <a:ext cx="12328528" cy="6809466"/>
            <a:chOff x="-12703" y="0"/>
            <a:chExt cx="12328528" cy="680946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B502438-E93C-CCB6-F88F-1578601AF6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64074"/>
            <a:stretch/>
          </p:blipFill>
          <p:spPr>
            <a:xfrm>
              <a:off x="7925579" y="76741"/>
              <a:ext cx="1835055" cy="65922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6428286-88C6-5105-C358-48E1E0A85A7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15932" b="39972"/>
            <a:stretch/>
          </p:blipFill>
          <p:spPr>
            <a:xfrm>
              <a:off x="636091" y="0"/>
              <a:ext cx="1688738" cy="74464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99AA52-F1FE-E730-856A-694B4573BAB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" y="735984"/>
              <a:ext cx="10620375" cy="13716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1CA0E24-E491-2CE8-2189-9F9D898981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75" b="89286" l="45000" r="58646">
                          <a14:foregroundMark x1="45313" y1="41964" x2="45313" y2="41964"/>
                          <a14:foregroundMark x1="45208" y1="50893" x2="45208" y2="50893"/>
                          <a14:foregroundMark x1="45052" y1="61607" x2="45052" y2="61607"/>
                          <a14:foregroundMark x1="58646" y1="51339" x2="58646" y2="51339"/>
                          <a14:foregroundMark x1="52188" y1="40625" x2="52188" y2="40625"/>
                          <a14:foregroundMark x1="52656" y1="60268" x2="52656" y2="60268"/>
                          <a14:backgroundMark x1="46302" y1="72321" x2="46302" y2="72321"/>
                          <a14:backgroundMark x1="51927" y1="79018" x2="51927" y2="79018"/>
                          <a14:backgroundMark x1="48958" y1="74107" x2="55052" y2="74107"/>
                          <a14:backgroundMark x1="54740" y1="66964" x2="54740" y2="66964"/>
                          <a14:backgroundMark x1="53333" y1="68750" x2="55937" y2="64732"/>
                          <a14:backgroundMark x1="54844" y1="35268" x2="50156" y2="25893"/>
                          <a14:backgroundMark x1="50156" y1="25893" x2="49115" y2="27232"/>
                          <a14:backgroundMark x1="48750" y1="33482" x2="52396" y2="20089"/>
                          <a14:backgroundMark x1="52396" y1="20089" x2="55781" y2="29464"/>
                          <a14:backgroundMark x1="55365" y1="39286" x2="51146" y2="16964"/>
                          <a14:backgroundMark x1="51146" y1="16964" x2="48125" y2="34821"/>
                          <a14:backgroundMark x1="48177" y1="35268" x2="53229" y2="32143"/>
                          <a14:backgroundMark x1="53229" y1="32143" x2="56146" y2="41518"/>
                          <a14:backgroundMark x1="55052" y1="41964" x2="55052" y2="41964"/>
                          <a14:backgroundMark x1="53646" y1="41964" x2="53646" y2="41964"/>
                          <a14:backgroundMark x1="52708" y1="36161" x2="55156" y2="44643"/>
                          <a14:backgroundMark x1="44688" y1="52232" x2="44688" y2="52232"/>
                          <a14:backgroundMark x1="44740" y1="52232" x2="44740" y2="52232"/>
                          <a14:backgroundMark x1="45104" y1="51786" x2="45104" y2="51786"/>
                          <a14:backgroundMark x1="44740" y1="60268" x2="44740" y2="60268"/>
                        </a14:backgroundRemoval>
                      </a14:imgEffect>
                    </a14:imgLayer>
                  </a14:imgProps>
                </a:ext>
              </a:extLst>
            </a:blip>
            <a:srcRect l="43750" r="39922"/>
            <a:stretch/>
          </p:blipFill>
          <p:spPr>
            <a:xfrm>
              <a:off x="10325100" y="50800"/>
              <a:ext cx="1990725" cy="14224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77E4A4A-04A2-B8F6-8ED9-9BFEC43B9C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  <a14:backgroundMark x1="10673" y1="11632" x2="13646" y2="11188"/>
                        </a14:backgroundRemoval>
                      </a14:imgEffect>
                    </a14:imgLayer>
                  </a14:imgProps>
                </a:ext>
              </a:extLst>
            </a:blip>
            <a:srcRect l="6786" t="14057" r="69515" b="75930"/>
            <a:stretch/>
          </p:blipFill>
          <p:spPr>
            <a:xfrm>
              <a:off x="3883214" y="0"/>
              <a:ext cx="1141658" cy="6223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897C78D-C750-0B79-7A5E-2E2F400825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051082" y="458890"/>
              <a:ext cx="133013" cy="13716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996722E-190B-0DA7-5F9E-549E93B5CB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070857E-B032-FA83-1567-189FC1819F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10508147" y="858940"/>
              <a:ext cx="133013" cy="13716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31FBF78-4AD1-D3E1-959E-887B904F60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5777435" y="325120"/>
              <a:ext cx="318565" cy="36029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756E3A4-CD69-8682-7E3B-DC0C468391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C36C3FF-5F95-293A-9376-F6A82D866B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1E0A012-C141-29AA-D7F8-9CA011FCD7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2703" y="6159616"/>
              <a:ext cx="12264338" cy="10874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6CDED0F-BA9E-9375-62F8-7CD05AA364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705592" y="6432588"/>
              <a:ext cx="318565" cy="36029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B45A2BC-3DEE-8D43-356F-C6B4AE7107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8965667" y="6378172"/>
              <a:ext cx="318565" cy="36029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2033EA3-85B9-4AFB-2B5A-85E565F884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3564649" y="6449175"/>
              <a:ext cx="318565" cy="36029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2C1C25C-B368-FD6E-7A99-E63595F68E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662" t="8267" r="19345" b="87081"/>
            <a:stretch/>
          </p:blipFill>
          <p:spPr>
            <a:xfrm>
              <a:off x="62435" y="6490378"/>
              <a:ext cx="318565" cy="31908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3539EF9-78C8-F9FD-774C-58ABEB4DD6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564325" y="6349026"/>
              <a:ext cx="133013" cy="13716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57A16BE-7C0A-E8C1-0601-633A70265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518105" y="6291235"/>
              <a:ext cx="133013" cy="13716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0D5E469-9475-C55E-9253-3DC9B59693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10781" y1="11410" x2="10781" y2="11410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</a14:backgroundRemoval>
                      </a14:imgEffect>
                    </a14:imgLayer>
                  </a14:imgProps>
                </a:ext>
              </a:extLst>
            </a:blip>
            <a:srcRect l="9047" t="9890" r="87322" b="87085"/>
            <a:stretch/>
          </p:blipFill>
          <p:spPr>
            <a:xfrm>
              <a:off x="10152912" y="6336829"/>
              <a:ext cx="193019" cy="20743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85A3006-7149-20FC-BBFB-8F858ECB61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819" b="38202" l="11174" r="31955">
                          <a14:foregroundMark x1="11819" y1="35897" x2="11819" y2="35897"/>
                        </a14:backgroundRemoval>
                      </a14:imgEffect>
                    </a14:imgLayer>
                  </a14:imgProps>
                </a:ext>
              </a:extLst>
            </a:blip>
            <a:srcRect l="28016" t="33212" r="67165" b="63374"/>
            <a:stretch/>
          </p:blipFill>
          <p:spPr>
            <a:xfrm>
              <a:off x="7203156" y="6566949"/>
              <a:ext cx="256209" cy="23412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5EF6E09-5EC2-AA38-2987-F6EBAB28B0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8158578" y="6336829"/>
              <a:ext cx="133013" cy="137160"/>
            </a:xfrm>
            <a:prstGeom prst="rect">
              <a:avLst/>
            </a:prstGeom>
          </p:spPr>
        </p:pic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F544BCFF-3AAA-1B74-8909-2FF7BFF47F05}"/>
              </a:ext>
            </a:extLst>
          </p:cNvPr>
          <p:cNvSpPr/>
          <p:nvPr userDrawn="1"/>
        </p:nvSpPr>
        <p:spPr>
          <a:xfrm>
            <a:off x="7634937" y="0"/>
            <a:ext cx="4543821" cy="6858000"/>
          </a:xfrm>
          <a:prstGeom prst="rect">
            <a:avLst/>
          </a:prstGeom>
          <a:gradFill>
            <a:gsLst>
              <a:gs pos="0">
                <a:schemeClr val="tx2">
                  <a:lumMod val="50000"/>
                </a:schemeClr>
              </a:gs>
              <a:gs pos="25000">
                <a:schemeClr val="tx2">
                  <a:lumMod val="50000"/>
                </a:schemeClr>
              </a:gs>
              <a:gs pos="59000">
                <a:schemeClr val="tx1">
                  <a:lumMod val="95000"/>
                  <a:lumOff val="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A52B487-DAE2-5237-15E5-43D912F3E1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22859" r="42609">
                        <a14:foregroundMark x1="37708" y1="62946" x2="37708" y2="62946"/>
                        <a14:foregroundMark x1="35677" y1="40179" x2="35677" y2="40179"/>
                        <a14:backgroundMark x1="34844" y1="44643" x2="34844" y2="44643"/>
                        <a14:backgroundMark x1="31615" y1="45982" x2="31615" y2="45982"/>
                        <a14:backgroundMark x1="29375" y1="58036" x2="29375" y2="58036"/>
                      </a14:backgroundRemoval>
                    </a14:imgEffect>
                  </a14:imgLayer>
                </a14:imgProps>
              </a:ext>
            </a:extLst>
          </a:blip>
          <a:srcRect l="22812" t="48171" r="57344" b="42186"/>
          <a:stretch/>
        </p:blipFill>
        <p:spPr>
          <a:xfrm rot="16200000">
            <a:off x="4162178" y="3366190"/>
            <a:ext cx="6894576" cy="8904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C4D33D1-8655-CA43-F96C-320B3C2611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887" b="52804" l="10244" r="89577">
                        <a14:foregroundMark x1="44663" y1="49250" x2="55337" y2="49667"/>
                        <a14:foregroundMark x1="55337" y1="49667" x2="56483" y2="49417"/>
                        <a14:foregroundMark x1="53259" y1="48084" x2="51719" y2="39034"/>
                        <a14:foregroundMark x1="50394" y1="26430" x2="50287" y2="34953"/>
                        <a14:foregroundMark x1="50287" y1="34953" x2="46275" y2="44031"/>
                        <a14:foregroundMark x1="46275" y1="44031" x2="50215" y2="36452"/>
                        <a14:foregroundMark x1="50215" y1="36452" x2="59491" y2="40200"/>
                        <a14:foregroundMark x1="59491" y1="40200" x2="50537" y2="46891"/>
                        <a14:foregroundMark x1="50537" y1="46891" x2="39577" y2="46308"/>
                        <a14:foregroundMark x1="39577" y1="46308" x2="41189" y2="38451"/>
                        <a14:foregroundMark x1="41189" y1="38451" x2="42729" y2="37396"/>
                        <a14:foregroundMark x1="41583" y1="48223" x2="51540" y2="51083"/>
                        <a14:foregroundMark x1="51540" y1="51083" x2="59921" y2="48001"/>
                        <a14:foregroundMark x1="59921" y1="48001" x2="59921" y2="47196"/>
                        <a14:foregroundMark x1="38897" y1="5691" x2="50537" y2="5997"/>
                        <a14:foregroundMark x1="50537" y1="5997" x2="62285" y2="5691"/>
                        <a14:foregroundMark x1="62285" y1="5691" x2="64542" y2="5691"/>
                        <a14:foregroundMark x1="63574" y1="3914" x2="63574" y2="3914"/>
                        <a14:foregroundMark x1="10244" y1="20961" x2="29370" y2="14159"/>
                        <a14:foregroundMark x1="78474" y1="23043" x2="84026" y2="19933"/>
                        <a14:foregroundMark x1="88216" y1="17546" x2="88216" y2="17546"/>
                        <a14:foregroundMark x1="83453" y1="20378" x2="85745" y2="19323"/>
                        <a14:foregroundMark x1="86497" y1="18740" x2="88789" y2="17546"/>
                        <a14:foregroundMark x1="50179" y1="52804" x2="50179" y2="52804"/>
                        <a14:foregroundMark x1="46168" y1="52221" x2="46168" y2="52221"/>
                        <a14:foregroundMark x1="52865" y1="52526" x2="52865" y2="52526"/>
                        <a14:foregroundMark x1="77328" y1="10883" x2="77328" y2="10883"/>
                        <a14:foregroundMark x1="86318" y1="6746" x2="86318" y2="6746"/>
                        <a14:foregroundMark x1="75215" y1="7468" x2="75215" y2="7468"/>
                        <a14:foregroundMark x1="69126" y1="25986" x2="69126" y2="25986"/>
                        <a14:foregroundMark x1="87070" y1="23931" x2="87070" y2="23931"/>
                        <a14:foregroundMark x1="70057" y1="17712" x2="70057" y2="17712"/>
                        <a14:foregroundMark x1="61282" y1="22154" x2="61282" y2="22154"/>
                        <a14:foregroundMark x1="31447" y1="25541" x2="31447" y2="25541"/>
                        <a14:foregroundMark x1="18660" y1="24653" x2="18660" y2="24653"/>
                        <a14:foregroundMark x1="11569" y1="36230" x2="11569" y2="36230"/>
                        <a14:foregroundMark x1="29943" y1="35175" x2="29943" y2="35175"/>
                        <a14:foregroundMark x1="23424" y1="46752" x2="23424" y2="46752"/>
                        <a14:foregroundMark x1="27650" y1="39922" x2="27650" y2="39922"/>
                        <a14:foregroundMark x1="14828" y1="7190" x2="14828" y2="7190"/>
                        <a14:foregroundMark x1="23997" y1="8662" x2="23997" y2="8662"/>
                        <a14:foregroundMark x1="10817" y1="11327" x2="10817" y2="11327"/>
                        <a14:foregroundMark x1="71777" y1="35924" x2="71777" y2="35924"/>
                        <a14:foregroundMark x1="68338" y1="46002" x2="68338" y2="46002"/>
                        <a14:foregroundMark x1="84026" y1="39922" x2="84026" y2="39922"/>
                        <a14:foregroundMark x1="88789" y1="16824" x2="88789" y2="16824"/>
                        <a14:foregroundMark x1="89577" y1="18157" x2="89577" y2="16657"/>
                        <a14:foregroundMark x1="30122" y1="39173" x2="33166" y2="37562"/>
                        <a14:foregroundMark x1="33381" y1="37562" x2="35852" y2="36952"/>
                        <a14:backgroundMark x1="15795" y1="44225" x2="19234" y2="39617"/>
                        <a14:backgroundMark x1="22672" y1="33259" x2="22672" y2="33259"/>
                        <a14:backgroundMark x1="22672" y1="33259" x2="22672" y2="33259"/>
                        <a14:backgroundMark x1="67192" y1="49695" x2="76755" y2="43337"/>
                        <a14:backgroundMark x1="76755" y1="43337" x2="76755" y2="43337"/>
                        <a14:backgroundMark x1="34527" y1="32676" x2="39470" y2="31344"/>
                        <a14:backgroundMark x1="51719" y1="53554" x2="51719" y2="53554"/>
                        <a14:backgroundMark x1="47708" y1="53692" x2="47708" y2="53692"/>
                      </a14:backgroundRemoval>
                    </a14:imgEffect>
                  </a14:imgLayer>
                </a14:imgProps>
              </a:ext>
            </a:extLst>
          </a:blip>
          <a:srcRect l="18503" t="-1" r="21923" b="46757"/>
          <a:stretch/>
        </p:blipFill>
        <p:spPr>
          <a:xfrm>
            <a:off x="7634937" y="-328027"/>
            <a:ext cx="4543821" cy="523907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5FF6C8A-736C-6D60-8AD6-D6D06B014A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22859" r="42609">
                        <a14:foregroundMark x1="37708" y1="62946" x2="37708" y2="62946"/>
                        <a14:foregroundMark x1="35677" y1="40179" x2="35677" y2="40179"/>
                        <a14:backgroundMark x1="34844" y1="44643" x2="34844" y2="44643"/>
                        <a14:backgroundMark x1="31615" y1="45982" x2="31615" y2="45982"/>
                        <a14:backgroundMark x1="29375" y1="58036" x2="29375" y2="58036"/>
                      </a14:backgroundRemoval>
                    </a14:imgEffect>
                  </a14:imgLayer>
                </a14:imgProps>
              </a:ext>
            </a:extLst>
          </a:blip>
          <a:srcRect l="31544" r="65274"/>
          <a:stretch/>
        </p:blipFill>
        <p:spPr>
          <a:xfrm rot="16200000">
            <a:off x="9432907" y="3554797"/>
            <a:ext cx="1123407" cy="260917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56BBAEE-4EAA-2C83-B977-B2F01E46D6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8384" b="79539" l="20165" r="75501">
                        <a14:foregroundMark x1="40831" y1="79539" x2="59312" y2="78790"/>
                      </a14:backgroundRemoval>
                    </a14:imgEffect>
                  </a14:imgLayer>
                </a14:imgProps>
              </a:ext>
            </a:extLst>
          </a:blip>
          <a:srcRect l="31899" t="62778" r="36236" b="19065"/>
          <a:stretch/>
        </p:blipFill>
        <p:spPr>
          <a:xfrm>
            <a:off x="8582050" y="4990963"/>
            <a:ext cx="2539902" cy="1867035"/>
          </a:xfrm>
          <a:prstGeom prst="rect">
            <a:avLst/>
          </a:prstGeom>
          <a:effectLst/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D8C8956-A828-1348-ABAE-16A245BFAE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  <a14:backgroundMark x1="10673" y1="11632" x2="13646" y2="11188"/>
                      </a14:backgroundRemoval>
                    </a14:imgEffect>
                  </a14:imgLayer>
                </a14:imgProps>
              </a:ext>
            </a:extLst>
          </a:blip>
          <a:srcRect l="6786" t="7296" r="69515" b="75930"/>
          <a:stretch/>
        </p:blipFill>
        <p:spPr>
          <a:xfrm>
            <a:off x="11555454" y="4881496"/>
            <a:ext cx="623305" cy="56914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B7F3E8B-69B8-B26A-C1BF-5AF6BC8151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3219" b="48931" l="20704" r="27896"/>
                    </a14:imgEffect>
                  </a14:imgLayer>
                </a14:imgProps>
              </a:ext>
            </a:extLst>
          </a:blip>
          <a:srcRect l="20583" t="44029" r="73425" b="50717"/>
          <a:stretch/>
        </p:blipFill>
        <p:spPr>
          <a:xfrm>
            <a:off x="8110855" y="5503167"/>
            <a:ext cx="318565" cy="36029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A17DB7D-65BC-B7C2-33CF-C8913D2EEF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662" t="8267" r="19345" b="87081"/>
          <a:stretch/>
        </p:blipFill>
        <p:spPr>
          <a:xfrm>
            <a:off x="7853441" y="6435059"/>
            <a:ext cx="318565" cy="31908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2E7E906-6022-10B7-521C-ECEBA89374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8625090" y="6555193"/>
            <a:ext cx="105879" cy="10918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CBF9FF3-43D0-222F-C191-FDA6E93C53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10945369" y="5239074"/>
            <a:ext cx="105879" cy="10918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5034320-3B6A-E0B4-5EB0-7860BD585C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734" b="13237" l="73830" r="81792">
                        <a14:foregroundMark x1="75573" y1="7440" x2="75573" y2="7440"/>
                      </a14:backgroundRemoval>
                    </a14:imgEffect>
                  </a14:imgLayer>
                </a14:imgProps>
              </a:ext>
            </a:extLst>
          </a:blip>
          <a:srcRect l="74326" t="6618" r="23683" b="91790"/>
          <a:stretch/>
        </p:blipFill>
        <p:spPr>
          <a:xfrm>
            <a:off x="11761227" y="6609783"/>
            <a:ext cx="105879" cy="10918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4305733-F164-2C36-2B69-B44FE2C15F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819" b="38202" l="11174" r="31955">
                        <a14:foregroundMark x1="11819" y1="35897" x2="11819" y2="35897"/>
                      </a14:backgroundRemoval>
                    </a14:imgEffect>
                  </a14:imgLayer>
                </a14:imgProps>
              </a:ext>
            </a:extLst>
          </a:blip>
          <a:srcRect l="28016" t="33212" r="67165" b="63374"/>
          <a:stretch/>
        </p:blipFill>
        <p:spPr>
          <a:xfrm>
            <a:off x="11121952" y="6000391"/>
            <a:ext cx="256209" cy="23412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88AE0AF-43A2-A6FD-2D5A-087DB337BA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912" b="22710" l="9062" r="30301">
                        <a14:foregroundMark x1="10244" y1="22765" x2="10244" y2="22765"/>
                        <a14:foregroundMark x1="28940" y1="13243" x2="28940" y2="13243"/>
                        <a14:foregroundMark x1="10781" y1="11410" x2="10781" y2="11410"/>
                        <a14:foregroundMark x1="29620" y1="11299" x2="29620" y2="11299"/>
                        <a14:foregroundMark x1="30301" y1="11410" x2="30301" y2="11410"/>
                        <a14:foregroundMark x1="10100" y1="11299" x2="10100" y2="11299"/>
                      </a14:backgroundRemoval>
                    </a14:imgEffect>
                  </a14:imgLayer>
                </a14:imgProps>
              </a:ext>
            </a:extLst>
          </a:blip>
          <a:srcRect l="9047" t="9890" r="87322" b="87085"/>
          <a:stretch/>
        </p:blipFill>
        <p:spPr>
          <a:xfrm>
            <a:off x="8840025" y="4765763"/>
            <a:ext cx="193019" cy="207433"/>
          </a:xfrm>
          <a:prstGeom prst="rect">
            <a:avLst/>
          </a:prstGeom>
        </p:spPr>
      </p:pic>
      <p:sp>
        <p:nvSpPr>
          <p:cNvPr id="40" name="Slide Number Placeholder 4">
            <a:extLst>
              <a:ext uri="{FF2B5EF4-FFF2-40B4-BE49-F238E27FC236}">
                <a16:creationId xmlns:a16="http://schemas.microsoft.com/office/drawing/2014/main" id="{D5F49CCD-8E67-9615-0546-6FE3704713A6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F2F5C15-44DB-45B9-9379-BA786B960F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A2E70C-9857-4E76-F80D-BB79F7467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</p:spTree>
    <p:extLst>
      <p:ext uri="{BB962C8B-B14F-4D97-AF65-F5344CB8AC3E}">
        <p14:creationId xmlns:p14="http://schemas.microsoft.com/office/powerpoint/2010/main" val="2109194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FE012-008D-B578-10BA-3A99814C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2630"/>
            <a:ext cx="3932237" cy="12247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F9AF2-9955-39CC-90AC-257C79E50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832631"/>
            <a:ext cx="6172200" cy="50284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902FA-C4B2-FDA2-AD5D-24CAA1BE6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401E4-FBC1-8602-60EC-3293FED96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Sarah Moudy| sarah.c.moudy@nasa.gov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0FB4A-212A-7CC6-B85C-61253E60A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F0128-E1C9-2B80-2690-487E2EE1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4EE0A5-5AF0-0093-4877-1A821B6BD1A5}"/>
              </a:ext>
            </a:extLst>
          </p:cNvPr>
          <p:cNvGrpSpPr/>
          <p:nvPr userDrawn="1"/>
        </p:nvGrpSpPr>
        <p:grpSpPr>
          <a:xfrm>
            <a:off x="-12703" y="0"/>
            <a:ext cx="12328528" cy="6809466"/>
            <a:chOff x="-12703" y="0"/>
            <a:chExt cx="12328528" cy="680946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E4A427B-331F-F88B-4E22-AF953F2586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64074"/>
            <a:stretch/>
          </p:blipFill>
          <p:spPr>
            <a:xfrm>
              <a:off x="7925579" y="76741"/>
              <a:ext cx="1835055" cy="65922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80C7DB5-5B84-C4DF-28CC-D215B854B7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932" b="39972"/>
            <a:stretch/>
          </p:blipFill>
          <p:spPr>
            <a:xfrm>
              <a:off x="636091" y="0"/>
              <a:ext cx="1688738" cy="74464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C55888B-3975-BD07-7105-3CE23186A9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" y="735984"/>
              <a:ext cx="10620375" cy="13716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CCE4CBD-581B-7E34-D8AB-AF73FC84F0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75" b="89286" l="45000" r="58646">
                          <a14:foregroundMark x1="45313" y1="41964" x2="45313" y2="41964"/>
                          <a14:foregroundMark x1="45208" y1="50893" x2="45208" y2="50893"/>
                          <a14:foregroundMark x1="45052" y1="61607" x2="45052" y2="61607"/>
                          <a14:foregroundMark x1="58646" y1="51339" x2="58646" y2="51339"/>
                          <a14:foregroundMark x1="52188" y1="40625" x2="52188" y2="40625"/>
                          <a14:foregroundMark x1="52656" y1="60268" x2="52656" y2="60268"/>
                          <a14:backgroundMark x1="46302" y1="72321" x2="46302" y2="72321"/>
                          <a14:backgroundMark x1="51927" y1="79018" x2="51927" y2="79018"/>
                          <a14:backgroundMark x1="48958" y1="74107" x2="55052" y2="74107"/>
                          <a14:backgroundMark x1="54740" y1="66964" x2="54740" y2="66964"/>
                          <a14:backgroundMark x1="53333" y1="68750" x2="55937" y2="64732"/>
                          <a14:backgroundMark x1="54844" y1="35268" x2="50156" y2="25893"/>
                          <a14:backgroundMark x1="50156" y1="25893" x2="49115" y2="27232"/>
                          <a14:backgroundMark x1="48750" y1="33482" x2="52396" y2="20089"/>
                          <a14:backgroundMark x1="52396" y1="20089" x2="55781" y2="29464"/>
                          <a14:backgroundMark x1="55365" y1="39286" x2="51146" y2="16964"/>
                          <a14:backgroundMark x1="51146" y1="16964" x2="48125" y2="34821"/>
                          <a14:backgroundMark x1="48177" y1="35268" x2="53229" y2="32143"/>
                          <a14:backgroundMark x1="53229" y1="32143" x2="56146" y2="41518"/>
                          <a14:backgroundMark x1="55052" y1="41964" x2="55052" y2="41964"/>
                          <a14:backgroundMark x1="53646" y1="41964" x2="53646" y2="41964"/>
                          <a14:backgroundMark x1="52708" y1="36161" x2="55156" y2="44643"/>
                          <a14:backgroundMark x1="44688" y1="52232" x2="44688" y2="52232"/>
                          <a14:backgroundMark x1="44740" y1="52232" x2="44740" y2="52232"/>
                          <a14:backgroundMark x1="45104" y1="51786" x2="45104" y2="51786"/>
                          <a14:backgroundMark x1="44740" y1="60268" x2="44740" y2="60268"/>
                        </a14:backgroundRemoval>
                      </a14:imgEffect>
                    </a14:imgLayer>
                  </a14:imgProps>
                </a:ext>
              </a:extLst>
            </a:blip>
            <a:srcRect l="43750" r="39922"/>
            <a:stretch/>
          </p:blipFill>
          <p:spPr>
            <a:xfrm>
              <a:off x="10325100" y="50800"/>
              <a:ext cx="1990725" cy="14224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2AC0123-3617-BC26-B5FB-7E94798E0F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  <a14:backgroundMark x1="10673" y1="11632" x2="13646" y2="11188"/>
                        </a14:backgroundRemoval>
                      </a14:imgEffect>
                    </a14:imgLayer>
                  </a14:imgProps>
                </a:ext>
              </a:extLst>
            </a:blip>
            <a:srcRect l="6786" t="14057" r="69515" b="75930"/>
            <a:stretch/>
          </p:blipFill>
          <p:spPr>
            <a:xfrm>
              <a:off x="3883214" y="0"/>
              <a:ext cx="1141658" cy="6223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0AD5E28-32D4-EDEF-A34C-3B93A90BC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051082" y="458890"/>
              <a:ext cx="133013" cy="1371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90C9FA1-7A03-8C1A-8E81-FBF0F20059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5338C06-EB0C-E656-E064-911C11673D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10508147" y="858940"/>
              <a:ext cx="133013" cy="13716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58B4CAB-94F0-1436-FED1-3A5EB9517C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5777435" y="325120"/>
              <a:ext cx="318565" cy="36029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CE437A8-11FD-B40D-E6B9-B426C488E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53A0939-90C4-68ED-A806-4C7338860C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872540D-30E1-A1DB-AE85-E039901D4B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2703" y="6159616"/>
              <a:ext cx="12264338" cy="10874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BA31BCA-6454-8840-AA1B-C9EDE130FC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705592" y="6432588"/>
              <a:ext cx="318565" cy="36029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BDA8CC0-E5B5-D6A7-97B7-BBCF548EF4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8965667" y="6378172"/>
              <a:ext cx="318565" cy="36029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15E4DC9-AC45-A822-4CFC-365B11C2DC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3564649" y="6449175"/>
              <a:ext cx="318565" cy="360291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E70D00A-227E-6CF5-EE55-017CF008D8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662" t="8267" r="19345" b="87081"/>
            <a:stretch/>
          </p:blipFill>
          <p:spPr>
            <a:xfrm>
              <a:off x="62435" y="6490378"/>
              <a:ext cx="318565" cy="31908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7A9C143-4AC1-78E2-A609-DE6796FAC1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564325" y="6349026"/>
              <a:ext cx="133013" cy="13716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E8239D7-0CCC-1119-67CC-2B09ECD8E0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518105" y="6291235"/>
              <a:ext cx="133013" cy="1371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851A307-9B51-5DDD-53CA-7AF490B496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10781" y1="11410" x2="10781" y2="11410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</a14:backgroundRemoval>
                      </a14:imgEffect>
                    </a14:imgLayer>
                  </a14:imgProps>
                </a:ext>
              </a:extLst>
            </a:blip>
            <a:srcRect l="9047" t="9890" r="87322" b="87085"/>
            <a:stretch/>
          </p:blipFill>
          <p:spPr>
            <a:xfrm>
              <a:off x="10152912" y="6336829"/>
              <a:ext cx="193019" cy="20743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276A00F-AA13-EE5D-886E-33E671D479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819" b="38202" l="11174" r="31955">
                          <a14:foregroundMark x1="11819" y1="35897" x2="11819" y2="35897"/>
                        </a14:backgroundRemoval>
                      </a14:imgEffect>
                    </a14:imgLayer>
                  </a14:imgProps>
                </a:ext>
              </a:extLst>
            </a:blip>
            <a:srcRect l="28016" t="33212" r="67165" b="63374"/>
            <a:stretch/>
          </p:blipFill>
          <p:spPr>
            <a:xfrm>
              <a:off x="7203156" y="6566949"/>
              <a:ext cx="256209" cy="23412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CD6B2D3-2C85-18D4-5974-D5FC196B18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8158578" y="6336829"/>
              <a:ext cx="133013" cy="137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942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CA6D7-C928-6C22-0CA8-BDD7C08FF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2630"/>
            <a:ext cx="3932237" cy="122476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C9DB64-7331-41FC-4454-775F46406C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8C745-A983-9E47-C338-BE1D16266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CF5821-022E-4482-56AE-160CDBF1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Sarah Moudy| sarah.c.moudy@nasa.gov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FA9E8-0365-50E0-1C0D-2B1D8B34C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948F5C-9E7D-E308-A6AF-BF579C2FC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531E17-2C56-AA0F-BAB4-848903F2F8FF}"/>
              </a:ext>
            </a:extLst>
          </p:cNvPr>
          <p:cNvGrpSpPr/>
          <p:nvPr userDrawn="1"/>
        </p:nvGrpSpPr>
        <p:grpSpPr>
          <a:xfrm>
            <a:off x="-12703" y="0"/>
            <a:ext cx="12328528" cy="6809466"/>
            <a:chOff x="-12703" y="0"/>
            <a:chExt cx="12328528" cy="680946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91C12F4-0391-2508-1494-78E8A7D7DD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64074"/>
            <a:stretch/>
          </p:blipFill>
          <p:spPr>
            <a:xfrm>
              <a:off x="7925579" y="76741"/>
              <a:ext cx="1835055" cy="65922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0B0195A-6230-357D-FE56-74049B0333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932" b="39972"/>
            <a:stretch/>
          </p:blipFill>
          <p:spPr>
            <a:xfrm>
              <a:off x="636091" y="0"/>
              <a:ext cx="1688738" cy="74464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F39CF32-2EC8-74E8-52A4-D18433E93C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" y="735984"/>
              <a:ext cx="10620375" cy="13716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3C75B88-F501-2E7C-EA5F-E61E0797F5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75" b="89286" l="45000" r="58646">
                          <a14:foregroundMark x1="45313" y1="41964" x2="45313" y2="41964"/>
                          <a14:foregroundMark x1="45208" y1="50893" x2="45208" y2="50893"/>
                          <a14:foregroundMark x1="45052" y1="61607" x2="45052" y2="61607"/>
                          <a14:foregroundMark x1="58646" y1="51339" x2="58646" y2="51339"/>
                          <a14:foregroundMark x1="52188" y1="40625" x2="52188" y2="40625"/>
                          <a14:foregroundMark x1="52656" y1="60268" x2="52656" y2="60268"/>
                          <a14:backgroundMark x1="46302" y1="72321" x2="46302" y2="72321"/>
                          <a14:backgroundMark x1="51927" y1="79018" x2="51927" y2="79018"/>
                          <a14:backgroundMark x1="48958" y1="74107" x2="55052" y2="74107"/>
                          <a14:backgroundMark x1="54740" y1="66964" x2="54740" y2="66964"/>
                          <a14:backgroundMark x1="53333" y1="68750" x2="55937" y2="64732"/>
                          <a14:backgroundMark x1="54844" y1="35268" x2="50156" y2="25893"/>
                          <a14:backgroundMark x1="50156" y1="25893" x2="49115" y2="27232"/>
                          <a14:backgroundMark x1="48750" y1="33482" x2="52396" y2="20089"/>
                          <a14:backgroundMark x1="52396" y1="20089" x2="55781" y2="29464"/>
                          <a14:backgroundMark x1="55365" y1="39286" x2="51146" y2="16964"/>
                          <a14:backgroundMark x1="51146" y1="16964" x2="48125" y2="34821"/>
                          <a14:backgroundMark x1="48177" y1="35268" x2="53229" y2="32143"/>
                          <a14:backgroundMark x1="53229" y1="32143" x2="56146" y2="41518"/>
                          <a14:backgroundMark x1="55052" y1="41964" x2="55052" y2="41964"/>
                          <a14:backgroundMark x1="53646" y1="41964" x2="53646" y2="41964"/>
                          <a14:backgroundMark x1="52708" y1="36161" x2="55156" y2="44643"/>
                          <a14:backgroundMark x1="44688" y1="52232" x2="44688" y2="52232"/>
                          <a14:backgroundMark x1="44740" y1="52232" x2="44740" y2="52232"/>
                          <a14:backgroundMark x1="45104" y1="51786" x2="45104" y2="51786"/>
                          <a14:backgroundMark x1="44740" y1="60268" x2="44740" y2="60268"/>
                        </a14:backgroundRemoval>
                      </a14:imgEffect>
                    </a14:imgLayer>
                  </a14:imgProps>
                </a:ext>
              </a:extLst>
            </a:blip>
            <a:srcRect l="43750" r="39922"/>
            <a:stretch/>
          </p:blipFill>
          <p:spPr>
            <a:xfrm>
              <a:off x="10325100" y="50800"/>
              <a:ext cx="1990725" cy="14224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DDE93E9-BD75-7F46-F620-4824557629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  <a14:backgroundMark x1="10673" y1="11632" x2="13646" y2="11188"/>
                        </a14:backgroundRemoval>
                      </a14:imgEffect>
                    </a14:imgLayer>
                  </a14:imgProps>
                </a:ext>
              </a:extLst>
            </a:blip>
            <a:srcRect l="6786" t="14057" r="69515" b="75930"/>
            <a:stretch/>
          </p:blipFill>
          <p:spPr>
            <a:xfrm>
              <a:off x="3883214" y="0"/>
              <a:ext cx="1141658" cy="6223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854C091-9FAC-EBBA-EAB0-D7DBA358A5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051082" y="458890"/>
              <a:ext cx="133013" cy="1371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F51FCC8-D9FB-8FFD-4665-3ED97BF091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6390272-F18E-BED0-583F-B18B1F88AE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10508147" y="858940"/>
              <a:ext cx="133013" cy="13716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6DA49FA-54C7-3B9F-DA64-FFD7CB23D0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5777435" y="325120"/>
              <a:ext cx="318565" cy="36029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6E1E1F8-7910-F0AB-22C2-F807EFFFF2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9D26558-6364-6B1A-52E0-F0EA1BD7F9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8C26BF0-FE18-888D-54E8-18836FA91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2703" y="6159616"/>
              <a:ext cx="12264338" cy="10874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DADAC9F-22A9-CC87-5F86-CD12496AC6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705592" y="6432588"/>
              <a:ext cx="318565" cy="36029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649104F-E4B9-0EAD-BD32-84EC994EC0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8965667" y="6378172"/>
              <a:ext cx="318565" cy="36029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94BC037-3303-8C40-FB8A-3D3A33C49F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3564649" y="6449175"/>
              <a:ext cx="318565" cy="360291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8C6C14D-4B99-9956-FA5D-1643992665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662" t="8267" r="19345" b="87081"/>
            <a:stretch/>
          </p:blipFill>
          <p:spPr>
            <a:xfrm>
              <a:off x="62435" y="6490378"/>
              <a:ext cx="318565" cy="31908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2AF052E-6D17-1D00-57F9-4076195ACE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564325" y="6349026"/>
              <a:ext cx="133013" cy="13716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BBB3320-8D9C-A918-DCAC-2D3C18BC38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518105" y="6291235"/>
              <a:ext cx="133013" cy="13716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A71518D-D42C-B593-85BB-8E5D0334E4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10781" y1="11410" x2="10781" y2="11410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</a14:backgroundRemoval>
                      </a14:imgEffect>
                    </a14:imgLayer>
                  </a14:imgProps>
                </a:ext>
              </a:extLst>
            </a:blip>
            <a:srcRect l="9047" t="9890" r="87322" b="87085"/>
            <a:stretch/>
          </p:blipFill>
          <p:spPr>
            <a:xfrm>
              <a:off x="10152912" y="6336829"/>
              <a:ext cx="193019" cy="20743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AC79F0E-7480-2A41-043A-E2216AF232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819" b="38202" l="11174" r="31955">
                          <a14:foregroundMark x1="11819" y1="35897" x2="11819" y2="35897"/>
                        </a14:backgroundRemoval>
                      </a14:imgEffect>
                    </a14:imgLayer>
                  </a14:imgProps>
                </a:ext>
              </a:extLst>
            </a:blip>
            <a:srcRect l="28016" t="33212" r="67165" b="63374"/>
            <a:stretch/>
          </p:blipFill>
          <p:spPr>
            <a:xfrm>
              <a:off x="7203156" y="6566949"/>
              <a:ext cx="256209" cy="23412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314A91F-AA54-FF43-1ECD-E3C4F6D6A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8158578" y="6336829"/>
              <a:ext cx="133013" cy="137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669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DD29D-9049-52A9-43E3-AFECC06C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2631"/>
            <a:ext cx="10515600" cy="8580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4AF0A-E12D-455B-C46D-09F4E893E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07573-E857-D2F3-8A85-9EF76469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Sarah Moudy| sarah.c.moudy@nasa.gov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9E7E1-95C2-633E-2ECC-B386EDF40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E0655-35AC-A323-A408-D96D668D2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CC8C647-2258-7671-9D43-D5D526F32E7E}"/>
              </a:ext>
            </a:extLst>
          </p:cNvPr>
          <p:cNvGrpSpPr/>
          <p:nvPr userDrawn="1"/>
        </p:nvGrpSpPr>
        <p:grpSpPr>
          <a:xfrm>
            <a:off x="-12703" y="0"/>
            <a:ext cx="12328528" cy="6809466"/>
            <a:chOff x="-12703" y="0"/>
            <a:chExt cx="12328528" cy="680946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AA55759-BCD4-40CA-5B6E-B10FA37445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64074"/>
            <a:stretch/>
          </p:blipFill>
          <p:spPr>
            <a:xfrm>
              <a:off x="7925579" y="76741"/>
              <a:ext cx="1835055" cy="65922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F15E41-B4B8-A7B7-9D28-921D2B630F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932" b="39972"/>
            <a:stretch/>
          </p:blipFill>
          <p:spPr>
            <a:xfrm>
              <a:off x="636091" y="0"/>
              <a:ext cx="1688738" cy="74464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DD3A3DB-16F6-8824-B8F4-707BAA6B76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" y="735984"/>
              <a:ext cx="10620375" cy="13716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C57556F-1632-9F1B-0957-83A6DDECAD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75" b="89286" l="45000" r="58646">
                          <a14:foregroundMark x1="45313" y1="41964" x2="45313" y2="41964"/>
                          <a14:foregroundMark x1="45208" y1="50893" x2="45208" y2="50893"/>
                          <a14:foregroundMark x1="45052" y1="61607" x2="45052" y2="61607"/>
                          <a14:foregroundMark x1="58646" y1="51339" x2="58646" y2="51339"/>
                          <a14:foregroundMark x1="52188" y1="40625" x2="52188" y2="40625"/>
                          <a14:foregroundMark x1="52656" y1="60268" x2="52656" y2="60268"/>
                          <a14:backgroundMark x1="46302" y1="72321" x2="46302" y2="72321"/>
                          <a14:backgroundMark x1="51927" y1="79018" x2="51927" y2="79018"/>
                          <a14:backgroundMark x1="48958" y1="74107" x2="55052" y2="74107"/>
                          <a14:backgroundMark x1="54740" y1="66964" x2="54740" y2="66964"/>
                          <a14:backgroundMark x1="53333" y1="68750" x2="55937" y2="64732"/>
                          <a14:backgroundMark x1="54844" y1="35268" x2="50156" y2="25893"/>
                          <a14:backgroundMark x1="50156" y1="25893" x2="49115" y2="27232"/>
                          <a14:backgroundMark x1="48750" y1="33482" x2="52396" y2="20089"/>
                          <a14:backgroundMark x1="52396" y1="20089" x2="55781" y2="29464"/>
                          <a14:backgroundMark x1="55365" y1="39286" x2="51146" y2="16964"/>
                          <a14:backgroundMark x1="51146" y1="16964" x2="48125" y2="34821"/>
                          <a14:backgroundMark x1="48177" y1="35268" x2="53229" y2="32143"/>
                          <a14:backgroundMark x1="53229" y1="32143" x2="56146" y2="41518"/>
                          <a14:backgroundMark x1="55052" y1="41964" x2="55052" y2="41964"/>
                          <a14:backgroundMark x1="53646" y1="41964" x2="53646" y2="41964"/>
                          <a14:backgroundMark x1="52708" y1="36161" x2="55156" y2="44643"/>
                          <a14:backgroundMark x1="44688" y1="52232" x2="44688" y2="52232"/>
                          <a14:backgroundMark x1="44740" y1="52232" x2="44740" y2="52232"/>
                          <a14:backgroundMark x1="45104" y1="51786" x2="45104" y2="51786"/>
                          <a14:backgroundMark x1="44740" y1="60268" x2="44740" y2="60268"/>
                        </a14:backgroundRemoval>
                      </a14:imgEffect>
                    </a14:imgLayer>
                  </a14:imgProps>
                </a:ext>
              </a:extLst>
            </a:blip>
            <a:srcRect l="43750" r="39922"/>
            <a:stretch/>
          </p:blipFill>
          <p:spPr>
            <a:xfrm>
              <a:off x="10325100" y="50800"/>
              <a:ext cx="1990725" cy="14224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113FAAC-C5E0-D641-4F5A-8E2615F3E7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  <a14:backgroundMark x1="10673" y1="11632" x2="13646" y2="11188"/>
                        </a14:backgroundRemoval>
                      </a14:imgEffect>
                    </a14:imgLayer>
                  </a14:imgProps>
                </a:ext>
              </a:extLst>
            </a:blip>
            <a:srcRect l="6786" t="14057" r="69515" b="75930"/>
            <a:stretch/>
          </p:blipFill>
          <p:spPr>
            <a:xfrm>
              <a:off x="3883214" y="0"/>
              <a:ext cx="1141658" cy="6223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3E50BA6-86EE-2A77-4DFA-D3A2CAB3F7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051082" y="458890"/>
              <a:ext cx="133013" cy="13716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8575734-D255-6D4C-0759-4465BDEB61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C73EACA-F1A6-50F3-04D5-BF727283CA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10508147" y="858940"/>
              <a:ext cx="133013" cy="13716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52B3C17-3DE9-2536-A3E1-BEF6741A19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5777435" y="325120"/>
              <a:ext cx="318565" cy="36029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F4D404A-9BB8-6038-C7F2-013197A73A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5196B23-CA95-8B74-5D2A-6680CE939B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96824F9-1620-C4CE-75F9-16D8C50CB0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2703" y="6159616"/>
              <a:ext cx="12264338" cy="10874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44CD41C-3E17-8021-257D-991255049E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705592" y="6432588"/>
              <a:ext cx="318565" cy="36029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09F20CF-4B62-38EA-4272-9E1427E431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8965667" y="6378172"/>
              <a:ext cx="318565" cy="36029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96AE366-CCEA-6F66-1A0D-FD7CDBF37C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3564649" y="6449175"/>
              <a:ext cx="318565" cy="36029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AF26ABA-2502-9F8A-57C4-02AFE1D9CD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662" t="8267" r="19345" b="87081"/>
            <a:stretch/>
          </p:blipFill>
          <p:spPr>
            <a:xfrm>
              <a:off x="62435" y="6490378"/>
              <a:ext cx="318565" cy="31908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888D8B4-4789-3A4B-7EA8-B15487E074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564325" y="6349026"/>
              <a:ext cx="133013" cy="13716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0107A5F-F39A-BFAC-9214-989B64CE70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518105" y="6291235"/>
              <a:ext cx="133013" cy="13716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A5F4C8E-FED8-EA0C-A285-129EDF6C96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10781" y1="11410" x2="10781" y2="11410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</a14:backgroundRemoval>
                      </a14:imgEffect>
                    </a14:imgLayer>
                  </a14:imgProps>
                </a:ext>
              </a:extLst>
            </a:blip>
            <a:srcRect l="9047" t="9890" r="87322" b="87085"/>
            <a:stretch/>
          </p:blipFill>
          <p:spPr>
            <a:xfrm>
              <a:off x="10152912" y="6336829"/>
              <a:ext cx="193019" cy="20743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258DBF7-28A5-FB4A-121B-9F722C5C1A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819" b="38202" l="11174" r="31955">
                          <a14:foregroundMark x1="11819" y1="35897" x2="11819" y2="35897"/>
                        </a14:backgroundRemoval>
                      </a14:imgEffect>
                    </a14:imgLayer>
                  </a14:imgProps>
                </a:ext>
              </a:extLst>
            </a:blip>
            <a:srcRect l="28016" t="33212" r="67165" b="63374"/>
            <a:stretch/>
          </p:blipFill>
          <p:spPr>
            <a:xfrm>
              <a:off x="7203156" y="6566949"/>
              <a:ext cx="256209" cy="23412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A248972-4B6B-E847-0072-783EB02687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8158578" y="6336829"/>
              <a:ext cx="133013" cy="137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8772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BD2C9B-F70E-9871-D49E-F3C22DF953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D6E86F-A826-354D-FAAF-4E2DF8D12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4A0C5-6BD8-7979-DB72-93796838E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Sarah Moudy| sarah.c.moudy@nasa.gov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55C7C-F95E-B389-5A84-BD2B0DF3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53388-B7CB-B81F-C9EC-419262ED0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0C6F5E-C199-2E96-BEFA-5F750B41A16D}"/>
              </a:ext>
            </a:extLst>
          </p:cNvPr>
          <p:cNvGrpSpPr/>
          <p:nvPr userDrawn="1"/>
        </p:nvGrpSpPr>
        <p:grpSpPr>
          <a:xfrm>
            <a:off x="-12703" y="0"/>
            <a:ext cx="12328528" cy="6809466"/>
            <a:chOff x="-12703" y="0"/>
            <a:chExt cx="12328528" cy="680946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B81F664-42E9-1D06-85AA-84F3A65C2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64074"/>
            <a:stretch/>
          </p:blipFill>
          <p:spPr>
            <a:xfrm>
              <a:off x="7925579" y="76741"/>
              <a:ext cx="1835055" cy="65922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A2E8B5-55F2-1841-EDFA-8ACAFBBCC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5932" b="39972"/>
            <a:stretch/>
          </p:blipFill>
          <p:spPr>
            <a:xfrm>
              <a:off x="636091" y="0"/>
              <a:ext cx="1688738" cy="74464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A4B0AED-26E0-68B3-B8C3-A1395DE745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" y="735984"/>
              <a:ext cx="10620375" cy="13716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9BD5347-0204-99FB-3169-AB373FF23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375" b="89286" l="45000" r="58646">
                          <a14:foregroundMark x1="45313" y1="41964" x2="45313" y2="41964"/>
                          <a14:foregroundMark x1="45208" y1="50893" x2="45208" y2="50893"/>
                          <a14:foregroundMark x1="45052" y1="61607" x2="45052" y2="61607"/>
                          <a14:foregroundMark x1="58646" y1="51339" x2="58646" y2="51339"/>
                          <a14:foregroundMark x1="52188" y1="40625" x2="52188" y2="40625"/>
                          <a14:foregroundMark x1="52656" y1="60268" x2="52656" y2="60268"/>
                          <a14:backgroundMark x1="46302" y1="72321" x2="46302" y2="72321"/>
                          <a14:backgroundMark x1="51927" y1="79018" x2="51927" y2="79018"/>
                          <a14:backgroundMark x1="48958" y1="74107" x2="55052" y2="74107"/>
                          <a14:backgroundMark x1="54740" y1="66964" x2="54740" y2="66964"/>
                          <a14:backgroundMark x1="53333" y1="68750" x2="55937" y2="64732"/>
                          <a14:backgroundMark x1="54844" y1="35268" x2="50156" y2="25893"/>
                          <a14:backgroundMark x1="50156" y1="25893" x2="49115" y2="27232"/>
                          <a14:backgroundMark x1="48750" y1="33482" x2="52396" y2="20089"/>
                          <a14:backgroundMark x1="52396" y1="20089" x2="55781" y2="29464"/>
                          <a14:backgroundMark x1="55365" y1="39286" x2="51146" y2="16964"/>
                          <a14:backgroundMark x1="51146" y1="16964" x2="48125" y2="34821"/>
                          <a14:backgroundMark x1="48177" y1="35268" x2="53229" y2="32143"/>
                          <a14:backgroundMark x1="53229" y1="32143" x2="56146" y2="41518"/>
                          <a14:backgroundMark x1="55052" y1="41964" x2="55052" y2="41964"/>
                          <a14:backgroundMark x1="53646" y1="41964" x2="53646" y2="41964"/>
                          <a14:backgroundMark x1="52708" y1="36161" x2="55156" y2="44643"/>
                          <a14:backgroundMark x1="44688" y1="52232" x2="44688" y2="52232"/>
                          <a14:backgroundMark x1="44740" y1="52232" x2="44740" y2="52232"/>
                          <a14:backgroundMark x1="45104" y1="51786" x2="45104" y2="51786"/>
                          <a14:backgroundMark x1="44740" y1="60268" x2="44740" y2="60268"/>
                        </a14:backgroundRemoval>
                      </a14:imgEffect>
                    </a14:imgLayer>
                  </a14:imgProps>
                </a:ext>
              </a:extLst>
            </a:blip>
            <a:srcRect l="43750" r="39922"/>
            <a:stretch/>
          </p:blipFill>
          <p:spPr>
            <a:xfrm>
              <a:off x="10325100" y="50800"/>
              <a:ext cx="1990725" cy="14224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397A95A-776B-53E4-CE39-07DFAE552B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  <a14:backgroundMark x1="10673" y1="11632" x2="13646" y2="11188"/>
                        </a14:backgroundRemoval>
                      </a14:imgEffect>
                    </a14:imgLayer>
                  </a14:imgProps>
                </a:ext>
              </a:extLst>
            </a:blip>
            <a:srcRect l="6786" t="14057" r="69515" b="75930"/>
            <a:stretch/>
          </p:blipFill>
          <p:spPr>
            <a:xfrm>
              <a:off x="3883214" y="0"/>
              <a:ext cx="1141658" cy="6223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8C37C2D-5A6A-E3CB-FAA7-C53A21D0E2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3051082" y="458890"/>
              <a:ext cx="133013" cy="13716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AC669E0-368B-A9F0-3089-2226680B9D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7167130" y="173990"/>
              <a:ext cx="133013" cy="1371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EDAE0C5-9985-47A3-75BF-A75176DC1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10508147" y="858940"/>
              <a:ext cx="133013" cy="13716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66048D4-5D04-F948-1DFF-D55F3A7E4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5777435" y="325120"/>
              <a:ext cx="318565" cy="36029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7B20A1D-677B-1730-D3A0-38B36CAC5E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612510" y="199584"/>
              <a:ext cx="318565" cy="36029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D9FB75A-D758-6A12-ABDD-0C4485B2C9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91548" y="411285"/>
              <a:ext cx="133013" cy="13716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706B3B9-B076-8037-2E20-2F6FD8BB6E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22859" r="42609">
                          <a14:foregroundMark x1="37708" y1="62946" x2="37708" y2="62946"/>
                          <a14:foregroundMark x1="35677" y1="40179" x2="35677" y2="40179"/>
                          <a14:backgroundMark x1="34844" y1="44643" x2="34844" y2="44643"/>
                          <a14:backgroundMark x1="31615" y1="45982" x2="31615" y2="45982"/>
                          <a14:backgroundMark x1="29375" y1="58036" x2="29375" y2="58036"/>
                        </a14:backgroundRemoval>
                      </a14:imgEffect>
                    </a14:imgLayer>
                  </a14:imgProps>
                </a:ext>
              </a:extLst>
            </a:blip>
            <a:srcRect l="22812" t="48171" r="57344" b="42186"/>
            <a:stretch/>
          </p:blipFill>
          <p:spPr>
            <a:xfrm>
              <a:off x="-12703" y="6159616"/>
              <a:ext cx="12264338" cy="10874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285CE36-C3CD-0823-0B23-C1A1902DCD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11705592" y="6432588"/>
              <a:ext cx="318565" cy="36029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C38CD2B-1ADC-089F-5861-BCF5771CF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8965667" y="6378172"/>
              <a:ext cx="318565" cy="36029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5FCE334-C1BF-521F-D9B6-4AF38AF1D5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3219" b="48931" l="20704" r="27896"/>
                      </a14:imgEffect>
                    </a14:imgLayer>
                  </a14:imgProps>
                </a:ext>
              </a:extLst>
            </a:blip>
            <a:srcRect l="20583" t="44029" r="73425" b="50717"/>
            <a:stretch/>
          </p:blipFill>
          <p:spPr>
            <a:xfrm>
              <a:off x="3564649" y="6449175"/>
              <a:ext cx="318565" cy="36029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38682D1-01CB-2A1C-1AE0-D83B879D1A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662" t="8267" r="19345" b="87081"/>
            <a:stretch/>
          </p:blipFill>
          <p:spPr>
            <a:xfrm>
              <a:off x="62435" y="6490378"/>
              <a:ext cx="318565" cy="31908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D5EE05C-5ADE-60D5-5DDD-E5D535C7B5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4564325" y="6349026"/>
              <a:ext cx="133013" cy="13716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EBBC0F2-6347-95C3-9DD6-7F8985F841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518105" y="6291235"/>
              <a:ext cx="133013" cy="13716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A6294F6-E2D8-8AE0-9150-21FE33C01C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912" b="22710" l="9062" r="30301">
                          <a14:foregroundMark x1="10244" y1="22765" x2="10244" y2="22765"/>
                          <a14:foregroundMark x1="28940" y1="13243" x2="28940" y2="13243"/>
                          <a14:foregroundMark x1="10781" y1="11410" x2="10781" y2="11410"/>
                          <a14:foregroundMark x1="29620" y1="11299" x2="29620" y2="11299"/>
                          <a14:foregroundMark x1="30301" y1="11410" x2="30301" y2="11410"/>
                          <a14:foregroundMark x1="10100" y1="11299" x2="10100" y2="11299"/>
                        </a14:backgroundRemoval>
                      </a14:imgEffect>
                    </a14:imgLayer>
                  </a14:imgProps>
                </a:ext>
              </a:extLst>
            </a:blip>
            <a:srcRect l="9047" t="9890" r="87322" b="87085"/>
            <a:stretch/>
          </p:blipFill>
          <p:spPr>
            <a:xfrm>
              <a:off x="10152912" y="6336829"/>
              <a:ext cx="193019" cy="20743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826861A-9473-9E76-B1EA-76417221AD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1819" b="38202" l="11174" r="31955">
                          <a14:foregroundMark x1="11819" y1="35897" x2="11819" y2="35897"/>
                        </a14:backgroundRemoval>
                      </a14:imgEffect>
                    </a14:imgLayer>
                  </a14:imgProps>
                </a:ext>
              </a:extLst>
            </a:blip>
            <a:srcRect l="28016" t="33212" r="67165" b="63374"/>
            <a:stretch/>
          </p:blipFill>
          <p:spPr>
            <a:xfrm>
              <a:off x="7203156" y="6566949"/>
              <a:ext cx="256209" cy="23412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1745F31-BEBF-30E8-6450-4460271467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5734" b="13237" l="73830" r="81792">
                          <a14:foregroundMark x1="75573" y1="7440" x2="75573" y2="7440"/>
                        </a14:backgroundRemoval>
                      </a14:imgEffect>
                    </a14:imgLayer>
                  </a14:imgProps>
                </a:ext>
              </a:extLst>
            </a:blip>
            <a:srcRect l="74326" t="6618" r="23683" b="91790"/>
            <a:stretch/>
          </p:blipFill>
          <p:spPr>
            <a:xfrm>
              <a:off x="8158578" y="6336829"/>
              <a:ext cx="133013" cy="1371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07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75000"/>
              </a:schemeClr>
            </a:gs>
            <a:gs pos="46000">
              <a:schemeClr val="tx1">
                <a:lumMod val="85000"/>
                <a:lumOff val="15000"/>
              </a:schemeClr>
            </a:gs>
            <a:gs pos="100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386A55-6A56-6FA4-99EB-E7BBF4160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123BA3-395A-9937-BE03-D3B2CA97B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8E6CF-35E4-EE06-384B-391C8B90B0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Sarah Moudy| sarah.c.moudy@nasa.gov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12CDB-6DB3-2211-3993-C783D6E91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2024 Human Research Program </a:t>
            </a:r>
          </a:p>
          <a:p>
            <a:r>
              <a:rPr lang="en-US" dirty="0"/>
              <a:t>Investigators’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716F7-3475-5DBB-2432-034580F75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F2F5C15-44DB-45B9-9379-BA786B960F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3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46BB4-6680-727B-EB2F-22ECA9CAC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2105" y="2472042"/>
            <a:ext cx="10170367" cy="1913915"/>
          </a:xfrm>
        </p:spPr>
        <p:txBody>
          <a:bodyPr>
            <a:normAutofit fontScale="90000"/>
          </a:bodyPr>
          <a:lstStyle/>
          <a:p>
            <a:r>
              <a:rPr lang="en-US" dirty="0"/>
              <a:t>VALIDATION OF A SENSORIMOTOR DISORIENTATION GROUND ANALOG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1CD82-D45C-AEBD-4A09-A50F18BACE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5622" y="4468082"/>
            <a:ext cx="8471647" cy="2240628"/>
          </a:xfrm>
        </p:spPr>
        <p:txBody>
          <a:bodyPr>
            <a:normAutofit/>
          </a:bodyPr>
          <a:lstStyle/>
          <a:p>
            <a:r>
              <a:rPr lang="en-US" dirty="0"/>
              <a:t>S.C. Moudy, B.T. Peters, T.K. Clark, </a:t>
            </a:r>
            <a:br>
              <a:rPr lang="en-US" dirty="0"/>
            </a:br>
            <a:r>
              <a:rPr lang="en-US" dirty="0"/>
              <a:t>M.C. Schubert, Y. De Dios, A. Bollinger, S.J. Wood</a:t>
            </a:r>
          </a:p>
          <a:p>
            <a:endParaRPr lang="en-US" baseline="30000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 Human Research Program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Investigators’ Workshop</a:t>
            </a:r>
          </a:p>
          <a:p>
            <a:endParaRPr lang="en-US" baseline="300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481BED-C955-2003-CA17-520F47045A06}"/>
              </a:ext>
            </a:extLst>
          </p:cNvPr>
          <p:cNvGrpSpPr/>
          <p:nvPr/>
        </p:nvGrpSpPr>
        <p:grpSpPr>
          <a:xfrm>
            <a:off x="9395952" y="5512714"/>
            <a:ext cx="1219324" cy="1223010"/>
            <a:chOff x="9395952" y="5512714"/>
            <a:chExt cx="1219324" cy="122301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5A17456-6D67-2823-4F02-2E0B2AF1D1A4}"/>
                </a:ext>
              </a:extLst>
            </p:cNvPr>
            <p:cNvSpPr/>
            <p:nvPr/>
          </p:nvSpPr>
          <p:spPr>
            <a:xfrm>
              <a:off x="9395952" y="5518091"/>
              <a:ext cx="1212954" cy="12092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09772B71-2BFE-3ECB-C3CA-83D9293D7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5952" y="5512714"/>
              <a:ext cx="1219324" cy="1223010"/>
            </a:xfrm>
            <a:prstGeom prst="rect">
              <a:avLst/>
            </a:prstGeom>
          </p:spPr>
        </p:pic>
      </p:grpSp>
      <p:pic>
        <p:nvPicPr>
          <p:cNvPr id="11" name="Picture 2" descr="NASA insignia - Wikipedia">
            <a:extLst>
              <a:ext uri="{FF2B5EF4-FFF2-40B4-BE49-F238E27FC236}">
                <a16:creationId xmlns:a16="http://schemas.microsoft.com/office/drawing/2014/main" id="{360F2337-27E3-BB5B-7F87-A028EF443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3757" y="5518091"/>
            <a:ext cx="1458243" cy="121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44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94611-9A78-47FC-D6D9-6EBC40B97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1A465-5FC6-5B6E-9656-B13F7DA3A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Simulating the sensorimotor disorientation effects of gravity transitions after prolonged stays in microgravity is exceedingly challenging on Earth</a:t>
            </a:r>
          </a:p>
          <a:p>
            <a:r>
              <a:rPr lang="en-US" dirty="0"/>
              <a:t>In a previous study</a:t>
            </a:r>
            <a:r>
              <a:rPr lang="en-US" baseline="30000" dirty="0"/>
              <a:t>1</a:t>
            </a:r>
            <a:r>
              <a:rPr lang="en-US" dirty="0"/>
              <a:t>, a Sensorimotor Disorientation Analog (SDA) was developed based on subjective feedback from previously flown astronauts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0F976-3EA3-952C-8CAD-1EA0DDA97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A5CCE-1C72-0309-08C4-C099D875A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EFC67-59D2-71A0-AE84-658F9AB3D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A89F554B-654A-8660-D6EC-E86999D0898D}"/>
              </a:ext>
            </a:extLst>
          </p:cNvPr>
          <p:cNvSpPr txBox="1">
            <a:spLocks/>
          </p:cNvSpPr>
          <p:nvPr/>
        </p:nvSpPr>
        <p:spPr>
          <a:xfrm>
            <a:off x="10111182" y="5811837"/>
            <a:ext cx="2080818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l">
              <a:spcBef>
                <a:spcPts val="0"/>
              </a:spcBef>
              <a:spcAft>
                <a:spcPts val="0"/>
              </a:spcAft>
            </a:pPr>
            <a:r>
              <a:rPr lang="en-US" sz="10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Moudy et al. 2023 IWS Proceedings</a:t>
            </a:r>
          </a:p>
        </p:txBody>
      </p:sp>
    </p:spTree>
    <p:extLst>
      <p:ext uri="{BB962C8B-B14F-4D97-AF65-F5344CB8AC3E}">
        <p14:creationId xmlns:p14="http://schemas.microsoft.com/office/powerpoint/2010/main" val="297061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99A84-88AC-C419-4B9C-98E8246A9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Sensorimotor Disorientation Analog (SDA)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8F37C-4076-A1DC-02DD-67D448ADD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7237" y="1825625"/>
            <a:ext cx="586332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Galvanic Vestibular Stimulation (GVS)</a:t>
            </a:r>
          </a:p>
          <a:p>
            <a:r>
              <a:rPr lang="en-US" sz="2000" dirty="0"/>
              <a:t>Random sum-of-sines</a:t>
            </a:r>
          </a:p>
          <a:p>
            <a:r>
              <a:rPr lang="en-US" sz="2000" dirty="0"/>
              <a:t>Frequencies: &lt;0.3Hz</a:t>
            </a:r>
          </a:p>
          <a:p>
            <a:r>
              <a:rPr lang="en-US" sz="2000" dirty="0"/>
              <a:t>Peak Amplitudes: </a:t>
            </a:r>
          </a:p>
          <a:p>
            <a:pPr lvl="1"/>
            <a:r>
              <a:rPr lang="en-US" sz="1600" dirty="0"/>
              <a:t>Low: 2mA</a:t>
            </a:r>
          </a:p>
          <a:p>
            <a:pPr lvl="1"/>
            <a:r>
              <a:rPr lang="en-US" sz="1600" dirty="0"/>
              <a:t>High: 3mA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E83A4-4AA7-055B-B22F-DAFB66A20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3E3C9-268C-E390-BCB7-35C490960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BF3B6-8E29-4CC3-55AC-D955DF0F3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227080-59D6-162E-FC2D-5A1473D1A617}"/>
              </a:ext>
            </a:extLst>
          </p:cNvPr>
          <p:cNvGrpSpPr/>
          <p:nvPr/>
        </p:nvGrpSpPr>
        <p:grpSpPr>
          <a:xfrm>
            <a:off x="1043153" y="2213240"/>
            <a:ext cx="4587418" cy="3215948"/>
            <a:chOff x="714165" y="2605092"/>
            <a:chExt cx="4587418" cy="321594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1332B0B-F105-E626-9DB7-07F0FAF43BFE}"/>
                </a:ext>
              </a:extLst>
            </p:cNvPr>
            <p:cNvGrpSpPr/>
            <p:nvPr/>
          </p:nvGrpSpPr>
          <p:grpSpPr>
            <a:xfrm>
              <a:off x="714165" y="2605092"/>
              <a:ext cx="2581446" cy="3215948"/>
              <a:chOff x="405926" y="3010090"/>
              <a:chExt cx="2581446" cy="321594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58681B-3B54-47C6-8647-4C3E8A80AC68}"/>
                  </a:ext>
                </a:extLst>
              </p:cNvPr>
              <p:cNvSpPr txBox="1"/>
              <p:nvPr/>
            </p:nvSpPr>
            <p:spPr>
              <a:xfrm>
                <a:off x="832684" y="3010090"/>
                <a:ext cx="1553506" cy="369332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Contains:</a:t>
                </a:r>
              </a:p>
            </p:txBody>
          </p:sp>
          <p:pic>
            <p:nvPicPr>
              <p:cNvPr id="13" name="Picture 12" descr="A picture containing laying&#10;&#10;Description automatically generated">
                <a:extLst>
                  <a:ext uri="{FF2B5EF4-FFF2-40B4-BE49-F238E27FC236}">
                    <a16:creationId xmlns:a16="http://schemas.microsoft.com/office/drawing/2014/main" id="{A95678C9-62FE-244E-3D8E-DF77A373F2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10" t="11209" b="15031"/>
              <a:stretch/>
            </p:blipFill>
            <p:spPr>
              <a:xfrm rot="5400000">
                <a:off x="190459" y="4615156"/>
                <a:ext cx="1592446" cy="988817"/>
              </a:xfrm>
              <a:prstGeom prst="rect">
                <a:avLst/>
              </a:prstGeom>
            </p:spPr>
          </p:pic>
          <p:sp>
            <p:nvSpPr>
              <p:cNvPr id="14" name="Plus Sign 13">
                <a:extLst>
                  <a:ext uri="{FF2B5EF4-FFF2-40B4-BE49-F238E27FC236}">
                    <a16:creationId xmlns:a16="http://schemas.microsoft.com/office/drawing/2014/main" id="{7B470237-934D-E864-5C44-17C15973E554}"/>
                  </a:ext>
                </a:extLst>
              </p:cNvPr>
              <p:cNvSpPr/>
              <p:nvPr/>
            </p:nvSpPr>
            <p:spPr>
              <a:xfrm>
                <a:off x="1432696" y="4895492"/>
                <a:ext cx="476204" cy="428143"/>
              </a:xfrm>
              <a:prstGeom prst="mathPlus">
                <a:avLst/>
              </a:prstGeom>
              <a:ln w="1905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B303B3-3C8F-76E1-6D36-75703F6DBD43}"/>
                  </a:ext>
                </a:extLst>
              </p:cNvPr>
              <p:cNvSpPr txBox="1"/>
              <p:nvPr/>
            </p:nvSpPr>
            <p:spPr>
              <a:xfrm>
                <a:off x="405926" y="3477049"/>
                <a:ext cx="1161514" cy="738664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Galvanic Vestibular Stimulation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05B101A-586B-7C6E-238A-BE2A54A08273}"/>
                  </a:ext>
                </a:extLst>
              </p:cNvPr>
              <p:cNvSpPr txBox="1"/>
              <p:nvPr/>
            </p:nvSpPr>
            <p:spPr>
              <a:xfrm>
                <a:off x="1805433" y="3481185"/>
                <a:ext cx="1161514" cy="523220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Weighted Suit</a:t>
                </a: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29C2DF80-92C7-4F04-AF34-4FAF8C843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27444" y="5302708"/>
                <a:ext cx="841433" cy="923330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3995693B-ED0A-7305-2D4D-191CE478E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85807" y="4200084"/>
                <a:ext cx="1101565" cy="1098344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A433DAA-EAEE-480E-5DE7-32D2D650CF5D}"/>
                </a:ext>
              </a:extLst>
            </p:cNvPr>
            <p:cNvSpPr txBox="1"/>
            <p:nvPr/>
          </p:nvSpPr>
          <p:spPr>
            <a:xfrm>
              <a:off x="3617136" y="2612509"/>
              <a:ext cx="1553506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Mimics: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33C5BD6-7075-788F-E475-3CE8C9A5BC05}"/>
                </a:ext>
              </a:extLst>
            </p:cNvPr>
            <p:cNvSpPr txBox="1"/>
            <p:nvPr/>
          </p:nvSpPr>
          <p:spPr>
            <a:xfrm>
              <a:off x="3593553" y="3176371"/>
              <a:ext cx="170803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Astronaut postflight performance at</a:t>
              </a: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R+0-4 hours (High)</a:t>
              </a: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R+24-48 hours (Low)</a:t>
              </a:r>
            </a:p>
          </p:txBody>
        </p:sp>
      </p:grpSp>
      <p:sp>
        <p:nvSpPr>
          <p:cNvPr id="22" name="Footer Placeholder 5">
            <a:extLst>
              <a:ext uri="{FF2B5EF4-FFF2-40B4-BE49-F238E27FC236}">
                <a16:creationId xmlns:a16="http://schemas.microsoft.com/office/drawing/2014/main" id="{4CD103CA-A628-0D40-9DC8-535EB39AF347}"/>
              </a:ext>
            </a:extLst>
          </p:cNvPr>
          <p:cNvSpPr txBox="1">
            <a:spLocks/>
          </p:cNvSpPr>
          <p:nvPr/>
        </p:nvSpPr>
        <p:spPr>
          <a:xfrm>
            <a:off x="238920" y="5816804"/>
            <a:ext cx="5959456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Trade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names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trademarks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are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used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report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identification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only.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Their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usage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does not</a:t>
            </a:r>
            <a:r>
              <a:rPr lang="en-US" sz="1000" spc="-3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constitute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official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endorsement,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either</a:t>
            </a:r>
            <a:r>
              <a:rPr lang="en-US" sz="1000" spc="-3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expressed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implied,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by</a:t>
            </a:r>
            <a:r>
              <a:rPr lang="en-US" sz="1000" spc="-3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National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Aeronautics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 Space</a:t>
            </a:r>
            <a:r>
              <a:rPr lang="en-US" sz="1000" spc="-11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Administration.</a:t>
            </a:r>
          </a:p>
        </p:txBody>
      </p:sp>
      <p:pic>
        <p:nvPicPr>
          <p:cNvPr id="23" name="Picture 2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292DEEED-2AF0-1B3B-F8F0-552401D524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530" y="3387635"/>
            <a:ext cx="3258881" cy="244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12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99A84-88AC-C419-4B9C-98E8246A9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Sensorimotor Disorientation Analog (SDA)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8F37C-4076-A1DC-02DD-67D448ADD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7237" y="1825625"/>
            <a:ext cx="586332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Weighted Suit</a:t>
            </a:r>
          </a:p>
          <a:p>
            <a:r>
              <a:rPr lang="en-US" sz="2000" dirty="0"/>
              <a:t>Subjective heaviness and proprioceptive disruption</a:t>
            </a:r>
          </a:p>
          <a:p>
            <a:r>
              <a:rPr lang="en-US" sz="2000" dirty="0"/>
              <a:t>Weight distributed anthropometrically to trunk, wrists, and ankles</a:t>
            </a:r>
          </a:p>
          <a:p>
            <a:pPr lvl="1"/>
            <a:r>
              <a:rPr lang="en-US" sz="1600" dirty="0"/>
              <a:t>Low: 15% bodyweight</a:t>
            </a:r>
          </a:p>
          <a:p>
            <a:pPr lvl="1"/>
            <a:r>
              <a:rPr lang="en-US" sz="1600" dirty="0"/>
              <a:t>High: 30% bodyweight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dirty="0"/>
              <a:t>Crew Feedback</a:t>
            </a:r>
          </a:p>
          <a:p>
            <a:r>
              <a:rPr lang="en-US" sz="2000" dirty="0"/>
              <a:t>Subjectively rated the SDA to replicate ~85% of postflight experience and impact on performance</a:t>
            </a:r>
          </a:p>
          <a:p>
            <a:r>
              <a:rPr lang="en-US" sz="2000" dirty="0"/>
              <a:t>Performance between SDA and postflight were consistent and encompassed the large range of variability seen in crewmembers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E83A4-4AA7-055B-B22F-DAFB66A20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3E3C9-268C-E390-BCB7-35C490960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BF3B6-8E29-4CC3-55AC-D955DF0F3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227080-59D6-162E-FC2D-5A1473D1A617}"/>
              </a:ext>
            </a:extLst>
          </p:cNvPr>
          <p:cNvGrpSpPr/>
          <p:nvPr/>
        </p:nvGrpSpPr>
        <p:grpSpPr>
          <a:xfrm>
            <a:off x="1043153" y="2213240"/>
            <a:ext cx="4587418" cy="3215948"/>
            <a:chOff x="714165" y="2605092"/>
            <a:chExt cx="4587418" cy="321594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1332B0B-F105-E626-9DB7-07F0FAF43BFE}"/>
                </a:ext>
              </a:extLst>
            </p:cNvPr>
            <p:cNvGrpSpPr/>
            <p:nvPr/>
          </p:nvGrpSpPr>
          <p:grpSpPr>
            <a:xfrm>
              <a:off x="714165" y="2605092"/>
              <a:ext cx="2581446" cy="3215948"/>
              <a:chOff x="405926" y="3010090"/>
              <a:chExt cx="2581446" cy="321594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58681B-3B54-47C6-8647-4C3E8A80AC68}"/>
                  </a:ext>
                </a:extLst>
              </p:cNvPr>
              <p:cNvSpPr txBox="1"/>
              <p:nvPr/>
            </p:nvSpPr>
            <p:spPr>
              <a:xfrm>
                <a:off x="832684" y="3010090"/>
                <a:ext cx="1553506" cy="369332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Contains:</a:t>
                </a:r>
              </a:p>
            </p:txBody>
          </p:sp>
          <p:pic>
            <p:nvPicPr>
              <p:cNvPr id="13" name="Picture 12" descr="A picture containing laying&#10;&#10;Description automatically generated">
                <a:extLst>
                  <a:ext uri="{FF2B5EF4-FFF2-40B4-BE49-F238E27FC236}">
                    <a16:creationId xmlns:a16="http://schemas.microsoft.com/office/drawing/2014/main" id="{A95678C9-62FE-244E-3D8E-DF77A373F2C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910" t="11209" b="15031"/>
              <a:stretch/>
            </p:blipFill>
            <p:spPr>
              <a:xfrm rot="5400000">
                <a:off x="190459" y="4615156"/>
                <a:ext cx="1592446" cy="988817"/>
              </a:xfrm>
              <a:prstGeom prst="rect">
                <a:avLst/>
              </a:prstGeom>
            </p:spPr>
          </p:pic>
          <p:sp>
            <p:nvSpPr>
              <p:cNvPr id="14" name="Plus Sign 13">
                <a:extLst>
                  <a:ext uri="{FF2B5EF4-FFF2-40B4-BE49-F238E27FC236}">
                    <a16:creationId xmlns:a16="http://schemas.microsoft.com/office/drawing/2014/main" id="{7B470237-934D-E864-5C44-17C15973E554}"/>
                  </a:ext>
                </a:extLst>
              </p:cNvPr>
              <p:cNvSpPr/>
              <p:nvPr/>
            </p:nvSpPr>
            <p:spPr>
              <a:xfrm>
                <a:off x="1432696" y="4895492"/>
                <a:ext cx="476204" cy="428143"/>
              </a:xfrm>
              <a:prstGeom prst="mathPlus">
                <a:avLst/>
              </a:prstGeom>
              <a:ln w="1905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B303B3-3C8F-76E1-6D36-75703F6DBD43}"/>
                  </a:ext>
                </a:extLst>
              </p:cNvPr>
              <p:cNvSpPr txBox="1"/>
              <p:nvPr/>
            </p:nvSpPr>
            <p:spPr>
              <a:xfrm>
                <a:off x="405926" y="3477049"/>
                <a:ext cx="1161514" cy="738664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Galvanic Vestibular Stimulation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05B101A-586B-7C6E-238A-BE2A54A08273}"/>
                  </a:ext>
                </a:extLst>
              </p:cNvPr>
              <p:cNvSpPr txBox="1"/>
              <p:nvPr/>
            </p:nvSpPr>
            <p:spPr>
              <a:xfrm>
                <a:off x="1805433" y="3481185"/>
                <a:ext cx="1161514" cy="523220"/>
              </a:xfrm>
              <a:prstGeom prst="rect">
                <a:avLst/>
              </a:prstGeom>
              <a:solidFill>
                <a:schemeClr val="tx2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Weighted Suit</a:t>
                </a: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29C2DF80-92C7-4F04-AF34-4FAF8C843D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27444" y="5302708"/>
                <a:ext cx="841433" cy="923330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3995693B-ED0A-7305-2D4D-191CE478E9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85807" y="4200084"/>
                <a:ext cx="1101565" cy="1098344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A433DAA-EAEE-480E-5DE7-32D2D650CF5D}"/>
                </a:ext>
              </a:extLst>
            </p:cNvPr>
            <p:cNvSpPr txBox="1"/>
            <p:nvPr/>
          </p:nvSpPr>
          <p:spPr>
            <a:xfrm>
              <a:off x="3617136" y="2612509"/>
              <a:ext cx="1553506" cy="369332"/>
            </a:xfrm>
            <a:prstGeom prst="rect">
              <a:avLst/>
            </a:prstGeom>
            <a:solidFill>
              <a:schemeClr val="tx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Mimics: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33C5BD6-7075-788F-E475-3CE8C9A5BC05}"/>
                </a:ext>
              </a:extLst>
            </p:cNvPr>
            <p:cNvSpPr txBox="1"/>
            <p:nvPr/>
          </p:nvSpPr>
          <p:spPr>
            <a:xfrm>
              <a:off x="3593553" y="3176371"/>
              <a:ext cx="170803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Astronaut postflight performance at</a:t>
              </a: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R+0-4 hours (High)</a:t>
              </a:r>
            </a:p>
            <a:p>
              <a:pPr algn="ctr"/>
              <a:endParaRPr lang="en-US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R+24-48 hours (Low)</a:t>
              </a:r>
            </a:p>
          </p:txBody>
        </p:sp>
      </p:grpSp>
      <p:sp>
        <p:nvSpPr>
          <p:cNvPr id="22" name="Footer Placeholder 5">
            <a:extLst>
              <a:ext uri="{FF2B5EF4-FFF2-40B4-BE49-F238E27FC236}">
                <a16:creationId xmlns:a16="http://schemas.microsoft.com/office/drawing/2014/main" id="{4CD103CA-A628-0D40-9DC8-535EB39AF347}"/>
              </a:ext>
            </a:extLst>
          </p:cNvPr>
          <p:cNvSpPr txBox="1">
            <a:spLocks/>
          </p:cNvSpPr>
          <p:nvPr/>
        </p:nvSpPr>
        <p:spPr>
          <a:xfrm>
            <a:off x="238920" y="5816804"/>
            <a:ext cx="5959456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Trade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names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trademarks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are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used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report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identification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only.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Their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usage</a:t>
            </a:r>
            <a:r>
              <a:rPr lang="en-US" sz="1000" spc="-2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does not</a:t>
            </a:r>
            <a:r>
              <a:rPr lang="en-US" sz="1000" spc="-3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constitute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official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endorsement,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either</a:t>
            </a:r>
            <a:r>
              <a:rPr lang="en-US" sz="1000" spc="-3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expressed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implied,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by</a:t>
            </a:r>
            <a:r>
              <a:rPr lang="en-US" sz="1000" spc="-3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National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Aeronautics</a:t>
            </a:r>
            <a:r>
              <a:rPr lang="en-US" sz="1000" spc="-3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 Space</a:t>
            </a:r>
            <a:r>
              <a:rPr lang="en-US" sz="1000" spc="-115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Administration.</a:t>
            </a:r>
          </a:p>
        </p:txBody>
      </p:sp>
    </p:spTree>
    <p:extLst>
      <p:ext uri="{BB962C8B-B14F-4D97-AF65-F5344CB8AC3E}">
        <p14:creationId xmlns:p14="http://schemas.microsoft.com/office/powerpoint/2010/main" val="1664800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B2723-CD7E-D8DD-CE74-A7E163CF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C2A0A-910D-BA33-E0E4-11DFB76AB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25783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Purpose: To validate this SDA by comparing performance in tasks that have a wealth of spaceflight data against task performance while using the SDA.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A3DC6-8009-CF48-349E-D67EFE6E1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D3C37-9AED-72AE-89CE-58E3716C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47C9-46AD-84AD-D8D8-F2D28AA26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F8D0AB-B8CB-D377-BE38-7607E7529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832" y="2956293"/>
            <a:ext cx="7682853" cy="306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50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A00A2-D85A-1889-5D74-EF9BFC0F9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EB4B5-5EC6-C5E2-CA7C-C096C55EE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88961" cy="2090241"/>
          </a:xfrm>
        </p:spPr>
        <p:txBody>
          <a:bodyPr>
            <a:normAutofit/>
          </a:bodyPr>
          <a:lstStyle/>
          <a:p>
            <a:r>
              <a:rPr lang="en-US" sz="2400" dirty="0"/>
              <a:t>30 subjects participated</a:t>
            </a:r>
          </a:p>
          <a:p>
            <a:r>
              <a:rPr lang="en-US" sz="2400" dirty="0"/>
              <a:t>Task order was consistent</a:t>
            </a:r>
          </a:p>
          <a:p>
            <a:r>
              <a:rPr lang="en-US" sz="2400" dirty="0"/>
              <a:t>Analog level was counter-balanced</a:t>
            </a:r>
          </a:p>
          <a:p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DF29D-C6ED-EEA6-46B1-3FF20A205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A4B06-0DA3-CB2D-4C39-069F03E28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77576-4138-2A7D-134A-13946C181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BB5B060-19E6-5BF8-D5AE-E7CA139FBAE3}"/>
              </a:ext>
            </a:extLst>
          </p:cNvPr>
          <p:cNvGrpSpPr/>
          <p:nvPr/>
        </p:nvGrpSpPr>
        <p:grpSpPr>
          <a:xfrm>
            <a:off x="5210542" y="1857115"/>
            <a:ext cx="6904416" cy="4168254"/>
            <a:chOff x="5287324" y="1454538"/>
            <a:chExt cx="6904416" cy="416825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285969E-28B7-DA9E-B411-275FF0CC5645}"/>
                </a:ext>
              </a:extLst>
            </p:cNvPr>
            <p:cNvGrpSpPr/>
            <p:nvPr/>
          </p:nvGrpSpPr>
          <p:grpSpPr>
            <a:xfrm>
              <a:off x="9181282" y="3781495"/>
              <a:ext cx="3010458" cy="1841297"/>
              <a:chOff x="7028652" y="5317798"/>
              <a:chExt cx="3033238" cy="185523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A73CF11-E568-87B5-77C2-BFFFEB3663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68572"/>
              <a:stretch/>
            </p:blipFill>
            <p:spPr>
              <a:xfrm>
                <a:off x="7028652" y="5317798"/>
                <a:ext cx="3033238" cy="1855230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66BC6B9-F512-839B-6EE6-087F6F71C656}"/>
                  </a:ext>
                </a:extLst>
              </p:cNvPr>
              <p:cNvSpPr/>
              <p:nvPr/>
            </p:nvSpPr>
            <p:spPr>
              <a:xfrm>
                <a:off x="7948468" y="5459828"/>
                <a:ext cx="1181572" cy="284597"/>
              </a:xfrm>
              <a:prstGeom prst="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>
                    <a:latin typeface="+mj-lt"/>
                  </a:rPr>
                  <a:t>SDA Level: High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DE2A4DC-6DA7-3D23-E6D0-3253714D7AAC}"/>
                </a:ext>
              </a:extLst>
            </p:cNvPr>
            <p:cNvGrpSpPr/>
            <p:nvPr/>
          </p:nvGrpSpPr>
          <p:grpSpPr>
            <a:xfrm>
              <a:off x="7093981" y="1454538"/>
              <a:ext cx="3033238" cy="1847074"/>
              <a:chOff x="7028652" y="1269834"/>
              <a:chExt cx="3033238" cy="1847074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ECC677CD-63FC-5B11-ED3E-0B153EAAFAB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68710"/>
              <a:stretch/>
            </p:blipFill>
            <p:spPr>
              <a:xfrm>
                <a:off x="7028652" y="1269834"/>
                <a:ext cx="3033238" cy="1847074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DE2B4C0-E8EA-A8BC-25D4-D8A67D85BDB8}"/>
                  </a:ext>
                </a:extLst>
              </p:cNvPr>
              <p:cNvSpPr/>
              <p:nvPr/>
            </p:nvSpPr>
            <p:spPr>
              <a:xfrm>
                <a:off x="7948468" y="1425540"/>
                <a:ext cx="1181572" cy="28459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>
                    <a:latin typeface="+mj-lt"/>
                  </a:rPr>
                  <a:t>SDA Level: None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FC1365A-34C4-1D7A-14EB-4787F4EC62A3}"/>
                </a:ext>
              </a:extLst>
            </p:cNvPr>
            <p:cNvGrpSpPr/>
            <p:nvPr/>
          </p:nvGrpSpPr>
          <p:grpSpPr>
            <a:xfrm>
              <a:off x="5287324" y="3781495"/>
              <a:ext cx="3033238" cy="1798598"/>
              <a:chOff x="7028652" y="3299281"/>
              <a:chExt cx="3033238" cy="1798598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5A25E63E-A527-712D-DBF5-721113035B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34379" b="35153"/>
              <a:stretch/>
            </p:blipFill>
            <p:spPr>
              <a:xfrm>
                <a:off x="7028652" y="3299281"/>
                <a:ext cx="3033238" cy="1798598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BDC2DE4-7F1E-074E-EA65-F24D22D7B39C}"/>
                  </a:ext>
                </a:extLst>
              </p:cNvPr>
              <p:cNvSpPr/>
              <p:nvPr/>
            </p:nvSpPr>
            <p:spPr>
              <a:xfrm>
                <a:off x="7948468" y="3422020"/>
                <a:ext cx="1181572" cy="284597"/>
              </a:xfrm>
              <a:prstGeom prst="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b="1" dirty="0">
                    <a:latin typeface="+mj-lt"/>
                  </a:rPr>
                  <a:t>SDA Level: Low</a:t>
                </a:r>
              </a:p>
            </p:txBody>
          </p:sp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1FA31D0-1641-5A8B-553C-F5236E1D8837}"/>
                </a:ext>
              </a:extLst>
            </p:cNvPr>
            <p:cNvCxnSpPr>
              <a:stCxn id="13" idx="2"/>
              <a:endCxn id="18" idx="0"/>
            </p:cNvCxnSpPr>
            <p:nvPr/>
          </p:nvCxnSpPr>
          <p:spPr>
            <a:xfrm flipH="1">
              <a:off x="6803943" y="3301612"/>
              <a:ext cx="1806657" cy="479883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C340022-7391-3C2A-AA10-96210B4F243C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>
              <a:off x="8604583" y="3301612"/>
              <a:ext cx="2081928" cy="479883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5EB3591-028F-50BD-B93C-AF65B47A1F10}"/>
                </a:ext>
              </a:extLst>
            </p:cNvPr>
            <p:cNvCxnSpPr>
              <a:stCxn id="18" idx="3"/>
            </p:cNvCxnSpPr>
            <p:nvPr/>
          </p:nvCxnSpPr>
          <p:spPr>
            <a:xfrm>
              <a:off x="8320562" y="4680794"/>
              <a:ext cx="837940" cy="2888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aphicFrame>
        <p:nvGraphicFramePr>
          <p:cNvPr id="35" name="Table 3">
            <a:extLst>
              <a:ext uri="{FF2B5EF4-FFF2-40B4-BE49-F238E27FC236}">
                <a16:creationId xmlns:a16="http://schemas.microsoft.com/office/drawing/2014/main" id="{5533AD42-F664-F2FC-6AEC-31EA8D51C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94749"/>
              </p:ext>
            </p:extLst>
          </p:nvPr>
        </p:nvGraphicFramePr>
        <p:xfrm>
          <a:off x="312729" y="3303966"/>
          <a:ext cx="5748914" cy="112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6318">
                  <a:extLst>
                    <a:ext uri="{9D8B030D-6E8A-4147-A177-3AD203B41FA5}">
                      <a16:colId xmlns:a16="http://schemas.microsoft.com/office/drawing/2014/main" val="4077573141"/>
                    </a:ext>
                  </a:extLst>
                </a:gridCol>
                <a:gridCol w="1090649">
                  <a:extLst>
                    <a:ext uri="{9D8B030D-6E8A-4147-A177-3AD203B41FA5}">
                      <a16:colId xmlns:a16="http://schemas.microsoft.com/office/drawing/2014/main" val="3782192871"/>
                    </a:ext>
                  </a:extLst>
                </a:gridCol>
                <a:gridCol w="1090649">
                  <a:extLst>
                    <a:ext uri="{9D8B030D-6E8A-4147-A177-3AD203B41FA5}">
                      <a16:colId xmlns:a16="http://schemas.microsoft.com/office/drawing/2014/main" val="1260120613"/>
                    </a:ext>
                  </a:extLst>
                </a:gridCol>
                <a:gridCol w="1090649">
                  <a:extLst>
                    <a:ext uri="{9D8B030D-6E8A-4147-A177-3AD203B41FA5}">
                      <a16:colId xmlns:a16="http://schemas.microsoft.com/office/drawing/2014/main" val="3477398554"/>
                    </a:ext>
                  </a:extLst>
                </a:gridCol>
                <a:gridCol w="1090649">
                  <a:extLst>
                    <a:ext uri="{9D8B030D-6E8A-4147-A177-3AD203B41FA5}">
                      <a16:colId xmlns:a16="http://schemas.microsoft.com/office/drawing/2014/main" val="135670492"/>
                    </a:ext>
                  </a:extLst>
                </a:gridCol>
              </a:tblGrid>
              <a:tr h="5143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Protocol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Age (years)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Height (in)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Weight (</a:t>
                      </a:r>
                      <a:r>
                        <a:rPr lang="en-US" sz="1400" dirty="0" err="1"/>
                        <a:t>lbs</a:t>
                      </a:r>
                      <a:r>
                        <a:rPr lang="en-US" sz="1400" dirty="0"/>
                        <a:t>)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Women/</a:t>
                      </a:r>
                    </a:p>
                    <a:p>
                      <a:pPr algn="ctr"/>
                      <a:r>
                        <a:rPr lang="en-US" sz="1400" dirty="0"/>
                        <a:t>Men</a:t>
                      </a:r>
                    </a:p>
                  </a:txBody>
                  <a:tcPr marL="73478" marR="73478" marT="36739" marB="36739"/>
                </a:tc>
                <a:extLst>
                  <a:ext uri="{0D108BD9-81ED-4DB2-BD59-A6C34878D82A}">
                    <a16:rowId xmlns:a16="http://schemas.microsoft.com/office/drawing/2014/main" val="3076232457"/>
                  </a:ext>
                </a:extLst>
              </a:tr>
              <a:tr h="307439">
                <a:tc>
                  <a:txBody>
                    <a:bodyPr/>
                    <a:lstStyle/>
                    <a:p>
                      <a:r>
                        <a:rPr lang="en-US" sz="1400" dirty="0"/>
                        <a:t>None-Low-High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32.8 ± 7.7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68.8 ± 3.9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168 ± 32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5/10</a:t>
                      </a:r>
                    </a:p>
                  </a:txBody>
                  <a:tcPr marL="73478" marR="73478" marT="36739" marB="36739"/>
                </a:tc>
                <a:extLst>
                  <a:ext uri="{0D108BD9-81ED-4DB2-BD59-A6C34878D82A}">
                    <a16:rowId xmlns:a16="http://schemas.microsoft.com/office/drawing/2014/main" val="1030106826"/>
                  </a:ext>
                </a:extLst>
              </a:tr>
              <a:tr h="307439">
                <a:tc>
                  <a:txBody>
                    <a:bodyPr/>
                    <a:lstStyle/>
                    <a:p>
                      <a:r>
                        <a:rPr lang="en-US" sz="1400" dirty="0"/>
                        <a:t>None-High-Low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34.2 ± 6.9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67.3 ± 2.7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160 ± 19</a:t>
                      </a:r>
                    </a:p>
                  </a:txBody>
                  <a:tcPr marL="73478" marR="73478" marT="36739" marB="36739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8/7</a:t>
                      </a:r>
                    </a:p>
                  </a:txBody>
                  <a:tcPr marL="73478" marR="73478" marT="36739" marB="36739"/>
                </a:tc>
                <a:extLst>
                  <a:ext uri="{0D108BD9-81ED-4DB2-BD59-A6C34878D82A}">
                    <a16:rowId xmlns:a16="http://schemas.microsoft.com/office/drawing/2014/main" val="2953974350"/>
                  </a:ext>
                </a:extLst>
              </a:tr>
            </a:tbl>
          </a:graphicData>
        </a:graphic>
      </p:graphicFrame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4E6E7A5B-B3EA-9052-A4E6-A0E54CCD631D}"/>
              </a:ext>
            </a:extLst>
          </p:cNvPr>
          <p:cNvSpPr txBox="1">
            <a:spLocks/>
          </p:cNvSpPr>
          <p:nvPr/>
        </p:nvSpPr>
        <p:spPr>
          <a:xfrm>
            <a:off x="838200" y="4591408"/>
            <a:ext cx="4292213" cy="922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No significant differences between groups (p&gt;0.23)</a:t>
            </a:r>
          </a:p>
        </p:txBody>
      </p:sp>
    </p:spTree>
    <p:extLst>
      <p:ext uri="{BB962C8B-B14F-4D97-AF65-F5344CB8AC3E}">
        <p14:creationId xmlns:p14="http://schemas.microsoft.com/office/powerpoint/2010/main" val="2255504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13237-CBC1-13A1-A894-D541C596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Posturography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7D9DE-4A05-D938-EB2B-422E02479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SOT-5 and SOT-5M involved eyes closed on a sway-reference support</a:t>
            </a:r>
          </a:p>
          <a:p>
            <a:r>
              <a:rPr lang="en-US" sz="2400" dirty="0"/>
              <a:t>SOT-5M included head pitch at ±20°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1B11D-FD0A-0869-7C6C-540694E3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56037-3DF8-4DE0-48EF-C4146EA55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86273-2C19-DB2A-552A-A6CE9CE69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A87A3B65-0EB7-A60B-6F41-B8E41A928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34" y="2714026"/>
            <a:ext cx="4461657" cy="3346243"/>
          </a:xfrm>
          <a:prstGeom prst="rect">
            <a:avLst/>
          </a:prstGeom>
        </p:spPr>
      </p:pic>
      <p:pic>
        <p:nvPicPr>
          <p:cNvPr id="8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92AF7D51-5F4C-CF68-E9D1-8A81353E0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218" y="2714026"/>
            <a:ext cx="4461657" cy="334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05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02412-C7E1-1FA1-AE91-0CBB1FE2C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Obstacle Walk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55E6C-6D6C-0D33-5338-250B1ADBC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SDA able to replicate R+1</a:t>
            </a:r>
          </a:p>
          <a:p>
            <a:r>
              <a:rPr lang="en-US" dirty="0"/>
              <a:t>High SDA level unable to capture the large variability in crew postflight performance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D2C68-6884-0D0C-66D9-503FDDD2B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0FBF4-9F32-6643-1EDD-3235F5FC4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E6B62-4059-87F2-582C-B4BAB00CE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 descr="Chart, bar chart, box and whisker chart&#10;&#10;Description automatically generated">
            <a:extLst>
              <a:ext uri="{FF2B5EF4-FFF2-40B4-BE49-F238E27FC236}">
                <a16:creationId xmlns:a16="http://schemas.microsoft.com/office/drawing/2014/main" id="{86273282-2CE3-F27B-C0E2-C42833387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265" y="3233043"/>
            <a:ext cx="3852270" cy="2889203"/>
          </a:xfrm>
          <a:prstGeom prst="rect">
            <a:avLst/>
          </a:prstGeom>
        </p:spPr>
      </p:pic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4A53BD03-1E8F-A64A-5DC2-5A631B7C5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2271" y="3237630"/>
            <a:ext cx="3852270" cy="288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9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FF179-6256-1C05-A900-0B78B46A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Tandem Walk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DFC66-B4ED-CBC9-B934-18BC26478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7CA57-AB71-C4FC-C376-13D43014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080CC-B7AC-8616-B809-6C7D1B940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 descr="Chart, bar chart, box and whisker chart&#10;&#10;Description automatically generated">
            <a:extLst>
              <a:ext uri="{FF2B5EF4-FFF2-40B4-BE49-F238E27FC236}">
                <a16:creationId xmlns:a16="http://schemas.microsoft.com/office/drawing/2014/main" id="{AD17CE7B-DDC8-B92D-08DC-650854C6A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80" y="2104977"/>
            <a:ext cx="4580156" cy="34296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817298-459B-2B17-8DF0-825B3C603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364" y="2104977"/>
            <a:ext cx="4580156" cy="342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88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0C701-7B5E-397B-EC9D-8BC180073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262F2-99A5-6DCD-EDE8-E0DC01F06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86179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Immediately post-landing, astronauts experience a multi-system response to return to 1G including motion sickness, dehydration, fatigue, orthostatic intolerance, illusory sensations, lumbar pain, etc.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dirty="0"/>
              <a:t>The response </a:t>
            </a:r>
            <a:r>
              <a:rPr lang="en-US" sz="2800" dirty="0"/>
              <a:t>varies widely across astronauts and, as such, it was not unexpected that the extreme ends of responses for R+0 were the most difficult to replicate.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Overall, the SDA can elicit distinct performance groupings and, although not able to perfectly replicate R+0, the SDA did replicate a large range of performance after return to Earth</a:t>
            </a:r>
            <a:endParaRPr lang="en-US" dirty="0"/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969F9-F5DA-FACF-2588-32D81AECC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0EAC0-3A7D-F3A2-4BC3-BDF985473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427FC-68D4-6999-1DC7-277D337D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38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C2039-7337-67C4-7C1D-99958ADEF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Sarah Moudy| sarah.c.moudy@nasa.gov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E1B25-5C9D-6D47-8B44-FE26C4EA2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F5C15-44DB-45B9-9379-BA786B960F5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FEEB8-EAD5-8B40-20EA-B36BC05D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2024 Human Research Program </a:t>
            </a:r>
          </a:p>
          <a:p>
            <a:r>
              <a:rPr lang="en-US"/>
              <a:t>Investigators’ Workshop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8D4F2-C17C-AC02-452B-830BBC3D5DA3}"/>
              </a:ext>
            </a:extLst>
          </p:cNvPr>
          <p:cNvGrpSpPr/>
          <p:nvPr/>
        </p:nvGrpSpPr>
        <p:grpSpPr>
          <a:xfrm>
            <a:off x="2308623" y="3621094"/>
            <a:ext cx="1219324" cy="1223010"/>
            <a:chOff x="9395952" y="5512714"/>
            <a:chExt cx="1219324" cy="122301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79AD0F6-E3F0-9C7B-B4FD-10CAA8A7F1FC}"/>
                </a:ext>
              </a:extLst>
            </p:cNvPr>
            <p:cNvSpPr/>
            <p:nvPr/>
          </p:nvSpPr>
          <p:spPr>
            <a:xfrm>
              <a:off x="9395952" y="5518091"/>
              <a:ext cx="1212954" cy="120928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75BE062-ECA8-8780-FCEC-A7BED0031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5952" y="5512714"/>
              <a:ext cx="1219324" cy="1223010"/>
            </a:xfrm>
            <a:prstGeom prst="rect">
              <a:avLst/>
            </a:prstGeom>
          </p:spPr>
        </p:pic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5033B53-A7C7-948B-7F9D-2DB2F94288EC}"/>
              </a:ext>
            </a:extLst>
          </p:cNvPr>
          <p:cNvSpPr txBox="1">
            <a:spLocks/>
          </p:cNvSpPr>
          <p:nvPr/>
        </p:nvSpPr>
        <p:spPr>
          <a:xfrm>
            <a:off x="343204" y="2714475"/>
            <a:ext cx="6470021" cy="7747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400" dirty="0"/>
              <a:t>Thank you!</a:t>
            </a:r>
          </a:p>
        </p:txBody>
      </p:sp>
      <p:pic>
        <p:nvPicPr>
          <p:cNvPr id="11" name="Picture 2" descr="NASA insignia - Wikipedia">
            <a:extLst>
              <a:ext uri="{FF2B5EF4-FFF2-40B4-BE49-F238E27FC236}">
                <a16:creationId xmlns:a16="http://schemas.microsoft.com/office/drawing/2014/main" id="{B84381E4-AEBD-506E-88AA-B28BF34CF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762" y="3618118"/>
            <a:ext cx="1458243" cy="121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9D4E7712-FDAF-2522-6009-DE1DE2366EBC}"/>
              </a:ext>
            </a:extLst>
          </p:cNvPr>
          <p:cNvSpPr txBox="1">
            <a:spLocks/>
          </p:cNvSpPr>
          <p:nvPr/>
        </p:nvSpPr>
        <p:spPr>
          <a:xfrm>
            <a:off x="-64628" y="5698142"/>
            <a:ext cx="5959456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Funding: Human Research Program Directed Study</a:t>
            </a:r>
          </a:p>
        </p:txBody>
      </p:sp>
    </p:spTree>
    <p:extLst>
      <p:ext uri="{BB962C8B-B14F-4D97-AF65-F5344CB8AC3E}">
        <p14:creationId xmlns:p14="http://schemas.microsoft.com/office/powerpoint/2010/main" val="2354973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8128</TotalTime>
  <Words>861</Words>
  <Application>Microsoft Office PowerPoint</Application>
  <PresentationFormat>Widescreen</PresentationFormat>
  <Paragraphs>133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VALIDATION OF A SENSORIMOTOR DISORIENTATION GROUND ANALOG</vt:lpstr>
      <vt:lpstr>Background</vt:lpstr>
      <vt:lpstr>Sensorimotor Disorientation Analog (SDA)</vt:lpstr>
      <vt:lpstr>Sensorimotor Disorientation Analog (SDA)</vt:lpstr>
      <vt:lpstr>Previous Data</vt:lpstr>
      <vt:lpstr>Methods</vt:lpstr>
      <vt:lpstr>Results: Posturography</vt:lpstr>
      <vt:lpstr>Results: Obstacle Walk</vt:lpstr>
      <vt:lpstr>Results: Tandem Walk</vt:lpstr>
      <vt:lpstr>Discussion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Kubik, Angela (JSC-SD211)[Intern]</dc:creator>
  <cp:lastModifiedBy>Jenkins, Irene H. (JSC-SA411)[VETERAN ENTERPRISE TECHNOLOGY SERVICES, LLC (VETS)]</cp:lastModifiedBy>
  <cp:revision>30</cp:revision>
  <dcterms:created xsi:type="dcterms:W3CDTF">2023-12-06T15:51:45Z</dcterms:created>
  <dcterms:modified xsi:type="dcterms:W3CDTF">2024-01-26T21:56:23Z</dcterms:modified>
</cp:coreProperties>
</file>