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6"/>
  </p:notesMasterIdLst>
  <p:sldIdLst>
    <p:sldId id="257" r:id="rId5"/>
  </p:sldIdLst>
  <p:sldSz cx="36576000" cy="27432000"/>
  <p:notesSz cx="6858000" cy="9144000"/>
  <p:defaultTextStyle>
    <a:defPPr>
      <a:defRPr lang="en-US"/>
    </a:defPPr>
    <a:lvl1pPr marL="0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1pPr>
    <a:lvl2pPr marL="1536192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2pPr>
    <a:lvl3pPr marL="3072384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3pPr>
    <a:lvl4pPr marL="4608576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4pPr>
    <a:lvl5pPr marL="6144768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5pPr>
    <a:lvl6pPr marL="7680960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6pPr>
    <a:lvl7pPr marL="9217152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7pPr>
    <a:lvl8pPr marL="10753344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8pPr>
    <a:lvl9pPr marL="12289536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A0D56C-0D7F-4513-9F3F-554A2E6487B5}" v="13" dt="2024-01-28T18:43:42.0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502"/>
    <p:restoredTop sz="97563"/>
  </p:normalViewPr>
  <p:slideViewPr>
    <p:cSldViewPr snapToGrid="0" snapToObjects="1">
      <p:cViewPr>
        <p:scale>
          <a:sx n="20" d="100"/>
          <a:sy n="20" d="100"/>
        </p:scale>
        <p:origin x="1224" y="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4" d="100"/>
          <a:sy n="154" d="100"/>
        </p:scale>
        <p:origin x="494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E177F-9B17-184F-838F-BC6C936ECFA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760E4-C3A9-5147-A343-E9D334F9A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95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 Structured poster template being used for the university poster sessions, provided as an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760E4-C3A9-5147-A343-E9D334F9A2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57" y="0"/>
            <a:ext cx="36854296" cy="2743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D378-B0DC-014A-A810-DBFFEB1C888C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491B4-FAA4-DA4D-9E49-0747819DEB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174702" y="1460500"/>
            <a:ext cx="7886700" cy="232473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14602" y="1460500"/>
            <a:ext cx="23202900" cy="232473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D378-B0DC-014A-A810-DBFFEB1C888C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491B4-FAA4-DA4D-9E49-0747819DEB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D378-B0DC-014A-A810-DBFFEB1C888C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491B4-FAA4-DA4D-9E49-0747819DEB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52" y="6838958"/>
            <a:ext cx="31546800" cy="11410948"/>
          </a:xfrm>
        </p:spPr>
        <p:txBody>
          <a:bodyPr anchor="b"/>
          <a:lstStyle>
            <a:lvl1pPr>
              <a:defRPr sz="2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5552" y="18357858"/>
            <a:ext cx="31546800" cy="6000748"/>
          </a:xfrm>
        </p:spPr>
        <p:txBody>
          <a:bodyPr/>
          <a:lstStyle>
            <a:lvl1pPr marL="0" indent="0">
              <a:buNone/>
              <a:defRPr sz="9600">
                <a:solidFill>
                  <a:schemeClr val="tx1"/>
                </a:solidFill>
              </a:defRPr>
            </a:lvl1pPr>
            <a:lvl2pPr marL="1828800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2pPr>
            <a:lvl3pPr marL="365760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5486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73152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91440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09728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28016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4630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D378-B0DC-014A-A810-DBFFEB1C888C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491B4-FAA4-DA4D-9E49-0747819DEB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4600" y="7302500"/>
            <a:ext cx="15544800" cy="17405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16600" y="7302500"/>
            <a:ext cx="15544800" cy="17405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D378-B0DC-014A-A810-DBFFEB1C888C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491B4-FAA4-DA4D-9E49-0747819DEB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460506"/>
            <a:ext cx="31546800" cy="53022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9368" y="6724652"/>
            <a:ext cx="15473360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9368" y="10020300"/>
            <a:ext cx="15473360" cy="14738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16602" y="6724652"/>
            <a:ext cx="15549564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16602" y="10020300"/>
            <a:ext cx="15549564" cy="14738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D378-B0DC-014A-A810-DBFFEB1C888C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491B4-FAA4-DA4D-9E49-0747819DEB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D378-B0DC-014A-A810-DBFFEB1C888C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491B4-FAA4-DA4D-9E49-0747819DEB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D378-B0DC-014A-A810-DBFFEB1C888C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491B4-FAA4-DA4D-9E49-0747819DEB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828800"/>
            <a:ext cx="11796712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9564" y="3949706"/>
            <a:ext cx="18516600" cy="19494500"/>
          </a:xfrm>
        </p:spPr>
        <p:txBody>
          <a:bodyPr/>
          <a:lstStyle>
            <a:lvl1pPr>
              <a:defRPr sz="12800"/>
            </a:lvl1pPr>
            <a:lvl2pPr>
              <a:defRPr sz="11200"/>
            </a:lvl2pPr>
            <a:lvl3pPr>
              <a:defRPr sz="96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8229600"/>
            <a:ext cx="11796712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D378-B0DC-014A-A810-DBFFEB1C888C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491B4-FAA4-DA4D-9E49-0747819DEB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828800"/>
            <a:ext cx="11796712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549564" y="3949706"/>
            <a:ext cx="18516600" cy="19494500"/>
          </a:xfrm>
        </p:spPr>
        <p:txBody>
          <a:bodyPr anchor="t"/>
          <a:lstStyle>
            <a:lvl1pPr marL="0" indent="0">
              <a:buNone/>
              <a:defRPr sz="12800"/>
            </a:lvl1pPr>
            <a:lvl2pPr marL="1828800" indent="0">
              <a:buNone/>
              <a:defRPr sz="11200"/>
            </a:lvl2pPr>
            <a:lvl3pPr marL="3657600" indent="0">
              <a:buNone/>
              <a:defRPr sz="9600"/>
            </a:lvl3pPr>
            <a:lvl4pPr marL="5486400" indent="0">
              <a:buNone/>
              <a:defRPr sz="8000"/>
            </a:lvl4pPr>
            <a:lvl5pPr marL="7315200" indent="0">
              <a:buNone/>
              <a:defRPr sz="8000"/>
            </a:lvl5pPr>
            <a:lvl6pPr marL="9144000" indent="0">
              <a:buNone/>
              <a:defRPr sz="8000"/>
            </a:lvl6pPr>
            <a:lvl7pPr marL="10972800" indent="0">
              <a:buNone/>
              <a:defRPr sz="8000"/>
            </a:lvl7pPr>
            <a:lvl8pPr marL="12801600" indent="0">
              <a:buNone/>
              <a:defRPr sz="8000"/>
            </a:lvl8pPr>
            <a:lvl9pPr marL="14630400" indent="0">
              <a:buNone/>
              <a:defRPr sz="8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8229600"/>
            <a:ext cx="11796712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D378-B0DC-014A-A810-DBFFEB1C888C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491B4-FAA4-DA4D-9E49-0747819DEB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1460506"/>
            <a:ext cx="31546800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7302500"/>
            <a:ext cx="31546800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FD378-B0DC-014A-A810-DBFFEB1C888C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0" y="25425406"/>
            <a:ext cx="123444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491B4-FAA4-DA4D-9E49-0747819DE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7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png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760893-32B8-B240-A583-073947D6AA42}"/>
              </a:ext>
            </a:extLst>
          </p:cNvPr>
          <p:cNvSpPr txBox="1">
            <a:spLocks/>
          </p:cNvSpPr>
          <p:nvPr/>
        </p:nvSpPr>
        <p:spPr bwMode="auto">
          <a:xfrm>
            <a:off x="4936520" y="1239265"/>
            <a:ext cx="24039927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algn="l" defTabSz="3657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8300" b="1" dirty="0">
                <a:latin typeface="Barlow SemiBold" pitchFamily="2" charset="77"/>
                <a:ea typeface="MS PGothic" charset="-128"/>
              </a:rPr>
              <a:t>Solid-state Architecture Batteries for Enhanced Rechargeability and Safety (SABERS)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1A717C9-79C2-014A-A7A7-A864D134490E}"/>
              </a:ext>
            </a:extLst>
          </p:cNvPr>
          <p:cNvSpPr txBox="1">
            <a:spLocks/>
          </p:cNvSpPr>
          <p:nvPr/>
        </p:nvSpPr>
        <p:spPr bwMode="auto">
          <a:xfrm>
            <a:off x="4936520" y="2824473"/>
            <a:ext cx="25603200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914400" indent="-914400" algn="l" defTabSz="3657600" rtl="0" eaLnBrk="1" latinLnBrk="0" hangingPunct="1">
              <a:lnSpc>
                <a:spcPct val="90000"/>
              </a:lnSpc>
              <a:spcBef>
                <a:spcPts val="4000"/>
              </a:spcBef>
              <a:buFont typeface="Arial" panose="020B0604020202020204" pitchFamily="34" charset="0"/>
              <a:buChar char="•"/>
              <a:defRPr sz="1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0584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5900" dirty="0">
                <a:solidFill>
                  <a:schemeClr val="accent5">
                    <a:lumMod val="50000"/>
                  </a:schemeClr>
                </a:solidFill>
                <a:latin typeface="Barlow" pitchFamily="2" charset="77"/>
                <a:ea typeface="MS PGothic" charset="-128"/>
                <a:cs typeface="Baghdad" pitchFamily="2" charset="-78"/>
              </a:rPr>
              <a:t>Beyond Li-Ion: Technology to Enable Sustainable Electric Aviation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46A525E-2793-734B-A84D-425FCB1DB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082" y="5874061"/>
            <a:ext cx="128588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36" tIns="31719" rIns="63436" bIns="31719">
            <a:spAutoFit/>
          </a:bodyPr>
          <a:lstStyle>
            <a:lvl1pPr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endParaRPr lang="en-US" altLang="en-US" sz="5300">
              <a:latin typeface="Calibri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4E545BE-57C7-8242-B2B8-D508C4132795}"/>
              </a:ext>
            </a:extLst>
          </p:cNvPr>
          <p:cNvSpPr txBox="1">
            <a:spLocks/>
          </p:cNvSpPr>
          <p:nvPr/>
        </p:nvSpPr>
        <p:spPr bwMode="auto">
          <a:xfrm>
            <a:off x="4460082" y="4585097"/>
            <a:ext cx="88392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36" tIns="31719" rIns="63436" bIns="31719"/>
          <a:lstStyle>
            <a:lvl1pPr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4000" b="1" dirty="0">
                <a:latin typeface="Barlow Semi Condensed" pitchFamily="2" charset="77"/>
              </a:rPr>
              <a:t>Challenge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 pitchFamily="2" charset="77"/>
              </a:rPr>
              <a:t>Electric aviation will become a revolutionary leap in sustainable aviation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 pitchFamily="2" charset="77"/>
              </a:rPr>
              <a:t>Current battery technology does not meet the strict aerospace performance and safety metrics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 pitchFamily="2" charset="77"/>
              </a:rPr>
              <a:t>Can we exceed 400 </a:t>
            </a:r>
            <a:r>
              <a:rPr lang="en-US" altLang="en-US" sz="3200" dirty="0" err="1">
                <a:latin typeface="Barlow Semi Condensed" pitchFamily="2" charset="77"/>
              </a:rPr>
              <a:t>Wh</a:t>
            </a:r>
            <a:r>
              <a:rPr lang="en-US" altLang="en-US" sz="3200" dirty="0">
                <a:latin typeface="Barlow Semi Condensed" pitchFamily="2" charset="77"/>
              </a:rPr>
              <a:t>/kg in specific energy and operate safely at a rate of 1C and beyond?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D4F1D339-3C30-CC44-8EC3-D3879E003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082" y="14405527"/>
            <a:ext cx="9567142" cy="55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0" tIns="60950" rIns="121900" bIns="60950">
            <a:spAutoFit/>
          </a:bodyPr>
          <a:lstStyle>
            <a:lvl1pPr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2800" b="1" dirty="0">
                <a:latin typeface="Barlow SemiBold" pitchFamily="2" charset="77"/>
              </a:rPr>
              <a:t>A Combined Experimental and Computational Approach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9762B8-0ECE-8A42-80F4-9EDE5AC9CBEE}"/>
              </a:ext>
            </a:extLst>
          </p:cNvPr>
          <p:cNvSpPr txBox="1">
            <a:spLocks/>
          </p:cNvSpPr>
          <p:nvPr/>
        </p:nvSpPr>
        <p:spPr bwMode="auto">
          <a:xfrm>
            <a:off x="13739814" y="4504842"/>
            <a:ext cx="10005217" cy="584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36" tIns="31719" rIns="63436" bIns="31719"/>
          <a:lstStyle>
            <a:lvl1pPr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4000" b="1" dirty="0">
                <a:latin typeface="Barlow Semi Condensed" pitchFamily="2" charset="77"/>
              </a:rPr>
              <a:t>Expected Impacts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 pitchFamily="2" charset="77"/>
              </a:rPr>
              <a:t>Expand the missions served by electric aviation with a safe battery operating at twice specific energy of current SOA Li-ion batteries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 pitchFamily="2" charset="77"/>
              </a:rPr>
              <a:t>Reduce waste in the environment through recyclability: recovering solid lithium and sulfur components, and reprocessing the electrolyte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 pitchFamily="2" charset="77"/>
              </a:rPr>
              <a:t>Reduce waste in the environment by using a waste byproduct of oil refining, Sulfur - the active component in SABERS cells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B1DBB98-4473-3D4B-AC74-38EE3E1D4C2C}"/>
              </a:ext>
            </a:extLst>
          </p:cNvPr>
          <p:cNvSpPr txBox="1">
            <a:spLocks/>
          </p:cNvSpPr>
          <p:nvPr/>
        </p:nvSpPr>
        <p:spPr bwMode="auto">
          <a:xfrm>
            <a:off x="29434985" y="18687092"/>
            <a:ext cx="7141015" cy="433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36" tIns="31719" rIns="63436" bIns="31719"/>
          <a:lstStyle>
            <a:lvl1pPr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 sz="3700" b="1" dirty="0">
                <a:latin typeface="Barlow Semi Condensed" pitchFamily="2" charset="77"/>
              </a:rPr>
              <a:t>Partners and/or  Participants</a:t>
            </a:r>
          </a:p>
          <a:p>
            <a:pPr algn="just" eaLnBrk="1" hangingPunct="1">
              <a:spcBef>
                <a:spcPct val="20000"/>
              </a:spcBef>
            </a:pPr>
            <a:r>
              <a:rPr lang="en-US" altLang="en-US" sz="3200" dirty="0">
                <a:latin typeface="Barlow Semi Condensed" pitchFamily="2" charset="77"/>
              </a:rPr>
              <a:t>-    NASA Glenn Research Center (GRC) </a:t>
            </a:r>
          </a:p>
          <a:p>
            <a:pPr marL="457200" indent="-457200" algn="just" eaLnBrk="1" hangingPunct="1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 pitchFamily="2" charset="77"/>
              </a:rPr>
              <a:t>NASA Langley Research Center (LaRC)</a:t>
            </a:r>
          </a:p>
          <a:p>
            <a:pPr marL="457200" indent="-457200" algn="just" eaLnBrk="1" hangingPunct="1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 pitchFamily="2" charset="77"/>
              </a:rPr>
              <a:t>NASA Ames Research Center (ARC)</a:t>
            </a:r>
          </a:p>
          <a:p>
            <a:pPr marL="406400" indent="-4064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 panose="00000506000000000000" pitchFamily="2" charset="0"/>
              </a:rPr>
              <a:t> Argonne National Lab</a:t>
            </a:r>
          </a:p>
          <a:p>
            <a:pPr marL="406400" indent="-4064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 panose="00000506000000000000" pitchFamily="2" charset="0"/>
              </a:rPr>
              <a:t> Pacific Northwest National Lab</a:t>
            </a:r>
          </a:p>
          <a:p>
            <a:pPr marL="406400" indent="-4064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 panose="00000506000000000000" pitchFamily="2" charset="0"/>
              </a:rPr>
              <a:t> Georgia Tech University</a:t>
            </a:r>
          </a:p>
          <a:p>
            <a:pPr algn="just" eaLnBrk="1" hangingPunct="1">
              <a:spcBef>
                <a:spcPct val="20000"/>
              </a:spcBef>
            </a:pPr>
            <a:endParaRPr lang="en-US" altLang="en-US" sz="3000" dirty="0">
              <a:latin typeface="Barlow Semi Condensed" pitchFamily="2" charset="77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FD8E8BC-23BB-6440-A88A-2AB9CE4B3BEB}"/>
              </a:ext>
            </a:extLst>
          </p:cNvPr>
          <p:cNvSpPr txBox="1">
            <a:spLocks/>
          </p:cNvSpPr>
          <p:nvPr/>
        </p:nvSpPr>
        <p:spPr bwMode="auto">
          <a:xfrm>
            <a:off x="24119682" y="4583423"/>
            <a:ext cx="12117352" cy="585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36" tIns="31719" rIns="63436" bIns="31719" anchor="t"/>
          <a:lstStyle>
            <a:lvl1pPr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4000" b="1" dirty="0">
                <a:latin typeface="Barlow Semi Condensed" pitchFamily="2" charset="77"/>
              </a:rPr>
              <a:t>Solutions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 pitchFamily="2" charset="77"/>
              </a:rPr>
              <a:t>Develop a solid-state bipolar battery stack based on novel Li-S/Se chemistry and a non-flammable electrolyte to produce a battery that enables sustainable electric aviation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/>
                <a:ea typeface="MS PGothic"/>
              </a:rPr>
              <a:t>Design SABERS cells to exceed 500 </a:t>
            </a:r>
            <a:r>
              <a:rPr lang="en-US" altLang="en-US" sz="3200" dirty="0" err="1">
                <a:latin typeface="Barlow Semi Condensed"/>
                <a:ea typeface="MS PGothic"/>
              </a:rPr>
              <a:t>Wh</a:t>
            </a:r>
            <a:r>
              <a:rPr lang="en-US" altLang="en-US" sz="3200" dirty="0">
                <a:latin typeface="Barlow Semi Condensed"/>
                <a:ea typeface="MS PGothic"/>
              </a:rPr>
              <a:t>/kg, operate up to 150</a:t>
            </a:r>
            <a:r>
              <a:rPr lang="en-US" altLang="en-US" sz="3200" baseline="30000" dirty="0">
                <a:latin typeface="Barlow Semi Condensed"/>
                <a:ea typeface="MS PGothic"/>
              </a:rPr>
              <a:t>o</a:t>
            </a:r>
            <a:r>
              <a:rPr lang="en-US" altLang="en-US" sz="3200" dirty="0">
                <a:latin typeface="Barlow Semi Condensed"/>
                <a:ea typeface="MS PGothic"/>
              </a:rPr>
              <a:t>C, are 1 to 4C capable, and inherently non-flammable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 pitchFamily="2" charset="77"/>
              </a:rPr>
              <a:t>Satisfy system level needs such as non-flammability, energy density, discharge rate, packaging, and scalability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22F47E6-4648-794A-A150-308C108E6187}"/>
              </a:ext>
            </a:extLst>
          </p:cNvPr>
          <p:cNvSpPr txBox="1">
            <a:spLocks/>
          </p:cNvSpPr>
          <p:nvPr/>
        </p:nvSpPr>
        <p:spPr bwMode="auto">
          <a:xfrm>
            <a:off x="24119682" y="9434804"/>
            <a:ext cx="12117352" cy="576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36" tIns="31719" rIns="63436" bIns="31719" anchor="t"/>
          <a:lstStyle>
            <a:lvl1pPr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 sz="3700" b="1" dirty="0">
                <a:latin typeface="Barlow Semi Condensed" pitchFamily="2" charset="77"/>
              </a:rPr>
              <a:t>Results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/>
                <a:ea typeface="MS PGothic"/>
              </a:rPr>
              <a:t>Improved design optimization with computational modeling of the cathode microstructure based on experimental results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/>
                <a:ea typeface="MS PGothic"/>
              </a:rPr>
              <a:t>Achieved electrochemical-level specific energy of greater than 500 </a:t>
            </a:r>
            <a:r>
              <a:rPr lang="en-US" altLang="en-US" sz="3200" dirty="0" err="1">
                <a:latin typeface="Barlow Semi Condensed"/>
                <a:ea typeface="MS PGothic"/>
              </a:rPr>
              <a:t>Wh</a:t>
            </a:r>
            <a:r>
              <a:rPr lang="en-US" altLang="en-US" sz="3200" dirty="0">
                <a:latin typeface="Barlow Semi Condensed"/>
                <a:ea typeface="MS PGothic"/>
              </a:rPr>
              <a:t>/kg in coin cells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/>
                <a:ea typeface="MS PGothic"/>
              </a:rPr>
              <a:t>Achieved high-temperature (up to 150</a:t>
            </a:r>
            <a:r>
              <a:rPr lang="en-US" altLang="en-US" sz="3200" baseline="30000" dirty="0">
                <a:latin typeface="Barlow Semi Condensed"/>
                <a:ea typeface="MS PGothic"/>
              </a:rPr>
              <a:t>o</a:t>
            </a:r>
            <a:r>
              <a:rPr lang="en-US" altLang="en-US" sz="3200" dirty="0">
                <a:latin typeface="Barlow Semi Condensed"/>
                <a:ea typeface="MS PGothic"/>
              </a:rPr>
              <a:t>C), high rate (up to 4C pulse; ultrahigh current density &gt;30 mA/cm2) all-solid-state cells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 pitchFamily="2" charset="77"/>
              </a:rPr>
              <a:t>Demonstrated successful scale-up to small format pouch cells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 pitchFamily="2" charset="77"/>
              </a:rPr>
              <a:t>Investigated various processing techniques for pouch cells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 pitchFamily="2" charset="77"/>
              </a:rPr>
              <a:t>Demonstrated feasibility of fabricating bipolar stack coin cells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altLang="en-US" sz="3700" dirty="0">
              <a:latin typeface="Arial Narrow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08EC2895-0053-4B89-ACEA-A28ED43CD439}"/>
              </a:ext>
            </a:extLst>
          </p:cNvPr>
          <p:cNvSpPr txBox="1">
            <a:spLocks/>
          </p:cNvSpPr>
          <p:nvPr/>
        </p:nvSpPr>
        <p:spPr bwMode="auto">
          <a:xfrm>
            <a:off x="24119683" y="15388018"/>
            <a:ext cx="12117352" cy="418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36" tIns="31719" rIns="63436" bIns="31719"/>
          <a:lstStyle>
            <a:lvl1pPr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600" b="1" dirty="0">
                <a:latin typeface="Barlow Semi Condensed" pitchFamily="2" charset="77"/>
              </a:rPr>
              <a:t>Next Steps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 pitchFamily="2" charset="77"/>
              </a:rPr>
              <a:t>Employ ultra-thin reinforced sulfide and polymer solid electrolytes (SE)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 pitchFamily="2" charset="77"/>
              </a:rPr>
              <a:t>Improve cycle life by Li-anode and solid electrolyte interface engineering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 pitchFamily="2" charset="77"/>
              </a:rPr>
              <a:t>Improve reproducibility of pouch cells to increase production rate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</a:pPr>
            <a:r>
              <a:rPr lang="en-US" altLang="en-US" sz="3200" dirty="0">
                <a:latin typeface="Barlow Semi Condensed" pitchFamily="2" charset="77"/>
              </a:rPr>
              <a:t>Fabricate SABERS bipolar stack pouches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31AE5BC-9E79-7383-99B4-EBD2802AD981}"/>
              </a:ext>
            </a:extLst>
          </p:cNvPr>
          <p:cNvSpPr txBox="1">
            <a:spLocks/>
          </p:cNvSpPr>
          <p:nvPr/>
        </p:nvSpPr>
        <p:spPr bwMode="auto">
          <a:xfrm>
            <a:off x="10126415" y="23028853"/>
            <a:ext cx="13588702" cy="55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36" tIns="31719" rIns="63436" bIns="31719"/>
          <a:lstStyle>
            <a:lvl1pPr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 sz="3600" b="1" dirty="0">
                <a:latin typeface="Barlow Semi Condensed" pitchFamily="2" charset="77"/>
              </a:rPr>
              <a:t>POC: </a:t>
            </a:r>
            <a:r>
              <a:rPr lang="en-US" altLang="en-US" sz="3600" dirty="0">
                <a:latin typeface="Barlow Semi Condensed" pitchFamily="2" charset="77"/>
              </a:rPr>
              <a:t>Rocco Viggiano, GRC  </a:t>
            </a:r>
            <a:r>
              <a:rPr lang="en-US" sz="3600" b="1" dirty="0">
                <a:latin typeface="Barlow Semi Condensed" panose="00000506000000000000" pitchFamily="2" charset="0"/>
              </a:rPr>
              <a:t>Co-PI</a:t>
            </a:r>
            <a:r>
              <a:rPr lang="en-US" sz="3600" dirty="0">
                <a:latin typeface="Barlow Semi Condensed" panose="00000506000000000000" pitchFamily="2" charset="0"/>
              </a:rPr>
              <a:t>: Yi Lin, LaRC and Donald Dornbusch, GRC</a:t>
            </a:r>
            <a:endParaRPr lang="en-US" altLang="en-US" sz="3600" dirty="0">
              <a:latin typeface="Barlow Semi Condensed" panose="00000506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498E79-3F9F-69A0-E660-B978BA6BE776}"/>
              </a:ext>
            </a:extLst>
          </p:cNvPr>
          <p:cNvSpPr txBox="1"/>
          <p:nvPr/>
        </p:nvSpPr>
        <p:spPr>
          <a:xfrm>
            <a:off x="4460082" y="10078063"/>
            <a:ext cx="46101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latin typeface="Barlow SemiBold" panose="00000700000000000000" pitchFamily="2" charset="0"/>
              </a:rPr>
              <a:t>Motivation and Solution</a:t>
            </a: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053BE4A2-8A50-C92A-7DCF-95B9B4B64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082" y="18717190"/>
            <a:ext cx="8266871" cy="55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0" tIns="60950" rIns="121900" bIns="60950">
            <a:spAutoFit/>
          </a:bodyPr>
          <a:lstStyle>
            <a:lvl1pPr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1773238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2800" b="1" dirty="0">
                <a:latin typeface="Barlow SemiBold" pitchFamily="2" charset="77"/>
              </a:rPr>
              <a:t>High Performance and Scale-Up</a:t>
            </a:r>
          </a:p>
        </p:txBody>
      </p:sp>
      <p:pic>
        <p:nvPicPr>
          <p:cNvPr id="37" name="Picture 3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B7985A-D220-42D5-4680-17C1119E8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8875" y="23516291"/>
            <a:ext cx="3497284" cy="34747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5CB41E-71F6-AEF5-5078-FF7BC9B94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3452" y="15090887"/>
            <a:ext cx="568960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9A8EF9-1E4C-B454-980F-BFB714D26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0082" y="15090887"/>
            <a:ext cx="568960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4EDBB0-2B07-D0CC-7522-1D52FDE88B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20766" y="15087508"/>
            <a:ext cx="568960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5E1863-C39C-95D3-995E-945B9FD5A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0082" y="19490019"/>
            <a:ext cx="568960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89916E-5152-1576-1D7D-AA9EB60B1E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4868" y="19504505"/>
            <a:ext cx="568960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74A7FD-E57B-D5F9-7906-376A7E97B5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20766" y="19504505"/>
            <a:ext cx="568960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53A4B97-EC18-4EE5-C5FE-64B0872CFD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20766" y="10754322"/>
            <a:ext cx="5689600" cy="3200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CA137E2-81D8-AC07-5DEA-2809C332C1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0082" y="10754322"/>
            <a:ext cx="568960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82281AD-83DA-63DF-8275-56AF9A371A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93452" y="10754322"/>
            <a:ext cx="568960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1360FC7-3E3F-C289-A0A1-F81F6B2E36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210199" y="19504505"/>
            <a:ext cx="568960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3370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03e596a-b25b-43e6-8196-c73b7edb68a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60B4BC09F8204287B3AA1CCD7B5860" ma:contentTypeVersion="15" ma:contentTypeDescription="Create a new document." ma:contentTypeScope="" ma:versionID="3202e8421ea1dea3b78e40b06384f233">
  <xsd:schema xmlns:xsd="http://www.w3.org/2001/XMLSchema" xmlns:xs="http://www.w3.org/2001/XMLSchema" xmlns:p="http://schemas.microsoft.com/office/2006/metadata/properties" xmlns:ns3="503e596a-b25b-43e6-8196-c73b7edb68ad" xmlns:ns4="7d5c1ab5-c67b-4e45-a402-4dc63ccd9d13" targetNamespace="http://schemas.microsoft.com/office/2006/metadata/properties" ma:root="true" ma:fieldsID="8361fd7f1ec125bd7c1d960e397b3135" ns3:_="" ns4:_="">
    <xsd:import namespace="503e596a-b25b-43e6-8196-c73b7edb68ad"/>
    <xsd:import namespace="7d5c1ab5-c67b-4e45-a402-4dc63ccd9d1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3e596a-b25b-43e6-8196-c73b7edb68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5c1ab5-c67b-4e45-a402-4dc63ccd9d1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943603-EE94-42AA-BA72-846612D4EE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EC88C2-48B2-47F2-99DD-B79719197AC8}">
  <ds:schemaRefs>
    <ds:schemaRef ds:uri="http://schemas.microsoft.com/office/infopath/2007/PartnerControls"/>
    <ds:schemaRef ds:uri="503e596a-b25b-43e6-8196-c73b7edb68ad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7d5c1ab5-c67b-4e45-a402-4dc63ccd9d13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29D03B1-A9A4-45B0-80CF-EA2B0346A5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3e596a-b25b-43e6-8196-c73b7edb68ad"/>
    <ds:schemaRef ds:uri="7d5c1ab5-c67b-4e45-a402-4dc63ccd9d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2261</TotalTime>
  <Words>400</Words>
  <Application>Microsoft Office PowerPoint</Application>
  <PresentationFormat>Custom</PresentationFormat>
  <Paragraphs>39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Arial Narrow</vt:lpstr>
      <vt:lpstr>Barlow</vt:lpstr>
      <vt:lpstr>Barlow Semi Condensed</vt:lpstr>
      <vt:lpstr>Barlow SemiBold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Viggiano, Rocco P. (GRC-LMN0)</cp:lastModifiedBy>
  <cp:revision>33</cp:revision>
  <dcterms:created xsi:type="dcterms:W3CDTF">2018-07-20T22:29:20Z</dcterms:created>
  <dcterms:modified xsi:type="dcterms:W3CDTF">2024-01-28T20:04:59Z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0x0101001260B4BC09F8204287B3AA1CCD7B5860</vt:lpwstr>
  </property>
  <property fmtid="{D5CDD505-2E9C-101B-9397-08002B2CF9AE}" pid="3" name="MediaServiceImageTags">
    <vt:lpwstr/>
  </property>
</Properties>
</file>