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1438B9-2936-453F-B2C6-BCCBDDBF9145}">
  <a:tblStyle styleId="{781438B9-2936-453F-B2C6-BCCBDDBF914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holar.google.com/scholar_lookup?hl=en&amp;publication_year=2016&amp;author=Asian+Development+Bank&amp;title=Asian+water+development+outlook+201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74b513eee5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74b513eee5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 sz="1300">
                <a:solidFill>
                  <a:schemeClr val="dk1"/>
                </a:solidFill>
              </a:rPr>
              <a:t>Joint Session 15A - Satellite Data Products and Evaluation for Operational and Research Use I (Joint between the Second Symposium for Future of Weather, Forecasting, and Practice, the 20th Annual Symposium on Operational Environmental Satellite Systems, and the 26th Conference on Satellite Meteorology, Oceanography, and Climatology)</a:t>
            </a:r>
            <a:endParaRPr sz="3700">
              <a:solidFill>
                <a:schemeClr val="dk1"/>
              </a:solidFill>
            </a:endParaRPr>
          </a:p>
          <a:p>
            <a:pPr marL="0" lvl="0" indent="0" algn="l" rtl="0">
              <a:spcBef>
                <a:spcPts val="0"/>
              </a:spcBef>
              <a:spcAft>
                <a:spcPts val="0"/>
              </a:spcAft>
              <a:buNone/>
            </a:pPr>
            <a:endParaRPr sz="1650">
              <a:solidFill>
                <a:srgbClr val="3C4043"/>
              </a:solidFill>
              <a:highlight>
                <a:srgbClr val="FFFFFF"/>
              </a:highlight>
              <a:latin typeface="Roboto"/>
              <a:ea typeface="Roboto"/>
              <a:cs typeface="Roboto"/>
              <a:sym typeface="Roboto"/>
            </a:endParaRPr>
          </a:p>
        </p:txBody>
      </p:sp>
      <p:sp>
        <p:nvSpPr>
          <p:cNvPr id="173" name="Google Shape;173;g174b513eee5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a50a0741e3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a50a0741e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a50a0741e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a50a0741e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66cbadb68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66cbadb68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6ee3990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66ee3990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a50a0741e3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a50a0741e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800"/>
              </a:spcBef>
              <a:spcAft>
                <a:spcPts val="0"/>
              </a:spcAft>
              <a:buNone/>
            </a:pPr>
            <a:r>
              <a:rPr lang="en" sz="1300" b="1">
                <a:solidFill>
                  <a:srgbClr val="333333"/>
                </a:solidFill>
              </a:rPr>
              <a:t>Goal 2</a:t>
            </a:r>
            <a:r>
              <a:rPr lang="en" sz="1300">
                <a:solidFill>
                  <a:srgbClr val="333333"/>
                </a:solidFill>
              </a:rPr>
              <a:t>- Zero Hunger, </a:t>
            </a:r>
            <a:r>
              <a:rPr lang="en" sz="1300" b="1">
                <a:solidFill>
                  <a:srgbClr val="333333"/>
                </a:solidFill>
              </a:rPr>
              <a:t>Goal 6</a:t>
            </a:r>
            <a:r>
              <a:rPr lang="en" sz="1300">
                <a:solidFill>
                  <a:srgbClr val="333333"/>
                </a:solidFill>
              </a:rPr>
              <a:t>: Clean Water and Sanitation , </a:t>
            </a:r>
            <a:r>
              <a:rPr lang="en" sz="1300" b="1">
                <a:solidFill>
                  <a:srgbClr val="333333"/>
                </a:solidFill>
              </a:rPr>
              <a:t>Goal 7</a:t>
            </a:r>
            <a:r>
              <a:rPr lang="en" sz="1300">
                <a:solidFill>
                  <a:srgbClr val="333333"/>
                </a:solidFill>
              </a:rPr>
              <a:t>: Affordable and Clean Energy</a:t>
            </a:r>
            <a:endParaRPr sz="1000">
              <a:solidFill>
                <a:srgbClr val="10147E"/>
              </a:solidFill>
            </a:endParaRPr>
          </a:p>
          <a:p>
            <a:pPr marL="457200" lvl="0" indent="-292100" algn="l" rtl="0">
              <a:lnSpc>
                <a:spcPct val="150000"/>
              </a:lnSpc>
              <a:spcBef>
                <a:spcPts val="0"/>
              </a:spcBef>
              <a:spcAft>
                <a:spcPts val="0"/>
              </a:spcAft>
              <a:buClr>
                <a:srgbClr val="333333"/>
              </a:buClr>
              <a:buSzPts val="1000"/>
              <a:buChar char="●"/>
            </a:pPr>
            <a:r>
              <a:rPr lang="en" sz="1000">
                <a:solidFill>
                  <a:srgbClr val="333333"/>
                </a:solidFill>
                <a:highlight>
                  <a:srgbClr val="FFFFFF"/>
                </a:highlight>
              </a:rPr>
              <a:t>Asian Development Bank. (2016). </a:t>
            </a:r>
            <a:r>
              <a:rPr lang="en" sz="1000" i="1">
                <a:solidFill>
                  <a:srgbClr val="333333"/>
                </a:solidFill>
                <a:highlight>
                  <a:srgbClr val="FFFFFF"/>
                </a:highlight>
              </a:rPr>
              <a:t>Asian water development outlook 2016</a:t>
            </a:r>
            <a:r>
              <a:rPr lang="en" sz="1000">
                <a:solidFill>
                  <a:srgbClr val="333333"/>
                </a:solidFill>
                <a:highlight>
                  <a:srgbClr val="FFFFFF"/>
                </a:highlight>
              </a:rPr>
              <a:t>. Manila: Author.</a:t>
            </a:r>
            <a:endParaRPr sz="1000">
              <a:solidFill>
                <a:srgbClr val="333333"/>
              </a:solidFill>
              <a:highlight>
                <a:srgbClr val="FFFFFF"/>
              </a:highlight>
            </a:endParaRPr>
          </a:p>
          <a:p>
            <a:pPr marL="0" lvl="0" indent="0" algn="l" rtl="0">
              <a:lnSpc>
                <a:spcPct val="150000"/>
              </a:lnSpc>
              <a:spcBef>
                <a:spcPts val="0"/>
              </a:spcBef>
              <a:spcAft>
                <a:spcPts val="0"/>
              </a:spcAft>
              <a:buNone/>
            </a:pPr>
            <a:r>
              <a:rPr lang="en" sz="1000">
                <a:solidFill>
                  <a:srgbClr val="333333"/>
                </a:solidFill>
                <a:highlight>
                  <a:srgbClr val="FFFFFF"/>
                </a:highlight>
              </a:rPr>
              <a:t> </a:t>
            </a:r>
            <a:r>
              <a:rPr lang="en" sz="1000">
                <a:solidFill>
                  <a:srgbClr val="10147E"/>
                </a:solidFill>
                <a:highlight>
                  <a:srgbClr val="FFFFFF"/>
                </a:highlight>
                <a:uFill>
                  <a:noFill/>
                </a:uFill>
                <a:hlinkClick r:id="rId3">
                  <a:extLst>
                    <a:ext uri="{A12FA001-AC4F-418D-AE19-62706E023703}">
                      <ahyp:hlinkClr xmlns:ahyp="http://schemas.microsoft.com/office/drawing/2018/hyperlinkcolor" val="tx"/>
                    </a:ext>
                  </a:extLst>
                </a:hlinkClick>
              </a:rPr>
              <a:t>[Google Scholar]</a:t>
            </a:r>
            <a:endParaRPr sz="1000">
              <a:solidFill>
                <a:srgbClr val="333333"/>
              </a:solidFill>
              <a:highlight>
                <a:srgbClr val="FFFFFF"/>
              </a:highlight>
            </a:endParaRPr>
          </a:p>
          <a:p>
            <a:pPr marL="0" lvl="0" indent="0" algn="l" rtl="0">
              <a:spcBef>
                <a:spcPts val="0"/>
              </a:spcBef>
              <a:spcAft>
                <a:spcPts val="0"/>
              </a:spcAft>
              <a:buNone/>
            </a:pP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a50a0741e3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a50a0741e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a50a0741e3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a50a0741e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b26d129e0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b26d129e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6694dd276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6694dd276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344ae878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b344ae87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b344ae87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b344ae87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b30cede1b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b30cede1b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628650" y="105461"/>
            <a:ext cx="7886700" cy="548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628650" y="887506"/>
            <a:ext cx="7886700" cy="373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 name="Google Shape;67;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1" name="Google Shape;71;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8650" y="105461"/>
            <a:ext cx="7886700" cy="548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8650" y="968188"/>
            <a:ext cx="3886200" cy="3664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body" idx="2"/>
          </p:nvPr>
        </p:nvSpPr>
        <p:spPr>
          <a:xfrm>
            <a:off x="4629150" y="968188"/>
            <a:ext cx="3886200" cy="3664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1" name="Google Shape;81;p1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3" name="Google Shape;83;p1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6" name="Google Shape;86;p18"/>
          <p:cNvSpPr txBox="1"/>
          <p:nvPr/>
        </p:nvSpPr>
        <p:spPr>
          <a:xfrm>
            <a:off x="5294780" y="6323480"/>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 name="Google Shape;87;p18"/>
          <p:cNvSpPr txBox="1"/>
          <p:nvPr/>
        </p:nvSpPr>
        <p:spPr>
          <a:xfrm>
            <a:off x="5325035" y="5809130"/>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628650" y="105461"/>
            <a:ext cx="7886700" cy="548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20"/>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1"/>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 name="Google Shape;103;p22"/>
          <p:cNvSpPr>
            <a:spLocks noGrp="1"/>
          </p:cNvSpPr>
          <p:nvPr>
            <p:ph type="pic" idx="2"/>
          </p:nvPr>
        </p:nvSpPr>
        <p:spPr>
          <a:xfrm>
            <a:off x="3887391" y="740569"/>
            <a:ext cx="4629300" cy="3655200"/>
          </a:xfrm>
          <a:prstGeom prst="rect">
            <a:avLst/>
          </a:prstGeom>
          <a:noFill/>
          <a:ln>
            <a:noFill/>
          </a:ln>
        </p:spPr>
      </p:sp>
      <p:sp>
        <p:nvSpPr>
          <p:cNvPr id="104" name="Google Shape;104;p2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5" name="Google Shape;105;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6" name="Google Shape;106;p22"/>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628650" y="105461"/>
            <a:ext cx="7886700" cy="548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3"/>
          <p:cNvSpPr txBox="1">
            <a:spLocks noGrp="1"/>
          </p:cNvSpPr>
          <p:nvPr>
            <p:ph type="body" idx="1"/>
          </p:nvPr>
        </p:nvSpPr>
        <p:spPr>
          <a:xfrm rot="5400000">
            <a:off x="2699400" y="-1183086"/>
            <a:ext cx="37452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3"/>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2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 name="Google Shape;115;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4"/>
          <p:cNvSpPr txBox="1">
            <a:spLocks noGrp="1"/>
          </p:cNvSpPr>
          <p:nvPr>
            <p:ph type="sldNum" idx="12"/>
          </p:nvPr>
        </p:nvSpPr>
        <p:spPr>
          <a:xfrm>
            <a:off x="7113270" y="4764405"/>
            <a:ext cx="445800" cy="273900"/>
          </a:xfrm>
          <a:prstGeom prst="rect">
            <a:avLst/>
          </a:prstGeom>
          <a:noFill/>
          <a:ln>
            <a:noFill/>
          </a:ln>
        </p:spPr>
        <p:txBody>
          <a:bodyPr spcFirstLastPara="1" wrap="square" lIns="68575" tIns="34275" rIns="68575" bIns="34275"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726488" y="105650"/>
            <a:ext cx="8520600" cy="5727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42900" algn="l" rtl="0">
              <a:lnSpc>
                <a:spcPct val="90000"/>
              </a:lnSpc>
              <a:spcBef>
                <a:spcPts val="800"/>
              </a:spcBef>
              <a:spcAft>
                <a:spcPts val="0"/>
              </a:spcAft>
              <a:buSzPts val="1800"/>
              <a:buChar char="•"/>
              <a:defRPr/>
            </a:lvl1pPr>
            <a:lvl2pPr marL="914400" lvl="1" indent="-323850" algn="l" rtl="0">
              <a:lnSpc>
                <a:spcPct val="90000"/>
              </a:lnSpc>
              <a:spcBef>
                <a:spcPts val="400"/>
              </a:spcBef>
              <a:spcAft>
                <a:spcPts val="0"/>
              </a:spcAft>
              <a:buSzPts val="1500"/>
              <a:buChar char="•"/>
              <a:defRPr/>
            </a:lvl2pPr>
            <a:lvl3pPr marL="1371600" lvl="2" indent="-317500" algn="l" rtl="0">
              <a:lnSpc>
                <a:spcPct val="90000"/>
              </a:lnSpc>
              <a:spcBef>
                <a:spcPts val="400"/>
              </a:spcBef>
              <a:spcAft>
                <a:spcPts val="0"/>
              </a:spcAft>
              <a:buSzPts val="1400"/>
              <a:buChar char="•"/>
              <a:defRPr/>
            </a:lvl3pPr>
            <a:lvl4pPr marL="1828800" lvl="3" indent="-304800" algn="l" rtl="0">
              <a:lnSpc>
                <a:spcPct val="90000"/>
              </a:lnSpc>
              <a:spcBef>
                <a:spcPts val="400"/>
              </a:spcBef>
              <a:spcAft>
                <a:spcPts val="0"/>
              </a:spcAft>
              <a:buSzPts val="1200"/>
              <a:buChar char="•"/>
              <a:defRPr/>
            </a:lvl4pPr>
            <a:lvl5pPr marL="2286000" lvl="4" indent="-304800" algn="l" rtl="0">
              <a:lnSpc>
                <a:spcPct val="90000"/>
              </a:lnSpc>
              <a:spcBef>
                <a:spcPts val="400"/>
              </a:spcBef>
              <a:spcAft>
                <a:spcPts val="0"/>
              </a:spcAft>
              <a:buSzPts val="12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20" name="Google Shape;120;p2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Use Case">
  <p:cSld name="BIG_NUMBER">
    <p:spTree>
      <p:nvGrpSpPr>
        <p:cNvPr id="1" name="Shape 121"/>
        <p:cNvGrpSpPr/>
        <p:nvPr/>
      </p:nvGrpSpPr>
      <p:grpSpPr>
        <a:xfrm>
          <a:off x="0" y="0"/>
          <a:ext cx="0" cy="0"/>
          <a:chOff x="0" y="0"/>
          <a:chExt cx="0" cy="0"/>
        </a:xfrm>
      </p:grpSpPr>
      <p:sp>
        <p:nvSpPr>
          <p:cNvPr id="122" name="Google Shape;122;p2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23" name="Google Shape;123;p26"/>
          <p:cNvSpPr/>
          <p:nvPr/>
        </p:nvSpPr>
        <p:spPr>
          <a:xfrm>
            <a:off x="640994" y="93875"/>
            <a:ext cx="7023600" cy="559500"/>
          </a:xfrm>
          <a:prstGeom prst="rect">
            <a:avLst/>
          </a:prstGeom>
          <a:solidFill>
            <a:srgbClr val="FCE5CD"/>
          </a:solidFill>
          <a:ln>
            <a:noFill/>
          </a:ln>
          <a:effectLst>
            <a:outerShdw blurRad="314325" dist="47625" dir="5400000" algn="bl" rotWithShape="0">
              <a:srgbClr val="000000">
                <a:alpha val="5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600" i="1"/>
              <a:t>Who Am I?</a:t>
            </a:r>
            <a:r>
              <a:rPr lang="en" sz="1600"/>
              <a:t>   </a:t>
            </a:r>
            <a:endParaRPr sz="1600"/>
          </a:p>
        </p:txBody>
      </p:sp>
      <p:sp>
        <p:nvSpPr>
          <p:cNvPr id="124" name="Google Shape;124;p26"/>
          <p:cNvSpPr txBox="1">
            <a:spLocks noGrp="1"/>
          </p:cNvSpPr>
          <p:nvPr>
            <p:ph type="title"/>
          </p:nvPr>
        </p:nvSpPr>
        <p:spPr>
          <a:xfrm>
            <a:off x="1948069" y="157869"/>
            <a:ext cx="5614500" cy="3936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ctr" anchorCtr="0">
            <a:norm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125" name="Google Shape;125;p26"/>
          <p:cNvSpPr/>
          <p:nvPr/>
        </p:nvSpPr>
        <p:spPr>
          <a:xfrm>
            <a:off x="166750" y="928900"/>
            <a:ext cx="4307100" cy="1476300"/>
          </a:xfrm>
          <a:prstGeom prst="rect">
            <a:avLst/>
          </a:prstGeom>
          <a:solidFill>
            <a:srgbClr val="C9DAF8"/>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am I trying to do?</a:t>
            </a:r>
            <a:r>
              <a:rPr lang="en" sz="1600"/>
              <a:t>   </a:t>
            </a:r>
            <a:endParaRPr sz="1600"/>
          </a:p>
        </p:txBody>
      </p:sp>
      <p:sp>
        <p:nvSpPr>
          <p:cNvPr id="126" name="Google Shape;126;p26"/>
          <p:cNvSpPr txBox="1">
            <a:spLocks noGrp="1"/>
          </p:cNvSpPr>
          <p:nvPr>
            <p:ph type="subTitle" idx="1"/>
          </p:nvPr>
        </p:nvSpPr>
        <p:spPr>
          <a:xfrm>
            <a:off x="194250" y="1252875"/>
            <a:ext cx="4224300" cy="10899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27" name="Google Shape;127;p26"/>
          <p:cNvSpPr/>
          <p:nvPr/>
        </p:nvSpPr>
        <p:spPr>
          <a:xfrm>
            <a:off x="166750" y="2637475"/>
            <a:ext cx="4307100" cy="2144400"/>
          </a:xfrm>
          <a:prstGeom prst="rect">
            <a:avLst/>
          </a:prstGeom>
          <a:solidFill>
            <a:srgbClr val="A4C2F4"/>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How do I solve this problem now?</a:t>
            </a:r>
            <a:endParaRPr sz="1600"/>
          </a:p>
        </p:txBody>
      </p:sp>
      <p:sp>
        <p:nvSpPr>
          <p:cNvPr id="128" name="Google Shape;128;p26"/>
          <p:cNvSpPr txBox="1">
            <a:spLocks noGrp="1"/>
          </p:cNvSpPr>
          <p:nvPr>
            <p:ph type="subTitle" idx="2"/>
          </p:nvPr>
        </p:nvSpPr>
        <p:spPr>
          <a:xfrm>
            <a:off x="194250" y="3044250"/>
            <a:ext cx="4224300" cy="16824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29" name="Google Shape;129;p26"/>
          <p:cNvSpPr/>
          <p:nvPr/>
        </p:nvSpPr>
        <p:spPr>
          <a:xfrm>
            <a:off x="4714050" y="2637475"/>
            <a:ext cx="4307100" cy="2144400"/>
          </a:xfrm>
          <a:prstGeom prst="rect">
            <a:avLst/>
          </a:prstGeom>
          <a:solidFill>
            <a:srgbClr val="93C47D"/>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would the Easy Button look like?</a:t>
            </a:r>
            <a:endParaRPr sz="1600"/>
          </a:p>
        </p:txBody>
      </p:sp>
      <p:sp>
        <p:nvSpPr>
          <p:cNvPr id="130" name="Google Shape;130;p26"/>
          <p:cNvSpPr/>
          <p:nvPr/>
        </p:nvSpPr>
        <p:spPr>
          <a:xfrm>
            <a:off x="4714450" y="907350"/>
            <a:ext cx="4307100" cy="1476300"/>
          </a:xfrm>
          <a:prstGeom prst="rect">
            <a:avLst/>
          </a:prstGeom>
          <a:solidFill>
            <a:srgbClr val="B6D7A8"/>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do I want/need?</a:t>
            </a:r>
            <a:r>
              <a:rPr lang="en" sz="1600"/>
              <a:t>   </a:t>
            </a:r>
            <a:endParaRPr sz="1600"/>
          </a:p>
        </p:txBody>
      </p:sp>
      <p:sp>
        <p:nvSpPr>
          <p:cNvPr id="131" name="Google Shape;131;p26"/>
          <p:cNvSpPr txBox="1">
            <a:spLocks noGrp="1"/>
          </p:cNvSpPr>
          <p:nvPr>
            <p:ph type="subTitle" idx="3"/>
          </p:nvPr>
        </p:nvSpPr>
        <p:spPr>
          <a:xfrm>
            <a:off x="4741950" y="1231325"/>
            <a:ext cx="4224300" cy="10899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32" name="Google Shape;132;p26"/>
          <p:cNvSpPr txBox="1">
            <a:spLocks noGrp="1"/>
          </p:cNvSpPr>
          <p:nvPr>
            <p:ph type="subTitle" idx="4"/>
          </p:nvPr>
        </p:nvSpPr>
        <p:spPr>
          <a:xfrm>
            <a:off x="4741950" y="3054701"/>
            <a:ext cx="4224300" cy="16824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Use Case 1">
  <p:cSld name="BIG_NUMBER_1">
    <p:spTree>
      <p:nvGrpSpPr>
        <p:cNvPr id="1" name="Shape 133"/>
        <p:cNvGrpSpPr/>
        <p:nvPr/>
      </p:nvGrpSpPr>
      <p:grpSpPr>
        <a:xfrm>
          <a:off x="0" y="0"/>
          <a:ext cx="0" cy="0"/>
          <a:chOff x="0" y="0"/>
          <a:chExt cx="0" cy="0"/>
        </a:xfrm>
      </p:grpSpPr>
      <p:sp>
        <p:nvSpPr>
          <p:cNvPr id="134" name="Google Shape;134;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35" name="Google Shape;135;p27"/>
          <p:cNvSpPr/>
          <p:nvPr/>
        </p:nvSpPr>
        <p:spPr>
          <a:xfrm>
            <a:off x="166750" y="94025"/>
            <a:ext cx="7023600" cy="559500"/>
          </a:xfrm>
          <a:prstGeom prst="rect">
            <a:avLst/>
          </a:prstGeom>
          <a:solidFill>
            <a:srgbClr val="FCE5CD"/>
          </a:solidFill>
          <a:ln>
            <a:noFill/>
          </a:ln>
          <a:effectLst>
            <a:outerShdw blurRad="314325" dist="47625" dir="5400000" algn="bl" rotWithShape="0">
              <a:srgbClr val="000000">
                <a:alpha val="5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600" i="1"/>
              <a:t>Who Am I?</a:t>
            </a:r>
            <a:r>
              <a:rPr lang="en" sz="1600"/>
              <a:t>   </a:t>
            </a:r>
            <a:endParaRPr sz="1600"/>
          </a:p>
        </p:txBody>
      </p:sp>
      <p:sp>
        <p:nvSpPr>
          <p:cNvPr id="136" name="Google Shape;136;p27"/>
          <p:cNvSpPr txBox="1">
            <a:spLocks noGrp="1"/>
          </p:cNvSpPr>
          <p:nvPr>
            <p:ph type="title"/>
          </p:nvPr>
        </p:nvSpPr>
        <p:spPr>
          <a:xfrm>
            <a:off x="1520775" y="176975"/>
            <a:ext cx="5614500" cy="3936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ctr" anchorCtr="0">
            <a:norm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137" name="Google Shape;137;p27"/>
          <p:cNvSpPr/>
          <p:nvPr/>
        </p:nvSpPr>
        <p:spPr>
          <a:xfrm>
            <a:off x="166750" y="928900"/>
            <a:ext cx="4307100" cy="1476300"/>
          </a:xfrm>
          <a:prstGeom prst="rect">
            <a:avLst/>
          </a:prstGeom>
          <a:solidFill>
            <a:srgbClr val="C9DAF8"/>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am I trying to do?</a:t>
            </a:r>
            <a:r>
              <a:rPr lang="en" sz="1600"/>
              <a:t>   </a:t>
            </a:r>
            <a:endParaRPr sz="1600"/>
          </a:p>
        </p:txBody>
      </p:sp>
      <p:sp>
        <p:nvSpPr>
          <p:cNvPr id="138" name="Google Shape;138;p27"/>
          <p:cNvSpPr txBox="1">
            <a:spLocks noGrp="1"/>
          </p:cNvSpPr>
          <p:nvPr>
            <p:ph type="subTitle" idx="1"/>
          </p:nvPr>
        </p:nvSpPr>
        <p:spPr>
          <a:xfrm>
            <a:off x="194250" y="1252875"/>
            <a:ext cx="4224300" cy="10899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39" name="Google Shape;139;p27"/>
          <p:cNvSpPr/>
          <p:nvPr/>
        </p:nvSpPr>
        <p:spPr>
          <a:xfrm>
            <a:off x="166750" y="2637325"/>
            <a:ext cx="4307100" cy="2144400"/>
          </a:xfrm>
          <a:prstGeom prst="rect">
            <a:avLst/>
          </a:prstGeom>
          <a:solidFill>
            <a:srgbClr val="A4C2F4"/>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How do I solve this problem now?</a:t>
            </a:r>
            <a:endParaRPr sz="1600"/>
          </a:p>
        </p:txBody>
      </p:sp>
      <p:sp>
        <p:nvSpPr>
          <p:cNvPr id="140" name="Google Shape;140;p27"/>
          <p:cNvSpPr txBox="1">
            <a:spLocks noGrp="1"/>
          </p:cNvSpPr>
          <p:nvPr>
            <p:ph type="subTitle" idx="2"/>
          </p:nvPr>
        </p:nvSpPr>
        <p:spPr>
          <a:xfrm>
            <a:off x="194250" y="3044250"/>
            <a:ext cx="4224300" cy="16824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41" name="Google Shape;141;p27"/>
          <p:cNvSpPr/>
          <p:nvPr/>
        </p:nvSpPr>
        <p:spPr>
          <a:xfrm>
            <a:off x="4714050" y="2637475"/>
            <a:ext cx="4307100" cy="2144400"/>
          </a:xfrm>
          <a:prstGeom prst="rect">
            <a:avLst/>
          </a:prstGeom>
          <a:solidFill>
            <a:srgbClr val="93C47D"/>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would the Easy Button look like?</a:t>
            </a:r>
            <a:endParaRPr sz="1600"/>
          </a:p>
        </p:txBody>
      </p:sp>
      <p:sp>
        <p:nvSpPr>
          <p:cNvPr id="142" name="Google Shape;142;p27"/>
          <p:cNvSpPr/>
          <p:nvPr/>
        </p:nvSpPr>
        <p:spPr>
          <a:xfrm>
            <a:off x="4714450" y="907350"/>
            <a:ext cx="4307100" cy="1476300"/>
          </a:xfrm>
          <a:prstGeom prst="rect">
            <a:avLst/>
          </a:prstGeom>
          <a:solidFill>
            <a:srgbClr val="B6D7A8"/>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do I want/need?</a:t>
            </a:r>
            <a:r>
              <a:rPr lang="en" sz="1600"/>
              <a:t>   </a:t>
            </a:r>
            <a:endParaRPr sz="1600"/>
          </a:p>
        </p:txBody>
      </p:sp>
      <p:sp>
        <p:nvSpPr>
          <p:cNvPr id="143" name="Google Shape;143;p27"/>
          <p:cNvSpPr txBox="1">
            <a:spLocks noGrp="1"/>
          </p:cNvSpPr>
          <p:nvPr>
            <p:ph type="subTitle" idx="3"/>
          </p:nvPr>
        </p:nvSpPr>
        <p:spPr>
          <a:xfrm>
            <a:off x="4741950" y="1231325"/>
            <a:ext cx="4224300" cy="10899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44" name="Google Shape;144;p27"/>
          <p:cNvSpPr txBox="1">
            <a:spLocks noGrp="1"/>
          </p:cNvSpPr>
          <p:nvPr>
            <p:ph type="subTitle" idx="4"/>
          </p:nvPr>
        </p:nvSpPr>
        <p:spPr>
          <a:xfrm>
            <a:off x="4741950" y="3054701"/>
            <a:ext cx="4224300" cy="16824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45" name="Google Shape;145;p27"/>
          <p:cNvSpPr txBox="1">
            <a:spLocks noGrp="1"/>
          </p:cNvSpPr>
          <p:nvPr>
            <p:ph type="subTitle" idx="5"/>
          </p:nvPr>
        </p:nvSpPr>
        <p:spPr>
          <a:xfrm>
            <a:off x="779675" y="4870200"/>
            <a:ext cx="6486900" cy="273300"/>
          </a:xfrm>
          <a:prstGeom prst="rect">
            <a:avLst/>
          </a:prstGeom>
        </p:spPr>
        <p:txBody>
          <a:bodyPr spcFirstLastPara="1" wrap="square" lIns="68575" tIns="34275" rIns="68575" bIns="34275" anchor="t" anchorCtr="0">
            <a:normAutofit/>
          </a:bodyPr>
          <a:lstStyle>
            <a:lvl1pPr lvl="0" rtl="0">
              <a:lnSpc>
                <a:spcPct val="100000"/>
              </a:lnSpc>
              <a:spcBef>
                <a:spcPts val="800"/>
              </a:spcBef>
              <a:spcAft>
                <a:spcPts val="0"/>
              </a:spcAft>
              <a:buNone/>
              <a:defRPr sz="1200" i="1"/>
            </a:lvl1pPr>
            <a:lvl2pPr lvl="1" rtl="0">
              <a:spcBef>
                <a:spcPts val="800"/>
              </a:spcBef>
              <a:spcAft>
                <a:spcPts val="0"/>
              </a:spcAft>
              <a:buNone/>
              <a:defRPr sz="1200" i="1"/>
            </a:lvl2pPr>
            <a:lvl3pPr lvl="2" rtl="0">
              <a:spcBef>
                <a:spcPts val="800"/>
              </a:spcBef>
              <a:spcAft>
                <a:spcPts val="0"/>
              </a:spcAft>
              <a:buNone/>
              <a:defRPr sz="1200" i="1"/>
            </a:lvl3pPr>
            <a:lvl4pPr lvl="3" rtl="0">
              <a:spcBef>
                <a:spcPts val="800"/>
              </a:spcBef>
              <a:spcAft>
                <a:spcPts val="0"/>
              </a:spcAft>
              <a:buNone/>
              <a:defRPr sz="1200" i="1"/>
            </a:lvl4pPr>
            <a:lvl5pPr lvl="4" rtl="0">
              <a:spcBef>
                <a:spcPts val="800"/>
              </a:spcBef>
              <a:spcAft>
                <a:spcPts val="0"/>
              </a:spcAft>
              <a:buNone/>
              <a:defRPr sz="1200" i="1"/>
            </a:lvl5pPr>
            <a:lvl6pPr lvl="5" rtl="0">
              <a:spcBef>
                <a:spcPts val="800"/>
              </a:spcBef>
              <a:spcAft>
                <a:spcPts val="0"/>
              </a:spcAft>
              <a:buNone/>
              <a:defRPr sz="1200" i="1"/>
            </a:lvl6pPr>
            <a:lvl7pPr lvl="6" rtl="0">
              <a:spcBef>
                <a:spcPts val="800"/>
              </a:spcBef>
              <a:spcAft>
                <a:spcPts val="0"/>
              </a:spcAft>
              <a:buNone/>
              <a:defRPr sz="1200" i="1"/>
            </a:lvl7pPr>
            <a:lvl8pPr lvl="7" rtl="0">
              <a:spcBef>
                <a:spcPts val="800"/>
              </a:spcBef>
              <a:spcAft>
                <a:spcPts val="0"/>
              </a:spcAft>
              <a:buNone/>
              <a:defRPr sz="1200" i="1"/>
            </a:lvl8pPr>
            <a:lvl9pPr lvl="8" rtl="0">
              <a:spcBef>
                <a:spcPts val="800"/>
              </a:spcBef>
              <a:spcAft>
                <a:spcPts val="0"/>
              </a:spcAft>
              <a:buNone/>
              <a:defRPr sz="1200" i="1"/>
            </a:lvl9pPr>
          </a:lstStyle>
          <a:p>
            <a:endParaRPr/>
          </a:p>
        </p:txBody>
      </p:sp>
      <p:sp>
        <p:nvSpPr>
          <p:cNvPr id="146" name="Google Shape;146;p27"/>
          <p:cNvSpPr txBox="1"/>
          <p:nvPr/>
        </p:nvSpPr>
        <p:spPr>
          <a:xfrm>
            <a:off x="194250" y="4870200"/>
            <a:ext cx="9828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t>From: </a:t>
            </a:r>
            <a:endParaRPr sz="1200" i="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Use Case 2">
  <p:cSld name="BIG_NUMBER_2">
    <p:spTree>
      <p:nvGrpSpPr>
        <p:cNvPr id="1" name="Shape 147"/>
        <p:cNvGrpSpPr/>
        <p:nvPr/>
      </p:nvGrpSpPr>
      <p:grpSpPr>
        <a:xfrm>
          <a:off x="0" y="0"/>
          <a:ext cx="0" cy="0"/>
          <a:chOff x="0" y="0"/>
          <a:chExt cx="0" cy="0"/>
        </a:xfrm>
      </p:grpSpPr>
      <p:sp>
        <p:nvSpPr>
          <p:cNvPr id="148" name="Google Shape;148;p2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49" name="Google Shape;149;p28"/>
          <p:cNvSpPr/>
          <p:nvPr/>
        </p:nvSpPr>
        <p:spPr>
          <a:xfrm>
            <a:off x="166750" y="94025"/>
            <a:ext cx="7023600" cy="559500"/>
          </a:xfrm>
          <a:prstGeom prst="rect">
            <a:avLst/>
          </a:prstGeom>
          <a:solidFill>
            <a:srgbClr val="FCE5CD"/>
          </a:solidFill>
          <a:ln>
            <a:noFill/>
          </a:ln>
          <a:effectLst>
            <a:outerShdw blurRad="314325" dist="47625" dir="5400000" algn="bl" rotWithShape="0">
              <a:srgbClr val="000000">
                <a:alpha val="5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600" i="1"/>
              <a:t>Who Am I?</a:t>
            </a:r>
            <a:r>
              <a:rPr lang="en" sz="1600"/>
              <a:t>   </a:t>
            </a:r>
            <a:endParaRPr sz="1600"/>
          </a:p>
        </p:txBody>
      </p:sp>
      <p:sp>
        <p:nvSpPr>
          <p:cNvPr id="150" name="Google Shape;150;p28"/>
          <p:cNvSpPr txBox="1">
            <a:spLocks noGrp="1"/>
          </p:cNvSpPr>
          <p:nvPr>
            <p:ph type="title"/>
          </p:nvPr>
        </p:nvSpPr>
        <p:spPr>
          <a:xfrm>
            <a:off x="1520775" y="176975"/>
            <a:ext cx="5614500" cy="3936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ctr" anchorCtr="0">
            <a:norm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151" name="Google Shape;151;p28"/>
          <p:cNvSpPr/>
          <p:nvPr/>
        </p:nvSpPr>
        <p:spPr>
          <a:xfrm>
            <a:off x="166750" y="928900"/>
            <a:ext cx="4307100" cy="1476300"/>
          </a:xfrm>
          <a:prstGeom prst="rect">
            <a:avLst/>
          </a:prstGeom>
          <a:solidFill>
            <a:srgbClr val="C9DAF8"/>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am I trying to do?</a:t>
            </a:r>
            <a:r>
              <a:rPr lang="en" sz="1600"/>
              <a:t>   </a:t>
            </a:r>
            <a:endParaRPr sz="1600"/>
          </a:p>
        </p:txBody>
      </p:sp>
      <p:sp>
        <p:nvSpPr>
          <p:cNvPr id="152" name="Google Shape;152;p28"/>
          <p:cNvSpPr txBox="1">
            <a:spLocks noGrp="1"/>
          </p:cNvSpPr>
          <p:nvPr>
            <p:ph type="subTitle" idx="1"/>
          </p:nvPr>
        </p:nvSpPr>
        <p:spPr>
          <a:xfrm>
            <a:off x="194250" y="1252875"/>
            <a:ext cx="4224300" cy="10899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53" name="Google Shape;153;p28"/>
          <p:cNvSpPr/>
          <p:nvPr/>
        </p:nvSpPr>
        <p:spPr>
          <a:xfrm>
            <a:off x="166750" y="2637325"/>
            <a:ext cx="4307100" cy="2144400"/>
          </a:xfrm>
          <a:prstGeom prst="rect">
            <a:avLst/>
          </a:prstGeom>
          <a:solidFill>
            <a:srgbClr val="A4C2F4"/>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How do I solve this problem now?</a:t>
            </a:r>
            <a:endParaRPr sz="1600"/>
          </a:p>
        </p:txBody>
      </p:sp>
      <p:sp>
        <p:nvSpPr>
          <p:cNvPr id="154" name="Google Shape;154;p28"/>
          <p:cNvSpPr txBox="1">
            <a:spLocks noGrp="1"/>
          </p:cNvSpPr>
          <p:nvPr>
            <p:ph type="subTitle" idx="2"/>
          </p:nvPr>
        </p:nvSpPr>
        <p:spPr>
          <a:xfrm>
            <a:off x="194250" y="3044250"/>
            <a:ext cx="4224300" cy="16824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55" name="Google Shape;155;p28"/>
          <p:cNvSpPr/>
          <p:nvPr/>
        </p:nvSpPr>
        <p:spPr>
          <a:xfrm>
            <a:off x="4714050" y="2637475"/>
            <a:ext cx="4307100" cy="2144400"/>
          </a:xfrm>
          <a:prstGeom prst="rect">
            <a:avLst/>
          </a:prstGeom>
          <a:solidFill>
            <a:srgbClr val="93C47D"/>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would the Easy Button look like?</a:t>
            </a:r>
            <a:endParaRPr sz="1600"/>
          </a:p>
        </p:txBody>
      </p:sp>
      <p:sp>
        <p:nvSpPr>
          <p:cNvPr id="156" name="Google Shape;156;p28"/>
          <p:cNvSpPr/>
          <p:nvPr/>
        </p:nvSpPr>
        <p:spPr>
          <a:xfrm>
            <a:off x="4714450" y="907350"/>
            <a:ext cx="4307100" cy="1476300"/>
          </a:xfrm>
          <a:prstGeom prst="rect">
            <a:avLst/>
          </a:prstGeom>
          <a:solidFill>
            <a:srgbClr val="B6D7A8"/>
          </a:solidFill>
          <a:ln>
            <a:noFill/>
          </a:ln>
          <a:effectLst>
            <a:outerShdw blurRad="314325" dist="47625" dir="5400000" algn="bl" rotWithShape="0">
              <a:srgbClr val="000000">
                <a:alpha val="57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i="1"/>
              <a:t>What do I want/need?</a:t>
            </a:r>
            <a:r>
              <a:rPr lang="en" sz="1600"/>
              <a:t>   </a:t>
            </a:r>
            <a:endParaRPr sz="1600"/>
          </a:p>
        </p:txBody>
      </p:sp>
      <p:sp>
        <p:nvSpPr>
          <p:cNvPr id="157" name="Google Shape;157;p28"/>
          <p:cNvSpPr txBox="1">
            <a:spLocks noGrp="1"/>
          </p:cNvSpPr>
          <p:nvPr>
            <p:ph type="subTitle" idx="3"/>
          </p:nvPr>
        </p:nvSpPr>
        <p:spPr>
          <a:xfrm>
            <a:off x="4741950" y="1231325"/>
            <a:ext cx="4224300" cy="10899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58" name="Google Shape;158;p28"/>
          <p:cNvSpPr txBox="1">
            <a:spLocks noGrp="1"/>
          </p:cNvSpPr>
          <p:nvPr>
            <p:ph type="subTitle" idx="4"/>
          </p:nvPr>
        </p:nvSpPr>
        <p:spPr>
          <a:xfrm>
            <a:off x="4741950" y="3054701"/>
            <a:ext cx="4224300" cy="1682400"/>
          </a:xfrm>
          <a:prstGeom prst="rect">
            <a:avLst/>
          </a:prstGeom>
        </p:spPr>
        <p:txBody>
          <a:bodyPr spcFirstLastPara="1" wrap="square" lIns="68575" tIns="34275" rIns="68575" bIns="34275" anchor="t" anchorCtr="0">
            <a:normAutofit/>
          </a:bodyPr>
          <a:lstStyle>
            <a:lvl1pPr lvl="0" rtl="0">
              <a:spcBef>
                <a:spcPts val="800"/>
              </a:spcBef>
              <a:spcAft>
                <a:spcPts val="0"/>
              </a:spcAft>
              <a:buNone/>
              <a:defRPr sz="1400"/>
            </a:lvl1pPr>
            <a:lvl2pPr lvl="1" rtl="0">
              <a:spcBef>
                <a:spcPts val="800"/>
              </a:spcBef>
              <a:spcAft>
                <a:spcPts val="0"/>
              </a:spcAft>
              <a:buNone/>
              <a:defRPr sz="1400"/>
            </a:lvl2pPr>
            <a:lvl3pPr lvl="2" rtl="0">
              <a:spcBef>
                <a:spcPts val="800"/>
              </a:spcBef>
              <a:spcAft>
                <a:spcPts val="0"/>
              </a:spcAft>
              <a:buNone/>
              <a:defRPr sz="1400"/>
            </a:lvl3pPr>
            <a:lvl4pPr lvl="3" rtl="0">
              <a:spcBef>
                <a:spcPts val="800"/>
              </a:spcBef>
              <a:spcAft>
                <a:spcPts val="0"/>
              </a:spcAft>
              <a:buNone/>
              <a:defRPr sz="1400"/>
            </a:lvl4pPr>
            <a:lvl5pPr lvl="4" rtl="0">
              <a:spcBef>
                <a:spcPts val="800"/>
              </a:spcBef>
              <a:spcAft>
                <a:spcPts val="0"/>
              </a:spcAft>
              <a:buNone/>
              <a:defRPr sz="1400"/>
            </a:lvl5pPr>
            <a:lvl6pPr lvl="5" rtl="0">
              <a:spcBef>
                <a:spcPts val="800"/>
              </a:spcBef>
              <a:spcAft>
                <a:spcPts val="0"/>
              </a:spcAft>
              <a:buNone/>
              <a:defRPr sz="1400"/>
            </a:lvl6pPr>
            <a:lvl7pPr lvl="6" rtl="0">
              <a:spcBef>
                <a:spcPts val="800"/>
              </a:spcBef>
              <a:spcAft>
                <a:spcPts val="0"/>
              </a:spcAft>
              <a:buNone/>
              <a:defRPr sz="1400"/>
            </a:lvl7pPr>
            <a:lvl8pPr lvl="7" rtl="0">
              <a:spcBef>
                <a:spcPts val="800"/>
              </a:spcBef>
              <a:spcAft>
                <a:spcPts val="0"/>
              </a:spcAft>
              <a:buNone/>
              <a:defRPr sz="1400"/>
            </a:lvl8pPr>
            <a:lvl9pPr lvl="8" rtl="0">
              <a:spcBef>
                <a:spcPts val="800"/>
              </a:spcBef>
              <a:spcAft>
                <a:spcPts val="0"/>
              </a:spcAft>
              <a:buNone/>
              <a:defRPr sz="1400"/>
            </a:lvl9pPr>
          </a:lstStyle>
          <a:p>
            <a:endParaRPr/>
          </a:p>
        </p:txBody>
      </p:sp>
      <p:sp>
        <p:nvSpPr>
          <p:cNvPr id="159" name="Google Shape;159;p28"/>
          <p:cNvSpPr txBox="1">
            <a:spLocks noGrp="1"/>
          </p:cNvSpPr>
          <p:nvPr>
            <p:ph type="subTitle" idx="5"/>
          </p:nvPr>
        </p:nvSpPr>
        <p:spPr>
          <a:xfrm>
            <a:off x="779675" y="4870200"/>
            <a:ext cx="6486900" cy="273300"/>
          </a:xfrm>
          <a:prstGeom prst="rect">
            <a:avLst/>
          </a:prstGeom>
        </p:spPr>
        <p:txBody>
          <a:bodyPr spcFirstLastPara="1" wrap="square" lIns="68575" tIns="34275" rIns="68575" bIns="34275" anchor="t" anchorCtr="0">
            <a:normAutofit/>
          </a:bodyPr>
          <a:lstStyle>
            <a:lvl1pPr lvl="0" rtl="0">
              <a:lnSpc>
                <a:spcPct val="100000"/>
              </a:lnSpc>
              <a:spcBef>
                <a:spcPts val="800"/>
              </a:spcBef>
              <a:spcAft>
                <a:spcPts val="0"/>
              </a:spcAft>
              <a:buNone/>
              <a:defRPr sz="1200" i="1"/>
            </a:lvl1pPr>
            <a:lvl2pPr lvl="1" rtl="0">
              <a:spcBef>
                <a:spcPts val="800"/>
              </a:spcBef>
              <a:spcAft>
                <a:spcPts val="0"/>
              </a:spcAft>
              <a:buNone/>
              <a:defRPr sz="1200" i="1"/>
            </a:lvl2pPr>
            <a:lvl3pPr lvl="2" rtl="0">
              <a:spcBef>
                <a:spcPts val="800"/>
              </a:spcBef>
              <a:spcAft>
                <a:spcPts val="0"/>
              </a:spcAft>
              <a:buNone/>
              <a:defRPr sz="1200" i="1"/>
            </a:lvl3pPr>
            <a:lvl4pPr lvl="3" rtl="0">
              <a:spcBef>
                <a:spcPts val="800"/>
              </a:spcBef>
              <a:spcAft>
                <a:spcPts val="0"/>
              </a:spcAft>
              <a:buNone/>
              <a:defRPr sz="1200" i="1"/>
            </a:lvl4pPr>
            <a:lvl5pPr lvl="4" rtl="0">
              <a:spcBef>
                <a:spcPts val="800"/>
              </a:spcBef>
              <a:spcAft>
                <a:spcPts val="0"/>
              </a:spcAft>
              <a:buNone/>
              <a:defRPr sz="1200" i="1"/>
            </a:lvl5pPr>
            <a:lvl6pPr lvl="5" rtl="0">
              <a:spcBef>
                <a:spcPts val="800"/>
              </a:spcBef>
              <a:spcAft>
                <a:spcPts val="0"/>
              </a:spcAft>
              <a:buNone/>
              <a:defRPr sz="1200" i="1"/>
            </a:lvl6pPr>
            <a:lvl7pPr lvl="6" rtl="0">
              <a:spcBef>
                <a:spcPts val="800"/>
              </a:spcBef>
              <a:spcAft>
                <a:spcPts val="0"/>
              </a:spcAft>
              <a:buNone/>
              <a:defRPr sz="1200" i="1"/>
            </a:lvl7pPr>
            <a:lvl8pPr lvl="7" rtl="0">
              <a:spcBef>
                <a:spcPts val="800"/>
              </a:spcBef>
              <a:spcAft>
                <a:spcPts val="0"/>
              </a:spcAft>
              <a:buNone/>
              <a:defRPr sz="1200" i="1"/>
            </a:lvl8pPr>
            <a:lvl9pPr lvl="8" rtl="0">
              <a:spcBef>
                <a:spcPts val="800"/>
              </a:spcBef>
              <a:spcAft>
                <a:spcPts val="0"/>
              </a:spcAft>
              <a:buNone/>
              <a:defRPr sz="1200" i="1"/>
            </a:lvl9pPr>
          </a:lstStyle>
          <a:p>
            <a:endParaRPr/>
          </a:p>
        </p:txBody>
      </p:sp>
      <p:sp>
        <p:nvSpPr>
          <p:cNvPr id="160" name="Google Shape;160;p28"/>
          <p:cNvSpPr txBox="1"/>
          <p:nvPr/>
        </p:nvSpPr>
        <p:spPr>
          <a:xfrm>
            <a:off x="194250" y="4870200"/>
            <a:ext cx="982800" cy="2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t>From: </a:t>
            </a:r>
            <a:endParaRPr sz="1200" i="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69970" y="0"/>
            <a:ext cx="8455800" cy="692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1"/>
              </a:buClr>
              <a:buSzPts val="2700"/>
              <a:buFont typeface="Arial"/>
              <a:buNone/>
              <a:defRPr sz="2700">
                <a:solidFill>
                  <a:schemeClr val="accen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105461"/>
            <a:ext cx="7886700" cy="5487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887664"/>
            <a:ext cx="7886700" cy="37452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p:nvPr/>
        </p:nvSpPr>
        <p:spPr>
          <a:xfrm>
            <a:off x="0" y="5097118"/>
            <a:ext cx="9144000" cy="51000"/>
          </a:xfrm>
          <a:prstGeom prst="rect">
            <a:avLst/>
          </a:prstGeom>
          <a:gradFill>
            <a:gsLst>
              <a:gs pos="0">
                <a:srgbClr val="DDEAF6"/>
              </a:gs>
              <a:gs pos="8000">
                <a:srgbClr val="BBD6EE"/>
              </a:gs>
              <a:gs pos="17000">
                <a:srgbClr val="9CC2E5"/>
              </a:gs>
              <a:gs pos="64000">
                <a:srgbClr val="0087E6"/>
              </a:gs>
              <a:gs pos="100000">
                <a:srgbClr val="005CBF"/>
              </a:gs>
            </a:gsLst>
            <a:lin ang="10800025"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4" name="Google Shape;54;p13"/>
          <p:cNvPicPr preferRelativeResize="0"/>
          <p:nvPr/>
        </p:nvPicPr>
        <p:blipFill rotWithShape="1">
          <a:blip r:embed="rId18">
            <a:alphaModFix/>
          </a:blip>
          <a:srcRect/>
          <a:stretch/>
        </p:blipFill>
        <p:spPr>
          <a:xfrm>
            <a:off x="64841" y="141631"/>
            <a:ext cx="556512" cy="476458"/>
          </a:xfrm>
          <a:prstGeom prst="rect">
            <a:avLst/>
          </a:prstGeom>
          <a:noFill/>
          <a:ln>
            <a:noFill/>
          </a:ln>
        </p:spPr>
      </p:pic>
      <p:sp>
        <p:nvSpPr>
          <p:cNvPr id="55" name="Google Shape;55;p13"/>
          <p:cNvSpPr txBox="1">
            <a:spLocks noGrp="1"/>
          </p:cNvSpPr>
          <p:nvPr>
            <p:ph type="ftr" idx="11"/>
          </p:nvPr>
        </p:nvSpPr>
        <p:spPr>
          <a:xfrm>
            <a:off x="3028950" y="4756610"/>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sldNum" idx="12"/>
          </p:nvPr>
        </p:nvSpPr>
        <p:spPr>
          <a:xfrm>
            <a:off x="8069580" y="4764196"/>
            <a:ext cx="4458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grpSp>
        <p:nvGrpSpPr>
          <p:cNvPr id="57" name="Google Shape;57;p13"/>
          <p:cNvGrpSpPr/>
          <p:nvPr/>
        </p:nvGrpSpPr>
        <p:grpSpPr>
          <a:xfrm>
            <a:off x="143295" y="4688237"/>
            <a:ext cx="2539221" cy="340521"/>
            <a:chOff x="311380" y="6250983"/>
            <a:chExt cx="3385628" cy="454027"/>
          </a:xfrm>
        </p:grpSpPr>
        <p:sp>
          <p:nvSpPr>
            <p:cNvPr id="58" name="Google Shape;58;p13"/>
            <p:cNvSpPr txBox="1"/>
            <p:nvPr/>
          </p:nvSpPr>
          <p:spPr>
            <a:xfrm>
              <a:off x="765408" y="6250983"/>
              <a:ext cx="2931600" cy="4539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3F658E"/>
                </a:buClr>
                <a:buSzPts val="2100"/>
                <a:buFont typeface="Arial"/>
                <a:buNone/>
              </a:pPr>
              <a:r>
                <a:rPr lang="en" sz="2100" b="0" u="none">
                  <a:solidFill>
                    <a:srgbClr val="3F658E"/>
                  </a:solidFill>
                  <a:latin typeface="Verdana"/>
                  <a:ea typeface="Verdana"/>
                  <a:cs typeface="Verdana"/>
                  <a:sym typeface="Verdana"/>
                </a:rPr>
                <a:t>GES</a:t>
              </a:r>
              <a:r>
                <a:rPr lang="en" sz="2100" b="0" u="none">
                  <a:solidFill>
                    <a:srgbClr val="6DBFE4"/>
                  </a:solidFill>
                  <a:latin typeface="Verdana"/>
                  <a:ea typeface="Verdana"/>
                  <a:cs typeface="Verdana"/>
                  <a:sym typeface="Verdana"/>
                </a:rPr>
                <a:t>DISC</a:t>
              </a:r>
              <a:endParaRPr sz="2100" b="0" u="none">
                <a:solidFill>
                  <a:srgbClr val="408193"/>
                </a:solidFill>
                <a:latin typeface="Verdana"/>
                <a:ea typeface="Verdana"/>
                <a:cs typeface="Verdana"/>
                <a:sym typeface="Verdana"/>
              </a:endParaRPr>
            </a:p>
          </p:txBody>
        </p:sp>
        <p:pic>
          <p:nvPicPr>
            <p:cNvPr id="59" name="Google Shape;59;p13" descr="Icon&#10;&#10;Description automatically generated"/>
            <p:cNvPicPr preferRelativeResize="0"/>
            <p:nvPr/>
          </p:nvPicPr>
          <p:blipFill rotWithShape="1">
            <a:blip r:embed="rId19">
              <a:alphaModFix/>
            </a:blip>
            <a:srcRect/>
            <a:stretch/>
          </p:blipFill>
          <p:spPr>
            <a:xfrm>
              <a:off x="311380" y="6250983"/>
              <a:ext cx="454027" cy="454027"/>
            </a:xfrm>
            <a:prstGeom prst="rect">
              <a:avLst/>
            </a:prstGeom>
            <a:noFill/>
            <a:ln>
              <a:noFill/>
            </a:ln>
          </p:spPr>
        </p:pic>
      </p:grpSp>
      <p:sp>
        <p:nvSpPr>
          <p:cNvPr id="60" name="Google Shape;60;p13"/>
          <p:cNvSpPr/>
          <p:nvPr/>
        </p:nvSpPr>
        <p:spPr>
          <a:xfrm>
            <a:off x="0" y="709774"/>
            <a:ext cx="9144000" cy="51000"/>
          </a:xfrm>
          <a:prstGeom prst="rect">
            <a:avLst/>
          </a:prstGeom>
          <a:gradFill>
            <a:gsLst>
              <a:gs pos="0">
                <a:srgbClr val="DDEAF6"/>
              </a:gs>
              <a:gs pos="8000">
                <a:srgbClr val="BBD6EE"/>
              </a:gs>
              <a:gs pos="17000">
                <a:srgbClr val="9CC2E5"/>
              </a:gs>
              <a:gs pos="64000">
                <a:srgbClr val="0087E6"/>
              </a:gs>
              <a:gs pos="100000">
                <a:srgbClr val="005CBF"/>
              </a:gs>
            </a:gsLst>
            <a:lin ang="10800025"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628650" y="273844"/>
            <a:ext cx="7886700" cy="994200"/>
          </a:xfrm>
          <a:prstGeom prst="rect">
            <a:avLst/>
          </a:prstGeom>
          <a:noFill/>
          <a:ln>
            <a:noFill/>
          </a:ln>
        </p:spPr>
        <p:txBody>
          <a:bodyPr spcFirstLastPara="1" wrap="square" lIns="34300" tIns="17150" rIns="34300" bIns="1715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a:endParaRPr/>
          </a:p>
        </p:txBody>
      </p:sp>
      <p:sp>
        <p:nvSpPr>
          <p:cNvPr id="165" name="Google Shape;165;p30"/>
          <p:cNvSpPr txBox="1">
            <a:spLocks noGrp="1"/>
          </p:cNvSpPr>
          <p:nvPr>
            <p:ph type="body" idx="1"/>
          </p:nvPr>
        </p:nvSpPr>
        <p:spPr>
          <a:xfrm>
            <a:off x="628650" y="1369219"/>
            <a:ext cx="7886700" cy="3263400"/>
          </a:xfrm>
          <a:prstGeom prst="rect">
            <a:avLst/>
          </a:prstGeom>
          <a:noFill/>
          <a:ln>
            <a:noFill/>
          </a:ln>
        </p:spPr>
        <p:txBody>
          <a:bodyPr spcFirstLastPara="1" wrap="square" lIns="34300" tIns="17150" rIns="34300" bIns="17150" anchor="t" anchorCtr="0">
            <a:normAutofit/>
          </a:bodyPr>
          <a:lstStyle>
            <a:lvl1pPr marL="457200" marR="0" lvl="0" indent="-228600" algn="l" rtl="0">
              <a:lnSpc>
                <a:spcPct val="90000"/>
              </a:lnSpc>
              <a:spcBef>
                <a:spcPts val="8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L="2743200" marR="0" lvl="5"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66" name="Google Shape;166;p30"/>
          <p:cNvSpPr txBox="1">
            <a:spLocks noGrp="1"/>
          </p:cNvSpPr>
          <p:nvPr>
            <p:ph type="dt" idx="10"/>
          </p:nvPr>
        </p:nvSpPr>
        <p:spPr>
          <a:xfrm>
            <a:off x="628650" y="4767263"/>
            <a:ext cx="2057400" cy="273900"/>
          </a:xfrm>
          <a:prstGeom prst="rect">
            <a:avLst/>
          </a:prstGeom>
          <a:noFill/>
          <a:ln>
            <a:noFill/>
          </a:ln>
        </p:spPr>
        <p:txBody>
          <a:bodyPr spcFirstLastPara="1" wrap="square" lIns="34300" tIns="17150" rIns="34300" bIns="17150" anchor="ctr" anchorCtr="0">
            <a:noAutofit/>
          </a:bodyPr>
          <a:lstStyle>
            <a:lvl1pPr marR="0" lvl="0" algn="l" rtl="0">
              <a:spcBef>
                <a:spcPts val="0"/>
              </a:spcBef>
              <a:spcAft>
                <a:spcPts val="0"/>
              </a:spcAft>
              <a:buSzPts val="500"/>
              <a:buNone/>
              <a:defRPr sz="900" b="0" i="0" u="none" strike="noStrike" cap="none">
                <a:solidFill>
                  <a:srgbClr val="A9A8AA"/>
                </a:solidFill>
                <a:latin typeface="Calibri"/>
                <a:ea typeface="Calibri"/>
                <a:cs typeface="Calibri"/>
                <a:sym typeface="Calibri"/>
              </a:defRPr>
            </a:lvl1pPr>
            <a:lvl2pPr marR="0" lvl="1"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9pPr>
          </a:lstStyle>
          <a:p>
            <a:endParaRPr/>
          </a:p>
        </p:txBody>
      </p:sp>
      <p:sp>
        <p:nvSpPr>
          <p:cNvPr id="167" name="Google Shape;167;p30"/>
          <p:cNvSpPr txBox="1">
            <a:spLocks noGrp="1"/>
          </p:cNvSpPr>
          <p:nvPr>
            <p:ph type="ftr" idx="11"/>
          </p:nvPr>
        </p:nvSpPr>
        <p:spPr>
          <a:xfrm>
            <a:off x="3028950" y="4767263"/>
            <a:ext cx="3086100" cy="273900"/>
          </a:xfrm>
          <a:prstGeom prst="rect">
            <a:avLst/>
          </a:prstGeom>
          <a:noFill/>
          <a:ln>
            <a:noFill/>
          </a:ln>
        </p:spPr>
        <p:txBody>
          <a:bodyPr spcFirstLastPara="1" wrap="square" lIns="34300" tIns="17150" rIns="34300" bIns="17150" anchor="ctr" anchorCtr="0">
            <a:noAutofit/>
          </a:bodyPr>
          <a:lstStyle>
            <a:lvl1pPr marR="0" lvl="0" algn="ctr" rtl="0">
              <a:spcBef>
                <a:spcPts val="0"/>
              </a:spcBef>
              <a:spcAft>
                <a:spcPts val="0"/>
              </a:spcAft>
              <a:buSzPts val="500"/>
              <a:buNone/>
              <a:defRPr sz="900" b="0" i="0" u="none" strike="noStrike" cap="none">
                <a:solidFill>
                  <a:srgbClr val="A9A8AA"/>
                </a:solidFill>
                <a:latin typeface="Calibri"/>
                <a:ea typeface="Calibri"/>
                <a:cs typeface="Calibri"/>
                <a:sym typeface="Calibri"/>
              </a:defRPr>
            </a:lvl1pPr>
            <a:lvl2pPr marR="0" lvl="1"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500"/>
              <a:buNone/>
              <a:defRPr sz="1400" b="0" i="0" u="none" strike="noStrike" cap="none">
                <a:solidFill>
                  <a:schemeClr val="dk1"/>
                </a:solidFill>
                <a:latin typeface="Calibri"/>
                <a:ea typeface="Calibri"/>
                <a:cs typeface="Calibri"/>
                <a:sym typeface="Calibri"/>
              </a:defRPr>
            </a:lvl9pPr>
          </a:lstStyle>
          <a:p>
            <a:endParaRPr/>
          </a:p>
        </p:txBody>
      </p:sp>
      <p:sp>
        <p:nvSpPr>
          <p:cNvPr id="168" name="Google Shape;168;p30"/>
          <p:cNvSpPr txBox="1">
            <a:spLocks noGrp="1"/>
          </p:cNvSpPr>
          <p:nvPr>
            <p:ph type="sldNum" idx="12"/>
          </p:nvPr>
        </p:nvSpPr>
        <p:spPr>
          <a:xfrm>
            <a:off x="6457950" y="4767263"/>
            <a:ext cx="2057400" cy="273900"/>
          </a:xfrm>
          <a:prstGeom prst="rect">
            <a:avLst/>
          </a:prstGeom>
          <a:noFill/>
          <a:ln>
            <a:noFill/>
          </a:ln>
        </p:spPr>
        <p:txBody>
          <a:bodyPr spcFirstLastPara="1" wrap="square" lIns="34300" tIns="17150" rIns="34300" bIns="17150" anchor="ctr" anchorCtr="0">
            <a:noAutofit/>
          </a:bodyPr>
          <a:lstStyle>
            <a:lvl1pPr marL="0" marR="0" lvl="0" indent="0" algn="r" rtl="0">
              <a:spcBef>
                <a:spcPts val="0"/>
              </a:spcBef>
              <a:buNone/>
              <a:defRPr sz="900" b="0" i="0" u="none" strike="noStrike" cap="none">
                <a:solidFill>
                  <a:srgbClr val="A9A8AA"/>
                </a:solidFill>
                <a:latin typeface="Calibri"/>
                <a:ea typeface="Calibri"/>
                <a:cs typeface="Calibri"/>
                <a:sym typeface="Calibri"/>
              </a:defRPr>
            </a:lvl1pPr>
            <a:lvl2pPr marL="0" marR="0" lvl="1" indent="0" algn="r" rtl="0">
              <a:spcBef>
                <a:spcPts val="0"/>
              </a:spcBef>
              <a:buNone/>
              <a:defRPr sz="900" b="0" i="0" u="none" strike="noStrike" cap="none">
                <a:solidFill>
                  <a:srgbClr val="A9A8AA"/>
                </a:solidFill>
                <a:latin typeface="Calibri"/>
                <a:ea typeface="Calibri"/>
                <a:cs typeface="Calibri"/>
                <a:sym typeface="Calibri"/>
              </a:defRPr>
            </a:lvl2pPr>
            <a:lvl3pPr marL="0" marR="0" lvl="2" indent="0" algn="r" rtl="0">
              <a:spcBef>
                <a:spcPts val="0"/>
              </a:spcBef>
              <a:buNone/>
              <a:defRPr sz="900" b="0" i="0" u="none" strike="noStrike" cap="none">
                <a:solidFill>
                  <a:srgbClr val="A9A8AA"/>
                </a:solidFill>
                <a:latin typeface="Calibri"/>
                <a:ea typeface="Calibri"/>
                <a:cs typeface="Calibri"/>
                <a:sym typeface="Calibri"/>
              </a:defRPr>
            </a:lvl3pPr>
            <a:lvl4pPr marL="0" marR="0" lvl="3" indent="0" algn="r" rtl="0">
              <a:spcBef>
                <a:spcPts val="0"/>
              </a:spcBef>
              <a:buNone/>
              <a:defRPr sz="900" b="0" i="0" u="none" strike="noStrike" cap="none">
                <a:solidFill>
                  <a:srgbClr val="A9A8AA"/>
                </a:solidFill>
                <a:latin typeface="Calibri"/>
                <a:ea typeface="Calibri"/>
                <a:cs typeface="Calibri"/>
                <a:sym typeface="Calibri"/>
              </a:defRPr>
            </a:lvl4pPr>
            <a:lvl5pPr marL="0" marR="0" lvl="4" indent="0" algn="r" rtl="0">
              <a:spcBef>
                <a:spcPts val="0"/>
              </a:spcBef>
              <a:buNone/>
              <a:defRPr sz="900" b="0" i="0" u="none" strike="noStrike" cap="none">
                <a:solidFill>
                  <a:srgbClr val="A9A8AA"/>
                </a:solidFill>
                <a:latin typeface="Calibri"/>
                <a:ea typeface="Calibri"/>
                <a:cs typeface="Calibri"/>
                <a:sym typeface="Calibri"/>
              </a:defRPr>
            </a:lvl5pPr>
            <a:lvl6pPr marL="0" marR="0" lvl="5" indent="0" algn="r" rtl="0">
              <a:spcBef>
                <a:spcPts val="0"/>
              </a:spcBef>
              <a:buNone/>
              <a:defRPr sz="900" b="0" i="0" u="none" strike="noStrike" cap="none">
                <a:solidFill>
                  <a:srgbClr val="A9A8AA"/>
                </a:solidFill>
                <a:latin typeface="Calibri"/>
                <a:ea typeface="Calibri"/>
                <a:cs typeface="Calibri"/>
                <a:sym typeface="Calibri"/>
              </a:defRPr>
            </a:lvl6pPr>
            <a:lvl7pPr marL="0" marR="0" lvl="6" indent="0" algn="r" rtl="0">
              <a:spcBef>
                <a:spcPts val="0"/>
              </a:spcBef>
              <a:buNone/>
              <a:defRPr sz="900" b="0" i="0" u="none" strike="noStrike" cap="none">
                <a:solidFill>
                  <a:srgbClr val="A9A8AA"/>
                </a:solidFill>
                <a:latin typeface="Calibri"/>
                <a:ea typeface="Calibri"/>
                <a:cs typeface="Calibri"/>
                <a:sym typeface="Calibri"/>
              </a:defRPr>
            </a:lvl7pPr>
            <a:lvl8pPr marL="0" marR="0" lvl="7" indent="0" algn="r" rtl="0">
              <a:spcBef>
                <a:spcPts val="0"/>
              </a:spcBef>
              <a:buNone/>
              <a:defRPr sz="900" b="0" i="0" u="none" strike="noStrike" cap="none">
                <a:solidFill>
                  <a:srgbClr val="A9A8AA"/>
                </a:solidFill>
                <a:latin typeface="Calibri"/>
                <a:ea typeface="Calibri"/>
                <a:cs typeface="Calibri"/>
                <a:sym typeface="Calibri"/>
              </a:defRPr>
            </a:lvl8pPr>
            <a:lvl9pPr marL="0" marR="0" lvl="8" indent="0" algn="r" rtl="0">
              <a:spcBef>
                <a:spcPts val="0"/>
              </a:spcBef>
              <a:buNone/>
              <a:defRPr sz="900" b="0" i="0" u="none" strike="noStrike" cap="none">
                <a:solidFill>
                  <a:srgbClr val="A9A8A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tandfonline.com/doi/full/10.1080/07900627.2019.1694867"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disc.gsfc.nasa.gov/datasets/GLDAS_NOAH025_3H_2.1/summary?keywords=GLDAS_NOAH025_3H_2_1_Tair_f_inst"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hyperlink" Target="https://sedac.ciesin.columbia.edu/data/set/gpw-v4-population-density-adjusted-to-2015-unwpp-country-totals-rev11" TargetMode="External"/><Relationship Id="rId4" Type="http://schemas.openxmlformats.org/officeDocument/2006/relationships/hyperlink" Target="https://ladsweb.modaps.eosdis.nasa.gov/missions-and-measurements/products/VNP46A4/#product-informat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p:nvPr/>
        </p:nvSpPr>
        <p:spPr>
          <a:xfrm>
            <a:off x="317775" y="1410500"/>
            <a:ext cx="87648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b="1" dirty="0">
                <a:solidFill>
                  <a:schemeClr val="dk1"/>
                </a:solidFill>
              </a:rPr>
              <a:t> 		</a:t>
            </a:r>
            <a:r>
              <a:rPr lang="en" sz="2000" b="1" dirty="0">
                <a:solidFill>
                  <a:schemeClr val="dk1"/>
                </a:solidFill>
              </a:rPr>
              <a:t>Leveraging Earth Observation Data to Study Interdependence of Water, Energy, and Food Systems</a:t>
            </a:r>
            <a:endParaRPr sz="3100" dirty="0">
              <a:solidFill>
                <a:schemeClr val="dk1"/>
              </a:solidFill>
            </a:endParaRPr>
          </a:p>
        </p:txBody>
      </p:sp>
      <p:sp>
        <p:nvSpPr>
          <p:cNvPr id="176" name="Google Shape;176;p32"/>
          <p:cNvSpPr txBox="1"/>
          <p:nvPr/>
        </p:nvSpPr>
        <p:spPr>
          <a:xfrm>
            <a:off x="757475" y="2418250"/>
            <a:ext cx="7903500" cy="246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dirty="0">
                <a:solidFill>
                  <a:srgbClr val="0070C0"/>
                </a:solidFill>
              </a:rPr>
              <a:t>Binita KC</a:t>
            </a:r>
            <a:r>
              <a:rPr lang="en" sz="1500" baseline="30000" dirty="0">
                <a:solidFill>
                  <a:srgbClr val="0070C0"/>
                </a:solidFill>
              </a:rPr>
              <a:t>1</a:t>
            </a:r>
            <a:r>
              <a:rPr lang="en" sz="1500" dirty="0">
                <a:solidFill>
                  <a:srgbClr val="0070C0"/>
                </a:solidFill>
              </a:rPr>
              <a:t>,  Ranjay Shrestha </a:t>
            </a:r>
            <a:r>
              <a:rPr lang="en" sz="1500" baseline="30000" dirty="0">
                <a:solidFill>
                  <a:srgbClr val="0070C0"/>
                </a:solidFill>
              </a:rPr>
              <a:t>2 </a:t>
            </a:r>
            <a:r>
              <a:rPr lang="en" sz="1500" dirty="0">
                <a:solidFill>
                  <a:srgbClr val="0070C0"/>
                </a:solidFill>
              </a:rPr>
              <a:t>Mukul Sonwalkar</a:t>
            </a:r>
            <a:r>
              <a:rPr lang="en" sz="1500" baseline="30000" dirty="0">
                <a:solidFill>
                  <a:srgbClr val="0070C0"/>
                </a:solidFill>
              </a:rPr>
              <a:t>3 </a:t>
            </a:r>
            <a:endParaRPr sz="1500" baseline="30000" dirty="0">
              <a:solidFill>
                <a:srgbClr val="0070C0"/>
              </a:solidFill>
            </a:endParaRPr>
          </a:p>
          <a:p>
            <a:pPr marL="0" lvl="0" indent="0" algn="ctr" rtl="0">
              <a:spcBef>
                <a:spcPts val="0"/>
              </a:spcBef>
              <a:spcAft>
                <a:spcPts val="0"/>
              </a:spcAft>
              <a:buNone/>
            </a:pPr>
            <a:endParaRPr sz="1500" baseline="30000" dirty="0">
              <a:solidFill>
                <a:schemeClr val="dk1"/>
              </a:solidFill>
            </a:endParaRPr>
          </a:p>
          <a:p>
            <a:pPr marL="0" lvl="0" indent="0" algn="ctr" rtl="0">
              <a:spcBef>
                <a:spcPts val="0"/>
              </a:spcBef>
              <a:spcAft>
                <a:spcPts val="0"/>
              </a:spcAft>
              <a:buNone/>
            </a:pPr>
            <a:r>
              <a:rPr lang="en" baseline="30000" dirty="0">
                <a:solidFill>
                  <a:schemeClr val="dk1"/>
                </a:solidFill>
              </a:rPr>
              <a:t>1 </a:t>
            </a:r>
            <a:r>
              <a:rPr lang="en" dirty="0">
                <a:solidFill>
                  <a:schemeClr val="dk1"/>
                </a:solidFill>
              </a:rPr>
              <a:t>NASA </a:t>
            </a:r>
            <a:r>
              <a:rPr lang="en" dirty="0">
                <a:solidFill>
                  <a:srgbClr val="323232"/>
                </a:solidFill>
                <a:highlight>
                  <a:srgbClr val="FFFFFF"/>
                </a:highlight>
              </a:rPr>
              <a:t>Goddard Earth Sciences Data and Information Services Center (</a:t>
            </a:r>
            <a:r>
              <a:rPr lang="en" dirty="0">
                <a:solidFill>
                  <a:schemeClr val="dk1"/>
                </a:solidFill>
              </a:rPr>
              <a:t>GES DISC)</a:t>
            </a:r>
            <a:endParaRPr dirty="0">
              <a:solidFill>
                <a:schemeClr val="dk1"/>
              </a:solidFill>
            </a:endParaRPr>
          </a:p>
          <a:p>
            <a:pPr marL="0" lvl="0" indent="0" algn="ctr" rtl="0">
              <a:spcBef>
                <a:spcPts val="0"/>
              </a:spcBef>
              <a:spcAft>
                <a:spcPts val="0"/>
              </a:spcAft>
              <a:buNone/>
            </a:pPr>
            <a:r>
              <a:rPr lang="en" baseline="30000" dirty="0">
                <a:solidFill>
                  <a:schemeClr val="dk1"/>
                </a:solidFill>
              </a:rPr>
              <a:t>2 </a:t>
            </a:r>
            <a:r>
              <a:rPr lang="en-US" dirty="0"/>
              <a:t>NASA Black Marble Science Team</a:t>
            </a:r>
            <a:r>
              <a:rPr lang="en" dirty="0">
                <a:solidFill>
                  <a:schemeClr val="dk1"/>
                </a:solidFill>
              </a:rPr>
              <a:t>, </a:t>
            </a:r>
            <a:r>
              <a:rPr lang="en" sz="1300" baseline="30000" dirty="0">
                <a:solidFill>
                  <a:schemeClr val="dk1"/>
                </a:solidFill>
              </a:rPr>
              <a:t>3 </a:t>
            </a:r>
            <a:r>
              <a:rPr lang="en" dirty="0">
                <a:solidFill>
                  <a:schemeClr val="dk1"/>
                </a:solidFill>
              </a:rPr>
              <a:t>NASA Applied Sciences</a:t>
            </a:r>
            <a:endParaRPr dirty="0">
              <a:solidFill>
                <a:schemeClr val="dk1"/>
              </a:solidFill>
            </a:endParaRPr>
          </a:p>
          <a:p>
            <a:pPr marL="0" lvl="0" indent="0" algn="ctr" rtl="0">
              <a:spcBef>
                <a:spcPts val="0"/>
              </a:spcBef>
              <a:spcAft>
                <a:spcPts val="0"/>
              </a:spcAft>
              <a:buNone/>
            </a:pPr>
            <a:endParaRPr sz="1700" dirty="0">
              <a:solidFill>
                <a:schemeClr val="dk1"/>
              </a:solidFill>
            </a:endParaRPr>
          </a:p>
          <a:p>
            <a:pPr marL="0" lvl="0" indent="0" algn="ctr" rtl="0">
              <a:spcBef>
                <a:spcPts val="0"/>
              </a:spcBef>
              <a:spcAft>
                <a:spcPts val="0"/>
              </a:spcAft>
              <a:buNone/>
            </a:pPr>
            <a:r>
              <a:rPr lang="en" sz="1200" dirty="0">
                <a:solidFill>
                  <a:schemeClr val="dk1"/>
                </a:solidFill>
              </a:rPr>
              <a:t>February 1, 2024</a:t>
            </a:r>
            <a:endParaRPr sz="1200" dirty="0">
              <a:solidFill>
                <a:schemeClr val="dk1"/>
              </a:solidFill>
            </a:endParaRPr>
          </a:p>
          <a:p>
            <a:pPr marL="0" lvl="0" indent="0" algn="ctr" rtl="0">
              <a:spcBef>
                <a:spcPts val="0"/>
              </a:spcBef>
              <a:spcAft>
                <a:spcPts val="0"/>
              </a:spcAft>
              <a:buNone/>
            </a:pPr>
            <a:r>
              <a:rPr lang="en" sz="1500" dirty="0">
                <a:solidFill>
                  <a:schemeClr val="dk1"/>
                </a:solidFill>
              </a:rPr>
              <a:t>AMS 104</a:t>
            </a:r>
            <a:r>
              <a:rPr lang="en" sz="1300" baseline="30000" dirty="0">
                <a:solidFill>
                  <a:schemeClr val="dk1"/>
                </a:solidFill>
              </a:rPr>
              <a:t>th</a:t>
            </a:r>
            <a:r>
              <a:rPr lang="en" sz="1500" dirty="0">
                <a:solidFill>
                  <a:schemeClr val="dk1"/>
                </a:solidFill>
              </a:rPr>
              <a:t> Annual Meeting </a:t>
            </a:r>
            <a:endParaRPr sz="1500" dirty="0">
              <a:solidFill>
                <a:schemeClr val="dk1"/>
              </a:solidFill>
            </a:endParaRPr>
          </a:p>
          <a:p>
            <a:pPr marL="0" lvl="0" indent="0" algn="ctr" rtl="0">
              <a:spcBef>
                <a:spcPts val="0"/>
              </a:spcBef>
              <a:spcAft>
                <a:spcPts val="0"/>
              </a:spcAft>
              <a:buNone/>
            </a:pPr>
            <a:r>
              <a:rPr lang="en" sz="1500" dirty="0">
                <a:solidFill>
                  <a:schemeClr val="dk1"/>
                </a:solidFill>
              </a:rPr>
              <a:t>Baltimore, MD</a:t>
            </a:r>
            <a:endParaRPr sz="1500" dirty="0">
              <a:solidFill>
                <a:schemeClr val="dk1"/>
              </a:solidFill>
            </a:endParaRPr>
          </a:p>
          <a:p>
            <a:pPr marL="0" lvl="0" indent="0" algn="ctr" rtl="0">
              <a:spcBef>
                <a:spcPts val="0"/>
              </a:spcBef>
              <a:spcAft>
                <a:spcPts val="0"/>
              </a:spcAft>
              <a:buClr>
                <a:schemeClr val="dk1"/>
              </a:buClr>
              <a:buSzPts val="1100"/>
              <a:buFont typeface="Arial"/>
              <a:buNone/>
            </a:pPr>
            <a:endParaRPr sz="31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726488" y="105650"/>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Correlation between Variables </a:t>
            </a:r>
            <a:endParaRPr/>
          </a:p>
        </p:txBody>
      </p:sp>
      <p:pic>
        <p:nvPicPr>
          <p:cNvPr id="253" name="Google Shape;253;p41"/>
          <p:cNvPicPr preferRelativeResize="0"/>
          <p:nvPr/>
        </p:nvPicPr>
        <p:blipFill>
          <a:blip r:embed="rId3">
            <a:alphaModFix/>
          </a:blip>
          <a:stretch>
            <a:fillRect/>
          </a:stretch>
        </p:blipFill>
        <p:spPr>
          <a:xfrm>
            <a:off x="4745225" y="836375"/>
            <a:ext cx="4006263" cy="4160350"/>
          </a:xfrm>
          <a:prstGeom prst="rect">
            <a:avLst/>
          </a:prstGeom>
          <a:noFill/>
          <a:ln>
            <a:noFill/>
          </a:ln>
        </p:spPr>
      </p:pic>
      <p:pic>
        <p:nvPicPr>
          <p:cNvPr id="254" name="Google Shape;254;p41"/>
          <p:cNvPicPr preferRelativeResize="0"/>
          <p:nvPr/>
        </p:nvPicPr>
        <p:blipFill>
          <a:blip r:embed="rId4">
            <a:alphaModFix/>
          </a:blip>
          <a:stretch>
            <a:fillRect/>
          </a:stretch>
        </p:blipFill>
        <p:spPr>
          <a:xfrm>
            <a:off x="470325" y="836375"/>
            <a:ext cx="4060941" cy="4160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726488" y="105650"/>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Correlation Heatmap</a:t>
            </a:r>
            <a:endParaRPr/>
          </a:p>
        </p:txBody>
      </p:sp>
      <p:graphicFrame>
        <p:nvGraphicFramePr>
          <p:cNvPr id="260" name="Google Shape;260;p42"/>
          <p:cNvGraphicFramePr/>
          <p:nvPr/>
        </p:nvGraphicFramePr>
        <p:xfrm>
          <a:off x="4959925" y="986538"/>
          <a:ext cx="3000000" cy="3000000"/>
        </p:xfrm>
        <a:graphic>
          <a:graphicData uri="http://schemas.openxmlformats.org/drawingml/2006/table">
            <a:tbl>
              <a:tblPr>
                <a:noFill/>
                <a:tableStyleId>{781438B9-2936-453F-B2C6-BCCBDDBF9145}</a:tableStyleId>
              </a:tblPr>
              <a:tblGrid>
                <a:gridCol w="3942000">
                  <a:extLst>
                    <a:ext uri="{9D8B030D-6E8A-4147-A177-3AD203B41FA5}">
                      <a16:colId xmlns:a16="http://schemas.microsoft.com/office/drawing/2014/main" val="20000"/>
                    </a:ext>
                  </a:extLst>
                </a:gridCol>
              </a:tblGrid>
              <a:tr h="286100">
                <a:tc>
                  <a:txBody>
                    <a:bodyPr/>
                    <a:lstStyle/>
                    <a:p>
                      <a:pPr marL="0" lvl="0" indent="0" algn="ctr" rtl="0">
                        <a:lnSpc>
                          <a:spcPct val="115000"/>
                        </a:lnSpc>
                        <a:spcBef>
                          <a:spcPts val="0"/>
                        </a:spcBef>
                        <a:spcAft>
                          <a:spcPts val="0"/>
                        </a:spcAft>
                        <a:buNone/>
                      </a:pPr>
                      <a:r>
                        <a:rPr lang="en" sz="1000" b="1"/>
                        <a:t>Variables [2020]</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18900">
                <a:tc>
                  <a:txBody>
                    <a:bodyPr/>
                    <a:lstStyle/>
                    <a:p>
                      <a:pPr marL="0" lvl="0" indent="0" algn="l" rtl="0">
                        <a:lnSpc>
                          <a:spcPct val="100000"/>
                        </a:lnSpc>
                        <a:spcBef>
                          <a:spcPts val="0"/>
                        </a:spcBef>
                        <a:spcAft>
                          <a:spcPts val="0"/>
                        </a:spcAft>
                        <a:buNone/>
                      </a:pPr>
                      <a:r>
                        <a:rPr lang="en" sz="1000">
                          <a:solidFill>
                            <a:schemeClr val="dk1"/>
                          </a:solidFill>
                        </a:rPr>
                        <a:t>Evapotranspiration (kgm-2s-1) [</a:t>
                      </a:r>
                      <a:r>
                        <a:rPr lang="en" sz="1000" b="1">
                          <a:solidFill>
                            <a:schemeClr val="dk1"/>
                          </a:solidFill>
                        </a:rPr>
                        <a:t>Evapotrans</a:t>
                      </a:r>
                      <a:r>
                        <a:rPr lang="en" sz="1000">
                          <a:solidFill>
                            <a:schemeClr val="dk1"/>
                          </a:solidFill>
                        </a:rPr>
                        <a:t>]</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87575">
                <a:tc>
                  <a:txBody>
                    <a:bodyPr/>
                    <a:lstStyle/>
                    <a:p>
                      <a:pPr marL="0" lvl="0" indent="0" algn="l" rtl="0">
                        <a:lnSpc>
                          <a:spcPct val="100000"/>
                        </a:lnSpc>
                        <a:spcBef>
                          <a:spcPts val="0"/>
                        </a:spcBef>
                        <a:spcAft>
                          <a:spcPts val="0"/>
                        </a:spcAft>
                        <a:buNone/>
                      </a:pPr>
                      <a:r>
                        <a:rPr lang="en" sz="1000">
                          <a:solidFill>
                            <a:schemeClr val="dk1"/>
                          </a:solidFill>
                        </a:rPr>
                        <a:t>Precipitation (kgm-2s-1) [</a:t>
                      </a:r>
                      <a:r>
                        <a:rPr lang="en" sz="1000" b="1">
                          <a:solidFill>
                            <a:schemeClr val="dk1"/>
                          </a:solidFill>
                        </a:rPr>
                        <a:t>Precip</a:t>
                      </a:r>
                      <a:r>
                        <a:rPr lang="en" sz="1000">
                          <a:solidFill>
                            <a:schemeClr val="dk1"/>
                          </a:solidFill>
                        </a:rPr>
                        <a:t>]  </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86100">
                <a:tc>
                  <a:txBody>
                    <a:bodyPr/>
                    <a:lstStyle/>
                    <a:p>
                      <a:pPr marL="0" lvl="0" indent="0" algn="l" rtl="0">
                        <a:lnSpc>
                          <a:spcPct val="100000"/>
                        </a:lnSpc>
                        <a:spcBef>
                          <a:spcPts val="0"/>
                        </a:spcBef>
                        <a:spcAft>
                          <a:spcPts val="0"/>
                        </a:spcAft>
                        <a:buNone/>
                      </a:pPr>
                      <a:r>
                        <a:rPr lang="en" sz="1000"/>
                        <a:t>Soil Moisture (kgm-2) [</a:t>
                      </a:r>
                      <a:r>
                        <a:rPr lang="en" sz="1000" b="1"/>
                        <a:t>Smoist</a:t>
                      </a:r>
                      <a:r>
                        <a:rPr lang="en" sz="1000"/>
                        <a:t>]</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86100">
                <a:tc>
                  <a:txBody>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Air Temperature (K) [</a:t>
                      </a:r>
                      <a:r>
                        <a:rPr lang="en" sz="1000" b="1">
                          <a:solidFill>
                            <a:schemeClr val="dk1"/>
                          </a:solidFill>
                        </a:rPr>
                        <a:t>Tempair</a:t>
                      </a:r>
                      <a:r>
                        <a:rPr lang="en" sz="1000">
                          <a:solidFill>
                            <a:schemeClr val="dk1"/>
                          </a:solidFill>
                        </a:rPr>
                        <a:t>]</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12300">
                <a:tc>
                  <a:txBody>
                    <a:bodyPr/>
                    <a:lstStyle/>
                    <a:p>
                      <a:pPr marL="0" lvl="0" indent="0" algn="l" rtl="0">
                        <a:lnSpc>
                          <a:spcPct val="100000"/>
                        </a:lnSpc>
                        <a:spcBef>
                          <a:spcPts val="0"/>
                        </a:spcBef>
                        <a:spcAft>
                          <a:spcPts val="0"/>
                        </a:spcAft>
                        <a:buNone/>
                      </a:pPr>
                      <a:r>
                        <a:rPr lang="en" sz="1000"/>
                        <a:t>Nighttime Light  (nW cm-2 sr -1) [</a:t>
                      </a:r>
                      <a:r>
                        <a:rPr lang="en" sz="1000" b="1"/>
                        <a:t>NightL</a:t>
                      </a:r>
                      <a:r>
                        <a:rPr lang="en" sz="1000"/>
                        <a:t>]</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6550">
                <a:tc>
                  <a:txBody>
                    <a:bodyPr/>
                    <a:lstStyle/>
                    <a:p>
                      <a:pPr marL="0" lvl="0" indent="0" algn="l" rtl="0">
                        <a:lnSpc>
                          <a:spcPct val="100000"/>
                        </a:lnSpc>
                        <a:spcBef>
                          <a:spcPts val="0"/>
                        </a:spcBef>
                        <a:spcAft>
                          <a:spcPts val="0"/>
                        </a:spcAft>
                        <a:buClr>
                          <a:schemeClr val="dk1"/>
                        </a:buClr>
                        <a:buSzPts val="1100"/>
                        <a:buFont typeface="Arial"/>
                        <a:buNone/>
                      </a:pPr>
                      <a:r>
                        <a:rPr lang="en" sz="1000"/>
                        <a:t>Cereal Production Area (Hectare) [</a:t>
                      </a:r>
                      <a:r>
                        <a:rPr lang="en" sz="1000" b="1"/>
                        <a:t>Food_Area</a:t>
                      </a:r>
                      <a:r>
                        <a:rPr lang="en" sz="1000"/>
                        <a:t>]</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55375">
                <a:tc>
                  <a:txBody>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Population Density [</a:t>
                      </a:r>
                      <a:r>
                        <a:rPr lang="en" sz="1000" b="1">
                          <a:solidFill>
                            <a:schemeClr val="dk1"/>
                          </a:solidFill>
                        </a:rPr>
                        <a:t>Popden</a:t>
                      </a:r>
                      <a:r>
                        <a:rPr lang="en" sz="1000">
                          <a:solidFill>
                            <a:schemeClr val="dk1"/>
                          </a:solidFill>
                        </a:rPr>
                        <a:t>]</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31700">
                <a:tc>
                  <a:txBody>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Population in Agriculture, Forestry and Fishery [</a:t>
                      </a:r>
                      <a:r>
                        <a:rPr lang="en" sz="1000" b="1">
                          <a:solidFill>
                            <a:schemeClr val="dk1"/>
                          </a:solidFill>
                        </a:rPr>
                        <a:t>Ag_For_Fish</a:t>
                      </a:r>
                      <a:r>
                        <a:rPr lang="en" sz="1000">
                          <a:solidFill>
                            <a:schemeClr val="dk1"/>
                          </a:solidFill>
                        </a:rPr>
                        <a:t>]</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pic>
        <p:nvPicPr>
          <p:cNvPr id="261" name="Google Shape;261;p42"/>
          <p:cNvPicPr preferRelativeResize="0"/>
          <p:nvPr/>
        </p:nvPicPr>
        <p:blipFill>
          <a:blip r:embed="rId3">
            <a:alphaModFix/>
          </a:blip>
          <a:stretch>
            <a:fillRect/>
          </a:stretch>
        </p:blipFill>
        <p:spPr>
          <a:xfrm>
            <a:off x="152400" y="830750"/>
            <a:ext cx="4551074" cy="3900925"/>
          </a:xfrm>
          <a:prstGeom prst="rect">
            <a:avLst/>
          </a:prstGeom>
          <a:noFill/>
          <a:ln>
            <a:noFill/>
          </a:ln>
        </p:spPr>
      </p:pic>
      <p:sp>
        <p:nvSpPr>
          <p:cNvPr id="262" name="Google Shape;262;p42"/>
          <p:cNvSpPr/>
          <p:nvPr/>
        </p:nvSpPr>
        <p:spPr>
          <a:xfrm>
            <a:off x="1725225" y="31821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3" name="Google Shape;263;p42"/>
          <p:cNvSpPr/>
          <p:nvPr/>
        </p:nvSpPr>
        <p:spPr>
          <a:xfrm>
            <a:off x="2182425" y="40965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4" name="Google Shape;264;p42"/>
          <p:cNvSpPr/>
          <p:nvPr/>
        </p:nvSpPr>
        <p:spPr>
          <a:xfrm>
            <a:off x="1725225" y="36393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5" name="Google Shape;265;p42"/>
          <p:cNvSpPr/>
          <p:nvPr/>
        </p:nvSpPr>
        <p:spPr>
          <a:xfrm>
            <a:off x="353625" y="36393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6" name="Google Shape;266;p42"/>
          <p:cNvSpPr/>
          <p:nvPr/>
        </p:nvSpPr>
        <p:spPr>
          <a:xfrm>
            <a:off x="810825" y="36393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7" name="Google Shape;267;p42"/>
          <p:cNvSpPr/>
          <p:nvPr/>
        </p:nvSpPr>
        <p:spPr>
          <a:xfrm>
            <a:off x="353625" y="22677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8" name="Google Shape;268;p42"/>
          <p:cNvSpPr/>
          <p:nvPr/>
        </p:nvSpPr>
        <p:spPr>
          <a:xfrm>
            <a:off x="810825" y="22677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9" name="Google Shape;269;p42"/>
          <p:cNvSpPr/>
          <p:nvPr/>
        </p:nvSpPr>
        <p:spPr>
          <a:xfrm>
            <a:off x="2603150" y="40965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0" name="Google Shape;270;p42"/>
          <p:cNvSpPr/>
          <p:nvPr/>
        </p:nvSpPr>
        <p:spPr>
          <a:xfrm>
            <a:off x="2182425" y="3182150"/>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1" name="Google Shape;271;p42"/>
          <p:cNvSpPr/>
          <p:nvPr/>
        </p:nvSpPr>
        <p:spPr>
          <a:xfrm>
            <a:off x="2182425" y="2301525"/>
            <a:ext cx="449400" cy="4359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726488" y="105650"/>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Summary Conclusion</a:t>
            </a:r>
            <a:endParaRPr/>
          </a:p>
        </p:txBody>
      </p:sp>
      <p:pic>
        <p:nvPicPr>
          <p:cNvPr id="277" name="Google Shape;277;p43"/>
          <p:cNvPicPr preferRelativeResize="0"/>
          <p:nvPr/>
        </p:nvPicPr>
        <p:blipFill>
          <a:blip r:embed="rId3">
            <a:alphaModFix/>
          </a:blip>
          <a:stretch>
            <a:fillRect/>
          </a:stretch>
        </p:blipFill>
        <p:spPr>
          <a:xfrm>
            <a:off x="4922150" y="754550"/>
            <a:ext cx="3655080" cy="4395875"/>
          </a:xfrm>
          <a:prstGeom prst="rect">
            <a:avLst/>
          </a:prstGeom>
          <a:noFill/>
          <a:ln>
            <a:noFill/>
          </a:ln>
        </p:spPr>
      </p:pic>
      <p:sp>
        <p:nvSpPr>
          <p:cNvPr id="278" name="Google Shape;278;p43"/>
          <p:cNvSpPr txBox="1"/>
          <p:nvPr/>
        </p:nvSpPr>
        <p:spPr>
          <a:xfrm rot="-5400000">
            <a:off x="4720250" y="1386600"/>
            <a:ext cx="505800" cy="225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solidFill>
                  <a:schemeClr val="dk1"/>
                </a:solidFill>
                <a:latin typeface="Calibri"/>
                <a:ea typeface="Calibri"/>
                <a:cs typeface="Calibri"/>
                <a:sym typeface="Calibri"/>
              </a:rPr>
              <a:t>Kg/m2s</a:t>
            </a:r>
            <a:endParaRPr sz="500">
              <a:solidFill>
                <a:schemeClr val="dk1"/>
              </a:solidFill>
              <a:latin typeface="Calibri"/>
              <a:ea typeface="Calibri"/>
              <a:cs typeface="Calibri"/>
              <a:sym typeface="Calibri"/>
            </a:endParaRPr>
          </a:p>
        </p:txBody>
      </p:sp>
      <p:sp>
        <p:nvSpPr>
          <p:cNvPr id="279" name="Google Shape;279;p43"/>
          <p:cNvSpPr txBox="1"/>
          <p:nvPr/>
        </p:nvSpPr>
        <p:spPr>
          <a:xfrm rot="-5400000">
            <a:off x="4720250" y="3413075"/>
            <a:ext cx="505800" cy="225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
                <a:solidFill>
                  <a:schemeClr val="dk1"/>
                </a:solidFill>
                <a:latin typeface="Calibri"/>
                <a:ea typeface="Calibri"/>
                <a:cs typeface="Calibri"/>
                <a:sym typeface="Calibri"/>
              </a:rPr>
              <a:t>Kg/m2</a:t>
            </a:r>
            <a:endParaRPr sz="500">
              <a:solidFill>
                <a:schemeClr val="dk1"/>
              </a:solidFill>
              <a:latin typeface="Calibri"/>
              <a:ea typeface="Calibri"/>
              <a:cs typeface="Calibri"/>
              <a:sym typeface="Calibri"/>
            </a:endParaRPr>
          </a:p>
        </p:txBody>
      </p:sp>
      <p:sp>
        <p:nvSpPr>
          <p:cNvPr id="280" name="Google Shape;280;p43"/>
          <p:cNvSpPr txBox="1">
            <a:spLocks noGrp="1"/>
          </p:cNvSpPr>
          <p:nvPr>
            <p:ph type="body" idx="1"/>
          </p:nvPr>
        </p:nvSpPr>
        <p:spPr>
          <a:xfrm>
            <a:off x="247400" y="1022500"/>
            <a:ext cx="4384200" cy="3611100"/>
          </a:xfrm>
          <a:prstGeom prst="rect">
            <a:avLst/>
          </a:prstGeom>
        </p:spPr>
        <p:txBody>
          <a:bodyPr spcFirstLastPara="1" wrap="square" lIns="68575" tIns="34275" rIns="68575" bIns="34275" anchor="t" anchorCtr="0">
            <a:noAutofit/>
          </a:bodyPr>
          <a:lstStyle/>
          <a:p>
            <a:pPr marL="457200" lvl="0" indent="-355600" algn="l" rtl="0">
              <a:lnSpc>
                <a:spcPct val="150000"/>
              </a:lnSpc>
              <a:spcBef>
                <a:spcPts val="800"/>
              </a:spcBef>
              <a:spcAft>
                <a:spcPts val="0"/>
              </a:spcAft>
              <a:buSzPts val="2000"/>
              <a:buChar char="•"/>
            </a:pPr>
            <a:r>
              <a:rPr lang="en" sz="2000"/>
              <a:t>Study impact of climate change </a:t>
            </a:r>
            <a:endParaRPr sz="2000"/>
          </a:p>
          <a:p>
            <a:pPr marL="914400" lvl="1" indent="-336550" algn="l" rtl="0">
              <a:lnSpc>
                <a:spcPct val="150000"/>
              </a:lnSpc>
              <a:spcBef>
                <a:spcPts val="0"/>
              </a:spcBef>
              <a:spcAft>
                <a:spcPts val="0"/>
              </a:spcAft>
              <a:buSzPts val="1700"/>
              <a:buChar char="•"/>
            </a:pPr>
            <a:r>
              <a:rPr lang="en" sz="1700"/>
              <a:t>Include more Earth Science Data </a:t>
            </a:r>
            <a:endParaRPr sz="1700"/>
          </a:p>
          <a:p>
            <a:pPr marL="914400" lvl="1" indent="-323850" algn="l" rtl="0">
              <a:lnSpc>
                <a:spcPct val="150000"/>
              </a:lnSpc>
              <a:spcBef>
                <a:spcPts val="0"/>
              </a:spcBef>
              <a:spcAft>
                <a:spcPts val="0"/>
              </a:spcAft>
              <a:buSzPts val="1500"/>
              <a:buChar char="•"/>
            </a:pPr>
            <a:r>
              <a:rPr lang="en" sz="1700"/>
              <a:t>Long-term data</a:t>
            </a:r>
            <a:endParaRPr/>
          </a:p>
          <a:p>
            <a:pPr marL="457200" lvl="0" indent="-342900" algn="l" rtl="0">
              <a:lnSpc>
                <a:spcPct val="150000"/>
              </a:lnSpc>
              <a:spcBef>
                <a:spcPts val="0"/>
              </a:spcBef>
              <a:spcAft>
                <a:spcPts val="0"/>
              </a:spcAft>
              <a:buSzPts val="1800"/>
              <a:buChar char="•"/>
            </a:pPr>
            <a:r>
              <a:rPr lang="en"/>
              <a:t>Driving factor behind the energy production</a:t>
            </a:r>
            <a:endParaRPr/>
          </a:p>
          <a:p>
            <a:pPr marL="457200" lvl="0" indent="-342900" algn="l" rtl="0">
              <a:lnSpc>
                <a:spcPct val="150000"/>
              </a:lnSpc>
              <a:spcBef>
                <a:spcPts val="0"/>
              </a:spcBef>
              <a:spcAft>
                <a:spcPts val="0"/>
              </a:spcAft>
              <a:buSzPts val="1800"/>
              <a:buChar char="•"/>
            </a:pPr>
            <a:r>
              <a:rPr lang="en"/>
              <a:t>Energy consumption vs production </a:t>
            </a:r>
            <a:endParaRPr/>
          </a:p>
          <a:p>
            <a:pPr marL="457200" lvl="0" indent="0" algn="l" rtl="0">
              <a:lnSpc>
                <a:spcPct val="150000"/>
              </a:lnSpc>
              <a:spcBef>
                <a:spcPts val="8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body" idx="1"/>
          </p:nvPr>
        </p:nvSpPr>
        <p:spPr>
          <a:xfrm>
            <a:off x="2113650" y="2268925"/>
            <a:ext cx="4767000" cy="9792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Questions</a:t>
            </a:r>
            <a:endParaRPr/>
          </a:p>
          <a:p>
            <a:pPr marL="0" lvl="0" indent="0" algn="ctr" rtl="0">
              <a:spcBef>
                <a:spcPts val="800"/>
              </a:spcBef>
              <a:spcAft>
                <a:spcPts val="0"/>
              </a:spcAft>
              <a:buNone/>
            </a:pPr>
            <a:r>
              <a:rPr lang="en"/>
              <a:t>binita.kc@nasa.gov </a:t>
            </a:r>
            <a:endParaRPr/>
          </a:p>
          <a:p>
            <a:pPr marL="0" lvl="0" indent="0" algn="ctr"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726488" y="105650"/>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Motivation</a:t>
            </a:r>
            <a:endParaRPr/>
          </a:p>
        </p:txBody>
      </p:sp>
      <p:sp>
        <p:nvSpPr>
          <p:cNvPr id="182" name="Google Shape;182;p33"/>
          <p:cNvSpPr txBox="1">
            <a:spLocks noGrp="1"/>
          </p:cNvSpPr>
          <p:nvPr>
            <p:ph type="body" idx="1"/>
          </p:nvPr>
        </p:nvSpPr>
        <p:spPr>
          <a:xfrm>
            <a:off x="311700" y="716375"/>
            <a:ext cx="8605800" cy="3852600"/>
          </a:xfrm>
          <a:prstGeom prst="rect">
            <a:avLst/>
          </a:prstGeom>
        </p:spPr>
        <p:txBody>
          <a:bodyPr spcFirstLastPara="1" wrap="square" lIns="68575" tIns="34275" rIns="68575" bIns="34275" anchor="t" anchorCtr="0">
            <a:noAutofit/>
          </a:bodyPr>
          <a:lstStyle/>
          <a:p>
            <a:pPr marL="457200" marR="0" lvl="0" indent="-323850" algn="l" rtl="0">
              <a:lnSpc>
                <a:spcPct val="150000"/>
              </a:lnSpc>
              <a:spcBef>
                <a:spcPts val="800"/>
              </a:spcBef>
              <a:spcAft>
                <a:spcPts val="0"/>
              </a:spcAft>
              <a:buClr>
                <a:srgbClr val="231F20"/>
              </a:buClr>
              <a:buSzPts val="1500"/>
              <a:buChar char="●"/>
            </a:pPr>
            <a:r>
              <a:rPr lang="en" sz="1500" b="1">
                <a:solidFill>
                  <a:srgbClr val="333333"/>
                </a:solidFill>
                <a:latin typeface="Arial"/>
                <a:ea typeface="Arial"/>
                <a:cs typeface="Arial"/>
                <a:sym typeface="Arial"/>
              </a:rPr>
              <a:t>W</a:t>
            </a:r>
            <a:r>
              <a:rPr lang="en" sz="1500">
                <a:solidFill>
                  <a:srgbClr val="333333"/>
                </a:solidFill>
                <a:latin typeface="Arial"/>
                <a:ea typeface="Arial"/>
                <a:cs typeface="Arial"/>
                <a:sym typeface="Arial"/>
              </a:rPr>
              <a:t>ater, </a:t>
            </a:r>
            <a:r>
              <a:rPr lang="en" sz="1500" b="1">
                <a:solidFill>
                  <a:srgbClr val="333333"/>
                </a:solidFill>
                <a:latin typeface="Arial"/>
                <a:ea typeface="Arial"/>
                <a:cs typeface="Arial"/>
                <a:sym typeface="Arial"/>
              </a:rPr>
              <a:t>E</a:t>
            </a:r>
            <a:r>
              <a:rPr lang="en" sz="1500">
                <a:solidFill>
                  <a:srgbClr val="333333"/>
                </a:solidFill>
                <a:latin typeface="Arial"/>
                <a:ea typeface="Arial"/>
                <a:cs typeface="Arial"/>
                <a:sym typeface="Arial"/>
              </a:rPr>
              <a:t>nergy and </a:t>
            </a:r>
            <a:r>
              <a:rPr lang="en" sz="1500" b="1">
                <a:solidFill>
                  <a:srgbClr val="333333"/>
                </a:solidFill>
                <a:latin typeface="Arial"/>
                <a:ea typeface="Arial"/>
                <a:cs typeface="Arial"/>
                <a:sym typeface="Arial"/>
              </a:rPr>
              <a:t>F</a:t>
            </a:r>
            <a:r>
              <a:rPr lang="en" sz="1500">
                <a:solidFill>
                  <a:srgbClr val="333333"/>
                </a:solidFill>
                <a:latin typeface="Arial"/>
                <a:ea typeface="Arial"/>
                <a:cs typeface="Arial"/>
                <a:sym typeface="Arial"/>
              </a:rPr>
              <a:t>ood (W-E-F) are interconnected and are at the heart of </a:t>
            </a:r>
            <a:r>
              <a:rPr lang="en" sz="1500" b="1">
                <a:solidFill>
                  <a:srgbClr val="333333"/>
                </a:solidFill>
                <a:latin typeface="Arial"/>
                <a:ea typeface="Arial"/>
                <a:cs typeface="Arial"/>
                <a:sym typeface="Arial"/>
              </a:rPr>
              <a:t>United Nation’s</a:t>
            </a:r>
            <a:r>
              <a:rPr lang="en" sz="1500">
                <a:solidFill>
                  <a:srgbClr val="333333"/>
                </a:solidFill>
                <a:latin typeface="Arial"/>
                <a:ea typeface="Arial"/>
                <a:cs typeface="Arial"/>
                <a:sym typeface="Arial"/>
              </a:rPr>
              <a:t>  Sustainable Development Goals (SDGs)</a:t>
            </a:r>
            <a:endParaRPr sz="1500">
              <a:solidFill>
                <a:srgbClr val="333333"/>
              </a:solidFill>
              <a:latin typeface="Arial"/>
              <a:ea typeface="Arial"/>
              <a:cs typeface="Arial"/>
              <a:sym typeface="Arial"/>
            </a:endParaRPr>
          </a:p>
          <a:p>
            <a:pPr marL="914400" lvl="1" indent="-317500" algn="l" rtl="0">
              <a:lnSpc>
                <a:spcPct val="150000"/>
              </a:lnSpc>
              <a:spcBef>
                <a:spcPts val="0"/>
              </a:spcBef>
              <a:spcAft>
                <a:spcPts val="0"/>
              </a:spcAft>
              <a:buClr>
                <a:srgbClr val="333333"/>
              </a:buClr>
              <a:buSzPts val="1400"/>
              <a:buChar char="○"/>
            </a:pPr>
            <a:r>
              <a:rPr lang="en" sz="1600">
                <a:solidFill>
                  <a:srgbClr val="231F20"/>
                </a:solidFill>
                <a:highlight>
                  <a:schemeClr val="lt1"/>
                </a:highlight>
                <a:latin typeface="Arial"/>
                <a:ea typeface="Arial"/>
                <a:cs typeface="Arial"/>
                <a:sym typeface="Arial"/>
              </a:rPr>
              <a:t>Climate change impact on Water-Food-Energy system</a:t>
            </a:r>
            <a:endParaRPr sz="1400">
              <a:solidFill>
                <a:srgbClr val="333333"/>
              </a:solidFill>
              <a:latin typeface="Arial"/>
              <a:ea typeface="Arial"/>
              <a:cs typeface="Arial"/>
              <a:sym typeface="Arial"/>
            </a:endParaRPr>
          </a:p>
          <a:p>
            <a:pPr marL="457200" lvl="0" indent="-323850" algn="l" rtl="0">
              <a:lnSpc>
                <a:spcPct val="150000"/>
              </a:lnSpc>
              <a:spcBef>
                <a:spcPts val="0"/>
              </a:spcBef>
              <a:spcAft>
                <a:spcPts val="0"/>
              </a:spcAft>
              <a:buClr>
                <a:srgbClr val="333333"/>
              </a:buClr>
              <a:buSzPts val="1500"/>
              <a:buChar char="●"/>
            </a:pPr>
            <a:r>
              <a:rPr lang="en" sz="1700">
                <a:solidFill>
                  <a:srgbClr val="333333"/>
                </a:solidFill>
                <a:latin typeface="Arial"/>
                <a:ea typeface="Arial"/>
                <a:cs typeface="Arial"/>
                <a:sym typeface="Arial"/>
              </a:rPr>
              <a:t>Increasing demand in </a:t>
            </a:r>
            <a:r>
              <a:rPr lang="en" sz="1700" b="1">
                <a:solidFill>
                  <a:srgbClr val="333333"/>
                </a:solidFill>
                <a:latin typeface="Arial"/>
                <a:ea typeface="Arial"/>
                <a:cs typeface="Arial"/>
                <a:sym typeface="Arial"/>
              </a:rPr>
              <a:t>Nepal </a:t>
            </a:r>
            <a:r>
              <a:rPr lang="en" sz="1700">
                <a:solidFill>
                  <a:srgbClr val="333333"/>
                </a:solidFill>
                <a:latin typeface="Arial"/>
                <a:ea typeface="Arial"/>
                <a:cs typeface="Arial"/>
                <a:sym typeface="Arial"/>
              </a:rPr>
              <a:t>for Water, Food and Energy</a:t>
            </a:r>
            <a:r>
              <a:rPr lang="en" sz="1500">
                <a:solidFill>
                  <a:srgbClr val="333333"/>
                </a:solidFill>
                <a:latin typeface="Arial"/>
                <a:ea typeface="Arial"/>
                <a:cs typeface="Arial"/>
                <a:sym typeface="Arial"/>
              </a:rPr>
              <a:t> </a:t>
            </a:r>
            <a:endParaRPr sz="1500">
              <a:solidFill>
                <a:srgbClr val="333333"/>
              </a:solidFill>
              <a:latin typeface="Arial"/>
              <a:ea typeface="Arial"/>
              <a:cs typeface="Arial"/>
              <a:sym typeface="Arial"/>
            </a:endParaRPr>
          </a:p>
          <a:p>
            <a:pPr marL="914400" lvl="1" indent="-317500" algn="l" rtl="0">
              <a:lnSpc>
                <a:spcPct val="150000"/>
              </a:lnSpc>
              <a:spcBef>
                <a:spcPts val="0"/>
              </a:spcBef>
              <a:spcAft>
                <a:spcPts val="0"/>
              </a:spcAft>
              <a:buClr>
                <a:srgbClr val="333333"/>
              </a:buClr>
              <a:buSzPts val="1400"/>
              <a:buChar char="○"/>
            </a:pPr>
            <a:r>
              <a:rPr lang="en" sz="1400">
                <a:solidFill>
                  <a:srgbClr val="333333"/>
                </a:solidFill>
                <a:latin typeface="Arial"/>
                <a:ea typeface="Arial"/>
                <a:cs typeface="Arial"/>
                <a:sym typeface="Arial"/>
              </a:rPr>
              <a:t>Urbanization (207.6 km</a:t>
            </a:r>
            <a:r>
              <a:rPr lang="en" sz="1400" baseline="30000">
                <a:solidFill>
                  <a:srgbClr val="333333"/>
                </a:solidFill>
                <a:latin typeface="Arial"/>
                <a:ea typeface="Arial"/>
                <a:cs typeface="Arial"/>
                <a:sym typeface="Arial"/>
              </a:rPr>
              <a:t>2  </a:t>
            </a:r>
            <a:r>
              <a:rPr lang="en" sz="1400">
                <a:solidFill>
                  <a:srgbClr val="333333"/>
                </a:solidFill>
                <a:latin typeface="Arial"/>
                <a:ea typeface="Arial"/>
                <a:cs typeface="Arial"/>
                <a:sym typeface="Arial"/>
              </a:rPr>
              <a:t>in 2022), rising population, economic growth </a:t>
            </a:r>
            <a:endParaRPr sz="1400">
              <a:solidFill>
                <a:srgbClr val="333333"/>
              </a:solidFill>
              <a:latin typeface="Arial"/>
              <a:ea typeface="Arial"/>
              <a:cs typeface="Arial"/>
              <a:sym typeface="Arial"/>
            </a:endParaRPr>
          </a:p>
          <a:p>
            <a:pPr marL="914400" lvl="1" indent="-317500" algn="l" rtl="0">
              <a:lnSpc>
                <a:spcPct val="150000"/>
              </a:lnSpc>
              <a:spcBef>
                <a:spcPts val="0"/>
              </a:spcBef>
              <a:spcAft>
                <a:spcPts val="0"/>
              </a:spcAft>
              <a:buClr>
                <a:srgbClr val="333333"/>
              </a:buClr>
              <a:buSzPts val="1400"/>
              <a:buChar char="○"/>
            </a:pPr>
            <a:r>
              <a:rPr lang="en" sz="1400">
                <a:solidFill>
                  <a:srgbClr val="333333"/>
                </a:solidFill>
                <a:latin typeface="Arial"/>
                <a:ea typeface="Arial"/>
                <a:cs typeface="Arial"/>
                <a:sym typeface="Arial"/>
              </a:rPr>
              <a:t>Agricultural country - primarily rainfed agriculture</a:t>
            </a:r>
            <a:endParaRPr sz="1600">
              <a:solidFill>
                <a:srgbClr val="333333"/>
              </a:solidFill>
              <a:latin typeface="Arial"/>
              <a:ea typeface="Arial"/>
              <a:cs typeface="Arial"/>
              <a:sym typeface="Arial"/>
            </a:endParaRPr>
          </a:p>
          <a:p>
            <a:pPr marL="914400" lvl="1" indent="-317500" algn="l" rtl="0">
              <a:lnSpc>
                <a:spcPct val="150000"/>
              </a:lnSpc>
              <a:spcBef>
                <a:spcPts val="0"/>
              </a:spcBef>
              <a:spcAft>
                <a:spcPts val="0"/>
              </a:spcAft>
              <a:buClr>
                <a:srgbClr val="333333"/>
              </a:buClr>
              <a:buSzPts val="1400"/>
              <a:buChar char="○"/>
            </a:pPr>
            <a:r>
              <a:rPr lang="en" sz="1400">
                <a:solidFill>
                  <a:srgbClr val="333333"/>
                </a:solidFill>
                <a:latin typeface="Arial"/>
                <a:ea typeface="Arial"/>
                <a:cs typeface="Arial"/>
                <a:sym typeface="Arial"/>
              </a:rPr>
              <a:t>96.2% Energy from hydropower </a:t>
            </a:r>
            <a:endParaRPr sz="1400">
              <a:solidFill>
                <a:srgbClr val="333333"/>
              </a:solidFill>
              <a:latin typeface="Arial"/>
              <a:ea typeface="Arial"/>
              <a:cs typeface="Arial"/>
              <a:sym typeface="Arial"/>
            </a:endParaRPr>
          </a:p>
          <a:p>
            <a:pPr marL="914400" lvl="1" indent="-317500" algn="l" rtl="0">
              <a:lnSpc>
                <a:spcPct val="150000"/>
              </a:lnSpc>
              <a:spcBef>
                <a:spcPts val="0"/>
              </a:spcBef>
              <a:spcAft>
                <a:spcPts val="0"/>
              </a:spcAft>
              <a:buClr>
                <a:srgbClr val="333333"/>
              </a:buClr>
              <a:buSzPts val="1400"/>
              <a:buChar char="○"/>
            </a:pPr>
            <a:r>
              <a:rPr lang="en" sz="1400">
                <a:solidFill>
                  <a:srgbClr val="333333"/>
                </a:solidFill>
                <a:latin typeface="Arial"/>
                <a:ea typeface="Arial"/>
                <a:cs typeface="Arial"/>
                <a:sym typeface="Arial"/>
              </a:rPr>
              <a:t>Nepal’s water security is among the weakest in Asia and the Pacific (ADB, </a:t>
            </a:r>
            <a:r>
              <a:rPr lang="en" sz="1400">
                <a:solidFill>
                  <a:srgbClr val="33333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2016</a:t>
            </a:r>
            <a:r>
              <a:rPr lang="en" sz="1400">
                <a:solidFill>
                  <a:srgbClr val="333333"/>
                </a:solidFill>
                <a:latin typeface="Arial"/>
                <a:ea typeface="Arial"/>
                <a:cs typeface="Arial"/>
                <a:sym typeface="Arial"/>
              </a:rPr>
              <a:t>) </a:t>
            </a:r>
            <a:endParaRPr sz="1400">
              <a:solidFill>
                <a:srgbClr val="333333"/>
              </a:solidFill>
              <a:latin typeface="Arial"/>
              <a:ea typeface="Arial"/>
              <a:cs typeface="Arial"/>
              <a:sym typeface="Arial"/>
            </a:endParaRPr>
          </a:p>
          <a:p>
            <a:pPr marL="914400" lvl="1" indent="-330200" algn="l" rtl="0">
              <a:lnSpc>
                <a:spcPct val="150000"/>
              </a:lnSpc>
              <a:spcBef>
                <a:spcPts val="0"/>
              </a:spcBef>
              <a:spcAft>
                <a:spcPts val="0"/>
              </a:spcAft>
              <a:buClr>
                <a:srgbClr val="333333"/>
              </a:buClr>
              <a:buSzPts val="1600"/>
              <a:buFont typeface="Arial"/>
              <a:buChar char="○"/>
            </a:pPr>
            <a:r>
              <a:rPr lang="en" sz="1400">
                <a:solidFill>
                  <a:srgbClr val="333333"/>
                </a:solidFill>
                <a:latin typeface="Arial"/>
                <a:ea typeface="Arial"/>
                <a:cs typeface="Arial"/>
                <a:sym typeface="Arial"/>
              </a:rPr>
              <a:t>Adverse impacts of climate change - Eg. extreme and frequent flooding, landslide. </a:t>
            </a:r>
            <a:endParaRPr sz="1400">
              <a:solidFill>
                <a:srgbClr val="333333"/>
              </a:solidFill>
              <a:latin typeface="Arial"/>
              <a:ea typeface="Arial"/>
              <a:cs typeface="Arial"/>
              <a:sym typeface="Arial"/>
            </a:endParaRPr>
          </a:p>
          <a:p>
            <a:pPr marL="0" lvl="0" indent="0" algn="l" rtl="0">
              <a:lnSpc>
                <a:spcPct val="150000"/>
              </a:lnSpc>
              <a:spcBef>
                <a:spcPts val="800"/>
              </a:spcBef>
              <a:spcAft>
                <a:spcPts val="0"/>
              </a:spcAft>
              <a:buNone/>
            </a:pPr>
            <a:endParaRPr>
              <a:solidFill>
                <a:srgbClr val="231F20"/>
              </a:solidFill>
              <a:highlight>
                <a:schemeClr val="lt1"/>
              </a:highlight>
              <a:latin typeface="Arial"/>
              <a:ea typeface="Arial"/>
              <a:cs typeface="Arial"/>
              <a:sym typeface="Arial"/>
            </a:endParaRPr>
          </a:p>
          <a:p>
            <a:pPr marL="0" lvl="0" indent="0" algn="l" rtl="0">
              <a:lnSpc>
                <a:spcPct val="150000"/>
              </a:lnSpc>
              <a:spcBef>
                <a:spcPts val="800"/>
              </a:spcBef>
              <a:spcAft>
                <a:spcPts val="0"/>
              </a:spcAft>
              <a:buNone/>
            </a:pPr>
            <a:endParaRPr>
              <a:solidFill>
                <a:srgbClr val="333333"/>
              </a:solidFill>
              <a:latin typeface="Arial"/>
              <a:ea typeface="Arial"/>
              <a:cs typeface="Arial"/>
              <a:sym typeface="Arial"/>
            </a:endParaRPr>
          </a:p>
          <a:p>
            <a:pPr marL="457200" marR="0" lvl="0" indent="0" algn="l" rtl="0">
              <a:lnSpc>
                <a:spcPct val="150000"/>
              </a:lnSpc>
              <a:spcBef>
                <a:spcPts val="800"/>
              </a:spcBef>
              <a:spcAft>
                <a:spcPts val="0"/>
              </a:spcAft>
              <a:buNone/>
            </a:pPr>
            <a:endParaRPr sz="1500">
              <a:solidFill>
                <a:srgbClr val="333333"/>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726488" y="105650"/>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Study Area and Challenges on W-E-F Nexus Study</a:t>
            </a:r>
            <a:endParaRPr/>
          </a:p>
        </p:txBody>
      </p:sp>
      <p:sp>
        <p:nvSpPr>
          <p:cNvPr id="188" name="Google Shape;188;p34"/>
          <p:cNvSpPr txBox="1">
            <a:spLocks noGrp="1"/>
          </p:cNvSpPr>
          <p:nvPr>
            <p:ph type="body" idx="1"/>
          </p:nvPr>
        </p:nvSpPr>
        <p:spPr>
          <a:xfrm>
            <a:off x="311700" y="787500"/>
            <a:ext cx="4152000" cy="3655800"/>
          </a:xfrm>
          <a:prstGeom prst="rect">
            <a:avLst/>
          </a:prstGeom>
        </p:spPr>
        <p:txBody>
          <a:bodyPr spcFirstLastPara="1" wrap="square" lIns="68575" tIns="34275" rIns="68575" bIns="34275" anchor="t" anchorCtr="0">
            <a:noAutofit/>
          </a:bodyPr>
          <a:lstStyle/>
          <a:p>
            <a:pPr marL="457200" lvl="0" indent="-336550" algn="l" rtl="0">
              <a:lnSpc>
                <a:spcPct val="150000"/>
              </a:lnSpc>
              <a:spcBef>
                <a:spcPts val="0"/>
              </a:spcBef>
              <a:spcAft>
                <a:spcPts val="0"/>
              </a:spcAft>
              <a:buSzPts val="1700"/>
              <a:buChar char="•"/>
            </a:pPr>
            <a:r>
              <a:rPr lang="en" sz="1700">
                <a:latin typeface="Arial"/>
                <a:ea typeface="Arial"/>
                <a:cs typeface="Arial"/>
                <a:sym typeface="Arial"/>
              </a:rPr>
              <a:t>Sparse data coverage</a:t>
            </a:r>
            <a:endParaRPr sz="1700">
              <a:latin typeface="Arial"/>
              <a:ea typeface="Arial"/>
              <a:cs typeface="Arial"/>
              <a:sym typeface="Arial"/>
            </a:endParaRPr>
          </a:p>
          <a:p>
            <a:pPr marL="914400" lvl="1" indent="-336550" algn="l" rtl="0">
              <a:lnSpc>
                <a:spcPct val="150000"/>
              </a:lnSpc>
              <a:spcBef>
                <a:spcPts val="0"/>
              </a:spcBef>
              <a:spcAft>
                <a:spcPts val="0"/>
              </a:spcAft>
              <a:buSzPts val="1700"/>
              <a:buChar char="•"/>
            </a:pPr>
            <a:r>
              <a:rPr lang="en" sz="1100">
                <a:latin typeface="Arial"/>
                <a:ea typeface="Arial"/>
                <a:cs typeface="Arial"/>
                <a:sym typeface="Arial"/>
              </a:rPr>
              <a:t>Ground-based datasets are either sparse, extremely challenging to obtain, or unavailable.</a:t>
            </a:r>
            <a:endParaRPr sz="1700">
              <a:latin typeface="Arial"/>
              <a:ea typeface="Arial"/>
              <a:cs typeface="Arial"/>
              <a:sym typeface="Arial"/>
            </a:endParaRPr>
          </a:p>
          <a:p>
            <a:pPr marL="457200" lvl="0" indent="-336550" algn="l" rtl="0">
              <a:lnSpc>
                <a:spcPct val="150000"/>
              </a:lnSpc>
              <a:spcBef>
                <a:spcPts val="0"/>
              </a:spcBef>
              <a:spcAft>
                <a:spcPts val="0"/>
              </a:spcAft>
              <a:buSzPts val="1700"/>
              <a:buChar char="•"/>
            </a:pPr>
            <a:r>
              <a:rPr lang="en" sz="1700">
                <a:latin typeface="Arial"/>
                <a:ea typeface="Arial"/>
                <a:cs typeface="Arial"/>
                <a:sym typeface="Arial"/>
              </a:rPr>
              <a:t>Limited long-term observations for climate impact studies</a:t>
            </a:r>
            <a:endParaRPr sz="1700">
              <a:latin typeface="Arial"/>
              <a:ea typeface="Arial"/>
              <a:cs typeface="Arial"/>
              <a:sym typeface="Arial"/>
            </a:endParaRPr>
          </a:p>
          <a:p>
            <a:pPr marL="914400" lvl="1" indent="-336550" algn="l" rtl="0">
              <a:lnSpc>
                <a:spcPct val="150000"/>
              </a:lnSpc>
              <a:spcBef>
                <a:spcPts val="0"/>
              </a:spcBef>
              <a:spcAft>
                <a:spcPts val="0"/>
              </a:spcAft>
              <a:buSzPts val="1700"/>
              <a:buChar char="•"/>
            </a:pPr>
            <a:r>
              <a:rPr lang="en" sz="1100">
                <a:latin typeface="Arial"/>
                <a:ea typeface="Arial"/>
                <a:cs typeface="Arial"/>
                <a:sym typeface="Arial"/>
              </a:rPr>
              <a:t>Gaps in datasets and lack of long-term observations</a:t>
            </a:r>
            <a:endParaRPr sz="1100">
              <a:latin typeface="Arial"/>
              <a:ea typeface="Arial"/>
              <a:cs typeface="Arial"/>
              <a:sym typeface="Arial"/>
            </a:endParaRPr>
          </a:p>
          <a:p>
            <a:pPr marL="457200" lvl="0" indent="-336550" algn="l" rtl="0">
              <a:lnSpc>
                <a:spcPct val="150000"/>
              </a:lnSpc>
              <a:spcBef>
                <a:spcPts val="0"/>
              </a:spcBef>
              <a:spcAft>
                <a:spcPts val="0"/>
              </a:spcAft>
              <a:buSzPts val="1700"/>
              <a:buFont typeface="Arial"/>
              <a:buChar char="•"/>
            </a:pPr>
            <a:r>
              <a:rPr lang="en" sz="1700">
                <a:latin typeface="Arial"/>
                <a:ea typeface="Arial"/>
                <a:cs typeface="Arial"/>
                <a:sym typeface="Arial"/>
              </a:rPr>
              <a:t>Lack of Reproducible science</a:t>
            </a:r>
            <a:endParaRPr sz="1700">
              <a:latin typeface="Arial"/>
              <a:ea typeface="Arial"/>
              <a:cs typeface="Arial"/>
              <a:sym typeface="Arial"/>
            </a:endParaRPr>
          </a:p>
          <a:p>
            <a:pPr marL="914400" lvl="1" indent="-336550" algn="l" rtl="0">
              <a:lnSpc>
                <a:spcPct val="150000"/>
              </a:lnSpc>
              <a:spcBef>
                <a:spcPts val="0"/>
              </a:spcBef>
              <a:spcAft>
                <a:spcPts val="0"/>
              </a:spcAft>
              <a:buSzPts val="1700"/>
              <a:buFont typeface="Arial"/>
              <a:buChar char="•"/>
            </a:pPr>
            <a:r>
              <a:rPr lang="en" sz="1100">
                <a:latin typeface="Arial"/>
                <a:ea typeface="Arial"/>
                <a:cs typeface="Arial"/>
                <a:sym typeface="Arial"/>
              </a:rPr>
              <a:t>Lack of access to data, data quality barrier</a:t>
            </a:r>
            <a:endParaRPr sz="17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2400"/>
          </a:p>
        </p:txBody>
      </p:sp>
      <p:pic>
        <p:nvPicPr>
          <p:cNvPr id="189" name="Google Shape;189;p34"/>
          <p:cNvPicPr preferRelativeResize="0"/>
          <p:nvPr/>
        </p:nvPicPr>
        <p:blipFill>
          <a:blip r:embed="rId3">
            <a:alphaModFix/>
          </a:blip>
          <a:stretch>
            <a:fillRect/>
          </a:stretch>
        </p:blipFill>
        <p:spPr>
          <a:xfrm>
            <a:off x="4207200" y="916850"/>
            <a:ext cx="4866075" cy="3127550"/>
          </a:xfrm>
          <a:prstGeom prst="rect">
            <a:avLst/>
          </a:prstGeom>
          <a:noFill/>
          <a:ln>
            <a:noFill/>
          </a:ln>
        </p:spPr>
      </p:pic>
      <p:sp>
        <p:nvSpPr>
          <p:cNvPr id="190" name="Google Shape;190;p34"/>
          <p:cNvSpPr txBox="1"/>
          <p:nvPr/>
        </p:nvSpPr>
        <p:spPr>
          <a:xfrm>
            <a:off x="7257150" y="1547975"/>
            <a:ext cx="990000" cy="3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China</a:t>
            </a:r>
            <a:endParaRPr sz="1800">
              <a:solidFill>
                <a:schemeClr val="dk1"/>
              </a:solidFill>
              <a:latin typeface="Calibri"/>
              <a:ea typeface="Calibri"/>
              <a:cs typeface="Calibri"/>
              <a:sym typeface="Calibri"/>
            </a:endParaRPr>
          </a:p>
        </p:txBody>
      </p:sp>
      <p:sp>
        <p:nvSpPr>
          <p:cNvPr id="191" name="Google Shape;191;p34"/>
          <p:cNvSpPr txBox="1"/>
          <p:nvPr/>
        </p:nvSpPr>
        <p:spPr>
          <a:xfrm>
            <a:off x="5494200" y="3292925"/>
            <a:ext cx="990000" cy="3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India</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726500" y="105650"/>
            <a:ext cx="82887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t>Data and Metrics</a:t>
            </a:r>
            <a:endParaRPr/>
          </a:p>
        </p:txBody>
      </p:sp>
      <p:graphicFrame>
        <p:nvGraphicFramePr>
          <p:cNvPr id="197" name="Google Shape;197;p35"/>
          <p:cNvGraphicFramePr/>
          <p:nvPr/>
        </p:nvGraphicFramePr>
        <p:xfrm>
          <a:off x="70363" y="797575"/>
          <a:ext cx="3000000" cy="3000000"/>
        </p:xfrm>
        <a:graphic>
          <a:graphicData uri="http://schemas.openxmlformats.org/drawingml/2006/table">
            <a:tbl>
              <a:tblPr>
                <a:noFill/>
                <a:tableStyleId>{781438B9-2936-453F-B2C6-BCCBDDBF9145}</a:tableStyleId>
              </a:tblPr>
              <a:tblGrid>
                <a:gridCol w="990450">
                  <a:extLst>
                    <a:ext uri="{9D8B030D-6E8A-4147-A177-3AD203B41FA5}">
                      <a16:colId xmlns:a16="http://schemas.microsoft.com/office/drawing/2014/main" val="20000"/>
                    </a:ext>
                  </a:extLst>
                </a:gridCol>
                <a:gridCol w="1182325">
                  <a:extLst>
                    <a:ext uri="{9D8B030D-6E8A-4147-A177-3AD203B41FA5}">
                      <a16:colId xmlns:a16="http://schemas.microsoft.com/office/drawing/2014/main" val="20001"/>
                    </a:ext>
                  </a:extLst>
                </a:gridCol>
                <a:gridCol w="1182325">
                  <a:extLst>
                    <a:ext uri="{9D8B030D-6E8A-4147-A177-3AD203B41FA5}">
                      <a16:colId xmlns:a16="http://schemas.microsoft.com/office/drawing/2014/main" val="20002"/>
                    </a:ext>
                  </a:extLst>
                </a:gridCol>
                <a:gridCol w="1050250">
                  <a:extLst>
                    <a:ext uri="{9D8B030D-6E8A-4147-A177-3AD203B41FA5}">
                      <a16:colId xmlns:a16="http://schemas.microsoft.com/office/drawing/2014/main" val="20003"/>
                    </a:ext>
                  </a:extLst>
                </a:gridCol>
                <a:gridCol w="990450">
                  <a:extLst>
                    <a:ext uri="{9D8B030D-6E8A-4147-A177-3AD203B41FA5}">
                      <a16:colId xmlns:a16="http://schemas.microsoft.com/office/drawing/2014/main" val="20004"/>
                    </a:ext>
                  </a:extLst>
                </a:gridCol>
                <a:gridCol w="687450">
                  <a:extLst>
                    <a:ext uri="{9D8B030D-6E8A-4147-A177-3AD203B41FA5}">
                      <a16:colId xmlns:a16="http://schemas.microsoft.com/office/drawing/2014/main" val="20005"/>
                    </a:ext>
                  </a:extLst>
                </a:gridCol>
                <a:gridCol w="593700">
                  <a:extLst>
                    <a:ext uri="{9D8B030D-6E8A-4147-A177-3AD203B41FA5}">
                      <a16:colId xmlns:a16="http://schemas.microsoft.com/office/drawing/2014/main" val="20006"/>
                    </a:ext>
                  </a:extLst>
                </a:gridCol>
                <a:gridCol w="2267900">
                  <a:extLst>
                    <a:ext uri="{9D8B030D-6E8A-4147-A177-3AD203B41FA5}">
                      <a16:colId xmlns:a16="http://schemas.microsoft.com/office/drawing/2014/main" val="20007"/>
                    </a:ext>
                  </a:extLst>
                </a:gridCol>
              </a:tblGrid>
              <a:tr h="262600">
                <a:tc>
                  <a:txBody>
                    <a:bodyPr/>
                    <a:lstStyle/>
                    <a:p>
                      <a:pPr marL="0" lvl="0" indent="0" algn="ctr" rtl="0">
                        <a:lnSpc>
                          <a:spcPct val="100000"/>
                        </a:lnSpc>
                        <a:spcBef>
                          <a:spcPts val="0"/>
                        </a:spcBef>
                        <a:spcAft>
                          <a:spcPts val="0"/>
                        </a:spcAft>
                        <a:buNone/>
                      </a:pPr>
                      <a:r>
                        <a:rPr lang="en" sz="800" b="1"/>
                        <a:t>Theme</a:t>
                      </a:r>
                      <a:endParaRPr sz="800" b="1"/>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b="1"/>
                        <a:t>Variables</a:t>
                      </a:r>
                      <a:endParaRPr sz="800" b="1"/>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b="1"/>
                        <a:t>Collection Name</a:t>
                      </a:r>
                      <a:endParaRPr sz="800" b="1"/>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b="1"/>
                        <a:t>Temporal span</a:t>
                      </a:r>
                      <a:endParaRPr sz="800" b="1"/>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b="1"/>
                        <a:t>Spatial Resolution</a:t>
                      </a:r>
                      <a:endParaRPr sz="800" b="1"/>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b="1"/>
                        <a:t>Frequency</a:t>
                      </a:r>
                      <a:endParaRPr sz="800" b="1"/>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b="1"/>
                        <a:t>Format</a:t>
                      </a:r>
                      <a:endParaRPr sz="800" b="1"/>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800" b="1"/>
                        <a:t>Source</a:t>
                      </a:r>
                      <a:endParaRPr sz="800" b="1"/>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0500">
                <a:tc>
                  <a:txBody>
                    <a:bodyPr/>
                    <a:lstStyle/>
                    <a:p>
                      <a:pPr marL="0" lvl="0" indent="0" algn="ctr" rtl="0">
                        <a:spcBef>
                          <a:spcPts val="0"/>
                        </a:spcBef>
                        <a:spcAft>
                          <a:spcPts val="0"/>
                        </a:spcAft>
                        <a:buClr>
                          <a:schemeClr val="dk1"/>
                        </a:buClr>
                        <a:buSzPts val="1100"/>
                        <a:buFont typeface="Arial"/>
                        <a:buNone/>
                      </a:pPr>
                      <a:r>
                        <a:rPr lang="en" sz="800">
                          <a:solidFill>
                            <a:schemeClr val="dk1"/>
                          </a:solidFill>
                        </a:rPr>
                        <a:t>Temperature</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rPr>
                        <a:t>Tair_f_inst</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rowSpan="4">
                  <a:txBody>
                    <a:bodyPr/>
                    <a:lstStyle/>
                    <a:p>
                      <a:pPr marL="0" lvl="0" indent="0" algn="ctr" rtl="0">
                        <a:spcBef>
                          <a:spcPts val="0"/>
                        </a:spcBef>
                        <a:spcAft>
                          <a:spcPts val="0"/>
                        </a:spcAft>
                        <a:buNone/>
                      </a:pPr>
                      <a:r>
                        <a:rPr lang="en" sz="800"/>
                        <a:t>GLDAS_NOAH025_M</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rowSpan="4">
                  <a:txBody>
                    <a:bodyPr/>
                    <a:lstStyle/>
                    <a:p>
                      <a:pPr marL="0" lvl="0" indent="0" algn="ctr" rtl="0">
                        <a:spcBef>
                          <a:spcPts val="0"/>
                        </a:spcBef>
                        <a:spcAft>
                          <a:spcPts val="0"/>
                        </a:spcAft>
                        <a:buNone/>
                      </a:pPr>
                      <a:r>
                        <a:rPr lang="en" sz="800">
                          <a:solidFill>
                            <a:srgbClr val="172B4D"/>
                          </a:solidFill>
                        </a:rPr>
                        <a:t>2000-01-01 to-date</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rowSpan="4">
                  <a:txBody>
                    <a:bodyPr/>
                    <a:lstStyle/>
                    <a:p>
                      <a:pPr marL="0" lvl="0" indent="0" algn="ctr" rtl="0">
                        <a:spcBef>
                          <a:spcPts val="0"/>
                        </a:spcBef>
                        <a:spcAft>
                          <a:spcPts val="0"/>
                        </a:spcAft>
                        <a:buNone/>
                      </a:pPr>
                      <a:r>
                        <a:rPr lang="en" sz="800">
                          <a:solidFill>
                            <a:schemeClr val="dk1"/>
                          </a:solidFill>
                        </a:rPr>
                        <a:t>0.25 degree</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rowSpan="4">
                  <a:txBody>
                    <a:bodyPr/>
                    <a:lstStyle/>
                    <a:p>
                      <a:pPr marL="0" lvl="0" indent="0" algn="ctr" rtl="0">
                        <a:spcBef>
                          <a:spcPts val="0"/>
                        </a:spcBef>
                        <a:spcAft>
                          <a:spcPts val="0"/>
                        </a:spcAft>
                        <a:buNone/>
                      </a:pPr>
                      <a:r>
                        <a:rPr lang="en" sz="800">
                          <a:solidFill>
                            <a:schemeClr val="dk1"/>
                          </a:solidFill>
                        </a:rPr>
                        <a:t>Monthly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rowSpan="4">
                  <a:txBody>
                    <a:bodyPr/>
                    <a:lstStyle/>
                    <a:p>
                      <a:pPr marL="0" lvl="0" indent="0" algn="ctr" rtl="0">
                        <a:spcBef>
                          <a:spcPts val="0"/>
                        </a:spcBef>
                        <a:spcAft>
                          <a:spcPts val="0"/>
                        </a:spcAft>
                        <a:buNone/>
                      </a:pPr>
                      <a:r>
                        <a:rPr lang="en" sz="800">
                          <a:solidFill>
                            <a:schemeClr val="dk1"/>
                          </a:solidFill>
                        </a:rPr>
                        <a:t>NetCDF4</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rowSpan="4">
                  <a:txBody>
                    <a:bodyPr/>
                    <a:lstStyle/>
                    <a:p>
                      <a:pPr marL="0" lvl="0" indent="0" algn="ctr" rtl="0">
                        <a:spcBef>
                          <a:spcPts val="0"/>
                        </a:spcBef>
                        <a:spcAft>
                          <a:spcPts val="0"/>
                        </a:spcAft>
                        <a:buNone/>
                      </a:pPr>
                      <a:r>
                        <a:rPr lang="en" sz="800" u="sng">
                          <a:solidFill>
                            <a:schemeClr val="hlink"/>
                          </a:solidFill>
                          <a:hlinkClick r:id="rId3"/>
                        </a:rPr>
                        <a:t>NASA GES DISC</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1"/>
                  </a:ext>
                </a:extLst>
              </a:tr>
              <a:tr h="222400">
                <a:tc rowSpan="3">
                  <a:txBody>
                    <a:bodyPr/>
                    <a:lstStyle/>
                    <a:p>
                      <a:pPr marL="0" lvl="0" indent="0" algn="ctr" rtl="0">
                        <a:spcBef>
                          <a:spcPts val="0"/>
                        </a:spcBef>
                        <a:spcAft>
                          <a:spcPts val="0"/>
                        </a:spcAft>
                        <a:buNone/>
                      </a:pPr>
                      <a:r>
                        <a:rPr lang="en" sz="800">
                          <a:solidFill>
                            <a:schemeClr val="dk1"/>
                          </a:solidFill>
                        </a:rPr>
                        <a:t>Water Availability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rPr>
                        <a:t>Rainf_f_tavg</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90650">
                <a:tc vMerge="1">
                  <a:txBody>
                    <a:bodyPr/>
                    <a:lstStyle/>
                    <a:p>
                      <a:endParaRPr lang="en-US"/>
                    </a:p>
                  </a:txBody>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rPr>
                        <a:t>Evap_tavg</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35100">
                <a:tc vMerge="1">
                  <a:txBody>
                    <a:bodyPr/>
                    <a:lstStyle/>
                    <a:p>
                      <a:endParaRPr lang="en-US"/>
                    </a:p>
                  </a:txBody>
                  <a:tcPr/>
                </a:tc>
                <a:tc>
                  <a:txBody>
                    <a:bodyPr/>
                    <a:lstStyle/>
                    <a:p>
                      <a:pPr marL="0" lvl="0" indent="0" algn="ctr" rtl="0">
                        <a:spcBef>
                          <a:spcPts val="0"/>
                        </a:spcBef>
                        <a:spcAft>
                          <a:spcPts val="0"/>
                        </a:spcAft>
                        <a:buClr>
                          <a:schemeClr val="dk1"/>
                        </a:buClr>
                        <a:buSzPts val="1100"/>
                        <a:buFont typeface="Arial"/>
                        <a:buNone/>
                      </a:pPr>
                      <a:r>
                        <a:rPr lang="en" sz="800">
                          <a:solidFill>
                            <a:schemeClr val="dk1"/>
                          </a:solidFill>
                        </a:rPr>
                        <a:t>SoilMoi0_10cm_inst</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9FC5E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343050">
                <a:tc>
                  <a:txBody>
                    <a:bodyPr/>
                    <a:lstStyle/>
                    <a:p>
                      <a:pPr marL="0" lvl="0" indent="0" algn="ctr" rtl="0">
                        <a:lnSpc>
                          <a:spcPct val="100000"/>
                        </a:lnSpc>
                        <a:spcBef>
                          <a:spcPts val="0"/>
                        </a:spcBef>
                        <a:spcAft>
                          <a:spcPts val="0"/>
                        </a:spcAft>
                        <a:buNone/>
                      </a:pPr>
                      <a:r>
                        <a:rPr lang="en" sz="800"/>
                        <a:t>Energy Consumption</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5A6BD"/>
                    </a:solidFill>
                  </a:tcPr>
                </a:tc>
                <a:tc>
                  <a:txBody>
                    <a:bodyPr/>
                    <a:lstStyle/>
                    <a:p>
                      <a:pPr marL="0" lvl="0" indent="0" algn="ctr" rtl="0">
                        <a:lnSpc>
                          <a:spcPct val="100000"/>
                        </a:lnSpc>
                        <a:spcBef>
                          <a:spcPts val="0"/>
                        </a:spcBef>
                        <a:spcAft>
                          <a:spcPts val="0"/>
                        </a:spcAft>
                        <a:buNone/>
                      </a:pPr>
                      <a:r>
                        <a:rPr lang="en" sz="800"/>
                        <a:t>Annual Composite NTL</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5A6BD"/>
                    </a:solidFill>
                  </a:tcPr>
                </a:tc>
                <a:tc>
                  <a:txBody>
                    <a:bodyPr/>
                    <a:lstStyle/>
                    <a:p>
                      <a:pPr marL="0" lvl="0" indent="0" algn="ctr" rtl="0">
                        <a:lnSpc>
                          <a:spcPct val="100000"/>
                        </a:lnSpc>
                        <a:spcBef>
                          <a:spcPts val="0"/>
                        </a:spcBef>
                        <a:spcAft>
                          <a:spcPts val="0"/>
                        </a:spcAft>
                        <a:buNone/>
                      </a:pPr>
                      <a:r>
                        <a:rPr lang="en" sz="800"/>
                        <a:t>VNP46A4</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5A6BD"/>
                    </a:solidFill>
                  </a:tcPr>
                </a:tc>
                <a:tc>
                  <a:txBody>
                    <a:bodyPr/>
                    <a:lstStyle/>
                    <a:p>
                      <a:pPr marL="0" lvl="0" indent="0" algn="ctr" rtl="0">
                        <a:lnSpc>
                          <a:spcPct val="100000"/>
                        </a:lnSpc>
                        <a:spcBef>
                          <a:spcPts val="0"/>
                        </a:spcBef>
                        <a:spcAft>
                          <a:spcPts val="0"/>
                        </a:spcAft>
                        <a:buNone/>
                      </a:pPr>
                      <a:r>
                        <a:rPr lang="en" sz="800"/>
                        <a:t>2012-01-01 to date</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5A6BD"/>
                    </a:solidFill>
                  </a:tcPr>
                </a:tc>
                <a:tc>
                  <a:txBody>
                    <a:bodyPr/>
                    <a:lstStyle/>
                    <a:p>
                      <a:pPr marL="0" lvl="0" indent="0" algn="ctr" rtl="0">
                        <a:lnSpc>
                          <a:spcPct val="100000"/>
                        </a:lnSpc>
                        <a:spcBef>
                          <a:spcPts val="0"/>
                        </a:spcBef>
                        <a:spcAft>
                          <a:spcPts val="0"/>
                        </a:spcAft>
                        <a:buNone/>
                      </a:pPr>
                      <a:r>
                        <a:rPr lang="en" sz="800"/>
                        <a:t>15 arcsec (~500 m)</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5A6BD"/>
                    </a:solidFill>
                  </a:tcPr>
                </a:tc>
                <a:tc>
                  <a:txBody>
                    <a:bodyPr/>
                    <a:lstStyle/>
                    <a:p>
                      <a:pPr marL="0" lvl="0" indent="0" algn="ctr" rtl="0">
                        <a:lnSpc>
                          <a:spcPct val="100000"/>
                        </a:lnSpc>
                        <a:spcBef>
                          <a:spcPts val="0"/>
                        </a:spcBef>
                        <a:spcAft>
                          <a:spcPts val="0"/>
                        </a:spcAft>
                        <a:buNone/>
                      </a:pPr>
                      <a:r>
                        <a:rPr lang="en" sz="800"/>
                        <a:t>Yearly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5A6BD"/>
                    </a:solidFill>
                  </a:tcPr>
                </a:tc>
                <a:tc>
                  <a:txBody>
                    <a:bodyPr/>
                    <a:lstStyle/>
                    <a:p>
                      <a:pPr marL="0" lvl="0" indent="0" algn="ctr" rtl="0">
                        <a:lnSpc>
                          <a:spcPct val="100000"/>
                        </a:lnSpc>
                        <a:spcBef>
                          <a:spcPts val="0"/>
                        </a:spcBef>
                        <a:spcAft>
                          <a:spcPts val="0"/>
                        </a:spcAft>
                        <a:buNone/>
                      </a:pPr>
                      <a:r>
                        <a:rPr lang="en" sz="800"/>
                        <a:t>HDF5</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5A6BD"/>
                    </a:solidFill>
                  </a:tcPr>
                </a:tc>
                <a:tc>
                  <a:txBody>
                    <a:bodyPr/>
                    <a:lstStyle/>
                    <a:p>
                      <a:pPr marL="0" lvl="0" indent="0" algn="ctr" rtl="0">
                        <a:lnSpc>
                          <a:spcPct val="100000"/>
                        </a:lnSpc>
                        <a:spcBef>
                          <a:spcPts val="0"/>
                        </a:spcBef>
                        <a:spcAft>
                          <a:spcPts val="0"/>
                        </a:spcAft>
                        <a:buNone/>
                      </a:pPr>
                      <a:r>
                        <a:rPr lang="en" sz="800" u="sng">
                          <a:solidFill>
                            <a:schemeClr val="hlink"/>
                          </a:solidFill>
                          <a:hlinkClick r:id="rId4"/>
                        </a:rPr>
                        <a:t>NASA LAADS</a:t>
                      </a:r>
                      <a:endParaRPr sz="800" u="sng">
                        <a:solidFill>
                          <a:schemeClr val="hlink"/>
                        </a:solidFill>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5A6BD"/>
                    </a:solidFill>
                  </a:tcPr>
                </a:tc>
                <a:extLst>
                  <a:ext uri="{0D108BD9-81ED-4DB2-BD59-A6C34878D82A}">
                    <a16:rowId xmlns:a16="http://schemas.microsoft.com/office/drawing/2014/main" val="10005"/>
                  </a:ext>
                </a:extLst>
              </a:tr>
              <a:tr h="237200">
                <a:tc rowSpan="3">
                  <a:txBody>
                    <a:bodyPr/>
                    <a:lstStyle/>
                    <a:p>
                      <a:pPr marL="0" lvl="0" indent="0" algn="ctr" rtl="0">
                        <a:lnSpc>
                          <a:spcPct val="100000"/>
                        </a:lnSpc>
                        <a:spcBef>
                          <a:spcPts val="0"/>
                        </a:spcBef>
                        <a:spcAft>
                          <a:spcPts val="0"/>
                        </a:spcAft>
                        <a:buNone/>
                      </a:pPr>
                      <a:r>
                        <a:rPr lang="en" sz="800"/>
                        <a:t>Demographics</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Population density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2020</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District</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Yearly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GeoTIFF</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spcBef>
                          <a:spcPts val="0"/>
                        </a:spcBef>
                        <a:spcAft>
                          <a:spcPts val="0"/>
                        </a:spcAft>
                        <a:buNone/>
                      </a:pPr>
                      <a:r>
                        <a:rPr lang="en" sz="800" u="sng">
                          <a:solidFill>
                            <a:schemeClr val="hlink"/>
                          </a:solidFill>
                        </a:rPr>
                        <a:t>NASA </a:t>
                      </a:r>
                      <a:r>
                        <a:rPr lang="en" sz="800" u="sng">
                          <a:solidFill>
                            <a:schemeClr val="hlink"/>
                          </a:solidFill>
                          <a:hlinkClick r:id="rId5"/>
                        </a:rPr>
                        <a:t>SEDAC</a:t>
                      </a:r>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extLst>
                  <a:ext uri="{0D108BD9-81ED-4DB2-BD59-A6C34878D82A}">
                    <a16:rowId xmlns:a16="http://schemas.microsoft.com/office/drawing/2014/main" val="10006"/>
                  </a:ext>
                </a:extLst>
              </a:tr>
              <a:tr h="194825">
                <a:tc vMerge="1">
                  <a:txBody>
                    <a:bodyPr/>
                    <a:lstStyle/>
                    <a:p>
                      <a:endParaRPr lang="en-US"/>
                    </a:p>
                  </a:txBody>
                  <a:tcPr/>
                </a:tc>
                <a:tc>
                  <a:txBody>
                    <a:bodyPr/>
                    <a:lstStyle/>
                    <a:p>
                      <a:pPr marL="0" lvl="0" indent="0" algn="ctr" rtl="0">
                        <a:lnSpc>
                          <a:spcPct val="100000"/>
                        </a:lnSpc>
                        <a:spcBef>
                          <a:spcPts val="0"/>
                        </a:spcBef>
                        <a:spcAft>
                          <a:spcPts val="0"/>
                        </a:spcAft>
                        <a:buNone/>
                      </a:pPr>
                      <a:r>
                        <a:rPr lang="en" sz="800"/>
                        <a:t>Cereal Production Area</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2021</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District</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Yearly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excel</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rowSpan="2">
                  <a:txBody>
                    <a:bodyPr/>
                    <a:lstStyle/>
                    <a:p>
                      <a:pPr marL="0" lvl="0" indent="0" algn="ctr" rtl="0">
                        <a:spcBef>
                          <a:spcPts val="0"/>
                        </a:spcBef>
                        <a:spcAft>
                          <a:spcPts val="0"/>
                        </a:spcAft>
                        <a:buNone/>
                      </a:pPr>
                      <a:r>
                        <a:rPr lang="en" sz="800">
                          <a:solidFill>
                            <a:schemeClr val="dk1"/>
                          </a:solidFill>
                        </a:rPr>
                        <a:t>Government of Nepal: National Statistics office-National Population and and Housing Census</a:t>
                      </a:r>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extLst>
                  <a:ext uri="{0D108BD9-81ED-4DB2-BD59-A6C34878D82A}">
                    <a16:rowId xmlns:a16="http://schemas.microsoft.com/office/drawing/2014/main" val="10007"/>
                  </a:ext>
                </a:extLst>
              </a:tr>
              <a:tr h="261325">
                <a:tc vMerge="1">
                  <a:txBody>
                    <a:bodyPr/>
                    <a:lstStyle/>
                    <a:p>
                      <a:endParaRPr lang="en-US"/>
                    </a:p>
                  </a:txBody>
                  <a:tcPr/>
                </a:tc>
                <a:tc>
                  <a:txBody>
                    <a:bodyPr/>
                    <a:lstStyle/>
                    <a:p>
                      <a:pPr marL="0" lvl="0" indent="0" algn="ctr" rtl="0">
                        <a:lnSpc>
                          <a:spcPct val="100000"/>
                        </a:lnSpc>
                        <a:spcBef>
                          <a:spcPts val="0"/>
                        </a:spcBef>
                        <a:spcAft>
                          <a:spcPts val="0"/>
                        </a:spcAft>
                        <a:buNone/>
                      </a:pPr>
                      <a:r>
                        <a:rPr lang="en" sz="800"/>
                        <a:t>Population in Agriculture, forestry fishery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2021</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District</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Yearly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a:txBody>
                    <a:bodyPr/>
                    <a:lstStyle/>
                    <a:p>
                      <a:pPr marL="0" lvl="0" indent="0" algn="ctr" rtl="0">
                        <a:lnSpc>
                          <a:spcPct val="100000"/>
                        </a:lnSpc>
                        <a:spcBef>
                          <a:spcPts val="0"/>
                        </a:spcBef>
                        <a:spcAft>
                          <a:spcPts val="0"/>
                        </a:spcAft>
                        <a:buNone/>
                      </a:pPr>
                      <a:r>
                        <a:rPr lang="en" sz="800"/>
                        <a:t>excel</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F1CDBA"/>
                    </a:solidFill>
                  </a:tcPr>
                </a:tc>
                <a:tc vMerge="1">
                  <a:txBody>
                    <a:bodyPr/>
                    <a:lstStyle/>
                    <a:p>
                      <a:endParaRPr lang="en-US"/>
                    </a:p>
                  </a:txBody>
                  <a:tcPr/>
                </a:tc>
                <a:extLst>
                  <a:ext uri="{0D108BD9-81ED-4DB2-BD59-A6C34878D82A}">
                    <a16:rowId xmlns:a16="http://schemas.microsoft.com/office/drawing/2014/main" val="10008"/>
                  </a:ext>
                </a:extLst>
              </a:tr>
              <a:tr h="261325">
                <a:tc rowSpan="2">
                  <a:txBody>
                    <a:bodyPr/>
                    <a:lstStyle/>
                    <a:p>
                      <a:pPr marL="0" lvl="0" indent="0" algn="ctr" rtl="0">
                        <a:lnSpc>
                          <a:spcPct val="100000"/>
                        </a:lnSpc>
                        <a:spcBef>
                          <a:spcPts val="0"/>
                        </a:spcBef>
                        <a:spcAft>
                          <a:spcPts val="0"/>
                        </a:spcAft>
                        <a:buNone/>
                      </a:pPr>
                      <a:r>
                        <a:rPr lang="en" sz="800"/>
                        <a:t>Crop Yield</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t>Cereal Crop Area</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solidFill>
                            <a:srgbClr val="172B4D"/>
                          </a:solidFill>
                        </a:rPr>
                        <a:t>2020/21</a:t>
                      </a:r>
                      <a:endParaRPr sz="800">
                        <a:solidFill>
                          <a:srgbClr val="172B4D"/>
                        </a:solidFill>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t>District</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t>Yearly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t>pdf</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rowSpan="2">
                  <a:txBody>
                    <a:bodyPr/>
                    <a:lstStyle/>
                    <a:p>
                      <a:pPr marL="0" lvl="0" indent="0" algn="ctr" rtl="0">
                        <a:spcBef>
                          <a:spcPts val="0"/>
                        </a:spcBef>
                        <a:spcAft>
                          <a:spcPts val="0"/>
                        </a:spcAft>
                        <a:buNone/>
                      </a:pPr>
                      <a:r>
                        <a:rPr lang="en" sz="800"/>
                        <a:t>Government of Nepal: Ministry of Agriculture &amp; Livestock Development</a:t>
                      </a:r>
                      <a:endParaRPr sz="800"/>
                    </a:p>
                    <a:p>
                      <a:pPr marL="0" lvl="0" indent="0" algn="ctr" rtl="0">
                        <a:spcBef>
                          <a:spcPts val="0"/>
                        </a:spcBef>
                        <a:spcAft>
                          <a:spcPts val="0"/>
                        </a:spcAft>
                        <a:buNone/>
                      </a:pPr>
                      <a:r>
                        <a:rPr lang="en" sz="800"/>
                        <a:t>Statistical Information on Nepalese Agriculture</a:t>
                      </a:r>
                      <a:endParaRPr sz="800">
                        <a:solidFill>
                          <a:schemeClr val="dk1"/>
                        </a:solidFill>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261325">
                <a:tc vMerge="1">
                  <a:txBody>
                    <a:bodyPr/>
                    <a:lstStyle/>
                    <a:p>
                      <a:endParaRPr lang="en-US"/>
                    </a:p>
                  </a:txBody>
                  <a:tcPr/>
                </a:tc>
                <a:tc>
                  <a:txBody>
                    <a:bodyPr/>
                    <a:lstStyle/>
                    <a:p>
                      <a:pPr marL="0" lvl="0" indent="0" algn="ctr" rtl="0">
                        <a:lnSpc>
                          <a:spcPct val="100000"/>
                        </a:lnSpc>
                        <a:spcBef>
                          <a:spcPts val="0"/>
                        </a:spcBef>
                        <a:spcAft>
                          <a:spcPts val="0"/>
                        </a:spcAft>
                        <a:buNone/>
                      </a:pPr>
                      <a:r>
                        <a:rPr lang="en" sz="800"/>
                        <a:t>crop production</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solidFill>
                            <a:srgbClr val="172B4D"/>
                          </a:solidFill>
                        </a:rPr>
                        <a:t>2020/22</a:t>
                      </a:r>
                      <a:endParaRPr sz="800">
                        <a:solidFill>
                          <a:srgbClr val="172B4D"/>
                        </a:solidFill>
                      </a:endParaRPr>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t>District</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t>Yearly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00000"/>
                        </a:lnSpc>
                        <a:spcBef>
                          <a:spcPts val="0"/>
                        </a:spcBef>
                        <a:spcAft>
                          <a:spcPts val="0"/>
                        </a:spcAft>
                        <a:buNone/>
                      </a:pPr>
                      <a:r>
                        <a:rPr lang="en" sz="800"/>
                        <a:t>pdf</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EAD3"/>
                    </a:solidFill>
                  </a:tcPr>
                </a:tc>
                <a:tc vMerge="1">
                  <a:txBody>
                    <a:bodyPr/>
                    <a:lstStyle/>
                    <a:p>
                      <a:endParaRPr lang="en-US"/>
                    </a:p>
                  </a:txBody>
                  <a:tcPr/>
                </a:tc>
                <a:extLst>
                  <a:ext uri="{0D108BD9-81ED-4DB2-BD59-A6C34878D82A}">
                    <a16:rowId xmlns:a16="http://schemas.microsoft.com/office/drawing/2014/main" val="10010"/>
                  </a:ext>
                </a:extLst>
              </a:tr>
              <a:tr h="510400">
                <a:tc>
                  <a:txBody>
                    <a:bodyPr/>
                    <a:lstStyle/>
                    <a:p>
                      <a:pPr marL="0" lvl="0" indent="0" algn="ctr" rtl="0">
                        <a:lnSpc>
                          <a:spcPct val="100000"/>
                        </a:lnSpc>
                        <a:spcBef>
                          <a:spcPts val="0"/>
                        </a:spcBef>
                        <a:spcAft>
                          <a:spcPts val="0"/>
                        </a:spcAft>
                        <a:buNone/>
                      </a:pPr>
                      <a:r>
                        <a:rPr lang="en" sz="800"/>
                        <a:t>Energy Production</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00000"/>
                        </a:lnSpc>
                        <a:spcBef>
                          <a:spcPts val="0"/>
                        </a:spcBef>
                        <a:spcAft>
                          <a:spcPts val="0"/>
                        </a:spcAft>
                        <a:buNone/>
                      </a:pPr>
                      <a:r>
                        <a:rPr lang="en" sz="800"/>
                        <a:t>Available energy of hydropower MWh</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00000"/>
                        </a:lnSpc>
                        <a:spcBef>
                          <a:spcPts val="0"/>
                        </a:spcBef>
                        <a:spcAft>
                          <a:spcPts val="0"/>
                        </a:spcAft>
                        <a:buNone/>
                      </a:pP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00000"/>
                        </a:lnSpc>
                        <a:spcBef>
                          <a:spcPts val="0"/>
                        </a:spcBef>
                        <a:spcAft>
                          <a:spcPts val="0"/>
                        </a:spcAft>
                        <a:buNone/>
                      </a:pPr>
                      <a:r>
                        <a:rPr lang="en" sz="800"/>
                        <a:t>2021/2022</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00000"/>
                        </a:lnSpc>
                        <a:spcBef>
                          <a:spcPts val="0"/>
                        </a:spcBef>
                        <a:spcAft>
                          <a:spcPts val="0"/>
                        </a:spcAft>
                        <a:buNone/>
                      </a:pPr>
                      <a:r>
                        <a:rPr lang="en" sz="800"/>
                        <a:t>Hydropower station</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00000"/>
                        </a:lnSpc>
                        <a:spcBef>
                          <a:spcPts val="0"/>
                        </a:spcBef>
                        <a:spcAft>
                          <a:spcPts val="0"/>
                        </a:spcAft>
                        <a:buNone/>
                      </a:pPr>
                      <a:r>
                        <a:rPr lang="en" sz="800"/>
                        <a:t>Yearly</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00000"/>
                        </a:lnSpc>
                        <a:spcBef>
                          <a:spcPts val="0"/>
                        </a:spcBef>
                        <a:spcAft>
                          <a:spcPts val="0"/>
                        </a:spcAft>
                        <a:buNone/>
                      </a:pPr>
                      <a:r>
                        <a:rPr lang="en" sz="800"/>
                        <a:t>pdf</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2E9"/>
                    </a:solidFill>
                  </a:tcPr>
                </a:tc>
                <a:tc>
                  <a:txBody>
                    <a:bodyPr/>
                    <a:lstStyle/>
                    <a:p>
                      <a:pPr marL="0" lvl="0" indent="0" algn="ctr" rtl="0">
                        <a:lnSpc>
                          <a:spcPct val="100000"/>
                        </a:lnSpc>
                        <a:spcBef>
                          <a:spcPts val="0"/>
                        </a:spcBef>
                        <a:spcAft>
                          <a:spcPts val="0"/>
                        </a:spcAft>
                        <a:buNone/>
                      </a:pPr>
                      <a:r>
                        <a:rPr lang="en" sz="800"/>
                        <a:t>Nepal Electricity Authority--Annual Report</a:t>
                      </a:r>
                      <a:endParaRPr sz="800"/>
                    </a:p>
                  </a:txBody>
                  <a:tcPr marL="28575" marR="28575" marT="19050" marB="19050" anchor="ctr">
                    <a:lnL w="7625" cap="flat" cmpd="sng">
                      <a:solidFill>
                        <a:srgbClr val="000000"/>
                      </a:solidFill>
                      <a:prstDash val="solid"/>
                      <a:round/>
                      <a:headEnd type="none" w="sm" len="sm"/>
                      <a:tailEnd type="none" w="sm" len="sm"/>
                    </a:lnL>
                    <a:lnR w="7625" cap="flat" cmpd="sng">
                      <a:solidFill>
                        <a:srgbClr val="000000"/>
                      </a:solidFill>
                      <a:prstDash val="solid"/>
                      <a:round/>
                      <a:headEnd type="none" w="sm" len="sm"/>
                      <a:tailEnd type="none" w="sm" len="sm"/>
                    </a:lnR>
                    <a:lnT w="7625" cap="flat" cmpd="sng">
                      <a:solidFill>
                        <a:srgbClr val="000000"/>
                      </a:solidFill>
                      <a:prstDash val="solid"/>
                      <a:round/>
                      <a:headEnd type="none" w="sm" len="sm"/>
                      <a:tailEnd type="none" w="sm" len="sm"/>
                    </a:lnT>
                    <a:lnB w="76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36"/>
          <p:cNvGrpSpPr/>
          <p:nvPr/>
        </p:nvGrpSpPr>
        <p:grpSpPr>
          <a:xfrm>
            <a:off x="5679240" y="497034"/>
            <a:ext cx="3259751" cy="4272869"/>
            <a:chOff x="5632317" y="1189775"/>
            <a:chExt cx="3305700" cy="3740911"/>
          </a:xfrm>
        </p:grpSpPr>
        <p:sp>
          <p:nvSpPr>
            <p:cNvPr id="203" name="Google Shape;203;p36"/>
            <p:cNvSpPr/>
            <p:nvPr/>
          </p:nvSpPr>
          <p:spPr>
            <a:xfrm>
              <a:off x="5632317" y="1189775"/>
              <a:ext cx="3305700" cy="645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700">
                  <a:solidFill>
                    <a:srgbClr val="FFFFFF"/>
                  </a:solidFill>
                  <a:latin typeface="Roboto"/>
                  <a:ea typeface="Roboto"/>
                  <a:cs typeface="Roboto"/>
                  <a:sym typeface="Roboto"/>
                </a:rPr>
                <a:t>Analysis</a:t>
              </a:r>
              <a:endParaRPr sz="3000" b="1">
                <a:solidFill>
                  <a:srgbClr val="000000"/>
                </a:solidFill>
                <a:latin typeface="Roboto"/>
                <a:ea typeface="Roboto"/>
                <a:cs typeface="Roboto"/>
                <a:sym typeface="Roboto"/>
              </a:endParaRPr>
            </a:p>
          </p:txBody>
        </p:sp>
        <p:sp>
          <p:nvSpPr>
            <p:cNvPr id="204" name="Google Shape;204;p36"/>
            <p:cNvSpPr txBox="1"/>
            <p:nvPr/>
          </p:nvSpPr>
          <p:spPr>
            <a:xfrm>
              <a:off x="5983055" y="2027586"/>
              <a:ext cx="2631000" cy="2903100"/>
            </a:xfrm>
            <a:prstGeom prst="rect">
              <a:avLst/>
            </a:prstGeom>
            <a:solidFill>
              <a:srgbClr val="D9D2E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a:latin typeface="Lato"/>
                  <a:ea typeface="Lato"/>
                  <a:cs typeface="Lato"/>
                  <a:sym typeface="Lato"/>
                </a:rPr>
                <a:t>Correlation and </a:t>
              </a:r>
              <a:r>
                <a:rPr lang="en" sz="1600">
                  <a:solidFill>
                    <a:srgbClr val="B02C20"/>
                  </a:solidFill>
                  <a:latin typeface="Lato"/>
                  <a:ea typeface="Lato"/>
                  <a:cs typeface="Lato"/>
                  <a:sym typeface="Lato"/>
                </a:rPr>
                <a:t>Regression</a:t>
              </a:r>
              <a:r>
                <a:rPr lang="en" sz="1600">
                  <a:latin typeface="Lato"/>
                  <a:ea typeface="Lato"/>
                  <a:cs typeface="Lato"/>
                  <a:sym typeface="Lato"/>
                </a:rPr>
                <a:t> to study the relationship between hydrometeorological data and demographics </a:t>
              </a:r>
              <a:endParaRPr sz="1600">
                <a:latin typeface="Lato"/>
                <a:ea typeface="Lato"/>
                <a:cs typeface="Lato"/>
                <a:sym typeface="Lato"/>
              </a:endParaRPr>
            </a:p>
            <a:p>
              <a:pPr marL="0" lvl="0" indent="0" algn="l" rtl="0">
                <a:spcBef>
                  <a:spcPts val="1600"/>
                </a:spcBef>
                <a:spcAft>
                  <a:spcPts val="0"/>
                </a:spcAft>
                <a:buNone/>
              </a:pPr>
              <a:endParaRPr sz="1300">
                <a:solidFill>
                  <a:srgbClr val="000000"/>
                </a:solidFill>
                <a:latin typeface="Roboto"/>
                <a:ea typeface="Roboto"/>
                <a:cs typeface="Roboto"/>
                <a:sym typeface="Roboto"/>
              </a:endParaRPr>
            </a:p>
            <a:p>
              <a:pPr marL="0" lvl="0" indent="0" algn="l" rtl="0">
                <a:lnSpc>
                  <a:spcPct val="115000"/>
                </a:lnSpc>
                <a:spcBef>
                  <a:spcPts val="1600"/>
                </a:spcBef>
                <a:spcAft>
                  <a:spcPts val="0"/>
                </a:spcAft>
                <a:buNone/>
              </a:pPr>
              <a:endParaRPr sz="1200">
                <a:latin typeface="Roboto"/>
                <a:ea typeface="Roboto"/>
                <a:cs typeface="Roboto"/>
                <a:sym typeface="Roboto"/>
              </a:endParaRPr>
            </a:p>
          </p:txBody>
        </p:sp>
      </p:grpSp>
      <p:grpSp>
        <p:nvGrpSpPr>
          <p:cNvPr id="205" name="Google Shape;205;p36"/>
          <p:cNvGrpSpPr/>
          <p:nvPr/>
        </p:nvGrpSpPr>
        <p:grpSpPr>
          <a:xfrm>
            <a:off x="3020513" y="498667"/>
            <a:ext cx="3189128" cy="4306496"/>
            <a:chOff x="2879306" y="1191228"/>
            <a:chExt cx="3302400" cy="3678879"/>
          </a:xfrm>
        </p:grpSpPr>
        <p:sp>
          <p:nvSpPr>
            <p:cNvPr id="206" name="Google Shape;206;p36"/>
            <p:cNvSpPr/>
            <p:nvPr/>
          </p:nvSpPr>
          <p:spPr>
            <a:xfrm>
              <a:off x="2879306" y="1191228"/>
              <a:ext cx="3302400" cy="6291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a:solidFill>
                    <a:srgbClr val="FFFFFF"/>
                  </a:solidFill>
                  <a:latin typeface="Roboto"/>
                  <a:ea typeface="Roboto"/>
                  <a:cs typeface="Roboto"/>
                  <a:sym typeface="Roboto"/>
                </a:rPr>
                <a:t>Subset </a:t>
              </a:r>
              <a:endParaRPr sz="2700">
                <a:solidFill>
                  <a:srgbClr val="FFFFFF"/>
                </a:solidFill>
                <a:latin typeface="Roboto"/>
                <a:ea typeface="Roboto"/>
                <a:cs typeface="Roboto"/>
                <a:sym typeface="Roboto"/>
              </a:endParaRPr>
            </a:p>
          </p:txBody>
        </p:sp>
        <p:sp>
          <p:nvSpPr>
            <p:cNvPr id="207" name="Google Shape;207;p36"/>
            <p:cNvSpPr txBox="1"/>
            <p:nvPr/>
          </p:nvSpPr>
          <p:spPr>
            <a:xfrm>
              <a:off x="3016061" y="1960407"/>
              <a:ext cx="2830800" cy="29097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a:latin typeface="Lato"/>
                  <a:ea typeface="Lato"/>
                  <a:cs typeface="Lato"/>
                  <a:sym typeface="Lato"/>
                </a:rPr>
                <a:t>Subset data by administrative boundary (district)</a:t>
              </a:r>
              <a:endParaRPr sz="1600">
                <a:latin typeface="Lato"/>
                <a:ea typeface="Lato"/>
                <a:cs typeface="Lato"/>
                <a:sym typeface="Lato"/>
              </a:endParaRPr>
            </a:p>
            <a:p>
              <a:pPr marL="0" marR="0" lvl="0" indent="0" algn="l" rtl="0">
                <a:lnSpc>
                  <a:spcPct val="100000"/>
                </a:lnSpc>
                <a:spcBef>
                  <a:spcPts val="1600"/>
                </a:spcBef>
                <a:spcAft>
                  <a:spcPts val="0"/>
                </a:spcAft>
                <a:buNone/>
              </a:pPr>
              <a:r>
                <a:rPr lang="en" sz="1600">
                  <a:latin typeface="Lato"/>
                  <a:ea typeface="Lato"/>
                  <a:cs typeface="Lato"/>
                  <a:sym typeface="Lato"/>
                </a:rPr>
                <a:t>Calculate area-averaged mean by districts</a:t>
              </a:r>
              <a:endParaRPr sz="1600">
                <a:latin typeface="Lato"/>
                <a:ea typeface="Lato"/>
                <a:cs typeface="Lato"/>
                <a:sym typeface="Lato"/>
              </a:endParaRPr>
            </a:p>
            <a:p>
              <a:pPr marL="0" marR="0" lvl="0" indent="0" algn="l" rtl="0">
                <a:lnSpc>
                  <a:spcPct val="100000"/>
                </a:lnSpc>
                <a:spcBef>
                  <a:spcPts val="1600"/>
                </a:spcBef>
                <a:spcAft>
                  <a:spcPts val="1600"/>
                </a:spcAft>
                <a:buNone/>
              </a:pPr>
              <a:r>
                <a:rPr lang="en" sz="1600">
                  <a:latin typeface="Lato"/>
                  <a:ea typeface="Lato"/>
                  <a:cs typeface="Lato"/>
                  <a:sym typeface="Lato"/>
                </a:rPr>
                <a:t>Extract the Historical Electricity Generation of 19 Hydropower stations</a:t>
              </a:r>
              <a:endParaRPr sz="1800">
                <a:latin typeface="Roboto"/>
                <a:ea typeface="Roboto"/>
                <a:cs typeface="Roboto"/>
                <a:sym typeface="Roboto"/>
              </a:endParaRPr>
            </a:p>
          </p:txBody>
        </p:sp>
      </p:grpSp>
      <p:grpSp>
        <p:nvGrpSpPr>
          <p:cNvPr id="208" name="Google Shape;208;p36"/>
          <p:cNvGrpSpPr/>
          <p:nvPr/>
        </p:nvGrpSpPr>
        <p:grpSpPr>
          <a:xfrm>
            <a:off x="110022" y="497208"/>
            <a:ext cx="3259802" cy="4308217"/>
            <a:chOff x="-74716" y="1189983"/>
            <a:chExt cx="3621600" cy="3577659"/>
          </a:xfrm>
        </p:grpSpPr>
        <p:sp>
          <p:nvSpPr>
            <p:cNvPr id="209" name="Google Shape;209;p36"/>
            <p:cNvSpPr/>
            <p:nvPr/>
          </p:nvSpPr>
          <p:spPr>
            <a:xfrm>
              <a:off x="-74716" y="1189983"/>
              <a:ext cx="3621600" cy="6144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700">
                  <a:solidFill>
                    <a:srgbClr val="FFFFFF"/>
                  </a:solidFill>
                  <a:latin typeface="Roboto"/>
                  <a:ea typeface="Roboto"/>
                  <a:cs typeface="Roboto"/>
                  <a:sym typeface="Roboto"/>
                </a:rPr>
                <a:t>Access Data in</a:t>
              </a:r>
              <a:r>
                <a:rPr lang="en" sz="2700" b="1">
                  <a:solidFill>
                    <a:srgbClr val="000000"/>
                  </a:solidFill>
                  <a:latin typeface="Roboto"/>
                  <a:ea typeface="Roboto"/>
                  <a:cs typeface="Roboto"/>
                  <a:sym typeface="Roboto"/>
                </a:rPr>
                <a:t> </a:t>
              </a:r>
              <a:r>
                <a:rPr lang="en" sz="2700">
                  <a:solidFill>
                    <a:srgbClr val="FFFFFF"/>
                  </a:solidFill>
                  <a:latin typeface="Roboto"/>
                  <a:ea typeface="Roboto"/>
                  <a:cs typeface="Roboto"/>
                  <a:sym typeface="Roboto"/>
                </a:rPr>
                <a:t>Cloud</a:t>
              </a:r>
              <a:endParaRPr sz="2700">
                <a:solidFill>
                  <a:srgbClr val="FFFFFF"/>
                </a:solidFill>
                <a:latin typeface="Roboto"/>
                <a:ea typeface="Roboto"/>
                <a:cs typeface="Roboto"/>
                <a:sym typeface="Roboto"/>
              </a:endParaRPr>
            </a:p>
          </p:txBody>
        </p:sp>
        <p:sp>
          <p:nvSpPr>
            <p:cNvPr id="210" name="Google Shape;210;p36"/>
            <p:cNvSpPr txBox="1"/>
            <p:nvPr/>
          </p:nvSpPr>
          <p:spPr>
            <a:xfrm>
              <a:off x="173753" y="1939242"/>
              <a:ext cx="2951400" cy="28284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Lato"/>
                  <a:ea typeface="Lato"/>
                  <a:cs typeface="Lato"/>
                  <a:sym typeface="Lato"/>
                </a:rPr>
                <a:t>Access data from the Earthdata Cloud (Amazon S3 Bucket) </a:t>
              </a:r>
              <a:endParaRPr sz="1600">
                <a:solidFill>
                  <a:srgbClr val="000000"/>
                </a:solidFill>
                <a:latin typeface="Lato"/>
                <a:ea typeface="Lato"/>
                <a:cs typeface="Lato"/>
                <a:sym typeface="Lato"/>
              </a:endParaRPr>
            </a:p>
            <a:p>
              <a:pPr marL="457200" lvl="0" indent="-330200" algn="l" rtl="0">
                <a:spcBef>
                  <a:spcPts val="1600"/>
                </a:spcBef>
                <a:spcAft>
                  <a:spcPts val="0"/>
                </a:spcAft>
                <a:buClr>
                  <a:srgbClr val="000000"/>
                </a:buClr>
                <a:buSzPts val="1600"/>
                <a:buFont typeface="Lato"/>
                <a:buChar char="●"/>
              </a:pPr>
              <a:r>
                <a:rPr lang="en" sz="1600">
                  <a:solidFill>
                    <a:srgbClr val="000000"/>
                  </a:solidFill>
                  <a:latin typeface="Lato"/>
                  <a:ea typeface="Lato"/>
                  <a:cs typeface="Lato"/>
                  <a:sym typeface="Lato"/>
                </a:rPr>
                <a:t>GLDAS_NOAH025_M 2.1 (Temp, Precip, Soil Moisture, Evaporation)</a:t>
              </a:r>
              <a:endParaRPr sz="1600">
                <a:solidFill>
                  <a:srgbClr val="000000"/>
                </a:solidFill>
                <a:latin typeface="Lato"/>
                <a:ea typeface="Lato"/>
                <a:cs typeface="Lato"/>
                <a:sym typeface="Lato"/>
              </a:endParaRPr>
            </a:p>
            <a:p>
              <a:pPr marL="457200" lvl="0" indent="-330200" algn="l" rtl="0">
                <a:spcBef>
                  <a:spcPts val="0"/>
                </a:spcBef>
                <a:spcAft>
                  <a:spcPts val="0"/>
                </a:spcAft>
                <a:buClr>
                  <a:srgbClr val="000000"/>
                </a:buClr>
                <a:buSzPts val="1600"/>
                <a:buFont typeface="Lato"/>
                <a:buChar char="●"/>
              </a:pPr>
              <a:r>
                <a:rPr lang="en" sz="1600">
                  <a:solidFill>
                    <a:srgbClr val="000000"/>
                  </a:solidFill>
                  <a:latin typeface="Lato"/>
                  <a:ea typeface="Lato"/>
                  <a:cs typeface="Lato"/>
                  <a:sym typeface="Lato"/>
                </a:rPr>
                <a:t>VNP46A</a:t>
              </a:r>
              <a:r>
                <a:rPr lang="en" sz="1600">
                  <a:latin typeface="Lato"/>
                  <a:ea typeface="Lato"/>
                  <a:cs typeface="Lato"/>
                  <a:sym typeface="Lato"/>
                </a:rPr>
                <a:t>4</a:t>
              </a:r>
              <a:r>
                <a:rPr lang="en" sz="1600">
                  <a:solidFill>
                    <a:srgbClr val="000000"/>
                  </a:solidFill>
                  <a:latin typeface="Lato"/>
                  <a:ea typeface="Lato"/>
                  <a:cs typeface="Lato"/>
                  <a:sym typeface="Lato"/>
                </a:rPr>
                <a:t> (Nighttime Light)</a:t>
              </a:r>
              <a:endParaRPr sz="1600">
                <a:solidFill>
                  <a:srgbClr val="000000"/>
                </a:solidFill>
                <a:latin typeface="Lato"/>
                <a:ea typeface="Lato"/>
                <a:cs typeface="Lato"/>
                <a:sym typeface="Lato"/>
              </a:endParaRPr>
            </a:p>
            <a:p>
              <a:pPr marL="0" lvl="0" indent="0" algn="l" rtl="0">
                <a:spcBef>
                  <a:spcPts val="1600"/>
                </a:spcBef>
                <a:spcAft>
                  <a:spcPts val="0"/>
                </a:spcAft>
                <a:buNone/>
              </a:pPr>
              <a:r>
                <a:rPr lang="en" sz="1600">
                  <a:solidFill>
                    <a:srgbClr val="000000"/>
                  </a:solidFill>
                  <a:latin typeface="Lato"/>
                  <a:ea typeface="Lato"/>
                  <a:cs typeface="Lato"/>
                  <a:sym typeface="Lato"/>
                </a:rPr>
                <a:t>Download and clean the demographic data</a:t>
              </a:r>
              <a:endParaRPr sz="1600">
                <a:solidFill>
                  <a:srgbClr val="000000"/>
                </a:solidFill>
                <a:latin typeface="Lato"/>
                <a:ea typeface="Lato"/>
                <a:cs typeface="Lato"/>
                <a:sym typeface="Lato"/>
              </a:endParaRPr>
            </a:p>
            <a:p>
              <a:pPr marL="0" lvl="0" indent="0" algn="l" rtl="0">
                <a:lnSpc>
                  <a:spcPct val="100000"/>
                </a:lnSpc>
                <a:spcBef>
                  <a:spcPts val="1600"/>
                </a:spcBef>
                <a:spcAft>
                  <a:spcPts val="0"/>
                </a:spcAft>
                <a:buNone/>
              </a:pPr>
              <a:endParaRPr sz="1512" b="1">
                <a:solidFill>
                  <a:srgbClr val="000000"/>
                </a:solidFill>
              </a:endParaRPr>
            </a:p>
            <a:p>
              <a:pPr marL="0" lvl="0" indent="0" algn="l" rtl="0">
                <a:spcBef>
                  <a:spcPts val="0"/>
                </a:spcBef>
                <a:spcAft>
                  <a:spcPts val="0"/>
                </a:spcAft>
                <a:buNone/>
              </a:pPr>
              <a:endParaRPr sz="1300">
                <a:latin typeface="Roboto"/>
                <a:ea typeface="Roboto"/>
                <a:cs typeface="Roboto"/>
                <a:sym typeface="Roboto"/>
              </a:endParaRPr>
            </a:p>
            <a:p>
              <a:pPr marL="0" lvl="0" indent="0" algn="l" rtl="0">
                <a:spcBef>
                  <a:spcPts val="1600"/>
                </a:spcBef>
                <a:spcAft>
                  <a:spcPts val="0"/>
                </a:spcAft>
                <a:buNone/>
              </a:pPr>
              <a:endParaRPr sz="1300">
                <a:solidFill>
                  <a:srgbClr val="0000FF"/>
                </a:solidFill>
                <a:latin typeface="Roboto"/>
                <a:ea typeface="Roboto"/>
                <a:cs typeface="Roboto"/>
                <a:sym typeface="Roboto"/>
              </a:endParaRPr>
            </a:p>
            <a:p>
              <a:pPr marL="457200" lvl="0" indent="0" algn="l" rtl="0">
                <a:spcBef>
                  <a:spcPts val="1600"/>
                </a:spcBef>
                <a:spcAft>
                  <a:spcPts val="1600"/>
                </a:spcAft>
                <a:buNone/>
              </a:pPr>
              <a:endParaRPr sz="1100">
                <a:solidFill>
                  <a:srgbClr val="0000FF"/>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726488" y="105650"/>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Energy Generation</a:t>
            </a:r>
            <a:endParaRPr/>
          </a:p>
        </p:txBody>
      </p:sp>
      <p:pic>
        <p:nvPicPr>
          <p:cNvPr id="216" name="Google Shape;216;p37"/>
          <p:cNvPicPr preferRelativeResize="0"/>
          <p:nvPr/>
        </p:nvPicPr>
        <p:blipFill>
          <a:blip r:embed="rId3">
            <a:alphaModFix/>
          </a:blip>
          <a:stretch>
            <a:fillRect/>
          </a:stretch>
        </p:blipFill>
        <p:spPr>
          <a:xfrm>
            <a:off x="73075" y="1543541"/>
            <a:ext cx="3960551" cy="2271583"/>
          </a:xfrm>
          <a:prstGeom prst="rect">
            <a:avLst/>
          </a:prstGeom>
          <a:noFill/>
          <a:ln>
            <a:noFill/>
          </a:ln>
        </p:spPr>
      </p:pic>
      <p:pic>
        <p:nvPicPr>
          <p:cNvPr id="217" name="Google Shape;217;p37"/>
          <p:cNvPicPr preferRelativeResize="0"/>
          <p:nvPr/>
        </p:nvPicPr>
        <p:blipFill>
          <a:blip r:embed="rId4">
            <a:alphaModFix/>
          </a:blip>
          <a:stretch>
            <a:fillRect/>
          </a:stretch>
        </p:blipFill>
        <p:spPr>
          <a:xfrm>
            <a:off x="3952400" y="1078225"/>
            <a:ext cx="5060725" cy="3428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p:nvPr/>
        </p:nvSpPr>
        <p:spPr>
          <a:xfrm>
            <a:off x="628150" y="88125"/>
            <a:ext cx="84837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400">
                <a:solidFill>
                  <a:schemeClr val="dk1"/>
                </a:solidFill>
                <a:latin typeface="Calibri"/>
                <a:ea typeface="Calibri"/>
                <a:cs typeface="Calibri"/>
                <a:sym typeface="Calibri"/>
              </a:rPr>
              <a:t>Datasets - NASA’s Black Marble Annual Composite - VNP46A4</a:t>
            </a:r>
            <a:endParaRPr/>
          </a:p>
        </p:txBody>
      </p:sp>
      <p:pic>
        <p:nvPicPr>
          <p:cNvPr id="223" name="Google Shape;223;p38"/>
          <p:cNvPicPr preferRelativeResize="0"/>
          <p:nvPr/>
        </p:nvPicPr>
        <p:blipFill>
          <a:blip r:embed="rId3">
            <a:alphaModFix/>
          </a:blip>
          <a:stretch>
            <a:fillRect/>
          </a:stretch>
        </p:blipFill>
        <p:spPr>
          <a:xfrm>
            <a:off x="4500750" y="1541100"/>
            <a:ext cx="4562449" cy="2273700"/>
          </a:xfrm>
          <a:prstGeom prst="rect">
            <a:avLst/>
          </a:prstGeom>
          <a:noFill/>
          <a:ln>
            <a:noFill/>
          </a:ln>
        </p:spPr>
      </p:pic>
      <p:pic>
        <p:nvPicPr>
          <p:cNvPr id="224" name="Google Shape;224;p38"/>
          <p:cNvPicPr preferRelativeResize="0"/>
          <p:nvPr/>
        </p:nvPicPr>
        <p:blipFill>
          <a:blip r:embed="rId4">
            <a:alphaModFix/>
          </a:blip>
          <a:stretch>
            <a:fillRect/>
          </a:stretch>
        </p:blipFill>
        <p:spPr>
          <a:xfrm>
            <a:off x="5486575" y="3893325"/>
            <a:ext cx="2590775" cy="236425"/>
          </a:xfrm>
          <a:prstGeom prst="rect">
            <a:avLst/>
          </a:prstGeom>
          <a:noFill/>
          <a:ln>
            <a:noFill/>
          </a:ln>
        </p:spPr>
      </p:pic>
      <p:sp>
        <p:nvSpPr>
          <p:cNvPr id="225" name="Google Shape;225;p38"/>
          <p:cNvSpPr txBox="1"/>
          <p:nvPr/>
        </p:nvSpPr>
        <p:spPr>
          <a:xfrm>
            <a:off x="5375725" y="3849988"/>
            <a:ext cx="303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0</a:t>
            </a:r>
            <a:endParaRPr sz="900">
              <a:solidFill>
                <a:schemeClr val="dk1"/>
              </a:solidFill>
              <a:latin typeface="Calibri"/>
              <a:ea typeface="Calibri"/>
              <a:cs typeface="Calibri"/>
              <a:sym typeface="Calibri"/>
            </a:endParaRPr>
          </a:p>
        </p:txBody>
      </p:sp>
      <p:sp>
        <p:nvSpPr>
          <p:cNvPr id="226" name="Google Shape;226;p38"/>
          <p:cNvSpPr txBox="1"/>
          <p:nvPr/>
        </p:nvSpPr>
        <p:spPr>
          <a:xfrm>
            <a:off x="7885200" y="3849988"/>
            <a:ext cx="428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&gt;=6 </a:t>
            </a:r>
            <a:endParaRPr>
              <a:solidFill>
                <a:schemeClr val="dk1"/>
              </a:solidFill>
              <a:latin typeface="Calibri"/>
              <a:ea typeface="Calibri"/>
              <a:cs typeface="Calibri"/>
              <a:sym typeface="Calibri"/>
            </a:endParaRPr>
          </a:p>
        </p:txBody>
      </p:sp>
      <p:sp>
        <p:nvSpPr>
          <p:cNvPr id="227" name="Google Shape;227;p38"/>
          <p:cNvSpPr txBox="1"/>
          <p:nvPr/>
        </p:nvSpPr>
        <p:spPr>
          <a:xfrm>
            <a:off x="6267763" y="4055900"/>
            <a:ext cx="1028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highlight>
                  <a:srgbClr val="FFFFFF"/>
                </a:highlight>
                <a:latin typeface="Roboto"/>
                <a:ea typeface="Roboto"/>
                <a:cs typeface="Roboto"/>
                <a:sym typeface="Roboto"/>
              </a:rPr>
              <a:t>nW cm</a:t>
            </a:r>
            <a:r>
              <a:rPr lang="en" sz="500">
                <a:solidFill>
                  <a:schemeClr val="dk1"/>
                </a:solidFill>
                <a:highlight>
                  <a:srgbClr val="FFFFFF"/>
                </a:highlight>
                <a:latin typeface="Roboto"/>
                <a:ea typeface="Roboto"/>
                <a:cs typeface="Roboto"/>
                <a:sym typeface="Roboto"/>
              </a:rPr>
              <a:t>-2</a:t>
            </a:r>
            <a:r>
              <a:rPr lang="en" sz="800">
                <a:solidFill>
                  <a:schemeClr val="dk1"/>
                </a:solidFill>
                <a:highlight>
                  <a:srgbClr val="FFFFFF"/>
                </a:highlight>
                <a:latin typeface="Roboto"/>
                <a:ea typeface="Roboto"/>
                <a:cs typeface="Roboto"/>
                <a:sym typeface="Roboto"/>
              </a:rPr>
              <a:t> sr </a:t>
            </a:r>
            <a:r>
              <a:rPr lang="en" sz="500">
                <a:solidFill>
                  <a:schemeClr val="dk1"/>
                </a:solidFill>
                <a:highlight>
                  <a:srgbClr val="FFFFFF"/>
                </a:highlight>
                <a:latin typeface="Roboto"/>
                <a:ea typeface="Roboto"/>
                <a:cs typeface="Roboto"/>
                <a:sym typeface="Roboto"/>
              </a:rPr>
              <a:t>-1</a:t>
            </a:r>
            <a:endParaRPr sz="900">
              <a:solidFill>
                <a:schemeClr val="dk1"/>
              </a:solidFill>
              <a:latin typeface="Calibri"/>
              <a:ea typeface="Calibri"/>
              <a:cs typeface="Calibri"/>
              <a:sym typeface="Calibri"/>
            </a:endParaRPr>
          </a:p>
        </p:txBody>
      </p:sp>
      <p:sp>
        <p:nvSpPr>
          <p:cNvPr id="228" name="Google Shape;228;p38"/>
          <p:cNvSpPr txBox="1"/>
          <p:nvPr/>
        </p:nvSpPr>
        <p:spPr>
          <a:xfrm>
            <a:off x="0" y="805550"/>
            <a:ext cx="4436700" cy="4132800"/>
          </a:xfrm>
          <a:prstGeom prst="rect">
            <a:avLst/>
          </a:prstGeom>
          <a:noFill/>
          <a:ln>
            <a:noFill/>
          </a:ln>
        </p:spPr>
        <p:txBody>
          <a:bodyPr spcFirstLastPara="1" wrap="square" lIns="91425" tIns="91425" rIns="91425" bIns="91425" anchor="ctr" anchorCtr="0">
            <a:spAutoFit/>
          </a:bodyPr>
          <a:lstStyle/>
          <a:p>
            <a:pPr marL="457200" marR="0" lvl="0" indent="-323850" algn="l" rtl="0">
              <a:lnSpc>
                <a:spcPct val="115000"/>
              </a:lnSpc>
              <a:spcBef>
                <a:spcPts val="0"/>
              </a:spcBef>
              <a:spcAft>
                <a:spcPts val="0"/>
              </a:spcAft>
              <a:buClr>
                <a:schemeClr val="dk1"/>
              </a:buClr>
              <a:buSzPts val="1500"/>
              <a:buChar char="●"/>
            </a:pPr>
            <a:r>
              <a:rPr lang="en" sz="1500">
                <a:solidFill>
                  <a:schemeClr val="dk1"/>
                </a:solidFill>
              </a:rPr>
              <a:t>Global suite of routine operational products that represent the current state-of-the-art in nighttime lights (NTL)</a:t>
            </a:r>
            <a:endParaRPr sz="1500">
              <a:solidFill>
                <a:schemeClr val="dk1"/>
              </a:solidFill>
            </a:endParaRPr>
          </a:p>
          <a:p>
            <a:pPr marL="457200" lvl="0" indent="0" algn="l" rtl="0">
              <a:lnSpc>
                <a:spcPct val="115000"/>
              </a:lnSpc>
              <a:spcBef>
                <a:spcPts val="0"/>
              </a:spcBef>
              <a:spcAft>
                <a:spcPts val="0"/>
              </a:spcAft>
              <a:buNone/>
            </a:pP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Visible Infrared Imaging Radiometer Suite (VIIRS) Day/Night Band (DNB), aboard the Suomi-NPP and NOAA-20 satellites</a:t>
            </a:r>
            <a:endParaRPr sz="1500">
              <a:solidFill>
                <a:schemeClr val="dk1"/>
              </a:solidFill>
            </a:endParaRPr>
          </a:p>
          <a:p>
            <a:pPr marL="457200" lvl="0" indent="0" algn="l" rtl="0">
              <a:lnSpc>
                <a:spcPct val="115000"/>
              </a:lnSpc>
              <a:spcBef>
                <a:spcPts val="0"/>
              </a:spcBef>
              <a:spcAft>
                <a:spcPts val="0"/>
              </a:spcAft>
              <a:buNone/>
            </a:pPr>
            <a:endParaRPr sz="1500">
              <a:solidFill>
                <a:schemeClr val="dk1"/>
              </a:solidFill>
            </a:endParaRPr>
          </a:p>
          <a:p>
            <a:pPr marL="457200" marR="0" lvl="0" indent="-323850" algn="l" rtl="0">
              <a:lnSpc>
                <a:spcPct val="115000"/>
              </a:lnSpc>
              <a:spcBef>
                <a:spcPts val="0"/>
              </a:spcBef>
              <a:spcAft>
                <a:spcPts val="0"/>
              </a:spcAft>
              <a:buClr>
                <a:schemeClr val="dk1"/>
              </a:buClr>
              <a:buSzPts val="1500"/>
              <a:buChar char="●"/>
            </a:pPr>
            <a:r>
              <a:rPr lang="en" sz="1500">
                <a:solidFill>
                  <a:schemeClr val="dk1"/>
                </a:solidFill>
              </a:rPr>
              <a:t>Cloud-free nighttime radiances that have been corrected for atmospheric, terrain, lunar BRDF, airglow, snow, and straylight effects</a:t>
            </a:r>
            <a:endParaRPr sz="1500">
              <a:solidFill>
                <a:schemeClr val="dk1"/>
              </a:solidFill>
            </a:endParaRPr>
          </a:p>
          <a:p>
            <a:pPr marL="457200" lvl="0" indent="0" algn="l" rtl="0">
              <a:lnSpc>
                <a:spcPct val="115000"/>
              </a:lnSpc>
              <a:spcBef>
                <a:spcPts val="0"/>
              </a:spcBef>
              <a:spcAft>
                <a:spcPts val="0"/>
              </a:spcAft>
              <a:buNone/>
            </a:pPr>
            <a:endParaRPr sz="1500">
              <a:solidFill>
                <a:schemeClr val="dk1"/>
              </a:solidFill>
            </a:endParaRPr>
          </a:p>
          <a:p>
            <a:pPr marL="457200" marR="0" lvl="0" indent="-323850" algn="l" rtl="0">
              <a:lnSpc>
                <a:spcPct val="115000"/>
              </a:lnSpc>
              <a:spcBef>
                <a:spcPts val="0"/>
              </a:spcBef>
              <a:spcAft>
                <a:spcPts val="0"/>
              </a:spcAft>
              <a:buClr>
                <a:schemeClr val="dk1"/>
              </a:buClr>
              <a:buSzPts val="1500"/>
              <a:buChar char="●"/>
            </a:pPr>
            <a:r>
              <a:rPr lang="en" sz="1500">
                <a:solidFill>
                  <a:schemeClr val="dk1"/>
                </a:solidFill>
              </a:rPr>
              <a:t>Available Daily, Monthly, and Annually</a:t>
            </a:r>
            <a:endParaRPr sz="1500">
              <a:solidFill>
                <a:schemeClr val="dk1"/>
              </a:solidFill>
            </a:endParaRPr>
          </a:p>
          <a:p>
            <a:pPr marL="0" lvl="0" indent="0" algn="l" rtl="0">
              <a:lnSpc>
                <a:spcPct val="115000"/>
              </a:lnSpc>
              <a:spcBef>
                <a:spcPts val="0"/>
              </a:spcBef>
              <a:spcAft>
                <a:spcPts val="0"/>
              </a:spcAft>
              <a:buNone/>
            </a:pPr>
            <a:endParaRPr sz="1500" b="1">
              <a:solidFill>
                <a:schemeClr val="dk1"/>
              </a:solidFill>
            </a:endParaRPr>
          </a:p>
        </p:txBody>
      </p:sp>
      <p:sp>
        <p:nvSpPr>
          <p:cNvPr id="229" name="Google Shape;229;p38"/>
          <p:cNvSpPr txBox="1"/>
          <p:nvPr/>
        </p:nvSpPr>
        <p:spPr>
          <a:xfrm>
            <a:off x="4490425" y="1167650"/>
            <a:ext cx="4562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chemeClr val="dk1"/>
                </a:solidFill>
                <a:latin typeface="Calibri"/>
                <a:ea typeface="Calibri"/>
                <a:cs typeface="Calibri"/>
                <a:sym typeface="Calibri"/>
              </a:rPr>
              <a:t>2023 Annual Composite Nighttime light over Nepal</a:t>
            </a:r>
            <a:endParaRPr sz="15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p:nvPr/>
        </p:nvSpPr>
        <p:spPr>
          <a:xfrm>
            <a:off x="736325" y="88125"/>
            <a:ext cx="81243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400">
                <a:solidFill>
                  <a:schemeClr val="dk1"/>
                </a:solidFill>
                <a:latin typeface="Calibri"/>
                <a:ea typeface="Calibri"/>
                <a:cs typeface="Calibri"/>
                <a:sym typeface="Calibri"/>
              </a:rPr>
              <a:t>Datasets- NASA Global Land Data Assimilation System Version 2 </a:t>
            </a:r>
            <a:endParaRPr sz="2400">
              <a:solidFill>
                <a:schemeClr val="dk1"/>
              </a:solidFill>
              <a:latin typeface="Calibri"/>
              <a:ea typeface="Calibri"/>
              <a:cs typeface="Calibri"/>
              <a:sym typeface="Calibri"/>
            </a:endParaRPr>
          </a:p>
        </p:txBody>
      </p:sp>
      <p:pic>
        <p:nvPicPr>
          <p:cNvPr id="235" name="Google Shape;235;p39"/>
          <p:cNvPicPr preferRelativeResize="0"/>
          <p:nvPr/>
        </p:nvPicPr>
        <p:blipFill>
          <a:blip r:embed="rId3">
            <a:alphaModFix/>
          </a:blip>
          <a:stretch>
            <a:fillRect/>
          </a:stretch>
        </p:blipFill>
        <p:spPr>
          <a:xfrm>
            <a:off x="2072729" y="932850"/>
            <a:ext cx="3413322" cy="1907025"/>
          </a:xfrm>
          <a:prstGeom prst="rect">
            <a:avLst/>
          </a:prstGeom>
          <a:noFill/>
          <a:ln>
            <a:noFill/>
          </a:ln>
        </p:spPr>
      </p:pic>
      <p:pic>
        <p:nvPicPr>
          <p:cNvPr id="236" name="Google Shape;236;p39"/>
          <p:cNvPicPr preferRelativeResize="0"/>
          <p:nvPr/>
        </p:nvPicPr>
        <p:blipFill>
          <a:blip r:embed="rId4">
            <a:alphaModFix/>
          </a:blip>
          <a:stretch>
            <a:fillRect/>
          </a:stretch>
        </p:blipFill>
        <p:spPr>
          <a:xfrm>
            <a:off x="5507450" y="825266"/>
            <a:ext cx="3555500" cy="1958783"/>
          </a:xfrm>
          <a:prstGeom prst="rect">
            <a:avLst/>
          </a:prstGeom>
          <a:noFill/>
          <a:ln>
            <a:noFill/>
          </a:ln>
        </p:spPr>
      </p:pic>
      <p:pic>
        <p:nvPicPr>
          <p:cNvPr id="237" name="Google Shape;237;p39"/>
          <p:cNvPicPr preferRelativeResize="0"/>
          <p:nvPr/>
        </p:nvPicPr>
        <p:blipFill>
          <a:blip r:embed="rId5">
            <a:alphaModFix/>
          </a:blip>
          <a:stretch>
            <a:fillRect/>
          </a:stretch>
        </p:blipFill>
        <p:spPr>
          <a:xfrm>
            <a:off x="5595500" y="3019046"/>
            <a:ext cx="3457075" cy="1931457"/>
          </a:xfrm>
          <a:prstGeom prst="rect">
            <a:avLst/>
          </a:prstGeom>
          <a:noFill/>
          <a:ln>
            <a:noFill/>
          </a:ln>
        </p:spPr>
      </p:pic>
      <p:sp>
        <p:nvSpPr>
          <p:cNvPr id="238" name="Google Shape;238;p39"/>
          <p:cNvSpPr txBox="1">
            <a:spLocks noGrp="1"/>
          </p:cNvSpPr>
          <p:nvPr>
            <p:ph type="body" idx="1"/>
          </p:nvPr>
        </p:nvSpPr>
        <p:spPr>
          <a:xfrm>
            <a:off x="230575" y="887500"/>
            <a:ext cx="1776300" cy="3730800"/>
          </a:xfrm>
          <a:prstGeom prst="rect">
            <a:avLst/>
          </a:prstGeom>
        </p:spPr>
        <p:txBody>
          <a:bodyPr spcFirstLastPara="1" wrap="square" lIns="68575" tIns="34275" rIns="68575" bIns="34275" anchor="t" anchorCtr="0">
            <a:normAutofit lnSpcReduction="20000"/>
          </a:bodyPr>
          <a:lstStyle/>
          <a:p>
            <a:pPr marL="457200" marR="0" lvl="0" indent="-323850" algn="l" rtl="0">
              <a:lnSpc>
                <a:spcPct val="115000"/>
              </a:lnSpc>
              <a:spcBef>
                <a:spcPts val="0"/>
              </a:spcBef>
              <a:spcAft>
                <a:spcPts val="0"/>
              </a:spcAft>
              <a:buClr>
                <a:schemeClr val="dk1"/>
              </a:buClr>
              <a:buSzPts val="1500"/>
              <a:buChar char="●"/>
            </a:pPr>
            <a:r>
              <a:rPr lang="en" sz="1500">
                <a:latin typeface="Arial"/>
                <a:ea typeface="Arial"/>
                <a:cs typeface="Arial"/>
                <a:sym typeface="Arial"/>
              </a:rPr>
              <a:t>Wetter</a:t>
            </a:r>
            <a:r>
              <a:rPr lang="en" sz="1600"/>
              <a:t> in Southeast region, dryer in northwest</a:t>
            </a:r>
            <a:endParaRPr sz="1600"/>
          </a:p>
          <a:p>
            <a:pPr marL="457200" lvl="0" indent="0" algn="l" rtl="0">
              <a:spcBef>
                <a:spcPts val="800"/>
              </a:spcBef>
              <a:spcAft>
                <a:spcPts val="0"/>
              </a:spcAft>
              <a:buNone/>
            </a:pPr>
            <a:endParaRPr sz="1600"/>
          </a:p>
          <a:p>
            <a:pPr marL="457200" marR="0" lvl="0" indent="-323850" algn="l" rtl="0">
              <a:lnSpc>
                <a:spcPct val="115000"/>
              </a:lnSpc>
              <a:spcBef>
                <a:spcPts val="0"/>
              </a:spcBef>
              <a:spcAft>
                <a:spcPts val="0"/>
              </a:spcAft>
              <a:buClr>
                <a:schemeClr val="dk1"/>
              </a:buClr>
              <a:buSzPts val="1500"/>
              <a:buChar char="●"/>
            </a:pPr>
            <a:r>
              <a:rPr lang="en" sz="1500">
                <a:latin typeface="Arial"/>
                <a:ea typeface="Arial"/>
                <a:cs typeface="Arial"/>
                <a:sym typeface="Arial"/>
              </a:rPr>
              <a:t>Warmer</a:t>
            </a:r>
            <a:r>
              <a:rPr lang="en" sz="1600"/>
              <a:t> temperature in the Southern belt</a:t>
            </a:r>
            <a:endParaRPr sz="1600"/>
          </a:p>
          <a:p>
            <a:pPr marL="457200" marR="0" lvl="0" indent="0" algn="l" rtl="0">
              <a:lnSpc>
                <a:spcPct val="90000"/>
              </a:lnSpc>
              <a:spcBef>
                <a:spcPts val="800"/>
              </a:spcBef>
              <a:spcAft>
                <a:spcPts val="0"/>
              </a:spcAft>
              <a:buNone/>
            </a:pPr>
            <a:endParaRPr sz="1600"/>
          </a:p>
          <a:p>
            <a:pPr marL="457200" marR="0" lvl="0" indent="-323850" algn="l" rtl="0">
              <a:lnSpc>
                <a:spcPct val="115000"/>
              </a:lnSpc>
              <a:spcBef>
                <a:spcPts val="0"/>
              </a:spcBef>
              <a:spcAft>
                <a:spcPts val="0"/>
              </a:spcAft>
              <a:buClr>
                <a:schemeClr val="dk1"/>
              </a:buClr>
              <a:buSzPts val="1500"/>
              <a:buChar char="●"/>
            </a:pPr>
            <a:r>
              <a:rPr lang="en" sz="1500">
                <a:latin typeface="Arial"/>
                <a:ea typeface="Arial"/>
                <a:cs typeface="Arial"/>
                <a:sym typeface="Arial"/>
              </a:rPr>
              <a:t>Moist</a:t>
            </a:r>
            <a:r>
              <a:rPr lang="en" sz="1600"/>
              <a:t> soil in the Southern belt</a:t>
            </a:r>
            <a:endParaRPr sz="1600"/>
          </a:p>
          <a:p>
            <a:pPr marL="457200" marR="0" lvl="0" indent="0" algn="l" rtl="0">
              <a:lnSpc>
                <a:spcPct val="90000"/>
              </a:lnSpc>
              <a:spcBef>
                <a:spcPts val="800"/>
              </a:spcBef>
              <a:spcAft>
                <a:spcPts val="0"/>
              </a:spcAft>
              <a:buNone/>
            </a:pPr>
            <a:endParaRPr sz="1600"/>
          </a:p>
        </p:txBody>
      </p:sp>
      <p:pic>
        <p:nvPicPr>
          <p:cNvPr id="239" name="Google Shape;239;p39"/>
          <p:cNvPicPr preferRelativeResize="0"/>
          <p:nvPr/>
        </p:nvPicPr>
        <p:blipFill>
          <a:blip r:embed="rId6">
            <a:alphaModFix/>
          </a:blip>
          <a:stretch>
            <a:fillRect/>
          </a:stretch>
        </p:blipFill>
        <p:spPr>
          <a:xfrm>
            <a:off x="2006750" y="2922862"/>
            <a:ext cx="3555500" cy="20159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628650" y="105461"/>
            <a:ext cx="7886700" cy="548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Datasets- Demography</a:t>
            </a:r>
            <a:endParaRPr/>
          </a:p>
        </p:txBody>
      </p:sp>
      <p:sp>
        <p:nvSpPr>
          <p:cNvPr id="245" name="Google Shape;245;p40"/>
          <p:cNvSpPr txBox="1">
            <a:spLocks noGrp="1"/>
          </p:cNvSpPr>
          <p:nvPr>
            <p:ph type="body" idx="1"/>
          </p:nvPr>
        </p:nvSpPr>
        <p:spPr>
          <a:xfrm>
            <a:off x="1909225" y="3381650"/>
            <a:ext cx="5735400" cy="1433400"/>
          </a:xfrm>
          <a:prstGeom prst="rect">
            <a:avLst/>
          </a:prstGeom>
        </p:spPr>
        <p:txBody>
          <a:bodyPr spcFirstLastPara="1" wrap="square" lIns="68575" tIns="34275" rIns="68575" bIns="34275" anchor="t" anchorCtr="0">
            <a:normAutofit/>
          </a:bodyPr>
          <a:lstStyle/>
          <a:p>
            <a:pPr marL="457200" marR="0" lvl="0" indent="-323850" algn="l" rtl="0">
              <a:lnSpc>
                <a:spcPct val="115000"/>
              </a:lnSpc>
              <a:spcBef>
                <a:spcPts val="0"/>
              </a:spcBef>
              <a:spcAft>
                <a:spcPts val="0"/>
              </a:spcAft>
              <a:buClr>
                <a:schemeClr val="dk1"/>
              </a:buClr>
              <a:buSzPts val="1500"/>
              <a:buChar char="●"/>
            </a:pPr>
            <a:r>
              <a:rPr lang="en" sz="1500">
                <a:latin typeface="Arial"/>
                <a:ea typeface="Arial"/>
                <a:cs typeface="Arial"/>
                <a:sym typeface="Arial"/>
              </a:rPr>
              <a:t>High</a:t>
            </a:r>
            <a:r>
              <a:rPr lang="en"/>
              <a:t> Population density in the capital and Southern cities</a:t>
            </a:r>
            <a:endParaRPr/>
          </a:p>
          <a:p>
            <a:pPr marL="457200" marR="0" lvl="0" indent="0" algn="l" rtl="0">
              <a:lnSpc>
                <a:spcPct val="115000"/>
              </a:lnSpc>
              <a:spcBef>
                <a:spcPts val="0"/>
              </a:spcBef>
              <a:spcAft>
                <a:spcPts val="0"/>
              </a:spcAft>
              <a:buNone/>
            </a:pPr>
            <a:endParaRPr sz="1500">
              <a:latin typeface="Arial"/>
              <a:ea typeface="Arial"/>
              <a:cs typeface="Arial"/>
              <a:sym typeface="Arial"/>
            </a:endParaRPr>
          </a:p>
        </p:txBody>
      </p:sp>
      <p:pic>
        <p:nvPicPr>
          <p:cNvPr id="246" name="Google Shape;246;p40"/>
          <p:cNvPicPr preferRelativeResize="0"/>
          <p:nvPr/>
        </p:nvPicPr>
        <p:blipFill>
          <a:blip r:embed="rId3">
            <a:alphaModFix/>
          </a:blip>
          <a:stretch>
            <a:fillRect/>
          </a:stretch>
        </p:blipFill>
        <p:spPr>
          <a:xfrm>
            <a:off x="142127" y="806575"/>
            <a:ext cx="4429873" cy="2422675"/>
          </a:xfrm>
          <a:prstGeom prst="rect">
            <a:avLst/>
          </a:prstGeom>
          <a:noFill/>
          <a:ln>
            <a:noFill/>
          </a:ln>
        </p:spPr>
      </p:pic>
      <p:pic>
        <p:nvPicPr>
          <p:cNvPr id="247" name="Google Shape;247;p40"/>
          <p:cNvPicPr preferRelativeResize="0"/>
          <p:nvPr/>
        </p:nvPicPr>
        <p:blipFill>
          <a:blip r:embed="rId4">
            <a:alphaModFix/>
          </a:blip>
          <a:stretch>
            <a:fillRect/>
          </a:stretch>
        </p:blipFill>
        <p:spPr>
          <a:xfrm>
            <a:off x="4711350" y="779650"/>
            <a:ext cx="4432654" cy="2476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91">
      <a:dk1>
        <a:srgbClr val="7D7B7F"/>
      </a:dk1>
      <a:lt1>
        <a:srgbClr val="FFFFFF"/>
      </a:lt1>
      <a:dk2>
        <a:srgbClr val="00205D"/>
      </a:dk2>
      <a:lt2>
        <a:srgbClr val="FFFFFF"/>
      </a:lt2>
      <a:accent1>
        <a:srgbClr val="B9D100"/>
      </a:accent1>
      <a:accent2>
        <a:srgbClr val="00ADE9"/>
      </a:accent2>
      <a:accent3>
        <a:srgbClr val="16C4B6"/>
      </a:accent3>
      <a:accent4>
        <a:srgbClr val="00D287"/>
      </a:accent4>
      <a:accent5>
        <a:srgbClr val="B9D100"/>
      </a:accent5>
      <a:accent6>
        <a:srgbClr val="00ADE9"/>
      </a:accent6>
      <a:hlink>
        <a:srgbClr val="16C4B6"/>
      </a:hlink>
      <a:folHlink>
        <a:srgbClr val="00D2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792</Words>
  <Application>Microsoft Office PowerPoint</Application>
  <PresentationFormat>On-screen Show (16:9)</PresentationFormat>
  <Paragraphs>155</Paragraphs>
  <Slides>13</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Lato</vt:lpstr>
      <vt:lpstr>Calibri</vt:lpstr>
      <vt:lpstr>Verdana</vt:lpstr>
      <vt:lpstr>Arial</vt:lpstr>
      <vt:lpstr>Times New Roman</vt:lpstr>
      <vt:lpstr>Roboto</vt:lpstr>
      <vt:lpstr>Simple Light</vt:lpstr>
      <vt:lpstr>Office Theme</vt:lpstr>
      <vt:lpstr>Office Theme</vt:lpstr>
      <vt:lpstr>PowerPoint Presentation</vt:lpstr>
      <vt:lpstr>Motivation</vt:lpstr>
      <vt:lpstr>Study Area and Challenges on W-E-F Nexus Study</vt:lpstr>
      <vt:lpstr>Data and Metrics</vt:lpstr>
      <vt:lpstr>PowerPoint Presentation</vt:lpstr>
      <vt:lpstr>Energy Generation</vt:lpstr>
      <vt:lpstr>PowerPoint Presentation</vt:lpstr>
      <vt:lpstr>PowerPoint Presentation</vt:lpstr>
      <vt:lpstr>Datasets- Demography</vt:lpstr>
      <vt:lpstr>Correlation between Variables </vt:lpstr>
      <vt:lpstr>Correlation Heatmap</vt:lpstr>
      <vt:lpstr>Summary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 Minlin H. (GSFC-610.0)[ASRC FEDERAL SYSTEM SOLUTIONS]</dc:creator>
  <cp:lastModifiedBy>Chang, Minlin H. (GSFC-610.0)[ASRC FEDERAL SYSTEM SOLUTIONS]</cp:lastModifiedBy>
  <cp:revision>1</cp:revision>
  <dcterms:modified xsi:type="dcterms:W3CDTF">2024-01-29T12:45:14Z</dcterms:modified>
</cp:coreProperties>
</file>