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7"/>
  </p:notesMasterIdLst>
  <p:sldIdLst>
    <p:sldId id="310" r:id="rId2"/>
    <p:sldId id="257" r:id="rId3"/>
    <p:sldId id="473" r:id="rId4"/>
    <p:sldId id="477" r:id="rId5"/>
    <p:sldId id="484" r:id="rId6"/>
    <p:sldId id="15769" r:id="rId7"/>
    <p:sldId id="506" r:id="rId8"/>
    <p:sldId id="505" r:id="rId9"/>
    <p:sldId id="15768" r:id="rId10"/>
    <p:sldId id="15770" r:id="rId11"/>
    <p:sldId id="280" r:id="rId12"/>
    <p:sldId id="278" r:id="rId13"/>
    <p:sldId id="279" r:id="rId14"/>
    <p:sldId id="15771" r:id="rId15"/>
    <p:sldId id="15772" r:id="rId16"/>
    <p:sldId id="259" r:id="rId17"/>
    <p:sldId id="258" r:id="rId18"/>
    <p:sldId id="260" r:id="rId19"/>
    <p:sldId id="261" r:id="rId20"/>
    <p:sldId id="265" r:id="rId21"/>
    <p:sldId id="266" r:id="rId22"/>
    <p:sldId id="271" r:id="rId23"/>
    <p:sldId id="272" r:id="rId24"/>
    <p:sldId id="15774" r:id="rId25"/>
    <p:sldId id="51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9933FF"/>
    <a:srgbClr val="FFCCFF"/>
    <a:srgbClr val="CCCCFF"/>
    <a:srgbClr val="FF66FF"/>
    <a:srgbClr val="9999FF"/>
    <a:srgbClr val="CC66FF"/>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572A7-12FB-4B04-91AC-8524B7976740}" v="71" dt="2024-02-01T22:25:57.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3890" autoAdjust="0"/>
  </p:normalViewPr>
  <p:slideViewPr>
    <p:cSldViewPr snapToGrid="0">
      <p:cViewPr varScale="1">
        <p:scale>
          <a:sx n="59" d="100"/>
          <a:sy n="59" d="100"/>
        </p:scale>
        <p:origin x="816" y="60"/>
      </p:cViewPr>
      <p:guideLst/>
    </p:cSldViewPr>
  </p:slideViewPr>
  <p:notesTextViewPr>
    <p:cViewPr>
      <p:scale>
        <a:sx n="1" d="1"/>
        <a:sy n="1" d="1"/>
      </p:scale>
      <p:origin x="0" y="0"/>
    </p:cViewPr>
  </p:notesTextViewPr>
  <p:sorterViewPr>
    <p:cViewPr>
      <p:scale>
        <a:sx n="100" d="100"/>
        <a:sy n="100" d="100"/>
      </p:scale>
      <p:origin x="0" y="-1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nasa.sharepoint.com/teams/MolecularBiologyLab/Shared%20Documents/PDF%2054%20VEG05%20Tomato%20Transcriptome/DEG%20Comparis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asa.sharepoint.com/teams/MolecularBiologyLab/Shared%20Documents/PDF%2054%20VEG05%20Tomato%20Transcriptome/gProfiler_slycopersicum_FltLeafBlu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Up-Regulated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GndLeafBlue vs. FltLeafBlue</c:v>
                </c:pt>
                <c:pt idx="1">
                  <c:v> GndLeafRed vs. FltLeafRed</c:v>
                </c:pt>
                <c:pt idx="2">
                  <c:v> GndRootBlue vs. FltRootBlue</c:v>
                </c:pt>
                <c:pt idx="3">
                  <c:v> GndRootRed vs. FltRootRed</c:v>
                </c:pt>
              </c:strCache>
            </c:strRef>
          </c:cat>
          <c:val>
            <c:numRef>
              <c:f>Sheet1!$B$2:$B$5</c:f>
              <c:numCache>
                <c:formatCode>General</c:formatCode>
                <c:ptCount val="4"/>
                <c:pt idx="0">
                  <c:v>682</c:v>
                </c:pt>
                <c:pt idx="1">
                  <c:v>6</c:v>
                </c:pt>
                <c:pt idx="2">
                  <c:v>23</c:v>
                </c:pt>
                <c:pt idx="3">
                  <c:v>6</c:v>
                </c:pt>
              </c:numCache>
            </c:numRef>
          </c:val>
          <c:extLst>
            <c:ext xmlns:c16="http://schemas.microsoft.com/office/drawing/2014/chart" uri="{C3380CC4-5D6E-409C-BE32-E72D297353CC}">
              <c16:uniqueId val="{00000000-CCDC-454A-8112-8CEE97067529}"/>
            </c:ext>
          </c:extLst>
        </c:ser>
        <c:ser>
          <c:idx val="1"/>
          <c:order val="1"/>
          <c:tx>
            <c:strRef>
              <c:f>Sheet1!$C$1</c:f>
              <c:strCache>
                <c:ptCount val="1"/>
                <c:pt idx="0">
                  <c:v>Down-regulated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GndLeafBlue vs. FltLeafBlue</c:v>
                </c:pt>
                <c:pt idx="1">
                  <c:v> GndLeafRed vs. FltLeafRed</c:v>
                </c:pt>
                <c:pt idx="2">
                  <c:v> GndRootBlue vs. FltRootBlue</c:v>
                </c:pt>
                <c:pt idx="3">
                  <c:v> GndRootRed vs. FltRootRed</c:v>
                </c:pt>
              </c:strCache>
            </c:strRef>
          </c:cat>
          <c:val>
            <c:numRef>
              <c:f>Sheet1!$C$2:$C$5</c:f>
              <c:numCache>
                <c:formatCode>General</c:formatCode>
                <c:ptCount val="4"/>
                <c:pt idx="0">
                  <c:v>640</c:v>
                </c:pt>
                <c:pt idx="1">
                  <c:v>8</c:v>
                </c:pt>
                <c:pt idx="2">
                  <c:v>146</c:v>
                </c:pt>
                <c:pt idx="3">
                  <c:v>136</c:v>
                </c:pt>
              </c:numCache>
            </c:numRef>
          </c:val>
          <c:extLst>
            <c:ext xmlns:c16="http://schemas.microsoft.com/office/drawing/2014/chart" uri="{C3380CC4-5D6E-409C-BE32-E72D297353CC}">
              <c16:uniqueId val="{00000001-CCDC-454A-8112-8CEE97067529}"/>
            </c:ext>
          </c:extLst>
        </c:ser>
        <c:dLbls>
          <c:showLegendKey val="0"/>
          <c:showVal val="0"/>
          <c:showCatName val="0"/>
          <c:showSerName val="0"/>
          <c:showPercent val="0"/>
          <c:showBubbleSize val="0"/>
        </c:dLbls>
        <c:gapWidth val="150"/>
        <c:overlap val="100"/>
        <c:axId val="1686304223"/>
        <c:axId val="1686302559"/>
      </c:barChart>
      <c:catAx>
        <c:axId val="16863042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86302559"/>
        <c:crosses val="autoZero"/>
        <c:auto val="1"/>
        <c:lblAlgn val="ctr"/>
        <c:lblOffset val="100"/>
        <c:noMultiLvlLbl val="0"/>
      </c:catAx>
      <c:valAx>
        <c:axId val="1686302559"/>
        <c:scaling>
          <c:orientation val="minMax"/>
        </c:scaling>
        <c:delete val="0"/>
        <c:axPos val="b"/>
        <c:majorGridlines>
          <c:spPr>
            <a:ln w="9525" cap="flat" cmpd="sng" algn="ctr">
              <a:solidFill>
                <a:schemeClr val="tx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86304223"/>
        <c:crosses val="autoZero"/>
        <c:crossBetween val="between"/>
      </c:valAx>
      <c:spPr>
        <a:noFill/>
        <a:ln>
          <a:noFill/>
        </a:ln>
        <a:effectLst/>
      </c:spPr>
    </c:plotArea>
    <c:legend>
      <c:legendPos val="b"/>
      <c:layout>
        <c:manualLayout>
          <c:xMode val="edge"/>
          <c:yMode val="edge"/>
          <c:x val="0.36034347177191084"/>
          <c:y val="0.93626219410434963"/>
          <c:w val="0.457972106427873"/>
          <c:h val="6.373780589565032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Sheet1!$F$1</c:f>
              <c:strCache>
                <c:ptCount val="1"/>
                <c:pt idx="0">
                  <c:v>negative_log10_of_adjusted_p_value</c:v>
                </c:pt>
              </c:strCache>
            </c:strRef>
          </c:tx>
          <c:spPr>
            <a:solidFill>
              <a:srgbClr val="00B050"/>
            </a:solidFill>
            <a:ln w="12700">
              <a:solidFill>
                <a:schemeClr val="tx1"/>
              </a:solidFill>
            </a:ln>
            <a:effectLst/>
          </c:spPr>
          <c:invertIfNegative val="0"/>
          <c:dPt>
            <c:idx val="11"/>
            <c:invertIfNegative val="0"/>
            <c:bubble3D val="0"/>
            <c:spPr>
              <a:solidFill>
                <a:schemeClr val="accent1"/>
              </a:solidFill>
              <a:ln w="12700">
                <a:solidFill>
                  <a:schemeClr val="tx1"/>
                </a:solidFill>
              </a:ln>
              <a:effectLst/>
            </c:spPr>
            <c:extLst>
              <c:ext xmlns:c16="http://schemas.microsoft.com/office/drawing/2014/chart" uri="{C3380CC4-5D6E-409C-BE32-E72D297353CC}">
                <c16:uniqueId val="{00000001-A934-43B2-B733-9029EA0D9F2F}"/>
              </c:ext>
            </c:extLst>
          </c:dPt>
          <c:dPt>
            <c:idx val="12"/>
            <c:invertIfNegative val="0"/>
            <c:bubble3D val="0"/>
            <c:spPr>
              <a:solidFill>
                <a:schemeClr val="accent1"/>
              </a:solidFill>
              <a:ln w="12700">
                <a:solidFill>
                  <a:schemeClr val="tx1"/>
                </a:solidFill>
              </a:ln>
              <a:effectLst/>
            </c:spPr>
            <c:extLst>
              <c:ext xmlns:c16="http://schemas.microsoft.com/office/drawing/2014/chart" uri="{C3380CC4-5D6E-409C-BE32-E72D297353CC}">
                <c16:uniqueId val="{00000003-A934-43B2-B733-9029EA0D9F2F}"/>
              </c:ext>
            </c:extLst>
          </c:dPt>
          <c:cat>
            <c:multiLvlStrRef>
              <c:f>Sheet1!$A$2:$B$14</c:f>
              <c:multiLvlStrCache>
                <c:ptCount val="13"/>
                <c:lvl>
                  <c:pt idx="0">
                    <c:v>response to radiation</c:v>
                  </c:pt>
                  <c:pt idx="1">
                    <c:v>inositol biosynthetic process</c:v>
                  </c:pt>
                  <c:pt idx="2">
                    <c:v>ethylene-activated signaling pathway</c:v>
                  </c:pt>
                  <c:pt idx="3">
                    <c:v>biogenic amine metabolic process</c:v>
                  </c:pt>
                  <c:pt idx="4">
                    <c:v>response to nutrient levels</c:v>
                  </c:pt>
                  <c:pt idx="5">
                    <c:v>metal ion transport</c:v>
                  </c:pt>
                  <c:pt idx="6">
                    <c:v>glutamate metabolic process</c:v>
                  </c:pt>
                  <c:pt idx="7">
                    <c:v>photosynthesis, light harvesting in photosystem I</c:v>
                  </c:pt>
                  <c:pt idx="8">
                    <c:v>cellular response to heat</c:v>
                  </c:pt>
                  <c:pt idx="9">
                    <c:v>regulation of long-day photoperiodism, flowering</c:v>
                  </c:pt>
                  <c:pt idx="10">
                    <c:v>alpha-amino acid metabolic process</c:v>
                  </c:pt>
                  <c:pt idx="11">
                    <c:v>UDP-galactosyltransferase activity</c:v>
                  </c:pt>
                  <c:pt idx="12">
                    <c:v>DNA-binding transcription factor activity</c:v>
                  </c:pt>
                </c:lvl>
                <c:lvl>
                  <c:pt idx="0">
                    <c:v>GO:BP</c:v>
                  </c:pt>
                  <c:pt idx="11">
                    <c:v>GO:MF</c:v>
                  </c:pt>
                </c:lvl>
              </c:multiLvlStrCache>
            </c:multiLvlStrRef>
          </c:cat>
          <c:val>
            <c:numRef>
              <c:f>Sheet1!$F$2:$F$14</c:f>
              <c:numCache>
                <c:formatCode>General</c:formatCode>
                <c:ptCount val="13"/>
                <c:pt idx="0">
                  <c:v>2.56670187493599</c:v>
                </c:pt>
                <c:pt idx="1">
                  <c:v>2.2531618097228798</c:v>
                </c:pt>
                <c:pt idx="2">
                  <c:v>2.07927772041938</c:v>
                </c:pt>
                <c:pt idx="3">
                  <c:v>2.07927772041938</c:v>
                </c:pt>
                <c:pt idx="4">
                  <c:v>1.87366959924341</c:v>
                </c:pt>
                <c:pt idx="5">
                  <c:v>1.87366959924341</c:v>
                </c:pt>
                <c:pt idx="6">
                  <c:v>1.62010667960425</c:v>
                </c:pt>
                <c:pt idx="7">
                  <c:v>1.62010667960425</c:v>
                </c:pt>
                <c:pt idx="8">
                  <c:v>1.5019704386303701</c:v>
                </c:pt>
                <c:pt idx="9">
                  <c:v>1.49648286242655</c:v>
                </c:pt>
                <c:pt idx="10">
                  <c:v>1.40795907829804</c:v>
                </c:pt>
                <c:pt idx="11">
                  <c:v>2.53414915955259</c:v>
                </c:pt>
                <c:pt idx="12">
                  <c:v>1.7213697058820101</c:v>
                </c:pt>
              </c:numCache>
            </c:numRef>
          </c:val>
          <c:extLst>
            <c:ext xmlns:c16="http://schemas.microsoft.com/office/drawing/2014/chart" uri="{C3380CC4-5D6E-409C-BE32-E72D297353CC}">
              <c16:uniqueId val="{00000004-A934-43B2-B733-9029EA0D9F2F}"/>
            </c:ext>
          </c:extLst>
        </c:ser>
        <c:dLbls>
          <c:showLegendKey val="0"/>
          <c:showVal val="0"/>
          <c:showCatName val="0"/>
          <c:showSerName val="0"/>
          <c:showPercent val="0"/>
          <c:showBubbleSize val="0"/>
        </c:dLbls>
        <c:gapWidth val="182"/>
        <c:axId val="1924411359"/>
        <c:axId val="1924396799"/>
      </c:barChart>
      <c:catAx>
        <c:axId val="1924411359"/>
        <c:scaling>
          <c:orientation val="minMax"/>
        </c:scaling>
        <c:delete val="0"/>
        <c:axPos val="l"/>
        <c:numFmt formatCode="General" sourceLinked="1"/>
        <c:majorTickMark val="none"/>
        <c:minorTickMark val="none"/>
        <c:tickLblPos val="nextTo"/>
        <c:spPr>
          <a:solidFill>
            <a:schemeClr val="tx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924396799"/>
        <c:crosses val="autoZero"/>
        <c:auto val="1"/>
        <c:lblAlgn val="ctr"/>
        <c:lblOffset val="100"/>
        <c:noMultiLvlLbl val="0"/>
      </c:catAx>
      <c:valAx>
        <c:axId val="192439679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US">
                    <a:solidFill>
                      <a:schemeClr val="bg1"/>
                    </a:solidFill>
                  </a:rPr>
                  <a:t>-Log</a:t>
                </a:r>
                <a:r>
                  <a:rPr lang="en-US" baseline="-25000">
                    <a:solidFill>
                      <a:schemeClr val="bg1"/>
                    </a:solidFill>
                  </a:rPr>
                  <a:t>10</a:t>
                </a:r>
                <a:r>
                  <a:rPr lang="en-US">
                    <a:solidFill>
                      <a:schemeClr val="bg1"/>
                    </a:solidFill>
                  </a:rPr>
                  <a:t> Adjusted P-Value</a:t>
                </a:r>
              </a:p>
            </c:rich>
          </c:tx>
          <c:layout>
            <c:manualLayout>
              <c:xMode val="edge"/>
              <c:yMode val="edge"/>
              <c:x val="0.6367726377952756"/>
              <c:y val="0.9223842592592592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924411359"/>
        <c:crosses val="autoZero"/>
        <c:crossBetween val="between"/>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noFill/>
      <a:round/>
    </a:ln>
    <a:effectLst/>
  </c:spPr>
  <c:txPr>
    <a:bodyPr/>
    <a:lstStyle/>
    <a:p>
      <a:pPr>
        <a:defRPr sz="16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DC031-9387-4E56-836E-315722319851}" type="datetimeFigureOut">
              <a:rPr lang="en-US" smtClean="0"/>
              <a:t>1/30/2024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59EAF-E625-42CD-A30D-FFD84DBB247E}" type="slidenum">
              <a:rPr lang="en-US" smtClean="0"/>
              <a:t>‹#›</a:t>
            </a:fld>
            <a:endParaRPr lang="en-US" dirty="0"/>
          </a:p>
        </p:txBody>
      </p:sp>
    </p:spTree>
    <p:extLst>
      <p:ext uri="{BB962C8B-B14F-4D97-AF65-F5344CB8AC3E}">
        <p14:creationId xmlns:p14="http://schemas.microsoft.com/office/powerpoint/2010/main" val="2847392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2</a:t>
            </a:fld>
            <a:endParaRPr lang="en-US" dirty="0"/>
          </a:p>
        </p:txBody>
      </p:sp>
    </p:spTree>
    <p:extLst>
      <p:ext uri="{BB962C8B-B14F-4D97-AF65-F5344CB8AC3E}">
        <p14:creationId xmlns:p14="http://schemas.microsoft.com/office/powerpoint/2010/main" val="1264911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5E44F-EE5F-4E93-BC92-B6AC7AF33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74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59EAF-E625-42CD-A30D-FFD84DBB247E}" type="slidenum">
              <a:rPr lang="en-US" smtClean="0"/>
              <a:t>12</a:t>
            </a:fld>
            <a:endParaRPr lang="en-US" dirty="0"/>
          </a:p>
        </p:txBody>
      </p:sp>
    </p:spTree>
    <p:extLst>
      <p:ext uri="{BB962C8B-B14F-4D97-AF65-F5344CB8AC3E}">
        <p14:creationId xmlns:p14="http://schemas.microsoft.com/office/powerpoint/2010/main" val="570937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Leaf and root tissue in BLUE ENRICHED LIGHTING showed higher percent of DEG’s</a:t>
            </a:r>
          </a:p>
          <a:p>
            <a:endParaRPr lang="en-US" dirty="0"/>
          </a:p>
        </p:txBody>
      </p:sp>
      <p:sp>
        <p:nvSpPr>
          <p:cNvPr id="4" name="Slide Number Placeholder 3"/>
          <p:cNvSpPr>
            <a:spLocks noGrp="1"/>
          </p:cNvSpPr>
          <p:nvPr>
            <p:ph type="sldNum" sz="quarter" idx="5"/>
          </p:nvPr>
        </p:nvSpPr>
        <p:spPr/>
        <p:txBody>
          <a:bodyPr/>
          <a:lstStyle/>
          <a:p>
            <a:fld id="{4BB59EAF-E625-42CD-A30D-FFD84DBB247E}" type="slidenum">
              <a:rPr lang="en-US" smtClean="0"/>
              <a:t>15</a:t>
            </a:fld>
            <a:endParaRPr lang="en-US" dirty="0"/>
          </a:p>
        </p:txBody>
      </p:sp>
    </p:spTree>
    <p:extLst>
      <p:ext uri="{BB962C8B-B14F-4D97-AF65-F5344CB8AC3E}">
        <p14:creationId xmlns:p14="http://schemas.microsoft.com/office/powerpoint/2010/main" val="351148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Leaf and root clustered based upon condition (flight versus ground)</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 expression completely separated based on tissue type, but there is overlap in both tissue types between flight and ground.</a:t>
            </a:r>
          </a:p>
          <a:p>
            <a:endParaRPr lang="en-US" dirty="0"/>
          </a:p>
        </p:txBody>
      </p:sp>
      <p:sp>
        <p:nvSpPr>
          <p:cNvPr id="4" name="Slide Number Placeholder 3"/>
          <p:cNvSpPr>
            <a:spLocks noGrp="1"/>
          </p:cNvSpPr>
          <p:nvPr>
            <p:ph type="sldNum" sz="quarter" idx="5"/>
          </p:nvPr>
        </p:nvSpPr>
        <p:spPr/>
        <p:txBody>
          <a:bodyPr/>
          <a:lstStyle/>
          <a:p>
            <a:fld id="{4BB59EAF-E625-42CD-A30D-FFD84DBB247E}" type="slidenum">
              <a:rPr lang="en-US" smtClean="0"/>
              <a:t>16</a:t>
            </a:fld>
            <a:endParaRPr lang="en-US" dirty="0"/>
          </a:p>
        </p:txBody>
      </p:sp>
    </p:spTree>
    <p:extLst>
      <p:ext uri="{BB962C8B-B14F-4D97-AF65-F5344CB8AC3E}">
        <p14:creationId xmlns:p14="http://schemas.microsoft.com/office/powerpoint/2010/main" val="254966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Leaf (left) there is strong differential regulation of genes in blue light samples in flight </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Biological processes such as light harvesting photosystem I, cell division and protein regulation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 is a different group of upregulated genes in blue light ground leaf samples. </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Cell cycle regulation, protein biosynthesis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Similar responses that we saw in the leaf tissue. Photosynthesis, ATP energy production and protein biosynthesis.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NOTE: the Adventitious roots did contain some chlorophyll and therefore this is not unexpected.</a:t>
            </a:r>
          </a:p>
          <a:p>
            <a:endParaRPr lang="en-US" dirty="0"/>
          </a:p>
        </p:txBody>
      </p:sp>
      <p:sp>
        <p:nvSpPr>
          <p:cNvPr id="4" name="Slide Number Placeholder 3"/>
          <p:cNvSpPr>
            <a:spLocks noGrp="1"/>
          </p:cNvSpPr>
          <p:nvPr>
            <p:ph type="sldNum" sz="quarter" idx="5"/>
          </p:nvPr>
        </p:nvSpPr>
        <p:spPr/>
        <p:txBody>
          <a:bodyPr/>
          <a:lstStyle/>
          <a:p>
            <a:fld id="{4BB59EAF-E625-42CD-A30D-FFD84DBB247E}" type="slidenum">
              <a:rPr lang="en-US" smtClean="0"/>
              <a:t>20</a:t>
            </a:fld>
            <a:endParaRPr lang="en-US" dirty="0"/>
          </a:p>
        </p:txBody>
      </p:sp>
    </p:spTree>
    <p:extLst>
      <p:ext uri="{BB962C8B-B14F-4D97-AF65-F5344CB8AC3E}">
        <p14:creationId xmlns:p14="http://schemas.microsoft.com/office/powerpoint/2010/main" val="223880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Fewer differentially regulated genes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Respiration, mitochondria and energy production </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Electron transport – energy production</a:t>
            </a:r>
          </a:p>
          <a:p>
            <a:pPr marL="285750" marR="0" lvl="0"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Adventitious roots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DEG’s are showing that these are responding to red-light differential regulation in photosynthesis and energy production, protein biosynthesis.</a:t>
            </a:r>
          </a:p>
          <a:p>
            <a:endParaRPr lang="en-US" dirty="0"/>
          </a:p>
        </p:txBody>
      </p:sp>
      <p:sp>
        <p:nvSpPr>
          <p:cNvPr id="4" name="Slide Number Placeholder 3"/>
          <p:cNvSpPr>
            <a:spLocks noGrp="1"/>
          </p:cNvSpPr>
          <p:nvPr>
            <p:ph type="sldNum" sz="quarter" idx="5"/>
          </p:nvPr>
        </p:nvSpPr>
        <p:spPr/>
        <p:txBody>
          <a:bodyPr/>
          <a:lstStyle/>
          <a:p>
            <a:fld id="{4BB59EAF-E625-42CD-A30D-FFD84DBB247E}" type="slidenum">
              <a:rPr lang="en-US" smtClean="0"/>
              <a:t>21</a:t>
            </a:fld>
            <a:endParaRPr lang="en-US" dirty="0"/>
          </a:p>
        </p:txBody>
      </p:sp>
    </p:spTree>
    <p:extLst>
      <p:ext uri="{BB962C8B-B14F-4D97-AF65-F5344CB8AC3E}">
        <p14:creationId xmlns:p14="http://schemas.microsoft.com/office/powerpoint/2010/main" val="427904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Leaf</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consolidate the function categories were enriched in flight leaf samples treated with blue light.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 you could highlight or circle those that are clearly indicated on the heatmaps.</a:t>
            </a:r>
          </a:p>
          <a:p>
            <a:endParaRPr lang="en-US" dirty="0"/>
          </a:p>
        </p:txBody>
      </p:sp>
      <p:sp>
        <p:nvSpPr>
          <p:cNvPr id="4" name="Slide Number Placeholder 3"/>
          <p:cNvSpPr>
            <a:spLocks noGrp="1"/>
          </p:cNvSpPr>
          <p:nvPr>
            <p:ph type="sldNum" sz="quarter" idx="5"/>
          </p:nvPr>
        </p:nvSpPr>
        <p:spPr/>
        <p:txBody>
          <a:bodyPr/>
          <a:lstStyle/>
          <a:p>
            <a:fld id="{4BB59EAF-E625-42CD-A30D-FFD84DBB247E}" type="slidenum">
              <a:rPr lang="en-US" smtClean="0"/>
              <a:t>22</a:t>
            </a:fld>
            <a:endParaRPr lang="en-US" dirty="0"/>
          </a:p>
        </p:txBody>
      </p:sp>
    </p:spTree>
    <p:extLst>
      <p:ext uri="{BB962C8B-B14F-4D97-AF65-F5344CB8AC3E}">
        <p14:creationId xmlns:p14="http://schemas.microsoft.com/office/powerpoint/2010/main" val="413566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similar responses seen in the leaf but also see responses to stress, hydrogen peroxides catabolic process or REDOX Stress.</a:t>
            </a:r>
          </a:p>
          <a:p>
            <a:endParaRPr lang="en-US" dirty="0"/>
          </a:p>
        </p:txBody>
      </p:sp>
      <p:sp>
        <p:nvSpPr>
          <p:cNvPr id="4" name="Slide Number Placeholder 3"/>
          <p:cNvSpPr>
            <a:spLocks noGrp="1"/>
          </p:cNvSpPr>
          <p:nvPr>
            <p:ph type="sldNum" sz="quarter" idx="5"/>
          </p:nvPr>
        </p:nvSpPr>
        <p:spPr/>
        <p:txBody>
          <a:bodyPr/>
          <a:lstStyle/>
          <a:p>
            <a:fld id="{4BB59EAF-E625-42CD-A30D-FFD84DBB247E}" type="slidenum">
              <a:rPr lang="en-US" smtClean="0"/>
              <a:t>23</a:t>
            </a:fld>
            <a:endParaRPr lang="en-US" dirty="0"/>
          </a:p>
        </p:txBody>
      </p:sp>
    </p:spTree>
    <p:extLst>
      <p:ext uri="{BB962C8B-B14F-4D97-AF65-F5344CB8AC3E}">
        <p14:creationId xmlns:p14="http://schemas.microsoft.com/office/powerpoint/2010/main" val="340401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E0013C-D545-47E3-BAF4-37DF4B045225}" type="datetime1">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292879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F597D7-4456-4843-8268-635A5A08E21A}" type="datetime1">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270636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9A0CCF-8C46-4AEE-80AE-E8100FD61057}" type="datetime1">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208670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4E620-1400-4E15-AE91-86E5554227BD}" type="datetime1">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246546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D7DF27-8FEE-475B-89A6-8F0976E3EFEF}" type="datetime1">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331764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19D34C-2050-40A9-A44D-C41C95BDB702}" type="datetime1">
              <a:rPr lang="en-US" smtClean="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3661668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0162EE-9C24-4DB1-82D0-B319A631F4D8}" type="datetime1">
              <a:rPr lang="en-US" smtClean="0"/>
              <a:t>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3832740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92CE9F-4211-43B6-994A-4DB8798D7A3B}" type="datetime1">
              <a:rPr lang="en-US" smtClean="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235709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9E02F-94AA-46B8-A4A5-F87F2491D8B3}" type="datetime1">
              <a:rPr lang="en-US" smtClean="0"/>
              <a:t>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388355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07E97-FB6A-4851-8906-8F7E9DC82F63}" type="datetime1">
              <a:rPr lang="en-US" smtClean="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178705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CCA1B-D3D7-4C70-A4F3-6CDCC3EAA8BA}" type="datetime1">
              <a:rPr lang="en-US" smtClean="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dirty="0"/>
          </a:p>
        </p:txBody>
      </p:sp>
    </p:spTree>
    <p:extLst>
      <p:ext uri="{BB962C8B-B14F-4D97-AF65-F5344CB8AC3E}">
        <p14:creationId xmlns:p14="http://schemas.microsoft.com/office/powerpoint/2010/main" val="37769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B7013-D195-4F6B-8BEF-0D70CCECF0D9}" type="datetime1">
              <a:rPr lang="en-US" smtClean="0"/>
              <a:t>1/30/2024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FCE3-98A4-4385-9FA0-D7D495E5CB61}" type="slidenum">
              <a:rPr lang="en-US" smtClean="0"/>
              <a:t>‹#›</a:t>
            </a:fld>
            <a:endParaRPr lang="en-US" dirty="0"/>
          </a:p>
        </p:txBody>
      </p:sp>
    </p:spTree>
    <p:extLst>
      <p:ext uri="{BB962C8B-B14F-4D97-AF65-F5344CB8AC3E}">
        <p14:creationId xmlns:p14="http://schemas.microsoft.com/office/powerpoint/2010/main" val="20666702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6"/>
            <a:ext cx="12161520" cy="3449221"/>
          </a:xfrm>
          <a:prstGeom prst="rect">
            <a:avLst/>
          </a:prstGeom>
        </p:spPr>
      </p:pic>
      <p:sp>
        <p:nvSpPr>
          <p:cNvPr id="2" name="Title 1"/>
          <p:cNvSpPr>
            <a:spLocks noGrp="1"/>
          </p:cNvSpPr>
          <p:nvPr>
            <p:ph type="ctrTitle" idx="4294967295"/>
          </p:nvPr>
        </p:nvSpPr>
        <p:spPr>
          <a:xfrm>
            <a:off x="589280" y="1764983"/>
            <a:ext cx="11013440" cy="1697037"/>
          </a:xfrm>
        </p:spPr>
        <p:txBody>
          <a:bodyPr>
            <a:noAutofit/>
          </a:bodyPr>
          <a:lstStyle/>
          <a:p>
            <a:pPr algn="ctr"/>
            <a:r>
              <a:rPr lang="en-US" b="1" dirty="0"/>
              <a:t>VEG-05 Tomato Crop Testing on the International Space Station </a:t>
            </a:r>
            <a:br>
              <a:rPr lang="en-US" sz="4000" dirty="0"/>
            </a:br>
            <a:endParaRPr lang="en-US" sz="4000" dirty="0"/>
          </a:p>
        </p:txBody>
      </p:sp>
      <p:sp>
        <p:nvSpPr>
          <p:cNvPr id="4" name="Subtitle 2"/>
          <p:cNvSpPr txBox="1">
            <a:spLocks/>
          </p:cNvSpPr>
          <p:nvPr/>
        </p:nvSpPr>
        <p:spPr>
          <a:xfrm>
            <a:off x="853036" y="3627121"/>
            <a:ext cx="10485928" cy="293035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Gioia D. Massa</a:t>
            </a:r>
            <a:r>
              <a:rPr lang="en-US" baseline="30000" dirty="0"/>
              <a:t>1</a:t>
            </a:r>
            <a:r>
              <a:rPr lang="en-US" dirty="0"/>
              <a:t>, Mary E. Hummerick</a:t>
            </a:r>
            <a:r>
              <a:rPr lang="en-US" baseline="30000" dirty="0"/>
              <a:t>2</a:t>
            </a:r>
            <a:r>
              <a:rPr lang="en-US" dirty="0"/>
              <a:t>, Christina L. Khodadad</a:t>
            </a:r>
            <a:r>
              <a:rPr lang="en-US" baseline="30000" dirty="0"/>
              <a:t>2</a:t>
            </a:r>
            <a:r>
              <a:rPr lang="en-US" dirty="0"/>
              <a:t>, LaShelle E. Spencer</a:t>
            </a:r>
            <a:r>
              <a:rPr lang="en-US" baseline="30000" dirty="0"/>
              <a:t>2</a:t>
            </a:r>
            <a:r>
              <a:rPr lang="en-US" dirty="0"/>
              <a:t>, Raymond M. Wheeler</a:t>
            </a:r>
            <a:r>
              <a:rPr lang="en-US" baseline="30000" dirty="0"/>
              <a:t>1 </a:t>
            </a:r>
            <a:r>
              <a:rPr lang="en-US" dirty="0"/>
              <a:t>, Ani Dixit</a:t>
            </a:r>
            <a:r>
              <a:rPr lang="en-US" baseline="30000" dirty="0"/>
              <a:t>2</a:t>
            </a:r>
            <a:r>
              <a:rPr lang="en-US" dirty="0"/>
              <a:t>, Cory J. Spern</a:t>
            </a:r>
            <a:r>
              <a:rPr lang="en-US" baseline="30000" dirty="0"/>
              <a:t>2</a:t>
            </a:r>
            <a:r>
              <a:rPr lang="en-US" dirty="0"/>
              <a:t>, Millennia Young</a:t>
            </a:r>
            <a:r>
              <a:rPr lang="en-US" baseline="30000" dirty="0"/>
              <a:t>3</a:t>
            </a:r>
            <a:r>
              <a:rPr lang="en-US" dirty="0"/>
              <a:t>,</a:t>
            </a:r>
            <a:r>
              <a:rPr lang="en-US" baseline="30000" dirty="0"/>
              <a:t> </a:t>
            </a:r>
            <a:r>
              <a:rPr lang="en-US" dirty="0"/>
              <a:t>Grace L. Douglas</a:t>
            </a:r>
            <a:r>
              <a:rPr lang="en-US" baseline="30000" dirty="0"/>
              <a:t>3</a:t>
            </a:r>
            <a:endParaRPr lang="en-US" dirty="0"/>
          </a:p>
          <a:p>
            <a:pPr marL="457200" indent="-457200" algn="ctr">
              <a:buAutoNum type="arabicPeriod"/>
            </a:pPr>
            <a:r>
              <a:rPr lang="en-US" sz="2400" dirty="0"/>
              <a:t>NASA, Kennedy Space Center 2. LASSO II, Kennedy Space Center 3. NASA, Johnson Space Center</a:t>
            </a:r>
          </a:p>
          <a:p>
            <a:pPr marL="457200" indent="-457200" algn="ctr">
              <a:buAutoNum type="arabicPeriod"/>
            </a:pPr>
            <a:endParaRPr lang="en-US" sz="2400" dirty="0"/>
          </a:p>
          <a:p>
            <a:pPr marL="0" indent="0" algn="ctr">
              <a:buNone/>
            </a:pPr>
            <a:r>
              <a:rPr lang="en-US" sz="1800" i="1" dirty="0"/>
              <a:t>NASA Human Research Program Investigators Workshop, 2024</a:t>
            </a:r>
          </a:p>
        </p:txBody>
      </p:sp>
    </p:spTree>
    <p:extLst>
      <p:ext uri="{BB962C8B-B14F-4D97-AF65-F5344CB8AC3E}">
        <p14:creationId xmlns:p14="http://schemas.microsoft.com/office/powerpoint/2010/main" val="427826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A96C-4D59-667B-01C6-4589C4836A6A}"/>
              </a:ext>
            </a:extLst>
          </p:cNvPr>
          <p:cNvSpPr>
            <a:spLocks noGrp="1"/>
          </p:cNvSpPr>
          <p:nvPr>
            <p:ph type="title"/>
          </p:nvPr>
        </p:nvSpPr>
        <p:spPr/>
        <p:txBody>
          <a:bodyPr/>
          <a:lstStyle/>
          <a:p>
            <a:r>
              <a:rPr lang="en-US" dirty="0"/>
              <a:t>VEG-05 Flight Experiment Timeline</a:t>
            </a:r>
          </a:p>
        </p:txBody>
      </p:sp>
      <p:sp>
        <p:nvSpPr>
          <p:cNvPr id="4" name="Content Placeholder 3">
            <a:extLst>
              <a:ext uri="{FF2B5EF4-FFF2-40B4-BE49-F238E27FC236}">
                <a16:creationId xmlns:a16="http://schemas.microsoft.com/office/drawing/2014/main" id="{BFE67FF7-B1A2-572C-E5CB-7B1F962486AF}"/>
              </a:ext>
            </a:extLst>
          </p:cNvPr>
          <p:cNvSpPr>
            <a:spLocks noGrp="1"/>
          </p:cNvSpPr>
          <p:nvPr>
            <p:ph idx="1"/>
          </p:nvPr>
        </p:nvSpPr>
        <p:spPr>
          <a:xfrm>
            <a:off x="838200" y="1825625"/>
            <a:ext cx="6494417" cy="4351338"/>
          </a:xfrm>
        </p:spPr>
        <p:txBody>
          <a:bodyPr>
            <a:normAutofit fontScale="92500" lnSpcReduction="10000"/>
          </a:bodyPr>
          <a:lstStyle/>
          <a:p>
            <a:r>
              <a:rPr lang="en-US" dirty="0">
                <a:solidFill>
                  <a:schemeClr val="tx2">
                    <a:lumMod val="50000"/>
                  </a:schemeClr>
                </a:solidFill>
              </a:rPr>
              <a:t>Launched on SpaceX-26 on 11/26/2022</a:t>
            </a:r>
          </a:p>
          <a:p>
            <a:r>
              <a:rPr lang="en-US" dirty="0">
                <a:solidFill>
                  <a:schemeClr val="tx2">
                    <a:lumMod val="50000"/>
                  </a:schemeClr>
                </a:solidFill>
              </a:rPr>
              <a:t>Lights assessed and calibrated on 12/1</a:t>
            </a:r>
          </a:p>
          <a:p>
            <a:r>
              <a:rPr lang="en-US" dirty="0">
                <a:solidFill>
                  <a:schemeClr val="tx2">
                    <a:lumMod val="50000"/>
                  </a:schemeClr>
                </a:solidFill>
              </a:rPr>
              <a:t>Experiment initiated on 12/9-12/14</a:t>
            </a:r>
          </a:p>
          <a:p>
            <a:r>
              <a:rPr lang="en-US" dirty="0">
                <a:solidFill>
                  <a:schemeClr val="tx2">
                    <a:lumMod val="50000"/>
                  </a:schemeClr>
                </a:solidFill>
              </a:rPr>
              <a:t>Ground control initiated on 12/16</a:t>
            </a:r>
          </a:p>
          <a:p>
            <a:r>
              <a:rPr lang="en-US" dirty="0"/>
              <a:t>Second ground control initiated 2/1/2023</a:t>
            </a:r>
          </a:p>
          <a:p>
            <a:r>
              <a:rPr lang="en-US" dirty="0"/>
              <a:t>Flight experiment final harvest 3/24</a:t>
            </a:r>
          </a:p>
          <a:p>
            <a:r>
              <a:rPr lang="en-US" dirty="0"/>
              <a:t>Ground control #2 final harvest 5/12</a:t>
            </a:r>
          </a:p>
          <a:p>
            <a:r>
              <a:rPr lang="en-US" dirty="0"/>
              <a:t>Samples returned 6/30-7/5</a:t>
            </a:r>
          </a:p>
          <a:p>
            <a:r>
              <a:rPr lang="en-US" dirty="0"/>
              <a:t>Analyses: Food safety, Nutrient content, Microbiome, Transcriptome</a:t>
            </a:r>
          </a:p>
          <a:p>
            <a:endParaRPr lang="en-US" dirty="0"/>
          </a:p>
        </p:txBody>
      </p:sp>
      <p:graphicFrame>
        <p:nvGraphicFramePr>
          <p:cNvPr id="5" name="Table 5">
            <a:extLst>
              <a:ext uri="{FF2B5EF4-FFF2-40B4-BE49-F238E27FC236}">
                <a16:creationId xmlns:a16="http://schemas.microsoft.com/office/drawing/2014/main" id="{80B37F70-1088-7FDA-B6E5-FAA0B5DFAB42}"/>
              </a:ext>
            </a:extLst>
          </p:cNvPr>
          <p:cNvGraphicFramePr>
            <a:graphicFrameLocks noGrp="1"/>
          </p:cNvGraphicFramePr>
          <p:nvPr>
            <p:extLst>
              <p:ext uri="{D42A27DB-BD31-4B8C-83A1-F6EECF244321}">
                <p14:modId xmlns:p14="http://schemas.microsoft.com/office/powerpoint/2010/main" val="1858054361"/>
              </p:ext>
            </p:extLst>
          </p:nvPr>
        </p:nvGraphicFramePr>
        <p:xfrm>
          <a:off x="7369629" y="1789549"/>
          <a:ext cx="4185919" cy="2103120"/>
        </p:xfrm>
        <a:graphic>
          <a:graphicData uri="http://schemas.openxmlformats.org/drawingml/2006/table">
            <a:tbl>
              <a:tblPr firstRow="1" bandRow="1">
                <a:tableStyleId>{5C22544A-7EE6-4342-B048-85BDC9FD1C3A}</a:tableStyleId>
              </a:tblPr>
              <a:tblGrid>
                <a:gridCol w="1011647">
                  <a:extLst>
                    <a:ext uri="{9D8B030D-6E8A-4147-A177-3AD203B41FA5}">
                      <a16:colId xmlns:a16="http://schemas.microsoft.com/office/drawing/2014/main" val="2453913290"/>
                    </a:ext>
                  </a:extLst>
                </a:gridCol>
                <a:gridCol w="793568">
                  <a:extLst>
                    <a:ext uri="{9D8B030D-6E8A-4147-A177-3AD203B41FA5}">
                      <a16:colId xmlns:a16="http://schemas.microsoft.com/office/drawing/2014/main" val="788829425"/>
                    </a:ext>
                  </a:extLst>
                </a:gridCol>
                <a:gridCol w="793568">
                  <a:extLst>
                    <a:ext uri="{9D8B030D-6E8A-4147-A177-3AD203B41FA5}">
                      <a16:colId xmlns:a16="http://schemas.microsoft.com/office/drawing/2014/main" val="1738119192"/>
                    </a:ext>
                  </a:extLst>
                </a:gridCol>
                <a:gridCol w="793568">
                  <a:extLst>
                    <a:ext uri="{9D8B030D-6E8A-4147-A177-3AD203B41FA5}">
                      <a16:colId xmlns:a16="http://schemas.microsoft.com/office/drawing/2014/main" val="3393408709"/>
                    </a:ext>
                  </a:extLst>
                </a:gridCol>
                <a:gridCol w="793568">
                  <a:extLst>
                    <a:ext uri="{9D8B030D-6E8A-4147-A177-3AD203B41FA5}">
                      <a16:colId xmlns:a16="http://schemas.microsoft.com/office/drawing/2014/main" val="3644326358"/>
                    </a:ext>
                  </a:extLst>
                </a:gridCol>
              </a:tblGrid>
              <a:tr h="349440">
                <a:tc gridSpan="5">
                  <a:txBody>
                    <a:bodyPr/>
                    <a:lstStyle/>
                    <a:p>
                      <a:pPr algn="ctr"/>
                      <a:r>
                        <a:rPr lang="en-US" dirty="0">
                          <a:solidFill>
                            <a:schemeClr val="tx1"/>
                          </a:solidFill>
                        </a:rPr>
                        <a:t>Fruit Samples</a:t>
                      </a:r>
                    </a:p>
                  </a:txBody>
                  <a:tcPr anchor="ctr">
                    <a:noFill/>
                  </a:tcPr>
                </a:tc>
                <a:tc hMerge="1">
                  <a:txBody>
                    <a:bodyPr/>
                    <a:lstStyle/>
                    <a:p>
                      <a:pPr algn="ctr"/>
                      <a:endParaRPr lang="en-US" dirty="0">
                        <a:solidFill>
                          <a:schemeClr val="tx1"/>
                        </a:solidFill>
                      </a:endParaRPr>
                    </a:p>
                  </a:txBody>
                  <a:tcPr>
                    <a:noFill/>
                  </a:tcPr>
                </a:tc>
                <a:tc hMerge="1">
                  <a:txBody>
                    <a:bodyPr/>
                    <a:lstStyle/>
                    <a:p>
                      <a:endParaRPr lang="en-US"/>
                    </a:p>
                  </a:txBody>
                  <a:tcPr/>
                </a:tc>
                <a:tc hMerge="1">
                  <a:txBody>
                    <a:bodyPr/>
                    <a:lstStyle/>
                    <a:p>
                      <a:pPr algn="ctr"/>
                      <a:endParaRPr lang="en-US" dirty="0">
                        <a:solidFill>
                          <a:schemeClr val="tx1"/>
                        </a:solidFill>
                      </a:endParaRPr>
                    </a:p>
                  </a:txBody>
                  <a:tcPr>
                    <a:noFill/>
                  </a:tcPr>
                </a:tc>
                <a:tc hMerge="1">
                  <a:txBody>
                    <a:bodyPr/>
                    <a:lstStyle/>
                    <a:p>
                      <a:endParaRPr lang="en-US"/>
                    </a:p>
                  </a:txBody>
                  <a:tcPr/>
                </a:tc>
                <a:extLst>
                  <a:ext uri="{0D108BD9-81ED-4DB2-BD59-A6C34878D82A}">
                    <a16:rowId xmlns:a16="http://schemas.microsoft.com/office/drawing/2014/main" val="1779489569"/>
                  </a:ext>
                </a:extLst>
              </a:tr>
              <a:tr h="137826">
                <a:tc rowSpan="2">
                  <a:txBody>
                    <a:bodyPr/>
                    <a:lstStyle/>
                    <a:p>
                      <a:r>
                        <a:rPr lang="en-US" dirty="0">
                          <a:solidFill>
                            <a:schemeClr val="tx1"/>
                          </a:solidFill>
                        </a:rPr>
                        <a:t>Total Number of Fruit</a:t>
                      </a:r>
                    </a:p>
                  </a:txBody>
                  <a:tcPr>
                    <a:noFill/>
                  </a:tcPr>
                </a:tc>
                <a:tc gridSpan="2">
                  <a:txBody>
                    <a:bodyPr/>
                    <a:lstStyle/>
                    <a:p>
                      <a:pPr algn="ctr"/>
                      <a:r>
                        <a:rPr lang="en-US" dirty="0">
                          <a:solidFill>
                            <a:schemeClr val="tx1"/>
                          </a:solidFill>
                        </a:rPr>
                        <a:t>Flight</a:t>
                      </a:r>
                    </a:p>
                  </a:txBody>
                  <a:tcPr>
                    <a:noFill/>
                  </a:tcPr>
                </a:tc>
                <a:tc hMerge="1">
                  <a:txBody>
                    <a:bodyPr/>
                    <a:lstStyle/>
                    <a:p>
                      <a:endParaRPr lang="en-US" dirty="0"/>
                    </a:p>
                  </a:txBody>
                  <a:tcPr/>
                </a:tc>
                <a:tc gridSpan="2">
                  <a:txBody>
                    <a:bodyPr/>
                    <a:lstStyle/>
                    <a:p>
                      <a:pPr algn="ctr"/>
                      <a:r>
                        <a:rPr lang="en-US" dirty="0">
                          <a:solidFill>
                            <a:schemeClr val="tx1"/>
                          </a:solidFill>
                        </a:rPr>
                        <a:t>Ground</a:t>
                      </a:r>
                    </a:p>
                  </a:txBody>
                  <a:tcPr>
                    <a:noFill/>
                  </a:tcPr>
                </a:tc>
                <a:tc hMerge="1">
                  <a:txBody>
                    <a:bodyPr/>
                    <a:lstStyle/>
                    <a:p>
                      <a:endParaRPr lang="en-US" dirty="0"/>
                    </a:p>
                  </a:txBody>
                  <a:tcPr/>
                </a:tc>
                <a:extLst>
                  <a:ext uri="{0D108BD9-81ED-4DB2-BD59-A6C34878D82A}">
                    <a16:rowId xmlns:a16="http://schemas.microsoft.com/office/drawing/2014/main" val="1269664976"/>
                  </a:ext>
                </a:extLst>
              </a:tr>
              <a:tr h="250311">
                <a:tc vMerge="1">
                  <a:txBody>
                    <a:bodyPr/>
                    <a:lstStyle/>
                    <a:p>
                      <a:endParaRPr lang="en-US" dirty="0"/>
                    </a:p>
                  </a:txBody>
                  <a:tcPr/>
                </a:tc>
                <a:tc>
                  <a:txBody>
                    <a:bodyPr/>
                    <a:lstStyle/>
                    <a:p>
                      <a:r>
                        <a:rPr lang="en-US" dirty="0">
                          <a:solidFill>
                            <a:srgbClr val="FF33CC"/>
                          </a:solidFill>
                        </a:rPr>
                        <a:t>Red-rich</a:t>
                      </a:r>
                    </a:p>
                  </a:txBody>
                  <a:tcPr>
                    <a:noFill/>
                  </a:tcPr>
                </a:tc>
                <a:tc>
                  <a:txBody>
                    <a:bodyPr/>
                    <a:lstStyle/>
                    <a:p>
                      <a:r>
                        <a:rPr lang="en-US" dirty="0">
                          <a:solidFill>
                            <a:srgbClr val="9933FF"/>
                          </a:solidFill>
                        </a:rPr>
                        <a:t>Blue-rich</a:t>
                      </a:r>
                    </a:p>
                  </a:txBody>
                  <a:tcPr>
                    <a:noFill/>
                  </a:tcPr>
                </a:tc>
                <a:tc>
                  <a:txBody>
                    <a:bodyPr/>
                    <a:lstStyle/>
                    <a:p>
                      <a:r>
                        <a:rPr lang="en-US" dirty="0">
                          <a:solidFill>
                            <a:srgbClr val="FF33CC"/>
                          </a:solidFill>
                        </a:rPr>
                        <a:t>Red-rich</a:t>
                      </a:r>
                    </a:p>
                  </a:txBody>
                  <a:tcPr>
                    <a:noFill/>
                  </a:tcPr>
                </a:tc>
                <a:tc>
                  <a:txBody>
                    <a:bodyPr/>
                    <a:lstStyle/>
                    <a:p>
                      <a:r>
                        <a:rPr lang="en-US" dirty="0">
                          <a:solidFill>
                            <a:srgbClr val="9933FF"/>
                          </a:solidFill>
                        </a:rPr>
                        <a:t>Blue-rich</a:t>
                      </a:r>
                    </a:p>
                  </a:txBody>
                  <a:tcPr>
                    <a:noFill/>
                  </a:tcPr>
                </a:tc>
                <a:extLst>
                  <a:ext uri="{0D108BD9-81ED-4DB2-BD59-A6C34878D82A}">
                    <a16:rowId xmlns:a16="http://schemas.microsoft.com/office/drawing/2014/main" val="1639434417"/>
                  </a:ext>
                </a:extLst>
              </a:tr>
              <a:tr h="250311">
                <a:tc>
                  <a:txBody>
                    <a:bodyPr/>
                    <a:lstStyle/>
                    <a:p>
                      <a:r>
                        <a:rPr lang="en-US" dirty="0">
                          <a:solidFill>
                            <a:schemeClr val="tx1"/>
                          </a:solidFill>
                        </a:rPr>
                        <a:t>Ripe</a:t>
                      </a:r>
                    </a:p>
                  </a:txBody>
                  <a:tcPr>
                    <a:noFill/>
                  </a:tcPr>
                </a:tc>
                <a:tc>
                  <a:txBody>
                    <a:bodyPr/>
                    <a:lstStyle/>
                    <a:p>
                      <a:r>
                        <a:rPr lang="en-US" dirty="0">
                          <a:solidFill>
                            <a:schemeClr val="tx1"/>
                          </a:solidFill>
                        </a:rPr>
                        <a:t>5</a:t>
                      </a:r>
                    </a:p>
                  </a:txBody>
                  <a:tcPr>
                    <a:noFill/>
                  </a:tcPr>
                </a:tc>
                <a:tc>
                  <a:txBody>
                    <a:bodyPr/>
                    <a:lstStyle/>
                    <a:p>
                      <a:r>
                        <a:rPr lang="en-US" dirty="0">
                          <a:solidFill>
                            <a:schemeClr val="tx1"/>
                          </a:solidFill>
                        </a:rPr>
                        <a:t>6</a:t>
                      </a:r>
                    </a:p>
                  </a:txBody>
                  <a:tcPr>
                    <a:noFill/>
                  </a:tcPr>
                </a:tc>
                <a:tc>
                  <a:txBody>
                    <a:bodyPr/>
                    <a:lstStyle/>
                    <a:p>
                      <a:r>
                        <a:rPr lang="en-US" dirty="0">
                          <a:solidFill>
                            <a:schemeClr val="tx1"/>
                          </a:solidFill>
                        </a:rPr>
                        <a:t>40</a:t>
                      </a:r>
                    </a:p>
                  </a:txBody>
                  <a:tcPr>
                    <a:noFill/>
                  </a:tcPr>
                </a:tc>
                <a:tc>
                  <a:txBody>
                    <a:bodyPr/>
                    <a:lstStyle/>
                    <a:p>
                      <a:r>
                        <a:rPr lang="en-US" dirty="0">
                          <a:solidFill>
                            <a:schemeClr val="tx1"/>
                          </a:solidFill>
                        </a:rPr>
                        <a:t>57</a:t>
                      </a:r>
                    </a:p>
                  </a:txBody>
                  <a:tcPr>
                    <a:noFill/>
                  </a:tcPr>
                </a:tc>
                <a:extLst>
                  <a:ext uri="{0D108BD9-81ED-4DB2-BD59-A6C34878D82A}">
                    <a16:rowId xmlns:a16="http://schemas.microsoft.com/office/drawing/2014/main" val="4123174873"/>
                  </a:ext>
                </a:extLst>
              </a:tr>
              <a:tr h="250311">
                <a:tc>
                  <a:txBody>
                    <a:bodyPr/>
                    <a:lstStyle/>
                    <a:p>
                      <a:r>
                        <a:rPr lang="en-US" dirty="0">
                          <a:solidFill>
                            <a:schemeClr val="tx1"/>
                          </a:solidFill>
                        </a:rPr>
                        <a:t>Green</a:t>
                      </a:r>
                    </a:p>
                  </a:txBody>
                  <a:tcPr>
                    <a:noFill/>
                  </a:tcPr>
                </a:tc>
                <a:tc>
                  <a:txBody>
                    <a:bodyPr/>
                    <a:lstStyle/>
                    <a:p>
                      <a:r>
                        <a:rPr lang="en-US" dirty="0">
                          <a:solidFill>
                            <a:schemeClr val="tx1"/>
                          </a:solidFill>
                        </a:rPr>
                        <a:t>0</a:t>
                      </a:r>
                    </a:p>
                  </a:txBody>
                  <a:tcPr>
                    <a:noFill/>
                  </a:tcPr>
                </a:tc>
                <a:tc>
                  <a:txBody>
                    <a:bodyPr/>
                    <a:lstStyle/>
                    <a:p>
                      <a:r>
                        <a:rPr lang="en-US" dirty="0">
                          <a:solidFill>
                            <a:schemeClr val="tx1"/>
                          </a:solidFill>
                        </a:rPr>
                        <a:t>4</a:t>
                      </a:r>
                    </a:p>
                  </a:txBody>
                  <a:tcPr>
                    <a:noFill/>
                  </a:tcPr>
                </a:tc>
                <a:tc>
                  <a:txBody>
                    <a:bodyPr/>
                    <a:lstStyle/>
                    <a:p>
                      <a:r>
                        <a:rPr lang="en-US" dirty="0">
                          <a:solidFill>
                            <a:schemeClr val="tx1"/>
                          </a:solidFill>
                        </a:rPr>
                        <a:t>6</a:t>
                      </a:r>
                    </a:p>
                  </a:txBody>
                  <a:tcPr>
                    <a:noFill/>
                  </a:tcPr>
                </a:tc>
                <a:tc>
                  <a:txBody>
                    <a:bodyPr/>
                    <a:lstStyle/>
                    <a:p>
                      <a:r>
                        <a:rPr lang="en-US" dirty="0">
                          <a:solidFill>
                            <a:schemeClr val="tx1"/>
                          </a:solidFill>
                        </a:rPr>
                        <a:t>14</a:t>
                      </a:r>
                    </a:p>
                  </a:txBody>
                  <a:tcPr>
                    <a:noFill/>
                  </a:tcPr>
                </a:tc>
                <a:extLst>
                  <a:ext uri="{0D108BD9-81ED-4DB2-BD59-A6C34878D82A}">
                    <a16:rowId xmlns:a16="http://schemas.microsoft.com/office/drawing/2014/main" val="1881789909"/>
                  </a:ext>
                </a:extLst>
              </a:tr>
            </a:tbl>
          </a:graphicData>
        </a:graphic>
      </p:graphicFrame>
      <p:sp>
        <p:nvSpPr>
          <p:cNvPr id="3" name="TextBox 2">
            <a:extLst>
              <a:ext uri="{FF2B5EF4-FFF2-40B4-BE49-F238E27FC236}">
                <a16:creationId xmlns:a16="http://schemas.microsoft.com/office/drawing/2014/main" id="{E1AC421B-B053-DC64-E799-61EA4FDFF89F}"/>
              </a:ext>
            </a:extLst>
          </p:cNvPr>
          <p:cNvSpPr txBox="1"/>
          <p:nvPr/>
        </p:nvSpPr>
        <p:spPr>
          <a:xfrm>
            <a:off x="7109097" y="4475996"/>
            <a:ext cx="4706983" cy="1785104"/>
          </a:xfrm>
          <a:prstGeom prst="rect">
            <a:avLst/>
          </a:prstGeom>
          <a:noFill/>
        </p:spPr>
        <p:txBody>
          <a:bodyPr wrap="square" rtlCol="0">
            <a:spAutoFit/>
          </a:bodyPr>
          <a:lstStyle/>
          <a:p>
            <a:r>
              <a:rPr lang="en-US" sz="2000" dirty="0"/>
              <a:t>Other samples taken:</a:t>
            </a:r>
          </a:p>
          <a:p>
            <a:pPr marL="285750" indent="-285750">
              <a:buFont typeface="Arial" panose="020B0604020202020204" pitchFamily="34" charset="0"/>
              <a:buChar char="•"/>
            </a:pPr>
            <a:r>
              <a:rPr lang="en-US" dirty="0"/>
              <a:t>Leaf and adventitious root samples from all plants</a:t>
            </a:r>
          </a:p>
          <a:p>
            <a:pPr marL="285750" indent="-285750">
              <a:buFont typeface="Arial" panose="020B0604020202020204" pitchFamily="34" charset="0"/>
              <a:buChar char="•"/>
            </a:pPr>
            <a:r>
              <a:rPr lang="en-US" dirty="0"/>
              <a:t>2 pillows per Veggie (roots, wicks, substrate)</a:t>
            </a:r>
          </a:p>
          <a:p>
            <a:pPr marL="285750" indent="-285750">
              <a:buFont typeface="Arial" panose="020B0604020202020204" pitchFamily="34" charset="0"/>
              <a:buChar char="•"/>
            </a:pPr>
            <a:r>
              <a:rPr lang="en-US" dirty="0"/>
              <a:t>Swabs</a:t>
            </a:r>
          </a:p>
          <a:p>
            <a:pPr marL="285750" indent="-285750">
              <a:buFont typeface="Arial" panose="020B0604020202020204" pitchFamily="34" charset="0"/>
              <a:buChar char="•"/>
            </a:pPr>
            <a:r>
              <a:rPr lang="en-US" dirty="0"/>
              <a:t>Water samples</a:t>
            </a:r>
          </a:p>
        </p:txBody>
      </p:sp>
    </p:spTree>
    <p:extLst>
      <p:ext uri="{BB962C8B-B14F-4D97-AF65-F5344CB8AC3E}">
        <p14:creationId xmlns:p14="http://schemas.microsoft.com/office/powerpoint/2010/main" val="3941842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98" y="-64226"/>
            <a:ext cx="11804802" cy="1237765"/>
          </a:xfrm>
        </p:spPr>
        <p:txBody>
          <a:bodyPr>
            <a:normAutofit/>
          </a:bodyPr>
          <a:lstStyle/>
          <a:p>
            <a:r>
              <a:rPr lang="en-US" altLang="en-US" sz="4000" dirty="0">
                <a:latin typeface="Arial" panose="020B0604020202020204" pitchFamily="34" charset="0"/>
                <a:cs typeface="Arial" panose="020B0604020202020204" pitchFamily="34" charset="0"/>
              </a:rPr>
              <a:t>Microbiological/Molecular Analyses Methods       </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9392" y="902785"/>
            <a:ext cx="11713215" cy="5700237"/>
          </a:xfrm>
          <a:noFill/>
        </p:spPr>
        <p:txBody>
          <a:bodyPr>
            <a:noAutofit/>
          </a:bodyPr>
          <a:lstStyle/>
          <a:p>
            <a:pPr lvl="1"/>
            <a:r>
              <a:rPr lang="en-US" altLang="en-US" sz="2600" dirty="0">
                <a:latin typeface="Arial" panose="020B0604020202020204" pitchFamily="34" charset="0"/>
                <a:cs typeface="Arial" panose="020B0604020202020204" pitchFamily="34" charset="0"/>
              </a:rPr>
              <a:t>Total Culturable Microorganisms </a:t>
            </a:r>
          </a:p>
          <a:p>
            <a:pPr marL="1882177" lvl="1" indent="-457200"/>
            <a:r>
              <a:rPr lang="en-US" altLang="en-US" sz="2200" dirty="0">
                <a:latin typeface="Arial" panose="020B0604020202020204" pitchFamily="34" charset="0"/>
                <a:cs typeface="Arial" panose="020B0604020202020204" pitchFamily="34" charset="0"/>
              </a:rPr>
              <a:t>Aerobic Plate Counts (APC)/Bacteria</a:t>
            </a:r>
          </a:p>
          <a:p>
            <a:pPr marL="1882177" lvl="1" indent="-457200"/>
            <a:r>
              <a:rPr lang="en-US" altLang="en-US" sz="2200" dirty="0">
                <a:latin typeface="Arial" panose="020B0604020202020204" pitchFamily="34" charset="0"/>
                <a:cs typeface="Arial" panose="020B0604020202020204" pitchFamily="34" charset="0"/>
              </a:rPr>
              <a:t>Total Yeast and Mold Count </a:t>
            </a:r>
          </a:p>
          <a:p>
            <a:pPr lvl="1"/>
            <a:r>
              <a:rPr lang="en-US" altLang="en-US" sz="2600" dirty="0">
                <a:latin typeface="Arial" panose="020B0604020202020204" pitchFamily="34" charset="0"/>
                <a:cs typeface="Arial" panose="020B0604020202020204" pitchFamily="34" charset="0"/>
              </a:rPr>
              <a:t>Specific pathogens</a:t>
            </a:r>
          </a:p>
          <a:p>
            <a:pPr marL="1882177" lvl="1" indent="-457200"/>
            <a:r>
              <a:rPr lang="en-US" altLang="en-US" sz="2200" dirty="0">
                <a:latin typeface="Arial" panose="020B0604020202020204" pitchFamily="34" charset="0"/>
                <a:cs typeface="Arial" panose="020B0604020202020204" pitchFamily="34" charset="0"/>
              </a:rPr>
              <a:t>Generic </a:t>
            </a:r>
            <a:r>
              <a:rPr lang="en-US" altLang="en-US" sz="2200" i="1" dirty="0">
                <a:latin typeface="Arial" panose="020B0604020202020204" pitchFamily="34" charset="0"/>
                <a:cs typeface="Arial" panose="020B0604020202020204" pitchFamily="34" charset="0"/>
              </a:rPr>
              <a:t>E. coli/Coliforms </a:t>
            </a:r>
            <a:r>
              <a:rPr lang="en-US" altLang="en-US" sz="2200" dirty="0">
                <a:latin typeface="Arial" panose="020B0604020202020204" pitchFamily="34" charset="0"/>
                <a:cs typeface="Arial" panose="020B0604020202020204" pitchFamily="34" charset="0"/>
              </a:rPr>
              <a:t>(</a:t>
            </a:r>
            <a:r>
              <a:rPr lang="en-US" altLang="en-US" sz="2200" dirty="0" err="1">
                <a:latin typeface="Arial" panose="020B0604020202020204" pitchFamily="34" charset="0"/>
                <a:cs typeface="Arial" panose="020B0604020202020204" pitchFamily="34" charset="0"/>
              </a:rPr>
              <a:t>Petrifilm</a:t>
            </a:r>
            <a:r>
              <a:rPr lang="en-US" altLang="en-US" sz="2200" dirty="0">
                <a:latin typeface="Arial" panose="020B0604020202020204" pitchFamily="34" charset="0"/>
                <a:cs typeface="Arial" panose="020B0604020202020204" pitchFamily="34" charset="0"/>
              </a:rPr>
              <a:t>)</a:t>
            </a:r>
          </a:p>
          <a:p>
            <a:pPr marL="1882177" lvl="1" indent="-457200"/>
            <a:r>
              <a:rPr lang="en-US" altLang="en-US" sz="2200" i="1" dirty="0">
                <a:latin typeface="Arial" panose="020B0604020202020204" pitchFamily="34" charset="0"/>
                <a:cs typeface="Arial" panose="020B0604020202020204" pitchFamily="34" charset="0"/>
              </a:rPr>
              <a:t>Salmonella</a:t>
            </a:r>
            <a:r>
              <a:rPr lang="en-US" altLang="en-US" sz="2200" dirty="0">
                <a:latin typeface="Arial" panose="020B0604020202020204" pitchFamily="34" charset="0"/>
                <a:cs typeface="Arial" panose="020B0604020202020204" pitchFamily="34" charset="0"/>
              </a:rPr>
              <a:t> sp. (enrichment/selective media)</a:t>
            </a:r>
          </a:p>
          <a:p>
            <a:pPr marL="1882177" lvl="1" indent="-457200"/>
            <a:r>
              <a:rPr lang="en-US" altLang="en-US" sz="2200" i="1" dirty="0">
                <a:latin typeface="Arial" panose="020B0604020202020204" pitchFamily="34" charset="0"/>
                <a:cs typeface="Arial" panose="020B0604020202020204" pitchFamily="34" charset="0"/>
              </a:rPr>
              <a:t>Staphylococcus aureus </a:t>
            </a:r>
            <a:r>
              <a:rPr lang="en-US" altLang="en-US" sz="2200" dirty="0">
                <a:latin typeface="Arial" panose="020B0604020202020204" pitchFamily="34" charset="0"/>
                <a:cs typeface="Arial" panose="020B0604020202020204" pitchFamily="34" charset="0"/>
              </a:rPr>
              <a:t>(</a:t>
            </a:r>
            <a:r>
              <a:rPr lang="en-US" altLang="en-US" sz="2200" dirty="0" err="1">
                <a:latin typeface="Arial" panose="020B0604020202020204" pitchFamily="34" charset="0"/>
                <a:cs typeface="Arial" panose="020B0604020202020204" pitchFamily="34" charset="0"/>
              </a:rPr>
              <a:t>Petrifilm</a:t>
            </a:r>
            <a:r>
              <a:rPr lang="en-US" altLang="en-US" sz="2200" dirty="0">
                <a:latin typeface="Arial" panose="020B0604020202020204" pitchFamily="34" charset="0"/>
                <a:cs typeface="Arial" panose="020B0604020202020204" pitchFamily="34" charset="0"/>
              </a:rPr>
              <a:t>)</a:t>
            </a:r>
          </a:p>
          <a:p>
            <a:pPr lvl="1"/>
            <a:r>
              <a:rPr lang="en-US" altLang="en-US" sz="2600" dirty="0">
                <a:latin typeface="Arial" panose="020B0604020202020204" pitchFamily="34" charset="0"/>
                <a:cs typeface="Arial" panose="020B0604020202020204" pitchFamily="34" charset="0"/>
              </a:rPr>
              <a:t>Isolate Identification</a:t>
            </a:r>
          </a:p>
          <a:p>
            <a:pPr marL="1767877" lvl="1" indent="-342900"/>
            <a:r>
              <a:rPr lang="en-US" altLang="en-US" sz="2200" dirty="0" err="1">
                <a:latin typeface="Arial" panose="020B0604020202020204" pitchFamily="34" charset="0"/>
                <a:cs typeface="Arial" panose="020B0604020202020204" pitchFamily="34" charset="0"/>
              </a:rPr>
              <a:t>Biolog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MicroID</a:t>
            </a:r>
            <a:r>
              <a:rPr lang="en-US" altLang="en-US" sz="2200" dirty="0">
                <a:latin typeface="Arial" panose="020B0604020202020204" pitchFamily="34" charset="0"/>
                <a:cs typeface="Arial" panose="020B0604020202020204" pitchFamily="34" charset="0"/>
              </a:rPr>
              <a:t> system</a:t>
            </a:r>
          </a:p>
          <a:p>
            <a:pPr marL="1767877" lvl="1" indent="-342900"/>
            <a:r>
              <a:rPr lang="en-US" altLang="en-US" sz="2200" dirty="0" err="1">
                <a:latin typeface="Arial" panose="020B0604020202020204" pitchFamily="34" charset="0"/>
                <a:cs typeface="Arial" panose="020B0604020202020204" pitchFamily="34" charset="0"/>
              </a:rPr>
              <a:t>MicroSEQ</a:t>
            </a:r>
            <a:r>
              <a:rPr lang="en-US" altLang="en-US" sz="2200" dirty="0">
                <a:latin typeface="Arial" panose="020B0604020202020204" pitchFamily="34" charset="0"/>
                <a:cs typeface="Arial" panose="020B0604020202020204" pitchFamily="34" charset="0"/>
              </a:rPr>
              <a:t> fungal and bacterial gene sequencing ID</a:t>
            </a:r>
          </a:p>
          <a:p>
            <a:pPr lvl="1"/>
            <a:r>
              <a:rPr lang="en-US" sz="2600" dirty="0">
                <a:latin typeface="Arial" panose="020B0604020202020204" pitchFamily="34" charset="0"/>
                <a:cs typeface="Arial" panose="020B0604020202020204" pitchFamily="34" charset="0"/>
              </a:rPr>
              <a:t>Community sequencing</a:t>
            </a:r>
          </a:p>
          <a:p>
            <a:pPr lvl="3"/>
            <a:r>
              <a:rPr lang="en-US" sz="2200" dirty="0">
                <a:latin typeface="Arial" panose="020B0604020202020204" pitchFamily="34" charset="0"/>
                <a:cs typeface="Arial" panose="020B0604020202020204" pitchFamily="34" charset="0"/>
              </a:rPr>
              <a:t>16S rRNA gene for bacterial taxonomic identification ( QIIME 2.0 with Silva)</a:t>
            </a:r>
          </a:p>
          <a:p>
            <a:pPr lvl="3"/>
            <a:r>
              <a:rPr lang="en-US" sz="2200" dirty="0">
                <a:latin typeface="Arial" panose="020B0604020202020204" pitchFamily="34" charset="0"/>
                <a:cs typeface="Arial" panose="020B0604020202020204" pitchFamily="34" charset="0"/>
              </a:rPr>
              <a:t>ITS for fungal taxonomic identification (KRAKEN2 with UNITE database)</a:t>
            </a:r>
          </a:p>
          <a:p>
            <a:pPr lvl="1"/>
            <a:r>
              <a:rPr lang="en-US" sz="2600" dirty="0">
                <a:latin typeface="Arial" panose="020B0604020202020204" pitchFamily="34" charset="0"/>
                <a:cs typeface="Arial" panose="020B0604020202020204" pitchFamily="34" charset="0"/>
              </a:rPr>
              <a:t>Transcriptomics</a:t>
            </a:r>
          </a:p>
          <a:p>
            <a:pPr lvl="3"/>
            <a:r>
              <a:rPr lang="en-US" sz="2200" dirty="0">
                <a:latin typeface="Arial" panose="020B0604020202020204" pitchFamily="34" charset="0"/>
                <a:cs typeface="Arial" panose="020B0604020202020204" pitchFamily="34" charset="0"/>
              </a:rPr>
              <a:t>Leaf and adventitious roots (GeneLab RNA-Seq Consensus Pipeline-RCP)</a:t>
            </a:r>
          </a:p>
        </p:txBody>
      </p:sp>
      <p:pic>
        <p:nvPicPr>
          <p:cNvPr id="4" name="Picture 3">
            <a:extLst>
              <a:ext uri="{FF2B5EF4-FFF2-40B4-BE49-F238E27FC236}">
                <a16:creationId xmlns:a16="http://schemas.microsoft.com/office/drawing/2014/main" id="{A8BB2483-72C2-71F9-BB86-D3E9440CB5F1}"/>
              </a:ext>
            </a:extLst>
          </p:cNvPr>
          <p:cNvPicPr>
            <a:picLocks noChangeAspect="1"/>
          </p:cNvPicPr>
          <p:nvPr/>
        </p:nvPicPr>
        <p:blipFill>
          <a:blip r:embed="rId2"/>
          <a:stretch>
            <a:fillRect/>
          </a:stretch>
        </p:blipFill>
        <p:spPr>
          <a:xfrm>
            <a:off x="7508104" y="983646"/>
            <a:ext cx="2140393" cy="1693789"/>
          </a:xfrm>
          <a:prstGeom prst="rect">
            <a:avLst/>
          </a:prstGeom>
        </p:spPr>
      </p:pic>
      <p:pic>
        <p:nvPicPr>
          <p:cNvPr id="5" name="Picture 4">
            <a:extLst>
              <a:ext uri="{FF2B5EF4-FFF2-40B4-BE49-F238E27FC236}">
                <a16:creationId xmlns:a16="http://schemas.microsoft.com/office/drawing/2014/main" id="{3414B749-41B2-D413-4341-FE8FBBAEDE10}"/>
              </a:ext>
            </a:extLst>
          </p:cNvPr>
          <p:cNvPicPr>
            <a:picLocks noChangeAspect="1"/>
          </p:cNvPicPr>
          <p:nvPr/>
        </p:nvPicPr>
        <p:blipFill>
          <a:blip r:embed="rId3"/>
          <a:stretch>
            <a:fillRect/>
          </a:stretch>
        </p:blipFill>
        <p:spPr>
          <a:xfrm>
            <a:off x="9083276" y="1567015"/>
            <a:ext cx="2131315" cy="1569317"/>
          </a:xfrm>
          <a:prstGeom prst="rect">
            <a:avLst/>
          </a:prstGeom>
        </p:spPr>
      </p:pic>
      <p:pic>
        <p:nvPicPr>
          <p:cNvPr id="7" name="Picture 6">
            <a:extLst>
              <a:ext uri="{FF2B5EF4-FFF2-40B4-BE49-F238E27FC236}">
                <a16:creationId xmlns:a16="http://schemas.microsoft.com/office/drawing/2014/main" id="{D6864987-E154-6D8E-B6D5-9EDD453503FB}"/>
              </a:ext>
            </a:extLst>
          </p:cNvPr>
          <p:cNvPicPr>
            <a:picLocks noChangeAspect="1"/>
          </p:cNvPicPr>
          <p:nvPr/>
        </p:nvPicPr>
        <p:blipFill>
          <a:blip r:embed="rId4"/>
          <a:stretch>
            <a:fillRect/>
          </a:stretch>
        </p:blipFill>
        <p:spPr>
          <a:xfrm>
            <a:off x="8679007" y="3070911"/>
            <a:ext cx="1770187" cy="2007773"/>
          </a:xfrm>
          <a:prstGeom prst="rect">
            <a:avLst/>
          </a:prstGeom>
        </p:spPr>
      </p:pic>
    </p:spTree>
    <p:extLst>
      <p:ext uri="{BB962C8B-B14F-4D97-AF65-F5344CB8AC3E}">
        <p14:creationId xmlns:p14="http://schemas.microsoft.com/office/powerpoint/2010/main" val="126438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bar chart&#10;&#10;Description automatically generated">
            <a:extLst>
              <a:ext uri="{FF2B5EF4-FFF2-40B4-BE49-F238E27FC236}">
                <a16:creationId xmlns:a16="http://schemas.microsoft.com/office/drawing/2014/main" id="{A660042F-9560-7C49-F8EB-CF4E18E94F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4696" y="923265"/>
            <a:ext cx="8159948" cy="5615965"/>
          </a:xfrm>
        </p:spPr>
      </p:pic>
      <p:sp>
        <p:nvSpPr>
          <p:cNvPr id="8" name="TextBox 7">
            <a:extLst>
              <a:ext uri="{FF2B5EF4-FFF2-40B4-BE49-F238E27FC236}">
                <a16:creationId xmlns:a16="http://schemas.microsoft.com/office/drawing/2014/main" id="{DB7DCA12-74A5-4BFD-D042-FD8E846582A4}"/>
              </a:ext>
            </a:extLst>
          </p:cNvPr>
          <p:cNvSpPr txBox="1"/>
          <p:nvPr/>
        </p:nvSpPr>
        <p:spPr>
          <a:xfrm>
            <a:off x="3182286" y="87640"/>
            <a:ext cx="5827429" cy="584775"/>
          </a:xfrm>
          <a:prstGeom prst="rect">
            <a:avLst/>
          </a:prstGeom>
          <a:noFill/>
        </p:spPr>
        <p:txBody>
          <a:bodyPr wrap="none" rtlCol="0">
            <a:spAutoFit/>
          </a:bodyPr>
          <a:lstStyle/>
          <a:p>
            <a:r>
              <a:rPr lang="en-US" sz="3200" dirty="0"/>
              <a:t>Bacterial (APC) and Fungal Counts</a:t>
            </a:r>
          </a:p>
        </p:txBody>
      </p:sp>
      <p:sp>
        <p:nvSpPr>
          <p:cNvPr id="9" name="TextBox 8">
            <a:extLst>
              <a:ext uri="{FF2B5EF4-FFF2-40B4-BE49-F238E27FC236}">
                <a16:creationId xmlns:a16="http://schemas.microsoft.com/office/drawing/2014/main" id="{6E6771CA-BCB7-354E-AF8B-FDD861A8A396}"/>
              </a:ext>
            </a:extLst>
          </p:cNvPr>
          <p:cNvSpPr txBox="1"/>
          <p:nvPr/>
        </p:nvSpPr>
        <p:spPr>
          <a:xfrm>
            <a:off x="8504644" y="930638"/>
            <a:ext cx="3537160" cy="5355312"/>
          </a:xfrm>
          <a:prstGeom prst="rect">
            <a:avLst/>
          </a:prstGeom>
          <a:noFill/>
        </p:spPr>
        <p:txBody>
          <a:bodyPr wrap="square" rtlCol="0">
            <a:spAutoFit/>
          </a:bodyPr>
          <a:lstStyle/>
          <a:p>
            <a:pPr marL="285750" indent="-285750">
              <a:buFont typeface="Arial" panose="020B0604020202020204" pitchFamily="34" charset="0"/>
              <a:buChar char="•"/>
            </a:pPr>
            <a:r>
              <a:rPr lang="en-US" dirty="0"/>
              <a:t>No difference between </a:t>
            </a:r>
            <a:r>
              <a:rPr lang="en-US" dirty="0">
                <a:solidFill>
                  <a:srgbClr val="FF33CC"/>
                </a:solidFill>
              </a:rPr>
              <a:t>red-rich</a:t>
            </a:r>
            <a:r>
              <a:rPr lang="en-US" dirty="0"/>
              <a:t> and </a:t>
            </a:r>
            <a:r>
              <a:rPr lang="en-US" dirty="0">
                <a:solidFill>
                  <a:srgbClr val="9933FF"/>
                </a:solidFill>
              </a:rPr>
              <a:t>blue-rich</a:t>
            </a:r>
            <a:r>
              <a:rPr lang="en-US" dirty="0"/>
              <a:t> treatments in bacterial and fungal CFUs in flight samples. </a:t>
            </a:r>
          </a:p>
          <a:p>
            <a:endParaRPr lang="en-US" dirty="0"/>
          </a:p>
          <a:p>
            <a:pPr marL="285750" indent="-285750">
              <a:buFont typeface="Arial" panose="020B0604020202020204" pitchFamily="34" charset="0"/>
              <a:buChar char="•"/>
            </a:pPr>
            <a:r>
              <a:rPr lang="en-US" dirty="0"/>
              <a:t>The </a:t>
            </a:r>
            <a:r>
              <a:rPr lang="en-US" dirty="0">
                <a:solidFill>
                  <a:srgbClr val="FF33CC"/>
                </a:solidFill>
              </a:rPr>
              <a:t>red-rich </a:t>
            </a:r>
            <a:r>
              <a:rPr lang="en-US" dirty="0"/>
              <a:t>ground control surface swabs and adventitious roots had significantly lower bacterial counts than the </a:t>
            </a:r>
            <a:r>
              <a:rPr lang="en-US" dirty="0">
                <a:solidFill>
                  <a:srgbClr val="9933FF"/>
                </a:solidFill>
              </a:rPr>
              <a:t>blue-rich </a:t>
            </a:r>
            <a:r>
              <a:rPr lang="en-US" dirty="0"/>
              <a:t>treatment, while the fungal counts were lower in the </a:t>
            </a:r>
            <a:r>
              <a:rPr lang="en-US" dirty="0">
                <a:solidFill>
                  <a:srgbClr val="FF33CC"/>
                </a:solidFill>
              </a:rPr>
              <a:t>red-rich</a:t>
            </a:r>
            <a:r>
              <a:rPr lang="en-US" dirty="0"/>
              <a:t> wicks, leaves, and adventitious roots.</a:t>
            </a:r>
          </a:p>
          <a:p>
            <a:endParaRPr lang="en-US" dirty="0"/>
          </a:p>
          <a:p>
            <a:pPr marL="285750" indent="-285750">
              <a:buFont typeface="Arial" panose="020B0604020202020204" pitchFamily="34" charset="0"/>
              <a:buChar char="•"/>
            </a:pPr>
            <a:r>
              <a:rPr lang="en-US" dirty="0">
                <a:solidFill>
                  <a:srgbClr val="9933FF"/>
                </a:solidFill>
              </a:rPr>
              <a:t>Blue-rich </a:t>
            </a:r>
            <a:r>
              <a:rPr lang="en-US" dirty="0"/>
              <a:t>fruit samples, surface swabs and leaves were lower in the ground controls than in the flight samples for both bacteria and fungi.</a:t>
            </a:r>
          </a:p>
        </p:txBody>
      </p:sp>
      <p:sp>
        <p:nvSpPr>
          <p:cNvPr id="2" name="TextBox 1">
            <a:extLst>
              <a:ext uri="{FF2B5EF4-FFF2-40B4-BE49-F238E27FC236}">
                <a16:creationId xmlns:a16="http://schemas.microsoft.com/office/drawing/2014/main" id="{75785734-5317-EEFB-336D-3566D776840A}"/>
              </a:ext>
            </a:extLst>
          </p:cNvPr>
          <p:cNvSpPr txBox="1"/>
          <p:nvPr/>
        </p:nvSpPr>
        <p:spPr>
          <a:xfrm>
            <a:off x="6215743" y="6539230"/>
            <a:ext cx="1988558" cy="369332"/>
          </a:xfrm>
          <a:prstGeom prst="rect">
            <a:avLst/>
          </a:prstGeom>
          <a:noFill/>
        </p:spPr>
        <p:txBody>
          <a:bodyPr wrap="none" rtlCol="0">
            <a:spAutoFit/>
          </a:bodyPr>
          <a:lstStyle/>
          <a:p>
            <a:r>
              <a:rPr lang="en-US" dirty="0"/>
              <a:t>Error bars are SEM</a:t>
            </a:r>
          </a:p>
        </p:txBody>
      </p:sp>
    </p:spTree>
    <p:extLst>
      <p:ext uri="{BB962C8B-B14F-4D97-AF65-F5344CB8AC3E}">
        <p14:creationId xmlns:p14="http://schemas.microsoft.com/office/powerpoint/2010/main" val="3059353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36E8A9D6-8E59-87C1-7D8C-EFD3C26FD077}"/>
              </a:ext>
            </a:extLst>
          </p:cNvPr>
          <p:cNvGraphicFramePr>
            <a:graphicFrameLocks noGrp="1"/>
          </p:cNvGraphicFramePr>
          <p:nvPr>
            <p:extLst>
              <p:ext uri="{D42A27DB-BD31-4B8C-83A1-F6EECF244321}">
                <p14:modId xmlns:p14="http://schemas.microsoft.com/office/powerpoint/2010/main" val="519051872"/>
              </p:ext>
            </p:extLst>
          </p:nvPr>
        </p:nvGraphicFramePr>
        <p:xfrm>
          <a:off x="641868" y="895026"/>
          <a:ext cx="10908265" cy="5160585"/>
        </p:xfrm>
        <a:graphic>
          <a:graphicData uri="http://schemas.openxmlformats.org/drawingml/2006/table">
            <a:tbl>
              <a:tblPr firstRow="1" bandRow="1">
                <a:tableStyleId>{5C22544A-7EE6-4342-B048-85BDC9FD1C3A}</a:tableStyleId>
              </a:tblPr>
              <a:tblGrid>
                <a:gridCol w="2974788">
                  <a:extLst>
                    <a:ext uri="{9D8B030D-6E8A-4147-A177-3AD203B41FA5}">
                      <a16:colId xmlns:a16="http://schemas.microsoft.com/office/drawing/2014/main" val="1906038267"/>
                    </a:ext>
                  </a:extLst>
                </a:gridCol>
                <a:gridCol w="3225313">
                  <a:extLst>
                    <a:ext uri="{9D8B030D-6E8A-4147-A177-3AD203B41FA5}">
                      <a16:colId xmlns:a16="http://schemas.microsoft.com/office/drawing/2014/main" val="3836962631"/>
                    </a:ext>
                  </a:extLst>
                </a:gridCol>
                <a:gridCol w="2432798">
                  <a:extLst>
                    <a:ext uri="{9D8B030D-6E8A-4147-A177-3AD203B41FA5}">
                      <a16:colId xmlns:a16="http://schemas.microsoft.com/office/drawing/2014/main" val="3209640141"/>
                    </a:ext>
                  </a:extLst>
                </a:gridCol>
                <a:gridCol w="2275366">
                  <a:extLst>
                    <a:ext uri="{9D8B030D-6E8A-4147-A177-3AD203B41FA5}">
                      <a16:colId xmlns:a16="http://schemas.microsoft.com/office/drawing/2014/main" val="838528448"/>
                    </a:ext>
                  </a:extLst>
                </a:gridCol>
              </a:tblGrid>
              <a:tr h="400995">
                <a:tc>
                  <a:txBody>
                    <a:bodyPr/>
                    <a:lstStyle/>
                    <a:p>
                      <a:pPr algn="ctr"/>
                      <a:r>
                        <a:rPr lang="en-US" dirty="0"/>
                        <a:t>Bacteria- Flight</a:t>
                      </a:r>
                    </a:p>
                  </a:txBody>
                  <a:tcPr/>
                </a:tc>
                <a:tc>
                  <a:txBody>
                    <a:bodyPr/>
                    <a:lstStyle/>
                    <a:p>
                      <a:pPr algn="ctr"/>
                      <a:r>
                        <a:rPr lang="en-US" dirty="0"/>
                        <a:t>Bacteria-Ground</a:t>
                      </a:r>
                    </a:p>
                  </a:txBody>
                  <a:tcPr/>
                </a:tc>
                <a:tc>
                  <a:txBody>
                    <a:bodyPr/>
                    <a:lstStyle/>
                    <a:p>
                      <a:pPr algn="ctr"/>
                      <a:r>
                        <a:rPr lang="en-US" dirty="0"/>
                        <a:t>Fungi-Flight</a:t>
                      </a:r>
                    </a:p>
                  </a:txBody>
                  <a:tcPr/>
                </a:tc>
                <a:tc>
                  <a:txBody>
                    <a:bodyPr/>
                    <a:lstStyle/>
                    <a:p>
                      <a:pPr algn="ctr"/>
                      <a:r>
                        <a:rPr lang="en-US" dirty="0"/>
                        <a:t>Fungi-Ground</a:t>
                      </a:r>
                    </a:p>
                  </a:txBody>
                  <a:tcPr/>
                </a:tc>
                <a:extLst>
                  <a:ext uri="{0D108BD9-81ED-4DB2-BD59-A6C34878D82A}">
                    <a16:rowId xmlns:a16="http://schemas.microsoft.com/office/drawing/2014/main" val="2549789149"/>
                  </a:ext>
                </a:extLst>
              </a:tr>
              <a:tr h="475959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i="1" dirty="0">
                          <a:solidFill>
                            <a:srgbClr val="00B050"/>
                          </a:solidFill>
                          <a:ea typeface="+mn-lt"/>
                          <a:cs typeface="+mn-lt"/>
                        </a:rPr>
                        <a:t>Bacillus </a:t>
                      </a:r>
                      <a:r>
                        <a:rPr lang="en-US" sz="1600" i="1" dirty="0" err="1">
                          <a:solidFill>
                            <a:srgbClr val="00B050"/>
                          </a:solidFill>
                          <a:ea typeface="+mn-lt"/>
                          <a:cs typeface="+mn-lt"/>
                        </a:rPr>
                        <a:t>safensis</a:t>
                      </a:r>
                      <a:r>
                        <a:rPr lang="en-US" sz="1600" i="1" dirty="0">
                          <a:solidFill>
                            <a:srgbClr val="00B050"/>
                          </a:solidFill>
                          <a:ea typeface="+mn-lt"/>
                          <a:cs typeface="+mn-lt"/>
                        </a:rPr>
                        <a:t>/</a:t>
                      </a:r>
                      <a:r>
                        <a:rPr lang="en-US" sz="1600" i="1" dirty="0" err="1">
                          <a:solidFill>
                            <a:srgbClr val="00B050"/>
                          </a:solidFill>
                          <a:ea typeface="+mn-lt"/>
                          <a:cs typeface="+mn-lt"/>
                        </a:rPr>
                        <a:t>pumilus</a:t>
                      </a:r>
                      <a:endParaRPr lang="en-US" sz="1600" i="1" dirty="0">
                        <a:solidFill>
                          <a:srgbClr val="00B050"/>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srgbClr val="00B050"/>
                          </a:solidFill>
                          <a:effectLst/>
                          <a:uLnTx/>
                          <a:uFillTx/>
                          <a:latin typeface="+mn-lt"/>
                          <a:ea typeface="+mn-lt"/>
                          <a:cs typeface="Calibri" panose="020F0502020204030204"/>
                        </a:rPr>
                        <a:t>Microbacterium</a:t>
                      </a:r>
                      <a:r>
                        <a:rPr kumimoji="0" lang="en-US" sz="1600" b="0" i="1" u="none" strike="noStrike" kern="1200" cap="none" spc="0" normalizeH="0" baseline="0" noProof="0" dirty="0">
                          <a:ln>
                            <a:noFill/>
                          </a:ln>
                          <a:solidFill>
                            <a:srgbClr val="00B050"/>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srgbClr val="00B050"/>
                          </a:solidFill>
                          <a:effectLst/>
                          <a:uLnTx/>
                          <a:uFillTx/>
                          <a:latin typeface="+mn-lt"/>
                          <a:ea typeface="+mn-lt"/>
                          <a:cs typeface="Calibri" panose="020F0502020204030204"/>
                        </a:rPr>
                        <a:t>sp</a:t>
                      </a:r>
                      <a:r>
                        <a:rPr kumimoji="0" lang="en-US" sz="1600" b="0" i="1" u="none" strike="noStrike" kern="1200" cap="none" spc="0" normalizeH="0" baseline="0" noProof="0" dirty="0">
                          <a:ln>
                            <a:noFill/>
                          </a:ln>
                          <a:solidFill>
                            <a:srgbClr val="00B050"/>
                          </a:solidFill>
                          <a:effectLst/>
                          <a:uLnTx/>
                          <a:uFillTx/>
                          <a:latin typeface="+mn-lt"/>
                          <a:ea typeface="+mn-lt"/>
                          <a:cs typeface="Calibri" panose="020F0502020204030204"/>
                        </a:rPr>
                        <a:t> </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CDC/A-4/A-5 </a:t>
                      </a:r>
                      <a:endParaRPr kumimoji="0" lang="en-US" sz="1600" b="0" i="1" u="none" strike="noStrike" kern="1200" cap="none" spc="0" normalizeH="0" baseline="0" noProof="0" dirty="0">
                        <a:ln>
                          <a:noFill/>
                        </a:ln>
                        <a:solidFill>
                          <a:srgbClr val="FF0000"/>
                        </a:solidFill>
                        <a:effectLst/>
                        <a:uLnTx/>
                        <a:uFillTx/>
                        <a:latin typeface="+mn-lt"/>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Pantoea</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agglomerans</a:t>
                      </a:r>
                      <a:endPar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Curtobacterium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flaccumfaciens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Burkholderia</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contaminans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Methylorubrum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Dyadobacter</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Cellulomonas hominis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Paenibacillus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tundrae</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Brevibacillus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a:t>
                      </a:r>
                      <a:endPar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Rhizobium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radiobacter</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Bacillus megaterium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i="1" dirty="0" err="1">
                          <a:ea typeface="+mn-lt"/>
                          <a:cs typeface="+mn-lt"/>
                        </a:rPr>
                        <a:t>Rhodococcus</a:t>
                      </a:r>
                      <a:r>
                        <a:rPr lang="en-US" sz="1600" i="1" dirty="0">
                          <a:ea typeface="+mn-lt"/>
                          <a:cs typeface="+mn-lt"/>
                        </a:rPr>
                        <a:t> </a:t>
                      </a:r>
                      <a:r>
                        <a:rPr lang="en-US" sz="1600" i="1" dirty="0" err="1">
                          <a:ea typeface="+mn-lt"/>
                          <a:cs typeface="+mn-lt"/>
                        </a:rPr>
                        <a:t>fascians</a:t>
                      </a:r>
                      <a:r>
                        <a:rPr lang="en-US" sz="1600" i="1" dirty="0">
                          <a:ea typeface="+mn-lt"/>
                          <a:cs typeface="+mn-lt"/>
                        </a:rPr>
                        <a:t>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endParaRPr>
                    </a:p>
                  </a:txBody>
                  <a:tcPr/>
                </a:tc>
                <a:tc>
                  <a:txBody>
                    <a:bodyPr/>
                    <a:lstStyle/>
                    <a:p>
                      <a:pPr>
                        <a:lnSpc>
                          <a:spcPct val="100000"/>
                        </a:lnSpc>
                      </a:pPr>
                      <a:r>
                        <a:rPr lang="en-US" sz="1600" i="1" dirty="0">
                          <a:solidFill>
                            <a:srgbClr val="00B050"/>
                          </a:solidFill>
                          <a:ea typeface="+mn-lt"/>
                          <a:cs typeface="+mn-lt"/>
                        </a:rPr>
                        <a:t>Bacillus </a:t>
                      </a:r>
                      <a:r>
                        <a:rPr lang="en-US" sz="1600" i="1" dirty="0" err="1">
                          <a:solidFill>
                            <a:srgbClr val="00B050"/>
                          </a:solidFill>
                          <a:ea typeface="+mn-lt"/>
                          <a:cs typeface="+mn-lt"/>
                        </a:rPr>
                        <a:t>safensis</a:t>
                      </a:r>
                      <a:r>
                        <a:rPr lang="en-US" sz="1600" i="1" dirty="0">
                          <a:solidFill>
                            <a:srgbClr val="00B050"/>
                          </a:solidFill>
                          <a:ea typeface="+mn-lt"/>
                          <a:cs typeface="+mn-lt"/>
                        </a:rPr>
                        <a:t>/</a:t>
                      </a:r>
                      <a:r>
                        <a:rPr lang="en-US" sz="1600" i="1" dirty="0" err="1">
                          <a:solidFill>
                            <a:srgbClr val="00B050"/>
                          </a:solidFill>
                          <a:ea typeface="+mn-lt"/>
                          <a:cs typeface="+mn-lt"/>
                        </a:rPr>
                        <a:t>pumilus</a:t>
                      </a:r>
                      <a:endParaRPr lang="en-US" sz="1600" i="1" dirty="0">
                        <a:solidFill>
                          <a:srgbClr val="00B050"/>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00B050"/>
                          </a:solidFill>
                          <a:effectLst/>
                          <a:uLnTx/>
                          <a:uFillTx/>
                          <a:latin typeface="+mn-lt"/>
                          <a:ea typeface="+mn-lt"/>
                          <a:cs typeface="Calibri" panose="020F0502020204030204"/>
                        </a:rPr>
                        <a:t>Microbacterium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endParaRPr kumimoji="0" lang="en-US" sz="1600" b="0" i="1" u="none" strike="noStrike" kern="1200" cap="none" spc="0" normalizeH="0" baseline="0" dirty="0">
                        <a:ln>
                          <a:noFill/>
                        </a:ln>
                        <a:solidFill>
                          <a:srgbClr val="FF0000"/>
                        </a:solidFill>
                        <a:effectLst/>
                        <a:uLnTx/>
                        <a:uFillTx/>
                        <a:latin typeface="+mn-lt"/>
                        <a:ea typeface="+mn-lt"/>
                        <a:cs typeface="+mn-lt"/>
                      </a:endParaRPr>
                    </a:p>
                    <a:p>
                      <a:pPr>
                        <a:lnSpc>
                          <a:spcPct val="100000"/>
                        </a:lnSpc>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Burkholderia</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pyrrocinnia</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cepacia</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Rhizobium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rhizogenes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Leifsonia</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poae</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Streptococcus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vestibularis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Sphingobacterium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thalpophilum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Sphingomonas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Streptomyces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Paenibacillus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xylanilyticus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Methylobacterium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exotorquens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Curtobacterium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pusillum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Paenibacillus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provencensis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Bacillus cereus/thuringiensis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Neisseria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sp</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Microbacterium</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luteus 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Bacillus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atrophaeus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/subtilis B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Fictibacillus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r>
                        <a:rPr kumimoji="0" lang="en-US" sz="1600" b="0" i="1" u="none" strike="noStrike" kern="1200" cap="none" spc="0" normalizeH="0" baseline="0" noProof="0" dirty="0" err="1">
                          <a:ln>
                            <a:noFill/>
                          </a:ln>
                          <a:solidFill>
                            <a:prstClr val="black"/>
                          </a:solidFill>
                          <a:effectLst/>
                          <a:uLnTx/>
                          <a:uFillTx/>
                          <a:latin typeface="+mn-lt"/>
                          <a:ea typeface="+mn-lt"/>
                          <a:cs typeface="Calibri" panose="020F0502020204030204"/>
                        </a:rPr>
                        <a:t>arsenicus</a:t>
                      </a: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mn-lt"/>
                          <a:ea typeface="+mn-lt"/>
                          <a:cs typeface="Calibri" panose="020F0502020204030204"/>
                        </a:rPr>
                        <a:t>Staphylococcus saprophyticus</a:t>
                      </a:r>
                      <a:endParaRPr kumimoji="0" lang="en-US" sz="1600" b="0" i="1" u="none" strike="noStrike" kern="1200" cap="none" spc="0" normalizeH="0" baseline="0" noProof="0" dirty="0">
                        <a:ln>
                          <a:noFill/>
                        </a:ln>
                        <a:solidFill>
                          <a:prstClr val="black"/>
                        </a:solidFill>
                        <a:effectLst/>
                        <a:uLnTx/>
                        <a:uFillTx/>
                        <a:latin typeface="+mn-lt"/>
                        <a:ea typeface="+mn-ea"/>
                        <a:cs typeface="Calibri" panose="020F0502020204030204"/>
                      </a:endParaRPr>
                    </a:p>
                  </a:txBody>
                  <a:tcPr/>
                </a:tc>
                <a:tc>
                  <a:txBody>
                    <a:bodyPr/>
                    <a:lstStyle/>
                    <a:p>
                      <a:r>
                        <a:rPr lang="en-US" sz="1600" i="1" dirty="0">
                          <a:solidFill>
                            <a:srgbClr val="00B050"/>
                          </a:solidFill>
                        </a:rPr>
                        <a:t>Penicillium </a:t>
                      </a:r>
                      <a:r>
                        <a:rPr lang="en-US" sz="1600" i="1" dirty="0" err="1">
                          <a:solidFill>
                            <a:srgbClr val="00B050"/>
                          </a:solidFill>
                        </a:rPr>
                        <a:t>sp</a:t>
                      </a:r>
                      <a:r>
                        <a:rPr lang="en-US" sz="1600" i="1" dirty="0">
                          <a:solidFill>
                            <a:srgbClr val="00B050"/>
                          </a:solidFill>
                        </a:rPr>
                        <a:t> </a:t>
                      </a:r>
                    </a:p>
                    <a:p>
                      <a:r>
                        <a:rPr lang="en-US" sz="1600" i="1" dirty="0" err="1">
                          <a:solidFill>
                            <a:srgbClr val="00B050"/>
                          </a:solidFill>
                        </a:rPr>
                        <a:t>Paecilomyces</a:t>
                      </a:r>
                      <a:r>
                        <a:rPr lang="en-US" sz="1600" i="1" dirty="0">
                          <a:solidFill>
                            <a:srgbClr val="00B050"/>
                          </a:solidFill>
                        </a:rPr>
                        <a:t> </a:t>
                      </a:r>
                      <a:r>
                        <a:rPr lang="en-US" sz="1600" i="1" dirty="0" err="1">
                          <a:solidFill>
                            <a:srgbClr val="00B050"/>
                          </a:solidFill>
                        </a:rPr>
                        <a:t>sp</a:t>
                      </a:r>
                      <a:endParaRPr lang="en-US" sz="1600" i="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00B050"/>
                          </a:solidFill>
                        </a:rPr>
                        <a:t>Fusarium </a:t>
                      </a:r>
                      <a:r>
                        <a:rPr lang="en-US" sz="1600" i="1" dirty="0" err="1"/>
                        <a:t>solani</a:t>
                      </a:r>
                      <a:endParaRPr lang="en-US" sz="1600" i="1" dirty="0">
                        <a:solidFill>
                          <a:srgbClr val="FF0000"/>
                        </a:solidFill>
                      </a:endParaRPr>
                    </a:p>
                    <a:p>
                      <a:r>
                        <a:rPr lang="en-US" sz="1600" i="1" dirty="0"/>
                        <a:t>Penicillium </a:t>
                      </a:r>
                      <a:r>
                        <a:rPr lang="en-US" sz="1600" i="1" dirty="0" err="1"/>
                        <a:t>citrinum</a:t>
                      </a:r>
                      <a:endParaRPr lang="en-US" sz="1600" i="1" dirty="0"/>
                    </a:p>
                    <a:p>
                      <a:r>
                        <a:rPr lang="en-US" sz="1600" i="1" dirty="0"/>
                        <a:t>Penicillium </a:t>
                      </a:r>
                      <a:r>
                        <a:rPr lang="en-US" sz="1600" i="1" dirty="0" err="1"/>
                        <a:t>decumbens</a:t>
                      </a:r>
                      <a:endParaRPr lang="en-US" sz="1600" i="1" dirty="0"/>
                    </a:p>
                    <a:p>
                      <a:r>
                        <a:rPr lang="en-US" sz="1600" i="1" dirty="0" err="1"/>
                        <a:t>Rhodotorula</a:t>
                      </a:r>
                      <a:r>
                        <a:rPr lang="en-US" sz="1600" i="1" dirty="0"/>
                        <a:t> </a:t>
                      </a:r>
                      <a:r>
                        <a:rPr lang="en-US" sz="1600" i="1" dirty="0" err="1"/>
                        <a:t>mucilaginosa</a:t>
                      </a:r>
                      <a:endParaRPr lang="en-US" sz="1600" i="1" dirty="0"/>
                    </a:p>
                    <a:p>
                      <a:endParaRPr lang="en-US" sz="1600" i="1" dirty="0"/>
                    </a:p>
                    <a:p>
                      <a:endParaRPr lang="en-US" sz="1600" i="1" dirty="0"/>
                    </a:p>
                  </a:txBody>
                  <a:tcPr/>
                </a:tc>
                <a:tc>
                  <a:txBody>
                    <a:bodyPr/>
                    <a:lstStyle/>
                    <a:p>
                      <a:r>
                        <a:rPr lang="en-US" sz="1600" i="1" dirty="0">
                          <a:solidFill>
                            <a:srgbClr val="00B050"/>
                          </a:solidFill>
                        </a:rPr>
                        <a:t>Penicillium </a:t>
                      </a:r>
                      <a:r>
                        <a:rPr lang="en-US" sz="1600" i="1" dirty="0" err="1">
                          <a:solidFill>
                            <a:srgbClr val="00B050"/>
                          </a:solidFill>
                        </a:rPr>
                        <a:t>sp</a:t>
                      </a:r>
                      <a:r>
                        <a:rPr lang="en-US" sz="1600" i="1" dirty="0">
                          <a:solidFill>
                            <a:srgbClr val="00B050"/>
                          </a:solidFill>
                        </a:rPr>
                        <a:t> </a:t>
                      </a:r>
                    </a:p>
                    <a:p>
                      <a:r>
                        <a:rPr lang="en-US" sz="1600" i="1" dirty="0" err="1">
                          <a:solidFill>
                            <a:srgbClr val="00B050"/>
                          </a:solidFill>
                        </a:rPr>
                        <a:t>Paecilomyces</a:t>
                      </a:r>
                      <a:r>
                        <a:rPr lang="en-US" sz="1600" i="1" dirty="0">
                          <a:solidFill>
                            <a:srgbClr val="00B050"/>
                          </a:solidFill>
                        </a:rPr>
                        <a:t> sp.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00B050"/>
                          </a:solidFill>
                        </a:rPr>
                        <a:t>Fusarium </a:t>
                      </a:r>
                      <a:r>
                        <a:rPr lang="en-US" sz="1600" i="1" dirty="0" err="1">
                          <a:solidFill>
                            <a:srgbClr val="00B050"/>
                          </a:solidFill>
                        </a:rPr>
                        <a:t>sp</a:t>
                      </a:r>
                      <a:endParaRPr lang="en-US" sz="1600" i="1" dirty="0">
                        <a:solidFill>
                          <a:srgbClr val="00B050"/>
                        </a:solidFill>
                      </a:endParaRPr>
                    </a:p>
                    <a:p>
                      <a:r>
                        <a:rPr lang="en-US" sz="1600" i="1" dirty="0"/>
                        <a:t>Aspergillus </a:t>
                      </a:r>
                      <a:r>
                        <a:rPr lang="en-US" sz="1600" i="1" dirty="0" err="1"/>
                        <a:t>sp</a:t>
                      </a:r>
                      <a:endParaRPr lang="en-US" sz="1600" i="1" dirty="0"/>
                    </a:p>
                    <a:p>
                      <a:r>
                        <a:rPr lang="en-US" sz="1600" i="1" dirty="0"/>
                        <a:t>Fusarium </a:t>
                      </a:r>
                      <a:r>
                        <a:rPr lang="en-US" sz="1600" i="1" dirty="0" err="1"/>
                        <a:t>oxysporum</a:t>
                      </a:r>
                      <a:endParaRPr lang="en-US" sz="1600" i="1" dirty="0"/>
                    </a:p>
                    <a:p>
                      <a:r>
                        <a:rPr lang="en-US" sz="1600" i="1" dirty="0" err="1"/>
                        <a:t>Purpureocillium</a:t>
                      </a:r>
                      <a:r>
                        <a:rPr lang="en-US" sz="1600" i="1" dirty="0"/>
                        <a:t> </a:t>
                      </a:r>
                      <a:r>
                        <a:rPr lang="en-US" sz="1600" i="1" dirty="0" err="1"/>
                        <a:t>lilacinum</a:t>
                      </a:r>
                      <a:endParaRPr lang="en-US" sz="1600" i="1" dirty="0"/>
                    </a:p>
                    <a:p>
                      <a:r>
                        <a:rPr lang="en-US" sz="1600" i="1" dirty="0"/>
                        <a:t>Aspergillus versicolor</a:t>
                      </a:r>
                    </a:p>
                    <a:p>
                      <a:r>
                        <a:rPr lang="en-US" sz="1600" i="1" dirty="0"/>
                        <a:t>Aspergillus </a:t>
                      </a:r>
                      <a:r>
                        <a:rPr lang="en-US" sz="1600" i="1" dirty="0" err="1"/>
                        <a:t>ustus</a:t>
                      </a:r>
                      <a:endParaRPr lang="en-US" sz="1600" i="1" dirty="0"/>
                    </a:p>
                    <a:p>
                      <a:endParaRPr lang="en-US" sz="1600" i="1" dirty="0"/>
                    </a:p>
                  </a:txBody>
                  <a:tcPr/>
                </a:tc>
                <a:extLst>
                  <a:ext uri="{0D108BD9-81ED-4DB2-BD59-A6C34878D82A}">
                    <a16:rowId xmlns:a16="http://schemas.microsoft.com/office/drawing/2014/main" val="2053631137"/>
                  </a:ext>
                </a:extLst>
              </a:tr>
            </a:tbl>
          </a:graphicData>
        </a:graphic>
      </p:graphicFrame>
      <p:sp>
        <p:nvSpPr>
          <p:cNvPr id="6" name="TextBox 5">
            <a:extLst>
              <a:ext uri="{FF2B5EF4-FFF2-40B4-BE49-F238E27FC236}">
                <a16:creationId xmlns:a16="http://schemas.microsoft.com/office/drawing/2014/main" id="{AEE2EAA9-4F88-AA16-DD9F-26815468D8E1}"/>
              </a:ext>
            </a:extLst>
          </p:cNvPr>
          <p:cNvSpPr txBox="1"/>
          <p:nvPr/>
        </p:nvSpPr>
        <p:spPr>
          <a:xfrm>
            <a:off x="1231900" y="6066244"/>
            <a:ext cx="10415415" cy="646331"/>
          </a:xfrm>
          <a:prstGeom prst="rect">
            <a:avLst/>
          </a:prstGeom>
          <a:noFill/>
        </p:spPr>
        <p:txBody>
          <a:bodyPr wrap="none" rtlCol="0">
            <a:spAutoFit/>
          </a:bodyPr>
          <a:lstStyle/>
          <a:p>
            <a:r>
              <a:rPr lang="en-US" dirty="0">
                <a:solidFill>
                  <a:srgbClr val="00B050"/>
                </a:solidFill>
              </a:rPr>
              <a:t>Green </a:t>
            </a:r>
            <a:r>
              <a:rPr lang="en-US" dirty="0"/>
              <a:t>text shows microbes common between flight and ground controls. </a:t>
            </a:r>
          </a:p>
          <a:p>
            <a:r>
              <a:rPr lang="en-US" dirty="0"/>
              <a:t>Screening for selected pathogens yielded negative results. Confirmed by community 16S  and ITS sequencing.</a:t>
            </a:r>
          </a:p>
        </p:txBody>
      </p:sp>
      <p:sp>
        <p:nvSpPr>
          <p:cNvPr id="2" name="Title 1">
            <a:extLst>
              <a:ext uri="{FF2B5EF4-FFF2-40B4-BE49-F238E27FC236}">
                <a16:creationId xmlns:a16="http://schemas.microsoft.com/office/drawing/2014/main" id="{A58D9213-34F8-80AF-98BA-84DFEE509F14}"/>
              </a:ext>
            </a:extLst>
          </p:cNvPr>
          <p:cNvSpPr>
            <a:spLocks noGrp="1"/>
          </p:cNvSpPr>
          <p:nvPr>
            <p:ph type="title"/>
          </p:nvPr>
        </p:nvSpPr>
        <p:spPr>
          <a:xfrm>
            <a:off x="838200" y="194997"/>
            <a:ext cx="10515600" cy="1325563"/>
          </a:xfrm>
        </p:spPr>
        <p:txBody>
          <a:bodyPr>
            <a:normAutofit/>
          </a:bodyPr>
          <a:lstStyle/>
          <a:p>
            <a:pPr algn="ctr"/>
            <a:r>
              <a:rPr lang="en-US" dirty="0"/>
              <a:t>Cultured Isolates</a:t>
            </a:r>
            <a:br>
              <a:rPr lang="en-US" dirty="0"/>
            </a:br>
            <a:endParaRPr lang="en-US" dirty="0"/>
          </a:p>
        </p:txBody>
      </p:sp>
    </p:spTree>
    <p:extLst>
      <p:ext uri="{BB962C8B-B14F-4D97-AF65-F5344CB8AC3E}">
        <p14:creationId xmlns:p14="http://schemas.microsoft.com/office/powerpoint/2010/main" val="333964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3B4C-7FB1-1EE4-AF3A-5E394DA4E01E}"/>
              </a:ext>
            </a:extLst>
          </p:cNvPr>
          <p:cNvSpPr>
            <a:spLocks noGrp="1"/>
          </p:cNvSpPr>
          <p:nvPr>
            <p:ph type="title"/>
          </p:nvPr>
        </p:nvSpPr>
        <p:spPr>
          <a:xfrm>
            <a:off x="106680" y="81280"/>
            <a:ext cx="10515600" cy="1325563"/>
          </a:xfrm>
        </p:spPr>
        <p:txBody>
          <a:bodyPr/>
          <a:lstStyle/>
          <a:p>
            <a:r>
              <a:rPr lang="en-US" dirty="0"/>
              <a:t>Microbiome</a:t>
            </a:r>
          </a:p>
        </p:txBody>
      </p:sp>
      <p:pic>
        <p:nvPicPr>
          <p:cNvPr id="7" name="Picture 6" descr="Chart, bar chart&#10;&#10;Description automatically generated">
            <a:extLst>
              <a:ext uri="{FF2B5EF4-FFF2-40B4-BE49-F238E27FC236}">
                <a16:creationId xmlns:a16="http://schemas.microsoft.com/office/drawing/2014/main" id="{E5BBE2D6-27F6-B17F-4EF1-F578D163F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253" y="81280"/>
            <a:ext cx="8873067" cy="6654800"/>
          </a:xfrm>
          <a:prstGeom prst="rect">
            <a:avLst/>
          </a:prstGeom>
        </p:spPr>
      </p:pic>
      <p:sp>
        <p:nvSpPr>
          <p:cNvPr id="3" name="TextBox 2">
            <a:extLst>
              <a:ext uri="{FF2B5EF4-FFF2-40B4-BE49-F238E27FC236}">
                <a16:creationId xmlns:a16="http://schemas.microsoft.com/office/drawing/2014/main" id="{615D00DA-0388-86DD-BC53-C5F156B4A125}"/>
              </a:ext>
            </a:extLst>
          </p:cNvPr>
          <p:cNvSpPr txBox="1"/>
          <p:nvPr/>
        </p:nvSpPr>
        <p:spPr>
          <a:xfrm>
            <a:off x="234588" y="1931352"/>
            <a:ext cx="2526030" cy="2585323"/>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Differences between flight and ground </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Root and adventitious root samples had higher community diversity than leaf or fruit samples</a:t>
            </a:r>
          </a:p>
          <a:p>
            <a:endParaRPr lang="en-US" dirty="0"/>
          </a:p>
        </p:txBody>
      </p:sp>
    </p:spTree>
    <p:extLst>
      <p:ext uri="{BB962C8B-B14F-4D97-AF65-F5344CB8AC3E}">
        <p14:creationId xmlns:p14="http://schemas.microsoft.com/office/powerpoint/2010/main" val="2854525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0D10-C25F-A687-DBF9-0F24B9942052}"/>
              </a:ext>
            </a:extLst>
          </p:cNvPr>
          <p:cNvSpPr>
            <a:spLocks noGrp="1"/>
          </p:cNvSpPr>
          <p:nvPr>
            <p:ph type="title"/>
          </p:nvPr>
        </p:nvSpPr>
        <p:spPr>
          <a:xfrm>
            <a:off x="1066800" y="76201"/>
            <a:ext cx="10287000" cy="685800"/>
          </a:xfrm>
        </p:spPr>
        <p:txBody>
          <a:bodyPr>
            <a:normAutofit fontScale="90000"/>
          </a:bodyPr>
          <a:lstStyle/>
          <a:p>
            <a:pPr algn="ctr"/>
            <a:r>
              <a:rPr lang="en-US" sz="2800" b="1" dirty="0"/>
              <a:t>Transcriptome: Percent Distribution of Differentially Expressed Genes (DEGs)</a:t>
            </a:r>
          </a:p>
        </p:txBody>
      </p:sp>
      <p:sp>
        <p:nvSpPr>
          <p:cNvPr id="3" name="TextBox 2">
            <a:extLst>
              <a:ext uri="{FF2B5EF4-FFF2-40B4-BE49-F238E27FC236}">
                <a16:creationId xmlns:a16="http://schemas.microsoft.com/office/drawing/2014/main" id="{EA15CB20-DF3B-B819-E154-0C664268935F}"/>
              </a:ext>
            </a:extLst>
          </p:cNvPr>
          <p:cNvSpPr txBox="1"/>
          <p:nvPr/>
        </p:nvSpPr>
        <p:spPr>
          <a:xfrm>
            <a:off x="687773" y="6324600"/>
            <a:ext cx="10816454" cy="369332"/>
          </a:xfrm>
          <a:prstGeom prst="rect">
            <a:avLst/>
          </a:prstGeom>
          <a:noFill/>
          <a:ln>
            <a:solidFill>
              <a:schemeClr val="tx1"/>
            </a:solidFill>
          </a:ln>
        </p:spPr>
        <p:txBody>
          <a:bodyPr wrap="square" rtlCol="0">
            <a:spAutoFit/>
          </a:bodyPr>
          <a:lstStyle/>
          <a:p>
            <a:r>
              <a:rPr lang="en-US" dirty="0"/>
              <a:t>Numbers inside each of the bars represents up or down-regulated genes at an adjusted P-value cutoff of ≤ 0.1</a:t>
            </a:r>
          </a:p>
        </p:txBody>
      </p:sp>
      <p:graphicFrame>
        <p:nvGraphicFramePr>
          <p:cNvPr id="5" name="Chart 4">
            <a:extLst>
              <a:ext uri="{FF2B5EF4-FFF2-40B4-BE49-F238E27FC236}">
                <a16:creationId xmlns:a16="http://schemas.microsoft.com/office/drawing/2014/main" id="{B3D56866-9CA1-5CF6-E894-4A32E84D2CD7}"/>
              </a:ext>
            </a:extLst>
          </p:cNvPr>
          <p:cNvGraphicFramePr>
            <a:graphicFrameLocks noChangeAspect="1"/>
          </p:cNvGraphicFramePr>
          <p:nvPr>
            <p:extLst>
              <p:ext uri="{D42A27DB-BD31-4B8C-83A1-F6EECF244321}">
                <p14:modId xmlns:p14="http://schemas.microsoft.com/office/powerpoint/2010/main" val="4200110530"/>
              </p:ext>
            </p:extLst>
          </p:nvPr>
        </p:nvGraphicFramePr>
        <p:xfrm>
          <a:off x="1266363" y="792480"/>
          <a:ext cx="9715500" cy="52730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303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0AB54E78-B3FE-F940-0743-E87E11B9EBF3}"/>
              </a:ext>
            </a:extLst>
          </p:cNvPr>
          <p:cNvPicPr>
            <a:picLocks noChangeAspect="1"/>
          </p:cNvPicPr>
          <p:nvPr/>
        </p:nvPicPr>
        <p:blipFill rotWithShape="1">
          <a:blip r:embed="rId3">
            <a:extLst>
              <a:ext uri="{28A0092B-C50C-407E-A947-70E740481C1C}">
                <a14:useLocalDpi xmlns:a14="http://schemas.microsoft.com/office/drawing/2010/main" val="0"/>
              </a:ext>
            </a:extLst>
          </a:blip>
          <a:srcRect l="4088" r="5409"/>
          <a:stretch/>
        </p:blipFill>
        <p:spPr>
          <a:xfrm>
            <a:off x="2464526" y="0"/>
            <a:ext cx="9178834" cy="6766560"/>
          </a:xfrm>
          <a:prstGeom prst="rect">
            <a:avLst/>
          </a:prstGeom>
        </p:spPr>
      </p:pic>
      <p:sp>
        <p:nvSpPr>
          <p:cNvPr id="3" name="TextBox 2">
            <a:extLst>
              <a:ext uri="{FF2B5EF4-FFF2-40B4-BE49-F238E27FC236}">
                <a16:creationId xmlns:a16="http://schemas.microsoft.com/office/drawing/2014/main" id="{30DF977A-117A-7E71-F400-5E013712C351}"/>
              </a:ext>
            </a:extLst>
          </p:cNvPr>
          <p:cNvSpPr txBox="1"/>
          <p:nvPr/>
        </p:nvSpPr>
        <p:spPr>
          <a:xfrm>
            <a:off x="338390" y="1724904"/>
            <a:ext cx="1994263" cy="1938992"/>
          </a:xfrm>
          <a:prstGeom prst="rect">
            <a:avLst/>
          </a:prstGeom>
          <a:noFill/>
        </p:spPr>
        <p:txBody>
          <a:bodyPr wrap="square">
            <a:spAutoFit/>
          </a:bodyPr>
          <a:lstStyle/>
          <a:p>
            <a:r>
              <a:rPr lang="en-US" sz="2400" dirty="0"/>
              <a:t>PCA plot for combined </a:t>
            </a:r>
            <a:r>
              <a:rPr lang="en-US" sz="2400" dirty="0">
                <a:solidFill>
                  <a:srgbClr val="9933FF"/>
                </a:solidFill>
              </a:rPr>
              <a:t>blue-rich </a:t>
            </a:r>
            <a:r>
              <a:rPr lang="en-US" sz="2400" dirty="0"/>
              <a:t>and</a:t>
            </a:r>
            <a:r>
              <a:rPr lang="en-US" sz="2400" dirty="0">
                <a:solidFill>
                  <a:srgbClr val="9933FF"/>
                </a:solidFill>
              </a:rPr>
              <a:t> </a:t>
            </a:r>
            <a:r>
              <a:rPr lang="en-US" sz="2400" dirty="0">
                <a:solidFill>
                  <a:srgbClr val="FF33CC"/>
                </a:solidFill>
              </a:rPr>
              <a:t>red-rich </a:t>
            </a:r>
            <a:r>
              <a:rPr lang="en-US" sz="2400" dirty="0"/>
              <a:t>plant samples</a:t>
            </a:r>
          </a:p>
        </p:txBody>
      </p:sp>
    </p:spTree>
    <p:extLst>
      <p:ext uri="{BB962C8B-B14F-4D97-AF65-F5344CB8AC3E}">
        <p14:creationId xmlns:p14="http://schemas.microsoft.com/office/powerpoint/2010/main" val="419422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341B9C67-F392-076D-56EB-D70B558CF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794" y="45720"/>
            <a:ext cx="10142121" cy="6766560"/>
          </a:xfrm>
          <a:prstGeom prst="rect">
            <a:avLst/>
          </a:prstGeom>
        </p:spPr>
      </p:pic>
      <p:sp>
        <p:nvSpPr>
          <p:cNvPr id="2" name="TextBox 1">
            <a:extLst>
              <a:ext uri="{FF2B5EF4-FFF2-40B4-BE49-F238E27FC236}">
                <a16:creationId xmlns:a16="http://schemas.microsoft.com/office/drawing/2014/main" id="{1C43005C-CB01-ED3F-C4F8-39B9E499A8EE}"/>
              </a:ext>
            </a:extLst>
          </p:cNvPr>
          <p:cNvSpPr txBox="1"/>
          <p:nvPr/>
        </p:nvSpPr>
        <p:spPr>
          <a:xfrm>
            <a:off x="148047" y="1557887"/>
            <a:ext cx="1733006" cy="2308324"/>
          </a:xfrm>
          <a:prstGeom prst="rect">
            <a:avLst/>
          </a:prstGeom>
          <a:noFill/>
        </p:spPr>
        <p:txBody>
          <a:bodyPr wrap="square">
            <a:spAutoFit/>
          </a:bodyPr>
          <a:lstStyle/>
          <a:p>
            <a:r>
              <a:rPr lang="en-US" sz="2400" dirty="0"/>
              <a:t>PCA plot for combined leaf and </a:t>
            </a:r>
          </a:p>
          <a:p>
            <a:r>
              <a:rPr lang="en-US" sz="2400" dirty="0"/>
              <a:t>adventitious roots samples</a:t>
            </a:r>
          </a:p>
        </p:txBody>
      </p:sp>
    </p:spTree>
    <p:extLst>
      <p:ext uri="{BB962C8B-B14F-4D97-AF65-F5344CB8AC3E}">
        <p14:creationId xmlns:p14="http://schemas.microsoft.com/office/powerpoint/2010/main" val="3579374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D3B497-CED5-FAB7-3959-4A7C34EB81CB}"/>
              </a:ext>
            </a:extLst>
          </p:cNvPr>
          <p:cNvSpPr txBox="1"/>
          <p:nvPr/>
        </p:nvSpPr>
        <p:spPr>
          <a:xfrm>
            <a:off x="254288" y="1134291"/>
            <a:ext cx="2026504" cy="2677656"/>
          </a:xfrm>
          <a:prstGeom prst="rect">
            <a:avLst/>
          </a:prstGeom>
          <a:noFill/>
        </p:spPr>
        <p:txBody>
          <a:bodyPr wrap="square" rtlCol="0">
            <a:spAutoFit/>
          </a:bodyPr>
          <a:lstStyle/>
          <a:p>
            <a:r>
              <a:rPr lang="en-US" sz="2400" dirty="0"/>
              <a:t>PCA plot for combined leaf and </a:t>
            </a:r>
          </a:p>
          <a:p>
            <a:r>
              <a:rPr lang="en-US" sz="2400" dirty="0"/>
              <a:t>adventitious roots exposed to</a:t>
            </a:r>
            <a:r>
              <a:rPr lang="en-US" sz="2400" dirty="0">
                <a:solidFill>
                  <a:srgbClr val="9933FF"/>
                </a:solidFill>
              </a:rPr>
              <a:t> blue-rich </a:t>
            </a:r>
            <a:r>
              <a:rPr lang="en-US" sz="2400" dirty="0"/>
              <a:t>light</a:t>
            </a:r>
          </a:p>
        </p:txBody>
      </p:sp>
      <p:pic>
        <p:nvPicPr>
          <p:cNvPr id="5" name="Picture 4" descr="Chart&#10;&#10;Description automatically generated">
            <a:extLst>
              <a:ext uri="{FF2B5EF4-FFF2-40B4-BE49-F238E27FC236}">
                <a16:creationId xmlns:a16="http://schemas.microsoft.com/office/drawing/2014/main" id="{555FA277-0890-7B9E-993C-8C8E6F1CD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249" y="228600"/>
            <a:ext cx="9593897" cy="6400800"/>
          </a:xfrm>
          <a:prstGeom prst="rect">
            <a:avLst/>
          </a:prstGeom>
        </p:spPr>
      </p:pic>
    </p:spTree>
    <p:extLst>
      <p:ext uri="{BB962C8B-B14F-4D97-AF65-F5344CB8AC3E}">
        <p14:creationId xmlns:p14="http://schemas.microsoft.com/office/powerpoint/2010/main" val="3579044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364E90-8268-0575-5265-790910B27E12}"/>
              </a:ext>
            </a:extLst>
          </p:cNvPr>
          <p:cNvSpPr txBox="1"/>
          <p:nvPr/>
        </p:nvSpPr>
        <p:spPr>
          <a:xfrm>
            <a:off x="179280" y="1120676"/>
            <a:ext cx="2286000" cy="2308324"/>
          </a:xfrm>
          <a:prstGeom prst="rect">
            <a:avLst/>
          </a:prstGeom>
          <a:noFill/>
        </p:spPr>
        <p:txBody>
          <a:bodyPr wrap="square" rtlCol="0">
            <a:spAutoFit/>
          </a:bodyPr>
          <a:lstStyle/>
          <a:p>
            <a:r>
              <a:rPr lang="en-US" sz="2400" dirty="0"/>
              <a:t>PCA plot for combined leaf and </a:t>
            </a:r>
          </a:p>
          <a:p>
            <a:r>
              <a:rPr lang="en-US" sz="2400" dirty="0"/>
              <a:t>adventitious root exposed to </a:t>
            </a:r>
            <a:r>
              <a:rPr lang="en-US" sz="2400" dirty="0">
                <a:solidFill>
                  <a:srgbClr val="FF33CC"/>
                </a:solidFill>
              </a:rPr>
              <a:t>red-rich </a:t>
            </a:r>
            <a:r>
              <a:rPr lang="en-US" sz="2400" dirty="0"/>
              <a:t>light</a:t>
            </a:r>
          </a:p>
        </p:txBody>
      </p:sp>
      <p:pic>
        <p:nvPicPr>
          <p:cNvPr id="5" name="Picture 4" descr="Chart&#10;&#10;Description automatically generated">
            <a:extLst>
              <a:ext uri="{FF2B5EF4-FFF2-40B4-BE49-F238E27FC236}">
                <a16:creationId xmlns:a16="http://schemas.microsoft.com/office/drawing/2014/main" id="{044C1AAB-53ED-A6C3-8B25-EA0F56719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280" y="228600"/>
            <a:ext cx="9593899" cy="6400800"/>
          </a:xfrm>
          <a:prstGeom prst="rect">
            <a:avLst/>
          </a:prstGeom>
        </p:spPr>
      </p:pic>
    </p:spTree>
    <p:extLst>
      <p:ext uri="{BB962C8B-B14F-4D97-AF65-F5344CB8AC3E}">
        <p14:creationId xmlns:p14="http://schemas.microsoft.com/office/powerpoint/2010/main" val="47281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BB19ABE-173B-4BB8-8604-5C58EAA0E5C8}"/>
              </a:ext>
            </a:extLst>
          </p:cNvPr>
          <p:cNvGrpSpPr/>
          <p:nvPr/>
        </p:nvGrpSpPr>
        <p:grpSpPr>
          <a:xfrm>
            <a:off x="120100" y="235192"/>
            <a:ext cx="11983362" cy="3099058"/>
            <a:chOff x="120100" y="93787"/>
            <a:chExt cx="11983362" cy="3099058"/>
          </a:xfrm>
        </p:grpSpPr>
        <p:pic>
          <p:nvPicPr>
            <p:cNvPr id="30" name="Picture 29">
              <a:extLst>
                <a:ext uri="{FF2B5EF4-FFF2-40B4-BE49-F238E27FC236}">
                  <a16:creationId xmlns:a16="http://schemas.microsoft.com/office/drawing/2014/main" id="{674EFDE0-618A-4280-A25E-97603FF7DA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5822" y="93787"/>
              <a:ext cx="1509078" cy="2148840"/>
            </a:xfrm>
            <a:prstGeom prst="rect">
              <a:avLst/>
            </a:prstGeom>
          </p:spPr>
        </p:pic>
        <p:sp>
          <p:nvSpPr>
            <p:cNvPr id="33" name="TextBox 32">
              <a:extLst>
                <a:ext uri="{FF2B5EF4-FFF2-40B4-BE49-F238E27FC236}">
                  <a16:creationId xmlns:a16="http://schemas.microsoft.com/office/drawing/2014/main" id="{BFA0BF53-52D1-4F52-8F30-429296BEF499}"/>
                </a:ext>
              </a:extLst>
            </p:cNvPr>
            <p:cNvSpPr txBox="1"/>
            <p:nvPr/>
          </p:nvSpPr>
          <p:spPr>
            <a:xfrm>
              <a:off x="120100" y="2269515"/>
              <a:ext cx="1606363" cy="646331"/>
            </a:xfrm>
            <a:prstGeom prst="rect">
              <a:avLst/>
            </a:prstGeom>
            <a:noFill/>
          </p:spPr>
          <p:txBody>
            <a:bodyPr wrap="square" rtlCol="0">
              <a:spAutoFit/>
            </a:bodyPr>
            <a:lstStyle/>
            <a:p>
              <a:pPr algn="ctr"/>
              <a:r>
                <a:rPr lang="en-US" dirty="0"/>
                <a:t>Gioia Massa </a:t>
              </a:r>
            </a:p>
            <a:p>
              <a:pPr algn="ctr"/>
              <a:r>
                <a:rPr lang="en-US" dirty="0"/>
                <a:t>NASA KSC, PI</a:t>
              </a:r>
            </a:p>
          </p:txBody>
        </p:sp>
        <p:pic>
          <p:nvPicPr>
            <p:cNvPr id="2" name="Picture 1">
              <a:extLst>
                <a:ext uri="{FF2B5EF4-FFF2-40B4-BE49-F238E27FC236}">
                  <a16:creationId xmlns:a16="http://schemas.microsoft.com/office/drawing/2014/main" id="{5C5E2F9A-F735-4693-B85F-6D3E8E8ADA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237467" y="93787"/>
              <a:ext cx="1768708" cy="2148840"/>
            </a:xfrm>
            <a:prstGeom prst="rect">
              <a:avLst/>
            </a:prstGeom>
          </p:spPr>
        </p:pic>
        <p:sp>
          <p:nvSpPr>
            <p:cNvPr id="39" name="TextBox 38">
              <a:extLst>
                <a:ext uri="{FF2B5EF4-FFF2-40B4-BE49-F238E27FC236}">
                  <a16:creationId xmlns:a16="http://schemas.microsoft.com/office/drawing/2014/main" id="{6A69E3FF-31C5-4C75-9A6D-106A2BE5FF29}"/>
                </a:ext>
              </a:extLst>
            </p:cNvPr>
            <p:cNvSpPr txBox="1"/>
            <p:nvPr/>
          </p:nvSpPr>
          <p:spPr>
            <a:xfrm>
              <a:off x="10137479" y="2269515"/>
              <a:ext cx="1965983" cy="646331"/>
            </a:xfrm>
            <a:prstGeom prst="rect">
              <a:avLst/>
            </a:prstGeom>
            <a:noFill/>
          </p:spPr>
          <p:txBody>
            <a:bodyPr wrap="square" rtlCol="0">
              <a:spAutoFit/>
            </a:bodyPr>
            <a:lstStyle/>
            <a:p>
              <a:pPr algn="ctr"/>
              <a:r>
                <a:rPr lang="en-US" dirty="0"/>
                <a:t>Mary Hummerick </a:t>
              </a:r>
            </a:p>
            <a:p>
              <a:pPr algn="ctr"/>
              <a:r>
                <a:rPr lang="en-US" dirty="0"/>
                <a:t>KSC, Co-I</a:t>
              </a:r>
            </a:p>
          </p:txBody>
        </p:sp>
        <p:pic>
          <p:nvPicPr>
            <p:cNvPr id="29" name="Picture 28" descr="A person holding a watch&#10;&#10;Description automatically generated with medium confidence">
              <a:extLst>
                <a:ext uri="{FF2B5EF4-FFF2-40B4-BE49-F238E27FC236}">
                  <a16:creationId xmlns:a16="http://schemas.microsoft.com/office/drawing/2014/main" id="{F465ADFB-C0A0-4DB9-80E8-42E5ECE855B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80722" y="93787"/>
              <a:ext cx="1848024" cy="2148840"/>
            </a:xfrm>
            <a:prstGeom prst="rect">
              <a:avLst/>
            </a:prstGeom>
          </p:spPr>
        </p:pic>
        <p:sp>
          <p:nvSpPr>
            <p:cNvPr id="40" name="TextBox 39">
              <a:extLst>
                <a:ext uri="{FF2B5EF4-FFF2-40B4-BE49-F238E27FC236}">
                  <a16:creationId xmlns:a16="http://schemas.microsoft.com/office/drawing/2014/main" id="{475F3197-2A89-435E-97D2-65025DE6F93D}"/>
                </a:ext>
              </a:extLst>
            </p:cNvPr>
            <p:cNvSpPr txBox="1"/>
            <p:nvPr/>
          </p:nvSpPr>
          <p:spPr>
            <a:xfrm>
              <a:off x="1815021" y="2269515"/>
              <a:ext cx="1965983" cy="646331"/>
            </a:xfrm>
            <a:prstGeom prst="rect">
              <a:avLst/>
            </a:prstGeom>
            <a:noFill/>
          </p:spPr>
          <p:txBody>
            <a:bodyPr wrap="square" rtlCol="0">
              <a:spAutoFit/>
            </a:bodyPr>
            <a:lstStyle/>
            <a:p>
              <a:pPr algn="ctr"/>
              <a:r>
                <a:rPr lang="en-US" dirty="0"/>
                <a:t>Raymond Wheeler </a:t>
              </a:r>
            </a:p>
            <a:p>
              <a:pPr algn="ctr"/>
              <a:r>
                <a:rPr lang="en-US" dirty="0"/>
                <a:t>NASA KSC, Co-I</a:t>
              </a:r>
            </a:p>
          </p:txBody>
        </p:sp>
        <p:pic>
          <p:nvPicPr>
            <p:cNvPr id="18" name="Picture 17">
              <a:extLst>
                <a:ext uri="{FF2B5EF4-FFF2-40B4-BE49-F238E27FC236}">
                  <a16:creationId xmlns:a16="http://schemas.microsoft.com/office/drawing/2014/main" id="{CAE57232-A51F-45CA-891D-DA86DF8A864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914568" y="93787"/>
              <a:ext cx="1766093" cy="2148840"/>
            </a:xfrm>
            <a:prstGeom prst="rect">
              <a:avLst/>
            </a:prstGeom>
          </p:spPr>
        </p:pic>
        <p:sp>
          <p:nvSpPr>
            <p:cNvPr id="42" name="TextBox 41">
              <a:extLst>
                <a:ext uri="{FF2B5EF4-FFF2-40B4-BE49-F238E27FC236}">
                  <a16:creationId xmlns:a16="http://schemas.microsoft.com/office/drawing/2014/main" id="{068E3841-78AB-4CEB-907C-322EC461E580}"/>
                </a:ext>
              </a:extLst>
            </p:cNvPr>
            <p:cNvSpPr txBox="1"/>
            <p:nvPr/>
          </p:nvSpPr>
          <p:spPr>
            <a:xfrm>
              <a:off x="3926451" y="2269515"/>
              <a:ext cx="1742325" cy="923330"/>
            </a:xfrm>
            <a:prstGeom prst="rect">
              <a:avLst/>
            </a:prstGeom>
            <a:noFill/>
          </p:spPr>
          <p:txBody>
            <a:bodyPr wrap="square" rtlCol="0">
              <a:spAutoFit/>
            </a:bodyPr>
            <a:lstStyle/>
            <a:p>
              <a:pPr algn="ctr"/>
              <a:r>
                <a:rPr lang="en-US" dirty="0"/>
                <a:t>Cary Mitchell</a:t>
              </a:r>
            </a:p>
            <a:p>
              <a:pPr algn="ctr"/>
              <a:r>
                <a:rPr lang="en-US" dirty="0"/>
                <a:t>Purdue University, Co-I</a:t>
              </a:r>
            </a:p>
          </p:txBody>
        </p:sp>
        <p:pic>
          <p:nvPicPr>
            <p:cNvPr id="27" name="Picture 26">
              <a:extLst>
                <a:ext uri="{FF2B5EF4-FFF2-40B4-BE49-F238E27FC236}">
                  <a16:creationId xmlns:a16="http://schemas.microsoft.com/office/drawing/2014/main" id="{C92A6653-F56B-4C11-92A0-9532DBFA9CB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866483" y="93787"/>
              <a:ext cx="2057539" cy="2148840"/>
            </a:xfrm>
            <a:prstGeom prst="rect">
              <a:avLst/>
            </a:prstGeom>
          </p:spPr>
        </p:pic>
        <p:sp>
          <p:nvSpPr>
            <p:cNvPr id="50" name="TextBox 49">
              <a:extLst>
                <a:ext uri="{FF2B5EF4-FFF2-40B4-BE49-F238E27FC236}">
                  <a16:creationId xmlns:a16="http://schemas.microsoft.com/office/drawing/2014/main" id="{C7EBF102-DD3E-431D-96BE-751D89174F74}"/>
                </a:ext>
              </a:extLst>
            </p:cNvPr>
            <p:cNvSpPr txBox="1"/>
            <p:nvPr/>
          </p:nvSpPr>
          <p:spPr>
            <a:xfrm>
              <a:off x="5902781" y="2269515"/>
              <a:ext cx="1965983" cy="646331"/>
            </a:xfrm>
            <a:prstGeom prst="rect">
              <a:avLst/>
            </a:prstGeom>
            <a:noFill/>
          </p:spPr>
          <p:txBody>
            <a:bodyPr wrap="square" rtlCol="0">
              <a:spAutoFit/>
            </a:bodyPr>
            <a:lstStyle/>
            <a:p>
              <a:pPr algn="ctr"/>
              <a:r>
                <a:rPr lang="en-US" dirty="0"/>
                <a:t>Robert Morrow</a:t>
              </a:r>
            </a:p>
            <a:p>
              <a:pPr algn="ctr"/>
              <a:r>
                <a:rPr lang="en-US" dirty="0"/>
                <a:t>Sierra Space, Co-I</a:t>
              </a:r>
            </a:p>
          </p:txBody>
        </p:sp>
        <p:pic>
          <p:nvPicPr>
            <p:cNvPr id="22" name="Picture 21">
              <a:extLst>
                <a:ext uri="{FF2B5EF4-FFF2-40B4-BE49-F238E27FC236}">
                  <a16:creationId xmlns:a16="http://schemas.microsoft.com/office/drawing/2014/main" id="{FBFDDD31-3454-40C5-A5F0-43841E179E5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109844" y="93787"/>
              <a:ext cx="1941801" cy="2148840"/>
            </a:xfrm>
            <a:prstGeom prst="rect">
              <a:avLst/>
            </a:prstGeom>
          </p:spPr>
        </p:pic>
        <p:sp>
          <p:nvSpPr>
            <p:cNvPr id="54" name="TextBox 53">
              <a:extLst>
                <a:ext uri="{FF2B5EF4-FFF2-40B4-BE49-F238E27FC236}">
                  <a16:creationId xmlns:a16="http://schemas.microsoft.com/office/drawing/2014/main" id="{A57B0335-AFB2-4D77-96A0-9F24774DA4CF}"/>
                </a:ext>
              </a:extLst>
            </p:cNvPr>
            <p:cNvSpPr txBox="1"/>
            <p:nvPr/>
          </p:nvSpPr>
          <p:spPr>
            <a:xfrm>
              <a:off x="8082959" y="2269515"/>
              <a:ext cx="1965983" cy="646331"/>
            </a:xfrm>
            <a:prstGeom prst="rect">
              <a:avLst/>
            </a:prstGeom>
            <a:noFill/>
          </p:spPr>
          <p:txBody>
            <a:bodyPr wrap="square" rtlCol="0">
              <a:spAutoFit/>
            </a:bodyPr>
            <a:lstStyle/>
            <a:p>
              <a:pPr algn="ctr"/>
              <a:r>
                <a:rPr lang="en-US" dirty="0"/>
                <a:t>Grace Douglas</a:t>
              </a:r>
            </a:p>
            <a:p>
              <a:pPr algn="ctr"/>
              <a:r>
                <a:rPr lang="en-US" dirty="0"/>
                <a:t>NASA JSC, Co-I</a:t>
              </a:r>
            </a:p>
          </p:txBody>
        </p:sp>
      </p:grpSp>
      <p:grpSp>
        <p:nvGrpSpPr>
          <p:cNvPr id="7" name="Group 6">
            <a:extLst>
              <a:ext uri="{FF2B5EF4-FFF2-40B4-BE49-F238E27FC236}">
                <a16:creationId xmlns:a16="http://schemas.microsoft.com/office/drawing/2014/main" id="{524F50E5-BF27-4453-AB8B-1458F6CA5DD7}"/>
              </a:ext>
            </a:extLst>
          </p:cNvPr>
          <p:cNvGrpSpPr/>
          <p:nvPr/>
        </p:nvGrpSpPr>
        <p:grpSpPr>
          <a:xfrm>
            <a:off x="0" y="3466657"/>
            <a:ext cx="12298354" cy="3147586"/>
            <a:chOff x="0" y="3466657"/>
            <a:chExt cx="12298354" cy="3147586"/>
          </a:xfrm>
        </p:grpSpPr>
        <p:sp>
          <p:nvSpPr>
            <p:cNvPr id="37" name="TextBox 36">
              <a:extLst>
                <a:ext uri="{FF2B5EF4-FFF2-40B4-BE49-F238E27FC236}">
                  <a16:creationId xmlns:a16="http://schemas.microsoft.com/office/drawing/2014/main" id="{247B01C0-2BAB-41E0-AA90-9231A1FDF785}"/>
                </a:ext>
              </a:extLst>
            </p:cNvPr>
            <p:cNvSpPr txBox="1"/>
            <p:nvPr/>
          </p:nvSpPr>
          <p:spPr>
            <a:xfrm>
              <a:off x="3320923" y="5690913"/>
              <a:ext cx="1669482" cy="646331"/>
            </a:xfrm>
            <a:prstGeom prst="rect">
              <a:avLst/>
            </a:prstGeom>
            <a:noFill/>
          </p:spPr>
          <p:txBody>
            <a:bodyPr wrap="square" rtlCol="0">
              <a:spAutoFit/>
            </a:bodyPr>
            <a:lstStyle/>
            <a:p>
              <a:pPr algn="ctr"/>
              <a:r>
                <a:rPr lang="en-US" dirty="0"/>
                <a:t>Jess Bunchek </a:t>
              </a:r>
            </a:p>
            <a:p>
              <a:pPr algn="ctr"/>
              <a:r>
                <a:rPr lang="en-US" dirty="0"/>
                <a:t>KSC/DLR, Co-I</a:t>
              </a:r>
            </a:p>
          </p:txBody>
        </p:sp>
        <p:sp>
          <p:nvSpPr>
            <p:cNvPr id="41" name="TextBox 40">
              <a:extLst>
                <a:ext uri="{FF2B5EF4-FFF2-40B4-BE49-F238E27FC236}">
                  <a16:creationId xmlns:a16="http://schemas.microsoft.com/office/drawing/2014/main" id="{9D6FA64D-CD2D-42E6-A3C7-3C27B1FFF47D}"/>
                </a:ext>
              </a:extLst>
            </p:cNvPr>
            <p:cNvSpPr txBox="1"/>
            <p:nvPr/>
          </p:nvSpPr>
          <p:spPr>
            <a:xfrm>
              <a:off x="1640491" y="5690913"/>
              <a:ext cx="1786752" cy="646331"/>
            </a:xfrm>
            <a:prstGeom prst="rect">
              <a:avLst/>
            </a:prstGeom>
            <a:noFill/>
          </p:spPr>
          <p:txBody>
            <a:bodyPr wrap="square" rtlCol="0">
              <a:spAutoFit/>
            </a:bodyPr>
            <a:lstStyle/>
            <a:p>
              <a:pPr algn="ctr"/>
              <a:r>
                <a:rPr lang="en-US" dirty="0"/>
                <a:t>LaShelle Spencer </a:t>
              </a:r>
            </a:p>
            <a:p>
              <a:pPr algn="ctr"/>
              <a:r>
                <a:rPr lang="en-US" dirty="0"/>
                <a:t>KSC, Co-I</a:t>
              </a:r>
            </a:p>
          </p:txBody>
        </p:sp>
        <p:sp>
          <p:nvSpPr>
            <p:cNvPr id="52" name="TextBox 51">
              <a:extLst>
                <a:ext uri="{FF2B5EF4-FFF2-40B4-BE49-F238E27FC236}">
                  <a16:creationId xmlns:a16="http://schemas.microsoft.com/office/drawing/2014/main" id="{69DD9B9E-EFDC-4E8B-9806-DADA562B762B}"/>
                </a:ext>
              </a:extLst>
            </p:cNvPr>
            <p:cNvSpPr txBox="1"/>
            <p:nvPr/>
          </p:nvSpPr>
          <p:spPr>
            <a:xfrm>
              <a:off x="5057080" y="5690913"/>
              <a:ext cx="1701663" cy="646331"/>
            </a:xfrm>
            <a:prstGeom prst="rect">
              <a:avLst/>
            </a:prstGeom>
            <a:noFill/>
          </p:spPr>
          <p:txBody>
            <a:bodyPr wrap="square" rtlCol="0">
              <a:spAutoFit/>
            </a:bodyPr>
            <a:lstStyle/>
            <a:p>
              <a:pPr algn="ctr"/>
              <a:r>
                <a:rPr lang="en-US" dirty="0"/>
                <a:t>Millennia Young </a:t>
              </a:r>
            </a:p>
            <a:p>
              <a:pPr algn="ctr"/>
              <a:r>
                <a:rPr lang="en-US" dirty="0"/>
                <a:t>NASA JSC, Co-I</a:t>
              </a:r>
            </a:p>
          </p:txBody>
        </p:sp>
        <p:sp>
          <p:nvSpPr>
            <p:cNvPr id="57" name="TextBox 56">
              <a:extLst>
                <a:ext uri="{FF2B5EF4-FFF2-40B4-BE49-F238E27FC236}">
                  <a16:creationId xmlns:a16="http://schemas.microsoft.com/office/drawing/2014/main" id="{F2A62FA9-44C9-4653-B689-C508C0B06D5C}"/>
                </a:ext>
              </a:extLst>
            </p:cNvPr>
            <p:cNvSpPr txBox="1"/>
            <p:nvPr/>
          </p:nvSpPr>
          <p:spPr>
            <a:xfrm>
              <a:off x="6766182" y="5690913"/>
              <a:ext cx="1965983" cy="646331"/>
            </a:xfrm>
            <a:prstGeom prst="rect">
              <a:avLst/>
            </a:prstGeom>
            <a:noFill/>
          </p:spPr>
          <p:txBody>
            <a:bodyPr wrap="square" rtlCol="0">
              <a:spAutoFit/>
            </a:bodyPr>
            <a:lstStyle/>
            <a:p>
              <a:pPr algn="ctr"/>
              <a:r>
                <a:rPr lang="en-US" dirty="0"/>
                <a:t>Suzanne Bell</a:t>
              </a:r>
            </a:p>
            <a:p>
              <a:pPr algn="ctr"/>
              <a:r>
                <a:rPr lang="en-US" dirty="0"/>
                <a:t>NASA JSC, Co-I</a:t>
              </a:r>
            </a:p>
          </p:txBody>
        </p:sp>
        <p:sp>
          <p:nvSpPr>
            <p:cNvPr id="66" name="TextBox 65">
              <a:extLst>
                <a:ext uri="{FF2B5EF4-FFF2-40B4-BE49-F238E27FC236}">
                  <a16:creationId xmlns:a16="http://schemas.microsoft.com/office/drawing/2014/main" id="{25A31542-39CF-4AF9-A2A1-71F42278028A}"/>
                </a:ext>
              </a:extLst>
            </p:cNvPr>
            <p:cNvSpPr txBox="1"/>
            <p:nvPr/>
          </p:nvSpPr>
          <p:spPr>
            <a:xfrm>
              <a:off x="10332371" y="5690913"/>
              <a:ext cx="1965983" cy="923330"/>
            </a:xfrm>
            <a:prstGeom prst="rect">
              <a:avLst/>
            </a:prstGeom>
            <a:noFill/>
          </p:spPr>
          <p:txBody>
            <a:bodyPr wrap="square" rtlCol="0">
              <a:spAutoFit/>
            </a:bodyPr>
            <a:lstStyle/>
            <a:p>
              <a:pPr algn="ctr"/>
              <a:r>
                <a:rPr lang="en-US" dirty="0"/>
                <a:t>Ed Rosenthal</a:t>
              </a:r>
            </a:p>
            <a:p>
              <a:pPr algn="ctr"/>
              <a:r>
                <a:rPr lang="en-US" dirty="0"/>
                <a:t>Florikan E.S.A, Consultant</a:t>
              </a:r>
            </a:p>
          </p:txBody>
        </p:sp>
        <p:sp>
          <p:nvSpPr>
            <p:cNvPr id="38" name="TextBox 37">
              <a:extLst>
                <a:ext uri="{FF2B5EF4-FFF2-40B4-BE49-F238E27FC236}">
                  <a16:creationId xmlns:a16="http://schemas.microsoft.com/office/drawing/2014/main" id="{BFCF10EF-A962-4B09-8E70-929750F6DA74}"/>
                </a:ext>
              </a:extLst>
            </p:cNvPr>
            <p:cNvSpPr txBox="1"/>
            <p:nvPr/>
          </p:nvSpPr>
          <p:spPr>
            <a:xfrm>
              <a:off x="4055" y="5690913"/>
              <a:ext cx="1766157" cy="646331"/>
            </a:xfrm>
            <a:prstGeom prst="rect">
              <a:avLst/>
            </a:prstGeom>
            <a:noFill/>
          </p:spPr>
          <p:txBody>
            <a:bodyPr wrap="square" rtlCol="0">
              <a:spAutoFit/>
            </a:bodyPr>
            <a:lstStyle/>
            <a:p>
              <a:pPr algn="ctr"/>
              <a:r>
                <a:rPr lang="en-US" dirty="0"/>
                <a:t>Matt Romeyn </a:t>
              </a:r>
            </a:p>
            <a:p>
              <a:pPr algn="ctr"/>
              <a:r>
                <a:rPr lang="en-US" dirty="0"/>
                <a:t>NASA KSC, Co-I</a:t>
              </a:r>
            </a:p>
          </p:txBody>
        </p:sp>
        <p:sp>
          <p:nvSpPr>
            <p:cNvPr id="45" name="TextBox 44">
              <a:extLst>
                <a:ext uri="{FF2B5EF4-FFF2-40B4-BE49-F238E27FC236}">
                  <a16:creationId xmlns:a16="http://schemas.microsoft.com/office/drawing/2014/main" id="{31E3A928-BDA6-4BAB-A451-CC3A0B9DDE0C}"/>
                </a:ext>
              </a:extLst>
            </p:cNvPr>
            <p:cNvSpPr txBox="1"/>
            <p:nvPr/>
          </p:nvSpPr>
          <p:spPr>
            <a:xfrm>
              <a:off x="8575823" y="5690913"/>
              <a:ext cx="1965983" cy="646331"/>
            </a:xfrm>
            <a:prstGeom prst="rect">
              <a:avLst/>
            </a:prstGeom>
            <a:noFill/>
          </p:spPr>
          <p:txBody>
            <a:bodyPr wrap="square" rtlCol="0">
              <a:spAutoFit/>
            </a:bodyPr>
            <a:lstStyle/>
            <a:p>
              <a:pPr algn="ctr"/>
              <a:r>
                <a:rPr lang="en-US" dirty="0"/>
                <a:t>Lauren Landon</a:t>
              </a:r>
            </a:p>
            <a:p>
              <a:pPr algn="ctr"/>
              <a:r>
                <a:rPr lang="en-US" dirty="0"/>
                <a:t>JSC, Co-I</a:t>
              </a:r>
            </a:p>
          </p:txBody>
        </p:sp>
        <p:pic>
          <p:nvPicPr>
            <p:cNvPr id="13" name="Picture 12"/>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772405" y="3466657"/>
              <a:ext cx="1533811" cy="2148840"/>
            </a:xfrm>
            <a:prstGeom prst="rect">
              <a:avLst/>
            </a:prstGeom>
          </p:spPr>
        </p:pic>
        <p:pic>
          <p:nvPicPr>
            <p:cNvPr id="25" name="Picture 24">
              <a:extLst>
                <a:ext uri="{FF2B5EF4-FFF2-40B4-BE49-F238E27FC236}">
                  <a16:creationId xmlns:a16="http://schemas.microsoft.com/office/drawing/2014/main" id="{9065C9CF-F341-4AE6-9A3A-77711814D7F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809013" y="3466657"/>
              <a:ext cx="1878056" cy="2148840"/>
            </a:xfrm>
            <a:prstGeom prst="rect">
              <a:avLst/>
            </a:prstGeom>
          </p:spPr>
        </p:pic>
        <p:pic>
          <p:nvPicPr>
            <p:cNvPr id="32" name="Picture 31">
              <a:extLst>
                <a:ext uri="{FF2B5EF4-FFF2-40B4-BE49-F238E27FC236}">
                  <a16:creationId xmlns:a16="http://schemas.microsoft.com/office/drawing/2014/main" id="{BEE02E79-0E7A-4F48-A150-33CF932E0F3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0438726" y="3466657"/>
              <a:ext cx="1753274" cy="2148840"/>
            </a:xfrm>
            <a:prstGeom prst="rect">
              <a:avLst/>
            </a:prstGeom>
          </p:spPr>
        </p:pic>
        <p:pic>
          <p:nvPicPr>
            <p:cNvPr id="68" name="Picture 67">
              <a:extLst>
                <a:ext uri="{FF2B5EF4-FFF2-40B4-BE49-F238E27FC236}">
                  <a16:creationId xmlns:a16="http://schemas.microsoft.com/office/drawing/2014/main" id="{6B6577CC-D0D1-41F7-84F7-2259F5C2D2B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0" y="3466657"/>
              <a:ext cx="1786752" cy="2148840"/>
            </a:xfrm>
            <a:prstGeom prst="rect">
              <a:avLst/>
            </a:prstGeom>
          </p:spPr>
        </p:pic>
        <p:pic>
          <p:nvPicPr>
            <p:cNvPr id="3" name="Picture 2">
              <a:extLst>
                <a:ext uri="{FF2B5EF4-FFF2-40B4-BE49-F238E27FC236}">
                  <a16:creationId xmlns:a16="http://schemas.microsoft.com/office/drawing/2014/main" id="{CB71687A-429D-4520-BBE2-1DCED1952DE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672722" y="3466657"/>
              <a:ext cx="1780349" cy="2148840"/>
            </a:xfrm>
            <a:prstGeom prst="rect">
              <a:avLst/>
            </a:prstGeom>
          </p:spPr>
        </p:pic>
        <p:pic>
          <p:nvPicPr>
            <p:cNvPr id="4" name="Picture 3">
              <a:extLst>
                <a:ext uri="{FF2B5EF4-FFF2-40B4-BE49-F238E27FC236}">
                  <a16:creationId xmlns:a16="http://schemas.microsoft.com/office/drawing/2014/main" id="{B79CCE9F-CA85-47D2-980C-D52023EFB32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999921" y="3466657"/>
              <a:ext cx="1823439" cy="2148840"/>
            </a:xfrm>
            <a:prstGeom prst="rect">
              <a:avLst/>
            </a:prstGeom>
          </p:spPr>
        </p:pic>
        <p:pic>
          <p:nvPicPr>
            <p:cNvPr id="26" name="Grafik 5">
              <a:extLst>
                <a:ext uri="{FF2B5EF4-FFF2-40B4-BE49-F238E27FC236}">
                  <a16:creationId xmlns:a16="http://schemas.microsoft.com/office/drawing/2014/main" id="{4A198F1A-6D9E-4D0B-85AE-05922D5F3328}"/>
                </a:ext>
              </a:extLst>
            </p:cNvPr>
            <p:cNvPicPr/>
            <p:nvPr/>
          </p:nvPicPr>
          <p:blipFill rotWithShape="1">
            <a:blip r:embed="rId15" cstate="print">
              <a:extLst>
                <a:ext uri="{28A0092B-C50C-407E-A947-70E740481C1C}">
                  <a14:useLocalDpi xmlns:a14="http://schemas.microsoft.com/office/drawing/2010/main"/>
                </a:ext>
              </a:extLst>
            </a:blip>
            <a:srcRect l="-2305"/>
            <a:stretch/>
          </p:blipFill>
          <p:spPr bwMode="auto">
            <a:xfrm>
              <a:off x="3291869" y="3466657"/>
              <a:ext cx="1722399" cy="2148840"/>
            </a:xfrm>
            <a:prstGeom prst="rect">
              <a:avLst/>
            </a:prstGeom>
            <a:noFill/>
            <a:ln>
              <a:noFill/>
            </a:ln>
          </p:spPr>
        </p:pic>
      </p:grpSp>
    </p:spTree>
    <p:extLst>
      <p:ext uri="{BB962C8B-B14F-4D97-AF65-F5344CB8AC3E}">
        <p14:creationId xmlns:p14="http://schemas.microsoft.com/office/powerpoint/2010/main" val="1741547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with low confidence">
            <a:extLst>
              <a:ext uri="{FF2B5EF4-FFF2-40B4-BE49-F238E27FC236}">
                <a16:creationId xmlns:a16="http://schemas.microsoft.com/office/drawing/2014/main" id="{9DBC6E81-FD69-26E7-9779-4BE4CF7DB6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362"/>
          <a:stretch/>
        </p:blipFill>
        <p:spPr>
          <a:xfrm>
            <a:off x="7359424" y="271889"/>
            <a:ext cx="4631797" cy="6318504"/>
          </a:xfrm>
          <a:prstGeom prst="rect">
            <a:avLst/>
          </a:prstGeom>
        </p:spPr>
      </p:pic>
      <p:pic>
        <p:nvPicPr>
          <p:cNvPr id="2" name="Picture 1" descr="Chart, bar chart&#10;&#10;Description automatically generated with medium confidence">
            <a:extLst>
              <a:ext uri="{FF2B5EF4-FFF2-40B4-BE49-F238E27FC236}">
                <a16:creationId xmlns:a16="http://schemas.microsoft.com/office/drawing/2014/main" id="{5C6AF4D2-A549-FF76-2E79-504DBD01FF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559"/>
          <a:stretch/>
        </p:blipFill>
        <p:spPr>
          <a:xfrm>
            <a:off x="2033448" y="274032"/>
            <a:ext cx="5074163" cy="6314219"/>
          </a:xfrm>
          <a:prstGeom prst="rect">
            <a:avLst/>
          </a:prstGeom>
        </p:spPr>
      </p:pic>
      <p:sp>
        <p:nvSpPr>
          <p:cNvPr id="3" name="Title 1">
            <a:extLst>
              <a:ext uri="{FF2B5EF4-FFF2-40B4-BE49-F238E27FC236}">
                <a16:creationId xmlns:a16="http://schemas.microsoft.com/office/drawing/2014/main" id="{3486739A-BD5F-BB1C-5E3A-63736E10DE27}"/>
              </a:ext>
            </a:extLst>
          </p:cNvPr>
          <p:cNvSpPr txBox="1">
            <a:spLocks/>
          </p:cNvSpPr>
          <p:nvPr/>
        </p:nvSpPr>
        <p:spPr>
          <a:xfrm>
            <a:off x="116840" y="781724"/>
            <a:ext cx="1818328" cy="2215476"/>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Heatmaps of DEGs ordered by Adjusted P-value</a:t>
            </a:r>
          </a:p>
          <a:p>
            <a:pPr algn="ctr"/>
            <a:endParaRPr lang="en-US" sz="4000" b="1" dirty="0"/>
          </a:p>
          <a:p>
            <a:pPr algn="ctr"/>
            <a:r>
              <a:rPr lang="en-US" sz="4000" b="1" dirty="0">
                <a:solidFill>
                  <a:srgbClr val="9933FF"/>
                </a:solidFill>
              </a:rPr>
              <a:t>Blue-Rich</a:t>
            </a:r>
          </a:p>
        </p:txBody>
      </p:sp>
      <p:sp>
        <p:nvSpPr>
          <p:cNvPr id="5" name="TextBox 4">
            <a:extLst>
              <a:ext uri="{FF2B5EF4-FFF2-40B4-BE49-F238E27FC236}">
                <a16:creationId xmlns:a16="http://schemas.microsoft.com/office/drawing/2014/main" id="{F03858C0-FC6A-B4AE-293F-26D46AA09157}"/>
              </a:ext>
            </a:extLst>
          </p:cNvPr>
          <p:cNvSpPr txBox="1"/>
          <p:nvPr/>
        </p:nvSpPr>
        <p:spPr>
          <a:xfrm>
            <a:off x="5506720" y="5923280"/>
            <a:ext cx="708656" cy="461665"/>
          </a:xfrm>
          <a:prstGeom prst="rect">
            <a:avLst/>
          </a:prstGeom>
          <a:noFill/>
        </p:spPr>
        <p:txBody>
          <a:bodyPr wrap="none" rtlCol="0">
            <a:spAutoFit/>
          </a:bodyPr>
          <a:lstStyle/>
          <a:p>
            <a:r>
              <a:rPr lang="en-US" sz="2400" dirty="0">
                <a:solidFill>
                  <a:schemeClr val="bg1"/>
                </a:solidFill>
              </a:rPr>
              <a:t>Leaf</a:t>
            </a:r>
          </a:p>
        </p:txBody>
      </p:sp>
      <p:sp>
        <p:nvSpPr>
          <p:cNvPr id="6" name="TextBox 5">
            <a:extLst>
              <a:ext uri="{FF2B5EF4-FFF2-40B4-BE49-F238E27FC236}">
                <a16:creationId xmlns:a16="http://schemas.microsoft.com/office/drawing/2014/main" id="{D51C12F3-774C-DFE4-4112-4D8F77329051}"/>
              </a:ext>
            </a:extLst>
          </p:cNvPr>
          <p:cNvSpPr txBox="1"/>
          <p:nvPr/>
        </p:nvSpPr>
        <p:spPr>
          <a:xfrm>
            <a:off x="9692640" y="5923280"/>
            <a:ext cx="1809150" cy="461665"/>
          </a:xfrm>
          <a:prstGeom prst="rect">
            <a:avLst/>
          </a:prstGeom>
          <a:noFill/>
        </p:spPr>
        <p:txBody>
          <a:bodyPr wrap="none" rtlCol="0">
            <a:spAutoFit/>
          </a:bodyPr>
          <a:lstStyle/>
          <a:p>
            <a:r>
              <a:rPr lang="en-US" sz="2400" dirty="0">
                <a:solidFill>
                  <a:schemeClr val="bg1"/>
                </a:solidFill>
              </a:rPr>
              <a:t>Advent. Root</a:t>
            </a:r>
          </a:p>
        </p:txBody>
      </p:sp>
      <p:sp>
        <p:nvSpPr>
          <p:cNvPr id="4" name="TextBox 3">
            <a:extLst>
              <a:ext uri="{FF2B5EF4-FFF2-40B4-BE49-F238E27FC236}">
                <a16:creationId xmlns:a16="http://schemas.microsoft.com/office/drawing/2014/main" id="{29A9EB24-7501-9E27-8F07-BD0FB7B6C352}"/>
              </a:ext>
            </a:extLst>
          </p:cNvPr>
          <p:cNvSpPr txBox="1"/>
          <p:nvPr/>
        </p:nvSpPr>
        <p:spPr>
          <a:xfrm>
            <a:off x="200779" y="3787607"/>
            <a:ext cx="1664941" cy="2862322"/>
          </a:xfrm>
          <a:prstGeom prst="rect">
            <a:avLst/>
          </a:prstGeom>
          <a:noFill/>
        </p:spPr>
        <p:txBody>
          <a:bodyPr wrap="square" rtlCol="0">
            <a:spAutoFit/>
          </a:bodyPr>
          <a:lstStyle/>
          <a:p>
            <a:r>
              <a:rPr lang="en-US" dirty="0"/>
              <a:t>Heatmaps represent up or down-regulated genes at an adjusted P-value cutoff of ≤ 0.1.  Top 50 genes only.</a:t>
            </a:r>
          </a:p>
          <a:p>
            <a:endParaRPr lang="en-US" dirty="0"/>
          </a:p>
        </p:txBody>
      </p:sp>
    </p:spTree>
    <p:extLst>
      <p:ext uri="{BB962C8B-B14F-4D97-AF65-F5344CB8AC3E}">
        <p14:creationId xmlns:p14="http://schemas.microsoft.com/office/powerpoint/2010/main" val="369485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C40DB02-5B3D-8F4F-ACA7-1F5019904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65" r="14712"/>
          <a:stretch/>
        </p:blipFill>
        <p:spPr>
          <a:xfrm>
            <a:off x="375920" y="2527301"/>
            <a:ext cx="5791200" cy="3154680"/>
          </a:xfrm>
          <a:prstGeom prst="rect">
            <a:avLst/>
          </a:prstGeom>
        </p:spPr>
      </p:pic>
      <p:pic>
        <p:nvPicPr>
          <p:cNvPr id="6" name="Picture 5" descr="A picture containing timeline&#10;&#10;Description automatically generated">
            <a:extLst>
              <a:ext uri="{FF2B5EF4-FFF2-40B4-BE49-F238E27FC236}">
                <a16:creationId xmlns:a16="http://schemas.microsoft.com/office/drawing/2014/main" id="{D1AA00D2-B360-BC1A-6A51-04E85FAC72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82"/>
          <a:stretch/>
        </p:blipFill>
        <p:spPr>
          <a:xfrm>
            <a:off x="6479982" y="97655"/>
            <a:ext cx="5062470" cy="6675120"/>
          </a:xfrm>
          <a:prstGeom prst="rect">
            <a:avLst/>
          </a:prstGeom>
        </p:spPr>
      </p:pic>
      <p:sp>
        <p:nvSpPr>
          <p:cNvPr id="2" name="Title 1">
            <a:extLst>
              <a:ext uri="{FF2B5EF4-FFF2-40B4-BE49-F238E27FC236}">
                <a16:creationId xmlns:a16="http://schemas.microsoft.com/office/drawing/2014/main" id="{F727E3CD-7D16-6AB5-3BD4-3074712FB83D}"/>
              </a:ext>
            </a:extLst>
          </p:cNvPr>
          <p:cNvSpPr txBox="1">
            <a:spLocks/>
          </p:cNvSpPr>
          <p:nvPr/>
        </p:nvSpPr>
        <p:spPr>
          <a:xfrm>
            <a:off x="492760" y="263563"/>
            <a:ext cx="2128520" cy="2111337"/>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Heatmaps of DEGs ordered by Adjusted P-value</a:t>
            </a:r>
          </a:p>
          <a:p>
            <a:pPr algn="ctr"/>
            <a:endParaRPr lang="en-US" sz="4000" b="1" dirty="0">
              <a:solidFill>
                <a:srgbClr val="FF33CC"/>
              </a:solidFill>
            </a:endParaRPr>
          </a:p>
          <a:p>
            <a:pPr algn="ctr"/>
            <a:r>
              <a:rPr lang="en-US" sz="4000" b="1" dirty="0">
                <a:solidFill>
                  <a:srgbClr val="FF33CC"/>
                </a:solidFill>
              </a:rPr>
              <a:t>Red-Rich</a:t>
            </a:r>
          </a:p>
        </p:txBody>
      </p:sp>
      <p:sp>
        <p:nvSpPr>
          <p:cNvPr id="4" name="TextBox 3">
            <a:extLst>
              <a:ext uri="{FF2B5EF4-FFF2-40B4-BE49-F238E27FC236}">
                <a16:creationId xmlns:a16="http://schemas.microsoft.com/office/drawing/2014/main" id="{CEB00176-89DF-D31D-EE96-9F0124BA7A8F}"/>
              </a:ext>
            </a:extLst>
          </p:cNvPr>
          <p:cNvSpPr txBox="1"/>
          <p:nvPr/>
        </p:nvSpPr>
        <p:spPr>
          <a:xfrm>
            <a:off x="4053840" y="5019040"/>
            <a:ext cx="708656" cy="461665"/>
          </a:xfrm>
          <a:prstGeom prst="rect">
            <a:avLst/>
          </a:prstGeom>
          <a:noFill/>
        </p:spPr>
        <p:txBody>
          <a:bodyPr wrap="none" rtlCol="0">
            <a:spAutoFit/>
          </a:bodyPr>
          <a:lstStyle/>
          <a:p>
            <a:r>
              <a:rPr lang="en-US" sz="2400" dirty="0">
                <a:solidFill>
                  <a:schemeClr val="bg1"/>
                </a:solidFill>
              </a:rPr>
              <a:t>Leaf</a:t>
            </a:r>
          </a:p>
        </p:txBody>
      </p:sp>
      <p:sp>
        <p:nvSpPr>
          <p:cNvPr id="5" name="TextBox 4">
            <a:extLst>
              <a:ext uri="{FF2B5EF4-FFF2-40B4-BE49-F238E27FC236}">
                <a16:creationId xmlns:a16="http://schemas.microsoft.com/office/drawing/2014/main" id="{03A38FD0-7BB9-2B39-37D8-DB6400705775}"/>
              </a:ext>
            </a:extLst>
          </p:cNvPr>
          <p:cNvSpPr txBox="1"/>
          <p:nvPr/>
        </p:nvSpPr>
        <p:spPr>
          <a:xfrm>
            <a:off x="9347200" y="5994400"/>
            <a:ext cx="1809150" cy="461665"/>
          </a:xfrm>
          <a:prstGeom prst="rect">
            <a:avLst/>
          </a:prstGeom>
          <a:noFill/>
        </p:spPr>
        <p:txBody>
          <a:bodyPr wrap="none" rtlCol="0">
            <a:spAutoFit/>
          </a:bodyPr>
          <a:lstStyle/>
          <a:p>
            <a:r>
              <a:rPr lang="en-US" sz="2400" dirty="0">
                <a:solidFill>
                  <a:schemeClr val="bg1"/>
                </a:solidFill>
              </a:rPr>
              <a:t>Advent. Root</a:t>
            </a:r>
          </a:p>
        </p:txBody>
      </p:sp>
      <p:sp>
        <p:nvSpPr>
          <p:cNvPr id="7" name="TextBox 6">
            <a:extLst>
              <a:ext uri="{FF2B5EF4-FFF2-40B4-BE49-F238E27FC236}">
                <a16:creationId xmlns:a16="http://schemas.microsoft.com/office/drawing/2014/main" id="{DCDA4AB8-D162-6CAF-915B-DFA4ED0537D3}"/>
              </a:ext>
            </a:extLst>
          </p:cNvPr>
          <p:cNvSpPr txBox="1"/>
          <p:nvPr/>
        </p:nvSpPr>
        <p:spPr>
          <a:xfrm>
            <a:off x="443834" y="5994400"/>
            <a:ext cx="5725373" cy="923330"/>
          </a:xfrm>
          <a:prstGeom prst="rect">
            <a:avLst/>
          </a:prstGeom>
          <a:noFill/>
        </p:spPr>
        <p:txBody>
          <a:bodyPr wrap="square" rtlCol="0">
            <a:spAutoFit/>
          </a:bodyPr>
          <a:lstStyle/>
          <a:p>
            <a:r>
              <a:rPr lang="en-US" dirty="0"/>
              <a:t>Heatmaps represent up or down-regulated genes at an adjusted P-value cutoff of ≤ 0.1</a:t>
            </a:r>
          </a:p>
          <a:p>
            <a:endParaRPr lang="en-US" dirty="0"/>
          </a:p>
        </p:txBody>
      </p:sp>
    </p:spTree>
    <p:extLst>
      <p:ext uri="{BB962C8B-B14F-4D97-AF65-F5344CB8AC3E}">
        <p14:creationId xmlns:p14="http://schemas.microsoft.com/office/powerpoint/2010/main" val="24805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88AC75-B131-D173-BFD4-940B47F199E9}"/>
              </a:ext>
            </a:extLst>
          </p:cNvPr>
          <p:cNvSpPr txBox="1"/>
          <p:nvPr/>
        </p:nvSpPr>
        <p:spPr>
          <a:xfrm>
            <a:off x="152400" y="1536174"/>
            <a:ext cx="2164080" cy="3785652"/>
          </a:xfrm>
          <a:prstGeom prst="rect">
            <a:avLst/>
          </a:prstGeom>
          <a:noFill/>
        </p:spPr>
        <p:txBody>
          <a:bodyPr wrap="square" rtlCol="0">
            <a:spAutoFit/>
          </a:bodyPr>
          <a:lstStyle/>
          <a:p>
            <a:r>
              <a:rPr lang="en-US" sz="2000" b="1" dirty="0"/>
              <a:t>Gene Ontology (GO) enrichment plot </a:t>
            </a:r>
            <a:r>
              <a:rPr lang="en-US" sz="2000" dirty="0"/>
              <a:t>for DEGs from </a:t>
            </a:r>
            <a:r>
              <a:rPr lang="en-US" sz="2000" b="1" dirty="0"/>
              <a:t>flight leaf </a:t>
            </a:r>
            <a:r>
              <a:rPr lang="en-US" sz="2000" dirty="0"/>
              <a:t>samples exposed to </a:t>
            </a:r>
            <a:r>
              <a:rPr lang="en-US" sz="2000" b="1" dirty="0">
                <a:solidFill>
                  <a:srgbClr val="9933FF"/>
                </a:solidFill>
              </a:rPr>
              <a:t>blue-rich</a:t>
            </a:r>
            <a:r>
              <a:rPr lang="en-US" sz="2000" b="1" dirty="0"/>
              <a:t> </a:t>
            </a:r>
            <a:r>
              <a:rPr lang="en-US" sz="2000" dirty="0"/>
              <a:t>light. GO:MF (terms associated with molecular function). GO:BP (terms associated with biological processes).</a:t>
            </a:r>
          </a:p>
        </p:txBody>
      </p:sp>
      <p:graphicFrame>
        <p:nvGraphicFramePr>
          <p:cNvPr id="2" name="Chart 1">
            <a:extLst>
              <a:ext uri="{FF2B5EF4-FFF2-40B4-BE49-F238E27FC236}">
                <a16:creationId xmlns:a16="http://schemas.microsoft.com/office/drawing/2014/main" id="{39B85673-8D1F-EFF4-8511-B360F65B3244}"/>
              </a:ext>
            </a:extLst>
          </p:cNvPr>
          <p:cNvGraphicFramePr>
            <a:graphicFrameLocks noChangeAspect="1"/>
          </p:cNvGraphicFramePr>
          <p:nvPr>
            <p:extLst>
              <p:ext uri="{D42A27DB-BD31-4B8C-83A1-F6EECF244321}">
                <p14:modId xmlns:p14="http://schemas.microsoft.com/office/powerpoint/2010/main" val="1472567154"/>
              </p:ext>
            </p:extLst>
          </p:nvPr>
        </p:nvGraphicFramePr>
        <p:xfrm>
          <a:off x="2316480" y="515112"/>
          <a:ext cx="9712960" cy="58277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6576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012965-BB27-E5EB-FDBA-1FA56AFA86C5}"/>
              </a:ext>
            </a:extLst>
          </p:cNvPr>
          <p:cNvPicPr>
            <a:picLocks noChangeAspect="1"/>
          </p:cNvPicPr>
          <p:nvPr/>
        </p:nvPicPr>
        <p:blipFill>
          <a:blip r:embed="rId3"/>
          <a:stretch>
            <a:fillRect/>
          </a:stretch>
        </p:blipFill>
        <p:spPr>
          <a:xfrm>
            <a:off x="2590877" y="268121"/>
            <a:ext cx="9471937" cy="6498439"/>
          </a:xfrm>
          <a:prstGeom prst="rect">
            <a:avLst/>
          </a:prstGeom>
        </p:spPr>
      </p:pic>
      <p:sp>
        <p:nvSpPr>
          <p:cNvPr id="6" name="TextBox 5">
            <a:extLst>
              <a:ext uri="{FF2B5EF4-FFF2-40B4-BE49-F238E27FC236}">
                <a16:creationId xmlns:a16="http://schemas.microsoft.com/office/drawing/2014/main" id="{6665E8D5-2499-C247-2425-3BBAFF387F58}"/>
              </a:ext>
            </a:extLst>
          </p:cNvPr>
          <p:cNvSpPr txBox="1"/>
          <p:nvPr/>
        </p:nvSpPr>
        <p:spPr>
          <a:xfrm>
            <a:off x="129186" y="1514637"/>
            <a:ext cx="2611120" cy="3477875"/>
          </a:xfrm>
          <a:prstGeom prst="rect">
            <a:avLst/>
          </a:prstGeom>
          <a:noFill/>
        </p:spPr>
        <p:txBody>
          <a:bodyPr wrap="square" rtlCol="0">
            <a:spAutoFit/>
          </a:bodyPr>
          <a:lstStyle/>
          <a:p>
            <a:r>
              <a:rPr lang="en-US" sz="2000" b="1" dirty="0"/>
              <a:t>Gene Ontology (GO) enrichment plot </a:t>
            </a:r>
            <a:r>
              <a:rPr lang="en-US" sz="2000" dirty="0"/>
              <a:t>for DEGs from </a:t>
            </a:r>
            <a:r>
              <a:rPr lang="en-US" sz="2000" b="1" dirty="0"/>
              <a:t>flight adv. root </a:t>
            </a:r>
            <a:r>
              <a:rPr lang="en-US" sz="2000" dirty="0"/>
              <a:t>samples exposed to </a:t>
            </a:r>
            <a:r>
              <a:rPr lang="en-US" sz="2000" b="1" dirty="0">
                <a:solidFill>
                  <a:srgbClr val="9933FF"/>
                </a:solidFill>
              </a:rPr>
              <a:t>blue-rich </a:t>
            </a:r>
            <a:r>
              <a:rPr lang="en-US" sz="2000" dirty="0"/>
              <a:t>light. GO:MF (terms associated with molecular function). GO:BP (terms associated with biological processes).</a:t>
            </a:r>
          </a:p>
        </p:txBody>
      </p:sp>
    </p:spTree>
    <p:extLst>
      <p:ext uri="{BB962C8B-B14F-4D97-AF65-F5344CB8AC3E}">
        <p14:creationId xmlns:p14="http://schemas.microsoft.com/office/powerpoint/2010/main" val="128450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C5CC-CA1E-3AB2-5637-EB65B4697CA5}"/>
              </a:ext>
            </a:extLst>
          </p:cNvPr>
          <p:cNvSpPr>
            <a:spLocks noGrp="1"/>
          </p:cNvSpPr>
          <p:nvPr>
            <p:ph type="title"/>
          </p:nvPr>
        </p:nvSpPr>
        <p:spPr>
          <a:xfrm>
            <a:off x="838200" y="-4990"/>
            <a:ext cx="10515600" cy="1325563"/>
          </a:xfrm>
        </p:spPr>
        <p:txBody>
          <a:bodyPr/>
          <a:lstStyle/>
          <a:p>
            <a:pPr algn="ctr"/>
            <a:r>
              <a:rPr lang="en-US" dirty="0"/>
              <a:t>Transcriptome Summary and Future Work</a:t>
            </a:r>
          </a:p>
        </p:txBody>
      </p:sp>
      <p:sp>
        <p:nvSpPr>
          <p:cNvPr id="3" name="Content Placeholder 2">
            <a:extLst>
              <a:ext uri="{FF2B5EF4-FFF2-40B4-BE49-F238E27FC236}">
                <a16:creationId xmlns:a16="http://schemas.microsoft.com/office/drawing/2014/main" id="{8CB6C3BE-8472-0BD8-07FD-13EEBBE76B6E}"/>
              </a:ext>
            </a:extLst>
          </p:cNvPr>
          <p:cNvSpPr>
            <a:spLocks noGrp="1"/>
          </p:cNvSpPr>
          <p:nvPr>
            <p:ph idx="1"/>
          </p:nvPr>
        </p:nvSpPr>
        <p:spPr>
          <a:xfrm>
            <a:off x="598715" y="1415143"/>
            <a:ext cx="10994571" cy="5077731"/>
          </a:xfrm>
        </p:spPr>
        <p:txBody>
          <a:bodyPr>
            <a:normAutofit lnSpcReduction="10000"/>
          </a:bodyPr>
          <a:lstStyle/>
          <a:p>
            <a:r>
              <a:rPr lang="en-US" dirty="0"/>
              <a:t>There appear to be more DEG’s in leaf and adventitious root samples in </a:t>
            </a:r>
            <a:r>
              <a:rPr lang="en-US" dirty="0">
                <a:solidFill>
                  <a:srgbClr val="9933FF"/>
                </a:solidFill>
              </a:rPr>
              <a:t>blue-rich</a:t>
            </a:r>
            <a:r>
              <a:rPr lang="en-US" dirty="0"/>
              <a:t> light compared to </a:t>
            </a:r>
            <a:r>
              <a:rPr lang="en-US" dirty="0">
                <a:solidFill>
                  <a:srgbClr val="FF33CC"/>
                </a:solidFill>
              </a:rPr>
              <a:t>red-rich</a:t>
            </a:r>
            <a:r>
              <a:rPr lang="en-US" dirty="0"/>
              <a:t> light</a:t>
            </a:r>
          </a:p>
          <a:p>
            <a:r>
              <a:rPr lang="en-US" dirty="0"/>
              <a:t>Functional enrichment analysis of DEG’s showed similarities between leaf and adventitious root samples (as expected)</a:t>
            </a:r>
          </a:p>
          <a:p>
            <a:r>
              <a:rPr lang="en-US" dirty="0"/>
              <a:t>Some of the hallmarks of spaceflight were detected in flight samples (stress response, lignin, radiation stress, hydrogen peroxide catabolic processes)</a:t>
            </a:r>
          </a:p>
          <a:p>
            <a:r>
              <a:rPr lang="en-US" dirty="0"/>
              <a:t>More work to come:</a:t>
            </a:r>
          </a:p>
          <a:p>
            <a:pPr lvl="1"/>
            <a:r>
              <a:rPr lang="en-US" dirty="0"/>
              <a:t>Digging into these data to better understand interactions of spectrum and stress response</a:t>
            </a:r>
          </a:p>
          <a:p>
            <a:pPr lvl="1"/>
            <a:r>
              <a:rPr lang="en-US" dirty="0"/>
              <a:t>Analyzing plant chemistry</a:t>
            </a:r>
          </a:p>
          <a:p>
            <a:pPr lvl="1"/>
            <a:r>
              <a:rPr lang="en-US" dirty="0"/>
              <a:t>Looking at BHP impacts and comparing with experiments when plants were consumed</a:t>
            </a:r>
          </a:p>
          <a:p>
            <a:endParaRPr lang="en-US" dirty="0"/>
          </a:p>
        </p:txBody>
      </p:sp>
    </p:spTree>
    <p:extLst>
      <p:ext uri="{BB962C8B-B14F-4D97-AF65-F5344CB8AC3E}">
        <p14:creationId xmlns:p14="http://schemas.microsoft.com/office/powerpoint/2010/main" val="43022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2446-2AF2-475C-B433-400DFB197C75}"/>
              </a:ext>
            </a:extLst>
          </p:cNvPr>
          <p:cNvSpPr>
            <a:spLocks noGrp="1"/>
          </p:cNvSpPr>
          <p:nvPr>
            <p:ph type="title"/>
          </p:nvPr>
        </p:nvSpPr>
        <p:spPr/>
        <p:txBody>
          <a:bodyPr/>
          <a:lstStyle/>
          <a:p>
            <a:r>
              <a:rPr lang="en-US" dirty="0"/>
              <a:t>Thank you!</a:t>
            </a:r>
          </a:p>
        </p:txBody>
      </p:sp>
      <p:sp>
        <p:nvSpPr>
          <p:cNvPr id="4" name="Content Placeholder 3">
            <a:extLst>
              <a:ext uri="{FF2B5EF4-FFF2-40B4-BE49-F238E27FC236}">
                <a16:creationId xmlns:a16="http://schemas.microsoft.com/office/drawing/2014/main" id="{EF95DDA5-C4CB-43BA-853D-99CA316B5B15}"/>
              </a:ext>
            </a:extLst>
          </p:cNvPr>
          <p:cNvSpPr>
            <a:spLocks noGrp="1"/>
          </p:cNvSpPr>
          <p:nvPr>
            <p:ph sz="half" idx="1"/>
          </p:nvPr>
        </p:nvSpPr>
        <p:spPr>
          <a:xfrm>
            <a:off x="548640" y="1825625"/>
            <a:ext cx="4907280" cy="4351338"/>
          </a:xfrm>
        </p:spPr>
        <p:txBody>
          <a:bodyPr>
            <a:normAutofit lnSpcReduction="10000"/>
          </a:bodyPr>
          <a:lstStyle/>
          <a:p>
            <a:r>
              <a:rPr lang="en-US" dirty="0"/>
              <a:t>Veggie and VEG teams at KSC, JSC, MSFC, and Sierra Space</a:t>
            </a:r>
          </a:p>
          <a:p>
            <a:r>
              <a:rPr lang="en-US" dirty="0"/>
              <a:t>Astronauts who cared for the VEG-05 plants</a:t>
            </a:r>
          </a:p>
          <a:p>
            <a:r>
              <a:rPr lang="en-US" dirty="0"/>
              <a:t>Payload Operations and Integration Center</a:t>
            </a:r>
          </a:p>
          <a:p>
            <a:r>
              <a:rPr lang="en-US" dirty="0"/>
              <a:t>This research was co-funded by NASA’s Human Research Program and Space Biology in the ILSRA 2015 NRA call.      MTL #1075</a:t>
            </a:r>
          </a:p>
          <a:p>
            <a:endParaRPr lang="en-US" dirty="0"/>
          </a:p>
          <a:p>
            <a:endParaRPr lang="en-US" dirty="0"/>
          </a:p>
        </p:txBody>
      </p:sp>
      <p:pic>
        <p:nvPicPr>
          <p:cNvPr id="6" name="Picture 5">
            <a:extLst>
              <a:ext uri="{FF2B5EF4-FFF2-40B4-BE49-F238E27FC236}">
                <a16:creationId xmlns:a16="http://schemas.microsoft.com/office/drawing/2014/main" id="{72D42386-B4CD-F1A6-8A18-F1227D6479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84636" y="1220946"/>
            <a:ext cx="5298800" cy="5208814"/>
          </a:xfrm>
          <a:prstGeom prst="rect">
            <a:avLst/>
          </a:prstGeom>
        </p:spPr>
      </p:pic>
      <p:sp>
        <p:nvSpPr>
          <p:cNvPr id="7" name="Title 1">
            <a:extLst>
              <a:ext uri="{FF2B5EF4-FFF2-40B4-BE49-F238E27FC236}">
                <a16:creationId xmlns:a16="http://schemas.microsoft.com/office/drawing/2014/main" id="{DEC44F07-A649-CE95-2010-5433D311CFE1}"/>
              </a:ext>
            </a:extLst>
          </p:cNvPr>
          <p:cNvSpPr txBox="1">
            <a:spLocks/>
          </p:cNvSpPr>
          <p:nvPr/>
        </p:nvSpPr>
        <p:spPr>
          <a:xfrm>
            <a:off x="5811520" y="58895"/>
            <a:ext cx="56450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VEG-05 Patch Challenge Winner!</a:t>
            </a:r>
          </a:p>
          <a:p>
            <a:pPr algn="ctr"/>
            <a:r>
              <a:rPr lang="en-US" sz="2400" dirty="0"/>
              <a:t>Monica G. Hialeah Gardens MS</a:t>
            </a:r>
          </a:p>
        </p:txBody>
      </p:sp>
    </p:spTree>
    <p:extLst>
      <p:ext uri="{BB962C8B-B14F-4D97-AF65-F5344CB8AC3E}">
        <p14:creationId xmlns:p14="http://schemas.microsoft.com/office/powerpoint/2010/main" val="267290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3" y="100001"/>
            <a:ext cx="12215446" cy="1325563"/>
          </a:xfrm>
        </p:spPr>
        <p:txBody>
          <a:bodyPr>
            <a:noAutofit/>
          </a:bodyPr>
          <a:lstStyle/>
          <a:p>
            <a:pPr algn="ctr"/>
            <a:r>
              <a:rPr lang="en-US" sz="3600" dirty="0">
                <a:effectLst>
                  <a:outerShdw blurRad="38100" dist="38100" dir="2700000" algn="tl">
                    <a:srgbClr val="000000">
                      <a:alpha val="43137"/>
                    </a:srgbClr>
                  </a:outerShdw>
                </a:effectLst>
                <a:latin typeface="+mn-lt"/>
              </a:rPr>
              <a:t>Pick-and-eat salad-crop productivity, nutritional value, and acceptability to supplement the ISS food system</a:t>
            </a:r>
            <a:r>
              <a:rPr lang="en-US" sz="3600" dirty="0">
                <a:solidFill>
                  <a:srgbClr val="00B0F0"/>
                </a:solidFill>
                <a:effectLst>
                  <a:outerShdw blurRad="38100" dist="38100" dir="2700000" algn="tl">
                    <a:srgbClr val="000000">
                      <a:alpha val="43137"/>
                    </a:srgbClr>
                  </a:outerShdw>
                </a:effectLst>
                <a:latin typeface="+mn-lt"/>
              </a:rPr>
              <a:t>*</a:t>
            </a:r>
            <a:br>
              <a:rPr lang="en-US" sz="3600" b="1" dirty="0">
                <a:effectLst>
                  <a:outerShdw blurRad="38100" dist="38100" dir="2700000" algn="tl">
                    <a:srgbClr val="000000">
                      <a:alpha val="43137"/>
                    </a:srgbClr>
                  </a:outerShdw>
                </a:effectLst>
                <a:latin typeface="+mn-lt"/>
              </a:rPr>
            </a:br>
            <a:endParaRPr lang="en-US" sz="3600" dirty="0">
              <a:latin typeface="+mn-lt"/>
            </a:endParaRPr>
          </a:p>
        </p:txBody>
      </p:sp>
      <p:sp>
        <p:nvSpPr>
          <p:cNvPr id="3" name="Content Placeholder 2"/>
          <p:cNvSpPr>
            <a:spLocks noGrp="1"/>
          </p:cNvSpPr>
          <p:nvPr>
            <p:ph idx="1"/>
          </p:nvPr>
        </p:nvSpPr>
        <p:spPr>
          <a:xfrm>
            <a:off x="1524000" y="2645192"/>
            <a:ext cx="8820150" cy="4432009"/>
          </a:xfrm>
        </p:spPr>
        <p:txBody>
          <a:bodyPr>
            <a:normAutofit/>
          </a:bodyPr>
          <a:lstStyle/>
          <a:p>
            <a:pPr marL="0" indent="0">
              <a:buNone/>
            </a:pPr>
            <a:r>
              <a:rPr lang="en-US" b="1" dirty="0">
                <a:effectLst>
                  <a:outerShdw blurRad="38100" dist="38100" dir="2700000" algn="tl">
                    <a:srgbClr val="000000">
                      <a:alpha val="43137"/>
                    </a:srgbClr>
                  </a:outerShdw>
                </a:effectLst>
              </a:rPr>
              <a:t>   </a:t>
            </a:r>
            <a:endParaRPr lang="en-US" dirty="0"/>
          </a:p>
        </p:txBody>
      </p:sp>
      <p:sp>
        <p:nvSpPr>
          <p:cNvPr id="5" name="TextBox 4"/>
          <p:cNvSpPr txBox="1"/>
          <p:nvPr/>
        </p:nvSpPr>
        <p:spPr>
          <a:xfrm>
            <a:off x="243927" y="1208314"/>
            <a:ext cx="5578537" cy="46279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Aim: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To examine light quality and fertilizer formulation on crop morphology, edible biomass yield, microbial food safety, sensory acceptability, nutritional value, and behavioral health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Team Components: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KSC: Crop Testing, Microbiology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JSC: AFT, BHP, 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Purdue: Crop Testing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Sierra Space: Testing, Lighting,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Florikan: Fertilizer Consultants</a:t>
            </a:r>
          </a:p>
        </p:txBody>
      </p:sp>
      <p:sp>
        <p:nvSpPr>
          <p:cNvPr id="9" name="TextBox 8"/>
          <p:cNvSpPr txBox="1"/>
          <p:nvPr/>
        </p:nvSpPr>
        <p:spPr>
          <a:xfrm>
            <a:off x="6410909" y="5927002"/>
            <a:ext cx="48096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Veggie plant chambers currently on ISS in the Columbus module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22464" y="1425564"/>
            <a:ext cx="5986582" cy="4389120"/>
          </a:xfrm>
          <a:prstGeom prst="rect">
            <a:avLst/>
          </a:prstGeom>
          <a:ln>
            <a:solidFill>
              <a:srgbClr val="00B0F0"/>
            </a:solidFill>
          </a:ln>
        </p:spPr>
      </p:pic>
      <p:sp>
        <p:nvSpPr>
          <p:cNvPr id="8" name="TextBox 7">
            <a:extLst>
              <a:ext uri="{FF2B5EF4-FFF2-40B4-BE49-F238E27FC236}">
                <a16:creationId xmlns:a16="http://schemas.microsoft.com/office/drawing/2014/main" id="{5D80255E-B207-4FF5-8AF2-0AFB49B07E5C}"/>
              </a:ext>
            </a:extLst>
          </p:cNvPr>
          <p:cNvSpPr txBox="1"/>
          <p:nvPr/>
        </p:nvSpPr>
        <p:spPr>
          <a:xfrm>
            <a:off x="79252" y="6152036"/>
            <a:ext cx="5448607" cy="707886"/>
          </a:xfrm>
          <a:prstGeom prst="rect">
            <a:avLst/>
          </a:prstGeom>
          <a:noFill/>
        </p:spPr>
        <p:txBody>
          <a:bodyPr wrap="none" rtlCol="0">
            <a:spAutoFit/>
          </a:bodyPr>
          <a:lstStyle/>
          <a:p>
            <a:r>
              <a:rPr lang="en-US" sz="2000" dirty="0">
                <a:solidFill>
                  <a:srgbClr val="00B0F0"/>
                </a:solidFill>
              </a:rPr>
              <a:t>* Co-Funded by HRP and Space Biology, MTL#1075</a:t>
            </a:r>
          </a:p>
          <a:p>
            <a:endParaRPr lang="en-US" sz="2000" dirty="0"/>
          </a:p>
        </p:txBody>
      </p:sp>
    </p:spTree>
    <p:extLst>
      <p:ext uri="{BB962C8B-B14F-4D97-AF65-F5344CB8AC3E}">
        <p14:creationId xmlns:p14="http://schemas.microsoft.com/office/powerpoint/2010/main" val="373239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ADC4-3B68-40DB-A93A-8D7ED9E17A1C}"/>
              </a:ext>
            </a:extLst>
          </p:cNvPr>
          <p:cNvSpPr>
            <a:spLocks noGrp="1"/>
          </p:cNvSpPr>
          <p:nvPr>
            <p:ph type="title"/>
          </p:nvPr>
        </p:nvSpPr>
        <p:spPr/>
        <p:txBody>
          <a:bodyPr/>
          <a:lstStyle/>
          <a:p>
            <a:r>
              <a:rPr lang="en-US" dirty="0"/>
              <a:t>Experiment Summary</a:t>
            </a:r>
          </a:p>
        </p:txBody>
      </p:sp>
      <p:sp>
        <p:nvSpPr>
          <p:cNvPr id="3" name="Content Placeholder 2">
            <a:extLst>
              <a:ext uri="{FF2B5EF4-FFF2-40B4-BE49-F238E27FC236}">
                <a16:creationId xmlns:a16="http://schemas.microsoft.com/office/drawing/2014/main" id="{3F3487B1-1049-4ECA-BE00-05D2737FFF6E}"/>
              </a:ext>
            </a:extLst>
          </p:cNvPr>
          <p:cNvSpPr>
            <a:spLocks noGrp="1"/>
          </p:cNvSpPr>
          <p:nvPr>
            <p:ph idx="1"/>
          </p:nvPr>
        </p:nvSpPr>
        <p:spPr>
          <a:xfrm>
            <a:off x="254000" y="1524000"/>
            <a:ext cx="11856720" cy="4968875"/>
          </a:xfrm>
        </p:spPr>
        <p:txBody>
          <a:bodyPr>
            <a:normAutofit fontScale="92500" lnSpcReduction="10000"/>
          </a:bodyPr>
          <a:lstStyle/>
          <a:p>
            <a:r>
              <a:rPr lang="en-US" dirty="0"/>
              <a:t>An earlier component of this project, VEG-04 in 2019, flight tested Mizuna mustard leafy salad greens.  VEG-05 is testing ‘Red Robin’ dwarf tomato.  </a:t>
            </a:r>
          </a:p>
          <a:p>
            <a:r>
              <a:rPr lang="en-US" dirty="0"/>
              <a:t>Plants are grown with two light treatments with different red-to-blue ratios.  </a:t>
            </a:r>
          </a:p>
          <a:p>
            <a:r>
              <a:rPr lang="en-US" dirty="0"/>
              <a:t>Crewmember subjects perform:</a:t>
            </a:r>
          </a:p>
          <a:p>
            <a:pPr lvl="1"/>
            <a:r>
              <a:rPr lang="en-US" dirty="0"/>
              <a:t>crop growth, maintenance, and harvests</a:t>
            </a:r>
          </a:p>
          <a:p>
            <a:pPr lvl="1"/>
            <a:r>
              <a:rPr lang="en-US" dirty="0"/>
              <a:t>self-report surveys </a:t>
            </a:r>
          </a:p>
          <a:p>
            <a:pPr lvl="2"/>
            <a:r>
              <a:rPr lang="en-US" dirty="0"/>
              <a:t>Profile of Mood States – Short Form (POMS-SF) </a:t>
            </a:r>
          </a:p>
          <a:p>
            <a:pPr lvl="2"/>
            <a:r>
              <a:rPr lang="en-US" dirty="0"/>
              <a:t>Veggie-specific questionnaire pre-flight, in-flight, and post-flight</a:t>
            </a:r>
          </a:p>
          <a:p>
            <a:pPr lvl="1"/>
            <a:r>
              <a:rPr lang="en-US" dirty="0"/>
              <a:t>planned sensory evaluation of tomatoes at harvest  </a:t>
            </a:r>
          </a:p>
          <a:p>
            <a:r>
              <a:rPr lang="en-US" dirty="0"/>
              <a:t>Planned Goal:</a:t>
            </a:r>
          </a:p>
          <a:p>
            <a:pPr lvl="1"/>
            <a:r>
              <a:rPr lang="en-US" dirty="0"/>
              <a:t>Half of the tomato samples with mass measured on ISS prior to crew consumption</a:t>
            </a:r>
          </a:p>
          <a:p>
            <a:pPr lvl="1"/>
            <a:r>
              <a:rPr lang="en-US" dirty="0"/>
              <a:t>Half the produce frozen and returned to Earth for post-flight microbiological and nutritional analysis</a:t>
            </a:r>
          </a:p>
        </p:txBody>
      </p:sp>
    </p:spTree>
    <p:extLst>
      <p:ext uri="{BB962C8B-B14F-4D97-AF65-F5344CB8AC3E}">
        <p14:creationId xmlns:p14="http://schemas.microsoft.com/office/powerpoint/2010/main" val="203282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7" end="7"/>
                                            </p:txEl>
                                          </p:spTgt>
                                        </p:tgtEl>
                                        <p:attrNameLst>
                                          <p:attrName>style.color</p:attrName>
                                        </p:attrNameLst>
                                      </p:cBhvr>
                                      <p:to>
                                        <a:schemeClr val="accent2"/>
                                      </p:to>
                                    </p:animClr>
                                    <p:animClr clrSpc="rgb" dir="cw">
                                      <p:cBhvr>
                                        <p:cTn id="7" dur="500" fill="hold"/>
                                        <p:tgtEl>
                                          <p:spTgt spid="3">
                                            <p:txEl>
                                              <p:pRg st="7" end="7"/>
                                            </p:txEl>
                                          </p:spTgt>
                                        </p:tgtEl>
                                        <p:attrNameLst>
                                          <p:attrName>fillcolor</p:attrName>
                                        </p:attrNameLst>
                                      </p:cBhvr>
                                      <p:to>
                                        <a:schemeClr val="accent2"/>
                                      </p:to>
                                    </p:animClr>
                                    <p:set>
                                      <p:cBhvr>
                                        <p:cTn id="8" dur="500" fill="hold"/>
                                        <p:tgtEl>
                                          <p:spTgt spid="3">
                                            <p:txEl>
                                              <p:pRg st="7" end="7"/>
                                            </p:txEl>
                                          </p:spTgt>
                                        </p:tgtEl>
                                        <p:attrNameLst>
                                          <p:attrName>fill.type</p:attrName>
                                        </p:attrNameLst>
                                      </p:cBhvr>
                                      <p:to>
                                        <p:strVal val="solid"/>
                                      </p:to>
                                    </p:set>
                                    <p:set>
                                      <p:cBhvr>
                                        <p:cTn id="9" dur="500" fill="hold"/>
                                        <p:tgtEl>
                                          <p:spTgt spid="3">
                                            <p:txEl>
                                              <p:pRg st="7" end="7"/>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8" end="8"/>
                                            </p:txEl>
                                          </p:spTgt>
                                        </p:tgtEl>
                                        <p:attrNameLst>
                                          <p:attrName>style.color</p:attrName>
                                        </p:attrNameLst>
                                      </p:cBhvr>
                                      <p:to>
                                        <a:schemeClr val="accent2"/>
                                      </p:to>
                                    </p:animClr>
                                    <p:animClr clrSpc="rgb" dir="cw">
                                      <p:cBhvr>
                                        <p:cTn id="12" dur="500" fill="hold"/>
                                        <p:tgtEl>
                                          <p:spTgt spid="3">
                                            <p:txEl>
                                              <p:pRg st="8" end="8"/>
                                            </p:txEl>
                                          </p:spTgt>
                                        </p:tgtEl>
                                        <p:attrNameLst>
                                          <p:attrName>fillcolor</p:attrName>
                                        </p:attrNameLst>
                                      </p:cBhvr>
                                      <p:to>
                                        <a:schemeClr val="accent2"/>
                                      </p:to>
                                    </p:animClr>
                                    <p:set>
                                      <p:cBhvr>
                                        <p:cTn id="13" dur="500" fill="hold"/>
                                        <p:tgtEl>
                                          <p:spTgt spid="3">
                                            <p:txEl>
                                              <p:pRg st="8" end="8"/>
                                            </p:txEl>
                                          </p:spTgt>
                                        </p:tgtEl>
                                        <p:attrNameLst>
                                          <p:attrName>fill.type</p:attrName>
                                        </p:attrNameLst>
                                      </p:cBhvr>
                                      <p:to>
                                        <p:strVal val="solid"/>
                                      </p:to>
                                    </p:set>
                                    <p:set>
                                      <p:cBhvr>
                                        <p:cTn id="14" dur="500" fill="hold"/>
                                        <p:tgtEl>
                                          <p:spTgt spid="3">
                                            <p:txEl>
                                              <p:pRg st="8" end="8"/>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9" end="9"/>
                                            </p:txEl>
                                          </p:spTgt>
                                        </p:tgtEl>
                                        <p:attrNameLst>
                                          <p:attrName>style.color</p:attrName>
                                        </p:attrNameLst>
                                      </p:cBhvr>
                                      <p:to>
                                        <a:schemeClr val="accent2"/>
                                      </p:to>
                                    </p:animClr>
                                    <p:animClr clrSpc="rgb" dir="cw">
                                      <p:cBhvr>
                                        <p:cTn id="17" dur="500" fill="hold"/>
                                        <p:tgtEl>
                                          <p:spTgt spid="3">
                                            <p:txEl>
                                              <p:pRg st="9" end="9"/>
                                            </p:txEl>
                                          </p:spTgt>
                                        </p:tgtEl>
                                        <p:attrNameLst>
                                          <p:attrName>fillcolor</p:attrName>
                                        </p:attrNameLst>
                                      </p:cBhvr>
                                      <p:to>
                                        <a:schemeClr val="accent2"/>
                                      </p:to>
                                    </p:animClr>
                                    <p:set>
                                      <p:cBhvr>
                                        <p:cTn id="18" dur="500" fill="hold"/>
                                        <p:tgtEl>
                                          <p:spTgt spid="3">
                                            <p:txEl>
                                              <p:pRg st="9" end="9"/>
                                            </p:txEl>
                                          </p:spTgt>
                                        </p:tgtEl>
                                        <p:attrNameLst>
                                          <p:attrName>fill.type</p:attrName>
                                        </p:attrNameLst>
                                      </p:cBhvr>
                                      <p:to>
                                        <p:strVal val="solid"/>
                                      </p:to>
                                    </p:set>
                                    <p:set>
                                      <p:cBhvr>
                                        <p:cTn id="19" dur="500" fill="hold"/>
                                        <p:tgtEl>
                                          <p:spTgt spid="3">
                                            <p:txEl>
                                              <p:pRg st="9" end="9"/>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3">
                                            <p:txEl>
                                              <p:pRg st="10" end="10"/>
                                            </p:txEl>
                                          </p:spTgt>
                                        </p:tgtEl>
                                        <p:attrNameLst>
                                          <p:attrName>style.color</p:attrName>
                                        </p:attrNameLst>
                                      </p:cBhvr>
                                      <p:to>
                                        <a:schemeClr val="accent2"/>
                                      </p:to>
                                    </p:animClr>
                                    <p:animClr clrSpc="rgb" dir="cw">
                                      <p:cBhvr>
                                        <p:cTn id="22" dur="500" fill="hold"/>
                                        <p:tgtEl>
                                          <p:spTgt spid="3">
                                            <p:txEl>
                                              <p:pRg st="10" end="10"/>
                                            </p:txEl>
                                          </p:spTgt>
                                        </p:tgtEl>
                                        <p:attrNameLst>
                                          <p:attrName>fillcolor</p:attrName>
                                        </p:attrNameLst>
                                      </p:cBhvr>
                                      <p:to>
                                        <a:schemeClr val="accent2"/>
                                      </p:to>
                                    </p:animClr>
                                    <p:set>
                                      <p:cBhvr>
                                        <p:cTn id="23" dur="500" fill="hold"/>
                                        <p:tgtEl>
                                          <p:spTgt spid="3">
                                            <p:txEl>
                                              <p:pRg st="10" end="10"/>
                                            </p:txEl>
                                          </p:spTgt>
                                        </p:tgtEl>
                                        <p:attrNameLst>
                                          <p:attrName>fill.type</p:attrName>
                                        </p:attrNameLst>
                                      </p:cBhvr>
                                      <p:to>
                                        <p:strVal val="solid"/>
                                      </p:to>
                                    </p:set>
                                    <p:set>
                                      <p:cBhvr>
                                        <p:cTn id="24" dur="500" fill="hold"/>
                                        <p:tgtEl>
                                          <p:spTgt spid="3">
                                            <p:txEl>
                                              <p:pRg st="10" end="1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E6BB-4A3B-4705-9B03-3AE40D3E4C53}"/>
              </a:ext>
            </a:extLst>
          </p:cNvPr>
          <p:cNvSpPr>
            <a:spLocks noGrp="1"/>
          </p:cNvSpPr>
          <p:nvPr>
            <p:ph type="title"/>
          </p:nvPr>
        </p:nvSpPr>
        <p:spPr>
          <a:xfrm>
            <a:off x="896619" y="94576"/>
            <a:ext cx="10515600" cy="655601"/>
          </a:xfrm>
        </p:spPr>
        <p:txBody>
          <a:bodyPr>
            <a:normAutofit fontScale="90000"/>
          </a:bodyPr>
          <a:lstStyle/>
          <a:p>
            <a:r>
              <a:rPr lang="en-US" dirty="0"/>
              <a:t>Preflight Experiment Verification Test</a:t>
            </a:r>
          </a:p>
        </p:txBody>
      </p:sp>
      <p:pic>
        <p:nvPicPr>
          <p:cNvPr id="6" name="Picture 5">
            <a:extLst>
              <a:ext uri="{FF2B5EF4-FFF2-40B4-BE49-F238E27FC236}">
                <a16:creationId xmlns:a16="http://schemas.microsoft.com/office/drawing/2014/main" id="{CF7932AD-B454-4C87-9160-C4AD84EBA99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25" r="5533" b="36279"/>
          <a:stretch/>
        </p:blipFill>
        <p:spPr>
          <a:xfrm>
            <a:off x="1042780" y="1284303"/>
            <a:ext cx="10106440" cy="5212080"/>
          </a:xfrm>
          <a:prstGeom prst="rect">
            <a:avLst/>
          </a:prstGeom>
        </p:spPr>
      </p:pic>
      <p:grpSp>
        <p:nvGrpSpPr>
          <p:cNvPr id="11" name="Group 10">
            <a:extLst>
              <a:ext uri="{FF2B5EF4-FFF2-40B4-BE49-F238E27FC236}">
                <a16:creationId xmlns:a16="http://schemas.microsoft.com/office/drawing/2014/main" id="{13668D21-C097-488B-A00B-4A29A9C02382}"/>
              </a:ext>
            </a:extLst>
          </p:cNvPr>
          <p:cNvGrpSpPr/>
          <p:nvPr/>
        </p:nvGrpSpPr>
        <p:grpSpPr>
          <a:xfrm>
            <a:off x="737190" y="928219"/>
            <a:ext cx="10717620" cy="5724144"/>
            <a:chOff x="1042780" y="928219"/>
            <a:chExt cx="10717620" cy="5724144"/>
          </a:xfrm>
        </p:grpSpPr>
        <p:pic>
          <p:nvPicPr>
            <p:cNvPr id="8" name="Picture 7">
              <a:extLst>
                <a:ext uri="{FF2B5EF4-FFF2-40B4-BE49-F238E27FC236}">
                  <a16:creationId xmlns:a16="http://schemas.microsoft.com/office/drawing/2014/main" id="{036D31DA-E013-49DB-B367-8C1B233B36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534" r="16197"/>
            <a:stretch/>
          </p:blipFill>
          <p:spPr>
            <a:xfrm>
              <a:off x="6390167" y="928219"/>
              <a:ext cx="5370233" cy="5724144"/>
            </a:xfrm>
            <a:prstGeom prst="rect">
              <a:avLst/>
            </a:prstGeom>
          </p:spPr>
        </p:pic>
        <p:pic>
          <p:nvPicPr>
            <p:cNvPr id="10" name="Picture 9">
              <a:extLst>
                <a:ext uri="{FF2B5EF4-FFF2-40B4-BE49-F238E27FC236}">
                  <a16:creationId xmlns:a16="http://schemas.microsoft.com/office/drawing/2014/main" id="{B21FC4EE-C939-4800-BBB8-0A8B7DC4C1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7947" t="8872" r="8294"/>
            <a:stretch/>
          </p:blipFill>
          <p:spPr>
            <a:xfrm>
              <a:off x="1042780" y="928219"/>
              <a:ext cx="5347387" cy="5724144"/>
            </a:xfrm>
            <a:prstGeom prst="rect">
              <a:avLst/>
            </a:prstGeom>
          </p:spPr>
        </p:pic>
      </p:grpSp>
    </p:spTree>
    <p:extLst>
      <p:ext uri="{BB962C8B-B14F-4D97-AF65-F5344CB8AC3E}">
        <p14:creationId xmlns:p14="http://schemas.microsoft.com/office/powerpoint/2010/main" val="2186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A96C-4D59-667B-01C6-4589C4836A6A}"/>
              </a:ext>
            </a:extLst>
          </p:cNvPr>
          <p:cNvSpPr>
            <a:spLocks noGrp="1"/>
          </p:cNvSpPr>
          <p:nvPr>
            <p:ph type="title"/>
          </p:nvPr>
        </p:nvSpPr>
        <p:spPr/>
        <p:txBody>
          <a:bodyPr/>
          <a:lstStyle/>
          <a:p>
            <a:r>
              <a:rPr lang="en-US" dirty="0"/>
              <a:t>VEG-05 Flight Experiment Timeline</a:t>
            </a:r>
          </a:p>
        </p:txBody>
      </p:sp>
      <p:sp>
        <p:nvSpPr>
          <p:cNvPr id="4" name="Content Placeholder 3">
            <a:extLst>
              <a:ext uri="{FF2B5EF4-FFF2-40B4-BE49-F238E27FC236}">
                <a16:creationId xmlns:a16="http://schemas.microsoft.com/office/drawing/2014/main" id="{BFE67FF7-B1A2-572C-E5CB-7B1F962486AF}"/>
              </a:ext>
            </a:extLst>
          </p:cNvPr>
          <p:cNvSpPr>
            <a:spLocks noGrp="1"/>
          </p:cNvSpPr>
          <p:nvPr>
            <p:ph idx="1"/>
          </p:nvPr>
        </p:nvSpPr>
        <p:spPr/>
        <p:txBody>
          <a:bodyPr/>
          <a:lstStyle/>
          <a:p>
            <a:r>
              <a:rPr lang="en-US" dirty="0"/>
              <a:t>Launched on SpaceX-26 on 11/26/2022</a:t>
            </a:r>
          </a:p>
          <a:p>
            <a:r>
              <a:rPr lang="en-US" dirty="0"/>
              <a:t>Lights assessed and calibrated on 12/1</a:t>
            </a:r>
          </a:p>
          <a:p>
            <a:r>
              <a:rPr lang="en-US" dirty="0"/>
              <a:t>Experiment initiated on 12/9-12/14</a:t>
            </a:r>
          </a:p>
          <a:p>
            <a:r>
              <a:rPr lang="en-US" dirty="0"/>
              <a:t>Ground control initiated on 12/16</a:t>
            </a:r>
          </a:p>
        </p:txBody>
      </p:sp>
    </p:spTree>
    <p:extLst>
      <p:ext uri="{BB962C8B-B14F-4D97-AF65-F5344CB8AC3E}">
        <p14:creationId xmlns:p14="http://schemas.microsoft.com/office/powerpoint/2010/main" val="2015199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4E7-AED3-4081-9E7C-C3A1EAD07C7B}"/>
              </a:ext>
            </a:extLst>
          </p:cNvPr>
          <p:cNvSpPr>
            <a:spLocks noGrp="1"/>
          </p:cNvSpPr>
          <p:nvPr>
            <p:ph type="title"/>
          </p:nvPr>
        </p:nvSpPr>
        <p:spPr>
          <a:xfrm>
            <a:off x="838200" y="95794"/>
            <a:ext cx="10515600" cy="1139017"/>
          </a:xfrm>
        </p:spPr>
        <p:txBody>
          <a:bodyPr/>
          <a:lstStyle/>
          <a:p>
            <a:r>
              <a:rPr lang="en-US" dirty="0"/>
              <a:t>VEG-05 Flight and Ground Control Issue</a:t>
            </a:r>
          </a:p>
        </p:txBody>
      </p:sp>
      <p:sp>
        <p:nvSpPr>
          <p:cNvPr id="3" name="Content Placeholder 2">
            <a:extLst>
              <a:ext uri="{FF2B5EF4-FFF2-40B4-BE49-F238E27FC236}">
                <a16:creationId xmlns:a16="http://schemas.microsoft.com/office/drawing/2014/main" id="{216E6AF0-3865-4FD0-8D53-9ABCA161E48F}"/>
              </a:ext>
            </a:extLst>
          </p:cNvPr>
          <p:cNvSpPr>
            <a:spLocks noGrp="1"/>
          </p:cNvSpPr>
          <p:nvPr>
            <p:ph idx="1"/>
          </p:nvPr>
        </p:nvSpPr>
        <p:spPr>
          <a:xfrm>
            <a:off x="838200" y="905691"/>
            <a:ext cx="10515600" cy="5721532"/>
          </a:xfrm>
        </p:spPr>
        <p:txBody>
          <a:bodyPr>
            <a:normAutofit fontScale="77500" lnSpcReduction="20000"/>
          </a:bodyPr>
          <a:lstStyle/>
          <a:p>
            <a:r>
              <a:rPr lang="en-US" dirty="0"/>
              <a:t>Pillows and Wicks dried earlier than anticipated (between DAI 3 and 6) both on ISS and on the ground.  This led to poor germination, especially in ground pillows where gravity pulled water down and seeds were positioned above the water table.</a:t>
            </a:r>
          </a:p>
          <a:p>
            <a:r>
              <a:rPr lang="en-US" dirty="0"/>
              <a:t>Most likely cause: Low humidity in critical growth period.</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r>
              <a:rPr lang="en-US" dirty="0"/>
              <a:t>Consequences: </a:t>
            </a:r>
          </a:p>
          <a:p>
            <a:pPr lvl="1"/>
            <a:r>
              <a:rPr lang="en-US" dirty="0"/>
              <a:t>Flight plants continued to grow with reduced sample number.</a:t>
            </a:r>
          </a:p>
          <a:p>
            <a:pPr lvl="1"/>
            <a:r>
              <a:rPr lang="en-US" dirty="0"/>
              <a:t>Ground control terminated on DAI 30 and restarted 2/1 with modified watering strategy.</a:t>
            </a:r>
          </a:p>
          <a:p>
            <a:pPr marL="0" indent="0">
              <a:buNone/>
            </a:pPr>
            <a:endParaRPr lang="en-US" dirty="0"/>
          </a:p>
        </p:txBody>
      </p:sp>
      <p:pic>
        <p:nvPicPr>
          <p:cNvPr id="4" name="Picture 3">
            <a:extLst>
              <a:ext uri="{FF2B5EF4-FFF2-40B4-BE49-F238E27FC236}">
                <a16:creationId xmlns:a16="http://schemas.microsoft.com/office/drawing/2014/main" id="{264C23EB-09C4-4B33-9AA0-1472D9DA6113}"/>
              </a:ext>
            </a:extLst>
          </p:cNvPr>
          <p:cNvPicPr>
            <a:picLocks noChangeAspect="1"/>
          </p:cNvPicPr>
          <p:nvPr/>
        </p:nvPicPr>
        <p:blipFill>
          <a:blip r:embed="rId2"/>
          <a:stretch>
            <a:fillRect/>
          </a:stretch>
        </p:blipFill>
        <p:spPr>
          <a:xfrm>
            <a:off x="1169951" y="2363184"/>
            <a:ext cx="9852098" cy="2928468"/>
          </a:xfrm>
          <a:prstGeom prst="rect">
            <a:avLst/>
          </a:prstGeom>
        </p:spPr>
      </p:pic>
      <p:sp>
        <p:nvSpPr>
          <p:cNvPr id="5" name="Oval 4">
            <a:extLst>
              <a:ext uri="{FF2B5EF4-FFF2-40B4-BE49-F238E27FC236}">
                <a16:creationId xmlns:a16="http://schemas.microsoft.com/office/drawing/2014/main" id="{963ABD86-3E83-4711-BED3-870C1A4F50E1}"/>
              </a:ext>
            </a:extLst>
          </p:cNvPr>
          <p:cNvSpPr/>
          <p:nvPr/>
        </p:nvSpPr>
        <p:spPr>
          <a:xfrm>
            <a:off x="4484914" y="3162485"/>
            <a:ext cx="2429691" cy="10145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422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FC16-8B9F-4D05-8DB4-247295719E03}"/>
              </a:ext>
            </a:extLst>
          </p:cNvPr>
          <p:cNvSpPr>
            <a:spLocks noGrp="1"/>
          </p:cNvSpPr>
          <p:nvPr>
            <p:ph type="title"/>
          </p:nvPr>
        </p:nvSpPr>
        <p:spPr>
          <a:xfrm>
            <a:off x="838200" y="89919"/>
            <a:ext cx="10515600" cy="957648"/>
          </a:xfrm>
        </p:spPr>
        <p:txBody>
          <a:bodyPr>
            <a:normAutofit fontScale="90000"/>
          </a:bodyPr>
          <a:lstStyle/>
          <a:p>
            <a:pPr algn="ctr"/>
            <a:r>
              <a:rPr lang="en-US" dirty="0"/>
              <a:t>Flight and Ground Control Plants – 24 days old</a:t>
            </a:r>
          </a:p>
        </p:txBody>
      </p:sp>
      <p:pic>
        <p:nvPicPr>
          <p:cNvPr id="5" name="Picture 4">
            <a:extLst>
              <a:ext uri="{FF2B5EF4-FFF2-40B4-BE49-F238E27FC236}">
                <a16:creationId xmlns:a16="http://schemas.microsoft.com/office/drawing/2014/main" id="{15B9B0E0-9154-4017-9968-8C596919B5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04873" y="1348741"/>
            <a:ext cx="3587127" cy="4160520"/>
          </a:xfrm>
          <a:prstGeom prst="rect">
            <a:avLst/>
          </a:prstGeom>
        </p:spPr>
      </p:pic>
      <p:pic>
        <p:nvPicPr>
          <p:cNvPr id="7" name="Picture 6" descr="A picture containing indoor, cluttered, kitchen appliance&#10;&#10;Description automatically generated">
            <a:extLst>
              <a:ext uri="{FF2B5EF4-FFF2-40B4-BE49-F238E27FC236}">
                <a16:creationId xmlns:a16="http://schemas.microsoft.com/office/drawing/2014/main" id="{A4FE4E67-B7C8-402C-9798-9DF679D6D2D8}"/>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rot="16200000">
            <a:off x="-171607" y="1520348"/>
            <a:ext cx="4160520" cy="3817305"/>
          </a:xfrm>
          <a:prstGeom prst="rect">
            <a:avLst/>
          </a:prstGeom>
        </p:spPr>
      </p:pic>
      <p:pic>
        <p:nvPicPr>
          <p:cNvPr id="9" name="Picture 8" descr="A picture containing indoor, cluttered&#10;&#10;Description automatically generated">
            <a:extLst>
              <a:ext uri="{FF2B5EF4-FFF2-40B4-BE49-F238E27FC236}">
                <a16:creationId xmlns:a16="http://schemas.microsoft.com/office/drawing/2014/main" id="{F4DEA4A5-F277-4C2F-853F-40E3E51A16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27739" y="1348741"/>
            <a:ext cx="4566700" cy="4160520"/>
          </a:xfrm>
          <a:prstGeom prst="rect">
            <a:avLst/>
          </a:prstGeom>
        </p:spPr>
      </p:pic>
      <p:sp>
        <p:nvSpPr>
          <p:cNvPr id="10" name="TextBox 9">
            <a:extLst>
              <a:ext uri="{FF2B5EF4-FFF2-40B4-BE49-F238E27FC236}">
                <a16:creationId xmlns:a16="http://schemas.microsoft.com/office/drawing/2014/main" id="{3943294D-62D1-485F-8354-AD31238ACBFD}"/>
              </a:ext>
            </a:extLst>
          </p:cNvPr>
          <p:cNvSpPr txBox="1"/>
          <p:nvPr/>
        </p:nvSpPr>
        <p:spPr>
          <a:xfrm>
            <a:off x="8745848" y="5556884"/>
            <a:ext cx="3305175" cy="646331"/>
          </a:xfrm>
          <a:prstGeom prst="rect">
            <a:avLst/>
          </a:prstGeom>
          <a:noFill/>
        </p:spPr>
        <p:txBody>
          <a:bodyPr wrap="square" rtlCol="0">
            <a:spAutoFit/>
          </a:bodyPr>
          <a:lstStyle/>
          <a:p>
            <a:r>
              <a:rPr lang="en-US" dirty="0"/>
              <a:t>Ground Control Plants 8,10,12 at 24 DAI 1/9/23</a:t>
            </a:r>
          </a:p>
        </p:txBody>
      </p:sp>
      <p:sp>
        <p:nvSpPr>
          <p:cNvPr id="11" name="TextBox 10">
            <a:extLst>
              <a:ext uri="{FF2B5EF4-FFF2-40B4-BE49-F238E27FC236}">
                <a16:creationId xmlns:a16="http://schemas.microsoft.com/office/drawing/2014/main" id="{72DD90E9-2B12-4EDC-93EE-1786E6688AB6}"/>
              </a:ext>
            </a:extLst>
          </p:cNvPr>
          <p:cNvSpPr txBox="1"/>
          <p:nvPr/>
        </p:nvSpPr>
        <p:spPr>
          <a:xfrm>
            <a:off x="262272" y="5556884"/>
            <a:ext cx="3292761" cy="369332"/>
          </a:xfrm>
          <a:prstGeom prst="rect">
            <a:avLst/>
          </a:prstGeom>
          <a:noFill/>
        </p:spPr>
        <p:txBody>
          <a:bodyPr wrap="none" rtlCol="0">
            <a:spAutoFit/>
          </a:bodyPr>
          <a:lstStyle/>
          <a:p>
            <a:r>
              <a:rPr lang="en-US" dirty="0"/>
              <a:t>Flight plants 1-6 at 24 DAI 1/7/23</a:t>
            </a:r>
          </a:p>
        </p:txBody>
      </p:sp>
      <p:sp>
        <p:nvSpPr>
          <p:cNvPr id="12" name="TextBox 11">
            <a:extLst>
              <a:ext uri="{FF2B5EF4-FFF2-40B4-BE49-F238E27FC236}">
                <a16:creationId xmlns:a16="http://schemas.microsoft.com/office/drawing/2014/main" id="{6584BCD6-5198-4E59-BA89-AD877040F61C}"/>
              </a:ext>
            </a:extLst>
          </p:cNvPr>
          <p:cNvSpPr txBox="1"/>
          <p:nvPr/>
        </p:nvSpPr>
        <p:spPr>
          <a:xfrm>
            <a:off x="4506199" y="5556884"/>
            <a:ext cx="3409780" cy="369332"/>
          </a:xfrm>
          <a:prstGeom prst="rect">
            <a:avLst/>
          </a:prstGeom>
          <a:noFill/>
        </p:spPr>
        <p:txBody>
          <a:bodyPr wrap="none" rtlCol="0">
            <a:spAutoFit/>
          </a:bodyPr>
          <a:lstStyle/>
          <a:p>
            <a:r>
              <a:rPr lang="en-US" dirty="0"/>
              <a:t>Flight plants 7-12 at 24 DAI 1/7/23</a:t>
            </a:r>
          </a:p>
        </p:txBody>
      </p:sp>
    </p:spTree>
    <p:extLst>
      <p:ext uri="{BB962C8B-B14F-4D97-AF65-F5344CB8AC3E}">
        <p14:creationId xmlns:p14="http://schemas.microsoft.com/office/powerpoint/2010/main" val="3529066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5A1A2B-8EE0-422E-B250-FF67A4F338C7}"/>
              </a:ext>
            </a:extLst>
          </p:cNvPr>
          <p:cNvSpPr txBox="1">
            <a:spLocks/>
          </p:cNvSpPr>
          <p:nvPr/>
        </p:nvSpPr>
        <p:spPr>
          <a:xfrm>
            <a:off x="838200" y="-2138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VEG-05 Flight Plants</a:t>
            </a:r>
          </a:p>
        </p:txBody>
      </p:sp>
      <p:cxnSp>
        <p:nvCxnSpPr>
          <p:cNvPr id="12" name="Straight Connector 11">
            <a:extLst>
              <a:ext uri="{FF2B5EF4-FFF2-40B4-BE49-F238E27FC236}">
                <a16:creationId xmlns:a16="http://schemas.microsoft.com/office/drawing/2014/main" id="{BAB2FBC9-1F00-4905-97F1-5A871BF80A12}"/>
              </a:ext>
            </a:extLst>
          </p:cNvPr>
          <p:cNvCxnSpPr/>
          <p:nvPr/>
        </p:nvCxnSpPr>
        <p:spPr>
          <a:xfrm>
            <a:off x="1866900" y="736740"/>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58702-57B5-43FB-8A0B-D9A7A21C3C0B}"/>
              </a:ext>
            </a:extLst>
          </p:cNvPr>
          <p:cNvSpPr txBox="1"/>
          <p:nvPr/>
        </p:nvSpPr>
        <p:spPr>
          <a:xfrm>
            <a:off x="4435763" y="899038"/>
            <a:ext cx="3320473" cy="400110"/>
          </a:xfrm>
          <a:prstGeom prst="rect">
            <a:avLst/>
          </a:prstGeom>
          <a:noFill/>
        </p:spPr>
        <p:txBody>
          <a:bodyPr wrap="square" rtlCol="0">
            <a:spAutoFit/>
          </a:bodyPr>
          <a:lstStyle/>
          <a:p>
            <a:pPr algn="ctr"/>
            <a:r>
              <a:rPr lang="en-US" sz="2000" dirty="0"/>
              <a:t>Flight Plants at 79 DAI</a:t>
            </a:r>
          </a:p>
        </p:txBody>
      </p:sp>
      <p:pic>
        <p:nvPicPr>
          <p:cNvPr id="8" name="Picture 7">
            <a:extLst>
              <a:ext uri="{FF2B5EF4-FFF2-40B4-BE49-F238E27FC236}">
                <a16:creationId xmlns:a16="http://schemas.microsoft.com/office/drawing/2014/main" id="{73E8AEE3-F07D-4917-A3AA-F1A508A6D78C}"/>
              </a:ext>
            </a:extLst>
          </p:cNvPr>
          <p:cNvPicPr>
            <a:picLocks noChangeAspect="1"/>
          </p:cNvPicPr>
          <p:nvPr/>
        </p:nvPicPr>
        <p:blipFill rotWithShape="1">
          <a:blip r:embed="rId2"/>
          <a:srcRect r="9641"/>
          <a:stretch/>
        </p:blipFill>
        <p:spPr>
          <a:xfrm>
            <a:off x="2547587" y="853106"/>
            <a:ext cx="7096826" cy="5943407"/>
          </a:xfrm>
          <a:prstGeom prst="rect">
            <a:avLst/>
          </a:prstGeom>
        </p:spPr>
      </p:pic>
      <p:grpSp>
        <p:nvGrpSpPr>
          <p:cNvPr id="2" name="Group 1">
            <a:extLst>
              <a:ext uri="{FF2B5EF4-FFF2-40B4-BE49-F238E27FC236}">
                <a16:creationId xmlns:a16="http://schemas.microsoft.com/office/drawing/2014/main" id="{03F40B15-5FD6-435C-907F-E7D39E103768}"/>
              </a:ext>
            </a:extLst>
          </p:cNvPr>
          <p:cNvGrpSpPr/>
          <p:nvPr/>
        </p:nvGrpSpPr>
        <p:grpSpPr>
          <a:xfrm>
            <a:off x="128425" y="1690623"/>
            <a:ext cx="11935151" cy="4572000"/>
            <a:chOff x="62723" y="1903051"/>
            <a:chExt cx="11935151" cy="4572000"/>
          </a:xfrm>
        </p:grpSpPr>
        <p:pic>
          <p:nvPicPr>
            <p:cNvPr id="13" name="Picture 12">
              <a:extLst>
                <a:ext uri="{FF2B5EF4-FFF2-40B4-BE49-F238E27FC236}">
                  <a16:creationId xmlns:a16="http://schemas.microsoft.com/office/drawing/2014/main" id="{874BF85E-EC7A-49C3-81AB-986AD58ADB39}"/>
                </a:ext>
              </a:extLst>
            </p:cNvPr>
            <p:cNvPicPr>
              <a:picLocks noChangeAspect="1"/>
            </p:cNvPicPr>
            <p:nvPr/>
          </p:nvPicPr>
          <p:blipFill rotWithShape="1">
            <a:blip r:embed="rId3"/>
            <a:srcRect l="4267"/>
            <a:stretch/>
          </p:blipFill>
          <p:spPr>
            <a:xfrm>
              <a:off x="62723" y="1903051"/>
              <a:ext cx="6565360" cy="4572000"/>
            </a:xfrm>
            <a:prstGeom prst="rect">
              <a:avLst/>
            </a:prstGeom>
          </p:spPr>
        </p:pic>
        <p:pic>
          <p:nvPicPr>
            <p:cNvPr id="3" name="Picture 2" descr="A picture containing indoor, purple&#10;&#10;Description automatically generated">
              <a:extLst>
                <a:ext uri="{FF2B5EF4-FFF2-40B4-BE49-F238E27FC236}">
                  <a16:creationId xmlns:a16="http://schemas.microsoft.com/office/drawing/2014/main" id="{E6645762-0092-467E-AC5D-F8001C58F8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778"/>
            <a:stretch/>
          </p:blipFill>
          <p:spPr>
            <a:xfrm>
              <a:off x="6701974" y="1903051"/>
              <a:ext cx="5295900" cy="4572000"/>
            </a:xfrm>
            <a:prstGeom prst="rect">
              <a:avLst/>
            </a:prstGeom>
          </p:spPr>
        </p:pic>
      </p:grpSp>
    </p:spTree>
    <p:extLst>
      <p:ext uri="{BB962C8B-B14F-4D97-AF65-F5344CB8AC3E}">
        <p14:creationId xmlns:p14="http://schemas.microsoft.com/office/powerpoint/2010/main" val="155095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1588</Words>
  <Application>Microsoft Office PowerPoint</Application>
  <PresentationFormat>Widescreen</PresentationFormat>
  <Paragraphs>261</Paragraphs>
  <Slides>25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Courier New</vt:lpstr>
      <vt:lpstr>Symbol</vt:lpstr>
      <vt:lpstr>1_Office Theme</vt:lpstr>
      <vt:lpstr>VEG-05 Tomato Crop Testing on the International Space Station  </vt:lpstr>
      <vt:lpstr>PowerPoint Presentation</vt:lpstr>
      <vt:lpstr>Pick-and-eat salad-crop productivity, nutritional value, and acceptability to supplement the ISS food system* </vt:lpstr>
      <vt:lpstr>Experiment Summary</vt:lpstr>
      <vt:lpstr>Preflight Experiment Verification Test</vt:lpstr>
      <vt:lpstr>VEG-05 Flight Experiment Timeline</vt:lpstr>
      <vt:lpstr>VEG-05 Flight and Ground Control Issue</vt:lpstr>
      <vt:lpstr>Flight and Ground Control Plants – 24 days old</vt:lpstr>
      <vt:lpstr>PowerPoint Presentation</vt:lpstr>
      <vt:lpstr>VEG-05 Flight Experiment Timeline</vt:lpstr>
      <vt:lpstr>Microbiological/Molecular Analyses Methods       </vt:lpstr>
      <vt:lpstr>PowerPoint Presentation</vt:lpstr>
      <vt:lpstr>Cultured Isolates </vt:lpstr>
      <vt:lpstr>Microbiome</vt:lpstr>
      <vt:lpstr>Transcriptome: Percent Distribution of Differentially Expressed Genes (DEGs)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Transcriptome Summary and Future 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2023-01-26T22:23:36Z</dcterms:created>
  <dcterms:modified xsi:type="dcterms:W3CDTF">2024-02-01T22:32:33Z</dcterms:modified>
</cp:coreProperties>
</file>