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modernComment_68D_EF83D24.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2" r:id="rId4"/>
  </p:sldMasterIdLst>
  <p:notesMasterIdLst>
    <p:notesMasterId r:id="rId22"/>
  </p:notesMasterIdLst>
  <p:handoutMasterIdLst>
    <p:handoutMasterId r:id="rId23"/>
  </p:handoutMasterIdLst>
  <p:sldIdLst>
    <p:sldId id="1671" r:id="rId5"/>
    <p:sldId id="1689" r:id="rId6"/>
    <p:sldId id="1688" r:id="rId7"/>
    <p:sldId id="475" r:id="rId8"/>
    <p:sldId id="476" r:id="rId9"/>
    <p:sldId id="1679" r:id="rId10"/>
    <p:sldId id="1702" r:id="rId11"/>
    <p:sldId id="1705" r:id="rId12"/>
    <p:sldId id="1706" r:id="rId13"/>
    <p:sldId id="1707" r:id="rId14"/>
    <p:sldId id="1708" r:id="rId15"/>
    <p:sldId id="1709" r:id="rId16"/>
    <p:sldId id="1710" r:id="rId17"/>
    <p:sldId id="1712" r:id="rId18"/>
    <p:sldId id="1683" r:id="rId19"/>
    <p:sldId id="1684" r:id="rId20"/>
    <p:sldId id="1677" r:id="rId21"/>
  </p:sldIdLst>
  <p:sldSz cx="24688800" cy="13716000"/>
  <p:notesSz cx="9296400" cy="14782800"/>
  <p:defaultTextStyle>
    <a:defPPr>
      <a:defRPr lang="en-US"/>
    </a:defPPr>
    <a:lvl1pPr algn="ctr" rtl="0" eaLnBrk="0" fontAlgn="base" hangingPunct="0">
      <a:spcBef>
        <a:spcPct val="0"/>
      </a:spcBef>
      <a:spcAft>
        <a:spcPct val="0"/>
      </a:spcAft>
      <a:defRPr sz="2016" kern="1200">
        <a:solidFill>
          <a:schemeClr val="tx1"/>
        </a:solidFill>
        <a:latin typeface="Tahoma" charset="0"/>
        <a:ea typeface="+mn-ea"/>
        <a:cs typeface="+mn-cs"/>
      </a:defRPr>
    </a:lvl1pPr>
    <a:lvl2pPr marL="921715" algn="ctr" rtl="0" eaLnBrk="0" fontAlgn="base" hangingPunct="0">
      <a:spcBef>
        <a:spcPct val="0"/>
      </a:spcBef>
      <a:spcAft>
        <a:spcPct val="0"/>
      </a:spcAft>
      <a:defRPr sz="2016" kern="1200">
        <a:solidFill>
          <a:schemeClr val="tx1"/>
        </a:solidFill>
        <a:latin typeface="Tahoma" charset="0"/>
        <a:ea typeface="+mn-ea"/>
        <a:cs typeface="+mn-cs"/>
      </a:defRPr>
    </a:lvl2pPr>
    <a:lvl3pPr marL="1843430" algn="ctr" rtl="0" eaLnBrk="0" fontAlgn="base" hangingPunct="0">
      <a:spcBef>
        <a:spcPct val="0"/>
      </a:spcBef>
      <a:spcAft>
        <a:spcPct val="0"/>
      </a:spcAft>
      <a:defRPr sz="2016" kern="1200">
        <a:solidFill>
          <a:schemeClr val="tx1"/>
        </a:solidFill>
        <a:latin typeface="Tahoma" charset="0"/>
        <a:ea typeface="+mn-ea"/>
        <a:cs typeface="+mn-cs"/>
      </a:defRPr>
    </a:lvl3pPr>
    <a:lvl4pPr marL="2765146" algn="ctr" rtl="0" eaLnBrk="0" fontAlgn="base" hangingPunct="0">
      <a:spcBef>
        <a:spcPct val="0"/>
      </a:spcBef>
      <a:spcAft>
        <a:spcPct val="0"/>
      </a:spcAft>
      <a:defRPr sz="2016" kern="1200">
        <a:solidFill>
          <a:schemeClr val="tx1"/>
        </a:solidFill>
        <a:latin typeface="Tahoma" charset="0"/>
        <a:ea typeface="+mn-ea"/>
        <a:cs typeface="+mn-cs"/>
      </a:defRPr>
    </a:lvl4pPr>
    <a:lvl5pPr marL="3686861" algn="ctr" rtl="0" eaLnBrk="0" fontAlgn="base" hangingPunct="0">
      <a:spcBef>
        <a:spcPct val="0"/>
      </a:spcBef>
      <a:spcAft>
        <a:spcPct val="0"/>
      </a:spcAft>
      <a:defRPr sz="2016" kern="1200">
        <a:solidFill>
          <a:schemeClr val="tx1"/>
        </a:solidFill>
        <a:latin typeface="Tahoma" charset="0"/>
        <a:ea typeface="+mn-ea"/>
        <a:cs typeface="+mn-cs"/>
      </a:defRPr>
    </a:lvl5pPr>
    <a:lvl6pPr marL="4608576" algn="l" defTabSz="921715" rtl="0" eaLnBrk="1" latinLnBrk="0" hangingPunct="1">
      <a:defRPr sz="2016" kern="1200">
        <a:solidFill>
          <a:schemeClr val="tx1"/>
        </a:solidFill>
        <a:latin typeface="Tahoma" charset="0"/>
        <a:ea typeface="+mn-ea"/>
        <a:cs typeface="+mn-cs"/>
      </a:defRPr>
    </a:lvl6pPr>
    <a:lvl7pPr marL="5530291" algn="l" defTabSz="921715" rtl="0" eaLnBrk="1" latinLnBrk="0" hangingPunct="1">
      <a:defRPr sz="2016" kern="1200">
        <a:solidFill>
          <a:schemeClr val="tx1"/>
        </a:solidFill>
        <a:latin typeface="Tahoma" charset="0"/>
        <a:ea typeface="+mn-ea"/>
        <a:cs typeface="+mn-cs"/>
      </a:defRPr>
    </a:lvl7pPr>
    <a:lvl8pPr marL="6452006" algn="l" defTabSz="921715" rtl="0" eaLnBrk="1" latinLnBrk="0" hangingPunct="1">
      <a:defRPr sz="2016" kern="1200">
        <a:solidFill>
          <a:schemeClr val="tx1"/>
        </a:solidFill>
        <a:latin typeface="Tahoma" charset="0"/>
        <a:ea typeface="+mn-ea"/>
        <a:cs typeface="+mn-cs"/>
      </a:defRPr>
    </a:lvl8pPr>
    <a:lvl9pPr marL="7373722" algn="l" defTabSz="921715" rtl="0" eaLnBrk="1" latinLnBrk="0" hangingPunct="1">
      <a:defRPr sz="2016"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4688" userDrawn="1">
          <p15:clr>
            <a:srgbClr val="A4A3A4"/>
          </p15:clr>
        </p15:guide>
        <p15:guide id="2" pos="3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835A3F-B16E-E9A8-79C4-2E2AA42D2ACA}" name="Poe, Tim J. (MSFC-EM42)" initials="PTJ(E" userId="S::tpoe1@ndc.nasa.gov::821d7c32-5c26-4552-bb23-b603bb293c30" providerId="AD"/>
  <p188:author id="{6A8CA5F8-2C9E-93BE-43F4-7601DF2262ED}" name="Tilson, Will (MSFC-EM21)" initials="WT" userId="S::wtilson@ndc.nasa.gov::e7ce1b54-8a31-4ead-a1f0-b30e5344a516"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800"/>
    <a:srgbClr val="060026"/>
    <a:srgbClr val="FF7C80"/>
    <a:srgbClr val="B2B26C"/>
    <a:srgbClr val="00EE00"/>
    <a:srgbClr val="4F81BD"/>
    <a:srgbClr val="FFFF99"/>
    <a:srgbClr val="B1B16C"/>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51" autoAdjust="0"/>
    <p:restoredTop sz="94306" autoAdjust="0"/>
  </p:normalViewPr>
  <p:slideViewPr>
    <p:cSldViewPr snapToGrid="0">
      <p:cViewPr varScale="1">
        <p:scale>
          <a:sx n="54" d="100"/>
          <a:sy n="54" d="100"/>
        </p:scale>
        <p:origin x="786" y="90"/>
      </p:cViewPr>
      <p:guideLst>
        <p:guide orient="horz" pos="4688"/>
        <p:guide pos="324"/>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150" d="100"/>
        <a:sy n="150" d="100"/>
      </p:scale>
      <p:origin x="0" y="2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modernComment_68D_EF83D24.xml><?xml version="1.0" encoding="utf-8"?>
<p188:cmLst xmlns:a="http://schemas.openxmlformats.org/drawingml/2006/main" xmlns:r="http://schemas.openxmlformats.org/officeDocument/2006/relationships" xmlns:p188="http://schemas.microsoft.com/office/powerpoint/2018/8/main">
  <p188:cm id="{F7ACCD34-9B2B-E34A-B28B-B7F813E54BBF}" authorId="{6A8CA5F8-2C9E-93BE-43F4-7601DF2262ED}" created="2024-02-01T14:55:35.545">
    <ac:txMkLst xmlns:ac="http://schemas.microsoft.com/office/drawing/2013/main/command">
      <pc:docMk xmlns:pc="http://schemas.microsoft.com/office/powerpoint/2013/main/command"/>
      <pc:sldMk xmlns:pc="http://schemas.microsoft.com/office/powerpoint/2013/main/command" cId="251149604" sldId="1677"/>
      <ac:spMk id="3" creationId="{1B20A1CD-9BC0-EACD-62AE-B2017BDC8357}"/>
      <ac:txMk cp="1" len="83">
        <ac:context len="86" hash="2755855204"/>
      </ac:txMk>
    </ac:txMkLst>
    <p188:pos x="21234734" y="1300987"/>
    <p188:txBody>
      <a:bodyPr/>
      <a:lstStyle/>
      <a:p>
        <a:r>
          <a:rPr lang="en-US"/>
          <a:t>Gonna sign up for this publicly?</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FB9C05-4286-44C2-8D43-3CCDAC2045EA}" type="doc">
      <dgm:prSet loTypeId="urn:microsoft.com/office/officeart/2008/layout/RadialCluster" loCatId="cycle" qsTypeId="urn:microsoft.com/office/officeart/2005/8/quickstyle/3d5" qsCatId="3D" csTypeId="urn:microsoft.com/office/officeart/2005/8/colors/accent1_2" csCatId="accent1" phldr="1"/>
      <dgm:spPr/>
      <dgm:t>
        <a:bodyPr/>
        <a:lstStyle/>
        <a:p>
          <a:endParaRPr lang="en-US"/>
        </a:p>
      </dgm:t>
    </dgm:pt>
    <dgm:pt modelId="{D1AB7960-499E-4ABE-B9AF-D4AA0BADFF45}">
      <dgm:prSet phldrT="[Text]" custT="1"/>
      <dgm:spPr>
        <a:solidFill>
          <a:schemeClr val="bg1"/>
        </a:solidFill>
        <a:ln>
          <a:solidFill>
            <a:schemeClr val="bg1"/>
          </a:solidFill>
        </a:ln>
      </dgm:spPr>
      <dgm:t>
        <a:bodyPr/>
        <a:lstStyle/>
        <a:p>
          <a:r>
            <a:rPr lang="en-US" sz="2400" dirty="0">
              <a:solidFill>
                <a:schemeClr val="tx1"/>
              </a:solidFill>
            </a:rPr>
            <a:t>*Still subject to NASA Program approval </a:t>
          </a:r>
        </a:p>
      </dgm:t>
    </dgm:pt>
    <dgm:pt modelId="{63209501-D1C2-4F7B-88F5-12225A03A94B}" type="parTrans" cxnId="{30551111-339E-402E-B2BE-E6FD92CA7D97}">
      <dgm:prSet/>
      <dgm:spPr/>
      <dgm:t>
        <a:bodyPr/>
        <a:lstStyle/>
        <a:p>
          <a:endParaRPr lang="en-US"/>
        </a:p>
      </dgm:t>
    </dgm:pt>
    <dgm:pt modelId="{E4AE84D8-38A4-46B9-A644-5DA1FD3F65C3}" type="sibTrans" cxnId="{30551111-339E-402E-B2BE-E6FD92CA7D97}">
      <dgm:prSet/>
      <dgm:spPr/>
      <dgm:t>
        <a:bodyPr/>
        <a:lstStyle/>
        <a:p>
          <a:endParaRPr lang="en-US"/>
        </a:p>
      </dgm:t>
    </dgm:pt>
    <dgm:pt modelId="{375C2D87-C232-4CBD-A8AB-0DF4A4ED4DDB}" type="pres">
      <dgm:prSet presAssocID="{F9FB9C05-4286-44C2-8D43-3CCDAC2045EA}" presName="Name0" presStyleCnt="0">
        <dgm:presLayoutVars>
          <dgm:chMax val="1"/>
          <dgm:chPref val="1"/>
          <dgm:dir/>
          <dgm:animOne val="branch"/>
          <dgm:animLvl val="lvl"/>
        </dgm:presLayoutVars>
      </dgm:prSet>
      <dgm:spPr/>
    </dgm:pt>
    <dgm:pt modelId="{97EDA129-A0D0-48B8-89DB-5D56B2F8719F}" type="pres">
      <dgm:prSet presAssocID="{D1AB7960-499E-4ABE-B9AF-D4AA0BADFF45}" presName="singleCycle" presStyleCnt="0"/>
      <dgm:spPr/>
    </dgm:pt>
    <dgm:pt modelId="{EF71C9C5-2726-4E79-860B-3866659BAA3F}" type="pres">
      <dgm:prSet presAssocID="{D1AB7960-499E-4ABE-B9AF-D4AA0BADFF45}" presName="singleCenter" presStyleLbl="node1" presStyleIdx="0" presStyleCnt="1" custLinFactNeighborX="-5384" custLinFactNeighborY="29003">
        <dgm:presLayoutVars>
          <dgm:chMax val="7"/>
          <dgm:chPref val="7"/>
        </dgm:presLayoutVars>
      </dgm:prSet>
      <dgm:spPr/>
    </dgm:pt>
  </dgm:ptLst>
  <dgm:cxnLst>
    <dgm:cxn modelId="{30551111-339E-402E-B2BE-E6FD92CA7D97}" srcId="{F9FB9C05-4286-44C2-8D43-3CCDAC2045EA}" destId="{D1AB7960-499E-4ABE-B9AF-D4AA0BADFF45}" srcOrd="0" destOrd="0" parTransId="{63209501-D1C2-4F7B-88F5-12225A03A94B}" sibTransId="{E4AE84D8-38A4-46B9-A644-5DA1FD3F65C3}"/>
    <dgm:cxn modelId="{B4591C4F-55EE-4F71-8DC7-03BC8147171B}" type="presOf" srcId="{D1AB7960-499E-4ABE-B9AF-D4AA0BADFF45}" destId="{EF71C9C5-2726-4E79-860B-3866659BAA3F}" srcOrd="0" destOrd="0" presId="urn:microsoft.com/office/officeart/2008/layout/RadialCluster"/>
    <dgm:cxn modelId="{A25C1796-6A36-4467-9E40-39B551C26734}" type="presOf" srcId="{F9FB9C05-4286-44C2-8D43-3CCDAC2045EA}" destId="{375C2D87-C232-4CBD-A8AB-0DF4A4ED4DDB}" srcOrd="0" destOrd="0" presId="urn:microsoft.com/office/officeart/2008/layout/RadialCluster"/>
    <dgm:cxn modelId="{36AA9E6F-B39E-4F8D-964C-FFAA9542A302}" type="presParOf" srcId="{375C2D87-C232-4CBD-A8AB-0DF4A4ED4DDB}" destId="{97EDA129-A0D0-48B8-89DB-5D56B2F8719F}" srcOrd="0" destOrd="0" presId="urn:microsoft.com/office/officeart/2008/layout/RadialCluster"/>
    <dgm:cxn modelId="{6EB74CAD-3367-4074-8DF3-97E6CFD3E3B0}" type="presParOf" srcId="{97EDA129-A0D0-48B8-89DB-5D56B2F8719F}" destId="{EF71C9C5-2726-4E79-860B-3866659BAA3F}" srcOrd="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E6191BB-B8A3-4267-85A5-14AF490CE53E}" type="doc">
      <dgm:prSet loTypeId="urn:microsoft.com/office/officeart/2008/layout/RadialCluster" loCatId="cycle" qsTypeId="urn:microsoft.com/office/officeart/2005/8/quickstyle/3d5" qsCatId="3D" csTypeId="urn:microsoft.com/office/officeart/2005/8/colors/accent1_2" csCatId="accent1" phldr="1"/>
      <dgm:spPr/>
      <dgm:t>
        <a:bodyPr/>
        <a:lstStyle/>
        <a:p>
          <a:endParaRPr lang="en-US"/>
        </a:p>
      </dgm:t>
    </dgm:pt>
    <dgm:pt modelId="{520FF75B-A17F-4515-8435-1D93D2FA30E0}">
      <dgm:prSet phldrT="[Text]"/>
      <dgm:spPr>
        <a:solidFill>
          <a:srgbClr val="00B800"/>
        </a:solidFill>
        <a:ln w="76200">
          <a:solidFill>
            <a:srgbClr val="00B800"/>
          </a:solidFill>
        </a:ln>
      </dgm:spPr>
      <dgm:t>
        <a:bodyPr/>
        <a:lstStyle/>
        <a:p>
          <a:r>
            <a:rPr lang="en-US" dirty="0">
              <a:ln>
                <a:solidFill>
                  <a:schemeClr val="tx1"/>
                </a:solidFill>
              </a:ln>
              <a:solidFill>
                <a:schemeClr val="tx1"/>
              </a:solidFill>
            </a:rPr>
            <a:t>Tailored </a:t>
          </a:r>
        </a:p>
        <a:p>
          <a:r>
            <a:rPr lang="en-US" dirty="0">
              <a:ln>
                <a:solidFill>
                  <a:schemeClr val="tx1"/>
                </a:solidFill>
              </a:ln>
              <a:solidFill>
                <a:schemeClr val="tx1"/>
              </a:solidFill>
            </a:rPr>
            <a:t>NASA-STD-6030 </a:t>
          </a:r>
        </a:p>
        <a:p>
          <a:r>
            <a:rPr lang="en-US" dirty="0">
              <a:ln>
                <a:solidFill>
                  <a:schemeClr val="tx1"/>
                </a:solidFill>
              </a:ln>
              <a:solidFill>
                <a:schemeClr val="tx1"/>
              </a:solidFill>
            </a:rPr>
            <a:t>AMR*</a:t>
          </a:r>
        </a:p>
      </dgm:t>
    </dgm:pt>
    <dgm:pt modelId="{8399C512-6C30-4CDC-ABE8-0428E066C21B}" type="parTrans" cxnId="{2AE22F5B-BFF7-4AB4-8788-D2EB8BB4785D}">
      <dgm:prSet/>
      <dgm:spPr/>
      <dgm:t>
        <a:bodyPr/>
        <a:lstStyle/>
        <a:p>
          <a:endParaRPr lang="en-US"/>
        </a:p>
      </dgm:t>
    </dgm:pt>
    <dgm:pt modelId="{F13F4F46-FFEB-4B9F-8682-0161105B0E77}" type="sibTrans" cxnId="{2AE22F5B-BFF7-4AB4-8788-D2EB8BB4785D}">
      <dgm:prSet/>
      <dgm:spPr/>
      <dgm:t>
        <a:bodyPr/>
        <a:lstStyle/>
        <a:p>
          <a:endParaRPr lang="en-US"/>
        </a:p>
      </dgm:t>
    </dgm:pt>
    <dgm:pt modelId="{43D7320B-EAAC-4FE9-8DF9-F3A4378F4204}">
      <dgm:prSet phldrT="[Text]"/>
      <dgm:spPr>
        <a:solidFill>
          <a:srgbClr val="002060"/>
        </a:solidFill>
      </dgm:spPr>
      <dgm:t>
        <a:bodyPr/>
        <a:lstStyle/>
        <a:p>
          <a:r>
            <a:rPr lang="en-US" dirty="0">
              <a:ln>
                <a:solidFill>
                  <a:schemeClr val="bg1"/>
                </a:solidFill>
              </a:ln>
              <a:solidFill>
                <a:schemeClr val="bg1"/>
              </a:solidFill>
            </a:rPr>
            <a:t>NASA-STD-6030 AMR</a:t>
          </a:r>
        </a:p>
      </dgm:t>
    </dgm:pt>
    <dgm:pt modelId="{76482F65-9B07-460B-BAE3-3BED7FCA0D82}" type="parTrans" cxnId="{55A6BEDC-26CA-4D13-AF30-D232C1C93D22}">
      <dgm:prSet/>
      <dgm:spPr/>
      <dgm:t>
        <a:bodyPr/>
        <a:lstStyle/>
        <a:p>
          <a:endParaRPr lang="en-US"/>
        </a:p>
      </dgm:t>
    </dgm:pt>
    <dgm:pt modelId="{2B731DC6-C226-4109-8977-C20D78CCBEA7}" type="sibTrans" cxnId="{55A6BEDC-26CA-4D13-AF30-D232C1C93D22}">
      <dgm:prSet/>
      <dgm:spPr/>
      <dgm:t>
        <a:bodyPr/>
        <a:lstStyle/>
        <a:p>
          <a:endParaRPr lang="en-US"/>
        </a:p>
      </dgm:t>
    </dgm:pt>
    <dgm:pt modelId="{928A9EF7-5207-490E-AE37-400166AC97C5}">
      <dgm:prSet phldrT="[Text]"/>
      <dgm:spPr>
        <a:solidFill>
          <a:schemeClr val="tx1"/>
        </a:solidFill>
        <a:ln>
          <a:solidFill>
            <a:schemeClr val="tx1"/>
          </a:solidFill>
        </a:ln>
      </dgm:spPr>
      <dgm:t>
        <a:bodyPr/>
        <a:lstStyle/>
        <a:p>
          <a:r>
            <a:rPr lang="en-US" dirty="0">
              <a:ln>
                <a:solidFill>
                  <a:schemeClr val="bg1"/>
                </a:solidFill>
              </a:ln>
              <a:solidFill>
                <a:schemeClr val="bg1"/>
              </a:solidFill>
            </a:rPr>
            <a:t>Current Process </a:t>
          </a:r>
        </a:p>
      </dgm:t>
    </dgm:pt>
    <dgm:pt modelId="{7718B013-8EC5-4C16-9B4C-40EBBFD2803A}" type="parTrans" cxnId="{D8EE5490-3C01-4648-B2AD-B55469C7E44E}">
      <dgm:prSet/>
      <dgm:spPr/>
      <dgm:t>
        <a:bodyPr/>
        <a:lstStyle/>
        <a:p>
          <a:endParaRPr lang="en-US"/>
        </a:p>
      </dgm:t>
    </dgm:pt>
    <dgm:pt modelId="{9EBF483C-090E-470E-A6FB-B3E42F85127A}" type="sibTrans" cxnId="{D8EE5490-3C01-4648-B2AD-B55469C7E44E}">
      <dgm:prSet/>
      <dgm:spPr/>
      <dgm:t>
        <a:bodyPr/>
        <a:lstStyle/>
        <a:p>
          <a:endParaRPr lang="en-US"/>
        </a:p>
      </dgm:t>
    </dgm:pt>
    <dgm:pt modelId="{4FA68998-22DA-489F-AB02-7847D475D569}">
      <dgm:prSet phldrT="[Text]"/>
      <dgm:spPr>
        <a:solidFill>
          <a:schemeClr val="tx1"/>
        </a:solidFill>
      </dgm:spPr>
      <dgm:t>
        <a:bodyPr/>
        <a:lstStyle/>
        <a:p>
          <a:r>
            <a:rPr lang="en-US" dirty="0">
              <a:ln>
                <a:solidFill>
                  <a:schemeClr val="bg1"/>
                </a:solidFill>
              </a:ln>
              <a:solidFill>
                <a:schemeClr val="bg1"/>
              </a:solidFill>
            </a:rPr>
            <a:t>Rationale for tailoring</a:t>
          </a:r>
        </a:p>
      </dgm:t>
    </dgm:pt>
    <dgm:pt modelId="{CEB6558E-31D8-4B07-A25D-AF0711D7E0F4}" type="parTrans" cxnId="{C4F0E50D-4581-4DF4-B69B-6FEB0795F046}">
      <dgm:prSet/>
      <dgm:spPr/>
      <dgm:t>
        <a:bodyPr/>
        <a:lstStyle/>
        <a:p>
          <a:endParaRPr lang="en-US"/>
        </a:p>
      </dgm:t>
    </dgm:pt>
    <dgm:pt modelId="{7C08B11C-AD79-4DC9-A2C5-B9C881C4D506}" type="sibTrans" cxnId="{C4F0E50D-4581-4DF4-B69B-6FEB0795F046}">
      <dgm:prSet/>
      <dgm:spPr/>
      <dgm:t>
        <a:bodyPr/>
        <a:lstStyle/>
        <a:p>
          <a:endParaRPr lang="en-US"/>
        </a:p>
      </dgm:t>
    </dgm:pt>
    <dgm:pt modelId="{048A6E7B-87B6-457C-9B78-124A3646804D}">
      <dgm:prSet/>
      <dgm:spPr>
        <a:solidFill>
          <a:schemeClr val="tx1"/>
        </a:solidFill>
      </dgm:spPr>
      <dgm:t>
        <a:bodyPr/>
        <a:lstStyle/>
        <a:p>
          <a:r>
            <a:rPr lang="en-US" dirty="0">
              <a:ln>
                <a:solidFill>
                  <a:schemeClr val="bg1"/>
                </a:solidFill>
              </a:ln>
              <a:solidFill>
                <a:schemeClr val="bg1"/>
              </a:solidFill>
            </a:rPr>
            <a:t>Implementation </a:t>
          </a:r>
        </a:p>
        <a:p>
          <a:r>
            <a:rPr lang="en-US" dirty="0">
              <a:ln>
                <a:solidFill>
                  <a:schemeClr val="bg1"/>
                </a:solidFill>
              </a:ln>
              <a:solidFill>
                <a:schemeClr val="bg1"/>
              </a:solidFill>
            </a:rPr>
            <a:t>Method</a:t>
          </a:r>
        </a:p>
      </dgm:t>
    </dgm:pt>
    <dgm:pt modelId="{1B02B65E-1CB9-4E2C-AC11-7081C3395B92}" type="parTrans" cxnId="{A4020EA9-19DF-43B3-8AF3-7CAA6A147950}">
      <dgm:prSet/>
      <dgm:spPr/>
      <dgm:t>
        <a:bodyPr/>
        <a:lstStyle/>
        <a:p>
          <a:endParaRPr lang="en-US"/>
        </a:p>
      </dgm:t>
    </dgm:pt>
    <dgm:pt modelId="{1DC4FB0A-32A6-4B6E-9E84-FC0E102F759A}" type="sibTrans" cxnId="{A4020EA9-19DF-43B3-8AF3-7CAA6A147950}">
      <dgm:prSet/>
      <dgm:spPr/>
      <dgm:t>
        <a:bodyPr/>
        <a:lstStyle/>
        <a:p>
          <a:endParaRPr lang="en-US"/>
        </a:p>
      </dgm:t>
    </dgm:pt>
    <dgm:pt modelId="{B8CAFC16-BBC2-41ED-A00A-D61882A81922}">
      <dgm:prSet/>
      <dgm:spPr>
        <a:solidFill>
          <a:srgbClr val="002060"/>
        </a:solidFill>
        <a:ln>
          <a:solidFill>
            <a:srgbClr val="060026"/>
          </a:solidFill>
        </a:ln>
      </dgm:spPr>
      <dgm:t>
        <a:bodyPr/>
        <a:lstStyle/>
        <a:p>
          <a:r>
            <a:rPr lang="en-US" dirty="0">
              <a:ln>
                <a:solidFill>
                  <a:schemeClr val="bg1"/>
                </a:solidFill>
              </a:ln>
              <a:solidFill>
                <a:schemeClr val="bg1"/>
              </a:solidFill>
            </a:rPr>
            <a:t>NASA Program Consultation</a:t>
          </a:r>
        </a:p>
      </dgm:t>
    </dgm:pt>
    <dgm:pt modelId="{EA08AAE1-4ADE-4D34-B39A-128A4DD9211E}" type="parTrans" cxnId="{0F601DA4-743B-4909-A291-99597B8AA612}">
      <dgm:prSet/>
      <dgm:spPr/>
      <dgm:t>
        <a:bodyPr/>
        <a:lstStyle/>
        <a:p>
          <a:endParaRPr lang="en-US"/>
        </a:p>
      </dgm:t>
    </dgm:pt>
    <dgm:pt modelId="{54371D8A-1530-4539-82C5-0ED25B330FEC}" type="sibTrans" cxnId="{0F601DA4-743B-4909-A291-99597B8AA612}">
      <dgm:prSet/>
      <dgm:spPr/>
      <dgm:t>
        <a:bodyPr/>
        <a:lstStyle/>
        <a:p>
          <a:endParaRPr lang="en-US"/>
        </a:p>
      </dgm:t>
    </dgm:pt>
    <dgm:pt modelId="{C07170E5-891B-4754-82E9-229547A51FDF}" type="pres">
      <dgm:prSet presAssocID="{CE6191BB-B8A3-4267-85A5-14AF490CE53E}" presName="Name0" presStyleCnt="0">
        <dgm:presLayoutVars>
          <dgm:chMax val="1"/>
          <dgm:chPref val="1"/>
          <dgm:dir/>
          <dgm:animOne val="branch"/>
          <dgm:animLvl val="lvl"/>
        </dgm:presLayoutVars>
      </dgm:prSet>
      <dgm:spPr/>
    </dgm:pt>
    <dgm:pt modelId="{E0D6FE77-CED6-4C94-B65D-524652201D25}" type="pres">
      <dgm:prSet presAssocID="{520FF75B-A17F-4515-8435-1D93D2FA30E0}" presName="singleCycle" presStyleCnt="0"/>
      <dgm:spPr/>
    </dgm:pt>
    <dgm:pt modelId="{043785FF-5F8B-4485-92EB-C315184A3B68}" type="pres">
      <dgm:prSet presAssocID="{520FF75B-A17F-4515-8435-1D93D2FA30E0}" presName="singleCenter" presStyleLbl="node1" presStyleIdx="0" presStyleCnt="6" custScaleX="142317" custLinFactNeighborX="-892" custLinFactNeighborY="-9990">
        <dgm:presLayoutVars>
          <dgm:chMax val="7"/>
          <dgm:chPref val="7"/>
        </dgm:presLayoutVars>
      </dgm:prSet>
      <dgm:spPr/>
    </dgm:pt>
    <dgm:pt modelId="{1CE224E6-279C-4714-A2E3-A50C8D69A2DB}" type="pres">
      <dgm:prSet presAssocID="{76482F65-9B07-460B-BAE3-3BED7FCA0D82}" presName="Name56" presStyleLbl="parChTrans1D2" presStyleIdx="0" presStyleCnt="5"/>
      <dgm:spPr/>
    </dgm:pt>
    <dgm:pt modelId="{4864628A-134A-4F01-8421-3FAC58C6C3A2}" type="pres">
      <dgm:prSet presAssocID="{43D7320B-EAAC-4FE9-8DF9-F3A4378F4204}" presName="text0" presStyleLbl="node1" presStyleIdx="1" presStyleCnt="6" custScaleX="238200" custRadScaleRad="111143" custRadScaleInc="-69641">
        <dgm:presLayoutVars>
          <dgm:bulletEnabled val="1"/>
        </dgm:presLayoutVars>
      </dgm:prSet>
      <dgm:spPr/>
    </dgm:pt>
    <dgm:pt modelId="{51D1EC4A-5031-4E28-8073-D096CDDAE4DF}" type="pres">
      <dgm:prSet presAssocID="{7718B013-8EC5-4C16-9B4C-40EBBFD2803A}" presName="Name56" presStyleLbl="parChTrans1D2" presStyleIdx="1" presStyleCnt="5"/>
      <dgm:spPr/>
    </dgm:pt>
    <dgm:pt modelId="{93D2BDAA-5AF9-4CB9-B1D7-A746CCE0081D}" type="pres">
      <dgm:prSet presAssocID="{928A9EF7-5207-490E-AE37-400166AC97C5}" presName="text0" presStyleLbl="node1" presStyleIdx="2" presStyleCnt="6" custScaleX="176206" custRadScaleRad="115934" custRadScaleInc="137714">
        <dgm:presLayoutVars>
          <dgm:bulletEnabled val="1"/>
        </dgm:presLayoutVars>
      </dgm:prSet>
      <dgm:spPr/>
    </dgm:pt>
    <dgm:pt modelId="{81D42BDA-5084-4512-911A-FCA7ADE1A348}" type="pres">
      <dgm:prSet presAssocID="{CEB6558E-31D8-4B07-A25D-AF0711D7E0F4}" presName="Name56" presStyleLbl="parChTrans1D2" presStyleIdx="2" presStyleCnt="5"/>
      <dgm:spPr/>
    </dgm:pt>
    <dgm:pt modelId="{EFBD0560-BA66-445F-BABE-C91F72A8632C}" type="pres">
      <dgm:prSet presAssocID="{4FA68998-22DA-489F-AB02-7847D475D569}" presName="text0" presStyleLbl="node1" presStyleIdx="3" presStyleCnt="6" custScaleX="232690" custRadScaleRad="123861" custRadScaleInc="281601">
        <dgm:presLayoutVars>
          <dgm:bulletEnabled val="1"/>
        </dgm:presLayoutVars>
      </dgm:prSet>
      <dgm:spPr/>
    </dgm:pt>
    <dgm:pt modelId="{4EB97048-C27F-4CD1-8DC1-3F9F7337264B}" type="pres">
      <dgm:prSet presAssocID="{1B02B65E-1CB9-4E2C-AC11-7081C3395B92}" presName="Name56" presStyleLbl="parChTrans1D2" presStyleIdx="3" presStyleCnt="5"/>
      <dgm:spPr/>
    </dgm:pt>
    <dgm:pt modelId="{6C8DDD53-B231-4C7A-A3AA-FDF5964CE464}" type="pres">
      <dgm:prSet presAssocID="{048A6E7B-87B6-457C-9B78-124A3646804D}" presName="text0" presStyleLbl="node1" presStyleIdx="4" presStyleCnt="6" custScaleX="171365" custScaleY="110558" custRadScaleRad="79605" custRadScaleInc="-101650">
        <dgm:presLayoutVars>
          <dgm:bulletEnabled val="1"/>
        </dgm:presLayoutVars>
      </dgm:prSet>
      <dgm:spPr/>
    </dgm:pt>
    <dgm:pt modelId="{FB51B76E-D9C9-46E5-8A38-2F07B5CF5298}" type="pres">
      <dgm:prSet presAssocID="{EA08AAE1-4ADE-4D34-B39A-128A4DD9211E}" presName="Name56" presStyleLbl="parChTrans1D2" presStyleIdx="4" presStyleCnt="5"/>
      <dgm:spPr/>
    </dgm:pt>
    <dgm:pt modelId="{96D58989-5A7E-46F4-A589-6E20F5A47615}" type="pres">
      <dgm:prSet presAssocID="{B8CAFC16-BBC2-41ED-A00A-D61882A81922}" presName="text0" presStyleLbl="node1" presStyleIdx="5" presStyleCnt="6" custScaleX="182136" custScaleY="123210" custRadScaleRad="121795" custRadScaleInc="299518">
        <dgm:presLayoutVars>
          <dgm:bulletEnabled val="1"/>
        </dgm:presLayoutVars>
      </dgm:prSet>
      <dgm:spPr/>
    </dgm:pt>
  </dgm:ptLst>
  <dgm:cxnLst>
    <dgm:cxn modelId="{C4F0E50D-4581-4DF4-B69B-6FEB0795F046}" srcId="{520FF75B-A17F-4515-8435-1D93D2FA30E0}" destId="{4FA68998-22DA-489F-AB02-7847D475D569}" srcOrd="2" destOrd="0" parTransId="{CEB6558E-31D8-4B07-A25D-AF0711D7E0F4}" sibTransId="{7C08B11C-AD79-4DC9-A2C5-B9C881C4D506}"/>
    <dgm:cxn modelId="{AFDFEA18-2237-402E-8C8B-ADC282A337E6}" type="presOf" srcId="{4FA68998-22DA-489F-AB02-7847D475D569}" destId="{EFBD0560-BA66-445F-BABE-C91F72A8632C}" srcOrd="0" destOrd="0" presId="urn:microsoft.com/office/officeart/2008/layout/RadialCluster"/>
    <dgm:cxn modelId="{E37BFA24-499A-47D8-86C9-9F9939D4DE28}" type="presOf" srcId="{CE6191BB-B8A3-4267-85A5-14AF490CE53E}" destId="{C07170E5-891B-4754-82E9-229547A51FDF}" srcOrd="0" destOrd="0" presId="urn:microsoft.com/office/officeart/2008/layout/RadialCluster"/>
    <dgm:cxn modelId="{A25BB525-0959-4C77-93A9-E4361916DF5E}" type="presOf" srcId="{1B02B65E-1CB9-4E2C-AC11-7081C3395B92}" destId="{4EB97048-C27F-4CD1-8DC1-3F9F7337264B}" srcOrd="0" destOrd="0" presId="urn:microsoft.com/office/officeart/2008/layout/RadialCluster"/>
    <dgm:cxn modelId="{2AE22F5B-BFF7-4AB4-8788-D2EB8BB4785D}" srcId="{CE6191BB-B8A3-4267-85A5-14AF490CE53E}" destId="{520FF75B-A17F-4515-8435-1D93D2FA30E0}" srcOrd="0" destOrd="0" parTransId="{8399C512-6C30-4CDC-ABE8-0428E066C21B}" sibTransId="{F13F4F46-FFEB-4B9F-8682-0161105B0E77}"/>
    <dgm:cxn modelId="{9796C05C-A09C-4554-A576-0DC5FEBEA154}" type="presOf" srcId="{7718B013-8EC5-4C16-9B4C-40EBBFD2803A}" destId="{51D1EC4A-5031-4E28-8073-D096CDDAE4DF}" srcOrd="0" destOrd="0" presId="urn:microsoft.com/office/officeart/2008/layout/RadialCluster"/>
    <dgm:cxn modelId="{0184F665-2483-44D4-A0DD-8C6052E29974}" type="presOf" srcId="{520FF75B-A17F-4515-8435-1D93D2FA30E0}" destId="{043785FF-5F8B-4485-92EB-C315184A3B68}" srcOrd="0" destOrd="0" presId="urn:microsoft.com/office/officeart/2008/layout/RadialCluster"/>
    <dgm:cxn modelId="{07EC3C6C-5986-45FF-B254-ABA36DD3B6A4}" type="presOf" srcId="{928A9EF7-5207-490E-AE37-400166AC97C5}" destId="{93D2BDAA-5AF9-4CB9-B1D7-A746CCE0081D}" srcOrd="0" destOrd="0" presId="urn:microsoft.com/office/officeart/2008/layout/RadialCluster"/>
    <dgm:cxn modelId="{D8EE5490-3C01-4648-B2AD-B55469C7E44E}" srcId="{520FF75B-A17F-4515-8435-1D93D2FA30E0}" destId="{928A9EF7-5207-490E-AE37-400166AC97C5}" srcOrd="1" destOrd="0" parTransId="{7718B013-8EC5-4C16-9B4C-40EBBFD2803A}" sibTransId="{9EBF483C-090E-470E-A6FB-B3E42F85127A}"/>
    <dgm:cxn modelId="{D4700194-A085-4F8C-A95D-2CAA5271E26D}" type="presOf" srcId="{76482F65-9B07-460B-BAE3-3BED7FCA0D82}" destId="{1CE224E6-279C-4714-A2E3-A50C8D69A2DB}" srcOrd="0" destOrd="0" presId="urn:microsoft.com/office/officeart/2008/layout/RadialCluster"/>
    <dgm:cxn modelId="{0F601DA4-743B-4909-A291-99597B8AA612}" srcId="{520FF75B-A17F-4515-8435-1D93D2FA30E0}" destId="{B8CAFC16-BBC2-41ED-A00A-D61882A81922}" srcOrd="4" destOrd="0" parTransId="{EA08AAE1-4ADE-4D34-B39A-128A4DD9211E}" sibTransId="{54371D8A-1530-4539-82C5-0ED25B330FEC}"/>
    <dgm:cxn modelId="{A4020EA9-19DF-43B3-8AF3-7CAA6A147950}" srcId="{520FF75B-A17F-4515-8435-1D93D2FA30E0}" destId="{048A6E7B-87B6-457C-9B78-124A3646804D}" srcOrd="3" destOrd="0" parTransId="{1B02B65E-1CB9-4E2C-AC11-7081C3395B92}" sibTransId="{1DC4FB0A-32A6-4B6E-9E84-FC0E102F759A}"/>
    <dgm:cxn modelId="{3BBAADB0-546B-4E49-9747-D2DD6D024396}" type="presOf" srcId="{43D7320B-EAAC-4FE9-8DF9-F3A4378F4204}" destId="{4864628A-134A-4F01-8421-3FAC58C6C3A2}" srcOrd="0" destOrd="0" presId="urn:microsoft.com/office/officeart/2008/layout/RadialCluster"/>
    <dgm:cxn modelId="{9BAC77B6-E427-488D-9ADD-D23AC02A07A5}" type="presOf" srcId="{CEB6558E-31D8-4B07-A25D-AF0711D7E0F4}" destId="{81D42BDA-5084-4512-911A-FCA7ADE1A348}" srcOrd="0" destOrd="0" presId="urn:microsoft.com/office/officeart/2008/layout/RadialCluster"/>
    <dgm:cxn modelId="{55A6BEDC-26CA-4D13-AF30-D232C1C93D22}" srcId="{520FF75B-A17F-4515-8435-1D93D2FA30E0}" destId="{43D7320B-EAAC-4FE9-8DF9-F3A4378F4204}" srcOrd="0" destOrd="0" parTransId="{76482F65-9B07-460B-BAE3-3BED7FCA0D82}" sibTransId="{2B731DC6-C226-4109-8977-C20D78CCBEA7}"/>
    <dgm:cxn modelId="{6C7377DD-F7F6-497F-98B2-5AF53511CBC5}" type="presOf" srcId="{EA08AAE1-4ADE-4D34-B39A-128A4DD9211E}" destId="{FB51B76E-D9C9-46E5-8A38-2F07B5CF5298}" srcOrd="0" destOrd="0" presId="urn:microsoft.com/office/officeart/2008/layout/RadialCluster"/>
    <dgm:cxn modelId="{9F9CB2EE-E7F9-49AD-B3BA-1CCF9D62809E}" type="presOf" srcId="{048A6E7B-87B6-457C-9B78-124A3646804D}" destId="{6C8DDD53-B231-4C7A-A3AA-FDF5964CE464}" srcOrd="0" destOrd="0" presId="urn:microsoft.com/office/officeart/2008/layout/RadialCluster"/>
    <dgm:cxn modelId="{5FD680F7-EFDE-4D08-A4BE-CDE3023B2E5E}" type="presOf" srcId="{B8CAFC16-BBC2-41ED-A00A-D61882A81922}" destId="{96D58989-5A7E-46F4-A589-6E20F5A47615}" srcOrd="0" destOrd="0" presId="urn:microsoft.com/office/officeart/2008/layout/RadialCluster"/>
    <dgm:cxn modelId="{3857F204-0976-4172-8CCD-BBFCBF92E88A}" type="presParOf" srcId="{C07170E5-891B-4754-82E9-229547A51FDF}" destId="{E0D6FE77-CED6-4C94-B65D-524652201D25}" srcOrd="0" destOrd="0" presId="urn:microsoft.com/office/officeart/2008/layout/RadialCluster"/>
    <dgm:cxn modelId="{93C1A13D-9ECB-4756-9464-97A82D1CCD16}" type="presParOf" srcId="{E0D6FE77-CED6-4C94-B65D-524652201D25}" destId="{043785FF-5F8B-4485-92EB-C315184A3B68}" srcOrd="0" destOrd="0" presId="urn:microsoft.com/office/officeart/2008/layout/RadialCluster"/>
    <dgm:cxn modelId="{DEA0145A-8A82-4C7D-870A-D26E95A5C26B}" type="presParOf" srcId="{E0D6FE77-CED6-4C94-B65D-524652201D25}" destId="{1CE224E6-279C-4714-A2E3-A50C8D69A2DB}" srcOrd="1" destOrd="0" presId="urn:microsoft.com/office/officeart/2008/layout/RadialCluster"/>
    <dgm:cxn modelId="{24302968-5DCB-49D2-8881-C6BB15B736C7}" type="presParOf" srcId="{E0D6FE77-CED6-4C94-B65D-524652201D25}" destId="{4864628A-134A-4F01-8421-3FAC58C6C3A2}" srcOrd="2" destOrd="0" presId="urn:microsoft.com/office/officeart/2008/layout/RadialCluster"/>
    <dgm:cxn modelId="{3D3EA57A-335B-41E0-94A5-BB8247707ADB}" type="presParOf" srcId="{E0D6FE77-CED6-4C94-B65D-524652201D25}" destId="{51D1EC4A-5031-4E28-8073-D096CDDAE4DF}" srcOrd="3" destOrd="0" presId="urn:microsoft.com/office/officeart/2008/layout/RadialCluster"/>
    <dgm:cxn modelId="{9FF34F91-EFB2-42EA-8F0E-49BF2B4B11C1}" type="presParOf" srcId="{E0D6FE77-CED6-4C94-B65D-524652201D25}" destId="{93D2BDAA-5AF9-4CB9-B1D7-A746CCE0081D}" srcOrd="4" destOrd="0" presId="urn:microsoft.com/office/officeart/2008/layout/RadialCluster"/>
    <dgm:cxn modelId="{923B43F5-78CD-44E4-9B45-51679A8792A3}" type="presParOf" srcId="{E0D6FE77-CED6-4C94-B65D-524652201D25}" destId="{81D42BDA-5084-4512-911A-FCA7ADE1A348}" srcOrd="5" destOrd="0" presId="urn:microsoft.com/office/officeart/2008/layout/RadialCluster"/>
    <dgm:cxn modelId="{C1B4BC13-B777-4D73-B2DC-6EA30D3E1F22}" type="presParOf" srcId="{E0D6FE77-CED6-4C94-B65D-524652201D25}" destId="{EFBD0560-BA66-445F-BABE-C91F72A8632C}" srcOrd="6" destOrd="0" presId="urn:microsoft.com/office/officeart/2008/layout/RadialCluster"/>
    <dgm:cxn modelId="{1176162D-64AE-4634-B1C1-BC98A165A95F}" type="presParOf" srcId="{E0D6FE77-CED6-4C94-B65D-524652201D25}" destId="{4EB97048-C27F-4CD1-8DC1-3F9F7337264B}" srcOrd="7" destOrd="0" presId="urn:microsoft.com/office/officeart/2008/layout/RadialCluster"/>
    <dgm:cxn modelId="{FE263A40-3FB8-4B25-9143-EEBD2992DFC8}" type="presParOf" srcId="{E0D6FE77-CED6-4C94-B65D-524652201D25}" destId="{6C8DDD53-B231-4C7A-A3AA-FDF5964CE464}" srcOrd="8" destOrd="0" presId="urn:microsoft.com/office/officeart/2008/layout/RadialCluster"/>
    <dgm:cxn modelId="{8208D873-65DB-48D0-828D-A4C3AF2DBB5E}" type="presParOf" srcId="{E0D6FE77-CED6-4C94-B65D-524652201D25}" destId="{FB51B76E-D9C9-46E5-8A38-2F07B5CF5298}" srcOrd="9" destOrd="0" presId="urn:microsoft.com/office/officeart/2008/layout/RadialCluster"/>
    <dgm:cxn modelId="{F3B8C5CC-9C67-437B-824C-0F0178B0B08A}" type="presParOf" srcId="{E0D6FE77-CED6-4C94-B65D-524652201D25}" destId="{96D58989-5A7E-46F4-A589-6E20F5A47615}" srcOrd="10" destOrd="0" presId="urn:microsoft.com/office/officeart/2008/layout/RadialCluster"/>
  </dgm:cxnLst>
  <dgm:bg/>
  <dgm:whole>
    <a:ln w="76200"/>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A6AB61-7ED2-42CC-98BB-5AA88C02E0A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E8C791E-2D14-4305-B7CE-AB25345D5676}">
      <dgm:prSet phldrT="[Text]" custT="1"/>
      <dgm:spPr>
        <a:solidFill>
          <a:schemeClr val="tx1"/>
        </a:solidFill>
        <a:ln>
          <a:solidFill>
            <a:schemeClr val="tx1"/>
          </a:solidFill>
        </a:ln>
      </dgm:spPr>
      <dgm:t>
        <a:bodyPr/>
        <a:lstStyle/>
        <a:p>
          <a:r>
            <a:rPr lang="en-US" sz="2300" b="1" dirty="0">
              <a:latin typeface="Arial" panose="020B0604020202020204" pitchFamily="34" charset="0"/>
              <a:cs typeface="Arial" panose="020B0604020202020204" pitchFamily="34" charset="0"/>
            </a:rPr>
            <a:t>NASA-STD-6030 AMR</a:t>
          </a:r>
        </a:p>
      </dgm:t>
    </dgm:pt>
    <dgm:pt modelId="{064F880E-E7CE-4ADF-B998-D0C81BCC7078}" type="parTrans" cxnId="{D99ABA16-548F-423D-BF44-4A604B011C1A}">
      <dgm:prSet/>
      <dgm:spPr/>
      <dgm:t>
        <a:bodyPr/>
        <a:lstStyle/>
        <a:p>
          <a:endParaRPr lang="en-US"/>
        </a:p>
      </dgm:t>
    </dgm:pt>
    <dgm:pt modelId="{E716CC9F-B2FC-4384-8036-C0793AF9EBEC}" type="sibTrans" cxnId="{D99ABA16-548F-423D-BF44-4A604B011C1A}">
      <dgm:prSet/>
      <dgm:spPr/>
      <dgm:t>
        <a:bodyPr/>
        <a:lstStyle/>
        <a:p>
          <a:endParaRPr lang="en-US"/>
        </a:p>
      </dgm:t>
    </dgm:pt>
    <dgm:pt modelId="{864BC915-4435-47A1-AF81-977FD942E6A3}">
      <dgm:prSet phldrT="[Text]" custT="1"/>
      <dgm:spPr>
        <a:ln>
          <a:solidFill>
            <a:schemeClr val="tx2"/>
          </a:solidFill>
        </a:ln>
      </dgm:spPr>
      <dgm:t>
        <a:bodyPr/>
        <a:lstStyle/>
        <a:p>
          <a:pPr>
            <a:buFontTx/>
            <a:buNone/>
          </a:pPr>
          <a:r>
            <a:rPr lang="en-US" sz="2800" i="1" dirty="0">
              <a:latin typeface="Arial" panose="020B0604020202020204" pitchFamily="34" charset="0"/>
              <a:cs typeface="Arial" panose="020B0604020202020204" pitchFamily="34" charset="0"/>
            </a:rPr>
            <a:t>[AMR-22] Explicit provisions controlling any operation used to repair or rework an AM part due to a defect (e.g., short feeds/fractures, cracks) or nonconformance (e.g., warping) </a:t>
          </a:r>
          <a:r>
            <a:rPr lang="en-US" sz="2800" b="1" i="1" dirty="0">
              <a:latin typeface="Arial" panose="020B0604020202020204" pitchFamily="34" charset="0"/>
              <a:cs typeface="Arial" panose="020B0604020202020204" pitchFamily="34" charset="0"/>
            </a:rPr>
            <a:t>shall </a:t>
          </a:r>
          <a:r>
            <a:rPr lang="en-US" sz="2800" i="1" dirty="0">
              <a:latin typeface="Arial" panose="020B0604020202020204" pitchFamily="34" charset="0"/>
              <a:cs typeface="Arial" panose="020B0604020202020204" pitchFamily="34" charset="0"/>
            </a:rPr>
            <a:t>be documented and implemented as follows for Class A and B parts: </a:t>
          </a:r>
          <a:endParaRPr lang="en-US" sz="2800" i="1" dirty="0">
            <a:ln>
              <a:noFill/>
            </a:ln>
            <a:latin typeface="Arial" panose="020B0604020202020204" pitchFamily="34" charset="0"/>
            <a:cs typeface="Arial" panose="020B0604020202020204" pitchFamily="34" charset="0"/>
          </a:endParaRPr>
        </a:p>
      </dgm:t>
    </dgm:pt>
    <dgm:pt modelId="{94781B7F-76EB-499E-9267-2E06EC137641}" type="parTrans" cxnId="{E621CE5D-BD41-42D6-9577-0FE2E57E93C1}">
      <dgm:prSet/>
      <dgm:spPr/>
      <dgm:t>
        <a:bodyPr/>
        <a:lstStyle/>
        <a:p>
          <a:endParaRPr lang="en-US"/>
        </a:p>
      </dgm:t>
    </dgm:pt>
    <dgm:pt modelId="{6B045B72-9DF6-45EE-8B6E-E6EFD8E4044F}" type="sibTrans" cxnId="{E621CE5D-BD41-42D6-9577-0FE2E57E93C1}">
      <dgm:prSet/>
      <dgm:spPr/>
      <dgm:t>
        <a:bodyPr/>
        <a:lstStyle/>
        <a:p>
          <a:endParaRPr lang="en-US"/>
        </a:p>
      </dgm:t>
    </dgm:pt>
    <dgm:pt modelId="{AA6CAA82-2D57-4B00-90D4-ED85612448AE}">
      <dgm:prSet phldrT="[Text]"/>
      <dgm:spPr>
        <a:solidFill>
          <a:srgbClr val="00B800"/>
        </a:solidFill>
        <a:ln>
          <a:solidFill>
            <a:schemeClr val="tx2"/>
          </a:solidFill>
        </a:ln>
      </dgm:spPr>
      <dgm:t>
        <a:bodyPr/>
        <a:lstStyle/>
        <a:p>
          <a:r>
            <a:rPr lang="en-US" b="1" dirty="0">
              <a:ln>
                <a:noFill/>
              </a:ln>
              <a:solidFill>
                <a:schemeClr val="tx1"/>
              </a:solidFill>
              <a:latin typeface="Arial" panose="020B0604020202020204" pitchFamily="34" charset="0"/>
              <a:cs typeface="Arial" panose="020B0604020202020204" pitchFamily="34" charset="0"/>
            </a:rPr>
            <a:t>Tailored Requirement</a:t>
          </a:r>
        </a:p>
      </dgm:t>
    </dgm:pt>
    <dgm:pt modelId="{CB35AF3F-5F9B-4A19-A939-823EF14ADA48}" type="parTrans" cxnId="{4F1057B1-3B42-4FC5-9527-668487C96BDE}">
      <dgm:prSet/>
      <dgm:spPr/>
      <dgm:t>
        <a:bodyPr/>
        <a:lstStyle/>
        <a:p>
          <a:endParaRPr lang="en-US"/>
        </a:p>
      </dgm:t>
    </dgm:pt>
    <dgm:pt modelId="{7380991F-C13C-4DA1-B066-2A120A59CA7B}" type="sibTrans" cxnId="{4F1057B1-3B42-4FC5-9527-668487C96BDE}">
      <dgm:prSet/>
      <dgm:spPr/>
      <dgm:t>
        <a:bodyPr/>
        <a:lstStyle/>
        <a:p>
          <a:endParaRPr lang="en-US"/>
        </a:p>
      </dgm:t>
    </dgm:pt>
    <dgm:pt modelId="{6CE83245-6DF6-4CAF-9C3E-D24AB4A42906}">
      <dgm:prSet/>
      <dgm:spPr>
        <a:solidFill>
          <a:schemeClr val="tx1"/>
        </a:solidFill>
        <a:ln>
          <a:solidFill>
            <a:schemeClr val="tx1"/>
          </a:solidFill>
        </a:ln>
      </dgm:spPr>
      <dgm:t>
        <a:bodyPr/>
        <a:lstStyle/>
        <a:p>
          <a:r>
            <a:rPr lang="en-US" b="1" dirty="0">
              <a:latin typeface="Arial" panose="020B0604020202020204" pitchFamily="34" charset="0"/>
              <a:ea typeface="Calibri" panose="020F0502020204030204" pitchFamily="34" charset="0"/>
              <a:cs typeface="Arial" panose="020B0604020202020204" pitchFamily="34" charset="0"/>
            </a:rPr>
            <a:t>Rationale for Tailoring</a:t>
          </a:r>
        </a:p>
      </dgm:t>
    </dgm:pt>
    <dgm:pt modelId="{1633ECF5-60EB-490B-8445-1F678DB9DD0E}" type="parTrans" cxnId="{20C2774A-7264-4946-A274-2EC19362B446}">
      <dgm:prSet/>
      <dgm:spPr/>
      <dgm:t>
        <a:bodyPr/>
        <a:lstStyle/>
        <a:p>
          <a:endParaRPr lang="en-US"/>
        </a:p>
      </dgm:t>
    </dgm:pt>
    <dgm:pt modelId="{0FD24222-879A-4863-BE66-833F24F9DB93}" type="sibTrans" cxnId="{20C2774A-7264-4946-A274-2EC19362B446}">
      <dgm:prSet/>
      <dgm:spPr/>
      <dgm:t>
        <a:bodyPr/>
        <a:lstStyle/>
        <a:p>
          <a:endParaRPr lang="en-US"/>
        </a:p>
      </dgm:t>
    </dgm:pt>
    <dgm:pt modelId="{DBA53BFC-1988-4AA7-A456-AFA5F0458DFD}">
      <dgm:prSet custT="1"/>
      <dgm:spPr>
        <a:ln>
          <a:solidFill>
            <a:schemeClr val="tx2"/>
          </a:solidFill>
        </a:ln>
      </dgm:spPr>
      <dgm:t>
        <a:bodyPr/>
        <a:lstStyle/>
        <a:p>
          <a:pPr>
            <a:buNone/>
          </a:pPr>
          <a:r>
            <a:rPr lang="en-US" sz="2800" dirty="0">
              <a:latin typeface="Arial" panose="020B0604020202020204" pitchFamily="34" charset="0"/>
              <a:cs typeface="Arial" panose="020B0604020202020204" pitchFamily="34" charset="0"/>
            </a:rPr>
            <a:t>NASA will be notified of repair/rework operations, but in order to maintain production schedules, such operations will be authorized by the cognizant M&amp;P organization within [Company]. Repair and rework operations are controlled and implemented through [INTDOC-1234], which is available for NASA review upon request. </a:t>
          </a:r>
        </a:p>
      </dgm:t>
    </dgm:pt>
    <dgm:pt modelId="{CAB7A630-E9BB-455A-9F68-7A190A19B2B6}" type="parTrans" cxnId="{1249C0CE-6D69-4FBC-BCCE-235B83966E96}">
      <dgm:prSet/>
      <dgm:spPr/>
      <dgm:t>
        <a:bodyPr/>
        <a:lstStyle/>
        <a:p>
          <a:endParaRPr lang="en-US"/>
        </a:p>
      </dgm:t>
    </dgm:pt>
    <dgm:pt modelId="{F37027D2-A462-4693-9090-67E98BCEBDF9}" type="sibTrans" cxnId="{1249C0CE-6D69-4FBC-BCCE-235B83966E96}">
      <dgm:prSet/>
      <dgm:spPr/>
      <dgm:t>
        <a:bodyPr/>
        <a:lstStyle/>
        <a:p>
          <a:endParaRPr lang="en-US"/>
        </a:p>
      </dgm:t>
    </dgm:pt>
    <dgm:pt modelId="{50E913AA-4E05-4007-AE41-908C157BF73D}">
      <dgm:prSet custT="1"/>
      <dgm:spPr>
        <a:ln>
          <a:solidFill>
            <a:schemeClr val="tx2"/>
          </a:solidFill>
        </a:ln>
      </dgm:spPr>
      <dgm:t>
        <a:bodyPr/>
        <a:lstStyle/>
        <a:p>
          <a:pPr>
            <a:buNone/>
          </a:pPr>
          <a:r>
            <a:rPr lang="en-US" sz="2800" dirty="0">
              <a:highlight>
                <a:srgbClr val="00FFFF"/>
              </a:highlight>
              <a:latin typeface="Arial" panose="020B0604020202020204" pitchFamily="34" charset="0"/>
              <a:cs typeface="Arial" panose="020B0604020202020204" pitchFamily="34" charset="0"/>
            </a:rPr>
            <a:t>Repair and rework due to a defect or nonconformance </a:t>
          </a:r>
          <a:r>
            <a:rPr lang="en-US" sz="2800" b="1" dirty="0">
              <a:highlight>
                <a:srgbClr val="00FFFF"/>
              </a:highlight>
              <a:latin typeface="Arial" panose="020B0604020202020204" pitchFamily="34" charset="0"/>
              <a:cs typeface="Arial" panose="020B0604020202020204" pitchFamily="34" charset="0"/>
            </a:rPr>
            <a:t>shall</a:t>
          </a:r>
          <a:r>
            <a:rPr lang="en-US" sz="2800" dirty="0">
              <a:highlight>
                <a:srgbClr val="00FFFF"/>
              </a:highlight>
              <a:latin typeface="Arial" panose="020B0604020202020204" pitchFamily="34" charset="0"/>
              <a:cs typeface="Arial" panose="020B0604020202020204" pitchFamily="34" charset="0"/>
            </a:rPr>
            <a:t> be controlled, documented, and implemented per [INTDOC-1234], including:</a:t>
          </a:r>
          <a:endParaRPr lang="en-US" sz="2800" dirty="0">
            <a:highlight>
              <a:srgbClr val="00FFFF"/>
            </a:highlight>
            <a:latin typeface="Arial" panose="020B0604020202020204" pitchFamily="34" charset="0"/>
            <a:ea typeface="Calibri" panose="020F0502020204030204" pitchFamily="34" charset="0"/>
            <a:cs typeface="Arial" panose="020B0604020202020204" pitchFamily="34" charset="0"/>
          </a:endParaRPr>
        </a:p>
      </dgm:t>
    </dgm:pt>
    <dgm:pt modelId="{720A1A1B-5C7A-4EB2-BDAB-834085A428B8}" type="parTrans" cxnId="{2DEEAE4D-9393-4101-942B-E68767888DC6}">
      <dgm:prSet/>
      <dgm:spPr/>
      <dgm:t>
        <a:bodyPr/>
        <a:lstStyle/>
        <a:p>
          <a:endParaRPr lang="en-US"/>
        </a:p>
      </dgm:t>
    </dgm:pt>
    <dgm:pt modelId="{A787689F-6D4D-4C71-8F05-C19D0A94D6AD}" type="sibTrans" cxnId="{2DEEAE4D-9393-4101-942B-E68767888DC6}">
      <dgm:prSet/>
      <dgm:spPr/>
      <dgm:t>
        <a:bodyPr/>
        <a:lstStyle/>
        <a:p>
          <a:endParaRPr lang="en-US"/>
        </a:p>
      </dgm:t>
    </dgm:pt>
    <dgm:pt modelId="{D665A158-AC1B-469F-9284-5D179EB54146}">
      <dgm:prSet phldrT="[Text]" custT="1"/>
      <dgm:spPr>
        <a:ln>
          <a:solidFill>
            <a:schemeClr val="tx2"/>
          </a:solidFill>
        </a:ln>
      </dgm:spPr>
      <dgm:t>
        <a:bodyPr/>
        <a:lstStyle/>
        <a:p>
          <a:pPr>
            <a:buNone/>
          </a:pPr>
          <a:r>
            <a:rPr lang="en-US" sz="2800" i="1" dirty="0">
              <a:latin typeface="Arial" panose="020B0604020202020204" pitchFamily="34" charset="0"/>
              <a:cs typeface="Arial" panose="020B0604020202020204" pitchFamily="34" charset="0"/>
            </a:rPr>
            <a:t>a. Repair operations require prior written authorization…</a:t>
          </a:r>
        </a:p>
      </dgm:t>
    </dgm:pt>
    <dgm:pt modelId="{98D7568B-37BB-44F7-B1B1-3214BF03068C}" type="parTrans" cxnId="{09CD0095-0C5C-496F-AD63-81FD27A54E47}">
      <dgm:prSet/>
      <dgm:spPr/>
      <dgm:t>
        <a:bodyPr/>
        <a:lstStyle/>
        <a:p>
          <a:endParaRPr lang="en-US"/>
        </a:p>
      </dgm:t>
    </dgm:pt>
    <dgm:pt modelId="{A6A6E167-66E9-4A9E-81A7-C2ADF8CACDE2}" type="sibTrans" cxnId="{09CD0095-0C5C-496F-AD63-81FD27A54E47}">
      <dgm:prSet/>
      <dgm:spPr/>
      <dgm:t>
        <a:bodyPr/>
        <a:lstStyle/>
        <a:p>
          <a:endParaRPr lang="en-US"/>
        </a:p>
      </dgm:t>
    </dgm:pt>
    <dgm:pt modelId="{A0837AF9-EA4D-4CDD-B7E3-AFF22A50B86C}">
      <dgm:prSet custT="1"/>
      <dgm:spPr/>
      <dgm:t>
        <a:bodyPr/>
        <a:lstStyle/>
        <a:p>
          <a:pPr>
            <a:buFont typeface="+mj-lt"/>
            <a:buAutoNum type="alphaLcPeriod"/>
          </a:pPr>
          <a:r>
            <a:rPr lang="en-US" sz="2800" dirty="0">
              <a:latin typeface="Arial" panose="020B0604020202020204" pitchFamily="34" charset="0"/>
              <a:cs typeface="Arial" panose="020B0604020202020204" pitchFamily="34" charset="0"/>
            </a:rPr>
            <a:t>Repair operations require prior written authorization from </a:t>
          </a:r>
          <a:r>
            <a:rPr lang="en-US" sz="2800" dirty="0">
              <a:highlight>
                <a:srgbClr val="00FFFF"/>
              </a:highlight>
              <a:latin typeface="Arial" panose="020B0604020202020204" pitchFamily="34" charset="0"/>
              <a:cs typeface="Arial" panose="020B0604020202020204" pitchFamily="34" charset="0"/>
            </a:rPr>
            <a:t>[Company] M&amp;P. NASA shall be notified of the repair/rework.</a:t>
          </a:r>
        </a:p>
      </dgm:t>
    </dgm:pt>
    <dgm:pt modelId="{159AE9B1-3E87-48C0-8D45-2AE266292B69}" type="parTrans" cxnId="{B1AA2275-E6A0-4C13-907E-838409099B7E}">
      <dgm:prSet/>
      <dgm:spPr/>
      <dgm:t>
        <a:bodyPr/>
        <a:lstStyle/>
        <a:p>
          <a:endParaRPr lang="en-US"/>
        </a:p>
      </dgm:t>
    </dgm:pt>
    <dgm:pt modelId="{3ADC33D1-C441-46E6-89DE-B01FDF5582A9}" type="sibTrans" cxnId="{B1AA2275-E6A0-4C13-907E-838409099B7E}">
      <dgm:prSet/>
      <dgm:spPr/>
      <dgm:t>
        <a:bodyPr/>
        <a:lstStyle/>
        <a:p>
          <a:endParaRPr lang="en-US"/>
        </a:p>
      </dgm:t>
    </dgm:pt>
    <dgm:pt modelId="{6AEBECD9-A303-4301-8F0D-AA0EEBA39CB3}">
      <dgm:prSet custT="1"/>
      <dgm:spPr/>
      <dgm:t>
        <a:bodyPr/>
        <a:lstStyle/>
        <a:p>
          <a:pPr>
            <a:buFont typeface="+mj-lt"/>
            <a:buAutoNum type="alphaLcPeriod"/>
          </a:pPr>
          <a:r>
            <a:rPr lang="en-US" sz="2800" dirty="0">
              <a:latin typeface="Arial" panose="020B0604020202020204" pitchFamily="34" charset="0"/>
              <a:cs typeface="Arial" panose="020B0604020202020204" pitchFamily="34" charset="0"/>
            </a:rPr>
            <a:t>All repair operations require full documentation as a nonconformance record…</a:t>
          </a:r>
        </a:p>
      </dgm:t>
    </dgm:pt>
    <dgm:pt modelId="{13502FA1-6E19-414B-8104-964B2FC0B095}" type="parTrans" cxnId="{7F492CC9-F5A8-47A0-8006-11BD707F5FAB}">
      <dgm:prSet/>
      <dgm:spPr/>
      <dgm:t>
        <a:bodyPr/>
        <a:lstStyle/>
        <a:p>
          <a:endParaRPr lang="en-US"/>
        </a:p>
      </dgm:t>
    </dgm:pt>
    <dgm:pt modelId="{6DC07D26-9066-4BA3-84E2-A2D94571F937}" type="sibTrans" cxnId="{7F492CC9-F5A8-47A0-8006-11BD707F5FAB}">
      <dgm:prSet/>
      <dgm:spPr/>
      <dgm:t>
        <a:bodyPr/>
        <a:lstStyle/>
        <a:p>
          <a:endParaRPr lang="en-US"/>
        </a:p>
      </dgm:t>
    </dgm:pt>
    <dgm:pt modelId="{D14E8ABE-B5B8-470A-BD7F-DDC1127239F1}">
      <dgm:prSet custT="1"/>
      <dgm:spPr/>
      <dgm:t>
        <a:bodyPr/>
        <a:lstStyle/>
        <a:p>
          <a:pPr>
            <a:buFont typeface="+mj-lt"/>
            <a:buAutoNum type="alphaLcPeriod"/>
          </a:pPr>
          <a:r>
            <a:rPr lang="en-US" sz="2800" dirty="0">
              <a:latin typeface="Arial" panose="020B0604020202020204" pitchFamily="34" charset="0"/>
              <a:cs typeface="Arial" panose="020B0604020202020204" pitchFamily="34" charset="0"/>
            </a:rPr>
            <a:t>Unplanned part operations not part of the QPP that constitute a repair or rework include…</a:t>
          </a:r>
        </a:p>
      </dgm:t>
    </dgm:pt>
    <dgm:pt modelId="{BF1C9179-C740-4233-8145-5B76647E446A}" type="parTrans" cxnId="{EAD027C2-EAB6-4E4C-8CE9-2B0095687935}">
      <dgm:prSet/>
      <dgm:spPr/>
      <dgm:t>
        <a:bodyPr/>
        <a:lstStyle/>
        <a:p>
          <a:endParaRPr lang="en-US"/>
        </a:p>
      </dgm:t>
    </dgm:pt>
    <dgm:pt modelId="{D658BF54-A261-427A-8FCC-005E5E3CE3DC}" type="sibTrans" cxnId="{EAD027C2-EAB6-4E4C-8CE9-2B0095687935}">
      <dgm:prSet/>
      <dgm:spPr/>
      <dgm:t>
        <a:bodyPr/>
        <a:lstStyle/>
        <a:p>
          <a:endParaRPr lang="en-US"/>
        </a:p>
      </dgm:t>
    </dgm:pt>
    <dgm:pt modelId="{000C5358-69B5-41EC-B03D-71F8C8124B9B}">
      <dgm:prSet phldrT="[Text]" custT="1"/>
      <dgm:spPr>
        <a:ln>
          <a:solidFill>
            <a:schemeClr val="tx2"/>
          </a:solidFill>
        </a:ln>
      </dgm:spPr>
      <dgm:t>
        <a:bodyPr/>
        <a:lstStyle/>
        <a:p>
          <a:pPr>
            <a:buNone/>
          </a:pPr>
          <a:r>
            <a:rPr lang="en-US" sz="2800" i="1" dirty="0">
              <a:latin typeface="Arial" panose="020B0604020202020204" pitchFamily="34" charset="0"/>
              <a:cs typeface="Arial" panose="020B0604020202020204" pitchFamily="34" charset="0"/>
            </a:rPr>
            <a:t>b. All repair operations require full documentation as a nonconformance record…</a:t>
          </a:r>
        </a:p>
      </dgm:t>
    </dgm:pt>
    <dgm:pt modelId="{98DE38F9-610B-4243-8C3C-3DE5A088B18B}" type="parTrans" cxnId="{3B8C36E5-0E17-4428-BEC1-87F4A4618286}">
      <dgm:prSet/>
      <dgm:spPr/>
      <dgm:t>
        <a:bodyPr/>
        <a:lstStyle/>
        <a:p>
          <a:endParaRPr lang="en-US"/>
        </a:p>
      </dgm:t>
    </dgm:pt>
    <dgm:pt modelId="{AE64EDF5-3114-4CED-A05A-A0F5BF181805}" type="sibTrans" cxnId="{3B8C36E5-0E17-4428-BEC1-87F4A4618286}">
      <dgm:prSet/>
      <dgm:spPr/>
      <dgm:t>
        <a:bodyPr/>
        <a:lstStyle/>
        <a:p>
          <a:endParaRPr lang="en-US"/>
        </a:p>
      </dgm:t>
    </dgm:pt>
    <dgm:pt modelId="{D2B8040B-434F-4C1D-95DE-8A629D64FAC0}">
      <dgm:prSet phldrT="[Text]" custT="1"/>
      <dgm:spPr>
        <a:ln>
          <a:solidFill>
            <a:schemeClr val="tx2"/>
          </a:solidFill>
        </a:ln>
      </dgm:spPr>
      <dgm:t>
        <a:bodyPr/>
        <a:lstStyle/>
        <a:p>
          <a:pPr>
            <a:buNone/>
          </a:pPr>
          <a:r>
            <a:rPr lang="en-US" sz="2800" i="1" dirty="0">
              <a:latin typeface="Arial" panose="020B0604020202020204" pitchFamily="34" charset="0"/>
              <a:cs typeface="Arial" panose="020B0604020202020204" pitchFamily="34" charset="0"/>
            </a:rPr>
            <a:t>c. Unplanned part operations not part of the QPP that constitute a repair or rework include…</a:t>
          </a:r>
        </a:p>
      </dgm:t>
    </dgm:pt>
    <dgm:pt modelId="{ED2F02D5-1D71-4F97-9DA0-025B4B6BE700}" type="parTrans" cxnId="{44AF63E3-67FF-47B6-A1CD-F5AA8FD6D8E9}">
      <dgm:prSet/>
      <dgm:spPr/>
      <dgm:t>
        <a:bodyPr/>
        <a:lstStyle/>
        <a:p>
          <a:endParaRPr lang="en-US"/>
        </a:p>
      </dgm:t>
    </dgm:pt>
    <dgm:pt modelId="{F0594C1B-96E0-4107-B7AD-95B568DF8FDD}" type="sibTrans" cxnId="{44AF63E3-67FF-47B6-A1CD-F5AA8FD6D8E9}">
      <dgm:prSet/>
      <dgm:spPr/>
      <dgm:t>
        <a:bodyPr/>
        <a:lstStyle/>
        <a:p>
          <a:endParaRPr lang="en-US"/>
        </a:p>
      </dgm:t>
    </dgm:pt>
    <dgm:pt modelId="{C6FA76BF-1911-46A5-866E-DD32BCE4D7B0}">
      <dgm:prSet phldrT="[Text]" custT="1"/>
      <dgm:spPr>
        <a:ln>
          <a:solidFill>
            <a:schemeClr val="tx2"/>
          </a:solidFill>
        </a:ln>
      </dgm:spPr>
      <dgm:t>
        <a:bodyPr/>
        <a:lstStyle/>
        <a:p>
          <a:pPr>
            <a:buNone/>
          </a:pPr>
          <a:r>
            <a:rPr lang="en-US" sz="2800" i="1" dirty="0">
              <a:latin typeface="Arial" panose="020B0604020202020204" pitchFamily="34" charset="0"/>
              <a:cs typeface="Arial" panose="020B0604020202020204" pitchFamily="34" charset="0"/>
            </a:rPr>
            <a:t>d. All repair operations require validation on material manufactured using the same QMP. </a:t>
          </a:r>
        </a:p>
      </dgm:t>
    </dgm:pt>
    <dgm:pt modelId="{D93EF3E6-D98B-4997-AA28-8F921071A9E2}" type="parTrans" cxnId="{E99A972A-20B2-4DED-B54C-1F8F4ED7196C}">
      <dgm:prSet/>
      <dgm:spPr/>
      <dgm:t>
        <a:bodyPr/>
        <a:lstStyle/>
        <a:p>
          <a:endParaRPr lang="en-US"/>
        </a:p>
      </dgm:t>
    </dgm:pt>
    <dgm:pt modelId="{594EDD99-175C-4756-9B91-D8ED7E8F86D7}" type="sibTrans" cxnId="{E99A972A-20B2-4DED-B54C-1F8F4ED7196C}">
      <dgm:prSet/>
      <dgm:spPr/>
      <dgm:t>
        <a:bodyPr/>
        <a:lstStyle/>
        <a:p>
          <a:endParaRPr lang="en-US"/>
        </a:p>
      </dgm:t>
    </dgm:pt>
    <dgm:pt modelId="{34D3FB04-FF5D-45E9-B9DF-C7B6FFB91AEB}">
      <dgm:prSet custT="1"/>
      <dgm:spPr/>
      <dgm:t>
        <a:bodyPr/>
        <a:lstStyle/>
        <a:p>
          <a:pPr>
            <a:buFont typeface="+mj-lt"/>
            <a:buAutoNum type="alphaLcPeriod"/>
          </a:pPr>
          <a:r>
            <a:rPr lang="en-US" sz="2800" dirty="0">
              <a:latin typeface="Arial" panose="020B0604020202020204" pitchFamily="34" charset="0"/>
              <a:cs typeface="Arial" panose="020B0604020202020204" pitchFamily="34" charset="0"/>
            </a:rPr>
            <a:t>All repair operations require validation on material manufactured using the same QMP. </a:t>
          </a:r>
        </a:p>
      </dgm:t>
    </dgm:pt>
    <dgm:pt modelId="{0BBD8A75-A3CF-428E-9222-3107E6446CC2}" type="parTrans" cxnId="{BCE315BA-769B-4391-9DD2-63C3D4DB21C6}">
      <dgm:prSet/>
      <dgm:spPr/>
      <dgm:t>
        <a:bodyPr/>
        <a:lstStyle/>
        <a:p>
          <a:endParaRPr lang="en-US"/>
        </a:p>
      </dgm:t>
    </dgm:pt>
    <dgm:pt modelId="{87906501-452A-4C15-A61D-5DE7EC720E6B}" type="sibTrans" cxnId="{BCE315BA-769B-4391-9DD2-63C3D4DB21C6}">
      <dgm:prSet/>
      <dgm:spPr/>
      <dgm:t>
        <a:bodyPr/>
        <a:lstStyle/>
        <a:p>
          <a:endParaRPr lang="en-US"/>
        </a:p>
      </dgm:t>
    </dgm:pt>
    <dgm:pt modelId="{D4C93E58-9F74-4B1B-8293-A0F751C7E0D7}" type="pres">
      <dgm:prSet presAssocID="{C9A6AB61-7ED2-42CC-98BB-5AA88C02E0AF}" presName="linearFlow" presStyleCnt="0">
        <dgm:presLayoutVars>
          <dgm:dir/>
          <dgm:animLvl val="lvl"/>
          <dgm:resizeHandles val="exact"/>
        </dgm:presLayoutVars>
      </dgm:prSet>
      <dgm:spPr/>
    </dgm:pt>
    <dgm:pt modelId="{7A360EF8-7AD0-4D1A-95A4-3AC57CE78984}" type="pres">
      <dgm:prSet presAssocID="{4E8C791E-2D14-4305-B7CE-AB25345D5676}" presName="composite" presStyleCnt="0"/>
      <dgm:spPr/>
    </dgm:pt>
    <dgm:pt modelId="{5DC32491-ED75-4C11-B659-EE087FB6FDF1}" type="pres">
      <dgm:prSet presAssocID="{4E8C791E-2D14-4305-B7CE-AB25345D5676}" presName="parentText" presStyleLbl="alignNode1" presStyleIdx="0" presStyleCnt="3" custScaleY="114700">
        <dgm:presLayoutVars>
          <dgm:chMax val="1"/>
          <dgm:bulletEnabled val="1"/>
        </dgm:presLayoutVars>
      </dgm:prSet>
      <dgm:spPr/>
    </dgm:pt>
    <dgm:pt modelId="{BD4115DB-538B-435D-ABBC-B87340440FB3}" type="pres">
      <dgm:prSet presAssocID="{4E8C791E-2D14-4305-B7CE-AB25345D5676}" presName="descendantText" presStyleLbl="alignAcc1" presStyleIdx="0" presStyleCnt="3" custScaleX="96400" custScaleY="184500" custLinFactNeighborX="-1917" custLinFactNeighborY="14590">
        <dgm:presLayoutVars>
          <dgm:bulletEnabled val="1"/>
        </dgm:presLayoutVars>
      </dgm:prSet>
      <dgm:spPr/>
    </dgm:pt>
    <dgm:pt modelId="{3002ACF6-AC87-4B0E-962D-3EC7BEBC878B}" type="pres">
      <dgm:prSet presAssocID="{E716CC9F-B2FC-4384-8036-C0793AF9EBEC}" presName="sp" presStyleCnt="0"/>
      <dgm:spPr/>
    </dgm:pt>
    <dgm:pt modelId="{C0D99452-4C4D-4B6A-9BEE-8D0D5BAB1AC8}" type="pres">
      <dgm:prSet presAssocID="{6CE83245-6DF6-4CAF-9C3E-D24AB4A42906}" presName="composite" presStyleCnt="0"/>
      <dgm:spPr/>
    </dgm:pt>
    <dgm:pt modelId="{247F59E6-C796-4287-A39E-B49684E740D9}" type="pres">
      <dgm:prSet presAssocID="{6CE83245-6DF6-4CAF-9C3E-D24AB4A42906}" presName="parentText" presStyleLbl="alignNode1" presStyleIdx="1" presStyleCnt="3" custLinFactNeighborX="-467" custLinFactNeighborY="10395">
        <dgm:presLayoutVars>
          <dgm:chMax val="1"/>
          <dgm:bulletEnabled val="1"/>
        </dgm:presLayoutVars>
      </dgm:prSet>
      <dgm:spPr/>
    </dgm:pt>
    <dgm:pt modelId="{465FB956-518C-4ADD-8C17-09DBB971A509}" type="pres">
      <dgm:prSet presAssocID="{6CE83245-6DF6-4CAF-9C3E-D24AB4A42906}" presName="descendantText" presStyleLbl="alignAcc1" presStyleIdx="1" presStyleCnt="3" custScaleX="95583" custScaleY="103257" custLinFactNeighborX="-2228" custLinFactNeighborY="16276">
        <dgm:presLayoutVars>
          <dgm:bulletEnabled val="1"/>
        </dgm:presLayoutVars>
      </dgm:prSet>
      <dgm:spPr/>
    </dgm:pt>
    <dgm:pt modelId="{D8A741F1-7CB5-49F1-89A9-47A9421C3454}" type="pres">
      <dgm:prSet presAssocID="{0FD24222-879A-4863-BE66-833F24F9DB93}" presName="sp" presStyleCnt="0"/>
      <dgm:spPr/>
    </dgm:pt>
    <dgm:pt modelId="{72130F18-A68E-472C-8A83-D1DE18AA21CA}" type="pres">
      <dgm:prSet presAssocID="{AA6CAA82-2D57-4B00-90D4-ED85612448AE}" presName="composite" presStyleCnt="0"/>
      <dgm:spPr/>
    </dgm:pt>
    <dgm:pt modelId="{3E96579F-1E3E-4A29-BD95-1D039749E349}" type="pres">
      <dgm:prSet presAssocID="{AA6CAA82-2D57-4B00-90D4-ED85612448AE}" presName="parentText" presStyleLbl="alignNode1" presStyleIdx="2" presStyleCnt="3" custScaleY="140551" custLinFactNeighborX="-2001" custLinFactNeighborY="0">
        <dgm:presLayoutVars>
          <dgm:chMax val="1"/>
          <dgm:bulletEnabled val="1"/>
        </dgm:presLayoutVars>
      </dgm:prSet>
      <dgm:spPr/>
    </dgm:pt>
    <dgm:pt modelId="{D213A9FE-BB1A-427C-AFD2-11BA80C7C3F7}" type="pres">
      <dgm:prSet presAssocID="{AA6CAA82-2D57-4B00-90D4-ED85612448AE}" presName="descendantText" presStyleLbl="alignAcc1" presStyleIdx="2" presStyleCnt="3" custScaleX="95603" custScaleY="164361" custLinFactNeighborX="-2302" custLinFactNeighborY="3870">
        <dgm:presLayoutVars>
          <dgm:bulletEnabled val="1"/>
        </dgm:presLayoutVars>
      </dgm:prSet>
      <dgm:spPr/>
    </dgm:pt>
  </dgm:ptLst>
  <dgm:cxnLst>
    <dgm:cxn modelId="{D99ABA16-548F-423D-BF44-4A604B011C1A}" srcId="{C9A6AB61-7ED2-42CC-98BB-5AA88C02E0AF}" destId="{4E8C791E-2D14-4305-B7CE-AB25345D5676}" srcOrd="0" destOrd="0" parTransId="{064F880E-E7CE-4ADF-B998-D0C81BCC7078}" sibTransId="{E716CC9F-B2FC-4384-8036-C0793AF9EBEC}"/>
    <dgm:cxn modelId="{E99A972A-20B2-4DED-B54C-1F8F4ED7196C}" srcId="{4E8C791E-2D14-4305-B7CE-AB25345D5676}" destId="{C6FA76BF-1911-46A5-866E-DD32BCE4D7B0}" srcOrd="4" destOrd="0" parTransId="{D93EF3E6-D98B-4997-AA28-8F921071A9E2}" sibTransId="{594EDD99-175C-4756-9B91-D8ED7E8F86D7}"/>
    <dgm:cxn modelId="{180E9D3D-7C49-40F3-B2F0-3B1835F56B4D}" type="presOf" srcId="{50E913AA-4E05-4007-AE41-908C157BF73D}" destId="{D213A9FE-BB1A-427C-AFD2-11BA80C7C3F7}" srcOrd="0" destOrd="0" presId="urn:microsoft.com/office/officeart/2005/8/layout/chevron2"/>
    <dgm:cxn modelId="{E621CE5D-BD41-42D6-9577-0FE2E57E93C1}" srcId="{4E8C791E-2D14-4305-B7CE-AB25345D5676}" destId="{864BC915-4435-47A1-AF81-977FD942E6A3}" srcOrd="0" destOrd="0" parTransId="{94781B7F-76EB-499E-9267-2E06EC137641}" sibTransId="{6B045B72-9DF6-45EE-8B6E-E6EFD8E4044F}"/>
    <dgm:cxn modelId="{B3948D45-51ED-426A-88D2-AEDE6B5C9488}" type="presOf" srcId="{D665A158-AC1B-469F-9284-5D179EB54146}" destId="{BD4115DB-538B-435D-ABBC-B87340440FB3}" srcOrd="0" destOrd="1" presId="urn:microsoft.com/office/officeart/2005/8/layout/chevron2"/>
    <dgm:cxn modelId="{20C2774A-7264-4946-A274-2EC19362B446}" srcId="{C9A6AB61-7ED2-42CC-98BB-5AA88C02E0AF}" destId="{6CE83245-6DF6-4CAF-9C3E-D24AB4A42906}" srcOrd="1" destOrd="0" parTransId="{1633ECF5-60EB-490B-8445-1F678DB9DD0E}" sibTransId="{0FD24222-879A-4863-BE66-833F24F9DB93}"/>
    <dgm:cxn modelId="{2DEEAE4D-9393-4101-942B-E68767888DC6}" srcId="{AA6CAA82-2D57-4B00-90D4-ED85612448AE}" destId="{50E913AA-4E05-4007-AE41-908C157BF73D}" srcOrd="0" destOrd="0" parTransId="{720A1A1B-5C7A-4EB2-BDAB-834085A428B8}" sibTransId="{A787689F-6D4D-4C71-8F05-C19D0A94D6AD}"/>
    <dgm:cxn modelId="{B1AA2275-E6A0-4C13-907E-838409099B7E}" srcId="{50E913AA-4E05-4007-AE41-908C157BF73D}" destId="{A0837AF9-EA4D-4CDD-B7E3-AFF22A50B86C}" srcOrd="0" destOrd="0" parTransId="{159AE9B1-3E87-48C0-8D45-2AE266292B69}" sibTransId="{3ADC33D1-C441-46E6-89DE-B01FDF5582A9}"/>
    <dgm:cxn modelId="{5F631C7F-5B3B-44FD-A781-1B0676015DCD}" type="presOf" srcId="{000C5358-69B5-41EC-B03D-71F8C8124B9B}" destId="{BD4115DB-538B-435D-ABBC-B87340440FB3}" srcOrd="0" destOrd="2" presId="urn:microsoft.com/office/officeart/2005/8/layout/chevron2"/>
    <dgm:cxn modelId="{AF083682-ADC2-4D42-92F0-AB995447389B}" type="presOf" srcId="{AA6CAA82-2D57-4B00-90D4-ED85612448AE}" destId="{3E96579F-1E3E-4A29-BD95-1D039749E349}" srcOrd="0" destOrd="0" presId="urn:microsoft.com/office/officeart/2005/8/layout/chevron2"/>
    <dgm:cxn modelId="{90FEDF8D-5A3A-45B2-BCF4-EA2A878495E7}" type="presOf" srcId="{4E8C791E-2D14-4305-B7CE-AB25345D5676}" destId="{5DC32491-ED75-4C11-B659-EE087FB6FDF1}" srcOrd="0" destOrd="0" presId="urn:microsoft.com/office/officeart/2005/8/layout/chevron2"/>
    <dgm:cxn modelId="{54679091-3B66-49C5-8B92-D1B6DD655F3E}" type="presOf" srcId="{DBA53BFC-1988-4AA7-A456-AFA5F0458DFD}" destId="{465FB956-518C-4ADD-8C17-09DBB971A509}" srcOrd="0" destOrd="0" presId="urn:microsoft.com/office/officeart/2005/8/layout/chevron2"/>
    <dgm:cxn modelId="{09CD0095-0C5C-496F-AD63-81FD27A54E47}" srcId="{4E8C791E-2D14-4305-B7CE-AB25345D5676}" destId="{D665A158-AC1B-469F-9284-5D179EB54146}" srcOrd="1" destOrd="0" parTransId="{98D7568B-37BB-44F7-B1B1-3214BF03068C}" sibTransId="{A6A6E167-66E9-4A9E-81A7-C2ADF8CACDE2}"/>
    <dgm:cxn modelId="{A94A00A5-1F43-4E82-97A6-076374CDA8F2}" type="presOf" srcId="{34D3FB04-FF5D-45E9-B9DF-C7B6FFB91AEB}" destId="{D213A9FE-BB1A-427C-AFD2-11BA80C7C3F7}" srcOrd="0" destOrd="4" presId="urn:microsoft.com/office/officeart/2005/8/layout/chevron2"/>
    <dgm:cxn modelId="{F1C889A7-FAD8-41AB-8777-52B8BFEBA172}" type="presOf" srcId="{C9A6AB61-7ED2-42CC-98BB-5AA88C02E0AF}" destId="{D4C93E58-9F74-4B1B-8293-A0F751C7E0D7}" srcOrd="0" destOrd="0" presId="urn:microsoft.com/office/officeart/2005/8/layout/chevron2"/>
    <dgm:cxn modelId="{D958DDAC-8796-4E39-8B2F-14C68B5F78F7}" type="presOf" srcId="{D14E8ABE-B5B8-470A-BD7F-DDC1127239F1}" destId="{D213A9FE-BB1A-427C-AFD2-11BA80C7C3F7}" srcOrd="0" destOrd="3" presId="urn:microsoft.com/office/officeart/2005/8/layout/chevron2"/>
    <dgm:cxn modelId="{4F1057B1-3B42-4FC5-9527-668487C96BDE}" srcId="{C9A6AB61-7ED2-42CC-98BB-5AA88C02E0AF}" destId="{AA6CAA82-2D57-4B00-90D4-ED85612448AE}" srcOrd="2" destOrd="0" parTransId="{CB35AF3F-5F9B-4A19-A939-823EF14ADA48}" sibTransId="{7380991F-C13C-4DA1-B066-2A120A59CA7B}"/>
    <dgm:cxn modelId="{BCE315BA-769B-4391-9DD2-63C3D4DB21C6}" srcId="{50E913AA-4E05-4007-AE41-908C157BF73D}" destId="{34D3FB04-FF5D-45E9-B9DF-C7B6FFB91AEB}" srcOrd="3" destOrd="0" parTransId="{0BBD8A75-A3CF-428E-9222-3107E6446CC2}" sibTransId="{87906501-452A-4C15-A61D-5DE7EC720E6B}"/>
    <dgm:cxn modelId="{B9E15BBD-BD39-4D2E-9A21-76D81E6CA98D}" type="presOf" srcId="{D2B8040B-434F-4C1D-95DE-8A629D64FAC0}" destId="{BD4115DB-538B-435D-ABBC-B87340440FB3}" srcOrd="0" destOrd="3" presId="urn:microsoft.com/office/officeart/2005/8/layout/chevron2"/>
    <dgm:cxn modelId="{0B74D4BE-B83D-4306-8802-9057D3F910B0}" type="presOf" srcId="{6CE83245-6DF6-4CAF-9C3E-D24AB4A42906}" destId="{247F59E6-C796-4287-A39E-B49684E740D9}" srcOrd="0" destOrd="0" presId="urn:microsoft.com/office/officeart/2005/8/layout/chevron2"/>
    <dgm:cxn modelId="{EAD027C2-EAB6-4E4C-8CE9-2B0095687935}" srcId="{50E913AA-4E05-4007-AE41-908C157BF73D}" destId="{D14E8ABE-B5B8-470A-BD7F-DDC1127239F1}" srcOrd="2" destOrd="0" parTransId="{BF1C9179-C740-4233-8145-5B76647E446A}" sibTransId="{D658BF54-A261-427A-8FCC-005E5E3CE3DC}"/>
    <dgm:cxn modelId="{7F492CC9-F5A8-47A0-8006-11BD707F5FAB}" srcId="{50E913AA-4E05-4007-AE41-908C157BF73D}" destId="{6AEBECD9-A303-4301-8F0D-AA0EEBA39CB3}" srcOrd="1" destOrd="0" parTransId="{13502FA1-6E19-414B-8104-964B2FC0B095}" sibTransId="{6DC07D26-9066-4BA3-84E2-A2D94571F937}"/>
    <dgm:cxn modelId="{1249C0CE-6D69-4FBC-BCCE-235B83966E96}" srcId="{6CE83245-6DF6-4CAF-9C3E-D24AB4A42906}" destId="{DBA53BFC-1988-4AA7-A456-AFA5F0458DFD}" srcOrd="0" destOrd="0" parTransId="{CAB7A630-E9BB-455A-9F68-7A190A19B2B6}" sibTransId="{F37027D2-A462-4693-9090-67E98BCEBDF9}"/>
    <dgm:cxn modelId="{255538DB-76D3-45F5-B383-3F1979608D97}" type="presOf" srcId="{C6FA76BF-1911-46A5-866E-DD32BCE4D7B0}" destId="{BD4115DB-538B-435D-ABBC-B87340440FB3}" srcOrd="0" destOrd="4" presId="urn:microsoft.com/office/officeart/2005/8/layout/chevron2"/>
    <dgm:cxn modelId="{44AF63E3-67FF-47B6-A1CD-F5AA8FD6D8E9}" srcId="{4E8C791E-2D14-4305-B7CE-AB25345D5676}" destId="{D2B8040B-434F-4C1D-95DE-8A629D64FAC0}" srcOrd="3" destOrd="0" parTransId="{ED2F02D5-1D71-4F97-9DA0-025B4B6BE700}" sibTransId="{F0594C1B-96E0-4107-B7AD-95B568DF8FDD}"/>
    <dgm:cxn modelId="{3B8C36E5-0E17-4428-BEC1-87F4A4618286}" srcId="{4E8C791E-2D14-4305-B7CE-AB25345D5676}" destId="{000C5358-69B5-41EC-B03D-71F8C8124B9B}" srcOrd="2" destOrd="0" parTransId="{98DE38F9-610B-4243-8C3C-3DE5A088B18B}" sibTransId="{AE64EDF5-3114-4CED-A05A-A0F5BF181805}"/>
    <dgm:cxn modelId="{D7107BE5-84D2-4C39-AA80-5ADB5694C95F}" type="presOf" srcId="{A0837AF9-EA4D-4CDD-B7E3-AFF22A50B86C}" destId="{D213A9FE-BB1A-427C-AFD2-11BA80C7C3F7}" srcOrd="0" destOrd="1" presId="urn:microsoft.com/office/officeart/2005/8/layout/chevron2"/>
    <dgm:cxn modelId="{48B3E4EC-42FD-4945-A2DE-719F8945C7B9}" type="presOf" srcId="{864BC915-4435-47A1-AF81-977FD942E6A3}" destId="{BD4115DB-538B-435D-ABBC-B87340440FB3}" srcOrd="0" destOrd="0" presId="urn:microsoft.com/office/officeart/2005/8/layout/chevron2"/>
    <dgm:cxn modelId="{E83E58F3-829D-4ED4-9BA0-86487B0336C2}" type="presOf" srcId="{6AEBECD9-A303-4301-8F0D-AA0EEBA39CB3}" destId="{D213A9FE-BB1A-427C-AFD2-11BA80C7C3F7}" srcOrd="0" destOrd="2" presId="urn:microsoft.com/office/officeart/2005/8/layout/chevron2"/>
    <dgm:cxn modelId="{C5644E28-9CC5-48EF-9C14-4ADFB86C764E}" type="presParOf" srcId="{D4C93E58-9F74-4B1B-8293-A0F751C7E0D7}" destId="{7A360EF8-7AD0-4D1A-95A4-3AC57CE78984}" srcOrd="0" destOrd="0" presId="urn:microsoft.com/office/officeart/2005/8/layout/chevron2"/>
    <dgm:cxn modelId="{B49C8BDF-94A4-45D5-B134-9DC4A714E683}" type="presParOf" srcId="{7A360EF8-7AD0-4D1A-95A4-3AC57CE78984}" destId="{5DC32491-ED75-4C11-B659-EE087FB6FDF1}" srcOrd="0" destOrd="0" presId="urn:microsoft.com/office/officeart/2005/8/layout/chevron2"/>
    <dgm:cxn modelId="{4F9F18C2-C407-43CA-98D1-5FEF698B7A37}" type="presParOf" srcId="{7A360EF8-7AD0-4D1A-95A4-3AC57CE78984}" destId="{BD4115DB-538B-435D-ABBC-B87340440FB3}" srcOrd="1" destOrd="0" presId="urn:microsoft.com/office/officeart/2005/8/layout/chevron2"/>
    <dgm:cxn modelId="{DD6225B5-8B84-4EE7-BF0F-A13849941C84}" type="presParOf" srcId="{D4C93E58-9F74-4B1B-8293-A0F751C7E0D7}" destId="{3002ACF6-AC87-4B0E-962D-3EC7BEBC878B}" srcOrd="1" destOrd="0" presId="urn:microsoft.com/office/officeart/2005/8/layout/chevron2"/>
    <dgm:cxn modelId="{09EE6810-5902-43D3-A3AC-52B48C261771}" type="presParOf" srcId="{D4C93E58-9F74-4B1B-8293-A0F751C7E0D7}" destId="{C0D99452-4C4D-4B6A-9BEE-8D0D5BAB1AC8}" srcOrd="2" destOrd="0" presId="urn:microsoft.com/office/officeart/2005/8/layout/chevron2"/>
    <dgm:cxn modelId="{1B975AB1-6143-40AD-8148-6E7EEEB4251A}" type="presParOf" srcId="{C0D99452-4C4D-4B6A-9BEE-8D0D5BAB1AC8}" destId="{247F59E6-C796-4287-A39E-B49684E740D9}" srcOrd="0" destOrd="0" presId="urn:microsoft.com/office/officeart/2005/8/layout/chevron2"/>
    <dgm:cxn modelId="{40FDE4AA-48C1-4D10-A19A-D717F60A596F}" type="presParOf" srcId="{C0D99452-4C4D-4B6A-9BEE-8D0D5BAB1AC8}" destId="{465FB956-518C-4ADD-8C17-09DBB971A509}" srcOrd="1" destOrd="0" presId="urn:microsoft.com/office/officeart/2005/8/layout/chevron2"/>
    <dgm:cxn modelId="{602E255A-12B6-4E20-9404-30A86A603F8C}" type="presParOf" srcId="{D4C93E58-9F74-4B1B-8293-A0F751C7E0D7}" destId="{D8A741F1-7CB5-49F1-89A9-47A9421C3454}" srcOrd="3" destOrd="0" presId="urn:microsoft.com/office/officeart/2005/8/layout/chevron2"/>
    <dgm:cxn modelId="{1D1C9966-8BC8-4691-AB00-0E9B8E47F7FF}" type="presParOf" srcId="{D4C93E58-9F74-4B1B-8293-A0F751C7E0D7}" destId="{72130F18-A68E-472C-8A83-D1DE18AA21CA}" srcOrd="4" destOrd="0" presId="urn:microsoft.com/office/officeart/2005/8/layout/chevron2"/>
    <dgm:cxn modelId="{65998DCD-BE0B-4E34-A310-1BF4A16B37C1}" type="presParOf" srcId="{72130F18-A68E-472C-8A83-D1DE18AA21CA}" destId="{3E96579F-1E3E-4A29-BD95-1D039749E349}" srcOrd="0" destOrd="0" presId="urn:microsoft.com/office/officeart/2005/8/layout/chevron2"/>
    <dgm:cxn modelId="{4CAAB1D5-9CEC-4B95-AA59-1C21320C6A21}" type="presParOf" srcId="{72130F18-A68E-472C-8A83-D1DE18AA21CA}" destId="{D213A9FE-BB1A-427C-AFD2-11BA80C7C3F7}"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A6AB61-7ED2-42CC-98BB-5AA88C02E0AF}"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4E8C791E-2D14-4305-B7CE-AB25345D5676}">
      <dgm:prSet phldrT="[Text]"/>
      <dgm:spPr>
        <a:solidFill>
          <a:schemeClr val="tx1"/>
        </a:solidFill>
        <a:ln>
          <a:solidFill>
            <a:schemeClr val="tx1"/>
          </a:solidFill>
        </a:ln>
      </dgm:spPr>
      <dgm:t>
        <a:bodyPr/>
        <a:lstStyle/>
        <a:p>
          <a:r>
            <a:rPr lang="en-US" b="1" dirty="0">
              <a:latin typeface="Arial" panose="020B0604020202020204" pitchFamily="34" charset="0"/>
              <a:cs typeface="Arial" panose="020B0604020202020204" pitchFamily="34" charset="0"/>
            </a:rPr>
            <a:t>NASA-STD-6030 AMR</a:t>
          </a:r>
        </a:p>
      </dgm:t>
    </dgm:pt>
    <dgm:pt modelId="{064F880E-E7CE-4ADF-B998-D0C81BCC7078}" type="parTrans" cxnId="{D99ABA16-548F-423D-BF44-4A604B011C1A}">
      <dgm:prSet/>
      <dgm:spPr/>
      <dgm:t>
        <a:bodyPr/>
        <a:lstStyle/>
        <a:p>
          <a:endParaRPr lang="en-US"/>
        </a:p>
      </dgm:t>
    </dgm:pt>
    <dgm:pt modelId="{E716CC9F-B2FC-4384-8036-C0793AF9EBEC}" type="sibTrans" cxnId="{D99ABA16-548F-423D-BF44-4A604B011C1A}">
      <dgm:prSet/>
      <dgm:spPr/>
      <dgm:t>
        <a:bodyPr/>
        <a:lstStyle/>
        <a:p>
          <a:endParaRPr lang="en-US"/>
        </a:p>
      </dgm:t>
    </dgm:pt>
    <dgm:pt modelId="{864BC915-4435-47A1-AF81-977FD942E6A3}">
      <dgm:prSet phldrT="[Text]" custT="1"/>
      <dgm:spPr>
        <a:ln>
          <a:solidFill>
            <a:schemeClr val="tx2"/>
          </a:solidFill>
        </a:ln>
      </dgm:spPr>
      <dgm:t>
        <a:bodyPr/>
        <a:lstStyle/>
        <a:p>
          <a:pPr>
            <a:buFontTx/>
            <a:buNone/>
          </a:pPr>
          <a:r>
            <a:rPr lang="en-US" sz="2800" i="1" dirty="0">
              <a:effectLst/>
              <a:latin typeface="Arial" panose="020B0604020202020204" pitchFamily="34" charset="0"/>
              <a:ea typeface="Times New Roman" panose="02020603050405020304" pitchFamily="18" charset="0"/>
              <a:cs typeface="Arial" panose="020B0604020202020204" pitchFamily="34" charset="0"/>
            </a:rPr>
            <a:t>[AMR-38] Feedstock to be used for a Candidate QMP </a:t>
          </a:r>
          <a:r>
            <a:rPr lang="en-US" sz="2800" b="1" i="1" dirty="0">
              <a:effectLst/>
              <a:latin typeface="Arial" panose="020B0604020202020204" pitchFamily="34" charset="0"/>
              <a:ea typeface="Times New Roman" panose="02020603050405020304" pitchFamily="18" charset="0"/>
              <a:cs typeface="Arial" panose="020B0604020202020204" pitchFamily="34" charset="0"/>
            </a:rPr>
            <a:t>shall</a:t>
          </a:r>
          <a:r>
            <a:rPr lang="en-US" sz="2800" i="1" dirty="0">
              <a:effectLst/>
              <a:latin typeface="Arial" panose="020B0604020202020204" pitchFamily="34" charset="0"/>
              <a:ea typeface="Times New Roman" panose="02020603050405020304" pitchFamily="18" charset="0"/>
              <a:cs typeface="Arial" panose="020B0604020202020204" pitchFamily="34" charset="0"/>
            </a:rPr>
            <a:t> be controlled by industry standard specifications or configuration-controlled material specifications that levy requirements, including tolerances when applicable, to ensure consistent performance in the process and govern, at a minimum, the aspects of virgin feedstock production and procurement defined … </a:t>
          </a:r>
          <a:r>
            <a:rPr lang="en-US" sz="2800" i="1" dirty="0">
              <a:ln>
                <a:noFill/>
              </a:ln>
              <a:latin typeface="Arial" panose="020B0604020202020204" pitchFamily="34" charset="0"/>
              <a:cs typeface="Arial" panose="020B0604020202020204" pitchFamily="34" charset="0"/>
            </a:rPr>
            <a:t>Tables 9-12: Require powder producers and distributors to operate under a QMS conforming to SAE AS9100, SAE AS9120, Quality Management Systems</a:t>
          </a:r>
          <a:endParaRPr lang="en-US" sz="2800" dirty="0">
            <a:ln>
              <a:noFill/>
            </a:ln>
            <a:latin typeface="Arial" panose="020B0604020202020204" pitchFamily="34" charset="0"/>
            <a:cs typeface="Arial" panose="020B0604020202020204" pitchFamily="34" charset="0"/>
          </a:endParaRPr>
        </a:p>
      </dgm:t>
    </dgm:pt>
    <dgm:pt modelId="{94781B7F-76EB-499E-9267-2E06EC137641}" type="parTrans" cxnId="{E621CE5D-BD41-42D6-9577-0FE2E57E93C1}">
      <dgm:prSet/>
      <dgm:spPr/>
      <dgm:t>
        <a:bodyPr/>
        <a:lstStyle/>
        <a:p>
          <a:endParaRPr lang="en-US"/>
        </a:p>
      </dgm:t>
    </dgm:pt>
    <dgm:pt modelId="{6B045B72-9DF6-45EE-8B6E-E6EFD8E4044F}" type="sibTrans" cxnId="{E621CE5D-BD41-42D6-9577-0FE2E57E93C1}">
      <dgm:prSet/>
      <dgm:spPr/>
      <dgm:t>
        <a:bodyPr/>
        <a:lstStyle/>
        <a:p>
          <a:endParaRPr lang="en-US"/>
        </a:p>
      </dgm:t>
    </dgm:pt>
    <dgm:pt modelId="{AA6CAA82-2D57-4B00-90D4-ED85612448AE}">
      <dgm:prSet phldrT="[Text]"/>
      <dgm:spPr>
        <a:solidFill>
          <a:srgbClr val="00B800"/>
        </a:solidFill>
        <a:ln>
          <a:solidFill>
            <a:schemeClr val="tx2"/>
          </a:solidFill>
        </a:ln>
      </dgm:spPr>
      <dgm:t>
        <a:bodyPr/>
        <a:lstStyle/>
        <a:p>
          <a:r>
            <a:rPr lang="en-US" b="1" dirty="0">
              <a:ln>
                <a:noFill/>
              </a:ln>
              <a:solidFill>
                <a:schemeClr val="tx1"/>
              </a:solidFill>
              <a:latin typeface="Arial" panose="020B0604020202020204" pitchFamily="34" charset="0"/>
              <a:cs typeface="Arial" panose="020B0604020202020204" pitchFamily="34" charset="0"/>
            </a:rPr>
            <a:t>Tailored</a:t>
          </a:r>
        </a:p>
        <a:p>
          <a:r>
            <a:rPr lang="en-US" b="1" dirty="0">
              <a:ln>
                <a:noFill/>
              </a:ln>
              <a:solidFill>
                <a:schemeClr val="tx1"/>
              </a:solidFill>
              <a:latin typeface="Arial" panose="020B0604020202020204" pitchFamily="34" charset="0"/>
              <a:cs typeface="Arial" panose="020B0604020202020204" pitchFamily="34" charset="0"/>
            </a:rPr>
            <a:t>Requirement</a:t>
          </a:r>
        </a:p>
      </dgm:t>
    </dgm:pt>
    <dgm:pt modelId="{CB35AF3F-5F9B-4A19-A939-823EF14ADA48}" type="parTrans" cxnId="{4F1057B1-3B42-4FC5-9527-668487C96BDE}">
      <dgm:prSet/>
      <dgm:spPr/>
      <dgm:t>
        <a:bodyPr/>
        <a:lstStyle/>
        <a:p>
          <a:endParaRPr lang="en-US"/>
        </a:p>
      </dgm:t>
    </dgm:pt>
    <dgm:pt modelId="{7380991F-C13C-4DA1-B066-2A120A59CA7B}" type="sibTrans" cxnId="{4F1057B1-3B42-4FC5-9527-668487C96BDE}">
      <dgm:prSet/>
      <dgm:spPr/>
      <dgm:t>
        <a:bodyPr/>
        <a:lstStyle/>
        <a:p>
          <a:endParaRPr lang="en-US"/>
        </a:p>
      </dgm:t>
    </dgm:pt>
    <dgm:pt modelId="{6CE83245-6DF6-4CAF-9C3E-D24AB4A42906}">
      <dgm:prSet/>
      <dgm:spPr>
        <a:solidFill>
          <a:schemeClr val="tx1"/>
        </a:solidFill>
        <a:ln>
          <a:solidFill>
            <a:schemeClr val="tx1"/>
          </a:solidFill>
        </a:ln>
      </dgm:spPr>
      <dgm:t>
        <a:bodyPr/>
        <a:lstStyle/>
        <a:p>
          <a:r>
            <a:rPr lang="en-US" b="1" dirty="0">
              <a:latin typeface="Arial" panose="020B0604020202020204" pitchFamily="34" charset="0"/>
              <a:ea typeface="Calibri" panose="020F0502020204030204" pitchFamily="34" charset="0"/>
              <a:cs typeface="Arial" panose="020B0604020202020204" pitchFamily="34" charset="0"/>
            </a:rPr>
            <a:t>Rationale for Tailoring</a:t>
          </a:r>
        </a:p>
      </dgm:t>
    </dgm:pt>
    <dgm:pt modelId="{1633ECF5-60EB-490B-8445-1F678DB9DD0E}" type="parTrans" cxnId="{20C2774A-7264-4946-A274-2EC19362B446}">
      <dgm:prSet/>
      <dgm:spPr/>
      <dgm:t>
        <a:bodyPr/>
        <a:lstStyle/>
        <a:p>
          <a:endParaRPr lang="en-US"/>
        </a:p>
      </dgm:t>
    </dgm:pt>
    <dgm:pt modelId="{0FD24222-879A-4863-BE66-833F24F9DB93}" type="sibTrans" cxnId="{20C2774A-7264-4946-A274-2EC19362B446}">
      <dgm:prSet/>
      <dgm:spPr/>
      <dgm:t>
        <a:bodyPr/>
        <a:lstStyle/>
        <a:p>
          <a:endParaRPr lang="en-US"/>
        </a:p>
      </dgm:t>
    </dgm:pt>
    <dgm:pt modelId="{DBA53BFC-1988-4AA7-A456-AFA5F0458DFD}">
      <dgm:prSet/>
      <dgm:spPr>
        <a:ln>
          <a:solidFill>
            <a:schemeClr val="tx2"/>
          </a:solidFill>
        </a:ln>
      </dgm:spPr>
      <dgm:t>
        <a:bodyPr/>
        <a:lstStyle/>
        <a:p>
          <a:pPr>
            <a:buNone/>
          </a:pPr>
          <a:r>
            <a:rPr lang="en-US" b="0" i="0" u="none" dirty="0">
              <a:effectLst/>
              <a:latin typeface="Arial" panose="020B0604020202020204" pitchFamily="34" charset="0"/>
              <a:ea typeface="Calibri" panose="020F0502020204030204" pitchFamily="34" charset="0"/>
              <a:cs typeface="Arial" panose="020B0604020202020204" pitchFamily="34" charset="0"/>
            </a:rPr>
            <a:t>[Company] uses an ISO9001 Powder feedstock supplier and compliance to this AMR would require a change to an AS9100 approved feedstock supplier. For </a:t>
          </a:r>
          <a:r>
            <a:rPr lang="en-US" i="0" dirty="0">
              <a:effectLst/>
              <a:latin typeface="Arial" panose="020B0604020202020204" pitchFamily="34" charset="0"/>
              <a:ea typeface="Calibri" panose="020F0502020204030204" pitchFamily="34" charset="0"/>
              <a:cs typeface="Arial" panose="020B0604020202020204" pitchFamily="34" charset="0"/>
            </a:rPr>
            <a:t>an ISO9001 certified supplier, evidence and rationale will be provided that establish a rigid quality management system (QMS) and robust feedstock controls that meets the intent of NASA-STD-6030. The ISO9001 supplier has been audited and continues to be audited on a three (3) year cycle. [Company]’s feedstock supplier has provided no issues with the quality of material being produced</a:t>
          </a:r>
          <a:r>
            <a:rPr lang="en-US" dirty="0">
              <a:effectLst/>
              <a:latin typeface="Arial" panose="020B0604020202020204" pitchFamily="34" charset="0"/>
              <a:ea typeface="Calibri" panose="020F050202020403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CAB7A630-E9BB-455A-9F68-7A190A19B2B6}" type="parTrans" cxnId="{1249C0CE-6D69-4FBC-BCCE-235B83966E96}">
      <dgm:prSet/>
      <dgm:spPr/>
      <dgm:t>
        <a:bodyPr/>
        <a:lstStyle/>
        <a:p>
          <a:endParaRPr lang="en-US"/>
        </a:p>
      </dgm:t>
    </dgm:pt>
    <dgm:pt modelId="{F37027D2-A462-4693-9090-67E98BCEBDF9}" type="sibTrans" cxnId="{1249C0CE-6D69-4FBC-BCCE-235B83966E96}">
      <dgm:prSet/>
      <dgm:spPr/>
      <dgm:t>
        <a:bodyPr/>
        <a:lstStyle/>
        <a:p>
          <a:endParaRPr lang="en-US"/>
        </a:p>
      </dgm:t>
    </dgm:pt>
    <dgm:pt modelId="{50E913AA-4E05-4007-AE41-908C157BF73D}">
      <dgm:prSet/>
      <dgm:spPr>
        <a:ln>
          <a:solidFill>
            <a:schemeClr val="tx2"/>
          </a:solidFill>
        </a:ln>
      </dgm:spPr>
      <dgm:t>
        <a:bodyPr/>
        <a:lstStyle/>
        <a:p>
          <a:pPr>
            <a:buNone/>
          </a:pPr>
          <a:r>
            <a:rPr lang="en-US" dirty="0">
              <a:effectLst/>
              <a:latin typeface="Arial" panose="020B0604020202020204" pitchFamily="34" charset="0"/>
              <a:cs typeface="Arial" panose="020B0604020202020204" pitchFamily="34" charset="0"/>
            </a:rPr>
            <a:t>All feedstock shall be procured and controlled per approved [Company] feedstock specs.</a:t>
          </a:r>
          <a:endParaRPr lang="en-US" dirty="0">
            <a:latin typeface="Arial" panose="020B0604020202020204" pitchFamily="34" charset="0"/>
            <a:ea typeface="Calibri" panose="020F0502020204030204" pitchFamily="34" charset="0"/>
            <a:cs typeface="Arial" panose="020B0604020202020204" pitchFamily="34" charset="0"/>
          </a:endParaRPr>
        </a:p>
      </dgm:t>
    </dgm:pt>
    <dgm:pt modelId="{720A1A1B-5C7A-4EB2-BDAB-834085A428B8}" type="parTrans" cxnId="{2DEEAE4D-9393-4101-942B-E68767888DC6}">
      <dgm:prSet/>
      <dgm:spPr/>
      <dgm:t>
        <a:bodyPr/>
        <a:lstStyle/>
        <a:p>
          <a:endParaRPr lang="en-US"/>
        </a:p>
      </dgm:t>
    </dgm:pt>
    <dgm:pt modelId="{A787689F-6D4D-4C71-8F05-C19D0A94D6AD}" type="sibTrans" cxnId="{2DEEAE4D-9393-4101-942B-E68767888DC6}">
      <dgm:prSet/>
      <dgm:spPr/>
      <dgm:t>
        <a:bodyPr/>
        <a:lstStyle/>
        <a:p>
          <a:endParaRPr lang="en-US"/>
        </a:p>
      </dgm:t>
    </dgm:pt>
    <dgm:pt modelId="{73495D98-2F0D-435E-BAAF-0F2389793444}">
      <dgm:prSet/>
      <dgm:spPr>
        <a:solidFill>
          <a:srgbClr val="00B800"/>
        </a:solidFill>
        <a:ln>
          <a:solidFill>
            <a:schemeClr val="tx1"/>
          </a:solidFill>
        </a:ln>
      </dgm:spPr>
      <dgm:t>
        <a:bodyPr/>
        <a:lstStyle/>
        <a:p>
          <a:pPr>
            <a:buNone/>
          </a:pPr>
          <a:r>
            <a:rPr lang="en-US" b="1" dirty="0">
              <a:solidFill>
                <a:schemeClr val="tx1"/>
              </a:solidFill>
              <a:latin typeface="Arial" panose="020B0604020202020204" pitchFamily="34" charset="0"/>
              <a:ea typeface="Calibri" panose="020F0502020204030204" pitchFamily="34" charset="0"/>
              <a:cs typeface="Arial" panose="020B0604020202020204" pitchFamily="34" charset="0"/>
            </a:rPr>
            <a:t>Implementation</a:t>
          </a:r>
        </a:p>
      </dgm:t>
    </dgm:pt>
    <dgm:pt modelId="{6D6DBCD0-C792-45BB-9F09-D6981873FCA9}" type="parTrans" cxnId="{6F0F1B3F-02DA-4FFD-914B-27AD4D911BAD}">
      <dgm:prSet/>
      <dgm:spPr/>
      <dgm:t>
        <a:bodyPr/>
        <a:lstStyle/>
        <a:p>
          <a:endParaRPr lang="en-US"/>
        </a:p>
      </dgm:t>
    </dgm:pt>
    <dgm:pt modelId="{05E1CEDE-341C-4ED2-84A2-1B3069916BB6}" type="sibTrans" cxnId="{6F0F1B3F-02DA-4FFD-914B-27AD4D911BAD}">
      <dgm:prSet/>
      <dgm:spPr/>
      <dgm:t>
        <a:bodyPr/>
        <a:lstStyle/>
        <a:p>
          <a:endParaRPr lang="en-US"/>
        </a:p>
      </dgm:t>
    </dgm:pt>
    <dgm:pt modelId="{E26CE7AE-8ED6-4796-BF3E-7158B2BF6267}">
      <dgm:prSet/>
      <dgm:spPr>
        <a:ln>
          <a:solidFill>
            <a:schemeClr val="tx1"/>
          </a:solidFill>
        </a:ln>
      </dgm:spPr>
      <dgm:t>
        <a:bodyPr/>
        <a:lstStyle/>
        <a:p>
          <a:pPr>
            <a:buNone/>
          </a:pPr>
          <a:r>
            <a:rPr lang="en-US" dirty="0">
              <a:latin typeface="Arial" panose="020B0604020202020204" pitchFamily="34" charset="0"/>
              <a:cs typeface="Arial" panose="020B0604020202020204" pitchFamily="34" charset="0"/>
            </a:rPr>
            <a:t>[Company] feedstock spec [INTDOC-1235] complies with NASA-STD-6030 AMR-38 with the exception of the AS9100 QMS feedstock supplier.  [INTDOC-1235] allow for ISO9001 QMS for suppliers that have been audited and approved by the [Company].</a:t>
          </a:r>
        </a:p>
      </dgm:t>
    </dgm:pt>
    <dgm:pt modelId="{B4783C6D-9076-44BA-8544-D7D4C7C2B6BA}" type="sibTrans" cxnId="{911A3C39-7AAB-4668-8FBB-CB34067A0F9F}">
      <dgm:prSet/>
      <dgm:spPr/>
      <dgm:t>
        <a:bodyPr/>
        <a:lstStyle/>
        <a:p>
          <a:endParaRPr lang="en-US"/>
        </a:p>
      </dgm:t>
    </dgm:pt>
    <dgm:pt modelId="{CC3D879E-C8F6-4C61-9168-07E40A386E5B}" type="parTrans" cxnId="{911A3C39-7AAB-4668-8FBB-CB34067A0F9F}">
      <dgm:prSet/>
      <dgm:spPr/>
      <dgm:t>
        <a:bodyPr/>
        <a:lstStyle/>
        <a:p>
          <a:endParaRPr lang="en-US"/>
        </a:p>
      </dgm:t>
    </dgm:pt>
    <dgm:pt modelId="{D4C93E58-9F74-4B1B-8293-A0F751C7E0D7}" type="pres">
      <dgm:prSet presAssocID="{C9A6AB61-7ED2-42CC-98BB-5AA88C02E0AF}" presName="linearFlow" presStyleCnt="0">
        <dgm:presLayoutVars>
          <dgm:dir/>
          <dgm:animLvl val="lvl"/>
          <dgm:resizeHandles val="exact"/>
        </dgm:presLayoutVars>
      </dgm:prSet>
      <dgm:spPr/>
    </dgm:pt>
    <dgm:pt modelId="{7A360EF8-7AD0-4D1A-95A4-3AC57CE78984}" type="pres">
      <dgm:prSet presAssocID="{4E8C791E-2D14-4305-B7CE-AB25345D5676}" presName="composite" presStyleCnt="0"/>
      <dgm:spPr/>
    </dgm:pt>
    <dgm:pt modelId="{5DC32491-ED75-4C11-B659-EE087FB6FDF1}" type="pres">
      <dgm:prSet presAssocID="{4E8C791E-2D14-4305-B7CE-AB25345D5676}" presName="parentText" presStyleLbl="alignNode1" presStyleIdx="0" presStyleCnt="4">
        <dgm:presLayoutVars>
          <dgm:chMax val="1"/>
          <dgm:bulletEnabled val="1"/>
        </dgm:presLayoutVars>
      </dgm:prSet>
      <dgm:spPr/>
    </dgm:pt>
    <dgm:pt modelId="{BD4115DB-538B-435D-ABBC-B87340440FB3}" type="pres">
      <dgm:prSet presAssocID="{4E8C791E-2D14-4305-B7CE-AB25345D5676}" presName="descendantText" presStyleLbl="alignAcc1" presStyleIdx="0" presStyleCnt="4" custScaleY="165599" custLinFactNeighborX="0" custLinFactNeighborY="1162">
        <dgm:presLayoutVars>
          <dgm:bulletEnabled val="1"/>
        </dgm:presLayoutVars>
      </dgm:prSet>
      <dgm:spPr/>
    </dgm:pt>
    <dgm:pt modelId="{3002ACF6-AC87-4B0E-962D-3EC7BEBC878B}" type="pres">
      <dgm:prSet presAssocID="{E716CC9F-B2FC-4384-8036-C0793AF9EBEC}" presName="sp" presStyleCnt="0"/>
      <dgm:spPr/>
    </dgm:pt>
    <dgm:pt modelId="{C0D99452-4C4D-4B6A-9BEE-8D0D5BAB1AC8}" type="pres">
      <dgm:prSet presAssocID="{6CE83245-6DF6-4CAF-9C3E-D24AB4A42906}" presName="composite" presStyleCnt="0"/>
      <dgm:spPr/>
    </dgm:pt>
    <dgm:pt modelId="{247F59E6-C796-4287-A39E-B49684E740D9}" type="pres">
      <dgm:prSet presAssocID="{6CE83245-6DF6-4CAF-9C3E-D24AB4A42906}" presName="parentText" presStyleLbl="alignNode1" presStyleIdx="1" presStyleCnt="4" custLinFactNeighborX="3434" custLinFactNeighborY="4933">
        <dgm:presLayoutVars>
          <dgm:chMax val="1"/>
          <dgm:bulletEnabled val="1"/>
        </dgm:presLayoutVars>
      </dgm:prSet>
      <dgm:spPr/>
    </dgm:pt>
    <dgm:pt modelId="{465FB956-518C-4ADD-8C17-09DBB971A509}" type="pres">
      <dgm:prSet presAssocID="{6CE83245-6DF6-4CAF-9C3E-D24AB4A42906}" presName="descendantText" presStyleLbl="alignAcc1" presStyleIdx="1" presStyleCnt="4" custScaleX="99834" custScaleY="103257" custLinFactNeighborX="2141" custLinFactNeighborY="9442">
        <dgm:presLayoutVars>
          <dgm:bulletEnabled val="1"/>
        </dgm:presLayoutVars>
      </dgm:prSet>
      <dgm:spPr/>
    </dgm:pt>
    <dgm:pt modelId="{D8A741F1-7CB5-49F1-89A9-47A9421C3454}" type="pres">
      <dgm:prSet presAssocID="{0FD24222-879A-4863-BE66-833F24F9DB93}" presName="sp" presStyleCnt="0"/>
      <dgm:spPr/>
    </dgm:pt>
    <dgm:pt modelId="{72130F18-A68E-472C-8A83-D1DE18AA21CA}" type="pres">
      <dgm:prSet presAssocID="{AA6CAA82-2D57-4B00-90D4-ED85612448AE}" presName="composite" presStyleCnt="0"/>
      <dgm:spPr/>
    </dgm:pt>
    <dgm:pt modelId="{3E96579F-1E3E-4A29-BD95-1D039749E349}" type="pres">
      <dgm:prSet presAssocID="{AA6CAA82-2D57-4B00-90D4-ED85612448AE}" presName="parentText" presStyleLbl="alignNode1" presStyleIdx="2" presStyleCnt="4">
        <dgm:presLayoutVars>
          <dgm:chMax val="1"/>
          <dgm:bulletEnabled val="1"/>
        </dgm:presLayoutVars>
      </dgm:prSet>
      <dgm:spPr/>
    </dgm:pt>
    <dgm:pt modelId="{D213A9FE-BB1A-427C-AFD2-11BA80C7C3F7}" type="pres">
      <dgm:prSet presAssocID="{AA6CAA82-2D57-4B00-90D4-ED85612448AE}" presName="descendantText" presStyleLbl="alignAcc1" presStyleIdx="2" presStyleCnt="4" custLinFactNeighborX="25" custLinFactNeighborY="1216">
        <dgm:presLayoutVars>
          <dgm:bulletEnabled val="1"/>
        </dgm:presLayoutVars>
      </dgm:prSet>
      <dgm:spPr/>
    </dgm:pt>
    <dgm:pt modelId="{4AF8FADA-7512-49C6-A43B-9F84657D0512}" type="pres">
      <dgm:prSet presAssocID="{7380991F-C13C-4DA1-B066-2A120A59CA7B}" presName="sp" presStyleCnt="0"/>
      <dgm:spPr/>
    </dgm:pt>
    <dgm:pt modelId="{9BBD9898-F517-47F9-B9A4-4460A0D9BF11}" type="pres">
      <dgm:prSet presAssocID="{73495D98-2F0D-435E-BAAF-0F2389793444}" presName="composite" presStyleCnt="0"/>
      <dgm:spPr/>
    </dgm:pt>
    <dgm:pt modelId="{AF48E635-07C2-4525-9DCC-A69F9A22102D}" type="pres">
      <dgm:prSet presAssocID="{73495D98-2F0D-435E-BAAF-0F2389793444}" presName="parentText" presStyleLbl="alignNode1" presStyleIdx="3" presStyleCnt="4">
        <dgm:presLayoutVars>
          <dgm:chMax val="1"/>
          <dgm:bulletEnabled val="1"/>
        </dgm:presLayoutVars>
      </dgm:prSet>
      <dgm:spPr/>
    </dgm:pt>
    <dgm:pt modelId="{AF849325-02B1-487B-8C59-DD917EA75A74}" type="pres">
      <dgm:prSet presAssocID="{73495D98-2F0D-435E-BAAF-0F2389793444}" presName="descendantText" presStyleLbl="alignAcc1" presStyleIdx="3" presStyleCnt="4">
        <dgm:presLayoutVars>
          <dgm:bulletEnabled val="1"/>
        </dgm:presLayoutVars>
      </dgm:prSet>
      <dgm:spPr/>
    </dgm:pt>
  </dgm:ptLst>
  <dgm:cxnLst>
    <dgm:cxn modelId="{D99ABA16-548F-423D-BF44-4A604B011C1A}" srcId="{C9A6AB61-7ED2-42CC-98BB-5AA88C02E0AF}" destId="{4E8C791E-2D14-4305-B7CE-AB25345D5676}" srcOrd="0" destOrd="0" parTransId="{064F880E-E7CE-4ADF-B998-D0C81BCC7078}" sibTransId="{E716CC9F-B2FC-4384-8036-C0793AF9EBEC}"/>
    <dgm:cxn modelId="{911A3C39-7AAB-4668-8FBB-CB34067A0F9F}" srcId="{73495D98-2F0D-435E-BAAF-0F2389793444}" destId="{E26CE7AE-8ED6-4796-BF3E-7158B2BF6267}" srcOrd="0" destOrd="0" parTransId="{CC3D879E-C8F6-4C61-9168-07E40A386E5B}" sibTransId="{B4783C6D-9076-44BA-8544-D7D4C7C2B6BA}"/>
    <dgm:cxn modelId="{180E9D3D-7C49-40F3-B2F0-3B1835F56B4D}" type="presOf" srcId="{50E913AA-4E05-4007-AE41-908C157BF73D}" destId="{D213A9FE-BB1A-427C-AFD2-11BA80C7C3F7}" srcOrd="0" destOrd="0" presId="urn:microsoft.com/office/officeart/2005/8/layout/chevron2"/>
    <dgm:cxn modelId="{6F0F1B3F-02DA-4FFD-914B-27AD4D911BAD}" srcId="{C9A6AB61-7ED2-42CC-98BB-5AA88C02E0AF}" destId="{73495D98-2F0D-435E-BAAF-0F2389793444}" srcOrd="3" destOrd="0" parTransId="{6D6DBCD0-C792-45BB-9F09-D6981873FCA9}" sibTransId="{05E1CEDE-341C-4ED2-84A2-1B3069916BB6}"/>
    <dgm:cxn modelId="{E621CE5D-BD41-42D6-9577-0FE2E57E93C1}" srcId="{4E8C791E-2D14-4305-B7CE-AB25345D5676}" destId="{864BC915-4435-47A1-AF81-977FD942E6A3}" srcOrd="0" destOrd="0" parTransId="{94781B7F-76EB-499E-9267-2E06EC137641}" sibTransId="{6B045B72-9DF6-45EE-8B6E-E6EFD8E4044F}"/>
    <dgm:cxn modelId="{20C2774A-7264-4946-A274-2EC19362B446}" srcId="{C9A6AB61-7ED2-42CC-98BB-5AA88C02E0AF}" destId="{6CE83245-6DF6-4CAF-9C3E-D24AB4A42906}" srcOrd="1" destOrd="0" parTransId="{1633ECF5-60EB-490B-8445-1F678DB9DD0E}" sibTransId="{0FD24222-879A-4863-BE66-833F24F9DB93}"/>
    <dgm:cxn modelId="{2DEEAE4D-9393-4101-942B-E68767888DC6}" srcId="{AA6CAA82-2D57-4B00-90D4-ED85612448AE}" destId="{50E913AA-4E05-4007-AE41-908C157BF73D}" srcOrd="0" destOrd="0" parTransId="{720A1A1B-5C7A-4EB2-BDAB-834085A428B8}" sibTransId="{A787689F-6D4D-4C71-8F05-C19D0A94D6AD}"/>
    <dgm:cxn modelId="{AF083682-ADC2-4D42-92F0-AB995447389B}" type="presOf" srcId="{AA6CAA82-2D57-4B00-90D4-ED85612448AE}" destId="{3E96579F-1E3E-4A29-BD95-1D039749E349}" srcOrd="0" destOrd="0" presId="urn:microsoft.com/office/officeart/2005/8/layout/chevron2"/>
    <dgm:cxn modelId="{90FEDF8D-5A3A-45B2-BCF4-EA2A878495E7}" type="presOf" srcId="{4E8C791E-2D14-4305-B7CE-AB25345D5676}" destId="{5DC32491-ED75-4C11-B659-EE087FB6FDF1}" srcOrd="0" destOrd="0" presId="urn:microsoft.com/office/officeart/2005/8/layout/chevron2"/>
    <dgm:cxn modelId="{54679091-3B66-49C5-8B92-D1B6DD655F3E}" type="presOf" srcId="{DBA53BFC-1988-4AA7-A456-AFA5F0458DFD}" destId="{465FB956-518C-4ADD-8C17-09DBB971A509}" srcOrd="0" destOrd="0" presId="urn:microsoft.com/office/officeart/2005/8/layout/chevron2"/>
    <dgm:cxn modelId="{F1C889A7-FAD8-41AB-8777-52B8BFEBA172}" type="presOf" srcId="{C9A6AB61-7ED2-42CC-98BB-5AA88C02E0AF}" destId="{D4C93E58-9F74-4B1B-8293-A0F751C7E0D7}" srcOrd="0" destOrd="0" presId="urn:microsoft.com/office/officeart/2005/8/layout/chevron2"/>
    <dgm:cxn modelId="{4F1057B1-3B42-4FC5-9527-668487C96BDE}" srcId="{C9A6AB61-7ED2-42CC-98BB-5AA88C02E0AF}" destId="{AA6CAA82-2D57-4B00-90D4-ED85612448AE}" srcOrd="2" destOrd="0" parTransId="{CB35AF3F-5F9B-4A19-A939-823EF14ADA48}" sibTransId="{7380991F-C13C-4DA1-B066-2A120A59CA7B}"/>
    <dgm:cxn modelId="{0B74D4BE-B83D-4306-8802-9057D3F910B0}" type="presOf" srcId="{6CE83245-6DF6-4CAF-9C3E-D24AB4A42906}" destId="{247F59E6-C796-4287-A39E-B49684E740D9}" srcOrd="0" destOrd="0" presId="urn:microsoft.com/office/officeart/2005/8/layout/chevron2"/>
    <dgm:cxn modelId="{1249C0CE-6D69-4FBC-BCCE-235B83966E96}" srcId="{6CE83245-6DF6-4CAF-9C3E-D24AB4A42906}" destId="{DBA53BFC-1988-4AA7-A456-AFA5F0458DFD}" srcOrd="0" destOrd="0" parTransId="{CAB7A630-E9BB-455A-9F68-7A190A19B2B6}" sibTransId="{F37027D2-A462-4693-9090-67E98BCEBDF9}"/>
    <dgm:cxn modelId="{40ACFFD6-D397-4596-83E2-C7C7C92C7D9B}" type="presOf" srcId="{73495D98-2F0D-435E-BAAF-0F2389793444}" destId="{AF48E635-07C2-4525-9DCC-A69F9A22102D}" srcOrd="0" destOrd="0" presId="urn:microsoft.com/office/officeart/2005/8/layout/chevron2"/>
    <dgm:cxn modelId="{516F94E9-5D4D-48CB-AC86-045878FA7800}" type="presOf" srcId="{E26CE7AE-8ED6-4796-BF3E-7158B2BF6267}" destId="{AF849325-02B1-487B-8C59-DD917EA75A74}" srcOrd="0" destOrd="0" presId="urn:microsoft.com/office/officeart/2005/8/layout/chevron2"/>
    <dgm:cxn modelId="{48B3E4EC-42FD-4945-A2DE-719F8945C7B9}" type="presOf" srcId="{864BC915-4435-47A1-AF81-977FD942E6A3}" destId="{BD4115DB-538B-435D-ABBC-B87340440FB3}" srcOrd="0" destOrd="0" presId="urn:microsoft.com/office/officeart/2005/8/layout/chevron2"/>
    <dgm:cxn modelId="{C5644E28-9CC5-48EF-9C14-4ADFB86C764E}" type="presParOf" srcId="{D4C93E58-9F74-4B1B-8293-A0F751C7E0D7}" destId="{7A360EF8-7AD0-4D1A-95A4-3AC57CE78984}" srcOrd="0" destOrd="0" presId="urn:microsoft.com/office/officeart/2005/8/layout/chevron2"/>
    <dgm:cxn modelId="{B49C8BDF-94A4-45D5-B134-9DC4A714E683}" type="presParOf" srcId="{7A360EF8-7AD0-4D1A-95A4-3AC57CE78984}" destId="{5DC32491-ED75-4C11-B659-EE087FB6FDF1}" srcOrd="0" destOrd="0" presId="urn:microsoft.com/office/officeart/2005/8/layout/chevron2"/>
    <dgm:cxn modelId="{4F9F18C2-C407-43CA-98D1-5FEF698B7A37}" type="presParOf" srcId="{7A360EF8-7AD0-4D1A-95A4-3AC57CE78984}" destId="{BD4115DB-538B-435D-ABBC-B87340440FB3}" srcOrd="1" destOrd="0" presId="urn:microsoft.com/office/officeart/2005/8/layout/chevron2"/>
    <dgm:cxn modelId="{DD6225B5-8B84-4EE7-BF0F-A13849941C84}" type="presParOf" srcId="{D4C93E58-9F74-4B1B-8293-A0F751C7E0D7}" destId="{3002ACF6-AC87-4B0E-962D-3EC7BEBC878B}" srcOrd="1" destOrd="0" presId="urn:microsoft.com/office/officeart/2005/8/layout/chevron2"/>
    <dgm:cxn modelId="{09EE6810-5902-43D3-A3AC-52B48C261771}" type="presParOf" srcId="{D4C93E58-9F74-4B1B-8293-A0F751C7E0D7}" destId="{C0D99452-4C4D-4B6A-9BEE-8D0D5BAB1AC8}" srcOrd="2" destOrd="0" presId="urn:microsoft.com/office/officeart/2005/8/layout/chevron2"/>
    <dgm:cxn modelId="{1B975AB1-6143-40AD-8148-6E7EEEB4251A}" type="presParOf" srcId="{C0D99452-4C4D-4B6A-9BEE-8D0D5BAB1AC8}" destId="{247F59E6-C796-4287-A39E-B49684E740D9}" srcOrd="0" destOrd="0" presId="urn:microsoft.com/office/officeart/2005/8/layout/chevron2"/>
    <dgm:cxn modelId="{40FDE4AA-48C1-4D10-A19A-D717F60A596F}" type="presParOf" srcId="{C0D99452-4C4D-4B6A-9BEE-8D0D5BAB1AC8}" destId="{465FB956-518C-4ADD-8C17-09DBB971A509}" srcOrd="1" destOrd="0" presId="urn:microsoft.com/office/officeart/2005/8/layout/chevron2"/>
    <dgm:cxn modelId="{602E255A-12B6-4E20-9404-30A86A603F8C}" type="presParOf" srcId="{D4C93E58-9F74-4B1B-8293-A0F751C7E0D7}" destId="{D8A741F1-7CB5-49F1-89A9-47A9421C3454}" srcOrd="3" destOrd="0" presId="urn:microsoft.com/office/officeart/2005/8/layout/chevron2"/>
    <dgm:cxn modelId="{1D1C9966-8BC8-4691-AB00-0E9B8E47F7FF}" type="presParOf" srcId="{D4C93E58-9F74-4B1B-8293-A0F751C7E0D7}" destId="{72130F18-A68E-472C-8A83-D1DE18AA21CA}" srcOrd="4" destOrd="0" presId="urn:microsoft.com/office/officeart/2005/8/layout/chevron2"/>
    <dgm:cxn modelId="{65998DCD-BE0B-4E34-A310-1BF4A16B37C1}" type="presParOf" srcId="{72130F18-A68E-472C-8A83-D1DE18AA21CA}" destId="{3E96579F-1E3E-4A29-BD95-1D039749E349}" srcOrd="0" destOrd="0" presId="urn:microsoft.com/office/officeart/2005/8/layout/chevron2"/>
    <dgm:cxn modelId="{4CAAB1D5-9CEC-4B95-AA59-1C21320C6A21}" type="presParOf" srcId="{72130F18-A68E-472C-8A83-D1DE18AA21CA}" destId="{D213A9FE-BB1A-427C-AFD2-11BA80C7C3F7}" srcOrd="1" destOrd="0" presId="urn:microsoft.com/office/officeart/2005/8/layout/chevron2"/>
    <dgm:cxn modelId="{F441DFF8-9A54-4729-8929-F389AF48EF22}" type="presParOf" srcId="{D4C93E58-9F74-4B1B-8293-A0F751C7E0D7}" destId="{4AF8FADA-7512-49C6-A43B-9F84657D0512}" srcOrd="5" destOrd="0" presId="urn:microsoft.com/office/officeart/2005/8/layout/chevron2"/>
    <dgm:cxn modelId="{4AB334FB-E374-4AA3-860F-A1BECD140B03}" type="presParOf" srcId="{D4C93E58-9F74-4B1B-8293-A0F751C7E0D7}" destId="{9BBD9898-F517-47F9-B9A4-4460A0D9BF11}" srcOrd="6" destOrd="0" presId="urn:microsoft.com/office/officeart/2005/8/layout/chevron2"/>
    <dgm:cxn modelId="{95550DD2-B437-4645-B4DF-CB427EFDBEE1}" type="presParOf" srcId="{9BBD9898-F517-47F9-B9A4-4460A0D9BF11}" destId="{AF48E635-07C2-4525-9DCC-A69F9A22102D}" srcOrd="0" destOrd="0" presId="urn:microsoft.com/office/officeart/2005/8/layout/chevron2"/>
    <dgm:cxn modelId="{A319BBC9-FCF3-4D9E-BBE3-194BD8E465C8}" type="presParOf" srcId="{9BBD9898-F517-47F9-B9A4-4460A0D9BF11}" destId="{AF849325-02B1-487B-8C59-DD917EA75A7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71C9C5-2726-4E79-860B-3866659BAA3F}">
      <dsp:nvSpPr>
        <dsp:cNvPr id="0" name=""/>
        <dsp:cNvSpPr/>
      </dsp:nvSpPr>
      <dsp:spPr>
        <a:xfrm>
          <a:off x="0" y="0"/>
          <a:ext cx="4750905" cy="4750905"/>
        </a:xfrm>
        <a:prstGeom prst="roundRect">
          <a:avLst/>
        </a:prstGeom>
        <a:solidFill>
          <a:schemeClr val="bg1"/>
        </a:solidFill>
        <a:ln>
          <a:solidFill>
            <a:schemeClr val="bg1"/>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*Still subject to NASA Program approval </a:t>
          </a:r>
        </a:p>
      </dsp:txBody>
      <dsp:txXfrm>
        <a:off x="231920" y="231920"/>
        <a:ext cx="4287065" cy="4287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785FF-5F8B-4485-92EB-C315184A3B68}">
      <dsp:nvSpPr>
        <dsp:cNvPr id="0" name=""/>
        <dsp:cNvSpPr/>
      </dsp:nvSpPr>
      <dsp:spPr>
        <a:xfrm>
          <a:off x="3723928" y="2332079"/>
          <a:ext cx="3309093" cy="2325156"/>
        </a:xfrm>
        <a:prstGeom prst="roundRect">
          <a:avLst/>
        </a:prstGeom>
        <a:solidFill>
          <a:srgbClr val="00B800"/>
        </a:solidFill>
        <a:ln w="76200">
          <a:solidFill>
            <a:srgbClr val="00B800"/>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8740" tIns="78740" rIns="78740" bIns="78740" numCol="1" spcCol="1270" anchor="ctr" anchorCtr="0">
          <a:noAutofit/>
        </a:bodyPr>
        <a:lstStyle/>
        <a:p>
          <a:pPr marL="0" lvl="0" indent="0" algn="ctr" defTabSz="1377950">
            <a:lnSpc>
              <a:spcPct val="90000"/>
            </a:lnSpc>
            <a:spcBef>
              <a:spcPct val="0"/>
            </a:spcBef>
            <a:spcAft>
              <a:spcPct val="35000"/>
            </a:spcAft>
            <a:buNone/>
          </a:pPr>
          <a:r>
            <a:rPr lang="en-US" sz="3100" kern="1200" dirty="0">
              <a:ln>
                <a:solidFill>
                  <a:schemeClr val="tx1"/>
                </a:solidFill>
              </a:ln>
              <a:solidFill>
                <a:schemeClr val="tx1"/>
              </a:solidFill>
            </a:rPr>
            <a:t>Tailored </a:t>
          </a:r>
        </a:p>
        <a:p>
          <a:pPr marL="0" lvl="0" indent="0" algn="ctr" defTabSz="1377950">
            <a:lnSpc>
              <a:spcPct val="90000"/>
            </a:lnSpc>
            <a:spcBef>
              <a:spcPct val="0"/>
            </a:spcBef>
            <a:spcAft>
              <a:spcPct val="35000"/>
            </a:spcAft>
            <a:buNone/>
          </a:pPr>
          <a:r>
            <a:rPr lang="en-US" sz="3100" kern="1200" dirty="0">
              <a:ln>
                <a:solidFill>
                  <a:schemeClr val="tx1"/>
                </a:solidFill>
              </a:ln>
              <a:solidFill>
                <a:schemeClr val="tx1"/>
              </a:solidFill>
            </a:rPr>
            <a:t>NASA-STD-6030 </a:t>
          </a:r>
        </a:p>
        <a:p>
          <a:pPr marL="0" lvl="0" indent="0" algn="ctr" defTabSz="1377950">
            <a:lnSpc>
              <a:spcPct val="90000"/>
            </a:lnSpc>
            <a:spcBef>
              <a:spcPct val="0"/>
            </a:spcBef>
            <a:spcAft>
              <a:spcPct val="35000"/>
            </a:spcAft>
            <a:buNone/>
          </a:pPr>
          <a:r>
            <a:rPr lang="en-US" sz="3100" kern="1200" dirty="0">
              <a:ln>
                <a:solidFill>
                  <a:schemeClr val="tx1"/>
                </a:solidFill>
              </a:ln>
              <a:solidFill>
                <a:schemeClr val="tx1"/>
              </a:solidFill>
            </a:rPr>
            <a:t>AMR*</a:t>
          </a:r>
        </a:p>
      </dsp:txBody>
      <dsp:txXfrm>
        <a:off x="3837433" y="2445584"/>
        <a:ext cx="3082083" cy="2098146"/>
      </dsp:txXfrm>
    </dsp:sp>
    <dsp:sp modelId="{1CE224E6-279C-4714-A2E3-A50C8D69A2DB}">
      <dsp:nvSpPr>
        <dsp:cNvPr id="0" name=""/>
        <dsp:cNvSpPr/>
      </dsp:nvSpPr>
      <dsp:spPr>
        <a:xfrm rot="14441049">
          <a:off x="4140770" y="1989731"/>
          <a:ext cx="785262" cy="0"/>
        </a:xfrm>
        <a:custGeom>
          <a:avLst/>
          <a:gdLst/>
          <a:ahLst/>
          <a:cxnLst/>
          <a:rect l="0" t="0" r="0" b="0"/>
          <a:pathLst>
            <a:path>
              <a:moveTo>
                <a:pt x="0" y="0"/>
              </a:moveTo>
              <a:lnTo>
                <a:pt x="785262"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4864628A-134A-4F01-8421-3FAC58C6C3A2}">
      <dsp:nvSpPr>
        <dsp:cNvPr id="0" name=""/>
        <dsp:cNvSpPr/>
      </dsp:nvSpPr>
      <dsp:spPr>
        <a:xfrm>
          <a:off x="2048357" y="89527"/>
          <a:ext cx="3710810" cy="1557855"/>
        </a:xfrm>
        <a:prstGeom prst="roundRect">
          <a:avLst/>
        </a:prstGeom>
        <a:solidFill>
          <a:srgbClr val="002060"/>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n>
                <a:solidFill>
                  <a:schemeClr val="bg1"/>
                </a:solidFill>
              </a:ln>
              <a:solidFill>
                <a:schemeClr val="bg1"/>
              </a:solidFill>
            </a:rPr>
            <a:t>NASA-STD-6030 AMR</a:t>
          </a:r>
        </a:p>
      </dsp:txBody>
      <dsp:txXfrm>
        <a:off x="2124405" y="165575"/>
        <a:ext cx="3558714" cy="1405759"/>
      </dsp:txXfrm>
    </dsp:sp>
    <dsp:sp modelId="{51D1EC4A-5031-4E28-8073-D096CDDAE4DF}">
      <dsp:nvSpPr>
        <dsp:cNvPr id="0" name=""/>
        <dsp:cNvSpPr/>
      </dsp:nvSpPr>
      <dsp:spPr>
        <a:xfrm rot="2324716">
          <a:off x="6706907" y="4999528"/>
          <a:ext cx="1093830" cy="0"/>
        </a:xfrm>
        <a:custGeom>
          <a:avLst/>
          <a:gdLst/>
          <a:ahLst/>
          <a:cxnLst/>
          <a:rect l="0" t="0" r="0" b="0"/>
          <a:pathLst>
            <a:path>
              <a:moveTo>
                <a:pt x="0" y="0"/>
              </a:moveTo>
              <a:lnTo>
                <a:pt x="1093830"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3D2BDAA-5AF9-4CB9-B1D7-A746CCE0081D}">
      <dsp:nvSpPr>
        <dsp:cNvPr id="0" name=""/>
        <dsp:cNvSpPr/>
      </dsp:nvSpPr>
      <dsp:spPr>
        <a:xfrm>
          <a:off x="7278552" y="5341820"/>
          <a:ext cx="2745034" cy="1557855"/>
        </a:xfrm>
        <a:prstGeom prst="roundRect">
          <a:avLst/>
        </a:prstGeom>
        <a:solidFill>
          <a:schemeClr val="tx1"/>
        </a:solidFill>
        <a:ln>
          <a:solidFill>
            <a:schemeClr val="tx1"/>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n>
                <a:solidFill>
                  <a:schemeClr val="bg1"/>
                </a:solidFill>
              </a:ln>
              <a:solidFill>
                <a:schemeClr val="bg1"/>
              </a:solidFill>
            </a:rPr>
            <a:t>Current Process </a:t>
          </a:r>
        </a:p>
      </dsp:txBody>
      <dsp:txXfrm>
        <a:off x="7354600" y="5417868"/>
        <a:ext cx="2592938" cy="1405759"/>
      </dsp:txXfrm>
    </dsp:sp>
    <dsp:sp modelId="{81D42BDA-5084-4512-911A-FCA7ADE1A348}">
      <dsp:nvSpPr>
        <dsp:cNvPr id="0" name=""/>
        <dsp:cNvSpPr/>
      </dsp:nvSpPr>
      <dsp:spPr>
        <a:xfrm rot="8810447">
          <a:off x="2934706" y="4810653"/>
          <a:ext cx="859178" cy="0"/>
        </a:xfrm>
        <a:custGeom>
          <a:avLst/>
          <a:gdLst/>
          <a:ahLst/>
          <a:cxnLst/>
          <a:rect l="0" t="0" r="0" b="0"/>
          <a:pathLst>
            <a:path>
              <a:moveTo>
                <a:pt x="0" y="0"/>
              </a:moveTo>
              <a:lnTo>
                <a:pt x="859178"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FBD0560-BA66-445F-BABE-C91F72A8632C}">
      <dsp:nvSpPr>
        <dsp:cNvPr id="0" name=""/>
        <dsp:cNvSpPr/>
      </dsp:nvSpPr>
      <dsp:spPr>
        <a:xfrm>
          <a:off x="0" y="5045624"/>
          <a:ext cx="3624973" cy="1557855"/>
        </a:xfrm>
        <a:prstGeom prst="roundRect">
          <a:avLst/>
        </a:prstGeom>
        <a:solidFill>
          <a:schemeClr val="tx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n>
                <a:solidFill>
                  <a:schemeClr val="bg1"/>
                </a:solidFill>
              </a:ln>
              <a:solidFill>
                <a:schemeClr val="bg1"/>
              </a:solidFill>
            </a:rPr>
            <a:t>Rationale for tailoring</a:t>
          </a:r>
        </a:p>
      </dsp:txBody>
      <dsp:txXfrm>
        <a:off x="76048" y="5121672"/>
        <a:ext cx="3472877" cy="1405759"/>
      </dsp:txXfrm>
    </dsp:sp>
    <dsp:sp modelId="{4EB97048-C27F-4CD1-8DC1-3F9F7337264B}">
      <dsp:nvSpPr>
        <dsp:cNvPr id="0" name=""/>
        <dsp:cNvSpPr/>
      </dsp:nvSpPr>
      <dsp:spPr>
        <a:xfrm rot="5309943">
          <a:off x="4816064" y="5265847"/>
          <a:ext cx="1217640" cy="0"/>
        </a:xfrm>
        <a:custGeom>
          <a:avLst/>
          <a:gdLst/>
          <a:ahLst/>
          <a:cxnLst/>
          <a:rect l="0" t="0" r="0" b="0"/>
          <a:pathLst>
            <a:path>
              <a:moveTo>
                <a:pt x="0" y="0"/>
              </a:moveTo>
              <a:lnTo>
                <a:pt x="1217640"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6C8DDD53-B231-4C7A-A3AA-FDF5964CE464}">
      <dsp:nvSpPr>
        <dsp:cNvPr id="0" name=""/>
        <dsp:cNvSpPr/>
      </dsp:nvSpPr>
      <dsp:spPr>
        <a:xfrm>
          <a:off x="4128587" y="5874459"/>
          <a:ext cx="2669618" cy="1722333"/>
        </a:xfrm>
        <a:prstGeom prst="roundRect">
          <a:avLst/>
        </a:prstGeom>
        <a:solidFill>
          <a:schemeClr val="tx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3660" tIns="73660" rIns="73660" bIns="73660" numCol="1" spcCol="1270" anchor="ctr" anchorCtr="0">
          <a:noAutofit/>
        </a:bodyPr>
        <a:lstStyle/>
        <a:p>
          <a:pPr marL="0" lvl="0" indent="0" algn="ctr" defTabSz="1289050">
            <a:lnSpc>
              <a:spcPct val="90000"/>
            </a:lnSpc>
            <a:spcBef>
              <a:spcPct val="0"/>
            </a:spcBef>
            <a:spcAft>
              <a:spcPct val="35000"/>
            </a:spcAft>
            <a:buNone/>
          </a:pPr>
          <a:r>
            <a:rPr lang="en-US" sz="2900" kern="1200" dirty="0">
              <a:ln>
                <a:solidFill>
                  <a:schemeClr val="bg1"/>
                </a:solidFill>
              </a:ln>
              <a:solidFill>
                <a:schemeClr val="bg1"/>
              </a:solidFill>
            </a:rPr>
            <a:t>Implementation </a:t>
          </a:r>
        </a:p>
        <a:p>
          <a:pPr marL="0" lvl="0" indent="0" algn="ctr" defTabSz="1289050">
            <a:lnSpc>
              <a:spcPct val="90000"/>
            </a:lnSpc>
            <a:spcBef>
              <a:spcPct val="0"/>
            </a:spcBef>
            <a:spcAft>
              <a:spcPct val="35000"/>
            </a:spcAft>
            <a:buNone/>
          </a:pPr>
          <a:r>
            <a:rPr lang="en-US" sz="2900" kern="1200" dirty="0">
              <a:ln>
                <a:solidFill>
                  <a:schemeClr val="bg1"/>
                </a:solidFill>
              </a:ln>
              <a:solidFill>
                <a:schemeClr val="bg1"/>
              </a:solidFill>
            </a:rPr>
            <a:t>Method</a:t>
          </a:r>
        </a:p>
      </dsp:txBody>
      <dsp:txXfrm>
        <a:off x="4212664" y="5958536"/>
        <a:ext cx="2501464" cy="1554179"/>
      </dsp:txXfrm>
    </dsp:sp>
    <dsp:sp modelId="{FB51B76E-D9C9-46E5-8A38-2F07B5CF5298}">
      <dsp:nvSpPr>
        <dsp:cNvPr id="0" name=""/>
        <dsp:cNvSpPr/>
      </dsp:nvSpPr>
      <dsp:spPr>
        <a:xfrm rot="18790433">
          <a:off x="6379872" y="2125756"/>
          <a:ext cx="565826" cy="0"/>
        </a:xfrm>
        <a:custGeom>
          <a:avLst/>
          <a:gdLst/>
          <a:ahLst/>
          <a:cxnLst/>
          <a:rect l="0" t="0" r="0" b="0"/>
          <a:pathLst>
            <a:path>
              <a:moveTo>
                <a:pt x="0" y="0"/>
              </a:moveTo>
              <a:lnTo>
                <a:pt x="565826" y="0"/>
              </a:lnTo>
            </a:path>
          </a:pathLst>
        </a:custGeom>
        <a:noFill/>
        <a:ln w="25400" cap="flat"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96D58989-5A7E-46F4-A589-6E20F5A47615}">
      <dsp:nvSpPr>
        <dsp:cNvPr id="0" name=""/>
        <dsp:cNvSpPr/>
      </dsp:nvSpPr>
      <dsp:spPr>
        <a:xfrm>
          <a:off x="6338063" y="0"/>
          <a:ext cx="2837415" cy="1919433"/>
        </a:xfrm>
        <a:prstGeom prst="roundRect">
          <a:avLst/>
        </a:prstGeom>
        <a:solidFill>
          <a:srgbClr val="002060"/>
        </a:solidFill>
        <a:ln>
          <a:solidFill>
            <a:srgbClr val="060026"/>
          </a:solid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dirty="0">
              <a:ln>
                <a:solidFill>
                  <a:schemeClr val="bg1"/>
                </a:solidFill>
              </a:ln>
              <a:solidFill>
                <a:schemeClr val="bg1"/>
              </a:solidFill>
            </a:rPr>
            <a:t>NASA Program Consultation</a:t>
          </a:r>
        </a:p>
      </dsp:txBody>
      <dsp:txXfrm>
        <a:off x="6431762" y="93699"/>
        <a:ext cx="2650017" cy="1732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32491-ED75-4C11-B659-EE087FB6FDF1}">
      <dsp:nvSpPr>
        <dsp:cNvPr id="0" name=""/>
        <dsp:cNvSpPr/>
      </dsp:nvSpPr>
      <dsp:spPr>
        <a:xfrm rot="5400000">
          <a:off x="-445563" y="1228918"/>
          <a:ext cx="3302081" cy="2015219"/>
        </a:xfrm>
        <a:prstGeom prst="chevron">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1" kern="1200" dirty="0">
              <a:latin typeface="Arial" panose="020B0604020202020204" pitchFamily="34" charset="0"/>
              <a:cs typeface="Arial" panose="020B0604020202020204" pitchFamily="34" charset="0"/>
            </a:rPr>
            <a:t>NASA-STD-6030 AMR</a:t>
          </a:r>
        </a:p>
      </dsp:txBody>
      <dsp:txXfrm rot="-5400000">
        <a:off x="197869" y="1593097"/>
        <a:ext cx="2015219" cy="1286862"/>
      </dsp:txXfrm>
    </dsp:sp>
    <dsp:sp modelId="{BD4115DB-538B-435D-ABBC-B87340440FB3}">
      <dsp:nvSpPr>
        <dsp:cNvPr id="0" name=""/>
        <dsp:cNvSpPr/>
      </dsp:nvSpPr>
      <dsp:spPr>
        <a:xfrm rot="5400000">
          <a:off x="11058032" y="-8591176"/>
          <a:ext cx="3452503" cy="21193838"/>
        </a:xfrm>
        <a:prstGeom prst="round2Same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Tx/>
            <a:buNone/>
          </a:pPr>
          <a:r>
            <a:rPr lang="en-US" sz="2800" i="1" kern="1200" dirty="0">
              <a:latin typeface="Arial" panose="020B0604020202020204" pitchFamily="34" charset="0"/>
              <a:cs typeface="Arial" panose="020B0604020202020204" pitchFamily="34" charset="0"/>
            </a:rPr>
            <a:t>[AMR-22] Explicit provisions controlling any operation used to repair or rework an AM part due to a defect (e.g., short feeds/fractures, cracks) or nonconformance (e.g., warping) </a:t>
          </a:r>
          <a:r>
            <a:rPr lang="en-US" sz="2800" b="1" i="1" kern="1200" dirty="0">
              <a:latin typeface="Arial" panose="020B0604020202020204" pitchFamily="34" charset="0"/>
              <a:cs typeface="Arial" panose="020B0604020202020204" pitchFamily="34" charset="0"/>
            </a:rPr>
            <a:t>shall </a:t>
          </a:r>
          <a:r>
            <a:rPr lang="en-US" sz="2800" i="1" kern="1200" dirty="0">
              <a:latin typeface="Arial" panose="020B0604020202020204" pitchFamily="34" charset="0"/>
              <a:cs typeface="Arial" panose="020B0604020202020204" pitchFamily="34" charset="0"/>
            </a:rPr>
            <a:t>be documented and implemented as follows for Class A and B parts: </a:t>
          </a:r>
          <a:endParaRPr lang="en-US" sz="2800" i="1" kern="1200" dirty="0">
            <a:ln>
              <a:noFill/>
            </a:ln>
            <a:latin typeface="Arial" panose="020B0604020202020204" pitchFamily="34" charset="0"/>
            <a:cs typeface="Arial" panose="020B0604020202020204" pitchFamily="34" charset="0"/>
          </a:endParaRPr>
        </a:p>
        <a:p>
          <a:pPr marL="285750" lvl="1" indent="-285750" algn="l" defTabSz="1244600">
            <a:lnSpc>
              <a:spcPct val="90000"/>
            </a:lnSpc>
            <a:spcBef>
              <a:spcPct val="0"/>
            </a:spcBef>
            <a:spcAft>
              <a:spcPct val="15000"/>
            </a:spcAft>
            <a:buNone/>
          </a:pPr>
          <a:r>
            <a:rPr lang="en-US" sz="2800" i="1" kern="1200" dirty="0">
              <a:latin typeface="Arial" panose="020B0604020202020204" pitchFamily="34" charset="0"/>
              <a:cs typeface="Arial" panose="020B0604020202020204" pitchFamily="34" charset="0"/>
            </a:rPr>
            <a:t>a. Repair operations require prior written authorization…</a:t>
          </a:r>
        </a:p>
        <a:p>
          <a:pPr marL="285750" lvl="1" indent="-285750" algn="l" defTabSz="1244600">
            <a:lnSpc>
              <a:spcPct val="90000"/>
            </a:lnSpc>
            <a:spcBef>
              <a:spcPct val="0"/>
            </a:spcBef>
            <a:spcAft>
              <a:spcPct val="15000"/>
            </a:spcAft>
            <a:buNone/>
          </a:pPr>
          <a:r>
            <a:rPr lang="en-US" sz="2800" i="1" kern="1200" dirty="0">
              <a:latin typeface="Arial" panose="020B0604020202020204" pitchFamily="34" charset="0"/>
              <a:cs typeface="Arial" panose="020B0604020202020204" pitchFamily="34" charset="0"/>
            </a:rPr>
            <a:t>b. All repair operations require full documentation as a nonconformance record…</a:t>
          </a:r>
        </a:p>
        <a:p>
          <a:pPr marL="285750" lvl="1" indent="-285750" algn="l" defTabSz="1244600">
            <a:lnSpc>
              <a:spcPct val="90000"/>
            </a:lnSpc>
            <a:spcBef>
              <a:spcPct val="0"/>
            </a:spcBef>
            <a:spcAft>
              <a:spcPct val="15000"/>
            </a:spcAft>
            <a:buNone/>
          </a:pPr>
          <a:r>
            <a:rPr lang="en-US" sz="2800" i="1" kern="1200" dirty="0">
              <a:latin typeface="Arial" panose="020B0604020202020204" pitchFamily="34" charset="0"/>
              <a:cs typeface="Arial" panose="020B0604020202020204" pitchFamily="34" charset="0"/>
            </a:rPr>
            <a:t>c. Unplanned part operations not part of the QPP that constitute a repair or rework include…</a:t>
          </a:r>
        </a:p>
        <a:p>
          <a:pPr marL="285750" lvl="1" indent="-285750" algn="l" defTabSz="1244600">
            <a:lnSpc>
              <a:spcPct val="90000"/>
            </a:lnSpc>
            <a:spcBef>
              <a:spcPct val="0"/>
            </a:spcBef>
            <a:spcAft>
              <a:spcPct val="15000"/>
            </a:spcAft>
            <a:buNone/>
          </a:pPr>
          <a:r>
            <a:rPr lang="en-US" sz="2800" i="1" kern="1200" dirty="0">
              <a:latin typeface="Arial" panose="020B0604020202020204" pitchFamily="34" charset="0"/>
              <a:cs typeface="Arial" panose="020B0604020202020204" pitchFamily="34" charset="0"/>
            </a:rPr>
            <a:t>d. All repair operations require validation on material manufactured using the same QMP. </a:t>
          </a:r>
        </a:p>
      </dsp:txBody>
      <dsp:txXfrm rot="-5400000">
        <a:off x="2187365" y="448028"/>
        <a:ext cx="21025301" cy="3115429"/>
      </dsp:txXfrm>
    </dsp:sp>
    <dsp:sp modelId="{247F59E6-C796-4287-A39E-B49684E740D9}">
      <dsp:nvSpPr>
        <dsp:cNvPr id="0" name=""/>
        <dsp:cNvSpPr/>
      </dsp:nvSpPr>
      <dsp:spPr>
        <a:xfrm rot="5400000">
          <a:off x="-243376" y="4503326"/>
          <a:ext cx="2878885" cy="2015219"/>
        </a:xfrm>
        <a:prstGeom prst="chevron">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latin typeface="Arial" panose="020B0604020202020204" pitchFamily="34" charset="0"/>
              <a:ea typeface="Calibri" panose="020F0502020204030204" pitchFamily="34" charset="0"/>
              <a:cs typeface="Arial" panose="020B0604020202020204" pitchFamily="34" charset="0"/>
            </a:rPr>
            <a:t>Rationale for Tailoring</a:t>
          </a:r>
        </a:p>
      </dsp:txBody>
      <dsp:txXfrm rot="-5400000">
        <a:off x="188458" y="5079103"/>
        <a:ext cx="2015219" cy="863666"/>
      </dsp:txXfrm>
    </dsp:sp>
    <dsp:sp modelId="{465FB956-518C-4ADD-8C17-09DBB971A509}">
      <dsp:nvSpPr>
        <dsp:cNvPr id="0" name=""/>
        <dsp:cNvSpPr/>
      </dsp:nvSpPr>
      <dsp:spPr>
        <a:xfrm rot="5400000">
          <a:off x="11749798" y="-5494669"/>
          <a:ext cx="1932222" cy="21014218"/>
        </a:xfrm>
        <a:prstGeom prst="round2Same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latin typeface="Arial" panose="020B0604020202020204" pitchFamily="34" charset="0"/>
              <a:cs typeface="Arial" panose="020B0604020202020204" pitchFamily="34" charset="0"/>
            </a:rPr>
            <a:t>NASA will be notified of repair/rework operations, but in order to maintain production schedules, such operations will be authorized by the cognizant M&amp;P organization within [Company]. Repair and rework operations are controlled and implemented through [INTDOC-1234], which is available for NASA review upon request. </a:t>
          </a:r>
        </a:p>
      </dsp:txBody>
      <dsp:txXfrm rot="-5400000">
        <a:off x="2208801" y="4140651"/>
        <a:ext cx="20919895" cy="1743576"/>
      </dsp:txXfrm>
    </dsp:sp>
    <dsp:sp modelId="{3E96579F-1E3E-4A29-BD95-1D039749E349}">
      <dsp:nvSpPr>
        <dsp:cNvPr id="0" name=""/>
        <dsp:cNvSpPr/>
      </dsp:nvSpPr>
      <dsp:spPr>
        <a:xfrm rot="5400000">
          <a:off x="-857997" y="7539327"/>
          <a:ext cx="4046302" cy="2015219"/>
        </a:xfrm>
        <a:prstGeom prst="chevron">
          <a:avLst/>
        </a:prstGeom>
        <a:solidFill>
          <a:srgbClr val="00B800"/>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b="1" kern="1200" dirty="0">
              <a:ln>
                <a:noFill/>
              </a:ln>
              <a:solidFill>
                <a:schemeClr val="tx1"/>
              </a:solidFill>
              <a:latin typeface="Arial" panose="020B0604020202020204" pitchFamily="34" charset="0"/>
              <a:cs typeface="Arial" panose="020B0604020202020204" pitchFamily="34" charset="0"/>
            </a:rPr>
            <a:t>Tailored Requirement</a:t>
          </a:r>
        </a:p>
      </dsp:txBody>
      <dsp:txXfrm rot="-5400000">
        <a:off x="157545" y="7531396"/>
        <a:ext cx="2015219" cy="2031083"/>
      </dsp:txXfrm>
    </dsp:sp>
    <dsp:sp modelId="{D213A9FE-BB1A-427C-AFD2-11BA80C7C3F7}">
      <dsp:nvSpPr>
        <dsp:cNvPr id="0" name=""/>
        <dsp:cNvSpPr/>
      </dsp:nvSpPr>
      <dsp:spPr>
        <a:xfrm rot="5400000">
          <a:off x="11161816" y="-2393756"/>
          <a:ext cx="3075647" cy="21018615"/>
        </a:xfrm>
        <a:prstGeom prst="round2Same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None/>
          </a:pPr>
          <a:r>
            <a:rPr lang="en-US" sz="2800" kern="1200" dirty="0">
              <a:highlight>
                <a:srgbClr val="00FFFF"/>
              </a:highlight>
              <a:latin typeface="Arial" panose="020B0604020202020204" pitchFamily="34" charset="0"/>
              <a:cs typeface="Arial" panose="020B0604020202020204" pitchFamily="34" charset="0"/>
            </a:rPr>
            <a:t>Repair and rework due to a defect or nonconformance </a:t>
          </a:r>
          <a:r>
            <a:rPr lang="en-US" sz="2800" b="1" kern="1200" dirty="0">
              <a:highlight>
                <a:srgbClr val="00FFFF"/>
              </a:highlight>
              <a:latin typeface="Arial" panose="020B0604020202020204" pitchFamily="34" charset="0"/>
              <a:cs typeface="Arial" panose="020B0604020202020204" pitchFamily="34" charset="0"/>
            </a:rPr>
            <a:t>shall</a:t>
          </a:r>
          <a:r>
            <a:rPr lang="en-US" sz="2800" kern="1200" dirty="0">
              <a:highlight>
                <a:srgbClr val="00FFFF"/>
              </a:highlight>
              <a:latin typeface="Arial" panose="020B0604020202020204" pitchFamily="34" charset="0"/>
              <a:cs typeface="Arial" panose="020B0604020202020204" pitchFamily="34" charset="0"/>
            </a:rPr>
            <a:t> be controlled, documented, and implemented per [INTDOC-1234], including:</a:t>
          </a:r>
          <a:endParaRPr lang="en-US" sz="2800" kern="1200" dirty="0">
            <a:highlight>
              <a:srgbClr val="00FFFF"/>
            </a:highlight>
            <a:latin typeface="Arial" panose="020B0604020202020204" pitchFamily="34" charset="0"/>
            <a:ea typeface="Calibri" panose="020F0502020204030204" pitchFamily="34" charset="0"/>
            <a:cs typeface="Arial" panose="020B0604020202020204" pitchFamily="34" charset="0"/>
          </a:endParaRPr>
        </a:p>
        <a:p>
          <a:pPr marL="571500" lvl="2" indent="-285750" algn="l" defTabSz="1244600">
            <a:lnSpc>
              <a:spcPct val="90000"/>
            </a:lnSpc>
            <a:spcBef>
              <a:spcPct val="0"/>
            </a:spcBef>
            <a:spcAft>
              <a:spcPct val="15000"/>
            </a:spcAft>
            <a:buFont typeface="+mj-lt"/>
            <a:buAutoNum type="alphaLcPeriod"/>
          </a:pPr>
          <a:r>
            <a:rPr lang="en-US" sz="2800" kern="1200" dirty="0">
              <a:latin typeface="Arial" panose="020B0604020202020204" pitchFamily="34" charset="0"/>
              <a:cs typeface="Arial" panose="020B0604020202020204" pitchFamily="34" charset="0"/>
            </a:rPr>
            <a:t>Repair operations require prior written authorization from </a:t>
          </a:r>
          <a:r>
            <a:rPr lang="en-US" sz="2800" kern="1200" dirty="0">
              <a:highlight>
                <a:srgbClr val="00FFFF"/>
              </a:highlight>
              <a:latin typeface="Arial" panose="020B0604020202020204" pitchFamily="34" charset="0"/>
              <a:cs typeface="Arial" panose="020B0604020202020204" pitchFamily="34" charset="0"/>
            </a:rPr>
            <a:t>[Company] M&amp;P. NASA shall be notified of the repair/rework.</a:t>
          </a:r>
        </a:p>
        <a:p>
          <a:pPr marL="571500" lvl="2" indent="-285750" algn="l" defTabSz="1244600">
            <a:lnSpc>
              <a:spcPct val="90000"/>
            </a:lnSpc>
            <a:spcBef>
              <a:spcPct val="0"/>
            </a:spcBef>
            <a:spcAft>
              <a:spcPct val="15000"/>
            </a:spcAft>
            <a:buFont typeface="+mj-lt"/>
            <a:buAutoNum type="alphaLcPeriod"/>
          </a:pPr>
          <a:r>
            <a:rPr lang="en-US" sz="2800" kern="1200" dirty="0">
              <a:latin typeface="Arial" panose="020B0604020202020204" pitchFamily="34" charset="0"/>
              <a:cs typeface="Arial" panose="020B0604020202020204" pitchFamily="34" charset="0"/>
            </a:rPr>
            <a:t>All repair operations require full documentation as a nonconformance record…</a:t>
          </a:r>
        </a:p>
        <a:p>
          <a:pPr marL="571500" lvl="2" indent="-285750" algn="l" defTabSz="1244600">
            <a:lnSpc>
              <a:spcPct val="90000"/>
            </a:lnSpc>
            <a:spcBef>
              <a:spcPct val="0"/>
            </a:spcBef>
            <a:spcAft>
              <a:spcPct val="15000"/>
            </a:spcAft>
            <a:buFont typeface="+mj-lt"/>
            <a:buAutoNum type="alphaLcPeriod"/>
          </a:pPr>
          <a:r>
            <a:rPr lang="en-US" sz="2800" kern="1200" dirty="0">
              <a:latin typeface="Arial" panose="020B0604020202020204" pitchFamily="34" charset="0"/>
              <a:cs typeface="Arial" panose="020B0604020202020204" pitchFamily="34" charset="0"/>
            </a:rPr>
            <a:t>Unplanned part operations not part of the QPP that constitute a repair or rework include…</a:t>
          </a:r>
        </a:p>
        <a:p>
          <a:pPr marL="571500" lvl="2" indent="-285750" algn="l" defTabSz="1244600">
            <a:lnSpc>
              <a:spcPct val="90000"/>
            </a:lnSpc>
            <a:spcBef>
              <a:spcPct val="0"/>
            </a:spcBef>
            <a:spcAft>
              <a:spcPct val="15000"/>
            </a:spcAft>
            <a:buFont typeface="+mj-lt"/>
            <a:buAutoNum type="alphaLcPeriod"/>
          </a:pPr>
          <a:r>
            <a:rPr lang="en-US" sz="2800" kern="1200" dirty="0">
              <a:latin typeface="Arial" panose="020B0604020202020204" pitchFamily="34" charset="0"/>
              <a:cs typeface="Arial" panose="020B0604020202020204" pitchFamily="34" charset="0"/>
            </a:rPr>
            <a:t>All repair operations require validation on material manufactured using the same QMP. </a:t>
          </a:r>
        </a:p>
      </dsp:txBody>
      <dsp:txXfrm rot="-5400000">
        <a:off x="2190333" y="6727868"/>
        <a:ext cx="20868474" cy="27753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C32491-ED75-4C11-B659-EE087FB6FDF1}">
      <dsp:nvSpPr>
        <dsp:cNvPr id="0" name=""/>
        <dsp:cNvSpPr/>
      </dsp:nvSpPr>
      <dsp:spPr>
        <a:xfrm rot="5400000">
          <a:off x="-389261" y="947433"/>
          <a:ext cx="2595078" cy="1816555"/>
        </a:xfrm>
        <a:prstGeom prst="chevron">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anose="020B0604020202020204" pitchFamily="34" charset="0"/>
              <a:cs typeface="Arial" panose="020B0604020202020204" pitchFamily="34" charset="0"/>
            </a:rPr>
            <a:t>NASA-STD-6030 AMR</a:t>
          </a:r>
        </a:p>
      </dsp:txBody>
      <dsp:txXfrm rot="-5400000">
        <a:off x="1" y="1466450"/>
        <a:ext cx="1816555" cy="778523"/>
      </dsp:txXfrm>
    </dsp:sp>
    <dsp:sp modelId="{BD4115DB-538B-435D-ABBC-B87340440FB3}">
      <dsp:nvSpPr>
        <dsp:cNvPr id="0" name=""/>
        <dsp:cNvSpPr/>
      </dsp:nvSpPr>
      <dsp:spPr>
        <a:xfrm rot="5400000">
          <a:off x="11196838" y="-9355773"/>
          <a:ext cx="2793325" cy="21553892"/>
        </a:xfrm>
        <a:prstGeom prst="round2Same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FontTx/>
            <a:buNone/>
          </a:pPr>
          <a:r>
            <a:rPr lang="en-US" sz="2800" i="1" kern="1200" dirty="0">
              <a:effectLst/>
              <a:latin typeface="Arial" panose="020B0604020202020204" pitchFamily="34" charset="0"/>
              <a:ea typeface="Times New Roman" panose="02020603050405020304" pitchFamily="18" charset="0"/>
              <a:cs typeface="Arial" panose="020B0604020202020204" pitchFamily="34" charset="0"/>
            </a:rPr>
            <a:t>[AMR-38] Feedstock to be used for a Candidate QMP </a:t>
          </a:r>
          <a:r>
            <a:rPr lang="en-US" sz="2800" b="1" i="1" kern="1200" dirty="0">
              <a:effectLst/>
              <a:latin typeface="Arial" panose="020B0604020202020204" pitchFamily="34" charset="0"/>
              <a:ea typeface="Times New Roman" panose="02020603050405020304" pitchFamily="18" charset="0"/>
              <a:cs typeface="Arial" panose="020B0604020202020204" pitchFamily="34" charset="0"/>
            </a:rPr>
            <a:t>shall</a:t>
          </a:r>
          <a:r>
            <a:rPr lang="en-US" sz="2800" i="1" kern="1200" dirty="0">
              <a:effectLst/>
              <a:latin typeface="Arial" panose="020B0604020202020204" pitchFamily="34" charset="0"/>
              <a:ea typeface="Times New Roman" panose="02020603050405020304" pitchFamily="18" charset="0"/>
              <a:cs typeface="Arial" panose="020B0604020202020204" pitchFamily="34" charset="0"/>
            </a:rPr>
            <a:t> be controlled by industry standard specifications or configuration-controlled material specifications that levy requirements, including tolerances when applicable, to ensure consistent performance in the process and govern, at a minimum, the aspects of virgin feedstock production and procurement defined … </a:t>
          </a:r>
          <a:r>
            <a:rPr lang="en-US" sz="2800" i="1" kern="1200" dirty="0">
              <a:ln>
                <a:noFill/>
              </a:ln>
              <a:latin typeface="Arial" panose="020B0604020202020204" pitchFamily="34" charset="0"/>
              <a:cs typeface="Arial" panose="020B0604020202020204" pitchFamily="34" charset="0"/>
            </a:rPr>
            <a:t>Tables 9-12: Require powder producers and distributors to operate under a QMS conforming to SAE AS9100, SAE AS9120, Quality Management Systems</a:t>
          </a:r>
          <a:endParaRPr lang="en-US" sz="2800" kern="1200" dirty="0">
            <a:ln>
              <a:noFill/>
            </a:ln>
            <a:latin typeface="Arial" panose="020B0604020202020204" pitchFamily="34" charset="0"/>
            <a:cs typeface="Arial" panose="020B0604020202020204" pitchFamily="34" charset="0"/>
          </a:endParaRPr>
        </a:p>
      </dsp:txBody>
      <dsp:txXfrm rot="-5400000">
        <a:off x="1816555" y="160869"/>
        <a:ext cx="21417533" cy="2520607"/>
      </dsp:txXfrm>
    </dsp:sp>
    <dsp:sp modelId="{247F59E6-C796-4287-A39E-B49684E740D9}">
      <dsp:nvSpPr>
        <dsp:cNvPr id="0" name=""/>
        <dsp:cNvSpPr/>
      </dsp:nvSpPr>
      <dsp:spPr>
        <a:xfrm rot="5400000">
          <a:off x="-326881" y="3566561"/>
          <a:ext cx="2595078" cy="1816555"/>
        </a:xfrm>
        <a:prstGeom prst="chevron">
          <a:avLst/>
        </a:prstGeom>
        <a:solidFill>
          <a:schemeClr val="tx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atin typeface="Arial" panose="020B0604020202020204" pitchFamily="34" charset="0"/>
              <a:ea typeface="Calibri" panose="020F0502020204030204" pitchFamily="34" charset="0"/>
              <a:cs typeface="Arial" panose="020B0604020202020204" pitchFamily="34" charset="0"/>
            </a:rPr>
            <a:t>Rationale for Tailoring</a:t>
          </a:r>
        </a:p>
      </dsp:txBody>
      <dsp:txXfrm rot="-5400000">
        <a:off x="62381" y="4085578"/>
        <a:ext cx="1816555" cy="778523"/>
      </dsp:txXfrm>
    </dsp:sp>
    <dsp:sp modelId="{465FB956-518C-4ADD-8C17-09DBB971A509}">
      <dsp:nvSpPr>
        <dsp:cNvPr id="0" name=""/>
        <dsp:cNvSpPr/>
      </dsp:nvSpPr>
      <dsp:spPr>
        <a:xfrm rot="5400000">
          <a:off x="11740521" y="-6707103"/>
          <a:ext cx="1741740" cy="21518113"/>
        </a:xfrm>
        <a:prstGeom prst="round2Same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None/>
          </a:pPr>
          <a:r>
            <a:rPr lang="en-US" sz="2600" b="0" i="0" u="none" kern="1200" dirty="0">
              <a:effectLst/>
              <a:latin typeface="Arial" panose="020B0604020202020204" pitchFamily="34" charset="0"/>
              <a:ea typeface="Calibri" panose="020F0502020204030204" pitchFamily="34" charset="0"/>
              <a:cs typeface="Arial" panose="020B0604020202020204" pitchFamily="34" charset="0"/>
            </a:rPr>
            <a:t>[Company] uses an ISO9001 Powder feedstock supplier and compliance to this AMR would require a change to an AS9100 approved feedstock supplier. For </a:t>
          </a:r>
          <a:r>
            <a:rPr lang="en-US" sz="2600" i="0" kern="1200" dirty="0">
              <a:effectLst/>
              <a:latin typeface="Arial" panose="020B0604020202020204" pitchFamily="34" charset="0"/>
              <a:ea typeface="Calibri" panose="020F0502020204030204" pitchFamily="34" charset="0"/>
              <a:cs typeface="Arial" panose="020B0604020202020204" pitchFamily="34" charset="0"/>
            </a:rPr>
            <a:t>an ISO9001 certified supplier, evidence and rationale will be provided that establish a rigid quality management system (QMS) and robust feedstock controls that meets the intent of NASA-STD-6030. The ISO9001 supplier has been audited and continues to be audited on a three (3) year cycle. [Company]’s feedstock supplier has provided no issues with the quality of material being produced</a:t>
          </a:r>
          <a:r>
            <a:rPr lang="en-US" sz="2600" kern="1200" dirty="0">
              <a:effectLst/>
              <a:latin typeface="Arial" panose="020B0604020202020204" pitchFamily="34" charset="0"/>
              <a:ea typeface="Calibri" panose="020F0502020204030204" pitchFamily="34" charset="0"/>
              <a:cs typeface="Arial" panose="020B0604020202020204" pitchFamily="34" charset="0"/>
            </a:rPr>
            <a:t>. </a:t>
          </a:r>
          <a:endParaRPr lang="en-US" sz="2600" kern="1200" dirty="0">
            <a:latin typeface="Arial" panose="020B0604020202020204" pitchFamily="34" charset="0"/>
            <a:cs typeface="Arial" panose="020B0604020202020204" pitchFamily="34" charset="0"/>
          </a:endParaRPr>
        </a:p>
      </dsp:txBody>
      <dsp:txXfrm rot="-5400000">
        <a:off x="1852335" y="3266108"/>
        <a:ext cx="21433088" cy="1571690"/>
      </dsp:txXfrm>
    </dsp:sp>
    <dsp:sp modelId="{3E96579F-1E3E-4A29-BD95-1D039749E349}">
      <dsp:nvSpPr>
        <dsp:cNvPr id="0" name=""/>
        <dsp:cNvSpPr/>
      </dsp:nvSpPr>
      <dsp:spPr>
        <a:xfrm rot="5400000">
          <a:off x="-389261" y="5902190"/>
          <a:ext cx="2595078" cy="1816555"/>
        </a:xfrm>
        <a:prstGeom prst="chevron">
          <a:avLst/>
        </a:prstGeom>
        <a:solidFill>
          <a:srgbClr val="00B800"/>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ln>
                <a:noFill/>
              </a:ln>
              <a:solidFill>
                <a:schemeClr val="tx1"/>
              </a:solidFill>
              <a:latin typeface="Arial" panose="020B0604020202020204" pitchFamily="34" charset="0"/>
              <a:cs typeface="Arial" panose="020B0604020202020204" pitchFamily="34" charset="0"/>
            </a:rPr>
            <a:t>Tailored</a:t>
          </a:r>
        </a:p>
        <a:p>
          <a:pPr marL="0" lvl="0" indent="0" algn="ctr" defTabSz="844550">
            <a:lnSpc>
              <a:spcPct val="90000"/>
            </a:lnSpc>
            <a:spcBef>
              <a:spcPct val="0"/>
            </a:spcBef>
            <a:spcAft>
              <a:spcPct val="35000"/>
            </a:spcAft>
            <a:buNone/>
          </a:pPr>
          <a:r>
            <a:rPr lang="en-US" sz="1900" b="1" kern="1200" dirty="0">
              <a:ln>
                <a:noFill/>
              </a:ln>
              <a:solidFill>
                <a:schemeClr val="tx1"/>
              </a:solidFill>
              <a:latin typeface="Arial" panose="020B0604020202020204" pitchFamily="34" charset="0"/>
              <a:cs typeface="Arial" panose="020B0604020202020204" pitchFamily="34" charset="0"/>
            </a:rPr>
            <a:t>Requirement</a:t>
          </a:r>
        </a:p>
      </dsp:txBody>
      <dsp:txXfrm rot="-5400000">
        <a:off x="1" y="6421207"/>
        <a:ext cx="1816555" cy="778523"/>
      </dsp:txXfrm>
    </dsp:sp>
    <dsp:sp modelId="{D213A9FE-BB1A-427C-AFD2-11BA80C7C3F7}">
      <dsp:nvSpPr>
        <dsp:cNvPr id="0" name=""/>
        <dsp:cNvSpPr/>
      </dsp:nvSpPr>
      <dsp:spPr>
        <a:xfrm rot="5400000">
          <a:off x="11750100" y="-4400105"/>
          <a:ext cx="1686801" cy="21553892"/>
        </a:xfrm>
        <a:prstGeom prst="round2SameRect">
          <a:avLst/>
        </a:prstGeom>
        <a:solidFill>
          <a:schemeClr val="lt1">
            <a:alpha val="90000"/>
            <a:hueOff val="0"/>
            <a:satOff val="0"/>
            <a:lumOff val="0"/>
            <a:alphaOff val="0"/>
          </a:schemeClr>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None/>
          </a:pPr>
          <a:r>
            <a:rPr lang="en-US" sz="2600" kern="1200" dirty="0">
              <a:effectLst/>
              <a:latin typeface="Arial" panose="020B0604020202020204" pitchFamily="34" charset="0"/>
              <a:cs typeface="Arial" panose="020B0604020202020204" pitchFamily="34" charset="0"/>
            </a:rPr>
            <a:t>All feedstock shall be procured and controlled per approved [Company] feedstock specs.</a:t>
          </a:r>
          <a:endParaRPr lang="en-US" sz="2600" kern="1200" dirty="0">
            <a:latin typeface="Arial" panose="020B0604020202020204" pitchFamily="34" charset="0"/>
            <a:ea typeface="Calibri" panose="020F0502020204030204" pitchFamily="34" charset="0"/>
            <a:cs typeface="Arial" panose="020B0604020202020204" pitchFamily="34" charset="0"/>
          </a:endParaRPr>
        </a:p>
      </dsp:txBody>
      <dsp:txXfrm rot="-5400000">
        <a:off x="1816555" y="5615783"/>
        <a:ext cx="21471549" cy="1522115"/>
      </dsp:txXfrm>
    </dsp:sp>
    <dsp:sp modelId="{AF48E635-07C2-4525-9DCC-A69F9A22102D}">
      <dsp:nvSpPr>
        <dsp:cNvPr id="0" name=""/>
        <dsp:cNvSpPr/>
      </dsp:nvSpPr>
      <dsp:spPr>
        <a:xfrm rot="5400000">
          <a:off x="-389261" y="8365833"/>
          <a:ext cx="2595078" cy="1816555"/>
        </a:xfrm>
        <a:prstGeom prst="chevron">
          <a:avLst/>
        </a:prstGeom>
        <a:solidFill>
          <a:srgbClr val="00B800"/>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Arial" panose="020B0604020202020204" pitchFamily="34" charset="0"/>
              <a:ea typeface="Calibri" panose="020F0502020204030204" pitchFamily="34" charset="0"/>
              <a:cs typeface="Arial" panose="020B0604020202020204" pitchFamily="34" charset="0"/>
            </a:rPr>
            <a:t>Implementation</a:t>
          </a:r>
        </a:p>
      </dsp:txBody>
      <dsp:txXfrm rot="-5400000">
        <a:off x="1" y="8884850"/>
        <a:ext cx="1816555" cy="778523"/>
      </dsp:txXfrm>
    </dsp:sp>
    <dsp:sp modelId="{AF849325-02B1-487B-8C59-DD917EA75A74}">
      <dsp:nvSpPr>
        <dsp:cNvPr id="0" name=""/>
        <dsp:cNvSpPr/>
      </dsp:nvSpPr>
      <dsp:spPr>
        <a:xfrm rot="5400000">
          <a:off x="11750100" y="-1956973"/>
          <a:ext cx="1686801" cy="21553892"/>
        </a:xfrm>
        <a:prstGeom prst="round2SameRect">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l" defTabSz="1155700">
            <a:lnSpc>
              <a:spcPct val="90000"/>
            </a:lnSpc>
            <a:spcBef>
              <a:spcPct val="0"/>
            </a:spcBef>
            <a:spcAft>
              <a:spcPct val="15000"/>
            </a:spcAft>
            <a:buNone/>
          </a:pPr>
          <a:r>
            <a:rPr lang="en-US" sz="2600" kern="1200" dirty="0">
              <a:latin typeface="Arial" panose="020B0604020202020204" pitchFamily="34" charset="0"/>
              <a:cs typeface="Arial" panose="020B0604020202020204" pitchFamily="34" charset="0"/>
            </a:rPr>
            <a:t>[Company] feedstock spec [INTDOC-1235] complies with NASA-STD-6030 AMR-38 with the exception of the AS9100 QMS feedstock supplier.  [INTDOC-1235] allow for ISO9001 QMS for suppliers that have been audited and approved by the [Company].</a:t>
          </a:r>
        </a:p>
      </dsp:txBody>
      <dsp:txXfrm rot="-5400000">
        <a:off x="1816555" y="8058915"/>
        <a:ext cx="21471549" cy="1522115"/>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2"/>
            <a:ext cx="4033616" cy="706982"/>
          </a:xfrm>
          <a:prstGeom prst="rect">
            <a:avLst/>
          </a:prstGeom>
          <a:noFill/>
          <a:ln w="12700">
            <a:noFill/>
            <a:miter lim="800000"/>
            <a:headEnd type="none" w="sm" len="sm"/>
            <a:tailEnd type="none" w="sm" len="sm"/>
          </a:ln>
          <a:effectLst/>
        </p:spPr>
        <p:txBody>
          <a:bodyPr vert="horz" wrap="square" lIns="156075" tIns="76668" rIns="156075" bIns="76668" numCol="1" anchor="t" anchorCtr="0" compatLnSpc="1">
            <a:prstTxWarp prst="textNoShape">
              <a:avLst/>
            </a:prstTxWarp>
          </a:bodyPr>
          <a:lstStyle>
            <a:lvl1pPr algn="l" defTabSz="1577582">
              <a:defRPr sz="2100">
                <a:latin typeface="Tahoma" pitchFamily="34" charset="0"/>
              </a:defRPr>
            </a:lvl1pPr>
          </a:lstStyle>
          <a:p>
            <a:pPr>
              <a:defRPr/>
            </a:pPr>
            <a:endParaRPr lang="en-US" dirty="0"/>
          </a:p>
        </p:txBody>
      </p:sp>
      <p:sp>
        <p:nvSpPr>
          <p:cNvPr id="46083" name="Rectangle 3"/>
          <p:cNvSpPr>
            <a:spLocks noGrp="1" noChangeArrowheads="1"/>
          </p:cNvSpPr>
          <p:nvPr>
            <p:ph type="dt" sz="quarter" idx="1"/>
          </p:nvPr>
        </p:nvSpPr>
        <p:spPr bwMode="auto">
          <a:xfrm>
            <a:off x="5220835" y="2"/>
            <a:ext cx="4033614" cy="706982"/>
          </a:xfrm>
          <a:prstGeom prst="rect">
            <a:avLst/>
          </a:prstGeom>
          <a:noFill/>
          <a:ln w="12700">
            <a:noFill/>
            <a:miter lim="800000"/>
            <a:headEnd type="none" w="sm" len="sm"/>
            <a:tailEnd type="none" w="sm" len="sm"/>
          </a:ln>
          <a:effectLst/>
        </p:spPr>
        <p:txBody>
          <a:bodyPr vert="horz" wrap="square" lIns="156075" tIns="76668" rIns="156075" bIns="76668" numCol="1" anchor="t" anchorCtr="0" compatLnSpc="1">
            <a:prstTxWarp prst="textNoShape">
              <a:avLst/>
            </a:prstTxWarp>
          </a:bodyPr>
          <a:lstStyle>
            <a:lvl1pPr algn="r" defTabSz="1577582">
              <a:defRPr sz="2100">
                <a:latin typeface="Tahoma" pitchFamily="34" charset="0"/>
              </a:defRPr>
            </a:lvl1pPr>
          </a:lstStyle>
          <a:p>
            <a:pPr>
              <a:defRPr/>
            </a:pPr>
            <a:endParaRPr lang="en-US" dirty="0"/>
          </a:p>
        </p:txBody>
      </p:sp>
      <p:sp>
        <p:nvSpPr>
          <p:cNvPr id="46084" name="Rectangle 4"/>
          <p:cNvSpPr>
            <a:spLocks noGrp="1" noChangeArrowheads="1"/>
          </p:cNvSpPr>
          <p:nvPr>
            <p:ph type="ftr" sz="quarter" idx="2"/>
          </p:nvPr>
        </p:nvSpPr>
        <p:spPr bwMode="auto">
          <a:xfrm>
            <a:off x="1" y="14037537"/>
            <a:ext cx="4033616" cy="706982"/>
          </a:xfrm>
          <a:prstGeom prst="rect">
            <a:avLst/>
          </a:prstGeom>
          <a:noFill/>
          <a:ln w="12700">
            <a:noFill/>
            <a:miter lim="800000"/>
            <a:headEnd type="none" w="sm" len="sm"/>
            <a:tailEnd type="none" w="sm" len="sm"/>
          </a:ln>
          <a:effectLst/>
        </p:spPr>
        <p:txBody>
          <a:bodyPr vert="horz" wrap="square" lIns="156075" tIns="76668" rIns="156075" bIns="76668" numCol="1" anchor="b" anchorCtr="0" compatLnSpc="1">
            <a:prstTxWarp prst="textNoShape">
              <a:avLst/>
            </a:prstTxWarp>
          </a:bodyPr>
          <a:lstStyle>
            <a:lvl1pPr algn="l" defTabSz="1577582">
              <a:defRPr sz="2100">
                <a:latin typeface="Tahoma" pitchFamily="34" charset="0"/>
              </a:defRPr>
            </a:lvl1pPr>
          </a:lstStyle>
          <a:p>
            <a:pPr>
              <a:defRPr/>
            </a:pPr>
            <a:endParaRPr lang="en-US" dirty="0"/>
          </a:p>
        </p:txBody>
      </p:sp>
      <p:sp>
        <p:nvSpPr>
          <p:cNvPr id="46085" name="Rectangle 5"/>
          <p:cNvSpPr>
            <a:spLocks noGrp="1" noChangeArrowheads="1"/>
          </p:cNvSpPr>
          <p:nvPr>
            <p:ph type="sldNum" sz="quarter" idx="3"/>
          </p:nvPr>
        </p:nvSpPr>
        <p:spPr bwMode="auto">
          <a:xfrm>
            <a:off x="5220835" y="14037537"/>
            <a:ext cx="4033614" cy="706982"/>
          </a:xfrm>
          <a:prstGeom prst="rect">
            <a:avLst/>
          </a:prstGeom>
          <a:noFill/>
          <a:ln w="12700">
            <a:noFill/>
            <a:miter lim="800000"/>
            <a:headEnd type="none" w="sm" len="sm"/>
            <a:tailEnd type="none" w="sm" len="sm"/>
          </a:ln>
          <a:effectLst/>
        </p:spPr>
        <p:txBody>
          <a:bodyPr vert="horz" wrap="square" lIns="156075" tIns="76668" rIns="156075" bIns="76668" numCol="1" anchor="b" anchorCtr="0" compatLnSpc="1">
            <a:prstTxWarp prst="textNoShape">
              <a:avLst/>
            </a:prstTxWarp>
          </a:bodyPr>
          <a:lstStyle>
            <a:lvl1pPr algn="r" defTabSz="1577582">
              <a:defRPr sz="2100"/>
            </a:lvl1pPr>
          </a:lstStyle>
          <a:p>
            <a:pPr>
              <a:defRPr/>
            </a:pPr>
            <a:fld id="{7BBFBC5E-E420-1842-814F-BA36890C298F}" type="slidenum">
              <a:rPr lang="en-US"/>
              <a:pPr>
                <a:defRPr/>
              </a:pPr>
              <a:t>‹#›</a:t>
            </a:fld>
            <a:endParaRPr lang="en-US" dirty="0"/>
          </a:p>
        </p:txBody>
      </p:sp>
    </p:spTree>
    <p:extLst>
      <p:ext uri="{BB962C8B-B14F-4D97-AF65-F5344CB8AC3E}">
        <p14:creationId xmlns:p14="http://schemas.microsoft.com/office/powerpoint/2010/main" val="342719751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680037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2419" kern="1200">
        <a:solidFill>
          <a:schemeClr val="tx1"/>
        </a:solidFill>
        <a:latin typeface="Times New Roman" pitchFamily="18" charset="0"/>
        <a:ea typeface="ヒラギノ角ゴ Pro W3" charset="-128"/>
        <a:cs typeface="ヒラギノ角ゴ Pro W3" charset="-128"/>
      </a:defRPr>
    </a:lvl1pPr>
    <a:lvl2pPr marL="921715" algn="l" rtl="0" eaLnBrk="0" fontAlgn="base" hangingPunct="0">
      <a:spcBef>
        <a:spcPct val="30000"/>
      </a:spcBef>
      <a:spcAft>
        <a:spcPct val="0"/>
      </a:spcAft>
      <a:defRPr sz="2419" kern="1200">
        <a:solidFill>
          <a:schemeClr val="tx1"/>
        </a:solidFill>
        <a:latin typeface="Times New Roman" pitchFamily="18" charset="0"/>
        <a:ea typeface="ヒラギノ角ゴ Pro W3" charset="-128"/>
        <a:cs typeface="+mn-cs"/>
      </a:defRPr>
    </a:lvl2pPr>
    <a:lvl3pPr marL="1843430" algn="l" rtl="0" eaLnBrk="0" fontAlgn="base" hangingPunct="0">
      <a:spcBef>
        <a:spcPct val="30000"/>
      </a:spcBef>
      <a:spcAft>
        <a:spcPct val="0"/>
      </a:spcAft>
      <a:defRPr sz="2419" kern="1200">
        <a:solidFill>
          <a:schemeClr val="tx1"/>
        </a:solidFill>
        <a:latin typeface="Times New Roman" pitchFamily="18" charset="0"/>
        <a:ea typeface="ヒラギノ角ゴ Pro W3" charset="-128"/>
        <a:cs typeface="+mn-cs"/>
      </a:defRPr>
    </a:lvl3pPr>
    <a:lvl4pPr marL="2765146" algn="l" rtl="0" eaLnBrk="0" fontAlgn="base" hangingPunct="0">
      <a:spcBef>
        <a:spcPct val="30000"/>
      </a:spcBef>
      <a:spcAft>
        <a:spcPct val="0"/>
      </a:spcAft>
      <a:defRPr sz="2419" kern="1200">
        <a:solidFill>
          <a:schemeClr val="tx1"/>
        </a:solidFill>
        <a:latin typeface="Times New Roman" pitchFamily="18" charset="0"/>
        <a:ea typeface="ヒラギノ角ゴ Pro W3" charset="-128"/>
        <a:cs typeface="+mn-cs"/>
      </a:defRPr>
    </a:lvl4pPr>
    <a:lvl5pPr marL="3686861" algn="l" rtl="0" eaLnBrk="0" fontAlgn="base" hangingPunct="0">
      <a:spcBef>
        <a:spcPct val="30000"/>
      </a:spcBef>
      <a:spcAft>
        <a:spcPct val="0"/>
      </a:spcAft>
      <a:defRPr sz="2419" kern="1200">
        <a:solidFill>
          <a:schemeClr val="tx1"/>
        </a:solidFill>
        <a:latin typeface="Times New Roman" pitchFamily="18" charset="0"/>
        <a:ea typeface="ヒラギノ角ゴ Pro W3" charset="-128"/>
        <a:cs typeface="+mn-cs"/>
      </a:defRPr>
    </a:lvl5pPr>
    <a:lvl6pPr marL="4608576" algn="l" defTabSz="1843430" rtl="0" eaLnBrk="1" latinLnBrk="0" hangingPunct="1">
      <a:defRPr sz="2419" kern="1200">
        <a:solidFill>
          <a:schemeClr val="tx1"/>
        </a:solidFill>
        <a:latin typeface="+mn-lt"/>
        <a:ea typeface="+mn-ea"/>
        <a:cs typeface="+mn-cs"/>
      </a:defRPr>
    </a:lvl6pPr>
    <a:lvl7pPr marL="5530291" algn="l" defTabSz="1843430" rtl="0" eaLnBrk="1" latinLnBrk="0" hangingPunct="1">
      <a:defRPr sz="2419" kern="1200">
        <a:solidFill>
          <a:schemeClr val="tx1"/>
        </a:solidFill>
        <a:latin typeface="+mn-lt"/>
        <a:ea typeface="+mn-ea"/>
        <a:cs typeface="+mn-cs"/>
      </a:defRPr>
    </a:lvl7pPr>
    <a:lvl8pPr marL="6452006" algn="l" defTabSz="1843430" rtl="0" eaLnBrk="1" latinLnBrk="0" hangingPunct="1">
      <a:defRPr sz="2419" kern="1200">
        <a:solidFill>
          <a:schemeClr val="tx1"/>
        </a:solidFill>
        <a:latin typeface="+mn-lt"/>
        <a:ea typeface="+mn-ea"/>
        <a:cs typeface="+mn-cs"/>
      </a:defRPr>
    </a:lvl8pPr>
    <a:lvl9pPr marL="7373722" algn="l" defTabSz="1843430" rtl="0" eaLnBrk="1" latinLnBrk="0" hangingPunct="1">
      <a:defRPr sz="241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8300" y="698500"/>
            <a:ext cx="62738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B95A12F-DD1B-402C-A1B7-B7D8A7BF777C}" type="slidenum">
              <a:rPr lang="en-US" smtClean="0"/>
              <a:t>1</a:t>
            </a:fld>
            <a:endParaRPr lang="en-US" dirty="0"/>
          </a:p>
        </p:txBody>
      </p:sp>
    </p:spTree>
    <p:extLst>
      <p:ext uri="{BB962C8B-B14F-4D97-AF65-F5344CB8AC3E}">
        <p14:creationId xmlns:p14="http://schemas.microsoft.com/office/powerpoint/2010/main" val="306117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847850"/>
            <a:ext cx="8978900" cy="4989513"/>
          </a:xfrm>
          <a:prstGeom prst="rect">
            <a:avLst/>
          </a:prstGeom>
          <a:noFill/>
          <a:ln w="12700">
            <a:solidFill>
              <a:prstClr val="black"/>
            </a:solidFill>
          </a:ln>
        </p:spPr>
      </p:sp>
      <p:sp>
        <p:nvSpPr>
          <p:cNvPr id="3" name="Notes Placeholder 2"/>
          <p:cNvSpPr>
            <a:spLocks noGrp="1"/>
          </p:cNvSpPr>
          <p:nvPr>
            <p:ph type="body" idx="1"/>
          </p:nvPr>
        </p:nvSpPr>
        <p:spPr>
          <a:xfrm>
            <a:off x="930275" y="7113588"/>
            <a:ext cx="7435850" cy="5821362"/>
          </a:xfrm>
          <a:prstGeom prst="rect">
            <a:avLst/>
          </a:prstGeom>
        </p:spPr>
        <p:txBody>
          <a:bodyPr/>
          <a:lstStyle/>
          <a:p>
            <a:pPr algn="l" rtl="0" fontAlgn="base">
              <a:buFont typeface="Arial" panose="020B0604020202020204" pitchFamily="34" charset="0"/>
              <a:buChar char="•"/>
            </a:pPr>
            <a:r>
              <a:rPr lang="en-US" sz="5400" b="0" i="0" u="none" strike="noStrike" dirty="0">
                <a:solidFill>
                  <a:srgbClr val="000000"/>
                </a:solidFill>
                <a:effectLst/>
                <a:latin typeface="Arial" panose="020B0604020202020204" pitchFamily="34" charset="0"/>
              </a:rPr>
              <a:t>There is no one “right way” to write an AMCP</a:t>
            </a:r>
          </a:p>
          <a:p>
            <a:pPr algn="l" rtl="0" fontAlgn="base">
              <a:buFont typeface="Arial" panose="020B0604020202020204" pitchFamily="34" charset="0"/>
              <a:buChar char="•"/>
            </a:pPr>
            <a:r>
              <a:rPr lang="en-US" sz="5800" b="0" i="0" u="none" strike="noStrike" dirty="0">
                <a:solidFill>
                  <a:srgbClr val="000000"/>
                </a:solidFill>
                <a:effectLst/>
                <a:latin typeface="Arial" panose="020B0604020202020204" pitchFamily="34" charset="0"/>
              </a:rPr>
              <a:t>The simplest construction (though, admittedly not the shortest) is:</a:t>
            </a:r>
          </a:p>
          <a:p>
            <a:pPr marL="1371600" lvl="1" indent="-914400">
              <a:buFont typeface="+mj-lt"/>
              <a:buAutoNum type="arabicPeriod"/>
            </a:pPr>
            <a:r>
              <a:rPr lang="en-US" sz="5400" dirty="0">
                <a:solidFill>
                  <a:srgbClr val="000000"/>
                </a:solidFill>
              </a:rPr>
              <a:t>Reproduce the AMR as-written (so readers don’t have to flip back and forth between documents)</a:t>
            </a:r>
          </a:p>
          <a:p>
            <a:pPr marL="1371600" lvl="1" indent="-914400">
              <a:buFont typeface="+mj-lt"/>
              <a:buAutoNum type="arabicPeriod"/>
            </a:pPr>
            <a:r>
              <a:rPr lang="en-US" sz="5400" dirty="0">
                <a:solidFill>
                  <a:srgbClr val="000000"/>
                </a:solidFill>
              </a:rPr>
              <a:t>Describe the Degree of Compliance</a:t>
            </a:r>
          </a:p>
          <a:p>
            <a:pPr marL="1771650" lvl="2" indent="-914400"/>
            <a:r>
              <a:rPr lang="en-US" sz="5000" dirty="0">
                <a:solidFill>
                  <a:srgbClr val="000000"/>
                </a:solidFill>
              </a:rPr>
              <a:t>Complies (i.e., we accept the requirement as written)</a:t>
            </a:r>
          </a:p>
          <a:p>
            <a:pPr marL="1771650" lvl="2" indent="-914400"/>
            <a:r>
              <a:rPr lang="en-US" sz="5000" dirty="0">
                <a:solidFill>
                  <a:srgbClr val="000000"/>
                </a:solidFill>
              </a:rPr>
              <a:t>Tailored (i.e., we request a change to the requirement)</a:t>
            </a:r>
          </a:p>
          <a:p>
            <a:pPr marL="1771650" lvl="2" indent="-914400"/>
            <a:r>
              <a:rPr lang="en-US" sz="5000" dirty="0">
                <a:solidFill>
                  <a:srgbClr val="000000"/>
                </a:solidFill>
              </a:rPr>
              <a:t>Does Not Apply (we don’t need a change to the requirement, we just don’t have a method of implementation to describe, because it doesn’t apply to us</a:t>
            </a:r>
          </a:p>
          <a:p>
            <a:pPr marL="1771650" lvl="2" indent="-914400"/>
            <a:r>
              <a:rPr lang="en-US" sz="5000" dirty="0">
                <a:solidFill>
                  <a:srgbClr val="000000"/>
                </a:solidFill>
              </a:rPr>
              <a:t>Does Not Comply (i.e., go pound sand)</a:t>
            </a:r>
          </a:p>
          <a:p>
            <a:pPr marL="1371600" lvl="1" indent="-914400">
              <a:buFont typeface="+mj-lt"/>
              <a:buAutoNum type="arabicPeriod"/>
            </a:pPr>
            <a:r>
              <a:rPr lang="en-US" sz="5400" dirty="0" err="1">
                <a:solidFill>
                  <a:srgbClr val="000000"/>
                </a:solidFill>
              </a:rPr>
              <a:t>rationalee</a:t>
            </a:r>
            <a:r>
              <a:rPr lang="en-US" sz="5400" dirty="0">
                <a:solidFill>
                  <a:srgbClr val="000000"/>
                </a:solidFill>
              </a:rPr>
              <a:t> for why you need to tailor(i.e., why our way is better…or at least good enough)</a:t>
            </a:r>
          </a:p>
          <a:p>
            <a:pPr marL="1371600" lvl="1" indent="-914400">
              <a:buFont typeface="+mj-lt"/>
              <a:buAutoNum type="arabicPeriod"/>
            </a:pPr>
            <a:r>
              <a:rPr lang="en-US" sz="5400" dirty="0">
                <a:solidFill>
                  <a:srgbClr val="000000"/>
                </a:solidFill>
              </a:rPr>
              <a:t>Proposed Tailoring (i.e., alternate shall statement)</a:t>
            </a:r>
          </a:p>
          <a:p>
            <a:pPr marL="1371600" lvl="1" indent="-914400">
              <a:buFont typeface="+mj-lt"/>
              <a:buAutoNum type="arabicPeriod"/>
            </a:pPr>
            <a:r>
              <a:rPr lang="en-US" sz="5400" dirty="0">
                <a:solidFill>
                  <a:srgbClr val="000000"/>
                </a:solidFill>
              </a:rPr>
              <a:t>Method of Implementation (i.e., here are references to all our internal documentation we work to in order to be compliant with this specific requirement)</a:t>
            </a:r>
          </a:p>
          <a:p>
            <a:pPr marL="1771650" lvl="2" indent="-914400"/>
            <a:r>
              <a:rPr lang="en-US" sz="5000" b="0" i="0" u="none" strike="noStrike" dirty="0">
                <a:solidFill>
                  <a:srgbClr val="000000"/>
                </a:solidFill>
                <a:effectLst/>
                <a:latin typeface="Arial" panose="020B0604020202020204" pitchFamily="34" charset="0"/>
              </a:rPr>
              <a:t>Bonus points if you reference specific section/head/page numbers</a:t>
            </a:r>
          </a:p>
          <a:p>
            <a:pPr algn="l" rtl="0" fontAlgn="base">
              <a:buFont typeface="Arial" panose="020B0604020202020204" pitchFamily="34" charset="0"/>
              <a:buChar char="•"/>
            </a:pPr>
            <a:endParaRPr lang="en-US" sz="2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Look at each of the 115 AMR’s and respond with </a:t>
            </a:r>
            <a:r>
              <a:rPr lang="en-US" sz="2800" b="0" i="0" u="sng" strike="noStrike" dirty="0">
                <a:solidFill>
                  <a:srgbClr val="000000"/>
                </a:solidFill>
                <a:effectLst/>
                <a:latin typeface="Arial" panose="020B0604020202020204" pitchFamily="34" charset="0"/>
              </a:rPr>
              <a:t>what you already do.</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115 unique </a:t>
            </a:r>
            <a:r>
              <a:rPr lang="en-US" sz="2800" dirty="0">
                <a:solidFill>
                  <a:srgbClr val="000000"/>
                </a:solidFill>
              </a:rPr>
              <a:t>“shall statements” and 138 pages (not counting appendices) seems like a lot</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But</a:t>
            </a:r>
            <a:r>
              <a:rPr lang="en-US" sz="2800" dirty="0">
                <a:solidFill>
                  <a:srgbClr val="000000"/>
                </a:solidFill>
              </a:rPr>
              <a:t> almost all of the AMRs were written to stand on their own.</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NASA-STD-6030 was </a:t>
            </a:r>
            <a:r>
              <a:rPr lang="en-US" sz="3200" b="0" i="1" u="none" strike="noStrike" dirty="0">
                <a:solidFill>
                  <a:srgbClr val="000000"/>
                </a:solidFill>
                <a:effectLst/>
                <a:latin typeface="Arial" panose="020B0604020202020204" pitchFamily="34" charset="0"/>
              </a:rPr>
              <a:t>explicitly designed</a:t>
            </a:r>
            <a:r>
              <a:rPr lang="en-US" sz="3200" b="0" i="0" u="none" strike="noStrike" dirty="0">
                <a:solidFill>
                  <a:srgbClr val="000000"/>
                </a:solidFill>
                <a:effectLst/>
                <a:latin typeface="Arial" panose="020B0604020202020204" pitchFamily="34" charset="0"/>
              </a:rPr>
              <a:t> to be adaptable to the widest possible (reasonable) range of (known) manufacturing practices (when it was released)</a:t>
            </a:r>
          </a:p>
          <a:p>
            <a:pPr>
              <a:buFont typeface="Arial" panose="020B0604020202020204" pitchFamily="34" charset="0"/>
              <a:buChar char="•"/>
            </a:pPr>
            <a:r>
              <a:rPr lang="en-US" sz="3200" dirty="0">
                <a:solidFill>
                  <a:srgbClr val="000000"/>
                </a:solidFill>
              </a:rPr>
              <a:t>The purpose of the AMCP is </a:t>
            </a:r>
            <a:r>
              <a:rPr lang="en-US" sz="3200" i="1" dirty="0">
                <a:solidFill>
                  <a:srgbClr val="000000"/>
                </a:solidFill>
              </a:rPr>
              <a:t>not</a:t>
            </a:r>
            <a:r>
              <a:rPr lang="en-US" sz="3200" dirty="0">
                <a:solidFill>
                  <a:srgbClr val="000000"/>
                </a:solidFill>
              </a:rPr>
              <a:t> to change the way you do things</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Instead, the purpose of the AMCP is to document what you do, identify the gaps with 6030, (hopefully) negotiate a middle ground, and document it’s acceptance by a NASA Program</a:t>
            </a:r>
          </a:p>
          <a:p>
            <a:pPr algn="l" rtl="0" fontAlgn="base"/>
            <a:endParaRPr lang="en-US" sz="3200" b="1" i="0" u="none" strike="noStrike" dirty="0">
              <a:solidFill>
                <a:srgbClr val="000000"/>
              </a:solidFill>
              <a:effectLst/>
              <a:latin typeface="Arial" panose="020B0604020202020204" pitchFamily="34" charset="0"/>
            </a:endParaRPr>
          </a:p>
          <a:p>
            <a:pPr algn="l" rtl="0" fontAlgn="base"/>
            <a:r>
              <a:rPr lang="en-US" sz="3200" b="1" i="0" u="none" strike="noStrike" dirty="0">
                <a:solidFill>
                  <a:srgbClr val="000000"/>
                </a:solidFill>
                <a:effectLst/>
                <a:latin typeface="Arial" panose="020B0604020202020204" pitchFamily="34" charset="0"/>
              </a:rPr>
              <a:t>Please Note:</a:t>
            </a:r>
            <a:r>
              <a:rPr lang="en-US" sz="3200" b="0" i="0" dirty="0">
                <a:solidFill>
                  <a:srgbClr val="000000"/>
                </a:solidFill>
                <a:effectLst/>
                <a:latin typeface="Arial" panose="020B0604020202020204" pitchFamily="34" charset="0"/>
              </a:rPr>
              <a:t>​</a:t>
            </a:r>
            <a:endParaRPr lang="en-US" sz="3200" b="0" i="0" dirty="0">
              <a:solidFill>
                <a:srgbClr val="000000"/>
              </a:solidFill>
              <a:effectLst/>
              <a:latin typeface="Segoe UI" panose="020B0502040204020203" pitchFamily="34" charset="0"/>
            </a:endParaRP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AMCP is </a:t>
            </a:r>
            <a:r>
              <a:rPr lang="en-US" sz="2800" b="0" i="0" u="sng" dirty="0">
                <a:solidFill>
                  <a:srgbClr val="000000"/>
                </a:solidFill>
                <a:effectLst/>
                <a:latin typeface="Arial" panose="020B0604020202020204" pitchFamily="34" charset="0"/>
              </a:rPr>
              <a:t>NASA Program Specific.</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approved AMCP does not grant “qualification” applicable to other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It is certainly the </a:t>
            </a:r>
            <a:r>
              <a:rPr lang="en-US" sz="2800" b="0" i="1" u="none" strike="noStrike" dirty="0">
                <a:solidFill>
                  <a:srgbClr val="000000"/>
                </a:solidFill>
                <a:effectLst/>
                <a:latin typeface="Arial" panose="020B0604020202020204" pitchFamily="34" charset="0"/>
              </a:rPr>
              <a:t>hope</a:t>
            </a:r>
            <a:r>
              <a:rPr lang="en-US" sz="2800" b="0" i="0" u="none" strike="noStrike" dirty="0">
                <a:solidFill>
                  <a:srgbClr val="000000"/>
                </a:solidFill>
                <a:effectLst/>
                <a:latin typeface="Arial" panose="020B0604020202020204" pitchFamily="34" charset="0"/>
              </a:rPr>
              <a:t> of the NASA AM SMEs that the vast majority of AM processes and practices that are acceptable to one NASA program will be acceptable to</a:t>
            </a:r>
            <a:r>
              <a:rPr lang="en-US" sz="2800" b="0" i="1" u="none" strike="noStrike" dirty="0">
                <a:solidFill>
                  <a:srgbClr val="000000"/>
                </a:solidFill>
                <a:effectLst/>
                <a:latin typeface="Arial" panose="020B0604020202020204" pitchFamily="34" charset="0"/>
              </a:rPr>
              <a:t> most</a:t>
            </a:r>
            <a:r>
              <a:rPr lang="en-US" sz="2800" b="0" i="0" u="none" strike="noStrike" dirty="0">
                <a:solidFill>
                  <a:srgbClr val="000000"/>
                </a:solidFill>
                <a:effectLst/>
                <a:latin typeface="Arial" panose="020B0604020202020204" pitchFamily="34" charset="0"/>
              </a:rPr>
              <a:t>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 formal NASA AM Certification Body is a dream, but not yet a reality</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PLEASE reach out to us if you are struggling, </a:t>
            </a:r>
            <a:r>
              <a:rPr lang="en-US" sz="2800" b="0" i="0" dirty="0">
                <a:solidFill>
                  <a:srgbClr val="000000"/>
                </a:solidFill>
                <a:effectLst/>
                <a:latin typeface="Arial" panose="020B0604020202020204" pitchFamily="34" charset="0"/>
              </a:rPr>
              <a:t>​</a:t>
            </a:r>
            <a:r>
              <a:rPr lang="en-US" sz="2800" b="0" i="0" u="none" strike="noStrike" dirty="0">
                <a:solidFill>
                  <a:srgbClr val="000000"/>
                </a:solidFill>
                <a:effectLst/>
                <a:latin typeface="Arial" panose="020B0604020202020204" pitchFamily="34" charset="0"/>
              </a:rPr>
              <a:t>we do not want people to struggle in silence.</a:t>
            </a:r>
            <a:endParaRPr lang="en-US" sz="2800" b="0" i="0" dirty="0">
              <a:solidFill>
                <a:srgbClr val="000000"/>
              </a:solidFill>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7782872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847850"/>
            <a:ext cx="8978900" cy="4989513"/>
          </a:xfrm>
          <a:prstGeom prst="rect">
            <a:avLst/>
          </a:prstGeom>
          <a:noFill/>
          <a:ln w="12700">
            <a:solidFill>
              <a:prstClr val="black"/>
            </a:solidFill>
          </a:ln>
        </p:spPr>
      </p:sp>
      <p:sp>
        <p:nvSpPr>
          <p:cNvPr id="3" name="Notes Placeholder 2"/>
          <p:cNvSpPr>
            <a:spLocks noGrp="1"/>
          </p:cNvSpPr>
          <p:nvPr>
            <p:ph type="body" idx="1"/>
          </p:nvPr>
        </p:nvSpPr>
        <p:spPr>
          <a:xfrm>
            <a:off x="930275" y="7113588"/>
            <a:ext cx="7435850" cy="5821362"/>
          </a:xfrm>
          <a:prstGeom prst="rect">
            <a:avLst/>
          </a:prstGeom>
        </p:spPr>
        <p:txBody>
          <a:bodyPr/>
          <a:lstStyle/>
          <a:p>
            <a:pPr algn="l" rtl="0" fontAlgn="base">
              <a:buFont typeface="Arial" panose="020B0604020202020204" pitchFamily="34" charset="0"/>
              <a:buChar char="•"/>
            </a:pPr>
            <a:r>
              <a:rPr lang="en-US" sz="5400" b="0" i="0" u="none" strike="noStrike" dirty="0">
                <a:solidFill>
                  <a:srgbClr val="000000"/>
                </a:solidFill>
                <a:effectLst/>
                <a:latin typeface="Arial" panose="020B0604020202020204" pitchFamily="34" charset="0"/>
              </a:rPr>
              <a:t>There is no one “right way” to write an AMCP</a:t>
            </a:r>
          </a:p>
          <a:p>
            <a:pPr algn="l" rtl="0" fontAlgn="base">
              <a:buFont typeface="Arial" panose="020B0604020202020204" pitchFamily="34" charset="0"/>
              <a:buChar char="•"/>
            </a:pPr>
            <a:r>
              <a:rPr lang="en-US" sz="5800" b="0" i="0" u="none" strike="noStrike" dirty="0">
                <a:solidFill>
                  <a:srgbClr val="000000"/>
                </a:solidFill>
                <a:effectLst/>
                <a:latin typeface="Arial" panose="020B0604020202020204" pitchFamily="34" charset="0"/>
              </a:rPr>
              <a:t>The simplest construction (though, admittedly not the shortest) is:</a:t>
            </a:r>
          </a:p>
          <a:p>
            <a:pPr marL="1371600" lvl="1" indent="-914400">
              <a:buFont typeface="+mj-lt"/>
              <a:buAutoNum type="arabicPeriod"/>
            </a:pPr>
            <a:r>
              <a:rPr lang="en-US" sz="5400" dirty="0">
                <a:solidFill>
                  <a:srgbClr val="000000"/>
                </a:solidFill>
              </a:rPr>
              <a:t>Reproduce the AMR as-written (so readers don’t have to flip back and forth between documents)</a:t>
            </a:r>
          </a:p>
          <a:p>
            <a:pPr marL="1371600" lvl="1" indent="-914400">
              <a:buFont typeface="+mj-lt"/>
              <a:buAutoNum type="arabicPeriod"/>
            </a:pPr>
            <a:r>
              <a:rPr lang="en-US" sz="5400" dirty="0">
                <a:solidFill>
                  <a:srgbClr val="000000"/>
                </a:solidFill>
              </a:rPr>
              <a:t>Describe the Degree of Compliance</a:t>
            </a:r>
          </a:p>
          <a:p>
            <a:pPr marL="1771650" lvl="2" indent="-914400"/>
            <a:r>
              <a:rPr lang="en-US" sz="5000" dirty="0">
                <a:solidFill>
                  <a:srgbClr val="000000"/>
                </a:solidFill>
              </a:rPr>
              <a:t>Complies (i.e., we accept the requirement as written)</a:t>
            </a:r>
          </a:p>
          <a:p>
            <a:pPr marL="1771650" lvl="2" indent="-914400"/>
            <a:r>
              <a:rPr lang="en-US" sz="5000" dirty="0">
                <a:solidFill>
                  <a:srgbClr val="000000"/>
                </a:solidFill>
              </a:rPr>
              <a:t>Tailored (i.e., we request a change to the requirement)</a:t>
            </a:r>
          </a:p>
          <a:p>
            <a:pPr marL="1771650" lvl="2" indent="-914400"/>
            <a:r>
              <a:rPr lang="en-US" sz="5000" dirty="0">
                <a:solidFill>
                  <a:srgbClr val="000000"/>
                </a:solidFill>
              </a:rPr>
              <a:t>Does Not Apply (we don’t need a change to the requirement, we just don’t have a method of implementation to describe, because it doesn’t apply to us</a:t>
            </a:r>
          </a:p>
          <a:p>
            <a:pPr marL="1771650" lvl="2" indent="-914400"/>
            <a:r>
              <a:rPr lang="en-US" sz="5000" dirty="0">
                <a:solidFill>
                  <a:srgbClr val="000000"/>
                </a:solidFill>
              </a:rPr>
              <a:t>Does Not Comply (i.e., go pound sand)</a:t>
            </a:r>
          </a:p>
          <a:p>
            <a:pPr marL="1371600" lvl="1" indent="-914400">
              <a:buFont typeface="+mj-lt"/>
              <a:buAutoNum type="arabicPeriod"/>
            </a:pPr>
            <a:r>
              <a:rPr lang="en-US" sz="5400" dirty="0" err="1">
                <a:solidFill>
                  <a:srgbClr val="000000"/>
                </a:solidFill>
              </a:rPr>
              <a:t>rationalee</a:t>
            </a:r>
            <a:r>
              <a:rPr lang="en-US" sz="5400" dirty="0">
                <a:solidFill>
                  <a:srgbClr val="000000"/>
                </a:solidFill>
              </a:rPr>
              <a:t> for why you need to tailor(i.e., why our way is better…or at least good enough)</a:t>
            </a:r>
          </a:p>
          <a:p>
            <a:pPr marL="1371600" lvl="1" indent="-914400">
              <a:buFont typeface="+mj-lt"/>
              <a:buAutoNum type="arabicPeriod"/>
            </a:pPr>
            <a:r>
              <a:rPr lang="en-US" sz="5400" dirty="0">
                <a:solidFill>
                  <a:srgbClr val="000000"/>
                </a:solidFill>
              </a:rPr>
              <a:t>Proposed Tailoring (i.e., alternate shall statement)</a:t>
            </a:r>
          </a:p>
          <a:p>
            <a:pPr marL="1371600" lvl="1" indent="-914400">
              <a:buFont typeface="+mj-lt"/>
              <a:buAutoNum type="arabicPeriod"/>
            </a:pPr>
            <a:r>
              <a:rPr lang="en-US" sz="5400" dirty="0">
                <a:solidFill>
                  <a:srgbClr val="000000"/>
                </a:solidFill>
              </a:rPr>
              <a:t>Method of Implementation (i.e., here are references to all our internal documentation we work to in order to be compliant with this specific requirement)</a:t>
            </a:r>
          </a:p>
          <a:p>
            <a:pPr marL="1771650" lvl="2" indent="-914400"/>
            <a:r>
              <a:rPr lang="en-US" sz="5000" b="0" i="0" u="none" strike="noStrike" dirty="0">
                <a:solidFill>
                  <a:srgbClr val="000000"/>
                </a:solidFill>
                <a:effectLst/>
                <a:latin typeface="Arial" panose="020B0604020202020204" pitchFamily="34" charset="0"/>
              </a:rPr>
              <a:t>Bonus points if you reference specific section/head/page numbers</a:t>
            </a:r>
          </a:p>
          <a:p>
            <a:pPr algn="l" rtl="0" fontAlgn="base">
              <a:buFont typeface="Arial" panose="020B0604020202020204" pitchFamily="34" charset="0"/>
              <a:buChar char="•"/>
            </a:pPr>
            <a:endParaRPr lang="en-US" sz="2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Look at each of the 115 AMR’s and respond with </a:t>
            </a:r>
            <a:r>
              <a:rPr lang="en-US" sz="2800" b="0" i="0" u="sng" strike="noStrike" dirty="0">
                <a:solidFill>
                  <a:srgbClr val="000000"/>
                </a:solidFill>
                <a:effectLst/>
                <a:latin typeface="Arial" panose="020B0604020202020204" pitchFamily="34" charset="0"/>
              </a:rPr>
              <a:t>what you already do.</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115 unique </a:t>
            </a:r>
            <a:r>
              <a:rPr lang="en-US" sz="2800" dirty="0">
                <a:solidFill>
                  <a:srgbClr val="000000"/>
                </a:solidFill>
              </a:rPr>
              <a:t>“shall statements” and 138 pages (not counting appendices) seems like a lot</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But</a:t>
            </a:r>
            <a:r>
              <a:rPr lang="en-US" sz="2800" dirty="0">
                <a:solidFill>
                  <a:srgbClr val="000000"/>
                </a:solidFill>
              </a:rPr>
              <a:t> almost all of the AMRs were written to stand on their own.</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NASA-STD-6030 was </a:t>
            </a:r>
            <a:r>
              <a:rPr lang="en-US" sz="3200" b="0" i="1" u="none" strike="noStrike" dirty="0">
                <a:solidFill>
                  <a:srgbClr val="000000"/>
                </a:solidFill>
                <a:effectLst/>
                <a:latin typeface="Arial" panose="020B0604020202020204" pitchFamily="34" charset="0"/>
              </a:rPr>
              <a:t>explicitly designed</a:t>
            </a:r>
            <a:r>
              <a:rPr lang="en-US" sz="3200" b="0" i="0" u="none" strike="noStrike" dirty="0">
                <a:solidFill>
                  <a:srgbClr val="000000"/>
                </a:solidFill>
                <a:effectLst/>
                <a:latin typeface="Arial" panose="020B0604020202020204" pitchFamily="34" charset="0"/>
              </a:rPr>
              <a:t> to be adaptable to the widest possible (reasonable) range of (known) manufacturing practices (when it was released)</a:t>
            </a:r>
          </a:p>
          <a:p>
            <a:pPr>
              <a:buFont typeface="Arial" panose="020B0604020202020204" pitchFamily="34" charset="0"/>
              <a:buChar char="•"/>
            </a:pPr>
            <a:r>
              <a:rPr lang="en-US" sz="3200" dirty="0">
                <a:solidFill>
                  <a:srgbClr val="000000"/>
                </a:solidFill>
              </a:rPr>
              <a:t>The purpose of the AMCP is </a:t>
            </a:r>
            <a:r>
              <a:rPr lang="en-US" sz="3200" i="1" dirty="0">
                <a:solidFill>
                  <a:srgbClr val="000000"/>
                </a:solidFill>
              </a:rPr>
              <a:t>not</a:t>
            </a:r>
            <a:r>
              <a:rPr lang="en-US" sz="3200" dirty="0">
                <a:solidFill>
                  <a:srgbClr val="000000"/>
                </a:solidFill>
              </a:rPr>
              <a:t> to change the way you do things</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Instead, the purpose of the AMCP is to document what you do, identify the gaps with 6030, (hopefully) negotiate a middle ground, and document it’s acceptance by a NASA Program</a:t>
            </a:r>
          </a:p>
          <a:p>
            <a:pPr algn="l" rtl="0" fontAlgn="base"/>
            <a:endParaRPr lang="en-US" sz="3200" b="1" i="0" u="none" strike="noStrike" dirty="0">
              <a:solidFill>
                <a:srgbClr val="000000"/>
              </a:solidFill>
              <a:effectLst/>
              <a:latin typeface="Arial" panose="020B0604020202020204" pitchFamily="34" charset="0"/>
            </a:endParaRPr>
          </a:p>
          <a:p>
            <a:pPr algn="l" rtl="0" fontAlgn="base"/>
            <a:r>
              <a:rPr lang="en-US" sz="3200" b="1" i="0" u="none" strike="noStrike" dirty="0">
                <a:solidFill>
                  <a:srgbClr val="000000"/>
                </a:solidFill>
                <a:effectLst/>
                <a:latin typeface="Arial" panose="020B0604020202020204" pitchFamily="34" charset="0"/>
              </a:rPr>
              <a:t>Please Note:</a:t>
            </a:r>
            <a:r>
              <a:rPr lang="en-US" sz="3200" b="0" i="0" dirty="0">
                <a:solidFill>
                  <a:srgbClr val="000000"/>
                </a:solidFill>
                <a:effectLst/>
                <a:latin typeface="Arial" panose="020B0604020202020204" pitchFamily="34" charset="0"/>
              </a:rPr>
              <a:t>​</a:t>
            </a:r>
            <a:endParaRPr lang="en-US" sz="3200" b="0" i="0" dirty="0">
              <a:solidFill>
                <a:srgbClr val="000000"/>
              </a:solidFill>
              <a:effectLst/>
              <a:latin typeface="Segoe UI" panose="020B0502040204020203" pitchFamily="34" charset="0"/>
            </a:endParaRP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AMCP is </a:t>
            </a:r>
            <a:r>
              <a:rPr lang="en-US" sz="2800" b="0" i="0" u="sng" dirty="0">
                <a:solidFill>
                  <a:srgbClr val="000000"/>
                </a:solidFill>
                <a:effectLst/>
                <a:latin typeface="Arial" panose="020B0604020202020204" pitchFamily="34" charset="0"/>
              </a:rPr>
              <a:t>NASA Program Specific.</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approved AMCP does not grant “qualification” applicable to other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It is certainly the </a:t>
            </a:r>
            <a:r>
              <a:rPr lang="en-US" sz="2800" b="0" i="1" u="none" strike="noStrike" dirty="0">
                <a:solidFill>
                  <a:srgbClr val="000000"/>
                </a:solidFill>
                <a:effectLst/>
                <a:latin typeface="Arial" panose="020B0604020202020204" pitchFamily="34" charset="0"/>
              </a:rPr>
              <a:t>hope</a:t>
            </a:r>
            <a:r>
              <a:rPr lang="en-US" sz="2800" b="0" i="0" u="none" strike="noStrike" dirty="0">
                <a:solidFill>
                  <a:srgbClr val="000000"/>
                </a:solidFill>
                <a:effectLst/>
                <a:latin typeface="Arial" panose="020B0604020202020204" pitchFamily="34" charset="0"/>
              </a:rPr>
              <a:t> of the NASA AM SMEs that the vast majority of AM processes and practices that are acceptable to one NASA program will be acceptable to</a:t>
            </a:r>
            <a:r>
              <a:rPr lang="en-US" sz="2800" b="0" i="1" u="none" strike="noStrike" dirty="0">
                <a:solidFill>
                  <a:srgbClr val="000000"/>
                </a:solidFill>
                <a:effectLst/>
                <a:latin typeface="Arial" panose="020B0604020202020204" pitchFamily="34" charset="0"/>
              </a:rPr>
              <a:t> most</a:t>
            </a:r>
            <a:r>
              <a:rPr lang="en-US" sz="2800" b="0" i="0" u="none" strike="noStrike" dirty="0">
                <a:solidFill>
                  <a:srgbClr val="000000"/>
                </a:solidFill>
                <a:effectLst/>
                <a:latin typeface="Arial" panose="020B0604020202020204" pitchFamily="34" charset="0"/>
              </a:rPr>
              <a:t>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 formal NASA AM Certification Body is a dream, but not yet a reality</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PLEASE reach out to us if you are struggling, </a:t>
            </a:r>
            <a:r>
              <a:rPr lang="en-US" sz="2800" b="0" i="0" dirty="0">
                <a:solidFill>
                  <a:srgbClr val="000000"/>
                </a:solidFill>
                <a:effectLst/>
                <a:latin typeface="Arial" panose="020B0604020202020204" pitchFamily="34" charset="0"/>
              </a:rPr>
              <a:t>​</a:t>
            </a:r>
            <a:r>
              <a:rPr lang="en-US" sz="2800" b="0" i="0" u="none" strike="noStrike" dirty="0">
                <a:solidFill>
                  <a:srgbClr val="000000"/>
                </a:solidFill>
                <a:effectLst/>
                <a:latin typeface="Arial" panose="020B0604020202020204" pitchFamily="34" charset="0"/>
              </a:rPr>
              <a:t>we do not want people to struggle in silence.</a:t>
            </a:r>
            <a:endParaRPr lang="en-US" sz="2800" b="0" i="0" dirty="0">
              <a:solidFill>
                <a:srgbClr val="000000"/>
              </a:solidFill>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2564003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847850"/>
            <a:ext cx="8978900" cy="4989513"/>
          </a:xfrm>
          <a:prstGeom prst="rect">
            <a:avLst/>
          </a:prstGeom>
          <a:noFill/>
          <a:ln w="12700">
            <a:solidFill>
              <a:prstClr val="black"/>
            </a:solidFill>
          </a:ln>
        </p:spPr>
      </p:sp>
      <p:sp>
        <p:nvSpPr>
          <p:cNvPr id="3" name="Notes Placeholder 2"/>
          <p:cNvSpPr>
            <a:spLocks noGrp="1"/>
          </p:cNvSpPr>
          <p:nvPr>
            <p:ph type="body" idx="1"/>
          </p:nvPr>
        </p:nvSpPr>
        <p:spPr>
          <a:xfrm>
            <a:off x="930275" y="7113588"/>
            <a:ext cx="7435850" cy="5821362"/>
          </a:xfrm>
          <a:prstGeom prst="rect">
            <a:avLst/>
          </a:prstGeom>
        </p:spPr>
        <p:txBody>
          <a:bodyPr/>
          <a:lstStyle/>
          <a:p>
            <a:r>
              <a:rPr lang="en-US" dirty="0"/>
              <a:t>Have a statement for the what can be put in the PPP that we can accept</a:t>
            </a:r>
          </a:p>
        </p:txBody>
      </p:sp>
    </p:spTree>
    <p:extLst>
      <p:ext uri="{BB962C8B-B14F-4D97-AF65-F5344CB8AC3E}">
        <p14:creationId xmlns:p14="http://schemas.microsoft.com/office/powerpoint/2010/main" val="2011252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847850"/>
            <a:ext cx="8978900" cy="4989513"/>
          </a:xfrm>
          <a:prstGeom prst="rect">
            <a:avLst/>
          </a:prstGeom>
          <a:noFill/>
          <a:ln w="12700">
            <a:solidFill>
              <a:prstClr val="black"/>
            </a:solidFill>
          </a:ln>
        </p:spPr>
      </p:sp>
      <p:sp>
        <p:nvSpPr>
          <p:cNvPr id="3" name="Notes Placeholder 2"/>
          <p:cNvSpPr>
            <a:spLocks noGrp="1"/>
          </p:cNvSpPr>
          <p:nvPr>
            <p:ph type="body" idx="1"/>
          </p:nvPr>
        </p:nvSpPr>
        <p:spPr>
          <a:xfrm>
            <a:off x="930275" y="7113588"/>
            <a:ext cx="7435850" cy="5821362"/>
          </a:xfrm>
          <a:prstGeom prst="rect">
            <a:avLst/>
          </a:prstGeom>
        </p:spPr>
        <p:txBody>
          <a:bodyPr/>
          <a:lstStyle/>
          <a:p>
            <a:pPr lvl="7" algn="l" rtl="0" fontAlgn="base">
              <a:buFont typeface="Arial" panose="020B0604020202020204" pitchFamily="34" charset="0"/>
              <a:buChar char="•"/>
            </a:pPr>
            <a:r>
              <a:rPr lang="en-US" sz="5400" b="0" i="0" u="none" strike="noStrike" dirty="0">
                <a:solidFill>
                  <a:srgbClr val="000000"/>
                </a:solidFill>
                <a:effectLst/>
                <a:latin typeface="Arial" panose="020B0604020202020204" pitchFamily="34" charset="0"/>
              </a:rPr>
              <a:t>The AMCP is the foundation upon which your entire AM Program is built…</a:t>
            </a:r>
          </a:p>
          <a:p>
            <a:pPr algn="l" rtl="0" fontAlgn="base">
              <a:buFont typeface="Arial" panose="020B0604020202020204" pitchFamily="34" charset="0"/>
              <a:buChar char="•"/>
            </a:pPr>
            <a:r>
              <a:rPr lang="en-US" sz="5400" dirty="0">
                <a:solidFill>
                  <a:srgbClr val="000000"/>
                </a:solidFill>
              </a:rPr>
              <a:t>O</a:t>
            </a:r>
            <a:r>
              <a:rPr lang="en-US" sz="5400" b="0" i="0" u="none" strike="noStrike" dirty="0">
                <a:solidFill>
                  <a:srgbClr val="000000"/>
                </a:solidFill>
                <a:effectLst/>
                <a:latin typeface="Arial" panose="020B0604020202020204" pitchFamily="34" charset="0"/>
              </a:rPr>
              <a:t>r at least it documents how you built it</a:t>
            </a:r>
          </a:p>
          <a:p>
            <a:pPr algn="l" rtl="0" fontAlgn="base">
              <a:buFont typeface="Arial" panose="020B0604020202020204" pitchFamily="34" charset="0"/>
              <a:buChar char="•"/>
            </a:pPr>
            <a:r>
              <a:rPr lang="en-US" sz="5400" b="0" i="0" u="none" strike="noStrike" dirty="0">
                <a:solidFill>
                  <a:srgbClr val="000000"/>
                </a:solidFill>
                <a:effectLst/>
                <a:latin typeface="Arial" panose="020B0604020202020204" pitchFamily="34" charset="0"/>
              </a:rPr>
              <a:t>An AMCP, first and foremost, is a communication tool</a:t>
            </a:r>
          </a:p>
          <a:p>
            <a:pPr>
              <a:buFont typeface="Arial" panose="020B0604020202020204" pitchFamily="34" charset="0"/>
              <a:buChar char="•"/>
            </a:pPr>
            <a:r>
              <a:rPr lang="en-US" sz="5200" b="0" i="0" u="none" strike="noStrike" dirty="0">
                <a:solidFill>
                  <a:srgbClr val="000000"/>
                </a:solidFill>
                <a:effectLst/>
                <a:latin typeface="Arial" panose="020B0604020202020204" pitchFamily="34" charset="0"/>
              </a:rPr>
              <a:t>It includes specific “self contained” responses to 115 unique requirements, and for each of those requirements, it describes:</a:t>
            </a:r>
          </a:p>
          <a:p>
            <a:pPr marL="1257300" lvl="1" indent="-742950">
              <a:buFont typeface="+mj-lt"/>
              <a:buAutoNum type="arabicPeriod"/>
            </a:pPr>
            <a:r>
              <a:rPr lang="en-US" sz="4800" dirty="0">
                <a:solidFill>
                  <a:srgbClr val="000000"/>
                </a:solidFill>
              </a:rPr>
              <a:t>D</a:t>
            </a:r>
            <a:r>
              <a:rPr lang="en-US" sz="4800" b="0" i="0" u="none" strike="noStrike" dirty="0">
                <a:solidFill>
                  <a:srgbClr val="000000"/>
                </a:solidFill>
                <a:effectLst/>
                <a:latin typeface="Arial" panose="020B0604020202020204" pitchFamily="34" charset="0"/>
              </a:rPr>
              <a:t>egree of compliance, </a:t>
            </a:r>
          </a:p>
          <a:p>
            <a:pPr marL="1257300" lvl="1" indent="-742950">
              <a:buFont typeface="+mj-lt"/>
              <a:buAutoNum type="arabicPeriod"/>
            </a:pPr>
            <a:r>
              <a:rPr lang="en-US" sz="4800" dirty="0">
                <a:solidFill>
                  <a:srgbClr val="000000"/>
                </a:solidFill>
              </a:rPr>
              <a:t>M</a:t>
            </a:r>
            <a:r>
              <a:rPr lang="en-US" sz="4800" b="0" i="0" u="none" strike="noStrike" dirty="0">
                <a:solidFill>
                  <a:srgbClr val="000000"/>
                </a:solidFill>
                <a:effectLst/>
                <a:latin typeface="Arial" panose="020B0604020202020204" pitchFamily="34" charset="0"/>
              </a:rPr>
              <a:t>ethod of implementation, </a:t>
            </a:r>
          </a:p>
          <a:p>
            <a:pPr marL="1257300" lvl="1" indent="-742950">
              <a:buFont typeface="+mj-lt"/>
              <a:buAutoNum type="arabicPeriod"/>
            </a:pPr>
            <a:r>
              <a:rPr lang="en-US" sz="4800" dirty="0">
                <a:solidFill>
                  <a:srgbClr val="000000"/>
                </a:solidFill>
              </a:rPr>
              <a:t>P</a:t>
            </a:r>
            <a:r>
              <a:rPr lang="en-US" sz="4800" b="0" i="0" u="none" strike="noStrike" dirty="0">
                <a:solidFill>
                  <a:srgbClr val="000000"/>
                </a:solidFill>
                <a:effectLst/>
                <a:latin typeface="Arial" panose="020B0604020202020204" pitchFamily="34" charset="0"/>
              </a:rPr>
              <a:t>roposed tailoring (Subject to review and approval by NASA)</a:t>
            </a:r>
          </a:p>
          <a:p>
            <a:pPr marL="1257300" lvl="1" indent="-742950">
              <a:buFont typeface="+mj-lt"/>
              <a:buAutoNum type="arabicPeriod"/>
            </a:pPr>
            <a:r>
              <a:rPr lang="en-US" sz="4800" dirty="0">
                <a:solidFill>
                  <a:srgbClr val="000000"/>
                </a:solidFill>
              </a:rPr>
              <a:t>Detailed </a:t>
            </a:r>
            <a:r>
              <a:rPr lang="en-US" sz="4800" dirty="0" err="1">
                <a:solidFill>
                  <a:srgbClr val="000000"/>
                </a:solidFill>
              </a:rPr>
              <a:t>rationalee</a:t>
            </a:r>
            <a:r>
              <a:rPr lang="en-US" sz="4800" dirty="0">
                <a:solidFill>
                  <a:srgbClr val="000000"/>
                </a:solidFill>
              </a:rPr>
              <a:t> for that tailoring</a:t>
            </a:r>
            <a:r>
              <a:rPr lang="en-US" sz="4800" b="0" i="0" dirty="0">
                <a:solidFill>
                  <a:srgbClr val="000000"/>
                </a:solidFill>
                <a:effectLst/>
                <a:latin typeface="Arial" panose="020B0604020202020204" pitchFamily="34" charset="0"/>
              </a:rPr>
              <a:t>​</a:t>
            </a:r>
          </a:p>
          <a:p>
            <a:pPr algn="l" rtl="0" fontAlgn="base">
              <a:buFont typeface="Arial" panose="020B0604020202020204" pitchFamily="34" charset="0"/>
              <a:buNone/>
            </a:pPr>
            <a:endParaRPr lang="en-US" sz="2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Your AMCP </a:t>
            </a:r>
            <a:r>
              <a:rPr lang="en-US" sz="2800" b="0" i="1" u="none" strike="noStrike" dirty="0">
                <a:solidFill>
                  <a:srgbClr val="000000"/>
                </a:solidFill>
                <a:effectLst/>
                <a:latin typeface="Arial" panose="020B0604020202020204" pitchFamily="34" charset="0"/>
              </a:rPr>
              <a:t>can</a:t>
            </a:r>
            <a:r>
              <a:rPr lang="en-US" sz="2800" b="0" u="none" strike="noStrike" dirty="0">
                <a:solidFill>
                  <a:srgbClr val="000000"/>
                </a:solidFill>
                <a:effectLst/>
                <a:latin typeface="Arial" panose="020B0604020202020204" pitchFamily="34" charset="0"/>
              </a:rPr>
              <a:t> be the “one document to rule them all” within your organization</a:t>
            </a:r>
          </a:p>
          <a:p>
            <a:pPr algn="l" rtl="0" fontAlgn="base">
              <a:buFont typeface="Arial" panose="020B0604020202020204" pitchFamily="34" charset="0"/>
              <a:buChar char="•"/>
            </a:pPr>
            <a:r>
              <a:rPr lang="en-US" sz="2800" i="0" dirty="0">
                <a:solidFill>
                  <a:srgbClr val="000000"/>
                </a:solidFill>
              </a:rPr>
              <a:t>But it probably shouldn’t be</a:t>
            </a:r>
            <a:endParaRPr lang="en-US" sz="2800" dirty="0">
              <a:solidFill>
                <a:srgbClr val="000000"/>
              </a:solidFill>
            </a:endParaRP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Ideally, your AMCP is communicating to NASA</a:t>
            </a:r>
            <a:r>
              <a:rPr lang="en-US" sz="2800" dirty="0">
                <a:solidFill>
                  <a:srgbClr val="000000"/>
                </a:solidFill>
              </a:rPr>
              <a:t> </a:t>
            </a:r>
            <a:r>
              <a:rPr lang="en-US" sz="2800" i="1" dirty="0">
                <a:solidFill>
                  <a:srgbClr val="000000"/>
                </a:solidFill>
              </a:rPr>
              <a:t>how you’ve already documented the way you implement your AM Program</a:t>
            </a:r>
            <a:endParaRPr lang="en-US" sz="2800" dirty="0">
              <a:solidFill>
                <a:srgbClr val="000000"/>
              </a:solidFill>
            </a:endParaRP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Referencing your internal documentation is HIGHLY encouraged</a:t>
            </a:r>
          </a:p>
          <a:p>
            <a:pPr algn="l" rtl="0" fontAlgn="base">
              <a:buFont typeface="Arial" panose="020B0604020202020204" pitchFamily="34" charset="0"/>
              <a:buChar char="•"/>
            </a:pPr>
            <a:r>
              <a:rPr lang="en-US" sz="2800" dirty="0">
                <a:solidFill>
                  <a:srgbClr val="000000"/>
                </a:solidFill>
              </a:rPr>
              <a:t>You don’t have to deliver all of the referenced documents, but you do have to make them available for review</a:t>
            </a: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Note: It’s still </a:t>
            </a:r>
            <a:r>
              <a:rPr lang="en-US" sz="2800" b="0" i="1" u="none" strike="noStrike" dirty="0">
                <a:solidFill>
                  <a:srgbClr val="000000"/>
                </a:solidFill>
                <a:effectLst/>
                <a:latin typeface="Arial" panose="020B0604020202020204" pitchFamily="34" charset="0"/>
              </a:rPr>
              <a:t>important</a:t>
            </a:r>
            <a:r>
              <a:rPr lang="en-US" sz="2800" b="0" u="none" strike="noStrike" dirty="0">
                <a:solidFill>
                  <a:srgbClr val="000000"/>
                </a:solidFill>
                <a:effectLst/>
                <a:latin typeface="Arial" panose="020B0604020202020204" pitchFamily="34" charset="0"/>
              </a:rPr>
              <a:t> to at least provided a summary of the relevant details, </a:t>
            </a:r>
            <a:r>
              <a:rPr lang="en-US" sz="2800" b="0" i="1" u="none" strike="noStrike" dirty="0">
                <a:solidFill>
                  <a:srgbClr val="000000"/>
                </a:solidFill>
                <a:effectLst/>
                <a:latin typeface="Arial" panose="020B0604020202020204" pitchFamily="34" charset="0"/>
              </a:rPr>
              <a:t>especially</a:t>
            </a:r>
            <a:r>
              <a:rPr lang="en-US" sz="2800" b="0" u="none" strike="noStrike" dirty="0">
                <a:solidFill>
                  <a:srgbClr val="000000"/>
                </a:solidFill>
                <a:effectLst/>
                <a:latin typeface="Arial" panose="020B0604020202020204" pitchFamily="34" charset="0"/>
              </a:rPr>
              <a:t> if you’re requesting tailoring</a:t>
            </a:r>
            <a:endParaRPr lang="en-US" sz="2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5400" b="0" i="0" u="none" strike="noStrike" dirty="0">
                <a:solidFill>
                  <a:srgbClr val="000000"/>
                </a:solidFill>
                <a:effectLst/>
                <a:latin typeface="Arial" panose="020B0604020202020204" pitchFamily="34" charset="0"/>
              </a:rPr>
              <a:t>If you’re relatively new to AM, writing an AMCP helps you plan out how you’re going to build your AM Program</a:t>
            </a:r>
          </a:p>
          <a:p>
            <a:pPr algn="l" rtl="0" fontAlgn="base">
              <a:buFont typeface="Arial" panose="020B0604020202020204" pitchFamily="34" charset="0"/>
              <a:buChar char="•"/>
            </a:pPr>
            <a:r>
              <a:rPr lang="en-US" sz="5400" dirty="0">
                <a:solidFill>
                  <a:srgbClr val="000000"/>
                </a:solidFill>
              </a:rPr>
              <a:t>If you’ve been using AM for years, it forces you to think about </a:t>
            </a:r>
            <a:r>
              <a:rPr lang="en-US" sz="5400" i="1" dirty="0">
                <a:solidFill>
                  <a:srgbClr val="000000"/>
                </a:solidFill>
              </a:rPr>
              <a:t>how</a:t>
            </a:r>
            <a:r>
              <a:rPr lang="en-US" sz="5400" dirty="0">
                <a:solidFill>
                  <a:srgbClr val="000000"/>
                </a:solidFill>
              </a:rPr>
              <a:t> you do additive, and </a:t>
            </a:r>
            <a:r>
              <a:rPr lang="en-US" sz="5400" i="1" dirty="0">
                <a:solidFill>
                  <a:srgbClr val="000000"/>
                </a:solidFill>
              </a:rPr>
              <a:t>why</a:t>
            </a:r>
            <a:r>
              <a:rPr lang="en-US" sz="5400" dirty="0">
                <a:solidFill>
                  <a:srgbClr val="000000"/>
                </a:solidFill>
              </a:rPr>
              <a:t> you do the things you do.</a:t>
            </a:r>
          </a:p>
          <a:p>
            <a:pPr lvl="1">
              <a:buFont typeface="Arial" panose="020B0604020202020204" pitchFamily="34" charset="0"/>
              <a:buChar char="•"/>
            </a:pPr>
            <a:r>
              <a:rPr lang="en-US" sz="5000" b="0" i="0" u="none" strike="noStrike" dirty="0">
                <a:solidFill>
                  <a:srgbClr val="000000"/>
                </a:solidFill>
                <a:effectLst/>
                <a:latin typeface="Arial" panose="020B0604020202020204" pitchFamily="34" charset="0"/>
              </a:rPr>
              <a:t>Because “that’s just the wa</a:t>
            </a:r>
            <a:r>
              <a:rPr lang="en-US" sz="5000" dirty="0">
                <a:solidFill>
                  <a:srgbClr val="000000"/>
                </a:solidFill>
              </a:rPr>
              <a:t>y we’ve always done it” isn’t always the best justification…</a:t>
            </a:r>
            <a:endParaRPr lang="en-US" sz="50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4800" b="0" i="0" dirty="0">
                <a:solidFill>
                  <a:srgbClr val="000000"/>
                </a:solidFill>
                <a:effectLst/>
                <a:latin typeface="Arial" panose="020B0604020202020204" pitchFamily="34" charset="0"/>
              </a:rPr>
              <a:t>The AMCP is also a mechanism to document</a:t>
            </a:r>
          </a:p>
          <a:p>
            <a:pPr lvl="1">
              <a:buFont typeface="Arial" panose="020B0604020202020204" pitchFamily="34" charset="0"/>
              <a:buChar char="•"/>
            </a:pPr>
            <a:r>
              <a:rPr lang="en-US" sz="4400" dirty="0">
                <a:solidFill>
                  <a:srgbClr val="000000"/>
                </a:solidFill>
              </a:rPr>
              <a:t>All the ways you don’t meet NASA-STD-6030</a:t>
            </a:r>
          </a:p>
          <a:p>
            <a:pPr lvl="1">
              <a:buFont typeface="Arial" panose="020B0604020202020204" pitchFamily="34" charset="0"/>
              <a:buChar char="•"/>
            </a:pPr>
            <a:r>
              <a:rPr lang="en-US" sz="4400" b="0" i="0" dirty="0">
                <a:solidFill>
                  <a:srgbClr val="000000"/>
                </a:solidFill>
                <a:effectLst/>
                <a:latin typeface="Arial" panose="020B0604020202020204" pitchFamily="34" charset="0"/>
              </a:rPr>
              <a:t>All the things you do instead</a:t>
            </a:r>
          </a:p>
          <a:p>
            <a:pPr lvl="1">
              <a:buFont typeface="Arial" panose="020B0604020202020204" pitchFamily="34" charset="0"/>
              <a:buChar char="•"/>
            </a:pPr>
            <a:r>
              <a:rPr lang="en-US" sz="4400" dirty="0">
                <a:solidFill>
                  <a:srgbClr val="000000"/>
                </a:solidFill>
              </a:rPr>
              <a:t>Your </a:t>
            </a:r>
            <a:r>
              <a:rPr lang="en-US" sz="4400" dirty="0" err="1">
                <a:solidFill>
                  <a:srgbClr val="000000"/>
                </a:solidFill>
              </a:rPr>
              <a:t>rationalee</a:t>
            </a:r>
            <a:r>
              <a:rPr lang="en-US" sz="4400" dirty="0">
                <a:solidFill>
                  <a:srgbClr val="000000"/>
                </a:solidFill>
              </a:rPr>
              <a:t> for doing the things you do</a:t>
            </a:r>
          </a:p>
          <a:p>
            <a:pPr>
              <a:buFont typeface="Arial" panose="020B0604020202020204" pitchFamily="34" charset="0"/>
              <a:buChar char="•"/>
            </a:pPr>
            <a:r>
              <a:rPr lang="en-US" sz="4800" b="0" i="0" dirty="0">
                <a:solidFill>
                  <a:srgbClr val="000000"/>
                </a:solidFill>
                <a:effectLst/>
                <a:latin typeface="Arial" panose="020B0604020202020204" pitchFamily="34" charset="0"/>
              </a:rPr>
              <a:t>Once approved by a NASA program, the AMCP becomes the governing document by which your additive program, and the parts you produce, are measured (i.e., it </a:t>
            </a:r>
            <a:r>
              <a:rPr lang="en-US" sz="4800" b="0" dirty="0">
                <a:solidFill>
                  <a:srgbClr val="000000"/>
                </a:solidFill>
                <a:effectLst/>
                <a:latin typeface="Arial" panose="020B0604020202020204" pitchFamily="34" charset="0"/>
              </a:rPr>
              <a:t>replaces NASA-STD-6030</a:t>
            </a:r>
            <a:r>
              <a:rPr lang="en-US" sz="4800" b="0" i="1" dirty="0">
                <a:solidFill>
                  <a:srgbClr val="000000"/>
                </a:solidFill>
                <a:effectLst/>
                <a:latin typeface="Arial" panose="020B0604020202020204" pitchFamily="34" charset="0"/>
              </a:rPr>
              <a:t>)</a:t>
            </a:r>
            <a:endParaRPr lang="en-US" sz="4800"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144863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847850"/>
            <a:ext cx="8978900" cy="4989513"/>
          </a:xfrm>
          <a:prstGeom prst="rect">
            <a:avLst/>
          </a:prstGeom>
          <a:noFill/>
          <a:ln w="12700">
            <a:solidFill>
              <a:prstClr val="black"/>
            </a:solidFill>
          </a:ln>
        </p:spPr>
      </p:sp>
      <p:sp>
        <p:nvSpPr>
          <p:cNvPr id="3" name="Notes Placeholder 2"/>
          <p:cNvSpPr>
            <a:spLocks noGrp="1"/>
          </p:cNvSpPr>
          <p:nvPr>
            <p:ph type="body" idx="1"/>
          </p:nvPr>
        </p:nvSpPr>
        <p:spPr>
          <a:xfrm>
            <a:off x="930275" y="7113588"/>
            <a:ext cx="7435850" cy="5821362"/>
          </a:xfrm>
          <a:prstGeom prst="rect">
            <a:avLst/>
          </a:prstGeom>
        </p:spPr>
        <p:txBody>
          <a:bodyPr/>
          <a:lstStyle/>
          <a:p>
            <a:endParaRPr lang="en-US" dirty="0"/>
          </a:p>
        </p:txBody>
      </p:sp>
    </p:spTree>
    <p:extLst>
      <p:ext uri="{BB962C8B-B14F-4D97-AF65-F5344CB8AC3E}">
        <p14:creationId xmlns:p14="http://schemas.microsoft.com/office/powerpoint/2010/main" val="331234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847850"/>
            <a:ext cx="8978900" cy="4989513"/>
          </a:xfrm>
          <a:prstGeom prst="rect">
            <a:avLst/>
          </a:prstGeom>
          <a:noFill/>
          <a:ln w="12700">
            <a:solidFill>
              <a:prstClr val="black"/>
            </a:solidFill>
          </a:ln>
        </p:spPr>
      </p:sp>
      <p:sp>
        <p:nvSpPr>
          <p:cNvPr id="3" name="Notes Placeholder 2"/>
          <p:cNvSpPr>
            <a:spLocks noGrp="1"/>
          </p:cNvSpPr>
          <p:nvPr>
            <p:ph type="body" idx="1"/>
          </p:nvPr>
        </p:nvSpPr>
        <p:spPr>
          <a:xfrm>
            <a:off x="930275" y="7113588"/>
            <a:ext cx="7435850" cy="5821362"/>
          </a:xfrm>
          <a:prstGeom prst="rect">
            <a:avLst/>
          </a:prstGeom>
        </p:spPr>
        <p:txBody>
          <a:bodyPr/>
          <a:lstStyle/>
          <a:p>
            <a:pPr algn="l" rtl="0" fontAlgn="base">
              <a:buFont typeface="Arial" panose="020B0604020202020204" pitchFamily="34" charset="0"/>
              <a:buChar char="•"/>
            </a:pPr>
            <a:r>
              <a:rPr lang="en-US" sz="5400" b="0" i="0" u="none" strike="noStrike" dirty="0">
                <a:solidFill>
                  <a:srgbClr val="000000"/>
                </a:solidFill>
                <a:effectLst/>
                <a:latin typeface="Arial" panose="020B0604020202020204" pitchFamily="34" charset="0"/>
              </a:rPr>
              <a:t>There is no one “right way” to write an AMCP</a:t>
            </a:r>
          </a:p>
          <a:p>
            <a:pPr algn="l" rtl="0" fontAlgn="base">
              <a:buFont typeface="Arial" panose="020B0604020202020204" pitchFamily="34" charset="0"/>
              <a:buChar char="•"/>
            </a:pPr>
            <a:r>
              <a:rPr lang="en-US" sz="5800" b="0" i="0" u="none" strike="noStrike" dirty="0">
                <a:solidFill>
                  <a:srgbClr val="000000"/>
                </a:solidFill>
                <a:effectLst/>
                <a:latin typeface="Arial" panose="020B0604020202020204" pitchFamily="34" charset="0"/>
              </a:rPr>
              <a:t>The simplest construction (though, admittedly not the shortest) is:</a:t>
            </a:r>
          </a:p>
          <a:p>
            <a:pPr marL="1371600" lvl="1" indent="-914400">
              <a:buFont typeface="+mj-lt"/>
              <a:buAutoNum type="arabicPeriod"/>
            </a:pPr>
            <a:r>
              <a:rPr lang="en-US" sz="5400" dirty="0">
                <a:solidFill>
                  <a:srgbClr val="000000"/>
                </a:solidFill>
              </a:rPr>
              <a:t>Reproduce the AMR as-written (so readers don’t have to flip back and forth between documents)</a:t>
            </a:r>
          </a:p>
          <a:p>
            <a:pPr marL="1371600" lvl="1" indent="-914400">
              <a:buFont typeface="+mj-lt"/>
              <a:buAutoNum type="arabicPeriod"/>
            </a:pPr>
            <a:r>
              <a:rPr lang="en-US" sz="5400" dirty="0">
                <a:solidFill>
                  <a:srgbClr val="000000"/>
                </a:solidFill>
              </a:rPr>
              <a:t>Describe the Degree of Compliance</a:t>
            </a:r>
          </a:p>
          <a:p>
            <a:pPr marL="1771650" lvl="2" indent="-914400"/>
            <a:r>
              <a:rPr lang="en-US" sz="5000" dirty="0">
                <a:solidFill>
                  <a:srgbClr val="000000"/>
                </a:solidFill>
              </a:rPr>
              <a:t>Complies (i.e., we accept the requirement as written)</a:t>
            </a:r>
          </a:p>
          <a:p>
            <a:pPr marL="1771650" lvl="2" indent="-914400"/>
            <a:r>
              <a:rPr lang="en-US" sz="5000" dirty="0">
                <a:solidFill>
                  <a:srgbClr val="000000"/>
                </a:solidFill>
              </a:rPr>
              <a:t>Tailored (i.e., we request a change to the requirement)</a:t>
            </a:r>
          </a:p>
          <a:p>
            <a:pPr marL="1771650" lvl="2" indent="-914400"/>
            <a:r>
              <a:rPr lang="en-US" sz="5000" dirty="0">
                <a:solidFill>
                  <a:srgbClr val="000000"/>
                </a:solidFill>
              </a:rPr>
              <a:t>Does Not Apply (we don’t need a change to the requirement, we just don’t have a method of implementation to describe, because it doesn’t apply to us</a:t>
            </a:r>
          </a:p>
          <a:p>
            <a:pPr marL="1771650" lvl="2" indent="-914400"/>
            <a:r>
              <a:rPr lang="en-US" sz="5000" dirty="0">
                <a:solidFill>
                  <a:srgbClr val="000000"/>
                </a:solidFill>
              </a:rPr>
              <a:t>Does Not Comply (i.e., go pound sand)</a:t>
            </a:r>
          </a:p>
          <a:p>
            <a:pPr marL="1371600" lvl="1" indent="-914400">
              <a:buFont typeface="+mj-lt"/>
              <a:buAutoNum type="arabicPeriod"/>
            </a:pPr>
            <a:r>
              <a:rPr lang="en-US" sz="5400" dirty="0" err="1">
                <a:solidFill>
                  <a:srgbClr val="000000"/>
                </a:solidFill>
              </a:rPr>
              <a:t>rationalee</a:t>
            </a:r>
            <a:r>
              <a:rPr lang="en-US" sz="5400" dirty="0">
                <a:solidFill>
                  <a:srgbClr val="000000"/>
                </a:solidFill>
              </a:rPr>
              <a:t> for why you need to tailor(i.e., why our way is better…or at least good enough)</a:t>
            </a:r>
          </a:p>
          <a:p>
            <a:pPr marL="1371600" lvl="1" indent="-914400">
              <a:buFont typeface="+mj-lt"/>
              <a:buAutoNum type="arabicPeriod"/>
            </a:pPr>
            <a:r>
              <a:rPr lang="en-US" sz="5400" dirty="0">
                <a:solidFill>
                  <a:srgbClr val="000000"/>
                </a:solidFill>
              </a:rPr>
              <a:t>Proposed Tailoring (i.e., alternate shall statement)</a:t>
            </a:r>
          </a:p>
          <a:p>
            <a:pPr marL="1371600" lvl="1" indent="-914400">
              <a:buFont typeface="+mj-lt"/>
              <a:buAutoNum type="arabicPeriod"/>
            </a:pPr>
            <a:r>
              <a:rPr lang="en-US" sz="5400" dirty="0">
                <a:solidFill>
                  <a:srgbClr val="000000"/>
                </a:solidFill>
              </a:rPr>
              <a:t>Method of Implementation (i.e., here are references to all our internal documentation we work to in order to be compliant with this specific requirement)</a:t>
            </a:r>
          </a:p>
          <a:p>
            <a:pPr marL="1771650" lvl="2" indent="-914400"/>
            <a:r>
              <a:rPr lang="en-US" sz="5000" b="0" i="0" u="none" strike="noStrike" dirty="0">
                <a:solidFill>
                  <a:srgbClr val="000000"/>
                </a:solidFill>
                <a:effectLst/>
                <a:latin typeface="Arial" panose="020B0604020202020204" pitchFamily="34" charset="0"/>
              </a:rPr>
              <a:t>Bonus points if you reference specific section/head/page numbers</a:t>
            </a:r>
          </a:p>
          <a:p>
            <a:pPr algn="l" rtl="0" fontAlgn="base">
              <a:buFont typeface="Arial" panose="020B0604020202020204" pitchFamily="34" charset="0"/>
              <a:buChar char="•"/>
            </a:pPr>
            <a:endParaRPr lang="en-US" sz="2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Look at each of the 115 AMR’s and respond with </a:t>
            </a:r>
            <a:r>
              <a:rPr lang="en-US" sz="2800" b="0" i="0" u="sng" strike="noStrike" dirty="0">
                <a:solidFill>
                  <a:srgbClr val="000000"/>
                </a:solidFill>
                <a:effectLst/>
                <a:latin typeface="Arial" panose="020B0604020202020204" pitchFamily="34" charset="0"/>
              </a:rPr>
              <a:t>what you already do.</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115 unique </a:t>
            </a:r>
            <a:r>
              <a:rPr lang="en-US" sz="2800" dirty="0">
                <a:solidFill>
                  <a:srgbClr val="000000"/>
                </a:solidFill>
              </a:rPr>
              <a:t>“shall statements” and 138 pages (not counting appendices) seems like a lot</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But</a:t>
            </a:r>
            <a:r>
              <a:rPr lang="en-US" sz="2800" dirty="0">
                <a:solidFill>
                  <a:srgbClr val="000000"/>
                </a:solidFill>
              </a:rPr>
              <a:t> almost all of the AMRs were written to stand on their own.</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NASA-STD-6030 was </a:t>
            </a:r>
            <a:r>
              <a:rPr lang="en-US" sz="3200" b="0" i="1" u="none" strike="noStrike" dirty="0">
                <a:solidFill>
                  <a:srgbClr val="000000"/>
                </a:solidFill>
                <a:effectLst/>
                <a:latin typeface="Arial" panose="020B0604020202020204" pitchFamily="34" charset="0"/>
              </a:rPr>
              <a:t>explicitly designed</a:t>
            </a:r>
            <a:r>
              <a:rPr lang="en-US" sz="3200" b="0" i="0" u="none" strike="noStrike" dirty="0">
                <a:solidFill>
                  <a:srgbClr val="000000"/>
                </a:solidFill>
                <a:effectLst/>
                <a:latin typeface="Arial" panose="020B0604020202020204" pitchFamily="34" charset="0"/>
              </a:rPr>
              <a:t> to be adaptable to the widest possible (reasonable) range of (known) manufacturing practices (when it was released)</a:t>
            </a:r>
          </a:p>
          <a:p>
            <a:pPr>
              <a:buFont typeface="Arial" panose="020B0604020202020204" pitchFamily="34" charset="0"/>
              <a:buChar char="•"/>
            </a:pPr>
            <a:r>
              <a:rPr lang="en-US" sz="3200" dirty="0">
                <a:solidFill>
                  <a:srgbClr val="000000"/>
                </a:solidFill>
              </a:rPr>
              <a:t>The purpose of the AMCP is </a:t>
            </a:r>
            <a:r>
              <a:rPr lang="en-US" sz="3200" i="1" dirty="0">
                <a:solidFill>
                  <a:srgbClr val="000000"/>
                </a:solidFill>
              </a:rPr>
              <a:t>not</a:t>
            </a:r>
            <a:r>
              <a:rPr lang="en-US" sz="3200" dirty="0">
                <a:solidFill>
                  <a:srgbClr val="000000"/>
                </a:solidFill>
              </a:rPr>
              <a:t> to change the way you do things</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Instead, the purpose of the AMCP is to document what you do, identify the gaps with 6030, (hopefully) negotiate a middle ground, and document it’s acceptance by a NASA Program</a:t>
            </a:r>
          </a:p>
          <a:p>
            <a:pPr algn="l" rtl="0" fontAlgn="base"/>
            <a:endParaRPr lang="en-US" sz="3200" b="1" i="0" u="none" strike="noStrike" dirty="0">
              <a:solidFill>
                <a:srgbClr val="000000"/>
              </a:solidFill>
              <a:effectLst/>
              <a:latin typeface="Arial" panose="020B0604020202020204" pitchFamily="34" charset="0"/>
            </a:endParaRPr>
          </a:p>
          <a:p>
            <a:pPr algn="l" rtl="0" fontAlgn="base"/>
            <a:r>
              <a:rPr lang="en-US" sz="3200" b="1" i="0" u="none" strike="noStrike" dirty="0">
                <a:solidFill>
                  <a:srgbClr val="000000"/>
                </a:solidFill>
                <a:effectLst/>
                <a:latin typeface="Arial" panose="020B0604020202020204" pitchFamily="34" charset="0"/>
              </a:rPr>
              <a:t>Please Note:</a:t>
            </a:r>
            <a:r>
              <a:rPr lang="en-US" sz="3200" b="0" i="0" dirty="0">
                <a:solidFill>
                  <a:srgbClr val="000000"/>
                </a:solidFill>
                <a:effectLst/>
                <a:latin typeface="Arial" panose="020B0604020202020204" pitchFamily="34" charset="0"/>
              </a:rPr>
              <a:t>​</a:t>
            </a:r>
            <a:endParaRPr lang="en-US" sz="3200" b="0" i="0" dirty="0">
              <a:solidFill>
                <a:srgbClr val="000000"/>
              </a:solidFill>
              <a:effectLst/>
              <a:latin typeface="Segoe UI" panose="020B0502040204020203" pitchFamily="34" charset="0"/>
            </a:endParaRP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AMCP is </a:t>
            </a:r>
            <a:r>
              <a:rPr lang="en-US" sz="2800" b="0" i="0" u="sng" dirty="0">
                <a:solidFill>
                  <a:srgbClr val="000000"/>
                </a:solidFill>
                <a:effectLst/>
                <a:latin typeface="Arial" panose="020B0604020202020204" pitchFamily="34" charset="0"/>
              </a:rPr>
              <a:t>NASA Program Specific.</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approved AMCP does not grant “qualification” applicable to other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It is certainly the </a:t>
            </a:r>
            <a:r>
              <a:rPr lang="en-US" sz="2800" b="0" i="1" u="none" strike="noStrike" dirty="0">
                <a:solidFill>
                  <a:srgbClr val="000000"/>
                </a:solidFill>
                <a:effectLst/>
                <a:latin typeface="Arial" panose="020B0604020202020204" pitchFamily="34" charset="0"/>
              </a:rPr>
              <a:t>hope</a:t>
            </a:r>
            <a:r>
              <a:rPr lang="en-US" sz="2800" b="0" i="0" u="none" strike="noStrike" dirty="0">
                <a:solidFill>
                  <a:srgbClr val="000000"/>
                </a:solidFill>
                <a:effectLst/>
                <a:latin typeface="Arial" panose="020B0604020202020204" pitchFamily="34" charset="0"/>
              </a:rPr>
              <a:t> of the NASA AM SMEs that the vast majority of AM processes and practices that are acceptable to one NASA program will be acceptable to</a:t>
            </a:r>
            <a:r>
              <a:rPr lang="en-US" sz="2800" b="0" i="1" u="none" strike="noStrike" dirty="0">
                <a:solidFill>
                  <a:srgbClr val="000000"/>
                </a:solidFill>
                <a:effectLst/>
                <a:latin typeface="Arial" panose="020B0604020202020204" pitchFamily="34" charset="0"/>
              </a:rPr>
              <a:t> most</a:t>
            </a:r>
            <a:r>
              <a:rPr lang="en-US" sz="2800" b="0" i="0" u="none" strike="noStrike" dirty="0">
                <a:solidFill>
                  <a:srgbClr val="000000"/>
                </a:solidFill>
                <a:effectLst/>
                <a:latin typeface="Arial" panose="020B0604020202020204" pitchFamily="34" charset="0"/>
              </a:rPr>
              <a:t>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 formal NASA AM Certification Body is a dream, but not yet a reality</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PLEASE reach out to us if you are struggling, </a:t>
            </a:r>
            <a:r>
              <a:rPr lang="en-US" sz="2800" b="0" i="0" dirty="0">
                <a:solidFill>
                  <a:srgbClr val="000000"/>
                </a:solidFill>
                <a:effectLst/>
                <a:latin typeface="Arial" panose="020B0604020202020204" pitchFamily="34" charset="0"/>
              </a:rPr>
              <a:t>​</a:t>
            </a:r>
            <a:r>
              <a:rPr lang="en-US" sz="2800" b="0" i="0" u="none" strike="noStrike" dirty="0">
                <a:solidFill>
                  <a:srgbClr val="000000"/>
                </a:solidFill>
                <a:effectLst/>
                <a:latin typeface="Arial" panose="020B0604020202020204" pitchFamily="34" charset="0"/>
              </a:rPr>
              <a:t>we do not want people to struggle in silence.</a:t>
            </a:r>
            <a:endParaRPr lang="en-US" sz="2800" b="0" i="0" dirty="0">
              <a:solidFill>
                <a:srgbClr val="000000"/>
              </a:solidFill>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2311760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847850"/>
            <a:ext cx="8978900" cy="4989513"/>
          </a:xfrm>
          <a:prstGeom prst="rect">
            <a:avLst/>
          </a:prstGeom>
          <a:noFill/>
          <a:ln w="12700">
            <a:solidFill>
              <a:prstClr val="black"/>
            </a:solidFill>
          </a:ln>
        </p:spPr>
      </p:sp>
      <p:sp>
        <p:nvSpPr>
          <p:cNvPr id="3" name="Notes Placeholder 2"/>
          <p:cNvSpPr>
            <a:spLocks noGrp="1"/>
          </p:cNvSpPr>
          <p:nvPr>
            <p:ph type="body" idx="1"/>
          </p:nvPr>
        </p:nvSpPr>
        <p:spPr>
          <a:xfrm>
            <a:off x="930275" y="7113588"/>
            <a:ext cx="7435850" cy="5821362"/>
          </a:xfrm>
          <a:prstGeom prst="rect">
            <a:avLst/>
          </a:prstGeom>
        </p:spPr>
        <p:txBody>
          <a:bodyPr/>
          <a:lstStyle/>
          <a:p>
            <a:pPr algn="l" rtl="0" fontAlgn="base">
              <a:buFont typeface="Arial" panose="020B0604020202020204" pitchFamily="34" charset="0"/>
              <a:buChar char="•"/>
            </a:pPr>
            <a:r>
              <a:rPr lang="en-US" sz="5400" b="0" i="0" u="none" strike="noStrike" dirty="0">
                <a:solidFill>
                  <a:srgbClr val="000000"/>
                </a:solidFill>
                <a:effectLst/>
                <a:latin typeface="Arial" panose="020B0604020202020204" pitchFamily="34" charset="0"/>
              </a:rPr>
              <a:t>There is no one “right way” to write an AMCP</a:t>
            </a:r>
          </a:p>
          <a:p>
            <a:pPr algn="l" rtl="0" fontAlgn="base">
              <a:buFont typeface="Arial" panose="020B0604020202020204" pitchFamily="34" charset="0"/>
              <a:buChar char="•"/>
            </a:pPr>
            <a:r>
              <a:rPr lang="en-US" sz="5800" b="0" i="0" u="none" strike="noStrike" dirty="0">
                <a:solidFill>
                  <a:srgbClr val="000000"/>
                </a:solidFill>
                <a:effectLst/>
                <a:latin typeface="Arial" panose="020B0604020202020204" pitchFamily="34" charset="0"/>
              </a:rPr>
              <a:t>The simplest construction (though, admittedly not the shortest) is:</a:t>
            </a:r>
          </a:p>
          <a:p>
            <a:pPr marL="1371600" lvl="1" indent="-914400">
              <a:buFont typeface="+mj-lt"/>
              <a:buAutoNum type="arabicPeriod"/>
            </a:pPr>
            <a:r>
              <a:rPr lang="en-US" sz="5400" dirty="0">
                <a:solidFill>
                  <a:srgbClr val="000000"/>
                </a:solidFill>
              </a:rPr>
              <a:t>Reproduce the AMR as-written (so readers don’t have to flip back and forth between documents)</a:t>
            </a:r>
          </a:p>
          <a:p>
            <a:pPr marL="1371600" lvl="1" indent="-914400">
              <a:buFont typeface="+mj-lt"/>
              <a:buAutoNum type="arabicPeriod"/>
            </a:pPr>
            <a:r>
              <a:rPr lang="en-US" sz="5400" dirty="0">
                <a:solidFill>
                  <a:srgbClr val="000000"/>
                </a:solidFill>
              </a:rPr>
              <a:t>Describe the Degree of Compliance</a:t>
            </a:r>
          </a:p>
          <a:p>
            <a:pPr marL="1771650" lvl="2" indent="-914400"/>
            <a:r>
              <a:rPr lang="en-US" sz="5000" dirty="0">
                <a:solidFill>
                  <a:srgbClr val="000000"/>
                </a:solidFill>
              </a:rPr>
              <a:t>Complies (i.e., we accept the requirement as written)</a:t>
            </a:r>
          </a:p>
          <a:p>
            <a:pPr marL="1771650" lvl="2" indent="-914400"/>
            <a:r>
              <a:rPr lang="en-US" sz="5000" dirty="0">
                <a:solidFill>
                  <a:srgbClr val="000000"/>
                </a:solidFill>
              </a:rPr>
              <a:t>Tailored (i.e., we request a change to the requirement)</a:t>
            </a:r>
          </a:p>
          <a:p>
            <a:pPr marL="1771650" lvl="2" indent="-914400"/>
            <a:r>
              <a:rPr lang="en-US" sz="5000" dirty="0">
                <a:solidFill>
                  <a:srgbClr val="000000"/>
                </a:solidFill>
              </a:rPr>
              <a:t>Does Not Apply (we don’t need a change to the requirement, we just don’t have a method of implementation to describe, because it doesn’t apply to us</a:t>
            </a:r>
          </a:p>
          <a:p>
            <a:pPr marL="1771650" lvl="2" indent="-914400"/>
            <a:r>
              <a:rPr lang="en-US" sz="5000" dirty="0">
                <a:solidFill>
                  <a:srgbClr val="000000"/>
                </a:solidFill>
              </a:rPr>
              <a:t>Does Not Comply (i.e., go pound sand)</a:t>
            </a:r>
          </a:p>
          <a:p>
            <a:pPr marL="1371600" lvl="1" indent="-914400">
              <a:buFont typeface="+mj-lt"/>
              <a:buAutoNum type="arabicPeriod"/>
            </a:pPr>
            <a:r>
              <a:rPr lang="en-US" sz="5400" dirty="0" err="1">
                <a:solidFill>
                  <a:srgbClr val="000000"/>
                </a:solidFill>
              </a:rPr>
              <a:t>rationalee</a:t>
            </a:r>
            <a:r>
              <a:rPr lang="en-US" sz="5400" dirty="0">
                <a:solidFill>
                  <a:srgbClr val="000000"/>
                </a:solidFill>
              </a:rPr>
              <a:t> for why you need to tailor(i.e., why our way is better…or at least good enough)</a:t>
            </a:r>
          </a:p>
          <a:p>
            <a:pPr marL="1371600" lvl="1" indent="-914400">
              <a:buFont typeface="+mj-lt"/>
              <a:buAutoNum type="arabicPeriod"/>
            </a:pPr>
            <a:r>
              <a:rPr lang="en-US" sz="5400" dirty="0">
                <a:solidFill>
                  <a:srgbClr val="000000"/>
                </a:solidFill>
              </a:rPr>
              <a:t>Proposed Tailoring (i.e., alternate shall statement)</a:t>
            </a:r>
          </a:p>
          <a:p>
            <a:pPr marL="1371600" lvl="1" indent="-914400">
              <a:buFont typeface="+mj-lt"/>
              <a:buAutoNum type="arabicPeriod"/>
            </a:pPr>
            <a:r>
              <a:rPr lang="en-US" sz="5400" dirty="0">
                <a:solidFill>
                  <a:srgbClr val="000000"/>
                </a:solidFill>
              </a:rPr>
              <a:t>Method of Implementation (i.e., here are references to all our internal documentation we work to in order to be compliant with this specific requirement)</a:t>
            </a:r>
          </a:p>
          <a:p>
            <a:pPr marL="1771650" lvl="2" indent="-914400"/>
            <a:r>
              <a:rPr lang="en-US" sz="5000" b="0" i="0" u="none" strike="noStrike" dirty="0">
                <a:solidFill>
                  <a:srgbClr val="000000"/>
                </a:solidFill>
                <a:effectLst/>
                <a:latin typeface="Arial" panose="020B0604020202020204" pitchFamily="34" charset="0"/>
              </a:rPr>
              <a:t>Bonus points if you reference specific section/head/page numbers</a:t>
            </a:r>
          </a:p>
          <a:p>
            <a:pPr algn="l" rtl="0" fontAlgn="base">
              <a:buFont typeface="Arial" panose="020B0604020202020204" pitchFamily="34" charset="0"/>
              <a:buChar char="•"/>
            </a:pPr>
            <a:endParaRPr lang="en-US" sz="2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Look at each of the 115 AMR’s and respond with </a:t>
            </a:r>
            <a:r>
              <a:rPr lang="en-US" sz="2800" b="0" i="0" u="sng" strike="noStrike" dirty="0">
                <a:solidFill>
                  <a:srgbClr val="000000"/>
                </a:solidFill>
                <a:effectLst/>
                <a:latin typeface="Arial" panose="020B0604020202020204" pitchFamily="34" charset="0"/>
              </a:rPr>
              <a:t>what you already do.</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115 unique </a:t>
            </a:r>
            <a:r>
              <a:rPr lang="en-US" sz="2800" dirty="0">
                <a:solidFill>
                  <a:srgbClr val="000000"/>
                </a:solidFill>
              </a:rPr>
              <a:t>“shall statements” and 138 pages (not counting appendices) seems like a lot</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But</a:t>
            </a:r>
            <a:r>
              <a:rPr lang="en-US" sz="2800" dirty="0">
                <a:solidFill>
                  <a:srgbClr val="000000"/>
                </a:solidFill>
              </a:rPr>
              <a:t> almost all of the AMRs were written to stand on their own.</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NASA-STD-6030 was </a:t>
            </a:r>
            <a:r>
              <a:rPr lang="en-US" sz="3200" b="0" i="1" u="none" strike="noStrike" dirty="0">
                <a:solidFill>
                  <a:srgbClr val="000000"/>
                </a:solidFill>
                <a:effectLst/>
                <a:latin typeface="Arial" panose="020B0604020202020204" pitchFamily="34" charset="0"/>
              </a:rPr>
              <a:t>explicitly designed</a:t>
            </a:r>
            <a:r>
              <a:rPr lang="en-US" sz="3200" b="0" i="0" u="none" strike="noStrike" dirty="0">
                <a:solidFill>
                  <a:srgbClr val="000000"/>
                </a:solidFill>
                <a:effectLst/>
                <a:latin typeface="Arial" panose="020B0604020202020204" pitchFamily="34" charset="0"/>
              </a:rPr>
              <a:t> to be adaptable to the widest possible (reasonable) range of (known) manufacturing practices (when it was released)</a:t>
            </a:r>
          </a:p>
          <a:p>
            <a:pPr>
              <a:buFont typeface="Arial" panose="020B0604020202020204" pitchFamily="34" charset="0"/>
              <a:buChar char="•"/>
            </a:pPr>
            <a:r>
              <a:rPr lang="en-US" sz="3200" dirty="0">
                <a:solidFill>
                  <a:srgbClr val="000000"/>
                </a:solidFill>
              </a:rPr>
              <a:t>The purpose of the AMCP is </a:t>
            </a:r>
            <a:r>
              <a:rPr lang="en-US" sz="3200" i="1" dirty="0">
                <a:solidFill>
                  <a:srgbClr val="000000"/>
                </a:solidFill>
              </a:rPr>
              <a:t>not</a:t>
            </a:r>
            <a:r>
              <a:rPr lang="en-US" sz="3200" dirty="0">
                <a:solidFill>
                  <a:srgbClr val="000000"/>
                </a:solidFill>
              </a:rPr>
              <a:t> to change the way you do things</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Instead, the purpose of the AMCP is to document what you do, identify the gaps with 6030, (hopefully) negotiate a middle ground, and document it’s acceptance by a NASA Program</a:t>
            </a:r>
          </a:p>
          <a:p>
            <a:pPr algn="l" rtl="0" fontAlgn="base"/>
            <a:endParaRPr lang="en-US" sz="3200" b="1" i="0" u="none" strike="noStrike" dirty="0">
              <a:solidFill>
                <a:srgbClr val="000000"/>
              </a:solidFill>
              <a:effectLst/>
              <a:latin typeface="Arial" panose="020B0604020202020204" pitchFamily="34" charset="0"/>
            </a:endParaRPr>
          </a:p>
          <a:p>
            <a:pPr algn="l" rtl="0" fontAlgn="base"/>
            <a:r>
              <a:rPr lang="en-US" sz="3200" b="1" i="0" u="none" strike="noStrike" dirty="0">
                <a:solidFill>
                  <a:srgbClr val="000000"/>
                </a:solidFill>
                <a:effectLst/>
                <a:latin typeface="Arial" panose="020B0604020202020204" pitchFamily="34" charset="0"/>
              </a:rPr>
              <a:t>Please Note:</a:t>
            </a:r>
            <a:r>
              <a:rPr lang="en-US" sz="3200" b="0" i="0" dirty="0">
                <a:solidFill>
                  <a:srgbClr val="000000"/>
                </a:solidFill>
                <a:effectLst/>
                <a:latin typeface="Arial" panose="020B0604020202020204" pitchFamily="34" charset="0"/>
              </a:rPr>
              <a:t>​</a:t>
            </a:r>
            <a:endParaRPr lang="en-US" sz="3200" b="0" i="0" dirty="0">
              <a:solidFill>
                <a:srgbClr val="000000"/>
              </a:solidFill>
              <a:effectLst/>
              <a:latin typeface="Segoe UI" panose="020B0502040204020203" pitchFamily="34" charset="0"/>
            </a:endParaRP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AMCP is </a:t>
            </a:r>
            <a:r>
              <a:rPr lang="en-US" sz="2800" b="0" i="0" u="sng" dirty="0">
                <a:solidFill>
                  <a:srgbClr val="000000"/>
                </a:solidFill>
                <a:effectLst/>
                <a:latin typeface="Arial" panose="020B0604020202020204" pitchFamily="34" charset="0"/>
              </a:rPr>
              <a:t>NASA Program Specific.</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approved AMCP does not grant “qualification” applicable to other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It is certainly the </a:t>
            </a:r>
            <a:r>
              <a:rPr lang="en-US" sz="2800" b="0" i="1" u="none" strike="noStrike" dirty="0">
                <a:solidFill>
                  <a:srgbClr val="000000"/>
                </a:solidFill>
                <a:effectLst/>
                <a:latin typeface="Arial" panose="020B0604020202020204" pitchFamily="34" charset="0"/>
              </a:rPr>
              <a:t>hope</a:t>
            </a:r>
            <a:r>
              <a:rPr lang="en-US" sz="2800" b="0" i="0" u="none" strike="noStrike" dirty="0">
                <a:solidFill>
                  <a:srgbClr val="000000"/>
                </a:solidFill>
                <a:effectLst/>
                <a:latin typeface="Arial" panose="020B0604020202020204" pitchFamily="34" charset="0"/>
              </a:rPr>
              <a:t> of the NASA AM SMEs that the vast majority of AM processes and practices that are acceptable to one NASA program will be acceptable to</a:t>
            </a:r>
            <a:r>
              <a:rPr lang="en-US" sz="2800" b="0" i="1" u="none" strike="noStrike" dirty="0">
                <a:solidFill>
                  <a:srgbClr val="000000"/>
                </a:solidFill>
                <a:effectLst/>
                <a:latin typeface="Arial" panose="020B0604020202020204" pitchFamily="34" charset="0"/>
              </a:rPr>
              <a:t> most</a:t>
            </a:r>
            <a:r>
              <a:rPr lang="en-US" sz="2800" b="0" i="0" u="none" strike="noStrike" dirty="0">
                <a:solidFill>
                  <a:srgbClr val="000000"/>
                </a:solidFill>
                <a:effectLst/>
                <a:latin typeface="Arial" panose="020B0604020202020204" pitchFamily="34" charset="0"/>
              </a:rPr>
              <a:t>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 formal NASA AM Certification Body is a dream, but not yet a reality</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PLEASE reach out to us if you are struggling, </a:t>
            </a:r>
            <a:r>
              <a:rPr lang="en-US" sz="2800" b="0" i="0" dirty="0">
                <a:solidFill>
                  <a:srgbClr val="000000"/>
                </a:solidFill>
                <a:effectLst/>
                <a:latin typeface="Arial" panose="020B0604020202020204" pitchFamily="34" charset="0"/>
              </a:rPr>
              <a:t>​</a:t>
            </a:r>
            <a:r>
              <a:rPr lang="en-US" sz="2800" b="0" i="0" u="none" strike="noStrike" dirty="0">
                <a:solidFill>
                  <a:srgbClr val="000000"/>
                </a:solidFill>
                <a:effectLst/>
                <a:latin typeface="Arial" panose="020B0604020202020204" pitchFamily="34" charset="0"/>
              </a:rPr>
              <a:t>we do not want people to struggle in silence.</a:t>
            </a:r>
            <a:endParaRPr lang="en-US" sz="2800" b="0" i="0" dirty="0">
              <a:solidFill>
                <a:srgbClr val="000000"/>
              </a:solidFill>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815026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847850"/>
            <a:ext cx="8978900" cy="4989513"/>
          </a:xfrm>
          <a:prstGeom prst="rect">
            <a:avLst/>
          </a:prstGeom>
          <a:noFill/>
          <a:ln w="12700">
            <a:solidFill>
              <a:prstClr val="black"/>
            </a:solidFill>
          </a:ln>
        </p:spPr>
      </p:sp>
      <p:sp>
        <p:nvSpPr>
          <p:cNvPr id="3" name="Notes Placeholder 2"/>
          <p:cNvSpPr>
            <a:spLocks noGrp="1"/>
          </p:cNvSpPr>
          <p:nvPr>
            <p:ph type="body" idx="1"/>
          </p:nvPr>
        </p:nvSpPr>
        <p:spPr>
          <a:xfrm>
            <a:off x="930275" y="7113588"/>
            <a:ext cx="7435850" cy="5821362"/>
          </a:xfrm>
          <a:prstGeom prst="rect">
            <a:avLst/>
          </a:prstGeom>
        </p:spPr>
        <p:txBody>
          <a:bodyPr/>
          <a:lstStyle/>
          <a:p>
            <a:pPr algn="l" rtl="0" fontAlgn="base">
              <a:buFont typeface="Arial" panose="020B0604020202020204" pitchFamily="34" charset="0"/>
              <a:buChar char="•"/>
            </a:pPr>
            <a:r>
              <a:rPr lang="en-US" sz="5400" b="0" i="0" u="none" strike="noStrike" dirty="0">
                <a:solidFill>
                  <a:srgbClr val="000000"/>
                </a:solidFill>
                <a:effectLst/>
                <a:latin typeface="Arial" panose="020B0604020202020204" pitchFamily="34" charset="0"/>
              </a:rPr>
              <a:t>There is no one “right way” to write an AMCP</a:t>
            </a:r>
          </a:p>
          <a:p>
            <a:pPr algn="l" rtl="0" fontAlgn="base">
              <a:buFont typeface="Arial" panose="020B0604020202020204" pitchFamily="34" charset="0"/>
              <a:buChar char="•"/>
            </a:pPr>
            <a:r>
              <a:rPr lang="en-US" sz="5800" b="0" i="0" u="none" strike="noStrike" dirty="0">
                <a:solidFill>
                  <a:srgbClr val="000000"/>
                </a:solidFill>
                <a:effectLst/>
                <a:latin typeface="Arial" panose="020B0604020202020204" pitchFamily="34" charset="0"/>
              </a:rPr>
              <a:t>The simplest construction (though, admittedly not the shortest) is:</a:t>
            </a:r>
          </a:p>
          <a:p>
            <a:pPr marL="1371600" lvl="1" indent="-914400">
              <a:buFont typeface="+mj-lt"/>
              <a:buAutoNum type="arabicPeriod"/>
            </a:pPr>
            <a:r>
              <a:rPr lang="en-US" sz="5400" dirty="0">
                <a:solidFill>
                  <a:srgbClr val="000000"/>
                </a:solidFill>
              </a:rPr>
              <a:t>Reproduce the AMR as-written (so readers don’t have to flip back and forth between documents)</a:t>
            </a:r>
          </a:p>
          <a:p>
            <a:pPr marL="1371600" lvl="1" indent="-914400">
              <a:buFont typeface="+mj-lt"/>
              <a:buAutoNum type="arabicPeriod"/>
            </a:pPr>
            <a:r>
              <a:rPr lang="en-US" sz="5400" dirty="0">
                <a:solidFill>
                  <a:srgbClr val="000000"/>
                </a:solidFill>
              </a:rPr>
              <a:t>Describe the Degree of Compliance</a:t>
            </a:r>
          </a:p>
          <a:p>
            <a:pPr marL="1771650" lvl="2" indent="-914400"/>
            <a:r>
              <a:rPr lang="en-US" sz="5000" dirty="0">
                <a:solidFill>
                  <a:srgbClr val="000000"/>
                </a:solidFill>
              </a:rPr>
              <a:t>Complies (i.e., we accept the requirement as written)</a:t>
            </a:r>
          </a:p>
          <a:p>
            <a:pPr marL="1771650" lvl="2" indent="-914400"/>
            <a:r>
              <a:rPr lang="en-US" sz="5000" dirty="0">
                <a:solidFill>
                  <a:srgbClr val="000000"/>
                </a:solidFill>
              </a:rPr>
              <a:t>Tailored (i.e., we request a change to the requirement)</a:t>
            </a:r>
          </a:p>
          <a:p>
            <a:pPr marL="1771650" lvl="2" indent="-914400"/>
            <a:r>
              <a:rPr lang="en-US" sz="5000" dirty="0">
                <a:solidFill>
                  <a:srgbClr val="000000"/>
                </a:solidFill>
              </a:rPr>
              <a:t>Does Not Apply (we don’t need a change to the requirement, we just don’t have a method of implementation to describe, because it doesn’t apply to us</a:t>
            </a:r>
          </a:p>
          <a:p>
            <a:pPr marL="1771650" lvl="2" indent="-914400"/>
            <a:r>
              <a:rPr lang="en-US" sz="5000" dirty="0">
                <a:solidFill>
                  <a:srgbClr val="000000"/>
                </a:solidFill>
              </a:rPr>
              <a:t>Does Not Comply (i.e., go pound sand)</a:t>
            </a:r>
          </a:p>
          <a:p>
            <a:pPr marL="1371600" lvl="1" indent="-914400">
              <a:buFont typeface="+mj-lt"/>
              <a:buAutoNum type="arabicPeriod"/>
            </a:pPr>
            <a:r>
              <a:rPr lang="en-US" sz="5400" dirty="0" err="1">
                <a:solidFill>
                  <a:srgbClr val="000000"/>
                </a:solidFill>
              </a:rPr>
              <a:t>rationalee</a:t>
            </a:r>
            <a:r>
              <a:rPr lang="en-US" sz="5400" dirty="0">
                <a:solidFill>
                  <a:srgbClr val="000000"/>
                </a:solidFill>
              </a:rPr>
              <a:t> for why you need to tailor(i.e., why our way is better…or at least good enough)</a:t>
            </a:r>
          </a:p>
          <a:p>
            <a:pPr marL="1371600" lvl="1" indent="-914400">
              <a:buFont typeface="+mj-lt"/>
              <a:buAutoNum type="arabicPeriod"/>
            </a:pPr>
            <a:r>
              <a:rPr lang="en-US" sz="5400" dirty="0">
                <a:solidFill>
                  <a:srgbClr val="000000"/>
                </a:solidFill>
              </a:rPr>
              <a:t>Proposed Tailoring (i.e., alternate shall statement)</a:t>
            </a:r>
          </a:p>
          <a:p>
            <a:pPr marL="1371600" lvl="1" indent="-914400">
              <a:buFont typeface="+mj-lt"/>
              <a:buAutoNum type="arabicPeriod"/>
            </a:pPr>
            <a:r>
              <a:rPr lang="en-US" sz="5400" dirty="0">
                <a:solidFill>
                  <a:srgbClr val="000000"/>
                </a:solidFill>
              </a:rPr>
              <a:t>Method of Implementation (i.e., here are references to all our internal documentation we work to in order to be compliant with this specific requirement)</a:t>
            </a:r>
          </a:p>
          <a:p>
            <a:pPr marL="1771650" lvl="2" indent="-914400"/>
            <a:r>
              <a:rPr lang="en-US" sz="5000" b="0" i="0" u="none" strike="noStrike" dirty="0">
                <a:solidFill>
                  <a:srgbClr val="000000"/>
                </a:solidFill>
                <a:effectLst/>
                <a:latin typeface="Arial" panose="020B0604020202020204" pitchFamily="34" charset="0"/>
              </a:rPr>
              <a:t>Bonus points if you reference specific section/head/page numbers</a:t>
            </a:r>
          </a:p>
          <a:p>
            <a:pPr algn="l" rtl="0" fontAlgn="base">
              <a:buFont typeface="Arial" panose="020B0604020202020204" pitchFamily="34" charset="0"/>
              <a:buChar char="•"/>
            </a:pPr>
            <a:endParaRPr lang="en-US" sz="2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Look at each of the 115 AMR’s and respond with </a:t>
            </a:r>
            <a:r>
              <a:rPr lang="en-US" sz="2800" b="0" i="0" u="sng" strike="noStrike" dirty="0">
                <a:solidFill>
                  <a:srgbClr val="000000"/>
                </a:solidFill>
                <a:effectLst/>
                <a:latin typeface="Arial" panose="020B0604020202020204" pitchFamily="34" charset="0"/>
              </a:rPr>
              <a:t>what you already do.</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115 unique </a:t>
            </a:r>
            <a:r>
              <a:rPr lang="en-US" sz="2800" dirty="0">
                <a:solidFill>
                  <a:srgbClr val="000000"/>
                </a:solidFill>
              </a:rPr>
              <a:t>“shall statements” and 138 pages (not counting appendices) seems like a lot</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But</a:t>
            </a:r>
            <a:r>
              <a:rPr lang="en-US" sz="2800" dirty="0">
                <a:solidFill>
                  <a:srgbClr val="000000"/>
                </a:solidFill>
              </a:rPr>
              <a:t> almost all of the AMRs were written to stand on their own.</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NASA-STD-6030 was </a:t>
            </a:r>
            <a:r>
              <a:rPr lang="en-US" sz="3200" b="0" i="1" u="none" strike="noStrike" dirty="0">
                <a:solidFill>
                  <a:srgbClr val="000000"/>
                </a:solidFill>
                <a:effectLst/>
                <a:latin typeface="Arial" panose="020B0604020202020204" pitchFamily="34" charset="0"/>
              </a:rPr>
              <a:t>explicitly designed</a:t>
            </a:r>
            <a:r>
              <a:rPr lang="en-US" sz="3200" b="0" i="0" u="none" strike="noStrike" dirty="0">
                <a:solidFill>
                  <a:srgbClr val="000000"/>
                </a:solidFill>
                <a:effectLst/>
                <a:latin typeface="Arial" panose="020B0604020202020204" pitchFamily="34" charset="0"/>
              </a:rPr>
              <a:t> to be adaptable to the widest possible (reasonable) range of (known) manufacturing practices (when it was released)</a:t>
            </a:r>
          </a:p>
          <a:p>
            <a:pPr>
              <a:buFont typeface="Arial" panose="020B0604020202020204" pitchFamily="34" charset="0"/>
              <a:buChar char="•"/>
            </a:pPr>
            <a:r>
              <a:rPr lang="en-US" sz="3200" dirty="0">
                <a:solidFill>
                  <a:srgbClr val="000000"/>
                </a:solidFill>
              </a:rPr>
              <a:t>The purpose of the AMCP is </a:t>
            </a:r>
            <a:r>
              <a:rPr lang="en-US" sz="3200" i="1" dirty="0">
                <a:solidFill>
                  <a:srgbClr val="000000"/>
                </a:solidFill>
              </a:rPr>
              <a:t>not</a:t>
            </a:r>
            <a:r>
              <a:rPr lang="en-US" sz="3200" dirty="0">
                <a:solidFill>
                  <a:srgbClr val="000000"/>
                </a:solidFill>
              </a:rPr>
              <a:t> to change the way you do things</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Instead, the purpose of the AMCP is to document what you do, identify the gaps with 6030, (hopefully) negotiate a middle ground, and document it’s acceptance by a NASA Program</a:t>
            </a:r>
          </a:p>
          <a:p>
            <a:pPr algn="l" rtl="0" fontAlgn="base"/>
            <a:endParaRPr lang="en-US" sz="3200" b="1" i="0" u="none" strike="noStrike" dirty="0">
              <a:solidFill>
                <a:srgbClr val="000000"/>
              </a:solidFill>
              <a:effectLst/>
              <a:latin typeface="Arial" panose="020B0604020202020204" pitchFamily="34" charset="0"/>
            </a:endParaRPr>
          </a:p>
          <a:p>
            <a:pPr algn="l" rtl="0" fontAlgn="base"/>
            <a:r>
              <a:rPr lang="en-US" sz="3200" b="1" i="0" u="none" strike="noStrike" dirty="0">
                <a:solidFill>
                  <a:srgbClr val="000000"/>
                </a:solidFill>
                <a:effectLst/>
                <a:latin typeface="Arial" panose="020B0604020202020204" pitchFamily="34" charset="0"/>
              </a:rPr>
              <a:t>Please Note:</a:t>
            </a:r>
            <a:r>
              <a:rPr lang="en-US" sz="3200" b="0" i="0" dirty="0">
                <a:solidFill>
                  <a:srgbClr val="000000"/>
                </a:solidFill>
                <a:effectLst/>
                <a:latin typeface="Arial" panose="020B0604020202020204" pitchFamily="34" charset="0"/>
              </a:rPr>
              <a:t>​</a:t>
            </a:r>
            <a:endParaRPr lang="en-US" sz="3200" b="0" i="0" dirty="0">
              <a:solidFill>
                <a:srgbClr val="000000"/>
              </a:solidFill>
              <a:effectLst/>
              <a:latin typeface="Segoe UI" panose="020B0502040204020203" pitchFamily="34" charset="0"/>
            </a:endParaRP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AMCP is </a:t>
            </a:r>
            <a:r>
              <a:rPr lang="en-US" sz="2800" b="0" i="0" u="sng" dirty="0">
                <a:solidFill>
                  <a:srgbClr val="000000"/>
                </a:solidFill>
                <a:effectLst/>
                <a:latin typeface="Arial" panose="020B0604020202020204" pitchFamily="34" charset="0"/>
              </a:rPr>
              <a:t>NASA Program Specific.</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approved AMCP does not grant “qualification” applicable to other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It is certainly the </a:t>
            </a:r>
            <a:r>
              <a:rPr lang="en-US" sz="2800" b="0" i="1" u="none" strike="noStrike" dirty="0">
                <a:solidFill>
                  <a:srgbClr val="000000"/>
                </a:solidFill>
                <a:effectLst/>
                <a:latin typeface="Arial" panose="020B0604020202020204" pitchFamily="34" charset="0"/>
              </a:rPr>
              <a:t>hope</a:t>
            </a:r>
            <a:r>
              <a:rPr lang="en-US" sz="2800" b="0" i="0" u="none" strike="noStrike" dirty="0">
                <a:solidFill>
                  <a:srgbClr val="000000"/>
                </a:solidFill>
                <a:effectLst/>
                <a:latin typeface="Arial" panose="020B0604020202020204" pitchFamily="34" charset="0"/>
              </a:rPr>
              <a:t> of the NASA AM SMEs that the vast majority of AM processes and practices that are acceptable to one NASA program will be acceptable to</a:t>
            </a:r>
            <a:r>
              <a:rPr lang="en-US" sz="2800" b="0" i="1" u="none" strike="noStrike" dirty="0">
                <a:solidFill>
                  <a:srgbClr val="000000"/>
                </a:solidFill>
                <a:effectLst/>
                <a:latin typeface="Arial" panose="020B0604020202020204" pitchFamily="34" charset="0"/>
              </a:rPr>
              <a:t> most</a:t>
            </a:r>
            <a:r>
              <a:rPr lang="en-US" sz="2800" b="0" i="0" u="none" strike="noStrike" dirty="0">
                <a:solidFill>
                  <a:srgbClr val="000000"/>
                </a:solidFill>
                <a:effectLst/>
                <a:latin typeface="Arial" panose="020B0604020202020204" pitchFamily="34" charset="0"/>
              </a:rPr>
              <a:t>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 formal NASA AM Certification Body is a dream, but not yet a reality</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PLEASE reach out to us if you are struggling, </a:t>
            </a:r>
            <a:r>
              <a:rPr lang="en-US" sz="2800" b="0" i="0" dirty="0">
                <a:solidFill>
                  <a:srgbClr val="000000"/>
                </a:solidFill>
                <a:effectLst/>
                <a:latin typeface="Arial" panose="020B0604020202020204" pitchFamily="34" charset="0"/>
              </a:rPr>
              <a:t>​</a:t>
            </a:r>
            <a:r>
              <a:rPr lang="en-US" sz="2800" b="0" i="0" u="none" strike="noStrike" dirty="0">
                <a:solidFill>
                  <a:srgbClr val="000000"/>
                </a:solidFill>
                <a:effectLst/>
                <a:latin typeface="Arial" panose="020B0604020202020204" pitchFamily="34" charset="0"/>
              </a:rPr>
              <a:t>we do not want people to struggle in silence.</a:t>
            </a:r>
            <a:endParaRPr lang="en-US" sz="2800" b="0" i="0" dirty="0">
              <a:solidFill>
                <a:srgbClr val="000000"/>
              </a:solidFill>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1143687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847850"/>
            <a:ext cx="8978900" cy="4989513"/>
          </a:xfrm>
          <a:prstGeom prst="rect">
            <a:avLst/>
          </a:prstGeom>
          <a:noFill/>
          <a:ln w="12700">
            <a:solidFill>
              <a:prstClr val="black"/>
            </a:solidFill>
          </a:ln>
        </p:spPr>
      </p:sp>
      <p:sp>
        <p:nvSpPr>
          <p:cNvPr id="3" name="Notes Placeholder 2"/>
          <p:cNvSpPr>
            <a:spLocks noGrp="1"/>
          </p:cNvSpPr>
          <p:nvPr>
            <p:ph type="body" idx="1"/>
          </p:nvPr>
        </p:nvSpPr>
        <p:spPr>
          <a:xfrm>
            <a:off x="930275" y="7113588"/>
            <a:ext cx="7435850" cy="5821362"/>
          </a:xfrm>
          <a:prstGeom prst="rect">
            <a:avLst/>
          </a:prstGeom>
        </p:spPr>
        <p:txBody>
          <a:bodyPr/>
          <a:lstStyle/>
          <a:p>
            <a:pPr algn="l" rtl="0" fontAlgn="base">
              <a:buFont typeface="Arial" panose="020B0604020202020204" pitchFamily="34" charset="0"/>
              <a:buChar char="•"/>
            </a:pPr>
            <a:r>
              <a:rPr lang="en-US" sz="5400" b="0" i="0" u="none" strike="noStrike" dirty="0">
                <a:solidFill>
                  <a:srgbClr val="000000"/>
                </a:solidFill>
                <a:effectLst/>
                <a:latin typeface="Arial" panose="020B0604020202020204" pitchFamily="34" charset="0"/>
              </a:rPr>
              <a:t>There is no one “right way” to write an AMCP</a:t>
            </a:r>
          </a:p>
          <a:p>
            <a:pPr algn="l" rtl="0" fontAlgn="base">
              <a:buFont typeface="Arial" panose="020B0604020202020204" pitchFamily="34" charset="0"/>
              <a:buChar char="•"/>
            </a:pPr>
            <a:r>
              <a:rPr lang="en-US" sz="5800" b="0" i="0" u="none" strike="noStrike" dirty="0">
                <a:solidFill>
                  <a:srgbClr val="000000"/>
                </a:solidFill>
                <a:effectLst/>
                <a:latin typeface="Arial" panose="020B0604020202020204" pitchFamily="34" charset="0"/>
              </a:rPr>
              <a:t>The simplest construction (though, admittedly not the shortest) is:</a:t>
            </a:r>
          </a:p>
          <a:p>
            <a:pPr marL="1371600" lvl="1" indent="-914400">
              <a:buFont typeface="+mj-lt"/>
              <a:buAutoNum type="arabicPeriod"/>
            </a:pPr>
            <a:r>
              <a:rPr lang="en-US" sz="5400" dirty="0">
                <a:solidFill>
                  <a:srgbClr val="000000"/>
                </a:solidFill>
              </a:rPr>
              <a:t>Reproduce the AMR as-written (so readers don’t have to flip back and forth between documents)</a:t>
            </a:r>
          </a:p>
          <a:p>
            <a:pPr marL="1371600" lvl="1" indent="-914400">
              <a:buFont typeface="+mj-lt"/>
              <a:buAutoNum type="arabicPeriod"/>
            </a:pPr>
            <a:r>
              <a:rPr lang="en-US" sz="5400" dirty="0">
                <a:solidFill>
                  <a:srgbClr val="000000"/>
                </a:solidFill>
              </a:rPr>
              <a:t>Describe the Degree of Compliance</a:t>
            </a:r>
          </a:p>
          <a:p>
            <a:pPr marL="1771650" lvl="2" indent="-914400"/>
            <a:r>
              <a:rPr lang="en-US" sz="5000" dirty="0">
                <a:solidFill>
                  <a:srgbClr val="000000"/>
                </a:solidFill>
              </a:rPr>
              <a:t>Complies (i.e., we accept the requirement as written)</a:t>
            </a:r>
          </a:p>
          <a:p>
            <a:pPr marL="1771650" lvl="2" indent="-914400"/>
            <a:r>
              <a:rPr lang="en-US" sz="5000" dirty="0">
                <a:solidFill>
                  <a:srgbClr val="000000"/>
                </a:solidFill>
              </a:rPr>
              <a:t>Tailored (i.e., we request a change to the requirement)</a:t>
            </a:r>
          </a:p>
          <a:p>
            <a:pPr marL="1771650" lvl="2" indent="-914400"/>
            <a:r>
              <a:rPr lang="en-US" sz="5000" dirty="0">
                <a:solidFill>
                  <a:srgbClr val="000000"/>
                </a:solidFill>
              </a:rPr>
              <a:t>Does Not Apply (we don’t need a change to the requirement, we just don’t have a method of implementation to describe, because it doesn’t apply to us</a:t>
            </a:r>
          </a:p>
          <a:p>
            <a:pPr marL="1771650" lvl="2" indent="-914400"/>
            <a:r>
              <a:rPr lang="en-US" sz="5000" dirty="0">
                <a:solidFill>
                  <a:srgbClr val="000000"/>
                </a:solidFill>
              </a:rPr>
              <a:t>Does Not Comply (i.e., go pound sand)</a:t>
            </a:r>
          </a:p>
          <a:p>
            <a:pPr marL="1371600" lvl="1" indent="-914400">
              <a:buFont typeface="+mj-lt"/>
              <a:buAutoNum type="arabicPeriod"/>
            </a:pPr>
            <a:r>
              <a:rPr lang="en-US" sz="5400" dirty="0" err="1">
                <a:solidFill>
                  <a:srgbClr val="000000"/>
                </a:solidFill>
              </a:rPr>
              <a:t>rationalee</a:t>
            </a:r>
            <a:r>
              <a:rPr lang="en-US" sz="5400" dirty="0">
                <a:solidFill>
                  <a:srgbClr val="000000"/>
                </a:solidFill>
              </a:rPr>
              <a:t> for why you need to tailor(i.e., why our way is better…or at least good enough)</a:t>
            </a:r>
          </a:p>
          <a:p>
            <a:pPr marL="1371600" lvl="1" indent="-914400">
              <a:buFont typeface="+mj-lt"/>
              <a:buAutoNum type="arabicPeriod"/>
            </a:pPr>
            <a:r>
              <a:rPr lang="en-US" sz="5400" dirty="0">
                <a:solidFill>
                  <a:srgbClr val="000000"/>
                </a:solidFill>
              </a:rPr>
              <a:t>Proposed Tailoring (i.e., alternate shall statement)</a:t>
            </a:r>
          </a:p>
          <a:p>
            <a:pPr marL="1371600" lvl="1" indent="-914400">
              <a:buFont typeface="+mj-lt"/>
              <a:buAutoNum type="arabicPeriod"/>
            </a:pPr>
            <a:r>
              <a:rPr lang="en-US" sz="5400" dirty="0">
                <a:solidFill>
                  <a:srgbClr val="000000"/>
                </a:solidFill>
              </a:rPr>
              <a:t>Method of Implementation (i.e., here are references to all our internal documentation we work to in order to be compliant with this specific requirement)</a:t>
            </a:r>
          </a:p>
          <a:p>
            <a:pPr marL="1771650" lvl="2" indent="-914400"/>
            <a:r>
              <a:rPr lang="en-US" sz="5000" b="0" i="0" u="none" strike="noStrike" dirty="0">
                <a:solidFill>
                  <a:srgbClr val="000000"/>
                </a:solidFill>
                <a:effectLst/>
                <a:latin typeface="Arial" panose="020B0604020202020204" pitchFamily="34" charset="0"/>
              </a:rPr>
              <a:t>Bonus points if you reference specific section/head/page numbers</a:t>
            </a:r>
          </a:p>
          <a:p>
            <a:pPr algn="l" rtl="0" fontAlgn="base">
              <a:buFont typeface="Arial" panose="020B0604020202020204" pitchFamily="34" charset="0"/>
              <a:buChar char="•"/>
            </a:pPr>
            <a:endParaRPr lang="en-US" sz="2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Look at each of the 115 AMR’s and respond with </a:t>
            </a:r>
            <a:r>
              <a:rPr lang="en-US" sz="2800" b="0" i="0" u="sng" strike="noStrike" dirty="0">
                <a:solidFill>
                  <a:srgbClr val="000000"/>
                </a:solidFill>
                <a:effectLst/>
                <a:latin typeface="Arial" panose="020B0604020202020204" pitchFamily="34" charset="0"/>
              </a:rPr>
              <a:t>what you already do.</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115 unique </a:t>
            </a:r>
            <a:r>
              <a:rPr lang="en-US" sz="2800" dirty="0">
                <a:solidFill>
                  <a:srgbClr val="000000"/>
                </a:solidFill>
              </a:rPr>
              <a:t>“shall statements” and 138 pages (not counting appendices) seems like a lot</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But</a:t>
            </a:r>
            <a:r>
              <a:rPr lang="en-US" sz="2800" dirty="0">
                <a:solidFill>
                  <a:srgbClr val="000000"/>
                </a:solidFill>
              </a:rPr>
              <a:t> almost all of the AMRs were written to stand on their own.</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NASA-STD-6030 was </a:t>
            </a:r>
            <a:r>
              <a:rPr lang="en-US" sz="3200" b="0" i="1" u="none" strike="noStrike" dirty="0">
                <a:solidFill>
                  <a:srgbClr val="000000"/>
                </a:solidFill>
                <a:effectLst/>
                <a:latin typeface="Arial" panose="020B0604020202020204" pitchFamily="34" charset="0"/>
              </a:rPr>
              <a:t>explicitly designed</a:t>
            </a:r>
            <a:r>
              <a:rPr lang="en-US" sz="3200" b="0" i="0" u="none" strike="noStrike" dirty="0">
                <a:solidFill>
                  <a:srgbClr val="000000"/>
                </a:solidFill>
                <a:effectLst/>
                <a:latin typeface="Arial" panose="020B0604020202020204" pitchFamily="34" charset="0"/>
              </a:rPr>
              <a:t> to be adaptable to the widest possible (reasonable) range of (known) manufacturing practices (when it was released)</a:t>
            </a:r>
          </a:p>
          <a:p>
            <a:pPr>
              <a:buFont typeface="Arial" panose="020B0604020202020204" pitchFamily="34" charset="0"/>
              <a:buChar char="•"/>
            </a:pPr>
            <a:r>
              <a:rPr lang="en-US" sz="3200" dirty="0">
                <a:solidFill>
                  <a:srgbClr val="000000"/>
                </a:solidFill>
              </a:rPr>
              <a:t>The purpose of the AMCP is </a:t>
            </a:r>
            <a:r>
              <a:rPr lang="en-US" sz="3200" i="1" dirty="0">
                <a:solidFill>
                  <a:srgbClr val="000000"/>
                </a:solidFill>
              </a:rPr>
              <a:t>not</a:t>
            </a:r>
            <a:r>
              <a:rPr lang="en-US" sz="3200" dirty="0">
                <a:solidFill>
                  <a:srgbClr val="000000"/>
                </a:solidFill>
              </a:rPr>
              <a:t> to change the way you do things</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Instead, the purpose of the AMCP is to document what you do, identify the gaps with 6030, (hopefully) negotiate a middle ground, and document it’s acceptance by a NASA Program</a:t>
            </a:r>
          </a:p>
          <a:p>
            <a:pPr algn="l" rtl="0" fontAlgn="base"/>
            <a:endParaRPr lang="en-US" sz="3200" b="1" i="0" u="none" strike="noStrike" dirty="0">
              <a:solidFill>
                <a:srgbClr val="000000"/>
              </a:solidFill>
              <a:effectLst/>
              <a:latin typeface="Arial" panose="020B0604020202020204" pitchFamily="34" charset="0"/>
            </a:endParaRPr>
          </a:p>
          <a:p>
            <a:pPr algn="l" rtl="0" fontAlgn="base"/>
            <a:r>
              <a:rPr lang="en-US" sz="3200" b="1" i="0" u="none" strike="noStrike" dirty="0">
                <a:solidFill>
                  <a:srgbClr val="000000"/>
                </a:solidFill>
                <a:effectLst/>
                <a:latin typeface="Arial" panose="020B0604020202020204" pitchFamily="34" charset="0"/>
              </a:rPr>
              <a:t>Please Note:</a:t>
            </a:r>
            <a:r>
              <a:rPr lang="en-US" sz="3200" b="0" i="0" dirty="0">
                <a:solidFill>
                  <a:srgbClr val="000000"/>
                </a:solidFill>
                <a:effectLst/>
                <a:latin typeface="Arial" panose="020B0604020202020204" pitchFamily="34" charset="0"/>
              </a:rPr>
              <a:t>​</a:t>
            </a:r>
            <a:endParaRPr lang="en-US" sz="3200" b="0" i="0" dirty="0">
              <a:solidFill>
                <a:srgbClr val="000000"/>
              </a:solidFill>
              <a:effectLst/>
              <a:latin typeface="Segoe UI" panose="020B0502040204020203" pitchFamily="34" charset="0"/>
            </a:endParaRP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AMCP is </a:t>
            </a:r>
            <a:r>
              <a:rPr lang="en-US" sz="2800" b="0" i="0" u="sng" dirty="0">
                <a:solidFill>
                  <a:srgbClr val="000000"/>
                </a:solidFill>
                <a:effectLst/>
                <a:latin typeface="Arial" panose="020B0604020202020204" pitchFamily="34" charset="0"/>
              </a:rPr>
              <a:t>NASA Program Specific.</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approved AMCP does not grant “qualification” applicable to other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It is certainly the </a:t>
            </a:r>
            <a:r>
              <a:rPr lang="en-US" sz="2800" b="0" i="1" u="none" strike="noStrike" dirty="0">
                <a:solidFill>
                  <a:srgbClr val="000000"/>
                </a:solidFill>
                <a:effectLst/>
                <a:latin typeface="Arial" panose="020B0604020202020204" pitchFamily="34" charset="0"/>
              </a:rPr>
              <a:t>hope</a:t>
            </a:r>
            <a:r>
              <a:rPr lang="en-US" sz="2800" b="0" i="0" u="none" strike="noStrike" dirty="0">
                <a:solidFill>
                  <a:srgbClr val="000000"/>
                </a:solidFill>
                <a:effectLst/>
                <a:latin typeface="Arial" panose="020B0604020202020204" pitchFamily="34" charset="0"/>
              </a:rPr>
              <a:t> of the NASA AM SMEs that the vast majority of AM processes and practices that are acceptable to one NASA program will be acceptable to</a:t>
            </a:r>
            <a:r>
              <a:rPr lang="en-US" sz="2800" b="0" i="1" u="none" strike="noStrike" dirty="0">
                <a:solidFill>
                  <a:srgbClr val="000000"/>
                </a:solidFill>
                <a:effectLst/>
                <a:latin typeface="Arial" panose="020B0604020202020204" pitchFamily="34" charset="0"/>
              </a:rPr>
              <a:t> most</a:t>
            </a:r>
            <a:r>
              <a:rPr lang="en-US" sz="2800" b="0" i="0" u="none" strike="noStrike" dirty="0">
                <a:solidFill>
                  <a:srgbClr val="000000"/>
                </a:solidFill>
                <a:effectLst/>
                <a:latin typeface="Arial" panose="020B0604020202020204" pitchFamily="34" charset="0"/>
              </a:rPr>
              <a:t>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 formal NASA AM Certification Body is a dream, but not yet a reality</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PLEASE reach out to us if you are struggling, </a:t>
            </a:r>
            <a:r>
              <a:rPr lang="en-US" sz="2800" b="0" i="0" dirty="0">
                <a:solidFill>
                  <a:srgbClr val="000000"/>
                </a:solidFill>
                <a:effectLst/>
                <a:latin typeface="Arial" panose="020B0604020202020204" pitchFamily="34" charset="0"/>
              </a:rPr>
              <a:t>​</a:t>
            </a:r>
            <a:r>
              <a:rPr lang="en-US" sz="2800" b="0" i="0" u="none" strike="noStrike" dirty="0">
                <a:solidFill>
                  <a:srgbClr val="000000"/>
                </a:solidFill>
                <a:effectLst/>
                <a:latin typeface="Arial" panose="020B0604020202020204" pitchFamily="34" charset="0"/>
              </a:rPr>
              <a:t>we do not want people to struggle in silence.</a:t>
            </a:r>
            <a:endParaRPr lang="en-US" sz="2800" b="0" i="0" dirty="0">
              <a:solidFill>
                <a:srgbClr val="000000"/>
              </a:solidFill>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1524486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847850"/>
            <a:ext cx="8978900" cy="4989513"/>
          </a:xfrm>
          <a:prstGeom prst="rect">
            <a:avLst/>
          </a:prstGeom>
          <a:noFill/>
          <a:ln w="12700">
            <a:solidFill>
              <a:prstClr val="black"/>
            </a:solidFill>
          </a:ln>
        </p:spPr>
      </p:sp>
      <p:sp>
        <p:nvSpPr>
          <p:cNvPr id="3" name="Notes Placeholder 2"/>
          <p:cNvSpPr>
            <a:spLocks noGrp="1"/>
          </p:cNvSpPr>
          <p:nvPr>
            <p:ph type="body" idx="1"/>
          </p:nvPr>
        </p:nvSpPr>
        <p:spPr>
          <a:xfrm>
            <a:off x="930275" y="7113588"/>
            <a:ext cx="7435850" cy="5821362"/>
          </a:xfrm>
          <a:prstGeom prst="rect">
            <a:avLst/>
          </a:prstGeom>
        </p:spPr>
        <p:txBody>
          <a:bodyPr/>
          <a:lstStyle/>
          <a:p>
            <a:pPr algn="l" rtl="0" fontAlgn="base">
              <a:buFont typeface="Arial" panose="020B0604020202020204" pitchFamily="34" charset="0"/>
              <a:buChar char="•"/>
            </a:pPr>
            <a:r>
              <a:rPr lang="en-US" sz="5400" b="0" i="0" u="none" strike="noStrike" dirty="0">
                <a:solidFill>
                  <a:srgbClr val="000000"/>
                </a:solidFill>
                <a:effectLst/>
                <a:latin typeface="Arial" panose="020B0604020202020204" pitchFamily="34" charset="0"/>
              </a:rPr>
              <a:t>There is no one “right way” to write an AMCP</a:t>
            </a:r>
          </a:p>
          <a:p>
            <a:pPr algn="l" rtl="0" fontAlgn="base">
              <a:buFont typeface="Arial" panose="020B0604020202020204" pitchFamily="34" charset="0"/>
              <a:buChar char="•"/>
            </a:pPr>
            <a:r>
              <a:rPr lang="en-US" sz="5800" b="0" i="0" u="none" strike="noStrike" dirty="0">
                <a:solidFill>
                  <a:srgbClr val="000000"/>
                </a:solidFill>
                <a:effectLst/>
                <a:latin typeface="Arial" panose="020B0604020202020204" pitchFamily="34" charset="0"/>
              </a:rPr>
              <a:t>The simplest construction (though, admittedly not the shortest) is:</a:t>
            </a:r>
          </a:p>
          <a:p>
            <a:pPr marL="1371600" lvl="1" indent="-914400">
              <a:buFont typeface="+mj-lt"/>
              <a:buAutoNum type="arabicPeriod"/>
            </a:pPr>
            <a:r>
              <a:rPr lang="en-US" sz="5400" dirty="0">
                <a:solidFill>
                  <a:srgbClr val="000000"/>
                </a:solidFill>
              </a:rPr>
              <a:t>Reproduce the AMR as-written (so readers don’t have to flip back and forth between documents)</a:t>
            </a:r>
          </a:p>
          <a:p>
            <a:pPr marL="1371600" lvl="1" indent="-914400">
              <a:buFont typeface="+mj-lt"/>
              <a:buAutoNum type="arabicPeriod"/>
            </a:pPr>
            <a:r>
              <a:rPr lang="en-US" sz="5400" dirty="0">
                <a:solidFill>
                  <a:srgbClr val="000000"/>
                </a:solidFill>
              </a:rPr>
              <a:t>Describe the Degree of Compliance</a:t>
            </a:r>
          </a:p>
          <a:p>
            <a:pPr marL="1771650" lvl="2" indent="-914400"/>
            <a:r>
              <a:rPr lang="en-US" sz="5000" dirty="0">
                <a:solidFill>
                  <a:srgbClr val="000000"/>
                </a:solidFill>
              </a:rPr>
              <a:t>Complies (i.e., we accept the requirement as written)</a:t>
            </a:r>
          </a:p>
          <a:p>
            <a:pPr marL="1771650" lvl="2" indent="-914400"/>
            <a:r>
              <a:rPr lang="en-US" sz="5000" dirty="0">
                <a:solidFill>
                  <a:srgbClr val="000000"/>
                </a:solidFill>
              </a:rPr>
              <a:t>Tailored (i.e., we request a change to the requirement)</a:t>
            </a:r>
          </a:p>
          <a:p>
            <a:pPr marL="1771650" lvl="2" indent="-914400"/>
            <a:r>
              <a:rPr lang="en-US" sz="5000" dirty="0">
                <a:solidFill>
                  <a:srgbClr val="000000"/>
                </a:solidFill>
              </a:rPr>
              <a:t>Does Not Apply (we don’t need a change to the requirement, we just don’t have a method of implementation to describe, because it doesn’t apply to us</a:t>
            </a:r>
          </a:p>
          <a:p>
            <a:pPr marL="1771650" lvl="2" indent="-914400"/>
            <a:r>
              <a:rPr lang="en-US" sz="5000" dirty="0">
                <a:solidFill>
                  <a:srgbClr val="000000"/>
                </a:solidFill>
              </a:rPr>
              <a:t>Does Not Comply (i.e., go pound sand)</a:t>
            </a:r>
          </a:p>
          <a:p>
            <a:pPr marL="1371600" lvl="1" indent="-914400">
              <a:buFont typeface="+mj-lt"/>
              <a:buAutoNum type="arabicPeriod"/>
            </a:pPr>
            <a:r>
              <a:rPr lang="en-US" sz="5400" dirty="0" err="1">
                <a:solidFill>
                  <a:srgbClr val="000000"/>
                </a:solidFill>
              </a:rPr>
              <a:t>rationalee</a:t>
            </a:r>
            <a:r>
              <a:rPr lang="en-US" sz="5400" dirty="0">
                <a:solidFill>
                  <a:srgbClr val="000000"/>
                </a:solidFill>
              </a:rPr>
              <a:t> for why you need to tailor(i.e., why our way is better…or at least good enough)</a:t>
            </a:r>
          </a:p>
          <a:p>
            <a:pPr marL="1371600" lvl="1" indent="-914400">
              <a:buFont typeface="+mj-lt"/>
              <a:buAutoNum type="arabicPeriod"/>
            </a:pPr>
            <a:r>
              <a:rPr lang="en-US" sz="5400" dirty="0">
                <a:solidFill>
                  <a:srgbClr val="000000"/>
                </a:solidFill>
              </a:rPr>
              <a:t>Proposed Tailoring (i.e., alternate shall statement)</a:t>
            </a:r>
          </a:p>
          <a:p>
            <a:pPr marL="1371600" lvl="1" indent="-914400">
              <a:buFont typeface="+mj-lt"/>
              <a:buAutoNum type="arabicPeriod"/>
            </a:pPr>
            <a:r>
              <a:rPr lang="en-US" sz="5400" dirty="0">
                <a:solidFill>
                  <a:srgbClr val="000000"/>
                </a:solidFill>
              </a:rPr>
              <a:t>Method of Implementation (i.e., here are references to all our internal documentation we work to in order to be compliant with this specific requirement)</a:t>
            </a:r>
          </a:p>
          <a:p>
            <a:pPr marL="1771650" lvl="2" indent="-914400"/>
            <a:r>
              <a:rPr lang="en-US" sz="5000" b="0" i="0" u="none" strike="noStrike" dirty="0">
                <a:solidFill>
                  <a:srgbClr val="000000"/>
                </a:solidFill>
                <a:effectLst/>
                <a:latin typeface="Arial" panose="020B0604020202020204" pitchFamily="34" charset="0"/>
              </a:rPr>
              <a:t>Bonus points if you reference specific section/head/page numbers</a:t>
            </a:r>
          </a:p>
          <a:p>
            <a:pPr algn="l" rtl="0" fontAlgn="base">
              <a:buFont typeface="Arial" panose="020B0604020202020204" pitchFamily="34" charset="0"/>
              <a:buChar char="•"/>
            </a:pPr>
            <a:endParaRPr lang="en-US" sz="2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Look at each of the 115 AMR’s and respond with </a:t>
            </a:r>
            <a:r>
              <a:rPr lang="en-US" sz="2800" b="0" i="0" u="sng" strike="noStrike" dirty="0">
                <a:solidFill>
                  <a:srgbClr val="000000"/>
                </a:solidFill>
                <a:effectLst/>
                <a:latin typeface="Arial" panose="020B0604020202020204" pitchFamily="34" charset="0"/>
              </a:rPr>
              <a:t>what you already do.</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115 unique </a:t>
            </a:r>
            <a:r>
              <a:rPr lang="en-US" sz="2800" dirty="0">
                <a:solidFill>
                  <a:srgbClr val="000000"/>
                </a:solidFill>
              </a:rPr>
              <a:t>“shall statements” and 138 pages (not counting appendices) seems like a lot</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But</a:t>
            </a:r>
            <a:r>
              <a:rPr lang="en-US" sz="2800" dirty="0">
                <a:solidFill>
                  <a:srgbClr val="000000"/>
                </a:solidFill>
              </a:rPr>
              <a:t> almost all of the AMRs were written to stand on their own.</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NASA-STD-6030 was </a:t>
            </a:r>
            <a:r>
              <a:rPr lang="en-US" sz="3200" b="0" i="1" u="none" strike="noStrike" dirty="0">
                <a:solidFill>
                  <a:srgbClr val="000000"/>
                </a:solidFill>
                <a:effectLst/>
                <a:latin typeface="Arial" panose="020B0604020202020204" pitchFamily="34" charset="0"/>
              </a:rPr>
              <a:t>explicitly designed</a:t>
            </a:r>
            <a:r>
              <a:rPr lang="en-US" sz="3200" b="0" i="0" u="none" strike="noStrike" dirty="0">
                <a:solidFill>
                  <a:srgbClr val="000000"/>
                </a:solidFill>
                <a:effectLst/>
                <a:latin typeface="Arial" panose="020B0604020202020204" pitchFamily="34" charset="0"/>
              </a:rPr>
              <a:t> to be adaptable to the widest possible (reasonable) range of (known) manufacturing practices (when it was released)</a:t>
            </a:r>
          </a:p>
          <a:p>
            <a:pPr>
              <a:buFont typeface="Arial" panose="020B0604020202020204" pitchFamily="34" charset="0"/>
              <a:buChar char="•"/>
            </a:pPr>
            <a:r>
              <a:rPr lang="en-US" sz="3200" dirty="0">
                <a:solidFill>
                  <a:srgbClr val="000000"/>
                </a:solidFill>
              </a:rPr>
              <a:t>The purpose of the AMCP is </a:t>
            </a:r>
            <a:r>
              <a:rPr lang="en-US" sz="3200" i="1" dirty="0">
                <a:solidFill>
                  <a:srgbClr val="000000"/>
                </a:solidFill>
              </a:rPr>
              <a:t>not</a:t>
            </a:r>
            <a:r>
              <a:rPr lang="en-US" sz="3200" dirty="0">
                <a:solidFill>
                  <a:srgbClr val="000000"/>
                </a:solidFill>
              </a:rPr>
              <a:t> to change the way you do things</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Instead, the purpose of the AMCP is to document what you do, identify the gaps with 6030, (hopefully) negotiate a middle ground, and document it’s acceptance by a NASA Program</a:t>
            </a:r>
          </a:p>
          <a:p>
            <a:pPr algn="l" rtl="0" fontAlgn="base"/>
            <a:endParaRPr lang="en-US" sz="3200" b="1" i="0" u="none" strike="noStrike" dirty="0">
              <a:solidFill>
                <a:srgbClr val="000000"/>
              </a:solidFill>
              <a:effectLst/>
              <a:latin typeface="Arial" panose="020B0604020202020204" pitchFamily="34" charset="0"/>
            </a:endParaRPr>
          </a:p>
          <a:p>
            <a:pPr algn="l" rtl="0" fontAlgn="base"/>
            <a:r>
              <a:rPr lang="en-US" sz="3200" b="1" i="0" u="none" strike="noStrike" dirty="0">
                <a:solidFill>
                  <a:srgbClr val="000000"/>
                </a:solidFill>
                <a:effectLst/>
                <a:latin typeface="Arial" panose="020B0604020202020204" pitchFamily="34" charset="0"/>
              </a:rPr>
              <a:t>Please Note:</a:t>
            </a:r>
            <a:r>
              <a:rPr lang="en-US" sz="3200" b="0" i="0" dirty="0">
                <a:solidFill>
                  <a:srgbClr val="000000"/>
                </a:solidFill>
                <a:effectLst/>
                <a:latin typeface="Arial" panose="020B0604020202020204" pitchFamily="34" charset="0"/>
              </a:rPr>
              <a:t>​</a:t>
            </a:r>
            <a:endParaRPr lang="en-US" sz="3200" b="0" i="0" dirty="0">
              <a:solidFill>
                <a:srgbClr val="000000"/>
              </a:solidFill>
              <a:effectLst/>
              <a:latin typeface="Segoe UI" panose="020B0502040204020203" pitchFamily="34" charset="0"/>
            </a:endParaRP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AMCP is </a:t>
            </a:r>
            <a:r>
              <a:rPr lang="en-US" sz="2800" b="0" i="0" u="sng" dirty="0">
                <a:solidFill>
                  <a:srgbClr val="000000"/>
                </a:solidFill>
                <a:effectLst/>
                <a:latin typeface="Arial" panose="020B0604020202020204" pitchFamily="34" charset="0"/>
              </a:rPr>
              <a:t>NASA Program Specific.</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approved AMCP does not grant “qualification” applicable to other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It is certainly the </a:t>
            </a:r>
            <a:r>
              <a:rPr lang="en-US" sz="2800" b="0" i="1" u="none" strike="noStrike" dirty="0">
                <a:solidFill>
                  <a:srgbClr val="000000"/>
                </a:solidFill>
                <a:effectLst/>
                <a:latin typeface="Arial" panose="020B0604020202020204" pitchFamily="34" charset="0"/>
              </a:rPr>
              <a:t>hope</a:t>
            </a:r>
            <a:r>
              <a:rPr lang="en-US" sz="2800" b="0" i="0" u="none" strike="noStrike" dirty="0">
                <a:solidFill>
                  <a:srgbClr val="000000"/>
                </a:solidFill>
                <a:effectLst/>
                <a:latin typeface="Arial" panose="020B0604020202020204" pitchFamily="34" charset="0"/>
              </a:rPr>
              <a:t> of the NASA AM SMEs that the vast majority of AM processes and practices that are acceptable to one NASA program will be acceptable to</a:t>
            </a:r>
            <a:r>
              <a:rPr lang="en-US" sz="2800" b="0" i="1" u="none" strike="noStrike" dirty="0">
                <a:solidFill>
                  <a:srgbClr val="000000"/>
                </a:solidFill>
                <a:effectLst/>
                <a:latin typeface="Arial" panose="020B0604020202020204" pitchFamily="34" charset="0"/>
              </a:rPr>
              <a:t> most</a:t>
            </a:r>
            <a:r>
              <a:rPr lang="en-US" sz="2800" b="0" i="0" u="none" strike="noStrike" dirty="0">
                <a:solidFill>
                  <a:srgbClr val="000000"/>
                </a:solidFill>
                <a:effectLst/>
                <a:latin typeface="Arial" panose="020B0604020202020204" pitchFamily="34" charset="0"/>
              </a:rPr>
              <a:t>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 formal NASA AM Certification Body is a dream, but not yet a reality</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PLEASE reach out to us if you are struggling, </a:t>
            </a:r>
            <a:r>
              <a:rPr lang="en-US" sz="2800" b="0" i="0" dirty="0">
                <a:solidFill>
                  <a:srgbClr val="000000"/>
                </a:solidFill>
                <a:effectLst/>
                <a:latin typeface="Arial" panose="020B0604020202020204" pitchFamily="34" charset="0"/>
              </a:rPr>
              <a:t>​</a:t>
            </a:r>
            <a:r>
              <a:rPr lang="en-US" sz="2800" b="0" i="0" u="none" strike="noStrike" dirty="0">
                <a:solidFill>
                  <a:srgbClr val="000000"/>
                </a:solidFill>
                <a:effectLst/>
                <a:latin typeface="Arial" panose="020B0604020202020204" pitchFamily="34" charset="0"/>
              </a:rPr>
              <a:t>we do not want people to struggle in silence.</a:t>
            </a:r>
            <a:endParaRPr lang="en-US" sz="2800" b="0" i="0" dirty="0">
              <a:solidFill>
                <a:srgbClr val="000000"/>
              </a:solidFill>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3638757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1847850"/>
            <a:ext cx="8978900" cy="4989513"/>
          </a:xfrm>
          <a:prstGeom prst="rect">
            <a:avLst/>
          </a:prstGeom>
          <a:noFill/>
          <a:ln w="12700">
            <a:solidFill>
              <a:prstClr val="black"/>
            </a:solidFill>
          </a:ln>
        </p:spPr>
      </p:sp>
      <p:sp>
        <p:nvSpPr>
          <p:cNvPr id="3" name="Notes Placeholder 2"/>
          <p:cNvSpPr>
            <a:spLocks noGrp="1"/>
          </p:cNvSpPr>
          <p:nvPr>
            <p:ph type="body" idx="1"/>
          </p:nvPr>
        </p:nvSpPr>
        <p:spPr>
          <a:xfrm>
            <a:off x="930275" y="7113588"/>
            <a:ext cx="7435850" cy="5821362"/>
          </a:xfrm>
          <a:prstGeom prst="rect">
            <a:avLst/>
          </a:prstGeom>
        </p:spPr>
        <p:txBody>
          <a:bodyPr/>
          <a:lstStyle/>
          <a:p>
            <a:pPr algn="l" rtl="0" fontAlgn="base">
              <a:buFont typeface="Arial" panose="020B0604020202020204" pitchFamily="34" charset="0"/>
              <a:buChar char="•"/>
            </a:pPr>
            <a:r>
              <a:rPr lang="en-US" sz="5400" b="0" i="0" u="none" strike="noStrike" dirty="0">
                <a:solidFill>
                  <a:srgbClr val="000000"/>
                </a:solidFill>
                <a:effectLst/>
                <a:latin typeface="Arial" panose="020B0604020202020204" pitchFamily="34" charset="0"/>
              </a:rPr>
              <a:t>There is no one “right way” to write an AMCP</a:t>
            </a:r>
          </a:p>
          <a:p>
            <a:pPr algn="l" rtl="0" fontAlgn="base">
              <a:buFont typeface="Arial" panose="020B0604020202020204" pitchFamily="34" charset="0"/>
              <a:buChar char="•"/>
            </a:pPr>
            <a:r>
              <a:rPr lang="en-US" sz="5800" b="0" i="0" u="none" strike="noStrike" dirty="0">
                <a:solidFill>
                  <a:srgbClr val="000000"/>
                </a:solidFill>
                <a:effectLst/>
                <a:latin typeface="Arial" panose="020B0604020202020204" pitchFamily="34" charset="0"/>
              </a:rPr>
              <a:t>The simplest construction (though, admittedly not the shortest) is:</a:t>
            </a:r>
          </a:p>
          <a:p>
            <a:pPr marL="1371600" lvl="1" indent="-914400">
              <a:buFont typeface="+mj-lt"/>
              <a:buAutoNum type="arabicPeriod"/>
            </a:pPr>
            <a:r>
              <a:rPr lang="en-US" sz="5400" dirty="0">
                <a:solidFill>
                  <a:srgbClr val="000000"/>
                </a:solidFill>
              </a:rPr>
              <a:t>Reproduce the AMR as-written (so readers don’t have to flip back and forth between documents)</a:t>
            </a:r>
          </a:p>
          <a:p>
            <a:pPr marL="1371600" lvl="1" indent="-914400">
              <a:buFont typeface="+mj-lt"/>
              <a:buAutoNum type="arabicPeriod"/>
            </a:pPr>
            <a:r>
              <a:rPr lang="en-US" sz="5400" dirty="0">
                <a:solidFill>
                  <a:srgbClr val="000000"/>
                </a:solidFill>
              </a:rPr>
              <a:t>Describe the Degree of Compliance</a:t>
            </a:r>
          </a:p>
          <a:p>
            <a:pPr marL="1771650" lvl="2" indent="-914400"/>
            <a:r>
              <a:rPr lang="en-US" sz="5000" dirty="0">
                <a:solidFill>
                  <a:srgbClr val="000000"/>
                </a:solidFill>
              </a:rPr>
              <a:t>Complies (i.e., we accept the requirement as written)</a:t>
            </a:r>
          </a:p>
          <a:p>
            <a:pPr marL="1771650" lvl="2" indent="-914400"/>
            <a:r>
              <a:rPr lang="en-US" sz="5000" dirty="0">
                <a:solidFill>
                  <a:srgbClr val="000000"/>
                </a:solidFill>
              </a:rPr>
              <a:t>Tailored (i.e., we request a change to the requirement)</a:t>
            </a:r>
          </a:p>
          <a:p>
            <a:pPr marL="1771650" lvl="2" indent="-914400"/>
            <a:r>
              <a:rPr lang="en-US" sz="5000" dirty="0">
                <a:solidFill>
                  <a:srgbClr val="000000"/>
                </a:solidFill>
              </a:rPr>
              <a:t>Does Not Apply (we don’t need a change to the requirement, we just don’t have a method of implementation to describe, because it doesn’t apply to us</a:t>
            </a:r>
          </a:p>
          <a:p>
            <a:pPr marL="1771650" lvl="2" indent="-914400"/>
            <a:r>
              <a:rPr lang="en-US" sz="5000" dirty="0">
                <a:solidFill>
                  <a:srgbClr val="000000"/>
                </a:solidFill>
              </a:rPr>
              <a:t>Does Not Comply (i.e., go pound sand)</a:t>
            </a:r>
          </a:p>
          <a:p>
            <a:pPr marL="1371600" lvl="1" indent="-914400">
              <a:buFont typeface="+mj-lt"/>
              <a:buAutoNum type="arabicPeriod"/>
            </a:pPr>
            <a:r>
              <a:rPr lang="en-US" sz="5400" dirty="0" err="1">
                <a:solidFill>
                  <a:srgbClr val="000000"/>
                </a:solidFill>
              </a:rPr>
              <a:t>rationalee</a:t>
            </a:r>
            <a:r>
              <a:rPr lang="en-US" sz="5400" dirty="0">
                <a:solidFill>
                  <a:srgbClr val="000000"/>
                </a:solidFill>
              </a:rPr>
              <a:t> for why you need to tailor(i.e., why our way is better…or at least good enough)</a:t>
            </a:r>
          </a:p>
          <a:p>
            <a:pPr marL="1371600" lvl="1" indent="-914400">
              <a:buFont typeface="+mj-lt"/>
              <a:buAutoNum type="arabicPeriod"/>
            </a:pPr>
            <a:r>
              <a:rPr lang="en-US" sz="5400" dirty="0">
                <a:solidFill>
                  <a:srgbClr val="000000"/>
                </a:solidFill>
              </a:rPr>
              <a:t>Proposed Tailoring (i.e., alternate shall statement)</a:t>
            </a:r>
          </a:p>
          <a:p>
            <a:pPr marL="1371600" lvl="1" indent="-914400">
              <a:buFont typeface="+mj-lt"/>
              <a:buAutoNum type="arabicPeriod"/>
            </a:pPr>
            <a:r>
              <a:rPr lang="en-US" sz="5400" dirty="0">
                <a:solidFill>
                  <a:srgbClr val="000000"/>
                </a:solidFill>
              </a:rPr>
              <a:t>Method of Implementation (i.e., here are references to all our internal documentation we work to in order to be compliant with this specific requirement)</a:t>
            </a:r>
          </a:p>
          <a:p>
            <a:pPr marL="1771650" lvl="2" indent="-914400"/>
            <a:r>
              <a:rPr lang="en-US" sz="5000" b="0" i="0" u="none" strike="noStrike" dirty="0">
                <a:solidFill>
                  <a:srgbClr val="000000"/>
                </a:solidFill>
                <a:effectLst/>
                <a:latin typeface="Arial" panose="020B0604020202020204" pitchFamily="34" charset="0"/>
              </a:rPr>
              <a:t>Bonus points if you reference specific section/head/page numbers</a:t>
            </a:r>
          </a:p>
          <a:p>
            <a:pPr algn="l" rtl="0" fontAlgn="base">
              <a:buFont typeface="Arial" panose="020B0604020202020204" pitchFamily="34" charset="0"/>
              <a:buChar char="•"/>
            </a:pPr>
            <a:endParaRPr lang="en-US" sz="2800" b="0" i="0" u="none" strike="noStrike"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Arial" panose="020B0604020202020204" pitchFamily="34" charset="0"/>
              </a:rPr>
              <a:t>Look at each of the 115 AMR’s and respond with </a:t>
            </a:r>
            <a:r>
              <a:rPr lang="en-US" sz="2800" b="0" i="0" u="sng" strike="noStrike" dirty="0">
                <a:solidFill>
                  <a:srgbClr val="000000"/>
                </a:solidFill>
                <a:effectLst/>
                <a:latin typeface="Arial" panose="020B0604020202020204" pitchFamily="34" charset="0"/>
              </a:rPr>
              <a:t>what you already do.</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115 unique </a:t>
            </a:r>
            <a:r>
              <a:rPr lang="en-US" sz="2800" dirty="0">
                <a:solidFill>
                  <a:srgbClr val="000000"/>
                </a:solidFill>
              </a:rPr>
              <a:t>“shall statements” and 138 pages (not counting appendices) seems like a lot</a:t>
            </a:r>
          </a:p>
          <a:p>
            <a:pPr algn="l" rtl="0" fontAlgn="base">
              <a:buFont typeface="Arial" panose="020B0604020202020204" pitchFamily="34" charset="0"/>
              <a:buChar char="•"/>
            </a:pPr>
            <a:r>
              <a:rPr lang="en-US" sz="2800" b="0" i="0" strike="noStrike" dirty="0">
                <a:solidFill>
                  <a:srgbClr val="000000"/>
                </a:solidFill>
                <a:effectLst/>
                <a:latin typeface="Arial" panose="020B0604020202020204" pitchFamily="34" charset="0"/>
              </a:rPr>
              <a:t>But</a:t>
            </a:r>
            <a:r>
              <a:rPr lang="en-US" sz="2800" dirty="0">
                <a:solidFill>
                  <a:srgbClr val="000000"/>
                </a:solidFill>
              </a:rPr>
              <a:t> almost all of the AMRs were written to stand on their own.</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NASA-STD-6030 was </a:t>
            </a:r>
            <a:r>
              <a:rPr lang="en-US" sz="3200" b="0" i="1" u="none" strike="noStrike" dirty="0">
                <a:solidFill>
                  <a:srgbClr val="000000"/>
                </a:solidFill>
                <a:effectLst/>
                <a:latin typeface="Arial" panose="020B0604020202020204" pitchFamily="34" charset="0"/>
              </a:rPr>
              <a:t>explicitly designed</a:t>
            </a:r>
            <a:r>
              <a:rPr lang="en-US" sz="3200" b="0" i="0" u="none" strike="noStrike" dirty="0">
                <a:solidFill>
                  <a:srgbClr val="000000"/>
                </a:solidFill>
                <a:effectLst/>
                <a:latin typeface="Arial" panose="020B0604020202020204" pitchFamily="34" charset="0"/>
              </a:rPr>
              <a:t> to be adaptable to the widest possible (reasonable) range of (known) manufacturing practices (when it was released)</a:t>
            </a:r>
          </a:p>
          <a:p>
            <a:pPr>
              <a:buFont typeface="Arial" panose="020B0604020202020204" pitchFamily="34" charset="0"/>
              <a:buChar char="•"/>
            </a:pPr>
            <a:r>
              <a:rPr lang="en-US" sz="3200" dirty="0">
                <a:solidFill>
                  <a:srgbClr val="000000"/>
                </a:solidFill>
              </a:rPr>
              <a:t>The purpose of the AMCP is </a:t>
            </a:r>
            <a:r>
              <a:rPr lang="en-US" sz="3200" i="1" dirty="0">
                <a:solidFill>
                  <a:srgbClr val="000000"/>
                </a:solidFill>
              </a:rPr>
              <a:t>not</a:t>
            </a:r>
            <a:r>
              <a:rPr lang="en-US" sz="3200" dirty="0">
                <a:solidFill>
                  <a:srgbClr val="000000"/>
                </a:solidFill>
              </a:rPr>
              <a:t> to change the way you do things</a:t>
            </a:r>
          </a:p>
          <a:p>
            <a:pPr>
              <a:buFont typeface="Arial" panose="020B0604020202020204" pitchFamily="34" charset="0"/>
              <a:buChar char="•"/>
            </a:pPr>
            <a:r>
              <a:rPr lang="en-US" sz="3200" b="0" i="0" u="none" strike="noStrike" dirty="0">
                <a:solidFill>
                  <a:srgbClr val="000000"/>
                </a:solidFill>
                <a:effectLst/>
                <a:latin typeface="Arial" panose="020B0604020202020204" pitchFamily="34" charset="0"/>
              </a:rPr>
              <a:t>Instead, the purpose of the AMCP is to document what you do, identify the gaps with 6030, (hopefully) negotiate a middle ground, and document it’s acceptance by a NASA Program</a:t>
            </a:r>
          </a:p>
          <a:p>
            <a:pPr algn="l" rtl="0" fontAlgn="base"/>
            <a:endParaRPr lang="en-US" sz="3200" b="1" i="0" u="none" strike="noStrike" dirty="0">
              <a:solidFill>
                <a:srgbClr val="000000"/>
              </a:solidFill>
              <a:effectLst/>
              <a:latin typeface="Arial" panose="020B0604020202020204" pitchFamily="34" charset="0"/>
            </a:endParaRPr>
          </a:p>
          <a:p>
            <a:pPr algn="l" rtl="0" fontAlgn="base"/>
            <a:r>
              <a:rPr lang="en-US" sz="3200" b="1" i="0" u="none" strike="noStrike" dirty="0">
                <a:solidFill>
                  <a:srgbClr val="000000"/>
                </a:solidFill>
                <a:effectLst/>
                <a:latin typeface="Arial" panose="020B0604020202020204" pitchFamily="34" charset="0"/>
              </a:rPr>
              <a:t>Please Note:</a:t>
            </a:r>
            <a:r>
              <a:rPr lang="en-US" sz="3200" b="0" i="0" dirty="0">
                <a:solidFill>
                  <a:srgbClr val="000000"/>
                </a:solidFill>
                <a:effectLst/>
                <a:latin typeface="Arial" panose="020B0604020202020204" pitchFamily="34" charset="0"/>
              </a:rPr>
              <a:t>​</a:t>
            </a:r>
            <a:endParaRPr lang="en-US" sz="3200" b="0" i="0" dirty="0">
              <a:solidFill>
                <a:srgbClr val="000000"/>
              </a:solidFill>
              <a:effectLst/>
              <a:latin typeface="Segoe UI" panose="020B0502040204020203" pitchFamily="34" charset="0"/>
            </a:endParaRP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AMCP is </a:t>
            </a:r>
            <a:r>
              <a:rPr lang="en-US" sz="2800" b="0" i="0" u="sng" dirty="0">
                <a:solidFill>
                  <a:srgbClr val="000000"/>
                </a:solidFill>
                <a:effectLst/>
                <a:latin typeface="Arial" panose="020B0604020202020204" pitchFamily="34" charset="0"/>
              </a:rPr>
              <a:t>NASA Program Specific.</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An approved AMCP does not grant “qualification” applicable to other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It is certainly the </a:t>
            </a:r>
            <a:r>
              <a:rPr lang="en-US" sz="2800" b="0" i="1" u="none" strike="noStrike" dirty="0">
                <a:solidFill>
                  <a:srgbClr val="000000"/>
                </a:solidFill>
                <a:effectLst/>
                <a:latin typeface="Arial" panose="020B0604020202020204" pitchFamily="34" charset="0"/>
              </a:rPr>
              <a:t>hope</a:t>
            </a:r>
            <a:r>
              <a:rPr lang="en-US" sz="2800" b="0" i="0" u="none" strike="noStrike" dirty="0">
                <a:solidFill>
                  <a:srgbClr val="000000"/>
                </a:solidFill>
                <a:effectLst/>
                <a:latin typeface="Arial" panose="020B0604020202020204" pitchFamily="34" charset="0"/>
              </a:rPr>
              <a:t> of the NASA AM SMEs that the vast majority of AM processes and practices that are acceptable to one NASA program will be acceptable to</a:t>
            </a:r>
            <a:r>
              <a:rPr lang="en-US" sz="2800" b="0" i="1" u="none" strike="noStrike" dirty="0">
                <a:solidFill>
                  <a:srgbClr val="000000"/>
                </a:solidFill>
                <a:effectLst/>
                <a:latin typeface="Arial" panose="020B0604020202020204" pitchFamily="34" charset="0"/>
              </a:rPr>
              <a:t> most</a:t>
            </a:r>
            <a:r>
              <a:rPr lang="en-US" sz="2800" b="0" i="0" u="none" strike="noStrike" dirty="0">
                <a:solidFill>
                  <a:srgbClr val="000000"/>
                </a:solidFill>
                <a:effectLst/>
                <a:latin typeface="Arial" panose="020B0604020202020204" pitchFamily="34" charset="0"/>
              </a:rPr>
              <a:t> NASA Programs</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A formal NASA AM Certification Body is a dream, but not yet a reality</a:t>
            </a:r>
            <a:r>
              <a:rPr lang="en-US" sz="2800" b="0" i="0" dirty="0">
                <a:solidFill>
                  <a:srgbClr val="000000"/>
                </a:solidFill>
                <a:effectLst/>
                <a:latin typeface="Arial" panose="020B0604020202020204" pitchFamily="34" charset="0"/>
              </a:rPr>
              <a:t>​</a:t>
            </a:r>
          </a:p>
          <a:p>
            <a:pPr lvl="1">
              <a:buFont typeface="Arial" panose="020B0604020202020204" pitchFamily="34" charset="0"/>
              <a:buChar char="•"/>
            </a:pPr>
            <a:r>
              <a:rPr lang="en-US" sz="2800" b="0" i="0" u="none" strike="noStrike" dirty="0">
                <a:solidFill>
                  <a:srgbClr val="000000"/>
                </a:solidFill>
                <a:effectLst/>
                <a:latin typeface="Arial" panose="020B0604020202020204" pitchFamily="34" charset="0"/>
              </a:rPr>
              <a:t>PLEASE reach out to us if you are struggling, </a:t>
            </a:r>
            <a:r>
              <a:rPr lang="en-US" sz="2800" b="0" i="0" dirty="0">
                <a:solidFill>
                  <a:srgbClr val="000000"/>
                </a:solidFill>
                <a:effectLst/>
                <a:latin typeface="Arial" panose="020B0604020202020204" pitchFamily="34" charset="0"/>
              </a:rPr>
              <a:t>​</a:t>
            </a:r>
            <a:r>
              <a:rPr lang="en-US" sz="2800" b="0" i="0" u="none" strike="noStrike" dirty="0">
                <a:solidFill>
                  <a:srgbClr val="000000"/>
                </a:solidFill>
                <a:effectLst/>
                <a:latin typeface="Arial" panose="020B0604020202020204" pitchFamily="34" charset="0"/>
              </a:rPr>
              <a:t>we do not want people to struggle in silence.</a:t>
            </a:r>
            <a:endParaRPr lang="en-US" sz="2800" b="0" i="0" dirty="0">
              <a:solidFill>
                <a:srgbClr val="000000"/>
              </a:solidFill>
              <a:effectLst/>
              <a:latin typeface="Arial" panose="020B0604020202020204" pitchFamily="34" charset="0"/>
            </a:endParaRPr>
          </a:p>
          <a:p>
            <a:endParaRPr lang="en-US" dirty="0"/>
          </a:p>
          <a:p>
            <a:endParaRPr lang="en-US" dirty="0"/>
          </a:p>
          <a:p>
            <a:endParaRPr lang="en-US" dirty="0"/>
          </a:p>
        </p:txBody>
      </p:sp>
    </p:spTree>
    <p:extLst>
      <p:ext uri="{BB962C8B-B14F-4D97-AF65-F5344CB8AC3E}">
        <p14:creationId xmlns:p14="http://schemas.microsoft.com/office/powerpoint/2010/main" val="261972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1660" y="4260853"/>
            <a:ext cx="20985480" cy="2940050"/>
          </a:xfrm>
        </p:spPr>
        <p:txBody>
          <a:bodyPr/>
          <a:lstStyle>
            <a:lvl1pPr>
              <a:defRPr>
                <a:solidFill>
                  <a:srgbClr val="060026"/>
                </a:solidFill>
              </a:defRPr>
            </a:lvl1pPr>
          </a:lstStyle>
          <a:p>
            <a:r>
              <a:rPr lang="en-US" dirty="0"/>
              <a:t>Click to edit Master title style</a:t>
            </a:r>
          </a:p>
        </p:txBody>
      </p:sp>
      <p:sp>
        <p:nvSpPr>
          <p:cNvPr id="3" name="Subtitle 2"/>
          <p:cNvSpPr>
            <a:spLocks noGrp="1"/>
          </p:cNvSpPr>
          <p:nvPr>
            <p:ph type="subTitle" idx="1"/>
          </p:nvPr>
        </p:nvSpPr>
        <p:spPr>
          <a:xfrm>
            <a:off x="3703320" y="7772400"/>
            <a:ext cx="17282160" cy="35052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9"/>
          <p:cNvSpPr>
            <a:spLocks noGrp="1" noChangeArrowheads="1"/>
          </p:cNvSpPr>
          <p:nvPr>
            <p:ph type="ftr" sz="quarter" idx="10"/>
          </p:nvPr>
        </p:nvSpPr>
        <p:spPr>
          <a:xfrm>
            <a:off x="-4285" y="13303250"/>
            <a:ext cx="7818120" cy="393700"/>
          </a:xfrm>
          <a:prstGeom prst="rect">
            <a:avLst/>
          </a:prstGeom>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xfrm>
            <a:off x="19506726" y="13242926"/>
            <a:ext cx="5143500" cy="454024"/>
          </a:xfrm>
        </p:spPr>
        <p:txBody>
          <a:bodyPr/>
          <a:lstStyle>
            <a:lvl1pPr>
              <a:defRPr sz="1200">
                <a:solidFill>
                  <a:schemeClr val="tx1"/>
                </a:solidFill>
                <a:latin typeface="Times New Roman" charset="0"/>
              </a:defRPr>
            </a:lvl1pPr>
          </a:lstStyle>
          <a:p>
            <a:pPr>
              <a:defRPr/>
            </a:pPr>
            <a:fld id="{9027DA26-1CF3-2941-B143-C87E05E7511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xfrm>
            <a:off x="355760" y="13017500"/>
            <a:ext cx="7818120" cy="393700"/>
          </a:xfrm>
          <a:prstGeom prst="rect">
            <a:avLst/>
          </a:prstGeom>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9485B437-C7BD-3144-9C1E-AAE20B7B71F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586485" y="180979"/>
            <a:ext cx="5246370" cy="10788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47375" y="180979"/>
            <a:ext cx="15327630" cy="10788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9"/>
          <p:cNvSpPr>
            <a:spLocks noGrp="1" noChangeArrowheads="1"/>
          </p:cNvSpPr>
          <p:nvPr>
            <p:ph type="ftr" sz="quarter" idx="10"/>
          </p:nvPr>
        </p:nvSpPr>
        <p:spPr>
          <a:xfrm>
            <a:off x="355760" y="13017500"/>
            <a:ext cx="7818120" cy="393700"/>
          </a:xfrm>
          <a:prstGeom prst="rect">
            <a:avLst/>
          </a:prstGeom>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B7796FA6-0E73-7E4B-A879-43F5F38DBF5E}"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3497583" y="180976"/>
            <a:ext cx="17479328" cy="914400"/>
          </a:xfrm>
        </p:spPr>
        <p:txBody>
          <a:bodyPr/>
          <a:lstStyle/>
          <a:p>
            <a:r>
              <a:rPr lang="en-US"/>
              <a:t>Click to edit Master title style</a:t>
            </a:r>
          </a:p>
        </p:txBody>
      </p:sp>
      <p:sp>
        <p:nvSpPr>
          <p:cNvPr id="3" name="Text Placeholder 2"/>
          <p:cNvSpPr>
            <a:spLocks noGrp="1"/>
          </p:cNvSpPr>
          <p:nvPr>
            <p:ph type="body" sz="half" idx="1"/>
          </p:nvPr>
        </p:nvSpPr>
        <p:spPr>
          <a:xfrm>
            <a:off x="1847375" y="2740026"/>
            <a:ext cx="10287000" cy="822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12545855" y="2740026"/>
            <a:ext cx="10287000" cy="8229600"/>
          </a:xfrm>
        </p:spPr>
        <p:txBody>
          <a:bodyPr/>
          <a:lstStyle/>
          <a:p>
            <a:pPr lvl="0"/>
            <a:endParaRPr lang="en-US" noProof="0" dirty="0"/>
          </a:p>
        </p:txBody>
      </p:sp>
      <p:sp>
        <p:nvSpPr>
          <p:cNvPr id="5" name="Rectangle 9"/>
          <p:cNvSpPr>
            <a:spLocks noGrp="1" noChangeArrowheads="1"/>
          </p:cNvSpPr>
          <p:nvPr>
            <p:ph type="ftr" sz="quarter" idx="10"/>
          </p:nvPr>
        </p:nvSpPr>
        <p:spPr>
          <a:xfrm>
            <a:off x="355760" y="13017500"/>
            <a:ext cx="7818120" cy="393700"/>
          </a:xfrm>
          <a:prstGeom prst="rect">
            <a:avLst/>
          </a:prstGeom>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817E705E-2735-2943-B9F5-1BDDB10821F4}"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1_Black Background SLS Black">
    <p:bg>
      <p:bgPr>
        <a:solidFill>
          <a:schemeClr val="tx1"/>
        </a:solidFill>
        <a:effectLst/>
      </p:bgPr>
    </p:bg>
    <p:spTree>
      <p:nvGrpSpPr>
        <p:cNvPr id="1" name=""/>
        <p:cNvGrpSpPr/>
        <p:nvPr/>
      </p:nvGrpSpPr>
      <p:grpSpPr>
        <a:xfrm>
          <a:off x="0" y="0"/>
          <a:ext cx="0" cy="0"/>
          <a:chOff x="0" y="0"/>
          <a:chExt cx="0" cy="0"/>
        </a:xfrm>
      </p:grpSpPr>
      <p:sp>
        <p:nvSpPr>
          <p:cNvPr id="3" name="Slide Number Placeholder 12">
            <a:extLst>
              <a:ext uri="{FF2B5EF4-FFF2-40B4-BE49-F238E27FC236}">
                <a16:creationId xmlns:a16="http://schemas.microsoft.com/office/drawing/2014/main" id="{755BBE98-BCF0-194D-8225-14EE5BE97EDC}"/>
              </a:ext>
            </a:extLst>
          </p:cNvPr>
          <p:cNvSpPr>
            <a:spLocks noGrp="1"/>
          </p:cNvSpPr>
          <p:nvPr>
            <p:ph type="sldNum" sz="quarter" idx="4"/>
          </p:nvPr>
        </p:nvSpPr>
        <p:spPr>
          <a:xfrm>
            <a:off x="23955856" y="13485571"/>
            <a:ext cx="732947" cy="230458"/>
          </a:xfrm>
          <a:prstGeom prst="rect">
            <a:avLst/>
          </a:prstGeom>
        </p:spPr>
        <p:txBody>
          <a:bodyPr vert="horz" lIns="91440" tIns="45720" rIns="91440" bIns="0" rtlCol="0" anchor="b"/>
          <a:lstStyle>
            <a:lvl1pPr algn="r">
              <a:defRPr sz="1202">
                <a:solidFill>
                  <a:schemeClr val="tx1">
                    <a:tint val="75000"/>
                  </a:schemeClr>
                </a:solidFill>
                <a:latin typeface="Arial" charset="0"/>
                <a:ea typeface="Arial" charset="0"/>
                <a:cs typeface="Arial" charset="0"/>
              </a:defRPr>
            </a:lvl1pPr>
          </a:lstStyle>
          <a:p>
            <a:r>
              <a:rPr lang="en-US" dirty="0"/>
              <a:t>0689</a:t>
            </a:r>
          </a:p>
        </p:txBody>
      </p:sp>
    </p:spTree>
    <p:extLst>
      <p:ext uri="{BB962C8B-B14F-4D97-AF65-F5344CB8AC3E}">
        <p14:creationId xmlns:p14="http://schemas.microsoft.com/office/powerpoint/2010/main" val="3979974722"/>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i="1">
                <a:solidFill>
                  <a:schemeClr val="bg1"/>
                </a:solidFill>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a:xfrm>
            <a:off x="1405891" y="1955800"/>
            <a:ext cx="22117050" cy="10591800"/>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9"/>
          <p:cNvSpPr>
            <a:spLocks noGrp="1" noChangeArrowheads="1"/>
          </p:cNvSpPr>
          <p:nvPr>
            <p:ph type="ftr" sz="quarter" idx="10"/>
          </p:nvPr>
        </p:nvSpPr>
        <p:spPr>
          <a:xfrm>
            <a:off x="355760" y="13017500"/>
            <a:ext cx="7818120" cy="393700"/>
          </a:xfrm>
          <a:prstGeom prst="rect">
            <a:avLst/>
          </a:prstGeom>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7B8D9A4E-FB59-9B49-9310-F2E5203E8539}"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50245" y="8813803"/>
            <a:ext cx="20985480" cy="27241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950245" y="5813427"/>
            <a:ext cx="20985480" cy="300037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9"/>
          <p:cNvSpPr>
            <a:spLocks noGrp="1" noChangeArrowheads="1"/>
          </p:cNvSpPr>
          <p:nvPr>
            <p:ph type="ftr" sz="quarter" idx="10"/>
          </p:nvPr>
        </p:nvSpPr>
        <p:spPr>
          <a:xfrm>
            <a:off x="355760" y="13017500"/>
            <a:ext cx="7818120" cy="393700"/>
          </a:xfrm>
          <a:prstGeom prst="rect">
            <a:avLst/>
          </a:prstGeom>
          <a:ln/>
        </p:spPr>
        <p:txBody>
          <a:bodyPr/>
          <a:lstStyle>
            <a:lvl1pPr>
              <a:defRPr/>
            </a:lvl1pPr>
          </a:lstStyle>
          <a:p>
            <a:pPr>
              <a:defRPr/>
            </a:pPr>
            <a:endParaRPr lang="en-US" dirty="0"/>
          </a:p>
        </p:txBody>
      </p:sp>
      <p:sp>
        <p:nvSpPr>
          <p:cNvPr id="5" name="Rectangle 10"/>
          <p:cNvSpPr>
            <a:spLocks noGrp="1" noChangeArrowheads="1"/>
          </p:cNvSpPr>
          <p:nvPr>
            <p:ph type="sldNum" sz="quarter" idx="11"/>
          </p:nvPr>
        </p:nvSpPr>
        <p:spPr>
          <a:ln/>
        </p:spPr>
        <p:txBody>
          <a:bodyPr/>
          <a:lstStyle>
            <a:lvl1pPr>
              <a:defRPr/>
            </a:lvl1pPr>
          </a:lstStyle>
          <a:p>
            <a:pPr>
              <a:defRPr/>
            </a:pPr>
            <a:fld id="{D24FEC2F-1826-404E-B9AE-D2A1401ED88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47375" y="2740026"/>
            <a:ext cx="10287000" cy="822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545855" y="2740026"/>
            <a:ext cx="10287000" cy="822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
          <p:cNvSpPr>
            <a:spLocks noGrp="1" noChangeArrowheads="1"/>
          </p:cNvSpPr>
          <p:nvPr>
            <p:ph type="ftr" sz="quarter" idx="10"/>
          </p:nvPr>
        </p:nvSpPr>
        <p:spPr>
          <a:xfrm>
            <a:off x="355760" y="13017500"/>
            <a:ext cx="7818120" cy="393700"/>
          </a:xfrm>
          <a:prstGeom prst="rect">
            <a:avLst/>
          </a:prstGeom>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0C210A0E-92C8-D04E-A494-C5484649A63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34440" y="549276"/>
            <a:ext cx="22219920" cy="228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34441" y="3070226"/>
            <a:ext cx="10908507" cy="12795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34441" y="4349750"/>
            <a:ext cx="10908507" cy="7902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541571" y="3070226"/>
            <a:ext cx="10912792" cy="12795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2541571" y="4349750"/>
            <a:ext cx="10912792" cy="79025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9"/>
          <p:cNvSpPr>
            <a:spLocks noGrp="1" noChangeArrowheads="1"/>
          </p:cNvSpPr>
          <p:nvPr>
            <p:ph type="ftr" sz="quarter" idx="10"/>
          </p:nvPr>
        </p:nvSpPr>
        <p:spPr>
          <a:xfrm>
            <a:off x="355760" y="13017500"/>
            <a:ext cx="7818120" cy="393700"/>
          </a:xfrm>
          <a:prstGeom prst="rect">
            <a:avLst/>
          </a:prstGeom>
          <a:ln/>
        </p:spPr>
        <p:txBody>
          <a:bodyPr/>
          <a:lstStyle>
            <a:lvl1pPr>
              <a:defRPr/>
            </a:lvl1pPr>
          </a:lstStyle>
          <a:p>
            <a:pPr>
              <a:defRPr/>
            </a:pPr>
            <a:endParaRPr lang="en-US" dirty="0"/>
          </a:p>
        </p:txBody>
      </p:sp>
      <p:sp>
        <p:nvSpPr>
          <p:cNvPr id="8" name="Rectangle 10"/>
          <p:cNvSpPr>
            <a:spLocks noGrp="1" noChangeArrowheads="1"/>
          </p:cNvSpPr>
          <p:nvPr>
            <p:ph type="sldNum" sz="quarter" idx="11"/>
          </p:nvPr>
        </p:nvSpPr>
        <p:spPr>
          <a:ln/>
        </p:spPr>
        <p:txBody>
          <a:bodyPr/>
          <a:lstStyle>
            <a:lvl1pPr>
              <a:defRPr/>
            </a:lvl1pPr>
          </a:lstStyle>
          <a:p>
            <a:pPr>
              <a:defRPr/>
            </a:pPr>
            <a:fld id="{CEAAECB9-81A8-5846-95FC-C73F480AA07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9"/>
          <p:cNvSpPr>
            <a:spLocks noGrp="1" noChangeArrowheads="1"/>
          </p:cNvSpPr>
          <p:nvPr>
            <p:ph type="ftr" sz="quarter" idx="10"/>
          </p:nvPr>
        </p:nvSpPr>
        <p:spPr>
          <a:xfrm>
            <a:off x="355760" y="13017500"/>
            <a:ext cx="7818120" cy="393700"/>
          </a:xfrm>
          <a:prstGeom prst="rect">
            <a:avLst/>
          </a:prstGeom>
        </p:spPr>
        <p:txBody>
          <a:bodyPr/>
          <a:lstStyle>
            <a:lvl1pPr>
              <a:defRPr/>
            </a:lvl1pPr>
          </a:lstStyle>
          <a:p>
            <a:pPr>
              <a:defRPr/>
            </a:pPr>
            <a:endParaRPr lang="en-US" dirty="0"/>
          </a:p>
        </p:txBody>
      </p:sp>
      <p:sp>
        <p:nvSpPr>
          <p:cNvPr id="4" name="Rectangle 10"/>
          <p:cNvSpPr>
            <a:spLocks noGrp="1" noChangeArrowheads="1"/>
          </p:cNvSpPr>
          <p:nvPr>
            <p:ph type="sldNum" sz="quarter" idx="11"/>
          </p:nvPr>
        </p:nvSpPr>
        <p:spPr/>
        <p:txBody>
          <a:bodyPr/>
          <a:lstStyle>
            <a:lvl1pPr>
              <a:defRPr sz="1200"/>
            </a:lvl1pPr>
          </a:lstStyle>
          <a:p>
            <a:pPr>
              <a:defRPr/>
            </a:pPr>
            <a:fld id="{30317B57-93D7-784E-AE60-0ACDF67D479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ftr" sz="quarter" idx="10"/>
          </p:nvPr>
        </p:nvSpPr>
        <p:spPr>
          <a:xfrm>
            <a:off x="355760" y="13017500"/>
            <a:ext cx="7818120" cy="393700"/>
          </a:xfrm>
          <a:prstGeom prst="rect">
            <a:avLst/>
          </a:prstGeom>
          <a:ln/>
        </p:spPr>
        <p:txBody>
          <a:bodyPr/>
          <a:lstStyle>
            <a:lvl1pPr>
              <a:defRPr/>
            </a:lvl1pPr>
          </a:lstStyle>
          <a:p>
            <a:pPr>
              <a:defRPr/>
            </a:pPr>
            <a:endParaRPr lang="en-US" dirty="0"/>
          </a:p>
        </p:txBody>
      </p:sp>
      <p:sp>
        <p:nvSpPr>
          <p:cNvPr id="3" name="Rectangle 10"/>
          <p:cNvSpPr>
            <a:spLocks noGrp="1" noChangeArrowheads="1"/>
          </p:cNvSpPr>
          <p:nvPr>
            <p:ph type="sldNum" sz="quarter" idx="11"/>
          </p:nvPr>
        </p:nvSpPr>
        <p:spPr>
          <a:ln/>
        </p:spPr>
        <p:txBody>
          <a:bodyPr/>
          <a:lstStyle>
            <a:lvl1pPr>
              <a:defRPr/>
            </a:lvl1pPr>
          </a:lstStyle>
          <a:p>
            <a:pPr>
              <a:defRPr/>
            </a:pPr>
            <a:fld id="{3CE218B5-696E-B047-9F88-B0AEDDB84B8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34442" y="546100"/>
            <a:ext cx="8122445" cy="23241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9652635" y="546103"/>
            <a:ext cx="13801726" cy="117062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34442" y="2870203"/>
            <a:ext cx="8122445" cy="93821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xfrm>
            <a:off x="355760" y="13017500"/>
            <a:ext cx="7818120" cy="393700"/>
          </a:xfrm>
          <a:prstGeom prst="rect">
            <a:avLst/>
          </a:prstGeom>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B1918462-9962-7242-8048-82CFFE4339C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39177" y="9601200"/>
            <a:ext cx="14813280" cy="113347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4839177" y="1225550"/>
            <a:ext cx="14813280" cy="8229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839177" y="10734676"/>
            <a:ext cx="14813280" cy="16097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9"/>
          <p:cNvSpPr>
            <a:spLocks noGrp="1" noChangeArrowheads="1"/>
          </p:cNvSpPr>
          <p:nvPr>
            <p:ph type="ftr" sz="quarter" idx="10"/>
          </p:nvPr>
        </p:nvSpPr>
        <p:spPr>
          <a:xfrm>
            <a:off x="355760" y="13017500"/>
            <a:ext cx="7818120" cy="393700"/>
          </a:xfrm>
          <a:prstGeom prst="rect">
            <a:avLst/>
          </a:prstGeom>
          <a:ln/>
        </p:spPr>
        <p:txBody>
          <a:bodyPr/>
          <a:lstStyle>
            <a:lvl1pPr>
              <a:defRPr/>
            </a:lvl1pPr>
          </a:lstStyle>
          <a:p>
            <a:pPr>
              <a:defRPr/>
            </a:pPr>
            <a:endParaRPr lang="en-US" dirty="0"/>
          </a:p>
        </p:txBody>
      </p:sp>
      <p:sp>
        <p:nvSpPr>
          <p:cNvPr id="6" name="Rectangle 10"/>
          <p:cNvSpPr>
            <a:spLocks noGrp="1" noChangeArrowheads="1"/>
          </p:cNvSpPr>
          <p:nvPr>
            <p:ph type="sldNum" sz="quarter" idx="11"/>
          </p:nvPr>
        </p:nvSpPr>
        <p:spPr>
          <a:ln/>
        </p:spPr>
        <p:txBody>
          <a:bodyPr/>
          <a:lstStyle>
            <a:lvl1pPr>
              <a:defRPr/>
            </a:lvl1pPr>
          </a:lstStyle>
          <a:p>
            <a:pPr>
              <a:defRPr/>
            </a:pPr>
            <a:fld id="{9A2B2854-F22B-BD4A-B801-66026A81B9F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2"/>
          <p:cNvSpPr>
            <a:spLocks/>
          </p:cNvSpPr>
          <p:nvPr/>
        </p:nvSpPr>
        <p:spPr bwMode="auto">
          <a:xfrm>
            <a:off x="0" y="3"/>
            <a:ext cx="24688800" cy="1668778"/>
          </a:xfrm>
          <a:prstGeom prst="rect">
            <a:avLst/>
          </a:prstGeom>
          <a:solidFill>
            <a:srgbClr val="4F81BD"/>
          </a:solidFill>
          <a:ln w="25400" cap="rnd">
            <a:solidFill>
              <a:schemeClr val="accent4"/>
            </a:solidFill>
            <a:round/>
            <a:headEnd/>
            <a:tailEnd/>
          </a:ln>
        </p:spPr>
        <p:txBody>
          <a:bodyPr lIns="72248" tIns="72248" rIns="72248" bIns="72248" anchor="ctr"/>
          <a:lstStyle/>
          <a:p>
            <a:endParaRPr lang="en-US" sz="2016" dirty="0">
              <a:latin typeface="Calibri" panose="020F0502020204030204" pitchFamily="34" charset="0"/>
              <a:cs typeface="Calibri" panose="020F0502020204030204" pitchFamily="34" charset="0"/>
            </a:endParaRPr>
          </a:p>
        </p:txBody>
      </p:sp>
      <p:sp>
        <p:nvSpPr>
          <p:cNvPr id="1026" name="Rectangle 2"/>
          <p:cNvSpPr>
            <a:spLocks noGrp="1" noChangeArrowheads="1"/>
          </p:cNvSpPr>
          <p:nvPr>
            <p:ph type="title"/>
          </p:nvPr>
        </p:nvSpPr>
        <p:spPr bwMode="auto">
          <a:xfrm>
            <a:off x="1722045" y="95940"/>
            <a:ext cx="21238538" cy="1352548"/>
          </a:xfrm>
          <a:prstGeom prst="rect">
            <a:avLst/>
          </a:prstGeom>
          <a:noFill/>
          <a:ln w="12700">
            <a:noFill/>
            <a:miter lim="800000"/>
            <a:headEnd/>
            <a:tailEnd/>
          </a:ln>
        </p:spPr>
        <p:txBody>
          <a:bodyPr vert="horz" wrap="none" lIns="90488" tIns="44450" rIns="90488" bIns="4445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1405892" y="1955800"/>
            <a:ext cx="22185631" cy="103378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778" name="Rectangle 10"/>
          <p:cNvSpPr>
            <a:spLocks noGrp="1" noChangeArrowheads="1"/>
          </p:cNvSpPr>
          <p:nvPr>
            <p:ph type="sldNum" sz="quarter" idx="4"/>
          </p:nvPr>
        </p:nvSpPr>
        <p:spPr bwMode="auto">
          <a:xfrm>
            <a:off x="19146681" y="12957176"/>
            <a:ext cx="5143500" cy="454024"/>
          </a:xfrm>
          <a:prstGeom prst="rect">
            <a:avLst/>
          </a:prstGeom>
          <a:noFill/>
          <a:ln w="12700">
            <a:noFill/>
            <a:miter lim="800000"/>
            <a:headEnd type="none" w="sm" len="sm"/>
            <a:tailEnd type="none" w="sm" len="sm"/>
          </a:ln>
          <a:effectLst/>
        </p:spPr>
        <p:txBody>
          <a:bodyPr vert="horz" wrap="square" lIns="90488" tIns="44450" rIns="90488" bIns="44450" numCol="1" anchor="t" anchorCtr="0" compatLnSpc="1">
            <a:prstTxWarp prst="textNoShape">
              <a:avLst/>
            </a:prstTxWarp>
          </a:bodyPr>
          <a:lstStyle>
            <a:lvl1pPr algn="r">
              <a:defRPr sz="800">
                <a:solidFill>
                  <a:srgbClr val="003399"/>
                </a:solidFill>
              </a:defRPr>
            </a:lvl1pPr>
          </a:lstStyle>
          <a:p>
            <a:pPr>
              <a:defRPr/>
            </a:pPr>
            <a:fld id="{D80F8ABC-1C36-8B44-91EA-C70DC49B4AB3}" type="slidenum">
              <a:rPr lang="en-US"/>
              <a:pPr>
                <a:defRPr/>
              </a:pPr>
              <a:t>‹#›</a:t>
            </a:fld>
            <a:endParaRPr lang="en-US" dirty="0"/>
          </a:p>
        </p:txBody>
      </p:sp>
      <p:pic>
        <p:nvPicPr>
          <p:cNvPr id="1031" name="Picture 14" descr="nasalogo"/>
          <p:cNvPicPr>
            <a:picLocks noChangeAspect="1" noChangeArrowheads="1"/>
          </p:cNvPicPr>
          <p:nvPr userDrawn="1"/>
        </p:nvPicPr>
        <p:blipFill>
          <a:blip r:embed="rId15" cstate="print"/>
          <a:srcRect/>
          <a:stretch>
            <a:fillRect/>
          </a:stretch>
        </p:blipFill>
        <p:spPr bwMode="auto">
          <a:xfrm>
            <a:off x="185166" y="170180"/>
            <a:ext cx="1536878" cy="1280160"/>
          </a:xfrm>
          <a:prstGeom prst="rect">
            <a:avLst/>
          </a:prstGeom>
          <a:noFill/>
          <a:ln w="9525">
            <a:noFill/>
            <a:miter lim="800000"/>
            <a:headEnd/>
            <a:tailEnd/>
          </a:ln>
        </p:spPr>
      </p:pic>
      <p:pic>
        <p:nvPicPr>
          <p:cNvPr id="2" name="Picture 1">
            <a:extLst>
              <a:ext uri="{FF2B5EF4-FFF2-40B4-BE49-F238E27FC236}">
                <a16:creationId xmlns:a16="http://schemas.microsoft.com/office/drawing/2014/main" id="{8E77A1A4-E3ED-2AC4-3D86-FB030B71CB64}"/>
              </a:ext>
            </a:extLst>
          </p:cNvPr>
          <p:cNvPicPr>
            <a:picLocks noChangeAspect="1"/>
          </p:cNvPicPr>
          <p:nvPr userDrawn="1"/>
        </p:nvPicPr>
        <p:blipFill>
          <a:blip r:embed="rId16"/>
          <a:stretch>
            <a:fillRect/>
          </a:stretch>
        </p:blipFill>
        <p:spPr>
          <a:xfrm>
            <a:off x="22884383" y="0"/>
            <a:ext cx="1747267" cy="1678407"/>
          </a:xfrm>
          <a:prstGeom prst="rect">
            <a:avLst/>
          </a:prstGeom>
        </p:spPr>
      </p:pic>
    </p:spTree>
  </p:cSld>
  <p:clrMap bg1="lt1" tx1="dk1" bg2="lt2" tx2="dk2" accent1="accent1" accent2="accent2" accent3="accent3" accent4="accent4" accent5="accent5" accent6="accent6" hlink="hlink" folHlink="folHlink"/>
  <p:sldLayoutIdLst>
    <p:sldLayoutId id="2147483929" r:id="rId1"/>
    <p:sldLayoutId id="2147483919" r:id="rId2"/>
    <p:sldLayoutId id="2147483920" r:id="rId3"/>
    <p:sldLayoutId id="2147483921" r:id="rId4"/>
    <p:sldLayoutId id="2147483922" r:id="rId5"/>
    <p:sldLayoutId id="2147483930" r:id="rId6"/>
    <p:sldLayoutId id="2147483923" r:id="rId7"/>
    <p:sldLayoutId id="2147483924" r:id="rId8"/>
    <p:sldLayoutId id="2147483925" r:id="rId9"/>
    <p:sldLayoutId id="2147483926" r:id="rId10"/>
    <p:sldLayoutId id="2147483927" r:id="rId11"/>
    <p:sldLayoutId id="2147483928" r:id="rId12"/>
    <p:sldLayoutId id="2147483931" r:id="rId13"/>
  </p:sldLayoutIdLst>
  <p:hf hdr="0" ftr="0" dt="0"/>
  <p:txStyles>
    <p:titleStyle>
      <a:lvl1pPr algn="ctr" rtl="0" eaLnBrk="0" fontAlgn="base" hangingPunct="0">
        <a:spcBef>
          <a:spcPct val="0"/>
        </a:spcBef>
        <a:spcAft>
          <a:spcPct val="0"/>
        </a:spcAft>
        <a:defRPr sz="3200" i="1">
          <a:solidFill>
            <a:schemeClr val="bg1"/>
          </a:solidFill>
          <a:latin typeface="Arial" panose="020B0604020202020204" pitchFamily="34" charset="0"/>
          <a:ea typeface="Arial" panose="020B0604020202020204" pitchFamily="34" charset="0"/>
          <a:cs typeface="Arial" pitchFamily="34" charset="0"/>
        </a:defRPr>
      </a:lvl1pPr>
      <a:lvl2pPr algn="ctr" rtl="0" eaLnBrk="0" fontAlgn="base" hangingPunct="0">
        <a:spcBef>
          <a:spcPct val="0"/>
        </a:spcBef>
        <a:spcAft>
          <a:spcPct val="0"/>
        </a:spcAft>
        <a:defRPr sz="3200">
          <a:solidFill>
            <a:schemeClr val="tx2"/>
          </a:solidFill>
          <a:latin typeface="Arial" charset="0"/>
          <a:ea typeface="Arial" charset="0"/>
          <a:cs typeface="Arial" charset="0"/>
        </a:defRPr>
      </a:lvl2pPr>
      <a:lvl3pPr algn="ctr" rtl="0" eaLnBrk="0" fontAlgn="base" hangingPunct="0">
        <a:spcBef>
          <a:spcPct val="0"/>
        </a:spcBef>
        <a:spcAft>
          <a:spcPct val="0"/>
        </a:spcAft>
        <a:defRPr sz="3200">
          <a:solidFill>
            <a:schemeClr val="tx2"/>
          </a:solidFill>
          <a:latin typeface="Arial" charset="0"/>
          <a:ea typeface="Arial" charset="0"/>
          <a:cs typeface="Arial" charset="0"/>
        </a:defRPr>
      </a:lvl3pPr>
      <a:lvl4pPr algn="ctr" rtl="0" eaLnBrk="0" fontAlgn="base" hangingPunct="0">
        <a:spcBef>
          <a:spcPct val="0"/>
        </a:spcBef>
        <a:spcAft>
          <a:spcPct val="0"/>
        </a:spcAft>
        <a:defRPr sz="3200">
          <a:solidFill>
            <a:schemeClr val="tx2"/>
          </a:solidFill>
          <a:latin typeface="Arial" charset="0"/>
          <a:ea typeface="Arial" charset="0"/>
          <a:cs typeface="Arial" charset="0"/>
        </a:defRPr>
      </a:lvl4pPr>
      <a:lvl5pPr algn="ctr" rtl="0" eaLnBrk="0" fontAlgn="base" hangingPunct="0">
        <a:spcBef>
          <a:spcPct val="0"/>
        </a:spcBef>
        <a:spcAft>
          <a:spcPct val="0"/>
        </a:spcAft>
        <a:defRPr sz="3200">
          <a:solidFill>
            <a:schemeClr val="tx2"/>
          </a:solidFill>
          <a:latin typeface="Arial" charset="0"/>
          <a:ea typeface="Arial" charset="0"/>
          <a:cs typeface="Arial" charset="0"/>
        </a:defRPr>
      </a:lvl5pPr>
      <a:lvl6pPr marL="457200" algn="ctr" rtl="0" eaLnBrk="0" fontAlgn="base" hangingPunct="0">
        <a:spcBef>
          <a:spcPct val="0"/>
        </a:spcBef>
        <a:spcAft>
          <a:spcPct val="0"/>
        </a:spcAft>
        <a:defRPr sz="3000">
          <a:solidFill>
            <a:schemeClr val="tx2"/>
          </a:solidFill>
          <a:latin typeface="Times New Roman" pitchFamily="18" charset="0"/>
        </a:defRPr>
      </a:lvl6pPr>
      <a:lvl7pPr marL="914400" algn="ctr" rtl="0" eaLnBrk="0" fontAlgn="base" hangingPunct="0">
        <a:spcBef>
          <a:spcPct val="0"/>
        </a:spcBef>
        <a:spcAft>
          <a:spcPct val="0"/>
        </a:spcAft>
        <a:defRPr sz="3000">
          <a:solidFill>
            <a:schemeClr val="tx2"/>
          </a:solidFill>
          <a:latin typeface="Times New Roman" pitchFamily="18" charset="0"/>
        </a:defRPr>
      </a:lvl7pPr>
      <a:lvl8pPr marL="1371600" algn="ctr" rtl="0" eaLnBrk="0" fontAlgn="base" hangingPunct="0">
        <a:spcBef>
          <a:spcPct val="0"/>
        </a:spcBef>
        <a:spcAft>
          <a:spcPct val="0"/>
        </a:spcAft>
        <a:defRPr sz="3000">
          <a:solidFill>
            <a:schemeClr val="tx2"/>
          </a:solidFill>
          <a:latin typeface="Times New Roman" pitchFamily="18" charset="0"/>
        </a:defRPr>
      </a:lvl8pPr>
      <a:lvl9pPr marL="1828800" algn="ctr" rtl="0" eaLnBrk="0" fontAlgn="base" hangingPunct="0">
        <a:spcBef>
          <a:spcPct val="0"/>
        </a:spcBef>
        <a:spcAft>
          <a:spcPct val="0"/>
        </a:spcAft>
        <a:defRPr sz="30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24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SzPct val="100000"/>
        <a:buChar char="–"/>
        <a:defRPr sz="20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SzPct val="100000"/>
        <a:buChar char="•"/>
        <a:defRPr>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SzPct val="100000"/>
        <a:buChar char="–"/>
        <a:defRPr sz="16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SzPct val="100000"/>
        <a:buChar char="•"/>
        <a:defRPr sz="1400">
          <a:solidFill>
            <a:schemeClr val="tx1"/>
          </a:solidFill>
          <a:latin typeface="Arial" pitchFamily="34" charset="0"/>
          <a:ea typeface="Arial" charset="0"/>
          <a:cs typeface="Arial" pitchFamily="34" charset="0"/>
        </a:defRPr>
      </a:lvl5pPr>
      <a:lvl6pPr marL="2514600" indent="-228600" algn="l" rtl="0" eaLnBrk="0" fontAlgn="base" hangingPunct="0">
        <a:spcBef>
          <a:spcPct val="20000"/>
        </a:spcBef>
        <a:spcAft>
          <a:spcPct val="0"/>
        </a:spcAft>
        <a:buSzPct val="100000"/>
        <a:buChar char="•"/>
        <a:defRPr sz="1400">
          <a:solidFill>
            <a:schemeClr val="tx1"/>
          </a:solidFill>
          <a:latin typeface="+mn-lt"/>
        </a:defRPr>
      </a:lvl6pPr>
      <a:lvl7pPr marL="2971800" indent="-228600" algn="l" rtl="0" eaLnBrk="0" fontAlgn="base" hangingPunct="0">
        <a:spcBef>
          <a:spcPct val="20000"/>
        </a:spcBef>
        <a:spcAft>
          <a:spcPct val="0"/>
        </a:spcAft>
        <a:buSzPct val="100000"/>
        <a:buChar char="•"/>
        <a:defRPr sz="1400">
          <a:solidFill>
            <a:schemeClr val="tx1"/>
          </a:solidFill>
          <a:latin typeface="+mn-lt"/>
        </a:defRPr>
      </a:lvl7pPr>
      <a:lvl8pPr marL="3429000" indent="-228600" algn="l" rtl="0" eaLnBrk="0" fontAlgn="base" hangingPunct="0">
        <a:spcBef>
          <a:spcPct val="20000"/>
        </a:spcBef>
        <a:spcAft>
          <a:spcPct val="0"/>
        </a:spcAft>
        <a:buSzPct val="100000"/>
        <a:buChar char="•"/>
        <a:defRPr sz="1400">
          <a:solidFill>
            <a:schemeClr val="tx1"/>
          </a:solidFill>
          <a:latin typeface="+mn-lt"/>
        </a:defRPr>
      </a:lvl8pPr>
      <a:lvl9pPr marL="3886200" indent="-228600" algn="l" rtl="0" eaLnBrk="0" fontAlgn="base" hangingPunct="0">
        <a:spcBef>
          <a:spcPct val="20000"/>
        </a:spcBef>
        <a:spcAft>
          <a:spcPct val="0"/>
        </a:spcAft>
        <a:buSzPct val="100000"/>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hyperlink" Target="mailto:GSFC-AMWG@nasa.onmicrosoft.com" TargetMode="External"/><Relationship Id="rId2" Type="http://schemas.microsoft.com/office/2018/10/relationships/comments" Target="../comments/modernComment_68D_EF83D2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C77054-5287-8C43-8E97-06CE9AA1473C}"/>
              </a:ext>
            </a:extLst>
          </p:cNvPr>
          <p:cNvPicPr>
            <a:picLocks noChangeAspect="1"/>
          </p:cNvPicPr>
          <p:nvPr/>
        </p:nvPicPr>
        <p:blipFill rotWithShape="1">
          <a:blip r:embed="rId3"/>
          <a:srcRect t="1433"/>
          <a:stretch/>
        </p:blipFill>
        <p:spPr>
          <a:xfrm>
            <a:off x="152400" y="0"/>
            <a:ext cx="24384000" cy="13716014"/>
          </a:xfrm>
          <a:prstGeom prst="rect">
            <a:avLst/>
          </a:prstGeom>
        </p:spPr>
      </p:pic>
      <p:sp>
        <p:nvSpPr>
          <p:cNvPr id="6" name="TextBox 5"/>
          <p:cNvSpPr txBox="1"/>
          <p:nvPr/>
        </p:nvSpPr>
        <p:spPr>
          <a:xfrm>
            <a:off x="268778" y="4715269"/>
            <a:ext cx="11635047" cy="3170099"/>
          </a:xfrm>
          <a:prstGeom prst="rect">
            <a:avLst/>
          </a:prstGeom>
          <a:noFill/>
        </p:spPr>
        <p:txBody>
          <a:bodyPr wrap="square" rtlCol="0">
            <a:spAutoFit/>
          </a:bodyPr>
          <a:lstStyle/>
          <a:p>
            <a:r>
              <a:rPr lang="en-US" sz="4000" dirty="0">
                <a:solidFill>
                  <a:schemeClr val="bg1"/>
                </a:solidFill>
                <a:effectLst/>
                <a:latin typeface="Arial" panose="020B0604020202020204" pitchFamily="34" charset="0"/>
                <a:cs typeface="Arial" panose="020B0604020202020204" pitchFamily="34" charset="0"/>
              </a:rPr>
              <a:t>How to effectively generate an Additive Manufacturing Control Plan (AMCP) documenting compliance, method of implementation and tailoring rationale to NASA Technical Standard NASA-STD-6030.</a:t>
            </a:r>
            <a:endParaRPr lang="en-US" sz="9600" b="1" cap="all" dirty="0">
              <a:solidFill>
                <a:schemeClr val="bg1"/>
              </a:solidFill>
              <a:effectLst>
                <a:outerShdw blurRad="38100" dist="38100" dir="2700000" algn="tl">
                  <a:srgbClr val="000000">
                    <a:alpha val="43137"/>
                  </a:srgbClr>
                </a:outerShdw>
              </a:effectLst>
              <a:latin typeface="Arial" panose="020B0604020202020204" pitchFamily="34" charset="0"/>
              <a:ea typeface="Century Gothic" charset="0"/>
              <a:cs typeface="Arial" panose="020B0604020202020204" pitchFamily="34" charset="0"/>
            </a:endParaRPr>
          </a:p>
        </p:txBody>
      </p:sp>
      <p:sp>
        <p:nvSpPr>
          <p:cNvPr id="8" name="TextBox 7"/>
          <p:cNvSpPr txBox="1"/>
          <p:nvPr/>
        </p:nvSpPr>
        <p:spPr>
          <a:xfrm>
            <a:off x="551818" y="9677306"/>
            <a:ext cx="10631000" cy="1754326"/>
          </a:xfrm>
          <a:prstGeom prst="rect">
            <a:avLst/>
          </a:prstGeom>
          <a:noFill/>
          <a:effectLst>
            <a:outerShdw blurRad="25400" dist="38100" dir="2700000" algn="tl" rotWithShape="0">
              <a:schemeClr val="tx1">
                <a:alpha val="79000"/>
              </a:schemeClr>
            </a:outerShdw>
          </a:effectLst>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Tim Poe, MSFC EM42 </a:t>
            </a:r>
          </a:p>
          <a:p>
            <a:r>
              <a:rPr lang="en-US" sz="4000" b="1" dirty="0">
                <a:solidFill>
                  <a:schemeClr val="bg1"/>
                </a:solidFill>
                <a:latin typeface="Arial" panose="020B0604020202020204" pitchFamily="34" charset="0"/>
                <a:cs typeface="Arial" panose="020B0604020202020204" pitchFamily="34" charset="0"/>
              </a:rPr>
              <a:t>Andrew Glendening, GSFC-3730</a:t>
            </a:r>
            <a:endParaRPr lang="en-US" sz="3200" dirty="0">
              <a:solidFill>
                <a:schemeClr val="bg1"/>
              </a:solidFill>
              <a:latin typeface="Arial" panose="020B0604020202020204" pitchFamily="34" charset="0"/>
              <a:cs typeface="Arial" panose="020B0604020202020204" pitchFamily="34" charset="0"/>
            </a:endParaRPr>
          </a:p>
          <a:p>
            <a:r>
              <a:rPr lang="en-US" sz="2800" i="1" dirty="0">
                <a:solidFill>
                  <a:schemeClr val="bg1"/>
                </a:solidFill>
                <a:latin typeface="Arial" panose="020B0604020202020204" pitchFamily="34" charset="0"/>
                <a:ea typeface="Century Gothic" charset="0"/>
                <a:cs typeface="Arial" panose="020B0604020202020204" pitchFamily="34" charset="0"/>
              </a:rPr>
              <a:t>February 21, 2024</a:t>
            </a:r>
          </a:p>
        </p:txBody>
      </p:sp>
      <p:sp>
        <p:nvSpPr>
          <p:cNvPr id="3" name="Slide Number Placeholder 2">
            <a:extLst>
              <a:ext uri="{FF2B5EF4-FFF2-40B4-BE49-F238E27FC236}">
                <a16:creationId xmlns:a16="http://schemas.microsoft.com/office/drawing/2014/main" id="{E91F1C23-D82C-154F-94D7-B1CC74CB23D0}"/>
              </a:ext>
            </a:extLst>
          </p:cNvPr>
          <p:cNvSpPr>
            <a:spLocks noGrp="1"/>
          </p:cNvSpPr>
          <p:nvPr>
            <p:ph type="sldNum" sz="quarter" idx="4"/>
          </p:nvPr>
        </p:nvSpPr>
        <p:spPr/>
        <p:txBody>
          <a:bodyPr/>
          <a:lstStyle/>
          <a:p>
            <a:r>
              <a:rPr lang="en-US" dirty="0">
                <a:latin typeface="Arial" panose="020B0604020202020204" pitchFamily="34" charset="0"/>
                <a:cs typeface="Arial" panose="020B0604020202020204" pitchFamily="34" charset="0"/>
              </a:rPr>
              <a:t>0689</a:t>
            </a:r>
          </a:p>
        </p:txBody>
      </p:sp>
      <p:pic>
        <p:nvPicPr>
          <p:cNvPr id="9" name="Picture 8">
            <a:extLst>
              <a:ext uri="{FF2B5EF4-FFF2-40B4-BE49-F238E27FC236}">
                <a16:creationId xmlns:a16="http://schemas.microsoft.com/office/drawing/2014/main" id="{16CD1076-DE74-1F4D-97C8-47849C1B9A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143117" y="460411"/>
            <a:ext cx="5069230" cy="1495946"/>
          </a:xfrm>
          <a:prstGeom prst="rect">
            <a:avLst/>
          </a:prstGeom>
        </p:spPr>
      </p:pic>
      <p:pic>
        <p:nvPicPr>
          <p:cNvPr id="2" name="Picture 1">
            <a:extLst>
              <a:ext uri="{FF2B5EF4-FFF2-40B4-BE49-F238E27FC236}">
                <a16:creationId xmlns:a16="http://schemas.microsoft.com/office/drawing/2014/main" id="{EDBF4B74-DF82-BCD8-B142-E13E8C4A07FC}"/>
              </a:ext>
            </a:extLst>
          </p:cNvPr>
          <p:cNvPicPr>
            <a:picLocks noChangeAspect="1"/>
          </p:cNvPicPr>
          <p:nvPr/>
        </p:nvPicPr>
        <p:blipFill>
          <a:blip r:embed="rId5"/>
          <a:stretch>
            <a:fillRect/>
          </a:stretch>
        </p:blipFill>
        <p:spPr>
          <a:xfrm>
            <a:off x="268778" y="314272"/>
            <a:ext cx="1709455" cy="1642085"/>
          </a:xfrm>
          <a:prstGeom prst="rect">
            <a:avLst/>
          </a:prstGeom>
        </p:spPr>
      </p:pic>
    </p:spTree>
    <p:extLst>
      <p:ext uri="{BB962C8B-B14F-4D97-AF65-F5344CB8AC3E}">
        <p14:creationId xmlns:p14="http://schemas.microsoft.com/office/powerpoint/2010/main" val="99285872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161054-2430-A9CB-7D90-6B920BBDC80D}"/>
              </a:ext>
            </a:extLst>
          </p:cNvPr>
          <p:cNvSpPr>
            <a:spLocks noGrp="1"/>
          </p:cNvSpPr>
          <p:nvPr>
            <p:ph type="title"/>
          </p:nvPr>
        </p:nvSpPr>
        <p:spPr/>
        <p:txBody>
          <a:bodyPr/>
          <a:lstStyle/>
          <a:p>
            <a:r>
              <a:rPr lang="en-US" sz="6000" b="1" dirty="0"/>
              <a:t>How </a:t>
            </a:r>
            <a:r>
              <a:rPr lang="en-US" sz="6000" b="1" i="0" dirty="0"/>
              <a:t>do you write an AMCP</a:t>
            </a:r>
            <a:endParaRPr lang="en-US" sz="6000" dirty="0"/>
          </a:p>
        </p:txBody>
      </p:sp>
      <p:sp>
        <p:nvSpPr>
          <p:cNvPr id="5" name="Slide Number Placeholder 4">
            <a:extLst>
              <a:ext uri="{FF2B5EF4-FFF2-40B4-BE49-F238E27FC236}">
                <a16:creationId xmlns:a16="http://schemas.microsoft.com/office/drawing/2014/main" id="{B41C32DE-1105-CDCA-7C56-4A10BBAA3202}"/>
              </a:ext>
            </a:extLst>
          </p:cNvPr>
          <p:cNvSpPr>
            <a:spLocks noGrp="1"/>
          </p:cNvSpPr>
          <p:nvPr>
            <p:ph type="sldNum" sz="quarter" idx="11"/>
          </p:nvPr>
        </p:nvSpPr>
        <p:spPr/>
        <p:txBody>
          <a:body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10</a:t>
            </a:fld>
            <a:endParaRPr lang="en-US" sz="2400" dirty="0">
              <a:latin typeface="Arial" panose="020B0604020202020204" pitchFamily="34" charset="0"/>
              <a:cs typeface="Arial" panose="020B0604020202020204" pitchFamily="34" charset="0"/>
            </a:endParaRPr>
          </a:p>
        </p:txBody>
      </p:sp>
      <p:sp>
        <p:nvSpPr>
          <p:cNvPr id="2" name="Slide Number Placeholder 4">
            <a:extLst>
              <a:ext uri="{FF2B5EF4-FFF2-40B4-BE49-F238E27FC236}">
                <a16:creationId xmlns:a16="http://schemas.microsoft.com/office/drawing/2014/main" id="{EFF02AA4-7D5E-D136-1603-456EAB6B67E3}"/>
              </a:ext>
            </a:extLst>
          </p:cNvPr>
          <p:cNvSpPr txBox="1">
            <a:spLocks/>
          </p:cNvSpPr>
          <p:nvPr/>
        </p:nvSpPr>
        <p:spPr bwMode="auto">
          <a:xfrm>
            <a:off x="19146681" y="12957176"/>
            <a:ext cx="5143500" cy="454024"/>
          </a:xfrm>
          <a:prstGeom prst="rect">
            <a:avLst/>
          </a:prstGeom>
          <a:noFill/>
          <a:ln w="12700">
            <a:noFill/>
            <a:miter lim="800000"/>
            <a:headEnd type="none" w="sm" len="sm"/>
            <a:tailEnd type="none" w="sm" len="sm"/>
          </a:ln>
          <a:effectLst/>
        </p:spPr>
        <p:txBody>
          <a:bodyPr vert="horz" wrap="square" lIns="90488" tIns="44450" rIns="90488" bIns="4445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003399"/>
                </a:solidFill>
                <a:latin typeface="Tahoma" charset="0"/>
                <a:ea typeface="+mn-ea"/>
                <a:cs typeface="+mn-cs"/>
              </a:defRPr>
            </a:lvl1pPr>
            <a:lvl2pPr marL="921715" algn="ctr" rtl="0" eaLnBrk="0" fontAlgn="base" hangingPunct="0">
              <a:spcBef>
                <a:spcPct val="0"/>
              </a:spcBef>
              <a:spcAft>
                <a:spcPct val="0"/>
              </a:spcAft>
              <a:defRPr sz="2016" kern="1200">
                <a:solidFill>
                  <a:schemeClr val="tx1"/>
                </a:solidFill>
                <a:latin typeface="Tahoma" charset="0"/>
                <a:ea typeface="+mn-ea"/>
                <a:cs typeface="+mn-cs"/>
              </a:defRPr>
            </a:lvl2pPr>
            <a:lvl3pPr marL="1843430" algn="ctr" rtl="0" eaLnBrk="0" fontAlgn="base" hangingPunct="0">
              <a:spcBef>
                <a:spcPct val="0"/>
              </a:spcBef>
              <a:spcAft>
                <a:spcPct val="0"/>
              </a:spcAft>
              <a:defRPr sz="2016" kern="1200">
                <a:solidFill>
                  <a:schemeClr val="tx1"/>
                </a:solidFill>
                <a:latin typeface="Tahoma" charset="0"/>
                <a:ea typeface="+mn-ea"/>
                <a:cs typeface="+mn-cs"/>
              </a:defRPr>
            </a:lvl3pPr>
            <a:lvl4pPr marL="2765146" algn="ctr" rtl="0" eaLnBrk="0" fontAlgn="base" hangingPunct="0">
              <a:spcBef>
                <a:spcPct val="0"/>
              </a:spcBef>
              <a:spcAft>
                <a:spcPct val="0"/>
              </a:spcAft>
              <a:defRPr sz="2016" kern="1200">
                <a:solidFill>
                  <a:schemeClr val="tx1"/>
                </a:solidFill>
                <a:latin typeface="Tahoma" charset="0"/>
                <a:ea typeface="+mn-ea"/>
                <a:cs typeface="+mn-cs"/>
              </a:defRPr>
            </a:lvl4pPr>
            <a:lvl5pPr marL="3686861" algn="ctr" rtl="0" eaLnBrk="0" fontAlgn="base" hangingPunct="0">
              <a:spcBef>
                <a:spcPct val="0"/>
              </a:spcBef>
              <a:spcAft>
                <a:spcPct val="0"/>
              </a:spcAft>
              <a:defRPr sz="2016" kern="1200">
                <a:solidFill>
                  <a:schemeClr val="tx1"/>
                </a:solidFill>
                <a:latin typeface="Tahoma" charset="0"/>
                <a:ea typeface="+mn-ea"/>
                <a:cs typeface="+mn-cs"/>
              </a:defRPr>
            </a:lvl5pPr>
            <a:lvl6pPr marL="4608576" algn="l" defTabSz="921715" rtl="0" eaLnBrk="1" latinLnBrk="0" hangingPunct="1">
              <a:defRPr sz="2016" kern="1200">
                <a:solidFill>
                  <a:schemeClr val="tx1"/>
                </a:solidFill>
                <a:latin typeface="Tahoma" charset="0"/>
                <a:ea typeface="+mn-ea"/>
                <a:cs typeface="+mn-cs"/>
              </a:defRPr>
            </a:lvl6pPr>
            <a:lvl7pPr marL="5530291" algn="l" defTabSz="921715" rtl="0" eaLnBrk="1" latinLnBrk="0" hangingPunct="1">
              <a:defRPr sz="2016" kern="1200">
                <a:solidFill>
                  <a:schemeClr val="tx1"/>
                </a:solidFill>
                <a:latin typeface="Tahoma" charset="0"/>
                <a:ea typeface="+mn-ea"/>
                <a:cs typeface="+mn-cs"/>
              </a:defRPr>
            </a:lvl7pPr>
            <a:lvl8pPr marL="6452006" algn="l" defTabSz="921715" rtl="0" eaLnBrk="1" latinLnBrk="0" hangingPunct="1">
              <a:defRPr sz="2016" kern="1200">
                <a:solidFill>
                  <a:schemeClr val="tx1"/>
                </a:solidFill>
                <a:latin typeface="Tahoma" charset="0"/>
                <a:ea typeface="+mn-ea"/>
                <a:cs typeface="+mn-cs"/>
              </a:defRPr>
            </a:lvl8pPr>
            <a:lvl9pPr marL="7373722" algn="l" defTabSz="921715" rtl="0" eaLnBrk="1" latinLnBrk="0" hangingPunct="1">
              <a:defRPr sz="2016" kern="1200">
                <a:solidFill>
                  <a:schemeClr val="tx1"/>
                </a:solidFill>
                <a:latin typeface="Tahoma" charset="0"/>
                <a:ea typeface="+mn-ea"/>
                <a:cs typeface="+mn-cs"/>
              </a:defRPr>
            </a:lvl9p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10</a:t>
            </a:fld>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B39A811-CB16-D3CB-5BEB-2C27B80FD810}"/>
              </a:ext>
            </a:extLst>
          </p:cNvPr>
          <p:cNvPicPr>
            <a:picLocks noChangeAspect="1"/>
          </p:cNvPicPr>
          <p:nvPr/>
        </p:nvPicPr>
        <p:blipFill rotWithShape="1">
          <a:blip r:embed="rId3"/>
          <a:srcRect l="-178" t="5430" r="178" b="2670"/>
          <a:stretch/>
        </p:blipFill>
        <p:spPr>
          <a:xfrm>
            <a:off x="787315" y="2821390"/>
            <a:ext cx="19818545" cy="10080626"/>
          </a:xfrm>
          <a:prstGeom prst="rect">
            <a:avLst/>
          </a:prstGeom>
        </p:spPr>
      </p:pic>
      <p:sp>
        <p:nvSpPr>
          <p:cNvPr id="4" name="Rectangle 3">
            <a:extLst>
              <a:ext uri="{FF2B5EF4-FFF2-40B4-BE49-F238E27FC236}">
                <a16:creationId xmlns:a16="http://schemas.microsoft.com/office/drawing/2014/main" id="{F8E93D5A-11A5-CC9E-1269-060ACF9BF3C8}"/>
              </a:ext>
            </a:extLst>
          </p:cNvPr>
          <p:cNvSpPr/>
          <p:nvPr/>
        </p:nvSpPr>
        <p:spPr bwMode="auto">
          <a:xfrm>
            <a:off x="0" y="12326327"/>
            <a:ext cx="4769224" cy="1359641"/>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panose="020B0604020202020204" pitchFamily="34" charset="0"/>
                <a:cs typeface="Arial" panose="020B0604020202020204" pitchFamily="34" charset="0"/>
              </a:rPr>
              <a:t>An AMCP is required when NASA-STD-6030 is levied on a program</a:t>
            </a:r>
          </a:p>
        </p:txBody>
      </p:sp>
      <p:cxnSp>
        <p:nvCxnSpPr>
          <p:cNvPr id="10" name="Straight Connector 9">
            <a:extLst>
              <a:ext uri="{FF2B5EF4-FFF2-40B4-BE49-F238E27FC236}">
                <a16:creationId xmlns:a16="http://schemas.microsoft.com/office/drawing/2014/main" id="{9C5CBCC3-8887-D963-6739-9404F4445857}"/>
              </a:ext>
            </a:extLst>
          </p:cNvPr>
          <p:cNvCxnSpPr>
            <a:cxnSpLocks/>
          </p:cNvCxnSpPr>
          <p:nvPr/>
        </p:nvCxnSpPr>
        <p:spPr bwMode="auto">
          <a:xfrm>
            <a:off x="5639116" y="6930163"/>
            <a:ext cx="2438613" cy="565707"/>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DFE3C8A0-B9E0-5283-43D8-49AB72C6B6D8}"/>
              </a:ext>
            </a:extLst>
          </p:cNvPr>
          <p:cNvSpPr txBox="1"/>
          <p:nvPr/>
        </p:nvSpPr>
        <p:spPr>
          <a:xfrm>
            <a:off x="11423" y="3982342"/>
            <a:ext cx="7856873" cy="31085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2800" b="1" dirty="0">
                <a:solidFill>
                  <a:srgbClr val="000000"/>
                </a:solidFill>
                <a:latin typeface="Arial" panose="020B0604020202020204" pitchFamily="34" charset="0"/>
                <a:cs typeface="Arial" panose="020B0604020202020204" pitchFamily="34" charset="0"/>
              </a:rPr>
              <a:t>Develop rationale for tailoring</a:t>
            </a:r>
          </a:p>
          <a:p>
            <a:pPr algn="l"/>
            <a:endParaRPr lang="en-US" sz="2800" b="1" dirty="0">
              <a:solidFill>
                <a:srgbClr val="000000"/>
              </a:solidFill>
              <a:latin typeface="Arial" panose="020B0604020202020204" pitchFamily="34" charset="0"/>
              <a:cs typeface="Arial" panose="020B0604020202020204" pitchFamily="34" charset="0"/>
            </a:endParaRPr>
          </a:p>
          <a:p>
            <a:pPr algn="l"/>
            <a:r>
              <a:rPr lang="en-US" sz="2800" b="1" dirty="0">
                <a:solidFill>
                  <a:srgbClr val="000000"/>
                </a:solidFill>
                <a:latin typeface="Arial" panose="020B0604020202020204" pitchFamily="34" charset="0"/>
                <a:cs typeface="Arial" panose="020B0604020202020204" pitchFamily="34" charset="0"/>
              </a:rPr>
              <a:t>Answer these question:</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Why do you need to tailor?</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What do you need to tailor? </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How does tailoring affect the way you do AM?</a:t>
            </a:r>
            <a:endParaRPr lang="en-US" sz="2800" b="1"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a16="http://schemas.microsoft.com/office/drawing/2014/main" id="{CCCB5E21-BE98-0035-D108-77C88F4D6FCB}"/>
              </a:ext>
            </a:extLst>
          </p:cNvPr>
          <p:cNvCxnSpPr>
            <a:cxnSpLocks/>
          </p:cNvCxnSpPr>
          <p:nvPr/>
        </p:nvCxnSpPr>
        <p:spPr bwMode="auto">
          <a:xfrm>
            <a:off x="1413954" y="9560937"/>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6" name="TextBox 15">
            <a:extLst>
              <a:ext uri="{FF2B5EF4-FFF2-40B4-BE49-F238E27FC236}">
                <a16:creationId xmlns:a16="http://schemas.microsoft.com/office/drawing/2014/main" id="{F2D48282-217E-A800-AB1B-A872EA5FA066}"/>
              </a:ext>
            </a:extLst>
          </p:cNvPr>
          <p:cNvSpPr txBox="1"/>
          <p:nvPr/>
        </p:nvSpPr>
        <p:spPr>
          <a:xfrm>
            <a:off x="11423" y="8810052"/>
            <a:ext cx="3809726"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a:solidFill>
                  <a:srgbClr val="000000"/>
                </a:solidFill>
                <a:latin typeface="Arial" panose="020B0604020202020204" pitchFamily="34" charset="0"/>
                <a:cs typeface="Arial" panose="020B0604020202020204" pitchFamily="34" charset="0"/>
              </a:rPr>
              <a:t>Reproduce the AMR as-written</a:t>
            </a:r>
            <a:endParaRPr lang="en-US" sz="2800" b="1"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712F9040-86F7-02C7-23F7-C83CA1D16E8B}"/>
              </a:ext>
            </a:extLst>
          </p:cNvPr>
          <p:cNvCxnSpPr>
            <a:cxnSpLocks/>
          </p:cNvCxnSpPr>
          <p:nvPr/>
        </p:nvCxnSpPr>
        <p:spPr bwMode="auto">
          <a:xfrm>
            <a:off x="6038987" y="9348661"/>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27" name="TextBox 26">
            <a:extLst>
              <a:ext uri="{FF2B5EF4-FFF2-40B4-BE49-F238E27FC236}">
                <a16:creationId xmlns:a16="http://schemas.microsoft.com/office/drawing/2014/main" id="{48691083-52B5-8AD5-948E-C08D8E9AC57F}"/>
              </a:ext>
            </a:extLst>
          </p:cNvPr>
          <p:cNvSpPr txBox="1"/>
          <p:nvPr/>
        </p:nvSpPr>
        <p:spPr>
          <a:xfrm>
            <a:off x="6792671" y="9649612"/>
            <a:ext cx="11658465" cy="39703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lvl="1" algn="l"/>
            <a:r>
              <a:rPr lang="en-US" sz="2800" b="1" dirty="0">
                <a:latin typeface="Arial" panose="020B0604020202020204" pitchFamily="34" charset="0"/>
                <a:cs typeface="Arial" panose="020B0604020202020204" pitchFamily="34" charset="0"/>
              </a:rPr>
              <a:t>Describe the Degree of Compliance</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Complies (i.e., we accept the requirement as written) – </a:t>
            </a:r>
            <a:r>
              <a:rPr lang="en-US" sz="2800" b="1" i="1" dirty="0">
                <a:latin typeface="Arial" panose="020B0604020202020204" pitchFamily="34" charset="0"/>
                <a:cs typeface="Arial" panose="020B0604020202020204" pitchFamily="34" charset="0"/>
              </a:rPr>
              <a:t>Skip to step 5</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Tailored (i.e., we request a change to the requirement)</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Apply (we don’t need a change to the requirement, we just don’t have a method of implementation to describe, because it doesn’t apply to us</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Comply </a:t>
            </a:r>
            <a:r>
              <a:rPr lang="en-US" sz="2800" b="1" dirty="0">
                <a:solidFill>
                  <a:schemeClr val="tx1"/>
                </a:solidFill>
                <a:latin typeface="Arial" panose="020B0604020202020204" pitchFamily="34" charset="0"/>
                <a:cs typeface="Arial" panose="020B0604020202020204" pitchFamily="34" charset="0"/>
              </a:rPr>
              <a:t>(i.e., no intent to comply)</a:t>
            </a:r>
          </a:p>
          <a:p>
            <a:pPr algn="l"/>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4107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161054-2430-A9CB-7D90-6B920BBDC80D}"/>
              </a:ext>
            </a:extLst>
          </p:cNvPr>
          <p:cNvSpPr>
            <a:spLocks noGrp="1"/>
          </p:cNvSpPr>
          <p:nvPr>
            <p:ph type="title"/>
          </p:nvPr>
        </p:nvSpPr>
        <p:spPr/>
        <p:txBody>
          <a:bodyPr/>
          <a:lstStyle/>
          <a:p>
            <a:r>
              <a:rPr lang="en-US" sz="6000" b="1" dirty="0"/>
              <a:t>How </a:t>
            </a:r>
            <a:r>
              <a:rPr lang="en-US" sz="6000" b="1" i="0" dirty="0"/>
              <a:t>do you write an AMCP</a:t>
            </a:r>
            <a:endParaRPr lang="en-US" sz="6000" dirty="0"/>
          </a:p>
        </p:txBody>
      </p:sp>
      <p:sp>
        <p:nvSpPr>
          <p:cNvPr id="5" name="Slide Number Placeholder 4">
            <a:extLst>
              <a:ext uri="{FF2B5EF4-FFF2-40B4-BE49-F238E27FC236}">
                <a16:creationId xmlns:a16="http://schemas.microsoft.com/office/drawing/2014/main" id="{B41C32DE-1105-CDCA-7C56-4A10BBAA3202}"/>
              </a:ext>
            </a:extLst>
          </p:cNvPr>
          <p:cNvSpPr>
            <a:spLocks noGrp="1"/>
          </p:cNvSpPr>
          <p:nvPr>
            <p:ph type="sldNum" sz="quarter" idx="11"/>
          </p:nvPr>
        </p:nvSpPr>
        <p:spPr/>
        <p:txBody>
          <a:body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11</a:t>
            </a:fld>
            <a:endParaRPr lang="en-US" sz="2400" dirty="0">
              <a:latin typeface="Arial" panose="020B0604020202020204" pitchFamily="34" charset="0"/>
              <a:cs typeface="Arial" panose="020B0604020202020204" pitchFamily="34" charset="0"/>
            </a:endParaRPr>
          </a:p>
        </p:txBody>
      </p:sp>
      <p:sp>
        <p:nvSpPr>
          <p:cNvPr id="2" name="Slide Number Placeholder 4">
            <a:extLst>
              <a:ext uri="{FF2B5EF4-FFF2-40B4-BE49-F238E27FC236}">
                <a16:creationId xmlns:a16="http://schemas.microsoft.com/office/drawing/2014/main" id="{84E98CB9-AC1C-0546-D39B-7EEC82912864}"/>
              </a:ext>
            </a:extLst>
          </p:cNvPr>
          <p:cNvSpPr txBox="1">
            <a:spLocks/>
          </p:cNvSpPr>
          <p:nvPr/>
        </p:nvSpPr>
        <p:spPr bwMode="auto">
          <a:xfrm>
            <a:off x="19146681" y="12957176"/>
            <a:ext cx="5143500" cy="454024"/>
          </a:xfrm>
          <a:prstGeom prst="rect">
            <a:avLst/>
          </a:prstGeom>
          <a:noFill/>
          <a:ln w="12700">
            <a:noFill/>
            <a:miter lim="800000"/>
            <a:headEnd type="none" w="sm" len="sm"/>
            <a:tailEnd type="none" w="sm" len="sm"/>
          </a:ln>
          <a:effectLst/>
        </p:spPr>
        <p:txBody>
          <a:bodyPr vert="horz" wrap="square" lIns="90488" tIns="44450" rIns="90488" bIns="4445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003399"/>
                </a:solidFill>
                <a:latin typeface="Tahoma" charset="0"/>
                <a:ea typeface="+mn-ea"/>
                <a:cs typeface="+mn-cs"/>
              </a:defRPr>
            </a:lvl1pPr>
            <a:lvl2pPr marL="921715" algn="ctr" rtl="0" eaLnBrk="0" fontAlgn="base" hangingPunct="0">
              <a:spcBef>
                <a:spcPct val="0"/>
              </a:spcBef>
              <a:spcAft>
                <a:spcPct val="0"/>
              </a:spcAft>
              <a:defRPr sz="2016" kern="1200">
                <a:solidFill>
                  <a:schemeClr val="tx1"/>
                </a:solidFill>
                <a:latin typeface="Tahoma" charset="0"/>
                <a:ea typeface="+mn-ea"/>
                <a:cs typeface="+mn-cs"/>
              </a:defRPr>
            </a:lvl2pPr>
            <a:lvl3pPr marL="1843430" algn="ctr" rtl="0" eaLnBrk="0" fontAlgn="base" hangingPunct="0">
              <a:spcBef>
                <a:spcPct val="0"/>
              </a:spcBef>
              <a:spcAft>
                <a:spcPct val="0"/>
              </a:spcAft>
              <a:defRPr sz="2016" kern="1200">
                <a:solidFill>
                  <a:schemeClr val="tx1"/>
                </a:solidFill>
                <a:latin typeface="Tahoma" charset="0"/>
                <a:ea typeface="+mn-ea"/>
                <a:cs typeface="+mn-cs"/>
              </a:defRPr>
            </a:lvl3pPr>
            <a:lvl4pPr marL="2765146" algn="ctr" rtl="0" eaLnBrk="0" fontAlgn="base" hangingPunct="0">
              <a:spcBef>
                <a:spcPct val="0"/>
              </a:spcBef>
              <a:spcAft>
                <a:spcPct val="0"/>
              </a:spcAft>
              <a:defRPr sz="2016" kern="1200">
                <a:solidFill>
                  <a:schemeClr val="tx1"/>
                </a:solidFill>
                <a:latin typeface="Tahoma" charset="0"/>
                <a:ea typeface="+mn-ea"/>
                <a:cs typeface="+mn-cs"/>
              </a:defRPr>
            </a:lvl4pPr>
            <a:lvl5pPr marL="3686861" algn="ctr" rtl="0" eaLnBrk="0" fontAlgn="base" hangingPunct="0">
              <a:spcBef>
                <a:spcPct val="0"/>
              </a:spcBef>
              <a:spcAft>
                <a:spcPct val="0"/>
              </a:spcAft>
              <a:defRPr sz="2016" kern="1200">
                <a:solidFill>
                  <a:schemeClr val="tx1"/>
                </a:solidFill>
                <a:latin typeface="Tahoma" charset="0"/>
                <a:ea typeface="+mn-ea"/>
                <a:cs typeface="+mn-cs"/>
              </a:defRPr>
            </a:lvl5pPr>
            <a:lvl6pPr marL="4608576" algn="l" defTabSz="921715" rtl="0" eaLnBrk="1" latinLnBrk="0" hangingPunct="1">
              <a:defRPr sz="2016" kern="1200">
                <a:solidFill>
                  <a:schemeClr val="tx1"/>
                </a:solidFill>
                <a:latin typeface="Tahoma" charset="0"/>
                <a:ea typeface="+mn-ea"/>
                <a:cs typeface="+mn-cs"/>
              </a:defRPr>
            </a:lvl6pPr>
            <a:lvl7pPr marL="5530291" algn="l" defTabSz="921715" rtl="0" eaLnBrk="1" latinLnBrk="0" hangingPunct="1">
              <a:defRPr sz="2016" kern="1200">
                <a:solidFill>
                  <a:schemeClr val="tx1"/>
                </a:solidFill>
                <a:latin typeface="Tahoma" charset="0"/>
                <a:ea typeface="+mn-ea"/>
                <a:cs typeface="+mn-cs"/>
              </a:defRPr>
            </a:lvl7pPr>
            <a:lvl8pPr marL="6452006" algn="l" defTabSz="921715" rtl="0" eaLnBrk="1" latinLnBrk="0" hangingPunct="1">
              <a:defRPr sz="2016" kern="1200">
                <a:solidFill>
                  <a:schemeClr val="tx1"/>
                </a:solidFill>
                <a:latin typeface="Tahoma" charset="0"/>
                <a:ea typeface="+mn-ea"/>
                <a:cs typeface="+mn-cs"/>
              </a:defRPr>
            </a:lvl8pPr>
            <a:lvl9pPr marL="7373722" algn="l" defTabSz="921715" rtl="0" eaLnBrk="1" latinLnBrk="0" hangingPunct="1">
              <a:defRPr sz="2016" kern="1200">
                <a:solidFill>
                  <a:schemeClr val="tx1"/>
                </a:solidFill>
                <a:latin typeface="Tahoma" charset="0"/>
                <a:ea typeface="+mn-ea"/>
                <a:cs typeface="+mn-cs"/>
              </a:defRPr>
            </a:lvl9p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11</a:t>
            </a:fld>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C118B916-B528-15AB-7E54-0F45AAD1A9A5}"/>
              </a:ext>
            </a:extLst>
          </p:cNvPr>
          <p:cNvPicPr>
            <a:picLocks noChangeAspect="1"/>
          </p:cNvPicPr>
          <p:nvPr/>
        </p:nvPicPr>
        <p:blipFill rotWithShape="1">
          <a:blip r:embed="rId3"/>
          <a:srcRect l="-178" t="5430" r="178" b="2670"/>
          <a:stretch/>
        </p:blipFill>
        <p:spPr>
          <a:xfrm>
            <a:off x="787315" y="2821390"/>
            <a:ext cx="19818545" cy="10080626"/>
          </a:xfrm>
          <a:prstGeom prst="rect">
            <a:avLst/>
          </a:prstGeom>
        </p:spPr>
      </p:pic>
      <p:sp>
        <p:nvSpPr>
          <p:cNvPr id="4" name="Rectangle 3">
            <a:extLst>
              <a:ext uri="{FF2B5EF4-FFF2-40B4-BE49-F238E27FC236}">
                <a16:creationId xmlns:a16="http://schemas.microsoft.com/office/drawing/2014/main" id="{EA1D3C69-7E9F-C846-5ECB-1E7D6D07B3E9}"/>
              </a:ext>
            </a:extLst>
          </p:cNvPr>
          <p:cNvSpPr/>
          <p:nvPr/>
        </p:nvSpPr>
        <p:spPr bwMode="auto">
          <a:xfrm>
            <a:off x="0" y="12326327"/>
            <a:ext cx="4769224" cy="1359641"/>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panose="020B0604020202020204" pitchFamily="34" charset="0"/>
                <a:cs typeface="Arial" panose="020B0604020202020204" pitchFamily="34" charset="0"/>
              </a:rPr>
              <a:t>An AMCP is required when NASA-STD-6030 is levied on a program</a:t>
            </a:r>
          </a:p>
        </p:txBody>
      </p:sp>
      <p:cxnSp>
        <p:nvCxnSpPr>
          <p:cNvPr id="10" name="Straight Connector 9">
            <a:extLst>
              <a:ext uri="{FF2B5EF4-FFF2-40B4-BE49-F238E27FC236}">
                <a16:creationId xmlns:a16="http://schemas.microsoft.com/office/drawing/2014/main" id="{F2E3BDD9-8757-066A-D6C9-7408E4DE250F}"/>
              </a:ext>
            </a:extLst>
          </p:cNvPr>
          <p:cNvCxnSpPr>
            <a:cxnSpLocks/>
          </p:cNvCxnSpPr>
          <p:nvPr/>
        </p:nvCxnSpPr>
        <p:spPr bwMode="auto">
          <a:xfrm>
            <a:off x="5639116" y="6930163"/>
            <a:ext cx="2438613" cy="565707"/>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78EA0BC1-893B-E748-E581-4626EA646D78}"/>
              </a:ext>
            </a:extLst>
          </p:cNvPr>
          <p:cNvSpPr txBox="1"/>
          <p:nvPr/>
        </p:nvSpPr>
        <p:spPr>
          <a:xfrm>
            <a:off x="0" y="3821620"/>
            <a:ext cx="7856873" cy="31085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2800" b="1" dirty="0">
                <a:solidFill>
                  <a:srgbClr val="000000"/>
                </a:solidFill>
                <a:latin typeface="Arial" panose="020B0604020202020204" pitchFamily="34" charset="0"/>
                <a:cs typeface="Arial" panose="020B0604020202020204" pitchFamily="34" charset="0"/>
              </a:rPr>
              <a:t>Develop rationale for tailoring</a:t>
            </a:r>
          </a:p>
          <a:p>
            <a:pPr algn="l"/>
            <a:endParaRPr lang="en-US" sz="2800" b="1" dirty="0">
              <a:solidFill>
                <a:srgbClr val="000000"/>
              </a:solidFill>
              <a:latin typeface="Arial" panose="020B0604020202020204" pitchFamily="34" charset="0"/>
              <a:cs typeface="Arial" panose="020B0604020202020204" pitchFamily="34" charset="0"/>
            </a:endParaRPr>
          </a:p>
          <a:p>
            <a:pPr algn="l"/>
            <a:r>
              <a:rPr lang="en-US" sz="2800" b="1" dirty="0">
                <a:solidFill>
                  <a:srgbClr val="000000"/>
                </a:solidFill>
                <a:latin typeface="Arial" panose="020B0604020202020204" pitchFamily="34" charset="0"/>
                <a:cs typeface="Arial" panose="020B0604020202020204" pitchFamily="34" charset="0"/>
              </a:rPr>
              <a:t>Answer these question:</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Why do you need to tailor?</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What do you need to tailor? </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How does tailoring affect the way you do AM?</a:t>
            </a:r>
            <a:endParaRPr lang="en-US" sz="2800" b="1"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8DACECF1-36B4-6997-A9BE-07DF2443166E}"/>
              </a:ext>
            </a:extLst>
          </p:cNvPr>
          <p:cNvCxnSpPr>
            <a:cxnSpLocks/>
          </p:cNvCxnSpPr>
          <p:nvPr/>
        </p:nvCxnSpPr>
        <p:spPr bwMode="auto">
          <a:xfrm>
            <a:off x="1413954" y="9560937"/>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7" name="TextBox 16">
            <a:extLst>
              <a:ext uri="{FF2B5EF4-FFF2-40B4-BE49-F238E27FC236}">
                <a16:creationId xmlns:a16="http://schemas.microsoft.com/office/drawing/2014/main" id="{24114AEA-B919-5516-5AE7-E720EF0237C4}"/>
              </a:ext>
            </a:extLst>
          </p:cNvPr>
          <p:cNvSpPr txBox="1"/>
          <p:nvPr/>
        </p:nvSpPr>
        <p:spPr>
          <a:xfrm>
            <a:off x="11423" y="8810052"/>
            <a:ext cx="3809726"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a:solidFill>
                  <a:srgbClr val="000000"/>
                </a:solidFill>
                <a:latin typeface="Arial" panose="020B0604020202020204" pitchFamily="34" charset="0"/>
                <a:cs typeface="Arial" panose="020B0604020202020204" pitchFamily="34" charset="0"/>
              </a:rPr>
              <a:t>Reproduce the AMR as-written</a:t>
            </a:r>
            <a:endParaRPr lang="en-US" sz="2800" b="1" dirty="0">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C61E09C6-FBB8-8CDE-BFFF-8E2EEC912D25}"/>
              </a:ext>
            </a:extLst>
          </p:cNvPr>
          <p:cNvCxnSpPr>
            <a:cxnSpLocks/>
          </p:cNvCxnSpPr>
          <p:nvPr/>
        </p:nvCxnSpPr>
        <p:spPr bwMode="auto">
          <a:xfrm>
            <a:off x="6038987" y="9348661"/>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cxnSp>
        <p:nvCxnSpPr>
          <p:cNvPr id="23" name="Straight Connector 22">
            <a:extLst>
              <a:ext uri="{FF2B5EF4-FFF2-40B4-BE49-F238E27FC236}">
                <a16:creationId xmlns:a16="http://schemas.microsoft.com/office/drawing/2014/main" id="{565DB199-52FB-222D-E850-17DF6C8A4AE6}"/>
              </a:ext>
            </a:extLst>
          </p:cNvPr>
          <p:cNvCxnSpPr>
            <a:cxnSpLocks/>
          </p:cNvCxnSpPr>
          <p:nvPr/>
        </p:nvCxnSpPr>
        <p:spPr bwMode="auto">
          <a:xfrm>
            <a:off x="11909959" y="7213016"/>
            <a:ext cx="2331416" cy="502965"/>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25" name="TextBox 24">
            <a:extLst>
              <a:ext uri="{FF2B5EF4-FFF2-40B4-BE49-F238E27FC236}">
                <a16:creationId xmlns:a16="http://schemas.microsoft.com/office/drawing/2014/main" id="{E2625A99-D861-DEC7-DDB8-79474D588858}"/>
              </a:ext>
            </a:extLst>
          </p:cNvPr>
          <p:cNvSpPr txBox="1"/>
          <p:nvPr/>
        </p:nvSpPr>
        <p:spPr>
          <a:xfrm>
            <a:off x="11420877" y="7686456"/>
            <a:ext cx="6472676" cy="18158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2800" b="1" dirty="0">
                <a:solidFill>
                  <a:srgbClr val="000000"/>
                </a:solidFill>
                <a:latin typeface="Arial" panose="020B0604020202020204" pitchFamily="34" charset="0"/>
                <a:cs typeface="Arial" panose="020B0604020202020204" pitchFamily="34" charset="0"/>
              </a:rPr>
              <a:t>Proposed Tailoring</a:t>
            </a:r>
          </a:p>
          <a:p>
            <a:pPr marL="342900" indent="-342900" algn="l">
              <a:buFont typeface="Arial" panose="020B0604020202020204" pitchFamily="34" charset="0"/>
              <a:buChar char="•"/>
            </a:pPr>
            <a:r>
              <a:rPr lang="en-US" sz="2800" b="1" dirty="0">
                <a:solidFill>
                  <a:srgbClr val="000000"/>
                </a:solidFill>
                <a:latin typeface="Arial" panose="020B0604020202020204" pitchFamily="34" charset="0"/>
                <a:cs typeface="Arial" panose="020B0604020202020204" pitchFamily="34" charset="0"/>
              </a:rPr>
              <a:t>Proposed “shall statement” that meets the </a:t>
            </a:r>
            <a:r>
              <a:rPr lang="en-US" sz="2800" b="1" i="1" dirty="0">
                <a:solidFill>
                  <a:srgbClr val="000000"/>
                </a:solidFill>
                <a:latin typeface="Arial" panose="020B0604020202020204" pitchFamily="34" charset="0"/>
                <a:cs typeface="Arial" panose="020B0604020202020204" pitchFamily="34" charset="0"/>
              </a:rPr>
              <a:t>intent</a:t>
            </a:r>
            <a:r>
              <a:rPr lang="en-US" sz="2800" b="1" dirty="0">
                <a:solidFill>
                  <a:srgbClr val="000000"/>
                </a:solidFill>
                <a:latin typeface="Arial" panose="020B0604020202020204" pitchFamily="34" charset="0"/>
                <a:cs typeface="Arial" panose="020B0604020202020204" pitchFamily="34" charset="0"/>
              </a:rPr>
              <a:t> of the NASA-STD-6030 AMR </a:t>
            </a:r>
            <a:endParaRPr lang="en-US" sz="2800" b="1" dirty="0">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0D164423-D57D-EFAC-5B36-1F8B9B6EF37A}"/>
              </a:ext>
            </a:extLst>
          </p:cNvPr>
          <p:cNvSpPr txBox="1"/>
          <p:nvPr/>
        </p:nvSpPr>
        <p:spPr>
          <a:xfrm>
            <a:off x="6792671" y="9649612"/>
            <a:ext cx="11658465" cy="39703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lvl="1" algn="l"/>
            <a:r>
              <a:rPr lang="en-US" sz="2800" b="1" dirty="0">
                <a:latin typeface="Arial" panose="020B0604020202020204" pitchFamily="34" charset="0"/>
                <a:cs typeface="Arial" panose="020B0604020202020204" pitchFamily="34" charset="0"/>
              </a:rPr>
              <a:t>Describe the Degree of Compliance</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Complies (i.e., we accept the requirement as written) – </a:t>
            </a:r>
            <a:r>
              <a:rPr lang="en-US" sz="2800" b="1" i="1" dirty="0">
                <a:latin typeface="Arial" panose="020B0604020202020204" pitchFamily="34" charset="0"/>
                <a:cs typeface="Arial" panose="020B0604020202020204" pitchFamily="34" charset="0"/>
              </a:rPr>
              <a:t>Skip to step 5</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Tailored (i.e., we request a change to the requirement)</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Apply (we don’t need a change to the requirement, we just don’t have a method of implementation to describe, because it doesn’t apply to us</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Comply </a:t>
            </a:r>
            <a:r>
              <a:rPr lang="en-US" sz="2800" b="1" dirty="0">
                <a:solidFill>
                  <a:schemeClr val="tx1"/>
                </a:solidFill>
                <a:latin typeface="Arial" panose="020B0604020202020204" pitchFamily="34" charset="0"/>
                <a:cs typeface="Arial" panose="020B0604020202020204" pitchFamily="34" charset="0"/>
              </a:rPr>
              <a:t>(i.e., no intent to comply)</a:t>
            </a:r>
          </a:p>
          <a:p>
            <a:pPr algn="l"/>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318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161054-2430-A9CB-7D90-6B920BBDC80D}"/>
              </a:ext>
            </a:extLst>
          </p:cNvPr>
          <p:cNvSpPr>
            <a:spLocks noGrp="1"/>
          </p:cNvSpPr>
          <p:nvPr>
            <p:ph type="title"/>
          </p:nvPr>
        </p:nvSpPr>
        <p:spPr/>
        <p:txBody>
          <a:bodyPr/>
          <a:lstStyle/>
          <a:p>
            <a:r>
              <a:rPr lang="en-US" sz="6000" b="1" dirty="0"/>
              <a:t>How </a:t>
            </a:r>
            <a:r>
              <a:rPr lang="en-US" sz="6000" b="1" i="0" dirty="0"/>
              <a:t>do you write an AMCP</a:t>
            </a:r>
            <a:endParaRPr lang="en-US" sz="6000" dirty="0"/>
          </a:p>
        </p:txBody>
      </p:sp>
      <p:sp>
        <p:nvSpPr>
          <p:cNvPr id="5" name="Slide Number Placeholder 4">
            <a:extLst>
              <a:ext uri="{FF2B5EF4-FFF2-40B4-BE49-F238E27FC236}">
                <a16:creationId xmlns:a16="http://schemas.microsoft.com/office/drawing/2014/main" id="{B41C32DE-1105-CDCA-7C56-4A10BBAA3202}"/>
              </a:ext>
            </a:extLst>
          </p:cNvPr>
          <p:cNvSpPr>
            <a:spLocks noGrp="1"/>
          </p:cNvSpPr>
          <p:nvPr>
            <p:ph type="sldNum" sz="quarter" idx="11"/>
          </p:nvPr>
        </p:nvSpPr>
        <p:spPr/>
        <p:txBody>
          <a:body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12</a:t>
            </a:fld>
            <a:endParaRPr lang="en-US" sz="2400" dirty="0">
              <a:latin typeface="Arial" panose="020B0604020202020204" pitchFamily="34" charset="0"/>
              <a:cs typeface="Arial" panose="020B0604020202020204" pitchFamily="34" charset="0"/>
            </a:endParaRPr>
          </a:p>
        </p:txBody>
      </p:sp>
      <p:sp>
        <p:nvSpPr>
          <p:cNvPr id="2" name="Slide Number Placeholder 4">
            <a:extLst>
              <a:ext uri="{FF2B5EF4-FFF2-40B4-BE49-F238E27FC236}">
                <a16:creationId xmlns:a16="http://schemas.microsoft.com/office/drawing/2014/main" id="{199AFAAC-91D0-B63D-7CAD-BDDF60E50C9D}"/>
              </a:ext>
            </a:extLst>
          </p:cNvPr>
          <p:cNvSpPr txBox="1">
            <a:spLocks/>
          </p:cNvSpPr>
          <p:nvPr/>
        </p:nvSpPr>
        <p:spPr bwMode="auto">
          <a:xfrm>
            <a:off x="19146681" y="12957176"/>
            <a:ext cx="5143500" cy="454024"/>
          </a:xfrm>
          <a:prstGeom prst="rect">
            <a:avLst/>
          </a:prstGeom>
          <a:noFill/>
          <a:ln w="12700">
            <a:noFill/>
            <a:miter lim="800000"/>
            <a:headEnd type="none" w="sm" len="sm"/>
            <a:tailEnd type="none" w="sm" len="sm"/>
          </a:ln>
          <a:effectLst/>
        </p:spPr>
        <p:txBody>
          <a:bodyPr vert="horz" wrap="square" lIns="90488" tIns="44450" rIns="90488" bIns="4445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003399"/>
                </a:solidFill>
                <a:latin typeface="Tahoma" charset="0"/>
                <a:ea typeface="+mn-ea"/>
                <a:cs typeface="+mn-cs"/>
              </a:defRPr>
            </a:lvl1pPr>
            <a:lvl2pPr marL="921715" algn="ctr" rtl="0" eaLnBrk="0" fontAlgn="base" hangingPunct="0">
              <a:spcBef>
                <a:spcPct val="0"/>
              </a:spcBef>
              <a:spcAft>
                <a:spcPct val="0"/>
              </a:spcAft>
              <a:defRPr sz="2016" kern="1200">
                <a:solidFill>
                  <a:schemeClr val="tx1"/>
                </a:solidFill>
                <a:latin typeface="Tahoma" charset="0"/>
                <a:ea typeface="+mn-ea"/>
                <a:cs typeface="+mn-cs"/>
              </a:defRPr>
            </a:lvl2pPr>
            <a:lvl3pPr marL="1843430" algn="ctr" rtl="0" eaLnBrk="0" fontAlgn="base" hangingPunct="0">
              <a:spcBef>
                <a:spcPct val="0"/>
              </a:spcBef>
              <a:spcAft>
                <a:spcPct val="0"/>
              </a:spcAft>
              <a:defRPr sz="2016" kern="1200">
                <a:solidFill>
                  <a:schemeClr val="tx1"/>
                </a:solidFill>
                <a:latin typeface="Tahoma" charset="0"/>
                <a:ea typeface="+mn-ea"/>
                <a:cs typeface="+mn-cs"/>
              </a:defRPr>
            </a:lvl3pPr>
            <a:lvl4pPr marL="2765146" algn="ctr" rtl="0" eaLnBrk="0" fontAlgn="base" hangingPunct="0">
              <a:spcBef>
                <a:spcPct val="0"/>
              </a:spcBef>
              <a:spcAft>
                <a:spcPct val="0"/>
              </a:spcAft>
              <a:defRPr sz="2016" kern="1200">
                <a:solidFill>
                  <a:schemeClr val="tx1"/>
                </a:solidFill>
                <a:latin typeface="Tahoma" charset="0"/>
                <a:ea typeface="+mn-ea"/>
                <a:cs typeface="+mn-cs"/>
              </a:defRPr>
            </a:lvl4pPr>
            <a:lvl5pPr marL="3686861" algn="ctr" rtl="0" eaLnBrk="0" fontAlgn="base" hangingPunct="0">
              <a:spcBef>
                <a:spcPct val="0"/>
              </a:spcBef>
              <a:spcAft>
                <a:spcPct val="0"/>
              </a:spcAft>
              <a:defRPr sz="2016" kern="1200">
                <a:solidFill>
                  <a:schemeClr val="tx1"/>
                </a:solidFill>
                <a:latin typeface="Tahoma" charset="0"/>
                <a:ea typeface="+mn-ea"/>
                <a:cs typeface="+mn-cs"/>
              </a:defRPr>
            </a:lvl5pPr>
            <a:lvl6pPr marL="4608576" algn="l" defTabSz="921715" rtl="0" eaLnBrk="1" latinLnBrk="0" hangingPunct="1">
              <a:defRPr sz="2016" kern="1200">
                <a:solidFill>
                  <a:schemeClr val="tx1"/>
                </a:solidFill>
                <a:latin typeface="Tahoma" charset="0"/>
                <a:ea typeface="+mn-ea"/>
                <a:cs typeface="+mn-cs"/>
              </a:defRPr>
            </a:lvl6pPr>
            <a:lvl7pPr marL="5530291" algn="l" defTabSz="921715" rtl="0" eaLnBrk="1" latinLnBrk="0" hangingPunct="1">
              <a:defRPr sz="2016" kern="1200">
                <a:solidFill>
                  <a:schemeClr val="tx1"/>
                </a:solidFill>
                <a:latin typeface="Tahoma" charset="0"/>
                <a:ea typeface="+mn-ea"/>
                <a:cs typeface="+mn-cs"/>
              </a:defRPr>
            </a:lvl7pPr>
            <a:lvl8pPr marL="6452006" algn="l" defTabSz="921715" rtl="0" eaLnBrk="1" latinLnBrk="0" hangingPunct="1">
              <a:defRPr sz="2016" kern="1200">
                <a:solidFill>
                  <a:schemeClr val="tx1"/>
                </a:solidFill>
                <a:latin typeface="Tahoma" charset="0"/>
                <a:ea typeface="+mn-ea"/>
                <a:cs typeface="+mn-cs"/>
              </a:defRPr>
            </a:lvl8pPr>
            <a:lvl9pPr marL="7373722" algn="l" defTabSz="921715" rtl="0" eaLnBrk="1" latinLnBrk="0" hangingPunct="1">
              <a:defRPr sz="2016" kern="1200">
                <a:solidFill>
                  <a:schemeClr val="tx1"/>
                </a:solidFill>
                <a:latin typeface="Tahoma" charset="0"/>
                <a:ea typeface="+mn-ea"/>
                <a:cs typeface="+mn-cs"/>
              </a:defRPr>
            </a:lvl9p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12</a:t>
            </a:fld>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3A2541A-8F89-FD26-E7C4-3D0DE1377A64}"/>
              </a:ext>
            </a:extLst>
          </p:cNvPr>
          <p:cNvPicPr>
            <a:picLocks noChangeAspect="1"/>
          </p:cNvPicPr>
          <p:nvPr/>
        </p:nvPicPr>
        <p:blipFill rotWithShape="1">
          <a:blip r:embed="rId3"/>
          <a:srcRect l="-178" t="5430" r="178" b="2670"/>
          <a:stretch/>
        </p:blipFill>
        <p:spPr>
          <a:xfrm>
            <a:off x="787315" y="2821390"/>
            <a:ext cx="19818545" cy="10080626"/>
          </a:xfrm>
          <a:prstGeom prst="rect">
            <a:avLst/>
          </a:prstGeom>
        </p:spPr>
      </p:pic>
      <p:sp>
        <p:nvSpPr>
          <p:cNvPr id="4" name="Rectangle 3">
            <a:extLst>
              <a:ext uri="{FF2B5EF4-FFF2-40B4-BE49-F238E27FC236}">
                <a16:creationId xmlns:a16="http://schemas.microsoft.com/office/drawing/2014/main" id="{4C23F558-DF52-6217-0773-13F35ACCEF6F}"/>
              </a:ext>
            </a:extLst>
          </p:cNvPr>
          <p:cNvSpPr/>
          <p:nvPr/>
        </p:nvSpPr>
        <p:spPr bwMode="auto">
          <a:xfrm>
            <a:off x="0" y="12326327"/>
            <a:ext cx="4769224" cy="1359641"/>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panose="020B0604020202020204" pitchFamily="34" charset="0"/>
                <a:cs typeface="Arial" panose="020B0604020202020204" pitchFamily="34" charset="0"/>
              </a:rPr>
              <a:t>An AMCP is required when NASA-STD-6030 is levied on a program</a:t>
            </a:r>
          </a:p>
        </p:txBody>
      </p:sp>
      <p:cxnSp>
        <p:nvCxnSpPr>
          <p:cNvPr id="10" name="Straight Connector 9">
            <a:extLst>
              <a:ext uri="{FF2B5EF4-FFF2-40B4-BE49-F238E27FC236}">
                <a16:creationId xmlns:a16="http://schemas.microsoft.com/office/drawing/2014/main" id="{898550D6-AAE3-FF15-61C0-15166FC776F8}"/>
              </a:ext>
            </a:extLst>
          </p:cNvPr>
          <p:cNvCxnSpPr>
            <a:cxnSpLocks/>
          </p:cNvCxnSpPr>
          <p:nvPr/>
        </p:nvCxnSpPr>
        <p:spPr bwMode="auto">
          <a:xfrm>
            <a:off x="5639116" y="6930163"/>
            <a:ext cx="2438613" cy="565707"/>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1" name="TextBox 10">
            <a:extLst>
              <a:ext uri="{FF2B5EF4-FFF2-40B4-BE49-F238E27FC236}">
                <a16:creationId xmlns:a16="http://schemas.microsoft.com/office/drawing/2014/main" id="{2C5724F5-E907-B7F6-A5DE-9CEAF94F0E63}"/>
              </a:ext>
            </a:extLst>
          </p:cNvPr>
          <p:cNvSpPr txBox="1"/>
          <p:nvPr/>
        </p:nvSpPr>
        <p:spPr>
          <a:xfrm>
            <a:off x="11423" y="3915495"/>
            <a:ext cx="7856873" cy="31085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2800" b="1" dirty="0">
                <a:solidFill>
                  <a:srgbClr val="000000"/>
                </a:solidFill>
                <a:latin typeface="Arial" panose="020B0604020202020204" pitchFamily="34" charset="0"/>
                <a:cs typeface="Arial" panose="020B0604020202020204" pitchFamily="34" charset="0"/>
              </a:rPr>
              <a:t>Develop rationale for tailoring</a:t>
            </a:r>
          </a:p>
          <a:p>
            <a:pPr algn="l"/>
            <a:endParaRPr lang="en-US" sz="2800" b="1" dirty="0">
              <a:solidFill>
                <a:srgbClr val="000000"/>
              </a:solidFill>
              <a:latin typeface="Arial" panose="020B0604020202020204" pitchFamily="34" charset="0"/>
              <a:cs typeface="Arial" panose="020B0604020202020204" pitchFamily="34" charset="0"/>
            </a:endParaRPr>
          </a:p>
          <a:p>
            <a:pPr algn="l"/>
            <a:r>
              <a:rPr lang="en-US" sz="2800" b="1" dirty="0">
                <a:solidFill>
                  <a:srgbClr val="000000"/>
                </a:solidFill>
                <a:latin typeface="Arial" panose="020B0604020202020204" pitchFamily="34" charset="0"/>
                <a:cs typeface="Arial" panose="020B0604020202020204" pitchFamily="34" charset="0"/>
              </a:rPr>
              <a:t>Answer these question:</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Why do you need to tailor?</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What do you need to tailor?</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How does tailoring affect the way you do AM</a:t>
            </a:r>
            <a:endParaRPr lang="en-US" sz="2800" b="1"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F8BDA2A-DA63-E490-A788-67426E978F33}"/>
              </a:ext>
            </a:extLst>
          </p:cNvPr>
          <p:cNvCxnSpPr>
            <a:cxnSpLocks/>
          </p:cNvCxnSpPr>
          <p:nvPr/>
        </p:nvCxnSpPr>
        <p:spPr bwMode="auto">
          <a:xfrm>
            <a:off x="1413954" y="9560937"/>
            <a:ext cx="2153999" cy="1005879"/>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8" name="TextBox 17">
            <a:extLst>
              <a:ext uri="{FF2B5EF4-FFF2-40B4-BE49-F238E27FC236}">
                <a16:creationId xmlns:a16="http://schemas.microsoft.com/office/drawing/2014/main" id="{5628CCF6-2501-6592-E6B8-783A5CCD36EE}"/>
              </a:ext>
            </a:extLst>
          </p:cNvPr>
          <p:cNvSpPr txBox="1"/>
          <p:nvPr/>
        </p:nvSpPr>
        <p:spPr>
          <a:xfrm>
            <a:off x="11423" y="8810052"/>
            <a:ext cx="3809726"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a:solidFill>
                  <a:srgbClr val="000000"/>
                </a:solidFill>
                <a:latin typeface="Arial" panose="020B0604020202020204" pitchFamily="34" charset="0"/>
                <a:cs typeface="Arial" panose="020B0604020202020204" pitchFamily="34" charset="0"/>
              </a:rPr>
              <a:t>Reproduce the AMR as-written</a:t>
            </a:r>
            <a:endParaRPr lang="en-US" sz="2800" b="1" dirty="0">
              <a:latin typeface="Arial" panose="020B0604020202020204" pitchFamily="34" charset="0"/>
              <a:cs typeface="Arial" panose="020B0604020202020204" pitchFamily="34" charset="0"/>
            </a:endParaRPr>
          </a:p>
        </p:txBody>
      </p:sp>
      <p:cxnSp>
        <p:nvCxnSpPr>
          <p:cNvPr id="19" name="Straight Connector 18">
            <a:extLst>
              <a:ext uri="{FF2B5EF4-FFF2-40B4-BE49-F238E27FC236}">
                <a16:creationId xmlns:a16="http://schemas.microsoft.com/office/drawing/2014/main" id="{D62CDDFD-3263-CE79-8FE4-62A488F42380}"/>
              </a:ext>
            </a:extLst>
          </p:cNvPr>
          <p:cNvCxnSpPr>
            <a:cxnSpLocks/>
          </p:cNvCxnSpPr>
          <p:nvPr/>
        </p:nvCxnSpPr>
        <p:spPr bwMode="auto">
          <a:xfrm>
            <a:off x="6038987" y="9348661"/>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cxnSp>
        <p:nvCxnSpPr>
          <p:cNvPr id="22" name="Straight Connector 21">
            <a:extLst>
              <a:ext uri="{FF2B5EF4-FFF2-40B4-BE49-F238E27FC236}">
                <a16:creationId xmlns:a16="http://schemas.microsoft.com/office/drawing/2014/main" id="{8BF15ABC-2FB5-2A08-3DB5-02EA07A7391B}"/>
              </a:ext>
            </a:extLst>
          </p:cNvPr>
          <p:cNvCxnSpPr>
            <a:cxnSpLocks/>
          </p:cNvCxnSpPr>
          <p:nvPr/>
        </p:nvCxnSpPr>
        <p:spPr bwMode="auto">
          <a:xfrm>
            <a:off x="12287144" y="4522406"/>
            <a:ext cx="2457556" cy="621094"/>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23" name="TextBox 22">
            <a:extLst>
              <a:ext uri="{FF2B5EF4-FFF2-40B4-BE49-F238E27FC236}">
                <a16:creationId xmlns:a16="http://schemas.microsoft.com/office/drawing/2014/main" id="{58DED481-13F8-AFEC-0D61-D841368CA227}"/>
              </a:ext>
            </a:extLst>
          </p:cNvPr>
          <p:cNvSpPr txBox="1"/>
          <p:nvPr/>
        </p:nvSpPr>
        <p:spPr>
          <a:xfrm>
            <a:off x="8915866" y="3093588"/>
            <a:ext cx="5988185"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lvl="1" algn="l"/>
            <a:r>
              <a:rPr lang="en-US" sz="2800" b="1" dirty="0">
                <a:solidFill>
                  <a:srgbClr val="000000"/>
                </a:solidFill>
                <a:latin typeface="Arial" panose="020B0604020202020204" pitchFamily="34" charset="0"/>
                <a:cs typeface="Arial" panose="020B0604020202020204" pitchFamily="34" charset="0"/>
              </a:rPr>
              <a:t>Method of Implementation</a:t>
            </a:r>
          </a:p>
          <a:p>
            <a:pPr marL="800100" lvl="1" indent="-342900" algn="l">
              <a:buFont typeface="Arial" panose="020B0604020202020204" pitchFamily="34" charset="0"/>
              <a:buChar char="•"/>
            </a:pPr>
            <a:r>
              <a:rPr lang="en-US" sz="2800" b="1" i="0" u="none" strike="noStrike" dirty="0">
                <a:solidFill>
                  <a:srgbClr val="000000"/>
                </a:solidFill>
                <a:effectLst/>
                <a:latin typeface="Arial" panose="020B0604020202020204" pitchFamily="34" charset="0"/>
                <a:cs typeface="Arial" panose="020B0604020202020204" pitchFamily="34" charset="0"/>
              </a:rPr>
              <a:t>Ho</a:t>
            </a:r>
            <a:r>
              <a:rPr lang="en-US" sz="2800" b="1" dirty="0">
                <a:solidFill>
                  <a:srgbClr val="000000"/>
                </a:solidFill>
                <a:latin typeface="Arial" panose="020B0604020202020204" pitchFamily="34" charset="0"/>
                <a:cs typeface="Arial" panose="020B0604020202020204" pitchFamily="34" charset="0"/>
              </a:rPr>
              <a:t>w you apply the tailored AMR to your current process </a:t>
            </a:r>
            <a:endParaRPr lang="en-US" sz="2800" b="1" i="0" u="none" strike="noStrike" dirty="0">
              <a:solidFill>
                <a:srgbClr val="000000"/>
              </a:solidFill>
              <a:effectLst/>
              <a:latin typeface="Arial" panose="020B0604020202020204" pitchFamily="34" charset="0"/>
              <a:cs typeface="Arial" panose="020B0604020202020204" pitchFamily="34" charset="0"/>
            </a:endParaRPr>
          </a:p>
        </p:txBody>
      </p:sp>
      <p:cxnSp>
        <p:nvCxnSpPr>
          <p:cNvPr id="25" name="Straight Connector 24">
            <a:extLst>
              <a:ext uri="{FF2B5EF4-FFF2-40B4-BE49-F238E27FC236}">
                <a16:creationId xmlns:a16="http://schemas.microsoft.com/office/drawing/2014/main" id="{682B44EB-3096-DB3F-346E-8A9889F78292}"/>
              </a:ext>
            </a:extLst>
          </p:cNvPr>
          <p:cNvCxnSpPr>
            <a:cxnSpLocks/>
          </p:cNvCxnSpPr>
          <p:nvPr/>
        </p:nvCxnSpPr>
        <p:spPr bwMode="auto">
          <a:xfrm>
            <a:off x="11909959" y="7213016"/>
            <a:ext cx="2331416" cy="502965"/>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29" name="TextBox 28">
            <a:extLst>
              <a:ext uri="{FF2B5EF4-FFF2-40B4-BE49-F238E27FC236}">
                <a16:creationId xmlns:a16="http://schemas.microsoft.com/office/drawing/2014/main" id="{1DDCCF7E-B2F0-7069-C90C-3AB871333208}"/>
              </a:ext>
            </a:extLst>
          </p:cNvPr>
          <p:cNvSpPr txBox="1"/>
          <p:nvPr/>
        </p:nvSpPr>
        <p:spPr>
          <a:xfrm>
            <a:off x="10918854" y="7715981"/>
            <a:ext cx="7153994"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2800" b="1" dirty="0">
                <a:solidFill>
                  <a:srgbClr val="000000"/>
                </a:solidFill>
                <a:latin typeface="Arial" panose="020B0604020202020204" pitchFamily="34" charset="0"/>
                <a:cs typeface="Arial" panose="020B0604020202020204" pitchFamily="34" charset="0"/>
              </a:rPr>
              <a:t>Proposed Tailoring</a:t>
            </a:r>
          </a:p>
          <a:p>
            <a:pPr marL="342900" indent="-342900" algn="l">
              <a:buFont typeface="Arial" panose="020B0604020202020204" pitchFamily="34" charset="0"/>
              <a:buChar char="•"/>
            </a:pPr>
            <a:r>
              <a:rPr lang="en-US" sz="2800" b="1" dirty="0">
                <a:solidFill>
                  <a:srgbClr val="000000"/>
                </a:solidFill>
                <a:latin typeface="Arial" panose="020B0604020202020204" pitchFamily="34" charset="0"/>
                <a:cs typeface="Arial" panose="020B0604020202020204" pitchFamily="34" charset="0"/>
              </a:rPr>
              <a:t>Proposed “shall statement” that meets the </a:t>
            </a:r>
            <a:r>
              <a:rPr lang="en-US" sz="2800" b="1" i="1" dirty="0">
                <a:solidFill>
                  <a:srgbClr val="000000"/>
                </a:solidFill>
                <a:latin typeface="Arial" panose="020B0604020202020204" pitchFamily="34" charset="0"/>
                <a:cs typeface="Arial" panose="020B0604020202020204" pitchFamily="34" charset="0"/>
              </a:rPr>
              <a:t>intent</a:t>
            </a:r>
            <a:r>
              <a:rPr lang="en-US" sz="2800" b="1" dirty="0">
                <a:solidFill>
                  <a:srgbClr val="000000"/>
                </a:solidFill>
                <a:latin typeface="Arial" panose="020B0604020202020204" pitchFamily="34" charset="0"/>
                <a:cs typeface="Arial" panose="020B0604020202020204" pitchFamily="34" charset="0"/>
              </a:rPr>
              <a:t> of the NASA-STD-6030 AMR </a:t>
            </a:r>
            <a:endParaRPr lang="en-US" sz="2800"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89788DB-1517-7149-39DF-ABA78A1D1950}"/>
              </a:ext>
            </a:extLst>
          </p:cNvPr>
          <p:cNvSpPr txBox="1"/>
          <p:nvPr/>
        </p:nvSpPr>
        <p:spPr>
          <a:xfrm>
            <a:off x="6792671" y="9649612"/>
            <a:ext cx="11658465" cy="39703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lvl="1" algn="l"/>
            <a:r>
              <a:rPr lang="en-US" sz="2800" b="1" dirty="0">
                <a:latin typeface="Arial" panose="020B0604020202020204" pitchFamily="34" charset="0"/>
                <a:cs typeface="Arial" panose="020B0604020202020204" pitchFamily="34" charset="0"/>
              </a:rPr>
              <a:t>Describe the Degree of Compliance</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Complies (i.e., we accept the requirement as written) – </a:t>
            </a:r>
            <a:r>
              <a:rPr lang="en-US" sz="2800" b="1" i="1" dirty="0">
                <a:latin typeface="Arial" panose="020B0604020202020204" pitchFamily="34" charset="0"/>
                <a:cs typeface="Arial" panose="020B0604020202020204" pitchFamily="34" charset="0"/>
              </a:rPr>
              <a:t>Skip to step 5</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Tailored (i.e., we request a change to the requirement)</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Apply (we don’t need a change to the requirement, we just don’t have a method of implementation to describe, because it doesn’t apply to us</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Comply </a:t>
            </a:r>
            <a:r>
              <a:rPr lang="en-US" sz="2800" b="1" dirty="0">
                <a:solidFill>
                  <a:schemeClr val="tx1"/>
                </a:solidFill>
                <a:latin typeface="Arial" panose="020B0604020202020204" pitchFamily="34" charset="0"/>
                <a:cs typeface="Arial" panose="020B0604020202020204" pitchFamily="34" charset="0"/>
              </a:rPr>
              <a:t>(i.e., no intent to comply)</a:t>
            </a:r>
          </a:p>
          <a:p>
            <a:pPr algn="l"/>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684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161054-2430-A9CB-7D90-6B920BBDC80D}"/>
              </a:ext>
            </a:extLst>
          </p:cNvPr>
          <p:cNvSpPr>
            <a:spLocks noGrp="1"/>
          </p:cNvSpPr>
          <p:nvPr>
            <p:ph type="title"/>
          </p:nvPr>
        </p:nvSpPr>
        <p:spPr/>
        <p:txBody>
          <a:bodyPr/>
          <a:lstStyle/>
          <a:p>
            <a:r>
              <a:rPr lang="en-US" sz="6000" b="1" dirty="0"/>
              <a:t>How </a:t>
            </a:r>
            <a:r>
              <a:rPr lang="en-US" sz="6000" b="1" i="0" dirty="0"/>
              <a:t>do you write an AMCP</a:t>
            </a:r>
            <a:endParaRPr lang="en-US" sz="6000" dirty="0"/>
          </a:p>
        </p:txBody>
      </p:sp>
      <p:sp>
        <p:nvSpPr>
          <p:cNvPr id="5" name="Slide Number Placeholder 4">
            <a:extLst>
              <a:ext uri="{FF2B5EF4-FFF2-40B4-BE49-F238E27FC236}">
                <a16:creationId xmlns:a16="http://schemas.microsoft.com/office/drawing/2014/main" id="{B41C32DE-1105-CDCA-7C56-4A10BBAA3202}"/>
              </a:ext>
            </a:extLst>
          </p:cNvPr>
          <p:cNvSpPr>
            <a:spLocks noGrp="1"/>
          </p:cNvSpPr>
          <p:nvPr>
            <p:ph type="sldNum" sz="quarter" idx="11"/>
          </p:nvPr>
        </p:nvSpPr>
        <p:spPr/>
        <p:txBody>
          <a:body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13</a:t>
            </a:fld>
            <a:endParaRPr lang="en-US"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8348398-D4C3-4AD0-6F2C-0F2034DC184F}"/>
              </a:ext>
            </a:extLst>
          </p:cNvPr>
          <p:cNvPicPr>
            <a:picLocks noChangeAspect="1"/>
          </p:cNvPicPr>
          <p:nvPr/>
        </p:nvPicPr>
        <p:blipFill rotWithShape="1">
          <a:blip r:embed="rId3"/>
          <a:srcRect l="-178" t="5430" r="178" b="2670"/>
          <a:stretch/>
        </p:blipFill>
        <p:spPr>
          <a:xfrm>
            <a:off x="787315" y="2821390"/>
            <a:ext cx="19818545" cy="10080626"/>
          </a:xfrm>
          <a:prstGeom prst="rect">
            <a:avLst/>
          </a:prstGeom>
        </p:spPr>
      </p:pic>
      <p:sp>
        <p:nvSpPr>
          <p:cNvPr id="9" name="Rectangle 8">
            <a:extLst>
              <a:ext uri="{FF2B5EF4-FFF2-40B4-BE49-F238E27FC236}">
                <a16:creationId xmlns:a16="http://schemas.microsoft.com/office/drawing/2014/main" id="{A02C6904-01DB-5B25-32B0-3922D8D2C76C}"/>
              </a:ext>
            </a:extLst>
          </p:cNvPr>
          <p:cNvSpPr/>
          <p:nvPr/>
        </p:nvSpPr>
        <p:spPr bwMode="auto">
          <a:xfrm>
            <a:off x="0" y="12326327"/>
            <a:ext cx="4769224" cy="1359641"/>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panose="020B0604020202020204" pitchFamily="34" charset="0"/>
                <a:cs typeface="Arial" panose="020B0604020202020204" pitchFamily="34" charset="0"/>
              </a:rPr>
              <a:t>An AMCP is required when NASA-STD-6030 is levied on a program</a:t>
            </a:r>
          </a:p>
        </p:txBody>
      </p:sp>
      <p:sp>
        <p:nvSpPr>
          <p:cNvPr id="18" name="TextBox 17">
            <a:extLst>
              <a:ext uri="{FF2B5EF4-FFF2-40B4-BE49-F238E27FC236}">
                <a16:creationId xmlns:a16="http://schemas.microsoft.com/office/drawing/2014/main" id="{D3FCA713-B7A4-6943-7B69-5E43E4177E3F}"/>
              </a:ext>
            </a:extLst>
          </p:cNvPr>
          <p:cNvSpPr txBox="1"/>
          <p:nvPr/>
        </p:nvSpPr>
        <p:spPr>
          <a:xfrm>
            <a:off x="19186895" y="6819839"/>
            <a:ext cx="5105437" cy="6186309"/>
          </a:xfrm>
          <a:prstGeom prst="rect">
            <a:avLst/>
          </a:prstGeom>
          <a:solidFill>
            <a:srgbClr val="002060"/>
          </a:solidFill>
        </p:spPr>
        <p:txBody>
          <a:bodyPr wrap="square">
            <a:spAutoFit/>
          </a:bodyPr>
          <a:lstStyle/>
          <a:p>
            <a:pPr algn="l"/>
            <a:r>
              <a:rPr lang="en-US" sz="3600" b="1" i="0" dirty="0">
                <a:solidFill>
                  <a:schemeClr val="bg1"/>
                </a:solidFill>
                <a:effectLst/>
                <a:latin typeface="Arial" panose="020B0604020202020204" pitchFamily="34" charset="0"/>
                <a:cs typeface="Arial" panose="020B0604020202020204" pitchFamily="34" charset="0"/>
              </a:rPr>
              <a:t>Once approved by a NASA program, the AMCP becomes the governing document by which your additive program, and the parts you produce, are measured (i.e., it </a:t>
            </a:r>
            <a:r>
              <a:rPr lang="en-US" sz="3600" b="1" dirty="0">
                <a:solidFill>
                  <a:schemeClr val="bg1"/>
                </a:solidFill>
                <a:effectLst/>
                <a:latin typeface="Arial" panose="020B0604020202020204" pitchFamily="34" charset="0"/>
                <a:cs typeface="Arial" panose="020B0604020202020204" pitchFamily="34" charset="0"/>
              </a:rPr>
              <a:t>replaces NASA-STD-6030</a:t>
            </a:r>
            <a:r>
              <a:rPr lang="en-US" sz="3600" b="1" i="1" dirty="0">
                <a:solidFill>
                  <a:schemeClr val="bg1"/>
                </a:solidFill>
                <a:effectLst/>
                <a:latin typeface="Arial" panose="020B0604020202020204" pitchFamily="34" charset="0"/>
                <a:cs typeface="Arial" panose="020B0604020202020204" pitchFamily="34" charset="0"/>
              </a:rPr>
              <a:t>)</a:t>
            </a:r>
            <a:endParaRPr lang="en-US" sz="3600" b="1" i="0" dirty="0">
              <a:solidFill>
                <a:schemeClr val="bg1"/>
              </a:solidFill>
              <a:effectLst/>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0E637654-8182-C284-F977-31F8577EDA40}"/>
              </a:ext>
            </a:extLst>
          </p:cNvPr>
          <p:cNvCxnSpPr>
            <a:cxnSpLocks/>
          </p:cNvCxnSpPr>
          <p:nvPr/>
        </p:nvCxnSpPr>
        <p:spPr bwMode="auto">
          <a:xfrm>
            <a:off x="5639116" y="6930163"/>
            <a:ext cx="2438613" cy="565707"/>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4" name="TextBox 13">
            <a:extLst>
              <a:ext uri="{FF2B5EF4-FFF2-40B4-BE49-F238E27FC236}">
                <a16:creationId xmlns:a16="http://schemas.microsoft.com/office/drawing/2014/main" id="{78F490C7-38B5-9142-033A-F9A51CC4EE0D}"/>
              </a:ext>
            </a:extLst>
          </p:cNvPr>
          <p:cNvSpPr txBox="1"/>
          <p:nvPr/>
        </p:nvSpPr>
        <p:spPr>
          <a:xfrm>
            <a:off x="0" y="3830605"/>
            <a:ext cx="7856873" cy="31085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2800" b="1" dirty="0">
                <a:solidFill>
                  <a:srgbClr val="000000"/>
                </a:solidFill>
                <a:latin typeface="Arial" panose="020B0604020202020204" pitchFamily="34" charset="0"/>
                <a:cs typeface="Arial" panose="020B0604020202020204" pitchFamily="34" charset="0"/>
              </a:rPr>
              <a:t>Develop rationale for tailoring</a:t>
            </a:r>
          </a:p>
          <a:p>
            <a:pPr algn="l"/>
            <a:endParaRPr lang="en-US" sz="2800" b="1" dirty="0">
              <a:solidFill>
                <a:srgbClr val="000000"/>
              </a:solidFill>
              <a:latin typeface="Arial" panose="020B0604020202020204" pitchFamily="34" charset="0"/>
              <a:cs typeface="Arial" panose="020B0604020202020204" pitchFamily="34" charset="0"/>
            </a:endParaRPr>
          </a:p>
          <a:p>
            <a:pPr algn="l"/>
            <a:r>
              <a:rPr lang="en-US" sz="2800" b="1" dirty="0">
                <a:solidFill>
                  <a:srgbClr val="000000"/>
                </a:solidFill>
                <a:latin typeface="Arial" panose="020B0604020202020204" pitchFamily="34" charset="0"/>
                <a:cs typeface="Arial" panose="020B0604020202020204" pitchFamily="34" charset="0"/>
              </a:rPr>
              <a:t>Answer these question:</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Why do you need to tailor?</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What do you need to tailor?</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How does tailoring affect the way you do AM?</a:t>
            </a:r>
            <a:endParaRPr lang="en-US" sz="2800" b="1"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2CCA1DA9-2308-107F-4EE0-68BC3E24EC5B}"/>
              </a:ext>
            </a:extLst>
          </p:cNvPr>
          <p:cNvCxnSpPr>
            <a:cxnSpLocks/>
          </p:cNvCxnSpPr>
          <p:nvPr/>
        </p:nvCxnSpPr>
        <p:spPr bwMode="auto">
          <a:xfrm>
            <a:off x="1413954" y="9560937"/>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2" name="TextBox 11">
            <a:extLst>
              <a:ext uri="{FF2B5EF4-FFF2-40B4-BE49-F238E27FC236}">
                <a16:creationId xmlns:a16="http://schemas.microsoft.com/office/drawing/2014/main" id="{B5AB2923-8855-95B0-657B-D37A6FD89250}"/>
              </a:ext>
            </a:extLst>
          </p:cNvPr>
          <p:cNvSpPr txBox="1"/>
          <p:nvPr/>
        </p:nvSpPr>
        <p:spPr>
          <a:xfrm>
            <a:off x="11423" y="8810052"/>
            <a:ext cx="3809726"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a:solidFill>
                  <a:srgbClr val="000000"/>
                </a:solidFill>
                <a:latin typeface="Arial" panose="020B0604020202020204" pitchFamily="34" charset="0"/>
                <a:cs typeface="Arial" panose="020B0604020202020204" pitchFamily="34" charset="0"/>
              </a:rPr>
              <a:t>Reproduce the AMR as-written</a:t>
            </a:r>
            <a:endParaRPr lang="en-US" sz="2800" b="1"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35136BD8-F771-E723-CEA1-6B82ED180333}"/>
              </a:ext>
            </a:extLst>
          </p:cNvPr>
          <p:cNvCxnSpPr>
            <a:cxnSpLocks/>
          </p:cNvCxnSpPr>
          <p:nvPr/>
        </p:nvCxnSpPr>
        <p:spPr bwMode="auto">
          <a:xfrm>
            <a:off x="6038987" y="9348661"/>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E08BD200-728D-C82A-BBB7-808B5EFF4043}"/>
              </a:ext>
            </a:extLst>
          </p:cNvPr>
          <p:cNvSpPr txBox="1"/>
          <p:nvPr/>
        </p:nvSpPr>
        <p:spPr>
          <a:xfrm>
            <a:off x="6792671" y="9649612"/>
            <a:ext cx="11658465" cy="39703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lvl="1" algn="l"/>
            <a:r>
              <a:rPr lang="en-US" sz="2800" b="1" dirty="0">
                <a:latin typeface="Arial" panose="020B0604020202020204" pitchFamily="34" charset="0"/>
                <a:cs typeface="Arial" panose="020B0604020202020204" pitchFamily="34" charset="0"/>
              </a:rPr>
              <a:t>Describe the Degree of Compliance</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Complies (i.e., we accept the requirement as written) – </a:t>
            </a:r>
            <a:r>
              <a:rPr lang="en-US" sz="2800" b="1" i="1" dirty="0">
                <a:latin typeface="Arial" panose="020B0604020202020204" pitchFamily="34" charset="0"/>
                <a:cs typeface="Arial" panose="020B0604020202020204" pitchFamily="34" charset="0"/>
              </a:rPr>
              <a:t>Skip to step 5</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Tailored (i.e., we request a change to the requirement)</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Apply (we don’t need a change to the requirement, we just don’t have a method of implementation to describe, because it doesn’t apply to us</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Comply </a:t>
            </a:r>
            <a:r>
              <a:rPr lang="en-US" sz="2800" b="1" dirty="0">
                <a:solidFill>
                  <a:schemeClr val="tx1"/>
                </a:solidFill>
                <a:latin typeface="Arial" panose="020B0604020202020204" pitchFamily="34" charset="0"/>
                <a:cs typeface="Arial" panose="020B0604020202020204" pitchFamily="34" charset="0"/>
              </a:rPr>
              <a:t>(i.e., no intent to comply)</a:t>
            </a:r>
          </a:p>
          <a:p>
            <a:pPr algn="l"/>
            <a:endParaRPr lang="en-US" sz="2800" b="1"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1F192199-C583-63BA-2B61-2226C4E8B27D}"/>
              </a:ext>
            </a:extLst>
          </p:cNvPr>
          <p:cNvCxnSpPr>
            <a:cxnSpLocks/>
          </p:cNvCxnSpPr>
          <p:nvPr/>
        </p:nvCxnSpPr>
        <p:spPr bwMode="auto">
          <a:xfrm>
            <a:off x="12287144" y="4522406"/>
            <a:ext cx="2457556" cy="621094"/>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6" name="TextBox 15">
            <a:extLst>
              <a:ext uri="{FF2B5EF4-FFF2-40B4-BE49-F238E27FC236}">
                <a16:creationId xmlns:a16="http://schemas.microsoft.com/office/drawing/2014/main" id="{95D213B9-7E75-456D-60D3-8442462FC2CC}"/>
              </a:ext>
            </a:extLst>
          </p:cNvPr>
          <p:cNvSpPr txBox="1"/>
          <p:nvPr/>
        </p:nvSpPr>
        <p:spPr>
          <a:xfrm>
            <a:off x="8756515" y="3131077"/>
            <a:ext cx="5988185"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lvl="1" algn="l"/>
            <a:r>
              <a:rPr lang="en-US" sz="2800" b="1" dirty="0">
                <a:solidFill>
                  <a:srgbClr val="000000"/>
                </a:solidFill>
                <a:latin typeface="Arial" panose="020B0604020202020204" pitchFamily="34" charset="0"/>
                <a:cs typeface="Arial" panose="020B0604020202020204" pitchFamily="34" charset="0"/>
              </a:rPr>
              <a:t>Method of Implementation</a:t>
            </a:r>
          </a:p>
          <a:p>
            <a:pPr marL="800100" lvl="1" indent="-342900" algn="l">
              <a:buFont typeface="Arial" panose="020B0604020202020204" pitchFamily="34" charset="0"/>
              <a:buChar char="•"/>
            </a:pPr>
            <a:r>
              <a:rPr lang="en-US" sz="2800" b="1" i="0" u="none" strike="noStrike" dirty="0">
                <a:solidFill>
                  <a:srgbClr val="000000"/>
                </a:solidFill>
                <a:effectLst/>
                <a:latin typeface="Arial" panose="020B0604020202020204" pitchFamily="34" charset="0"/>
                <a:cs typeface="Arial" panose="020B0604020202020204" pitchFamily="34" charset="0"/>
              </a:rPr>
              <a:t>Ho</a:t>
            </a:r>
            <a:r>
              <a:rPr lang="en-US" sz="2800" b="1" dirty="0">
                <a:solidFill>
                  <a:srgbClr val="000000"/>
                </a:solidFill>
                <a:latin typeface="Arial" panose="020B0604020202020204" pitchFamily="34" charset="0"/>
                <a:cs typeface="Arial" panose="020B0604020202020204" pitchFamily="34" charset="0"/>
              </a:rPr>
              <a:t>w you apply the tailored AMR to your current process </a:t>
            </a:r>
            <a:endParaRPr lang="en-US" sz="2800" b="1" i="0" u="none" strike="noStrike" dirty="0">
              <a:solidFill>
                <a:srgbClr val="000000"/>
              </a:solidFill>
              <a:effectLst/>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13A38613-E167-B52B-8689-1F2E903B6B40}"/>
              </a:ext>
            </a:extLst>
          </p:cNvPr>
          <p:cNvCxnSpPr>
            <a:cxnSpLocks/>
          </p:cNvCxnSpPr>
          <p:nvPr/>
        </p:nvCxnSpPr>
        <p:spPr bwMode="auto">
          <a:xfrm>
            <a:off x="11909959" y="7213016"/>
            <a:ext cx="2331416" cy="502965"/>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31" name="TextBox 30">
            <a:extLst>
              <a:ext uri="{FF2B5EF4-FFF2-40B4-BE49-F238E27FC236}">
                <a16:creationId xmlns:a16="http://schemas.microsoft.com/office/drawing/2014/main" id="{6CD3B7F3-086D-16DF-6FAC-F892946D724A}"/>
              </a:ext>
            </a:extLst>
          </p:cNvPr>
          <p:cNvSpPr txBox="1"/>
          <p:nvPr/>
        </p:nvSpPr>
        <p:spPr>
          <a:xfrm>
            <a:off x="20264468" y="3957461"/>
            <a:ext cx="3271971" cy="18158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a:latin typeface="Arial" panose="020B0604020202020204" pitchFamily="34" charset="0"/>
                <a:cs typeface="Arial" panose="020B0604020202020204" pitchFamily="34" charset="0"/>
              </a:rPr>
              <a:t>AMCP is Submitted to NASA Program for approval</a:t>
            </a:r>
          </a:p>
        </p:txBody>
      </p:sp>
      <p:sp>
        <p:nvSpPr>
          <p:cNvPr id="22" name="TextBox 21">
            <a:extLst>
              <a:ext uri="{FF2B5EF4-FFF2-40B4-BE49-F238E27FC236}">
                <a16:creationId xmlns:a16="http://schemas.microsoft.com/office/drawing/2014/main" id="{83B5880E-CD8F-FFB3-89BE-900B458BCFCA}"/>
              </a:ext>
            </a:extLst>
          </p:cNvPr>
          <p:cNvSpPr txBox="1"/>
          <p:nvPr/>
        </p:nvSpPr>
        <p:spPr>
          <a:xfrm>
            <a:off x="11420877" y="7686456"/>
            <a:ext cx="6472676" cy="18158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2800" b="1" dirty="0">
                <a:solidFill>
                  <a:srgbClr val="000000"/>
                </a:solidFill>
                <a:latin typeface="Arial" panose="020B0604020202020204" pitchFamily="34" charset="0"/>
                <a:cs typeface="Arial" panose="020B0604020202020204" pitchFamily="34" charset="0"/>
              </a:rPr>
              <a:t>Proposed Tailoring</a:t>
            </a:r>
          </a:p>
          <a:p>
            <a:pPr marL="342900" indent="-342900" algn="l">
              <a:buFont typeface="Arial" panose="020B0604020202020204" pitchFamily="34" charset="0"/>
              <a:buChar char="•"/>
            </a:pPr>
            <a:r>
              <a:rPr lang="en-US" sz="2800" b="1" dirty="0">
                <a:solidFill>
                  <a:srgbClr val="000000"/>
                </a:solidFill>
                <a:latin typeface="Arial" panose="020B0604020202020204" pitchFamily="34" charset="0"/>
                <a:cs typeface="Arial" panose="020B0604020202020204" pitchFamily="34" charset="0"/>
              </a:rPr>
              <a:t>Proposed “shall statement” that meets the </a:t>
            </a:r>
            <a:r>
              <a:rPr lang="en-US" sz="2800" b="1" i="1" dirty="0">
                <a:solidFill>
                  <a:srgbClr val="000000"/>
                </a:solidFill>
                <a:latin typeface="Arial" panose="020B0604020202020204" pitchFamily="34" charset="0"/>
                <a:cs typeface="Arial" panose="020B0604020202020204" pitchFamily="34" charset="0"/>
              </a:rPr>
              <a:t>intent</a:t>
            </a:r>
            <a:r>
              <a:rPr lang="en-US" sz="2800" b="1" dirty="0">
                <a:solidFill>
                  <a:srgbClr val="000000"/>
                </a:solidFill>
                <a:latin typeface="Arial" panose="020B0604020202020204" pitchFamily="34" charset="0"/>
                <a:cs typeface="Arial" panose="020B0604020202020204" pitchFamily="34" charset="0"/>
              </a:rPr>
              <a:t> of the NASA-STD-6030 AMR </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0669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161054-2430-A9CB-7D90-6B920BBDC80D}"/>
              </a:ext>
            </a:extLst>
          </p:cNvPr>
          <p:cNvSpPr>
            <a:spLocks noGrp="1"/>
          </p:cNvSpPr>
          <p:nvPr>
            <p:ph type="title"/>
          </p:nvPr>
        </p:nvSpPr>
        <p:spPr/>
        <p:txBody>
          <a:bodyPr/>
          <a:lstStyle/>
          <a:p>
            <a:r>
              <a:rPr lang="en-US" sz="6000" b="1" dirty="0"/>
              <a:t>How </a:t>
            </a:r>
            <a:r>
              <a:rPr lang="en-US" sz="6000" b="1" i="0" dirty="0"/>
              <a:t>do you write an AMCP</a:t>
            </a:r>
            <a:endParaRPr lang="en-US" sz="6000" dirty="0"/>
          </a:p>
        </p:txBody>
      </p:sp>
      <p:sp>
        <p:nvSpPr>
          <p:cNvPr id="5" name="Slide Number Placeholder 4">
            <a:extLst>
              <a:ext uri="{FF2B5EF4-FFF2-40B4-BE49-F238E27FC236}">
                <a16:creationId xmlns:a16="http://schemas.microsoft.com/office/drawing/2014/main" id="{B41C32DE-1105-CDCA-7C56-4A10BBAA3202}"/>
              </a:ext>
            </a:extLst>
          </p:cNvPr>
          <p:cNvSpPr>
            <a:spLocks noGrp="1"/>
          </p:cNvSpPr>
          <p:nvPr>
            <p:ph type="sldNum" sz="quarter" idx="11"/>
          </p:nvPr>
        </p:nvSpPr>
        <p:spPr/>
        <p:txBody>
          <a:body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14</a:t>
            </a:fld>
            <a:endParaRPr lang="en-US"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8348398-D4C3-4AD0-6F2C-0F2034DC184F}"/>
              </a:ext>
            </a:extLst>
          </p:cNvPr>
          <p:cNvPicPr>
            <a:picLocks noChangeAspect="1"/>
          </p:cNvPicPr>
          <p:nvPr/>
        </p:nvPicPr>
        <p:blipFill rotWithShape="1">
          <a:blip r:embed="rId3"/>
          <a:srcRect l="-178" t="5430" r="178" b="2670"/>
          <a:stretch/>
        </p:blipFill>
        <p:spPr>
          <a:xfrm>
            <a:off x="787315" y="2821390"/>
            <a:ext cx="19818545" cy="10080626"/>
          </a:xfrm>
          <a:prstGeom prst="rect">
            <a:avLst/>
          </a:prstGeom>
        </p:spPr>
      </p:pic>
      <p:sp>
        <p:nvSpPr>
          <p:cNvPr id="9" name="Rectangle 8">
            <a:extLst>
              <a:ext uri="{FF2B5EF4-FFF2-40B4-BE49-F238E27FC236}">
                <a16:creationId xmlns:a16="http://schemas.microsoft.com/office/drawing/2014/main" id="{A02C6904-01DB-5B25-32B0-3922D8D2C76C}"/>
              </a:ext>
            </a:extLst>
          </p:cNvPr>
          <p:cNvSpPr/>
          <p:nvPr/>
        </p:nvSpPr>
        <p:spPr bwMode="auto">
          <a:xfrm>
            <a:off x="0" y="12326327"/>
            <a:ext cx="4769224" cy="1359641"/>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panose="020B0604020202020204" pitchFamily="34" charset="0"/>
                <a:cs typeface="Arial" panose="020B0604020202020204" pitchFamily="34" charset="0"/>
              </a:rPr>
              <a:t>An AMCP is required when NASA-STD-6030 is levied on a program</a:t>
            </a:r>
          </a:p>
        </p:txBody>
      </p:sp>
      <p:sp>
        <p:nvSpPr>
          <p:cNvPr id="18" name="TextBox 17">
            <a:extLst>
              <a:ext uri="{FF2B5EF4-FFF2-40B4-BE49-F238E27FC236}">
                <a16:creationId xmlns:a16="http://schemas.microsoft.com/office/drawing/2014/main" id="{D3FCA713-B7A4-6943-7B69-5E43E4177E3F}"/>
              </a:ext>
            </a:extLst>
          </p:cNvPr>
          <p:cNvSpPr txBox="1"/>
          <p:nvPr/>
        </p:nvSpPr>
        <p:spPr>
          <a:xfrm>
            <a:off x="19186895" y="6819839"/>
            <a:ext cx="5105437" cy="6186309"/>
          </a:xfrm>
          <a:prstGeom prst="rect">
            <a:avLst/>
          </a:prstGeom>
          <a:solidFill>
            <a:srgbClr val="002060"/>
          </a:solidFill>
        </p:spPr>
        <p:txBody>
          <a:bodyPr wrap="square">
            <a:spAutoFit/>
          </a:bodyPr>
          <a:lstStyle/>
          <a:p>
            <a:pPr algn="l"/>
            <a:r>
              <a:rPr lang="en-US" sz="3600" b="1" i="0" dirty="0">
                <a:solidFill>
                  <a:schemeClr val="bg1"/>
                </a:solidFill>
                <a:effectLst/>
                <a:latin typeface="Arial" panose="020B0604020202020204" pitchFamily="34" charset="0"/>
                <a:cs typeface="Arial" panose="020B0604020202020204" pitchFamily="34" charset="0"/>
              </a:rPr>
              <a:t>Once approved by a NASA program, the AMCP becomes the governing document by which your additive program, and the parts you produce, are measured (i.e., it </a:t>
            </a:r>
            <a:r>
              <a:rPr lang="en-US" sz="3600" b="1" dirty="0">
                <a:solidFill>
                  <a:schemeClr val="bg1"/>
                </a:solidFill>
                <a:effectLst/>
                <a:latin typeface="Arial" panose="020B0604020202020204" pitchFamily="34" charset="0"/>
                <a:cs typeface="Arial" panose="020B0604020202020204" pitchFamily="34" charset="0"/>
              </a:rPr>
              <a:t>replaces NASA-STD-6030</a:t>
            </a:r>
            <a:r>
              <a:rPr lang="en-US" sz="3600" b="1" i="1" dirty="0">
                <a:solidFill>
                  <a:schemeClr val="bg1"/>
                </a:solidFill>
                <a:effectLst/>
                <a:latin typeface="Arial" panose="020B0604020202020204" pitchFamily="34" charset="0"/>
                <a:cs typeface="Arial" panose="020B0604020202020204" pitchFamily="34" charset="0"/>
              </a:rPr>
              <a:t>)</a:t>
            </a:r>
            <a:endParaRPr lang="en-US" sz="3600" b="1" i="0" dirty="0">
              <a:solidFill>
                <a:schemeClr val="bg1"/>
              </a:solidFill>
              <a:effectLst/>
              <a:latin typeface="Arial" panose="020B0604020202020204" pitchFamily="34" charset="0"/>
              <a:cs typeface="Arial" panose="020B0604020202020204" pitchFamily="34" charset="0"/>
            </a:endParaRPr>
          </a:p>
        </p:txBody>
      </p:sp>
      <p:cxnSp>
        <p:nvCxnSpPr>
          <p:cNvPr id="20" name="Straight Connector 19">
            <a:extLst>
              <a:ext uri="{FF2B5EF4-FFF2-40B4-BE49-F238E27FC236}">
                <a16:creationId xmlns:a16="http://schemas.microsoft.com/office/drawing/2014/main" id="{0E637654-8182-C284-F977-31F8577EDA40}"/>
              </a:ext>
            </a:extLst>
          </p:cNvPr>
          <p:cNvCxnSpPr>
            <a:cxnSpLocks/>
          </p:cNvCxnSpPr>
          <p:nvPr/>
        </p:nvCxnSpPr>
        <p:spPr bwMode="auto">
          <a:xfrm>
            <a:off x="5639116" y="6930163"/>
            <a:ext cx="2438613" cy="565707"/>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4" name="TextBox 13">
            <a:extLst>
              <a:ext uri="{FF2B5EF4-FFF2-40B4-BE49-F238E27FC236}">
                <a16:creationId xmlns:a16="http://schemas.microsoft.com/office/drawing/2014/main" id="{78F490C7-38B5-9142-033A-F9A51CC4EE0D}"/>
              </a:ext>
            </a:extLst>
          </p:cNvPr>
          <p:cNvSpPr txBox="1"/>
          <p:nvPr/>
        </p:nvSpPr>
        <p:spPr>
          <a:xfrm>
            <a:off x="0" y="3830605"/>
            <a:ext cx="7856873" cy="3108543"/>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l"/>
            <a:r>
              <a:rPr lang="en-US" sz="2800" b="1" dirty="0">
                <a:solidFill>
                  <a:srgbClr val="000000"/>
                </a:solidFill>
                <a:latin typeface="Arial" panose="020B0604020202020204" pitchFamily="34" charset="0"/>
                <a:cs typeface="Arial" panose="020B0604020202020204" pitchFamily="34" charset="0"/>
              </a:rPr>
              <a:t>Develop rationale for tailoring</a:t>
            </a:r>
          </a:p>
          <a:p>
            <a:pPr algn="l"/>
            <a:endParaRPr lang="en-US" sz="2800" b="1" dirty="0">
              <a:solidFill>
                <a:srgbClr val="000000"/>
              </a:solidFill>
              <a:latin typeface="Arial" panose="020B0604020202020204" pitchFamily="34" charset="0"/>
              <a:cs typeface="Arial" panose="020B0604020202020204" pitchFamily="34" charset="0"/>
            </a:endParaRPr>
          </a:p>
          <a:p>
            <a:pPr algn="l"/>
            <a:r>
              <a:rPr lang="en-US" sz="2800" b="1" dirty="0">
                <a:solidFill>
                  <a:srgbClr val="000000"/>
                </a:solidFill>
                <a:latin typeface="Arial" panose="020B0604020202020204" pitchFamily="34" charset="0"/>
                <a:cs typeface="Arial" panose="020B0604020202020204" pitchFamily="34" charset="0"/>
              </a:rPr>
              <a:t>Answer these question:</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Why do you need to tailor?</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What do you need to tailor?</a:t>
            </a:r>
          </a:p>
          <a:p>
            <a:pPr marL="457200" indent="-457200" algn="l">
              <a:buAutoNum type="arabicPeriod"/>
            </a:pPr>
            <a:r>
              <a:rPr lang="en-US" sz="2800" b="1" dirty="0">
                <a:solidFill>
                  <a:srgbClr val="000000"/>
                </a:solidFill>
                <a:latin typeface="Arial" panose="020B0604020202020204" pitchFamily="34" charset="0"/>
                <a:cs typeface="Arial" panose="020B0604020202020204" pitchFamily="34" charset="0"/>
              </a:rPr>
              <a:t>How does tailoring affect the way you do AM?</a:t>
            </a:r>
            <a:endParaRPr lang="en-US" sz="2800" b="1" dirty="0">
              <a:latin typeface="Arial" panose="020B0604020202020204" pitchFamily="34" charset="0"/>
              <a:cs typeface="Arial" panose="020B0604020202020204" pitchFamily="34" charset="0"/>
            </a:endParaRPr>
          </a:p>
        </p:txBody>
      </p:sp>
      <p:cxnSp>
        <p:nvCxnSpPr>
          <p:cNvPr id="24" name="Straight Connector 23">
            <a:extLst>
              <a:ext uri="{FF2B5EF4-FFF2-40B4-BE49-F238E27FC236}">
                <a16:creationId xmlns:a16="http://schemas.microsoft.com/office/drawing/2014/main" id="{2CCA1DA9-2308-107F-4EE0-68BC3E24EC5B}"/>
              </a:ext>
            </a:extLst>
          </p:cNvPr>
          <p:cNvCxnSpPr>
            <a:cxnSpLocks/>
          </p:cNvCxnSpPr>
          <p:nvPr/>
        </p:nvCxnSpPr>
        <p:spPr bwMode="auto">
          <a:xfrm>
            <a:off x="1413954" y="9560937"/>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2" name="TextBox 11">
            <a:extLst>
              <a:ext uri="{FF2B5EF4-FFF2-40B4-BE49-F238E27FC236}">
                <a16:creationId xmlns:a16="http://schemas.microsoft.com/office/drawing/2014/main" id="{B5AB2923-8855-95B0-657B-D37A6FD89250}"/>
              </a:ext>
            </a:extLst>
          </p:cNvPr>
          <p:cNvSpPr txBox="1"/>
          <p:nvPr/>
        </p:nvSpPr>
        <p:spPr>
          <a:xfrm>
            <a:off x="11423" y="8810052"/>
            <a:ext cx="3809726"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a:solidFill>
                  <a:srgbClr val="000000"/>
                </a:solidFill>
                <a:latin typeface="Arial" panose="020B0604020202020204" pitchFamily="34" charset="0"/>
                <a:cs typeface="Arial" panose="020B0604020202020204" pitchFamily="34" charset="0"/>
              </a:rPr>
              <a:t>Reproduce the AMR as-written</a:t>
            </a:r>
            <a:endParaRPr lang="en-US" sz="2800" b="1" dirty="0">
              <a:latin typeface="Arial" panose="020B0604020202020204" pitchFamily="34" charset="0"/>
              <a:cs typeface="Arial" panose="020B0604020202020204" pitchFamily="34" charset="0"/>
            </a:endParaRPr>
          </a:p>
        </p:txBody>
      </p:sp>
      <p:cxnSp>
        <p:nvCxnSpPr>
          <p:cNvPr id="26" name="Straight Connector 25">
            <a:extLst>
              <a:ext uri="{FF2B5EF4-FFF2-40B4-BE49-F238E27FC236}">
                <a16:creationId xmlns:a16="http://schemas.microsoft.com/office/drawing/2014/main" id="{35136BD8-F771-E723-CEA1-6B82ED180333}"/>
              </a:ext>
            </a:extLst>
          </p:cNvPr>
          <p:cNvCxnSpPr>
            <a:cxnSpLocks/>
          </p:cNvCxnSpPr>
          <p:nvPr/>
        </p:nvCxnSpPr>
        <p:spPr bwMode="auto">
          <a:xfrm>
            <a:off x="6038987" y="9348661"/>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E08BD200-728D-C82A-BBB7-808B5EFF4043}"/>
              </a:ext>
            </a:extLst>
          </p:cNvPr>
          <p:cNvSpPr txBox="1"/>
          <p:nvPr/>
        </p:nvSpPr>
        <p:spPr>
          <a:xfrm>
            <a:off x="6792671" y="9649612"/>
            <a:ext cx="11658465" cy="39703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lvl="1" algn="l"/>
            <a:r>
              <a:rPr lang="en-US" sz="2800" b="1" dirty="0">
                <a:latin typeface="Arial" panose="020B0604020202020204" pitchFamily="34" charset="0"/>
                <a:cs typeface="Arial" panose="020B0604020202020204" pitchFamily="34" charset="0"/>
              </a:rPr>
              <a:t>Describe the Degree of Compliance</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Complies (i.e., we accept the requirement as written) – </a:t>
            </a:r>
            <a:r>
              <a:rPr lang="en-US" sz="2800" b="1" i="1" dirty="0">
                <a:latin typeface="Arial" panose="020B0604020202020204" pitchFamily="34" charset="0"/>
                <a:cs typeface="Arial" panose="020B0604020202020204" pitchFamily="34" charset="0"/>
              </a:rPr>
              <a:t>Skip to step 5</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Tailored (i.e., we request a change to the requirement)</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Apply (we don’t need a change to the requirement, we just don’t have a method of implementation to describe, because it doesn’t apply to us</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Comply </a:t>
            </a:r>
            <a:r>
              <a:rPr lang="en-US" sz="2800" b="1" dirty="0">
                <a:solidFill>
                  <a:schemeClr val="tx1"/>
                </a:solidFill>
                <a:latin typeface="Arial" panose="020B0604020202020204" pitchFamily="34" charset="0"/>
                <a:cs typeface="Arial" panose="020B0604020202020204" pitchFamily="34" charset="0"/>
              </a:rPr>
              <a:t>(i.e., no intent to comply)</a:t>
            </a:r>
          </a:p>
          <a:p>
            <a:pPr algn="l"/>
            <a:endParaRPr lang="en-US" sz="2800" b="1" dirty="0">
              <a:solidFill>
                <a:schemeClr val="bg1"/>
              </a:solidFill>
              <a:latin typeface="Arial" panose="020B0604020202020204" pitchFamily="34" charset="0"/>
              <a:cs typeface="Arial" panose="020B0604020202020204" pitchFamily="34" charset="0"/>
            </a:endParaRPr>
          </a:p>
        </p:txBody>
      </p:sp>
      <p:cxnSp>
        <p:nvCxnSpPr>
          <p:cNvPr id="27" name="Straight Connector 26">
            <a:extLst>
              <a:ext uri="{FF2B5EF4-FFF2-40B4-BE49-F238E27FC236}">
                <a16:creationId xmlns:a16="http://schemas.microsoft.com/office/drawing/2014/main" id="{1F192199-C583-63BA-2B61-2226C4E8B27D}"/>
              </a:ext>
            </a:extLst>
          </p:cNvPr>
          <p:cNvCxnSpPr>
            <a:cxnSpLocks/>
          </p:cNvCxnSpPr>
          <p:nvPr/>
        </p:nvCxnSpPr>
        <p:spPr bwMode="auto">
          <a:xfrm>
            <a:off x="12287144" y="4522406"/>
            <a:ext cx="2457556" cy="621094"/>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6" name="TextBox 15">
            <a:extLst>
              <a:ext uri="{FF2B5EF4-FFF2-40B4-BE49-F238E27FC236}">
                <a16:creationId xmlns:a16="http://schemas.microsoft.com/office/drawing/2014/main" id="{95D213B9-7E75-456D-60D3-8442462FC2CC}"/>
              </a:ext>
            </a:extLst>
          </p:cNvPr>
          <p:cNvSpPr txBox="1"/>
          <p:nvPr/>
        </p:nvSpPr>
        <p:spPr>
          <a:xfrm>
            <a:off x="8756515" y="3131077"/>
            <a:ext cx="5988185"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lvl="1"/>
            <a:r>
              <a:rPr lang="en-US" sz="2800" b="1" dirty="0">
                <a:solidFill>
                  <a:srgbClr val="000000"/>
                </a:solidFill>
                <a:latin typeface="Arial" panose="020B0604020202020204" pitchFamily="34" charset="0"/>
                <a:cs typeface="Arial" panose="020B0604020202020204" pitchFamily="34" charset="0"/>
              </a:rPr>
              <a:t>Method of Implementation</a:t>
            </a:r>
          </a:p>
          <a:p>
            <a:pPr marL="800100" lvl="1" indent="-342900" algn="l">
              <a:buFont typeface="Arial" panose="020B0604020202020204" pitchFamily="34" charset="0"/>
              <a:buChar char="•"/>
            </a:pPr>
            <a:r>
              <a:rPr lang="en-US" sz="2800" b="1" i="0" u="none" strike="noStrike" dirty="0">
                <a:solidFill>
                  <a:srgbClr val="000000"/>
                </a:solidFill>
                <a:effectLst/>
                <a:latin typeface="Arial" panose="020B0604020202020204" pitchFamily="34" charset="0"/>
                <a:cs typeface="Arial" panose="020B0604020202020204" pitchFamily="34" charset="0"/>
              </a:rPr>
              <a:t>Ho</a:t>
            </a:r>
            <a:r>
              <a:rPr lang="en-US" sz="2800" b="1" dirty="0">
                <a:solidFill>
                  <a:srgbClr val="000000"/>
                </a:solidFill>
                <a:latin typeface="Arial" panose="020B0604020202020204" pitchFamily="34" charset="0"/>
                <a:cs typeface="Arial" panose="020B0604020202020204" pitchFamily="34" charset="0"/>
              </a:rPr>
              <a:t>w you apply the tailored AMR to your current process </a:t>
            </a:r>
            <a:endParaRPr lang="en-US" sz="2800" b="1" i="0" u="none" strike="noStrike" dirty="0">
              <a:solidFill>
                <a:srgbClr val="000000"/>
              </a:solidFill>
              <a:effectLst/>
              <a:latin typeface="Arial" panose="020B0604020202020204" pitchFamily="34" charset="0"/>
              <a:cs typeface="Arial" panose="020B0604020202020204" pitchFamily="34" charset="0"/>
            </a:endParaRPr>
          </a:p>
        </p:txBody>
      </p:sp>
      <p:cxnSp>
        <p:nvCxnSpPr>
          <p:cNvPr id="28" name="Straight Connector 27">
            <a:extLst>
              <a:ext uri="{FF2B5EF4-FFF2-40B4-BE49-F238E27FC236}">
                <a16:creationId xmlns:a16="http://schemas.microsoft.com/office/drawing/2014/main" id="{13A38613-E167-B52B-8689-1F2E903B6B40}"/>
              </a:ext>
            </a:extLst>
          </p:cNvPr>
          <p:cNvCxnSpPr>
            <a:cxnSpLocks/>
          </p:cNvCxnSpPr>
          <p:nvPr/>
        </p:nvCxnSpPr>
        <p:spPr bwMode="auto">
          <a:xfrm>
            <a:off x="11909959" y="7213016"/>
            <a:ext cx="2331416" cy="502965"/>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1C2FCEE8-7E2E-6A98-8C16-18432C72DAD6}"/>
              </a:ext>
            </a:extLst>
          </p:cNvPr>
          <p:cNvSpPr txBox="1"/>
          <p:nvPr/>
        </p:nvSpPr>
        <p:spPr>
          <a:xfrm>
            <a:off x="11420877" y="7722315"/>
            <a:ext cx="7153994" cy="138499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a:solidFill>
                  <a:srgbClr val="000000"/>
                </a:solidFill>
                <a:latin typeface="Arial" panose="020B0604020202020204" pitchFamily="34" charset="0"/>
                <a:cs typeface="Arial" panose="020B0604020202020204" pitchFamily="34" charset="0"/>
              </a:rPr>
              <a:t>Proposed Tailoring</a:t>
            </a:r>
          </a:p>
          <a:p>
            <a:pPr marL="342900" indent="-342900" algn="l">
              <a:buFont typeface="Arial" panose="020B0604020202020204" pitchFamily="34" charset="0"/>
              <a:buChar char="•"/>
            </a:pPr>
            <a:r>
              <a:rPr lang="en-US" sz="2800" b="1" dirty="0">
                <a:solidFill>
                  <a:srgbClr val="000000"/>
                </a:solidFill>
                <a:latin typeface="Arial" panose="020B0604020202020204" pitchFamily="34" charset="0"/>
                <a:cs typeface="Arial" panose="020B0604020202020204" pitchFamily="34" charset="0"/>
              </a:rPr>
              <a:t>Proposed “shall statement” that meets the </a:t>
            </a:r>
            <a:r>
              <a:rPr lang="en-US" sz="2800" b="1" i="1" dirty="0">
                <a:solidFill>
                  <a:srgbClr val="000000"/>
                </a:solidFill>
                <a:latin typeface="Arial" panose="020B0604020202020204" pitchFamily="34" charset="0"/>
                <a:cs typeface="Arial" panose="020B0604020202020204" pitchFamily="34" charset="0"/>
              </a:rPr>
              <a:t>intent</a:t>
            </a:r>
            <a:r>
              <a:rPr lang="en-US" sz="2800" b="1" dirty="0">
                <a:solidFill>
                  <a:srgbClr val="000000"/>
                </a:solidFill>
                <a:latin typeface="Arial" panose="020B0604020202020204" pitchFamily="34" charset="0"/>
                <a:cs typeface="Arial" panose="020B0604020202020204" pitchFamily="34" charset="0"/>
              </a:rPr>
              <a:t> of the NASA-STD-6030 AMR </a:t>
            </a:r>
            <a:endParaRPr lang="en-US" sz="2800" b="1"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6CD3B7F3-086D-16DF-6FAC-F892946D724A}"/>
              </a:ext>
            </a:extLst>
          </p:cNvPr>
          <p:cNvSpPr txBox="1"/>
          <p:nvPr/>
        </p:nvSpPr>
        <p:spPr>
          <a:xfrm>
            <a:off x="20264468" y="3957461"/>
            <a:ext cx="3271971" cy="181588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a:latin typeface="Arial" panose="020B0604020202020204" pitchFamily="34" charset="0"/>
                <a:cs typeface="Arial" panose="020B0604020202020204" pitchFamily="34" charset="0"/>
              </a:rPr>
              <a:t>AMCP is Submitted to NASA Program for approval</a:t>
            </a:r>
          </a:p>
        </p:txBody>
      </p:sp>
      <p:sp>
        <p:nvSpPr>
          <p:cNvPr id="2" name="Rectangle: Rounded Corners 1">
            <a:extLst>
              <a:ext uri="{FF2B5EF4-FFF2-40B4-BE49-F238E27FC236}">
                <a16:creationId xmlns:a16="http://schemas.microsoft.com/office/drawing/2014/main" id="{A1744672-C91C-D582-BAB3-DC2B818253B8}"/>
              </a:ext>
            </a:extLst>
          </p:cNvPr>
          <p:cNvSpPr/>
          <p:nvPr/>
        </p:nvSpPr>
        <p:spPr bwMode="auto">
          <a:xfrm>
            <a:off x="1252864" y="2086769"/>
            <a:ext cx="22176900" cy="11029950"/>
          </a:xfrm>
          <a:prstGeom prst="roundRect">
            <a:avLst/>
          </a:prstGeom>
          <a:solidFill>
            <a:schemeClr val="tx1"/>
          </a:solidFill>
          <a:ln w="12700" cap="flat" cmpd="sng" algn="ctr">
            <a:noFill/>
            <a:prstDash val="solid"/>
            <a:round/>
            <a:headEnd type="none" w="sm" len="sm"/>
            <a:tailEnd type="none" w="sm" len="sm"/>
          </a:ln>
          <a:effectLst/>
        </p:spPr>
        <p:txBody>
          <a:bodyPr vert="horz" wrap="square" lIns="90488" tIns="44450" rIns="90488" bIns="44450" numCol="1" rtlCol="0" anchor="t" anchorCtr="0" compatLnSpc="1">
            <a:prstTxWarp prst="textNoShape">
              <a:avLst/>
            </a:prstTxWarp>
          </a:bodyPr>
          <a:lstStyle/>
          <a:p>
            <a:pPr algn="l" rtl="0" fontAlgn="base"/>
            <a:r>
              <a:rPr lang="en-US" sz="5400" b="1" i="0" u="none" strike="noStrike" dirty="0">
                <a:solidFill>
                  <a:schemeClr val="bg1"/>
                </a:solidFill>
                <a:effectLst/>
                <a:latin typeface="Arial" panose="020B0604020202020204" pitchFamily="34" charset="0"/>
              </a:rPr>
              <a:t>Please Note:</a:t>
            </a:r>
            <a:r>
              <a:rPr lang="en-US" sz="5400" b="0" i="0" dirty="0">
                <a:solidFill>
                  <a:schemeClr val="bg1"/>
                </a:solidFill>
                <a:effectLst/>
                <a:latin typeface="Arial" panose="020B0604020202020204" pitchFamily="34" charset="0"/>
              </a:rPr>
              <a:t>​</a:t>
            </a:r>
            <a:endParaRPr lang="en-US" sz="5400" b="0" i="0" dirty="0">
              <a:solidFill>
                <a:schemeClr val="bg1"/>
              </a:solidFill>
              <a:effectLst/>
              <a:latin typeface="Segoe UI" panose="020B0502040204020203" pitchFamily="34" charset="0"/>
            </a:endParaRPr>
          </a:p>
          <a:p>
            <a:pPr lvl="1" algn="l">
              <a:buFont typeface="Arial" panose="020B0604020202020204" pitchFamily="34" charset="0"/>
              <a:buChar char="•"/>
            </a:pPr>
            <a:r>
              <a:rPr lang="en-US" sz="5400" b="0" i="0" u="none" strike="noStrike" dirty="0">
                <a:solidFill>
                  <a:schemeClr val="bg1"/>
                </a:solidFill>
                <a:effectLst/>
                <a:latin typeface="Arial" panose="020B0604020202020204" pitchFamily="34" charset="0"/>
              </a:rPr>
              <a:t>An AMCP is </a:t>
            </a:r>
            <a:r>
              <a:rPr lang="en-US" sz="5400" b="0" i="0" u="sng" dirty="0">
                <a:solidFill>
                  <a:schemeClr val="bg1"/>
                </a:solidFill>
                <a:effectLst/>
                <a:latin typeface="Arial" panose="020B0604020202020204" pitchFamily="34" charset="0"/>
              </a:rPr>
              <a:t>NASA Program Specific.</a:t>
            </a:r>
            <a:r>
              <a:rPr lang="en-US" sz="5400" b="0" i="0" dirty="0">
                <a:solidFill>
                  <a:schemeClr val="bg1"/>
                </a:solidFill>
                <a:effectLst/>
                <a:latin typeface="Arial" panose="020B0604020202020204" pitchFamily="34" charset="0"/>
              </a:rPr>
              <a:t>​</a:t>
            </a:r>
          </a:p>
          <a:p>
            <a:pPr lvl="1" algn="l">
              <a:buFont typeface="Arial" panose="020B0604020202020204" pitchFamily="34" charset="0"/>
              <a:buChar char="•"/>
            </a:pPr>
            <a:r>
              <a:rPr lang="en-US" sz="5400" b="0" i="0" u="none" strike="noStrike" dirty="0">
                <a:solidFill>
                  <a:schemeClr val="bg1"/>
                </a:solidFill>
                <a:effectLst/>
                <a:latin typeface="Arial" panose="020B0604020202020204" pitchFamily="34" charset="0"/>
              </a:rPr>
              <a:t>An approved AMCP does not grant “qualification” applicable to other NASA Programs</a:t>
            </a:r>
            <a:r>
              <a:rPr lang="en-US" sz="5400" b="0" i="0" dirty="0">
                <a:solidFill>
                  <a:schemeClr val="bg1"/>
                </a:solidFill>
                <a:effectLst/>
                <a:latin typeface="Arial" panose="020B0604020202020204" pitchFamily="34" charset="0"/>
              </a:rPr>
              <a:t>​</a:t>
            </a:r>
          </a:p>
          <a:p>
            <a:pPr lvl="1" algn="l">
              <a:buFont typeface="Arial" panose="020B0604020202020204" pitchFamily="34" charset="0"/>
              <a:buChar char="•"/>
            </a:pPr>
            <a:r>
              <a:rPr lang="en-US" sz="5400" b="0" i="0" u="none" strike="noStrike" dirty="0">
                <a:solidFill>
                  <a:schemeClr val="bg1"/>
                </a:solidFill>
                <a:effectLst/>
                <a:latin typeface="Arial" panose="020B0604020202020204" pitchFamily="34" charset="0"/>
              </a:rPr>
              <a:t>It is certainly the </a:t>
            </a:r>
            <a:r>
              <a:rPr lang="en-US" sz="5400" b="0" i="1" u="none" strike="noStrike" dirty="0">
                <a:solidFill>
                  <a:schemeClr val="bg1"/>
                </a:solidFill>
                <a:effectLst/>
                <a:latin typeface="Arial" panose="020B0604020202020204" pitchFamily="34" charset="0"/>
              </a:rPr>
              <a:t>hope</a:t>
            </a:r>
            <a:r>
              <a:rPr lang="en-US" sz="5400" b="0" i="0" u="none" strike="noStrike" dirty="0">
                <a:solidFill>
                  <a:schemeClr val="bg1"/>
                </a:solidFill>
                <a:effectLst/>
                <a:latin typeface="Arial" panose="020B0604020202020204" pitchFamily="34" charset="0"/>
              </a:rPr>
              <a:t> of the NASA AM SMEs that the vast majority of AM processes and practices that are acceptable to one NASA program will be acceptable to</a:t>
            </a:r>
            <a:r>
              <a:rPr lang="en-US" sz="5400" b="0" i="1" u="none" strike="noStrike" dirty="0">
                <a:solidFill>
                  <a:schemeClr val="bg1"/>
                </a:solidFill>
                <a:effectLst/>
                <a:latin typeface="Arial" panose="020B0604020202020204" pitchFamily="34" charset="0"/>
              </a:rPr>
              <a:t> most</a:t>
            </a:r>
            <a:r>
              <a:rPr lang="en-US" sz="5400" b="0" i="0" u="none" strike="noStrike" dirty="0">
                <a:solidFill>
                  <a:schemeClr val="bg1"/>
                </a:solidFill>
                <a:effectLst/>
                <a:latin typeface="Arial" panose="020B0604020202020204" pitchFamily="34" charset="0"/>
              </a:rPr>
              <a:t> NASA Programs</a:t>
            </a:r>
            <a:r>
              <a:rPr lang="en-US" sz="5400" b="0" i="0" dirty="0">
                <a:solidFill>
                  <a:schemeClr val="bg1"/>
                </a:solidFill>
                <a:effectLst/>
                <a:latin typeface="Arial" panose="020B0604020202020204" pitchFamily="34" charset="0"/>
              </a:rPr>
              <a:t>​</a:t>
            </a:r>
          </a:p>
          <a:p>
            <a:pPr lvl="1" algn="l">
              <a:buFont typeface="Arial" panose="020B0604020202020204" pitchFamily="34" charset="0"/>
              <a:buChar char="•"/>
            </a:pPr>
            <a:r>
              <a:rPr lang="en-US" sz="5400" b="0" i="0" u="none" strike="noStrike" dirty="0">
                <a:solidFill>
                  <a:schemeClr val="bg1"/>
                </a:solidFill>
                <a:effectLst/>
                <a:latin typeface="Arial" panose="020B0604020202020204" pitchFamily="34" charset="0"/>
              </a:rPr>
              <a:t>A formal NASA AM Certification Body is a dream, but not yet a reality</a:t>
            </a:r>
            <a:r>
              <a:rPr lang="en-US" sz="5400" b="0" i="0" dirty="0">
                <a:solidFill>
                  <a:schemeClr val="bg1"/>
                </a:solidFill>
                <a:effectLst/>
                <a:latin typeface="Arial" panose="020B0604020202020204" pitchFamily="34" charset="0"/>
              </a:rPr>
              <a:t>​</a:t>
            </a:r>
          </a:p>
          <a:p>
            <a:pPr lvl="1" algn="l">
              <a:buFont typeface="Arial" panose="020B0604020202020204" pitchFamily="34" charset="0"/>
              <a:buChar char="•"/>
            </a:pPr>
            <a:r>
              <a:rPr lang="en-US" sz="5400" b="0" i="0" u="none" strike="noStrike" dirty="0">
                <a:solidFill>
                  <a:schemeClr val="bg1"/>
                </a:solidFill>
                <a:effectLst/>
                <a:latin typeface="Arial" panose="020B0604020202020204" pitchFamily="34" charset="0"/>
              </a:rPr>
              <a:t>PLEASE reach out to us if you are struggling, </a:t>
            </a:r>
            <a:r>
              <a:rPr lang="en-US" sz="5400" b="0" i="0" dirty="0">
                <a:solidFill>
                  <a:schemeClr val="bg1"/>
                </a:solidFill>
                <a:effectLst/>
                <a:latin typeface="Arial" panose="020B0604020202020204" pitchFamily="34" charset="0"/>
              </a:rPr>
              <a:t>​</a:t>
            </a:r>
            <a:r>
              <a:rPr lang="en-US" sz="5400" b="0" i="0" u="none" strike="noStrike" dirty="0">
                <a:solidFill>
                  <a:schemeClr val="bg1"/>
                </a:solidFill>
                <a:effectLst/>
                <a:latin typeface="Arial" panose="020B0604020202020204" pitchFamily="34" charset="0"/>
              </a:rPr>
              <a:t>we do not want people to struggle in silence.</a:t>
            </a:r>
            <a:endParaRPr lang="en-US" sz="5400" b="0" i="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1298901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A4A8-DAAE-33DF-ADD5-2CB6A8939E37}"/>
              </a:ext>
            </a:extLst>
          </p:cNvPr>
          <p:cNvSpPr>
            <a:spLocks noGrp="1"/>
          </p:cNvSpPr>
          <p:nvPr>
            <p:ph type="title"/>
          </p:nvPr>
        </p:nvSpPr>
        <p:spPr/>
        <p:txBody>
          <a:bodyPr/>
          <a:lstStyle/>
          <a:p>
            <a:r>
              <a:rPr lang="en-US" sz="5400" b="1" i="0" dirty="0">
                <a:effectLst/>
                <a:ea typeface="Times New Roman" panose="02020603050405020304" pitchFamily="18" charset="0"/>
              </a:rPr>
              <a:t>Tailoring NASA-STD-6030 Example: Repair and Rework</a:t>
            </a:r>
            <a:endParaRPr lang="en-US" sz="5400" i="0" dirty="0"/>
          </a:p>
        </p:txBody>
      </p:sp>
      <p:sp>
        <p:nvSpPr>
          <p:cNvPr id="4" name="Slide Number Placeholder 3">
            <a:extLst>
              <a:ext uri="{FF2B5EF4-FFF2-40B4-BE49-F238E27FC236}">
                <a16:creationId xmlns:a16="http://schemas.microsoft.com/office/drawing/2014/main" id="{F034AFF6-ECE7-46E3-C0E9-9E7E24928F01}"/>
              </a:ext>
            </a:extLst>
          </p:cNvPr>
          <p:cNvSpPr>
            <a:spLocks noGrp="1"/>
          </p:cNvSpPr>
          <p:nvPr>
            <p:ph type="sldNum" sz="quarter" idx="11"/>
          </p:nvPr>
        </p:nvSpPr>
        <p:spPr/>
        <p:txBody>
          <a:bodyPr/>
          <a:lstStyle/>
          <a:p>
            <a:pPr>
              <a:defRPr/>
            </a:pPr>
            <a:fld id="{7B8D9A4E-FB59-9B49-9310-F2E5203E8539}" type="slidenum">
              <a:rPr lang="en-US" smtClean="0"/>
              <a:pPr>
                <a:defRPr/>
              </a:pPr>
              <a:t>15</a:t>
            </a:fld>
            <a:endParaRPr lang="en-US" dirty="0"/>
          </a:p>
        </p:txBody>
      </p:sp>
      <p:graphicFrame>
        <p:nvGraphicFramePr>
          <p:cNvPr id="3" name="Diagram 2">
            <a:extLst>
              <a:ext uri="{FF2B5EF4-FFF2-40B4-BE49-F238E27FC236}">
                <a16:creationId xmlns:a16="http://schemas.microsoft.com/office/drawing/2014/main" id="{91151705-AB5E-8DB4-49BA-0734612B12CF}"/>
              </a:ext>
            </a:extLst>
          </p:cNvPr>
          <p:cNvGraphicFramePr/>
          <p:nvPr>
            <p:extLst>
              <p:ext uri="{D42A27DB-BD31-4B8C-83A1-F6EECF244321}">
                <p14:modId xmlns:p14="http://schemas.microsoft.com/office/powerpoint/2010/main" val="4000104707"/>
              </p:ext>
            </p:extLst>
          </p:nvPr>
        </p:nvGraphicFramePr>
        <p:xfrm>
          <a:off x="339226" y="1845566"/>
          <a:ext cx="24000529" cy="10576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B39C9C68-C665-EDBF-DC5D-C6BBBDF1AE83}"/>
              </a:ext>
            </a:extLst>
          </p:cNvPr>
          <p:cNvSpPr/>
          <p:nvPr/>
        </p:nvSpPr>
        <p:spPr bwMode="auto">
          <a:xfrm>
            <a:off x="1091702" y="12630986"/>
            <a:ext cx="22495579" cy="989074"/>
          </a:xfrm>
          <a:prstGeom prst="rect">
            <a:avLst/>
          </a:prstGeom>
          <a:solidFill>
            <a:srgbClr val="002060"/>
          </a:solidFill>
          <a:ln w="12700" cap="flat" cmpd="sng" algn="ctr">
            <a:solidFill>
              <a:srgbClr val="002060"/>
            </a:solidFill>
            <a:prstDash val="solid"/>
            <a:round/>
            <a:headEnd type="none" w="sm" len="sm"/>
            <a:tailEnd type="none" w="sm" len="sm"/>
          </a:ln>
          <a:effectLst/>
        </p:spPr>
        <p:txBody>
          <a:bodyPr vert="horz" wrap="square" lIns="90488" tIns="44450" rIns="90488" bIns="44450" numCol="1" rtlCol="0" anchor="t" anchorCtr="0" compatLnSpc="1">
            <a:prstTxWarp prst="textNoShape">
              <a:avLst/>
            </a:prstTxWarp>
          </a:bodyPr>
          <a:lstStyle/>
          <a:p>
            <a:r>
              <a:rPr lang="en-US" sz="2800" b="1" dirty="0">
                <a:solidFill>
                  <a:schemeClr val="bg1"/>
                </a:solidFill>
              </a:rPr>
              <a:t>NOTE: This example does not need an implementation statement because the tailored requirement also defines the implementation</a:t>
            </a:r>
          </a:p>
        </p:txBody>
      </p:sp>
    </p:spTree>
    <p:extLst>
      <p:ext uri="{BB962C8B-B14F-4D97-AF65-F5344CB8AC3E}">
        <p14:creationId xmlns:p14="http://schemas.microsoft.com/office/powerpoint/2010/main" val="1506553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8973-655D-047F-CB38-F452DFD1183F}"/>
              </a:ext>
            </a:extLst>
          </p:cNvPr>
          <p:cNvSpPr>
            <a:spLocks noGrp="1"/>
          </p:cNvSpPr>
          <p:nvPr>
            <p:ph type="title"/>
          </p:nvPr>
        </p:nvSpPr>
        <p:spPr/>
        <p:txBody>
          <a:bodyPr/>
          <a:lstStyle/>
          <a:p>
            <a:pPr marL="0" marR="0" indent="0">
              <a:lnSpc>
                <a:spcPct val="107000"/>
              </a:lnSpc>
              <a:spcBef>
                <a:spcPts val="0"/>
              </a:spcBef>
              <a:spcAft>
                <a:spcPts val="0"/>
              </a:spcAft>
              <a:buNone/>
            </a:pPr>
            <a:r>
              <a:rPr lang="en-US" sz="4400" b="1" i="0" dirty="0">
                <a:effectLst/>
                <a:ea typeface="Times New Roman" panose="02020603050405020304" pitchFamily="18" charset="0"/>
              </a:rPr>
              <a:t>Tailoring NASA-STD-6030 Example: Section 5.4.1 Feedstock/ QMS System </a:t>
            </a:r>
            <a:endParaRPr lang="en-US" sz="4400" b="1" i="0" dirty="0">
              <a:ea typeface="Times New Roman" panose="02020603050405020304" pitchFamily="18" charset="0"/>
            </a:endParaRPr>
          </a:p>
        </p:txBody>
      </p:sp>
      <p:sp>
        <p:nvSpPr>
          <p:cNvPr id="4" name="Slide Number Placeholder 3">
            <a:extLst>
              <a:ext uri="{FF2B5EF4-FFF2-40B4-BE49-F238E27FC236}">
                <a16:creationId xmlns:a16="http://schemas.microsoft.com/office/drawing/2014/main" id="{390F042F-B1C8-DD49-9B81-071BED0EADC2}"/>
              </a:ext>
            </a:extLst>
          </p:cNvPr>
          <p:cNvSpPr>
            <a:spLocks noGrp="1"/>
          </p:cNvSpPr>
          <p:nvPr>
            <p:ph type="sldNum" sz="quarter" idx="11"/>
          </p:nvPr>
        </p:nvSpPr>
        <p:spPr/>
        <p:txBody>
          <a:bodyPr/>
          <a:lstStyle/>
          <a:p>
            <a:pPr>
              <a:defRPr/>
            </a:pPr>
            <a:fld id="{7B8D9A4E-FB59-9B49-9310-F2E5203E8539}" type="slidenum">
              <a:rPr lang="en-US" smtClean="0">
                <a:latin typeface="Arial" panose="020B0604020202020204" pitchFamily="34" charset="0"/>
                <a:cs typeface="Arial" panose="020B0604020202020204" pitchFamily="34" charset="0"/>
              </a:rPr>
              <a:pPr>
                <a:defRPr/>
              </a:pPr>
              <a:t>16</a:t>
            </a:fld>
            <a:endParaRPr lang="en-US" dirty="0">
              <a:latin typeface="Arial" panose="020B0604020202020204" pitchFamily="34"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201751F4-4219-7BA2-2556-FE61074DF28A}"/>
              </a:ext>
            </a:extLst>
          </p:cNvPr>
          <p:cNvGraphicFramePr/>
          <p:nvPr>
            <p:extLst>
              <p:ext uri="{D42A27DB-BD31-4B8C-83A1-F6EECF244321}">
                <p14:modId xmlns:p14="http://schemas.microsoft.com/office/powerpoint/2010/main" val="1271692726"/>
              </p:ext>
            </p:extLst>
          </p:nvPr>
        </p:nvGraphicFramePr>
        <p:xfrm>
          <a:off x="708752" y="1774347"/>
          <a:ext cx="23370448" cy="1057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A53D9D0D-E722-E849-2255-F30DF7A917EB}"/>
              </a:ext>
            </a:extLst>
          </p:cNvPr>
          <p:cNvSpPr/>
          <p:nvPr/>
        </p:nvSpPr>
        <p:spPr bwMode="auto">
          <a:xfrm>
            <a:off x="1852468" y="12679929"/>
            <a:ext cx="21083016" cy="731271"/>
          </a:xfrm>
          <a:prstGeom prst="rect">
            <a:avLst/>
          </a:prstGeom>
          <a:solidFill>
            <a:srgbClr val="002060"/>
          </a:solidFill>
          <a:ln w="12700" cap="flat" cmpd="sng" algn="ctr">
            <a:solidFill>
              <a:srgbClr val="002060"/>
            </a:solidFill>
            <a:prstDash val="solid"/>
            <a:round/>
            <a:headEnd type="none" w="sm" len="sm"/>
            <a:tailEnd type="none" w="sm" len="sm"/>
          </a:ln>
          <a:effectLst/>
        </p:spPr>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800" b="1" dirty="0">
                <a:solidFill>
                  <a:schemeClr val="bg1"/>
                </a:solidFill>
                <a:latin typeface="Arial" panose="020B0604020202020204" pitchFamily="34" charset="0"/>
                <a:cs typeface="Arial" panose="020B0604020202020204" pitchFamily="34" charset="0"/>
              </a:rPr>
              <a:t>Document the Tailored AMR, rationale and Implementation in the AMCP to be presented to NASA Program for approval. </a:t>
            </a:r>
            <a:endParaRPr kumimoji="0" lang="en-US" sz="2800" b="1" i="0" u="none" strike="noStrike" cap="none" normalizeH="0" baseline="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7553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3A4A8-DAAE-33DF-ADD5-2CB6A8939E37}"/>
              </a:ext>
            </a:extLst>
          </p:cNvPr>
          <p:cNvSpPr>
            <a:spLocks noGrp="1"/>
          </p:cNvSpPr>
          <p:nvPr>
            <p:ph type="title"/>
          </p:nvPr>
        </p:nvSpPr>
        <p:spPr/>
        <p:txBody>
          <a:bodyPr/>
          <a:lstStyle/>
          <a:p>
            <a:r>
              <a:rPr lang="en-US" sz="5400" b="1" i="0" dirty="0">
                <a:effectLst/>
                <a:ea typeface="Times New Roman" panose="02020603050405020304" pitchFamily="18" charset="0"/>
              </a:rPr>
              <a:t>Coming Soon!</a:t>
            </a:r>
            <a:endParaRPr lang="en-US" sz="5400" i="0" dirty="0"/>
          </a:p>
        </p:txBody>
      </p:sp>
      <p:sp>
        <p:nvSpPr>
          <p:cNvPr id="4" name="Slide Number Placeholder 3">
            <a:extLst>
              <a:ext uri="{FF2B5EF4-FFF2-40B4-BE49-F238E27FC236}">
                <a16:creationId xmlns:a16="http://schemas.microsoft.com/office/drawing/2014/main" id="{F034AFF6-ECE7-46E3-C0E9-9E7E24928F01}"/>
              </a:ext>
            </a:extLst>
          </p:cNvPr>
          <p:cNvSpPr>
            <a:spLocks noGrp="1"/>
          </p:cNvSpPr>
          <p:nvPr>
            <p:ph type="sldNum" sz="quarter" idx="11"/>
          </p:nvPr>
        </p:nvSpPr>
        <p:spPr/>
        <p:txBody>
          <a:bodyPr/>
          <a:lstStyle/>
          <a:p>
            <a:pPr>
              <a:defRPr/>
            </a:pPr>
            <a:fld id="{7B8D9A4E-FB59-9B49-9310-F2E5203E8539}" type="slidenum">
              <a:rPr lang="en-US" smtClean="0"/>
              <a:pPr>
                <a:defRPr/>
              </a:pPr>
              <a:t>17</a:t>
            </a:fld>
            <a:endParaRPr lang="en-US" dirty="0"/>
          </a:p>
        </p:txBody>
      </p:sp>
      <p:sp>
        <p:nvSpPr>
          <p:cNvPr id="3" name="Content Placeholder 2">
            <a:extLst>
              <a:ext uri="{FF2B5EF4-FFF2-40B4-BE49-F238E27FC236}">
                <a16:creationId xmlns:a16="http://schemas.microsoft.com/office/drawing/2014/main" id="{1B20A1CD-9BC0-EACD-62AE-B2017BDC8357}"/>
              </a:ext>
            </a:extLst>
          </p:cNvPr>
          <p:cNvSpPr txBox="1">
            <a:spLocks/>
          </p:cNvSpPr>
          <p:nvPr/>
        </p:nvSpPr>
        <p:spPr bwMode="auto">
          <a:xfrm>
            <a:off x="1504950" y="2067855"/>
            <a:ext cx="22117050" cy="3247043"/>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SzPct val="100000"/>
              <a:buChar char="•"/>
              <a:defRPr sz="2400">
                <a:solidFill>
                  <a:schemeClr val="tx1"/>
                </a:solidFill>
                <a:latin typeface="Arial" pitchFamily="34" charset="0"/>
                <a:ea typeface="Arial" charset="0"/>
                <a:cs typeface="Arial" pitchFamily="34" charset="0"/>
              </a:defRPr>
            </a:lvl1pPr>
            <a:lvl2pPr marL="742950" indent="-285750" algn="l" rtl="0" eaLnBrk="0" fontAlgn="base" hangingPunct="0">
              <a:spcBef>
                <a:spcPct val="20000"/>
              </a:spcBef>
              <a:spcAft>
                <a:spcPct val="0"/>
              </a:spcAft>
              <a:buSzPct val="100000"/>
              <a:buChar char="–"/>
              <a:defRPr sz="2000">
                <a:solidFill>
                  <a:schemeClr val="tx1"/>
                </a:solidFill>
                <a:latin typeface="Arial" pitchFamily="34" charset="0"/>
                <a:ea typeface="Arial" charset="0"/>
                <a:cs typeface="Arial" pitchFamily="34" charset="0"/>
              </a:defRPr>
            </a:lvl2pPr>
            <a:lvl3pPr marL="1143000" indent="-228600" algn="l" rtl="0" eaLnBrk="0" fontAlgn="base" hangingPunct="0">
              <a:spcBef>
                <a:spcPct val="20000"/>
              </a:spcBef>
              <a:spcAft>
                <a:spcPct val="0"/>
              </a:spcAft>
              <a:buSzPct val="100000"/>
              <a:buChar char="•"/>
              <a:defRPr sz="1800">
                <a:solidFill>
                  <a:schemeClr val="tx1"/>
                </a:solidFill>
                <a:latin typeface="Arial" pitchFamily="34" charset="0"/>
                <a:ea typeface="Arial" charset="0"/>
                <a:cs typeface="Arial" pitchFamily="34" charset="0"/>
              </a:defRPr>
            </a:lvl3pPr>
            <a:lvl4pPr marL="1600200" indent="-228600" algn="l" rtl="0" eaLnBrk="0" fontAlgn="base" hangingPunct="0">
              <a:spcBef>
                <a:spcPct val="20000"/>
              </a:spcBef>
              <a:spcAft>
                <a:spcPct val="0"/>
              </a:spcAft>
              <a:buSzPct val="100000"/>
              <a:buChar char="–"/>
              <a:defRPr sz="1600">
                <a:solidFill>
                  <a:schemeClr val="tx1"/>
                </a:solidFill>
                <a:latin typeface="Arial" pitchFamily="34" charset="0"/>
                <a:ea typeface="Arial" charset="0"/>
                <a:cs typeface="Arial" pitchFamily="34" charset="0"/>
              </a:defRPr>
            </a:lvl4pPr>
            <a:lvl5pPr marL="2057400" indent="-228600" algn="l" rtl="0" eaLnBrk="0" fontAlgn="base" hangingPunct="0">
              <a:spcBef>
                <a:spcPct val="20000"/>
              </a:spcBef>
              <a:spcAft>
                <a:spcPct val="0"/>
              </a:spcAft>
              <a:buSzPct val="100000"/>
              <a:buChar char="•"/>
              <a:defRPr sz="1400">
                <a:solidFill>
                  <a:schemeClr val="tx1"/>
                </a:solidFill>
                <a:latin typeface="Arial" pitchFamily="34" charset="0"/>
                <a:ea typeface="Arial" charset="0"/>
                <a:cs typeface="Arial" pitchFamily="34" charset="0"/>
              </a:defRPr>
            </a:lvl5pPr>
            <a:lvl6pPr marL="2514600" indent="-228600" algn="l" rtl="0" eaLnBrk="0" fontAlgn="base" hangingPunct="0">
              <a:spcBef>
                <a:spcPct val="20000"/>
              </a:spcBef>
              <a:spcAft>
                <a:spcPct val="0"/>
              </a:spcAft>
              <a:buSzPct val="100000"/>
              <a:buChar char="•"/>
              <a:defRPr sz="1400">
                <a:solidFill>
                  <a:schemeClr val="tx1"/>
                </a:solidFill>
                <a:latin typeface="+mn-lt"/>
              </a:defRPr>
            </a:lvl6pPr>
            <a:lvl7pPr marL="2971800" indent="-228600" algn="l" rtl="0" eaLnBrk="0" fontAlgn="base" hangingPunct="0">
              <a:spcBef>
                <a:spcPct val="20000"/>
              </a:spcBef>
              <a:spcAft>
                <a:spcPct val="0"/>
              </a:spcAft>
              <a:buSzPct val="100000"/>
              <a:buChar char="•"/>
              <a:defRPr sz="1400">
                <a:solidFill>
                  <a:schemeClr val="tx1"/>
                </a:solidFill>
                <a:latin typeface="+mn-lt"/>
              </a:defRPr>
            </a:lvl7pPr>
            <a:lvl8pPr marL="3429000" indent="-228600" algn="l" rtl="0" eaLnBrk="0" fontAlgn="base" hangingPunct="0">
              <a:spcBef>
                <a:spcPct val="20000"/>
              </a:spcBef>
              <a:spcAft>
                <a:spcPct val="0"/>
              </a:spcAft>
              <a:buSzPct val="100000"/>
              <a:buChar char="•"/>
              <a:defRPr sz="1400">
                <a:solidFill>
                  <a:schemeClr val="tx1"/>
                </a:solidFill>
                <a:latin typeface="+mn-lt"/>
              </a:defRPr>
            </a:lvl8pPr>
            <a:lvl9pPr marL="3886200" indent="-228600" algn="l" rtl="0" eaLnBrk="0" fontAlgn="base" hangingPunct="0">
              <a:spcBef>
                <a:spcPct val="20000"/>
              </a:spcBef>
              <a:spcAft>
                <a:spcPct val="0"/>
              </a:spcAft>
              <a:buSzPct val="100000"/>
              <a:buChar char="•"/>
              <a:defRPr sz="1400">
                <a:solidFill>
                  <a:schemeClr val="tx1"/>
                </a:solidFill>
                <a:latin typeface="+mn-lt"/>
              </a:defRPr>
            </a:lvl9pPr>
          </a:lstStyle>
          <a:p>
            <a:pPr marL="0" indent="0">
              <a:lnSpc>
                <a:spcPct val="107000"/>
              </a:lnSpc>
              <a:spcBef>
                <a:spcPts val="0"/>
              </a:spcBef>
              <a:spcAft>
                <a:spcPts val="0"/>
              </a:spcAft>
              <a:buFontTx/>
              <a:buNone/>
            </a:pPr>
            <a:endParaRPr lang="en-US" kern="0" dirty="0">
              <a:ea typeface="Calibri" panose="020F0502020204030204" pitchFamily="34" charset="0"/>
            </a:endParaRPr>
          </a:p>
          <a:p>
            <a:pPr marL="114300" marR="0" indent="0">
              <a:lnSpc>
                <a:spcPct val="107000"/>
              </a:lnSpc>
              <a:spcBef>
                <a:spcPts val="0"/>
              </a:spcBef>
              <a:spcAft>
                <a:spcPts val="0"/>
              </a:spcAft>
              <a:buNone/>
            </a:pPr>
            <a:endParaRPr lang="en-US" sz="2800" b="1" i="1" kern="0" dirty="0">
              <a:ea typeface="Calibri" panose="020F0502020204030204" pitchFamily="34" charset="0"/>
            </a:endParaRPr>
          </a:p>
          <a:p>
            <a:pPr marL="114300" marR="0" indent="0" algn="ctr">
              <a:lnSpc>
                <a:spcPct val="107000"/>
              </a:lnSpc>
              <a:spcBef>
                <a:spcPts val="0"/>
              </a:spcBef>
              <a:spcAft>
                <a:spcPts val="0"/>
              </a:spcAft>
              <a:buNone/>
            </a:pPr>
            <a:r>
              <a:rPr lang="en-US" sz="4400" b="1" i="1" kern="0" dirty="0">
                <a:ea typeface="Calibri" panose="020F0502020204030204" pitchFamily="34" charset="0"/>
              </a:rPr>
              <a:t>A Full NASA AMCP with Tailoring to NASA-STD-6030 and NASA-STD-6033 Example EOY 24’</a:t>
            </a:r>
          </a:p>
          <a:p>
            <a:pPr>
              <a:lnSpc>
                <a:spcPct val="107000"/>
              </a:lnSpc>
              <a:spcBef>
                <a:spcPts val="0"/>
              </a:spcBef>
              <a:spcAft>
                <a:spcPts val="800"/>
              </a:spcAft>
            </a:pPr>
            <a:endParaRPr lang="en-US" b="1" kern="0" dirty="0">
              <a:ea typeface="Calibri" panose="020F0502020204030204" pitchFamily="34" charset="0"/>
            </a:endParaRPr>
          </a:p>
        </p:txBody>
      </p:sp>
      <p:sp>
        <p:nvSpPr>
          <p:cNvPr id="9" name="TextBox 8">
            <a:extLst>
              <a:ext uri="{FF2B5EF4-FFF2-40B4-BE49-F238E27FC236}">
                <a16:creationId xmlns:a16="http://schemas.microsoft.com/office/drawing/2014/main" id="{804B96D8-2D0F-F33D-5F80-889AC4DBC547}"/>
              </a:ext>
            </a:extLst>
          </p:cNvPr>
          <p:cNvSpPr txBox="1"/>
          <p:nvPr/>
        </p:nvSpPr>
        <p:spPr>
          <a:xfrm>
            <a:off x="1066800" y="5776107"/>
            <a:ext cx="9326592" cy="3954929"/>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Tim Poe </a:t>
            </a:r>
          </a:p>
          <a:p>
            <a:r>
              <a:rPr lang="en-US" sz="4000" dirty="0">
                <a:latin typeface="Arial" panose="020B0604020202020204" pitchFamily="34" charset="0"/>
                <a:cs typeface="Arial" panose="020B0604020202020204" pitchFamily="34" charset="0"/>
              </a:rPr>
              <a:t>Additive Manufacturing Engineer</a:t>
            </a:r>
          </a:p>
          <a:p>
            <a:r>
              <a:rPr lang="en-US" sz="4000" dirty="0">
                <a:latin typeface="Arial" panose="020B0604020202020204" pitchFamily="34" charset="0"/>
                <a:cs typeface="Arial" panose="020B0604020202020204" pitchFamily="34" charset="0"/>
              </a:rPr>
              <a:t>NASA Marshall Space Flight Center  </a:t>
            </a:r>
          </a:p>
          <a:p>
            <a:pPr marL="0" marR="0">
              <a:spcBef>
                <a:spcPts val="0"/>
              </a:spcBef>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EM42 Advanced Manufacturing Branch</a:t>
            </a:r>
          </a:p>
          <a:p>
            <a:pPr marL="0" marR="0">
              <a:spcBef>
                <a:spcPts val="0"/>
              </a:spcBef>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Materials &amp; Processes Laboratory</a:t>
            </a:r>
          </a:p>
          <a:p>
            <a:pPr marL="0" marR="0">
              <a:spcBef>
                <a:spcPts val="0"/>
              </a:spcBef>
              <a:spcAft>
                <a:spcPts val="0"/>
              </a:spcAft>
            </a:pPr>
            <a:endParaRPr lang="en-US" sz="4000" dirty="0">
              <a:effectLst/>
              <a:latin typeface="Arial" panose="020B0604020202020204" pitchFamily="34" charset="0"/>
              <a:ea typeface="Calibri" panose="020F0502020204030204" pitchFamily="34" charset="0"/>
              <a:cs typeface="Arial" panose="020B0604020202020204" pitchFamily="34" charset="0"/>
            </a:endParaRPr>
          </a:p>
          <a:p>
            <a:endParaRPr lang="en-US" sz="1100" dirty="0"/>
          </a:p>
        </p:txBody>
      </p:sp>
      <p:sp>
        <p:nvSpPr>
          <p:cNvPr id="10" name="TextBox 9">
            <a:extLst>
              <a:ext uri="{FF2B5EF4-FFF2-40B4-BE49-F238E27FC236}">
                <a16:creationId xmlns:a16="http://schemas.microsoft.com/office/drawing/2014/main" id="{D0B8011F-3E08-C49E-E494-E691E70E59EE}"/>
              </a:ext>
            </a:extLst>
          </p:cNvPr>
          <p:cNvSpPr txBox="1"/>
          <p:nvPr/>
        </p:nvSpPr>
        <p:spPr>
          <a:xfrm>
            <a:off x="-3086" y="9507093"/>
            <a:ext cx="12344400" cy="4401205"/>
          </a:xfrm>
          <a:prstGeom prst="rect">
            <a:avLst/>
          </a:prstGeom>
          <a:noFill/>
        </p:spPr>
        <p:txBody>
          <a:bodyPr wrap="square">
            <a:spAutoFit/>
          </a:bodyPr>
          <a:lstStyle/>
          <a:p>
            <a:pPr marL="0" marR="0">
              <a:spcBef>
                <a:spcPts val="0"/>
              </a:spcBef>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Andrew Glendening </a:t>
            </a:r>
          </a:p>
          <a:p>
            <a:pPr>
              <a:spcBef>
                <a:spcPts val="0"/>
              </a:spcBef>
              <a:spcAft>
                <a:spcPts val="0"/>
              </a:spcAft>
            </a:pPr>
            <a:r>
              <a:rPr lang="en-US" sz="4000" dirty="0">
                <a:effectLst/>
                <a:latin typeface="Arial" panose="020B0604020202020204" pitchFamily="34" charset="0"/>
                <a:ea typeface="Calibri" panose="020F0502020204030204" pitchFamily="34" charset="0"/>
                <a:cs typeface="Arial" panose="020B0604020202020204" pitchFamily="34" charset="0"/>
              </a:rPr>
              <a:t>MPAE, NASA Goddard Space Flight Center</a:t>
            </a:r>
          </a:p>
          <a:p>
            <a:pPr rtl="0"/>
            <a:r>
              <a:rPr lang="en-US" sz="4000" dirty="0">
                <a:effectLst/>
                <a:latin typeface="Arial" panose="020B0604020202020204" pitchFamily="34" charset="0"/>
                <a:cs typeface="Arial" panose="020B0604020202020204" pitchFamily="34" charset="0"/>
              </a:rPr>
              <a:t>Materials and Process Assurance/</a:t>
            </a:r>
          </a:p>
          <a:p>
            <a:pPr rtl="0"/>
            <a:r>
              <a:rPr lang="en-US" sz="4000" dirty="0">
                <a:effectLst/>
                <a:latin typeface="Arial" panose="020B0604020202020204" pitchFamily="34" charset="0"/>
                <a:cs typeface="Arial" panose="020B0604020202020204" pitchFamily="34" charset="0"/>
              </a:rPr>
              <a:t>Sr. Metallurgist</a:t>
            </a:r>
          </a:p>
          <a:p>
            <a:pPr>
              <a:spcBef>
                <a:spcPts val="0"/>
              </a:spcBef>
              <a:spcAft>
                <a:spcPts val="0"/>
              </a:spcAft>
            </a:pP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sz="40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C5F27687-421B-D3DC-DDB2-F2E689D424C7}"/>
              </a:ext>
            </a:extLst>
          </p:cNvPr>
          <p:cNvSpPr txBox="1"/>
          <p:nvPr/>
        </p:nvSpPr>
        <p:spPr>
          <a:xfrm>
            <a:off x="14295410" y="6959030"/>
            <a:ext cx="9176197" cy="3170099"/>
          </a:xfrm>
          <a:prstGeom prst="rect">
            <a:avLst/>
          </a:prstGeom>
          <a:noFill/>
        </p:spPr>
        <p:txBody>
          <a:bodyPr wrap="square" rtlCol="0">
            <a:spAutoFit/>
          </a:bodyPr>
          <a:lstStyle/>
          <a:p>
            <a:r>
              <a:rPr lang="en-US" sz="4000" dirty="0"/>
              <a:t>Below is the email to reach out for NASA-STD-6030 and NASA-STD-6033 questions </a:t>
            </a:r>
            <a:endParaRPr lang="en-US" sz="4000" dirty="0">
              <a:hlinkClick r:id="rId3"/>
            </a:endParaRPr>
          </a:p>
          <a:p>
            <a:endParaRPr lang="en-US" sz="4000" dirty="0">
              <a:hlinkClick r:id="rId3"/>
            </a:endParaRPr>
          </a:p>
          <a:p>
            <a:r>
              <a:rPr lang="en-US" sz="4000" dirty="0">
                <a:hlinkClick r:id="rId3"/>
              </a:rPr>
              <a:t>GSFC-AMWG@nasa.onmicrosoft.com</a:t>
            </a:r>
            <a:endParaRPr lang="en-US" sz="4000" dirty="0"/>
          </a:p>
        </p:txBody>
      </p:sp>
    </p:spTree>
    <p:extLst>
      <p:ext uri="{BB962C8B-B14F-4D97-AF65-F5344CB8AC3E}">
        <p14:creationId xmlns:p14="http://schemas.microsoft.com/office/powerpoint/2010/main" val="251149604"/>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889A-37CF-44B2-15A0-A0E653C6D51F}"/>
              </a:ext>
            </a:extLst>
          </p:cNvPr>
          <p:cNvSpPr>
            <a:spLocks noGrp="1"/>
          </p:cNvSpPr>
          <p:nvPr>
            <p:ph type="title"/>
          </p:nvPr>
        </p:nvSpPr>
        <p:spPr/>
        <p:txBody>
          <a:bodyPr/>
          <a:lstStyle/>
          <a:p>
            <a:r>
              <a:rPr lang="en-US" sz="5400" b="1" i="0" dirty="0"/>
              <a:t>Agenda and Objectives </a:t>
            </a:r>
          </a:p>
        </p:txBody>
      </p:sp>
      <p:sp>
        <p:nvSpPr>
          <p:cNvPr id="5" name="Content Placeholder 4">
            <a:extLst>
              <a:ext uri="{FF2B5EF4-FFF2-40B4-BE49-F238E27FC236}">
                <a16:creationId xmlns:a16="http://schemas.microsoft.com/office/drawing/2014/main" id="{A4E15C8A-8DE4-0155-EB1B-8532D437A2A9}"/>
              </a:ext>
            </a:extLst>
          </p:cNvPr>
          <p:cNvSpPr>
            <a:spLocks noGrp="1"/>
          </p:cNvSpPr>
          <p:nvPr>
            <p:ph sz="half" idx="2"/>
          </p:nvPr>
        </p:nvSpPr>
        <p:spPr>
          <a:xfrm>
            <a:off x="1322741" y="2258482"/>
            <a:ext cx="14965009" cy="8229600"/>
          </a:xfrm>
        </p:spPr>
        <p:txBody>
          <a:bodyPr/>
          <a:lstStyle/>
          <a:p>
            <a:pPr marL="0" indent="0">
              <a:buNone/>
            </a:pPr>
            <a:r>
              <a:rPr lang="en-US" sz="3600" b="1" u="sng" dirty="0"/>
              <a:t>Objectives</a:t>
            </a:r>
          </a:p>
          <a:p>
            <a:pPr>
              <a:lnSpc>
                <a:spcPct val="90000"/>
              </a:lnSpc>
            </a:pPr>
            <a:r>
              <a:rPr lang="en-US" sz="3600" dirty="0">
                <a:solidFill>
                  <a:schemeClr val="tx2"/>
                </a:solidFill>
              </a:rPr>
              <a:t>Introduction to Additive Manufacturing at NASA</a:t>
            </a:r>
          </a:p>
          <a:p>
            <a:pPr>
              <a:lnSpc>
                <a:spcPct val="90000"/>
              </a:lnSpc>
            </a:pPr>
            <a:r>
              <a:rPr lang="en-US" sz="3600" dirty="0">
                <a:solidFill>
                  <a:schemeClr val="tx2"/>
                </a:solidFill>
              </a:rPr>
              <a:t>Overview of the overarching NASA-STD-6030 Methodology</a:t>
            </a:r>
          </a:p>
          <a:p>
            <a:pPr lvl="1">
              <a:lnSpc>
                <a:spcPct val="90000"/>
              </a:lnSpc>
            </a:pPr>
            <a:r>
              <a:rPr lang="en-US" sz="3600" dirty="0">
                <a:solidFill>
                  <a:schemeClr val="tx2"/>
                </a:solidFill>
              </a:rPr>
              <a:t>Foundational Process Control Requirements</a:t>
            </a:r>
          </a:p>
          <a:p>
            <a:pPr lvl="1">
              <a:lnSpc>
                <a:spcPct val="90000"/>
              </a:lnSpc>
            </a:pPr>
            <a:r>
              <a:rPr lang="en-US" sz="3600" dirty="0">
                <a:solidFill>
                  <a:schemeClr val="tx2"/>
                </a:solidFill>
              </a:rPr>
              <a:t>Part Production Control Requirements</a:t>
            </a:r>
          </a:p>
          <a:p>
            <a:pPr lvl="1">
              <a:lnSpc>
                <a:spcPct val="90000"/>
              </a:lnSpc>
            </a:pPr>
            <a:r>
              <a:rPr lang="en-US" sz="3600" dirty="0">
                <a:solidFill>
                  <a:schemeClr val="tx2"/>
                </a:solidFill>
              </a:rPr>
              <a:t>Robust and Comprehensive Quality Management System</a:t>
            </a:r>
          </a:p>
          <a:p>
            <a:pPr>
              <a:lnSpc>
                <a:spcPct val="90000"/>
              </a:lnSpc>
            </a:pPr>
            <a:r>
              <a:rPr lang="en-US" sz="3600" dirty="0">
                <a:solidFill>
                  <a:schemeClr val="tx2"/>
                </a:solidFill>
              </a:rPr>
              <a:t>Description of </a:t>
            </a:r>
            <a:r>
              <a:rPr lang="en-US" sz="3600" i="1" dirty="0">
                <a:solidFill>
                  <a:schemeClr val="tx2"/>
                </a:solidFill>
              </a:rPr>
              <a:t>what</a:t>
            </a:r>
            <a:r>
              <a:rPr lang="en-US" sz="3600" dirty="0">
                <a:solidFill>
                  <a:schemeClr val="tx2"/>
                </a:solidFill>
              </a:rPr>
              <a:t> an Additive Manufacturing Control Plan is and </a:t>
            </a:r>
            <a:r>
              <a:rPr lang="en-US" sz="3600" i="1" dirty="0">
                <a:solidFill>
                  <a:schemeClr val="tx2"/>
                </a:solidFill>
              </a:rPr>
              <a:t>why</a:t>
            </a:r>
            <a:r>
              <a:rPr lang="en-US" sz="3600" dirty="0">
                <a:solidFill>
                  <a:schemeClr val="tx2"/>
                </a:solidFill>
              </a:rPr>
              <a:t> it is important</a:t>
            </a:r>
          </a:p>
          <a:p>
            <a:pPr lvl="1">
              <a:lnSpc>
                <a:spcPct val="90000"/>
              </a:lnSpc>
            </a:pPr>
            <a:r>
              <a:rPr lang="en-US" sz="3600" dirty="0">
                <a:solidFill>
                  <a:schemeClr val="tx2"/>
                </a:solidFill>
              </a:rPr>
              <a:t>It communicates </a:t>
            </a:r>
            <a:r>
              <a:rPr lang="en-US" sz="3600" i="1" dirty="0">
                <a:solidFill>
                  <a:schemeClr val="tx2"/>
                </a:solidFill>
              </a:rPr>
              <a:t>what</a:t>
            </a:r>
            <a:r>
              <a:rPr lang="en-US" sz="3600" dirty="0">
                <a:solidFill>
                  <a:schemeClr val="tx2"/>
                </a:solidFill>
              </a:rPr>
              <a:t> you do</a:t>
            </a:r>
          </a:p>
          <a:p>
            <a:pPr lvl="1">
              <a:lnSpc>
                <a:spcPct val="90000"/>
              </a:lnSpc>
            </a:pPr>
            <a:r>
              <a:rPr lang="en-US" sz="3600" dirty="0">
                <a:solidFill>
                  <a:schemeClr val="tx2"/>
                </a:solidFill>
              </a:rPr>
              <a:t>It documents for review and approval by NASA the requirements you </a:t>
            </a:r>
            <a:r>
              <a:rPr lang="en-US" sz="3600" i="1" dirty="0">
                <a:solidFill>
                  <a:schemeClr val="tx2"/>
                </a:solidFill>
              </a:rPr>
              <a:t>don’t</a:t>
            </a:r>
            <a:r>
              <a:rPr lang="en-US" sz="3600" dirty="0">
                <a:solidFill>
                  <a:schemeClr val="tx2"/>
                </a:solidFill>
              </a:rPr>
              <a:t> meet (i.e., “tailoring”), and what you will do instead.</a:t>
            </a:r>
          </a:p>
          <a:p>
            <a:pPr lvl="1">
              <a:lnSpc>
                <a:spcPct val="90000"/>
              </a:lnSpc>
            </a:pPr>
            <a:r>
              <a:rPr lang="en-US" sz="3600" dirty="0">
                <a:solidFill>
                  <a:schemeClr val="tx2"/>
                </a:solidFill>
              </a:rPr>
              <a:t>It makes you </a:t>
            </a:r>
            <a:r>
              <a:rPr lang="en-US" sz="3600" i="1" dirty="0">
                <a:solidFill>
                  <a:schemeClr val="tx2"/>
                </a:solidFill>
              </a:rPr>
              <a:t>think</a:t>
            </a:r>
            <a:r>
              <a:rPr lang="en-US" sz="3600" dirty="0">
                <a:solidFill>
                  <a:schemeClr val="tx2"/>
                </a:solidFill>
              </a:rPr>
              <a:t> about how and why you do the things you do</a:t>
            </a:r>
          </a:p>
          <a:p>
            <a:pPr>
              <a:lnSpc>
                <a:spcPct val="90000"/>
              </a:lnSpc>
            </a:pPr>
            <a:r>
              <a:rPr lang="en-US" sz="3600" dirty="0">
                <a:solidFill>
                  <a:schemeClr val="tx2"/>
                </a:solidFill>
              </a:rPr>
              <a:t>How to write an AMCP</a:t>
            </a:r>
          </a:p>
          <a:p>
            <a:pPr>
              <a:lnSpc>
                <a:spcPct val="90000"/>
              </a:lnSpc>
            </a:pPr>
            <a:r>
              <a:rPr lang="en-US" sz="3600" dirty="0">
                <a:solidFill>
                  <a:schemeClr val="tx2"/>
                </a:solidFill>
              </a:rPr>
              <a:t>Discussion of requirements “Tailoring”</a:t>
            </a:r>
          </a:p>
          <a:p>
            <a:pPr>
              <a:lnSpc>
                <a:spcPct val="90000"/>
              </a:lnSpc>
            </a:pPr>
            <a:r>
              <a:rPr lang="en-US" sz="3600" dirty="0">
                <a:solidFill>
                  <a:schemeClr val="tx2"/>
                </a:solidFill>
              </a:rPr>
              <a:t>Provide examples of Good tailoring and Non-optimal tailoring</a:t>
            </a:r>
          </a:p>
          <a:p>
            <a:pPr marL="0" indent="0">
              <a:buNone/>
            </a:pPr>
            <a:endParaRPr lang="en-US" dirty="0"/>
          </a:p>
        </p:txBody>
      </p:sp>
      <p:pic>
        <p:nvPicPr>
          <p:cNvPr id="8" name="Picture 7">
            <a:extLst>
              <a:ext uri="{FF2B5EF4-FFF2-40B4-BE49-F238E27FC236}">
                <a16:creationId xmlns:a16="http://schemas.microsoft.com/office/drawing/2014/main" id="{BF2D4BFA-A5E3-4D3B-CBC2-1560CED519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55787" y="5782665"/>
            <a:ext cx="2811855" cy="2727500"/>
          </a:xfrm>
          <a:prstGeom prst="rect">
            <a:avLst/>
          </a:prstGeom>
        </p:spPr>
      </p:pic>
      <p:pic>
        <p:nvPicPr>
          <p:cNvPr id="11" name="Picture 4" descr="Artemis program - Wikipedia">
            <a:extLst>
              <a:ext uri="{FF2B5EF4-FFF2-40B4-BE49-F238E27FC236}">
                <a16:creationId xmlns:a16="http://schemas.microsoft.com/office/drawing/2014/main" id="{D3B20C0B-6336-DDB5-5D05-F4530786D2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3190" y="2986001"/>
            <a:ext cx="2942164" cy="27275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F4F0E1F-A6E6-26DF-6D14-465DA183E7AC}"/>
              </a:ext>
            </a:extLst>
          </p:cNvPr>
          <p:cNvPicPr>
            <a:picLocks noChangeAspect="1"/>
          </p:cNvPicPr>
          <p:nvPr/>
        </p:nvPicPr>
        <p:blipFill>
          <a:blip r:embed="rId4"/>
          <a:stretch>
            <a:fillRect/>
          </a:stretch>
        </p:blipFill>
        <p:spPr>
          <a:xfrm>
            <a:off x="16603190" y="8708472"/>
            <a:ext cx="2811855" cy="2811855"/>
          </a:xfrm>
          <a:prstGeom prst="rect">
            <a:avLst/>
          </a:prstGeom>
        </p:spPr>
      </p:pic>
      <p:sp>
        <p:nvSpPr>
          <p:cNvPr id="13" name="Rectangle 12">
            <a:extLst>
              <a:ext uri="{FF2B5EF4-FFF2-40B4-BE49-F238E27FC236}">
                <a16:creationId xmlns:a16="http://schemas.microsoft.com/office/drawing/2014/main" id="{B74437B8-EA32-F0A9-E52A-86EF39703C32}"/>
              </a:ext>
            </a:extLst>
          </p:cNvPr>
          <p:cNvSpPr/>
          <p:nvPr/>
        </p:nvSpPr>
        <p:spPr bwMode="auto">
          <a:xfrm>
            <a:off x="1322742" y="12191272"/>
            <a:ext cx="22463367" cy="1435138"/>
          </a:xfrm>
          <a:prstGeom prst="rect">
            <a:avLst/>
          </a:prstGeom>
          <a:solidFill>
            <a:srgbClr val="002060"/>
          </a:solidFill>
          <a:ln w="12700" cap="flat" cmpd="sng" algn="ctr">
            <a:solidFill>
              <a:srgbClr val="002060"/>
            </a:solidFill>
            <a:prstDash val="solid"/>
            <a:round/>
            <a:headEnd type="none" w="sm" len="sm"/>
            <a:tailEnd type="none" w="sm" len="sm"/>
          </a:ln>
          <a:effectLst/>
        </p:spPr>
        <p:txBody>
          <a:bodyPr vert="horz" wrap="square" lIns="90488" tIns="44450" rIns="90488" bIns="4445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4400" b="1" dirty="0">
                <a:solidFill>
                  <a:schemeClr val="bg1"/>
                </a:solidFill>
                <a:effectLst/>
                <a:latin typeface="Arial" panose="020B0604020202020204" pitchFamily="34" charset="0"/>
                <a:cs typeface="Arial" panose="020B0604020202020204" pitchFamily="34" charset="0"/>
              </a:rPr>
              <a:t>As Flight Programs begin adopting NASA AM Standards, we are entrusted with the responsibility</a:t>
            </a:r>
            <a:r>
              <a:rPr lang="en-US" sz="4400" b="1" dirty="0">
                <a:solidFill>
                  <a:schemeClr val="bg1"/>
                </a:solidFill>
                <a:latin typeface="Arial" panose="020B0604020202020204" pitchFamily="34" charset="0"/>
                <a:cs typeface="Arial" panose="020B0604020202020204" pitchFamily="34" charset="0"/>
              </a:rPr>
              <a:t> of certifying and trusting AM parts </a:t>
            </a:r>
            <a:endParaRPr kumimoji="0" lang="en-US" sz="4400" b="1" i="0" u="none" strike="noStrike" cap="none" normalizeH="0" baseline="0" dirty="0">
              <a:ln>
                <a:solidFill>
                  <a:schemeClr val="bg1"/>
                </a:solid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6198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889A-37CF-44B2-15A0-A0E653C6D51F}"/>
              </a:ext>
            </a:extLst>
          </p:cNvPr>
          <p:cNvSpPr>
            <a:spLocks noGrp="1"/>
          </p:cNvSpPr>
          <p:nvPr>
            <p:ph type="title"/>
          </p:nvPr>
        </p:nvSpPr>
        <p:spPr/>
        <p:txBody>
          <a:bodyPr/>
          <a:lstStyle/>
          <a:p>
            <a:r>
              <a:rPr lang="en-US" sz="5400" b="1" i="0" dirty="0"/>
              <a:t>Additive Manufacturing at NASA</a:t>
            </a:r>
          </a:p>
        </p:txBody>
      </p:sp>
      <p:sp>
        <p:nvSpPr>
          <p:cNvPr id="10" name="TextBox 9">
            <a:extLst>
              <a:ext uri="{FF2B5EF4-FFF2-40B4-BE49-F238E27FC236}">
                <a16:creationId xmlns:a16="http://schemas.microsoft.com/office/drawing/2014/main" id="{A6C0D631-5D2F-B775-6F5C-3ADBA24D0D37}"/>
              </a:ext>
            </a:extLst>
          </p:cNvPr>
          <p:cNvSpPr txBox="1"/>
          <p:nvPr/>
        </p:nvSpPr>
        <p:spPr>
          <a:xfrm>
            <a:off x="930035" y="2209800"/>
            <a:ext cx="11370584" cy="10064294"/>
          </a:xfrm>
          <a:prstGeom prst="rect">
            <a:avLst/>
          </a:prstGeom>
          <a:noFill/>
        </p:spPr>
        <p:txBody>
          <a:bodyPr wrap="square" rtlCol="0">
            <a:spAutoFit/>
          </a:bodyPr>
          <a:lstStyle/>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Fully embraces advantages of AM…</a:t>
            </a:r>
          </a:p>
          <a:p>
            <a:pPr marL="1493215"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Cost/lead time/part count reduction, new design and performance opportunities, rapid design-fail-fix cycles</a:t>
            </a:r>
          </a:p>
          <a:p>
            <a:pPr marL="571500"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…while fully understanding the challenges</a:t>
            </a:r>
          </a:p>
          <a:p>
            <a:pPr marL="1493215"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Especially in delivering high value, high performance AM hardware</a:t>
            </a:r>
          </a:p>
          <a:p>
            <a:pPr marL="571500" indent="-571500" algn="l">
              <a:buFont typeface="Arial" panose="020B0604020202020204" pitchFamily="34" charset="0"/>
              <a:buChar char="•"/>
            </a:pPr>
            <a:endParaRPr lang="en-US" sz="3600" i="1" dirty="0">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600" i="1" dirty="0">
                <a:latin typeface="Arial" panose="020B0604020202020204" pitchFamily="34" charset="0"/>
                <a:cs typeface="Arial" panose="020B0604020202020204" pitchFamily="34" charset="0"/>
              </a:rPr>
              <a:t>“NASA is a user of AM” </a:t>
            </a:r>
            <a:r>
              <a:rPr lang="en-US" sz="3600" dirty="0">
                <a:latin typeface="Arial" panose="020B0604020202020204" pitchFamily="34" charset="0"/>
                <a:cs typeface="Arial" panose="020B0604020202020204" pitchFamily="34" charset="0"/>
              </a:rPr>
              <a:t>means…</a:t>
            </a:r>
          </a:p>
          <a:p>
            <a:pPr marL="1493215"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NASA engineers utilizing AM processes to make hardware = NASA has the design authority</a:t>
            </a:r>
          </a:p>
          <a:p>
            <a:pPr marL="1493215" lvl="1" indent="-571500" algn="l">
              <a:buFont typeface="Arial" panose="020B0604020202020204" pitchFamily="34" charset="0"/>
              <a:buChar char="•"/>
            </a:pPr>
            <a:r>
              <a:rPr lang="en-US" sz="3600" dirty="0">
                <a:latin typeface="Arial" panose="020B0604020202020204" pitchFamily="34" charset="0"/>
                <a:cs typeface="Arial" panose="020B0604020202020204" pitchFamily="34" charset="0"/>
              </a:rPr>
              <a:t>NASA procuring sub-system (rocket engine) or system (lunar lander spacecraft) from a commercial vendor/partner = NASA does not have the design authority; vendor does</a:t>
            </a:r>
          </a:p>
          <a:p>
            <a:pPr algn="l"/>
            <a:endParaRPr lang="en-US" sz="3600" dirty="0">
              <a:latin typeface="Arial" panose="020B0604020202020204" pitchFamily="34" charset="0"/>
              <a:cs typeface="Arial" panose="020B0604020202020204" pitchFamily="34" charset="0"/>
            </a:endParaRPr>
          </a:p>
          <a:p>
            <a:pPr marL="578644" lvl="1"/>
            <a:endParaRPr lang="en-US" sz="36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4DCC17AB-53DD-F377-78C3-74C4F72EFD01}"/>
              </a:ext>
            </a:extLst>
          </p:cNvPr>
          <p:cNvSpPr/>
          <p:nvPr/>
        </p:nvSpPr>
        <p:spPr bwMode="auto">
          <a:xfrm>
            <a:off x="930035" y="12040861"/>
            <a:ext cx="12119215" cy="881093"/>
          </a:xfrm>
          <a:prstGeom prst="rect">
            <a:avLst/>
          </a:prstGeom>
          <a:solidFill>
            <a:srgbClr val="002060"/>
          </a:solidFill>
          <a:ln w="12700" cap="flat" cmpd="sng" algn="ctr">
            <a:solidFill>
              <a:srgbClr val="002060"/>
            </a:solidFill>
            <a:prstDash val="solid"/>
            <a:round/>
            <a:headEnd type="none" w="sm" len="sm"/>
            <a:tailEnd type="none" w="sm" len="sm"/>
          </a:ln>
          <a:effectLst/>
        </p:spPr>
        <p:txBody>
          <a:bodyPr vert="horz" wrap="square" lIns="90488" tIns="44450" rIns="90488" bIns="44450" numCol="1" rtlCol="0" anchor="t" anchorCtr="0" compatLnSpc="1">
            <a:prstTxWarp prst="textNoShape">
              <a:avLst/>
            </a:prstTxWarp>
          </a:bodyPr>
          <a:lstStyle/>
          <a:p>
            <a:r>
              <a:rPr lang="en-US" sz="4400" dirty="0">
                <a:solidFill>
                  <a:schemeClr val="bg1"/>
                </a:solidFill>
                <a:latin typeface="Arial" panose="020B0604020202020204" pitchFamily="34" charset="0"/>
                <a:cs typeface="Arial" panose="020B0604020202020204" pitchFamily="34" charset="0"/>
              </a:rPr>
              <a:t>End goal </a:t>
            </a:r>
            <a:r>
              <a:rPr lang="en-US" sz="4400" dirty="0">
                <a:solidFill>
                  <a:schemeClr val="bg1"/>
                </a:solidFill>
                <a:latin typeface="Arial" panose="020B0604020202020204" pitchFamily="34" charset="0"/>
                <a:cs typeface="Arial" panose="020B0604020202020204" pitchFamily="34" charset="0"/>
                <a:sym typeface="Wingdings" pitchFamily="2" charset="2"/>
              </a:rPr>
              <a:t></a:t>
            </a:r>
            <a:r>
              <a:rPr lang="en-US" sz="4400" dirty="0">
                <a:solidFill>
                  <a:schemeClr val="bg1"/>
                </a:solidFill>
                <a:latin typeface="Arial" panose="020B0604020202020204" pitchFamily="34" charset="0"/>
                <a:cs typeface="Arial" panose="020B0604020202020204" pitchFamily="34" charset="0"/>
              </a:rPr>
              <a:t> </a:t>
            </a:r>
            <a:r>
              <a:rPr lang="en-US" sz="4400" b="1" dirty="0">
                <a:solidFill>
                  <a:schemeClr val="bg1"/>
                </a:solidFill>
                <a:latin typeface="Arial" panose="020B0604020202020204" pitchFamily="34" charset="0"/>
                <a:cs typeface="Arial" panose="020B0604020202020204" pitchFamily="34" charset="0"/>
              </a:rPr>
              <a:t>Safe and successful missions</a:t>
            </a:r>
          </a:p>
        </p:txBody>
      </p:sp>
      <p:grpSp>
        <p:nvGrpSpPr>
          <p:cNvPr id="4" name="Group 3">
            <a:extLst>
              <a:ext uri="{FF2B5EF4-FFF2-40B4-BE49-F238E27FC236}">
                <a16:creationId xmlns:a16="http://schemas.microsoft.com/office/drawing/2014/main" id="{78B2F85E-947D-AAA4-19BC-0DE9FA0E8470}"/>
              </a:ext>
            </a:extLst>
          </p:cNvPr>
          <p:cNvGrpSpPr/>
          <p:nvPr/>
        </p:nvGrpSpPr>
        <p:grpSpPr>
          <a:xfrm>
            <a:off x="12300619" y="3763408"/>
            <a:ext cx="12119215" cy="6957077"/>
            <a:chOff x="6803979" y="1786631"/>
            <a:chExt cx="5317229" cy="3365779"/>
          </a:xfrm>
        </p:grpSpPr>
        <p:pic>
          <p:nvPicPr>
            <p:cNvPr id="5" name="Picture 4" descr="Map&#10;&#10;Description automatically generated">
              <a:extLst>
                <a:ext uri="{FF2B5EF4-FFF2-40B4-BE49-F238E27FC236}">
                  <a16:creationId xmlns:a16="http://schemas.microsoft.com/office/drawing/2014/main" id="{51CFA5A7-8F2F-4901-1422-72BC61F583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3979" y="1786631"/>
              <a:ext cx="5317229" cy="3284737"/>
            </a:xfrm>
            <a:prstGeom prst="rect">
              <a:avLst/>
            </a:prstGeom>
          </p:spPr>
        </p:pic>
        <p:sp>
          <p:nvSpPr>
            <p:cNvPr id="6" name="Oval 5">
              <a:extLst>
                <a:ext uri="{FF2B5EF4-FFF2-40B4-BE49-F238E27FC236}">
                  <a16:creationId xmlns:a16="http://schemas.microsoft.com/office/drawing/2014/main" id="{F17285C3-8BCF-943F-0D17-106F4D2C4773}"/>
                </a:ext>
              </a:extLst>
            </p:cNvPr>
            <p:cNvSpPr/>
            <p:nvPr/>
          </p:nvSpPr>
          <p:spPr>
            <a:xfrm>
              <a:off x="8567850" y="3884890"/>
              <a:ext cx="152400" cy="152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5C63F869-703D-7AF7-2DC8-93C9731B2553}"/>
                </a:ext>
              </a:extLst>
            </p:cNvPr>
            <p:cNvSpPr/>
            <p:nvPr/>
          </p:nvSpPr>
          <p:spPr>
            <a:xfrm>
              <a:off x="10741197" y="4195894"/>
              <a:ext cx="152400" cy="152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id="{40619256-86FB-78B0-6827-4AB4442CF837}"/>
                </a:ext>
              </a:extLst>
            </p:cNvPr>
            <p:cNvSpPr/>
            <p:nvPr/>
          </p:nvSpPr>
          <p:spPr>
            <a:xfrm>
              <a:off x="7442679" y="3164261"/>
              <a:ext cx="152400" cy="152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1" name="Oval 10">
              <a:extLst>
                <a:ext uri="{FF2B5EF4-FFF2-40B4-BE49-F238E27FC236}">
                  <a16:creationId xmlns:a16="http://schemas.microsoft.com/office/drawing/2014/main" id="{E4B63032-FD2D-0CDE-9C68-43B6D2C7AA86}"/>
                </a:ext>
              </a:extLst>
            </p:cNvPr>
            <p:cNvSpPr/>
            <p:nvPr/>
          </p:nvSpPr>
          <p:spPr>
            <a:xfrm>
              <a:off x="7709757" y="3562848"/>
              <a:ext cx="152400" cy="152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Oval 11">
              <a:extLst>
                <a:ext uri="{FF2B5EF4-FFF2-40B4-BE49-F238E27FC236}">
                  <a16:creationId xmlns:a16="http://schemas.microsoft.com/office/drawing/2014/main" id="{115A2B3A-D594-3D6A-9988-A923192D15BC}"/>
                </a:ext>
              </a:extLst>
            </p:cNvPr>
            <p:cNvSpPr/>
            <p:nvPr/>
          </p:nvSpPr>
          <p:spPr>
            <a:xfrm>
              <a:off x="7633557" y="3613724"/>
              <a:ext cx="152400" cy="152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Oval 12">
              <a:extLst>
                <a:ext uri="{FF2B5EF4-FFF2-40B4-BE49-F238E27FC236}">
                  <a16:creationId xmlns:a16="http://schemas.microsoft.com/office/drawing/2014/main" id="{6422FCFE-8FB9-6659-5E55-CD2B777B2F7A}"/>
                </a:ext>
              </a:extLst>
            </p:cNvPr>
            <p:cNvSpPr/>
            <p:nvPr/>
          </p:nvSpPr>
          <p:spPr>
            <a:xfrm>
              <a:off x="10192129" y="3732490"/>
              <a:ext cx="152400" cy="152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4" name="Oval 13">
              <a:extLst>
                <a:ext uri="{FF2B5EF4-FFF2-40B4-BE49-F238E27FC236}">
                  <a16:creationId xmlns:a16="http://schemas.microsoft.com/office/drawing/2014/main" id="{6727A0A9-CA2B-E09E-2209-715F0B1AC5B1}"/>
                </a:ext>
              </a:extLst>
            </p:cNvPr>
            <p:cNvSpPr/>
            <p:nvPr/>
          </p:nvSpPr>
          <p:spPr>
            <a:xfrm>
              <a:off x="9513586" y="4195894"/>
              <a:ext cx="152400" cy="152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6" name="Oval 15">
              <a:extLst>
                <a:ext uri="{FF2B5EF4-FFF2-40B4-BE49-F238E27FC236}">
                  <a16:creationId xmlns:a16="http://schemas.microsoft.com/office/drawing/2014/main" id="{D315EFEA-89EA-1EB7-728B-DC1F458E41F6}"/>
                </a:ext>
              </a:extLst>
            </p:cNvPr>
            <p:cNvSpPr/>
            <p:nvPr/>
          </p:nvSpPr>
          <p:spPr>
            <a:xfrm>
              <a:off x="10910540" y="3404586"/>
              <a:ext cx="152400" cy="152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7" name="Oval 16">
              <a:extLst>
                <a:ext uri="{FF2B5EF4-FFF2-40B4-BE49-F238E27FC236}">
                  <a16:creationId xmlns:a16="http://schemas.microsoft.com/office/drawing/2014/main" id="{2D302EF6-CFBE-8021-A2D9-3596680E530B}"/>
                </a:ext>
              </a:extLst>
            </p:cNvPr>
            <p:cNvSpPr/>
            <p:nvPr/>
          </p:nvSpPr>
          <p:spPr>
            <a:xfrm>
              <a:off x="10845445" y="3202131"/>
              <a:ext cx="152400" cy="152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8" name="Oval 17">
              <a:extLst>
                <a:ext uri="{FF2B5EF4-FFF2-40B4-BE49-F238E27FC236}">
                  <a16:creationId xmlns:a16="http://schemas.microsoft.com/office/drawing/2014/main" id="{D37E16C9-9F77-FED9-634F-1BE63B0C15A8}"/>
                </a:ext>
              </a:extLst>
            </p:cNvPr>
            <p:cNvSpPr/>
            <p:nvPr/>
          </p:nvSpPr>
          <p:spPr>
            <a:xfrm>
              <a:off x="10414234" y="3070477"/>
              <a:ext cx="152400" cy="152400"/>
            </a:xfrm>
            <a:prstGeom prst="ellipse">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04E4F62-430E-E29C-C1F0-070B85A8F678}"/>
                </a:ext>
              </a:extLst>
            </p:cNvPr>
            <p:cNvSpPr txBox="1"/>
            <p:nvPr/>
          </p:nvSpPr>
          <p:spPr>
            <a:xfrm>
              <a:off x="8679821" y="4957661"/>
              <a:ext cx="1222936" cy="194749"/>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Centers involved in AM</a:t>
              </a:r>
            </a:p>
          </p:txBody>
        </p:sp>
      </p:grpSp>
    </p:spTree>
    <p:extLst>
      <p:ext uri="{BB962C8B-B14F-4D97-AF65-F5344CB8AC3E}">
        <p14:creationId xmlns:p14="http://schemas.microsoft.com/office/powerpoint/2010/main" val="40012900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D889A-37CF-44B2-15A0-A0E653C6D51F}"/>
              </a:ext>
            </a:extLst>
          </p:cNvPr>
          <p:cNvSpPr>
            <a:spLocks noGrp="1"/>
          </p:cNvSpPr>
          <p:nvPr>
            <p:ph type="title"/>
          </p:nvPr>
        </p:nvSpPr>
        <p:spPr/>
        <p:txBody>
          <a:bodyPr/>
          <a:lstStyle/>
          <a:p>
            <a:r>
              <a:rPr lang="en-US" sz="5400" b="1" i="0" dirty="0"/>
              <a:t>Brief Introduction to NASA-STD-6030</a:t>
            </a:r>
          </a:p>
        </p:txBody>
      </p:sp>
      <p:sp>
        <p:nvSpPr>
          <p:cNvPr id="5" name="Content Placeholder 4">
            <a:extLst>
              <a:ext uri="{FF2B5EF4-FFF2-40B4-BE49-F238E27FC236}">
                <a16:creationId xmlns:a16="http://schemas.microsoft.com/office/drawing/2014/main" id="{FF081236-65F2-3193-A9E5-F0D609FD4522}"/>
              </a:ext>
            </a:extLst>
          </p:cNvPr>
          <p:cNvSpPr>
            <a:spLocks noGrp="1"/>
          </p:cNvSpPr>
          <p:nvPr>
            <p:ph sz="half" idx="1"/>
          </p:nvPr>
        </p:nvSpPr>
        <p:spPr>
          <a:xfrm>
            <a:off x="998864" y="2345207"/>
            <a:ext cx="13573801" cy="8229600"/>
          </a:xfrm>
        </p:spPr>
        <p:txBody>
          <a:bodyPr/>
          <a:lstStyle/>
          <a:p>
            <a:r>
              <a:rPr lang="en-US" sz="3000" dirty="0"/>
              <a:t>General requirements in the AMCP govern engineering and production practice and are paralleled by a Quality Management System (QMS).</a:t>
            </a:r>
          </a:p>
          <a:p>
            <a:r>
              <a:rPr lang="en-US" sz="3000" dirty="0"/>
              <a:t>Process control requirements provide the basis for reliable part design and production and include:</a:t>
            </a:r>
          </a:p>
          <a:p>
            <a:pPr lvl="1"/>
            <a:r>
              <a:rPr lang="en-US" sz="3000" dirty="0"/>
              <a:t>Qualified Material Processes (QMPs)</a:t>
            </a:r>
          </a:p>
          <a:p>
            <a:pPr lvl="1"/>
            <a:r>
              <a:rPr lang="en-US" sz="3000" dirty="0"/>
              <a:t>Equipment Controls, Personnel Training (covered by NASA-STD-6033)</a:t>
            </a:r>
          </a:p>
          <a:p>
            <a:pPr lvl="1"/>
            <a:r>
              <a:rPr lang="en-US" sz="3000" dirty="0"/>
              <a:t>Material Property development </a:t>
            </a:r>
          </a:p>
          <a:p>
            <a:r>
              <a:rPr lang="en-US" sz="3000" dirty="0"/>
              <a:t>Part Production Control requirements are typical of aerospace operations and must be met before placing a part into service. </a:t>
            </a:r>
          </a:p>
          <a:p>
            <a:pPr marL="0" indent="0">
              <a:buNone/>
            </a:pPr>
            <a:endParaRPr lang="en-US" sz="3000" b="1" dirty="0"/>
          </a:p>
          <a:p>
            <a:pPr marL="0" indent="0">
              <a:buNone/>
            </a:pPr>
            <a:r>
              <a:rPr lang="en-US" sz="3000" b="1" dirty="0"/>
              <a:t>IQ (Installation Qualification)</a:t>
            </a:r>
            <a:r>
              <a:rPr lang="en-US" sz="3000" dirty="0"/>
              <a:t>: Establishment by objective evidence that all key aspects of the process equipment and ancillary system installation adhere to OEM approved specification and that recommendations of the supplier of the equipment are suitably considered.</a:t>
            </a:r>
            <a:endParaRPr lang="en-US" sz="3000" b="1" dirty="0"/>
          </a:p>
          <a:p>
            <a:pPr marL="0" indent="0">
              <a:buNone/>
            </a:pPr>
            <a:r>
              <a:rPr lang="en-US" sz="3000" b="1" dirty="0"/>
              <a:t>OQ (Operation Qualification)</a:t>
            </a:r>
            <a:r>
              <a:rPr lang="en-US" sz="3000" dirty="0"/>
              <a:t>: Establishment by objective evidence that the process control limits and action levels which results in product that meets all predetermined requirements.</a:t>
            </a:r>
            <a:endParaRPr lang="en-US" sz="3000" b="1" dirty="0"/>
          </a:p>
          <a:p>
            <a:pPr marL="0" indent="0">
              <a:buNone/>
            </a:pPr>
            <a:r>
              <a:rPr lang="en-US" sz="3000" b="1" dirty="0"/>
              <a:t>PQ (Performance Qualification)</a:t>
            </a:r>
            <a:r>
              <a:rPr lang="en-US" sz="3000" dirty="0"/>
              <a:t>: Establishment by objective evidence that a process consistently produces result of product meeting its predetermined requirements</a:t>
            </a:r>
          </a:p>
          <a:p>
            <a:pPr marL="0" indent="0">
              <a:buNone/>
            </a:pPr>
            <a:endParaRPr lang="en-US" dirty="0"/>
          </a:p>
        </p:txBody>
      </p:sp>
      <p:sp>
        <p:nvSpPr>
          <p:cNvPr id="4" name="Slide Number Placeholder 3">
            <a:extLst>
              <a:ext uri="{FF2B5EF4-FFF2-40B4-BE49-F238E27FC236}">
                <a16:creationId xmlns:a16="http://schemas.microsoft.com/office/drawing/2014/main" id="{7FFDA91D-5339-C984-FC5F-690C2DA23FBC}"/>
              </a:ext>
            </a:extLst>
          </p:cNvPr>
          <p:cNvSpPr>
            <a:spLocks noGrp="1"/>
          </p:cNvSpPr>
          <p:nvPr>
            <p:ph type="sldNum" sz="quarter" idx="11"/>
          </p:nvPr>
        </p:nvSpPr>
        <p:spPr>
          <a:xfrm>
            <a:off x="19171260" y="12116309"/>
            <a:ext cx="5143500" cy="454024"/>
          </a:xfrm>
        </p:spPr>
        <p:txBody>
          <a:bodyPr/>
          <a:lstStyle/>
          <a:p>
            <a:pPr>
              <a:defRPr/>
            </a:pPr>
            <a:fld id="{7B8D9A4E-FB59-9B49-9310-F2E5203E8539}" type="slidenum">
              <a:rPr lang="en-US" smtClean="0">
                <a:latin typeface="Arial" panose="020B0604020202020204" pitchFamily="34" charset="0"/>
                <a:cs typeface="Arial" panose="020B0604020202020204" pitchFamily="34" charset="0"/>
              </a:rPr>
              <a:pPr>
                <a:defRPr/>
              </a:pPr>
              <a:t>4</a:t>
            </a:fld>
            <a:endParaRPr lang="en-US" dirty="0">
              <a:latin typeface="Arial" panose="020B0604020202020204" pitchFamily="34" charset="0"/>
              <a:cs typeface="Arial" panose="020B0604020202020204" pitchFamily="34" charset="0"/>
            </a:endParaRPr>
          </a:p>
        </p:txBody>
      </p:sp>
      <p:pic>
        <p:nvPicPr>
          <p:cNvPr id="11" name="Content Placeholder 10" descr="Diagram&#10;&#10;Description automatically generated">
            <a:extLst>
              <a:ext uri="{FF2B5EF4-FFF2-40B4-BE49-F238E27FC236}">
                <a16:creationId xmlns:a16="http://schemas.microsoft.com/office/drawing/2014/main" id="{BCBBCDC9-2781-9C19-5533-444FC854BD2A}"/>
              </a:ext>
            </a:extLst>
          </p:cNvPr>
          <p:cNvPicPr>
            <a:picLocks noGrp="1" noChangeAspect="1"/>
          </p:cNvPicPr>
          <p:nvPr>
            <p:ph sz="half" idx="2"/>
          </p:nvPr>
        </p:nvPicPr>
        <p:blipFill rotWithShape="1">
          <a:blip r:embed="rId2"/>
          <a:srcRect t="2273" b="2142"/>
          <a:stretch/>
        </p:blipFill>
        <p:spPr>
          <a:xfrm>
            <a:off x="14644869" y="1902333"/>
            <a:ext cx="9669891" cy="11281855"/>
          </a:xfrm>
          <a:prstGeom prst="rect">
            <a:avLst/>
          </a:prstGeom>
        </p:spPr>
      </p:pic>
      <p:sp>
        <p:nvSpPr>
          <p:cNvPr id="12" name="Rectangle 11">
            <a:extLst>
              <a:ext uri="{FF2B5EF4-FFF2-40B4-BE49-F238E27FC236}">
                <a16:creationId xmlns:a16="http://schemas.microsoft.com/office/drawing/2014/main" id="{674A2674-20A4-848B-F943-D47DC75CEECC}"/>
              </a:ext>
            </a:extLst>
          </p:cNvPr>
          <p:cNvSpPr/>
          <p:nvPr/>
        </p:nvSpPr>
        <p:spPr bwMode="auto">
          <a:xfrm>
            <a:off x="998864" y="9577616"/>
            <a:ext cx="5373361" cy="482600"/>
          </a:xfrm>
          <a:prstGeom prst="rect">
            <a:avLst/>
          </a:prstGeom>
          <a:noFill/>
          <a:ln w="76200" cap="flat" cmpd="sng" algn="ctr">
            <a:solidFill>
              <a:srgbClr val="A9D8FF"/>
            </a:solidFill>
            <a:prstDash val="solid"/>
            <a:round/>
            <a:headEnd type="none" w="sm" len="sm"/>
            <a:tailEnd type="none" w="sm" len="sm"/>
          </a:ln>
          <a:effectLst/>
        </p:spPr>
        <p:txBody>
          <a:bodyPr vert="horz" wrap="square" lIns="90488" tIns="44450" rIns="90488" bIns="4445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5D1168E-3DEE-A9A6-7CAA-D2C705AA6418}"/>
              </a:ext>
            </a:extLst>
          </p:cNvPr>
          <p:cNvSpPr/>
          <p:nvPr/>
        </p:nvSpPr>
        <p:spPr bwMode="auto">
          <a:xfrm>
            <a:off x="998864" y="7548811"/>
            <a:ext cx="5445565" cy="482600"/>
          </a:xfrm>
          <a:prstGeom prst="rect">
            <a:avLst/>
          </a:prstGeom>
          <a:noFill/>
          <a:ln w="76200" cap="flat" cmpd="sng" algn="ctr">
            <a:solidFill>
              <a:srgbClr val="FF8517"/>
            </a:solidFill>
            <a:prstDash val="solid"/>
            <a:round/>
            <a:headEnd type="none" w="sm" len="sm"/>
            <a:tailEnd type="none" w="sm" len="sm"/>
          </a:ln>
          <a:effectLst/>
        </p:spPr>
        <p:txBody>
          <a:bodyPr vert="horz" wrap="square" lIns="90488" tIns="44450" rIns="90488" bIns="4445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71CCA9D4-F615-A63A-4283-27B7679A89BD}"/>
              </a:ext>
            </a:extLst>
          </p:cNvPr>
          <p:cNvSpPr/>
          <p:nvPr/>
        </p:nvSpPr>
        <p:spPr bwMode="auto">
          <a:xfrm>
            <a:off x="998864" y="10943178"/>
            <a:ext cx="5897236" cy="528348"/>
          </a:xfrm>
          <a:prstGeom prst="rect">
            <a:avLst/>
          </a:prstGeom>
          <a:noFill/>
          <a:ln w="76200" cap="flat" cmpd="sng" algn="ctr">
            <a:solidFill>
              <a:srgbClr val="CFCFCF"/>
            </a:solidFill>
            <a:prstDash val="solid"/>
            <a:round/>
            <a:headEnd type="none" w="sm" len="sm"/>
            <a:tailEnd type="none" w="sm" len="sm"/>
          </a:ln>
          <a:effectLst/>
        </p:spPr>
        <p:txBody>
          <a:bodyPr vert="horz" wrap="square" lIns="90488" tIns="44450" rIns="90488" bIns="44450" numCol="1" rtlCol="0"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6969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FCBFC95-CCF5-16EF-F781-66FF9A762B68}"/>
              </a:ext>
            </a:extLst>
          </p:cNvPr>
          <p:cNvSpPr>
            <a:spLocks noGrp="1"/>
          </p:cNvSpPr>
          <p:nvPr>
            <p:ph type="title"/>
          </p:nvPr>
        </p:nvSpPr>
        <p:spPr/>
        <p:txBody>
          <a:bodyPr/>
          <a:lstStyle/>
          <a:p>
            <a:r>
              <a:rPr lang="en-US" sz="5400" b="1" i="0" dirty="0"/>
              <a:t>What is an Additive Manufacturing Control Plan (AMCP)</a:t>
            </a:r>
          </a:p>
        </p:txBody>
      </p:sp>
      <p:sp>
        <p:nvSpPr>
          <p:cNvPr id="3" name="Content Placeholder 2">
            <a:extLst>
              <a:ext uri="{FF2B5EF4-FFF2-40B4-BE49-F238E27FC236}">
                <a16:creationId xmlns:a16="http://schemas.microsoft.com/office/drawing/2014/main" id="{7AAB2E14-E058-C76A-A6BE-1FB6905F3AE6}"/>
              </a:ext>
            </a:extLst>
          </p:cNvPr>
          <p:cNvSpPr>
            <a:spLocks noGrp="1"/>
          </p:cNvSpPr>
          <p:nvPr>
            <p:ph sz="half" idx="1"/>
          </p:nvPr>
        </p:nvSpPr>
        <p:spPr>
          <a:xfrm>
            <a:off x="1053122" y="1890919"/>
            <a:ext cx="12976029" cy="9486900"/>
          </a:xfrm>
        </p:spPr>
        <p:txBody>
          <a:bodyPr/>
          <a:lstStyle/>
          <a:p>
            <a:pPr marL="0" indent="0" algn="l" rtl="0" fontAlgn="base">
              <a:buNone/>
            </a:pPr>
            <a:r>
              <a:rPr lang="en-US" sz="3200" b="1" i="0" u="none" strike="noStrike" dirty="0">
                <a:solidFill>
                  <a:srgbClr val="000000"/>
                </a:solidFill>
                <a:effectLst/>
              </a:rPr>
              <a:t>What is an AMCP?</a:t>
            </a:r>
            <a:r>
              <a:rPr lang="en-US" sz="3200" b="0" i="0" dirty="0">
                <a:solidFill>
                  <a:srgbClr val="000000"/>
                </a:solidFill>
                <a:effectLst/>
              </a:rPr>
              <a:t>​</a:t>
            </a:r>
          </a:p>
          <a:p>
            <a:pPr algn="l" rtl="0" fontAlgn="base">
              <a:buFont typeface="Arial" panose="020B0604020202020204" pitchFamily="34" charset="0"/>
              <a:buChar char="•"/>
            </a:pPr>
            <a:r>
              <a:rPr lang="en-US" b="0" i="0" u="none" strike="noStrike" dirty="0">
                <a:solidFill>
                  <a:srgbClr val="000000"/>
                </a:solidFill>
                <a:effectLst/>
              </a:rPr>
              <a:t>The AMCP is the backbone of NASA-STD-6030 compliance</a:t>
            </a:r>
            <a:r>
              <a:rPr lang="en-US" b="0" i="0" dirty="0">
                <a:solidFill>
                  <a:srgbClr val="000000"/>
                </a:solidFill>
                <a:effectLst/>
              </a:rPr>
              <a:t>​</a:t>
            </a:r>
          </a:p>
          <a:p>
            <a:pPr lvl="1">
              <a:buFont typeface="Arial" panose="020B0604020202020204" pitchFamily="34" charset="0"/>
              <a:buChar char="•"/>
            </a:pPr>
            <a:r>
              <a:rPr lang="en-US" sz="2800" b="0" i="0" u="none" strike="noStrike" dirty="0">
                <a:solidFill>
                  <a:srgbClr val="000000"/>
                </a:solidFill>
                <a:effectLst/>
              </a:rPr>
              <a:t>It documents and communicates “how you do additive”  </a:t>
            </a:r>
            <a:r>
              <a:rPr lang="en-US" sz="2800" b="0" i="0" dirty="0">
                <a:solidFill>
                  <a:srgbClr val="000000"/>
                </a:solidFill>
                <a:effectLst/>
              </a:rPr>
              <a:t>​</a:t>
            </a:r>
          </a:p>
          <a:p>
            <a:pPr lvl="1">
              <a:buFont typeface="Arial" panose="020B0604020202020204" pitchFamily="34" charset="0"/>
              <a:buChar char="•"/>
            </a:pPr>
            <a:r>
              <a:rPr lang="en-US" sz="2800" b="0" i="0" u="none" strike="noStrike" dirty="0">
                <a:solidFill>
                  <a:srgbClr val="000000"/>
                </a:solidFill>
                <a:effectLst/>
              </a:rPr>
              <a:t>Responses to 115 unique requirements address degree of compliance, method of implementation, proposed tailoring (and rationale thereof)</a:t>
            </a:r>
            <a:r>
              <a:rPr lang="en-US" sz="2800" b="0" i="0" dirty="0">
                <a:solidFill>
                  <a:srgbClr val="000000"/>
                </a:solidFill>
                <a:effectLst/>
              </a:rPr>
              <a:t>​</a:t>
            </a:r>
          </a:p>
          <a:p>
            <a:pPr lvl="1">
              <a:buFont typeface="Arial" panose="020B0604020202020204" pitchFamily="34" charset="0"/>
              <a:buChar char="•"/>
            </a:pPr>
            <a:r>
              <a:rPr lang="en-US" sz="2800" dirty="0">
                <a:solidFill>
                  <a:srgbClr val="000000"/>
                </a:solidFill>
              </a:rPr>
              <a:t>Types of Responses: </a:t>
            </a:r>
          </a:p>
          <a:p>
            <a:pPr lvl="2">
              <a:buFont typeface="Arial" panose="020B0604020202020204" pitchFamily="34" charset="0"/>
              <a:buChar char="•"/>
            </a:pPr>
            <a:r>
              <a:rPr lang="en-US" sz="2800" b="0" i="0" u="sng" dirty="0">
                <a:solidFill>
                  <a:srgbClr val="000000"/>
                </a:solidFill>
                <a:effectLst/>
              </a:rPr>
              <a:t>Implementation </a:t>
            </a:r>
            <a:r>
              <a:rPr lang="en-US" sz="2800" u="sng" dirty="0">
                <a:solidFill>
                  <a:srgbClr val="000000"/>
                </a:solidFill>
              </a:rPr>
              <a:t>only:</a:t>
            </a:r>
            <a:r>
              <a:rPr lang="en-US" sz="2800" dirty="0">
                <a:solidFill>
                  <a:srgbClr val="000000"/>
                </a:solidFill>
              </a:rPr>
              <a:t> meets the Additive Manufacturing Requirement (AMR) as written </a:t>
            </a:r>
          </a:p>
          <a:p>
            <a:pPr lvl="2">
              <a:buFont typeface="Arial" panose="020B0604020202020204" pitchFamily="34" charset="0"/>
              <a:buChar char="•"/>
            </a:pPr>
            <a:r>
              <a:rPr lang="en-US" sz="2800" i="0" u="sng" dirty="0">
                <a:solidFill>
                  <a:srgbClr val="000000"/>
                </a:solidFill>
                <a:effectLst/>
              </a:rPr>
              <a:t>Tailoring:</a:t>
            </a:r>
            <a:r>
              <a:rPr lang="en-US" sz="2800" i="0" dirty="0">
                <a:solidFill>
                  <a:srgbClr val="000000"/>
                </a:solidFill>
                <a:effectLst/>
              </a:rPr>
              <a:t> </a:t>
            </a:r>
            <a:r>
              <a:rPr lang="en-US" sz="2800" dirty="0"/>
              <a:t>rewrites the requirement, but meets the intent and/or is baseline risk</a:t>
            </a:r>
            <a:r>
              <a:rPr lang="en-US" sz="2800" b="0" i="0" dirty="0">
                <a:solidFill>
                  <a:srgbClr val="000000"/>
                </a:solidFill>
                <a:effectLst/>
              </a:rPr>
              <a:t>  </a:t>
            </a:r>
          </a:p>
          <a:p>
            <a:pPr lvl="2">
              <a:buFont typeface="Arial" panose="020B0604020202020204" pitchFamily="34" charset="0"/>
              <a:buChar char="•"/>
            </a:pPr>
            <a:r>
              <a:rPr lang="en-US" sz="2800" u="sng" dirty="0"/>
              <a:t>Elevated Risk Tailoring:</a:t>
            </a:r>
            <a:r>
              <a:rPr lang="en-US" sz="2800" dirty="0"/>
              <a:t> rewrites the requirement and doesn't meet intent</a:t>
            </a:r>
            <a:endParaRPr lang="en-US" sz="2800" b="0" i="0" dirty="0">
              <a:solidFill>
                <a:srgbClr val="000000"/>
              </a:solidFill>
              <a:effectLst/>
            </a:endParaRPr>
          </a:p>
          <a:p>
            <a:pPr lvl="1">
              <a:buFont typeface="Arial" panose="020B0604020202020204" pitchFamily="34" charset="0"/>
              <a:buChar char="•"/>
            </a:pPr>
            <a:r>
              <a:rPr lang="en-US" sz="2800" b="0" i="0" u="none" strike="noStrike" dirty="0">
                <a:solidFill>
                  <a:srgbClr val="000000"/>
                </a:solidFill>
                <a:effectLst/>
              </a:rPr>
              <a:t>Example formats for an AMCP</a:t>
            </a:r>
          </a:p>
          <a:p>
            <a:pPr lvl="2">
              <a:buFont typeface="Arial" panose="020B0604020202020204" pitchFamily="34" charset="0"/>
              <a:buChar char="•"/>
            </a:pPr>
            <a:r>
              <a:rPr lang="en-US" sz="2800" b="0" i="0" u="none" strike="noStrike" dirty="0">
                <a:solidFill>
                  <a:srgbClr val="000000"/>
                </a:solidFill>
                <a:effectLst/>
              </a:rPr>
              <a:t>Book Form</a:t>
            </a:r>
            <a:r>
              <a:rPr lang="en-US" sz="2800" b="0" i="0" dirty="0">
                <a:solidFill>
                  <a:srgbClr val="000000"/>
                </a:solidFill>
                <a:effectLst/>
              </a:rPr>
              <a:t>​</a:t>
            </a:r>
          </a:p>
          <a:p>
            <a:pPr lvl="2">
              <a:buFont typeface="Arial" panose="020B0604020202020204" pitchFamily="34" charset="0"/>
              <a:buChar char="•"/>
            </a:pPr>
            <a:r>
              <a:rPr lang="en-US" sz="2800" b="0" i="0" u="none" strike="noStrike" dirty="0">
                <a:solidFill>
                  <a:srgbClr val="000000"/>
                </a:solidFill>
                <a:effectLst/>
              </a:rPr>
              <a:t>Excel Format – Compliance Matrix</a:t>
            </a:r>
            <a:r>
              <a:rPr lang="en-US" sz="2800" b="0" i="0" dirty="0">
                <a:solidFill>
                  <a:srgbClr val="000000"/>
                </a:solidFill>
                <a:effectLst/>
              </a:rPr>
              <a:t>​</a:t>
            </a:r>
          </a:p>
          <a:p>
            <a:pPr marL="0" indent="0" algn="l" rtl="0" fontAlgn="base">
              <a:buNone/>
            </a:pPr>
            <a:r>
              <a:rPr lang="en-US" sz="3200" b="1" i="0" u="none" strike="noStrike" dirty="0">
                <a:solidFill>
                  <a:srgbClr val="000000"/>
                </a:solidFill>
                <a:effectLst/>
              </a:rPr>
              <a:t>The Generation of an AMCP</a:t>
            </a:r>
            <a:r>
              <a:rPr lang="en-US" sz="3200" b="0" i="0" dirty="0">
                <a:solidFill>
                  <a:srgbClr val="000000"/>
                </a:solidFill>
                <a:effectLst/>
              </a:rPr>
              <a:t>​</a:t>
            </a:r>
          </a:p>
          <a:p>
            <a:pPr algn="l" rtl="0" fontAlgn="base">
              <a:buFont typeface="Arial" panose="020B0604020202020204" pitchFamily="34" charset="0"/>
              <a:buChar char="•"/>
            </a:pPr>
            <a:r>
              <a:rPr lang="en-US" b="0" i="0" u="none" strike="noStrike" dirty="0">
                <a:solidFill>
                  <a:srgbClr val="000000"/>
                </a:solidFill>
                <a:effectLst/>
              </a:rPr>
              <a:t>Developing an effective AMCP starts with looking at the overall process and </a:t>
            </a:r>
            <a:r>
              <a:rPr lang="en-US" b="0" i="0" u="sng" dirty="0">
                <a:solidFill>
                  <a:srgbClr val="000000"/>
                </a:solidFill>
                <a:effectLst/>
              </a:rPr>
              <a:t>not with specific parts in mind.</a:t>
            </a:r>
            <a:r>
              <a:rPr lang="en-US" b="0" i="0" dirty="0">
                <a:solidFill>
                  <a:srgbClr val="000000"/>
                </a:solidFill>
                <a:effectLst/>
              </a:rPr>
              <a:t>​</a:t>
            </a:r>
          </a:p>
          <a:p>
            <a:pPr algn="l" rtl="0" fontAlgn="base">
              <a:buFont typeface="Arial" panose="020B0604020202020204" pitchFamily="34" charset="0"/>
              <a:buChar char="•"/>
            </a:pPr>
            <a:r>
              <a:rPr lang="en-US" b="0" i="0" u="none" strike="noStrike" dirty="0">
                <a:solidFill>
                  <a:srgbClr val="000000"/>
                </a:solidFill>
                <a:effectLst/>
              </a:rPr>
              <a:t>For pre-existing AM Programs, first begin by just writing down what you </a:t>
            </a:r>
            <a:r>
              <a:rPr lang="en-US" b="0" i="1" u="sng" strike="noStrike" dirty="0">
                <a:solidFill>
                  <a:srgbClr val="000000"/>
                </a:solidFill>
                <a:effectLst/>
              </a:rPr>
              <a:t>currently do </a:t>
            </a:r>
            <a:r>
              <a:rPr lang="en-US" b="0" i="0" u="none" strike="noStrike" dirty="0">
                <a:solidFill>
                  <a:srgbClr val="000000"/>
                </a:solidFill>
                <a:effectLst/>
              </a:rPr>
              <a:t>and compare it to each AMR</a:t>
            </a:r>
            <a:r>
              <a:rPr lang="en-US" b="0" i="0" dirty="0">
                <a:solidFill>
                  <a:srgbClr val="000000"/>
                </a:solidFill>
                <a:effectLst/>
              </a:rPr>
              <a:t>​</a:t>
            </a:r>
          </a:p>
          <a:p>
            <a:pPr lvl="1">
              <a:buFont typeface="Arial" panose="020B0604020202020204" pitchFamily="34" charset="0"/>
              <a:buChar char="•"/>
            </a:pPr>
            <a:r>
              <a:rPr lang="en-US" sz="2800" b="0" i="0" u="none" strike="noStrike" dirty="0">
                <a:solidFill>
                  <a:srgbClr val="000000"/>
                </a:solidFill>
                <a:effectLst/>
              </a:rPr>
              <a:t>Mature AM programs that have been evaluated by NASA to date have been largely compliant right out of the gate.</a:t>
            </a:r>
            <a:r>
              <a:rPr lang="en-US" sz="2800" b="0" i="0" dirty="0">
                <a:solidFill>
                  <a:srgbClr val="000000"/>
                </a:solidFill>
                <a:effectLst/>
              </a:rPr>
              <a:t>​</a:t>
            </a:r>
          </a:p>
          <a:p>
            <a:pPr lvl="1">
              <a:buFont typeface="Arial" panose="020B0604020202020204" pitchFamily="34" charset="0"/>
              <a:buChar char="•"/>
            </a:pPr>
            <a:r>
              <a:rPr lang="en-US" sz="2800" b="0" i="0" u="none" strike="noStrike" dirty="0">
                <a:solidFill>
                  <a:srgbClr val="000000"/>
                </a:solidFill>
                <a:effectLst/>
              </a:rPr>
              <a:t>NASA-STD-6030 was </a:t>
            </a:r>
            <a:r>
              <a:rPr lang="en-US" sz="2800" b="0" i="1" u="none" strike="noStrike" dirty="0">
                <a:solidFill>
                  <a:srgbClr val="000000"/>
                </a:solidFill>
                <a:effectLst/>
              </a:rPr>
              <a:t>explicitly designed</a:t>
            </a:r>
            <a:r>
              <a:rPr lang="en-US" sz="2800" b="0" i="0" u="none" strike="noStrike" dirty="0">
                <a:solidFill>
                  <a:srgbClr val="000000"/>
                </a:solidFill>
                <a:effectLst/>
              </a:rPr>
              <a:t> to be adaptable to the widest possible (reasonable) range of (known) manufacturing practices</a:t>
            </a:r>
            <a:endParaRPr lang="en-US" sz="2800" b="0" i="0" dirty="0">
              <a:solidFill>
                <a:srgbClr val="000000"/>
              </a:solidFill>
              <a:effectLst/>
            </a:endParaRPr>
          </a:p>
          <a:p>
            <a:pPr marL="914400" lvl="2" indent="0" rtl="0" fontAlgn="ctr">
              <a:spcBef>
                <a:spcPts val="0"/>
              </a:spcBef>
              <a:spcAft>
                <a:spcPts val="0"/>
              </a:spcAft>
              <a:buNone/>
            </a:pPr>
            <a:endParaRPr lang="en-US" sz="2800" dirty="0"/>
          </a:p>
        </p:txBody>
      </p:sp>
      <p:sp>
        <p:nvSpPr>
          <p:cNvPr id="4" name="Slide Number Placeholder 3">
            <a:extLst>
              <a:ext uri="{FF2B5EF4-FFF2-40B4-BE49-F238E27FC236}">
                <a16:creationId xmlns:a16="http://schemas.microsoft.com/office/drawing/2014/main" id="{3ABF135E-4800-07EE-BA4E-94D3FBAE14AD}"/>
              </a:ext>
            </a:extLst>
          </p:cNvPr>
          <p:cNvSpPr>
            <a:spLocks noGrp="1"/>
          </p:cNvSpPr>
          <p:nvPr>
            <p:ph type="sldNum" sz="quarter" idx="11"/>
          </p:nvPr>
        </p:nvSpPr>
        <p:spPr/>
        <p:txBody>
          <a:bodyPr/>
          <a:lstStyle/>
          <a:p>
            <a:pPr>
              <a:defRPr/>
            </a:pPr>
            <a:fld id="{7B8D9A4E-FB59-9B49-9310-F2E5203E8539}" type="slidenum">
              <a:rPr lang="en-US" smtClean="0">
                <a:latin typeface="Arial" panose="020B0604020202020204" pitchFamily="34" charset="0"/>
                <a:cs typeface="Arial" panose="020B0604020202020204" pitchFamily="34" charset="0"/>
              </a:rPr>
              <a:pPr>
                <a:defRPr/>
              </a:pPr>
              <a:t>5</a:t>
            </a:fld>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106EB63-A5D8-3302-E66D-5C2A75EEE1B4}"/>
              </a:ext>
            </a:extLst>
          </p:cNvPr>
          <p:cNvSpPr/>
          <p:nvPr/>
        </p:nvSpPr>
        <p:spPr bwMode="auto">
          <a:xfrm>
            <a:off x="14772595" y="11524232"/>
            <a:ext cx="8459630" cy="1886968"/>
          </a:xfrm>
          <a:prstGeom prst="rect">
            <a:avLst/>
          </a:prstGeom>
          <a:solidFill>
            <a:srgbClr val="002060"/>
          </a:solidFill>
          <a:ln w="12700" cap="flat" cmpd="sng" algn="ctr">
            <a:solidFill>
              <a:srgbClr val="002060"/>
            </a:solidFill>
            <a:prstDash val="solid"/>
            <a:round/>
            <a:headEnd type="none" w="sm" len="sm"/>
            <a:tailEnd type="none" w="sm" len="sm"/>
          </a:ln>
          <a:effectLst/>
        </p:spPr>
        <p:txBody>
          <a:bodyPr vert="horz" wrap="square" lIns="90488" tIns="44450" rIns="90488" bIns="4445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4000" b="1" dirty="0">
                <a:solidFill>
                  <a:schemeClr val="bg1"/>
                </a:solidFill>
                <a:effectLst/>
                <a:latin typeface="Arial" panose="020B0604020202020204" pitchFamily="34" charset="0"/>
                <a:cs typeface="Arial" panose="020B0604020202020204" pitchFamily="34" charset="0"/>
              </a:rPr>
              <a:t>AMCP's are the Roadmap for successfully running an AM program.</a:t>
            </a:r>
            <a:endParaRPr kumimoji="0" lang="en-US" sz="4000" b="1" i="0" u="none" strike="noStrike" cap="none" normalizeH="0" baseline="0" dirty="0">
              <a:ln>
                <a:solidFill>
                  <a:schemeClr val="bg1"/>
                </a:solidFill>
              </a:ln>
              <a:solidFill>
                <a:schemeClr val="bg1"/>
              </a:solidFill>
              <a:effectLst/>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FBE36C26-3679-C32B-4ADA-E72391421731}"/>
              </a:ext>
            </a:extLst>
          </p:cNvPr>
          <p:cNvPicPr>
            <a:picLocks noChangeAspect="1"/>
          </p:cNvPicPr>
          <p:nvPr/>
        </p:nvPicPr>
        <p:blipFill>
          <a:blip r:embed="rId3"/>
          <a:stretch>
            <a:fillRect/>
          </a:stretch>
        </p:blipFill>
        <p:spPr>
          <a:xfrm>
            <a:off x="14369142" y="2790801"/>
            <a:ext cx="9266537" cy="8162294"/>
          </a:xfrm>
          <a:prstGeom prst="rect">
            <a:avLst/>
          </a:prstGeom>
        </p:spPr>
      </p:pic>
    </p:spTree>
    <p:extLst>
      <p:ext uri="{BB962C8B-B14F-4D97-AF65-F5344CB8AC3E}">
        <p14:creationId xmlns:p14="http://schemas.microsoft.com/office/powerpoint/2010/main" val="3984177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9850EFB-78ED-EB32-B0F8-37268F02FFA5}"/>
              </a:ext>
            </a:extLst>
          </p:cNvPr>
          <p:cNvGraphicFramePr/>
          <p:nvPr>
            <p:extLst>
              <p:ext uri="{D42A27DB-BD31-4B8C-83A1-F6EECF244321}">
                <p14:modId xmlns:p14="http://schemas.microsoft.com/office/powerpoint/2010/main" val="3014719275"/>
              </p:ext>
            </p:extLst>
          </p:nvPr>
        </p:nvGraphicFramePr>
        <p:xfrm>
          <a:off x="19873734" y="5001574"/>
          <a:ext cx="5165262" cy="4750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1FCBFC95-CCF5-16EF-F781-66FF9A762B68}"/>
              </a:ext>
            </a:extLst>
          </p:cNvPr>
          <p:cNvSpPr>
            <a:spLocks noGrp="1"/>
          </p:cNvSpPr>
          <p:nvPr>
            <p:ph type="title"/>
          </p:nvPr>
        </p:nvSpPr>
        <p:spPr/>
        <p:txBody>
          <a:bodyPr/>
          <a:lstStyle/>
          <a:p>
            <a:r>
              <a:rPr lang="en-US" sz="5400" b="1" i="0" dirty="0"/>
              <a:t>Introduction to Tailoring an AMR</a:t>
            </a:r>
          </a:p>
        </p:txBody>
      </p:sp>
      <p:sp>
        <p:nvSpPr>
          <p:cNvPr id="3" name="Content Placeholder 2">
            <a:extLst>
              <a:ext uri="{FF2B5EF4-FFF2-40B4-BE49-F238E27FC236}">
                <a16:creationId xmlns:a16="http://schemas.microsoft.com/office/drawing/2014/main" id="{7AAB2E14-E058-C76A-A6BE-1FB6905F3AE6}"/>
              </a:ext>
            </a:extLst>
          </p:cNvPr>
          <p:cNvSpPr>
            <a:spLocks noGrp="1"/>
          </p:cNvSpPr>
          <p:nvPr>
            <p:ph sz="half" idx="1"/>
          </p:nvPr>
        </p:nvSpPr>
        <p:spPr>
          <a:xfrm>
            <a:off x="901948" y="2155676"/>
            <a:ext cx="12483311" cy="8229600"/>
          </a:xfrm>
        </p:spPr>
        <p:txBody>
          <a:bodyPr/>
          <a:lstStyle/>
          <a:p>
            <a:pPr marL="0" indent="0">
              <a:buNone/>
            </a:pPr>
            <a:r>
              <a:rPr lang="en-US" sz="2700" b="1" u="sng" dirty="0"/>
              <a:t>What is Tailoring an AMR?</a:t>
            </a:r>
          </a:p>
          <a:p>
            <a:pPr>
              <a:buFont typeface="Arial" panose="020B0604020202020204" pitchFamily="34" charset="0"/>
            </a:pPr>
            <a:r>
              <a:rPr lang="en-US" sz="2700" b="1" dirty="0"/>
              <a:t>Tailoring Definition: </a:t>
            </a:r>
            <a:r>
              <a:rPr lang="en-US" sz="2700" dirty="0"/>
              <a:t>The process of creating revised shall statements to a NASA-STD-6030 AMR.</a:t>
            </a:r>
          </a:p>
          <a:p>
            <a:pPr marL="0" indent="0">
              <a:buNone/>
            </a:pPr>
            <a:r>
              <a:rPr lang="en-US" sz="2700" dirty="0"/>
              <a:t> </a:t>
            </a:r>
            <a:r>
              <a:rPr lang="en-US" sz="2700" b="1" u="sng" dirty="0"/>
              <a:t>How to Start the Tailoring Process?</a:t>
            </a:r>
          </a:p>
          <a:p>
            <a:r>
              <a:rPr lang="en-US" sz="2700" dirty="0"/>
              <a:t>Understand the current approach to AM at your organization or within your project</a:t>
            </a:r>
          </a:p>
          <a:p>
            <a:pPr>
              <a:buFont typeface="Arial" panose="020B0604020202020204" pitchFamily="34" charset="0"/>
            </a:pPr>
            <a:r>
              <a:rPr lang="en-US" sz="2700" dirty="0"/>
              <a:t>When does tailoring occur? </a:t>
            </a:r>
          </a:p>
          <a:p>
            <a:pPr lvl="1">
              <a:buFont typeface="Arial" panose="020B0604020202020204" pitchFamily="34" charset="0"/>
              <a:buChar char="–"/>
            </a:pPr>
            <a:r>
              <a:rPr lang="en-US" sz="2700" i="1" dirty="0"/>
              <a:t>Program Tailoring</a:t>
            </a:r>
            <a:r>
              <a:rPr lang="en-US" sz="2700" dirty="0"/>
              <a:t>: prior to NASA-STD-6030 being levied </a:t>
            </a:r>
          </a:p>
          <a:p>
            <a:pPr lvl="2">
              <a:buFont typeface="Arial" panose="020B0604020202020204" pitchFamily="34" charset="0"/>
            </a:pPr>
            <a:r>
              <a:rPr lang="en-US" sz="2700" dirty="0"/>
              <a:t>Prior to program kick off </a:t>
            </a:r>
          </a:p>
          <a:p>
            <a:pPr lvl="1">
              <a:buFont typeface="Arial" panose="020B0604020202020204" pitchFamily="34" charset="0"/>
              <a:buChar char="–"/>
            </a:pPr>
            <a:r>
              <a:rPr lang="en-US" sz="2700" i="1" dirty="0"/>
              <a:t>Cognizant Engineering Organization (CEO) Tailoring: </a:t>
            </a:r>
            <a:r>
              <a:rPr lang="en-US" sz="2700" dirty="0"/>
              <a:t>Prior to Implementation </a:t>
            </a:r>
          </a:p>
          <a:p>
            <a:pPr lvl="2">
              <a:buFont typeface="Arial" panose="020B0604020202020204" pitchFamily="34" charset="0"/>
            </a:pPr>
            <a:r>
              <a:rPr lang="en-US" sz="2700" dirty="0"/>
              <a:t>CEO tailors the as-levied requirements for custom approach to implementation </a:t>
            </a:r>
          </a:p>
          <a:p>
            <a:pPr>
              <a:buFont typeface="Arial" panose="020B0604020202020204" pitchFamily="34" charset="0"/>
            </a:pPr>
            <a:r>
              <a:rPr lang="en-US" sz="2700" dirty="0"/>
              <a:t>What is required for Tailoring </a:t>
            </a:r>
          </a:p>
          <a:p>
            <a:pPr lvl="1">
              <a:buFont typeface="Arial" panose="020B0604020202020204" pitchFamily="34" charset="0"/>
            </a:pPr>
            <a:r>
              <a:rPr lang="en-US" sz="2700" dirty="0"/>
              <a:t>Rationale on why the proposed tailoring meets the intent of the AMR</a:t>
            </a:r>
          </a:p>
          <a:p>
            <a:pPr lvl="1">
              <a:buFont typeface="Arial" panose="020B0604020202020204" pitchFamily="34" charset="0"/>
            </a:pPr>
            <a:r>
              <a:rPr lang="en-US" sz="2700" dirty="0"/>
              <a:t>A revised or alternate shall statement compatible with the tailoring</a:t>
            </a:r>
          </a:p>
          <a:p>
            <a:pPr lvl="1">
              <a:buFont typeface="Arial" panose="020B0604020202020204" pitchFamily="34" charset="0"/>
            </a:pPr>
            <a:r>
              <a:rPr lang="en-US" sz="2700" dirty="0"/>
              <a:t>Implementation Method </a:t>
            </a:r>
          </a:p>
          <a:p>
            <a:pPr marL="0" indent="0">
              <a:buNone/>
            </a:pPr>
            <a:r>
              <a:rPr lang="en-US" sz="2700" b="1" u="sng" dirty="0"/>
              <a:t>When do AMR’s require tailoring?</a:t>
            </a:r>
          </a:p>
          <a:p>
            <a:pPr>
              <a:buFont typeface="Arial" panose="020B0604020202020204" pitchFamily="34" charset="0"/>
            </a:pPr>
            <a:r>
              <a:rPr lang="en-US" sz="2700" dirty="0"/>
              <a:t>NASA AM Certification SMEs have found that mature aerospace AM programs can meet the intent of most NASA-STD-6030 AMRs as written without the need for tailoring when evaluating the AMRs individually </a:t>
            </a:r>
          </a:p>
          <a:p>
            <a:pPr>
              <a:buFont typeface="Arial" panose="020B0604020202020204" pitchFamily="34" charset="0"/>
            </a:pPr>
            <a:r>
              <a:rPr lang="en-US" sz="2700" dirty="0"/>
              <a:t>The AMCP documents the as-tailored requirement with rationale and implementation methods for each AMR listed in NASA-STD-6030.</a:t>
            </a:r>
          </a:p>
          <a:p>
            <a:endParaRPr lang="en-US" sz="2400" dirty="0"/>
          </a:p>
        </p:txBody>
      </p:sp>
      <p:sp>
        <p:nvSpPr>
          <p:cNvPr id="4" name="Slide Number Placeholder 3">
            <a:extLst>
              <a:ext uri="{FF2B5EF4-FFF2-40B4-BE49-F238E27FC236}">
                <a16:creationId xmlns:a16="http://schemas.microsoft.com/office/drawing/2014/main" id="{3ABF135E-4800-07EE-BA4E-94D3FBAE14AD}"/>
              </a:ext>
            </a:extLst>
          </p:cNvPr>
          <p:cNvSpPr>
            <a:spLocks noGrp="1"/>
          </p:cNvSpPr>
          <p:nvPr>
            <p:ph type="sldNum" sz="quarter" idx="11"/>
          </p:nvPr>
        </p:nvSpPr>
        <p:spPr/>
        <p:txBody>
          <a:bodyPr/>
          <a:lstStyle/>
          <a:p>
            <a:pPr>
              <a:defRPr/>
            </a:pPr>
            <a:fld id="{7B8D9A4E-FB59-9B49-9310-F2E5203E8539}" type="slidenum">
              <a:rPr lang="en-US" smtClean="0">
                <a:latin typeface="Arial" panose="020B0604020202020204" pitchFamily="34" charset="0"/>
                <a:cs typeface="Arial" panose="020B0604020202020204" pitchFamily="34" charset="0"/>
              </a:rPr>
              <a:pPr>
                <a:defRPr/>
              </a:pPr>
              <a:t>6</a:t>
            </a:fld>
            <a:endParaRPr lang="en-US"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7106EB63-A5D8-3302-E66D-5C2A75EEE1B4}"/>
              </a:ext>
            </a:extLst>
          </p:cNvPr>
          <p:cNvSpPr/>
          <p:nvPr/>
        </p:nvSpPr>
        <p:spPr bwMode="auto">
          <a:xfrm>
            <a:off x="13796291" y="10749908"/>
            <a:ext cx="10133751" cy="1757191"/>
          </a:xfrm>
          <a:prstGeom prst="rect">
            <a:avLst/>
          </a:prstGeom>
          <a:solidFill>
            <a:srgbClr val="002060"/>
          </a:solidFill>
          <a:ln w="12700" cap="flat" cmpd="sng" algn="ctr">
            <a:solidFill>
              <a:srgbClr val="002060"/>
            </a:solidFill>
            <a:prstDash val="solid"/>
            <a:round/>
            <a:headEnd type="none" w="sm" len="sm"/>
            <a:tailEnd type="none" w="sm" len="sm"/>
          </a:ln>
          <a:effectLst/>
        </p:spPr>
        <p:txBody>
          <a:bodyPr vert="horz" wrap="square" lIns="90488" tIns="44450" rIns="90488" bIns="4445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US" sz="3600" b="1" dirty="0">
                <a:solidFill>
                  <a:schemeClr val="bg1"/>
                </a:solidFill>
                <a:effectLst/>
                <a:latin typeface="Arial" panose="020B0604020202020204" pitchFamily="34" charset="0"/>
                <a:cs typeface="Arial" panose="020B0604020202020204" pitchFamily="34" charset="0"/>
              </a:rPr>
              <a:t>The following discussion is directed towards the creation of AM space flight hardware components.</a:t>
            </a:r>
            <a:endParaRPr kumimoji="0" lang="en-US" sz="3600" b="1" i="0" u="none" strike="noStrike" cap="none" normalizeH="0" baseline="0" dirty="0">
              <a:ln>
                <a:solidFill>
                  <a:schemeClr val="bg1"/>
                </a:solidFill>
              </a:ln>
              <a:solidFill>
                <a:schemeClr val="bg1"/>
              </a:solidFill>
              <a:effectLst/>
              <a:latin typeface="Arial" panose="020B0604020202020204" pitchFamily="34" charset="0"/>
              <a:cs typeface="Arial" panose="020B0604020202020204" pitchFamily="34" charset="0"/>
            </a:endParaRPr>
          </a:p>
        </p:txBody>
      </p:sp>
      <p:graphicFrame>
        <p:nvGraphicFramePr>
          <p:cNvPr id="10" name="Content Placeholder 9">
            <a:extLst>
              <a:ext uri="{FF2B5EF4-FFF2-40B4-BE49-F238E27FC236}">
                <a16:creationId xmlns:a16="http://schemas.microsoft.com/office/drawing/2014/main" id="{851F5A8D-1515-5C02-5D00-4034954BBB7A}"/>
              </a:ext>
            </a:extLst>
          </p:cNvPr>
          <p:cNvGraphicFramePr>
            <a:graphicFrameLocks noGrp="1"/>
          </p:cNvGraphicFramePr>
          <p:nvPr>
            <p:ph sz="half" idx="2"/>
            <p:extLst>
              <p:ext uri="{D42A27DB-BD31-4B8C-83A1-F6EECF244321}">
                <p14:modId xmlns:p14="http://schemas.microsoft.com/office/powerpoint/2010/main" val="3713763703"/>
              </p:ext>
            </p:extLst>
          </p:nvPr>
        </p:nvGraphicFramePr>
        <p:xfrm>
          <a:off x="13449723" y="2452032"/>
          <a:ext cx="10826885" cy="775052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969483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161054-2430-A9CB-7D90-6B920BBDC80D}"/>
              </a:ext>
            </a:extLst>
          </p:cNvPr>
          <p:cNvSpPr>
            <a:spLocks noGrp="1"/>
          </p:cNvSpPr>
          <p:nvPr>
            <p:ph type="title"/>
          </p:nvPr>
        </p:nvSpPr>
        <p:spPr/>
        <p:txBody>
          <a:bodyPr/>
          <a:lstStyle/>
          <a:p>
            <a:r>
              <a:rPr lang="en-US" sz="6000" b="1" dirty="0"/>
              <a:t>How </a:t>
            </a:r>
            <a:r>
              <a:rPr lang="en-US" sz="6000" b="1" i="0" dirty="0"/>
              <a:t>do you write an AMCP</a:t>
            </a:r>
            <a:endParaRPr lang="en-US" sz="6000" dirty="0"/>
          </a:p>
        </p:txBody>
      </p:sp>
      <p:sp>
        <p:nvSpPr>
          <p:cNvPr id="5" name="Slide Number Placeholder 4">
            <a:extLst>
              <a:ext uri="{FF2B5EF4-FFF2-40B4-BE49-F238E27FC236}">
                <a16:creationId xmlns:a16="http://schemas.microsoft.com/office/drawing/2014/main" id="{B41C32DE-1105-CDCA-7C56-4A10BBAA3202}"/>
              </a:ext>
            </a:extLst>
          </p:cNvPr>
          <p:cNvSpPr>
            <a:spLocks noGrp="1"/>
          </p:cNvSpPr>
          <p:nvPr>
            <p:ph type="sldNum" sz="quarter" idx="11"/>
          </p:nvPr>
        </p:nvSpPr>
        <p:spPr/>
        <p:txBody>
          <a:body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7</a:t>
            </a:fld>
            <a:endParaRPr lang="en-US" sz="2400" dirty="0">
              <a:latin typeface="Arial" panose="020B0604020202020204" pitchFamily="34" charset="0"/>
              <a:cs typeface="Arial" panose="020B0604020202020204" pitchFamily="34" charset="0"/>
            </a:endParaRPr>
          </a:p>
        </p:txBody>
      </p:sp>
      <p:sp>
        <p:nvSpPr>
          <p:cNvPr id="2" name="Slide Number Placeholder 4">
            <a:extLst>
              <a:ext uri="{FF2B5EF4-FFF2-40B4-BE49-F238E27FC236}">
                <a16:creationId xmlns:a16="http://schemas.microsoft.com/office/drawing/2014/main" id="{06614724-C4EA-51C1-45E1-D998A12C8227}"/>
              </a:ext>
            </a:extLst>
          </p:cNvPr>
          <p:cNvSpPr txBox="1">
            <a:spLocks/>
          </p:cNvSpPr>
          <p:nvPr/>
        </p:nvSpPr>
        <p:spPr bwMode="auto">
          <a:xfrm>
            <a:off x="19146681" y="12957176"/>
            <a:ext cx="5143500" cy="454024"/>
          </a:xfrm>
          <a:prstGeom prst="rect">
            <a:avLst/>
          </a:prstGeom>
          <a:noFill/>
          <a:ln w="12700">
            <a:noFill/>
            <a:miter lim="800000"/>
            <a:headEnd type="none" w="sm" len="sm"/>
            <a:tailEnd type="none" w="sm" len="sm"/>
          </a:ln>
          <a:effectLst/>
        </p:spPr>
        <p:txBody>
          <a:bodyPr vert="horz" wrap="square" lIns="90488" tIns="44450" rIns="90488" bIns="4445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003399"/>
                </a:solidFill>
                <a:latin typeface="Tahoma" charset="0"/>
                <a:ea typeface="+mn-ea"/>
                <a:cs typeface="+mn-cs"/>
              </a:defRPr>
            </a:lvl1pPr>
            <a:lvl2pPr marL="921715" algn="ctr" rtl="0" eaLnBrk="0" fontAlgn="base" hangingPunct="0">
              <a:spcBef>
                <a:spcPct val="0"/>
              </a:spcBef>
              <a:spcAft>
                <a:spcPct val="0"/>
              </a:spcAft>
              <a:defRPr sz="2016" kern="1200">
                <a:solidFill>
                  <a:schemeClr val="tx1"/>
                </a:solidFill>
                <a:latin typeface="Tahoma" charset="0"/>
                <a:ea typeface="+mn-ea"/>
                <a:cs typeface="+mn-cs"/>
              </a:defRPr>
            </a:lvl2pPr>
            <a:lvl3pPr marL="1843430" algn="ctr" rtl="0" eaLnBrk="0" fontAlgn="base" hangingPunct="0">
              <a:spcBef>
                <a:spcPct val="0"/>
              </a:spcBef>
              <a:spcAft>
                <a:spcPct val="0"/>
              </a:spcAft>
              <a:defRPr sz="2016" kern="1200">
                <a:solidFill>
                  <a:schemeClr val="tx1"/>
                </a:solidFill>
                <a:latin typeface="Tahoma" charset="0"/>
                <a:ea typeface="+mn-ea"/>
                <a:cs typeface="+mn-cs"/>
              </a:defRPr>
            </a:lvl3pPr>
            <a:lvl4pPr marL="2765146" algn="ctr" rtl="0" eaLnBrk="0" fontAlgn="base" hangingPunct="0">
              <a:spcBef>
                <a:spcPct val="0"/>
              </a:spcBef>
              <a:spcAft>
                <a:spcPct val="0"/>
              </a:spcAft>
              <a:defRPr sz="2016" kern="1200">
                <a:solidFill>
                  <a:schemeClr val="tx1"/>
                </a:solidFill>
                <a:latin typeface="Tahoma" charset="0"/>
                <a:ea typeface="+mn-ea"/>
                <a:cs typeface="+mn-cs"/>
              </a:defRPr>
            </a:lvl4pPr>
            <a:lvl5pPr marL="3686861" algn="ctr" rtl="0" eaLnBrk="0" fontAlgn="base" hangingPunct="0">
              <a:spcBef>
                <a:spcPct val="0"/>
              </a:spcBef>
              <a:spcAft>
                <a:spcPct val="0"/>
              </a:spcAft>
              <a:defRPr sz="2016" kern="1200">
                <a:solidFill>
                  <a:schemeClr val="tx1"/>
                </a:solidFill>
                <a:latin typeface="Tahoma" charset="0"/>
                <a:ea typeface="+mn-ea"/>
                <a:cs typeface="+mn-cs"/>
              </a:defRPr>
            </a:lvl5pPr>
            <a:lvl6pPr marL="4608576" algn="l" defTabSz="921715" rtl="0" eaLnBrk="1" latinLnBrk="0" hangingPunct="1">
              <a:defRPr sz="2016" kern="1200">
                <a:solidFill>
                  <a:schemeClr val="tx1"/>
                </a:solidFill>
                <a:latin typeface="Tahoma" charset="0"/>
                <a:ea typeface="+mn-ea"/>
                <a:cs typeface="+mn-cs"/>
              </a:defRPr>
            </a:lvl6pPr>
            <a:lvl7pPr marL="5530291" algn="l" defTabSz="921715" rtl="0" eaLnBrk="1" latinLnBrk="0" hangingPunct="1">
              <a:defRPr sz="2016" kern="1200">
                <a:solidFill>
                  <a:schemeClr val="tx1"/>
                </a:solidFill>
                <a:latin typeface="Tahoma" charset="0"/>
                <a:ea typeface="+mn-ea"/>
                <a:cs typeface="+mn-cs"/>
              </a:defRPr>
            </a:lvl7pPr>
            <a:lvl8pPr marL="6452006" algn="l" defTabSz="921715" rtl="0" eaLnBrk="1" latinLnBrk="0" hangingPunct="1">
              <a:defRPr sz="2016" kern="1200">
                <a:solidFill>
                  <a:schemeClr val="tx1"/>
                </a:solidFill>
                <a:latin typeface="Tahoma" charset="0"/>
                <a:ea typeface="+mn-ea"/>
                <a:cs typeface="+mn-cs"/>
              </a:defRPr>
            </a:lvl8pPr>
            <a:lvl9pPr marL="7373722" algn="l" defTabSz="921715" rtl="0" eaLnBrk="1" latinLnBrk="0" hangingPunct="1">
              <a:defRPr sz="2016" kern="1200">
                <a:solidFill>
                  <a:schemeClr val="tx1"/>
                </a:solidFill>
                <a:latin typeface="Tahoma" charset="0"/>
                <a:ea typeface="+mn-ea"/>
                <a:cs typeface="+mn-cs"/>
              </a:defRPr>
            </a:lvl9p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7</a:t>
            </a:fld>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5488F00-3B8A-6734-FFDE-7E7049E8BBF9}"/>
              </a:ext>
            </a:extLst>
          </p:cNvPr>
          <p:cNvPicPr>
            <a:picLocks noChangeAspect="1"/>
          </p:cNvPicPr>
          <p:nvPr/>
        </p:nvPicPr>
        <p:blipFill rotWithShape="1">
          <a:blip r:embed="rId3"/>
          <a:srcRect l="-178" t="5430" r="178" b="2670"/>
          <a:stretch/>
        </p:blipFill>
        <p:spPr>
          <a:xfrm>
            <a:off x="787315" y="2821390"/>
            <a:ext cx="19818545" cy="10080626"/>
          </a:xfrm>
          <a:prstGeom prst="rect">
            <a:avLst/>
          </a:prstGeom>
        </p:spPr>
      </p:pic>
      <p:sp>
        <p:nvSpPr>
          <p:cNvPr id="21" name="Rectangle 20">
            <a:extLst>
              <a:ext uri="{FF2B5EF4-FFF2-40B4-BE49-F238E27FC236}">
                <a16:creationId xmlns:a16="http://schemas.microsoft.com/office/drawing/2014/main" id="{F7A30C85-2485-1F53-8187-D36182D96E7F}"/>
              </a:ext>
            </a:extLst>
          </p:cNvPr>
          <p:cNvSpPr/>
          <p:nvPr/>
        </p:nvSpPr>
        <p:spPr bwMode="auto">
          <a:xfrm>
            <a:off x="0" y="12356359"/>
            <a:ext cx="4769224" cy="1359641"/>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panose="020B0604020202020204" pitchFamily="34" charset="0"/>
                <a:cs typeface="Arial" panose="020B0604020202020204" pitchFamily="34" charset="0"/>
              </a:rPr>
              <a:t>An AMCP is required when NASA-STD-6030 is levied on a program</a:t>
            </a:r>
          </a:p>
        </p:txBody>
      </p:sp>
    </p:spTree>
    <p:extLst>
      <p:ext uri="{BB962C8B-B14F-4D97-AF65-F5344CB8AC3E}">
        <p14:creationId xmlns:p14="http://schemas.microsoft.com/office/powerpoint/2010/main" val="120148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161054-2430-A9CB-7D90-6B920BBDC80D}"/>
              </a:ext>
            </a:extLst>
          </p:cNvPr>
          <p:cNvSpPr>
            <a:spLocks noGrp="1"/>
          </p:cNvSpPr>
          <p:nvPr>
            <p:ph type="title"/>
          </p:nvPr>
        </p:nvSpPr>
        <p:spPr/>
        <p:txBody>
          <a:bodyPr/>
          <a:lstStyle/>
          <a:p>
            <a:r>
              <a:rPr lang="en-US" sz="6000" b="1" dirty="0"/>
              <a:t>How </a:t>
            </a:r>
            <a:r>
              <a:rPr lang="en-US" sz="6000" b="1" i="0" dirty="0"/>
              <a:t>do you write an AMCP</a:t>
            </a:r>
            <a:endParaRPr lang="en-US" sz="6000" dirty="0"/>
          </a:p>
        </p:txBody>
      </p:sp>
      <p:sp>
        <p:nvSpPr>
          <p:cNvPr id="5" name="Slide Number Placeholder 4">
            <a:extLst>
              <a:ext uri="{FF2B5EF4-FFF2-40B4-BE49-F238E27FC236}">
                <a16:creationId xmlns:a16="http://schemas.microsoft.com/office/drawing/2014/main" id="{B41C32DE-1105-CDCA-7C56-4A10BBAA3202}"/>
              </a:ext>
            </a:extLst>
          </p:cNvPr>
          <p:cNvSpPr>
            <a:spLocks noGrp="1"/>
          </p:cNvSpPr>
          <p:nvPr>
            <p:ph type="sldNum" sz="quarter" idx="11"/>
          </p:nvPr>
        </p:nvSpPr>
        <p:spPr/>
        <p:txBody>
          <a:body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8</a:t>
            </a:fld>
            <a:endParaRPr lang="en-US" sz="2400" dirty="0">
              <a:latin typeface="Arial" panose="020B0604020202020204" pitchFamily="34" charset="0"/>
              <a:cs typeface="Arial" panose="020B0604020202020204" pitchFamily="34" charset="0"/>
            </a:endParaRPr>
          </a:p>
        </p:txBody>
      </p:sp>
      <p:sp>
        <p:nvSpPr>
          <p:cNvPr id="2" name="Slide Number Placeholder 4">
            <a:extLst>
              <a:ext uri="{FF2B5EF4-FFF2-40B4-BE49-F238E27FC236}">
                <a16:creationId xmlns:a16="http://schemas.microsoft.com/office/drawing/2014/main" id="{B9867C8A-1D32-0E12-094D-261DCCA8A21A}"/>
              </a:ext>
            </a:extLst>
          </p:cNvPr>
          <p:cNvSpPr txBox="1">
            <a:spLocks/>
          </p:cNvSpPr>
          <p:nvPr/>
        </p:nvSpPr>
        <p:spPr bwMode="auto">
          <a:xfrm>
            <a:off x="19146681" y="12957176"/>
            <a:ext cx="5143500" cy="454024"/>
          </a:xfrm>
          <a:prstGeom prst="rect">
            <a:avLst/>
          </a:prstGeom>
          <a:noFill/>
          <a:ln w="12700">
            <a:noFill/>
            <a:miter lim="800000"/>
            <a:headEnd type="none" w="sm" len="sm"/>
            <a:tailEnd type="none" w="sm" len="sm"/>
          </a:ln>
          <a:effectLst/>
        </p:spPr>
        <p:txBody>
          <a:bodyPr vert="horz" wrap="square" lIns="90488" tIns="44450" rIns="90488" bIns="4445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003399"/>
                </a:solidFill>
                <a:latin typeface="Tahoma" charset="0"/>
                <a:ea typeface="+mn-ea"/>
                <a:cs typeface="+mn-cs"/>
              </a:defRPr>
            </a:lvl1pPr>
            <a:lvl2pPr marL="921715" algn="ctr" rtl="0" eaLnBrk="0" fontAlgn="base" hangingPunct="0">
              <a:spcBef>
                <a:spcPct val="0"/>
              </a:spcBef>
              <a:spcAft>
                <a:spcPct val="0"/>
              </a:spcAft>
              <a:defRPr sz="2016" kern="1200">
                <a:solidFill>
                  <a:schemeClr val="tx1"/>
                </a:solidFill>
                <a:latin typeface="Tahoma" charset="0"/>
                <a:ea typeface="+mn-ea"/>
                <a:cs typeface="+mn-cs"/>
              </a:defRPr>
            </a:lvl2pPr>
            <a:lvl3pPr marL="1843430" algn="ctr" rtl="0" eaLnBrk="0" fontAlgn="base" hangingPunct="0">
              <a:spcBef>
                <a:spcPct val="0"/>
              </a:spcBef>
              <a:spcAft>
                <a:spcPct val="0"/>
              </a:spcAft>
              <a:defRPr sz="2016" kern="1200">
                <a:solidFill>
                  <a:schemeClr val="tx1"/>
                </a:solidFill>
                <a:latin typeface="Tahoma" charset="0"/>
                <a:ea typeface="+mn-ea"/>
                <a:cs typeface="+mn-cs"/>
              </a:defRPr>
            </a:lvl3pPr>
            <a:lvl4pPr marL="2765146" algn="ctr" rtl="0" eaLnBrk="0" fontAlgn="base" hangingPunct="0">
              <a:spcBef>
                <a:spcPct val="0"/>
              </a:spcBef>
              <a:spcAft>
                <a:spcPct val="0"/>
              </a:spcAft>
              <a:defRPr sz="2016" kern="1200">
                <a:solidFill>
                  <a:schemeClr val="tx1"/>
                </a:solidFill>
                <a:latin typeface="Tahoma" charset="0"/>
                <a:ea typeface="+mn-ea"/>
                <a:cs typeface="+mn-cs"/>
              </a:defRPr>
            </a:lvl4pPr>
            <a:lvl5pPr marL="3686861" algn="ctr" rtl="0" eaLnBrk="0" fontAlgn="base" hangingPunct="0">
              <a:spcBef>
                <a:spcPct val="0"/>
              </a:spcBef>
              <a:spcAft>
                <a:spcPct val="0"/>
              </a:spcAft>
              <a:defRPr sz="2016" kern="1200">
                <a:solidFill>
                  <a:schemeClr val="tx1"/>
                </a:solidFill>
                <a:latin typeface="Tahoma" charset="0"/>
                <a:ea typeface="+mn-ea"/>
                <a:cs typeface="+mn-cs"/>
              </a:defRPr>
            </a:lvl5pPr>
            <a:lvl6pPr marL="4608576" algn="l" defTabSz="921715" rtl="0" eaLnBrk="1" latinLnBrk="0" hangingPunct="1">
              <a:defRPr sz="2016" kern="1200">
                <a:solidFill>
                  <a:schemeClr val="tx1"/>
                </a:solidFill>
                <a:latin typeface="Tahoma" charset="0"/>
                <a:ea typeface="+mn-ea"/>
                <a:cs typeface="+mn-cs"/>
              </a:defRPr>
            </a:lvl6pPr>
            <a:lvl7pPr marL="5530291" algn="l" defTabSz="921715" rtl="0" eaLnBrk="1" latinLnBrk="0" hangingPunct="1">
              <a:defRPr sz="2016" kern="1200">
                <a:solidFill>
                  <a:schemeClr val="tx1"/>
                </a:solidFill>
                <a:latin typeface="Tahoma" charset="0"/>
                <a:ea typeface="+mn-ea"/>
                <a:cs typeface="+mn-cs"/>
              </a:defRPr>
            </a:lvl7pPr>
            <a:lvl8pPr marL="6452006" algn="l" defTabSz="921715" rtl="0" eaLnBrk="1" latinLnBrk="0" hangingPunct="1">
              <a:defRPr sz="2016" kern="1200">
                <a:solidFill>
                  <a:schemeClr val="tx1"/>
                </a:solidFill>
                <a:latin typeface="Tahoma" charset="0"/>
                <a:ea typeface="+mn-ea"/>
                <a:cs typeface="+mn-cs"/>
              </a:defRPr>
            </a:lvl8pPr>
            <a:lvl9pPr marL="7373722" algn="l" defTabSz="921715" rtl="0" eaLnBrk="1" latinLnBrk="0" hangingPunct="1">
              <a:defRPr sz="2016" kern="1200">
                <a:solidFill>
                  <a:schemeClr val="tx1"/>
                </a:solidFill>
                <a:latin typeface="Tahoma" charset="0"/>
                <a:ea typeface="+mn-ea"/>
                <a:cs typeface="+mn-cs"/>
              </a:defRPr>
            </a:lvl9p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8</a:t>
            </a:fld>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1D88564-971F-D84A-4867-11798E230BE2}"/>
              </a:ext>
            </a:extLst>
          </p:cNvPr>
          <p:cNvPicPr>
            <a:picLocks noChangeAspect="1"/>
          </p:cNvPicPr>
          <p:nvPr/>
        </p:nvPicPr>
        <p:blipFill rotWithShape="1">
          <a:blip r:embed="rId3"/>
          <a:srcRect l="-178" t="5430" r="178" b="2670"/>
          <a:stretch/>
        </p:blipFill>
        <p:spPr>
          <a:xfrm>
            <a:off x="787315" y="2821390"/>
            <a:ext cx="19818545" cy="10080626"/>
          </a:xfrm>
          <a:prstGeom prst="rect">
            <a:avLst/>
          </a:prstGeom>
        </p:spPr>
      </p:pic>
      <p:sp>
        <p:nvSpPr>
          <p:cNvPr id="4" name="Rectangle 3">
            <a:extLst>
              <a:ext uri="{FF2B5EF4-FFF2-40B4-BE49-F238E27FC236}">
                <a16:creationId xmlns:a16="http://schemas.microsoft.com/office/drawing/2014/main" id="{49CE931D-41AB-7995-66F9-0CF009681630}"/>
              </a:ext>
            </a:extLst>
          </p:cNvPr>
          <p:cNvSpPr/>
          <p:nvPr/>
        </p:nvSpPr>
        <p:spPr bwMode="auto">
          <a:xfrm>
            <a:off x="0" y="12326327"/>
            <a:ext cx="4769224" cy="1359641"/>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panose="020B0604020202020204" pitchFamily="34" charset="0"/>
                <a:cs typeface="Arial" panose="020B0604020202020204" pitchFamily="34" charset="0"/>
              </a:rPr>
              <a:t>An AMCP is required when NASA-STD-6030 is levied on a program</a:t>
            </a:r>
          </a:p>
        </p:txBody>
      </p:sp>
      <p:cxnSp>
        <p:nvCxnSpPr>
          <p:cNvPr id="13" name="Straight Connector 12">
            <a:extLst>
              <a:ext uri="{FF2B5EF4-FFF2-40B4-BE49-F238E27FC236}">
                <a16:creationId xmlns:a16="http://schemas.microsoft.com/office/drawing/2014/main" id="{B14FCBB2-1D84-1695-7A97-34DE282B992E}"/>
              </a:ext>
            </a:extLst>
          </p:cNvPr>
          <p:cNvCxnSpPr>
            <a:cxnSpLocks/>
          </p:cNvCxnSpPr>
          <p:nvPr/>
        </p:nvCxnSpPr>
        <p:spPr bwMode="auto">
          <a:xfrm>
            <a:off x="1413954" y="9560937"/>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4" name="TextBox 13">
            <a:extLst>
              <a:ext uri="{FF2B5EF4-FFF2-40B4-BE49-F238E27FC236}">
                <a16:creationId xmlns:a16="http://schemas.microsoft.com/office/drawing/2014/main" id="{02B7DEB3-D4AE-C0AB-36FB-884C8BCFF497}"/>
              </a:ext>
            </a:extLst>
          </p:cNvPr>
          <p:cNvSpPr txBox="1"/>
          <p:nvPr/>
        </p:nvSpPr>
        <p:spPr>
          <a:xfrm>
            <a:off x="11423" y="8810052"/>
            <a:ext cx="3809726"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a:solidFill>
                  <a:srgbClr val="000000"/>
                </a:solidFill>
                <a:latin typeface="Arial" panose="020B0604020202020204" pitchFamily="34" charset="0"/>
                <a:cs typeface="Arial" panose="020B0604020202020204" pitchFamily="34" charset="0"/>
              </a:rPr>
              <a:t>Reproduce the AMR as-written</a:t>
            </a:r>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1823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161054-2430-A9CB-7D90-6B920BBDC80D}"/>
              </a:ext>
            </a:extLst>
          </p:cNvPr>
          <p:cNvSpPr>
            <a:spLocks noGrp="1"/>
          </p:cNvSpPr>
          <p:nvPr>
            <p:ph type="title"/>
          </p:nvPr>
        </p:nvSpPr>
        <p:spPr/>
        <p:txBody>
          <a:bodyPr/>
          <a:lstStyle/>
          <a:p>
            <a:r>
              <a:rPr lang="en-US" sz="6000" b="1" dirty="0"/>
              <a:t>How </a:t>
            </a:r>
            <a:r>
              <a:rPr lang="en-US" sz="6000" b="1" i="0" dirty="0"/>
              <a:t>do you write an AMCP</a:t>
            </a:r>
            <a:endParaRPr lang="en-US" sz="6000" dirty="0"/>
          </a:p>
        </p:txBody>
      </p:sp>
      <p:sp>
        <p:nvSpPr>
          <p:cNvPr id="5" name="Slide Number Placeholder 4">
            <a:extLst>
              <a:ext uri="{FF2B5EF4-FFF2-40B4-BE49-F238E27FC236}">
                <a16:creationId xmlns:a16="http://schemas.microsoft.com/office/drawing/2014/main" id="{B41C32DE-1105-CDCA-7C56-4A10BBAA3202}"/>
              </a:ext>
            </a:extLst>
          </p:cNvPr>
          <p:cNvSpPr>
            <a:spLocks noGrp="1"/>
          </p:cNvSpPr>
          <p:nvPr>
            <p:ph type="sldNum" sz="quarter" idx="11"/>
          </p:nvPr>
        </p:nvSpPr>
        <p:spPr/>
        <p:txBody>
          <a:body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9</a:t>
            </a:fld>
            <a:endParaRPr lang="en-US" sz="2400" dirty="0">
              <a:latin typeface="Arial" panose="020B0604020202020204" pitchFamily="34" charset="0"/>
              <a:cs typeface="Arial" panose="020B0604020202020204" pitchFamily="34" charset="0"/>
            </a:endParaRPr>
          </a:p>
        </p:txBody>
      </p:sp>
      <p:sp>
        <p:nvSpPr>
          <p:cNvPr id="2" name="Slide Number Placeholder 4">
            <a:extLst>
              <a:ext uri="{FF2B5EF4-FFF2-40B4-BE49-F238E27FC236}">
                <a16:creationId xmlns:a16="http://schemas.microsoft.com/office/drawing/2014/main" id="{89399DC1-A5F2-9342-3DC1-B6E3EDD6B1BB}"/>
              </a:ext>
            </a:extLst>
          </p:cNvPr>
          <p:cNvSpPr txBox="1">
            <a:spLocks/>
          </p:cNvSpPr>
          <p:nvPr/>
        </p:nvSpPr>
        <p:spPr bwMode="auto">
          <a:xfrm>
            <a:off x="19146681" y="12957176"/>
            <a:ext cx="5143500" cy="454024"/>
          </a:xfrm>
          <a:prstGeom prst="rect">
            <a:avLst/>
          </a:prstGeom>
          <a:noFill/>
          <a:ln w="12700">
            <a:noFill/>
            <a:miter lim="800000"/>
            <a:headEnd type="none" w="sm" len="sm"/>
            <a:tailEnd type="none" w="sm" len="sm"/>
          </a:ln>
          <a:effectLst/>
        </p:spPr>
        <p:txBody>
          <a:bodyPr vert="horz" wrap="square" lIns="90488" tIns="44450" rIns="90488" bIns="44450" numCol="1" anchor="t" anchorCtr="0" compatLnSpc="1">
            <a:prstTxWarp prst="textNoShape">
              <a:avLst/>
            </a:prstTxWarp>
          </a:bodyPr>
          <a:lstStyle>
            <a:defPPr>
              <a:defRPr lang="en-US"/>
            </a:defPPr>
            <a:lvl1pPr algn="r" rtl="0" eaLnBrk="0" fontAlgn="base" hangingPunct="0">
              <a:spcBef>
                <a:spcPct val="0"/>
              </a:spcBef>
              <a:spcAft>
                <a:spcPct val="0"/>
              </a:spcAft>
              <a:defRPr sz="1200" kern="1200">
                <a:solidFill>
                  <a:srgbClr val="003399"/>
                </a:solidFill>
                <a:latin typeface="Tahoma" charset="0"/>
                <a:ea typeface="+mn-ea"/>
                <a:cs typeface="+mn-cs"/>
              </a:defRPr>
            </a:lvl1pPr>
            <a:lvl2pPr marL="921715" algn="ctr" rtl="0" eaLnBrk="0" fontAlgn="base" hangingPunct="0">
              <a:spcBef>
                <a:spcPct val="0"/>
              </a:spcBef>
              <a:spcAft>
                <a:spcPct val="0"/>
              </a:spcAft>
              <a:defRPr sz="2016" kern="1200">
                <a:solidFill>
                  <a:schemeClr val="tx1"/>
                </a:solidFill>
                <a:latin typeface="Tahoma" charset="0"/>
                <a:ea typeface="+mn-ea"/>
                <a:cs typeface="+mn-cs"/>
              </a:defRPr>
            </a:lvl2pPr>
            <a:lvl3pPr marL="1843430" algn="ctr" rtl="0" eaLnBrk="0" fontAlgn="base" hangingPunct="0">
              <a:spcBef>
                <a:spcPct val="0"/>
              </a:spcBef>
              <a:spcAft>
                <a:spcPct val="0"/>
              </a:spcAft>
              <a:defRPr sz="2016" kern="1200">
                <a:solidFill>
                  <a:schemeClr val="tx1"/>
                </a:solidFill>
                <a:latin typeface="Tahoma" charset="0"/>
                <a:ea typeface="+mn-ea"/>
                <a:cs typeface="+mn-cs"/>
              </a:defRPr>
            </a:lvl3pPr>
            <a:lvl4pPr marL="2765146" algn="ctr" rtl="0" eaLnBrk="0" fontAlgn="base" hangingPunct="0">
              <a:spcBef>
                <a:spcPct val="0"/>
              </a:spcBef>
              <a:spcAft>
                <a:spcPct val="0"/>
              </a:spcAft>
              <a:defRPr sz="2016" kern="1200">
                <a:solidFill>
                  <a:schemeClr val="tx1"/>
                </a:solidFill>
                <a:latin typeface="Tahoma" charset="0"/>
                <a:ea typeface="+mn-ea"/>
                <a:cs typeface="+mn-cs"/>
              </a:defRPr>
            </a:lvl4pPr>
            <a:lvl5pPr marL="3686861" algn="ctr" rtl="0" eaLnBrk="0" fontAlgn="base" hangingPunct="0">
              <a:spcBef>
                <a:spcPct val="0"/>
              </a:spcBef>
              <a:spcAft>
                <a:spcPct val="0"/>
              </a:spcAft>
              <a:defRPr sz="2016" kern="1200">
                <a:solidFill>
                  <a:schemeClr val="tx1"/>
                </a:solidFill>
                <a:latin typeface="Tahoma" charset="0"/>
                <a:ea typeface="+mn-ea"/>
                <a:cs typeface="+mn-cs"/>
              </a:defRPr>
            </a:lvl5pPr>
            <a:lvl6pPr marL="4608576" algn="l" defTabSz="921715" rtl="0" eaLnBrk="1" latinLnBrk="0" hangingPunct="1">
              <a:defRPr sz="2016" kern="1200">
                <a:solidFill>
                  <a:schemeClr val="tx1"/>
                </a:solidFill>
                <a:latin typeface="Tahoma" charset="0"/>
                <a:ea typeface="+mn-ea"/>
                <a:cs typeface="+mn-cs"/>
              </a:defRPr>
            </a:lvl6pPr>
            <a:lvl7pPr marL="5530291" algn="l" defTabSz="921715" rtl="0" eaLnBrk="1" latinLnBrk="0" hangingPunct="1">
              <a:defRPr sz="2016" kern="1200">
                <a:solidFill>
                  <a:schemeClr val="tx1"/>
                </a:solidFill>
                <a:latin typeface="Tahoma" charset="0"/>
                <a:ea typeface="+mn-ea"/>
                <a:cs typeface="+mn-cs"/>
              </a:defRPr>
            </a:lvl7pPr>
            <a:lvl8pPr marL="6452006" algn="l" defTabSz="921715" rtl="0" eaLnBrk="1" latinLnBrk="0" hangingPunct="1">
              <a:defRPr sz="2016" kern="1200">
                <a:solidFill>
                  <a:schemeClr val="tx1"/>
                </a:solidFill>
                <a:latin typeface="Tahoma" charset="0"/>
                <a:ea typeface="+mn-ea"/>
                <a:cs typeface="+mn-cs"/>
              </a:defRPr>
            </a:lvl8pPr>
            <a:lvl9pPr marL="7373722" algn="l" defTabSz="921715" rtl="0" eaLnBrk="1" latinLnBrk="0" hangingPunct="1">
              <a:defRPr sz="2016" kern="1200">
                <a:solidFill>
                  <a:schemeClr val="tx1"/>
                </a:solidFill>
                <a:latin typeface="Tahoma" charset="0"/>
                <a:ea typeface="+mn-ea"/>
                <a:cs typeface="+mn-cs"/>
              </a:defRPr>
            </a:lvl9pPr>
          </a:lstStyle>
          <a:p>
            <a:pPr>
              <a:defRPr/>
            </a:pPr>
            <a:fld id="{0C210A0E-92C8-D04E-A494-C5484649A636}" type="slidenum">
              <a:rPr lang="en-US" sz="2400" smtClean="0">
                <a:latin typeface="Arial" panose="020B0604020202020204" pitchFamily="34" charset="0"/>
                <a:cs typeface="Arial" panose="020B0604020202020204" pitchFamily="34" charset="0"/>
              </a:rPr>
              <a:pPr>
                <a:defRPr/>
              </a:pPr>
              <a:t>9</a:t>
            </a:fld>
            <a:endParaRPr lang="en-US"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B958E56-A3C9-7B4F-29DF-F8FAA4D6F3D9}"/>
              </a:ext>
            </a:extLst>
          </p:cNvPr>
          <p:cNvPicPr>
            <a:picLocks noChangeAspect="1"/>
          </p:cNvPicPr>
          <p:nvPr/>
        </p:nvPicPr>
        <p:blipFill rotWithShape="1">
          <a:blip r:embed="rId3"/>
          <a:srcRect l="-178" t="5430" r="178" b="2670"/>
          <a:stretch/>
        </p:blipFill>
        <p:spPr>
          <a:xfrm>
            <a:off x="787315" y="2821390"/>
            <a:ext cx="19818545" cy="10080626"/>
          </a:xfrm>
          <a:prstGeom prst="rect">
            <a:avLst/>
          </a:prstGeom>
        </p:spPr>
      </p:pic>
      <p:sp>
        <p:nvSpPr>
          <p:cNvPr id="4" name="Rectangle 3">
            <a:extLst>
              <a:ext uri="{FF2B5EF4-FFF2-40B4-BE49-F238E27FC236}">
                <a16:creationId xmlns:a16="http://schemas.microsoft.com/office/drawing/2014/main" id="{BC976CE6-EB18-5CA3-DA04-D932FAD44DE1}"/>
              </a:ext>
            </a:extLst>
          </p:cNvPr>
          <p:cNvSpPr/>
          <p:nvPr/>
        </p:nvSpPr>
        <p:spPr bwMode="auto">
          <a:xfrm>
            <a:off x="0" y="12326327"/>
            <a:ext cx="4769224" cy="1359641"/>
          </a:xfrm>
          <a:prstGeom prst="rect">
            <a:avLst/>
          </a:prstGeom>
          <a:ln>
            <a:headEnd type="none" w="sm" len="sm"/>
            <a:tailEnd type="none" w="sm" len="sm"/>
          </a:ln>
        </p:spPr>
        <p:style>
          <a:lnRef idx="1">
            <a:schemeClr val="dk1"/>
          </a:lnRef>
          <a:fillRef idx="2">
            <a:schemeClr val="dk1"/>
          </a:fillRef>
          <a:effectRef idx="1">
            <a:schemeClr val="dk1"/>
          </a:effectRef>
          <a:fontRef idx="minor">
            <a:schemeClr val="dk1"/>
          </a:fontRef>
        </p:style>
        <p:txBody>
          <a:bodyPr vert="horz" wrap="square" lIns="90488" tIns="44450" rIns="90488" bIns="4445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effectLst/>
                <a:latin typeface="Arial" panose="020B0604020202020204" pitchFamily="34" charset="0"/>
                <a:cs typeface="Arial" panose="020B0604020202020204" pitchFamily="34" charset="0"/>
              </a:rPr>
              <a:t>An AMCP is required when NASA-STD-6030 is levied on a program</a:t>
            </a:r>
          </a:p>
        </p:txBody>
      </p:sp>
      <p:cxnSp>
        <p:nvCxnSpPr>
          <p:cNvPr id="14" name="Straight Connector 13">
            <a:extLst>
              <a:ext uri="{FF2B5EF4-FFF2-40B4-BE49-F238E27FC236}">
                <a16:creationId xmlns:a16="http://schemas.microsoft.com/office/drawing/2014/main" id="{48A4F7AF-2AFB-CE4F-E771-F665A28D72D3}"/>
              </a:ext>
            </a:extLst>
          </p:cNvPr>
          <p:cNvCxnSpPr>
            <a:cxnSpLocks/>
          </p:cNvCxnSpPr>
          <p:nvPr/>
        </p:nvCxnSpPr>
        <p:spPr bwMode="auto">
          <a:xfrm>
            <a:off x="1413954" y="9560937"/>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15" name="TextBox 14">
            <a:extLst>
              <a:ext uri="{FF2B5EF4-FFF2-40B4-BE49-F238E27FC236}">
                <a16:creationId xmlns:a16="http://schemas.microsoft.com/office/drawing/2014/main" id="{17E1AAA5-8EEE-9A10-1955-1B866F96DC65}"/>
              </a:ext>
            </a:extLst>
          </p:cNvPr>
          <p:cNvSpPr txBox="1"/>
          <p:nvPr/>
        </p:nvSpPr>
        <p:spPr>
          <a:xfrm>
            <a:off x="11423" y="8810052"/>
            <a:ext cx="3809726" cy="954107"/>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2800" b="1" dirty="0">
                <a:solidFill>
                  <a:srgbClr val="000000"/>
                </a:solidFill>
                <a:latin typeface="Arial" panose="020B0604020202020204" pitchFamily="34" charset="0"/>
                <a:cs typeface="Arial" panose="020B0604020202020204" pitchFamily="34" charset="0"/>
              </a:rPr>
              <a:t>Reproduce the AMR as-written</a:t>
            </a:r>
            <a:endParaRPr lang="en-US" sz="2800" b="1" dirty="0">
              <a:latin typeface="Arial" panose="020B0604020202020204" pitchFamily="34" charset="0"/>
              <a:cs typeface="Arial" panose="020B0604020202020204" pitchFamily="34" charset="0"/>
            </a:endParaRPr>
          </a:p>
        </p:txBody>
      </p:sp>
      <p:cxnSp>
        <p:nvCxnSpPr>
          <p:cNvPr id="16" name="Straight Connector 15">
            <a:extLst>
              <a:ext uri="{FF2B5EF4-FFF2-40B4-BE49-F238E27FC236}">
                <a16:creationId xmlns:a16="http://schemas.microsoft.com/office/drawing/2014/main" id="{933A8351-3668-D2C7-1E2E-4BE7ABCDA364}"/>
              </a:ext>
            </a:extLst>
          </p:cNvPr>
          <p:cNvCxnSpPr>
            <a:cxnSpLocks/>
          </p:cNvCxnSpPr>
          <p:nvPr/>
        </p:nvCxnSpPr>
        <p:spPr bwMode="auto">
          <a:xfrm>
            <a:off x="6038987" y="9348661"/>
            <a:ext cx="2072196" cy="1054906"/>
          </a:xfrm>
          <a:prstGeom prst="line">
            <a:avLst/>
          </a:prstGeom>
          <a:ln>
            <a:solidFill>
              <a:srgbClr val="00B800"/>
            </a:solidFill>
            <a:headEnd type="none" w="sm" len="sm"/>
            <a:tailEnd type="none" w="sm" len="sm"/>
          </a:ln>
        </p:spPr>
        <p:style>
          <a:lnRef idx="3">
            <a:schemeClr val="accent6"/>
          </a:lnRef>
          <a:fillRef idx="0">
            <a:schemeClr val="accent6"/>
          </a:fillRef>
          <a:effectRef idx="2">
            <a:schemeClr val="accent6"/>
          </a:effectRef>
          <a:fontRef idx="minor">
            <a:schemeClr val="tx1"/>
          </a:fontRef>
        </p:style>
      </p:cxnSp>
      <p:sp>
        <p:nvSpPr>
          <p:cNvPr id="23" name="TextBox 22">
            <a:extLst>
              <a:ext uri="{FF2B5EF4-FFF2-40B4-BE49-F238E27FC236}">
                <a16:creationId xmlns:a16="http://schemas.microsoft.com/office/drawing/2014/main" id="{EAFCA438-DE57-FA13-712A-A26B5D891159}"/>
              </a:ext>
            </a:extLst>
          </p:cNvPr>
          <p:cNvSpPr txBox="1"/>
          <p:nvPr/>
        </p:nvSpPr>
        <p:spPr>
          <a:xfrm>
            <a:off x="6792671" y="9649612"/>
            <a:ext cx="11658465" cy="3970318"/>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457200" lvl="1" algn="l"/>
            <a:r>
              <a:rPr lang="en-US" sz="2800" b="1" dirty="0">
                <a:latin typeface="Arial" panose="020B0604020202020204" pitchFamily="34" charset="0"/>
                <a:cs typeface="Arial" panose="020B0604020202020204" pitchFamily="34" charset="0"/>
              </a:rPr>
              <a:t>Describe the Degree of Compliance</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Complies (i.e., we accept the requirement as written) – </a:t>
            </a:r>
            <a:r>
              <a:rPr lang="en-US" sz="2800" b="1" i="1" dirty="0">
                <a:latin typeface="Arial" panose="020B0604020202020204" pitchFamily="34" charset="0"/>
                <a:cs typeface="Arial" panose="020B0604020202020204" pitchFamily="34" charset="0"/>
              </a:rPr>
              <a:t>Skip to step 5</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Tailored (i.e., we request a change to the requirement)</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Apply (we don’t need a change to the requirement, we just don’t have a method of implementation to describe, because it doesn’t apply to us</a:t>
            </a:r>
          </a:p>
          <a:p>
            <a:pPr marL="1314450" lvl="2" indent="-457200" algn="l">
              <a:buFont typeface="Arial" panose="020B0604020202020204" pitchFamily="34" charset="0"/>
              <a:buChar char="•"/>
            </a:pPr>
            <a:r>
              <a:rPr lang="en-US" sz="2800" b="1" dirty="0">
                <a:latin typeface="Arial" panose="020B0604020202020204" pitchFamily="34" charset="0"/>
                <a:cs typeface="Arial" panose="020B0604020202020204" pitchFamily="34" charset="0"/>
              </a:rPr>
              <a:t>Does Not Comply </a:t>
            </a:r>
            <a:r>
              <a:rPr lang="en-US" sz="2800" b="1" dirty="0">
                <a:solidFill>
                  <a:schemeClr val="tx1"/>
                </a:solidFill>
                <a:latin typeface="Arial" panose="020B0604020202020204" pitchFamily="34" charset="0"/>
                <a:cs typeface="Arial" panose="020B0604020202020204" pitchFamily="34" charset="0"/>
              </a:rPr>
              <a:t>(i.e., no intent to comply)</a:t>
            </a:r>
          </a:p>
          <a:p>
            <a:pPr algn="l"/>
            <a:endParaRPr lang="en-US" sz="28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0782515"/>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sm" len="sm"/>
          <a:tailEnd type="none" w="sm" len="sm"/>
        </a:ln>
        <a:effectLst/>
      </a:spPr>
      <a:bodyPr vert="horz" wrap="square" lIns="90488" tIns="44450" rIns="90488" bIns="4445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AEE0B679CF0448BBF465020BEF41AF" ma:contentTypeVersion="2" ma:contentTypeDescription="Create a new document." ma:contentTypeScope="" ma:versionID="287862c76185c3bd48f84f8c6533d764">
  <xsd:schema xmlns:xsd="http://www.w3.org/2001/XMLSchema" xmlns:xs="http://www.w3.org/2001/XMLSchema" xmlns:p="http://schemas.microsoft.com/office/2006/metadata/properties" xmlns:ns2="2ff25ef2-d1fa-4e64-bd71-331e9f2b91e1" targetNamespace="http://schemas.microsoft.com/office/2006/metadata/properties" ma:root="true" ma:fieldsID="0ecb73c6879c87f7594e4a82e88b6835" ns2:_="">
    <xsd:import namespace="2ff25ef2-d1fa-4e64-bd71-331e9f2b91e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25ef2-d1fa-4e64-bd71-331e9f2b91e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7D74FCB-2D85-45EE-9B5C-38DA10CCF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25ef2-d1fa-4e64-bd71-331e9f2b91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284D42-BF71-4369-83D7-0E5195C00354}">
  <ds:schemaRefs>
    <ds:schemaRef ds:uri="http://schemas.microsoft.com/sharepoint/v3/contenttype/forms"/>
  </ds:schemaRefs>
</ds:datastoreItem>
</file>

<file path=customXml/itemProps3.xml><?xml version="1.0" encoding="utf-8"?>
<ds:datastoreItem xmlns:ds="http://schemas.openxmlformats.org/officeDocument/2006/customXml" ds:itemID="{CD31EE3B-68FC-41E1-B440-9889B4C4C5AC}">
  <ds:schemaRef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terms/"/>
    <ds:schemaRef ds:uri="http://schemas.microsoft.com/office/2006/documentManagement/types"/>
    <ds:schemaRef ds:uri="2ff25ef2-d1fa-4e64-bd71-331e9f2b91e1"/>
    <ds:schemaRef ds:uri="http://www.w3.org/XML/1998/namespace"/>
    <ds:schemaRef ds:uri="http://purl.org/dc/elements/1.1/"/>
  </ds:schemaRefs>
</ds:datastoreItem>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79767</TotalTime>
  <Words>6239</Words>
  <Application>Microsoft Office PowerPoint</Application>
  <PresentationFormat>Custom</PresentationFormat>
  <Paragraphs>500</Paragraphs>
  <Slides>17</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Segoe UI</vt:lpstr>
      <vt:lpstr>Tahoma</vt:lpstr>
      <vt:lpstr>Times New Roman</vt:lpstr>
      <vt:lpstr>Default Design</vt:lpstr>
      <vt:lpstr>PowerPoint Presentation</vt:lpstr>
      <vt:lpstr>Agenda and Objectives </vt:lpstr>
      <vt:lpstr>Additive Manufacturing at NASA</vt:lpstr>
      <vt:lpstr>Brief Introduction to NASA-STD-6030</vt:lpstr>
      <vt:lpstr>What is an Additive Manufacturing Control Plan (AMCP)</vt:lpstr>
      <vt:lpstr>Introduction to Tailoring an AMR</vt:lpstr>
      <vt:lpstr>How do you write an AMCP</vt:lpstr>
      <vt:lpstr>How do you write an AMCP</vt:lpstr>
      <vt:lpstr>How do you write an AMCP</vt:lpstr>
      <vt:lpstr>How do you write an AMCP</vt:lpstr>
      <vt:lpstr>How do you write an AMCP</vt:lpstr>
      <vt:lpstr>How do you write an AMCP</vt:lpstr>
      <vt:lpstr>How do you write an AMCP</vt:lpstr>
      <vt:lpstr>How do you write an AMCP</vt:lpstr>
      <vt:lpstr>Tailoring NASA-STD-6030 Example: Repair and Rework</vt:lpstr>
      <vt:lpstr>Tailoring NASA-STD-6030 Example: Section 5.4.1 Feedstock/ QMS System </vt:lpstr>
      <vt:lpstr>Coming Soon!</vt:lpstr>
    </vt:vector>
  </TitlesOfParts>
  <Company>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EM40 Presentation Template</dc:title>
  <dc:creator>steven.phillips@nasa.gov</dc:creator>
  <cp:lastModifiedBy>Poe, Tim J. (MSFC-EM42)</cp:lastModifiedBy>
  <cp:revision>920</cp:revision>
  <cp:lastPrinted>2018-03-26T19:02:13Z</cp:lastPrinted>
  <dcterms:created xsi:type="dcterms:W3CDTF">2011-11-20T20:08:33Z</dcterms:created>
  <dcterms:modified xsi:type="dcterms:W3CDTF">2024-02-06T16:24:07Z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0x0101001EAEE0B679CF0448BBF465020BEF41AF</vt:lpwstr>
  </property>
</Properties>
</file>