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61" r:id="rId4"/>
    <p:sldId id="262" r:id="rId5"/>
    <p:sldId id="258" r:id="rId6"/>
    <p:sldId id="263" r:id="rId7"/>
    <p:sldId id="260" r:id="rId8"/>
    <p:sldId id="257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8" autoAdjust="0"/>
    <p:restoredTop sz="94660"/>
  </p:normalViewPr>
  <p:slideViewPr>
    <p:cSldViewPr snapToGrid="0">
      <p:cViewPr varScale="1">
        <p:scale>
          <a:sx n="97" d="100"/>
          <a:sy n="97" d="100"/>
        </p:scale>
        <p:origin x="7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4DDDE-3341-4FAA-8B18-D0B43518A6EC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18662-2EC3-418F-92A3-9752BD227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470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03B56-CB2B-F320-8DF8-F9C99C030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FAFB8B-BF3D-939E-1F06-2F16997395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7D9385-B724-5398-F4BE-F21A2D2FC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AAF4C-1A43-B00A-396F-DE34E05F4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4F34F-6D7B-1226-C18B-591676D90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98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484A0-09B2-0950-BB40-5F0E74F47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371E7-AC5F-52D2-06F8-CFEB1D3FC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EE4062-8C0A-484E-0DFD-BBBFD94DB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488B8-31F3-D586-6909-5E10D7CB0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252B2-B592-8938-D559-10802DB54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082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67BFD-CD56-458E-ECAF-18C24901E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A3951-E557-385B-3E18-CCBE5615D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3D3E5-C324-6876-5929-354D7818D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6EBF0-0771-5A47-60F3-78498D5D4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3311D-F4CD-F09E-2BBC-8C3325589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57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B89CA-F2BD-36FC-7D51-8E421A8B7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6861F-8D05-4B11-2D65-8132DDCF92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7AAFC6-AA85-9802-D68F-6E008ED2E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0437F-3955-6B53-30C6-5B831246A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89B02D-FF3B-A10E-A021-396C17F5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9F69A-1428-3696-9DB3-EB2C53181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05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9FB07-BC65-E77B-3DD2-976870CEB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9369C7-0A20-80EB-54ED-25F7F43A9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26A28-216C-1CA4-815E-B90C5DDBF6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DB88F3-5400-696B-D679-D884F7F8A7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F82E43-C892-6833-C1FD-41240E7C12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2AD783-6A87-A59F-690D-853468881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78E081-809E-2B61-773D-B8ED9E1BC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DC05C7-2CBA-F891-2566-9047048FE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778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13FDF-05FE-2709-2103-708504919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410955-1A2F-9473-3DAB-3508E95C1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195614-60FD-4B08-C232-592CDBA93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EF5499-F77F-0A67-9F31-A4B32AA26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43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430D77-C181-9EEF-B8EF-4BA5A284F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537E6A-22FD-0995-E180-8BF7BD1CA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45366E-7535-FDFF-FBCB-A56F0E355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30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E72FC-23A4-7CEF-62AA-062E4AA68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1AC7B-D1E7-D7D0-A8B3-7EC8ACC6A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337D9-8DCA-41A8-02B9-EBA4EC5575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8F8010-14C3-06C5-2BBC-1E386FB24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D9555-5910-EB43-B83B-7661B8655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32B209-ADE7-F8C1-4213-64C8FDC6D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88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12B14-8BF6-CF9B-4236-EA803105A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4ED7B8-1E3F-66AF-31E0-AB4D0FF0B1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93BDD-7F5A-0644-89E6-36862EBE1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CEBC3-ACF8-C00E-C367-ACBD6C78E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6957CE-DBE6-26BF-173B-6C2DF01EB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9AA42-BE10-F870-388C-69B672618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83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63E50-93A0-FD49-0922-2EB0A6115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D2D74C-48CF-DAA7-9638-A77259B964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2CA58-9FAA-1F2D-8F27-57E3EC579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1D60E-0A9A-DDDD-DBEC-ECF957C0B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030F1-09CB-4C20-DA9D-35422D795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10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7758BE-D5AF-7264-37AC-37538AA08B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55B391-E81B-B4FE-785A-742344F0D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2B3B6-D729-9BE5-9ACC-F1CA56C6B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3CEF9-EF22-B626-C4EA-C6E5ED9D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C2DA67-81BD-7AB2-70D6-2B51F24B3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11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FB72D2-0CE0-036E-80FD-45B59DD6F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1A492-693E-EBF0-9EA9-49DDE22D8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EE600-4B7C-0C9B-56A9-2B49007C7E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AFDB9-FF40-6D24-53DE-803F23B86D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1502E-2C04-3A11-A48E-8F1916A5D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84BB2-81F2-43FD-8698-5EFED7B08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71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publicdomainmovie.net/movie/tacoma-narrows-bridge-collapse-sound-version-standard-43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4FE30E7-C8E6-035D-00FA-A30E8BBF08DD}"/>
              </a:ext>
            </a:extLst>
          </p:cNvPr>
          <p:cNvSpPr/>
          <p:nvPr/>
        </p:nvSpPr>
        <p:spPr>
          <a:xfrm>
            <a:off x="1480173" y="1910713"/>
            <a:ext cx="9620446" cy="141258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F1FAF4A-01D6-9433-FD8D-DDA3E05D9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979" y="2250459"/>
            <a:ext cx="9144000" cy="1284240"/>
          </a:xfrm>
        </p:spPr>
        <p:txBody>
          <a:bodyPr>
            <a:normAutofit fontScale="90000"/>
          </a:bodyPr>
          <a:lstStyle/>
          <a:p>
            <a:r>
              <a:rPr lang="en-US" sz="29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Experiences in Space Hardware Structural Dynamics Engineering and An Evolving New Light Weight Structural Design Methodology</a:t>
            </a:r>
            <a:br>
              <a:rPr lang="en-US" sz="29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sz="2400" dirty="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8016BB9A-D182-8217-0CEB-4682F7F6D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1347593E-15FE-C60D-F002-5513278DF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2885" y="4093096"/>
            <a:ext cx="9144000" cy="1655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J. Brent Knight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NASA Marshall Space Flight Center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Space Systems Department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Optical Systems Design and Fabrication Branch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February 9, 2024</a:t>
            </a:r>
          </a:p>
        </p:txBody>
      </p:sp>
    </p:spTree>
    <p:extLst>
      <p:ext uri="{BB962C8B-B14F-4D97-AF65-F5344CB8AC3E}">
        <p14:creationId xmlns:p14="http://schemas.microsoft.com/office/powerpoint/2010/main" val="1130503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A4CC2-8BEA-5D0F-5918-E1FB12FF4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background &amp; Interest</a:t>
            </a:r>
          </a:p>
          <a:p>
            <a:r>
              <a:rPr lang="en-US" dirty="0"/>
              <a:t>Academics</a:t>
            </a:r>
          </a:p>
          <a:p>
            <a:r>
              <a:rPr lang="en-US" dirty="0"/>
              <a:t>Structural Dynamics – high level description</a:t>
            </a:r>
          </a:p>
          <a:p>
            <a:r>
              <a:rPr lang="en-US" dirty="0"/>
              <a:t>Projects supported and tasks performed</a:t>
            </a:r>
          </a:p>
          <a:p>
            <a:r>
              <a:rPr lang="en-US" dirty="0"/>
              <a:t>Current project/technology development</a:t>
            </a:r>
          </a:p>
          <a:p>
            <a:endParaRPr lang="en-US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F6BF433-0B4F-D613-747F-F525FF944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11321AD-D23A-4FCE-949C-C26630BC3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717A1F-3FC8-EA0F-3F76-558096773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018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My Background &amp;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A4CC2-8BEA-5D0F-5918-E1FB12FF4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Grew up in Mississippi</a:t>
            </a:r>
          </a:p>
          <a:p>
            <a:r>
              <a:rPr lang="en-US" dirty="0"/>
              <a:t>Worked construction and farming in the summers</a:t>
            </a:r>
          </a:p>
          <a:p>
            <a:r>
              <a:rPr lang="en-US" dirty="0"/>
              <a:t>Throughout grade school, never considered college</a:t>
            </a:r>
          </a:p>
          <a:p>
            <a:r>
              <a:rPr lang="en-US" dirty="0"/>
              <a:t>After high school, continued construction</a:t>
            </a:r>
          </a:p>
          <a:p>
            <a:pPr lvl="1"/>
            <a:r>
              <a:rPr lang="en-US" dirty="0"/>
              <a:t>Observed fairly young men with bad backs</a:t>
            </a:r>
          </a:p>
          <a:p>
            <a:pPr lvl="2"/>
            <a:r>
              <a:rPr lang="en-US" dirty="0"/>
              <a:t>I enjoyed, and still enjoy, construction but didn’t want to blow out my back at a young age</a:t>
            </a:r>
          </a:p>
          <a:p>
            <a:pPr lvl="2"/>
            <a:r>
              <a:rPr lang="en-US" dirty="0"/>
              <a:t>Decided to investigate college but wasn’t sure what I wanted to be </a:t>
            </a:r>
          </a:p>
          <a:p>
            <a:pPr lvl="2"/>
            <a:r>
              <a:rPr lang="en-US" dirty="0"/>
              <a:t>I started college at  a MS community college, transferred to Mississippi state,…, and am again in college now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81D994F-00D7-2E3B-7515-A41E1C673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2F95F82-E863-4319-E2FB-A49E7CA33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B32901-B54B-2F6F-73EC-68222284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94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My Background &amp;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A4CC2-8BEA-5D0F-5918-E1FB12FF4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My interests:</a:t>
            </a:r>
          </a:p>
          <a:p>
            <a:pPr lvl="1"/>
            <a:r>
              <a:rPr lang="en-US" dirty="0"/>
              <a:t>Learning/understanding things</a:t>
            </a:r>
          </a:p>
          <a:p>
            <a:pPr lvl="2"/>
            <a:r>
              <a:rPr lang="en-US" dirty="0"/>
              <a:t>Understanding the why is always of great interest to me</a:t>
            </a:r>
          </a:p>
          <a:p>
            <a:pPr lvl="1"/>
            <a:r>
              <a:rPr lang="en-US" dirty="0"/>
              <a:t>Karate/Kobudo (Okinawan)</a:t>
            </a:r>
          </a:p>
          <a:p>
            <a:pPr lvl="1"/>
            <a:r>
              <a:rPr lang="en-US" dirty="0"/>
              <a:t>Target shooting</a:t>
            </a:r>
          </a:p>
          <a:p>
            <a:pPr lvl="1"/>
            <a:r>
              <a:rPr lang="en-US" dirty="0"/>
              <a:t>Fishing</a:t>
            </a:r>
          </a:p>
          <a:p>
            <a:pPr lvl="1"/>
            <a:r>
              <a:rPr lang="en-US" dirty="0"/>
              <a:t>Hunting</a:t>
            </a:r>
          </a:p>
          <a:p>
            <a:pPr lvl="1"/>
            <a:r>
              <a:rPr lang="en-US" dirty="0"/>
              <a:t>Wood working (Can’t get away from construction </a:t>
            </a:r>
            <a:r>
              <a:rPr lang="en-US" dirty="0">
                <a:sym typeface="Wingdings" panose="05000000000000000000" pitchFamily="2" charset="2"/>
              </a:rPr>
              <a:t>)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0C0FEAD-217D-A5F1-1656-5DA0B2140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50F0592-0807-AABF-FD3E-9E0E53BFE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2CD6A1-D32C-C09B-D7B4-CFE4A69BC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10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Academics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A4CC2-8BEA-5D0F-5918-E1FB12FF4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BS - Mechanical Engineering, Mississippi State University 12/86</a:t>
            </a:r>
          </a:p>
          <a:p>
            <a:r>
              <a:rPr lang="en-US" dirty="0"/>
              <a:t>Master of Mechanical Engineering, Mississippi State University 5/88 </a:t>
            </a:r>
          </a:p>
          <a:p>
            <a:pPr lvl="1"/>
            <a:r>
              <a:rPr lang="en-US" dirty="0"/>
              <a:t>Emphasis on mechanical systems design</a:t>
            </a:r>
          </a:p>
          <a:p>
            <a:r>
              <a:rPr lang="en-US" dirty="0"/>
              <a:t>MS Biological Engineering, Clemson University, 8/99</a:t>
            </a:r>
          </a:p>
          <a:p>
            <a:pPr lvl="1"/>
            <a:r>
              <a:rPr lang="en-US" dirty="0"/>
              <a:t>Instrumented forceps for scoliosis surgeries</a:t>
            </a:r>
          </a:p>
          <a:p>
            <a:r>
              <a:rPr lang="en-US" dirty="0"/>
              <a:t>PhD Candidate Mechanical Engineering, Mississippi State University</a:t>
            </a:r>
          </a:p>
          <a:p>
            <a:pPr lvl="1"/>
            <a:r>
              <a:rPr lang="en-US" dirty="0"/>
              <a:t>Conservatism in structural designs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7223C12-BBD6-522A-1B29-B9750BC02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57AB0B5-9F5D-8D3F-4622-9D7946A95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0907B7-461A-033E-F603-32E177B9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531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Structural Dynamics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A4CC2-8BEA-5D0F-5918-E1FB12FF4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of my work involves structural dynamics so a high-level description of that may be helpful</a:t>
            </a:r>
          </a:p>
          <a:p>
            <a:r>
              <a:rPr lang="en-US" dirty="0"/>
              <a:t>In my casual words, the discipline of structural dynamic analysis focuses on mathematically predicting the dynamic characteristics of structures</a:t>
            </a:r>
          </a:p>
          <a:p>
            <a:pPr lvl="1"/>
            <a:r>
              <a:rPr lang="en-US" dirty="0"/>
              <a:t>How the structure responds to dynamic loads</a:t>
            </a:r>
          </a:p>
          <a:p>
            <a:pPr lvl="2"/>
            <a:r>
              <a:rPr lang="en-US" dirty="0"/>
              <a:t>How does a building respond when the earth vibrates during an earthquake?</a:t>
            </a:r>
          </a:p>
          <a:p>
            <a:pPr lvl="2"/>
            <a:r>
              <a:rPr lang="en-US" dirty="0"/>
              <a:t>How does a payload in a launch vehicle respond due to the vibrations associated with launch?</a:t>
            </a:r>
          </a:p>
          <a:p>
            <a:pPr lvl="3"/>
            <a:r>
              <a:rPr lang="en-US" dirty="0"/>
              <a:t>Specifically, what are the forces that the payload “feels” throughout flight?</a:t>
            </a:r>
          </a:p>
          <a:p>
            <a:pPr lvl="3"/>
            <a:r>
              <a:rPr lang="en-US" dirty="0"/>
              <a:t>Answer these types of questions is what structural dynamicist do</a:t>
            </a:r>
          </a:p>
          <a:p>
            <a:endParaRPr lang="en-US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7F9A51-22CD-BC27-FA70-837654A79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1D2290B-8B4B-C51D-C27C-F4E39D57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8A8A01-9263-EAEF-1404-FB0B42482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4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Structural Dynamics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A4CC2-8BEA-5D0F-5918-E1FB12FF4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concept:</a:t>
            </a:r>
          </a:p>
          <a:p>
            <a:pPr lvl="1"/>
            <a:r>
              <a:rPr lang="en-US" dirty="0"/>
              <a:t>Natural frequency – the frequency at which a physical item naturally vibrates</a:t>
            </a:r>
          </a:p>
          <a:p>
            <a:pPr lvl="2"/>
            <a:r>
              <a:rPr lang="en-US" dirty="0"/>
              <a:t>Potentially hazardous</a:t>
            </a:r>
          </a:p>
          <a:p>
            <a:pPr lvl="2"/>
            <a:r>
              <a:rPr lang="en-US" dirty="0"/>
              <a:t>Can result in amplified structural loads and very large displacements</a:t>
            </a:r>
          </a:p>
          <a:p>
            <a:pPr lvl="2"/>
            <a:r>
              <a:rPr lang="en-US" dirty="0"/>
              <a:t>Structural designs must be tailored to sustain or circumvent these conditions</a:t>
            </a:r>
          </a:p>
          <a:p>
            <a:r>
              <a:rPr lang="en-US" dirty="0"/>
              <a:t>Classic Example – Tacoma River Bridge (1940)</a:t>
            </a:r>
          </a:p>
          <a:p>
            <a:r>
              <a:rPr lang="en-US" dirty="0">
                <a:hlinkClick r:id="rId2"/>
              </a:rPr>
              <a:t>https://publicdomainmovie.net/movie/tacoma-narrows-bridge-collapse-sound-version-standard-43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391D9D2-C496-FCBB-B087-1C8D5B975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C4516D-5315-F834-0EC3-5855256F6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166C1-62E7-1302-D2C6-83DC72CDD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61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C50B860-49B5-0C82-D080-9EE9066893CB}"/>
              </a:ext>
            </a:extLst>
          </p:cNvPr>
          <p:cNvSpPr/>
          <p:nvPr/>
        </p:nvSpPr>
        <p:spPr>
          <a:xfrm>
            <a:off x="865243" y="1986118"/>
            <a:ext cx="5157788" cy="420354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Experiences in Space Hardware Structural Dynamics Engineering</a:t>
            </a:r>
            <a:endParaRPr lang="en-US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E3B0B40-09B1-EBF0-00D4-CA82D1520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3584" y="1681163"/>
            <a:ext cx="5157787" cy="823912"/>
          </a:xfrm>
          <a:noFill/>
        </p:spPr>
        <p:txBody>
          <a:bodyPr/>
          <a:lstStyle/>
          <a:p>
            <a:r>
              <a:rPr lang="en-US" dirty="0"/>
              <a:t>Projects supported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A4CC2-8BEA-5D0F-5918-E1FB12FF4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64256" y="2564067"/>
            <a:ext cx="5157787" cy="368458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Projects</a:t>
            </a:r>
          </a:p>
          <a:p>
            <a:pPr lvl="1"/>
            <a:r>
              <a:rPr lang="en-US" dirty="0"/>
              <a:t>Launch Vehicles (LV)</a:t>
            </a:r>
          </a:p>
          <a:p>
            <a:pPr lvl="2"/>
            <a:r>
              <a:rPr lang="en-US" dirty="0"/>
              <a:t>Space Shuttle Main engines (SSME)</a:t>
            </a:r>
          </a:p>
          <a:p>
            <a:pPr lvl="2"/>
            <a:r>
              <a:rPr lang="en-US" dirty="0"/>
              <a:t>Ares I</a:t>
            </a:r>
          </a:p>
          <a:p>
            <a:pPr lvl="2"/>
            <a:r>
              <a:rPr lang="en-US" dirty="0"/>
              <a:t>Space Launch Systems (SLS)</a:t>
            </a:r>
          </a:p>
          <a:p>
            <a:r>
              <a:rPr lang="en-US" dirty="0"/>
              <a:t>LV Payloads</a:t>
            </a:r>
          </a:p>
          <a:p>
            <a:pPr lvl="1"/>
            <a:r>
              <a:rPr lang="en-US" dirty="0"/>
              <a:t>International Space Station (ISS)</a:t>
            </a:r>
          </a:p>
          <a:p>
            <a:pPr lvl="1"/>
            <a:r>
              <a:rPr lang="en-US" dirty="0"/>
              <a:t>SPACEHAB</a:t>
            </a:r>
          </a:p>
          <a:p>
            <a:r>
              <a:rPr lang="en-US" dirty="0"/>
              <a:t>Space Optics</a:t>
            </a:r>
          </a:p>
          <a:p>
            <a:pPr lvl="1"/>
            <a:r>
              <a:rPr lang="en-US" dirty="0"/>
              <a:t>Habitable Exoplanet Observatory (HabEx) – Decadal study</a:t>
            </a:r>
          </a:p>
          <a:p>
            <a:pPr lvl="1"/>
            <a:r>
              <a:rPr lang="en-US" dirty="0"/>
              <a:t>Lynx– Decadal study</a:t>
            </a:r>
          </a:p>
          <a:p>
            <a:pPr lvl="1"/>
            <a:r>
              <a:rPr lang="en-US" dirty="0"/>
              <a:t>IXPE</a:t>
            </a:r>
          </a:p>
          <a:p>
            <a:r>
              <a:rPr lang="en-US" dirty="0"/>
              <a:t>Technology Development </a:t>
            </a:r>
          </a:p>
          <a:p>
            <a:pPr lvl="1"/>
            <a:r>
              <a:rPr lang="en-US" dirty="0"/>
              <a:t>Mass Mitigation Project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9EA17BB-6586-0220-C3BA-2B94EE689B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5660" y="1681163"/>
            <a:ext cx="5183188" cy="823912"/>
          </a:xfrm>
        </p:spPr>
        <p:txBody>
          <a:bodyPr/>
          <a:lstStyle/>
          <a:p>
            <a:r>
              <a:rPr lang="en-US" dirty="0"/>
              <a:t>Tasks performed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C771178-B9DE-BD0C-815E-008963E0BA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96668" y="2554235"/>
            <a:ext cx="5183188" cy="368458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Structural dynamic analyses</a:t>
            </a:r>
          </a:p>
          <a:p>
            <a:pPr lvl="1"/>
            <a:r>
              <a:rPr lang="en-US" dirty="0"/>
              <a:t>Dynamic coupled loads analysis</a:t>
            </a:r>
          </a:p>
          <a:p>
            <a:pPr lvl="1"/>
            <a:r>
              <a:rPr lang="en-US" dirty="0"/>
              <a:t>Micro-gravity assessments</a:t>
            </a:r>
          </a:p>
          <a:p>
            <a:pPr lvl="1"/>
            <a:r>
              <a:rPr lang="en-US" dirty="0"/>
              <a:t>Component random vibration loads analysis</a:t>
            </a:r>
          </a:p>
          <a:p>
            <a:pPr lvl="1"/>
            <a:r>
              <a:rPr lang="en-US" dirty="0"/>
              <a:t>Modal test pre-test &amp; post-test analyses</a:t>
            </a:r>
          </a:p>
          <a:p>
            <a:pPr lvl="1"/>
            <a:r>
              <a:rPr lang="en-US" dirty="0"/>
              <a:t>Space optics systems dynamic stability (“jitter”)</a:t>
            </a:r>
          </a:p>
          <a:p>
            <a:r>
              <a:rPr lang="en-US" dirty="0"/>
              <a:t>Test support</a:t>
            </a:r>
          </a:p>
          <a:p>
            <a:pPr lvl="1"/>
            <a:r>
              <a:rPr lang="en-US" dirty="0"/>
              <a:t>Random vibration tests</a:t>
            </a:r>
          </a:p>
          <a:p>
            <a:pPr lvl="1"/>
            <a:r>
              <a:rPr lang="en-US" dirty="0"/>
              <a:t>Sine dwell vibration test</a:t>
            </a:r>
          </a:p>
          <a:p>
            <a:pPr lvl="1"/>
            <a:r>
              <a:rPr lang="en-US" dirty="0"/>
              <a:t>Modal tests</a:t>
            </a:r>
          </a:p>
          <a:p>
            <a:pPr lvl="1"/>
            <a:r>
              <a:rPr lang="en-US" dirty="0"/>
              <a:t>Static stress tests</a:t>
            </a:r>
          </a:p>
          <a:p>
            <a:pPr lvl="1"/>
            <a:r>
              <a:rPr lang="en-US" dirty="0"/>
              <a:t>Vibration emission tests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6842392-7E4D-5977-F8FD-56EA633E838A}"/>
              </a:ext>
            </a:extLst>
          </p:cNvPr>
          <p:cNvSpPr/>
          <p:nvPr/>
        </p:nvSpPr>
        <p:spPr>
          <a:xfrm>
            <a:off x="6204161" y="1986118"/>
            <a:ext cx="5157788" cy="420354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6ECB265-B447-E3F9-44E9-30B80F27ADF7}"/>
              </a:ext>
            </a:extLst>
          </p:cNvPr>
          <p:cNvSpPr/>
          <p:nvPr/>
        </p:nvSpPr>
        <p:spPr>
          <a:xfrm>
            <a:off x="1162668" y="2428567"/>
            <a:ext cx="4402394" cy="8634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38EAB55-1BB4-3355-90E5-5CE8766C8457}"/>
              </a:ext>
            </a:extLst>
          </p:cNvPr>
          <p:cNvSpPr/>
          <p:nvPr/>
        </p:nvSpPr>
        <p:spPr>
          <a:xfrm>
            <a:off x="6457352" y="2433487"/>
            <a:ext cx="4402394" cy="8634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79283765-742E-8625-B551-FD5D89605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3C70557-869A-9CB5-1AD5-FDD0F2ED3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0C3D900-EF26-5B86-3EBB-9AE35730A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74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Experiences in Space Hardware Structural Dynamics Engineering</a:t>
            </a:r>
            <a:endParaRPr lang="en-US" sz="2400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B64715E-2A01-3BF1-DC41-835262DE9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Dynamic Coupled Loads Analysis (CLA) – ISS Example</a:t>
            </a:r>
          </a:p>
          <a:p>
            <a:pPr lvl="1"/>
            <a:r>
              <a:rPr lang="en-US" dirty="0"/>
              <a:t>ISS Lab module discussion</a:t>
            </a:r>
          </a:p>
          <a:p>
            <a:r>
              <a:rPr lang="en-US" dirty="0"/>
              <a:t>Space Optics – HabEX Example</a:t>
            </a:r>
          </a:p>
          <a:p>
            <a:pPr lvl="1"/>
            <a:r>
              <a:rPr lang="en-US" dirty="0"/>
              <a:t>Dynamic stability discussion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A4D9B805-3E62-5E76-CB8F-EC60CA964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431A06F6-7E38-04E9-3813-84949132E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2EC48792-C15C-78F9-C6D7-B8AC17376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23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Evolving New Light Weight Structural Design Methodol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ogy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B64715E-2A01-3BF1-DC41-835262DE9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Technology Development </a:t>
            </a:r>
          </a:p>
          <a:p>
            <a:pPr lvl="1"/>
            <a:r>
              <a:rPr lang="en-US" dirty="0"/>
              <a:t>Mass mitigation via “frequency dependency of strain”</a:t>
            </a:r>
          </a:p>
          <a:p>
            <a:r>
              <a:rPr lang="en-US" dirty="0"/>
              <a:t>Within engineering development work, there are times when assumptions have to be made because, for example, some data does not exist, or a more rigorous approach is to time consuming</a:t>
            </a:r>
          </a:p>
          <a:p>
            <a:pPr lvl="1"/>
            <a:r>
              <a:rPr lang="en-US" dirty="0"/>
              <a:t>This is not uncommon</a:t>
            </a:r>
          </a:p>
          <a:p>
            <a:pPr lvl="1"/>
            <a:r>
              <a:rPr lang="en-US" dirty="0"/>
              <a:t>However, if an assumption is made and it works, meaning the hardware in question doesn’t break this generally indicates that the assumption interjected unnecessary conservatism in the design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CFC7B-6D33-8289-7036-8A8D885E9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14FD5C-47DB-934D-2D0D-789B79C8A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CE7B376-31E8-B2DA-ABC2-8742FFDD3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77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Evolving New Light Weight Structural Design Methodology</a:t>
            </a:r>
            <a:endParaRPr lang="en-US" sz="2400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B64715E-2A01-3BF1-DC41-835262DE9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very common to assume that dynamic loads are static within the engineering process that dictates how robust/heavy the structure will be</a:t>
            </a:r>
          </a:p>
          <a:p>
            <a:pPr lvl="1"/>
            <a:r>
              <a:rPr lang="en-US" dirty="0"/>
              <a:t>This assumption works in that our hardware doesn’t break</a:t>
            </a:r>
          </a:p>
          <a:p>
            <a:pPr lvl="1"/>
            <a:r>
              <a:rPr lang="en-US" dirty="0"/>
              <a:t>But, until recently there was no indication of how much unnecessary mass was in the design due to this assumption</a:t>
            </a:r>
          </a:p>
          <a:p>
            <a:r>
              <a:rPr lang="en-US" dirty="0"/>
              <a:t>Several tests have been performed that illuminates the potential conservatism associated with this long-standing engineering assumption </a:t>
            </a:r>
          </a:p>
          <a:p>
            <a:endParaRPr lang="en-US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9FC3C-A4E7-8579-C2BC-3886E704A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C46C14-5FEC-4165-11AF-E62540C27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95611E7-DB1D-BA09-165C-8CCB3847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284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Evolving New Light Weight Structural Design Methodology</a:t>
            </a:r>
            <a:endParaRPr lang="en-US" sz="2400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B64715E-2A01-3BF1-DC41-835262DE9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2012 Test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BBD3773-3A16-49A9-F7DB-DB4F4B367DE9}"/>
              </a:ext>
            </a:extLst>
          </p:cNvPr>
          <p:cNvSpPr txBox="1">
            <a:spLocks/>
          </p:cNvSpPr>
          <p:nvPr/>
        </p:nvSpPr>
        <p:spPr>
          <a:xfrm>
            <a:off x="366367" y="2123279"/>
            <a:ext cx="11669172" cy="4319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000000"/>
              </a:solidFill>
            </a:endParaRPr>
          </a:p>
          <a:p>
            <a:endParaRPr lang="en-US" sz="11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For practically an equivalent dynamic loading condition, approximately 3X more strain was measured at 40 Hz than at 300 Hz</a:t>
            </a:r>
          </a:p>
          <a:p>
            <a:r>
              <a:rPr lang="en-US" sz="2400" dirty="0">
                <a:solidFill>
                  <a:srgbClr val="000000"/>
                </a:solidFill>
              </a:rPr>
              <a:t>This means is that higher frequency vibrations have less effect on a structure than lower frequency vibrations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When we assume dynamic loads are static, we are assuming their frequency is zero which works but is costly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362DC7-38E1-4664-7BA2-65C895B58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770" y="2211767"/>
            <a:ext cx="4982639" cy="20498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4E5A5A-170E-74A4-5789-B323D9E69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9491" y="2127593"/>
            <a:ext cx="2816450" cy="1777316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DEE55DD-0E1B-A48D-7E2A-BAA921A65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A9184276-9EDD-D871-64D3-5DC737A5C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93B5AB0-B964-D7AB-1FAD-F25CB775C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91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Evolving New Light Weight Structural Design Methodology</a:t>
            </a:r>
            <a:endParaRPr lang="en-US" sz="2400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B64715E-2A01-3BF1-DC41-835262DE9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2019 Test</a:t>
            </a:r>
          </a:p>
          <a:p>
            <a:r>
              <a:rPr lang="en-US" sz="2400" dirty="0"/>
              <a:t>A beam was load statically to failure </a:t>
            </a:r>
          </a:p>
          <a:p>
            <a:r>
              <a:rPr lang="en-US" sz="2400" dirty="0"/>
              <a:t>It bent about 1” while loaded</a:t>
            </a:r>
          </a:p>
          <a:p>
            <a:r>
              <a:rPr lang="en-US" sz="2400" dirty="0"/>
              <a:t>The same type beam was attached to a </a:t>
            </a:r>
          </a:p>
          <a:p>
            <a:pPr marL="0" indent="0">
              <a:buNone/>
            </a:pPr>
            <a:r>
              <a:rPr lang="en-US" sz="2400" dirty="0"/>
              <a:t>    vibration shaker table and was excited at</a:t>
            </a:r>
          </a:p>
          <a:p>
            <a:pPr marL="0" indent="0">
              <a:buNone/>
            </a:pPr>
            <a:r>
              <a:rPr lang="en-US" sz="2400" dirty="0"/>
              <a:t>    its fundamental natural frequency – the beam bent +/- 6” w/o failure</a:t>
            </a:r>
          </a:p>
          <a:p>
            <a:r>
              <a:rPr lang="en-US" sz="2400" dirty="0"/>
              <a:t>This indicates that the beam can bend a lot more when the motion is dynamic vs. static</a:t>
            </a:r>
          </a:p>
          <a:p>
            <a:pPr lvl="1"/>
            <a:r>
              <a:rPr lang="en-US" sz="2000" dirty="0"/>
              <a:t>This was an unexpected but very pleasant surprise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334937-DD79-B47D-72D6-17AFF446F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139" y="1884047"/>
            <a:ext cx="5303980" cy="204233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9E924-B76B-CF57-A800-171B05A04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E44B88F-D13D-D12F-1886-5435C421A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1C4CECB-A153-0C08-C34B-5DA78FB59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976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Evolving New Light Weight Structural Design Methodology</a:t>
            </a:r>
            <a:endParaRPr lang="en-US" sz="24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FB3D49E-44EF-E1A0-18CE-8A60B47F96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6019" y="2000813"/>
            <a:ext cx="5181600" cy="4351338"/>
          </a:xfrm>
        </p:spPr>
        <p:txBody>
          <a:bodyPr/>
          <a:lstStyle/>
          <a:p>
            <a:r>
              <a:rPr lang="en-US" dirty="0"/>
              <a:t>2020 Test</a:t>
            </a:r>
          </a:p>
          <a:p>
            <a:r>
              <a:rPr lang="en-US" dirty="0"/>
              <a:t>Tests were performed in which the force applied to the beam was measured</a:t>
            </a:r>
          </a:p>
          <a:p>
            <a:pPr lvl="1"/>
            <a:r>
              <a:rPr lang="en-US" dirty="0"/>
              <a:t>In one case, at 40 Hz, 900 </a:t>
            </a:r>
            <a:r>
              <a:rPr lang="en-US" dirty="0" err="1"/>
              <a:t>Ld</a:t>
            </a:r>
            <a:r>
              <a:rPr lang="en-US" dirty="0"/>
              <a:t> was applied to the beam without structural failure</a:t>
            </a:r>
          </a:p>
          <a:p>
            <a:pPr lvl="1"/>
            <a:r>
              <a:rPr lang="en-US" dirty="0"/>
              <a:t>In comparison, about 80 Lb. applied statically resulted in structural failure (plastic deformation)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0EC6265-8F7C-6DEF-4AB9-E769D33BA67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Test Setup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711C091-2705-41B2-949E-B9BA30FE3261}"/>
              </a:ext>
            </a:extLst>
          </p:cNvPr>
          <p:cNvGrpSpPr/>
          <p:nvPr/>
        </p:nvGrpSpPr>
        <p:grpSpPr>
          <a:xfrm>
            <a:off x="6557381" y="2601594"/>
            <a:ext cx="5120401" cy="3205072"/>
            <a:chOff x="6557381" y="2601594"/>
            <a:chExt cx="5120401" cy="320507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E0BA61E-954A-B558-5774-C4C522150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57381" y="3151700"/>
              <a:ext cx="5029200" cy="215537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ABD5483-BB66-78DF-960B-562A70F1D942}"/>
                </a:ext>
              </a:extLst>
            </p:cNvPr>
            <p:cNvSpPr txBox="1"/>
            <p:nvPr/>
          </p:nvSpPr>
          <p:spPr>
            <a:xfrm>
              <a:off x="6862439" y="5437334"/>
              <a:ext cx="13630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Shaker Table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24EFDE0-CD9B-B6C0-AB32-5AEA7D3C7183}"/>
                </a:ext>
              </a:extLst>
            </p:cNvPr>
            <p:cNvSpPr txBox="1"/>
            <p:nvPr/>
          </p:nvSpPr>
          <p:spPr>
            <a:xfrm>
              <a:off x="10595113" y="5323067"/>
              <a:ext cx="10826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Fixed End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C2899D-3C72-8BEC-896A-A932B7EAECD2}"/>
                </a:ext>
              </a:extLst>
            </p:cNvPr>
            <p:cNvSpPr txBox="1"/>
            <p:nvPr/>
          </p:nvSpPr>
          <p:spPr>
            <a:xfrm>
              <a:off x="6557381" y="2601594"/>
              <a:ext cx="29787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Kinematic interface - bearings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36080E4-10E8-123D-6B2F-D2A833E536A7}"/>
                </a:ext>
              </a:extLst>
            </p:cNvPr>
            <p:cNvCxnSpPr/>
            <p:nvPr/>
          </p:nvCxnSpPr>
          <p:spPr>
            <a:xfrm>
              <a:off x="6986726" y="3021443"/>
              <a:ext cx="1118587" cy="7258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E4F2454-4615-214F-308E-997367E46509}"/>
                </a:ext>
              </a:extLst>
            </p:cNvPr>
            <p:cNvCxnSpPr/>
            <p:nvPr/>
          </p:nvCxnSpPr>
          <p:spPr>
            <a:xfrm>
              <a:off x="6986726" y="3021443"/>
              <a:ext cx="1154097" cy="12079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9F631D-CEB3-8B3C-CE3F-78AF2997ABDE}"/>
                </a:ext>
              </a:extLst>
            </p:cNvPr>
            <p:cNvSpPr txBox="1"/>
            <p:nvPr/>
          </p:nvSpPr>
          <p:spPr>
            <a:xfrm>
              <a:off x="6571683" y="3570654"/>
              <a:ext cx="1034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Load Cell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59FDB56-5475-CC2F-69F0-8B0F1C0E576C}"/>
                </a:ext>
              </a:extLst>
            </p:cNvPr>
            <p:cNvCxnSpPr/>
            <p:nvPr/>
          </p:nvCxnSpPr>
          <p:spPr>
            <a:xfrm>
              <a:off x="6986726" y="3939417"/>
              <a:ext cx="461639" cy="9702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BB190837-1371-2768-A2C7-B7A7C33B5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B34A96F2-844F-59AC-1EE4-F46D0AD8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E49144CA-B9AC-853C-B558-593B86321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56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Evolving New Light Weight Structural Design Methodology</a:t>
            </a:r>
            <a:endParaRPr lang="en-US" sz="2400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B64715E-2A01-3BF1-DC41-835262DE9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Test like the 2020 tests have been performed using a beam that was made via bolting together two pieces (lap joint) and again using a beam that was made via two pieces welded together</a:t>
            </a:r>
          </a:p>
          <a:p>
            <a:pPr lvl="1"/>
            <a:r>
              <a:rPr lang="en-US" dirty="0"/>
              <a:t>To see if bolted and welded connections exhibited the same characteristic</a:t>
            </a:r>
          </a:p>
          <a:p>
            <a:pPr lvl="1"/>
            <a:r>
              <a:rPr lang="en-US" dirty="0"/>
              <a:t>As expected, similar results were seen</a:t>
            </a:r>
          </a:p>
          <a:p>
            <a:r>
              <a:rPr lang="en-US" dirty="0"/>
              <a:t>Tests were performed to prove the concept and at least qualitatively demonstrate the magnitude of potential mass savings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10A16C-8638-4624-BB83-1B582FDA3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213" y="4837472"/>
            <a:ext cx="3536447" cy="1339492"/>
          </a:xfrm>
          <a:prstGeom prst="rect">
            <a:avLst/>
          </a:prstGeom>
        </p:spPr>
      </p:pic>
      <p:pic>
        <p:nvPicPr>
          <p:cNvPr id="5" name="Picture 4" descr="A person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2373566F-18DF-BAB6-88C4-793970BBF1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5" t="22633" r="6993" b="11666"/>
          <a:stretch/>
        </p:blipFill>
        <p:spPr bwMode="auto">
          <a:xfrm>
            <a:off x="7258790" y="4686570"/>
            <a:ext cx="2560320" cy="16412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1490E1-18F6-506C-4EF8-5A137726E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ABE5B5A-E6B7-978B-1603-7C694E2F8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34815F-7D8F-ABBE-20C4-27DD0A2B3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13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Evolving New Light Weight Structural Design Methodology</a:t>
            </a:r>
            <a:endParaRPr lang="en-US" sz="2400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B64715E-2A01-3BF1-DC41-835262DE9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Next Steps</a:t>
            </a:r>
          </a:p>
          <a:p>
            <a:pPr lvl="1"/>
            <a:r>
              <a:rPr lang="en-US" dirty="0"/>
              <a:t>Perform centrifuge tests of an assembled box</a:t>
            </a:r>
          </a:p>
          <a:p>
            <a:pPr lvl="1"/>
            <a:r>
              <a:rPr lang="en-US" dirty="0"/>
              <a:t>Perform tests and correlate that to fatigue analyses</a:t>
            </a:r>
          </a:p>
          <a:p>
            <a:r>
              <a:rPr lang="en-US" dirty="0"/>
              <a:t>Select a path forward to devise a new or modified way to assess structures for dynamic loads</a:t>
            </a:r>
          </a:p>
          <a:p>
            <a:pPr lvl="1"/>
            <a:r>
              <a:rPr lang="en-US" dirty="0"/>
              <a:t>Save mass (structural designs will be lighter)</a:t>
            </a:r>
          </a:p>
          <a:p>
            <a:pPr lvl="1"/>
            <a:r>
              <a:rPr lang="en-US" dirty="0"/>
              <a:t>Save time in the engineering development process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77C708-C13A-70BF-DBC6-4829F9C32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F89036-C84C-5638-1716-8109E7B44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8B62F-8030-3FC3-00BE-266A488CF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122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4E97-2CCD-9918-2FB3-4C4733E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Evolving New Light Weight Structural Design Methodology</a:t>
            </a:r>
            <a:endParaRPr lang="en-US" sz="2400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B64715E-2A01-3BF1-DC41-835262DE9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i="1" dirty="0"/>
              <a:t>Thanks for having me here to speak</a:t>
            </a:r>
          </a:p>
          <a:p>
            <a:pPr marL="0" indent="0" algn="ctr">
              <a:buNone/>
            </a:pPr>
            <a:r>
              <a:rPr lang="en-US" b="1" i="1" dirty="0"/>
              <a:t>Questions and comments are very welcome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ECE8A6-AFAF-C3C6-A829-8196FA39C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49" y="337511"/>
            <a:ext cx="1238250" cy="116205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0750FB-CF41-77B3-C628-86E2A9840913}"/>
              </a:ext>
            </a:extLst>
          </p:cNvPr>
          <p:cNvSpPr/>
          <p:nvPr/>
        </p:nvSpPr>
        <p:spPr>
          <a:xfrm>
            <a:off x="838200" y="1690688"/>
            <a:ext cx="10515600" cy="13493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810B08-72C4-1A01-564C-FBB63B81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J. Brent Knight/NASA/MSFC/ES23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48E1CF-D49B-580D-6D11-D09C83484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2/9/2024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A4188-2087-A15F-5ED5-D68A05642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4BB2-81F2-43FD-8698-5EFED7B08E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877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1262</Words>
  <Application>Microsoft Office PowerPoint</Application>
  <PresentationFormat>Widescreen</PresentationFormat>
  <Paragraphs>195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 Theme</vt:lpstr>
      <vt:lpstr>Experiences in Space Hardware Structural Dynamics Engineering and An Evolving New Light Weight Structural Design Methodology  </vt:lpstr>
      <vt:lpstr>Agenda</vt:lpstr>
      <vt:lpstr>My Background &amp; Interest</vt:lpstr>
      <vt:lpstr>My Background &amp; Interest</vt:lpstr>
      <vt:lpstr>Academics</vt:lpstr>
      <vt:lpstr>Structural Dynamics</vt:lpstr>
      <vt:lpstr>Structural Dynamics</vt:lpstr>
      <vt:lpstr>Experiences in Space Hardware Structural Dynamics Engineering</vt:lpstr>
      <vt:lpstr>Experiences in Space Hardware Structural Dynamics Engineering</vt:lpstr>
      <vt:lpstr>Evolving New Light Weight Structural Design Methodology</vt:lpstr>
      <vt:lpstr>Evolving New Light Weight Structural Design Methodology</vt:lpstr>
      <vt:lpstr>Evolving New Light Weight Structural Design Methodology</vt:lpstr>
      <vt:lpstr>Evolving New Light Weight Structural Design Methodology</vt:lpstr>
      <vt:lpstr>Evolving New Light Weight Structural Design Methodology</vt:lpstr>
      <vt:lpstr>Evolving New Light Weight Structural Design Methodology</vt:lpstr>
      <vt:lpstr>Evolving New Light Weight Structural Design Methodology</vt:lpstr>
      <vt:lpstr>Evolving New Light Weight Structural Design Methodology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Experiences in Space Hardware Structural Dynamics Engineering and An Evolving New Light Weight Structural Design Methodology  </dc:title>
  <dc:creator>Knight, Brent (MSFC-ES23)</dc:creator>
  <cp:lastModifiedBy>Knight, Brent (MSFC-ES23)</cp:lastModifiedBy>
  <cp:revision>17</cp:revision>
  <dcterms:created xsi:type="dcterms:W3CDTF">2024-02-06T05:02:13Z</dcterms:created>
  <dcterms:modified xsi:type="dcterms:W3CDTF">2024-02-07T03:33:43Z</dcterms:modified>
</cp:coreProperties>
</file>