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099250" cy="46501050"/>
  <p:embeddedFontLst>
    <p:embeddedFont>
      <p:font typeface="Helvetica Neue" panose="02000503000000020004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amU56HnMj5mBz6crBl40crm1Y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374132-7F24-4A94-8C55-9E477EF11D49}">
  <a:tblStyle styleId="{F7374132-7F24-4A94-8C55-9E477EF11D4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47" d="100"/>
          <a:sy n="47" d="100"/>
        </p:scale>
        <p:origin x="-2928" y="-264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3909675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8181638" y="0"/>
            <a:ext cx="13909675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24363" y="3487738"/>
            <a:ext cx="23250525" cy="17438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209925" y="22086888"/>
            <a:ext cx="25679400" cy="209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4167425"/>
            <a:ext cx="13909675" cy="23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8181638" y="44167425"/>
            <a:ext cx="13909675" cy="23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5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18181638" y="44167425"/>
            <a:ext cx="13909675" cy="232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4363" y="3487738"/>
            <a:ext cx="23250525" cy="17438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3209925" y="22086888"/>
            <a:ext cx="25679400" cy="209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8225" tIns="214100" rIns="428225" bIns="214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292475" y="10226677"/>
            <a:ext cx="37306250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583365" y="18653127"/>
            <a:ext cx="30724475" cy="84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None/>
              <a:defRPr/>
            </a:lvl1pPr>
            <a:lvl2pPr lvl="1" algn="ctr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/>
            </a:lvl2pPr>
            <a:lvl3pPr lvl="2" algn="ctr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None/>
              <a:defRPr/>
            </a:lvl3pPr>
            <a:lvl4pPr lvl="3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lvl4pPr>
            <a:lvl5pPr lvl="4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lvl5pPr>
            <a:lvl6pPr lvl="5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lvl6pPr>
            <a:lvl7pPr lvl="6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lvl7pPr>
            <a:lvl8pPr lvl="7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lvl8pPr>
            <a:lvl9pPr lvl="8" algn="ctr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193684" y="1317625"/>
            <a:ext cx="3950383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1083134" y="-1209125"/>
            <a:ext cx="21724938" cy="3950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715538" y="10423525"/>
            <a:ext cx="28087638" cy="987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887664" y="623887"/>
            <a:ext cx="28087638" cy="2947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193684" y="1317625"/>
            <a:ext cx="3950383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193684" y="7680325"/>
            <a:ext cx="39503838" cy="2172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467103" y="21153443"/>
            <a:ext cx="37307838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467103" y="13952538"/>
            <a:ext cx="37307838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193684" y="1317625"/>
            <a:ext cx="3950383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193928" y="7680325"/>
            <a:ext cx="19675475" cy="2172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2021804" y="7680325"/>
            <a:ext cx="19675475" cy="2172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193684" y="1317625"/>
            <a:ext cx="3950383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193925" y="7369178"/>
            <a:ext cx="19392900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193925" y="10439403"/>
            <a:ext cx="19392900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2296438" y="7369178"/>
            <a:ext cx="19400838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2296438" y="10439403"/>
            <a:ext cx="19400838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193684" y="1317625"/>
            <a:ext cx="3950383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160875" y="1311277"/>
            <a:ext cx="24536400" cy="2809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602663" y="23042568"/>
            <a:ext cx="26335038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8602663" y="2941641"/>
            <a:ext cx="26335038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602663" y="25763543"/>
            <a:ext cx="26335038" cy="38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93684" y="1317625"/>
            <a:ext cx="3950383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9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3684" y="7680325"/>
            <a:ext cx="39503838" cy="2172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marR="0" lvl="0" indent="-120650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079500" algn="l" rtl="0"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958850" algn="l" rtl="0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936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5284" y="29976763"/>
            <a:ext cx="139006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4484" y="29976763"/>
            <a:ext cx="1024303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28023" y="20881870"/>
            <a:ext cx="13355589" cy="1135073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1427292" y="29811666"/>
            <a:ext cx="11791206" cy="21593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1339192" y="29778245"/>
            <a:ext cx="11879306" cy="24382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1427292" y="23523411"/>
            <a:ext cx="11854307" cy="47904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4818483" y="11751938"/>
            <a:ext cx="28604872" cy="207270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27126" y="20989425"/>
            <a:ext cx="13489854" cy="11489557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-4435" y="3328176"/>
            <a:ext cx="43895635" cy="66389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 descr="https://webmail.ncsu.edu/src/download.php?passed_id=4062&amp;mailbox=INBOX&amp;ent_id=2.4&amp;absolute_dl=true"/>
          <p:cNvSpPr/>
          <p:nvPr/>
        </p:nvSpPr>
        <p:spPr>
          <a:xfrm>
            <a:off x="-6886575" y="-655638"/>
            <a:ext cx="330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-1828800" y="1217474"/>
            <a:ext cx="47548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394703" y="3511901"/>
            <a:ext cx="37255912" cy="87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Advancing Regional Air Quality and Atmospheric Composition Analysis: Introducing the TRACER-1 </a:t>
            </a:r>
            <a:r>
              <a:rPr lang="en-US" sz="8000" b="1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ropospheric </a:t>
            </a:r>
            <a:r>
              <a:rPr lang="en-US" sz="8000" b="1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egional </a:t>
            </a:r>
            <a:r>
              <a:rPr lang="en-US" sz="8000" b="1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tmospheric </a:t>
            </a:r>
            <a:r>
              <a:rPr lang="en-US" sz="8000" b="1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omposition and </a:t>
            </a:r>
            <a:r>
              <a:rPr lang="en-US" sz="8000" b="1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missions </a:t>
            </a:r>
            <a:r>
              <a:rPr lang="en-US" sz="8000" b="1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8000" b="0" i="0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eanalysis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Aishwarya Raman</a:t>
            </a:r>
            <a:r>
              <a:rPr lang="en-US" sz="50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1,6</a:t>
            </a:r>
            <a:r>
              <a:rPr lang="en-US" sz="5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Arthur P. Mizzi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1,2,6,7,9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Chia-Hua Hsu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7,9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Colin Harkins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Kazuyuki Miyazaki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Rajesh Kumar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Matthew S. Johnson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Brian McDonald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Kevin Bowman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K. Emma Knowland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5,8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Ian G. Brosnan</a:t>
            </a:r>
            <a:r>
              <a:rPr lang="en-US" sz="5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5000" baseline="30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aishwarya.raman@nasa.gov</a:t>
            </a:r>
            <a:endParaRPr sz="50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Ames Research Center,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 Chemical Sciences Laboratory,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Center for Atmospheric Research,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Jet Propulsion Laboratory,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Goddard Space Flight Center,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Bay Area Environmental Research Institute,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CIRES-University of Colorado Boulder,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Morgan State University, </a:t>
            </a:r>
            <a:r>
              <a:rPr lang="en-US" sz="4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</a:t>
            </a:r>
            <a:r>
              <a:rPr lang="en-US" sz="4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Colorado, Boulder, MEC-E</a:t>
            </a: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310" marR="0" lvl="0" indent="-256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310" marR="0" lvl="0" indent="-256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28023" y="9967144"/>
            <a:ext cx="13355589" cy="83630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4277704" y="24231600"/>
            <a:ext cx="9948565" cy="496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028024" y="9967144"/>
            <a:ext cx="13388956" cy="1116514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</a:pPr>
            <a:r>
              <a:rPr lang="en-US" sz="5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Regional Reanalysis ? 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14491996" y="11703784"/>
            <a:ext cx="2821909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build a high-resolution 20-year regional AC reanalysis (2005-2024) for the CONUS with chemical data assimilation (Chem-DA) and dynamic emission estimates, focusing on months April-September.</a:t>
            </a:r>
            <a:endParaRPr sz="50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7508200" y="29831332"/>
            <a:ext cx="15231119" cy="26476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257414" y="15839243"/>
            <a:ext cx="1302028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 pollutants – Sparse measurements and many species have short lifetimes and large geographical variability.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750" y="793719"/>
            <a:ext cx="2471852" cy="2455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454" y="4120236"/>
            <a:ext cx="2451075" cy="249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865" y="7146595"/>
            <a:ext cx="2509664" cy="249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01796" y="3837883"/>
            <a:ext cx="2901831" cy="288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451667" y="7393142"/>
            <a:ext cx="3069067" cy="2230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"/>
          <p:cNvGrpSpPr/>
          <p:nvPr/>
        </p:nvGrpSpPr>
        <p:grpSpPr>
          <a:xfrm>
            <a:off x="0" y="-152401"/>
            <a:ext cx="44272200" cy="3524356"/>
            <a:chOff x="0" y="-54495"/>
            <a:chExt cx="12215750" cy="736847"/>
          </a:xfrm>
        </p:grpSpPr>
        <p:pic>
          <p:nvPicPr>
            <p:cNvPr id="111" name="Google Shape;111;p1"/>
            <p:cNvPicPr preferRelativeResize="0"/>
            <p:nvPr/>
          </p:nvPicPr>
          <p:blipFill rotWithShape="1">
            <a:blip r:embed="rId8">
              <a:alphaModFix/>
            </a:blip>
            <a:srcRect l="5746"/>
            <a:stretch/>
          </p:blipFill>
          <p:spPr>
            <a:xfrm>
              <a:off x="0" y="-54495"/>
              <a:ext cx="12215750" cy="7368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"/>
            <p:cNvSpPr txBox="1"/>
            <p:nvPr/>
          </p:nvSpPr>
          <p:spPr>
            <a:xfrm>
              <a:off x="995165" y="194227"/>
              <a:ext cx="4006645" cy="341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NASA Earth eXchange</a:t>
              </a:r>
              <a:endParaRPr/>
            </a:p>
          </p:txBody>
        </p:sp>
      </p:grpSp>
      <p:pic>
        <p:nvPicPr>
          <p:cNvPr id="113" name="Google Shape;11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4953" y="603998"/>
            <a:ext cx="2515576" cy="2331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"/>
          <p:cNvGrpSpPr/>
          <p:nvPr/>
        </p:nvGrpSpPr>
        <p:grpSpPr>
          <a:xfrm>
            <a:off x="1197650" y="21258606"/>
            <a:ext cx="12519005" cy="10155798"/>
            <a:chOff x="389582" y="645482"/>
            <a:chExt cx="10924551" cy="6009169"/>
          </a:xfrm>
        </p:grpSpPr>
        <p:sp>
          <p:nvSpPr>
            <p:cNvPr id="115" name="Google Shape;115;p1"/>
            <p:cNvSpPr/>
            <p:nvPr/>
          </p:nvSpPr>
          <p:spPr>
            <a:xfrm>
              <a:off x="425884" y="645482"/>
              <a:ext cx="4949242" cy="169610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Initial and boundary conditions (ICs/BCs)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Meteorology – NAM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Chemistry - TCR2 </a:t>
              </a:r>
              <a:endPara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425884" y="2649965"/>
              <a:ext cx="4168305" cy="68404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Prior Emissions </a:t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113759" y="5302029"/>
              <a:ext cx="5067384" cy="45924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Forecasts for next cycle</a:t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89582" y="3630078"/>
              <a:ext cx="4240906" cy="14388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 situ meteorology and satellite AQ observations</a:t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6074503" y="786191"/>
              <a:ext cx="5194689" cy="169610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4000"/>
                <a:buFont typeface="Times New Roman"/>
                <a:buNone/>
              </a:pPr>
              <a:r>
                <a:rPr lang="en-US" sz="4000" i="0" u="none" strike="noStrike" cap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WRF-Chem/DART EAKF</a:t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6216787" y="3078249"/>
              <a:ext cx="4971625" cy="169610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4000"/>
                <a:buFont typeface="Arial"/>
                <a:buChar char="•"/>
              </a:pPr>
              <a:r>
                <a:rPr lang="en-US" sz="4000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Analysis ensemble of mixing ratios</a:t>
              </a:r>
              <a:endParaRPr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0000"/>
                </a:buClr>
                <a:buSzPts val="4000"/>
                <a:buFont typeface="Arial"/>
                <a:buChar char="•"/>
              </a:pPr>
              <a:r>
                <a:rPr lang="en-US" sz="4000" i="0" u="none" strike="noStrike" cap="none">
                  <a:solidFill>
                    <a:srgbClr val="8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Updated emission ensemble </a:t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33569" y="6195408"/>
              <a:ext cx="10780564" cy="45924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Evaluation against in situ and aircraft measurements</a:t>
              </a:r>
              <a:endParaRPr sz="40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482210" y="1564452"/>
              <a:ext cx="393649" cy="4127318"/>
            </a:xfrm>
            <a:prstGeom prst="rightBrace">
              <a:avLst>
                <a:gd name="adj1" fmla="val 8333"/>
                <a:gd name="adj2" fmla="val 10416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 txBox="1"/>
            <p:nvPr/>
          </p:nvSpPr>
          <p:spPr>
            <a:xfrm>
              <a:off x="6727582" y="1385140"/>
              <a:ext cx="3991299" cy="874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Update prior ICs </a:t>
              </a:r>
              <a:r>
                <a:rPr lang="en-US" sz="40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and</a:t>
              </a:r>
              <a:r>
                <a:rPr lang="en-US" sz="45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BCs</a:t>
              </a:r>
              <a:endParaRPr/>
            </a:p>
          </p:txBody>
        </p:sp>
      </p:grpSp>
      <p:sp>
        <p:nvSpPr>
          <p:cNvPr id="124" name="Google Shape;124;p1"/>
          <p:cNvSpPr/>
          <p:nvPr/>
        </p:nvSpPr>
        <p:spPr>
          <a:xfrm>
            <a:off x="10262040" y="24485683"/>
            <a:ext cx="605051" cy="8320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10262040" y="28312950"/>
            <a:ext cx="605051" cy="8320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10262039" y="29964268"/>
            <a:ext cx="605051" cy="8320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"/>
          <p:cNvCxnSpPr/>
          <p:nvPr/>
        </p:nvCxnSpPr>
        <p:spPr>
          <a:xfrm rot="-5400000">
            <a:off x="10681051" y="26131452"/>
            <a:ext cx="6632400" cy="410100"/>
          </a:xfrm>
          <a:prstGeom prst="bentConnector3">
            <a:avLst>
              <a:gd name="adj1" fmla="val -1318"/>
            </a:avLst>
          </a:prstGeom>
          <a:solidFill>
            <a:schemeClr val="accent1"/>
          </a:solidFill>
          <a:ln w="730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1"/>
          <p:cNvCxnSpPr/>
          <p:nvPr/>
        </p:nvCxnSpPr>
        <p:spPr>
          <a:xfrm rot="10800000">
            <a:off x="13639800" y="23012400"/>
            <a:ext cx="532194" cy="0"/>
          </a:xfrm>
          <a:prstGeom prst="straightConnector1">
            <a:avLst/>
          </a:prstGeom>
          <a:solidFill>
            <a:schemeClr val="accent1"/>
          </a:solidFill>
          <a:ln w="730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" name="Google Shape;129;p1"/>
          <p:cNvSpPr/>
          <p:nvPr/>
        </p:nvSpPr>
        <p:spPr>
          <a:xfrm>
            <a:off x="14748459" y="9967143"/>
            <a:ext cx="28674896" cy="1668025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endParaRPr sz="55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927126" y="18437793"/>
            <a:ext cx="13489854" cy="2710379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</a:pPr>
            <a:r>
              <a:rPr lang="en-US" sz="5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Reanalysis System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Times New Roman"/>
              <a:buNone/>
            </a:pPr>
            <a:r>
              <a:rPr lang="en-US" sz="55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WRF-Chem/DART Ensemble Adjustment Kalman Filter (EAKF)</a:t>
            </a:r>
            <a:endParaRPr/>
          </a:p>
        </p:txBody>
      </p:sp>
      <p:sp>
        <p:nvSpPr>
          <p:cNvPr id="131" name="Google Shape;131;p1"/>
          <p:cNvSpPr/>
          <p:nvPr/>
        </p:nvSpPr>
        <p:spPr>
          <a:xfrm>
            <a:off x="16363419" y="13548368"/>
            <a:ext cx="26375900" cy="860235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6708884" y="13639800"/>
            <a:ext cx="9984829" cy="2966520"/>
          </a:xfrm>
          <a:prstGeom prst="rect">
            <a:avLst/>
          </a:prstGeom>
          <a:solidFill>
            <a:srgbClr val="9DD2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NOAA’s WRF-Chem 4.2.2 with DART</a:t>
            </a: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2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Char char="•"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km up to 4 km</a:t>
            </a:r>
            <a:endParaRPr/>
          </a:p>
          <a:p>
            <a:pPr marL="342900" marR="0" lvl="2" indent="-2222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Char char="•"/>
            </a:pP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3-6 h cycling</a:t>
            </a:r>
            <a:endParaRPr/>
          </a:p>
          <a:p>
            <a:pPr marL="342900" marR="0" lvl="2" indent="-2222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Char char="•"/>
            </a:pP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51 vertical levels</a:t>
            </a:r>
            <a:endParaRPr/>
          </a:p>
        </p:txBody>
      </p:sp>
      <p:sp>
        <p:nvSpPr>
          <p:cNvPr id="133" name="Google Shape;133;p1"/>
          <p:cNvSpPr/>
          <p:nvPr/>
        </p:nvSpPr>
        <p:spPr>
          <a:xfrm>
            <a:off x="16738193" y="16995880"/>
            <a:ext cx="9955521" cy="5025919"/>
          </a:xfrm>
          <a:prstGeom prst="rect">
            <a:avLst/>
          </a:prstGeom>
          <a:solidFill>
            <a:srgbClr val="9DD2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Emissions</a:t>
            </a:r>
            <a:endParaRPr sz="4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2" indent="-222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Char char="•"/>
            </a:pP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Anthropogenic: GRA</a:t>
            </a:r>
            <a:r>
              <a:rPr lang="en-US" sz="35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 emissions</a:t>
            </a:r>
            <a:endParaRPr/>
          </a:p>
          <a:p>
            <a:pPr marL="342900" marR="0" lvl="2" indent="-2222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Char char="•"/>
            </a:pP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Biomass burning: FINN</a:t>
            </a:r>
            <a:endParaRPr/>
          </a:p>
          <a:p>
            <a:pPr marL="342900" marR="0" lvl="2" indent="-2222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Char char="•"/>
            </a:pP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Biogenic Emissions Inventory System (BEISv3.14)</a:t>
            </a:r>
            <a:endParaRPr/>
          </a:p>
          <a:p>
            <a:pPr marL="171450" marR="0" lvl="1" indent="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Gas-phase and aerosol chemistry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RACM_ESRL_VCP  and MADE/VBS</a:t>
            </a:r>
            <a:endParaRPr/>
          </a:p>
        </p:txBody>
      </p:sp>
      <p:graphicFrame>
        <p:nvGraphicFramePr>
          <p:cNvPr id="134" name="Google Shape;134;p1"/>
          <p:cNvGraphicFramePr/>
          <p:nvPr>
            <p:extLst>
              <p:ext uri="{D42A27DB-BD31-4B8C-83A1-F6EECF244321}">
                <p14:modId xmlns:p14="http://schemas.microsoft.com/office/powerpoint/2010/main" val="1290331397"/>
              </p:ext>
            </p:extLst>
          </p:nvPr>
        </p:nvGraphicFramePr>
        <p:xfrm>
          <a:off x="26935643" y="13648924"/>
          <a:ext cx="15653150" cy="8394575"/>
        </p:xfrm>
        <a:graphic>
          <a:graphicData uri="http://schemas.openxmlformats.org/drawingml/2006/table">
            <a:tbl>
              <a:tblPr firstRow="1" bandRow="1">
                <a:noFill/>
                <a:tableStyleId>{F7374132-7F24-4A94-8C55-9E477EF11D49}</a:tableStyleId>
              </a:tblPr>
              <a:tblGrid>
                <a:gridCol w="482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2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Observations to be assimilated in TRACER-1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None/>
                      </a:pPr>
                      <a:endParaRPr sz="35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Times New Roman"/>
                        <a:buNone/>
                      </a:pPr>
                      <a:r>
                        <a:rPr lang="en-US" sz="3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OMI, GOME-2, and SCIAMACHY.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 b="0" i="0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Tropospheric NO</a:t>
                      </a:r>
                      <a:r>
                        <a:rPr lang="en-US" sz="3500" b="0" i="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column retrievals </a:t>
                      </a:r>
                      <a:endParaRPr sz="3500" b="0" i="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Times New Roman"/>
                        <a:buNone/>
                      </a:pPr>
                      <a:r>
                        <a:rPr lang="en-US" sz="3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 b="0" i="0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O</a:t>
                      </a:r>
                      <a:r>
                        <a:rPr lang="en-US" sz="3500" b="0" i="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nadir data </a:t>
                      </a:r>
                      <a:endParaRPr sz="3500" b="0" i="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Times New Roman"/>
                        <a:buNone/>
                      </a:pPr>
                      <a:r>
                        <a:rPr lang="en-US" sz="3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MOPITT</a:t>
                      </a:r>
                      <a:endParaRPr sz="3500" b="0" i="0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Times New Roman"/>
                        <a:buNone/>
                      </a:pP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CO Total column TIR/NIR 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500" b="0" i="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MLS</a:t>
                      </a:r>
                      <a:endParaRPr sz="3500" b="0" i="0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O</a:t>
                      </a:r>
                      <a:r>
                        <a:rPr lang="en-US" sz="3500" b="0" i="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and HNO</a:t>
                      </a:r>
                      <a:r>
                        <a:rPr lang="en-US" sz="3500" b="0" i="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3500" b="0" i="0" cap="none" baseline="-250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OMI</a:t>
                      </a:r>
                      <a:endParaRPr sz="3500" b="0" i="0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SO</a:t>
                      </a:r>
                      <a:r>
                        <a:rPr lang="en-US" sz="3500" b="0" i="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35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PBL vertical column</a:t>
                      </a:r>
                      <a:endParaRPr sz="3500" b="0" i="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*MODIS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AOD (*only if we see significant and correct improvements to aerosol properties).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*Surface MET and AQ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0" i="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NCEP, AIRNOW CO, O</a:t>
                      </a:r>
                      <a:r>
                        <a:rPr lang="en-US" sz="3500" b="0" i="0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3500" b="0" i="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NO</a:t>
                      </a:r>
                      <a:r>
                        <a:rPr lang="en-US" sz="3500" b="0" i="0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3500" b="0" i="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SO</a:t>
                      </a:r>
                      <a:r>
                        <a:rPr lang="en-US" sz="3500" b="0" i="0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3500" b="0" i="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PM</a:t>
                      </a:r>
                      <a:r>
                        <a:rPr lang="en-US" sz="3500" b="0" i="0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r>
                        <a:rPr lang="en-US" sz="3500" b="0" i="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PM</a:t>
                      </a:r>
                      <a:r>
                        <a:rPr lang="en-US" sz="3500" b="0" i="0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</a:t>
                      </a:r>
                      <a:endParaRPr sz="3500" b="0" i="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D2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5" name="Google Shape;135;p1"/>
          <p:cNvSpPr/>
          <p:nvPr/>
        </p:nvSpPr>
        <p:spPr>
          <a:xfrm>
            <a:off x="14901611" y="23316411"/>
            <a:ext cx="16375918" cy="890013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Modular WRF-Chem/DART – Faster, easier to integrate into new DART versions. 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the DART Quantile-Conserving Ensemble Filter Framework (work in progress). </a:t>
            </a:r>
            <a:endParaRPr dirty="0"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 to include non-gaussian distributions in EAKF; Important for the typical non-gaussian distribution observed in chemical species.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Ensures positive definite analysis for chemical species. </a:t>
            </a:r>
            <a:endParaRPr dirty="0"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and tested TCR-2 - WRF-Chem/DART interface for IC/BC conditions. </a:t>
            </a:r>
            <a:endParaRPr lang="en-US" i="0" u="none" strike="noStrike" cap="none" dirty="0">
              <a:ea typeface="Times New Roman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Completed met and chem DA testing with old and the new WRF-Chem/DART.</a:t>
            </a:r>
            <a:endParaRPr lang="en-US" dirty="0">
              <a:ea typeface="Times New Roman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Wingdings" pitchFamily="2" charset="2"/>
              <a:buChar char="Ø"/>
            </a:pPr>
            <a:r>
              <a:rPr lang="en-US" sz="3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forward operators (in situ and satellite) needed for TRACER-1 observations (not already in WRF-Chem/DART) developed and tested on Pleiades. </a:t>
            </a:r>
            <a:endParaRPr sz="3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sz="3800" b="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dirty="0"/>
          </a:p>
        </p:txBody>
      </p:sp>
      <p:sp>
        <p:nvSpPr>
          <p:cNvPr id="136" name="Google Shape;136;p1"/>
          <p:cNvSpPr/>
          <p:nvPr/>
        </p:nvSpPr>
        <p:spPr>
          <a:xfrm>
            <a:off x="14901609" y="22240072"/>
            <a:ext cx="16403952" cy="1051728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imes New Roman"/>
              <a:buNone/>
            </a:pPr>
            <a:r>
              <a:rPr lang="en-US" sz="5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TRACER-1 Accomplishments to Date</a:t>
            </a:r>
            <a:endParaRPr sz="5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2056985" y="22341672"/>
            <a:ext cx="10531817" cy="1096362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imes New Roman"/>
              <a:buNone/>
            </a:pPr>
            <a:r>
              <a:rPr lang="en-US" sz="5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User Applications </a:t>
            </a:r>
            <a:endParaRPr sz="5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31460057" y="23578848"/>
            <a:ext cx="11821542" cy="47831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"/>
          <p:cNvGrpSpPr/>
          <p:nvPr/>
        </p:nvGrpSpPr>
        <p:grpSpPr>
          <a:xfrm>
            <a:off x="31670117" y="23843526"/>
            <a:ext cx="11481267" cy="4334844"/>
            <a:chOff x="238588" y="1651508"/>
            <a:chExt cx="11373363" cy="4334844"/>
          </a:xfrm>
        </p:grpSpPr>
        <p:grpSp>
          <p:nvGrpSpPr>
            <p:cNvPr id="140" name="Google Shape;140;p1"/>
            <p:cNvGrpSpPr/>
            <p:nvPr/>
          </p:nvGrpSpPr>
          <p:grpSpPr>
            <a:xfrm>
              <a:off x="238588" y="1652110"/>
              <a:ext cx="5264196" cy="4235653"/>
              <a:chOff x="1081" y="602"/>
              <a:chExt cx="5264196" cy="4235653"/>
            </a:xfrm>
          </p:grpSpPr>
          <p:sp>
            <p:nvSpPr>
              <p:cNvPr id="141" name="Google Shape;141;p1"/>
              <p:cNvSpPr/>
              <p:nvPr/>
            </p:nvSpPr>
            <p:spPr>
              <a:xfrm>
                <a:off x="2193426" y="602"/>
                <a:ext cx="3069698" cy="2053006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E7F2F3">
                  <a:alpha val="89803"/>
                </a:srgbClr>
              </a:solidFill>
              <a:ln w="25400" cap="flat" cmpd="sng">
                <a:solidFill>
                  <a:srgbClr val="E7F2F3">
                    <a:alpha val="8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"/>
              <p:cNvSpPr txBox="1"/>
              <p:nvPr/>
            </p:nvSpPr>
            <p:spPr>
              <a:xfrm>
                <a:off x="2193426" y="257228"/>
                <a:ext cx="2299821" cy="1539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50" tIns="12050" rIns="12050" bIns="12050" anchor="t" anchorCtr="0">
                <a:noAutofit/>
              </a:bodyPr>
              <a:lstStyle/>
              <a:p>
                <a:pPr marL="171450" marR="0" lvl="1" indent="-508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rgbClr val="C00000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Exposure modeling</a:t>
                </a:r>
                <a:endParaRPr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Exceptional events – retrospective impacts on health   </a:t>
                </a:r>
                <a:endParaRPr/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2153" y="44531"/>
                <a:ext cx="2191273" cy="1983676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"/>
              <p:cNvSpPr txBox="1"/>
              <p:nvPr/>
            </p:nvSpPr>
            <p:spPr>
              <a:xfrm>
                <a:off x="98988" y="141366"/>
                <a:ext cx="1997603" cy="1790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4300" tIns="57150" rIns="11430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Times New Roman"/>
                  <a:buNone/>
                </a:pPr>
                <a:r>
                  <a:rPr lang="en-US" sz="3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Public health agencies</a:t>
                </a:r>
                <a:endParaRPr/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2251112" y="2275728"/>
                <a:ext cx="3014165" cy="19605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E7F2F3">
                  <a:alpha val="89803"/>
                </a:srgbClr>
              </a:solidFill>
              <a:ln w="25400" cap="flat" cmpd="sng">
                <a:solidFill>
                  <a:srgbClr val="E7F2F3">
                    <a:alpha val="8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"/>
              <p:cNvSpPr txBox="1"/>
              <p:nvPr/>
            </p:nvSpPr>
            <p:spPr>
              <a:xfrm>
                <a:off x="2251112" y="2520794"/>
                <a:ext cx="2278967" cy="1470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50" tIns="12050" rIns="12050" bIns="12050" anchor="t" anchorCtr="0">
                <a:noAutofit/>
              </a:bodyPr>
              <a:lstStyle/>
              <a:p>
                <a:pPr marL="171450" marR="0" lvl="1" indent="-5715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7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Long-term variations in AQ and emissions </a:t>
                </a:r>
                <a:endParaRPr dirty="0"/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rgbClr val="C00000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Cross-state pollution transfer</a:t>
                </a:r>
                <a:endParaRPr dirty="0"/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1081" y="2251976"/>
                <a:ext cx="2248949" cy="19836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"/>
              <p:cNvSpPr txBox="1"/>
              <p:nvPr/>
            </p:nvSpPr>
            <p:spPr>
              <a:xfrm>
                <a:off x="97916" y="2348811"/>
                <a:ext cx="2055279" cy="1790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4300" tIns="57150" rIns="11430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Times New Roman"/>
                  <a:buNone/>
                </a:pPr>
                <a:r>
                  <a:rPr lang="en-US" sz="3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Policy makers</a:t>
                </a:r>
                <a:endParaRPr/>
              </a:p>
            </p:txBody>
          </p:sp>
        </p:grpSp>
        <p:grpSp>
          <p:nvGrpSpPr>
            <p:cNvPr id="149" name="Google Shape;149;p1"/>
            <p:cNvGrpSpPr/>
            <p:nvPr/>
          </p:nvGrpSpPr>
          <p:grpSpPr>
            <a:xfrm>
              <a:off x="5446529" y="1651508"/>
              <a:ext cx="6165422" cy="4334844"/>
              <a:chOff x="1750" y="0"/>
              <a:chExt cx="6165422" cy="4334844"/>
            </a:xfrm>
          </p:grpSpPr>
          <p:sp>
            <p:nvSpPr>
              <p:cNvPr id="150" name="Google Shape;150;p1"/>
              <p:cNvSpPr/>
              <p:nvPr/>
            </p:nvSpPr>
            <p:spPr>
              <a:xfrm>
                <a:off x="2258373" y="0"/>
                <a:ext cx="3908799" cy="4334844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rgbClr val="E7F2F3">
                  <a:alpha val="89803"/>
                </a:srgbClr>
              </a:solidFill>
              <a:ln w="25400" cap="flat" cmpd="sng">
                <a:solidFill>
                  <a:srgbClr val="E7F2F3">
                    <a:alpha val="8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"/>
              <p:cNvSpPr txBox="1"/>
              <p:nvPr/>
            </p:nvSpPr>
            <p:spPr>
              <a:xfrm>
                <a:off x="2258373" y="541856"/>
                <a:ext cx="3013844" cy="3251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12700" rIns="12700" bIns="12700" anchor="t" anchorCtr="0">
                <a:noAutofit/>
              </a:bodyPr>
              <a:lstStyle/>
              <a:p>
                <a:pPr marL="228600" marR="0" lvl="1" indent="-1016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endParaRPr sz="20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C00000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Provide initial and boundary conditions for AQ models </a:t>
                </a:r>
                <a:endParaRPr dirty="0"/>
              </a:p>
              <a:p>
                <a:pPr marL="171450" marR="0" lvl="1" indent="-5080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Model Development</a:t>
                </a:r>
                <a:endParaRPr dirty="0"/>
              </a:p>
              <a:p>
                <a:pPr marL="171450" marR="0" lvl="1" indent="-5080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Downscaling using various techniques including  ML</a:t>
                </a:r>
                <a:endParaRPr dirty="0"/>
              </a:p>
              <a:p>
                <a:pPr marL="171450" marR="0" lvl="1" indent="-5080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71450" marR="0" lvl="1" indent="-17145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Times New Roman"/>
                  <a:buChar char="•"/>
                </a:pPr>
                <a:r>
                  <a:rPr lang="en-US" sz="1900" b="0" i="0" u="none" strike="noStrike" cap="none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Linkages between AQ and climate</a:t>
                </a:r>
                <a:endParaRPr dirty="0"/>
              </a:p>
              <a:p>
                <a:pPr marL="171450" marR="0" lvl="1" indent="-50800" algn="l" rtl="0">
                  <a:lnSpc>
                    <a:spcPct val="90000"/>
                  </a:lnSpc>
                  <a:spcBef>
                    <a:spcPts val="285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1750" y="207"/>
                <a:ext cx="2254872" cy="433442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"/>
              <p:cNvSpPr txBox="1"/>
              <p:nvPr/>
            </p:nvSpPr>
            <p:spPr>
              <a:xfrm>
                <a:off x="111824" y="110281"/>
                <a:ext cx="2034724" cy="4114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4300" tIns="57150" rIns="114300" bIns="571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Times New Roman"/>
                  <a:buNone/>
                </a:pPr>
                <a:r>
                  <a:rPr lang="en-US" sz="3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Research community </a:t>
                </a:r>
                <a:endParaRPr/>
              </a:p>
            </p:txBody>
          </p:sp>
        </p:grpSp>
      </p:grpSp>
      <p:sp>
        <p:nvSpPr>
          <p:cNvPr id="154" name="Google Shape;154;p1"/>
          <p:cNvSpPr/>
          <p:nvPr/>
        </p:nvSpPr>
        <p:spPr>
          <a:xfrm>
            <a:off x="31595905" y="29827722"/>
            <a:ext cx="11622593" cy="24048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authors acknowledge the financial support from NASA’s Aura Science Team, Atmospheric Composition Modeling and Analysis Program (ACMAP). The authors thank the technical resources provided by NAS computing and </a:t>
            </a:r>
            <a:r>
              <a:rPr lang="en-US" sz="30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Earth eXchange (</a:t>
            </a:r>
            <a:r>
              <a:rPr lang="en-US" sz="3000" b="0" i="0">
                <a:solidFill>
                  <a:srgbClr val="0707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</a:t>
            </a:r>
            <a:r>
              <a:rPr lang="en-US" sz="30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 Ames Research Center.</a:t>
            </a:r>
            <a:endParaRPr sz="3000" i="0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32056986" y="28471117"/>
            <a:ext cx="10531817" cy="1156909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imes New Roman"/>
              <a:buNone/>
            </a:pPr>
            <a:r>
              <a:rPr lang="en-US" sz="5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5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1086428" y="11975842"/>
            <a:ext cx="3999333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Available global chemical reanalysis – too coarse for air quality-relevant scales. </a:t>
            </a:r>
            <a:endParaRPr/>
          </a:p>
          <a:p>
            <a:pPr marL="457200" marR="0" lvl="0" indent="-203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10680756" y="15864475"/>
            <a:ext cx="34658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 – Tempo team and NASA SVS</a:t>
            </a:r>
            <a:endParaRPr sz="2000" baseline="-25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50421" y="11443297"/>
            <a:ext cx="9040072" cy="5552584"/>
          </a:xfrm>
          <a:prstGeom prst="rect">
            <a:avLst/>
          </a:prstGeom>
          <a:noFill/>
          <a:ln w="254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9" name="Google Shape;159;p1"/>
          <p:cNvSpPr txBox="1"/>
          <p:nvPr/>
        </p:nvSpPr>
        <p:spPr>
          <a:xfrm>
            <a:off x="23895695" y="10275605"/>
            <a:ext cx="10558229" cy="226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TRACER-1 Overview and Setup </a:t>
            </a:r>
            <a:endParaRPr sz="55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609</Words>
  <Application>Microsoft Macintosh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Helvetica Neue</vt:lpstr>
      <vt:lpstr>Noto Sans Symbols</vt:lpstr>
      <vt:lpstr>Wingdings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Johnson</dc:creator>
  <cp:lastModifiedBy>Raman, Aish (ARC-SGE)[Bay Area Environmental Research Institute (BAER)]</cp:lastModifiedBy>
  <cp:revision>3</cp:revision>
  <dcterms:created xsi:type="dcterms:W3CDTF">2007-04-15T19:27:24Z</dcterms:created>
  <dcterms:modified xsi:type="dcterms:W3CDTF">2024-01-26T22:36:45Z</dcterms:modified>
</cp:coreProperties>
</file>