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81" r:id="rId5"/>
    <p:sldId id="278" r:id="rId6"/>
    <p:sldId id="258" r:id="rId7"/>
    <p:sldId id="260" r:id="rId8"/>
    <p:sldId id="261" r:id="rId9"/>
    <p:sldId id="256" r:id="rId10"/>
    <p:sldId id="272" r:id="rId11"/>
    <p:sldId id="282" r:id="rId12"/>
    <p:sldId id="283" r:id="rId13"/>
    <p:sldId id="274" r:id="rId14"/>
    <p:sldId id="276" r:id="rId15"/>
    <p:sldId id="277" r:id="rId16"/>
    <p:sldId id="266" r:id="rId17"/>
    <p:sldId id="267" r:id="rId18"/>
    <p:sldId id="268" r:id="rId19"/>
    <p:sldId id="269" r:id="rId20"/>
    <p:sldId id="271" r:id="rId21"/>
    <p:sldId id="280" r:id="rId22"/>
    <p:sldId id="28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8D589-745F-D031-FE61-F96D3BFF10AF}" name="Lin, Guoqing (GSFC-6190)" initials="LG(6" userId="S::glin2@ndc.nasa.gov::8ba956d6-d37b-4bee-b32b-acf94888c69a" providerId="AD"/>
  <p188:author id="{177203B8-69FA-0392-5AFF-F3FD493C03E5}" name="Semple, Alana G. (GSFC-619.0)[SCIENCE SYSTEMS AND APPLICATIONS INC]" initials="SAG(6SAAI" userId="S::asemple@ndc.nasa.gov::3111c6fa-7538-40d5-bb40-8e122c315549" providerId="AD"/>
  <p188:author id="{36C42CB9-8942-91FA-C66C-C10D969BFAF7}" name="Tan, Bin (GSFC-619.0)[SCIENCE SYSTEMS AND APPLICATIONS INC]" initials="TB(6SAAI" userId="S::btan@ndc.nasa.gov::4e046bde-820d-43cb-a84c-0f9a6ef0ad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C4942-357D-44B1-7301-051B0334A3FD}" v="623" dt="2023-03-27T22:59:49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93146" autoAdjust="0"/>
  </p:normalViewPr>
  <p:slideViewPr>
    <p:cSldViewPr snapToGrid="0">
      <p:cViewPr varScale="1">
        <p:scale>
          <a:sx n="62" d="100"/>
          <a:sy n="62" d="100"/>
        </p:scale>
        <p:origin x="792" y="44"/>
      </p:cViewPr>
      <p:guideLst/>
    </p:cSldViewPr>
  </p:slideViewPr>
  <p:outlineViewPr>
    <p:cViewPr>
      <p:scale>
        <a:sx n="33" d="100"/>
        <a:sy n="33" d="100"/>
      </p:scale>
      <p:origin x="0" y="-11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8DCFC-1CE7-48C6-9BD7-033F488E986E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4380B-D4E9-450F-A983-10160B075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&amp; motivation, ex: flood mapping, NDVI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380B-D4E9-450F-A983-10160B075F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3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Step1, loose data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380B-D4E9-450F-A983-10160B075F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14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2, designate only outer 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380B-D4E9-450F-A983-10160B075F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89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3, approximate 2 1-sided gaussians, TIMESAT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380B-D4E9-450F-A983-10160B075F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71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4: find 3</a:t>
            </a:r>
            <a:r>
              <a:rPr lang="en-US" baseline="30000" dirty="0"/>
              <a:t>rd</a:t>
            </a:r>
            <a:r>
              <a:rPr lang="en-US" dirty="0"/>
              <a:t> derivative and use as cutoff,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380B-D4E9-450F-A983-10160B075F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16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Effectiveness: mean and std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380B-D4E9-450F-A983-10160B075F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58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380B-D4E9-450F-A983-10160B075F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44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380B-D4E9-450F-A983-10160B075F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07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380B-D4E9-450F-A983-10160B075F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2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comparison and chips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380B-D4E9-450F-A983-10160B075F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380B-D4E9-450F-A983-10160B075F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2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380B-D4E9-450F-A983-10160B075F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4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1/MU = gauss, previously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380B-D4E9-450F-A983-10160B075F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50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1/MU = gauss, previously manual,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380B-D4E9-450F-A983-10160B075F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9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1/MU = gauss, previously manual,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380B-D4E9-450F-A983-10160B075F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85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Timesat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derivative for auto cutoff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380B-D4E9-450F-A983-10160B075F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36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Timesat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derivative for auto cutoff TIMESAT curve fitting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380B-D4E9-450F-A983-10160B075F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8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8DCE0-3540-481E-8A68-8E0AC3862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B1986-CE1B-48A9-9F6B-C02B95CAF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5DCE5-2A8B-4EB3-802E-DE1232CB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E8C7-7696-4DE4-AE32-079EE4D57FFB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1C57-4F06-446C-A4C0-B1E208B3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54BDC-9C0D-4434-936E-CB36C411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9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49C1-27AB-4DF5-84DC-05FD6C57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6652B-1CA5-4465-99C0-50343D8C2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0D6BC-876E-44EA-9175-DC5AEC9C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3E91-2AEA-4D5E-B9DB-F6320D1B9349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74490-CDED-4AFD-A639-2386A859D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11392-71D1-49DD-A9EB-6A67FCBD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2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A508FD-3E7C-43E4-9E7A-26BBF01F5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B2BBF-09B4-406F-8ADC-71ED08351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7763F-60AE-404D-9B05-BC2E5FBD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585F-E41C-4B9E-A54F-34112D74CF7F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E376D-735A-42F0-9E51-83C8F0CCA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2139-6D03-4144-A287-928B20E3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67DC-2C61-4137-99AB-52AD00BD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CE452-DA8B-41DA-9D3E-25ABE3B4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D3B79-6D22-40F5-A325-C814FB95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F773-3DFB-40F7-901F-E495986564D5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0A824-078E-4C1A-9E34-B5C929F2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E8261-F234-4828-84D0-AA8F0137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0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7B432-22D4-4914-8797-CB818C64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8D805-A56E-4C24-9FF2-AFE03EBDA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44B8B-0C28-4F28-968D-CA757BF8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EEDE-6CC8-4551-9C72-61738A4AC10D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94594-BC82-44D3-A877-3BD3695E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3EDCC-2ADB-40D9-9436-96B2F8D8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2D7C-59A2-40B4-B00F-46B0996C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C8B3E-0E52-4CC7-989E-88EA428EB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DE471-1ABF-4778-87E7-A46E8B0CF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00C2A-1CEC-4BBE-9883-307ED48F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B771-3215-412A-A80B-AD31789C2BCA}" type="datetime1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E0611-6A49-49FC-8641-A1677FEA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59D48-DD9A-41E2-8A88-6BEDAC76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5D19-9434-4747-BB81-28DE27CF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E1AD1-44F0-47DB-BC27-504AF0B06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FBA87-B8F4-47B6-B8BB-AFA124442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5BB645-3D36-4831-B44B-ACD19F757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B12BF-B7B4-4C32-A40E-2E09F99D3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C03E79-1064-4E13-A354-4111DB68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9AF1-57C2-4626-8E92-BFEA319DE795}" type="datetime1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BA17F7-B78E-4DEF-A6E3-8CDF3F2ED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7875DA-E8AB-40B5-8F12-B46A6477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2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44D2-F593-4678-A670-33995FB01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53940B-6F3D-4571-A6FA-1657C202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05B1-530D-4B74-A89D-FB94CCEE3D31}" type="datetime1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F3917-E8BE-4335-9F2E-4934BD53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72F0B-7218-44EF-8136-341C5850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3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24317-0FBA-437C-845B-27F0BD7B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8B2D-D67E-4D3C-AB3B-4B0B38173E0C}" type="datetime1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2C9C82-F5E9-443B-8A2A-FAC9DA62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11EA7-EDB4-44D3-A35D-8A34F880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F1AD-DCD8-4706-B8A9-7839440C5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11C1D-4827-4F29-8236-E01E8C36E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DD09B-CB55-4176-A51D-380E3B4F0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A736F-6C0D-4EBD-A03C-A3013E75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0CF5-A495-40FF-9EEE-B3C7DDF0FA4A}" type="datetime1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CD6DB-048E-42F1-9A0A-5BCF1ED0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45E21-0032-415E-B1AD-9BA932C4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5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394F6-1575-4445-93F4-49CE9063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39532-AA27-45D6-8155-4A7E3EE01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27A0B-87A2-4D09-9084-804A7CECB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70A73-3DE8-482D-B0D9-278A5A90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D127-4B8F-4473-B2E5-11BE02F457F6}" type="datetime1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8F363-09EB-434C-AE00-2AA985CE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FA728-E371-4228-9A2A-353D9FAD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9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3CD72-F566-4B7A-BF63-D1FEFC92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5EA70-79CD-4EF3-BEDA-F827F7D94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FAF83-4939-40B1-A61E-3B9C50217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F1F02-DFB7-4DA7-82D3-F7CEE115C27B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751E3-6325-4973-8D20-39FA71994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0DA75-E531-4230-B80C-0C0D5062C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66474-4465-44D8-A58B-59986B58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4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9511" y="533401"/>
            <a:ext cx="9031111" cy="1950155"/>
          </a:xfrm>
        </p:spPr>
        <p:txBody>
          <a:bodyPr>
            <a:normAutofit/>
          </a:bodyPr>
          <a:lstStyle/>
          <a:p>
            <a:r>
              <a:rPr lang="en-US" sz="4000" dirty="0"/>
              <a:t>Automation </a:t>
            </a:r>
            <a:br>
              <a:rPr lang="en-US" sz="4000" dirty="0"/>
            </a:br>
            <a:r>
              <a:rPr lang="en-US" sz="4000" dirty="0"/>
              <a:t>of </a:t>
            </a:r>
            <a:br>
              <a:rPr lang="en-US" sz="4000" dirty="0"/>
            </a:br>
            <a:r>
              <a:rPr lang="en-US" sz="4000" dirty="0"/>
              <a:t>Geometric Accuracy Assessment Algorithm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856089"/>
            <a:ext cx="6400800" cy="3239911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Alana Semple</a:t>
            </a:r>
            <a:r>
              <a:rPr lang="en-US" sz="7200" baseline="30000" dirty="0"/>
              <a:t>1,2</a:t>
            </a:r>
          </a:p>
          <a:p>
            <a:r>
              <a:rPr lang="en-US" sz="7200" dirty="0"/>
              <a:t>Bin Tan</a:t>
            </a:r>
            <a:r>
              <a:rPr lang="en-US" sz="7200" baseline="30000" dirty="0"/>
              <a:t>1,2</a:t>
            </a:r>
            <a:endParaRPr lang="en-US" sz="7200" dirty="0"/>
          </a:p>
          <a:p>
            <a:r>
              <a:rPr lang="en-US" sz="7200" dirty="0"/>
              <a:t>Guoqing (Gary) Lin</a:t>
            </a:r>
            <a:r>
              <a:rPr lang="en-US" sz="7200" baseline="30000" dirty="0"/>
              <a:t>1</a:t>
            </a:r>
            <a:endParaRPr lang="en-US" sz="7200" dirty="0"/>
          </a:p>
          <a:p>
            <a:endParaRPr lang="en-US" sz="6400" dirty="0"/>
          </a:p>
          <a:p>
            <a:pPr lvl="0"/>
            <a:r>
              <a:rPr lang="en-US" sz="4800" dirty="0"/>
              <a:t>1. NASA Goddard Space Flight Center, Greenbelt, MD</a:t>
            </a:r>
          </a:p>
          <a:p>
            <a:pPr lvl="0"/>
            <a:r>
              <a:rPr lang="en-US" sz="4800" dirty="0"/>
              <a:t>2. Science Systems and Applications, Inc., Lanham, MD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7200" dirty="0"/>
              <a:t>S</a:t>
            </a:r>
            <a:r>
              <a:rPr lang="en-US" sz="7200" dirty="0">
                <a:solidFill>
                  <a:schemeClr val="tx1"/>
                </a:solidFill>
              </a:rPr>
              <a:t>ponsorship: NASA Commercial </a:t>
            </a:r>
            <a:r>
              <a:rPr lang="en-US" sz="7200" dirty="0" err="1">
                <a:solidFill>
                  <a:schemeClr val="tx1"/>
                </a:solidFill>
              </a:rPr>
              <a:t>Smallsat</a:t>
            </a:r>
            <a:r>
              <a:rPr lang="en-US" sz="7200" dirty="0">
                <a:solidFill>
                  <a:schemeClr val="tx1"/>
                </a:solidFill>
              </a:rPr>
              <a:t> Data Acquisition (CSDA) Program 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6400" dirty="0"/>
              <a:t>JACIE 2023 Workshop</a:t>
            </a:r>
          </a:p>
          <a:p>
            <a:r>
              <a:rPr lang="en-US" sz="6400" dirty="0"/>
              <a:t>USGS Headquarters, Reston, VA</a:t>
            </a:r>
          </a:p>
          <a:p>
            <a:r>
              <a:rPr lang="en-US" sz="6400" dirty="0"/>
              <a:t>03/29/2023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42AE6495-B23D-4D9D-AE9C-C09635DD9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BDBF81-C028-4AFC-A6CE-7105335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0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105B4E-2095-476D-B5D8-E20F770791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278" y="249790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 Determination of Threshold value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4AB532-2A85-4231-A667-ED165B833DC7}"/>
              </a:ext>
            </a:extLst>
          </p:cNvPr>
          <p:cNvSpPr txBox="1"/>
          <p:nvPr/>
        </p:nvSpPr>
        <p:spPr>
          <a:xfrm>
            <a:off x="676892" y="1014034"/>
            <a:ext cx="10485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[4] Tan et al., 2011 determines growing season start and end based on derivatives of the Enhanced Vegetation Index (EVI) time series.</a:t>
            </a:r>
          </a:p>
        </p:txBody>
      </p:sp>
      <p:grpSp>
        <p:nvGrpSpPr>
          <p:cNvPr id="25" name="Group 24" descr="Figure from Tan et al, 2011 showing the 3rd derivative of a gaussian function. Plot is Day of Year vs. EVI">
            <a:extLst>
              <a:ext uri="{FF2B5EF4-FFF2-40B4-BE49-F238E27FC236}">
                <a16:creationId xmlns:a16="http://schemas.microsoft.com/office/drawing/2014/main" id="{1B123298-059D-4B42-9A88-CACED6CE0152}"/>
              </a:ext>
            </a:extLst>
          </p:cNvPr>
          <p:cNvGrpSpPr/>
          <p:nvPr/>
        </p:nvGrpSpPr>
        <p:grpSpPr>
          <a:xfrm>
            <a:off x="2822575" y="1862851"/>
            <a:ext cx="6089649" cy="4858624"/>
            <a:chOff x="6685485" y="3816875"/>
            <a:chExt cx="3218975" cy="256825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1E8D63-A482-4494-A621-73F0D93AA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726" t="24186" r="33721" b="18294"/>
            <a:stretch/>
          </p:blipFill>
          <p:spPr>
            <a:xfrm>
              <a:off x="6685485" y="3816875"/>
              <a:ext cx="3218975" cy="2568258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E8CC2D9-5858-4000-A9ED-A267890152BB}"/>
                </a:ext>
              </a:extLst>
            </p:cNvPr>
            <p:cNvCxnSpPr>
              <a:cxnSpLocks/>
            </p:cNvCxnSpPr>
            <p:nvPr/>
          </p:nvCxnSpPr>
          <p:spPr>
            <a:xfrm>
              <a:off x="8361557" y="4047735"/>
              <a:ext cx="19167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71F5A61E-4275-41F2-B77C-A6E89983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10</a:t>
            </a:fld>
            <a:endParaRPr lang="en-US"/>
          </a:p>
        </p:txBody>
      </p:sp>
      <p:pic>
        <p:nvPicPr>
          <p:cNvPr id="29" name="Picture 28" descr="Logo, icon&#10;&#10;Description automatically generated">
            <a:extLst>
              <a:ext uri="{FF2B5EF4-FFF2-40B4-BE49-F238E27FC236}">
                <a16:creationId xmlns:a16="http://schemas.microsoft.com/office/drawing/2014/main" id="{5EA3D892-4CBD-4491-8F00-C8BE601BA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6A92BE0-44EC-480B-B26C-AA3693CD5621}"/>
              </a:ext>
            </a:extLst>
          </p:cNvPr>
          <p:cNvSpPr txBox="1"/>
          <p:nvPr/>
        </p:nvSpPr>
        <p:spPr>
          <a:xfrm>
            <a:off x="7621484" y="6352143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[4] Tan et al, 2011</a:t>
            </a:r>
          </a:p>
        </p:txBody>
      </p:sp>
    </p:spTree>
    <p:extLst>
      <p:ext uri="{BB962C8B-B14F-4D97-AF65-F5344CB8AC3E}">
        <p14:creationId xmlns:p14="http://schemas.microsoft.com/office/powerpoint/2010/main" val="4224521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105B4E-2095-476D-B5D8-E20F770791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278" y="249790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 Determination of Threshold value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6AD15-AFBA-4C74-A779-24B127D48782}"/>
              </a:ext>
            </a:extLst>
          </p:cNvPr>
          <p:cNvSpPr txBox="1"/>
          <p:nvPr/>
        </p:nvSpPr>
        <p:spPr>
          <a:xfrm>
            <a:off x="676892" y="1014034"/>
            <a:ext cx="1057250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[4] Tan et al., 2011 determines growing season start and end based on derivatives of the Enhanced Vegetation Index (EVI) time series.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Geolocation assessment automation uses a similar approach to find the threshold quality value. </a:t>
            </a:r>
            <a:endParaRPr lang="en-US" sz="2000" dirty="0">
              <a:cs typeface="Calibri"/>
            </a:endParaRPr>
          </a:p>
        </p:txBody>
      </p:sp>
      <p:grpSp>
        <p:nvGrpSpPr>
          <p:cNvPr id="25" name="Group 24" descr="Figure from Tan et al, 2011 showing the 3rd derivative of a gaussian function. Plot is Day of Year vs. EVI">
            <a:extLst>
              <a:ext uri="{FF2B5EF4-FFF2-40B4-BE49-F238E27FC236}">
                <a16:creationId xmlns:a16="http://schemas.microsoft.com/office/drawing/2014/main" id="{1B123298-059D-4B42-9A88-CACED6CE0152}"/>
              </a:ext>
            </a:extLst>
          </p:cNvPr>
          <p:cNvGrpSpPr/>
          <p:nvPr/>
        </p:nvGrpSpPr>
        <p:grpSpPr>
          <a:xfrm>
            <a:off x="6085427" y="2549282"/>
            <a:ext cx="4891945" cy="3903036"/>
            <a:chOff x="6685485" y="3816875"/>
            <a:chExt cx="3218975" cy="256825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1E8D63-A482-4494-A621-73F0D93AA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726" t="24186" r="33721" b="18294"/>
            <a:stretch/>
          </p:blipFill>
          <p:spPr>
            <a:xfrm>
              <a:off x="6685485" y="3816875"/>
              <a:ext cx="3218975" cy="2568258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E8CC2D9-5858-4000-A9ED-A267890152BB}"/>
                </a:ext>
              </a:extLst>
            </p:cNvPr>
            <p:cNvCxnSpPr/>
            <p:nvPr/>
          </p:nvCxnSpPr>
          <p:spPr>
            <a:xfrm>
              <a:off x="8362950" y="4044950"/>
              <a:ext cx="1778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6A92BE0-44EC-480B-B26C-AA3693CD5621}"/>
              </a:ext>
            </a:extLst>
          </p:cNvPr>
          <p:cNvSpPr txBox="1"/>
          <p:nvPr/>
        </p:nvSpPr>
        <p:spPr>
          <a:xfrm>
            <a:off x="9812320" y="6092881"/>
            <a:ext cx="224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[4] Tan et al, 2011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4ED02C6-CBC6-4E4B-9CBB-E38D6083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11</a:t>
            </a:fld>
            <a:endParaRPr lang="en-US"/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A5387FA0-512E-45A8-8324-EF0F0C0FC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  <p:grpSp>
        <p:nvGrpSpPr>
          <p:cNvPr id="2" name="Group 1" descr="north/south offsets plot">
            <a:extLst>
              <a:ext uri="{FF2B5EF4-FFF2-40B4-BE49-F238E27FC236}">
                <a16:creationId xmlns:a16="http://schemas.microsoft.com/office/drawing/2014/main" id="{3900C1FF-D22A-4296-B238-7FAB6B230DFF}"/>
              </a:ext>
            </a:extLst>
          </p:cNvPr>
          <p:cNvGrpSpPr/>
          <p:nvPr/>
        </p:nvGrpSpPr>
        <p:grpSpPr>
          <a:xfrm>
            <a:off x="1878873" y="2549282"/>
            <a:ext cx="4051326" cy="3972950"/>
            <a:chOff x="1878873" y="2549282"/>
            <a:chExt cx="4051326" cy="3972950"/>
          </a:xfrm>
        </p:grpSpPr>
        <p:grpSp>
          <p:nvGrpSpPr>
            <p:cNvPr id="8" name="Group 7" descr="Scatter plot of north-south offsets vs 1/measurement uncertainty, a quality metric">
              <a:extLst>
                <a:ext uri="{FF2B5EF4-FFF2-40B4-BE49-F238E27FC236}">
                  <a16:creationId xmlns:a16="http://schemas.microsoft.com/office/drawing/2014/main" id="{5DAF0959-4DCA-46BF-A4AC-BADED12811AC}"/>
                </a:ext>
              </a:extLst>
            </p:cNvPr>
            <p:cNvGrpSpPr/>
            <p:nvPr/>
          </p:nvGrpSpPr>
          <p:grpSpPr>
            <a:xfrm>
              <a:off x="1878873" y="2549282"/>
              <a:ext cx="3810768" cy="3799626"/>
              <a:chOff x="6578169" y="804293"/>
              <a:chExt cx="4944755" cy="4930297"/>
            </a:xfrm>
          </p:grpSpPr>
          <p:pic>
            <p:nvPicPr>
              <p:cNvPr id="9" name="Picture 8" descr="Scatter plot showing determined chip offset vs. match quality. It approximates a gaussian shape">
                <a:extLst>
                  <a:ext uri="{FF2B5EF4-FFF2-40B4-BE49-F238E27FC236}">
                    <a16:creationId xmlns:a16="http://schemas.microsoft.com/office/drawing/2014/main" id="{D354A582-AE96-4587-B680-B550D6E80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8169" y="804293"/>
                <a:ext cx="4944755" cy="4930297"/>
              </a:xfrm>
              <a:prstGeom prst="rect">
                <a:avLst/>
              </a:prstGeom>
            </p:spPr>
          </p:pic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DE4D448-F110-4149-82D7-32A45C92C9FA}"/>
                  </a:ext>
                </a:extLst>
              </p:cNvPr>
              <p:cNvSpPr/>
              <p:nvPr/>
            </p:nvSpPr>
            <p:spPr>
              <a:xfrm rot="220847">
                <a:off x="8396312" y="964858"/>
                <a:ext cx="2088488" cy="3746956"/>
              </a:xfrm>
              <a:custGeom>
                <a:avLst/>
                <a:gdLst>
                  <a:gd name="connsiteX0" fmla="*/ 0 w 985520"/>
                  <a:gd name="connsiteY0" fmla="*/ 2181675 h 2187367"/>
                  <a:gd name="connsiteX1" fmla="*/ 147320 w 985520"/>
                  <a:gd name="connsiteY1" fmla="*/ 1887035 h 2187367"/>
                  <a:gd name="connsiteX2" fmla="*/ 177800 w 985520"/>
                  <a:gd name="connsiteY2" fmla="*/ 246195 h 2187367"/>
                  <a:gd name="connsiteX3" fmla="*/ 375920 w 985520"/>
                  <a:gd name="connsiteY3" fmla="*/ 175075 h 2187367"/>
                  <a:gd name="connsiteX4" fmla="*/ 660400 w 985520"/>
                  <a:gd name="connsiteY4" fmla="*/ 1861635 h 2187367"/>
                  <a:gd name="connsiteX5" fmla="*/ 985520 w 985520"/>
                  <a:gd name="connsiteY5" fmla="*/ 2171515 h 218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5520" h="2187367">
                    <a:moveTo>
                      <a:pt x="0" y="2181675"/>
                    </a:moveTo>
                    <a:cubicBezTo>
                      <a:pt x="58843" y="2195645"/>
                      <a:pt x="117687" y="2209615"/>
                      <a:pt x="147320" y="1887035"/>
                    </a:cubicBezTo>
                    <a:cubicBezTo>
                      <a:pt x="176953" y="1564455"/>
                      <a:pt x="139700" y="531522"/>
                      <a:pt x="177800" y="246195"/>
                    </a:cubicBezTo>
                    <a:cubicBezTo>
                      <a:pt x="215900" y="-39132"/>
                      <a:pt x="295487" y="-94165"/>
                      <a:pt x="375920" y="175075"/>
                    </a:cubicBezTo>
                    <a:cubicBezTo>
                      <a:pt x="456353" y="444315"/>
                      <a:pt x="558800" y="1528895"/>
                      <a:pt x="660400" y="1861635"/>
                    </a:cubicBezTo>
                    <a:cubicBezTo>
                      <a:pt x="762000" y="2194375"/>
                      <a:pt x="873760" y="2182945"/>
                      <a:pt x="985520" y="2171515"/>
                    </a:cubicBezTo>
                  </a:path>
                </a:pathLst>
              </a:custGeom>
              <a:noFill/>
              <a:ln w="28575">
                <a:prstDash val="sysDot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3F73F51-3D80-4C73-BB99-87A57162D3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170" y="3040587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209CB12-CB7D-4759-B4D8-DC1BD45A1FFB}"/>
                  </a:ext>
                </a:extLst>
              </p:cNvPr>
              <p:cNvCxnSpPr>
                <a:cxnSpLocks/>
                <a:stCxn id="10" idx="0"/>
              </p:cNvCxnSpPr>
              <p:nvPr/>
            </p:nvCxnSpPr>
            <p:spPr>
              <a:xfrm flipH="1">
                <a:off x="7430703" y="4631182"/>
                <a:ext cx="848116" cy="0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4F13C46-1C04-4639-B860-52CC01638D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94066" y="4761737"/>
                <a:ext cx="1063745" cy="0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2070A7-2F86-4CC4-8658-11E16E93BE69}"/>
                </a:ext>
              </a:extLst>
            </p:cNvPr>
            <p:cNvCxnSpPr>
              <a:cxnSpLocks/>
            </p:cNvCxnSpPr>
            <p:nvPr/>
          </p:nvCxnSpPr>
          <p:spPr>
            <a:xfrm>
              <a:off x="2830995" y="5350487"/>
              <a:ext cx="22100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4F7E67F-ECAB-4E83-BA87-C0FDDA94F969}"/>
                </a:ext>
              </a:extLst>
            </p:cNvPr>
            <p:cNvSpPr/>
            <p:nvPr/>
          </p:nvSpPr>
          <p:spPr>
            <a:xfrm>
              <a:off x="2743970" y="6122123"/>
              <a:ext cx="2310063" cy="306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FE2B65-4ED5-4AF4-BC3C-9AFB05B0BC02}"/>
                </a:ext>
              </a:extLst>
            </p:cNvPr>
            <p:cNvSpPr txBox="1"/>
            <p:nvPr/>
          </p:nvSpPr>
          <p:spPr>
            <a:xfrm>
              <a:off x="2969275" y="6122122"/>
              <a:ext cx="29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North-South offsets (m)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BD1C54E-FFA3-4216-934D-31DFF5DFC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7376" y="4000935"/>
            <a:ext cx="348340" cy="976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604112-B888-4A96-A4B4-5766F278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7118" y="3969193"/>
            <a:ext cx="348340" cy="976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6CCDE6-2B4B-407D-A884-81CEC5C8AF79}"/>
              </a:ext>
            </a:extLst>
          </p:cNvPr>
          <p:cNvSpPr txBox="1"/>
          <p:nvPr/>
        </p:nvSpPr>
        <p:spPr>
          <a:xfrm rot="16200000">
            <a:off x="424941" y="3617880"/>
            <a:ext cx="296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Chip Match Quality</a:t>
            </a:r>
          </a:p>
        </p:txBody>
      </p:sp>
    </p:spTree>
    <p:extLst>
      <p:ext uri="{BB962C8B-B14F-4D97-AF65-F5344CB8AC3E}">
        <p14:creationId xmlns:p14="http://schemas.microsoft.com/office/powerpoint/2010/main" val="136088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C475E-EC64-4281-B783-66AC490E0F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278" y="249790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Preprocess data for Gaussian Approximation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E6875D-6849-4734-B752-73E31821587F}"/>
              </a:ext>
            </a:extLst>
          </p:cNvPr>
          <p:cNvSpPr txBox="1"/>
          <p:nvPr/>
        </p:nvSpPr>
        <p:spPr>
          <a:xfrm>
            <a:off x="499066" y="1612347"/>
            <a:ext cx="592094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Remove initial outliers based on moving average of chip match quality.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the example, gold box shows approximate window size, and red points are those removed by this filter.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B4BBD8-484B-445C-931B-D4193D64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925778BD-A87D-499D-BFC6-15C7484D2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  <p:grpSp>
        <p:nvGrpSpPr>
          <p:cNvPr id="14" name="Group 13" descr="moving window displayed in chip match quality plot">
            <a:extLst>
              <a:ext uri="{FF2B5EF4-FFF2-40B4-BE49-F238E27FC236}">
                <a16:creationId xmlns:a16="http://schemas.microsoft.com/office/drawing/2014/main" id="{9ED1BE7E-9EAA-4C74-AEEA-357A324D7C35}"/>
              </a:ext>
            </a:extLst>
          </p:cNvPr>
          <p:cNvGrpSpPr/>
          <p:nvPr/>
        </p:nvGrpSpPr>
        <p:grpSpPr>
          <a:xfrm>
            <a:off x="6528656" y="1015278"/>
            <a:ext cx="5081827" cy="5499422"/>
            <a:chOff x="6528656" y="1015278"/>
            <a:chExt cx="5081827" cy="5499422"/>
          </a:xfrm>
        </p:grpSpPr>
        <p:pic>
          <p:nvPicPr>
            <p:cNvPr id="3" name="Picture 2" descr="Scatter plot of north-south offsets vs 1/measurement uncertainty, a quality metric. Visual demonstration of outlier data removal with moving average">
              <a:extLst>
                <a:ext uri="{FF2B5EF4-FFF2-40B4-BE49-F238E27FC236}">
                  <a16:creationId xmlns:a16="http://schemas.microsoft.com/office/drawing/2014/main" id="{860A5F93-F52D-4C41-8A65-20B9E3946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656" y="1480582"/>
              <a:ext cx="4917105" cy="490272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E314FE-AD6D-4B3C-A406-AFF39C4239A2}"/>
                </a:ext>
              </a:extLst>
            </p:cNvPr>
            <p:cNvSpPr/>
            <p:nvPr/>
          </p:nvSpPr>
          <p:spPr>
            <a:xfrm>
              <a:off x="10283460" y="1612347"/>
              <a:ext cx="222691" cy="4081112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F3F253-6AAC-431F-8756-492997BF07F8}"/>
                </a:ext>
              </a:extLst>
            </p:cNvPr>
            <p:cNvSpPr/>
            <p:nvPr/>
          </p:nvSpPr>
          <p:spPr>
            <a:xfrm>
              <a:off x="10330996" y="4790622"/>
              <a:ext cx="65087" cy="65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6AA43A-E9EA-4854-979E-638231192A8A}"/>
                </a:ext>
              </a:extLst>
            </p:cNvPr>
            <p:cNvSpPr/>
            <p:nvPr/>
          </p:nvSpPr>
          <p:spPr>
            <a:xfrm>
              <a:off x="10001075" y="4963119"/>
              <a:ext cx="65087" cy="65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B61EBA-0A1A-4768-8266-DBBCF41C0411}"/>
                </a:ext>
              </a:extLst>
            </p:cNvPr>
            <p:cNvSpPr txBox="1"/>
            <p:nvPr/>
          </p:nvSpPr>
          <p:spPr>
            <a:xfrm>
              <a:off x="10001075" y="1015278"/>
              <a:ext cx="1609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Moving Window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3E2BA9-1753-401F-BEED-D550F5817732}"/>
                </a:ext>
              </a:extLst>
            </p:cNvPr>
            <p:cNvSpPr/>
            <p:nvPr/>
          </p:nvSpPr>
          <p:spPr>
            <a:xfrm>
              <a:off x="7717628" y="6114591"/>
              <a:ext cx="2310063" cy="306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A3AB9F-1C35-4B30-8217-0977F0276D76}"/>
                </a:ext>
              </a:extLst>
            </p:cNvPr>
            <p:cNvSpPr txBox="1"/>
            <p:nvPr/>
          </p:nvSpPr>
          <p:spPr>
            <a:xfrm>
              <a:off x="7942933" y="6114590"/>
              <a:ext cx="29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North-South offsets (m)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DD908F1-698B-4D14-9364-53A01A37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8479" y="3345889"/>
            <a:ext cx="352331" cy="132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D30060-DE3B-4629-A9D6-9E98F3558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8221" y="3314147"/>
            <a:ext cx="352331" cy="132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3A8C1D-EAAB-4A95-B6B1-A779F2274AEE}"/>
              </a:ext>
            </a:extLst>
          </p:cNvPr>
          <p:cNvSpPr txBox="1"/>
          <p:nvPr/>
        </p:nvSpPr>
        <p:spPr>
          <a:xfrm rot="16200000">
            <a:off x="5170035" y="2962834"/>
            <a:ext cx="296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Chip Match Quality</a:t>
            </a:r>
          </a:p>
        </p:txBody>
      </p:sp>
    </p:spTree>
    <p:extLst>
      <p:ext uri="{BB962C8B-B14F-4D97-AF65-F5344CB8AC3E}">
        <p14:creationId xmlns:p14="http://schemas.microsoft.com/office/powerpoint/2010/main" val="1926600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970631-5608-4648-AF10-BF3CC3C48E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278" y="249790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Extract Profile for Gaussian Approximation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A1019-0755-4423-B14E-D049A6DF5BEF}"/>
              </a:ext>
            </a:extLst>
          </p:cNvPr>
          <p:cNvSpPr txBox="1"/>
          <p:nvPr/>
        </p:nvSpPr>
        <p:spPr>
          <a:xfrm>
            <a:off x="356135" y="1222408"/>
            <a:ext cx="5920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 the top most point (green in example) within a narrow moving window to construct data for line fitting.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6E2237-FA76-4795-8F0D-88253D17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9929D93D-B838-447C-B094-76A2FFA7E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3AB5D85-11F3-4884-AE01-18571345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49750" y="1222408"/>
            <a:ext cx="5186115" cy="5274541"/>
            <a:chOff x="6649750" y="1222408"/>
            <a:chExt cx="5186115" cy="5274541"/>
          </a:xfrm>
        </p:grpSpPr>
        <p:pic>
          <p:nvPicPr>
            <p:cNvPr id="3" name="Picture 2" descr="Scatter plot of north-south offsets vs 1/measurement uncertainty, a quality metric. visual demonstration of selecting the upper envelope of points">
              <a:extLst>
                <a:ext uri="{FF2B5EF4-FFF2-40B4-BE49-F238E27FC236}">
                  <a16:creationId xmlns:a16="http://schemas.microsoft.com/office/drawing/2014/main" id="{96973C9B-7757-424C-A400-5700DD639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750" y="1222408"/>
              <a:ext cx="5186115" cy="517094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7F7623-9E91-4C2C-8B4B-F092D95B8584}"/>
                </a:ext>
              </a:extLst>
            </p:cNvPr>
            <p:cNvSpPr/>
            <p:nvPr/>
          </p:nvSpPr>
          <p:spPr>
            <a:xfrm>
              <a:off x="7779873" y="1399735"/>
              <a:ext cx="63226" cy="4225427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F2D70E-6C15-4496-B6CB-7B3A05BBCF1C}"/>
                </a:ext>
              </a:extLst>
            </p:cNvPr>
            <p:cNvSpPr/>
            <p:nvPr/>
          </p:nvSpPr>
          <p:spPr>
            <a:xfrm>
              <a:off x="8229256" y="6096840"/>
              <a:ext cx="2310063" cy="306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174735-1389-4398-AABD-9A85EC021E72}"/>
                </a:ext>
              </a:extLst>
            </p:cNvPr>
            <p:cNvSpPr txBox="1"/>
            <p:nvPr/>
          </p:nvSpPr>
          <p:spPr>
            <a:xfrm>
              <a:off x="8454561" y="6096839"/>
              <a:ext cx="29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North-South offsets (m)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5FD1286-D96C-4C70-9C64-515C34FE1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3479" y="3345889"/>
            <a:ext cx="352331" cy="132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0921A7-ACB3-4C21-8160-8CEBDD8A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93221" y="3314147"/>
            <a:ext cx="352331" cy="132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487590-3D9B-4420-A2E5-F075B76B7617}"/>
              </a:ext>
            </a:extLst>
          </p:cNvPr>
          <p:cNvSpPr txBox="1"/>
          <p:nvPr/>
        </p:nvSpPr>
        <p:spPr>
          <a:xfrm rot="16200000">
            <a:off x="5265035" y="2962834"/>
            <a:ext cx="296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Chip Match Quality</a:t>
            </a:r>
          </a:p>
        </p:txBody>
      </p:sp>
    </p:spTree>
    <p:extLst>
      <p:ext uri="{BB962C8B-B14F-4D97-AF65-F5344CB8AC3E}">
        <p14:creationId xmlns:p14="http://schemas.microsoft.com/office/powerpoint/2010/main" val="3886231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64BAB-30DE-48C0-BE96-10FD5FBDD8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278" y="249790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Least Squares Inversion of 1-sided gaussian</a:t>
            </a:r>
          </a:p>
        </p:txBody>
      </p:sp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03D76465-7881-4906-8EB4-5B89E9AB7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  <p:pic>
        <p:nvPicPr>
          <p:cNvPr id="14" name="Picture 13" descr="An equation of the uneven gaussian funcion">
            <a:extLst>
              <a:ext uri="{FF2B5EF4-FFF2-40B4-BE49-F238E27FC236}">
                <a16:creationId xmlns:a16="http://schemas.microsoft.com/office/drawing/2014/main" id="{79C62284-F64D-486E-A74C-9AC4A336F6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89" t="30995" r="26071" b="50000"/>
          <a:stretch/>
        </p:blipFill>
        <p:spPr>
          <a:xfrm>
            <a:off x="436745" y="1073692"/>
            <a:ext cx="6519942" cy="1190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137BA0-D19B-49FC-AD16-7E35D87DA18E}"/>
              </a:ext>
            </a:extLst>
          </p:cNvPr>
          <p:cNvSpPr txBox="1"/>
          <p:nvPr/>
        </p:nvSpPr>
        <p:spPr>
          <a:xfrm>
            <a:off x="824788" y="2816343"/>
            <a:ext cx="6131899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Data split to left side and right side based on maximum value.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Gaussian parameters determined by Python library SciPy’s </a:t>
            </a:r>
            <a:r>
              <a:rPr lang="en-US" sz="2000" dirty="0" err="1"/>
              <a:t>least_squares</a:t>
            </a:r>
            <a:r>
              <a:rPr lang="en-US" sz="2000" dirty="0"/>
              <a:t> function with initial guesses:</a:t>
            </a:r>
          </a:p>
          <a:p>
            <a:r>
              <a:rPr lang="en-US" sz="2000" dirty="0"/>
              <a:t>	x</a:t>
            </a:r>
            <a:r>
              <a:rPr lang="en-US" sz="2000" baseline="-25000" dirty="0"/>
              <a:t>1</a:t>
            </a:r>
            <a:r>
              <a:rPr lang="en-US" sz="2000" dirty="0"/>
              <a:t> = position of data’s maximum quality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	x</a:t>
            </a:r>
            <a:r>
              <a:rPr lang="en-US" sz="2000" baseline="-25000" dirty="0"/>
              <a:t>2</a:t>
            </a:r>
            <a:r>
              <a:rPr lang="en-US" sz="2000" dirty="0"/>
              <a:t> &amp; x</a:t>
            </a:r>
            <a:r>
              <a:rPr lang="en-US" sz="2000" baseline="-25000" dirty="0"/>
              <a:t>4</a:t>
            </a:r>
            <a:r>
              <a:rPr lang="en-US" sz="2000" dirty="0"/>
              <a:t> = data’s standard deviation</a:t>
            </a:r>
          </a:p>
          <a:p>
            <a:r>
              <a:rPr lang="en-US" sz="2000" dirty="0"/>
              <a:t>	x</a:t>
            </a:r>
            <a:r>
              <a:rPr lang="en-US" sz="2000" baseline="-25000" dirty="0"/>
              <a:t>3</a:t>
            </a:r>
            <a:r>
              <a:rPr lang="en-US" sz="2000" dirty="0"/>
              <a:t> &amp; x</a:t>
            </a:r>
            <a:r>
              <a:rPr lang="en-US" sz="2000" baseline="-25000" dirty="0"/>
              <a:t>5</a:t>
            </a:r>
            <a:r>
              <a:rPr lang="en-US" sz="2000" dirty="0"/>
              <a:t> 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28F25-C889-4B07-998C-E464B6165129}"/>
              </a:ext>
            </a:extLst>
          </p:cNvPr>
          <p:cNvSpPr txBox="1"/>
          <p:nvPr/>
        </p:nvSpPr>
        <p:spPr>
          <a:xfrm>
            <a:off x="436745" y="6300433"/>
            <a:ext cx="503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L. </a:t>
            </a:r>
            <a:r>
              <a:rPr lang="en-US" dirty="0" err="1"/>
              <a:t>Eklundh</a:t>
            </a:r>
            <a:r>
              <a:rPr lang="en-US" dirty="0"/>
              <a:t> &amp; P. </a:t>
            </a:r>
            <a:r>
              <a:rPr lang="en-US" dirty="0" err="1"/>
              <a:t>Jönsson</a:t>
            </a:r>
            <a:r>
              <a:rPr lang="en-US" dirty="0"/>
              <a:t>, 2017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868DCB-0059-41F2-856E-E8FBEB4CE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38452" y="1806800"/>
            <a:ext cx="4035038" cy="4526871"/>
            <a:chOff x="7338452" y="1806800"/>
            <a:chExt cx="4035038" cy="4526871"/>
          </a:xfrm>
        </p:grpSpPr>
        <p:pic>
          <p:nvPicPr>
            <p:cNvPr id="5" name="Picture 4" descr="Scatter plot of north-south offsets vs 1/measurement uncertainty, a quality metric with the estimated gaussian envelope">
              <a:extLst>
                <a:ext uri="{FF2B5EF4-FFF2-40B4-BE49-F238E27FC236}">
                  <a16:creationId xmlns:a16="http://schemas.microsoft.com/office/drawing/2014/main" id="{B18CB1FA-C702-4102-AB1B-E285C9375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452" y="2145628"/>
              <a:ext cx="4035038" cy="4035038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672ACC3-A97B-45B7-9070-4370A7913646}"/>
                </a:ext>
              </a:extLst>
            </p:cNvPr>
            <p:cNvCxnSpPr>
              <a:cxnSpLocks/>
            </p:cNvCxnSpPr>
            <p:nvPr/>
          </p:nvCxnSpPr>
          <p:spPr>
            <a:xfrm>
              <a:off x="9491133" y="1806800"/>
              <a:ext cx="0" cy="3789667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332D50-BE10-405B-B552-3301A6323304}"/>
                </a:ext>
              </a:extLst>
            </p:cNvPr>
            <p:cNvSpPr txBox="1"/>
            <p:nvPr/>
          </p:nvSpPr>
          <p:spPr>
            <a:xfrm>
              <a:off x="10113438" y="1890087"/>
              <a:ext cx="8668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Right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7A2BEA-C4EB-4100-B3CB-F4417F01574B}"/>
                </a:ext>
              </a:extLst>
            </p:cNvPr>
            <p:cNvSpPr txBox="1"/>
            <p:nvPr/>
          </p:nvSpPr>
          <p:spPr>
            <a:xfrm>
              <a:off x="8727602" y="1883744"/>
              <a:ext cx="8668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Left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7A440E-9ED5-4CB7-8EC6-6E713AE89F3C}"/>
                </a:ext>
              </a:extLst>
            </p:cNvPr>
            <p:cNvSpPr/>
            <p:nvPr/>
          </p:nvSpPr>
          <p:spPr>
            <a:xfrm>
              <a:off x="8180983" y="5933562"/>
              <a:ext cx="2310063" cy="306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7FF2A1-653C-49AC-8FA7-76F5FE8103E5}"/>
                </a:ext>
              </a:extLst>
            </p:cNvPr>
            <p:cNvSpPr txBox="1"/>
            <p:nvPr/>
          </p:nvSpPr>
          <p:spPr>
            <a:xfrm>
              <a:off x="8406288" y="5933561"/>
              <a:ext cx="29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North-South offsets (m)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2857744-78BB-41F5-A64A-6BF6D5D27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4125" y="3429014"/>
            <a:ext cx="352331" cy="132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E9768A-7742-4E71-A40D-5342B8B62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93867" y="3397272"/>
            <a:ext cx="352331" cy="132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58CB16-C14A-4CF6-A5B6-1F23584FADCF}"/>
              </a:ext>
            </a:extLst>
          </p:cNvPr>
          <p:cNvSpPr txBox="1"/>
          <p:nvPr/>
        </p:nvSpPr>
        <p:spPr>
          <a:xfrm rot="16200000">
            <a:off x="5965681" y="3045959"/>
            <a:ext cx="296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Chip Match Quality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9B4D133-77D3-43B6-BCCA-FAE0566D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04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191AF5D-8946-4944-8C73-AE88A3DDB3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278" y="249790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Threshold Value Calculated and Applied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A9606-6762-43E2-BD61-6150CFC7B8A0}"/>
              </a:ext>
            </a:extLst>
          </p:cNvPr>
          <p:cNvSpPr txBox="1"/>
          <p:nvPr/>
        </p:nvSpPr>
        <p:spPr>
          <a:xfrm>
            <a:off x="772446" y="1267269"/>
            <a:ext cx="6344656" cy="29927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Calculate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solutions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 the 3</a:t>
            </a:r>
            <a:r>
              <a:rPr lang="en-US" sz="20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rd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derivative.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Determine the threshold value by evaluating which solution returns a higher chip match quality.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Remove all matches of quality below the threshold  (black points in figure).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Calculate mean offset between the images with the remaining filtered data (blue points in figure).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C48B8-7511-4E7F-A91A-204112CEFAD5}"/>
              </a:ext>
            </a:extLst>
          </p:cNvPr>
          <p:cNvSpPr txBox="1"/>
          <p:nvPr/>
        </p:nvSpPr>
        <p:spPr>
          <a:xfrm>
            <a:off x="1185158" y="4269448"/>
            <a:ext cx="30690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Before Filter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# Chips: 2047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Mean offset: -0.7 m</a:t>
            </a:r>
            <a:endParaRPr lang="en-US" sz="2000" dirty="0"/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Std Dev: 9.3 m</a:t>
            </a:r>
            <a:r>
              <a:rPr lang="en-US" sz="2000" dirty="0"/>
              <a:t> 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RMSE: 9.3</a:t>
            </a:r>
            <a:r>
              <a:rPr lang="en-US" sz="2000" dirty="0"/>
              <a:t> m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CE90: 23.3</a:t>
            </a:r>
            <a:r>
              <a:rPr lang="en-US" sz="2000" dirty="0"/>
              <a:t> 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561C6-5A1F-445D-BD71-C7B6F9D28F98}"/>
              </a:ext>
            </a:extLst>
          </p:cNvPr>
          <p:cNvSpPr txBox="1"/>
          <p:nvPr/>
        </p:nvSpPr>
        <p:spPr>
          <a:xfrm>
            <a:off x="4618330" y="4269448"/>
            <a:ext cx="30690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After Filter: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# Chips: 403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Mean offset: -2.4</a:t>
            </a:r>
            <a:r>
              <a:rPr lang="en-US" sz="2000" dirty="0"/>
              <a:t> m</a:t>
            </a:r>
          </a:p>
          <a:p>
            <a:r>
              <a:rPr lang="en-US" sz="2000" dirty="0"/>
              <a:t>Std Dev: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2.1 m</a:t>
            </a:r>
            <a:r>
              <a:rPr lang="en-US" sz="2000" dirty="0"/>
              <a:t> 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RMSE: 3.1</a:t>
            </a:r>
            <a:r>
              <a:rPr lang="en-US" sz="2000" dirty="0"/>
              <a:t> m</a:t>
            </a:r>
          </a:p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CE90: 12.8 m</a:t>
            </a:r>
            <a:endParaRPr lang="en-US" sz="20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C509CFF-CCCC-4722-BF91-0B46AC870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4177" y="4816105"/>
            <a:ext cx="856728" cy="368038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4E51A1C-09D0-4940-A424-26836290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15</a:t>
            </a:fld>
            <a:endParaRPr lang="en-US"/>
          </a:p>
        </p:txBody>
      </p:sp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0A795668-053E-4E9D-82C7-6B781A209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84836AA-0F64-47D5-B285-D38478ABC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03542" y="1611086"/>
            <a:ext cx="4449443" cy="4514228"/>
            <a:chOff x="7203542" y="1611086"/>
            <a:chExt cx="4449443" cy="4514228"/>
          </a:xfrm>
        </p:grpSpPr>
        <p:pic>
          <p:nvPicPr>
            <p:cNvPr id="13" name="Picture 12" descr="Scatter plot of north-south offsets vs 1/measurement uncertainty, a quality metric. Calculated gaussian and threshold application are demonstrated visually">
              <a:extLst>
                <a:ext uri="{FF2B5EF4-FFF2-40B4-BE49-F238E27FC236}">
                  <a16:creationId xmlns:a16="http://schemas.microsoft.com/office/drawing/2014/main" id="{50521849-5A06-4C86-BC93-39C9B6DE3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42" y="1611086"/>
              <a:ext cx="4449443" cy="444944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10B6E7-1C7D-4F37-BEB8-3211D21308E7}"/>
                </a:ext>
              </a:extLst>
            </p:cNvPr>
            <p:cNvSpPr/>
            <p:nvPr/>
          </p:nvSpPr>
          <p:spPr>
            <a:xfrm>
              <a:off x="8515137" y="5725204"/>
              <a:ext cx="2310063" cy="306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2A1EEB-1FA9-4B11-AEA2-287AF40066E2}"/>
                </a:ext>
              </a:extLst>
            </p:cNvPr>
            <p:cNvSpPr txBox="1"/>
            <p:nvPr/>
          </p:nvSpPr>
          <p:spPr>
            <a:xfrm>
              <a:off x="8692061" y="5725204"/>
              <a:ext cx="29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North-South offsets (m)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37A527-F2A7-4DB1-9A39-2F19C0BF8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95417" y="3194352"/>
            <a:ext cx="352331" cy="132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3FBB00-1207-40B0-B82E-463B06F61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5159" y="3162610"/>
            <a:ext cx="352331" cy="132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8D0DA9-AEA9-4828-9DC8-E9B4B5BC3F11}"/>
              </a:ext>
            </a:extLst>
          </p:cNvPr>
          <p:cNvSpPr txBox="1"/>
          <p:nvPr/>
        </p:nvSpPr>
        <p:spPr>
          <a:xfrm rot="16200000">
            <a:off x="5836973" y="2811297"/>
            <a:ext cx="296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Chip Match Quality</a:t>
            </a:r>
          </a:p>
        </p:txBody>
      </p:sp>
    </p:spTree>
    <p:extLst>
      <p:ext uri="{BB962C8B-B14F-4D97-AF65-F5344CB8AC3E}">
        <p14:creationId xmlns:p14="http://schemas.microsoft.com/office/powerpoint/2010/main" val="1674002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7C5672-EC65-4E98-9353-093E4105FA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278" y="249790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Automated Geolocation Accuracy Assessment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A6061685-00E7-4B12-A9DB-B5EDC7911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984787-9F19-4F5B-91C0-F133138D9AD5}"/>
              </a:ext>
            </a:extLst>
          </p:cNvPr>
          <p:cNvSpPr txBox="1"/>
          <p:nvPr/>
        </p:nvSpPr>
        <p:spPr>
          <a:xfrm>
            <a:off x="641173" y="773010"/>
            <a:ext cx="11732255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Examples of full application of the automated geometric assessment algorithm.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Blue points are those that passed all filters, black points were removed by either preprocessing or quality threshold, red line indicates the automatically determined quality threshold</a:t>
            </a:r>
            <a:endParaRPr lang="en-US" sz="2000" dirty="0"/>
          </a:p>
        </p:txBody>
      </p:sp>
      <p:grpSp>
        <p:nvGrpSpPr>
          <p:cNvPr id="2" name="Group 1" descr="manta, ecuador plots">
            <a:extLst>
              <a:ext uri="{FF2B5EF4-FFF2-40B4-BE49-F238E27FC236}">
                <a16:creationId xmlns:a16="http://schemas.microsoft.com/office/drawing/2014/main" id="{5F9E66BF-0D12-4DA5-9D10-2A6374563687}"/>
              </a:ext>
            </a:extLst>
          </p:cNvPr>
          <p:cNvGrpSpPr/>
          <p:nvPr/>
        </p:nvGrpSpPr>
        <p:grpSpPr>
          <a:xfrm>
            <a:off x="259279" y="1904028"/>
            <a:ext cx="6192321" cy="4642014"/>
            <a:chOff x="259279" y="1464653"/>
            <a:chExt cx="6192321" cy="4642014"/>
          </a:xfrm>
        </p:grpSpPr>
        <p:pic>
          <p:nvPicPr>
            <p:cNvPr id="6" name="Picture 5" descr="2 plots, directional offset vs directional 1/MU with all filters applied over all of Manta, Ecuador">
              <a:extLst>
                <a:ext uri="{FF2B5EF4-FFF2-40B4-BE49-F238E27FC236}">
                  <a16:creationId xmlns:a16="http://schemas.microsoft.com/office/drawing/2014/main" id="{D9B52881-A7DD-4D73-92A7-C2DB3059D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279" y="1778338"/>
              <a:ext cx="5615928" cy="421194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0DFC05-28D3-4919-82CB-1F94E9B4A680}"/>
                </a:ext>
              </a:extLst>
            </p:cNvPr>
            <p:cNvSpPr txBox="1"/>
            <p:nvPr/>
          </p:nvSpPr>
          <p:spPr>
            <a:xfrm>
              <a:off x="2506548" y="1464653"/>
              <a:ext cx="30690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Case 1, Manta, Ecuador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F9C02F-5A5E-4AE6-B5F3-6720088BBA31}"/>
                </a:ext>
              </a:extLst>
            </p:cNvPr>
            <p:cNvSpPr/>
            <p:nvPr/>
          </p:nvSpPr>
          <p:spPr>
            <a:xfrm>
              <a:off x="3265371" y="5700046"/>
              <a:ext cx="2310063" cy="306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9920FD-1E07-4845-A64C-92DB7FC1D343}"/>
                </a:ext>
              </a:extLst>
            </p:cNvPr>
            <p:cNvSpPr txBox="1"/>
            <p:nvPr/>
          </p:nvSpPr>
          <p:spPr>
            <a:xfrm>
              <a:off x="3490676" y="5700045"/>
              <a:ext cx="29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North-South offsets (m)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476C67-7ED1-4606-82E7-9E1B49DC69D5}"/>
                </a:ext>
              </a:extLst>
            </p:cNvPr>
            <p:cNvSpPr/>
            <p:nvPr/>
          </p:nvSpPr>
          <p:spPr>
            <a:xfrm>
              <a:off x="364028" y="5706558"/>
              <a:ext cx="2310063" cy="306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2C8926-DA24-4C71-A1A6-791AF7473C22}"/>
                </a:ext>
              </a:extLst>
            </p:cNvPr>
            <p:cNvSpPr txBox="1"/>
            <p:nvPr/>
          </p:nvSpPr>
          <p:spPr>
            <a:xfrm>
              <a:off x="729793" y="5706557"/>
              <a:ext cx="29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East-West offsets (m)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4973FE7-FC94-41C0-91C6-D9379659E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73066" y="3867888"/>
            <a:ext cx="352331" cy="132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 descr="case 2 boston, ma plots">
            <a:extLst>
              <a:ext uri="{FF2B5EF4-FFF2-40B4-BE49-F238E27FC236}">
                <a16:creationId xmlns:a16="http://schemas.microsoft.com/office/drawing/2014/main" id="{E3688767-E715-4195-A942-8903A191689A}"/>
              </a:ext>
            </a:extLst>
          </p:cNvPr>
          <p:cNvGrpSpPr/>
          <p:nvPr/>
        </p:nvGrpSpPr>
        <p:grpSpPr>
          <a:xfrm>
            <a:off x="6166714" y="1866836"/>
            <a:ext cx="6206714" cy="4665648"/>
            <a:chOff x="6166714" y="1427461"/>
            <a:chExt cx="6206714" cy="46656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55D0CE-947F-45E3-B4E2-2C27BCA45025}"/>
                </a:ext>
              </a:extLst>
            </p:cNvPr>
            <p:cNvSpPr txBox="1"/>
            <p:nvPr/>
          </p:nvSpPr>
          <p:spPr>
            <a:xfrm>
              <a:off x="8388575" y="1427461"/>
              <a:ext cx="30690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Case 2, Boston, MA, USA</a:t>
              </a:r>
              <a:endParaRPr lang="en-US" dirty="0"/>
            </a:p>
          </p:txBody>
        </p:sp>
        <p:grpSp>
          <p:nvGrpSpPr>
            <p:cNvPr id="20" name="Group 19" descr="2 plots, directional offset vs directional 1/MU with all filters applied over all of Boston, MA, USA. Success of 1st pre-filtering step is demonstrated.">
              <a:extLst>
                <a:ext uri="{FF2B5EF4-FFF2-40B4-BE49-F238E27FC236}">
                  <a16:creationId xmlns:a16="http://schemas.microsoft.com/office/drawing/2014/main" id="{049C2B3D-F39C-4ECE-9345-F247DF58CD41}"/>
                </a:ext>
              </a:extLst>
            </p:cNvPr>
            <p:cNvGrpSpPr/>
            <p:nvPr/>
          </p:nvGrpSpPr>
          <p:grpSpPr>
            <a:xfrm>
              <a:off x="6166714" y="1798159"/>
              <a:ext cx="5601459" cy="4201094"/>
              <a:chOff x="5857944" y="1453229"/>
              <a:chExt cx="6074778" cy="455608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1F79EB1-2717-4113-BC17-DDC702714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57944" y="1453229"/>
                <a:ext cx="6074778" cy="4556083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479D874-3700-4914-959D-B13E43941A47}"/>
                  </a:ext>
                </a:extLst>
              </p:cNvPr>
              <p:cNvSpPr/>
              <p:nvPr/>
            </p:nvSpPr>
            <p:spPr>
              <a:xfrm>
                <a:off x="11459688" y="1548231"/>
                <a:ext cx="473034" cy="47057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E5BB4E-50EC-4C2D-8ADB-62F48A3A5785}"/>
                </a:ext>
              </a:extLst>
            </p:cNvPr>
            <p:cNvSpPr/>
            <p:nvPr/>
          </p:nvSpPr>
          <p:spPr>
            <a:xfrm>
              <a:off x="9187199" y="5684033"/>
              <a:ext cx="2310063" cy="306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00111A-C946-4278-98A7-BCE1B34365D6}"/>
                </a:ext>
              </a:extLst>
            </p:cNvPr>
            <p:cNvSpPr txBox="1"/>
            <p:nvPr/>
          </p:nvSpPr>
          <p:spPr>
            <a:xfrm>
              <a:off x="9412504" y="5684032"/>
              <a:ext cx="29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North-South offsets (m)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1E7E9EE-5037-48C2-9329-5D671A349D6F}"/>
                </a:ext>
              </a:extLst>
            </p:cNvPr>
            <p:cNvSpPr/>
            <p:nvPr/>
          </p:nvSpPr>
          <p:spPr>
            <a:xfrm>
              <a:off x="6416212" y="5693000"/>
              <a:ext cx="2310063" cy="306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4EAA42-A73E-4698-8A1B-DBC111CC3553}"/>
                </a:ext>
              </a:extLst>
            </p:cNvPr>
            <p:cNvSpPr txBox="1"/>
            <p:nvPr/>
          </p:nvSpPr>
          <p:spPr>
            <a:xfrm>
              <a:off x="6641517" y="5692999"/>
              <a:ext cx="29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East-West offsets (m)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0A39959-ED92-4E85-AB23-9583D56A4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3324" y="3899630"/>
            <a:ext cx="352331" cy="132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22E997F-F659-4251-9BCA-41725088F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137" y="3764793"/>
            <a:ext cx="352331" cy="132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231031-561B-42C9-826F-7520FF7EE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879" y="3733051"/>
            <a:ext cx="352331" cy="132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78A11B-A995-4C19-BB27-77357FAC05EF}"/>
              </a:ext>
            </a:extLst>
          </p:cNvPr>
          <p:cNvSpPr txBox="1"/>
          <p:nvPr/>
        </p:nvSpPr>
        <p:spPr>
          <a:xfrm rot="16200000">
            <a:off x="-1114307" y="3381738"/>
            <a:ext cx="296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Chip Match Quality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9FE9F5-AFF8-4E3C-A7F3-FBD5F8156A4A}"/>
              </a:ext>
            </a:extLst>
          </p:cNvPr>
          <p:cNvSpPr txBox="1"/>
          <p:nvPr/>
        </p:nvSpPr>
        <p:spPr>
          <a:xfrm rot="16200000">
            <a:off x="4744880" y="3516575"/>
            <a:ext cx="296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Chip Match Quality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B4F9755-7177-480B-A553-EA0C17490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2955" y="3581792"/>
            <a:ext cx="132759" cy="132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B78CE3-8493-46F5-8144-3C8464C1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5398" y="3520352"/>
            <a:ext cx="154852" cy="132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7E88365-CCFB-47B1-8334-4B0E7376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20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72E27-F3C9-494B-9D2E-696B646535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277" y="108354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to Large Scale Assessment 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59E43419-C10A-43AC-B4DE-091915C97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FED783-9682-4EDB-B0E3-BC0F907E1943}"/>
              </a:ext>
            </a:extLst>
          </p:cNvPr>
          <p:cNvSpPr txBox="1"/>
          <p:nvPr/>
        </p:nvSpPr>
        <p:spPr>
          <a:xfrm>
            <a:off x="500255" y="551962"/>
            <a:ext cx="11103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Table shows results for running this automated algorithm on PS SuperDove images compared to a single WV image at each location.</a:t>
            </a:r>
            <a:endParaRPr lang="en-US" sz="2000" dirty="0"/>
          </a:p>
        </p:txBody>
      </p:sp>
      <p:graphicFrame>
        <p:nvGraphicFramePr>
          <p:cNvPr id="4" name="Table 3" descr="A table of statics returned from running this algorithm over 137 image pairs">
            <a:extLst>
              <a:ext uri="{FF2B5EF4-FFF2-40B4-BE49-F238E27FC236}">
                <a16:creationId xmlns:a16="http://schemas.microsoft.com/office/drawing/2014/main" id="{791039EB-4253-4C23-98F0-1BAAA4D13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373380"/>
              </p:ext>
            </p:extLst>
          </p:nvPr>
        </p:nvGraphicFramePr>
        <p:xfrm>
          <a:off x="1029269" y="1239948"/>
          <a:ext cx="9771635" cy="542684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6708">
                  <a:extLst>
                    <a:ext uri="{9D8B030D-6E8A-4147-A177-3AD203B41FA5}">
                      <a16:colId xmlns:a16="http://schemas.microsoft.com/office/drawing/2014/main" val="535315482"/>
                    </a:ext>
                  </a:extLst>
                </a:gridCol>
                <a:gridCol w="918196">
                  <a:extLst>
                    <a:ext uri="{9D8B030D-6E8A-4147-A177-3AD203B41FA5}">
                      <a16:colId xmlns:a16="http://schemas.microsoft.com/office/drawing/2014/main" val="1991647648"/>
                    </a:ext>
                  </a:extLst>
                </a:gridCol>
                <a:gridCol w="816428">
                  <a:extLst>
                    <a:ext uri="{9D8B030D-6E8A-4147-A177-3AD203B41FA5}">
                      <a16:colId xmlns:a16="http://schemas.microsoft.com/office/drawing/2014/main" val="1168782422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488887845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3680536966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41111449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254574413"/>
                    </a:ext>
                  </a:extLst>
                </a:gridCol>
                <a:gridCol w="1055914">
                  <a:extLst>
                    <a:ext uri="{9D8B030D-6E8A-4147-A177-3AD203B41FA5}">
                      <a16:colId xmlns:a16="http://schemas.microsoft.com/office/drawing/2014/main" val="3153806241"/>
                    </a:ext>
                  </a:extLst>
                </a:gridCol>
                <a:gridCol w="1055914">
                  <a:extLst>
                    <a:ext uri="{9D8B030D-6E8A-4147-A177-3AD203B41FA5}">
                      <a16:colId xmlns:a16="http://schemas.microsoft.com/office/drawing/2014/main" val="4212041998"/>
                    </a:ext>
                  </a:extLst>
                </a:gridCol>
                <a:gridCol w="977846">
                  <a:extLst>
                    <a:ext uri="{9D8B030D-6E8A-4147-A177-3AD203B41FA5}">
                      <a16:colId xmlns:a16="http://schemas.microsoft.com/office/drawing/2014/main" val="487464761"/>
                    </a:ext>
                  </a:extLst>
                </a:gridCol>
              </a:tblGrid>
              <a:tr h="413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 City Within: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# of PS Images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# of </a:t>
                      </a:r>
                    </a:p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Chips 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X Mean </a:t>
                      </a:r>
                    </a:p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(m)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Y Mean</a:t>
                      </a:r>
                    </a:p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 (m)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X </a:t>
                      </a:r>
                      <a:r>
                        <a:rPr lang="en-US" sz="1500" u="none" strike="noStrike" dirty="0" err="1">
                          <a:effectLst/>
                        </a:rPr>
                        <a:t>StdDev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</a:p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(m)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Y </a:t>
                      </a:r>
                      <a:r>
                        <a:rPr lang="en-US" sz="1500" u="none" strike="noStrike" dirty="0" err="1">
                          <a:effectLst/>
                        </a:rPr>
                        <a:t>StdDev</a:t>
                      </a:r>
                      <a:endParaRPr lang="en-US" sz="1500" u="none" strike="noStrike" dirty="0">
                        <a:effectLst/>
                      </a:endParaRPr>
                    </a:p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(m)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X RMSE </a:t>
                      </a:r>
                    </a:p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(m)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Y RMSE</a:t>
                      </a:r>
                    </a:p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(m)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CE90 </a:t>
                      </a:r>
                    </a:p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(m)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3791604945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California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2257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-2.2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.3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2.8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2493329780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New Mexico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6072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-.3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3.2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2200676661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Canada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517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2.0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3.2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2.4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3.7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6.0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2638021479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Mexico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4361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2.0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4.4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1293615584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Ecuador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3301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-5.6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-7.6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2.3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5.8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7.9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11.3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2315909334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Brazil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6848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-.9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3.3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.9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3.7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5.1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1698083816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Chile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1023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-4.6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3.8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4.8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4.1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7.6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1932627701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Argentina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1851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-2.5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-5.4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3.0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5.6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7.8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2227512315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England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2727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-3.7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12.8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2.8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4.1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13.1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16.6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1190388657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Ireland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2668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-1.1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10.3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1.8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10.4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12.3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3418755015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Sicily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2182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-5.8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10.4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4.3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5.1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7.2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11.6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15.7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3560302340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Turkey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2901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-22.0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12.2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22.1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12.3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28.1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3521863216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Morocco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1182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4.3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2.0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5.0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4.2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4.6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7.0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1490502972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Angola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4292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3.8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.8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3.8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5.0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2057600557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Somalia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5244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-1.2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1.5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3.3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828637490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South Africa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4597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-6.2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.1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6.4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1.2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8.2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1704328272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Cairns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2758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-.3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3.0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3.7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3.4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3.7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3246923539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Melbourne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2485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-10.1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9.8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10.1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10.0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15.2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2823475106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Perth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3387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-7.6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-7.5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1.6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7.8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7.6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13.2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3920382287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Singapore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1169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-.5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2.8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3.8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2.9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3.8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4.1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7.1</a:t>
                      </a:r>
                    </a:p>
                  </a:txBody>
                  <a:tcPr marL="7684" marR="7684" marT="7684" marB="0" anchor="b"/>
                </a:tc>
                <a:extLst>
                  <a:ext uri="{0D108BD9-81ED-4DB2-BD59-A6C34878D82A}">
                    <a16:rowId xmlns:a16="http://schemas.microsoft.com/office/drawing/2014/main" val="2103212029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Data:</a:t>
                      </a:r>
                    </a:p>
                  </a:txBody>
                  <a:tcPr marL="7684" marR="7684" marT="768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4" marR="7684" marT="768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61822</a:t>
                      </a:r>
                    </a:p>
                  </a:txBody>
                  <a:tcPr marL="7684" marR="7684" marT="768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4" marR="7684" marT="768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u="none" strike="noStrike" dirty="0">
                        <a:effectLst/>
                      </a:endParaRPr>
                    </a:p>
                  </a:txBody>
                  <a:tcPr marL="7684" marR="7684" marT="7684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890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5AE44-FD67-40DD-992C-E854B005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72E27-F3C9-494B-9D2E-696B646535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278" y="178538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A791E-2FBA-4001-AD35-44654B6F82D4}"/>
              </a:ext>
            </a:extLst>
          </p:cNvPr>
          <p:cNvSpPr txBox="1"/>
          <p:nvPr/>
        </p:nvSpPr>
        <p:spPr>
          <a:xfrm>
            <a:off x="829294" y="1166842"/>
            <a:ext cx="10533412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Our geolocation accuracy assessment algorithm is now fully automated and can evaluate any imagery pair (WV, PS, NAIP, etc.) without manual intervention.​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Data filtering is needed for an appropriate image offset calculation.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Automation is needed for analysis involving a large number of individually built sensors.​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Effective automated data filtering is preformed based on the 3</a:t>
            </a:r>
            <a:r>
              <a:rPr 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derivative of a Gaussian fit to determined offsets vs. chip match quality.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automated assessment has been run on 2000+ image pairs since Dec 2022.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C2874-725B-4CD7-87CD-2B08062A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71ABD003-81C1-402E-9ED4-98C1710EC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4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12645A-35FE-4FB4-AD85-EC868B1CFD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278" y="249790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8254C-03FD-4347-AB89-D7A7CB3395DD}"/>
              </a:ext>
            </a:extLst>
          </p:cNvPr>
          <p:cNvSpPr txBox="1"/>
          <p:nvPr/>
        </p:nvSpPr>
        <p:spPr>
          <a:xfrm>
            <a:off x="804231" y="978906"/>
            <a:ext cx="10961783" cy="51401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82880" marR="0" indent="-18288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Times New Roman"/>
              </a:rPr>
              <a:t>[1]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Eklundh</a:t>
            </a:r>
            <a:r>
              <a:rPr lang="en-US" b="0" i="0" dirty="0">
                <a:solidFill>
                  <a:srgbClr val="222222"/>
                </a:solidFill>
                <a:effectLst/>
              </a:rPr>
              <a:t>, L., and P. Jönsson. "TIMESAT 3.3 with seasonal trend decomposition and parallel processing Software Manual." </a:t>
            </a:r>
            <a:r>
              <a:rPr lang="en-US" b="0" i="1" dirty="0">
                <a:solidFill>
                  <a:srgbClr val="222222"/>
                </a:solidFill>
                <a:effectLst/>
              </a:rPr>
              <a:t>Sweden: Lund and Malmo University</a:t>
            </a:r>
            <a:r>
              <a:rPr lang="en-US" b="0" i="0" dirty="0">
                <a:solidFill>
                  <a:srgbClr val="222222"/>
                </a:solidFill>
                <a:effectLst/>
              </a:rPr>
              <a:t> (2017).</a:t>
            </a:r>
          </a:p>
          <a:p>
            <a:pPr marL="182880" marR="0" indent="-18288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marR="0" indent="-18288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Times New Roman"/>
              </a:rPr>
              <a:t>[2] </a:t>
            </a:r>
            <a:r>
              <a:rPr lang="en-US" b="0" i="0" dirty="0">
                <a:effectLst/>
              </a:rPr>
              <a:t>Levin, N., and S. Phinn. "Assessing the 2022 Flood Impacts in Queensland Combining Daytime and Nighttime Optical and Imaging Radar Data." </a:t>
            </a:r>
            <a:r>
              <a:rPr lang="en-US" b="0" i="1" dirty="0">
                <a:effectLst/>
              </a:rPr>
              <a:t>Remote Sensing</a:t>
            </a:r>
            <a:r>
              <a:rPr lang="en-US" b="0" i="0" dirty="0">
                <a:effectLst/>
              </a:rPr>
              <a:t> 14.19. doi:</a:t>
            </a:r>
            <a:r>
              <a:rPr lang="en-US" i="0" dirty="0">
                <a:effectLst/>
              </a:rPr>
              <a:t>10.3390/rs14195009 </a:t>
            </a:r>
            <a:r>
              <a:rPr lang="en-US" b="0" i="0" dirty="0">
                <a:effectLst/>
              </a:rPr>
              <a:t>(2022).</a:t>
            </a:r>
            <a:endParaRPr lang="en-US" b="0" i="0" dirty="0">
              <a:effectLst/>
              <a:cs typeface="Calibri"/>
            </a:endParaRPr>
          </a:p>
          <a:p>
            <a:pPr marL="182880" marR="0" indent="-18288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Times New Roman"/>
              </a:rPr>
              <a:t>[3] De Luccia, F. J., Houchin, S., Porter, B. C., Graybill, J., Haas, E., Johnson, P. D., Isaacson, P. J., and Reth, A. D. “Image navigation and registration performance assessment tool set for the GOES-R Advanced Baseline Imager and Geostationary Lightning Mapper”, Proc. SPIE 9881, Earth Observing Missions and Sensors: Development, Implementation, and Characterization IV, 988119 (2 May 2016); </a:t>
            </a:r>
            <a:r>
              <a:rPr lang="en-US" dirty="0" err="1">
                <a:effectLst/>
                <a:ea typeface="Times New Roman" panose="02020603050405020304" pitchFamily="18" charset="0"/>
                <a:cs typeface="Times New Roman"/>
              </a:rPr>
              <a:t>doi</a:t>
            </a:r>
            <a:r>
              <a:rPr lang="en-US" dirty="0">
                <a:effectLst/>
                <a:ea typeface="Times New Roman" panose="02020603050405020304" pitchFamily="18" charset="0"/>
                <a:cs typeface="Times New Roman"/>
              </a:rPr>
              <a:t>: 10.1117/12.2229059 (2016).</a:t>
            </a:r>
            <a:r>
              <a:rPr lang="en-US" dirty="0">
                <a:ea typeface="Times New Roman" panose="02020603050405020304" pitchFamily="18" charset="0"/>
                <a:cs typeface="Times New Roman"/>
              </a:rPr>
              <a:t> 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marR="0" indent="-18288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marR="0" indent="-18288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DengXian"/>
                <a:cs typeface="Times New Roman"/>
              </a:rPr>
              <a:t>[4]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Tan, B., Morisette, J. T., Wolfe, R. E., Gao, F., Ederer, G. A., Nightingale, J., &amp; Pedelty, J. A. </a:t>
            </a:r>
            <a:r>
              <a:rPr lang="en-US" dirty="0">
                <a:effectLst/>
                <a:ea typeface="DengXian"/>
                <a:cs typeface="Times New Roman"/>
              </a:rPr>
              <a:t>"An Enhanced TIMESAT Algorithm for Estimating Vegetation Phenology Metrics From MODIS Data," in IEEE Journal of Selected Topics in Applied Earth Observations and Remote Sensing, vol. 4, no. 2, pp. 361-371, June 2011, </a:t>
            </a:r>
            <a:r>
              <a:rPr lang="en-US" dirty="0" err="1">
                <a:effectLst/>
                <a:ea typeface="DengXian"/>
                <a:cs typeface="Times New Roman"/>
              </a:rPr>
              <a:t>doi</a:t>
            </a:r>
            <a:r>
              <a:rPr lang="en-US" dirty="0">
                <a:effectLst/>
                <a:ea typeface="DengXian"/>
                <a:cs typeface="Times New Roman"/>
              </a:rPr>
              <a:t>: 10.1109/JSTARS.2010.2075916 (2011).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CAFD95-6C87-48F4-8BDC-E2D41C81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2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C345BE-E65C-4437-8208-8C1B585588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4385" y="238496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2E536-8A90-44B1-AF33-BB8CC45E959D}"/>
              </a:ext>
            </a:extLst>
          </p:cNvPr>
          <p:cNvSpPr txBox="1"/>
          <p:nvPr/>
        </p:nvSpPr>
        <p:spPr>
          <a:xfrm>
            <a:off x="1172332" y="1574100"/>
            <a:ext cx="6136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Geolocation Offsets Assessment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Automatic Filtering Algorithm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Application of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Summary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5EE76-205E-4ADF-A079-3AEA7A96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72C63F7D-12CE-455E-BD8A-95D2BC199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31535"/>
            <a:ext cx="881005" cy="7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85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72E27-F3C9-494B-9D2E-696B646535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61114" y="3044280"/>
            <a:ext cx="3069773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C2874-725B-4CD7-87CD-2B08062A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71ABD003-81C1-402E-9ED4-98C1710EC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8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7769C-6DE0-48A2-900E-CD2C9F8062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4385" y="380010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Geolocation Offsets Between Satellite Images 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16C49846-DC7E-4975-A26F-9535C6DA2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BFE505-A725-4B8E-9ED8-17A8EDFB88A6}"/>
              </a:ext>
            </a:extLst>
          </p:cNvPr>
          <p:cNvSpPr txBox="1"/>
          <p:nvPr/>
        </p:nvSpPr>
        <p:spPr>
          <a:xfrm>
            <a:off x="475648" y="1213383"/>
            <a:ext cx="6273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Characterize geolocation accuracy of satellite data for NASA’s </a:t>
            </a:r>
            <a:r>
              <a:rPr lang="en-US" sz="2000" dirty="0">
                <a:solidFill>
                  <a:schemeClr val="tx1"/>
                </a:solidFill>
              </a:rPr>
              <a:t>Commercial </a:t>
            </a:r>
            <a:r>
              <a:rPr lang="en-US" sz="2000" dirty="0" err="1">
                <a:solidFill>
                  <a:schemeClr val="tx1"/>
                </a:solidFill>
              </a:rPr>
              <a:t>Smallsat</a:t>
            </a:r>
            <a:r>
              <a:rPr lang="en-US" sz="2000" dirty="0">
                <a:solidFill>
                  <a:schemeClr val="tx1"/>
                </a:solidFill>
              </a:rPr>
              <a:t> Data Acquisition</a:t>
            </a:r>
            <a:r>
              <a:rPr lang="en-US" sz="2000" dirty="0"/>
              <a:t> (CSDA)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Necessary step in time series analysis of satellite imagery such as flood mapping and remotely sensed season changes.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Inter-sensor and inter-resource analysis</a:t>
            </a:r>
          </a:p>
        </p:txBody>
      </p:sp>
      <p:pic>
        <p:nvPicPr>
          <p:cNvPr id="6" name="Picture 5" descr="2 images taken by Planetscope before and during flooding in australia">
            <a:extLst>
              <a:ext uri="{FF2B5EF4-FFF2-40B4-BE49-F238E27FC236}">
                <a16:creationId xmlns:a16="http://schemas.microsoft.com/office/drawing/2014/main" id="{4A8C0188-64F7-4F1E-AE54-8AC08F05C2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30"/>
          <a:stretch/>
        </p:blipFill>
        <p:spPr>
          <a:xfrm>
            <a:off x="7256611" y="1007581"/>
            <a:ext cx="3167820" cy="4497677"/>
          </a:xfrm>
          <a:prstGeom prst="rect">
            <a:avLst/>
          </a:prstGeom>
        </p:spPr>
      </p:pic>
      <p:pic>
        <p:nvPicPr>
          <p:cNvPr id="5" name="Picture 4" descr="Figure of flood inundation in Australia">
            <a:extLst>
              <a:ext uri="{FF2B5EF4-FFF2-40B4-BE49-F238E27FC236}">
                <a16:creationId xmlns:a16="http://schemas.microsoft.com/office/drawing/2014/main" id="{EF3DDA92-BBDD-4F9C-ABAC-BB45A1E0F1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8"/>
          <a:stretch/>
        </p:blipFill>
        <p:spPr>
          <a:xfrm>
            <a:off x="10450249" y="1007581"/>
            <a:ext cx="1609183" cy="4497678"/>
          </a:xfrm>
          <a:prstGeom prst="rect">
            <a:avLst/>
          </a:prstGeom>
        </p:spPr>
      </p:pic>
      <p:pic>
        <p:nvPicPr>
          <p:cNvPr id="8" name="Picture 7" descr="Visual demonstration of how NDVI in time is calculated by TIMESAT">
            <a:extLst>
              <a:ext uri="{FF2B5EF4-FFF2-40B4-BE49-F238E27FC236}">
                <a16:creationId xmlns:a16="http://schemas.microsoft.com/office/drawing/2014/main" id="{E7D40400-2422-4948-BD04-9F1576D6BB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13" t="32901" r="10487" b="16709"/>
          <a:stretch/>
        </p:blipFill>
        <p:spPr>
          <a:xfrm>
            <a:off x="979185" y="4175799"/>
            <a:ext cx="5769844" cy="21805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D3C1EF-26EC-4E16-8EA3-583CAD3E3508}"/>
              </a:ext>
            </a:extLst>
          </p:cNvPr>
          <p:cNvSpPr txBox="1"/>
          <p:nvPr/>
        </p:nvSpPr>
        <p:spPr>
          <a:xfrm>
            <a:off x="3231838" y="6356350"/>
            <a:ext cx="4263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L. </a:t>
            </a:r>
            <a:r>
              <a:rPr lang="en-US" sz="1400" dirty="0" err="1"/>
              <a:t>Eklundh</a:t>
            </a:r>
            <a:r>
              <a:rPr lang="en-US" sz="1400" dirty="0"/>
              <a:t> &amp; P. </a:t>
            </a:r>
            <a:r>
              <a:rPr lang="en-US" sz="1400" dirty="0" err="1"/>
              <a:t>Jönsson</a:t>
            </a:r>
            <a:r>
              <a:rPr lang="en-US" sz="1400" dirty="0"/>
              <a:t>, 2017 TIMESAT manual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BFA0E-EBF1-4F88-96F8-3D2D66509436}"/>
              </a:ext>
            </a:extLst>
          </p:cNvPr>
          <p:cNvSpPr txBox="1"/>
          <p:nvPr/>
        </p:nvSpPr>
        <p:spPr>
          <a:xfrm>
            <a:off x="9886208" y="5455720"/>
            <a:ext cx="4263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[2] N. Levin &amp; S. </a:t>
            </a:r>
            <a:r>
              <a:rPr lang="en-US" sz="1400" dirty="0" err="1"/>
              <a:t>Phinn</a:t>
            </a:r>
            <a:r>
              <a:rPr lang="en-US" sz="1400" dirty="0"/>
              <a:t>, 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70FE9B-BED2-4752-81A3-D69375D6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4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A082BA-6B63-43F4-A533-F07D50DCBE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278" y="249790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Geolocation Accuracy Assessment Algorithm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10303-04B7-4A0A-A8E7-31FA7457BB4D}"/>
              </a:ext>
            </a:extLst>
          </p:cNvPr>
          <p:cNvSpPr txBox="1"/>
          <p:nvPr/>
        </p:nvSpPr>
        <p:spPr>
          <a:xfrm>
            <a:off x="259278" y="919234"/>
            <a:ext cx="1135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Example Case 1: MAXAR's Worldview 2 (0.8 m) red band (.63 - .69 µm) vs Planet’s </a:t>
            </a:r>
            <a:r>
              <a:rPr lang="en-US" sz="2000" b="0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SuperDove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(3 m) red band (0.65 - 0.68 µm) over Manta, Ecuador.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F7B58-82EC-4B8F-97C4-FAE1B13F4737}"/>
              </a:ext>
            </a:extLst>
          </p:cNvPr>
          <p:cNvSpPr txBox="1"/>
          <p:nvPr/>
        </p:nvSpPr>
        <p:spPr>
          <a:xfrm flipH="1">
            <a:off x="473230" y="1844184"/>
            <a:ext cx="75188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Determine area of overlap between images based on UTM coordinates.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Split overlapped region into 350 m x 350 m image subsets (chips).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Resample chips to common resolution with bicubic interpolation.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1A714-6FD6-41BA-B6C9-A51FA599546A}"/>
              </a:ext>
            </a:extLst>
          </p:cNvPr>
          <p:cNvSpPr txBox="1"/>
          <p:nvPr/>
        </p:nvSpPr>
        <p:spPr>
          <a:xfrm>
            <a:off x="2646157" y="3444622"/>
            <a:ext cx="7018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False color image visually showing initial offset between images.</a:t>
            </a:r>
          </a:p>
        </p:txBody>
      </p:sp>
      <p:pic>
        <p:nvPicPr>
          <p:cNvPr id="2" name="Picture 1" descr="MAXAR WorldView image of Manta, Ecuador">
            <a:extLst>
              <a:ext uri="{FF2B5EF4-FFF2-40B4-BE49-F238E27FC236}">
                <a16:creationId xmlns:a16="http://schemas.microsoft.com/office/drawing/2014/main" id="{A6D416F0-BFBE-4964-BA54-880F286DA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5720" y="3928112"/>
            <a:ext cx="1881125" cy="188112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3" descr="Planetscope Superdove image over Manta, Ecuador">
            <a:extLst>
              <a:ext uri="{FF2B5EF4-FFF2-40B4-BE49-F238E27FC236}">
                <a16:creationId xmlns:a16="http://schemas.microsoft.com/office/drawing/2014/main" id="{96DEB993-EC46-4785-8B23-8CBFC7CB2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641" y="3928112"/>
            <a:ext cx="1881125" cy="18811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Plus Sign 7">
            <a:extLst>
              <a:ext uri="{FF2B5EF4-FFF2-40B4-BE49-F238E27FC236}">
                <a16:creationId xmlns:a16="http://schemas.microsoft.com/office/drawing/2014/main" id="{A8CB6A8C-46DC-4188-8697-4CC127801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3826" y="4610677"/>
            <a:ext cx="332509" cy="415636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s 8">
            <a:extLst>
              <a:ext uri="{FF2B5EF4-FFF2-40B4-BE49-F238E27FC236}">
                <a16:creationId xmlns:a16="http://schemas.microsoft.com/office/drawing/2014/main" id="{212AC32A-8E3A-4449-BEBD-677617078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034" y="4622553"/>
            <a:ext cx="392856" cy="391885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Fals color image of overlap between WV and PS images over Manta, Ecuador">
            <a:extLst>
              <a:ext uri="{FF2B5EF4-FFF2-40B4-BE49-F238E27FC236}">
                <a16:creationId xmlns:a16="http://schemas.microsoft.com/office/drawing/2014/main" id="{0F7992C4-E418-419F-B77A-9557CCD5C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9562" y="3928112"/>
            <a:ext cx="1881125" cy="1881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01DEB2-782C-4C68-AAB6-41C2D1FA792C}"/>
              </a:ext>
            </a:extLst>
          </p:cNvPr>
          <p:cNvSpPr txBox="1"/>
          <p:nvPr/>
        </p:nvSpPr>
        <p:spPr>
          <a:xfrm>
            <a:off x="5277641" y="5809237"/>
            <a:ext cx="2180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PS image</a:t>
            </a:r>
          </a:p>
          <a:p>
            <a:r>
              <a:rPr lang="en-US" sz="2000" dirty="0"/>
              <a:t>Taken: 2021/12/24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6F3413-7675-4888-AE98-C188CE05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D53556D1-64DD-4DB3-BA5F-5EA115ADF4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C231A8-0A12-4567-9E47-A698BFB52B96}"/>
              </a:ext>
            </a:extLst>
          </p:cNvPr>
          <p:cNvSpPr txBox="1"/>
          <p:nvPr/>
        </p:nvSpPr>
        <p:spPr>
          <a:xfrm>
            <a:off x="2646157" y="5809237"/>
            <a:ext cx="2180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WV image</a:t>
            </a:r>
          </a:p>
          <a:p>
            <a:r>
              <a:rPr lang="en-US" sz="2000" dirty="0"/>
              <a:t>Taken: 2021/04/19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9D28A7-8669-478D-8698-077ED27A8A8B}"/>
              </a:ext>
            </a:extLst>
          </p:cNvPr>
          <p:cNvSpPr txBox="1"/>
          <p:nvPr/>
        </p:nvSpPr>
        <p:spPr>
          <a:xfrm>
            <a:off x="7879071" y="5736919"/>
            <a:ext cx="2180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R: PS image</a:t>
            </a:r>
          </a:p>
          <a:p>
            <a:r>
              <a:rPr lang="en-US" sz="2000" dirty="0"/>
              <a:t>G: WV image</a:t>
            </a:r>
          </a:p>
          <a:p>
            <a:r>
              <a:rPr lang="en-US" sz="2000" dirty="0"/>
              <a:t>B: WV image</a:t>
            </a:r>
          </a:p>
        </p:txBody>
      </p:sp>
    </p:spTree>
    <p:extLst>
      <p:ext uri="{BB962C8B-B14F-4D97-AF65-F5344CB8AC3E}">
        <p14:creationId xmlns:p14="http://schemas.microsoft.com/office/powerpoint/2010/main" val="247853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E59CC1-5DDA-46B5-A79F-21F42583AC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278" y="249790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Chip Offsets </a:t>
            </a:r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8F2BC8CB-CA77-4B0B-839E-3B65A6F5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84264F-E0BB-4E1C-A55C-85A2BFFBCCA3}"/>
              </a:ext>
            </a:extLst>
          </p:cNvPr>
          <p:cNvSpPr txBox="1"/>
          <p:nvPr/>
        </p:nvSpPr>
        <p:spPr>
          <a:xfrm>
            <a:off x="737919" y="905428"/>
            <a:ext cx="84693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Impose offsets between chip pairs.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Calculate Pearson Cross Correlation Coefficient (PCC) at each offset.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Final chip offsets are those that give the best PCC between the images.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C4C44-5C3F-477B-9AE2-AE1820A49AA3}"/>
              </a:ext>
            </a:extLst>
          </p:cNvPr>
          <p:cNvSpPr txBox="1"/>
          <p:nvPr/>
        </p:nvSpPr>
        <p:spPr>
          <a:xfrm rot="16200000">
            <a:off x="760122" y="3365336"/>
            <a:ext cx="7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26E7BE-A1A5-4496-83EB-E416BC076A15}"/>
              </a:ext>
            </a:extLst>
          </p:cNvPr>
          <p:cNvSpPr txBox="1"/>
          <p:nvPr/>
        </p:nvSpPr>
        <p:spPr>
          <a:xfrm>
            <a:off x="1868345" y="4902513"/>
            <a:ext cx="77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NS offset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EF70BE-5EA4-4AD7-AC48-BC02D15A1466}"/>
              </a:ext>
            </a:extLst>
          </p:cNvPr>
          <p:cNvSpPr txBox="1"/>
          <p:nvPr/>
        </p:nvSpPr>
        <p:spPr>
          <a:xfrm>
            <a:off x="4037056" y="5040224"/>
            <a:ext cx="77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EW offset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7D00B9-0D6E-4094-9863-3DD0CA90B771}"/>
              </a:ext>
            </a:extLst>
          </p:cNvPr>
          <p:cNvSpPr txBox="1"/>
          <p:nvPr/>
        </p:nvSpPr>
        <p:spPr>
          <a:xfrm>
            <a:off x="1331808" y="5783756"/>
            <a:ext cx="427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Ideal PCC map if offsets are 0 m in North-South (NS) and East-West (EW) directions</a:t>
            </a:r>
          </a:p>
        </p:txBody>
      </p:sp>
      <p:grpSp>
        <p:nvGrpSpPr>
          <p:cNvPr id="3" name="Group 2" descr="image chip">
            <a:extLst>
              <a:ext uri="{FF2B5EF4-FFF2-40B4-BE49-F238E27FC236}">
                <a16:creationId xmlns:a16="http://schemas.microsoft.com/office/drawing/2014/main" id="{5D9F9FDE-DA34-4721-9AB4-1A323A55438D}"/>
              </a:ext>
            </a:extLst>
          </p:cNvPr>
          <p:cNvGrpSpPr/>
          <p:nvPr/>
        </p:nvGrpSpPr>
        <p:grpSpPr>
          <a:xfrm>
            <a:off x="7163524" y="2949504"/>
            <a:ext cx="3110552" cy="2994182"/>
            <a:chOff x="4712951" y="3124099"/>
            <a:chExt cx="3110552" cy="2994182"/>
          </a:xfrm>
        </p:grpSpPr>
        <p:pic>
          <p:nvPicPr>
            <p:cNvPr id="16" name="Picture 15" descr="MAXAR WorldView image of Manta, Ecuador">
              <a:extLst>
                <a:ext uri="{FF2B5EF4-FFF2-40B4-BE49-F238E27FC236}">
                  <a16:creationId xmlns:a16="http://schemas.microsoft.com/office/drawing/2014/main" id="{0668434E-34FF-4CAD-8BEC-C3F36B2F3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12951" y="3124099"/>
              <a:ext cx="2986103" cy="2986103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</p:pic>
        <p:pic>
          <p:nvPicPr>
            <p:cNvPr id="17" name="Picture 16" descr="Planetscope Superdove image over Manta, Ecuador">
              <a:extLst>
                <a:ext uri="{FF2B5EF4-FFF2-40B4-BE49-F238E27FC236}">
                  <a16:creationId xmlns:a16="http://schemas.microsoft.com/office/drawing/2014/main" id="{4B83990E-48D8-46CD-B508-0BD9A19C8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37400" y="3132178"/>
              <a:ext cx="2986103" cy="29861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C7716A3-6FBB-44FF-B752-662FBAE9065F}"/>
              </a:ext>
            </a:extLst>
          </p:cNvPr>
          <p:cNvSpPr txBox="1"/>
          <p:nvPr/>
        </p:nvSpPr>
        <p:spPr>
          <a:xfrm>
            <a:off x="7081796" y="5951344"/>
            <a:ext cx="5247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Chip pair with best PCC at offsets:</a:t>
            </a:r>
          </a:p>
          <a:p>
            <a:r>
              <a:rPr lang="en-US" dirty="0"/>
              <a:t>NS = -2.1 m </a:t>
            </a:r>
          </a:p>
          <a:p>
            <a:r>
              <a:rPr lang="en-US" dirty="0"/>
              <a:t>EW = -10.0 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EF7A1D-53B7-4AE5-93CA-95CCD1B2C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75004" y="2961002"/>
            <a:ext cx="34572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78E8FC-DD88-4ECA-BFF3-9A8DA3539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146419" y="2945264"/>
            <a:ext cx="474309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2575A8AB-91DB-4D55-A9BC-B533392CB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17" y="2949536"/>
            <a:ext cx="36671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323CAE-E6F4-4A11-9D2B-DE41AC6A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9424" y="3380565"/>
            <a:ext cx="275422" cy="716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8FBA9D-ACD8-463B-B90C-92A97A519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110220" y="4870787"/>
            <a:ext cx="275422" cy="716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225ADD-A8A3-4E6F-B311-B9B582AAA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007611" y="4733076"/>
            <a:ext cx="275422" cy="716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D459A4-BAE7-4F03-94F8-BFEA3DEA1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152272" y="2705100"/>
            <a:ext cx="0" cy="25627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0DCA10F-47BB-4BDA-A44A-1D82428F7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70260" y="2705100"/>
            <a:ext cx="0" cy="251844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50AF1-7D34-4056-A18F-D3E061EF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6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62BA41CD-E7D8-4B01-A4C1-A405470C78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278" y="249790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 Chip Match Quality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C35F4A-AF24-4D81-A152-7E7CEB318EB8}"/>
              </a:ext>
            </a:extLst>
          </p:cNvPr>
          <p:cNvSpPr txBox="1"/>
          <p:nvPr/>
        </p:nvSpPr>
        <p:spPr>
          <a:xfrm>
            <a:off x="357138" y="772738"/>
            <a:ext cx="10248232" cy="8463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Correct chip offsets and calculate measurement uncertainty (MU) for quality check.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Find MU for all chips to preform the filtering step.</a:t>
            </a:r>
            <a:endParaRPr lang="en-US" sz="20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76FD51-4DB2-4822-AFB5-7776673D7782}"/>
              </a:ext>
            </a:extLst>
          </p:cNvPr>
          <p:cNvSpPr txBox="1"/>
          <p:nvPr/>
        </p:nvSpPr>
        <p:spPr>
          <a:xfrm>
            <a:off x="3090242" y="2264829"/>
            <a:ext cx="2661896" cy="549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44312">
              <a:lnSpc>
                <a:spcPct val="130000"/>
              </a:lnSpc>
              <a:spcBef>
                <a:spcPts val="0"/>
              </a:spcBef>
            </a:pPr>
            <a:r>
              <a:rPr lang="en-US" sz="2545" dirty="0" err="1">
                <a:latin typeface="Trebuchet MS" pitchFamily="34" charset="0"/>
              </a:rPr>
              <a:t>MU</a:t>
            </a:r>
            <a:r>
              <a:rPr lang="en-US" sz="2545" baseline="-25000" dirty="0" err="1">
                <a:latin typeface="Trebuchet MS" pitchFamily="34" charset="0"/>
              </a:rPr>
              <a:t>x</a:t>
            </a:r>
            <a:r>
              <a:rPr lang="en-US" sz="2545" dirty="0">
                <a:latin typeface="Trebuchet MS" pitchFamily="34" charset="0"/>
              </a:rPr>
              <a:t> =</a:t>
            </a:r>
          </a:p>
        </p:txBody>
      </p:sp>
      <p:grpSp>
        <p:nvGrpSpPr>
          <p:cNvPr id="5" name="Group 4" descr="chip offset measurement">
            <a:extLst>
              <a:ext uri="{FF2B5EF4-FFF2-40B4-BE49-F238E27FC236}">
                <a16:creationId xmlns:a16="http://schemas.microsoft.com/office/drawing/2014/main" id="{15B7B601-AD45-4E5D-8061-04AACE7A75FF}"/>
              </a:ext>
            </a:extLst>
          </p:cNvPr>
          <p:cNvGrpSpPr/>
          <p:nvPr/>
        </p:nvGrpSpPr>
        <p:grpSpPr>
          <a:xfrm>
            <a:off x="4176432" y="1987319"/>
            <a:ext cx="5557450" cy="991756"/>
            <a:chOff x="4499899" y="21934162"/>
            <a:chExt cx="6113195" cy="10909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7AA2F6-046B-4C21-A76E-CFD6E834FEA0}"/>
                </a:ext>
              </a:extLst>
            </p:cNvPr>
            <p:cNvSpPr txBox="1"/>
            <p:nvPr/>
          </p:nvSpPr>
          <p:spPr>
            <a:xfrm>
              <a:off x="8658805" y="21934162"/>
              <a:ext cx="573590" cy="604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312">
                <a:lnSpc>
                  <a:spcPct val="130000"/>
                </a:lnSpc>
                <a:spcBef>
                  <a:spcPts val="0"/>
                </a:spcBef>
              </a:pPr>
              <a:r>
                <a:rPr lang="en-US" sz="2545" dirty="0">
                  <a:latin typeface="Trebuchet MS" pitchFamily="34" charset="0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2C5090-59A8-45E3-905F-EC1552D4EE1A}"/>
                </a:ext>
              </a:extLst>
            </p:cNvPr>
            <p:cNvSpPr txBox="1"/>
            <p:nvPr/>
          </p:nvSpPr>
          <p:spPr>
            <a:xfrm>
              <a:off x="10008461" y="22257891"/>
              <a:ext cx="604633" cy="604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312">
                <a:lnSpc>
                  <a:spcPct val="130000"/>
                </a:lnSpc>
                <a:spcBef>
                  <a:spcPts val="0"/>
                </a:spcBef>
              </a:pPr>
              <a:r>
                <a:rPr lang="en-US" sz="2545" dirty="0">
                  <a:latin typeface="Trebuchet MS" pitchFamily="34" charset="0"/>
                </a:rPr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13F34E-50E5-4C14-9179-114CC1A87E19}"/>
                </a:ext>
              </a:extLst>
            </p:cNvPr>
            <p:cNvSpPr txBox="1"/>
            <p:nvPr/>
          </p:nvSpPr>
          <p:spPr>
            <a:xfrm>
              <a:off x="8232353" y="22257891"/>
              <a:ext cx="672568" cy="604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312">
                <a:lnSpc>
                  <a:spcPct val="130000"/>
                </a:lnSpc>
                <a:spcBef>
                  <a:spcPts val="0"/>
                </a:spcBef>
              </a:pPr>
              <a:r>
                <a:rPr lang="en-US" sz="2545" dirty="0">
                  <a:latin typeface="Trebuchet MS" pitchFamily="34" charset="0"/>
                </a:rPr>
                <a:t>(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083E8D-02A3-47CF-9250-F8D9C524A253}"/>
                </a:ext>
              </a:extLst>
            </p:cNvPr>
            <p:cNvSpPr txBox="1"/>
            <p:nvPr/>
          </p:nvSpPr>
          <p:spPr>
            <a:xfrm>
              <a:off x="9541540" y="21934162"/>
              <a:ext cx="573590" cy="604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312">
                <a:lnSpc>
                  <a:spcPct val="130000"/>
                </a:lnSpc>
                <a:spcBef>
                  <a:spcPts val="0"/>
                </a:spcBef>
              </a:pPr>
              <a:r>
                <a:rPr lang="en-US" sz="2545" dirty="0">
                  <a:latin typeface="Trebuchet MS" pitchFamily="34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D1A836-1B05-4B42-A817-9FC047AFEBD9}"/>
                </a:ext>
              </a:extLst>
            </p:cNvPr>
            <p:cNvSpPr txBox="1"/>
            <p:nvPr/>
          </p:nvSpPr>
          <p:spPr>
            <a:xfrm>
              <a:off x="9547891" y="22421056"/>
              <a:ext cx="573590" cy="604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312">
                <a:lnSpc>
                  <a:spcPct val="130000"/>
                </a:lnSpc>
                <a:spcBef>
                  <a:spcPts val="0"/>
                </a:spcBef>
              </a:pPr>
              <a:r>
                <a:rPr lang="en-US" sz="2545" i="1" dirty="0">
                  <a:latin typeface="Trebuchet MS" pitchFamily="34" charset="0"/>
                </a:rPr>
                <a:t>c</a:t>
              </a:r>
              <a:r>
                <a:rPr lang="en-US" sz="2545" i="1" baseline="-25000" dirty="0">
                  <a:latin typeface="Trebuchet MS" pitchFamily="34" charset="0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090F00-EE8B-4467-8C9B-9EA8D0838A6C}"/>
                </a:ext>
              </a:extLst>
            </p:cNvPr>
            <p:cNvSpPr txBox="1"/>
            <p:nvPr/>
          </p:nvSpPr>
          <p:spPr>
            <a:xfrm>
              <a:off x="8671981" y="22421056"/>
              <a:ext cx="573590" cy="604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312">
                <a:lnSpc>
                  <a:spcPct val="130000"/>
                </a:lnSpc>
                <a:spcBef>
                  <a:spcPts val="0"/>
                </a:spcBef>
              </a:pPr>
              <a:r>
                <a:rPr lang="en-US" sz="2545" i="1" dirty="0">
                  <a:latin typeface="Trebuchet MS" pitchFamily="34" charset="0"/>
                </a:rPr>
                <a:t>c</a:t>
              </a:r>
              <a:r>
                <a:rPr lang="en-US" sz="2545" i="1" baseline="-25000" dirty="0">
                  <a:latin typeface="Trebuchet MS" pitchFamily="34" charset="0"/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5647DA-C4D6-46AA-89B3-6A15FFCA9608}"/>
                </a:ext>
              </a:extLst>
            </p:cNvPr>
            <p:cNvSpPr txBox="1"/>
            <p:nvPr/>
          </p:nvSpPr>
          <p:spPr>
            <a:xfrm>
              <a:off x="7832594" y="21934162"/>
              <a:ext cx="573590" cy="604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312">
                <a:lnSpc>
                  <a:spcPct val="130000"/>
                </a:lnSpc>
                <a:spcBef>
                  <a:spcPts val="0"/>
                </a:spcBef>
              </a:pPr>
              <a:r>
                <a:rPr lang="en-US" sz="2545" dirty="0">
                  <a:latin typeface="Trebuchet MS" pitchFamily="34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8B0D27-9960-48B8-BB53-F4057664D8E0}"/>
                </a:ext>
              </a:extLst>
            </p:cNvPr>
            <p:cNvSpPr txBox="1"/>
            <p:nvPr/>
          </p:nvSpPr>
          <p:spPr>
            <a:xfrm>
              <a:off x="7853228" y="22421056"/>
              <a:ext cx="573590" cy="604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312">
                <a:lnSpc>
                  <a:spcPct val="130000"/>
                </a:lnSpc>
                <a:spcBef>
                  <a:spcPts val="0"/>
                </a:spcBef>
              </a:pPr>
              <a:r>
                <a:rPr lang="en-US" sz="2545" dirty="0">
                  <a:latin typeface="Trebuchet MS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553CE2-1C6D-4280-B49B-6591AF0FE7C0}"/>
                </a:ext>
              </a:extLst>
            </p:cNvPr>
            <p:cNvSpPr txBox="1"/>
            <p:nvPr/>
          </p:nvSpPr>
          <p:spPr>
            <a:xfrm>
              <a:off x="7227463" y="21934162"/>
              <a:ext cx="573590" cy="604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312">
                <a:lnSpc>
                  <a:spcPct val="130000"/>
                </a:lnSpc>
                <a:spcBef>
                  <a:spcPts val="0"/>
                </a:spcBef>
              </a:pPr>
              <a:r>
                <a:rPr lang="en-US" sz="2545" i="1" dirty="0">
                  <a:latin typeface="Trebuchet MS" pitchFamily="34" charset="0"/>
                </a:rPr>
                <a:t>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D27D73-E877-426C-A56B-4292A1D550BB}"/>
                </a:ext>
              </a:extLst>
            </p:cNvPr>
            <p:cNvSpPr txBox="1"/>
            <p:nvPr/>
          </p:nvSpPr>
          <p:spPr>
            <a:xfrm>
              <a:off x="7135248" y="22421056"/>
              <a:ext cx="825992" cy="604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312">
                <a:lnSpc>
                  <a:spcPct val="130000"/>
                </a:lnSpc>
                <a:spcBef>
                  <a:spcPts val="0"/>
                </a:spcBef>
              </a:pPr>
              <a:r>
                <a:rPr lang="en-US" sz="2545" i="1" dirty="0">
                  <a:latin typeface="Trebuchet MS" pitchFamily="34" charset="0"/>
                </a:rPr>
                <a:t>NM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8E90B0-3E14-4CBB-BE3E-B37006A1920B}"/>
                </a:ext>
              </a:extLst>
            </p:cNvPr>
            <p:cNvGrpSpPr/>
            <p:nvPr/>
          </p:nvGrpSpPr>
          <p:grpSpPr>
            <a:xfrm>
              <a:off x="6371929" y="22222070"/>
              <a:ext cx="909349" cy="675681"/>
              <a:chOff x="7119191" y="22240650"/>
              <a:chExt cx="909349" cy="67568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B762AE-1814-4A11-AF58-413E6F4AC3B7}"/>
                  </a:ext>
                </a:extLst>
              </p:cNvPr>
              <p:cNvSpPr txBox="1"/>
              <p:nvPr/>
            </p:nvSpPr>
            <p:spPr>
              <a:xfrm flipH="1">
                <a:off x="7119191" y="22312293"/>
                <a:ext cx="909349" cy="604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44312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sz="2545" i="1" dirty="0" err="1">
                    <a:latin typeface="Trebuchet MS" pitchFamily="34" charset="0"/>
                  </a:rPr>
                  <a:t>z</a:t>
                </a:r>
                <a:r>
                  <a:rPr lang="en-US" sz="2545" i="1" baseline="-25000" dirty="0" err="1">
                    <a:latin typeface="Trebuchet MS" pitchFamily="34" charset="0"/>
                  </a:rPr>
                  <a:t>pk</a:t>
                </a:r>
                <a:endParaRPr lang="en-US" sz="2545" i="1" baseline="-25000" dirty="0">
                  <a:latin typeface="Trebuchet MS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8CBD54-3C81-49C8-862A-450484A81715}"/>
                  </a:ext>
                </a:extLst>
              </p:cNvPr>
              <p:cNvSpPr txBox="1"/>
              <p:nvPr/>
            </p:nvSpPr>
            <p:spPr>
              <a:xfrm>
                <a:off x="7318298" y="22240650"/>
                <a:ext cx="573589" cy="46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44312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sz="1818" dirty="0">
                    <a:latin typeface="Trebuchet MS" pitchFamily="34" charset="0"/>
                  </a:rPr>
                  <a:t>2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2040FE-A7B7-4664-B100-054378C5FD8E}"/>
                </a:ext>
              </a:extLst>
            </p:cNvPr>
            <p:cNvSpPr txBox="1"/>
            <p:nvPr/>
          </p:nvSpPr>
          <p:spPr>
            <a:xfrm>
              <a:off x="5799904" y="22257891"/>
              <a:ext cx="573590" cy="604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312">
                <a:lnSpc>
                  <a:spcPct val="130000"/>
                </a:lnSpc>
                <a:spcBef>
                  <a:spcPts val="0"/>
                </a:spcBef>
              </a:pPr>
              <a:r>
                <a:rPr lang="en-US" sz="2545" dirty="0">
                  <a:latin typeface="Trebuchet MS" pitchFamily="34" charset="0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8D5741-231F-4700-AE66-81B315BCEF17}"/>
                </a:ext>
              </a:extLst>
            </p:cNvPr>
            <p:cNvSpPr txBox="1"/>
            <p:nvPr/>
          </p:nvSpPr>
          <p:spPr>
            <a:xfrm>
              <a:off x="4780884" y="21934162"/>
              <a:ext cx="573590" cy="604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312">
                <a:lnSpc>
                  <a:spcPct val="130000"/>
                </a:lnSpc>
                <a:spcBef>
                  <a:spcPts val="0"/>
                </a:spcBef>
              </a:pPr>
              <a:r>
                <a:rPr lang="en-US" sz="2545" dirty="0">
                  <a:latin typeface="Trebuchet MS" pitchFamily="34" charset="0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FF3E7D-3522-4C79-8BAE-41B4E65226FC}"/>
                </a:ext>
              </a:extLst>
            </p:cNvPr>
            <p:cNvSpPr txBox="1"/>
            <p:nvPr/>
          </p:nvSpPr>
          <p:spPr>
            <a:xfrm>
              <a:off x="4524518" y="22421056"/>
              <a:ext cx="1167129" cy="604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312">
                <a:lnSpc>
                  <a:spcPct val="130000"/>
                </a:lnSpc>
                <a:spcBef>
                  <a:spcPts val="0"/>
                </a:spcBef>
              </a:pPr>
              <a:r>
                <a:rPr lang="en-US" sz="2545" i="1" dirty="0" err="1">
                  <a:latin typeface="Trebuchet MS" pitchFamily="34" charset="0"/>
                </a:rPr>
                <a:t>PkSh</a:t>
              </a:r>
              <a:r>
                <a:rPr lang="en-US" sz="2545" i="1" baseline="-25000" dirty="0" err="1">
                  <a:latin typeface="Trebuchet MS" pitchFamily="34" charset="0"/>
                </a:rPr>
                <a:t>x</a:t>
              </a:r>
              <a:endParaRPr lang="en-US" sz="2545" i="1" baseline="-25000" dirty="0">
                <a:latin typeface="Trebuchet MS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11F62B-F548-4199-9B68-4B204E121C0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99899" y="22555344"/>
              <a:ext cx="101017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BBFF98-E90E-4C61-AA36-3D9A20B815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57407" y="22290374"/>
              <a:ext cx="1019607" cy="5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71EDBF9-B558-478A-8F6F-A7AB4FD5F2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61040" y="22555344"/>
              <a:ext cx="21088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50A5677-9BA3-41D3-AE07-64079971A9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20951" y="22555344"/>
              <a:ext cx="21088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C3D3405-095B-4D4C-82F6-827A0B15B1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58192" y="22555344"/>
              <a:ext cx="38326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E8F02AE-5C93-48AF-B1DB-BB5E19998B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78165" y="22555344"/>
              <a:ext cx="38326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7D50769-D22E-4B41-8594-D794CE254C8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9219042" y="22555344"/>
              <a:ext cx="21088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774EC27-FC2D-4DE3-BC78-6413BDE196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68362" y="22295406"/>
              <a:ext cx="98482" cy="64701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0B9F00D-78CD-4332-9906-80255DE51A0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677778" y="22774769"/>
              <a:ext cx="100304" cy="15344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251EA98-4261-4A54-AF1E-2D4F5EF755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49085" y="22555344"/>
              <a:ext cx="38326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1358BE-BC81-4EAA-B49B-AE2DFC80472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59081" y="22555344"/>
              <a:ext cx="59072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5FF7D98-B11C-4EAC-90AB-8932547F0777}"/>
              </a:ext>
            </a:extLst>
          </p:cNvPr>
          <p:cNvSpPr txBox="1"/>
          <p:nvPr/>
        </p:nvSpPr>
        <p:spPr>
          <a:xfrm>
            <a:off x="4377852" y="3231869"/>
            <a:ext cx="3436297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44312">
              <a:lnSpc>
                <a:spcPct val="130000"/>
              </a:lnSpc>
              <a:spcBef>
                <a:spcPts val="0"/>
              </a:spcBef>
            </a:pPr>
            <a:r>
              <a:rPr lang="en-US" sz="2000" i="1" dirty="0" err="1"/>
              <a:t>PkSh</a:t>
            </a:r>
            <a:r>
              <a:rPr lang="en-US" sz="2000" i="1" baseline="-25000" dirty="0" err="1"/>
              <a:t>x</a:t>
            </a:r>
            <a:r>
              <a:rPr lang="en-US" sz="2000" i="1" baseline="-25000" dirty="0"/>
              <a:t> </a:t>
            </a:r>
            <a:r>
              <a:rPr lang="en-US" sz="2000" dirty="0"/>
              <a:t>: Peak sharpness</a:t>
            </a:r>
            <a:endParaRPr lang="en-US" sz="2000" baseline="-25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7E8343-720B-4681-B33D-5F3FBD2AD586}"/>
              </a:ext>
            </a:extLst>
          </p:cNvPr>
          <p:cNvSpPr txBox="1"/>
          <p:nvPr/>
        </p:nvSpPr>
        <p:spPr>
          <a:xfrm>
            <a:off x="3823623" y="3674526"/>
            <a:ext cx="4544754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44312">
              <a:lnSpc>
                <a:spcPct val="130000"/>
              </a:lnSpc>
              <a:spcBef>
                <a:spcPts val="0"/>
              </a:spcBef>
            </a:pPr>
            <a:r>
              <a:rPr lang="en-US" sz="2000" i="1" dirty="0"/>
              <a:t>N </a:t>
            </a:r>
            <a:r>
              <a:rPr lang="en-US" sz="2000" dirty="0"/>
              <a:t>and</a:t>
            </a:r>
            <a:r>
              <a:rPr lang="en-US" sz="2000" i="1" dirty="0"/>
              <a:t> M </a:t>
            </a:r>
            <a:r>
              <a:rPr lang="en-US" sz="2000" dirty="0"/>
              <a:t>: image dimensions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22056C-C060-468B-8549-74F9BB86B751}"/>
              </a:ext>
            </a:extLst>
          </p:cNvPr>
          <p:cNvSpPr txBox="1"/>
          <p:nvPr/>
        </p:nvSpPr>
        <p:spPr>
          <a:xfrm flipH="1">
            <a:off x="4534738" y="4117183"/>
            <a:ext cx="3122525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44312">
              <a:lnSpc>
                <a:spcPct val="130000"/>
              </a:lnSpc>
              <a:spcBef>
                <a:spcPts val="0"/>
              </a:spcBef>
            </a:pPr>
            <a:r>
              <a:rPr lang="en-US" sz="2000" i="1" dirty="0" err="1"/>
              <a:t>z</a:t>
            </a:r>
            <a:r>
              <a:rPr lang="en-US" sz="2000" i="1" baseline="-25000" dirty="0" err="1"/>
              <a:t>pk</a:t>
            </a:r>
            <a:r>
              <a:rPr lang="en-US" sz="2000" i="1" baseline="-25000" dirty="0"/>
              <a:t> </a:t>
            </a:r>
            <a:r>
              <a:rPr lang="en-US" sz="2000" dirty="0"/>
              <a:t>: refined </a:t>
            </a:r>
            <a:r>
              <a:rPr lang="en-US" sz="2000" i="1" dirty="0"/>
              <a:t>PCC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0A835C-8C28-444A-8918-EAF72646540C}"/>
              </a:ext>
            </a:extLst>
          </p:cNvPr>
          <p:cNvSpPr txBox="1"/>
          <p:nvPr/>
        </p:nvSpPr>
        <p:spPr>
          <a:xfrm flipH="1">
            <a:off x="3557721" y="4739374"/>
            <a:ext cx="5076558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44312">
              <a:lnSpc>
                <a:spcPct val="130000"/>
              </a:lnSpc>
              <a:spcBef>
                <a:spcPts val="0"/>
              </a:spcBef>
            </a:pPr>
            <a:r>
              <a:rPr lang="en-US" sz="2000" i="1" dirty="0"/>
              <a:t>c</a:t>
            </a:r>
            <a:r>
              <a:rPr lang="en-US" sz="2000" i="1" baseline="-25000" dirty="0"/>
              <a:t>1 </a:t>
            </a:r>
            <a:r>
              <a:rPr lang="en-US" sz="2000" dirty="0"/>
              <a:t>&amp;</a:t>
            </a:r>
            <a:r>
              <a:rPr lang="en-US" sz="2000" i="1" dirty="0"/>
              <a:t> c</a:t>
            </a:r>
            <a:r>
              <a:rPr lang="en-US" sz="2000" i="1" baseline="-25000" dirty="0"/>
              <a:t>2</a:t>
            </a:r>
            <a:r>
              <a:rPr lang="en-US" sz="2000" dirty="0"/>
              <a:t>: normalized contrast of two images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8CBA90-D274-4A07-A893-808FAD136EAF}"/>
              </a:ext>
            </a:extLst>
          </p:cNvPr>
          <p:cNvSpPr txBox="1"/>
          <p:nvPr/>
        </p:nvSpPr>
        <p:spPr>
          <a:xfrm>
            <a:off x="3129494" y="5306900"/>
            <a:ext cx="593301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44312">
              <a:lnSpc>
                <a:spcPct val="130000"/>
              </a:lnSpc>
              <a:spcBef>
                <a:spcPts val="0"/>
              </a:spcBef>
            </a:pPr>
            <a:r>
              <a:rPr lang="en-US" sz="2000" i="1" dirty="0"/>
              <a:t>D</a:t>
            </a:r>
            <a:r>
              <a:rPr lang="en-US" sz="2000" dirty="0"/>
              <a:t>: normalized contrast difference at overlap region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A96F2F-E9A9-4311-BD03-76B23F3E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62713" y="1197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B0FF74-59E8-44F3-9AB3-F52BD3ED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6</a:t>
            </a:fld>
            <a:endParaRPr lang="en-US"/>
          </a:p>
        </p:txBody>
      </p:sp>
      <p:pic>
        <p:nvPicPr>
          <p:cNvPr id="42" name="Picture 41" descr="Logo, icon&#10;&#10;Description automatically generated">
            <a:extLst>
              <a:ext uri="{FF2B5EF4-FFF2-40B4-BE49-F238E27FC236}">
                <a16:creationId xmlns:a16="http://schemas.microsoft.com/office/drawing/2014/main" id="{45D00490-94F8-4073-9A08-7588DEAF1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56DCA0A-C5F2-4C45-88C9-82E34ACA3AA2}"/>
              </a:ext>
            </a:extLst>
          </p:cNvPr>
          <p:cNvSpPr txBox="1"/>
          <p:nvPr/>
        </p:nvSpPr>
        <p:spPr>
          <a:xfrm>
            <a:off x="487163" y="6334552"/>
            <a:ext cx="1170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[3] F.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Luccia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3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105B4E-2095-476D-B5D8-E20F770791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278" y="249790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Quality Filter: Previously Manually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09DAF-DCBA-4D7C-8764-FE14EF07A349}"/>
              </a:ext>
            </a:extLst>
          </p:cNvPr>
          <p:cNvSpPr txBox="1"/>
          <p:nvPr/>
        </p:nvSpPr>
        <p:spPr>
          <a:xfrm>
            <a:off x="333726" y="1074386"/>
            <a:ext cx="6098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Low quality can be caused by: Clouds water, building shadow, seasonality of dense vegetation cover,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Low quality chips influence final image offsets and should be removed.</a:t>
            </a:r>
          </a:p>
          <a:p>
            <a:endParaRPr lang="en-US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F72B74-B20A-4C9B-A307-4A129877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0365E1CA-0DD3-4CCC-BFB6-16FEDE89E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  <p:grpSp>
        <p:nvGrpSpPr>
          <p:cNvPr id="11" name="Group 10" descr="scatter">
            <a:extLst>
              <a:ext uri="{FF2B5EF4-FFF2-40B4-BE49-F238E27FC236}">
                <a16:creationId xmlns:a16="http://schemas.microsoft.com/office/drawing/2014/main" id="{0EEDDC60-B7FC-4448-9912-E8C6739380A3}"/>
              </a:ext>
            </a:extLst>
          </p:cNvPr>
          <p:cNvGrpSpPr/>
          <p:nvPr/>
        </p:nvGrpSpPr>
        <p:grpSpPr>
          <a:xfrm>
            <a:off x="6433978" y="970165"/>
            <a:ext cx="5609109" cy="5417927"/>
            <a:chOff x="6433978" y="970165"/>
            <a:chExt cx="5609109" cy="5417927"/>
          </a:xfrm>
        </p:grpSpPr>
        <p:grpSp>
          <p:nvGrpSpPr>
            <p:cNvPr id="7" name="Group 6" descr="Scatter plot of north-south offsets vs 1/measurement uncertainty, a quality metric">
              <a:extLst>
                <a:ext uri="{FF2B5EF4-FFF2-40B4-BE49-F238E27FC236}">
                  <a16:creationId xmlns:a16="http://schemas.microsoft.com/office/drawing/2014/main" id="{123BC0B0-F239-463A-BBCE-81E557BEB2EA}"/>
                </a:ext>
              </a:extLst>
            </p:cNvPr>
            <p:cNvGrpSpPr/>
            <p:nvPr/>
          </p:nvGrpSpPr>
          <p:grpSpPr>
            <a:xfrm>
              <a:off x="6433978" y="970165"/>
              <a:ext cx="5609109" cy="5338898"/>
              <a:chOff x="6468096" y="1269312"/>
              <a:chExt cx="5609109" cy="5338898"/>
            </a:xfrm>
          </p:grpSpPr>
          <p:pic>
            <p:nvPicPr>
              <p:cNvPr id="2" name="Picture 1" descr="Scatter plot showing determined chip offset vs. match quality. It approximates a gaussian shape">
                <a:extLst>
                  <a:ext uri="{FF2B5EF4-FFF2-40B4-BE49-F238E27FC236}">
                    <a16:creationId xmlns:a16="http://schemas.microsoft.com/office/drawing/2014/main" id="{E5DBED43-5B72-4E37-B14C-32A5A250E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8096" y="1269312"/>
                <a:ext cx="5354554" cy="5338898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AC1124F-5992-424C-972A-80F48D1F6DDC}"/>
                  </a:ext>
                </a:extLst>
              </p:cNvPr>
              <p:cNvSpPr/>
              <p:nvPr/>
            </p:nvSpPr>
            <p:spPr>
              <a:xfrm>
                <a:off x="7243948" y="5213268"/>
                <a:ext cx="4833257" cy="7447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9506E4-5328-44D8-9E9B-C313B4D55D1C}"/>
                </a:ext>
              </a:extLst>
            </p:cNvPr>
            <p:cNvSpPr/>
            <p:nvPr/>
          </p:nvSpPr>
          <p:spPr>
            <a:xfrm>
              <a:off x="8065971" y="5987983"/>
              <a:ext cx="2310063" cy="306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A6AD15-AFBA-4C74-A779-24B127D48782}"/>
                </a:ext>
              </a:extLst>
            </p:cNvPr>
            <p:cNvSpPr txBox="1"/>
            <p:nvPr/>
          </p:nvSpPr>
          <p:spPr>
            <a:xfrm>
              <a:off x="8291276" y="5987982"/>
              <a:ext cx="29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North-South offsets (m)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F6C72EC-C5C5-43FC-8F6B-06A5974B8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32470" y="3013378"/>
            <a:ext cx="348340" cy="976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D85B8-BA9C-41F9-A654-BE274E6CBD91}"/>
              </a:ext>
            </a:extLst>
          </p:cNvPr>
          <p:cNvSpPr txBox="1"/>
          <p:nvPr/>
        </p:nvSpPr>
        <p:spPr>
          <a:xfrm rot="16200000">
            <a:off x="5054010" y="2636832"/>
            <a:ext cx="296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Chip Match Quality</a:t>
            </a:r>
          </a:p>
        </p:txBody>
      </p:sp>
    </p:spTree>
    <p:extLst>
      <p:ext uri="{BB962C8B-B14F-4D97-AF65-F5344CB8AC3E}">
        <p14:creationId xmlns:p14="http://schemas.microsoft.com/office/powerpoint/2010/main" val="2472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105B4E-2095-476D-B5D8-E20F770791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278" y="249790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Quality Filter: Previously Manually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0365E1CA-0DD3-4CCC-BFB6-16FEDE89E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46CE69-478D-A2C0-DB14-F2695680641C}"/>
              </a:ext>
            </a:extLst>
          </p:cNvPr>
          <p:cNvSpPr txBox="1"/>
          <p:nvPr/>
        </p:nvSpPr>
        <p:spPr>
          <a:xfrm>
            <a:off x="333726" y="1074386"/>
            <a:ext cx="6098744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Low quality can be caused by: Clouds water, building shadow, seasonality of dense vegetation cover,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Low quality chips influence final image offsets and should be removed.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Removal was previously manual and based on a threshold quality (red line in example data), this was reasonable when few sensors were being assessed.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532333-5589-4BF5-B904-BB932DEEA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33978" y="970165"/>
            <a:ext cx="5354554" cy="5417927"/>
            <a:chOff x="6433978" y="970165"/>
            <a:chExt cx="5354554" cy="5417927"/>
          </a:xfrm>
        </p:grpSpPr>
        <p:pic>
          <p:nvPicPr>
            <p:cNvPr id="2" name="Picture 1" descr="Scatter plot of north-south offsets vs 1/measurement uncertainty, a quality metric">
              <a:extLst>
                <a:ext uri="{FF2B5EF4-FFF2-40B4-BE49-F238E27FC236}">
                  <a16:creationId xmlns:a16="http://schemas.microsoft.com/office/drawing/2014/main" id="{E5DBED43-5B72-4E37-B14C-32A5A250E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978" y="970165"/>
              <a:ext cx="5354554" cy="533889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9506E4-5328-44D8-9E9B-C313B4D55D1C}"/>
                </a:ext>
              </a:extLst>
            </p:cNvPr>
            <p:cNvSpPr/>
            <p:nvPr/>
          </p:nvSpPr>
          <p:spPr>
            <a:xfrm>
              <a:off x="8065971" y="5987983"/>
              <a:ext cx="2310063" cy="306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A6AD15-AFBA-4C74-A779-24B127D48782}"/>
                </a:ext>
              </a:extLst>
            </p:cNvPr>
            <p:cNvSpPr txBox="1"/>
            <p:nvPr/>
          </p:nvSpPr>
          <p:spPr>
            <a:xfrm>
              <a:off x="8291276" y="5987982"/>
              <a:ext cx="29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North-South offsets (m)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AB5D9EE-E321-40D3-B8B0-F3D82B51B5AA}"/>
                </a:ext>
              </a:extLst>
            </p:cNvPr>
            <p:cNvCxnSpPr/>
            <p:nvPr/>
          </p:nvCxnSpPr>
          <p:spPr>
            <a:xfrm>
              <a:off x="7672166" y="4969348"/>
              <a:ext cx="399784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28C2057-9DF9-4B1E-B19F-BCC46B6D6EAD}"/>
              </a:ext>
            </a:extLst>
          </p:cNvPr>
          <p:cNvSpPr txBox="1"/>
          <p:nvPr/>
        </p:nvSpPr>
        <p:spPr>
          <a:xfrm>
            <a:off x="360023" y="4138351"/>
            <a:ext cx="661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MU is dependent on sensor properties, so each sensor will have a different ideal threshold value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EF0378-B2CF-4D98-8FD8-0714C4284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32470" y="3013378"/>
            <a:ext cx="348340" cy="976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 descr="chip match quality plot">
            <a:extLst>
              <a:ext uri="{FF2B5EF4-FFF2-40B4-BE49-F238E27FC236}">
                <a16:creationId xmlns:a16="http://schemas.microsoft.com/office/drawing/2014/main" id="{A6C21F9B-E4CA-440F-91C1-98C9AFD6915B}"/>
              </a:ext>
            </a:extLst>
          </p:cNvPr>
          <p:cNvGrpSpPr/>
          <p:nvPr/>
        </p:nvGrpSpPr>
        <p:grpSpPr>
          <a:xfrm>
            <a:off x="6503720" y="938423"/>
            <a:ext cx="5354554" cy="5417927"/>
            <a:chOff x="6433978" y="970165"/>
            <a:chExt cx="5354554" cy="5417927"/>
          </a:xfrm>
        </p:grpSpPr>
        <p:pic>
          <p:nvPicPr>
            <p:cNvPr id="17" name="Picture 16" descr="Scatter plot of north-south offsets vs 1/measurement uncertainty, a quality metric">
              <a:extLst>
                <a:ext uri="{FF2B5EF4-FFF2-40B4-BE49-F238E27FC236}">
                  <a16:creationId xmlns:a16="http://schemas.microsoft.com/office/drawing/2014/main" id="{1CC66ACF-5E41-4804-8842-D26EFA262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978" y="970165"/>
              <a:ext cx="5354554" cy="533889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C84EEA-E959-4320-86C6-8673D723A73D}"/>
                </a:ext>
              </a:extLst>
            </p:cNvPr>
            <p:cNvSpPr/>
            <p:nvPr/>
          </p:nvSpPr>
          <p:spPr>
            <a:xfrm>
              <a:off x="8065971" y="5987983"/>
              <a:ext cx="2310063" cy="306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10DAD4-46DD-4436-899D-33C1A918275F}"/>
                </a:ext>
              </a:extLst>
            </p:cNvPr>
            <p:cNvSpPr txBox="1"/>
            <p:nvPr/>
          </p:nvSpPr>
          <p:spPr>
            <a:xfrm>
              <a:off x="8291276" y="5987982"/>
              <a:ext cx="29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North-South offsets (m)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D47AF7-B03B-4E26-A93D-888C0272B993}"/>
                </a:ext>
              </a:extLst>
            </p:cNvPr>
            <p:cNvCxnSpPr/>
            <p:nvPr/>
          </p:nvCxnSpPr>
          <p:spPr>
            <a:xfrm>
              <a:off x="7672166" y="4969348"/>
              <a:ext cx="399784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F67CA15-AAD7-40B4-848A-977893E05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2212" y="2981636"/>
            <a:ext cx="348340" cy="976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09A9C-3E80-4B10-8A98-353B04AA0FE0}"/>
              </a:ext>
            </a:extLst>
          </p:cNvPr>
          <p:cNvSpPr txBox="1"/>
          <p:nvPr/>
        </p:nvSpPr>
        <p:spPr>
          <a:xfrm rot="16200000">
            <a:off x="5170035" y="2630323"/>
            <a:ext cx="296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Chip Match Quality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F72B74-B20A-4C9B-A307-4A129877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5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105B4E-2095-476D-B5D8-E20F770791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9278" y="249790"/>
            <a:ext cx="116734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Quality Filter: Previously Manually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09DAF-DCBA-4D7C-8764-FE14EF07A349}"/>
              </a:ext>
            </a:extLst>
          </p:cNvPr>
          <p:cNvSpPr txBox="1"/>
          <p:nvPr/>
        </p:nvSpPr>
        <p:spPr>
          <a:xfrm>
            <a:off x="333726" y="1074386"/>
            <a:ext cx="6098744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Low quality can be caused by: Clouds water, building shadow, seasonality of dense vegetation cover,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Low quality chips influence final image offsets and should be removed.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Removal was previously manual and based on a threshold quality (red line in example data), this was reasonable when few sensors were being assessed.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F72B74-B20A-4C9B-A307-4A129877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6474-4465-44D8-A58B-59986B584890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0365E1CA-0DD3-4CCC-BFB6-16FEDE89E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82" y="120649"/>
            <a:ext cx="881005" cy="7325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3CB848-5CB9-4DFD-845D-51D7C87BA543}"/>
              </a:ext>
            </a:extLst>
          </p:cNvPr>
          <p:cNvSpPr txBox="1"/>
          <p:nvPr/>
        </p:nvSpPr>
        <p:spPr>
          <a:xfrm>
            <a:off x="360024" y="4138351"/>
            <a:ext cx="621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Can the Gaussian-like shape be used to automate threshold determination?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1A63BA-8179-4F70-B9CB-99CFB1337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25944" y="1074386"/>
            <a:ext cx="5167436" cy="5313706"/>
            <a:chOff x="6525944" y="1074386"/>
            <a:chExt cx="5167436" cy="5313706"/>
          </a:xfrm>
        </p:grpSpPr>
        <p:grpSp>
          <p:nvGrpSpPr>
            <p:cNvPr id="21" name="Group 20" descr="Scatter plot of north-south offsets vs 1/measurement uncertainty, a quality metric with sketched gaussian-like envelope">
              <a:extLst>
                <a:ext uri="{FF2B5EF4-FFF2-40B4-BE49-F238E27FC236}">
                  <a16:creationId xmlns:a16="http://schemas.microsoft.com/office/drawing/2014/main" id="{FEFEEA2A-CD43-42AC-8BB6-F9BAF2D6B317}"/>
                </a:ext>
              </a:extLst>
            </p:cNvPr>
            <p:cNvGrpSpPr/>
            <p:nvPr/>
          </p:nvGrpSpPr>
          <p:grpSpPr>
            <a:xfrm>
              <a:off x="6525944" y="1074386"/>
              <a:ext cx="5167436" cy="5152327"/>
              <a:chOff x="6569702" y="770425"/>
              <a:chExt cx="4944755" cy="4930297"/>
            </a:xfrm>
          </p:grpSpPr>
          <p:pic>
            <p:nvPicPr>
              <p:cNvPr id="22" name="Picture 21" descr="Scatter plot showing determined chip offset vs. match quality. It approximates a gaussian shape">
                <a:extLst>
                  <a:ext uri="{FF2B5EF4-FFF2-40B4-BE49-F238E27FC236}">
                    <a16:creationId xmlns:a16="http://schemas.microsoft.com/office/drawing/2014/main" id="{B86C94DE-4665-4B0B-BD6B-1E03A9A62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9702" y="770425"/>
                <a:ext cx="4944755" cy="4930297"/>
              </a:xfrm>
              <a:prstGeom prst="rect">
                <a:avLst/>
              </a:prstGeom>
            </p:spPr>
          </p:pic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05A0565-8FF4-405E-AF24-009A9F7ACF40}"/>
                  </a:ext>
                </a:extLst>
              </p:cNvPr>
              <p:cNvSpPr/>
              <p:nvPr/>
            </p:nvSpPr>
            <p:spPr>
              <a:xfrm rot="220847">
                <a:off x="8396312" y="964858"/>
                <a:ext cx="2088488" cy="3746956"/>
              </a:xfrm>
              <a:custGeom>
                <a:avLst/>
                <a:gdLst>
                  <a:gd name="connsiteX0" fmla="*/ 0 w 985520"/>
                  <a:gd name="connsiteY0" fmla="*/ 2181675 h 2187367"/>
                  <a:gd name="connsiteX1" fmla="*/ 147320 w 985520"/>
                  <a:gd name="connsiteY1" fmla="*/ 1887035 h 2187367"/>
                  <a:gd name="connsiteX2" fmla="*/ 177800 w 985520"/>
                  <a:gd name="connsiteY2" fmla="*/ 246195 h 2187367"/>
                  <a:gd name="connsiteX3" fmla="*/ 375920 w 985520"/>
                  <a:gd name="connsiteY3" fmla="*/ 175075 h 2187367"/>
                  <a:gd name="connsiteX4" fmla="*/ 660400 w 985520"/>
                  <a:gd name="connsiteY4" fmla="*/ 1861635 h 2187367"/>
                  <a:gd name="connsiteX5" fmla="*/ 985520 w 985520"/>
                  <a:gd name="connsiteY5" fmla="*/ 2171515 h 218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5520" h="2187367">
                    <a:moveTo>
                      <a:pt x="0" y="2181675"/>
                    </a:moveTo>
                    <a:cubicBezTo>
                      <a:pt x="58843" y="2195645"/>
                      <a:pt x="117687" y="2209615"/>
                      <a:pt x="147320" y="1887035"/>
                    </a:cubicBezTo>
                    <a:cubicBezTo>
                      <a:pt x="176953" y="1564455"/>
                      <a:pt x="139700" y="531522"/>
                      <a:pt x="177800" y="246195"/>
                    </a:cubicBezTo>
                    <a:cubicBezTo>
                      <a:pt x="215900" y="-39132"/>
                      <a:pt x="295487" y="-94165"/>
                      <a:pt x="375920" y="175075"/>
                    </a:cubicBezTo>
                    <a:cubicBezTo>
                      <a:pt x="456353" y="444315"/>
                      <a:pt x="558800" y="1528895"/>
                      <a:pt x="660400" y="1861635"/>
                    </a:cubicBezTo>
                    <a:cubicBezTo>
                      <a:pt x="762000" y="2194375"/>
                      <a:pt x="873760" y="2182945"/>
                      <a:pt x="985520" y="2171515"/>
                    </a:cubicBezTo>
                  </a:path>
                </a:pathLst>
              </a:custGeom>
              <a:noFill/>
              <a:ln w="28575">
                <a:prstDash val="sysDot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9E27312-C91E-4D15-ACD0-16B1C70F6D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170" y="3040587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55CD88A-9CB6-4AD9-8F30-77FDA9D27A97}"/>
                  </a:ext>
                </a:extLst>
              </p:cNvPr>
              <p:cNvCxnSpPr>
                <a:cxnSpLocks/>
                <a:stCxn id="23" idx="0"/>
              </p:cNvCxnSpPr>
              <p:nvPr/>
            </p:nvCxnSpPr>
            <p:spPr>
              <a:xfrm flipH="1">
                <a:off x="7430703" y="4631182"/>
                <a:ext cx="848116" cy="0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B1BE6C4-14F7-4337-8EF4-E95C02251D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94066" y="4761737"/>
                <a:ext cx="1063745" cy="0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73B81F-960C-4DEA-A0C3-8524CF3AACB9}"/>
                </a:ext>
              </a:extLst>
            </p:cNvPr>
            <p:cNvSpPr/>
            <p:nvPr/>
          </p:nvSpPr>
          <p:spPr>
            <a:xfrm>
              <a:off x="8065971" y="5987983"/>
              <a:ext cx="2310063" cy="306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55FD68-D6A5-4338-B9E9-2016F415BC1E}"/>
                </a:ext>
              </a:extLst>
            </p:cNvPr>
            <p:cNvSpPr txBox="1"/>
            <p:nvPr/>
          </p:nvSpPr>
          <p:spPr>
            <a:xfrm>
              <a:off x="8291276" y="5987982"/>
              <a:ext cx="29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North-South offsets (m)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D69B484-165F-46C9-8A12-F9FE105D7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32470" y="3013378"/>
            <a:ext cx="348340" cy="976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E61781-5E76-4A7E-9A39-332F4D22F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2212" y="2981636"/>
            <a:ext cx="348340" cy="976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BF9A96-CE45-4105-9959-064769D93D27}"/>
              </a:ext>
            </a:extLst>
          </p:cNvPr>
          <p:cNvSpPr txBox="1"/>
          <p:nvPr/>
        </p:nvSpPr>
        <p:spPr>
          <a:xfrm rot="16200000">
            <a:off x="5170035" y="2630323"/>
            <a:ext cx="296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Chip Match Quality</a:t>
            </a:r>
          </a:p>
        </p:txBody>
      </p:sp>
    </p:spTree>
    <p:extLst>
      <p:ext uri="{BB962C8B-B14F-4D97-AF65-F5344CB8AC3E}">
        <p14:creationId xmlns:p14="http://schemas.microsoft.com/office/powerpoint/2010/main" val="2828772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03FE6321A33489C81250A77234EEC" ma:contentTypeVersion="19" ma:contentTypeDescription="Create a new document." ma:contentTypeScope="" ma:versionID="27a50a84cd88e06dd01ab5216eeb280c">
  <xsd:schema xmlns:xsd="http://www.w3.org/2001/XMLSchema" xmlns:xs="http://www.w3.org/2001/XMLSchema" xmlns:p="http://schemas.microsoft.com/office/2006/metadata/properties" xmlns:ns2="b08f5967-57ba-42fe-b01f-abb6692256de" xmlns:ns3="ef99c159-4af2-4781-a462-59566e233b26" xmlns:ns4="31062a0d-ede8-4112-b4bb-00a9c1bc8e16" targetNamespace="http://schemas.microsoft.com/office/2006/metadata/properties" ma:root="true" ma:fieldsID="05cb1780cd559a950d306bd54a57ba83" ns2:_="" ns3:_="" ns4:_="">
    <xsd:import namespace="b08f5967-57ba-42fe-b01f-abb6692256de"/>
    <xsd:import namespace="ef99c159-4af2-4781-a462-59566e233b26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OCR" minOccurs="0"/>
                <xsd:element ref="ns4:TaxCatchAll" minOccurs="0"/>
                <xsd:element ref="ns2:lcf76f155ced4ddcb4097134ff3c332f" minOccurs="0"/>
                <xsd:element ref="ns2:Level_x0020_2_x0020_Validation" minOccurs="0"/>
                <xsd:element ref="ns2:Atmospheric_x0020_Characteriz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8f5967-57ba-42fe-b01f-abb6692256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evel_x0020_2_x0020_Validation" ma:index="22" nillable="true" ma:displayName="Level 2 Validation" ma:format="Dropdown" ma:internalName="Level_x0020_2_x0020_Valid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21 Fieldwork"/>
                    <xsd:enumeration value="2022 Fieldwork"/>
                    <xsd:enumeration value="Scripts"/>
                    <xsd:enumeration value="Journal Papers"/>
                    <xsd:enumeration value="Documentation"/>
                    <xsd:enumeration value="Resources"/>
                    <xsd:enumeration value="ECCOE-EROS-GVR-Site"/>
                    <xsd:enumeration value="ECCOE-Mann-Farm"/>
                    <xsd:enumeration value="ECCOE-Brookings-BKX"/>
                    <xsd:enumeration value="ECCOE-SDSU-Arlington"/>
                    <xsd:enumeration value="Instrumentation Files"/>
                  </xsd:restriction>
                </xsd:simpleType>
              </xsd:element>
            </xsd:sequence>
          </xsd:extension>
        </xsd:complexContent>
      </xsd:complexType>
    </xsd:element>
    <xsd:element name="Atmospheric_x0020_Characterization" ma:index="23" nillable="true" ma:displayName="Atmospheric Characterization" ma:format="Dropdown" ma:internalName="Atmospheric_x0020_Characterization">
      <xsd:simpleType>
        <xsd:restriction base="dms:Choice">
          <xsd:enumeration value="MODTRAN"/>
          <xsd:enumeration value="MODTRAN TOAR Analysis"/>
          <xsd:enumeration value="CIMEL vs Microtops"/>
          <xsd:enumeration value="Mobile CIMEL vs Stationary CIMEL"/>
          <xsd:enumeration value="SR Calculation via MODTRAN"/>
          <xsd:enumeration value="CIMEL"/>
          <xsd:enumeration value="Microtop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9c159-4af2-4781-a462-59566e233b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82cbedb-542a-40ec-b3d1-0969d1caf900}" ma:internalName="TaxCatchAll" ma:showField="CatchAllData" ma:web="ef99c159-4af2-4781-a462-59566e233b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vel_x0020_2_x0020_Validation xmlns="b08f5967-57ba-42fe-b01f-abb6692256de" xsi:nil="true"/>
    <lcf76f155ced4ddcb4097134ff3c332f xmlns="b08f5967-57ba-42fe-b01f-abb6692256de">
      <Terms xmlns="http://schemas.microsoft.com/office/infopath/2007/PartnerControls"/>
    </lcf76f155ced4ddcb4097134ff3c332f>
    <Atmospheric_x0020_Characterization xmlns="b08f5967-57ba-42fe-b01f-abb6692256de" xsi:nil="true"/>
    <TaxCatchAll xmlns="31062a0d-ede8-4112-b4bb-00a9c1bc8e1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ED7228-CD0B-4D2E-8062-CF9159FD4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8f5967-57ba-42fe-b01f-abb6692256de"/>
    <ds:schemaRef ds:uri="ef99c159-4af2-4781-a462-59566e233b26"/>
    <ds:schemaRef ds:uri="31062a0d-ede8-4112-b4bb-00a9c1bc8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547225-9AEA-4DC8-8D4E-054ACD38502B}">
  <ds:schemaRefs>
    <ds:schemaRef ds:uri="21af8892-7bd0-407c-9a9b-1ae0d0c5012b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27e248c-4d99-4c4b-8ea1-a07766386c86"/>
    <ds:schemaRef ds:uri="b08f5967-57ba-42fe-b01f-abb6692256de"/>
    <ds:schemaRef ds:uri="31062a0d-ede8-4112-b4bb-00a9c1bc8e16"/>
  </ds:schemaRefs>
</ds:datastoreItem>
</file>

<file path=customXml/itemProps3.xml><?xml version="1.0" encoding="utf-8"?>
<ds:datastoreItem xmlns:ds="http://schemas.openxmlformats.org/officeDocument/2006/customXml" ds:itemID="{A0C09023-A1B6-400A-9773-05085BF5E1E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1921</Words>
  <Application>Microsoft Office PowerPoint</Application>
  <PresentationFormat>Widescreen</PresentationFormat>
  <Paragraphs>475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Trebuchet MS</vt:lpstr>
      <vt:lpstr>Office Theme</vt:lpstr>
      <vt:lpstr>Automation  of  Geometric Accuracy Assessment Algorithm</vt:lpstr>
      <vt:lpstr>Outline</vt:lpstr>
      <vt:lpstr>Geolocation Offsets Between Satellite Images </vt:lpstr>
      <vt:lpstr>Geolocation Accuracy Assessment Algorithm </vt:lpstr>
      <vt:lpstr>Calculate Chip Offsets </vt:lpstr>
      <vt:lpstr>Calculate Chip Match Quality</vt:lpstr>
      <vt:lpstr>Apply Quality Filter: Previously Manually</vt:lpstr>
      <vt:lpstr>Apply Quality Filter: Previously Manually</vt:lpstr>
      <vt:lpstr>Apply Quality Filter: Previously Manually</vt:lpstr>
      <vt:lpstr>Automatic Determination of Threshold value</vt:lpstr>
      <vt:lpstr>Automatic Determination of Threshold value</vt:lpstr>
      <vt:lpstr>Preprocess data for Gaussian Approximation</vt:lpstr>
      <vt:lpstr>Extract Profile for Gaussian Approximation</vt:lpstr>
      <vt:lpstr>Least Squares Inversion of 1-sided gaussian</vt:lpstr>
      <vt:lpstr>Threshold Value Calculated and Applied </vt:lpstr>
      <vt:lpstr>Automated Geolocation Accuracy Assessment</vt:lpstr>
      <vt:lpstr>Application to Large Scale Assessment </vt:lpstr>
      <vt:lpstr>Summary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Semple, Alana G. (GSFC-619.0)[SCIENCE SYSTEMS AND APPLICATIONS INC]</dc:creator>
  <cp:lastModifiedBy>Beaudwin, Patricia L. (GSFC-619.0)[SCIENCE SYSTEMS AND APPLICATIONS INC]</cp:lastModifiedBy>
  <cp:revision>73</cp:revision>
  <dcterms:created xsi:type="dcterms:W3CDTF">2023-03-24T07:16:51Z</dcterms:created>
  <dcterms:modified xsi:type="dcterms:W3CDTF">2024-01-31T20:24:10Z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0x01010056303FE6321A33489C81250A77234EEC</vt:lpwstr>
  </property>
  <property fmtid="{D5CDD505-2E9C-101B-9397-08002B2CF9AE}" pid="3" name="MediaServiceImageTags">
    <vt:lpwstr/>
  </property>
</Properties>
</file>