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7" r:id="rId3"/>
    <p:sldId id="332" r:id="rId4"/>
    <p:sldId id="259" r:id="rId5"/>
    <p:sldId id="319" r:id="rId6"/>
    <p:sldId id="262" r:id="rId7"/>
    <p:sldId id="266" r:id="rId8"/>
    <p:sldId id="267" r:id="rId9"/>
    <p:sldId id="324" r:id="rId10"/>
    <p:sldId id="330" r:id="rId11"/>
    <p:sldId id="329" r:id="rId12"/>
    <p:sldId id="331" r:id="rId13"/>
    <p:sldId id="325" r:id="rId14"/>
    <p:sldId id="333" r:id="rId15"/>
    <p:sldId id="328" r:id="rId16"/>
    <p:sldId id="32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131" autoAdjust="0"/>
  </p:normalViewPr>
  <p:slideViewPr>
    <p:cSldViewPr snapToGrid="0">
      <p:cViewPr varScale="1">
        <p:scale>
          <a:sx n="55" d="100"/>
          <a:sy n="55" d="100"/>
        </p:scale>
        <p:origin x="368" y="48"/>
      </p:cViewPr>
      <p:guideLst/>
    </p:cSldViewPr>
  </p:slideViewPr>
  <p:outlineViewPr>
    <p:cViewPr>
      <p:scale>
        <a:sx n="33" d="100"/>
        <a:sy n="33" d="100"/>
      </p:scale>
      <p:origin x="0" y="-44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76052-BCDC-4FB0-98A5-98A0414014CC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2539E-AA8D-43D5-B240-C5CAB28CD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2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Marketing slide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0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6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Originally designed in last days of WWII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Tactical jet bomber, to bridge gap between fighters and long-range, strategic bombers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USAAF conducted multi-aircraft evaluation to decide which tactical bomber to put into production to meet needs evident in Korean War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Martin XB-51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North American B-45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AJ-1 Savage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Avro Canada CF-100 Canuck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English Electric B.2 Canberra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Douglas B-26 (from WWII A-26) was the only comparable bomber and insufficient for US needs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English Electric sent two Canberra over Atlantic in 1951 as demonstrators in the fastest trans-Atlantic crossing at the time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They were the only aircraft of the 5 to have volume for night sensors and weapon release systems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These two became the first B-57A models (B.2 WD940 --&gt; 51-17352 and WD932 --&gt; 51-17387)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Glen L. Martin company of Baltimore, MD was awarded the contract by USAAF for license-built B.2s (to become B-57) in 1951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"Canberra" designation has mostly stuck despite initial rollout as "Night Intruder"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2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Initially conceived from Big Safari Project Peewee in OCT 1962/63 (see Pakistan page)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1963: "Peewee III": first 2 -F model prototypes delivered and operated in Pakistan, Peewee III-1 and -2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1963-64: "First Chip" (later Rivet Chip), next 12 units, all converted -B models (927 and 928 came from here, RC8 and RC11 respectively)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1965-66: "Second Slice" (later Rivet Slice), next 4 units, all converted from grounded -D models (925 and 926 were here, RS3 and RS2 respectively)</a:t>
            </a: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      First Chip follow-on: final three a/c, all converted -A models</a:t>
            </a: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6858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21 units produced, all from rebuilt a/c (3 from RB57-A's, 4 from RB-57 D's, and 14 from B-57B's)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Performed remote sensing/reconnaissance and in-situ sampling that had previously been performed by -D models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First flight in 1964, production continued until 1967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Redesignated from RB-57F to WB-57F in 1968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Last active squadron (58 WRS) at Kirtland was inactivated in 1974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Similar requirements as -D models, but with further refinements to mitigate wing spar limitations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New engine: P&amp;W TF-33-P11 (plus detachable P&amp;W J-60-P9s)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Fuselage, gear, and horizontal stabilizer were retained from legacy models. Wings, vertical stab, and cockpit all new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New wingspan 122.5 feet, wing area ~2,000 sq ft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All F models were originally assigned to one of 4 WR Squadrons: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55th WRS @ McClellan AFB, CA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56th WRS @ 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Yakota</a:t>
            </a:r>
            <a:r>
              <a:rPr lang="en-US" sz="1800" dirty="0">
                <a:effectLst/>
                <a:latin typeface="Calibri" panose="020F0502020204030204" pitchFamily="34" charset="0"/>
              </a:rPr>
              <a:t> AB, Japan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57th WRS @ RAAF Avalon, Australia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58th WRS @ Kirtland AFB, NM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Losses: 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Peewee III #2: lost over Black Sea in 1965, unclear whether from Russian anti-aircraft missile or mechanical failure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Rivet Chip 10: Crashed into Sandia Range on final approach to Kirtland in 1966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Rivet Chip 5: Experienced </a:t>
            </a:r>
            <a:r>
              <a:rPr lang="en-US" sz="1800" dirty="0" err="1">
                <a:effectLst/>
                <a:latin typeface="Calibri" panose="020F0502020204030204" pitchFamily="34" charset="0"/>
              </a:rPr>
              <a:t>mach</a:t>
            </a:r>
            <a:r>
              <a:rPr lang="en-US" sz="1800" dirty="0">
                <a:effectLst/>
                <a:latin typeface="Calibri" panose="020F0502020204030204" pitchFamily="34" charset="0"/>
              </a:rPr>
              <a:t> tuck over ABQ @ 50,000 ft in 1972, aircraft disintegrated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9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Aircraft upgrades: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F-15 landing gear/brakes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F-16 ACES-II ejection seats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Digital autopilot system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Gross weight increase, from 63,000 to 72,000 pounds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For many years, the NASA WB-57 fleet has operated largely independent of major agency initiatives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Continually operated at Manned Spacecraft Center (now Johnson Space Center) since 1968, despite having very little direct association with human spaceflight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</a:rPr>
              <a:t>Dependent on partnerships with academia, industry, DOD, and other government agencies for continual sustainment and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0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Bread and butter of missions today are a) imagery; and b) science partnerships. Also do instrument test &amp; development and special research missions (Eclipse 2024, Hurricane research,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84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Imagery Products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92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28 sorties mapping Cost Rica, 2005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established PRIAS to harvest, exploit and utilize all the data we collected in CENAT (their equivalent to our NSF)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39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Significant copper deposits found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708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ACCLIP, SABRE –</a:t>
            </a:r>
          </a:p>
          <a:p>
            <a:r>
              <a:rPr lang="en-US" dirty="0"/>
              <a:t>Multiple European instruments participated through collaboration with American research institutions</a:t>
            </a:r>
          </a:p>
          <a:p>
            <a:r>
              <a:rPr lang="en-US" dirty="0"/>
              <a:t>COLD2 – </a:t>
            </a:r>
            <a:r>
              <a:rPr lang="en-US" dirty="0" err="1"/>
              <a:t>Consiglio</a:t>
            </a:r>
            <a:r>
              <a:rPr lang="en-US" dirty="0"/>
              <a:t> Nazionale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Ricerche</a:t>
            </a:r>
            <a:r>
              <a:rPr lang="en-US" dirty="0"/>
              <a:t> - </a:t>
            </a:r>
            <a:r>
              <a:rPr lang="it-IT" b="0" i="0" dirty="0">
                <a:solidFill>
                  <a:srgbClr val="212529"/>
                </a:solidFill>
                <a:effectLst/>
                <a:latin typeface="-apple-system"/>
              </a:rPr>
              <a:t>Istituto Nazionale di Ottica (CNR-INO)</a:t>
            </a:r>
          </a:p>
          <a:p>
            <a:r>
              <a:rPr lang="it-IT" b="0" i="0" dirty="0">
                <a:solidFill>
                  <a:srgbClr val="212529"/>
                </a:solidFill>
                <a:effectLst/>
                <a:latin typeface="-apple-system"/>
              </a:rPr>
              <a:t>CAPS – University of Vienna </a:t>
            </a:r>
          </a:p>
          <a:p>
            <a:r>
              <a:rPr lang="en-US" dirty="0"/>
              <a:t>Rocket plume sampling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539E-AA8D-43D5-B240-C5CAB28CD5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8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091B-0DA1-41FF-BF78-0007323C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E09DE-4571-49B9-A157-60DC6799D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7803B-E113-49D9-BECC-C5E61273F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D2C67-387C-45A6-AF44-2748F7E98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7EC00-09F7-49E8-BA88-AF521AC2A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EB69-A0BD-4A03-B1E6-E81E9D39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2FBDB-353C-4564-BD4D-E6EF8A7C9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9B3F1-EF8D-4F52-8F46-38F37313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B87EE-E68F-4174-939B-C7000D8D1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A419C-2D8E-491F-945F-1B93DEB7F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0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3BF9-440D-4B9E-95E1-AD35CBD3C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70C04-601B-4C69-B916-A5483D4F0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BB16B-93EE-45D0-8013-0F27CD1A0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B4BB2-9859-46CD-9259-932FFD6E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0D603-BB24-4E71-8676-6D4C5187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2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AC68-5961-4314-841E-9A58FA8C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DA5E9-D75C-4477-8A22-A7A450690B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C0856-3C3F-4251-964C-BB284D009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75BDA-CF8A-409F-A22D-3D068BB32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A21D5-03D0-4A98-8BE0-E8635D9B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2D96F-A767-4298-8FE6-B821E5787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3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A2DB-F441-4411-A339-102D09F1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5EE0-DD52-4F96-AACE-0DBEA3359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5C16E-50A4-48E7-9626-D7947AFB9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D0634-FFAA-40F9-A457-C79DC200BD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C129E-D1EF-4BF3-B699-0E60CD32A6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1E9AB-7D3B-4E27-86DE-57E8FC02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A45A4-EE7B-4BFC-838F-45655C445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59EE42-1CFB-46BD-A567-1F94BCE8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3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EC01-19D7-4D16-9C90-6EDB3D6D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42778D-72B9-47E5-BC91-4EF6DF35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5B5F9-08D1-4704-9FB8-53FA0278F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C7D05-DDFC-4A8C-99D7-72E9F6A50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1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3CAA67-106B-4034-976B-BA8F7157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DDB5BB-8D8B-4987-AF11-DB8FC635F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C9DC2-3442-4E3A-A42C-3FE509DB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1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0340-706B-48CB-BDA9-B2733E35B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E4AE2-E9F4-4418-BE74-E1A6AC650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62B40-C7AF-4810-A513-743357768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021F4-A9E6-498E-8B0F-EF9A0744F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EDEF8-194B-4DC3-A3A5-4D812470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02C35-7F3D-45F8-8B84-E5CCE8207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8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B305-5F3A-458F-A5C6-A6EAFA45D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F4B17-4426-4154-BAFA-347FBB3C1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730E0-A759-4447-8BE8-B8F421B7C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3DC64-5C31-43EA-9618-1340B3D6B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CBF2A-B5DC-461D-BF3D-F8EF04D7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4D90B-AF83-412E-AE27-FAF5A0F9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21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D4C9-DFA9-4ADB-9ECA-C52351BCC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541ED6-7CAE-4A0F-BF48-7859FB04C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9F91B-DEA1-4600-8E5E-3E1964AD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F239B-DD59-410B-A6C0-963AF8B43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6A2FF-4858-44EE-9F1B-A3CC36C47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4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83788-4932-482A-A6D4-A96A9C075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F92AAD-D2FE-4CA8-B60B-768800D2F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632E8-146A-4B2E-9D21-081A2B2C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175DD-E204-47B1-8A4B-CD82223A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860A9-A9EA-4CD4-BCD7-4E8E1F31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1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r="778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48000" y="287323"/>
            <a:ext cx="6400800" cy="838200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3688-88A2-D044-B043-CBA888E229AE}" type="datetimeFigureOut">
              <a:rPr lang="en-US"/>
              <a:pPr>
                <a:defRPr/>
              </a:pPr>
              <a:t>2/3/2024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09F91-79BC-A34A-AE79-3A73B8A94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5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B70FC6-1D04-4ADC-AF39-DCE4CF54C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A405C-630A-4C3D-941E-4E7E6F1FC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502E1-452A-493F-910D-9B6A8E4961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4EE6F-3D29-44CB-92DE-DF612DD41796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76C3A-FD69-48C6-AD47-F08B42FAE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01085-A04A-46E5-8F3D-C5270408E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DAF21-DE36-40A4-8F14-4A584FEAB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0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1239-6048-4ECA-B992-DBD0FFFF2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614" y="264560"/>
            <a:ext cx="9144000" cy="1738901"/>
          </a:xfrm>
        </p:spPr>
        <p:txBody>
          <a:bodyPr>
            <a:normAutofit/>
          </a:bodyPr>
          <a:lstStyle/>
          <a:p>
            <a:r>
              <a:rPr lang="en-US" sz="4800" dirty="0"/>
              <a:t>NASA WB-57 </a:t>
            </a:r>
            <a:br>
              <a:rPr lang="en-US" sz="4800" dirty="0"/>
            </a:br>
            <a:r>
              <a:rPr lang="en-US" sz="4800" dirty="0"/>
              <a:t>High Altitude Research Program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B2CCCD9-26CE-E799-719A-66A53A132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1418" y="5530597"/>
            <a:ext cx="4429244" cy="1159570"/>
          </a:xfrm>
          <a:solidFill>
            <a:schemeClr val="bg1">
              <a:alpha val="23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en-US" sz="3200" dirty="0"/>
              <a:t>12 FEB 2024</a:t>
            </a:r>
          </a:p>
          <a:p>
            <a:pPr algn="r"/>
            <a:r>
              <a:rPr lang="en-US" sz="3200" dirty="0"/>
              <a:t>Peter Layshock, Manager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0CC31E1-5C5A-C731-2BDA-7185C13E6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467" y="526042"/>
            <a:ext cx="3117448" cy="121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92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14475"/>
            <a:ext cx="25146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46250" y="1438275"/>
            <a:ext cx="2673350" cy="243840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02127"/>
              </p:ext>
            </p:extLst>
          </p:nvPr>
        </p:nvGraphicFramePr>
        <p:xfrm>
          <a:off x="1752600" y="3876675"/>
          <a:ext cx="2667000" cy="2389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93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PERFORMANCE</a:t>
                      </a:r>
                    </a:p>
                  </a:txBody>
                  <a:tcPr marT="45726" marB="45726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930">
                <a:tc>
                  <a:txBody>
                    <a:bodyPr/>
                    <a:lstStyle/>
                    <a:p>
                      <a:r>
                        <a:rPr lang="en-US" sz="1100" dirty="0"/>
                        <a:t>Aircraft ceiling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 km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30">
                <a:tc>
                  <a:txBody>
                    <a:bodyPr/>
                    <a:lstStyle/>
                    <a:p>
                      <a:r>
                        <a:rPr lang="en-US" sz="1100" dirty="0"/>
                        <a:t>Endurance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6.5 hours</a:t>
                      </a:r>
                      <a:endParaRPr lang="en-US" sz="11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930">
                <a:tc>
                  <a:txBody>
                    <a:bodyPr/>
                    <a:lstStyle/>
                    <a:p>
                      <a:r>
                        <a:rPr lang="en-US" sz="1100" dirty="0"/>
                        <a:t>Range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4,000 km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930">
                <a:tc>
                  <a:txBody>
                    <a:bodyPr/>
                    <a:lstStyle/>
                    <a:p>
                      <a:r>
                        <a:rPr lang="en-US" sz="1100" dirty="0"/>
                        <a:t>Max. payload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4,000 kg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80">
                <a:tc>
                  <a:txBody>
                    <a:bodyPr/>
                    <a:lstStyle/>
                    <a:p>
                      <a:r>
                        <a:rPr lang="en-US" sz="1100" dirty="0"/>
                        <a:t>Airspeed @ 60kft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410 knots 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(Max: Mach</a:t>
                      </a:r>
                      <a:r>
                        <a:rPr lang="en-US" sz="1100" baseline="0" dirty="0"/>
                        <a:t> 0.8)</a:t>
                      </a:r>
                      <a:endParaRPr lang="en-US" sz="11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930">
                <a:tc>
                  <a:txBody>
                    <a:bodyPr/>
                    <a:lstStyle/>
                    <a:p>
                      <a:r>
                        <a:rPr lang="en-US" sz="1100" dirty="0"/>
                        <a:t>Aircrew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828">
                <a:tc>
                  <a:txBody>
                    <a:bodyPr/>
                    <a:lstStyle/>
                    <a:p>
                      <a:r>
                        <a:rPr lang="en-US" sz="1100" dirty="0"/>
                        <a:t>Wingspan</a:t>
                      </a: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37 m</a:t>
                      </a:r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Oval 14"/>
          <p:cNvSpPr/>
          <p:nvPr/>
        </p:nvSpPr>
        <p:spPr>
          <a:xfrm>
            <a:off x="6502400" y="3463925"/>
            <a:ext cx="2133600" cy="16002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45200" y="2854325"/>
            <a:ext cx="3124200" cy="19050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511800" y="2320925"/>
            <a:ext cx="4114800" cy="25908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130800" y="1635125"/>
            <a:ext cx="4800600" cy="32004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768726"/>
            <a:ext cx="48196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99539" y="1254126"/>
            <a:ext cx="909160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b="1" dirty="0"/>
              <a:t>Range (km)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45639" y="1520826"/>
            <a:ext cx="949325" cy="646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/>
              <a:t>Time on Station (hrs)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7750" y="1711326"/>
            <a:ext cx="958850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/>
              <a:t>Transit (hrs)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0438" y="3463926"/>
            <a:ext cx="457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550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0438" y="2854326"/>
            <a:ext cx="457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930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4400" y="2320924"/>
            <a:ext cx="609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1300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2691" y="1645424"/>
            <a:ext cx="6651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1650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96238" y="3713164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4:30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3275" y="3175000"/>
            <a:ext cx="609600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3:30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12200" y="2732089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2:30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63038" y="2254251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1:00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54800" y="3692526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1:00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400" y="3194051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1:30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92800" y="2752726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2:00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02275" y="2254251"/>
            <a:ext cx="609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2:30</a:t>
            </a:r>
          </a:p>
        </p:txBody>
      </p:sp>
      <p:pic>
        <p:nvPicPr>
          <p:cNvPr id="13364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72"/>
          <a:stretch>
            <a:fillRect/>
          </a:stretch>
        </p:blipFill>
        <p:spPr bwMode="auto">
          <a:xfrm>
            <a:off x="1524000" y="6427788"/>
            <a:ext cx="9144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524000" y="6461126"/>
            <a:ext cx="9144000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700" dirty="0">
                <a:solidFill>
                  <a:schemeClr val="bg1">
                    <a:lumMod val="95000"/>
                  </a:schemeClr>
                </a:solidFill>
              </a:rPr>
              <a:t>Deployable, medium-to-high altitude platform with unmatched range, speed, and sensor capacity.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B83A5-9754-4EFD-9CCB-FFF6FA221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/>
              <a:t>WB-57 Capabilities</a:t>
            </a:r>
          </a:p>
        </p:txBody>
      </p:sp>
    </p:spTree>
    <p:extLst>
      <p:ext uri="{BB962C8B-B14F-4D97-AF65-F5344CB8AC3E}">
        <p14:creationId xmlns:p14="http://schemas.microsoft.com/office/powerpoint/2010/main" val="3134786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85">
            <a:extLst>
              <a:ext uri="{FF2B5EF4-FFF2-40B4-BE49-F238E27FC236}">
                <a16:creationId xmlns:a16="http://schemas.microsoft.com/office/drawing/2014/main" id="{5C838FAC-BAAA-8C6C-4777-7F5D9F53F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963282"/>
              </p:ext>
            </p:extLst>
          </p:nvPr>
        </p:nvGraphicFramePr>
        <p:xfrm>
          <a:off x="5835602" y="4417058"/>
          <a:ext cx="5562600" cy="1677988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SENSOR INTEGRATION OPTIONS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Reconfigurable/removable, pressurized nose cone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4 hard points 2/wing; compatible with ER-2 SPEAR Pod, Super Pod and BRU’s;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12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 bomb bay (3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‘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or 6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 Universal Pallet System); 1000lb capacity per 3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 space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20x small sensor hatches; ten hatches per wing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ＭＳ Ｐゴシック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/>
                          <a:cs typeface="Arial" charset="0"/>
                        </a:rPr>
                        <a:t>Tail cone / upper equipment bay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138E193F-7792-2D82-FF1B-EA3AB94765A2}"/>
              </a:ext>
            </a:extLst>
          </p:cNvPr>
          <p:cNvGrpSpPr/>
          <p:nvPr/>
        </p:nvGrpSpPr>
        <p:grpSpPr>
          <a:xfrm>
            <a:off x="5241121" y="301767"/>
            <a:ext cx="6588206" cy="4009544"/>
            <a:chOff x="3429000" y="1371600"/>
            <a:chExt cx="5559425" cy="320198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0E4207-CC3A-EFD3-743B-7DAB51649DC1}"/>
                </a:ext>
              </a:extLst>
            </p:cNvPr>
            <p:cNvSpPr/>
            <p:nvPr/>
          </p:nvSpPr>
          <p:spPr>
            <a:xfrm>
              <a:off x="3429000" y="1403350"/>
              <a:ext cx="5559425" cy="31702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813EF8B-1F8C-05F1-F5F0-033C67B45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29000" y="1371600"/>
              <a:ext cx="5486400" cy="3195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3628DE8-BD41-78C4-128C-775BA19763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5013" y="1739900"/>
              <a:ext cx="255587" cy="307975"/>
              <a:chOff x="4544761" y="1621324"/>
              <a:chExt cx="255301" cy="30777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400ACED-C038-556A-9C88-10DCEDB446C9}"/>
                  </a:ext>
                </a:extLst>
              </p:cNvPr>
              <p:cNvSpPr/>
              <p:nvPr/>
            </p:nvSpPr>
            <p:spPr>
              <a:xfrm>
                <a:off x="4571718" y="1676851"/>
                <a:ext cx="228344" cy="2284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0000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997A25-9FD2-6ABB-4D12-D901154419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44761" y="1621324"/>
                <a:ext cx="228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2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A</a:t>
                </a:r>
              </a:p>
            </p:txBody>
          </p:sp>
        </p:grpSp>
        <p:grpSp>
          <p:nvGrpSpPr>
            <p:cNvPr id="9" name="Group 16">
              <a:extLst>
                <a:ext uri="{FF2B5EF4-FFF2-40B4-BE49-F238E27FC236}">
                  <a16:creationId xmlns:a16="http://schemas.microsoft.com/office/drawing/2014/main" id="{D75FCB06-1E7E-DB75-3DBF-B700F48EBE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0650" y="3146425"/>
              <a:ext cx="250825" cy="307975"/>
              <a:chOff x="3931378" y="3028673"/>
              <a:chExt cx="250119" cy="30777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8101619-2A12-283F-6C4A-6D7C5CF29354}"/>
                  </a:ext>
                </a:extLst>
              </p:cNvPr>
              <p:cNvSpPr/>
              <p:nvPr/>
            </p:nvSpPr>
            <p:spPr>
              <a:xfrm>
                <a:off x="3953540" y="3082613"/>
                <a:ext cx="227957" cy="2284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0000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B87670B3-F9CE-323F-C894-7231DF372E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1378" y="3028673"/>
                <a:ext cx="228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2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B</a:t>
                </a:r>
              </a:p>
            </p:txBody>
          </p:sp>
        </p:grpSp>
        <p:grpSp>
          <p:nvGrpSpPr>
            <p:cNvPr id="12" name="Group 20">
              <a:extLst>
                <a:ext uri="{FF2B5EF4-FFF2-40B4-BE49-F238E27FC236}">
                  <a16:creationId xmlns:a16="http://schemas.microsoft.com/office/drawing/2014/main" id="{CA674BF5-58AF-910E-4674-95BA2D67F8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53063" y="3070225"/>
              <a:ext cx="252412" cy="307975"/>
              <a:chOff x="5452849" y="2952473"/>
              <a:chExt cx="253186" cy="307777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8FF1E2C-EA4E-EB1D-D159-670FE2395595}"/>
                  </a:ext>
                </a:extLst>
              </p:cNvPr>
              <p:cNvSpPr/>
              <p:nvPr/>
            </p:nvSpPr>
            <p:spPr>
              <a:xfrm>
                <a:off x="5478327" y="3006413"/>
                <a:ext cx="227708" cy="2284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0000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14" name="TextBox 11">
                <a:extLst>
                  <a:ext uri="{FF2B5EF4-FFF2-40B4-BE49-F238E27FC236}">
                    <a16:creationId xmlns:a16="http://schemas.microsoft.com/office/drawing/2014/main" id="{E9768251-B392-EC3B-321A-8D93E2912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52849" y="2952473"/>
                <a:ext cx="228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2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C</a:t>
                </a:r>
              </a:p>
            </p:txBody>
          </p:sp>
        </p:grpSp>
        <p:grpSp>
          <p:nvGrpSpPr>
            <p:cNvPr id="15" name="Group 18">
              <a:extLst>
                <a:ext uri="{FF2B5EF4-FFF2-40B4-BE49-F238E27FC236}">
                  <a16:creationId xmlns:a16="http://schemas.microsoft.com/office/drawing/2014/main" id="{ED0A6ABE-9B25-47AF-7033-24767EEF8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12088" y="2155825"/>
              <a:ext cx="255587" cy="307975"/>
              <a:chOff x="7812396" y="2038073"/>
              <a:chExt cx="255301" cy="307777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EEDB697-0D5D-D4C0-5271-D3D622BB8D95}"/>
                  </a:ext>
                </a:extLst>
              </p:cNvPr>
              <p:cNvSpPr/>
              <p:nvPr/>
            </p:nvSpPr>
            <p:spPr>
              <a:xfrm>
                <a:off x="7839353" y="2092013"/>
                <a:ext cx="228344" cy="22845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0000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17" name="TextBox 13">
                <a:extLst>
                  <a:ext uri="{FF2B5EF4-FFF2-40B4-BE49-F238E27FC236}">
                    <a16:creationId xmlns:a16="http://schemas.microsoft.com/office/drawing/2014/main" id="{B00DB33F-3D8A-C1A2-CEC9-EB3D4A6611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12396" y="2038073"/>
                <a:ext cx="228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2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D</a:t>
                </a:r>
              </a:p>
            </p:txBody>
          </p:sp>
        </p:grpSp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11F7F7A2-1C86-A98E-6E7D-C673E761B8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21450" y="3760788"/>
              <a:ext cx="250825" cy="306387"/>
              <a:chOff x="6522168" y="3641976"/>
              <a:chExt cx="250129" cy="307777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73E4040-2643-5ED0-A4C0-DA09013EB150}"/>
                  </a:ext>
                </a:extLst>
              </p:cNvPr>
              <p:cNvSpPr/>
              <p:nvPr/>
            </p:nvSpPr>
            <p:spPr>
              <a:xfrm>
                <a:off x="6544331" y="3693006"/>
                <a:ext cx="227966" cy="22804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rgbClr val="0000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20" name="TextBox 15">
                <a:extLst>
                  <a:ext uri="{FF2B5EF4-FFF2-40B4-BE49-F238E27FC236}">
                    <a16:creationId xmlns:a16="http://schemas.microsoft.com/office/drawing/2014/main" id="{C8CC66D6-45C6-79A0-FD56-D0262290DA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22168" y="3641976"/>
                <a:ext cx="228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2"/>
                    </a:solidFill>
                    <a:latin typeface="Calibri" pitchFamily="34" charset="0"/>
                    <a:ea typeface="ＭＳ Ｐゴシック"/>
                    <a:cs typeface="ＭＳ Ｐゴシック"/>
                  </a:rPr>
                  <a:t>E</a:t>
                </a:r>
              </a:p>
            </p:txBody>
          </p: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3500963D-5BBF-D74A-F7F4-C0562F2AB203}"/>
              </a:ext>
            </a:extLst>
          </p:cNvPr>
          <p:cNvSpPr/>
          <p:nvPr/>
        </p:nvSpPr>
        <p:spPr>
          <a:xfrm>
            <a:off x="5908627" y="4739320"/>
            <a:ext cx="204788" cy="203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D4310833-FA00-B427-4706-A93E06959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052" y="4686933"/>
            <a:ext cx="2047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Calibri" pitchFamily="34" charset="0"/>
                <a:ea typeface="ＭＳ Ｐゴシック"/>
                <a:cs typeface="ＭＳ Ｐゴシック"/>
              </a:rPr>
              <a:t>A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936582B-7E7F-2FD1-6548-5F940546A888}"/>
              </a:ext>
            </a:extLst>
          </p:cNvPr>
          <p:cNvSpPr/>
          <p:nvPr/>
        </p:nvSpPr>
        <p:spPr>
          <a:xfrm>
            <a:off x="5918152" y="5015545"/>
            <a:ext cx="203200" cy="203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298187F3-EA43-E39F-78A0-45BE490D6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577" y="4966333"/>
            <a:ext cx="203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Calibri" pitchFamily="34" charset="0"/>
                <a:ea typeface="ＭＳ Ｐゴシック"/>
                <a:cs typeface="ＭＳ Ｐゴシック"/>
              </a:rPr>
              <a:t>B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CE1A13-79A8-8EC7-F0FF-1F9A249C981D}"/>
              </a:ext>
            </a:extLst>
          </p:cNvPr>
          <p:cNvSpPr/>
          <p:nvPr/>
        </p:nvSpPr>
        <p:spPr>
          <a:xfrm>
            <a:off x="5926090" y="5287008"/>
            <a:ext cx="203200" cy="20478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3F5E1124-4F1C-77BD-8919-7A90C9942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927" y="5242558"/>
            <a:ext cx="2047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Calibri" pitchFamily="34" charset="0"/>
                <a:ea typeface="ＭＳ Ｐゴシック"/>
                <a:cs typeface="ＭＳ Ｐゴシック"/>
              </a:rPr>
              <a:t>C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8D3A362-CB45-F395-4327-0CAE1760A4A6}"/>
              </a:ext>
            </a:extLst>
          </p:cNvPr>
          <p:cNvSpPr/>
          <p:nvPr/>
        </p:nvSpPr>
        <p:spPr>
          <a:xfrm>
            <a:off x="5930852" y="5577520"/>
            <a:ext cx="203200" cy="203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TextBox 32">
            <a:extLst>
              <a:ext uri="{FF2B5EF4-FFF2-40B4-BE49-F238E27FC236}">
                <a16:creationId xmlns:a16="http://schemas.microsoft.com/office/drawing/2014/main" id="{7EE25BA3-D63F-6612-79D5-32F0EF30B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15" y="5528308"/>
            <a:ext cx="203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ＭＳ Ｐゴシック"/>
                <a:cs typeface="ＭＳ Ｐゴシック"/>
              </a:rPr>
              <a:t>D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E4A0BF5-B67A-D936-CEA6-A160D15DABEE}"/>
              </a:ext>
            </a:extLst>
          </p:cNvPr>
          <p:cNvSpPr/>
          <p:nvPr/>
        </p:nvSpPr>
        <p:spPr>
          <a:xfrm>
            <a:off x="5927677" y="5853745"/>
            <a:ext cx="203200" cy="2047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TextBox 35">
            <a:extLst>
              <a:ext uri="{FF2B5EF4-FFF2-40B4-BE49-F238E27FC236}">
                <a16:creationId xmlns:a16="http://schemas.microsoft.com/office/drawing/2014/main" id="{070ED052-FD11-44F2-6228-47D28FA06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215" y="5809295"/>
            <a:ext cx="203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Calibri" pitchFamily="34" charset="0"/>
                <a:ea typeface="ＭＳ Ｐゴシック"/>
                <a:cs typeface="ＭＳ Ｐゴシック"/>
              </a:rPr>
              <a:t>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FC0901-9886-A4B3-841E-68C093F56357}"/>
              </a:ext>
            </a:extLst>
          </p:cNvPr>
          <p:cNvSpPr/>
          <p:nvPr/>
        </p:nvSpPr>
        <p:spPr>
          <a:xfrm>
            <a:off x="345314" y="1441306"/>
            <a:ext cx="4442749" cy="49395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6058FE0-868A-A6A8-C8DE-170FEE765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1416"/>
              </p:ext>
            </p:extLst>
          </p:nvPr>
        </p:nvGraphicFramePr>
        <p:xfrm>
          <a:off x="313177" y="1441306"/>
          <a:ext cx="4506867" cy="392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6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26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TAILORED</a:t>
                      </a:r>
                      <a:r>
                        <a:rPr lang="en-US" sz="1800" baseline="0" dirty="0"/>
                        <a:t> SENSOR SOLUTIONS</a:t>
                      </a:r>
                      <a:endParaRPr lang="en-US" sz="1800" dirty="0"/>
                    </a:p>
                  </a:txBody>
                  <a:tcPr marT="45784" marB="4578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TextBox 41">
            <a:extLst>
              <a:ext uri="{FF2B5EF4-FFF2-40B4-BE49-F238E27FC236}">
                <a16:creationId xmlns:a16="http://schemas.microsoft.com/office/drawing/2014/main" id="{44EF71A3-5783-9FD2-D0FF-F28E76C7A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09" y="1856568"/>
            <a:ext cx="444274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 Unique access to cutting-edge technologies across NASA / DoD / national agencies not currently available through existing service or industry platforms.</a:t>
            </a:r>
          </a:p>
          <a:p>
            <a:pPr>
              <a:buFont typeface="Arial" charset="0"/>
              <a:buChar char="•"/>
            </a:pPr>
            <a:endParaRPr lang="en-US" sz="1600" dirty="0">
              <a:latin typeface="Calibri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No </a:t>
            </a:r>
            <a:r>
              <a:rPr lang="ja-JP" altLang="en-US" sz="1600" dirty="0">
                <a:latin typeface="Calibri" pitchFamily="34" charset="0"/>
                <a:cs typeface="ＭＳ Ｐゴシック"/>
              </a:rPr>
              <a:t>“</a:t>
            </a:r>
            <a:r>
              <a:rPr lang="en-US" altLang="ja-JP" sz="1600" dirty="0">
                <a:latin typeface="Calibri" pitchFamily="34" charset="0"/>
                <a:cs typeface="ＭＳ Ｐゴシック"/>
              </a:rPr>
              <a:t>standard payload</a:t>
            </a:r>
            <a:r>
              <a:rPr lang="ja-JP" altLang="en-US" sz="1600" dirty="0">
                <a:latin typeface="Calibri" pitchFamily="34" charset="0"/>
                <a:cs typeface="ＭＳ Ｐゴシック"/>
              </a:rPr>
              <a:t>”</a:t>
            </a:r>
            <a:r>
              <a:rPr lang="en-US" altLang="ja-JP" sz="1600" dirty="0">
                <a:latin typeface="Calibri" pitchFamily="34" charset="0"/>
                <a:cs typeface="ＭＳ Ｐゴシック"/>
              </a:rPr>
              <a:t> constraints.</a:t>
            </a:r>
          </a:p>
          <a:p>
            <a:endParaRPr lang="en-US" sz="1600" dirty="0">
              <a:latin typeface="Calibri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Sensor package(s) compiled to meet each mission</a:t>
            </a:r>
            <a:r>
              <a:rPr lang="ja-JP" altLang="en-US" sz="1600" dirty="0">
                <a:latin typeface="Calibri" pitchFamily="34" charset="0"/>
                <a:cs typeface="ＭＳ Ｐゴシック"/>
              </a:rPr>
              <a:t>’</a:t>
            </a:r>
            <a:r>
              <a:rPr lang="en-US" altLang="ja-JP" sz="1600" dirty="0">
                <a:latin typeface="Calibri" pitchFamily="34" charset="0"/>
                <a:cs typeface="ＭＳ Ｐゴシック"/>
              </a:rPr>
              <a:t>s requirements.</a:t>
            </a:r>
          </a:p>
          <a:p>
            <a:pPr>
              <a:buFont typeface="Arial" charset="0"/>
              <a:buChar char="•"/>
            </a:pPr>
            <a:endParaRPr lang="en-US" sz="1600" dirty="0">
              <a:latin typeface="Calibri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Platform capable of integrating, testing and employing customer sensors.</a:t>
            </a:r>
          </a:p>
          <a:p>
            <a:pPr>
              <a:buFont typeface="Arial" charset="0"/>
              <a:buChar char="•"/>
            </a:pPr>
            <a:endParaRPr lang="en-US" sz="1600" dirty="0">
              <a:latin typeface="Calibri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Multiple air-to-ground communication options: Voice, BLOS &amp; LOS datalinks.</a:t>
            </a:r>
          </a:p>
          <a:p>
            <a:pPr>
              <a:buFont typeface="Arial" charset="0"/>
              <a:buChar char="•"/>
            </a:pPr>
            <a:endParaRPr lang="en-US" sz="1600" dirty="0">
              <a:latin typeface="Calibri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1600" dirty="0">
                <a:latin typeface="Calibri" pitchFamily="34" charset="0"/>
                <a:ea typeface="ＭＳ Ｐゴシック"/>
                <a:cs typeface="ＭＳ Ｐゴシック"/>
              </a:rPr>
              <a:t>  Multiple payload power options: 110V 400Hz, 110V 60Hz, &amp; 28VDC.</a:t>
            </a:r>
          </a:p>
        </p:txBody>
      </p:sp>
    </p:spTree>
    <p:extLst>
      <p:ext uri="{BB962C8B-B14F-4D97-AF65-F5344CB8AC3E}">
        <p14:creationId xmlns:p14="http://schemas.microsoft.com/office/powerpoint/2010/main" val="101419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7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2600F3-9AF7-492F-BF45-B7F206B69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74" y="959243"/>
            <a:ext cx="4286250" cy="32956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6B3AE6-CA61-41D8-AF37-E2223F23830D}"/>
              </a:ext>
            </a:extLst>
          </p:cNvPr>
          <p:cNvSpPr txBox="1"/>
          <p:nvPr/>
        </p:nvSpPr>
        <p:spPr>
          <a:xfrm>
            <a:off x="613774" y="4254893"/>
            <a:ext cx="4211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B.2 WD940, later re-designated 51-17352</a:t>
            </a:r>
          </a:p>
        </p:txBody>
      </p:sp>
    </p:spTree>
    <p:extLst>
      <p:ext uri="{BB962C8B-B14F-4D97-AF65-F5344CB8AC3E}">
        <p14:creationId xmlns:p14="http://schemas.microsoft.com/office/powerpoint/2010/main" val="219936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B75251-FFF3-4C93-87AA-721DDF2F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30" y="121534"/>
            <a:ext cx="10605940" cy="66149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2B99-688F-499B-AC14-15CBE92671B2}"/>
              </a:ext>
            </a:extLst>
          </p:cNvPr>
          <p:cNvSpPr txBox="1"/>
          <p:nvPr/>
        </p:nvSpPr>
        <p:spPr>
          <a:xfrm>
            <a:off x="8316571" y="1561121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403 aircraft</a:t>
            </a:r>
          </a:p>
        </p:txBody>
      </p:sp>
    </p:spTree>
    <p:extLst>
      <p:ext uri="{BB962C8B-B14F-4D97-AF65-F5344CB8AC3E}">
        <p14:creationId xmlns:p14="http://schemas.microsoft.com/office/powerpoint/2010/main" val="338630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0722E1-86CB-4A25-92F2-5F819E5AF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12" y="3462745"/>
            <a:ext cx="3471561" cy="317069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38662A-48C1-467B-A7E8-1E39A627D9F2}"/>
              </a:ext>
            </a:extLst>
          </p:cNvPr>
          <p:cNvSpPr txBox="1"/>
          <p:nvPr/>
        </p:nvSpPr>
        <p:spPr>
          <a:xfrm>
            <a:off x="7827075" y="4401760"/>
            <a:ext cx="4228567" cy="646331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-F model operated by the 58 WRS out of Kirtland AFB, NM</a:t>
            </a:r>
          </a:p>
        </p:txBody>
      </p:sp>
    </p:spTree>
    <p:extLst>
      <p:ext uri="{BB962C8B-B14F-4D97-AF65-F5344CB8AC3E}">
        <p14:creationId xmlns:p14="http://schemas.microsoft.com/office/powerpoint/2010/main" val="419948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83C114-50FC-F6A7-E636-025DEC5EE176}"/>
              </a:ext>
            </a:extLst>
          </p:cNvPr>
          <p:cNvSpPr txBox="1"/>
          <p:nvPr/>
        </p:nvSpPr>
        <p:spPr>
          <a:xfrm>
            <a:off x="1215342" y="4247909"/>
            <a:ext cx="43868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Aircraft upgrades: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F-15 landing gear/brakes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F-16 ACES-II ejection seats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Digital autopilot system</a:t>
            </a:r>
          </a:p>
          <a:p>
            <a:pPr marL="34290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Gross weight increase, from 63,000 to 72,000 pounds</a:t>
            </a:r>
          </a:p>
        </p:txBody>
      </p:sp>
    </p:spTree>
    <p:extLst>
      <p:ext uri="{BB962C8B-B14F-4D97-AF65-F5344CB8AC3E}">
        <p14:creationId xmlns:p14="http://schemas.microsoft.com/office/powerpoint/2010/main" val="199349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 descr="WAVE press photo">
            <a:extLst>
              <a:ext uri="{FF2B5EF4-FFF2-40B4-BE49-F238E27FC236}">
                <a16:creationId xmlns:a16="http://schemas.microsoft.com/office/drawing/2014/main" id="{58D6E3EC-A74A-4946-896E-12EEA5D3C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30806" r="41156" b="10385"/>
          <a:stretch>
            <a:fillRect/>
          </a:stretch>
        </p:blipFill>
        <p:spPr bwMode="auto">
          <a:xfrm>
            <a:off x="8343911" y="4356679"/>
            <a:ext cx="3038726" cy="224404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picture containing outdoor&#10;&#10;Description automatically generated">
            <a:extLst>
              <a:ext uri="{FF2B5EF4-FFF2-40B4-BE49-F238E27FC236}">
                <a16:creationId xmlns:a16="http://schemas.microsoft.com/office/drawing/2014/main" id="{FCF6DE20-4BAC-4E40-A253-9BEF4BCBFA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2"/>
          <a:stretch/>
        </p:blipFill>
        <p:spPr>
          <a:xfrm>
            <a:off x="658014" y="4109012"/>
            <a:ext cx="5437986" cy="264217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61C755-398A-AB06-D6DE-F50C366AA2A7}"/>
              </a:ext>
            </a:extLst>
          </p:cNvPr>
          <p:cNvSpPr txBox="1"/>
          <p:nvPr/>
        </p:nvSpPr>
        <p:spPr>
          <a:xfrm>
            <a:off x="5802775" y="257279"/>
            <a:ext cx="6018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Missions: Airborne Imagery</a:t>
            </a:r>
          </a:p>
        </p:txBody>
      </p:sp>
    </p:spTree>
    <p:extLst>
      <p:ext uri="{BB962C8B-B14F-4D97-AF65-F5344CB8AC3E}">
        <p14:creationId xmlns:p14="http://schemas.microsoft.com/office/powerpoint/2010/main" val="319457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&#10;&#10;Description automatically generated">
            <a:extLst>
              <a:ext uri="{FF2B5EF4-FFF2-40B4-BE49-F238E27FC236}">
                <a16:creationId xmlns:a16="http://schemas.microsoft.com/office/drawing/2014/main" id="{017654C0-E386-4091-AB1A-CB324A444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320753"/>
            <a:ext cx="3318076" cy="332282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BF91CF-5162-4705-BB1E-C1EDC89E0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27" y="3921368"/>
            <a:ext cx="4544994" cy="255655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21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8DFC17-81C1-410B-8BA1-D75C1BC316E7}"/>
              </a:ext>
            </a:extLst>
          </p:cNvPr>
          <p:cNvSpPr txBox="1"/>
          <p:nvPr/>
        </p:nvSpPr>
        <p:spPr>
          <a:xfrm>
            <a:off x="5802775" y="257279"/>
            <a:ext cx="6018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Missions: Remote Sensing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33B51-3760-E1CD-22E2-21C1699AB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706" y="3865944"/>
            <a:ext cx="5208423" cy="23612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F6A792-489F-1D50-62E9-9F28FCAFF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947" y="1163256"/>
            <a:ext cx="5017116" cy="38833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7A295B-8409-8C01-788A-10641F15B6A8}"/>
              </a:ext>
            </a:extLst>
          </p:cNvPr>
          <p:cNvSpPr txBox="1"/>
          <p:nvPr/>
        </p:nvSpPr>
        <p:spPr>
          <a:xfrm>
            <a:off x="3210045" y="6378700"/>
            <a:ext cx="7963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CARTA 2005 Final Summary Report, NASA/US Geological Survey/Department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352291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97598E-CC23-4D5D-2B13-823367928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72" y="1176600"/>
            <a:ext cx="10154856" cy="5129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85DB64-8448-0770-1153-6E09ED20C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60" y="109968"/>
            <a:ext cx="8866208" cy="9375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E8204F-475F-AA76-E9AA-57ECD17A6E11}"/>
              </a:ext>
            </a:extLst>
          </p:cNvPr>
          <p:cNvSpPr txBox="1"/>
          <p:nvPr/>
        </p:nvSpPr>
        <p:spPr>
          <a:xfrm>
            <a:off x="3210045" y="6378700"/>
            <a:ext cx="7963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Data Series 787, USGS Afghanistan Project Product No. 186 (U.S. Geological Survey)</a:t>
            </a:r>
          </a:p>
        </p:txBody>
      </p:sp>
    </p:spTree>
    <p:extLst>
      <p:ext uri="{BB962C8B-B14F-4D97-AF65-F5344CB8AC3E}">
        <p14:creationId xmlns:p14="http://schemas.microsoft.com/office/powerpoint/2010/main" val="117260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CF2F77-589D-6CD8-41CD-76126BECE1A3}"/>
              </a:ext>
            </a:extLst>
          </p:cNvPr>
          <p:cNvSpPr txBox="1"/>
          <p:nvPr/>
        </p:nvSpPr>
        <p:spPr>
          <a:xfrm>
            <a:off x="0" y="6488668"/>
            <a:ext cx="279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/>
              <a:t>Photo courtesy Mark Wood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59757-8962-CF8E-8C13-3B8F57943A2A}"/>
              </a:ext>
            </a:extLst>
          </p:cNvPr>
          <p:cNvSpPr txBox="1"/>
          <p:nvPr/>
        </p:nvSpPr>
        <p:spPr>
          <a:xfrm>
            <a:off x="-146612" y="176256"/>
            <a:ext cx="8515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Missions: Telecommunications Testbed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F93ADA-7346-60FB-E6EE-845916827C99}"/>
              </a:ext>
            </a:extLst>
          </p:cNvPr>
          <p:cNvSpPr txBox="1"/>
          <p:nvPr/>
        </p:nvSpPr>
        <p:spPr>
          <a:xfrm>
            <a:off x="7025833" y="4190035"/>
            <a:ext cx="4456253" cy="2031325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WB-57 served for many years as a test platform for the Battlefield Airborne Communications Node (BACN)</a:t>
            </a:r>
          </a:p>
          <a:p>
            <a:endParaRPr lang="en-US" dirty="0"/>
          </a:p>
          <a:p>
            <a:r>
              <a:rPr lang="en-US" dirty="0"/>
              <a:t>Real-time “universal translator” within conflict theatres for dissimilar tactical data links</a:t>
            </a:r>
          </a:p>
        </p:txBody>
      </p:sp>
    </p:spTree>
    <p:extLst>
      <p:ext uri="{BB962C8B-B14F-4D97-AF65-F5344CB8AC3E}">
        <p14:creationId xmlns:p14="http://schemas.microsoft.com/office/powerpoint/2010/main" val="2890183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reparing, cooking&#10;&#10;Description automatically generated">
            <a:extLst>
              <a:ext uri="{FF2B5EF4-FFF2-40B4-BE49-F238E27FC236}">
                <a16:creationId xmlns:a16="http://schemas.microsoft.com/office/drawing/2014/main" id="{48E2514E-C293-4A7D-B496-00CA6323E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029" y="3813536"/>
            <a:ext cx="4228618" cy="28190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50DA47-27D2-48AE-B95B-B007ACE59C0B}"/>
              </a:ext>
            </a:extLst>
          </p:cNvPr>
          <p:cNvSpPr txBox="1"/>
          <p:nvPr/>
        </p:nvSpPr>
        <p:spPr>
          <a:xfrm>
            <a:off x="1307940" y="5824958"/>
            <a:ext cx="4919240" cy="646331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Aircraft configuration during ACCLIP campaign 2022, deployed to Osan Air Base, ROK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D5E7B2-BEB8-87D0-F87F-436B020F64C8}"/>
              </a:ext>
            </a:extLst>
          </p:cNvPr>
          <p:cNvSpPr txBox="1"/>
          <p:nvPr/>
        </p:nvSpPr>
        <p:spPr>
          <a:xfrm>
            <a:off x="5802775" y="257279"/>
            <a:ext cx="6018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Missions: In-Situ Sampling</a:t>
            </a:r>
          </a:p>
        </p:txBody>
      </p:sp>
    </p:spTree>
    <p:extLst>
      <p:ext uri="{BB962C8B-B14F-4D97-AF65-F5344CB8AC3E}">
        <p14:creationId xmlns:p14="http://schemas.microsoft.com/office/powerpoint/2010/main" val="691099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DB486FA9-CC41-21B3-88DD-84EC77C58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22" y="3090634"/>
            <a:ext cx="5380056" cy="35873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 descr="A group of men looking at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45F08425-1819-ED5E-D52E-F51B6FDC7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2" y="3246302"/>
            <a:ext cx="4913086" cy="3276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3277B9-9CE9-CABB-7328-16F935FC8FC2}"/>
              </a:ext>
            </a:extLst>
          </p:cNvPr>
          <p:cNvSpPr txBox="1"/>
          <p:nvPr/>
        </p:nvSpPr>
        <p:spPr>
          <a:xfrm>
            <a:off x="5501708" y="532435"/>
            <a:ext cx="5733327" cy="1938992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NASA maintains its own robust airworthiness authority, allowing the WB-57 program to bypass FAA and other regulatory bodies when designing new payload installations. </a:t>
            </a:r>
          </a:p>
        </p:txBody>
      </p:sp>
    </p:spTree>
    <p:extLst>
      <p:ext uri="{BB962C8B-B14F-4D97-AF65-F5344CB8AC3E}">
        <p14:creationId xmlns:p14="http://schemas.microsoft.com/office/powerpoint/2010/main" val="120792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8E1316-3587-4B5B-AB4A-BA9ED9FC145E}"/>
              </a:ext>
            </a:extLst>
          </p:cNvPr>
          <p:cNvSpPr txBox="1"/>
          <p:nvPr/>
        </p:nvSpPr>
        <p:spPr>
          <a:xfrm>
            <a:off x="7430947" y="5937812"/>
            <a:ext cx="4271058" cy="646331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Formation flight with NASA ER-2 during the 2022 ACCLIP campaign, approx. 55,000 ft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390938-3B9A-64E8-2FF0-CFBCC357DEAB}"/>
              </a:ext>
            </a:extLst>
          </p:cNvPr>
          <p:cNvSpPr txBox="1"/>
          <p:nvPr/>
        </p:nvSpPr>
        <p:spPr>
          <a:xfrm>
            <a:off x="5081285" y="891251"/>
            <a:ext cx="6250329" cy="1569660"/>
          </a:xfrm>
          <a:prstGeom prst="rect">
            <a:avLst/>
          </a:prstGeom>
          <a:solidFill>
            <a:schemeClr val="bg1">
              <a:alpha val="2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Partnerships are available between the NASA WB-57 Program and commercial entities (foreign and domestic), research institutions, and other government agencies</a:t>
            </a:r>
          </a:p>
        </p:txBody>
      </p:sp>
    </p:spTree>
    <p:extLst>
      <p:ext uri="{BB962C8B-B14F-4D97-AF65-F5344CB8AC3E}">
        <p14:creationId xmlns:p14="http://schemas.microsoft.com/office/powerpoint/2010/main" val="792017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52AD7F-1B3A-4826-949A-FD373E791454}"/>
              </a:ext>
            </a:extLst>
          </p:cNvPr>
          <p:cNvSpPr txBox="1"/>
          <p:nvPr/>
        </p:nvSpPr>
        <p:spPr>
          <a:xfrm>
            <a:off x="7301697" y="5627224"/>
            <a:ext cx="4271058" cy="646331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High-Altitude Spaceflight Readiness Training for US astronauts, 2021 (suit-up)</a:t>
            </a:r>
          </a:p>
        </p:txBody>
      </p:sp>
    </p:spTree>
    <p:extLst>
      <p:ext uri="{BB962C8B-B14F-4D97-AF65-F5344CB8AC3E}">
        <p14:creationId xmlns:p14="http://schemas.microsoft.com/office/powerpoint/2010/main" val="3862566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3872</TotalTime>
  <Words>1211</Words>
  <Application>Microsoft Office PowerPoint</Application>
  <PresentationFormat>Widescreen</PresentationFormat>
  <Paragraphs>160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Office Theme</vt:lpstr>
      <vt:lpstr>NASA WB-57  High Altitude Research Program</vt:lpstr>
      <vt:lpstr>WB-57 Capabilities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WB-57</dc:title>
  <dc:creator>Layshock, Peter (JSC-CC511)</dc:creator>
  <cp:lastModifiedBy>Layshock, Peter (JSC-CC511)</cp:lastModifiedBy>
  <cp:revision>14</cp:revision>
  <dcterms:created xsi:type="dcterms:W3CDTF">2023-04-29T04:10:47Z</dcterms:created>
  <dcterms:modified xsi:type="dcterms:W3CDTF">2024-02-05T17:10:34Z</dcterms:modified>
</cp:coreProperties>
</file>