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1531" r:id="rId3"/>
    <p:sldId id="1534" r:id="rId4"/>
    <p:sldId id="261" r:id="rId5"/>
    <p:sldId id="1536" r:id="rId6"/>
    <p:sldId id="267" r:id="rId7"/>
    <p:sldId id="1554" r:id="rId8"/>
    <p:sldId id="1553" r:id="rId9"/>
    <p:sldId id="1552" r:id="rId10"/>
    <p:sldId id="1535" r:id="rId11"/>
    <p:sldId id="262" r:id="rId12"/>
    <p:sldId id="1539" r:id="rId13"/>
    <p:sldId id="1540" r:id="rId14"/>
    <p:sldId id="264" r:id="rId15"/>
    <p:sldId id="1543" r:id="rId16"/>
    <p:sldId id="1544" r:id="rId17"/>
    <p:sldId id="1545" r:id="rId18"/>
    <p:sldId id="1546" r:id="rId19"/>
    <p:sldId id="270" r:id="rId20"/>
    <p:sldId id="1538" r:id="rId21"/>
    <p:sldId id="263" r:id="rId22"/>
    <p:sldId id="1548" r:id="rId23"/>
    <p:sldId id="1550" r:id="rId24"/>
    <p:sldId id="26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AF4FB4-3642-3463-022B-221A806B40C1}" v="331" dt="2024-02-11T19:59:35.963"/>
    <p1510:client id="{9FC640D2-8B1B-5C94-357F-CDC88A651E49}" v="68" dt="2024-02-12T15:39:05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928" autoAdjust="0"/>
  </p:normalViewPr>
  <p:slideViewPr>
    <p:cSldViewPr snapToGrid="0">
      <p:cViewPr>
        <p:scale>
          <a:sx n="80" d="100"/>
          <a:sy n="80" d="100"/>
        </p:scale>
        <p:origin x="27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1DB78-D662-4E71-81C4-156C0FAAEC2D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9C2EE-34C7-4E6B-883B-33F103897E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8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DA8FB0-6ADE-4F73-9695-A5362A49AD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47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Starts pre-mission (J) (facilities for storage (w/Ryan), stakeholders, training, FOD, etc.)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During missing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astronauts = curators (build into crew training) (J)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Recovery &amp; transport (J)  documentation of </a:t>
            </a:r>
            <a:r>
              <a:rPr lang="en-US" sz="1200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environm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. samples experienced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PE at JSC (J&amp;R)  initial (quick and dirty) characterization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Post PE: Long term curation (R)  protection, preservation, and allocation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9C2EE-34C7-4E6B-883B-33F103897E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95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Curation lead: 3) incl. assisting Geology Teams to define a sampling plan that fits utilization constraints, assist the FOD team to mature sample collection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conops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, and help to ensure appropriate execution of sample collection during missions.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Curator: 1) activities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include the preservation, conservation, inventorying, allocation, accessioning (or deaccessioning), and physical security of the Artemis samples, and other management functions associated with these activities.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PE: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The Artemis Collection Curator and Artemis Curation Lead will work jointly to train the PE team, as well as plan and implement PE rehearsals prior to sample return.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9C2EE-34C7-4E6B-883B-33F103897EF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41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Curation lead: 3) incl. assisting Geology Teams to define a sampling plan that fits utilization constraints, assist the FOD team to mature sample collection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conops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, and help to ensure appropriate execution of sample collection during missions.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Curator: 1) activities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 include the preservation, conservation, inventorying, allocation, accessioning (or deaccessioning), and physical security of the Artemis samples, and other management functions associated with these activities.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PE: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The Artemis Collection Curator and Artemis Curation Lead will work jointly to train the PE team, as well as plan and implement PE rehearsals prior to sample return.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9C2EE-34C7-4E6B-883B-33F103897EF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42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handle more than we have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9C2EE-34C7-4E6B-883B-33F103897EF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68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Don’t handle more than we have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39C2EE-34C7-4E6B-883B-33F103897EF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2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53E7EDE6-E7F9-415B-B2FB-40A99929FB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6876"/>
          <a:stretch/>
        </p:blipFill>
        <p:spPr>
          <a:xfrm>
            <a:off x="1" y="0"/>
            <a:ext cx="10134551" cy="6858000"/>
          </a:xfrm>
          <a:prstGeom prst="rect">
            <a:avLst/>
          </a:prstGeom>
        </p:spPr>
      </p:pic>
      <p:grpSp>
        <p:nvGrpSpPr>
          <p:cNvPr id="8193" name="Group 8192">
            <a:extLst>
              <a:ext uri="{FF2B5EF4-FFF2-40B4-BE49-F238E27FC236}">
                <a16:creationId xmlns:a16="http://schemas.microsoft.com/office/drawing/2014/main" id="{609EE937-014E-4F5A-854C-02174581F2A5}"/>
              </a:ext>
            </a:extLst>
          </p:cNvPr>
          <p:cNvGrpSpPr/>
          <p:nvPr userDrawn="1"/>
        </p:nvGrpSpPr>
        <p:grpSpPr>
          <a:xfrm>
            <a:off x="1884137" y="1061545"/>
            <a:ext cx="10307863" cy="5002924"/>
            <a:chOff x="1884137" y="1061545"/>
            <a:chExt cx="10307863" cy="5002924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2DFFFEB-3D39-4BA2-96A5-4A4DD79D93AB}"/>
                </a:ext>
              </a:extLst>
            </p:cNvPr>
            <p:cNvSpPr/>
            <p:nvPr userDrawn="1"/>
          </p:nvSpPr>
          <p:spPr>
            <a:xfrm>
              <a:off x="1884137" y="1061545"/>
              <a:ext cx="5147284" cy="5002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F12C0BC-AABE-4297-AC48-8F482BCBFEEE}"/>
                </a:ext>
              </a:extLst>
            </p:cNvPr>
            <p:cNvSpPr/>
            <p:nvPr userDrawn="1"/>
          </p:nvSpPr>
          <p:spPr>
            <a:xfrm>
              <a:off x="4572063" y="1868342"/>
              <a:ext cx="7619937" cy="3242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38004C7-C91B-4E62-98E9-0574D80C627B}"/>
              </a:ext>
            </a:extLst>
          </p:cNvPr>
          <p:cNvSpPr/>
          <p:nvPr userDrawn="1"/>
        </p:nvSpPr>
        <p:spPr>
          <a:xfrm>
            <a:off x="4756638" y="2426622"/>
            <a:ext cx="7435361" cy="212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2980798D-426E-417B-BA9C-8BBE863B05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8" y="7313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74">
            <a:extLst>
              <a:ext uri="{FF2B5EF4-FFF2-40B4-BE49-F238E27FC236}">
                <a16:creationId xmlns:a16="http://schemas.microsoft.com/office/drawing/2014/main" id="{4E3C8EDE-7948-42DE-8AE6-56D1034A6D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6633" y="16067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 dirty="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9F0ED6E7-060A-4AB5-9562-8086A2BC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197" y="2581713"/>
            <a:ext cx="4756211" cy="49713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157A5536-85EE-4E05-9B27-D7E091020506}"/>
              </a:ext>
            </a:extLst>
          </p:cNvPr>
          <p:cNvSpPr/>
          <p:nvPr userDrawn="1"/>
        </p:nvSpPr>
        <p:spPr>
          <a:xfrm>
            <a:off x="2130623" y="1239759"/>
            <a:ext cx="4710278" cy="471027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Moon transparent PNG - StickPNG">
            <a:extLst>
              <a:ext uri="{FF2B5EF4-FFF2-40B4-BE49-F238E27FC236}">
                <a16:creationId xmlns:a16="http://schemas.microsoft.com/office/drawing/2014/main" id="{03956240-A66E-4ABA-ABE7-FDB333747A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170" y="1105508"/>
            <a:ext cx="5303520" cy="51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ASA: Artemis I">
            <a:extLst>
              <a:ext uri="{FF2B5EF4-FFF2-40B4-BE49-F238E27FC236}">
                <a16:creationId xmlns:a16="http://schemas.microsoft.com/office/drawing/2014/main" id="{29445F22-FFE1-49D3-AF92-E52334D96AB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6312" r="14648" b="15596"/>
          <a:stretch/>
        </p:blipFill>
        <p:spPr bwMode="auto">
          <a:xfrm>
            <a:off x="2505044" y="1560700"/>
            <a:ext cx="3905470" cy="353450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60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4CA79D-9CE9-4A24-9F90-EBB49A48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255"/>
          <a:stretch/>
        </p:blipFill>
        <p:spPr>
          <a:xfrm>
            <a:off x="0" y="0"/>
            <a:ext cx="9966385" cy="6858000"/>
          </a:xfrm>
          <a:prstGeom prst="rect">
            <a:avLst/>
          </a:prstGeom>
        </p:spPr>
      </p:pic>
      <p:pic>
        <p:nvPicPr>
          <p:cNvPr id="5" name="Picture 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0AD699A2-60B5-4031-A394-9BA39C72DA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31" y="16067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4">
            <a:extLst>
              <a:ext uri="{FF2B5EF4-FFF2-40B4-BE49-F238E27FC236}">
                <a16:creationId xmlns:a16="http://schemas.microsoft.com/office/drawing/2014/main" id="{6389B6A9-F979-4D97-B461-2F53FE3A5C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6633" y="24821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 dirty="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DD8EEE-0589-48F2-A4CB-3F11243B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576" y="4064484"/>
            <a:ext cx="3124421" cy="4971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800" b="1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8" descr="NASA Moon and Mars">
            <a:extLst>
              <a:ext uri="{FF2B5EF4-FFF2-40B4-BE49-F238E27FC236}">
                <a16:creationId xmlns:a16="http://schemas.microsoft.com/office/drawing/2014/main" id="{BB166877-2910-45B3-9072-49396CE746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90638" y="248216"/>
            <a:ext cx="856631" cy="723644"/>
          </a:xfrm>
          <a:prstGeom prst="rect">
            <a:avLst/>
          </a:prstGeom>
          <a:effectLst>
            <a:glow>
              <a:schemeClr val="bg1">
                <a:lumMod val="95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erson in a space suit&#10;&#10;Description automatically generated with medium confidence">
            <a:extLst>
              <a:ext uri="{FF2B5EF4-FFF2-40B4-BE49-F238E27FC236}">
                <a16:creationId xmlns:a16="http://schemas.microsoft.com/office/drawing/2014/main" id="{66DB82AB-4807-4C50-B552-AC1969F0C4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alphaModFix amt="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8841" y="1112706"/>
            <a:ext cx="2963159" cy="574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39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255" t="-1" b="80609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3FA6D-7D25-4027-B1B4-03A6FD088297}"/>
              </a:ext>
            </a:extLst>
          </p:cNvPr>
          <p:cNvSpPr/>
          <p:nvPr userDrawn="1"/>
        </p:nvSpPr>
        <p:spPr>
          <a:xfrm>
            <a:off x="1204546" y="195352"/>
            <a:ext cx="10081856" cy="441513"/>
          </a:xfrm>
          <a:custGeom>
            <a:avLst/>
            <a:gdLst>
              <a:gd name="connsiteX0" fmla="*/ 0 w 10825896"/>
              <a:gd name="connsiteY0" fmla="*/ 0 h 399567"/>
              <a:gd name="connsiteX1" fmla="*/ 10825896 w 10825896"/>
              <a:gd name="connsiteY1" fmla="*/ 0 h 399567"/>
              <a:gd name="connsiteX2" fmla="*/ 10825896 w 10825896"/>
              <a:gd name="connsiteY2" fmla="*/ 399567 h 399567"/>
              <a:gd name="connsiteX3" fmla="*/ 0 w 10825896"/>
              <a:gd name="connsiteY3" fmla="*/ 399567 h 399567"/>
              <a:gd name="connsiteX4" fmla="*/ 0 w 10825896"/>
              <a:gd name="connsiteY4" fmla="*/ 0 h 399567"/>
              <a:gd name="connsiteX0" fmla="*/ 144703 w 10825896"/>
              <a:gd name="connsiteY0" fmla="*/ 0 h 402646"/>
              <a:gd name="connsiteX1" fmla="*/ 10825896 w 10825896"/>
              <a:gd name="connsiteY1" fmla="*/ 3079 h 402646"/>
              <a:gd name="connsiteX2" fmla="*/ 10825896 w 10825896"/>
              <a:gd name="connsiteY2" fmla="*/ 402646 h 402646"/>
              <a:gd name="connsiteX3" fmla="*/ 0 w 10825896"/>
              <a:gd name="connsiteY3" fmla="*/ 402646 h 402646"/>
              <a:gd name="connsiteX4" fmla="*/ 144703 w 10825896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193511 w 10618082"/>
              <a:gd name="connsiteY3" fmla="*/ 401762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573691 w 10618082"/>
              <a:gd name="connsiteY1" fmla="*/ 33809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0917"/>
              <a:gd name="connsiteY0" fmla="*/ 0 h 438708"/>
              <a:gd name="connsiteX1" fmla="*/ 10547419 w 10570917"/>
              <a:gd name="connsiteY1" fmla="*/ 33809 h 438708"/>
              <a:gd name="connsiteX2" fmla="*/ 10570917 w 10570917"/>
              <a:gd name="connsiteY2" fmla="*/ 438708 h 438708"/>
              <a:gd name="connsiteX3" fmla="*/ 214151 w 10570917"/>
              <a:gd name="connsiteY3" fmla="*/ 394034 h 438708"/>
              <a:gd name="connsiteX4" fmla="*/ 0 w 10570917"/>
              <a:gd name="connsiteY4" fmla="*/ 0 h 438708"/>
              <a:gd name="connsiteX0" fmla="*/ 0 w 10550484"/>
              <a:gd name="connsiteY0" fmla="*/ 0 h 441513"/>
              <a:gd name="connsiteX1" fmla="*/ 10547419 w 10550484"/>
              <a:gd name="connsiteY1" fmla="*/ 33809 h 441513"/>
              <a:gd name="connsiteX2" fmla="*/ 10550484 w 10550484"/>
              <a:gd name="connsiteY2" fmla="*/ 441513 h 441513"/>
              <a:gd name="connsiteX3" fmla="*/ 214151 w 10550484"/>
              <a:gd name="connsiteY3" fmla="*/ 394034 h 441513"/>
              <a:gd name="connsiteX4" fmla="*/ 0 w 10550484"/>
              <a:gd name="connsiteY4" fmla="*/ 0 h 44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0484" h="441513">
                <a:moveTo>
                  <a:pt x="0" y="0"/>
                </a:moveTo>
                <a:lnTo>
                  <a:pt x="10547419" y="33809"/>
                </a:lnTo>
                <a:cubicBezTo>
                  <a:pt x="10491006" y="179438"/>
                  <a:pt x="10445980" y="271891"/>
                  <a:pt x="10550484" y="441513"/>
                </a:cubicBezTo>
                <a:lnTo>
                  <a:pt x="214151" y="394034"/>
                </a:lnTo>
                <a:cubicBezTo>
                  <a:pt x="217698" y="222511"/>
                  <a:pt x="104107" y="41551"/>
                  <a:pt x="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E3E804F-CCF4-4F6C-8618-75F05787A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7482" r="773" b="91653"/>
          <a:stretch/>
        </p:blipFill>
        <p:spPr>
          <a:xfrm>
            <a:off x="2376" y="6285501"/>
            <a:ext cx="12190119" cy="5725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3" name="Rectangle 4">
            <a:extLst>
              <a:ext uri="{FF2B5EF4-FFF2-40B4-BE49-F238E27FC236}">
                <a16:creationId xmlns:a16="http://schemas.microsoft.com/office/drawing/2014/main" id="{61C59A8D-D880-47B7-B33E-69FD2F10F037}"/>
              </a:ext>
            </a:extLst>
          </p:cNvPr>
          <p:cNvSpPr/>
          <p:nvPr userDrawn="1"/>
        </p:nvSpPr>
        <p:spPr>
          <a:xfrm flipH="1" flipV="1">
            <a:off x="-7560" y="5861106"/>
            <a:ext cx="12201381" cy="947646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523340 h 2507229"/>
              <a:gd name="connsiteX1" fmla="*/ 12173188 w 12182065"/>
              <a:gd name="connsiteY1" fmla="*/ 534856 h 2507229"/>
              <a:gd name="connsiteX2" fmla="*/ 12182065 w 12182065"/>
              <a:gd name="connsiteY2" fmla="*/ 2507229 h 2507229"/>
              <a:gd name="connsiteX3" fmla="*/ 0 w 12182065"/>
              <a:gd name="connsiteY3" fmla="*/ 2507229 h 2507229"/>
              <a:gd name="connsiteX4" fmla="*/ 8879 w 12182065"/>
              <a:gd name="connsiteY4" fmla="*/ 523340 h 2507229"/>
              <a:gd name="connsiteX0" fmla="*/ 8879 w 12182065"/>
              <a:gd name="connsiteY0" fmla="*/ 384364 h 2368253"/>
              <a:gd name="connsiteX1" fmla="*/ 12173188 w 12182065"/>
              <a:gd name="connsiteY1" fmla="*/ 395880 h 2368253"/>
              <a:gd name="connsiteX2" fmla="*/ 12182065 w 12182065"/>
              <a:gd name="connsiteY2" fmla="*/ 2368253 h 2368253"/>
              <a:gd name="connsiteX3" fmla="*/ 0 w 12182065"/>
              <a:gd name="connsiteY3" fmla="*/ 2368253 h 2368253"/>
              <a:gd name="connsiteX4" fmla="*/ 8879 w 12182065"/>
              <a:gd name="connsiteY4" fmla="*/ 384364 h 2368253"/>
              <a:gd name="connsiteX0" fmla="*/ 8879 w 12182065"/>
              <a:gd name="connsiteY0" fmla="*/ 384364 h 2368253"/>
              <a:gd name="connsiteX1" fmla="*/ 12173188 w 12182065"/>
              <a:gd name="connsiteY1" fmla="*/ 395880 h 2368253"/>
              <a:gd name="connsiteX2" fmla="*/ 12182065 w 12182065"/>
              <a:gd name="connsiteY2" fmla="*/ 2368253 h 2368253"/>
              <a:gd name="connsiteX3" fmla="*/ 0 w 12182065"/>
              <a:gd name="connsiteY3" fmla="*/ 2368253 h 2368253"/>
              <a:gd name="connsiteX4" fmla="*/ 8879 w 12182065"/>
              <a:gd name="connsiteY4" fmla="*/ 384364 h 2368253"/>
              <a:gd name="connsiteX0" fmla="*/ 8879 w 12182065"/>
              <a:gd name="connsiteY0" fmla="*/ 131425 h 2115314"/>
              <a:gd name="connsiteX1" fmla="*/ 12164331 w 12182065"/>
              <a:gd name="connsiteY1" fmla="*/ 435387 h 2115314"/>
              <a:gd name="connsiteX2" fmla="*/ 12182065 w 12182065"/>
              <a:gd name="connsiteY2" fmla="*/ 2115314 h 2115314"/>
              <a:gd name="connsiteX3" fmla="*/ 0 w 12182065"/>
              <a:gd name="connsiteY3" fmla="*/ 2115314 h 2115314"/>
              <a:gd name="connsiteX4" fmla="*/ 8879 w 12182065"/>
              <a:gd name="connsiteY4" fmla="*/ 131425 h 2115314"/>
              <a:gd name="connsiteX0" fmla="*/ 8879 w 12182065"/>
              <a:gd name="connsiteY0" fmla="*/ 359276 h 2343165"/>
              <a:gd name="connsiteX1" fmla="*/ 12164331 w 12182065"/>
              <a:gd name="connsiteY1" fmla="*/ 663238 h 2343165"/>
              <a:gd name="connsiteX2" fmla="*/ 12182065 w 12182065"/>
              <a:gd name="connsiteY2" fmla="*/ 2343165 h 2343165"/>
              <a:gd name="connsiteX3" fmla="*/ 0 w 12182065"/>
              <a:gd name="connsiteY3" fmla="*/ 2343165 h 2343165"/>
              <a:gd name="connsiteX4" fmla="*/ 8879 w 12182065"/>
              <a:gd name="connsiteY4" fmla="*/ 359276 h 2343165"/>
              <a:gd name="connsiteX0" fmla="*/ 8879 w 12182065"/>
              <a:gd name="connsiteY0" fmla="*/ 353884 h 2344310"/>
              <a:gd name="connsiteX1" fmla="*/ 12164331 w 12182065"/>
              <a:gd name="connsiteY1" fmla="*/ 664383 h 2344310"/>
              <a:gd name="connsiteX2" fmla="*/ 12182065 w 12182065"/>
              <a:gd name="connsiteY2" fmla="*/ 2344310 h 2344310"/>
              <a:gd name="connsiteX3" fmla="*/ 0 w 12182065"/>
              <a:gd name="connsiteY3" fmla="*/ 2344310 h 2344310"/>
              <a:gd name="connsiteX4" fmla="*/ 8879 w 12182065"/>
              <a:gd name="connsiteY4" fmla="*/ 353884 h 2344310"/>
              <a:gd name="connsiteX0" fmla="*/ 6504 w 12182065"/>
              <a:gd name="connsiteY0" fmla="*/ 353884 h 2344310"/>
              <a:gd name="connsiteX1" fmla="*/ 12164331 w 12182065"/>
              <a:gd name="connsiteY1" fmla="*/ 664383 h 2344310"/>
              <a:gd name="connsiteX2" fmla="*/ 12182065 w 12182065"/>
              <a:gd name="connsiteY2" fmla="*/ 2344310 h 2344310"/>
              <a:gd name="connsiteX3" fmla="*/ 0 w 12182065"/>
              <a:gd name="connsiteY3" fmla="*/ 2344310 h 2344310"/>
              <a:gd name="connsiteX4" fmla="*/ 6504 w 12182065"/>
              <a:gd name="connsiteY4" fmla="*/ 353884 h 2344310"/>
              <a:gd name="connsiteX0" fmla="*/ 500 w 12176061"/>
              <a:gd name="connsiteY0" fmla="*/ 353884 h 2344310"/>
              <a:gd name="connsiteX1" fmla="*/ 12158327 w 12176061"/>
              <a:gd name="connsiteY1" fmla="*/ 664383 h 2344310"/>
              <a:gd name="connsiteX2" fmla="*/ 12176061 w 12176061"/>
              <a:gd name="connsiteY2" fmla="*/ 2344310 h 2344310"/>
              <a:gd name="connsiteX3" fmla="*/ 5873 w 12176061"/>
              <a:gd name="connsiteY3" fmla="*/ 2344310 h 2344310"/>
              <a:gd name="connsiteX4" fmla="*/ 500 w 12176061"/>
              <a:gd name="connsiteY4" fmla="*/ 353884 h 2344310"/>
              <a:gd name="connsiteX0" fmla="*/ 4129 w 12170188"/>
              <a:gd name="connsiteY0" fmla="*/ 359275 h 2343165"/>
              <a:gd name="connsiteX1" fmla="*/ 12152454 w 12170188"/>
              <a:gd name="connsiteY1" fmla="*/ 663238 h 2343165"/>
              <a:gd name="connsiteX2" fmla="*/ 12170188 w 12170188"/>
              <a:gd name="connsiteY2" fmla="*/ 2343165 h 2343165"/>
              <a:gd name="connsiteX3" fmla="*/ 0 w 12170188"/>
              <a:gd name="connsiteY3" fmla="*/ 2343165 h 2343165"/>
              <a:gd name="connsiteX4" fmla="*/ 4129 w 12170188"/>
              <a:gd name="connsiteY4" fmla="*/ 359275 h 2343165"/>
              <a:gd name="connsiteX0" fmla="*/ 1754 w 12170188"/>
              <a:gd name="connsiteY0" fmla="*/ 359275 h 2343165"/>
              <a:gd name="connsiteX1" fmla="*/ 12152454 w 12170188"/>
              <a:gd name="connsiteY1" fmla="*/ 663238 h 2343165"/>
              <a:gd name="connsiteX2" fmla="*/ 12170188 w 12170188"/>
              <a:gd name="connsiteY2" fmla="*/ 2343165 h 2343165"/>
              <a:gd name="connsiteX3" fmla="*/ 0 w 12170188"/>
              <a:gd name="connsiteY3" fmla="*/ 2343165 h 2343165"/>
              <a:gd name="connsiteX4" fmla="*/ 1754 w 12170188"/>
              <a:gd name="connsiteY4" fmla="*/ 359275 h 2343165"/>
              <a:gd name="connsiteX0" fmla="*/ 788 w 12171598"/>
              <a:gd name="connsiteY0" fmla="*/ 359275 h 2343165"/>
              <a:gd name="connsiteX1" fmla="*/ 12153864 w 12171598"/>
              <a:gd name="connsiteY1" fmla="*/ 663238 h 2343165"/>
              <a:gd name="connsiteX2" fmla="*/ 12171598 w 12171598"/>
              <a:gd name="connsiteY2" fmla="*/ 2343165 h 2343165"/>
              <a:gd name="connsiteX3" fmla="*/ 1410 w 12171598"/>
              <a:gd name="connsiteY3" fmla="*/ 2343165 h 2343165"/>
              <a:gd name="connsiteX4" fmla="*/ 788 w 12171598"/>
              <a:gd name="connsiteY4" fmla="*/ 359275 h 2343165"/>
              <a:gd name="connsiteX0" fmla="*/ 788 w 12171598"/>
              <a:gd name="connsiteY0" fmla="*/ 617548 h 2601438"/>
              <a:gd name="connsiteX1" fmla="*/ 12162469 w 12171598"/>
              <a:gd name="connsiteY1" fmla="*/ 613661 h 2601438"/>
              <a:gd name="connsiteX2" fmla="*/ 12171598 w 12171598"/>
              <a:gd name="connsiteY2" fmla="*/ 2601438 h 2601438"/>
              <a:gd name="connsiteX3" fmla="*/ 1410 w 12171598"/>
              <a:gd name="connsiteY3" fmla="*/ 2601438 h 2601438"/>
              <a:gd name="connsiteX4" fmla="*/ 788 w 12171598"/>
              <a:gd name="connsiteY4" fmla="*/ 617548 h 260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1598" h="2601438">
                <a:moveTo>
                  <a:pt x="788" y="617548"/>
                </a:moveTo>
                <a:cubicBezTo>
                  <a:pt x="1468503" y="1852703"/>
                  <a:pt x="3108522" y="-1253169"/>
                  <a:pt x="12162469" y="613661"/>
                </a:cubicBezTo>
                <a:lnTo>
                  <a:pt x="12171598" y="2601438"/>
                </a:lnTo>
                <a:lnTo>
                  <a:pt x="1410" y="2601438"/>
                </a:lnTo>
                <a:cubicBezTo>
                  <a:pt x="4370" y="2069923"/>
                  <a:pt x="-2172" y="1149063"/>
                  <a:pt x="788" y="6175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105" y="188763"/>
            <a:ext cx="9647388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BF51FD09-56F4-4007-B079-24BF2B47130E}"/>
              </a:ext>
            </a:extLst>
          </p:cNvPr>
          <p:cNvSpPr/>
          <p:nvPr userDrawn="1"/>
        </p:nvSpPr>
        <p:spPr>
          <a:xfrm flipH="1" flipV="1">
            <a:off x="-7968" y="6523978"/>
            <a:ext cx="4435643" cy="32232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808381"/>
              <a:gd name="connsiteY0" fmla="*/ 36816 h 276094"/>
              <a:gd name="connsiteX1" fmla="*/ 14797289 w 14808381"/>
              <a:gd name="connsiteY1" fmla="*/ 118902 h 276094"/>
              <a:gd name="connsiteX2" fmla="*/ 14808381 w 14808381"/>
              <a:gd name="connsiteY2" fmla="*/ 276094 h 276094"/>
              <a:gd name="connsiteX3" fmla="*/ 0 w 14808381"/>
              <a:gd name="connsiteY3" fmla="*/ 36816 h 276094"/>
              <a:gd name="connsiteX0" fmla="*/ 0 w 14808381"/>
              <a:gd name="connsiteY0" fmla="*/ 59555 h 298833"/>
              <a:gd name="connsiteX1" fmla="*/ 14797289 w 14808381"/>
              <a:gd name="connsiteY1" fmla="*/ 141641 h 298833"/>
              <a:gd name="connsiteX2" fmla="*/ 14808381 w 14808381"/>
              <a:gd name="connsiteY2" fmla="*/ 298833 h 298833"/>
              <a:gd name="connsiteX3" fmla="*/ 0 w 14808381"/>
              <a:gd name="connsiteY3" fmla="*/ 59555 h 298833"/>
              <a:gd name="connsiteX0" fmla="*/ 0 w 14808381"/>
              <a:gd name="connsiteY0" fmla="*/ 58524 h 297802"/>
              <a:gd name="connsiteX1" fmla="*/ 14797291 w 14808381"/>
              <a:gd name="connsiteY1" fmla="*/ 149488 h 297802"/>
              <a:gd name="connsiteX2" fmla="*/ 14808381 w 14808381"/>
              <a:gd name="connsiteY2" fmla="*/ 297802 h 297802"/>
              <a:gd name="connsiteX3" fmla="*/ 0 w 14808381"/>
              <a:gd name="connsiteY3" fmla="*/ 58524 h 297802"/>
              <a:gd name="connsiteX0" fmla="*/ 0 w 14808381"/>
              <a:gd name="connsiteY0" fmla="*/ 58524 h 324435"/>
              <a:gd name="connsiteX1" fmla="*/ 14797291 w 14808381"/>
              <a:gd name="connsiteY1" fmla="*/ 149488 h 324435"/>
              <a:gd name="connsiteX2" fmla="*/ 14808381 w 14808381"/>
              <a:gd name="connsiteY2" fmla="*/ 324435 h 324435"/>
              <a:gd name="connsiteX3" fmla="*/ 0 w 14808381"/>
              <a:gd name="connsiteY3" fmla="*/ 58524 h 324435"/>
              <a:gd name="connsiteX0" fmla="*/ 0 w 15231792"/>
              <a:gd name="connsiteY0" fmla="*/ 90155 h 178513"/>
              <a:gd name="connsiteX1" fmla="*/ 15220702 w 15231792"/>
              <a:gd name="connsiteY1" fmla="*/ 3566 h 178513"/>
              <a:gd name="connsiteX2" fmla="*/ 15231792 w 15231792"/>
              <a:gd name="connsiteY2" fmla="*/ 178513 h 178513"/>
              <a:gd name="connsiteX3" fmla="*/ 0 w 15231792"/>
              <a:gd name="connsiteY3" fmla="*/ 90155 h 178513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295531 h 383889"/>
              <a:gd name="connsiteX1" fmla="*/ 15220702 w 15231792"/>
              <a:gd name="connsiteY1" fmla="*/ 254185 h 383889"/>
              <a:gd name="connsiteX2" fmla="*/ 15231792 w 15231792"/>
              <a:gd name="connsiteY2" fmla="*/ 383889 h 383889"/>
              <a:gd name="connsiteX3" fmla="*/ 0 w 15231792"/>
              <a:gd name="connsiteY3" fmla="*/ 295531 h 383889"/>
              <a:gd name="connsiteX0" fmla="*/ 0 w 15231792"/>
              <a:gd name="connsiteY0" fmla="*/ 292639 h 380997"/>
              <a:gd name="connsiteX1" fmla="*/ 15220702 w 15231792"/>
              <a:gd name="connsiteY1" fmla="*/ 263200 h 380997"/>
              <a:gd name="connsiteX2" fmla="*/ 15231792 w 15231792"/>
              <a:gd name="connsiteY2" fmla="*/ 380997 h 380997"/>
              <a:gd name="connsiteX3" fmla="*/ 0 w 15231792"/>
              <a:gd name="connsiteY3" fmla="*/ 292639 h 380997"/>
              <a:gd name="connsiteX0" fmla="*/ 0 w 15231792"/>
              <a:gd name="connsiteY0" fmla="*/ 292639 h 383378"/>
              <a:gd name="connsiteX1" fmla="*/ 15220702 w 15231792"/>
              <a:gd name="connsiteY1" fmla="*/ 263200 h 383378"/>
              <a:gd name="connsiteX2" fmla="*/ 15231792 w 15231792"/>
              <a:gd name="connsiteY2" fmla="*/ 383378 h 383378"/>
              <a:gd name="connsiteX3" fmla="*/ 0 w 15231792"/>
              <a:gd name="connsiteY3" fmla="*/ 292639 h 383378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3443 h 377868"/>
              <a:gd name="connsiteX1" fmla="*/ 15220702 w 15248304"/>
              <a:gd name="connsiteY1" fmla="*/ 279455 h 377868"/>
              <a:gd name="connsiteX2" fmla="*/ 15248304 w 15248304"/>
              <a:gd name="connsiteY2" fmla="*/ 377868 h 377868"/>
              <a:gd name="connsiteX3" fmla="*/ 0 w 15248304"/>
              <a:gd name="connsiteY3" fmla="*/ 313443 h 377868"/>
              <a:gd name="connsiteX0" fmla="*/ 0 w 15248304"/>
              <a:gd name="connsiteY0" fmla="*/ 329336 h 393761"/>
              <a:gd name="connsiteX1" fmla="*/ 15220702 w 15248304"/>
              <a:gd name="connsiteY1" fmla="*/ 295348 h 393761"/>
              <a:gd name="connsiteX2" fmla="*/ 15248304 w 15248304"/>
              <a:gd name="connsiteY2" fmla="*/ 393761 h 393761"/>
              <a:gd name="connsiteX3" fmla="*/ 0 w 15248304"/>
              <a:gd name="connsiteY3" fmla="*/ 329336 h 393761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3262 h 347687"/>
              <a:gd name="connsiteX1" fmla="*/ 15220702 w 15248304"/>
              <a:gd name="connsiteY1" fmla="*/ 240176 h 347687"/>
              <a:gd name="connsiteX2" fmla="*/ 15248304 w 15248304"/>
              <a:gd name="connsiteY2" fmla="*/ 347687 h 347687"/>
              <a:gd name="connsiteX3" fmla="*/ 0 w 15248304"/>
              <a:gd name="connsiteY3" fmla="*/ 283262 h 347687"/>
              <a:gd name="connsiteX0" fmla="*/ 0 w 15277706"/>
              <a:gd name="connsiteY0" fmla="*/ 283262 h 315432"/>
              <a:gd name="connsiteX1" fmla="*/ 15220702 w 15277706"/>
              <a:gd name="connsiteY1" fmla="*/ 240176 h 315432"/>
              <a:gd name="connsiteX2" fmla="*/ 15277706 w 15277706"/>
              <a:gd name="connsiteY2" fmla="*/ 315432 h 315432"/>
              <a:gd name="connsiteX3" fmla="*/ 0 w 15277706"/>
              <a:gd name="connsiteY3" fmla="*/ 283262 h 315432"/>
              <a:gd name="connsiteX0" fmla="*/ 0 w 14689693"/>
              <a:gd name="connsiteY0" fmla="*/ 283262 h 315432"/>
              <a:gd name="connsiteX1" fmla="*/ 14632689 w 14689693"/>
              <a:gd name="connsiteY1" fmla="*/ 240176 h 315432"/>
              <a:gd name="connsiteX2" fmla="*/ 14689693 w 14689693"/>
              <a:gd name="connsiteY2" fmla="*/ 315432 h 315432"/>
              <a:gd name="connsiteX3" fmla="*/ 0 w 14689693"/>
              <a:gd name="connsiteY3" fmla="*/ 283262 h 315432"/>
              <a:gd name="connsiteX0" fmla="*/ 0 w 14689693"/>
              <a:gd name="connsiteY0" fmla="*/ 283262 h 315432"/>
              <a:gd name="connsiteX1" fmla="*/ 14632689 w 14689693"/>
              <a:gd name="connsiteY1" fmla="*/ 240176 h 315432"/>
              <a:gd name="connsiteX2" fmla="*/ 14689693 w 14689693"/>
              <a:gd name="connsiteY2" fmla="*/ 315432 h 315432"/>
              <a:gd name="connsiteX3" fmla="*/ 0 w 14689693"/>
              <a:gd name="connsiteY3" fmla="*/ 283262 h 315432"/>
              <a:gd name="connsiteX0" fmla="*/ 0 w 14689693"/>
              <a:gd name="connsiteY0" fmla="*/ 289969 h 322139"/>
              <a:gd name="connsiteX1" fmla="*/ 14662090 w 14689693"/>
              <a:gd name="connsiteY1" fmla="*/ 222691 h 322139"/>
              <a:gd name="connsiteX2" fmla="*/ 14689693 w 14689693"/>
              <a:gd name="connsiteY2" fmla="*/ 322139 h 322139"/>
              <a:gd name="connsiteX3" fmla="*/ 0 w 14689693"/>
              <a:gd name="connsiteY3" fmla="*/ 289969 h 322139"/>
              <a:gd name="connsiteX0" fmla="*/ 0 w 14689693"/>
              <a:gd name="connsiteY0" fmla="*/ 271519 h 303689"/>
              <a:gd name="connsiteX1" fmla="*/ 14662090 w 14689693"/>
              <a:gd name="connsiteY1" fmla="*/ 204241 h 303689"/>
              <a:gd name="connsiteX2" fmla="*/ 14689693 w 14689693"/>
              <a:gd name="connsiteY2" fmla="*/ 303689 h 303689"/>
              <a:gd name="connsiteX3" fmla="*/ 0 w 14689693"/>
              <a:gd name="connsiteY3" fmla="*/ 271519 h 303689"/>
              <a:gd name="connsiteX0" fmla="*/ 0 w 14747794"/>
              <a:gd name="connsiteY0" fmla="*/ 277158 h 309328"/>
              <a:gd name="connsiteX1" fmla="*/ 14747794 w 14747794"/>
              <a:gd name="connsiteY1" fmla="*/ 188053 h 309328"/>
              <a:gd name="connsiteX2" fmla="*/ 14689693 w 14747794"/>
              <a:gd name="connsiteY2" fmla="*/ 309328 h 309328"/>
              <a:gd name="connsiteX3" fmla="*/ 0 w 14747794"/>
              <a:gd name="connsiteY3" fmla="*/ 277158 h 309328"/>
              <a:gd name="connsiteX0" fmla="*/ 0 w 14689693"/>
              <a:gd name="connsiteY0" fmla="*/ 275253 h 307423"/>
              <a:gd name="connsiteX1" fmla="*/ 14662090 w 14689693"/>
              <a:gd name="connsiteY1" fmla="*/ 193424 h 307423"/>
              <a:gd name="connsiteX2" fmla="*/ 14689693 w 14689693"/>
              <a:gd name="connsiteY2" fmla="*/ 307423 h 307423"/>
              <a:gd name="connsiteX3" fmla="*/ 0 w 14689693"/>
              <a:gd name="connsiteY3" fmla="*/ 275253 h 307423"/>
              <a:gd name="connsiteX0" fmla="*/ 0 w 14689693"/>
              <a:gd name="connsiteY0" fmla="*/ 275253 h 307423"/>
              <a:gd name="connsiteX1" fmla="*/ 14662090 w 14689693"/>
              <a:gd name="connsiteY1" fmla="*/ 193424 h 307423"/>
              <a:gd name="connsiteX2" fmla="*/ 14689693 w 14689693"/>
              <a:gd name="connsiteY2" fmla="*/ 307423 h 307423"/>
              <a:gd name="connsiteX3" fmla="*/ 0 w 14689693"/>
              <a:gd name="connsiteY3" fmla="*/ 275253 h 307423"/>
              <a:gd name="connsiteX0" fmla="*/ 0 w 14689693"/>
              <a:gd name="connsiteY0" fmla="*/ 239683 h 271853"/>
              <a:gd name="connsiteX1" fmla="*/ 14662090 w 14689693"/>
              <a:gd name="connsiteY1" fmla="*/ 157854 h 271853"/>
              <a:gd name="connsiteX2" fmla="*/ 14689693 w 14689693"/>
              <a:gd name="connsiteY2" fmla="*/ 271853 h 271853"/>
              <a:gd name="connsiteX3" fmla="*/ 0 w 14689693"/>
              <a:gd name="connsiteY3" fmla="*/ 239683 h 27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89693" h="271853">
                <a:moveTo>
                  <a:pt x="0" y="239683"/>
                </a:moveTo>
                <a:cubicBezTo>
                  <a:pt x="5780535" y="-305198"/>
                  <a:pt x="12518623" y="264517"/>
                  <a:pt x="14662090" y="157854"/>
                </a:cubicBezTo>
                <a:lnTo>
                  <a:pt x="14689693" y="271853"/>
                </a:lnTo>
                <a:cubicBezTo>
                  <a:pt x="9535732" y="153949"/>
                  <a:pt x="5499974" y="-171207"/>
                  <a:pt x="0" y="239683"/>
                </a:cubicBezTo>
                <a:close/>
              </a:path>
            </a:pathLst>
          </a:custGeom>
          <a:solidFill>
            <a:srgbClr val="A3691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81C96CF8-FD5C-4156-A5D6-E3C761253E3C}"/>
              </a:ext>
            </a:extLst>
          </p:cNvPr>
          <p:cNvSpPr/>
          <p:nvPr userDrawn="1"/>
        </p:nvSpPr>
        <p:spPr>
          <a:xfrm flipH="1" flipV="1">
            <a:off x="0" y="6467792"/>
            <a:ext cx="3379024" cy="305195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11366849"/>
              <a:gd name="connsiteY0" fmla="*/ 107032 h 330485"/>
              <a:gd name="connsiteX1" fmla="*/ 11364211 w 11366849"/>
              <a:gd name="connsiteY1" fmla="*/ 241664 h 330485"/>
              <a:gd name="connsiteX2" fmla="*/ 11366600 w 11366849"/>
              <a:gd name="connsiteY2" fmla="*/ 330485 h 330485"/>
              <a:gd name="connsiteX3" fmla="*/ 0 w 11366849"/>
              <a:gd name="connsiteY3" fmla="*/ 107032 h 330485"/>
              <a:gd name="connsiteX0" fmla="*/ 0 w 11366849"/>
              <a:gd name="connsiteY0" fmla="*/ 113301 h 336754"/>
              <a:gd name="connsiteX1" fmla="*/ 11364211 w 11366849"/>
              <a:gd name="connsiteY1" fmla="*/ 247933 h 336754"/>
              <a:gd name="connsiteX2" fmla="*/ 11366600 w 11366849"/>
              <a:gd name="connsiteY2" fmla="*/ 336754 h 336754"/>
              <a:gd name="connsiteX3" fmla="*/ 0 w 11366849"/>
              <a:gd name="connsiteY3" fmla="*/ 113301 h 336754"/>
              <a:gd name="connsiteX0" fmla="*/ 0 w 11190446"/>
              <a:gd name="connsiteY0" fmla="*/ 126336 h 277215"/>
              <a:gd name="connsiteX1" fmla="*/ 11187808 w 11190446"/>
              <a:gd name="connsiteY1" fmla="*/ 188394 h 277215"/>
              <a:gd name="connsiteX2" fmla="*/ 11190197 w 11190446"/>
              <a:gd name="connsiteY2" fmla="*/ 277215 h 277215"/>
              <a:gd name="connsiteX3" fmla="*/ 0 w 11190446"/>
              <a:gd name="connsiteY3" fmla="*/ 126336 h 277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0446" h="277215">
                <a:moveTo>
                  <a:pt x="0" y="126336"/>
                </a:moveTo>
                <a:cubicBezTo>
                  <a:pt x="2597605" y="-198799"/>
                  <a:pt x="8534210" y="208699"/>
                  <a:pt x="11187808" y="188394"/>
                </a:cubicBezTo>
                <a:cubicBezTo>
                  <a:pt x="11186382" y="249883"/>
                  <a:pt x="11191623" y="215726"/>
                  <a:pt x="11190197" y="277215"/>
                </a:cubicBezTo>
                <a:cubicBezTo>
                  <a:pt x="6254070" y="197456"/>
                  <a:pt x="3761533" y="-116152"/>
                  <a:pt x="0" y="126336"/>
                </a:cubicBez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11ECF4C6-636E-4770-ACFF-F38104AE35E5}"/>
              </a:ext>
            </a:extLst>
          </p:cNvPr>
          <p:cNvSpPr/>
          <p:nvPr userDrawn="1"/>
        </p:nvSpPr>
        <p:spPr>
          <a:xfrm flipV="1">
            <a:off x="3114927" y="6394811"/>
            <a:ext cx="9079302" cy="413616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52255630"/>
              <a:gd name="connsiteY0" fmla="*/ 148115 h 471108"/>
              <a:gd name="connsiteX1" fmla="*/ 52247458 w 52255630"/>
              <a:gd name="connsiteY1" fmla="*/ 25494 h 471108"/>
              <a:gd name="connsiteX2" fmla="*/ 52255504 w 52255630"/>
              <a:gd name="connsiteY2" fmla="*/ 197942 h 471108"/>
              <a:gd name="connsiteX3" fmla="*/ 0 w 52255630"/>
              <a:gd name="connsiteY3" fmla="*/ 148115 h 471108"/>
              <a:gd name="connsiteX0" fmla="*/ 0 w 52255630"/>
              <a:gd name="connsiteY0" fmla="*/ 333498 h 590950"/>
              <a:gd name="connsiteX1" fmla="*/ 52247458 w 52255630"/>
              <a:gd name="connsiteY1" fmla="*/ 210877 h 590950"/>
              <a:gd name="connsiteX2" fmla="*/ 52255504 w 52255630"/>
              <a:gd name="connsiteY2" fmla="*/ 383325 h 590950"/>
              <a:gd name="connsiteX3" fmla="*/ 0 w 52255630"/>
              <a:gd name="connsiteY3" fmla="*/ 333498 h 590950"/>
              <a:gd name="connsiteX0" fmla="*/ 0 w 52255630"/>
              <a:gd name="connsiteY0" fmla="*/ 333498 h 590950"/>
              <a:gd name="connsiteX1" fmla="*/ 52247458 w 52255630"/>
              <a:gd name="connsiteY1" fmla="*/ 210877 h 590950"/>
              <a:gd name="connsiteX2" fmla="*/ 52255504 w 52255630"/>
              <a:gd name="connsiteY2" fmla="*/ 383325 h 590950"/>
              <a:gd name="connsiteX3" fmla="*/ 0 w 52255630"/>
              <a:gd name="connsiteY3" fmla="*/ 333498 h 590950"/>
              <a:gd name="connsiteX0" fmla="*/ 0 w 52255630"/>
              <a:gd name="connsiteY0" fmla="*/ 307299 h 653796"/>
              <a:gd name="connsiteX1" fmla="*/ 52247458 w 52255630"/>
              <a:gd name="connsiteY1" fmla="*/ 184678 h 653796"/>
              <a:gd name="connsiteX2" fmla="*/ 52255504 w 52255630"/>
              <a:gd name="connsiteY2" fmla="*/ 357126 h 653796"/>
              <a:gd name="connsiteX3" fmla="*/ 0 w 52255630"/>
              <a:gd name="connsiteY3" fmla="*/ 307299 h 653796"/>
              <a:gd name="connsiteX0" fmla="*/ 0 w 52255630"/>
              <a:gd name="connsiteY0" fmla="*/ 223203 h 1102157"/>
              <a:gd name="connsiteX1" fmla="*/ 52247458 w 52255630"/>
              <a:gd name="connsiteY1" fmla="*/ 100582 h 1102157"/>
              <a:gd name="connsiteX2" fmla="*/ 52255504 w 52255630"/>
              <a:gd name="connsiteY2" fmla="*/ 273030 h 1102157"/>
              <a:gd name="connsiteX3" fmla="*/ 0 w 52255630"/>
              <a:gd name="connsiteY3" fmla="*/ 223203 h 1102157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188442 h 575106"/>
              <a:gd name="connsiteX1" fmla="*/ 52247458 w 52255630"/>
              <a:gd name="connsiteY1" fmla="*/ 65821 h 575106"/>
              <a:gd name="connsiteX2" fmla="*/ 52255504 w 52255630"/>
              <a:gd name="connsiteY2" fmla="*/ 238269 h 575106"/>
              <a:gd name="connsiteX3" fmla="*/ 0 w 52255630"/>
              <a:gd name="connsiteY3" fmla="*/ 188442 h 575106"/>
              <a:gd name="connsiteX0" fmla="*/ 0 w 52255630"/>
              <a:gd name="connsiteY0" fmla="*/ 188442 h 640840"/>
              <a:gd name="connsiteX1" fmla="*/ 52247458 w 52255630"/>
              <a:gd name="connsiteY1" fmla="*/ 65821 h 640840"/>
              <a:gd name="connsiteX2" fmla="*/ 52255504 w 52255630"/>
              <a:gd name="connsiteY2" fmla="*/ 238269 h 640840"/>
              <a:gd name="connsiteX3" fmla="*/ 0 w 52255630"/>
              <a:gd name="connsiteY3" fmla="*/ 188442 h 640840"/>
              <a:gd name="connsiteX0" fmla="*/ 0 w 52255630"/>
              <a:gd name="connsiteY0" fmla="*/ 258772 h 711170"/>
              <a:gd name="connsiteX1" fmla="*/ 52247458 w 52255630"/>
              <a:gd name="connsiteY1" fmla="*/ 136151 h 711170"/>
              <a:gd name="connsiteX2" fmla="*/ 52255504 w 52255630"/>
              <a:gd name="connsiteY2" fmla="*/ 308599 h 711170"/>
              <a:gd name="connsiteX3" fmla="*/ 0 w 52255630"/>
              <a:gd name="connsiteY3" fmla="*/ 258772 h 711170"/>
              <a:gd name="connsiteX0" fmla="*/ 0 w 52255630"/>
              <a:gd name="connsiteY0" fmla="*/ 258772 h 629075"/>
              <a:gd name="connsiteX1" fmla="*/ 52247458 w 52255630"/>
              <a:gd name="connsiteY1" fmla="*/ 136151 h 629075"/>
              <a:gd name="connsiteX2" fmla="*/ 52255504 w 52255630"/>
              <a:gd name="connsiteY2" fmla="*/ 308599 h 629075"/>
              <a:gd name="connsiteX3" fmla="*/ 0 w 52255630"/>
              <a:gd name="connsiteY3" fmla="*/ 258772 h 629075"/>
              <a:gd name="connsiteX0" fmla="*/ 0 w 52255630"/>
              <a:gd name="connsiteY0" fmla="*/ 339138 h 709441"/>
              <a:gd name="connsiteX1" fmla="*/ 52247458 w 52255630"/>
              <a:gd name="connsiteY1" fmla="*/ 216517 h 709441"/>
              <a:gd name="connsiteX2" fmla="*/ 52255504 w 52255630"/>
              <a:gd name="connsiteY2" fmla="*/ 388965 h 709441"/>
              <a:gd name="connsiteX3" fmla="*/ 0 w 52255630"/>
              <a:gd name="connsiteY3" fmla="*/ 339138 h 709441"/>
              <a:gd name="connsiteX0" fmla="*/ 0 w 52255630"/>
              <a:gd name="connsiteY0" fmla="*/ 339138 h 686483"/>
              <a:gd name="connsiteX1" fmla="*/ 52247458 w 52255630"/>
              <a:gd name="connsiteY1" fmla="*/ 216517 h 686483"/>
              <a:gd name="connsiteX2" fmla="*/ 52255504 w 52255630"/>
              <a:gd name="connsiteY2" fmla="*/ 388965 h 686483"/>
              <a:gd name="connsiteX3" fmla="*/ 0 w 52255630"/>
              <a:gd name="connsiteY3" fmla="*/ 339138 h 686483"/>
              <a:gd name="connsiteX0" fmla="*/ 0 w 43631342"/>
              <a:gd name="connsiteY0" fmla="*/ 312192 h 853120"/>
              <a:gd name="connsiteX1" fmla="*/ 43623170 w 43631342"/>
              <a:gd name="connsiteY1" fmla="*/ 406571 h 853120"/>
              <a:gd name="connsiteX2" fmla="*/ 43631216 w 43631342"/>
              <a:gd name="connsiteY2" fmla="*/ 579019 h 853120"/>
              <a:gd name="connsiteX3" fmla="*/ 0 w 43631342"/>
              <a:gd name="connsiteY3" fmla="*/ 312192 h 853120"/>
              <a:gd name="connsiteX0" fmla="*/ 0 w 43631342"/>
              <a:gd name="connsiteY0" fmla="*/ 312192 h 903514"/>
              <a:gd name="connsiteX1" fmla="*/ 43623170 w 43631342"/>
              <a:gd name="connsiteY1" fmla="*/ 406571 h 903514"/>
              <a:gd name="connsiteX2" fmla="*/ 43631216 w 43631342"/>
              <a:gd name="connsiteY2" fmla="*/ 579019 h 903514"/>
              <a:gd name="connsiteX3" fmla="*/ 0 w 43631342"/>
              <a:gd name="connsiteY3" fmla="*/ 312192 h 903514"/>
              <a:gd name="connsiteX0" fmla="*/ 0 w 43631342"/>
              <a:gd name="connsiteY0" fmla="*/ 156465 h 747787"/>
              <a:gd name="connsiteX1" fmla="*/ 43623170 w 43631342"/>
              <a:gd name="connsiteY1" fmla="*/ 250844 h 747787"/>
              <a:gd name="connsiteX2" fmla="*/ 43631216 w 43631342"/>
              <a:gd name="connsiteY2" fmla="*/ 423292 h 747787"/>
              <a:gd name="connsiteX3" fmla="*/ 0 w 43631342"/>
              <a:gd name="connsiteY3" fmla="*/ 156465 h 747787"/>
              <a:gd name="connsiteX0" fmla="*/ 0 w 43631342"/>
              <a:gd name="connsiteY0" fmla="*/ 156465 h 745544"/>
              <a:gd name="connsiteX1" fmla="*/ 43623170 w 43631342"/>
              <a:gd name="connsiteY1" fmla="*/ 250844 h 745544"/>
              <a:gd name="connsiteX2" fmla="*/ 43631216 w 43631342"/>
              <a:gd name="connsiteY2" fmla="*/ 423292 h 745544"/>
              <a:gd name="connsiteX3" fmla="*/ 0 w 43631342"/>
              <a:gd name="connsiteY3" fmla="*/ 156465 h 745544"/>
              <a:gd name="connsiteX0" fmla="*/ 0 w 43631342"/>
              <a:gd name="connsiteY0" fmla="*/ 119655 h 708734"/>
              <a:gd name="connsiteX1" fmla="*/ 43623170 w 43631342"/>
              <a:gd name="connsiteY1" fmla="*/ 214034 h 708734"/>
              <a:gd name="connsiteX2" fmla="*/ 43631216 w 43631342"/>
              <a:gd name="connsiteY2" fmla="*/ 386482 h 708734"/>
              <a:gd name="connsiteX3" fmla="*/ 0 w 43631342"/>
              <a:gd name="connsiteY3" fmla="*/ 119655 h 708734"/>
              <a:gd name="connsiteX0" fmla="*/ 0 w 43631342"/>
              <a:gd name="connsiteY0" fmla="*/ 122947 h 712026"/>
              <a:gd name="connsiteX1" fmla="*/ 43623170 w 43631342"/>
              <a:gd name="connsiteY1" fmla="*/ 217326 h 712026"/>
              <a:gd name="connsiteX2" fmla="*/ 43631216 w 43631342"/>
              <a:gd name="connsiteY2" fmla="*/ 389774 h 712026"/>
              <a:gd name="connsiteX3" fmla="*/ 0 w 43631342"/>
              <a:gd name="connsiteY3" fmla="*/ 122947 h 712026"/>
              <a:gd name="connsiteX0" fmla="*/ 0 w 43631342"/>
              <a:gd name="connsiteY0" fmla="*/ 112599 h 701678"/>
              <a:gd name="connsiteX1" fmla="*/ 43623170 w 43631342"/>
              <a:gd name="connsiteY1" fmla="*/ 206978 h 701678"/>
              <a:gd name="connsiteX2" fmla="*/ 43631216 w 43631342"/>
              <a:gd name="connsiteY2" fmla="*/ 379426 h 701678"/>
              <a:gd name="connsiteX3" fmla="*/ 0 w 43631342"/>
              <a:gd name="connsiteY3" fmla="*/ 112599 h 701678"/>
              <a:gd name="connsiteX0" fmla="*/ 0 w 43631342"/>
              <a:gd name="connsiteY0" fmla="*/ 112599 h 715574"/>
              <a:gd name="connsiteX1" fmla="*/ 43623170 w 43631342"/>
              <a:gd name="connsiteY1" fmla="*/ 206978 h 715574"/>
              <a:gd name="connsiteX2" fmla="*/ 43631216 w 43631342"/>
              <a:gd name="connsiteY2" fmla="*/ 379426 h 715574"/>
              <a:gd name="connsiteX3" fmla="*/ 0 w 43631342"/>
              <a:gd name="connsiteY3" fmla="*/ 112599 h 715574"/>
              <a:gd name="connsiteX0" fmla="*/ 0 w 43631342"/>
              <a:gd name="connsiteY0" fmla="*/ 112599 h 693019"/>
              <a:gd name="connsiteX1" fmla="*/ 43623170 w 43631342"/>
              <a:gd name="connsiteY1" fmla="*/ 206978 h 693019"/>
              <a:gd name="connsiteX2" fmla="*/ 43631216 w 43631342"/>
              <a:gd name="connsiteY2" fmla="*/ 379426 h 693019"/>
              <a:gd name="connsiteX3" fmla="*/ 0 w 43631342"/>
              <a:gd name="connsiteY3" fmla="*/ 112599 h 693019"/>
              <a:gd name="connsiteX0" fmla="*/ 0 w 43631342"/>
              <a:gd name="connsiteY0" fmla="*/ 111605 h 692025"/>
              <a:gd name="connsiteX1" fmla="*/ 43623168 w 43631342"/>
              <a:gd name="connsiteY1" fmla="*/ 224069 h 692025"/>
              <a:gd name="connsiteX2" fmla="*/ 43631216 w 43631342"/>
              <a:gd name="connsiteY2" fmla="*/ 378432 h 692025"/>
              <a:gd name="connsiteX3" fmla="*/ 0 w 43631342"/>
              <a:gd name="connsiteY3" fmla="*/ 111605 h 692025"/>
              <a:gd name="connsiteX0" fmla="*/ 0 w 43631342"/>
              <a:gd name="connsiteY0" fmla="*/ 113612 h 663123"/>
              <a:gd name="connsiteX1" fmla="*/ 43623168 w 43631342"/>
              <a:gd name="connsiteY1" fmla="*/ 189911 h 663123"/>
              <a:gd name="connsiteX2" fmla="*/ 43631216 w 43631342"/>
              <a:gd name="connsiteY2" fmla="*/ 344274 h 663123"/>
              <a:gd name="connsiteX3" fmla="*/ 0 w 43631342"/>
              <a:gd name="connsiteY3" fmla="*/ 113612 h 663123"/>
              <a:gd name="connsiteX0" fmla="*/ 0 w 43631342"/>
              <a:gd name="connsiteY0" fmla="*/ 113612 h 673047"/>
              <a:gd name="connsiteX1" fmla="*/ 43623168 w 43631342"/>
              <a:gd name="connsiteY1" fmla="*/ 189911 h 673047"/>
              <a:gd name="connsiteX2" fmla="*/ 43631216 w 43631342"/>
              <a:gd name="connsiteY2" fmla="*/ 344274 h 673047"/>
              <a:gd name="connsiteX3" fmla="*/ 0 w 43631342"/>
              <a:gd name="connsiteY3" fmla="*/ 113612 h 673047"/>
              <a:gd name="connsiteX0" fmla="*/ 0 w 43631342"/>
              <a:gd name="connsiteY0" fmla="*/ 113612 h 673047"/>
              <a:gd name="connsiteX1" fmla="*/ 43623168 w 43631342"/>
              <a:gd name="connsiteY1" fmla="*/ 189911 h 673047"/>
              <a:gd name="connsiteX2" fmla="*/ 43631216 w 43631342"/>
              <a:gd name="connsiteY2" fmla="*/ 344274 h 673047"/>
              <a:gd name="connsiteX3" fmla="*/ 0 w 43631342"/>
              <a:gd name="connsiteY3" fmla="*/ 113612 h 673047"/>
              <a:gd name="connsiteX0" fmla="*/ 0 w 43623168"/>
              <a:gd name="connsiteY0" fmla="*/ 113612 h 673047"/>
              <a:gd name="connsiteX1" fmla="*/ 43623168 w 43623168"/>
              <a:gd name="connsiteY1" fmla="*/ 189911 h 673047"/>
              <a:gd name="connsiteX2" fmla="*/ 43597360 w 43623168"/>
              <a:gd name="connsiteY2" fmla="*/ 344273 h 673047"/>
              <a:gd name="connsiteX3" fmla="*/ 0 w 43623168"/>
              <a:gd name="connsiteY3" fmla="*/ 113612 h 673047"/>
              <a:gd name="connsiteX0" fmla="*/ 0 w 43597488"/>
              <a:gd name="connsiteY0" fmla="*/ 112795 h 672230"/>
              <a:gd name="connsiteX1" fmla="*/ 43589319 w 43597488"/>
              <a:gd name="connsiteY1" fmla="*/ 203646 h 672230"/>
              <a:gd name="connsiteX2" fmla="*/ 43597360 w 43597488"/>
              <a:gd name="connsiteY2" fmla="*/ 343456 h 672230"/>
              <a:gd name="connsiteX3" fmla="*/ 0 w 43597488"/>
              <a:gd name="connsiteY3" fmla="*/ 112795 h 672230"/>
              <a:gd name="connsiteX0" fmla="*/ 0 w 43025181"/>
              <a:gd name="connsiteY0" fmla="*/ 102196 h 842515"/>
              <a:gd name="connsiteX1" fmla="*/ 43017012 w 43025181"/>
              <a:gd name="connsiteY1" fmla="*/ 403907 h 842515"/>
              <a:gd name="connsiteX2" fmla="*/ 43025053 w 43025181"/>
              <a:gd name="connsiteY2" fmla="*/ 543717 h 842515"/>
              <a:gd name="connsiteX3" fmla="*/ 0 w 43025181"/>
              <a:gd name="connsiteY3" fmla="*/ 102196 h 8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25181" h="842515">
                <a:moveTo>
                  <a:pt x="0" y="102196"/>
                </a:moveTo>
                <a:cubicBezTo>
                  <a:pt x="39450660" y="-458506"/>
                  <a:pt x="35162903" y="1522865"/>
                  <a:pt x="43017012" y="403907"/>
                </a:cubicBezTo>
                <a:cubicBezTo>
                  <a:pt x="43015586" y="465396"/>
                  <a:pt x="43026479" y="482228"/>
                  <a:pt x="43025053" y="543717"/>
                </a:cubicBezTo>
                <a:cubicBezTo>
                  <a:pt x="35122504" y="1508046"/>
                  <a:pt x="40408342" y="-196548"/>
                  <a:pt x="0" y="10219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381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39" name="Picture 38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CC20577A-E9E6-4471-A157-A86C672C41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16">
            <a:extLst>
              <a:ext uri="{FF2B5EF4-FFF2-40B4-BE49-F238E27FC236}">
                <a16:creationId xmlns:a16="http://schemas.microsoft.com/office/drawing/2014/main" id="{E32A47DB-3ADC-4C29-B261-7C555A8934B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224F51AD-9F83-4D59-8A55-26D5259F2653}"/>
              </a:ext>
            </a:extLst>
          </p:cNvPr>
          <p:cNvSpPr/>
          <p:nvPr userDrawn="1"/>
        </p:nvSpPr>
        <p:spPr>
          <a:xfrm>
            <a:off x="6129642" y="678505"/>
            <a:ext cx="6074492" cy="347687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808381"/>
              <a:gd name="connsiteY0" fmla="*/ 36816 h 276094"/>
              <a:gd name="connsiteX1" fmla="*/ 14797289 w 14808381"/>
              <a:gd name="connsiteY1" fmla="*/ 118902 h 276094"/>
              <a:gd name="connsiteX2" fmla="*/ 14808381 w 14808381"/>
              <a:gd name="connsiteY2" fmla="*/ 276094 h 276094"/>
              <a:gd name="connsiteX3" fmla="*/ 0 w 14808381"/>
              <a:gd name="connsiteY3" fmla="*/ 36816 h 276094"/>
              <a:gd name="connsiteX0" fmla="*/ 0 w 14808381"/>
              <a:gd name="connsiteY0" fmla="*/ 59555 h 298833"/>
              <a:gd name="connsiteX1" fmla="*/ 14797289 w 14808381"/>
              <a:gd name="connsiteY1" fmla="*/ 141641 h 298833"/>
              <a:gd name="connsiteX2" fmla="*/ 14808381 w 14808381"/>
              <a:gd name="connsiteY2" fmla="*/ 298833 h 298833"/>
              <a:gd name="connsiteX3" fmla="*/ 0 w 14808381"/>
              <a:gd name="connsiteY3" fmla="*/ 59555 h 298833"/>
              <a:gd name="connsiteX0" fmla="*/ 0 w 14808381"/>
              <a:gd name="connsiteY0" fmla="*/ 58524 h 297802"/>
              <a:gd name="connsiteX1" fmla="*/ 14797291 w 14808381"/>
              <a:gd name="connsiteY1" fmla="*/ 149488 h 297802"/>
              <a:gd name="connsiteX2" fmla="*/ 14808381 w 14808381"/>
              <a:gd name="connsiteY2" fmla="*/ 297802 h 297802"/>
              <a:gd name="connsiteX3" fmla="*/ 0 w 14808381"/>
              <a:gd name="connsiteY3" fmla="*/ 58524 h 297802"/>
              <a:gd name="connsiteX0" fmla="*/ 0 w 14808381"/>
              <a:gd name="connsiteY0" fmla="*/ 58524 h 324435"/>
              <a:gd name="connsiteX1" fmla="*/ 14797291 w 14808381"/>
              <a:gd name="connsiteY1" fmla="*/ 149488 h 324435"/>
              <a:gd name="connsiteX2" fmla="*/ 14808381 w 14808381"/>
              <a:gd name="connsiteY2" fmla="*/ 324435 h 324435"/>
              <a:gd name="connsiteX3" fmla="*/ 0 w 14808381"/>
              <a:gd name="connsiteY3" fmla="*/ 58524 h 324435"/>
              <a:gd name="connsiteX0" fmla="*/ 0 w 15231792"/>
              <a:gd name="connsiteY0" fmla="*/ 90155 h 178513"/>
              <a:gd name="connsiteX1" fmla="*/ 15220702 w 15231792"/>
              <a:gd name="connsiteY1" fmla="*/ 3566 h 178513"/>
              <a:gd name="connsiteX2" fmla="*/ 15231792 w 15231792"/>
              <a:gd name="connsiteY2" fmla="*/ 178513 h 178513"/>
              <a:gd name="connsiteX3" fmla="*/ 0 w 15231792"/>
              <a:gd name="connsiteY3" fmla="*/ 90155 h 178513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295531 h 383889"/>
              <a:gd name="connsiteX1" fmla="*/ 15220702 w 15231792"/>
              <a:gd name="connsiteY1" fmla="*/ 254185 h 383889"/>
              <a:gd name="connsiteX2" fmla="*/ 15231792 w 15231792"/>
              <a:gd name="connsiteY2" fmla="*/ 383889 h 383889"/>
              <a:gd name="connsiteX3" fmla="*/ 0 w 15231792"/>
              <a:gd name="connsiteY3" fmla="*/ 295531 h 383889"/>
              <a:gd name="connsiteX0" fmla="*/ 0 w 15231792"/>
              <a:gd name="connsiteY0" fmla="*/ 292639 h 380997"/>
              <a:gd name="connsiteX1" fmla="*/ 15220702 w 15231792"/>
              <a:gd name="connsiteY1" fmla="*/ 263200 h 380997"/>
              <a:gd name="connsiteX2" fmla="*/ 15231792 w 15231792"/>
              <a:gd name="connsiteY2" fmla="*/ 380997 h 380997"/>
              <a:gd name="connsiteX3" fmla="*/ 0 w 15231792"/>
              <a:gd name="connsiteY3" fmla="*/ 292639 h 380997"/>
              <a:gd name="connsiteX0" fmla="*/ 0 w 15231792"/>
              <a:gd name="connsiteY0" fmla="*/ 292639 h 383378"/>
              <a:gd name="connsiteX1" fmla="*/ 15220702 w 15231792"/>
              <a:gd name="connsiteY1" fmla="*/ 263200 h 383378"/>
              <a:gd name="connsiteX2" fmla="*/ 15231792 w 15231792"/>
              <a:gd name="connsiteY2" fmla="*/ 383378 h 383378"/>
              <a:gd name="connsiteX3" fmla="*/ 0 w 15231792"/>
              <a:gd name="connsiteY3" fmla="*/ 292639 h 383378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3443 h 377868"/>
              <a:gd name="connsiteX1" fmla="*/ 15220702 w 15248304"/>
              <a:gd name="connsiteY1" fmla="*/ 279455 h 377868"/>
              <a:gd name="connsiteX2" fmla="*/ 15248304 w 15248304"/>
              <a:gd name="connsiteY2" fmla="*/ 377868 h 377868"/>
              <a:gd name="connsiteX3" fmla="*/ 0 w 15248304"/>
              <a:gd name="connsiteY3" fmla="*/ 313443 h 377868"/>
              <a:gd name="connsiteX0" fmla="*/ 0 w 15248304"/>
              <a:gd name="connsiteY0" fmla="*/ 329336 h 393761"/>
              <a:gd name="connsiteX1" fmla="*/ 15220702 w 15248304"/>
              <a:gd name="connsiteY1" fmla="*/ 295348 h 393761"/>
              <a:gd name="connsiteX2" fmla="*/ 15248304 w 15248304"/>
              <a:gd name="connsiteY2" fmla="*/ 393761 h 393761"/>
              <a:gd name="connsiteX3" fmla="*/ 0 w 15248304"/>
              <a:gd name="connsiteY3" fmla="*/ 329336 h 393761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3262 h 347687"/>
              <a:gd name="connsiteX1" fmla="*/ 15220702 w 15248304"/>
              <a:gd name="connsiteY1" fmla="*/ 240176 h 347687"/>
              <a:gd name="connsiteX2" fmla="*/ 15248304 w 15248304"/>
              <a:gd name="connsiteY2" fmla="*/ 347687 h 347687"/>
              <a:gd name="connsiteX3" fmla="*/ 0 w 15248304"/>
              <a:gd name="connsiteY3" fmla="*/ 283262 h 34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8304" h="347687">
                <a:moveTo>
                  <a:pt x="0" y="283262"/>
                </a:moveTo>
                <a:cubicBezTo>
                  <a:pt x="5780534" y="-341652"/>
                  <a:pt x="13459442" y="266202"/>
                  <a:pt x="15220702" y="240176"/>
                </a:cubicBezTo>
                <a:lnTo>
                  <a:pt x="15248304" y="347687"/>
                </a:lnTo>
                <a:cubicBezTo>
                  <a:pt x="10094343" y="229783"/>
                  <a:pt x="5499975" y="-226153"/>
                  <a:pt x="0" y="283262"/>
                </a:cubicBez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BD813301-1C28-460B-93D3-947241E2DA91}"/>
              </a:ext>
            </a:extLst>
          </p:cNvPr>
          <p:cNvSpPr/>
          <p:nvPr userDrawn="1"/>
        </p:nvSpPr>
        <p:spPr>
          <a:xfrm>
            <a:off x="7668126" y="748520"/>
            <a:ext cx="4528230" cy="336754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11366849"/>
              <a:gd name="connsiteY0" fmla="*/ 107032 h 330485"/>
              <a:gd name="connsiteX1" fmla="*/ 11364211 w 11366849"/>
              <a:gd name="connsiteY1" fmla="*/ 241664 h 330485"/>
              <a:gd name="connsiteX2" fmla="*/ 11366600 w 11366849"/>
              <a:gd name="connsiteY2" fmla="*/ 330485 h 330485"/>
              <a:gd name="connsiteX3" fmla="*/ 0 w 11366849"/>
              <a:gd name="connsiteY3" fmla="*/ 107032 h 330485"/>
              <a:gd name="connsiteX0" fmla="*/ 0 w 11366849"/>
              <a:gd name="connsiteY0" fmla="*/ 113301 h 336754"/>
              <a:gd name="connsiteX1" fmla="*/ 11364211 w 11366849"/>
              <a:gd name="connsiteY1" fmla="*/ 247933 h 336754"/>
              <a:gd name="connsiteX2" fmla="*/ 11366600 w 11366849"/>
              <a:gd name="connsiteY2" fmla="*/ 336754 h 336754"/>
              <a:gd name="connsiteX3" fmla="*/ 0 w 11366849"/>
              <a:gd name="connsiteY3" fmla="*/ 113301 h 33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6849" h="336754">
                <a:moveTo>
                  <a:pt x="0" y="113301"/>
                </a:moveTo>
                <a:cubicBezTo>
                  <a:pt x="2597605" y="-211834"/>
                  <a:pt x="8710613" y="268238"/>
                  <a:pt x="11364211" y="247933"/>
                </a:cubicBezTo>
                <a:cubicBezTo>
                  <a:pt x="11362785" y="309422"/>
                  <a:pt x="11368026" y="275265"/>
                  <a:pt x="11366600" y="336754"/>
                </a:cubicBezTo>
                <a:cubicBezTo>
                  <a:pt x="6430473" y="256995"/>
                  <a:pt x="3761533" y="-129187"/>
                  <a:pt x="0" y="113301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9" name="Picture 12" descr="NASA: Artemis I">
            <a:extLst>
              <a:ext uri="{FF2B5EF4-FFF2-40B4-BE49-F238E27FC236}">
                <a16:creationId xmlns:a16="http://schemas.microsoft.com/office/drawing/2014/main" id="{5C99F494-8A07-4622-82DF-F5BFEDEB620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6312" r="14648" b="15596"/>
          <a:stretch/>
        </p:blipFill>
        <p:spPr bwMode="auto">
          <a:xfrm>
            <a:off x="299797" y="53841"/>
            <a:ext cx="1081746" cy="978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31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255" t="-1" b="80609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96A0E7BF-F287-4302-A290-6CFC714AF93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5399090-107D-494E-AE07-F92BE091FA54}"/>
              </a:ext>
            </a:extLst>
          </p:cNvPr>
          <p:cNvSpPr/>
          <p:nvPr userDrawn="1"/>
        </p:nvSpPr>
        <p:spPr>
          <a:xfrm>
            <a:off x="1148671" y="195352"/>
            <a:ext cx="10137731" cy="441513"/>
          </a:xfrm>
          <a:custGeom>
            <a:avLst/>
            <a:gdLst>
              <a:gd name="connsiteX0" fmla="*/ 0 w 10825896"/>
              <a:gd name="connsiteY0" fmla="*/ 0 h 399567"/>
              <a:gd name="connsiteX1" fmla="*/ 10825896 w 10825896"/>
              <a:gd name="connsiteY1" fmla="*/ 0 h 399567"/>
              <a:gd name="connsiteX2" fmla="*/ 10825896 w 10825896"/>
              <a:gd name="connsiteY2" fmla="*/ 399567 h 399567"/>
              <a:gd name="connsiteX3" fmla="*/ 0 w 10825896"/>
              <a:gd name="connsiteY3" fmla="*/ 399567 h 399567"/>
              <a:gd name="connsiteX4" fmla="*/ 0 w 10825896"/>
              <a:gd name="connsiteY4" fmla="*/ 0 h 399567"/>
              <a:gd name="connsiteX0" fmla="*/ 144703 w 10825896"/>
              <a:gd name="connsiteY0" fmla="*/ 0 h 402646"/>
              <a:gd name="connsiteX1" fmla="*/ 10825896 w 10825896"/>
              <a:gd name="connsiteY1" fmla="*/ 3079 h 402646"/>
              <a:gd name="connsiteX2" fmla="*/ 10825896 w 10825896"/>
              <a:gd name="connsiteY2" fmla="*/ 402646 h 402646"/>
              <a:gd name="connsiteX3" fmla="*/ 0 w 10825896"/>
              <a:gd name="connsiteY3" fmla="*/ 402646 h 402646"/>
              <a:gd name="connsiteX4" fmla="*/ 144703 w 10825896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193511 w 10618082"/>
              <a:gd name="connsiteY3" fmla="*/ 401762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573691 w 10618082"/>
              <a:gd name="connsiteY1" fmla="*/ 33809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0917"/>
              <a:gd name="connsiteY0" fmla="*/ 0 h 438708"/>
              <a:gd name="connsiteX1" fmla="*/ 10547419 w 10570917"/>
              <a:gd name="connsiteY1" fmla="*/ 33809 h 438708"/>
              <a:gd name="connsiteX2" fmla="*/ 10570917 w 10570917"/>
              <a:gd name="connsiteY2" fmla="*/ 438708 h 438708"/>
              <a:gd name="connsiteX3" fmla="*/ 214151 w 10570917"/>
              <a:gd name="connsiteY3" fmla="*/ 394034 h 438708"/>
              <a:gd name="connsiteX4" fmla="*/ 0 w 10570917"/>
              <a:gd name="connsiteY4" fmla="*/ 0 h 438708"/>
              <a:gd name="connsiteX0" fmla="*/ 0 w 10550484"/>
              <a:gd name="connsiteY0" fmla="*/ 0 h 441513"/>
              <a:gd name="connsiteX1" fmla="*/ 10547419 w 10550484"/>
              <a:gd name="connsiteY1" fmla="*/ 33809 h 441513"/>
              <a:gd name="connsiteX2" fmla="*/ 10550484 w 10550484"/>
              <a:gd name="connsiteY2" fmla="*/ 441513 h 441513"/>
              <a:gd name="connsiteX3" fmla="*/ 214151 w 10550484"/>
              <a:gd name="connsiteY3" fmla="*/ 394034 h 441513"/>
              <a:gd name="connsiteX4" fmla="*/ 0 w 10550484"/>
              <a:gd name="connsiteY4" fmla="*/ 0 h 44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0484" h="441513">
                <a:moveTo>
                  <a:pt x="0" y="0"/>
                </a:moveTo>
                <a:lnTo>
                  <a:pt x="10547419" y="33809"/>
                </a:lnTo>
                <a:cubicBezTo>
                  <a:pt x="10491006" y="179438"/>
                  <a:pt x="10445980" y="271891"/>
                  <a:pt x="10550484" y="441513"/>
                </a:cubicBezTo>
                <a:lnTo>
                  <a:pt x="214151" y="394034"/>
                </a:lnTo>
                <a:cubicBezTo>
                  <a:pt x="217698" y="222511"/>
                  <a:pt x="104107" y="41551"/>
                  <a:pt x="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D0B6C7AD-0E34-4674-ACD4-EDFCBBE177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105" y="188763"/>
            <a:ext cx="9647388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2" descr="NASA: Artemis I">
            <a:extLst>
              <a:ext uri="{FF2B5EF4-FFF2-40B4-BE49-F238E27FC236}">
                <a16:creationId xmlns:a16="http://schemas.microsoft.com/office/drawing/2014/main" id="{9AA886EF-EC1F-4E3D-9BD3-46851468825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6312" r="14648" b="15596"/>
          <a:stretch/>
        </p:blipFill>
        <p:spPr bwMode="auto">
          <a:xfrm>
            <a:off x="299797" y="53841"/>
            <a:ext cx="1081746" cy="978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52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255" t="-1" b="80609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777" y="144803"/>
            <a:ext cx="9061715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  <a:effectLst>
                  <a:outerShdw blurRad="12700" dist="25400" dir="1800000" algn="ctr" rotWithShape="0">
                    <a:schemeClr val="tx1"/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96A0E7BF-F287-4302-A290-6CFC714AF93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15" name="Picture 1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3EEDEFC0-32D8-4DDF-A399-18A4514DC0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2" descr="NASA: Artemis I">
            <a:extLst>
              <a:ext uri="{FF2B5EF4-FFF2-40B4-BE49-F238E27FC236}">
                <a16:creationId xmlns:a16="http://schemas.microsoft.com/office/drawing/2014/main" id="{0EAA247B-F8E7-462E-BD82-DE780ECD3C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16312" r="14648" b="15596"/>
          <a:stretch/>
        </p:blipFill>
        <p:spPr bwMode="auto">
          <a:xfrm>
            <a:off x="335691" y="37321"/>
            <a:ext cx="1081746" cy="978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32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F7EA0A-F63B-49C6-8A24-DE20E2C1AFE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pacegrant.arizona.edu/sites/spacegrant.arizona.edu/files/about/logos/nic_print1500x1247ppi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31" y="16067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74"/>
          <p:cNvSpPr txBox="1">
            <a:spLocks noChangeArrowheads="1"/>
          </p:cNvSpPr>
          <p:nvPr userDrawn="1"/>
        </p:nvSpPr>
        <p:spPr bwMode="auto">
          <a:xfrm>
            <a:off x="746633" y="24821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 dirty="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80785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92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788E48-3F24-4B03-A29E-F387536DF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0050" y="6400738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0000"/>
                </a:solidFill>
              </a:defRPr>
            </a:lvl1pPr>
          </a:lstStyle>
          <a:p>
            <a:fld id="{9CDCA4C5-4066-4B7C-B4C1-FF87166B12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47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urator.jsc.nasa.gov/lunar/catalogs/other/Apollo12CatalogDec1970.pdf" TargetMode="External"/><Relationship Id="rId2" Type="http://schemas.openxmlformats.org/officeDocument/2006/relationships/hyperlink" Target="https://curator.jsc.nasa.gov/lunar/catalogs/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urator.jsc.nasa.gov/lunar/catalogs/other/A17_LunarsampleInfoCat.pdf" TargetMode="External"/><Relationship Id="rId5" Type="http://schemas.openxmlformats.org/officeDocument/2006/relationships/hyperlink" Target="https://curator.jsc.nasa.gov/lunar/catalogs/other/A16_LUNAR_SAMPLE_INFO_CAT.pdf" TargetMode="External"/><Relationship Id="rId4" Type="http://schemas.openxmlformats.org/officeDocument/2006/relationships/hyperlink" Target="https://curator.jsc.nasa.gov/lunar/catalogs/other/A15_LUNAR_SAMPLE_INFO_CAT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urator.jsc.nasa.gov/lunar/catalogs/other/Vaniman1977DrillCore70007-70009.pdf" TargetMode="External"/><Relationship Id="rId13" Type="http://schemas.openxmlformats.org/officeDocument/2006/relationships/hyperlink" Target="https://curator.jsc.nasa.gov/lunar/catalogs/apollo17catalogv1.cfm" TargetMode="External"/><Relationship Id="rId3" Type="http://schemas.openxmlformats.org/officeDocument/2006/relationships/hyperlink" Target="https://curator.jsc.nasa.gov/lunar/catalogs/other/A17_LunarsampleInfoCat.pdf" TargetMode="External"/><Relationship Id="rId7" Type="http://schemas.openxmlformats.org/officeDocument/2006/relationships/hyperlink" Target="https://curator.jsc.nasa.gov/lunar/catalogs/other/A17_Rake_sta6.pdf" TargetMode="External"/><Relationship Id="rId12" Type="http://schemas.openxmlformats.org/officeDocument/2006/relationships/hyperlink" Target="https://curator.jsc.nasa.gov/lunar/catalogs/other/Breccia_Gdbk_8_72275.pdf" TargetMode="External"/><Relationship Id="rId2" Type="http://schemas.openxmlformats.org/officeDocument/2006/relationships/hyperlink" Target="https://curator.jsc.nasa.gov/lunar/catalogs/" TargetMode="External"/><Relationship Id="rId16" Type="http://schemas.openxmlformats.org/officeDocument/2006/relationships/hyperlink" Target="https://curator.jsc.nasa.gov/lunar/catalogs/apollo17catalogv4.cfm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urator.jsc.nasa.gov/lunar/catalogs/other/A17_Rake_sta1A_2_7_8.pdf" TargetMode="External"/><Relationship Id="rId11" Type="http://schemas.openxmlformats.org/officeDocument/2006/relationships/hyperlink" Target="https://curator.jsc.nasa.gov/lunar/catalogs/other/A17_Gdbk_Boulders_Sta6.pdf" TargetMode="External"/><Relationship Id="rId5" Type="http://schemas.openxmlformats.org/officeDocument/2006/relationships/hyperlink" Target="https://curator.jsc.nasa.gov/lunar/catalogs/other/A17_Prelim_%20boulders_Sta6.pdf" TargetMode="External"/><Relationship Id="rId15" Type="http://schemas.openxmlformats.org/officeDocument/2006/relationships/hyperlink" Target="https://curator.jsc.nasa.gov/lunar/catalogs/apollo17catalogv3.cfm" TargetMode="External"/><Relationship Id="rId10" Type="http://schemas.openxmlformats.org/officeDocument/2006/relationships/hyperlink" Target="https://curator.jsc.nasa.gov/lunar/catalogs/other/Laul1978DeepDrill70009-70006.pdf" TargetMode="External"/><Relationship Id="rId4" Type="http://schemas.openxmlformats.org/officeDocument/2006/relationships/hyperlink" Target="https://curator.jsc.nasa.gov/lunar/catalogs/other/A17_Coarsefines_4_10MM.pdf" TargetMode="External"/><Relationship Id="rId9" Type="http://schemas.openxmlformats.org/officeDocument/2006/relationships/hyperlink" Target="https://curator.jsc.nasa.gov/lunar/catalogs/other/DriveTubes74002_74001.pdf" TargetMode="External"/><Relationship Id="rId14" Type="http://schemas.openxmlformats.org/officeDocument/2006/relationships/hyperlink" Target="https://curator.jsc.nasa.gov/lunar/catalogs/apollo17catalogv2.cf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67">
            <a:extLst>
              <a:ext uri="{FF2B5EF4-FFF2-40B4-BE49-F238E27FC236}">
                <a16:creationId xmlns:a16="http://schemas.microsoft.com/office/drawing/2014/main" id="{76D10C22-6245-4977-BFE4-0A951448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787" y="2558533"/>
            <a:ext cx="4438803" cy="1573307"/>
          </a:xfrm>
        </p:spPr>
        <p:txBody>
          <a:bodyPr/>
          <a:lstStyle/>
          <a:p>
            <a:pPr algn="ctr"/>
            <a:r>
              <a:rPr lang="en-US" dirty="0"/>
              <a:t>Artemis Curation, Preliminary Examination, and preliminary catalog</a:t>
            </a:r>
            <a:br>
              <a:rPr lang="en-US" b="0" dirty="0"/>
            </a:br>
            <a:r>
              <a:rPr lang="en-US" sz="1000" b="0" dirty="0"/>
              <a:t> </a:t>
            </a:r>
            <a:br>
              <a:rPr lang="en-US" b="0" dirty="0"/>
            </a:br>
            <a:r>
              <a:rPr lang="en-US" b="0" dirty="0"/>
              <a:t>Juliane Gross &amp; Ryan Zeigler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D1CAB-3804-6F46-3F1C-201F5452BB61}"/>
              </a:ext>
            </a:extLst>
          </p:cNvPr>
          <p:cNvSpPr txBox="1"/>
          <p:nvPr/>
        </p:nvSpPr>
        <p:spPr>
          <a:xfrm>
            <a:off x="7545819" y="4131840"/>
            <a:ext cx="3240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Lunar Curation, ARES, NASA JSC</a:t>
            </a:r>
          </a:p>
        </p:txBody>
      </p:sp>
    </p:spTree>
    <p:extLst>
      <p:ext uri="{BB962C8B-B14F-4D97-AF65-F5344CB8AC3E}">
        <p14:creationId xmlns:p14="http://schemas.microsoft.com/office/powerpoint/2010/main" val="336954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5FAE-0B7F-4465-8312-EF7A6466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panose="020B0604020202020204" pitchFamily="34" charset="0"/>
              </a:rPr>
              <a:t>Importance of Curation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47F047-09C6-477E-9D39-9F73F79BA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490" y="6502576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DCA4C5-4066-4B7C-B4C1-FF87166B123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84982B-68A2-E8B7-57FF-EAF9ABD660B3}"/>
              </a:ext>
            </a:extLst>
          </p:cNvPr>
          <p:cNvSpPr txBox="1"/>
          <p:nvPr/>
        </p:nvSpPr>
        <p:spPr>
          <a:xfrm>
            <a:off x="170121" y="1335966"/>
            <a:ext cx="11851758" cy="1886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4538" indent="-627063">
              <a:lnSpc>
                <a:spcPct val="107000"/>
              </a:lnSpc>
              <a:spcAft>
                <a:spcPts val="600"/>
              </a:spcAft>
              <a:tabLst>
                <a:tab pos="914400" algn="l"/>
              </a:tabLst>
            </a:pPr>
            <a:r>
              <a:rPr lang="en-US" sz="2400" dirty="0">
                <a:sym typeface="Wingdings" panose="05000000000000000000" pitchFamily="2" charset="2"/>
              </a:rPr>
              <a:t> To maximize scientific return of samples (sample context,…)</a:t>
            </a:r>
          </a:p>
          <a:p>
            <a:pPr marL="460375" indent="-3429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à"/>
              <a:tabLst>
                <a:tab pos="914400" algn="l"/>
              </a:tabLst>
            </a:pPr>
            <a:r>
              <a:rPr lang="en-US" sz="2400" dirty="0">
                <a:sym typeface="Wingdings" panose="05000000000000000000" pitchFamily="2" charset="2"/>
              </a:rPr>
              <a:t>To interpret data correctly (analyzed samples, what does it mean/tell us)</a:t>
            </a:r>
          </a:p>
          <a:p>
            <a:pPr marL="460375" indent="-342900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à"/>
              <a:tabLst>
                <a:tab pos="914400" algn="l"/>
              </a:tabLst>
            </a:pPr>
            <a:r>
              <a:rPr lang="en-US" sz="2400" dirty="0">
                <a:sym typeface="Wingdings" panose="05000000000000000000" pitchFamily="2" charset="2"/>
              </a:rPr>
              <a:t>To ensure availability for future generations (preservation, protection, allocation)</a:t>
            </a:r>
          </a:p>
          <a:p>
            <a:pPr marL="117475">
              <a:lnSpc>
                <a:spcPct val="107000"/>
              </a:lnSpc>
              <a:spcAft>
                <a:spcPts val="600"/>
              </a:spcAft>
              <a:tabLst>
                <a:tab pos="914400" algn="l"/>
              </a:tabLs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When does curation start?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953347-2167-5247-9A04-6ECC16EAC2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09" t="27851" r="21823" b="3839"/>
          <a:stretch/>
        </p:blipFill>
        <p:spPr>
          <a:xfrm>
            <a:off x="7784510" y="3354861"/>
            <a:ext cx="4232344" cy="26504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picture containing working&#10;&#10;Description automatically generated">
            <a:extLst>
              <a:ext uri="{FF2B5EF4-FFF2-40B4-BE49-F238E27FC236}">
                <a16:creationId xmlns:a16="http://schemas.microsoft.com/office/drawing/2014/main" id="{30D9A297-F6CE-6DD5-54EE-66AFE07C1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76" y="3354696"/>
            <a:ext cx="3563624" cy="2650445"/>
          </a:xfrm>
          <a:prstGeom prst="rect">
            <a:avLst/>
          </a:prstGeom>
        </p:spPr>
      </p:pic>
      <p:pic>
        <p:nvPicPr>
          <p:cNvPr id="10" name="Picture 9" descr="A picture containing indoor&#10;&#10;Description automatically generated">
            <a:extLst>
              <a:ext uri="{FF2B5EF4-FFF2-40B4-BE49-F238E27FC236}">
                <a16:creationId xmlns:a16="http://schemas.microsoft.com/office/drawing/2014/main" id="{5701E603-6918-D2EF-FF85-DEF1F8C2E3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776" y="3354696"/>
            <a:ext cx="3760357" cy="265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1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curation and where does it start?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4909045" y="2152467"/>
            <a:ext cx="3145310" cy="9828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facilities for storage, processors, etc. (w/Ryan), stakeholders of mission vehicles, training, FOD, etc.)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486BDC-DBE6-B1B4-7750-006FC89C2F8C}"/>
              </a:ext>
            </a:extLst>
          </p:cNvPr>
          <p:cNvGrpSpPr/>
          <p:nvPr/>
        </p:nvGrpSpPr>
        <p:grpSpPr>
          <a:xfrm>
            <a:off x="4646626" y="879657"/>
            <a:ext cx="3012141" cy="1143000"/>
            <a:chOff x="3309658" y="627417"/>
            <a:chExt cx="3012141" cy="1143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71E14F8-D780-7B60-0605-ECE8B42D986C}"/>
                </a:ext>
              </a:extLst>
            </p:cNvPr>
            <p:cNvSpPr/>
            <p:nvPr/>
          </p:nvSpPr>
          <p:spPr>
            <a:xfrm>
              <a:off x="3309658" y="627417"/>
              <a:ext cx="3012141" cy="1143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34302F0-6C8A-CE10-3DD2-EF15F51206A2}"/>
                </a:ext>
              </a:extLst>
            </p:cNvPr>
            <p:cNvSpPr txBox="1"/>
            <p:nvPr/>
          </p:nvSpPr>
          <p:spPr>
            <a:xfrm>
              <a:off x="3486818" y="783419"/>
              <a:ext cx="266587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pre-mission planning (J)</a:t>
              </a:r>
              <a:endParaRPr lang="en-US" sz="2400" b="1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49C66B-2DFC-263B-284D-C8A5B814ECB8}"/>
              </a:ext>
            </a:extLst>
          </p:cNvPr>
          <p:cNvGrpSpPr/>
          <p:nvPr/>
        </p:nvGrpSpPr>
        <p:grpSpPr>
          <a:xfrm>
            <a:off x="8456627" y="2857500"/>
            <a:ext cx="3012141" cy="1143000"/>
            <a:chOff x="8133352" y="2487594"/>
            <a:chExt cx="3012141" cy="11430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C10D895-8DB1-3BBB-6191-A0B37BCC9797}"/>
                </a:ext>
              </a:extLst>
            </p:cNvPr>
            <p:cNvSpPr/>
            <p:nvPr/>
          </p:nvSpPr>
          <p:spPr>
            <a:xfrm>
              <a:off x="8133352" y="2487594"/>
              <a:ext cx="3012141" cy="1143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438720-2729-29BD-BC93-AEC916B586DA}"/>
                </a:ext>
              </a:extLst>
            </p:cNvPr>
            <p:cNvSpPr txBox="1"/>
            <p:nvPr/>
          </p:nvSpPr>
          <p:spPr>
            <a:xfrm>
              <a:off x="8310512" y="2643596"/>
              <a:ext cx="266587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During active mission (J)</a:t>
              </a:r>
              <a:endParaRPr lang="en-US" sz="2400" b="1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1AA41D-E38F-79EA-1395-D2DEEB32522A}"/>
              </a:ext>
            </a:extLst>
          </p:cNvPr>
          <p:cNvGrpSpPr/>
          <p:nvPr/>
        </p:nvGrpSpPr>
        <p:grpSpPr>
          <a:xfrm>
            <a:off x="5484637" y="4787125"/>
            <a:ext cx="3012141" cy="1143000"/>
            <a:chOff x="5613588" y="5077626"/>
            <a:chExt cx="3012141" cy="11430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81883C-F595-4425-2E03-9CCB476146C5}"/>
                </a:ext>
              </a:extLst>
            </p:cNvPr>
            <p:cNvSpPr/>
            <p:nvPr/>
          </p:nvSpPr>
          <p:spPr>
            <a:xfrm>
              <a:off x="5613588" y="5077626"/>
              <a:ext cx="3012141" cy="1143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D61A43-881E-3B33-3743-43AF602784EA}"/>
                </a:ext>
              </a:extLst>
            </p:cNvPr>
            <p:cNvSpPr txBox="1"/>
            <p:nvPr/>
          </p:nvSpPr>
          <p:spPr>
            <a:xfrm>
              <a:off x="5790748" y="5233628"/>
              <a:ext cx="266587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Recovery and Transport (J)</a:t>
              </a:r>
              <a:endParaRPr lang="en-US" sz="24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866319-E695-AE0E-EDA5-75FEAEE2F3D4}"/>
              </a:ext>
            </a:extLst>
          </p:cNvPr>
          <p:cNvGrpSpPr/>
          <p:nvPr/>
        </p:nvGrpSpPr>
        <p:grpSpPr>
          <a:xfrm>
            <a:off x="1081248" y="4406970"/>
            <a:ext cx="3012141" cy="1143000"/>
            <a:chOff x="556228" y="4506126"/>
            <a:chExt cx="3012141" cy="1143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B2F4FBC-03F5-B54D-7957-75A5B1D1764A}"/>
                </a:ext>
              </a:extLst>
            </p:cNvPr>
            <p:cNvSpPr/>
            <p:nvPr/>
          </p:nvSpPr>
          <p:spPr>
            <a:xfrm>
              <a:off x="556228" y="4506126"/>
              <a:ext cx="3012141" cy="1143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2C16F8-0FC2-328D-B515-175E3622B5FA}"/>
                </a:ext>
              </a:extLst>
            </p:cNvPr>
            <p:cNvSpPr txBox="1"/>
            <p:nvPr/>
          </p:nvSpPr>
          <p:spPr>
            <a:xfrm>
              <a:off x="643779" y="4846793"/>
              <a:ext cx="26658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PE (R&amp;J)</a:t>
              </a:r>
              <a:endParaRPr lang="en-US" sz="2400" b="1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2174CCF-F13C-BD40-BAD5-A98ABFD0F6C4}"/>
              </a:ext>
            </a:extLst>
          </p:cNvPr>
          <p:cNvGrpSpPr/>
          <p:nvPr/>
        </p:nvGrpSpPr>
        <p:grpSpPr>
          <a:xfrm>
            <a:off x="198704" y="1278415"/>
            <a:ext cx="3012141" cy="1143000"/>
            <a:chOff x="128415" y="1500596"/>
            <a:chExt cx="3012141" cy="1143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15A932-9214-6CBB-2906-80EA11DA8707}"/>
                </a:ext>
              </a:extLst>
            </p:cNvPr>
            <p:cNvSpPr/>
            <p:nvPr/>
          </p:nvSpPr>
          <p:spPr>
            <a:xfrm>
              <a:off x="128415" y="1500596"/>
              <a:ext cx="3012141" cy="1143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1FA793-C763-A907-970D-EA07AE2F10A7}"/>
                </a:ext>
              </a:extLst>
            </p:cNvPr>
            <p:cNvSpPr txBox="1"/>
            <p:nvPr/>
          </p:nvSpPr>
          <p:spPr>
            <a:xfrm>
              <a:off x="305576" y="1656598"/>
              <a:ext cx="240041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Long term curation (R)</a:t>
              </a:r>
              <a:endParaRPr lang="en-US" sz="2400" b="1" dirty="0"/>
            </a:p>
          </p:txBody>
        </p: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79802C1-A8E7-3DC7-0765-7B3E70F83C18}"/>
              </a:ext>
            </a:extLst>
          </p:cNvPr>
          <p:cNvSpPr txBox="1">
            <a:spLocks/>
          </p:cNvSpPr>
          <p:nvPr/>
        </p:nvSpPr>
        <p:spPr>
          <a:xfrm>
            <a:off x="9098254" y="4237297"/>
            <a:ext cx="2830540" cy="662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surface collection  astronauts = curators (build into crew training) (J)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D191A2E-F268-D0FC-FDAF-476EC0141058}"/>
              </a:ext>
            </a:extLst>
          </p:cNvPr>
          <p:cNvSpPr txBox="1">
            <a:spLocks/>
          </p:cNvSpPr>
          <p:nvPr/>
        </p:nvSpPr>
        <p:spPr>
          <a:xfrm>
            <a:off x="5566979" y="6006524"/>
            <a:ext cx="3179145" cy="6627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documentation of </a:t>
            </a:r>
            <a:r>
              <a:rPr lang="en-US" sz="1800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environm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. samples experienced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0EDA8E9-4506-5420-AF2B-60461C81C179}"/>
              </a:ext>
            </a:extLst>
          </p:cNvPr>
          <p:cNvSpPr txBox="1">
            <a:spLocks/>
          </p:cNvSpPr>
          <p:nvPr/>
        </p:nvSpPr>
        <p:spPr>
          <a:xfrm>
            <a:off x="1342471" y="5649126"/>
            <a:ext cx="2658450" cy="56199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initial (quick and dirty) characterization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98D94E1-5005-DCE9-1F80-EBBE99E5B06E}"/>
              </a:ext>
            </a:extLst>
          </p:cNvPr>
          <p:cNvSpPr txBox="1">
            <a:spLocks/>
          </p:cNvSpPr>
          <p:nvPr/>
        </p:nvSpPr>
        <p:spPr>
          <a:xfrm>
            <a:off x="375865" y="2425438"/>
            <a:ext cx="2534224" cy="5002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protection, preservation, and allocation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62929426-09A4-DE12-97E6-6F501AB2D295}"/>
              </a:ext>
            </a:extLst>
          </p:cNvPr>
          <p:cNvSpPr/>
          <p:nvPr/>
        </p:nvSpPr>
        <p:spPr>
          <a:xfrm rot="18978960">
            <a:off x="8133162" y="1570861"/>
            <a:ext cx="524435" cy="1486211"/>
          </a:xfrm>
          <a:prstGeom prst="downArrow">
            <a:avLst>
              <a:gd name="adj1" fmla="val 26083"/>
              <a:gd name="adj2" fmla="val 72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id="{FD8BD973-16B7-6EE8-56A2-FE1C874DA1EB}"/>
              </a:ext>
            </a:extLst>
          </p:cNvPr>
          <p:cNvSpPr/>
          <p:nvPr/>
        </p:nvSpPr>
        <p:spPr>
          <a:xfrm rot="2123451">
            <a:off x="8234561" y="3810093"/>
            <a:ext cx="524435" cy="1193754"/>
          </a:xfrm>
          <a:prstGeom prst="downArrow">
            <a:avLst>
              <a:gd name="adj1" fmla="val 26083"/>
              <a:gd name="adj2" fmla="val 72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DCF04606-9774-8592-CAF9-88233659DC73}"/>
              </a:ext>
            </a:extLst>
          </p:cNvPr>
          <p:cNvSpPr/>
          <p:nvPr/>
        </p:nvSpPr>
        <p:spPr>
          <a:xfrm rot="6260366">
            <a:off x="4554773" y="4730364"/>
            <a:ext cx="590014" cy="1329697"/>
          </a:xfrm>
          <a:prstGeom prst="downArrow">
            <a:avLst>
              <a:gd name="adj1" fmla="val 26083"/>
              <a:gd name="adj2" fmla="val 72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0D26553F-8FE1-F4A3-1759-AA22FDB86AF5}"/>
              </a:ext>
            </a:extLst>
          </p:cNvPr>
          <p:cNvSpPr/>
          <p:nvPr/>
        </p:nvSpPr>
        <p:spPr>
          <a:xfrm rot="1806874" flipV="1">
            <a:off x="3778493" y="1721507"/>
            <a:ext cx="524435" cy="2685489"/>
          </a:xfrm>
          <a:prstGeom prst="downArrow">
            <a:avLst>
              <a:gd name="adj1" fmla="val 26083"/>
              <a:gd name="adj2" fmla="val 72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24A23D97-4B42-3746-AB12-A188A6EACA2E}"/>
              </a:ext>
            </a:extLst>
          </p:cNvPr>
          <p:cNvSpPr/>
          <p:nvPr/>
        </p:nvSpPr>
        <p:spPr>
          <a:xfrm rot="9878749" flipH="1">
            <a:off x="1975885" y="2904061"/>
            <a:ext cx="524435" cy="1281524"/>
          </a:xfrm>
          <a:prstGeom prst="downArrow">
            <a:avLst>
              <a:gd name="adj1" fmla="val 26083"/>
              <a:gd name="adj2" fmla="val 724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8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ECAA08-74D6-8E2F-ECEB-C8EBEFF4A005}"/>
              </a:ext>
            </a:extLst>
          </p:cNvPr>
          <p:cNvSpPr/>
          <p:nvPr/>
        </p:nvSpPr>
        <p:spPr>
          <a:xfrm>
            <a:off x="250508" y="1510018"/>
            <a:ext cx="11682018" cy="4992558"/>
          </a:xfrm>
          <a:custGeom>
            <a:avLst/>
            <a:gdLst>
              <a:gd name="connsiteX0" fmla="*/ 6269748 w 11682018"/>
              <a:gd name="connsiteY0" fmla="*/ 0 h 4992558"/>
              <a:gd name="connsiteX1" fmla="*/ 10567479 w 11682018"/>
              <a:gd name="connsiteY1" fmla="*/ 0 h 4992558"/>
              <a:gd name="connsiteX2" fmla="*/ 11682018 w 11682018"/>
              <a:gd name="connsiteY2" fmla="*/ 1114539 h 4992558"/>
              <a:gd name="connsiteX3" fmla="*/ 11682018 w 11682018"/>
              <a:gd name="connsiteY3" fmla="*/ 3878019 h 4992558"/>
              <a:gd name="connsiteX4" fmla="*/ 10567479 w 11682018"/>
              <a:gd name="connsiteY4" fmla="*/ 4992558 h 4992558"/>
              <a:gd name="connsiteX5" fmla="*/ 6269748 w 11682018"/>
              <a:gd name="connsiteY5" fmla="*/ 4992558 h 4992558"/>
              <a:gd name="connsiteX6" fmla="*/ 5835919 w 11682018"/>
              <a:gd name="connsiteY6" fmla="*/ 4904972 h 4992558"/>
              <a:gd name="connsiteX7" fmla="*/ 5749298 w 11682018"/>
              <a:gd name="connsiteY7" fmla="*/ 4863245 h 4992558"/>
              <a:gd name="connsiteX8" fmla="*/ 5780305 w 11682018"/>
              <a:gd name="connsiteY8" fmla="*/ 4848308 h 4992558"/>
              <a:gd name="connsiteX9" fmla="*/ 6405785 w 11682018"/>
              <a:gd name="connsiteY9" fmla="*/ 3797390 h 4992558"/>
              <a:gd name="connsiteX10" fmla="*/ 6405785 w 11682018"/>
              <a:gd name="connsiteY10" fmla="*/ 1195168 h 4992558"/>
              <a:gd name="connsiteX11" fmla="*/ 5780305 w 11682018"/>
              <a:gd name="connsiteY11" fmla="*/ 144250 h 4992558"/>
              <a:gd name="connsiteX12" fmla="*/ 5749298 w 11682018"/>
              <a:gd name="connsiteY12" fmla="*/ 129314 h 4992558"/>
              <a:gd name="connsiteX13" fmla="*/ 5835919 w 11682018"/>
              <a:gd name="connsiteY13" fmla="*/ 87586 h 4992558"/>
              <a:gd name="connsiteX14" fmla="*/ 6269748 w 11682018"/>
              <a:gd name="connsiteY14" fmla="*/ 0 h 4992558"/>
              <a:gd name="connsiteX15" fmla="*/ 1195168 w 11682018"/>
              <a:gd name="connsiteY15" fmla="*/ 0 h 4992558"/>
              <a:gd name="connsiteX16" fmla="*/ 5210617 w 11682018"/>
              <a:gd name="connsiteY16" fmla="*/ 0 h 4992558"/>
              <a:gd name="connsiteX17" fmla="*/ 5675831 w 11682018"/>
              <a:gd name="connsiteY17" fmla="*/ 93922 h 4992558"/>
              <a:gd name="connsiteX18" fmla="*/ 5749298 w 11682018"/>
              <a:gd name="connsiteY18" fmla="*/ 129314 h 4992558"/>
              <a:gd name="connsiteX19" fmla="*/ 5738493 w 11682018"/>
              <a:gd name="connsiteY19" fmla="*/ 134519 h 4992558"/>
              <a:gd name="connsiteX20" fmla="*/ 5155210 w 11682018"/>
              <a:gd name="connsiteY20" fmla="*/ 1114539 h 4992558"/>
              <a:gd name="connsiteX21" fmla="*/ 5155210 w 11682018"/>
              <a:gd name="connsiteY21" fmla="*/ 3878019 h 4992558"/>
              <a:gd name="connsiteX22" fmla="*/ 5738493 w 11682018"/>
              <a:gd name="connsiteY22" fmla="*/ 4858039 h 4992558"/>
              <a:gd name="connsiteX23" fmla="*/ 5749298 w 11682018"/>
              <a:gd name="connsiteY23" fmla="*/ 4863245 h 4992558"/>
              <a:gd name="connsiteX24" fmla="*/ 5675831 w 11682018"/>
              <a:gd name="connsiteY24" fmla="*/ 4898636 h 4992558"/>
              <a:gd name="connsiteX25" fmla="*/ 5210617 w 11682018"/>
              <a:gd name="connsiteY25" fmla="*/ 4992558 h 4992558"/>
              <a:gd name="connsiteX26" fmla="*/ 1195168 w 11682018"/>
              <a:gd name="connsiteY26" fmla="*/ 4992558 h 4992558"/>
              <a:gd name="connsiteX27" fmla="*/ 0 w 11682018"/>
              <a:gd name="connsiteY27" fmla="*/ 3797390 h 4992558"/>
              <a:gd name="connsiteX28" fmla="*/ 0 w 11682018"/>
              <a:gd name="connsiteY28" fmla="*/ 1195168 h 4992558"/>
              <a:gd name="connsiteX29" fmla="*/ 1195168 w 11682018"/>
              <a:gd name="connsiteY29" fmla="*/ 0 h 499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682018" h="4992558">
                <a:moveTo>
                  <a:pt x="6269748" y="0"/>
                </a:moveTo>
                <a:lnTo>
                  <a:pt x="10567479" y="0"/>
                </a:lnTo>
                <a:cubicBezTo>
                  <a:pt x="11183022" y="0"/>
                  <a:pt x="11682018" y="498996"/>
                  <a:pt x="11682018" y="1114539"/>
                </a:cubicBezTo>
                <a:lnTo>
                  <a:pt x="11682018" y="3878019"/>
                </a:lnTo>
                <a:cubicBezTo>
                  <a:pt x="11682018" y="4493562"/>
                  <a:pt x="11183022" y="4992558"/>
                  <a:pt x="10567479" y="4992558"/>
                </a:cubicBezTo>
                <a:lnTo>
                  <a:pt x="6269748" y="4992558"/>
                </a:lnTo>
                <a:cubicBezTo>
                  <a:pt x="6115863" y="4992558"/>
                  <a:pt x="5969261" y="4961371"/>
                  <a:pt x="5835919" y="4904972"/>
                </a:cubicBezTo>
                <a:lnTo>
                  <a:pt x="5749298" y="4863245"/>
                </a:lnTo>
                <a:lnTo>
                  <a:pt x="5780305" y="4848308"/>
                </a:lnTo>
                <a:cubicBezTo>
                  <a:pt x="6152869" y="4645919"/>
                  <a:pt x="6405785" y="4251190"/>
                  <a:pt x="6405785" y="3797390"/>
                </a:cubicBezTo>
                <a:lnTo>
                  <a:pt x="6405785" y="1195168"/>
                </a:lnTo>
                <a:cubicBezTo>
                  <a:pt x="6405785" y="741368"/>
                  <a:pt x="6152869" y="346639"/>
                  <a:pt x="5780305" y="144250"/>
                </a:cubicBezTo>
                <a:lnTo>
                  <a:pt x="5749298" y="129314"/>
                </a:lnTo>
                <a:lnTo>
                  <a:pt x="5835919" y="87586"/>
                </a:lnTo>
                <a:cubicBezTo>
                  <a:pt x="5969261" y="31187"/>
                  <a:pt x="6115863" y="0"/>
                  <a:pt x="6269748" y="0"/>
                </a:cubicBezTo>
                <a:close/>
                <a:moveTo>
                  <a:pt x="1195168" y="0"/>
                </a:moveTo>
                <a:lnTo>
                  <a:pt x="5210617" y="0"/>
                </a:lnTo>
                <a:cubicBezTo>
                  <a:pt x="5375636" y="0"/>
                  <a:pt x="5532843" y="33444"/>
                  <a:pt x="5675831" y="93922"/>
                </a:cubicBezTo>
                <a:lnTo>
                  <a:pt x="5749298" y="129314"/>
                </a:lnTo>
                <a:lnTo>
                  <a:pt x="5738493" y="134519"/>
                </a:lnTo>
                <a:cubicBezTo>
                  <a:pt x="5391063" y="323254"/>
                  <a:pt x="5155210" y="691353"/>
                  <a:pt x="5155210" y="1114539"/>
                </a:cubicBezTo>
                <a:lnTo>
                  <a:pt x="5155210" y="3878019"/>
                </a:lnTo>
                <a:cubicBezTo>
                  <a:pt x="5155210" y="4301205"/>
                  <a:pt x="5391063" y="4669304"/>
                  <a:pt x="5738493" y="4858039"/>
                </a:cubicBezTo>
                <a:lnTo>
                  <a:pt x="5749298" y="4863245"/>
                </a:lnTo>
                <a:lnTo>
                  <a:pt x="5675831" y="4898636"/>
                </a:lnTo>
                <a:cubicBezTo>
                  <a:pt x="5532843" y="4959115"/>
                  <a:pt x="5375636" y="4992558"/>
                  <a:pt x="5210617" y="4992558"/>
                </a:cubicBezTo>
                <a:lnTo>
                  <a:pt x="1195168" y="4992558"/>
                </a:lnTo>
                <a:cubicBezTo>
                  <a:pt x="535095" y="4992558"/>
                  <a:pt x="0" y="4457463"/>
                  <a:pt x="0" y="3797390"/>
                </a:cubicBezTo>
                <a:lnTo>
                  <a:pt x="0" y="1195168"/>
                </a:lnTo>
                <a:cubicBezTo>
                  <a:pt x="0" y="535095"/>
                  <a:pt x="535095" y="0"/>
                  <a:pt x="1195168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between Artemis Curation Lead and Curation?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263957" y="1510017"/>
            <a:ext cx="5157385" cy="5002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 Artemis Curation Lead:</a:t>
            </a:r>
          </a:p>
          <a:p>
            <a:pPr algn="ctr"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primary interface between the </a:t>
            </a:r>
            <a:r>
              <a:rPr lang="en-US" sz="1600" dirty="0" err="1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Astromaterials</a:t>
            </a: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Curation Office, the Artemis Science Team, and other Artemis stakeholders</a:t>
            </a:r>
          </a:p>
          <a:p>
            <a:pPr algn="ctr">
              <a:defRPr/>
            </a:pPr>
            <a:r>
              <a:rPr lang="en-US" sz="1600" dirty="0">
                <a:effectLst/>
                <a:ea typeface="Calibri" panose="020F0502020204030204" pitchFamily="34" charset="0"/>
              </a:rPr>
              <a:t>responsible for representing curation during the planning and execution stages of all Artemis missions that plan to return lunar samples until the end of PE for each Artemis mission; includes 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developing the pre-mission portions of an Artemis collection plan, the curation strategy plan for the campaign and curation plans for each individual Artemis mission</a:t>
            </a:r>
          </a:p>
          <a:p>
            <a:pPr algn="ctr"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participates and assists in any Artemis Team discussions that pertain to lunar samples, including planning for and execution of sample collection, sample handling, sample transport, and sample storage.</a:t>
            </a:r>
          </a:p>
          <a:p>
            <a:pPr algn="ctr"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will work with the Artemis Collection Curator to keep them informed about all activities that impact the long-term storage and health of the sample collection.</a:t>
            </a:r>
          </a:p>
          <a:p>
            <a:pPr marL="0" indent="0" algn="ctr">
              <a:buNone/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49281A-CD20-0490-145B-944B928FF43E}"/>
              </a:ext>
            </a:extLst>
          </p:cNvPr>
          <p:cNvSpPr txBox="1">
            <a:spLocks/>
          </p:cNvSpPr>
          <p:nvPr/>
        </p:nvSpPr>
        <p:spPr>
          <a:xfrm>
            <a:off x="6619059" y="1519516"/>
            <a:ext cx="5130107" cy="49925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Artemis Curator: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 the responsibility to manage the samples that are returned for each Artemis Mission as well as managing the curatorial facilities in which Artemis samples are processed and curated.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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includes all activities that relate to the samples from the point of completing PE, including the initial sample catalog for each Artemis sample return mission.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develops the portions of the Collection plan that pertain to the long-term operations of the collection, including the sample conservation plan; most parts of long-term curation plan, allocation plans, sample processing plan, etc.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will work with the Artemis Curation Lead to provide any information they have that is pertinent to the planning activities of the Artemis Science Team.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89FED6-909B-CA64-0F18-E7973488FF16}"/>
              </a:ext>
            </a:extLst>
          </p:cNvPr>
          <p:cNvSpPr txBox="1"/>
          <p:nvPr/>
        </p:nvSpPr>
        <p:spPr>
          <a:xfrm rot="16200000">
            <a:off x="4003445" y="3510738"/>
            <a:ext cx="40335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Preliminary Examination (rehearsals and execution)</a:t>
            </a: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C85FC859-282A-9C13-2999-CB7A77ECDE7B}"/>
              </a:ext>
            </a:extLst>
          </p:cNvPr>
          <p:cNvSpPr txBox="1">
            <a:spLocks/>
          </p:cNvSpPr>
          <p:nvPr/>
        </p:nvSpPr>
        <p:spPr>
          <a:xfrm>
            <a:off x="2220721" y="914983"/>
            <a:ext cx="8202155" cy="3897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Defined by JSC management and HQ representatives</a:t>
            </a:r>
          </a:p>
        </p:txBody>
      </p:sp>
    </p:spTree>
    <p:extLst>
      <p:ext uri="{BB962C8B-B14F-4D97-AF65-F5344CB8AC3E}">
        <p14:creationId xmlns:p14="http://schemas.microsoft.com/office/powerpoint/2010/main" val="165183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7ECAA08-74D6-8E2F-ECEB-C8EBEFF4A005}"/>
              </a:ext>
            </a:extLst>
          </p:cNvPr>
          <p:cNvSpPr/>
          <p:nvPr/>
        </p:nvSpPr>
        <p:spPr>
          <a:xfrm>
            <a:off x="250508" y="1510018"/>
            <a:ext cx="11682018" cy="4992558"/>
          </a:xfrm>
          <a:custGeom>
            <a:avLst/>
            <a:gdLst>
              <a:gd name="connsiteX0" fmla="*/ 6269748 w 11682018"/>
              <a:gd name="connsiteY0" fmla="*/ 0 h 4992558"/>
              <a:gd name="connsiteX1" fmla="*/ 10567479 w 11682018"/>
              <a:gd name="connsiteY1" fmla="*/ 0 h 4992558"/>
              <a:gd name="connsiteX2" fmla="*/ 11682018 w 11682018"/>
              <a:gd name="connsiteY2" fmla="*/ 1114539 h 4992558"/>
              <a:gd name="connsiteX3" fmla="*/ 11682018 w 11682018"/>
              <a:gd name="connsiteY3" fmla="*/ 3878019 h 4992558"/>
              <a:gd name="connsiteX4" fmla="*/ 10567479 w 11682018"/>
              <a:gd name="connsiteY4" fmla="*/ 4992558 h 4992558"/>
              <a:gd name="connsiteX5" fmla="*/ 6269748 w 11682018"/>
              <a:gd name="connsiteY5" fmla="*/ 4992558 h 4992558"/>
              <a:gd name="connsiteX6" fmla="*/ 5835919 w 11682018"/>
              <a:gd name="connsiteY6" fmla="*/ 4904972 h 4992558"/>
              <a:gd name="connsiteX7" fmla="*/ 5749298 w 11682018"/>
              <a:gd name="connsiteY7" fmla="*/ 4863245 h 4992558"/>
              <a:gd name="connsiteX8" fmla="*/ 5780305 w 11682018"/>
              <a:gd name="connsiteY8" fmla="*/ 4848308 h 4992558"/>
              <a:gd name="connsiteX9" fmla="*/ 6405785 w 11682018"/>
              <a:gd name="connsiteY9" fmla="*/ 3797390 h 4992558"/>
              <a:gd name="connsiteX10" fmla="*/ 6405785 w 11682018"/>
              <a:gd name="connsiteY10" fmla="*/ 1195168 h 4992558"/>
              <a:gd name="connsiteX11" fmla="*/ 5780305 w 11682018"/>
              <a:gd name="connsiteY11" fmla="*/ 144250 h 4992558"/>
              <a:gd name="connsiteX12" fmla="*/ 5749298 w 11682018"/>
              <a:gd name="connsiteY12" fmla="*/ 129314 h 4992558"/>
              <a:gd name="connsiteX13" fmla="*/ 5835919 w 11682018"/>
              <a:gd name="connsiteY13" fmla="*/ 87586 h 4992558"/>
              <a:gd name="connsiteX14" fmla="*/ 6269748 w 11682018"/>
              <a:gd name="connsiteY14" fmla="*/ 0 h 4992558"/>
              <a:gd name="connsiteX15" fmla="*/ 1195168 w 11682018"/>
              <a:gd name="connsiteY15" fmla="*/ 0 h 4992558"/>
              <a:gd name="connsiteX16" fmla="*/ 5210617 w 11682018"/>
              <a:gd name="connsiteY16" fmla="*/ 0 h 4992558"/>
              <a:gd name="connsiteX17" fmla="*/ 5675831 w 11682018"/>
              <a:gd name="connsiteY17" fmla="*/ 93922 h 4992558"/>
              <a:gd name="connsiteX18" fmla="*/ 5749298 w 11682018"/>
              <a:gd name="connsiteY18" fmla="*/ 129314 h 4992558"/>
              <a:gd name="connsiteX19" fmla="*/ 5738493 w 11682018"/>
              <a:gd name="connsiteY19" fmla="*/ 134519 h 4992558"/>
              <a:gd name="connsiteX20" fmla="*/ 5155210 w 11682018"/>
              <a:gd name="connsiteY20" fmla="*/ 1114539 h 4992558"/>
              <a:gd name="connsiteX21" fmla="*/ 5155210 w 11682018"/>
              <a:gd name="connsiteY21" fmla="*/ 3878019 h 4992558"/>
              <a:gd name="connsiteX22" fmla="*/ 5738493 w 11682018"/>
              <a:gd name="connsiteY22" fmla="*/ 4858039 h 4992558"/>
              <a:gd name="connsiteX23" fmla="*/ 5749298 w 11682018"/>
              <a:gd name="connsiteY23" fmla="*/ 4863245 h 4992558"/>
              <a:gd name="connsiteX24" fmla="*/ 5675831 w 11682018"/>
              <a:gd name="connsiteY24" fmla="*/ 4898636 h 4992558"/>
              <a:gd name="connsiteX25" fmla="*/ 5210617 w 11682018"/>
              <a:gd name="connsiteY25" fmla="*/ 4992558 h 4992558"/>
              <a:gd name="connsiteX26" fmla="*/ 1195168 w 11682018"/>
              <a:gd name="connsiteY26" fmla="*/ 4992558 h 4992558"/>
              <a:gd name="connsiteX27" fmla="*/ 0 w 11682018"/>
              <a:gd name="connsiteY27" fmla="*/ 3797390 h 4992558"/>
              <a:gd name="connsiteX28" fmla="*/ 0 w 11682018"/>
              <a:gd name="connsiteY28" fmla="*/ 1195168 h 4992558"/>
              <a:gd name="connsiteX29" fmla="*/ 1195168 w 11682018"/>
              <a:gd name="connsiteY29" fmla="*/ 0 h 4992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682018" h="4992558">
                <a:moveTo>
                  <a:pt x="6269748" y="0"/>
                </a:moveTo>
                <a:lnTo>
                  <a:pt x="10567479" y="0"/>
                </a:lnTo>
                <a:cubicBezTo>
                  <a:pt x="11183022" y="0"/>
                  <a:pt x="11682018" y="498996"/>
                  <a:pt x="11682018" y="1114539"/>
                </a:cubicBezTo>
                <a:lnTo>
                  <a:pt x="11682018" y="3878019"/>
                </a:lnTo>
                <a:cubicBezTo>
                  <a:pt x="11682018" y="4493562"/>
                  <a:pt x="11183022" y="4992558"/>
                  <a:pt x="10567479" y="4992558"/>
                </a:cubicBezTo>
                <a:lnTo>
                  <a:pt x="6269748" y="4992558"/>
                </a:lnTo>
                <a:cubicBezTo>
                  <a:pt x="6115863" y="4992558"/>
                  <a:pt x="5969261" y="4961371"/>
                  <a:pt x="5835919" y="4904972"/>
                </a:cubicBezTo>
                <a:lnTo>
                  <a:pt x="5749298" y="4863245"/>
                </a:lnTo>
                <a:lnTo>
                  <a:pt x="5780305" y="4848308"/>
                </a:lnTo>
                <a:cubicBezTo>
                  <a:pt x="6152869" y="4645919"/>
                  <a:pt x="6405785" y="4251190"/>
                  <a:pt x="6405785" y="3797390"/>
                </a:cubicBezTo>
                <a:lnTo>
                  <a:pt x="6405785" y="1195168"/>
                </a:lnTo>
                <a:cubicBezTo>
                  <a:pt x="6405785" y="741368"/>
                  <a:pt x="6152869" y="346639"/>
                  <a:pt x="5780305" y="144250"/>
                </a:cubicBezTo>
                <a:lnTo>
                  <a:pt x="5749298" y="129314"/>
                </a:lnTo>
                <a:lnTo>
                  <a:pt x="5835919" y="87586"/>
                </a:lnTo>
                <a:cubicBezTo>
                  <a:pt x="5969261" y="31187"/>
                  <a:pt x="6115863" y="0"/>
                  <a:pt x="6269748" y="0"/>
                </a:cubicBezTo>
                <a:close/>
                <a:moveTo>
                  <a:pt x="1195168" y="0"/>
                </a:moveTo>
                <a:lnTo>
                  <a:pt x="5210617" y="0"/>
                </a:lnTo>
                <a:cubicBezTo>
                  <a:pt x="5375636" y="0"/>
                  <a:pt x="5532843" y="33444"/>
                  <a:pt x="5675831" y="93922"/>
                </a:cubicBezTo>
                <a:lnTo>
                  <a:pt x="5749298" y="129314"/>
                </a:lnTo>
                <a:lnTo>
                  <a:pt x="5738493" y="134519"/>
                </a:lnTo>
                <a:cubicBezTo>
                  <a:pt x="5391063" y="323254"/>
                  <a:pt x="5155210" y="691353"/>
                  <a:pt x="5155210" y="1114539"/>
                </a:cubicBezTo>
                <a:lnTo>
                  <a:pt x="5155210" y="3878019"/>
                </a:lnTo>
                <a:cubicBezTo>
                  <a:pt x="5155210" y="4301205"/>
                  <a:pt x="5391063" y="4669304"/>
                  <a:pt x="5738493" y="4858039"/>
                </a:cubicBezTo>
                <a:lnTo>
                  <a:pt x="5749298" y="4863245"/>
                </a:lnTo>
                <a:lnTo>
                  <a:pt x="5675831" y="4898636"/>
                </a:lnTo>
                <a:cubicBezTo>
                  <a:pt x="5532843" y="4959115"/>
                  <a:pt x="5375636" y="4992558"/>
                  <a:pt x="5210617" y="4992558"/>
                </a:cubicBezTo>
                <a:lnTo>
                  <a:pt x="1195168" y="4992558"/>
                </a:lnTo>
                <a:cubicBezTo>
                  <a:pt x="535095" y="4992558"/>
                  <a:pt x="0" y="4457463"/>
                  <a:pt x="0" y="3797390"/>
                </a:cubicBezTo>
                <a:lnTo>
                  <a:pt x="0" y="1195168"/>
                </a:lnTo>
                <a:cubicBezTo>
                  <a:pt x="0" y="535095"/>
                  <a:pt x="535095" y="0"/>
                  <a:pt x="1195168" y="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Roles and </a:t>
            </a:r>
            <a:r>
              <a:rPr lang="en-US" dirty="0" err="1"/>
              <a:t>Responsibilites</a:t>
            </a:r>
            <a:r>
              <a:rPr lang="en-US" dirty="0"/>
              <a:t>/expectations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263957" y="1510017"/>
            <a:ext cx="5157385" cy="500205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 AIST</a:t>
            </a:r>
          </a:p>
          <a:p>
            <a:pPr marL="0" indent="0" algn="ctr">
              <a:buNone/>
              <a:defRPr/>
            </a:pPr>
            <a:r>
              <a:rPr lang="en-US" sz="2400" dirty="0">
                <a:solidFill>
                  <a:prstClr val="black"/>
                </a:solidFill>
                <a:ea typeface="Arial" panose="020B0604020202020204" pitchFamily="34" charset="0"/>
                <a:cs typeface="Calibri"/>
              </a:rPr>
              <a:t>Sample </a:t>
            </a:r>
            <a:r>
              <a:rPr lang="en-US" sz="2400" dirty="0" err="1">
                <a:solidFill>
                  <a:prstClr val="black"/>
                </a:solidFill>
                <a:ea typeface="Arial" panose="020B0604020202020204" pitchFamily="34" charset="0"/>
                <a:cs typeface="Calibri"/>
              </a:rPr>
              <a:t>subteam</a:t>
            </a:r>
            <a:r>
              <a:rPr lang="en-US" sz="2400" dirty="0">
                <a:solidFill>
                  <a:prstClr val="black"/>
                </a:solidFill>
                <a:ea typeface="Arial" panose="020B0604020202020204" pitchFamily="34" charset="0"/>
                <a:cs typeface="Calibri"/>
              </a:rPr>
              <a:t> help</a:t>
            </a:r>
            <a:endParaRPr lang="en-US" sz="2400" dirty="0">
              <a:solidFill>
                <a:prstClr val="black"/>
              </a:solidFill>
              <a:effectLst/>
              <a:ea typeface="Arial" panose="020B0604020202020204" pitchFamily="34" charset="0"/>
              <a:cs typeface="Calibri"/>
            </a:endParaRPr>
          </a:p>
          <a:p>
            <a:pPr algn="ctr">
              <a:defRPr/>
            </a:pPr>
            <a:endParaRPr lang="en-US" sz="1600" dirty="0">
              <a:solidFill>
                <a:srgbClr val="000000"/>
              </a:solidFill>
              <a:ea typeface="Arial" panose="020B0604020202020204" pitchFamily="34" charset="0"/>
            </a:endParaRPr>
          </a:p>
          <a:p>
            <a:pPr marL="0" indent="0" algn="ctr">
              <a:buNone/>
              <a:defRPr/>
            </a:pPr>
            <a:r>
              <a:rPr lang="en-US" sz="1600" dirty="0">
                <a:solidFill>
                  <a:srgbClr val="000000"/>
                </a:solidFill>
                <a:effectLst/>
                <a:ea typeface="Arial" panose="020B0604020202020204" pitchFamily="34" charset="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49281A-CD20-0490-145B-944B928FF43E}"/>
              </a:ext>
            </a:extLst>
          </p:cNvPr>
          <p:cNvSpPr txBox="1">
            <a:spLocks/>
          </p:cNvSpPr>
          <p:nvPr/>
        </p:nvSpPr>
        <p:spPr>
          <a:xfrm>
            <a:off x="6619059" y="1519516"/>
            <a:ext cx="5130107" cy="499255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A3GT</a:t>
            </a:r>
          </a:p>
          <a:p>
            <a:pPr marL="0" indent="0" algn="ctr">
              <a:buNone/>
              <a:defRPr/>
            </a:pPr>
            <a:r>
              <a:rPr lang="en-US" sz="2400" dirty="0">
                <a:solidFill>
                  <a:prstClr val="black"/>
                </a:solidFill>
                <a:cs typeface="Calibri"/>
              </a:rPr>
              <a:t>(from call and pip)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C85FC859-282A-9C13-2999-CB7A77ECDE7B}"/>
              </a:ext>
            </a:extLst>
          </p:cNvPr>
          <p:cNvSpPr txBox="1">
            <a:spLocks/>
          </p:cNvSpPr>
          <p:nvPr/>
        </p:nvSpPr>
        <p:spPr>
          <a:xfrm>
            <a:off x="3833069" y="881852"/>
            <a:ext cx="4811808" cy="389771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Role of Artemis Science Team:</a:t>
            </a:r>
          </a:p>
        </p:txBody>
      </p:sp>
    </p:spTree>
    <p:extLst>
      <p:ext uri="{BB962C8B-B14F-4D97-AF65-F5344CB8AC3E}">
        <p14:creationId xmlns:p14="http://schemas.microsoft.com/office/powerpoint/2010/main" val="2735459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105" y="188763"/>
            <a:ext cx="10244288" cy="389771"/>
          </a:xfrm>
        </p:spPr>
        <p:txBody>
          <a:bodyPr lIns="91440" tIns="45720" rIns="91440" bIns="45720" anchor="t"/>
          <a:lstStyle/>
          <a:p>
            <a:r>
              <a:rPr lang="en-US"/>
              <a:t>Curation Plan vs Collection Plan: </a:t>
            </a:r>
            <a:r>
              <a:rPr lang="en-US" sz="1050" b="0"/>
              <a:t>Defined in NASA Procedural Requirement Document (NPR) 7100.5 (effective date 08/16/2023)</a:t>
            </a:r>
            <a:endParaRPr lang="en-US" sz="1050">
              <a:effectLst>
                <a:outerShdw blurRad="12700" dist="25400" dir="1800000" algn="ctr" rotWithShape="0">
                  <a:prstClr val="white"/>
                </a:outerShdw>
              </a:effectLst>
              <a:cs typeface="Calibri"/>
            </a:endParaRPr>
          </a:p>
          <a:p>
            <a:endParaRPr lang="en-US" dirty="0">
              <a:effectLst>
                <a:outerShdw blurRad="12700" dist="25400" dir="1800000" algn="ctr" rotWithShape="0">
                  <a:prstClr val="white"/>
                </a:outerShdw>
              </a:effectLst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5D4AAD-C7E2-0250-81FD-CF0BEDB8E694}"/>
              </a:ext>
            </a:extLst>
          </p:cNvPr>
          <p:cNvSpPr txBox="1"/>
          <p:nvPr/>
        </p:nvSpPr>
        <p:spPr>
          <a:xfrm>
            <a:off x="94876" y="1212476"/>
            <a:ext cx="11954434" cy="56015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cs typeface="Calibri"/>
              </a:rPr>
              <a:t>                   Curation Plan (responsibility of Curation Lead) includes: </a:t>
            </a:r>
            <a:r>
              <a:rPr lang="en-US" sz="2400" b="1" dirty="0">
                <a:cs typeface="Calibri"/>
              </a:rPr>
              <a:t> </a:t>
            </a:r>
            <a:r>
              <a:rPr lang="en-US" sz="2400" dirty="0">
                <a:cs typeface="Calibri"/>
              </a:rPr>
              <a:t>  </a:t>
            </a:r>
            <a:r>
              <a:rPr lang="en-US" sz="1400" dirty="0">
                <a:cs typeface="Calibri"/>
              </a:rPr>
              <a:t>  </a:t>
            </a:r>
            <a:endParaRPr lang="en-US"/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Nature and mass of samples expected to be collected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Methods used to collect, monitor, and record contamination/degradation from mission inception to delivery to curation facility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Timeline, procedures, risk mitigation to transfer materials from point of collection on lunar surface to curation facility</a:t>
            </a:r>
            <a:endParaRPr lang="en-US" sz="2400" i="1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Environmental conditions of lunar curation facility,  and stowage and transport conditions for samples collected on crewed mission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Procedures required for storage, subsampling, documentation, distribution, and security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Timeline and procedures for initial examination of samples and preparation for sample catalog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Anticipated sharing with non-NASA partners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Schedule to announce and make samples available within six month of delivery to curation facility</a:t>
            </a:r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882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Curation Plan: overlap with other documents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7EF57B9-01E9-23AC-B815-FD26D08E2A0E}"/>
              </a:ext>
            </a:extLst>
          </p:cNvPr>
          <p:cNvSpPr/>
          <p:nvPr/>
        </p:nvSpPr>
        <p:spPr>
          <a:xfrm>
            <a:off x="777964" y="1090171"/>
            <a:ext cx="5542186" cy="5335920"/>
          </a:xfrm>
          <a:custGeom>
            <a:avLst/>
            <a:gdLst>
              <a:gd name="connsiteX0" fmla="*/ 1549766 w 5896242"/>
              <a:gd name="connsiteY0" fmla="*/ 2320129 h 5335920"/>
              <a:gd name="connsiteX1" fmla="*/ 1570569 w 5896242"/>
              <a:gd name="connsiteY1" fmla="*/ 2352572 h 5335920"/>
              <a:gd name="connsiteX2" fmla="*/ 2891161 w 5896242"/>
              <a:gd name="connsiteY2" fmla="*/ 3017840 h 5335920"/>
              <a:gd name="connsiteX3" fmla="*/ 2933975 w 5896242"/>
              <a:gd name="connsiteY3" fmla="*/ 3015792 h 5335920"/>
              <a:gd name="connsiteX4" fmla="*/ 2943081 w 5896242"/>
              <a:gd name="connsiteY4" fmla="*/ 3029994 h 5335920"/>
              <a:gd name="connsiteX5" fmla="*/ 2903298 w 5896242"/>
              <a:gd name="connsiteY5" fmla="*/ 3092039 h 5335920"/>
              <a:gd name="connsiteX6" fmla="*/ 2711082 w 5896242"/>
              <a:gd name="connsiteY6" fmla="*/ 3811280 h 5335920"/>
              <a:gd name="connsiteX7" fmla="*/ 2903298 w 5896242"/>
              <a:gd name="connsiteY7" fmla="*/ 4530521 h 5335920"/>
              <a:gd name="connsiteX8" fmla="*/ 2953161 w 5896242"/>
              <a:gd name="connsiteY8" fmla="*/ 4608287 h 5335920"/>
              <a:gd name="connsiteX9" fmla="*/ 2913173 w 5896242"/>
              <a:gd name="connsiteY9" fmla="*/ 4670652 h 5335920"/>
              <a:gd name="connsiteX10" fmla="*/ 1592580 w 5896242"/>
              <a:gd name="connsiteY10" fmla="*/ 5335920 h 5335920"/>
              <a:gd name="connsiteX11" fmla="*/ 0 w 5896242"/>
              <a:gd name="connsiteY11" fmla="*/ 3827000 h 5335920"/>
              <a:gd name="connsiteX12" fmla="*/ 1429748 w 5896242"/>
              <a:gd name="connsiteY12" fmla="*/ 2325871 h 5335920"/>
              <a:gd name="connsiteX13" fmla="*/ 4303662 w 5896242"/>
              <a:gd name="connsiteY13" fmla="*/ 2302360 h 5335920"/>
              <a:gd name="connsiteX14" fmla="*/ 5896242 w 5896242"/>
              <a:gd name="connsiteY14" fmla="*/ 3811280 h 5335920"/>
              <a:gd name="connsiteX15" fmla="*/ 4303662 w 5896242"/>
              <a:gd name="connsiteY15" fmla="*/ 5320200 h 5335920"/>
              <a:gd name="connsiteX16" fmla="*/ 2983070 w 5896242"/>
              <a:gd name="connsiteY16" fmla="*/ 4654932 h 5335920"/>
              <a:gd name="connsiteX17" fmla="*/ 2953161 w 5896242"/>
              <a:gd name="connsiteY17" fmla="*/ 4608287 h 5335920"/>
              <a:gd name="connsiteX18" fmla="*/ 2992945 w 5896242"/>
              <a:gd name="connsiteY18" fmla="*/ 4546241 h 5335920"/>
              <a:gd name="connsiteX19" fmla="*/ 3185160 w 5896242"/>
              <a:gd name="connsiteY19" fmla="*/ 3827000 h 5335920"/>
              <a:gd name="connsiteX20" fmla="*/ 2992945 w 5896242"/>
              <a:gd name="connsiteY20" fmla="*/ 3107759 h 5335920"/>
              <a:gd name="connsiteX21" fmla="*/ 2943081 w 5896242"/>
              <a:gd name="connsiteY21" fmla="*/ 3029994 h 5335920"/>
              <a:gd name="connsiteX22" fmla="*/ 2952764 w 5896242"/>
              <a:gd name="connsiteY22" fmla="*/ 3014893 h 5335920"/>
              <a:gd name="connsiteX23" fmla="*/ 3053993 w 5896242"/>
              <a:gd name="connsiteY23" fmla="*/ 3010050 h 5335920"/>
              <a:gd name="connsiteX24" fmla="*/ 4211754 w 5896242"/>
              <a:gd name="connsiteY24" fmla="*/ 2352572 h 5335920"/>
              <a:gd name="connsiteX25" fmla="*/ 4241570 w 5896242"/>
              <a:gd name="connsiteY25" fmla="*/ 2306071 h 5335920"/>
              <a:gd name="connsiteX26" fmla="*/ 2891161 w 5896242"/>
              <a:gd name="connsiteY26" fmla="*/ 0 h 5335920"/>
              <a:gd name="connsiteX27" fmla="*/ 4483741 w 5896242"/>
              <a:gd name="connsiteY27" fmla="*/ 1508920 h 5335920"/>
              <a:gd name="connsiteX28" fmla="*/ 4291525 w 5896242"/>
              <a:gd name="connsiteY28" fmla="*/ 2228161 h 5335920"/>
              <a:gd name="connsiteX29" fmla="*/ 4241570 w 5896242"/>
              <a:gd name="connsiteY29" fmla="*/ 2306071 h 5335920"/>
              <a:gd name="connsiteX30" fmla="*/ 4100826 w 5896242"/>
              <a:gd name="connsiteY30" fmla="*/ 2314483 h 5335920"/>
              <a:gd name="connsiteX31" fmla="*/ 2983070 w 5896242"/>
              <a:gd name="connsiteY31" fmla="*/ 2967628 h 5335920"/>
              <a:gd name="connsiteX32" fmla="*/ 2952764 w 5896242"/>
              <a:gd name="connsiteY32" fmla="*/ 3014893 h 5335920"/>
              <a:gd name="connsiteX33" fmla="*/ 2933975 w 5896242"/>
              <a:gd name="connsiteY33" fmla="*/ 3015792 h 5335920"/>
              <a:gd name="connsiteX34" fmla="*/ 2913173 w 5896242"/>
              <a:gd name="connsiteY34" fmla="*/ 2983348 h 5335920"/>
              <a:gd name="connsiteX35" fmla="*/ 1592580 w 5896242"/>
              <a:gd name="connsiteY35" fmla="*/ 2318080 h 5335920"/>
              <a:gd name="connsiteX36" fmla="*/ 1549766 w 5896242"/>
              <a:gd name="connsiteY36" fmla="*/ 2320129 h 5335920"/>
              <a:gd name="connsiteX37" fmla="*/ 1490797 w 5896242"/>
              <a:gd name="connsiteY37" fmla="*/ 2228161 h 5335920"/>
              <a:gd name="connsiteX38" fmla="*/ 1298581 w 5896242"/>
              <a:gd name="connsiteY38" fmla="*/ 1508920 h 5335920"/>
              <a:gd name="connsiteX39" fmla="*/ 2891161 w 5896242"/>
              <a:gd name="connsiteY39" fmla="*/ 0 h 533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96242" h="5335920">
                <a:moveTo>
                  <a:pt x="1549766" y="2320129"/>
                </a:moveTo>
                <a:lnTo>
                  <a:pt x="1570569" y="2352572"/>
                </a:lnTo>
                <a:cubicBezTo>
                  <a:pt x="1856767" y="2753947"/>
                  <a:pt x="2341437" y="3017840"/>
                  <a:pt x="2891161" y="3017840"/>
                </a:cubicBezTo>
                <a:lnTo>
                  <a:pt x="2933975" y="3015792"/>
                </a:lnTo>
                <a:lnTo>
                  <a:pt x="2943081" y="3029994"/>
                </a:lnTo>
                <a:lnTo>
                  <a:pt x="2903298" y="3092039"/>
                </a:lnTo>
                <a:cubicBezTo>
                  <a:pt x="2780713" y="3305843"/>
                  <a:pt x="2711082" y="3550857"/>
                  <a:pt x="2711082" y="3811280"/>
                </a:cubicBezTo>
                <a:cubicBezTo>
                  <a:pt x="2711082" y="4071703"/>
                  <a:pt x="2780713" y="4316718"/>
                  <a:pt x="2903298" y="4530521"/>
                </a:cubicBezTo>
                <a:lnTo>
                  <a:pt x="2953161" y="4608287"/>
                </a:lnTo>
                <a:lnTo>
                  <a:pt x="2913173" y="4670652"/>
                </a:lnTo>
                <a:cubicBezTo>
                  <a:pt x="2626974" y="5072027"/>
                  <a:pt x="2142304" y="5335920"/>
                  <a:pt x="1592580" y="5335920"/>
                </a:cubicBezTo>
                <a:cubicBezTo>
                  <a:pt x="713022" y="5335920"/>
                  <a:pt x="0" y="4660354"/>
                  <a:pt x="0" y="3827000"/>
                </a:cubicBezTo>
                <a:cubicBezTo>
                  <a:pt x="0" y="3045731"/>
                  <a:pt x="626680" y="2403142"/>
                  <a:pt x="1429748" y="2325871"/>
                </a:cubicBezTo>
                <a:close/>
                <a:moveTo>
                  <a:pt x="4303662" y="2302360"/>
                </a:moveTo>
                <a:cubicBezTo>
                  <a:pt x="5183220" y="2302360"/>
                  <a:pt x="5896242" y="2977926"/>
                  <a:pt x="5896242" y="3811280"/>
                </a:cubicBezTo>
                <a:cubicBezTo>
                  <a:pt x="5896242" y="4644634"/>
                  <a:pt x="5183220" y="5320200"/>
                  <a:pt x="4303662" y="5320200"/>
                </a:cubicBezTo>
                <a:cubicBezTo>
                  <a:pt x="3753939" y="5320200"/>
                  <a:pt x="3269268" y="5056307"/>
                  <a:pt x="2983070" y="4654932"/>
                </a:cubicBezTo>
                <a:lnTo>
                  <a:pt x="2953161" y="4608287"/>
                </a:lnTo>
                <a:lnTo>
                  <a:pt x="2992945" y="4546241"/>
                </a:lnTo>
                <a:cubicBezTo>
                  <a:pt x="3115529" y="4332438"/>
                  <a:pt x="3185160" y="4087423"/>
                  <a:pt x="3185160" y="3827000"/>
                </a:cubicBezTo>
                <a:cubicBezTo>
                  <a:pt x="3185160" y="3566577"/>
                  <a:pt x="3115529" y="3321563"/>
                  <a:pt x="2992945" y="3107759"/>
                </a:cubicBezTo>
                <a:lnTo>
                  <a:pt x="2943081" y="3029994"/>
                </a:lnTo>
                <a:lnTo>
                  <a:pt x="2952764" y="3014893"/>
                </a:lnTo>
                <a:lnTo>
                  <a:pt x="3053993" y="3010050"/>
                </a:lnTo>
                <a:cubicBezTo>
                  <a:pt x="3535834" y="2963687"/>
                  <a:pt x="3954175" y="2713810"/>
                  <a:pt x="4211754" y="2352572"/>
                </a:cubicBezTo>
                <a:lnTo>
                  <a:pt x="4241570" y="2306071"/>
                </a:lnTo>
                <a:close/>
                <a:moveTo>
                  <a:pt x="2891161" y="0"/>
                </a:moveTo>
                <a:cubicBezTo>
                  <a:pt x="3770719" y="0"/>
                  <a:pt x="4483741" y="675566"/>
                  <a:pt x="4483741" y="1508920"/>
                </a:cubicBezTo>
                <a:cubicBezTo>
                  <a:pt x="4483741" y="1769343"/>
                  <a:pt x="4414110" y="2014357"/>
                  <a:pt x="4291525" y="2228161"/>
                </a:cubicBezTo>
                <a:lnTo>
                  <a:pt x="4241570" y="2306071"/>
                </a:lnTo>
                <a:lnTo>
                  <a:pt x="4100826" y="2314483"/>
                </a:lnTo>
                <a:cubicBezTo>
                  <a:pt x="3635872" y="2370482"/>
                  <a:pt x="3233493" y="2616425"/>
                  <a:pt x="2983070" y="2967628"/>
                </a:cubicBezTo>
                <a:lnTo>
                  <a:pt x="2952764" y="3014893"/>
                </a:lnTo>
                <a:lnTo>
                  <a:pt x="2933975" y="3015792"/>
                </a:lnTo>
                <a:lnTo>
                  <a:pt x="2913173" y="2983348"/>
                </a:lnTo>
                <a:cubicBezTo>
                  <a:pt x="2626974" y="2581973"/>
                  <a:pt x="2142304" y="2318080"/>
                  <a:pt x="1592580" y="2318080"/>
                </a:cubicBezTo>
                <a:lnTo>
                  <a:pt x="1549766" y="2320129"/>
                </a:lnTo>
                <a:lnTo>
                  <a:pt x="1490797" y="2228161"/>
                </a:lnTo>
                <a:cubicBezTo>
                  <a:pt x="1368212" y="2014357"/>
                  <a:pt x="1298581" y="1769343"/>
                  <a:pt x="1298581" y="1508920"/>
                </a:cubicBezTo>
                <a:cubicBezTo>
                  <a:pt x="1298581" y="675566"/>
                  <a:pt x="2011603" y="0"/>
                  <a:pt x="2891161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0134F-A1FD-17AC-6A38-BC98D26767F2}"/>
              </a:ext>
            </a:extLst>
          </p:cNvPr>
          <p:cNvSpPr txBox="1"/>
          <p:nvPr/>
        </p:nvSpPr>
        <p:spPr>
          <a:xfrm>
            <a:off x="2428301" y="2197417"/>
            <a:ext cx="288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Curation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AC352-0958-B6E9-E435-A7968C63EFDE}"/>
              </a:ext>
            </a:extLst>
          </p:cNvPr>
          <p:cNvSpPr txBox="1"/>
          <p:nvPr/>
        </p:nvSpPr>
        <p:spPr>
          <a:xfrm>
            <a:off x="913492" y="4376504"/>
            <a:ext cx="2500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Sample Integrity Plan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336B88-D532-9B04-3E4D-38A9A9C08D68}"/>
              </a:ext>
            </a:extLst>
          </p:cNvPr>
          <p:cNvSpPr txBox="1"/>
          <p:nvPr/>
        </p:nvSpPr>
        <p:spPr>
          <a:xfrm>
            <a:off x="3549057" y="4376505"/>
            <a:ext cx="288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Contamination Control 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E35B64-C779-9A2F-5FB2-9B04F204D38A}"/>
              </a:ext>
            </a:extLst>
          </p:cNvPr>
          <p:cNvSpPr txBox="1"/>
          <p:nvPr/>
        </p:nvSpPr>
        <p:spPr>
          <a:xfrm>
            <a:off x="6477000" y="1422400"/>
            <a:ext cx="5435600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Methods used to collect, monitor, and record contamination</a:t>
            </a:r>
            <a:endParaRPr lang="en-US" sz="2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Timeline, procedures, risk mitigation to transfer materials</a:t>
            </a:r>
          </a:p>
          <a:p>
            <a:pPr marL="342900" indent="-342900">
              <a:buFont typeface="Arial"/>
              <a:buChar char="•"/>
            </a:pPr>
            <a:endParaRPr lang="en-US" sz="2400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cs typeface="Calibri"/>
              </a:rPr>
              <a:t>Stowage and transport conditions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450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Curation Plan vs Collection Plan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0" y="1510018"/>
            <a:ext cx="11860809" cy="523286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	Collection Plan -long-term curation- (responsibility of Curator), includes: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Requirements for content of sample catalog and procedures of maintaining it over lifetime of the collection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Facility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requ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 for lunar labs including contamination control, approved, restricted material list, infrastructure requirements, access control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requ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., security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requ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General lab operation requirements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Sample processing requirements	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Sample database requirements used to track and document samples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Minimum portion of collection stored and secured at secondary location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Sample conservation requirements</a:t>
            </a:r>
            <a:endParaRPr lang="en-US" sz="2400" dirty="0">
              <a:solidFill>
                <a:prstClr val="black"/>
              </a:solidFill>
              <a:latin typeface="Calibri" panose="020F0502020204030204"/>
              <a:cs typeface="Calibri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Clarification as to which types of loan agreements require peer review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	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				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600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Curation Plan vs Collection Plan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7EF57B9-01E9-23AC-B815-FD26D08E2A0E}"/>
              </a:ext>
            </a:extLst>
          </p:cNvPr>
          <p:cNvSpPr/>
          <p:nvPr/>
        </p:nvSpPr>
        <p:spPr>
          <a:xfrm>
            <a:off x="183604" y="1316231"/>
            <a:ext cx="5542186" cy="5335920"/>
          </a:xfrm>
          <a:custGeom>
            <a:avLst/>
            <a:gdLst>
              <a:gd name="connsiteX0" fmla="*/ 1549766 w 5896242"/>
              <a:gd name="connsiteY0" fmla="*/ 2320129 h 5335920"/>
              <a:gd name="connsiteX1" fmla="*/ 1570569 w 5896242"/>
              <a:gd name="connsiteY1" fmla="*/ 2352572 h 5335920"/>
              <a:gd name="connsiteX2" fmla="*/ 2891161 w 5896242"/>
              <a:gd name="connsiteY2" fmla="*/ 3017840 h 5335920"/>
              <a:gd name="connsiteX3" fmla="*/ 2933975 w 5896242"/>
              <a:gd name="connsiteY3" fmla="*/ 3015792 h 5335920"/>
              <a:gd name="connsiteX4" fmla="*/ 2943081 w 5896242"/>
              <a:gd name="connsiteY4" fmla="*/ 3029994 h 5335920"/>
              <a:gd name="connsiteX5" fmla="*/ 2903298 w 5896242"/>
              <a:gd name="connsiteY5" fmla="*/ 3092039 h 5335920"/>
              <a:gd name="connsiteX6" fmla="*/ 2711082 w 5896242"/>
              <a:gd name="connsiteY6" fmla="*/ 3811280 h 5335920"/>
              <a:gd name="connsiteX7" fmla="*/ 2903298 w 5896242"/>
              <a:gd name="connsiteY7" fmla="*/ 4530521 h 5335920"/>
              <a:gd name="connsiteX8" fmla="*/ 2953161 w 5896242"/>
              <a:gd name="connsiteY8" fmla="*/ 4608287 h 5335920"/>
              <a:gd name="connsiteX9" fmla="*/ 2913173 w 5896242"/>
              <a:gd name="connsiteY9" fmla="*/ 4670652 h 5335920"/>
              <a:gd name="connsiteX10" fmla="*/ 1592580 w 5896242"/>
              <a:gd name="connsiteY10" fmla="*/ 5335920 h 5335920"/>
              <a:gd name="connsiteX11" fmla="*/ 0 w 5896242"/>
              <a:gd name="connsiteY11" fmla="*/ 3827000 h 5335920"/>
              <a:gd name="connsiteX12" fmla="*/ 1429748 w 5896242"/>
              <a:gd name="connsiteY12" fmla="*/ 2325871 h 5335920"/>
              <a:gd name="connsiteX13" fmla="*/ 4303662 w 5896242"/>
              <a:gd name="connsiteY13" fmla="*/ 2302360 h 5335920"/>
              <a:gd name="connsiteX14" fmla="*/ 5896242 w 5896242"/>
              <a:gd name="connsiteY14" fmla="*/ 3811280 h 5335920"/>
              <a:gd name="connsiteX15" fmla="*/ 4303662 w 5896242"/>
              <a:gd name="connsiteY15" fmla="*/ 5320200 h 5335920"/>
              <a:gd name="connsiteX16" fmla="*/ 2983070 w 5896242"/>
              <a:gd name="connsiteY16" fmla="*/ 4654932 h 5335920"/>
              <a:gd name="connsiteX17" fmla="*/ 2953161 w 5896242"/>
              <a:gd name="connsiteY17" fmla="*/ 4608287 h 5335920"/>
              <a:gd name="connsiteX18" fmla="*/ 2992945 w 5896242"/>
              <a:gd name="connsiteY18" fmla="*/ 4546241 h 5335920"/>
              <a:gd name="connsiteX19" fmla="*/ 3185160 w 5896242"/>
              <a:gd name="connsiteY19" fmla="*/ 3827000 h 5335920"/>
              <a:gd name="connsiteX20" fmla="*/ 2992945 w 5896242"/>
              <a:gd name="connsiteY20" fmla="*/ 3107759 h 5335920"/>
              <a:gd name="connsiteX21" fmla="*/ 2943081 w 5896242"/>
              <a:gd name="connsiteY21" fmla="*/ 3029994 h 5335920"/>
              <a:gd name="connsiteX22" fmla="*/ 2952764 w 5896242"/>
              <a:gd name="connsiteY22" fmla="*/ 3014893 h 5335920"/>
              <a:gd name="connsiteX23" fmla="*/ 3053993 w 5896242"/>
              <a:gd name="connsiteY23" fmla="*/ 3010050 h 5335920"/>
              <a:gd name="connsiteX24" fmla="*/ 4211754 w 5896242"/>
              <a:gd name="connsiteY24" fmla="*/ 2352572 h 5335920"/>
              <a:gd name="connsiteX25" fmla="*/ 4241570 w 5896242"/>
              <a:gd name="connsiteY25" fmla="*/ 2306071 h 5335920"/>
              <a:gd name="connsiteX26" fmla="*/ 2891161 w 5896242"/>
              <a:gd name="connsiteY26" fmla="*/ 0 h 5335920"/>
              <a:gd name="connsiteX27" fmla="*/ 4483741 w 5896242"/>
              <a:gd name="connsiteY27" fmla="*/ 1508920 h 5335920"/>
              <a:gd name="connsiteX28" fmla="*/ 4291525 w 5896242"/>
              <a:gd name="connsiteY28" fmla="*/ 2228161 h 5335920"/>
              <a:gd name="connsiteX29" fmla="*/ 4241570 w 5896242"/>
              <a:gd name="connsiteY29" fmla="*/ 2306071 h 5335920"/>
              <a:gd name="connsiteX30" fmla="*/ 4100826 w 5896242"/>
              <a:gd name="connsiteY30" fmla="*/ 2314483 h 5335920"/>
              <a:gd name="connsiteX31" fmla="*/ 2983070 w 5896242"/>
              <a:gd name="connsiteY31" fmla="*/ 2967628 h 5335920"/>
              <a:gd name="connsiteX32" fmla="*/ 2952764 w 5896242"/>
              <a:gd name="connsiteY32" fmla="*/ 3014893 h 5335920"/>
              <a:gd name="connsiteX33" fmla="*/ 2933975 w 5896242"/>
              <a:gd name="connsiteY33" fmla="*/ 3015792 h 5335920"/>
              <a:gd name="connsiteX34" fmla="*/ 2913173 w 5896242"/>
              <a:gd name="connsiteY34" fmla="*/ 2983348 h 5335920"/>
              <a:gd name="connsiteX35" fmla="*/ 1592580 w 5896242"/>
              <a:gd name="connsiteY35" fmla="*/ 2318080 h 5335920"/>
              <a:gd name="connsiteX36" fmla="*/ 1549766 w 5896242"/>
              <a:gd name="connsiteY36" fmla="*/ 2320129 h 5335920"/>
              <a:gd name="connsiteX37" fmla="*/ 1490797 w 5896242"/>
              <a:gd name="connsiteY37" fmla="*/ 2228161 h 5335920"/>
              <a:gd name="connsiteX38" fmla="*/ 1298581 w 5896242"/>
              <a:gd name="connsiteY38" fmla="*/ 1508920 h 5335920"/>
              <a:gd name="connsiteX39" fmla="*/ 2891161 w 5896242"/>
              <a:gd name="connsiteY39" fmla="*/ 0 h 533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96242" h="5335920">
                <a:moveTo>
                  <a:pt x="1549766" y="2320129"/>
                </a:moveTo>
                <a:lnTo>
                  <a:pt x="1570569" y="2352572"/>
                </a:lnTo>
                <a:cubicBezTo>
                  <a:pt x="1856767" y="2753947"/>
                  <a:pt x="2341437" y="3017840"/>
                  <a:pt x="2891161" y="3017840"/>
                </a:cubicBezTo>
                <a:lnTo>
                  <a:pt x="2933975" y="3015792"/>
                </a:lnTo>
                <a:lnTo>
                  <a:pt x="2943081" y="3029994"/>
                </a:lnTo>
                <a:lnTo>
                  <a:pt x="2903298" y="3092039"/>
                </a:lnTo>
                <a:cubicBezTo>
                  <a:pt x="2780713" y="3305843"/>
                  <a:pt x="2711082" y="3550857"/>
                  <a:pt x="2711082" y="3811280"/>
                </a:cubicBezTo>
                <a:cubicBezTo>
                  <a:pt x="2711082" y="4071703"/>
                  <a:pt x="2780713" y="4316718"/>
                  <a:pt x="2903298" y="4530521"/>
                </a:cubicBezTo>
                <a:lnTo>
                  <a:pt x="2953161" y="4608287"/>
                </a:lnTo>
                <a:lnTo>
                  <a:pt x="2913173" y="4670652"/>
                </a:lnTo>
                <a:cubicBezTo>
                  <a:pt x="2626974" y="5072027"/>
                  <a:pt x="2142304" y="5335920"/>
                  <a:pt x="1592580" y="5335920"/>
                </a:cubicBezTo>
                <a:cubicBezTo>
                  <a:pt x="713022" y="5335920"/>
                  <a:pt x="0" y="4660354"/>
                  <a:pt x="0" y="3827000"/>
                </a:cubicBezTo>
                <a:cubicBezTo>
                  <a:pt x="0" y="3045731"/>
                  <a:pt x="626680" y="2403142"/>
                  <a:pt x="1429748" y="2325871"/>
                </a:cubicBezTo>
                <a:close/>
                <a:moveTo>
                  <a:pt x="4303662" y="2302360"/>
                </a:moveTo>
                <a:cubicBezTo>
                  <a:pt x="5183220" y="2302360"/>
                  <a:pt x="5896242" y="2977926"/>
                  <a:pt x="5896242" y="3811280"/>
                </a:cubicBezTo>
                <a:cubicBezTo>
                  <a:pt x="5896242" y="4644634"/>
                  <a:pt x="5183220" y="5320200"/>
                  <a:pt x="4303662" y="5320200"/>
                </a:cubicBezTo>
                <a:cubicBezTo>
                  <a:pt x="3753939" y="5320200"/>
                  <a:pt x="3269268" y="5056307"/>
                  <a:pt x="2983070" y="4654932"/>
                </a:cubicBezTo>
                <a:lnTo>
                  <a:pt x="2953161" y="4608287"/>
                </a:lnTo>
                <a:lnTo>
                  <a:pt x="2992945" y="4546241"/>
                </a:lnTo>
                <a:cubicBezTo>
                  <a:pt x="3115529" y="4332438"/>
                  <a:pt x="3185160" y="4087423"/>
                  <a:pt x="3185160" y="3827000"/>
                </a:cubicBezTo>
                <a:cubicBezTo>
                  <a:pt x="3185160" y="3566577"/>
                  <a:pt x="3115529" y="3321563"/>
                  <a:pt x="2992945" y="3107759"/>
                </a:cubicBezTo>
                <a:lnTo>
                  <a:pt x="2943081" y="3029994"/>
                </a:lnTo>
                <a:lnTo>
                  <a:pt x="2952764" y="3014893"/>
                </a:lnTo>
                <a:lnTo>
                  <a:pt x="3053993" y="3010050"/>
                </a:lnTo>
                <a:cubicBezTo>
                  <a:pt x="3535834" y="2963687"/>
                  <a:pt x="3954175" y="2713810"/>
                  <a:pt x="4211754" y="2352572"/>
                </a:cubicBezTo>
                <a:lnTo>
                  <a:pt x="4241570" y="2306071"/>
                </a:lnTo>
                <a:close/>
                <a:moveTo>
                  <a:pt x="2891161" y="0"/>
                </a:moveTo>
                <a:cubicBezTo>
                  <a:pt x="3770719" y="0"/>
                  <a:pt x="4483741" y="675566"/>
                  <a:pt x="4483741" y="1508920"/>
                </a:cubicBezTo>
                <a:cubicBezTo>
                  <a:pt x="4483741" y="1769343"/>
                  <a:pt x="4414110" y="2014357"/>
                  <a:pt x="4291525" y="2228161"/>
                </a:cubicBezTo>
                <a:lnTo>
                  <a:pt x="4241570" y="2306071"/>
                </a:lnTo>
                <a:lnTo>
                  <a:pt x="4100826" y="2314483"/>
                </a:lnTo>
                <a:cubicBezTo>
                  <a:pt x="3635872" y="2370482"/>
                  <a:pt x="3233493" y="2616425"/>
                  <a:pt x="2983070" y="2967628"/>
                </a:cubicBezTo>
                <a:lnTo>
                  <a:pt x="2952764" y="3014893"/>
                </a:lnTo>
                <a:lnTo>
                  <a:pt x="2933975" y="3015792"/>
                </a:lnTo>
                <a:lnTo>
                  <a:pt x="2913173" y="2983348"/>
                </a:lnTo>
                <a:cubicBezTo>
                  <a:pt x="2626974" y="2581973"/>
                  <a:pt x="2142304" y="2318080"/>
                  <a:pt x="1592580" y="2318080"/>
                </a:cubicBezTo>
                <a:lnTo>
                  <a:pt x="1549766" y="2320129"/>
                </a:lnTo>
                <a:lnTo>
                  <a:pt x="1490797" y="2228161"/>
                </a:lnTo>
                <a:cubicBezTo>
                  <a:pt x="1368212" y="2014357"/>
                  <a:pt x="1298581" y="1769343"/>
                  <a:pt x="1298581" y="1508920"/>
                </a:cubicBezTo>
                <a:cubicBezTo>
                  <a:pt x="1298581" y="675566"/>
                  <a:pt x="2011603" y="0"/>
                  <a:pt x="2891161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E8793C2-AB69-8AF1-2A86-54C3BC36DC76}"/>
              </a:ext>
            </a:extLst>
          </p:cNvPr>
          <p:cNvGrpSpPr/>
          <p:nvPr/>
        </p:nvGrpSpPr>
        <p:grpSpPr>
          <a:xfrm>
            <a:off x="183604" y="576688"/>
            <a:ext cx="6513879" cy="6090703"/>
            <a:chOff x="4858649" y="-521704"/>
            <a:chExt cx="6513879" cy="609070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CCE0D2-A4E2-9616-54AA-041C9DDEF2E9}"/>
                </a:ext>
              </a:extLst>
            </p:cNvPr>
            <p:cNvSpPr/>
            <p:nvPr/>
          </p:nvSpPr>
          <p:spPr>
            <a:xfrm>
              <a:off x="7881879" y="533136"/>
              <a:ext cx="1706880" cy="16997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E4D4544-E41E-F6C8-CEE0-E05D5CC43AAD}"/>
                </a:ext>
              </a:extLst>
            </p:cNvPr>
            <p:cNvSpPr/>
            <p:nvPr/>
          </p:nvSpPr>
          <p:spPr>
            <a:xfrm>
              <a:off x="4858649" y="-521704"/>
              <a:ext cx="6513879" cy="6090703"/>
            </a:xfrm>
            <a:custGeom>
              <a:avLst/>
              <a:gdLst>
                <a:gd name="connsiteX0" fmla="*/ 1549766 w 6930011"/>
                <a:gd name="connsiteY0" fmla="*/ 3074912 h 6090703"/>
                <a:gd name="connsiteX1" fmla="*/ 1570569 w 6930011"/>
                <a:gd name="connsiteY1" fmla="*/ 3107355 h 6090703"/>
                <a:gd name="connsiteX2" fmla="*/ 2891161 w 6930011"/>
                <a:gd name="connsiteY2" fmla="*/ 3772623 h 6090703"/>
                <a:gd name="connsiteX3" fmla="*/ 2933975 w 6930011"/>
                <a:gd name="connsiteY3" fmla="*/ 3770575 h 6090703"/>
                <a:gd name="connsiteX4" fmla="*/ 2943081 w 6930011"/>
                <a:gd name="connsiteY4" fmla="*/ 3784777 h 6090703"/>
                <a:gd name="connsiteX5" fmla="*/ 2903298 w 6930011"/>
                <a:gd name="connsiteY5" fmla="*/ 3846822 h 6090703"/>
                <a:gd name="connsiteX6" fmla="*/ 2711082 w 6930011"/>
                <a:gd name="connsiteY6" fmla="*/ 4566063 h 6090703"/>
                <a:gd name="connsiteX7" fmla="*/ 2903298 w 6930011"/>
                <a:gd name="connsiteY7" fmla="*/ 5285304 h 6090703"/>
                <a:gd name="connsiteX8" fmla="*/ 2953161 w 6930011"/>
                <a:gd name="connsiteY8" fmla="*/ 5363070 h 6090703"/>
                <a:gd name="connsiteX9" fmla="*/ 2913173 w 6930011"/>
                <a:gd name="connsiteY9" fmla="*/ 5425435 h 6090703"/>
                <a:gd name="connsiteX10" fmla="*/ 1592580 w 6930011"/>
                <a:gd name="connsiteY10" fmla="*/ 6090703 h 6090703"/>
                <a:gd name="connsiteX11" fmla="*/ 0 w 6930011"/>
                <a:gd name="connsiteY11" fmla="*/ 4581783 h 6090703"/>
                <a:gd name="connsiteX12" fmla="*/ 1429748 w 6930011"/>
                <a:gd name="connsiteY12" fmla="*/ 3080654 h 6090703"/>
                <a:gd name="connsiteX13" fmla="*/ 4303662 w 6930011"/>
                <a:gd name="connsiteY13" fmla="*/ 3057143 h 6090703"/>
                <a:gd name="connsiteX14" fmla="*/ 5896242 w 6930011"/>
                <a:gd name="connsiteY14" fmla="*/ 4566063 h 6090703"/>
                <a:gd name="connsiteX15" fmla="*/ 4303662 w 6930011"/>
                <a:gd name="connsiteY15" fmla="*/ 6074983 h 6090703"/>
                <a:gd name="connsiteX16" fmla="*/ 2983070 w 6930011"/>
                <a:gd name="connsiteY16" fmla="*/ 5409715 h 6090703"/>
                <a:gd name="connsiteX17" fmla="*/ 2953161 w 6930011"/>
                <a:gd name="connsiteY17" fmla="*/ 5363070 h 6090703"/>
                <a:gd name="connsiteX18" fmla="*/ 2992945 w 6930011"/>
                <a:gd name="connsiteY18" fmla="*/ 5301024 h 6090703"/>
                <a:gd name="connsiteX19" fmla="*/ 3185160 w 6930011"/>
                <a:gd name="connsiteY19" fmla="*/ 4581783 h 6090703"/>
                <a:gd name="connsiteX20" fmla="*/ 2992945 w 6930011"/>
                <a:gd name="connsiteY20" fmla="*/ 3862542 h 6090703"/>
                <a:gd name="connsiteX21" fmla="*/ 2943081 w 6930011"/>
                <a:gd name="connsiteY21" fmla="*/ 3784777 h 6090703"/>
                <a:gd name="connsiteX22" fmla="*/ 2952764 w 6930011"/>
                <a:gd name="connsiteY22" fmla="*/ 3769676 h 6090703"/>
                <a:gd name="connsiteX23" fmla="*/ 3053993 w 6930011"/>
                <a:gd name="connsiteY23" fmla="*/ 3764833 h 6090703"/>
                <a:gd name="connsiteX24" fmla="*/ 4211754 w 6930011"/>
                <a:gd name="connsiteY24" fmla="*/ 3107355 h 6090703"/>
                <a:gd name="connsiteX25" fmla="*/ 4241570 w 6930011"/>
                <a:gd name="connsiteY25" fmla="*/ 3060854 h 6090703"/>
                <a:gd name="connsiteX26" fmla="*/ 2891161 w 6930011"/>
                <a:gd name="connsiteY26" fmla="*/ 754783 h 6090703"/>
                <a:gd name="connsiteX27" fmla="*/ 3781588 w 6930011"/>
                <a:gd name="connsiteY27" fmla="*/ 1012483 h 6090703"/>
                <a:gd name="connsiteX28" fmla="*/ 3823435 w 6930011"/>
                <a:gd name="connsiteY28" fmla="*/ 1042132 h 6090703"/>
                <a:gd name="connsiteX29" fmla="*/ 3816450 w 6930011"/>
                <a:gd name="connsiteY29" fmla="*/ 1060213 h 6090703"/>
                <a:gd name="connsiteX30" fmla="*/ 3744851 w 6930011"/>
                <a:gd name="connsiteY30" fmla="*/ 1508920 h 6090703"/>
                <a:gd name="connsiteX31" fmla="*/ 4324402 w 6930011"/>
                <a:gd name="connsiteY31" fmla="*/ 2673276 h 6090703"/>
                <a:gd name="connsiteX32" fmla="*/ 4403334 w 6930011"/>
                <a:gd name="connsiteY32" fmla="*/ 2729200 h 6090703"/>
                <a:gd name="connsiteX33" fmla="*/ 4373275 w 6930011"/>
                <a:gd name="connsiteY33" fmla="*/ 2816986 h 6090703"/>
                <a:gd name="connsiteX34" fmla="*/ 4291525 w 6930011"/>
                <a:gd name="connsiteY34" fmla="*/ 2982944 h 6090703"/>
                <a:gd name="connsiteX35" fmla="*/ 4241570 w 6930011"/>
                <a:gd name="connsiteY35" fmla="*/ 3060854 h 6090703"/>
                <a:gd name="connsiteX36" fmla="*/ 4100826 w 6930011"/>
                <a:gd name="connsiteY36" fmla="*/ 3069266 h 6090703"/>
                <a:gd name="connsiteX37" fmla="*/ 2983070 w 6930011"/>
                <a:gd name="connsiteY37" fmla="*/ 3722411 h 6090703"/>
                <a:gd name="connsiteX38" fmla="*/ 2952764 w 6930011"/>
                <a:gd name="connsiteY38" fmla="*/ 3769676 h 6090703"/>
                <a:gd name="connsiteX39" fmla="*/ 2933975 w 6930011"/>
                <a:gd name="connsiteY39" fmla="*/ 3770575 h 6090703"/>
                <a:gd name="connsiteX40" fmla="*/ 2913173 w 6930011"/>
                <a:gd name="connsiteY40" fmla="*/ 3738131 h 6090703"/>
                <a:gd name="connsiteX41" fmla="*/ 1592580 w 6930011"/>
                <a:gd name="connsiteY41" fmla="*/ 3072863 h 6090703"/>
                <a:gd name="connsiteX42" fmla="*/ 1549766 w 6930011"/>
                <a:gd name="connsiteY42" fmla="*/ 3074912 h 6090703"/>
                <a:gd name="connsiteX43" fmla="*/ 1490797 w 6930011"/>
                <a:gd name="connsiteY43" fmla="*/ 2982944 h 6090703"/>
                <a:gd name="connsiteX44" fmla="*/ 1298581 w 6930011"/>
                <a:gd name="connsiteY44" fmla="*/ 2263703 h 6090703"/>
                <a:gd name="connsiteX45" fmla="*/ 2891161 w 6930011"/>
                <a:gd name="connsiteY45" fmla="*/ 754783 h 6090703"/>
                <a:gd name="connsiteX46" fmla="*/ 5337431 w 6930011"/>
                <a:gd name="connsiteY46" fmla="*/ 0 h 6090703"/>
                <a:gd name="connsiteX47" fmla="*/ 6930011 w 6930011"/>
                <a:gd name="connsiteY47" fmla="*/ 1508920 h 6090703"/>
                <a:gd name="connsiteX48" fmla="*/ 5337431 w 6930011"/>
                <a:gd name="connsiteY48" fmla="*/ 3017840 h 6090703"/>
                <a:gd name="connsiteX49" fmla="*/ 4447004 w 6930011"/>
                <a:gd name="connsiteY49" fmla="*/ 2760140 h 6090703"/>
                <a:gd name="connsiteX50" fmla="*/ 4403334 w 6930011"/>
                <a:gd name="connsiteY50" fmla="*/ 2729200 h 6090703"/>
                <a:gd name="connsiteX51" fmla="*/ 4433603 w 6930011"/>
                <a:gd name="connsiteY51" fmla="*/ 2640806 h 6090703"/>
                <a:gd name="connsiteX52" fmla="*/ 4483741 w 6930011"/>
                <a:gd name="connsiteY52" fmla="*/ 2263703 h 6090703"/>
                <a:gd name="connsiteX53" fmla="*/ 3904190 w 6930011"/>
                <a:gd name="connsiteY53" fmla="*/ 1099347 h 6090703"/>
                <a:gd name="connsiteX54" fmla="*/ 3823435 w 6930011"/>
                <a:gd name="connsiteY54" fmla="*/ 1042132 h 6090703"/>
                <a:gd name="connsiteX55" fmla="*/ 3870004 w 6930011"/>
                <a:gd name="connsiteY55" fmla="*/ 921580 h 6090703"/>
                <a:gd name="connsiteX56" fmla="*/ 5337431 w 6930011"/>
                <a:gd name="connsiteY56" fmla="*/ 0 h 6090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6930011" h="6090703">
                  <a:moveTo>
                    <a:pt x="1549766" y="3074912"/>
                  </a:moveTo>
                  <a:lnTo>
                    <a:pt x="1570569" y="3107355"/>
                  </a:lnTo>
                  <a:cubicBezTo>
                    <a:pt x="1856767" y="3508730"/>
                    <a:pt x="2341437" y="3772623"/>
                    <a:pt x="2891161" y="3772623"/>
                  </a:cubicBezTo>
                  <a:lnTo>
                    <a:pt x="2933975" y="3770575"/>
                  </a:lnTo>
                  <a:lnTo>
                    <a:pt x="2943081" y="3784777"/>
                  </a:lnTo>
                  <a:lnTo>
                    <a:pt x="2903298" y="3846822"/>
                  </a:lnTo>
                  <a:cubicBezTo>
                    <a:pt x="2780713" y="4060626"/>
                    <a:pt x="2711082" y="4305640"/>
                    <a:pt x="2711082" y="4566063"/>
                  </a:cubicBezTo>
                  <a:cubicBezTo>
                    <a:pt x="2711082" y="4826486"/>
                    <a:pt x="2780713" y="5071501"/>
                    <a:pt x="2903298" y="5285304"/>
                  </a:cubicBezTo>
                  <a:lnTo>
                    <a:pt x="2953161" y="5363070"/>
                  </a:lnTo>
                  <a:lnTo>
                    <a:pt x="2913173" y="5425435"/>
                  </a:lnTo>
                  <a:cubicBezTo>
                    <a:pt x="2626974" y="5826810"/>
                    <a:pt x="2142304" y="6090703"/>
                    <a:pt x="1592580" y="6090703"/>
                  </a:cubicBezTo>
                  <a:cubicBezTo>
                    <a:pt x="713022" y="6090703"/>
                    <a:pt x="0" y="5415137"/>
                    <a:pt x="0" y="4581783"/>
                  </a:cubicBezTo>
                  <a:cubicBezTo>
                    <a:pt x="0" y="3800514"/>
                    <a:pt x="626680" y="3157925"/>
                    <a:pt x="1429748" y="3080654"/>
                  </a:cubicBezTo>
                  <a:close/>
                  <a:moveTo>
                    <a:pt x="4303662" y="3057143"/>
                  </a:moveTo>
                  <a:cubicBezTo>
                    <a:pt x="5183220" y="3057143"/>
                    <a:pt x="5896242" y="3732709"/>
                    <a:pt x="5896242" y="4566063"/>
                  </a:cubicBezTo>
                  <a:cubicBezTo>
                    <a:pt x="5896242" y="5399417"/>
                    <a:pt x="5183220" y="6074983"/>
                    <a:pt x="4303662" y="6074983"/>
                  </a:cubicBezTo>
                  <a:cubicBezTo>
                    <a:pt x="3753939" y="6074983"/>
                    <a:pt x="3269268" y="5811090"/>
                    <a:pt x="2983070" y="5409715"/>
                  </a:cubicBezTo>
                  <a:lnTo>
                    <a:pt x="2953161" y="5363070"/>
                  </a:lnTo>
                  <a:lnTo>
                    <a:pt x="2992945" y="5301024"/>
                  </a:lnTo>
                  <a:cubicBezTo>
                    <a:pt x="3115529" y="5087221"/>
                    <a:pt x="3185160" y="4842206"/>
                    <a:pt x="3185160" y="4581783"/>
                  </a:cubicBezTo>
                  <a:cubicBezTo>
                    <a:pt x="3185160" y="4321360"/>
                    <a:pt x="3115529" y="4076346"/>
                    <a:pt x="2992945" y="3862542"/>
                  </a:cubicBezTo>
                  <a:lnTo>
                    <a:pt x="2943081" y="3784777"/>
                  </a:lnTo>
                  <a:lnTo>
                    <a:pt x="2952764" y="3769676"/>
                  </a:lnTo>
                  <a:lnTo>
                    <a:pt x="3053993" y="3764833"/>
                  </a:lnTo>
                  <a:cubicBezTo>
                    <a:pt x="3535834" y="3718470"/>
                    <a:pt x="3954175" y="3468593"/>
                    <a:pt x="4211754" y="3107355"/>
                  </a:cubicBezTo>
                  <a:lnTo>
                    <a:pt x="4241570" y="3060854"/>
                  </a:lnTo>
                  <a:close/>
                  <a:moveTo>
                    <a:pt x="2891161" y="754783"/>
                  </a:moveTo>
                  <a:cubicBezTo>
                    <a:pt x="3220995" y="754783"/>
                    <a:pt x="3527410" y="849785"/>
                    <a:pt x="3781588" y="1012483"/>
                  </a:cubicBezTo>
                  <a:lnTo>
                    <a:pt x="3823435" y="1042132"/>
                  </a:lnTo>
                  <a:lnTo>
                    <a:pt x="3816450" y="1060213"/>
                  </a:lnTo>
                  <a:cubicBezTo>
                    <a:pt x="3769918" y="1201960"/>
                    <a:pt x="3744851" y="1352666"/>
                    <a:pt x="3744851" y="1508920"/>
                  </a:cubicBezTo>
                  <a:cubicBezTo>
                    <a:pt x="3744851" y="1977682"/>
                    <a:pt x="3970456" y="2396518"/>
                    <a:pt x="4324402" y="2673276"/>
                  </a:cubicBezTo>
                  <a:lnTo>
                    <a:pt x="4403334" y="2729200"/>
                  </a:lnTo>
                  <a:lnTo>
                    <a:pt x="4373275" y="2816986"/>
                  </a:lnTo>
                  <a:cubicBezTo>
                    <a:pt x="4349508" y="2874092"/>
                    <a:pt x="4322172" y="2929493"/>
                    <a:pt x="4291525" y="2982944"/>
                  </a:cubicBezTo>
                  <a:lnTo>
                    <a:pt x="4241570" y="3060854"/>
                  </a:lnTo>
                  <a:lnTo>
                    <a:pt x="4100826" y="3069266"/>
                  </a:lnTo>
                  <a:cubicBezTo>
                    <a:pt x="3635872" y="3125265"/>
                    <a:pt x="3233493" y="3371208"/>
                    <a:pt x="2983070" y="3722411"/>
                  </a:cubicBezTo>
                  <a:lnTo>
                    <a:pt x="2952764" y="3769676"/>
                  </a:lnTo>
                  <a:lnTo>
                    <a:pt x="2933975" y="3770575"/>
                  </a:lnTo>
                  <a:lnTo>
                    <a:pt x="2913173" y="3738131"/>
                  </a:lnTo>
                  <a:cubicBezTo>
                    <a:pt x="2626974" y="3336756"/>
                    <a:pt x="2142304" y="3072863"/>
                    <a:pt x="1592580" y="3072863"/>
                  </a:cubicBezTo>
                  <a:lnTo>
                    <a:pt x="1549766" y="3074912"/>
                  </a:lnTo>
                  <a:lnTo>
                    <a:pt x="1490797" y="2982944"/>
                  </a:lnTo>
                  <a:cubicBezTo>
                    <a:pt x="1368212" y="2769140"/>
                    <a:pt x="1298581" y="2524126"/>
                    <a:pt x="1298581" y="2263703"/>
                  </a:cubicBezTo>
                  <a:cubicBezTo>
                    <a:pt x="1298581" y="1430349"/>
                    <a:pt x="2011603" y="754783"/>
                    <a:pt x="2891161" y="754783"/>
                  </a:cubicBezTo>
                  <a:close/>
                  <a:moveTo>
                    <a:pt x="5337431" y="0"/>
                  </a:moveTo>
                  <a:cubicBezTo>
                    <a:pt x="6216989" y="0"/>
                    <a:pt x="6930011" y="675566"/>
                    <a:pt x="6930011" y="1508920"/>
                  </a:cubicBezTo>
                  <a:cubicBezTo>
                    <a:pt x="6930011" y="2342274"/>
                    <a:pt x="6216989" y="3017840"/>
                    <a:pt x="5337431" y="3017840"/>
                  </a:cubicBezTo>
                  <a:cubicBezTo>
                    <a:pt x="5007597" y="3017840"/>
                    <a:pt x="4701182" y="2922839"/>
                    <a:pt x="4447004" y="2760140"/>
                  </a:cubicBezTo>
                  <a:lnTo>
                    <a:pt x="4403334" y="2729200"/>
                  </a:lnTo>
                  <a:lnTo>
                    <a:pt x="4433603" y="2640806"/>
                  </a:lnTo>
                  <a:cubicBezTo>
                    <a:pt x="4466334" y="2520274"/>
                    <a:pt x="4483741" y="2393915"/>
                    <a:pt x="4483741" y="2263703"/>
                  </a:cubicBezTo>
                  <a:cubicBezTo>
                    <a:pt x="4483741" y="1794942"/>
                    <a:pt x="4258137" y="1376105"/>
                    <a:pt x="3904190" y="1099347"/>
                  </a:cubicBezTo>
                  <a:lnTo>
                    <a:pt x="3823435" y="1042132"/>
                  </a:lnTo>
                  <a:lnTo>
                    <a:pt x="3870004" y="921580"/>
                  </a:lnTo>
                  <a:cubicBezTo>
                    <a:pt x="4111771" y="380006"/>
                    <a:pt x="4677763" y="0"/>
                    <a:pt x="5337431" y="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770134F-A1FD-17AC-6A38-BC98D26767F2}"/>
              </a:ext>
            </a:extLst>
          </p:cNvPr>
          <p:cNvSpPr txBox="1"/>
          <p:nvPr/>
        </p:nvSpPr>
        <p:spPr>
          <a:xfrm>
            <a:off x="1712021" y="2627004"/>
            <a:ext cx="288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Curation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9AC352-0958-B6E9-E435-A7968C63EFDE}"/>
              </a:ext>
            </a:extLst>
          </p:cNvPr>
          <p:cNvSpPr txBox="1"/>
          <p:nvPr/>
        </p:nvSpPr>
        <p:spPr>
          <a:xfrm>
            <a:off x="319132" y="4627964"/>
            <a:ext cx="25000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Sample Integrity Plan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336B88-D532-9B04-3E4D-38A9A9C08D68}"/>
              </a:ext>
            </a:extLst>
          </p:cNvPr>
          <p:cNvSpPr txBox="1"/>
          <p:nvPr/>
        </p:nvSpPr>
        <p:spPr>
          <a:xfrm>
            <a:off x="2954697" y="4627965"/>
            <a:ext cx="2880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Contamination Control Plan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C6EC8-56C8-F8D3-3133-9B2511DA3974}"/>
              </a:ext>
            </a:extLst>
          </p:cNvPr>
          <p:cNvSpPr txBox="1"/>
          <p:nvPr/>
        </p:nvSpPr>
        <p:spPr>
          <a:xfrm>
            <a:off x="4285610" y="1583651"/>
            <a:ext cx="288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Collection Plan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AB3780-55AF-59AC-9D17-CEE35A82BE77}"/>
              </a:ext>
            </a:extLst>
          </p:cNvPr>
          <p:cNvSpPr txBox="1"/>
          <p:nvPr/>
        </p:nvSpPr>
        <p:spPr>
          <a:xfrm>
            <a:off x="6985000" y="1270000"/>
            <a:ext cx="511810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,Sans-Serif"/>
              <a:buChar char="•"/>
            </a:pPr>
            <a:r>
              <a:rPr lang="en-US" sz="2400" dirty="0">
                <a:cs typeface="Arial"/>
              </a:rPr>
              <a:t>Procedures required for storage, subsampling, documentation, distribution, and security</a:t>
            </a:r>
            <a:r>
              <a:rPr lang="en-US" sz="2400" dirty="0">
                <a:solidFill>
                  <a:srgbClr val="808080"/>
                </a:solidFill>
                <a:cs typeface="Arial"/>
              </a:rPr>
              <a:t>​</a:t>
            </a:r>
          </a:p>
          <a:p>
            <a:pPr marL="342900" indent="-342900">
              <a:buFont typeface="Arial,Sans-Serif"/>
              <a:buChar char="•"/>
            </a:pPr>
            <a:endParaRPr lang="en-US" sz="2400" dirty="0">
              <a:solidFill>
                <a:srgbClr val="808080"/>
              </a:solidFill>
              <a:cs typeface="Arial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dirty="0">
                <a:cs typeface="Arial"/>
              </a:rPr>
              <a:t>Timeline and procedures for initial examination and prep for catalog</a:t>
            </a:r>
            <a:r>
              <a:rPr lang="en-US" sz="2400" dirty="0">
                <a:solidFill>
                  <a:srgbClr val="808080"/>
                </a:solidFill>
                <a:cs typeface="Arial"/>
              </a:rPr>
              <a:t>​</a:t>
            </a:r>
          </a:p>
          <a:p>
            <a:pPr marL="342900" indent="-342900">
              <a:buFont typeface="Arial,Sans-Serif"/>
              <a:buChar char="•"/>
            </a:pPr>
            <a:endParaRPr lang="en-US" sz="2400" dirty="0">
              <a:solidFill>
                <a:srgbClr val="808080"/>
              </a:solidFill>
              <a:cs typeface="Arial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dirty="0">
                <a:cs typeface="Arial"/>
              </a:rPr>
              <a:t>Anticipated sharing with non-NASA partners</a:t>
            </a:r>
            <a:r>
              <a:rPr lang="en-US" sz="2400" dirty="0">
                <a:solidFill>
                  <a:srgbClr val="808080"/>
                </a:solidFill>
                <a:cs typeface="Arial"/>
              </a:rPr>
              <a:t>​</a:t>
            </a:r>
          </a:p>
          <a:p>
            <a:pPr marL="342900" indent="-342900">
              <a:buFont typeface="Arial,Sans-Serif"/>
              <a:buChar char="•"/>
            </a:pPr>
            <a:endParaRPr lang="en-US" sz="2400" dirty="0">
              <a:solidFill>
                <a:srgbClr val="808080"/>
              </a:solidFill>
              <a:cs typeface="Arial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sz="2400" dirty="0">
                <a:cs typeface="Arial"/>
              </a:rPr>
              <a:t>Schedule to announce and make samples available within six month</a:t>
            </a:r>
            <a:endParaRPr lang="en-US" sz="2400" dirty="0">
              <a:solidFill>
                <a:srgbClr val="80808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2864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Curation Facility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1" y="1510018"/>
            <a:ext cx="11192938" cy="4483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Current Lunar Facility (Apollo): [picture here of pristine side and vault)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Clean room e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nvironment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(pristine side vs return side)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Sample vaults (pris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tine and return)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Sample processing area with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glovebo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xes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  N2 environment 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  <a:sym typeface="Wingdings" panose="05000000000000000000" pitchFamily="2" charset="2"/>
              </a:rPr>
              <a:t>restricted materials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(to minimize future science loss – with new technique development etc.)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Build in the 1970s but still state-of-the-art 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Has space for Artemis III and IV</a:t>
            </a:r>
          </a:p>
          <a:p>
            <a:pPr lvl="1">
              <a:spcBef>
                <a:spcPts val="1000"/>
              </a:spcBef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504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during Apollo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1" y="1510018"/>
            <a:ext cx="11112256" cy="4483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Returned mass vs EVA time vs individual samples during Apollo(?)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How is PE done currently on different sample types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Initial catalog = bare minimum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FE1B873-9EFD-23D9-9603-C3E3A60123FF}"/>
              </a:ext>
            </a:extLst>
          </p:cNvPr>
          <p:cNvSpPr txBox="1">
            <a:spLocks/>
          </p:cNvSpPr>
          <p:nvPr/>
        </p:nvSpPr>
        <p:spPr>
          <a:xfrm>
            <a:off x="331191" y="2913333"/>
            <a:ext cx="5918048" cy="16769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description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Photographs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minor chemical analyses for some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31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Previous PE Catalogs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3036FC3-2716-DEBE-1092-27D5B8E5FE30}"/>
              </a:ext>
            </a:extLst>
          </p:cNvPr>
          <p:cNvSpPr txBox="1">
            <a:spLocks/>
          </p:cNvSpPr>
          <p:nvPr/>
        </p:nvSpPr>
        <p:spPr>
          <a:xfrm>
            <a:off x="629892" y="1601410"/>
            <a:ext cx="11028707" cy="508372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There have been many Apollo sample catalogs produced over the decades, most are scanned and posted on our website </a:t>
            </a:r>
            <a:r>
              <a:rPr lang="en-US">
                <a:hlinkClick r:id="rId2"/>
              </a:rPr>
              <a:t>here</a:t>
            </a:r>
            <a:r>
              <a:rPr lang="en-US"/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Not all catalogs are applicable to what we are talking about here, the examples of the </a:t>
            </a:r>
          </a:p>
          <a:p>
            <a:r>
              <a:rPr lang="en-US"/>
              <a:t>Apollo 12 – </a:t>
            </a:r>
            <a:r>
              <a:rPr lang="en-US">
                <a:hlinkClick r:id="rId3"/>
              </a:rPr>
              <a:t>Lunar Sample Information Catalog</a:t>
            </a:r>
            <a:endParaRPr lang="en-US"/>
          </a:p>
          <a:p>
            <a:r>
              <a:rPr lang="en-US"/>
              <a:t>Apollo 15 – </a:t>
            </a:r>
            <a:r>
              <a:rPr lang="en-US">
                <a:hlinkClick r:id="rId4"/>
              </a:rPr>
              <a:t>Lunar Sample Information Catalog</a:t>
            </a:r>
            <a:r>
              <a:rPr lang="en-US"/>
              <a:t> </a:t>
            </a:r>
          </a:p>
          <a:p>
            <a:r>
              <a:rPr lang="en-US"/>
              <a:t>Apollo 16 – </a:t>
            </a:r>
            <a:r>
              <a:rPr lang="en-US">
                <a:hlinkClick r:id="rId5"/>
              </a:rPr>
              <a:t>Lunar Sample Information Catalog </a:t>
            </a:r>
            <a:endParaRPr lang="en-US"/>
          </a:p>
          <a:p>
            <a:r>
              <a:rPr lang="en-US"/>
              <a:t>Apollo 17 – </a:t>
            </a:r>
            <a:r>
              <a:rPr lang="en-US">
                <a:hlinkClick r:id="rId6"/>
              </a:rPr>
              <a:t>Lunar Sample Information Catalog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65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List of Apollo 17 </a:t>
            </a:r>
            <a:r>
              <a:rPr lang="en-US" dirty="0">
                <a:hlinkClick r:id="rId2"/>
              </a:rPr>
              <a:t>Catalogs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499E7BE-2EA4-55E7-74B5-AD6883A1A73F}"/>
              </a:ext>
            </a:extLst>
          </p:cNvPr>
          <p:cNvSpPr txBox="1">
            <a:spLocks/>
          </p:cNvSpPr>
          <p:nvPr/>
        </p:nvSpPr>
        <p:spPr>
          <a:xfrm>
            <a:off x="585418" y="1445529"/>
            <a:ext cx="10888910" cy="471524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cs typeface="Times New Roman" panose="02020603050405020304" pitchFamily="18" charset="0"/>
                <a:hlinkClick r:id="rId3"/>
              </a:rPr>
              <a:t>Apollo 17 Lunar Sample Information Catalog</a:t>
            </a:r>
            <a:r>
              <a:rPr lang="en-US" sz="1800" dirty="0">
                <a:cs typeface="Times New Roman" panose="02020603050405020304" pitchFamily="18" charset="0"/>
              </a:rPr>
              <a:t>, April 1973</a:t>
            </a:r>
            <a:endParaRPr lang="en-US" sz="1800" u="sng" dirty="0">
              <a:cs typeface="Times New Roman" panose="02020603050405020304" pitchFamily="18" charset="0"/>
            </a:endParaRPr>
          </a:p>
          <a:p>
            <a:r>
              <a:rPr lang="en-US" sz="1800" u="sng" dirty="0">
                <a:cs typeface="Times New Roman" panose="02020603050405020304" pitchFamily="18" charset="0"/>
                <a:hlinkClick r:id="rId4"/>
              </a:rPr>
              <a:t>Apollo 17 Coarse Fines (4-10 mm): Sample Location,  Classification and Photo Index</a:t>
            </a:r>
            <a:r>
              <a:rPr lang="en-US" sz="1800" u="sng" dirty="0">
                <a:cs typeface="Times New Roman" panose="02020603050405020304" pitchFamily="18" charset="0"/>
              </a:rPr>
              <a:t>, Meyer, Jun 1973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5"/>
              </a:rPr>
              <a:t>Preliminary Data on Boulders at Station 6 Apollo 17 Landing Site</a:t>
            </a:r>
            <a:r>
              <a:rPr lang="en-US" sz="1800" dirty="0">
                <a:cs typeface="Times New Roman" panose="02020603050405020304" pitchFamily="18" charset="0"/>
              </a:rPr>
              <a:t>, H. Grant et al, Oct 1973</a:t>
            </a:r>
          </a:p>
          <a:p>
            <a:r>
              <a:rPr lang="en-US" sz="1800" u="sng" dirty="0">
                <a:cs typeface="Times New Roman" panose="02020603050405020304" pitchFamily="18" charset="0"/>
                <a:hlinkClick r:id="rId6"/>
              </a:rPr>
              <a:t>Description, Classification and Inventory of 113 Apollo 17 Rake Samples from Station 1A, 2, 7 and 8</a:t>
            </a:r>
            <a:r>
              <a:rPr lang="en-US" sz="1800" u="sng" dirty="0">
                <a:cs typeface="Times New Roman" panose="02020603050405020304" pitchFamily="18" charset="0"/>
              </a:rPr>
              <a:t>, Keil et al., Apr 1974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7"/>
              </a:rPr>
              <a:t>Description, Classification and Inventory of Apollo 17 Rake Samples from Station 6</a:t>
            </a:r>
            <a:r>
              <a:rPr lang="en-US" sz="1800" dirty="0">
                <a:cs typeface="Times New Roman" panose="02020603050405020304" pitchFamily="18" charset="0"/>
              </a:rPr>
              <a:t>, Phinney et al, Sept 1974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8"/>
              </a:rPr>
              <a:t>The Apollo 17 Drill Core: Characterization of the Mineral and Lithic Component (Sections 70007, 70008, 70009)</a:t>
            </a:r>
            <a:r>
              <a:rPr lang="en-US" sz="1800" dirty="0"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cs typeface="Times New Roman" panose="02020603050405020304" pitchFamily="18" charset="0"/>
              </a:rPr>
              <a:t>Vaniman</a:t>
            </a:r>
            <a:r>
              <a:rPr lang="en-US" sz="1800" dirty="0">
                <a:cs typeface="Times New Roman" panose="02020603050405020304" pitchFamily="18" charset="0"/>
              </a:rPr>
              <a:t> and </a:t>
            </a:r>
            <a:r>
              <a:rPr lang="en-US" sz="1800" dirty="0" err="1">
                <a:cs typeface="Times New Roman" panose="02020603050405020304" pitchFamily="18" charset="0"/>
              </a:rPr>
              <a:t>Papike</a:t>
            </a:r>
            <a:r>
              <a:rPr lang="en-US" sz="1800" dirty="0">
                <a:cs typeface="Times New Roman" panose="02020603050405020304" pitchFamily="18" charset="0"/>
              </a:rPr>
              <a:t>, June 1977</a:t>
            </a:r>
          </a:p>
          <a:p>
            <a:r>
              <a:rPr lang="en-US" sz="1800" u="sng" dirty="0">
                <a:cs typeface="Times New Roman" panose="02020603050405020304" pitchFamily="18" charset="0"/>
                <a:hlinkClick r:id="rId9"/>
              </a:rPr>
              <a:t>Drive Tubes 74002/74001: Dissection and Description</a:t>
            </a:r>
            <a:r>
              <a:rPr lang="en-US" sz="1800" u="sng" dirty="0">
                <a:cs typeface="Times New Roman" panose="02020603050405020304" pitchFamily="18" charset="0"/>
              </a:rPr>
              <a:t>, Nagle, Jan 1978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10"/>
              </a:rPr>
              <a:t>Chemistry and Petrology of Size Fractions of Apollo 17 Deep Drill Core 70009-70006</a:t>
            </a:r>
            <a:r>
              <a:rPr lang="en-US" sz="1800" dirty="0"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cs typeface="Times New Roman" panose="02020603050405020304" pitchFamily="18" charset="0"/>
              </a:rPr>
              <a:t>Laul</a:t>
            </a:r>
            <a:r>
              <a:rPr lang="en-US" sz="1800" dirty="0">
                <a:cs typeface="Times New Roman" panose="02020603050405020304" pitchFamily="18" charset="0"/>
              </a:rPr>
              <a:t> et al., June 1978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11"/>
              </a:rPr>
              <a:t>Guidebook for the Boulders at Station 6, Apollo 17</a:t>
            </a:r>
            <a:r>
              <a:rPr lang="en-US" sz="1800" dirty="0">
                <a:cs typeface="Times New Roman" panose="02020603050405020304" pitchFamily="18" charset="0"/>
              </a:rPr>
              <a:t>, W.C. Phinney, Mar 1981</a:t>
            </a:r>
          </a:p>
          <a:p>
            <a:r>
              <a:rPr lang="en-US" sz="1800" dirty="0">
                <a:cs typeface="Times New Roman" panose="02020603050405020304" pitchFamily="18" charset="0"/>
                <a:hlinkClick r:id="rId12"/>
              </a:rPr>
              <a:t>Breccia Guidebook #8 72275</a:t>
            </a:r>
            <a:r>
              <a:rPr lang="en-US" sz="1800" dirty="0">
                <a:cs typeface="Times New Roman" panose="02020603050405020304" pitchFamily="18" charset="0"/>
              </a:rPr>
              <a:t>, Salpas et al., Apr 1985</a:t>
            </a:r>
          </a:p>
          <a:p>
            <a:r>
              <a:rPr lang="en-US" sz="1800" b="1" dirty="0">
                <a:cs typeface="Times New Roman" panose="02020603050405020304" pitchFamily="18" charset="0"/>
              </a:rPr>
              <a:t>Apollo 17 Sample Catalog, Vols. </a:t>
            </a:r>
            <a:r>
              <a:rPr lang="en-US" sz="1800" b="1" dirty="0">
                <a:cs typeface="Times New Roman" panose="02020603050405020304" pitchFamily="18" charset="0"/>
                <a:hlinkClick r:id="rId13"/>
              </a:rPr>
              <a:t>1</a:t>
            </a:r>
            <a:r>
              <a:rPr lang="en-US" sz="1800" b="1" dirty="0">
                <a:cs typeface="Times New Roman" panose="02020603050405020304" pitchFamily="18" charset="0"/>
              </a:rPr>
              <a:t>,</a:t>
            </a:r>
            <a:r>
              <a:rPr lang="en-US" sz="1800" b="1" dirty="0">
                <a:cs typeface="Times New Roman" panose="02020603050405020304" pitchFamily="18" charset="0"/>
                <a:hlinkClick r:id="rId14"/>
              </a:rPr>
              <a:t>2</a:t>
            </a:r>
            <a:r>
              <a:rPr lang="en-US" sz="1800" b="1" dirty="0">
                <a:cs typeface="Times New Roman" panose="02020603050405020304" pitchFamily="18" charset="0"/>
              </a:rPr>
              <a:t>,</a:t>
            </a:r>
            <a:r>
              <a:rPr lang="en-US" sz="1800" b="1" dirty="0">
                <a:cs typeface="Times New Roman" panose="02020603050405020304" pitchFamily="18" charset="0"/>
                <a:hlinkClick r:id="rId15"/>
              </a:rPr>
              <a:t>3</a:t>
            </a:r>
            <a:r>
              <a:rPr lang="en-US" sz="1800" b="1" dirty="0">
                <a:cs typeface="Times New Roman" panose="02020603050405020304" pitchFamily="18" charset="0"/>
              </a:rPr>
              <a:t>,</a:t>
            </a:r>
            <a:r>
              <a:rPr lang="en-US" sz="1800" b="1" dirty="0">
                <a:cs typeface="Times New Roman" panose="02020603050405020304" pitchFamily="18" charset="0"/>
                <a:hlinkClick r:id="rId16"/>
              </a:rPr>
              <a:t>4</a:t>
            </a:r>
            <a:r>
              <a:rPr lang="en-US" sz="1800" b="1" dirty="0">
                <a:cs typeface="Times New Roman" panose="02020603050405020304" pitchFamily="18" charset="0"/>
              </a:rPr>
              <a:t>, G. Ryder, 1993-1994</a:t>
            </a:r>
          </a:p>
        </p:txBody>
      </p:sp>
    </p:spTree>
    <p:extLst>
      <p:ext uri="{BB962C8B-B14F-4D97-AF65-F5344CB8AC3E}">
        <p14:creationId xmlns:p14="http://schemas.microsoft.com/office/powerpoint/2010/main" val="3624773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Apollo 17 PE Catalog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A33C0B-3A11-B751-8E03-481DDD331020}"/>
              </a:ext>
            </a:extLst>
          </p:cNvPr>
          <p:cNvSpPr txBox="1">
            <a:spLocks/>
          </p:cNvSpPr>
          <p:nvPr/>
        </p:nvSpPr>
        <p:spPr>
          <a:xfrm>
            <a:off x="292916" y="1150340"/>
            <a:ext cx="5257800" cy="58219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Table of Contents of A17 PE Catalog</a:t>
            </a:r>
          </a:p>
          <a:p>
            <a:pPr marL="687388"/>
            <a:r>
              <a:rPr lang="en-US" sz="2000" dirty="0"/>
              <a:t>INTRODUCTION </a:t>
            </a:r>
          </a:p>
          <a:p>
            <a:pPr marL="687388"/>
            <a:r>
              <a:rPr lang="en-US" sz="2000" dirty="0"/>
              <a:t>SAMPLE LOCATIONS</a:t>
            </a:r>
          </a:p>
          <a:p>
            <a:pPr marL="687388"/>
            <a:r>
              <a:rPr lang="en-US" sz="2000" dirty="0"/>
              <a:t>SAMPLE RETURN ENVIRONMENTS AND CONTAINERS. </a:t>
            </a:r>
          </a:p>
          <a:p>
            <a:pPr marL="687388"/>
            <a:r>
              <a:rPr lang="en-US" sz="2000" dirty="0"/>
              <a:t>NUMBERING OF APOLLO 17 SAMPLES </a:t>
            </a:r>
          </a:p>
          <a:p>
            <a:pPr marL="687388"/>
            <a:r>
              <a:rPr lang="en-US" sz="2000" dirty="0"/>
              <a:t>SAMPLE PROCESSING</a:t>
            </a:r>
          </a:p>
          <a:p>
            <a:pPr marL="687388"/>
            <a:r>
              <a:rPr lang="en-US" sz="2000" dirty="0"/>
              <a:t>PROCESSING ENVIRONMENT</a:t>
            </a:r>
          </a:p>
          <a:p>
            <a:pPr marL="687388"/>
            <a:r>
              <a:rPr lang="en-US" sz="2000" dirty="0"/>
              <a:t>CHEMICAL ANALYSIS</a:t>
            </a:r>
          </a:p>
          <a:p>
            <a:pPr marL="687388"/>
            <a:r>
              <a:rPr lang="en-US" sz="2000" dirty="0"/>
              <a:t>EVOLVED GAS STUDIES</a:t>
            </a:r>
          </a:p>
          <a:p>
            <a:pPr marL="687388"/>
            <a:r>
              <a:rPr lang="en-US" sz="2000" dirty="0"/>
              <a:t>TOTAL CARBON ANALYSIS</a:t>
            </a:r>
          </a:p>
          <a:p>
            <a:pPr marL="687388"/>
            <a:r>
              <a:rPr lang="en-US" sz="2000" dirty="0"/>
              <a:t>CORES </a:t>
            </a:r>
          </a:p>
          <a:p>
            <a:pPr marL="687388"/>
            <a:r>
              <a:rPr lang="en-US" sz="2000" dirty="0"/>
              <a:t>SOIL SAMPLES </a:t>
            </a:r>
          </a:p>
          <a:p>
            <a:pPr marL="687388"/>
            <a:r>
              <a:rPr lang="en-US" sz="2000" dirty="0"/>
              <a:t>ROCK DESCRIPTIONS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C27CC7-9D91-48E2-84BB-9D067333F022}"/>
              </a:ext>
            </a:extLst>
          </p:cNvPr>
          <p:cNvSpPr txBox="1">
            <a:spLocks/>
          </p:cNvSpPr>
          <p:nvPr/>
        </p:nvSpPr>
        <p:spPr>
          <a:xfrm>
            <a:off x="6344175" y="3926047"/>
            <a:ext cx="5847825" cy="257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Collection and transportation information</a:t>
            </a:r>
          </a:p>
          <a:p>
            <a:r>
              <a:rPr lang="en-US" sz="2200" dirty="0"/>
              <a:t>Laboratory conditions and handling information</a:t>
            </a:r>
          </a:p>
          <a:p>
            <a:r>
              <a:rPr lang="en-US" sz="2200" dirty="0"/>
              <a:t>Analytical information</a:t>
            </a:r>
          </a:p>
          <a:p>
            <a:r>
              <a:rPr lang="en-US" sz="2200" dirty="0"/>
              <a:t>Core Sample Details</a:t>
            </a:r>
          </a:p>
          <a:p>
            <a:r>
              <a:rPr lang="en-US" sz="2200" dirty="0"/>
              <a:t>Soil Sample Details</a:t>
            </a:r>
          </a:p>
          <a:p>
            <a:r>
              <a:rPr lang="en-US" sz="2200" dirty="0"/>
              <a:t>Rock Sample Details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C1524CC-E346-43AA-C122-86BD93B2F10D}"/>
              </a:ext>
            </a:extLst>
          </p:cNvPr>
          <p:cNvSpPr/>
          <p:nvPr/>
        </p:nvSpPr>
        <p:spPr>
          <a:xfrm>
            <a:off x="5192785" y="1543574"/>
            <a:ext cx="260059" cy="128351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9AB4F2E-334D-CF8E-6183-D993725FB7F1}"/>
              </a:ext>
            </a:extLst>
          </p:cNvPr>
          <p:cNvSpPr/>
          <p:nvPr/>
        </p:nvSpPr>
        <p:spPr>
          <a:xfrm>
            <a:off x="5454242" y="3166845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8FA0463-0C47-93AE-1E2B-673934B10AEA}"/>
              </a:ext>
            </a:extLst>
          </p:cNvPr>
          <p:cNvSpPr/>
          <p:nvPr/>
        </p:nvSpPr>
        <p:spPr>
          <a:xfrm>
            <a:off x="4179115" y="4400027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0B7354-F1E6-CF9F-CACD-C0443FAAFB8D}"/>
              </a:ext>
            </a:extLst>
          </p:cNvPr>
          <p:cNvCxnSpPr/>
          <p:nvPr/>
        </p:nvCxnSpPr>
        <p:spPr>
          <a:xfrm>
            <a:off x="5550716" y="2181138"/>
            <a:ext cx="898320" cy="1904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E33F-0565-FED6-7FAD-88528CA9A995}"/>
              </a:ext>
            </a:extLst>
          </p:cNvPr>
          <p:cNvCxnSpPr/>
          <p:nvPr/>
        </p:nvCxnSpPr>
        <p:spPr>
          <a:xfrm>
            <a:off x="5810775" y="3626142"/>
            <a:ext cx="638261" cy="870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591B1-C1BC-58FB-172E-D120913F062F}"/>
              </a:ext>
            </a:extLst>
          </p:cNvPr>
          <p:cNvCxnSpPr/>
          <p:nvPr/>
        </p:nvCxnSpPr>
        <p:spPr>
          <a:xfrm>
            <a:off x="4515375" y="4859324"/>
            <a:ext cx="1933661" cy="985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D2D907-31F9-9317-4052-3C4E1ECD3BC0}"/>
              </a:ext>
            </a:extLst>
          </p:cNvPr>
          <p:cNvCxnSpPr/>
          <p:nvPr/>
        </p:nvCxnSpPr>
        <p:spPr>
          <a:xfrm flipV="1">
            <a:off x="3238150" y="5400414"/>
            <a:ext cx="3210887" cy="3313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4EED35-3F20-158D-2CAC-91EE64D25E0D}"/>
              </a:ext>
            </a:extLst>
          </p:cNvPr>
          <p:cNvCxnSpPr/>
          <p:nvPr/>
        </p:nvCxnSpPr>
        <p:spPr>
          <a:xfrm flipV="1">
            <a:off x="3238149" y="5821960"/>
            <a:ext cx="3238152" cy="3502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078F48-D133-7A7B-CB2E-E5A09F4F8325}"/>
              </a:ext>
            </a:extLst>
          </p:cNvPr>
          <p:cNvCxnSpPr/>
          <p:nvPr/>
        </p:nvCxnSpPr>
        <p:spPr>
          <a:xfrm flipV="1">
            <a:off x="3447874" y="6258187"/>
            <a:ext cx="3001162" cy="338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1D7DAA93-D75F-32C1-4679-8ACEDA84B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036" y="958958"/>
            <a:ext cx="2995197" cy="24644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CB4616-0111-F26F-7A69-5CCFD6848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3216" y="1075357"/>
            <a:ext cx="2450600" cy="235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6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Apollo 17 PE Catalog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A33C0B-3A11-B751-8E03-481DDD331020}"/>
              </a:ext>
            </a:extLst>
          </p:cNvPr>
          <p:cNvSpPr txBox="1">
            <a:spLocks/>
          </p:cNvSpPr>
          <p:nvPr/>
        </p:nvSpPr>
        <p:spPr>
          <a:xfrm>
            <a:off x="292916" y="1150340"/>
            <a:ext cx="5257800" cy="58219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Table of Contents of A17 PE Catalog</a:t>
            </a:r>
          </a:p>
          <a:p>
            <a:pPr marL="687388"/>
            <a:r>
              <a:rPr lang="en-US" sz="2000" dirty="0"/>
              <a:t>INTRODUCTION </a:t>
            </a:r>
          </a:p>
          <a:p>
            <a:pPr marL="687388"/>
            <a:r>
              <a:rPr lang="en-US" sz="2000" dirty="0"/>
              <a:t>SAMPLE LOCATIONS</a:t>
            </a:r>
          </a:p>
          <a:p>
            <a:pPr marL="687388"/>
            <a:r>
              <a:rPr lang="en-US" sz="2000" dirty="0"/>
              <a:t>SAMPLE RETURN ENVIRONMENTS AND CONTAINERS. </a:t>
            </a:r>
          </a:p>
          <a:p>
            <a:pPr marL="687388"/>
            <a:r>
              <a:rPr lang="en-US" sz="2000" dirty="0"/>
              <a:t>NUMBERING OF APOLLO 17 SAMPLES </a:t>
            </a:r>
          </a:p>
          <a:p>
            <a:pPr marL="687388"/>
            <a:r>
              <a:rPr lang="en-US" sz="2000" dirty="0"/>
              <a:t>SAMPLE PROCESSING</a:t>
            </a:r>
          </a:p>
          <a:p>
            <a:pPr marL="687388"/>
            <a:r>
              <a:rPr lang="en-US" sz="2000" dirty="0"/>
              <a:t>PROCESSING ENVIRONMENT</a:t>
            </a:r>
          </a:p>
          <a:p>
            <a:pPr marL="687388"/>
            <a:r>
              <a:rPr lang="en-US" sz="2000" dirty="0"/>
              <a:t>CHEMICAL ANALYSIS</a:t>
            </a:r>
          </a:p>
          <a:p>
            <a:pPr marL="687388"/>
            <a:r>
              <a:rPr lang="en-US" sz="2000" dirty="0"/>
              <a:t>EVOLVED GAS STUDIES</a:t>
            </a:r>
          </a:p>
          <a:p>
            <a:pPr marL="687388"/>
            <a:r>
              <a:rPr lang="en-US" sz="2000" dirty="0"/>
              <a:t>TOTAL CARBON ANALYSIS</a:t>
            </a:r>
          </a:p>
          <a:p>
            <a:pPr marL="687388"/>
            <a:r>
              <a:rPr lang="en-US" sz="2000" dirty="0"/>
              <a:t>CORES </a:t>
            </a:r>
          </a:p>
          <a:p>
            <a:pPr marL="687388"/>
            <a:r>
              <a:rPr lang="en-US" sz="2000" dirty="0"/>
              <a:t>SOIL SAMPLES </a:t>
            </a:r>
          </a:p>
          <a:p>
            <a:pPr marL="687388"/>
            <a:r>
              <a:rPr lang="en-US" sz="2000" dirty="0"/>
              <a:t>ROCK DESCRIPTIONS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C27CC7-9D91-48E2-84BB-9D067333F022}"/>
              </a:ext>
            </a:extLst>
          </p:cNvPr>
          <p:cNvSpPr txBox="1">
            <a:spLocks/>
          </p:cNvSpPr>
          <p:nvPr/>
        </p:nvSpPr>
        <p:spPr>
          <a:xfrm>
            <a:off x="6344175" y="3926047"/>
            <a:ext cx="5847825" cy="257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Collection and transportation information</a:t>
            </a:r>
          </a:p>
          <a:p>
            <a:r>
              <a:rPr lang="en-US" sz="2200" dirty="0"/>
              <a:t>Laboratory conditions and handling information</a:t>
            </a:r>
          </a:p>
          <a:p>
            <a:r>
              <a:rPr lang="en-US" sz="2200" dirty="0"/>
              <a:t>Analytical information</a:t>
            </a:r>
          </a:p>
          <a:p>
            <a:r>
              <a:rPr lang="en-US" sz="2200" dirty="0"/>
              <a:t>Core Sample Details</a:t>
            </a:r>
          </a:p>
          <a:p>
            <a:r>
              <a:rPr lang="en-US" sz="2200" dirty="0"/>
              <a:t>Soil Sample Details</a:t>
            </a:r>
          </a:p>
          <a:p>
            <a:r>
              <a:rPr lang="en-US" sz="2200" dirty="0"/>
              <a:t>Rock Sample Details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C1524CC-E346-43AA-C122-86BD93B2F10D}"/>
              </a:ext>
            </a:extLst>
          </p:cNvPr>
          <p:cNvSpPr/>
          <p:nvPr/>
        </p:nvSpPr>
        <p:spPr>
          <a:xfrm>
            <a:off x="5192785" y="1543574"/>
            <a:ext cx="260059" cy="128351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9AB4F2E-334D-CF8E-6183-D993725FB7F1}"/>
              </a:ext>
            </a:extLst>
          </p:cNvPr>
          <p:cNvSpPr/>
          <p:nvPr/>
        </p:nvSpPr>
        <p:spPr>
          <a:xfrm>
            <a:off x="5454242" y="3166845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8FA0463-0C47-93AE-1E2B-673934B10AEA}"/>
              </a:ext>
            </a:extLst>
          </p:cNvPr>
          <p:cNvSpPr/>
          <p:nvPr/>
        </p:nvSpPr>
        <p:spPr>
          <a:xfrm>
            <a:off x="4179115" y="4400027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0B7354-F1E6-CF9F-CACD-C0443FAAFB8D}"/>
              </a:ext>
            </a:extLst>
          </p:cNvPr>
          <p:cNvCxnSpPr/>
          <p:nvPr/>
        </p:nvCxnSpPr>
        <p:spPr>
          <a:xfrm>
            <a:off x="5550716" y="2181138"/>
            <a:ext cx="898320" cy="1904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E33F-0565-FED6-7FAD-88528CA9A995}"/>
              </a:ext>
            </a:extLst>
          </p:cNvPr>
          <p:cNvCxnSpPr/>
          <p:nvPr/>
        </p:nvCxnSpPr>
        <p:spPr>
          <a:xfrm>
            <a:off x="5810775" y="3626142"/>
            <a:ext cx="638261" cy="870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591B1-C1BC-58FB-172E-D120913F062F}"/>
              </a:ext>
            </a:extLst>
          </p:cNvPr>
          <p:cNvCxnSpPr/>
          <p:nvPr/>
        </p:nvCxnSpPr>
        <p:spPr>
          <a:xfrm>
            <a:off x="4515375" y="4859324"/>
            <a:ext cx="1933661" cy="985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D2D907-31F9-9317-4052-3C4E1ECD3BC0}"/>
              </a:ext>
            </a:extLst>
          </p:cNvPr>
          <p:cNvCxnSpPr/>
          <p:nvPr/>
        </p:nvCxnSpPr>
        <p:spPr>
          <a:xfrm flipV="1">
            <a:off x="3238150" y="5400414"/>
            <a:ext cx="3210887" cy="3313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4EED35-3F20-158D-2CAC-91EE64D25E0D}"/>
              </a:ext>
            </a:extLst>
          </p:cNvPr>
          <p:cNvCxnSpPr/>
          <p:nvPr/>
        </p:nvCxnSpPr>
        <p:spPr>
          <a:xfrm flipV="1">
            <a:off x="3238149" y="5821960"/>
            <a:ext cx="3238152" cy="3502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078F48-D133-7A7B-CB2E-E5A09F4F8325}"/>
              </a:ext>
            </a:extLst>
          </p:cNvPr>
          <p:cNvCxnSpPr/>
          <p:nvPr/>
        </p:nvCxnSpPr>
        <p:spPr>
          <a:xfrm flipV="1">
            <a:off x="3447874" y="6258187"/>
            <a:ext cx="3001162" cy="338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C27560F-4851-6BF0-871A-86DF43FFB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4128"/>
            <a:ext cx="6051735" cy="325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493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Apollo 17 PE Catalog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A33C0B-3A11-B751-8E03-481DDD331020}"/>
              </a:ext>
            </a:extLst>
          </p:cNvPr>
          <p:cNvSpPr txBox="1">
            <a:spLocks/>
          </p:cNvSpPr>
          <p:nvPr/>
        </p:nvSpPr>
        <p:spPr>
          <a:xfrm>
            <a:off x="292916" y="1150340"/>
            <a:ext cx="5257800" cy="58219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Table of Contents of A17 PE Catalog</a:t>
            </a:r>
          </a:p>
          <a:p>
            <a:pPr marL="687388"/>
            <a:r>
              <a:rPr lang="en-US" sz="2000" dirty="0"/>
              <a:t>INTRODUCTION </a:t>
            </a:r>
          </a:p>
          <a:p>
            <a:pPr marL="687388"/>
            <a:r>
              <a:rPr lang="en-US" sz="2000" dirty="0"/>
              <a:t>SAMPLE LOCATIONS</a:t>
            </a:r>
          </a:p>
          <a:p>
            <a:pPr marL="687388"/>
            <a:r>
              <a:rPr lang="en-US" sz="2000" dirty="0"/>
              <a:t>SAMPLE RETURN ENVIRONMENTS AND CONTAINERS. </a:t>
            </a:r>
          </a:p>
          <a:p>
            <a:pPr marL="687388"/>
            <a:r>
              <a:rPr lang="en-US" sz="2000" dirty="0"/>
              <a:t>NUMBERING OF APOLLO 17 SAMPLES </a:t>
            </a:r>
          </a:p>
          <a:p>
            <a:pPr marL="687388"/>
            <a:r>
              <a:rPr lang="en-US" sz="2000" dirty="0"/>
              <a:t>SAMPLE PROCESSING</a:t>
            </a:r>
          </a:p>
          <a:p>
            <a:pPr marL="687388"/>
            <a:r>
              <a:rPr lang="en-US" sz="2000" dirty="0"/>
              <a:t>PROCESSING ENVIRONMENT</a:t>
            </a:r>
          </a:p>
          <a:p>
            <a:pPr marL="687388"/>
            <a:r>
              <a:rPr lang="en-US" sz="2000" dirty="0"/>
              <a:t>CHEMICAL ANALYSIS</a:t>
            </a:r>
          </a:p>
          <a:p>
            <a:pPr marL="687388"/>
            <a:r>
              <a:rPr lang="en-US" sz="2000" dirty="0"/>
              <a:t>EVOLVED GAS STUDIES</a:t>
            </a:r>
          </a:p>
          <a:p>
            <a:pPr marL="687388"/>
            <a:r>
              <a:rPr lang="en-US" sz="2000" dirty="0"/>
              <a:t>TOTAL CARBON ANALYSIS</a:t>
            </a:r>
          </a:p>
          <a:p>
            <a:pPr marL="687388"/>
            <a:r>
              <a:rPr lang="en-US" sz="2000" dirty="0"/>
              <a:t>CORES </a:t>
            </a:r>
          </a:p>
          <a:p>
            <a:pPr marL="687388"/>
            <a:r>
              <a:rPr lang="en-US" sz="2000" dirty="0"/>
              <a:t>SOIL SAMPLES </a:t>
            </a:r>
          </a:p>
          <a:p>
            <a:pPr marL="687388"/>
            <a:r>
              <a:rPr lang="en-US" sz="2000" dirty="0"/>
              <a:t>ROCK DESCRIPTIONS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C27CC7-9D91-48E2-84BB-9D067333F022}"/>
              </a:ext>
            </a:extLst>
          </p:cNvPr>
          <p:cNvSpPr txBox="1">
            <a:spLocks/>
          </p:cNvSpPr>
          <p:nvPr/>
        </p:nvSpPr>
        <p:spPr>
          <a:xfrm>
            <a:off x="6344175" y="3926047"/>
            <a:ext cx="5847825" cy="257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Collection and transportation information</a:t>
            </a:r>
          </a:p>
          <a:p>
            <a:r>
              <a:rPr lang="en-US" sz="2200" dirty="0"/>
              <a:t>Laboratory conditions and handling information</a:t>
            </a:r>
          </a:p>
          <a:p>
            <a:r>
              <a:rPr lang="en-US" sz="2200" dirty="0"/>
              <a:t>Analytical information</a:t>
            </a:r>
          </a:p>
          <a:p>
            <a:r>
              <a:rPr lang="en-US" sz="2200" dirty="0"/>
              <a:t>Core Sample Details</a:t>
            </a:r>
          </a:p>
          <a:p>
            <a:r>
              <a:rPr lang="en-US" sz="2200" dirty="0"/>
              <a:t>Soil Sample Details</a:t>
            </a:r>
          </a:p>
          <a:p>
            <a:r>
              <a:rPr lang="en-US" sz="2200" dirty="0"/>
              <a:t>Rock Sample Details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C1524CC-E346-43AA-C122-86BD93B2F10D}"/>
              </a:ext>
            </a:extLst>
          </p:cNvPr>
          <p:cNvSpPr/>
          <p:nvPr/>
        </p:nvSpPr>
        <p:spPr>
          <a:xfrm>
            <a:off x="5192785" y="1543574"/>
            <a:ext cx="260059" cy="128351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9AB4F2E-334D-CF8E-6183-D993725FB7F1}"/>
              </a:ext>
            </a:extLst>
          </p:cNvPr>
          <p:cNvSpPr/>
          <p:nvPr/>
        </p:nvSpPr>
        <p:spPr>
          <a:xfrm>
            <a:off x="5454242" y="3166845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8FA0463-0C47-93AE-1E2B-673934B10AEA}"/>
              </a:ext>
            </a:extLst>
          </p:cNvPr>
          <p:cNvSpPr/>
          <p:nvPr/>
        </p:nvSpPr>
        <p:spPr>
          <a:xfrm>
            <a:off x="4179115" y="4400027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0B7354-F1E6-CF9F-CACD-C0443FAAFB8D}"/>
              </a:ext>
            </a:extLst>
          </p:cNvPr>
          <p:cNvCxnSpPr/>
          <p:nvPr/>
        </p:nvCxnSpPr>
        <p:spPr>
          <a:xfrm>
            <a:off x="5550716" y="2181138"/>
            <a:ext cx="898320" cy="1904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E33F-0565-FED6-7FAD-88528CA9A995}"/>
              </a:ext>
            </a:extLst>
          </p:cNvPr>
          <p:cNvCxnSpPr/>
          <p:nvPr/>
        </p:nvCxnSpPr>
        <p:spPr>
          <a:xfrm>
            <a:off x="5810775" y="3626142"/>
            <a:ext cx="638261" cy="870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591B1-C1BC-58FB-172E-D120913F062F}"/>
              </a:ext>
            </a:extLst>
          </p:cNvPr>
          <p:cNvCxnSpPr/>
          <p:nvPr/>
        </p:nvCxnSpPr>
        <p:spPr>
          <a:xfrm>
            <a:off x="4515375" y="4859324"/>
            <a:ext cx="1933661" cy="985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D2D907-31F9-9317-4052-3C4E1ECD3BC0}"/>
              </a:ext>
            </a:extLst>
          </p:cNvPr>
          <p:cNvCxnSpPr/>
          <p:nvPr/>
        </p:nvCxnSpPr>
        <p:spPr>
          <a:xfrm flipV="1">
            <a:off x="3238150" y="5400414"/>
            <a:ext cx="3210887" cy="3313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4EED35-3F20-158D-2CAC-91EE64D25E0D}"/>
              </a:ext>
            </a:extLst>
          </p:cNvPr>
          <p:cNvCxnSpPr/>
          <p:nvPr/>
        </p:nvCxnSpPr>
        <p:spPr>
          <a:xfrm flipV="1">
            <a:off x="3238149" y="5821960"/>
            <a:ext cx="3238152" cy="3502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078F48-D133-7A7B-CB2E-E5A09F4F8325}"/>
              </a:ext>
            </a:extLst>
          </p:cNvPr>
          <p:cNvCxnSpPr/>
          <p:nvPr/>
        </p:nvCxnSpPr>
        <p:spPr>
          <a:xfrm flipV="1">
            <a:off x="3447874" y="6258187"/>
            <a:ext cx="3001162" cy="338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BC040A8-411C-9A68-74EF-68E9659C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904" y="218531"/>
            <a:ext cx="5995323" cy="29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93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Apollo 17 PE Catalog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A33C0B-3A11-B751-8E03-481DDD331020}"/>
              </a:ext>
            </a:extLst>
          </p:cNvPr>
          <p:cNvSpPr txBox="1">
            <a:spLocks/>
          </p:cNvSpPr>
          <p:nvPr/>
        </p:nvSpPr>
        <p:spPr>
          <a:xfrm>
            <a:off x="292916" y="1150340"/>
            <a:ext cx="5257800" cy="58219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Table of Contents of A17 PE Catalog</a:t>
            </a:r>
          </a:p>
          <a:p>
            <a:pPr marL="687388"/>
            <a:r>
              <a:rPr lang="en-US" sz="2000" dirty="0"/>
              <a:t>INTRODUCTION </a:t>
            </a:r>
          </a:p>
          <a:p>
            <a:pPr marL="687388"/>
            <a:r>
              <a:rPr lang="en-US" sz="2000" dirty="0"/>
              <a:t>SAMPLE LOCATIONS</a:t>
            </a:r>
          </a:p>
          <a:p>
            <a:pPr marL="687388"/>
            <a:r>
              <a:rPr lang="en-US" sz="2000" dirty="0"/>
              <a:t>SAMPLE RETURN ENVIRONMENTS AND CONTAINERS. </a:t>
            </a:r>
          </a:p>
          <a:p>
            <a:pPr marL="687388"/>
            <a:r>
              <a:rPr lang="en-US" sz="2000" dirty="0"/>
              <a:t>NUMBERING OF APOLLO 17 SAMPLES </a:t>
            </a:r>
          </a:p>
          <a:p>
            <a:pPr marL="687388"/>
            <a:r>
              <a:rPr lang="en-US" sz="2000" dirty="0"/>
              <a:t>SAMPLE PROCESSING</a:t>
            </a:r>
          </a:p>
          <a:p>
            <a:pPr marL="687388"/>
            <a:r>
              <a:rPr lang="en-US" sz="2000" dirty="0"/>
              <a:t>PROCESSING ENVIRONMENT</a:t>
            </a:r>
          </a:p>
          <a:p>
            <a:pPr marL="687388"/>
            <a:r>
              <a:rPr lang="en-US" sz="2000" dirty="0"/>
              <a:t>CHEMICAL ANALYSIS</a:t>
            </a:r>
          </a:p>
          <a:p>
            <a:pPr marL="687388"/>
            <a:r>
              <a:rPr lang="en-US" sz="2000" dirty="0"/>
              <a:t>EVOLVED GAS STUDIES</a:t>
            </a:r>
          </a:p>
          <a:p>
            <a:pPr marL="687388"/>
            <a:r>
              <a:rPr lang="en-US" sz="2000" dirty="0"/>
              <a:t>TOTAL CARBON ANALYSIS</a:t>
            </a:r>
          </a:p>
          <a:p>
            <a:pPr marL="687388"/>
            <a:r>
              <a:rPr lang="en-US" sz="2000" dirty="0"/>
              <a:t>CORES </a:t>
            </a:r>
          </a:p>
          <a:p>
            <a:pPr marL="687388"/>
            <a:r>
              <a:rPr lang="en-US" sz="2000" dirty="0"/>
              <a:t>SOIL SAMPLES </a:t>
            </a:r>
          </a:p>
          <a:p>
            <a:pPr marL="687388"/>
            <a:r>
              <a:rPr lang="en-US" sz="2000" dirty="0"/>
              <a:t>ROCK DESCRIPTIONS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C27CC7-9D91-48E2-84BB-9D067333F022}"/>
              </a:ext>
            </a:extLst>
          </p:cNvPr>
          <p:cNvSpPr txBox="1">
            <a:spLocks/>
          </p:cNvSpPr>
          <p:nvPr/>
        </p:nvSpPr>
        <p:spPr>
          <a:xfrm>
            <a:off x="6344175" y="3926047"/>
            <a:ext cx="5847825" cy="257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Collection and transportation information</a:t>
            </a:r>
          </a:p>
          <a:p>
            <a:r>
              <a:rPr lang="en-US" sz="2200" dirty="0"/>
              <a:t>Laboratory conditions and handling information</a:t>
            </a:r>
          </a:p>
          <a:p>
            <a:r>
              <a:rPr lang="en-US" sz="2200" dirty="0"/>
              <a:t>Analytical information</a:t>
            </a:r>
          </a:p>
          <a:p>
            <a:r>
              <a:rPr lang="en-US" sz="2200" dirty="0"/>
              <a:t>Core Sample Details</a:t>
            </a:r>
          </a:p>
          <a:p>
            <a:r>
              <a:rPr lang="en-US" sz="2200" dirty="0"/>
              <a:t>Soil Sample Details</a:t>
            </a:r>
          </a:p>
          <a:p>
            <a:r>
              <a:rPr lang="en-US" sz="2200" dirty="0"/>
              <a:t>Rock Sample Details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C1524CC-E346-43AA-C122-86BD93B2F10D}"/>
              </a:ext>
            </a:extLst>
          </p:cNvPr>
          <p:cNvSpPr/>
          <p:nvPr/>
        </p:nvSpPr>
        <p:spPr>
          <a:xfrm>
            <a:off x="5192785" y="1543574"/>
            <a:ext cx="260059" cy="128351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9AB4F2E-334D-CF8E-6183-D993725FB7F1}"/>
              </a:ext>
            </a:extLst>
          </p:cNvPr>
          <p:cNvSpPr/>
          <p:nvPr/>
        </p:nvSpPr>
        <p:spPr>
          <a:xfrm>
            <a:off x="5454242" y="3166845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8FA0463-0C47-93AE-1E2B-673934B10AEA}"/>
              </a:ext>
            </a:extLst>
          </p:cNvPr>
          <p:cNvSpPr/>
          <p:nvPr/>
        </p:nvSpPr>
        <p:spPr>
          <a:xfrm>
            <a:off x="4179115" y="4400027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0B7354-F1E6-CF9F-CACD-C0443FAAFB8D}"/>
              </a:ext>
            </a:extLst>
          </p:cNvPr>
          <p:cNvCxnSpPr/>
          <p:nvPr/>
        </p:nvCxnSpPr>
        <p:spPr>
          <a:xfrm>
            <a:off x="5550716" y="2181138"/>
            <a:ext cx="898320" cy="1904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E33F-0565-FED6-7FAD-88528CA9A995}"/>
              </a:ext>
            </a:extLst>
          </p:cNvPr>
          <p:cNvCxnSpPr/>
          <p:nvPr/>
        </p:nvCxnSpPr>
        <p:spPr>
          <a:xfrm>
            <a:off x="5810775" y="3626142"/>
            <a:ext cx="638261" cy="870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591B1-C1BC-58FB-172E-D120913F062F}"/>
              </a:ext>
            </a:extLst>
          </p:cNvPr>
          <p:cNvCxnSpPr/>
          <p:nvPr/>
        </p:nvCxnSpPr>
        <p:spPr>
          <a:xfrm>
            <a:off x="4515375" y="4859324"/>
            <a:ext cx="1933661" cy="985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D2D907-31F9-9317-4052-3C4E1ECD3BC0}"/>
              </a:ext>
            </a:extLst>
          </p:cNvPr>
          <p:cNvCxnSpPr/>
          <p:nvPr/>
        </p:nvCxnSpPr>
        <p:spPr>
          <a:xfrm flipV="1">
            <a:off x="3238150" y="5400414"/>
            <a:ext cx="3210887" cy="3313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4EED35-3F20-158D-2CAC-91EE64D25E0D}"/>
              </a:ext>
            </a:extLst>
          </p:cNvPr>
          <p:cNvCxnSpPr/>
          <p:nvPr/>
        </p:nvCxnSpPr>
        <p:spPr>
          <a:xfrm flipV="1">
            <a:off x="3238149" y="5821960"/>
            <a:ext cx="3238152" cy="3502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078F48-D133-7A7B-CB2E-E5A09F4F8325}"/>
              </a:ext>
            </a:extLst>
          </p:cNvPr>
          <p:cNvCxnSpPr/>
          <p:nvPr/>
        </p:nvCxnSpPr>
        <p:spPr>
          <a:xfrm flipV="1">
            <a:off x="3447874" y="6258187"/>
            <a:ext cx="3001162" cy="338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084FFAD-2ACA-98FE-DE21-4DCD4CA0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104"/>
            <a:ext cx="6000318" cy="297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09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Apollo 17 PE Catalog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A33C0B-3A11-B751-8E03-481DDD331020}"/>
              </a:ext>
            </a:extLst>
          </p:cNvPr>
          <p:cNvSpPr txBox="1">
            <a:spLocks/>
          </p:cNvSpPr>
          <p:nvPr/>
        </p:nvSpPr>
        <p:spPr>
          <a:xfrm>
            <a:off x="292916" y="1150340"/>
            <a:ext cx="5257800" cy="58219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Table of Contents of A17 PE Catalog</a:t>
            </a:r>
          </a:p>
          <a:p>
            <a:pPr marL="687388"/>
            <a:r>
              <a:rPr lang="en-US" sz="2000" dirty="0"/>
              <a:t>INTRODUCTION </a:t>
            </a:r>
          </a:p>
          <a:p>
            <a:pPr marL="687388"/>
            <a:r>
              <a:rPr lang="en-US" sz="2000" dirty="0"/>
              <a:t>SAMPLE LOCATIONS</a:t>
            </a:r>
          </a:p>
          <a:p>
            <a:pPr marL="687388"/>
            <a:r>
              <a:rPr lang="en-US" sz="2000" dirty="0"/>
              <a:t>SAMPLE RETURN ENVIRONMENTS AND CONTAINERS. </a:t>
            </a:r>
          </a:p>
          <a:p>
            <a:pPr marL="687388"/>
            <a:r>
              <a:rPr lang="en-US" sz="2000" dirty="0"/>
              <a:t>NUMBERING OF APOLLO 17 SAMPLES </a:t>
            </a:r>
          </a:p>
          <a:p>
            <a:pPr marL="687388"/>
            <a:r>
              <a:rPr lang="en-US" sz="2000" dirty="0"/>
              <a:t>SAMPLE PROCESSING</a:t>
            </a:r>
          </a:p>
          <a:p>
            <a:pPr marL="687388"/>
            <a:r>
              <a:rPr lang="en-US" sz="2000" dirty="0"/>
              <a:t>PROCESSING ENVIRONMENT</a:t>
            </a:r>
          </a:p>
          <a:p>
            <a:pPr marL="687388"/>
            <a:r>
              <a:rPr lang="en-US" sz="2000" dirty="0"/>
              <a:t>CHEMICAL ANALYSIS</a:t>
            </a:r>
          </a:p>
          <a:p>
            <a:pPr marL="687388"/>
            <a:r>
              <a:rPr lang="en-US" sz="2000" dirty="0"/>
              <a:t>EVOLVED GAS STUDIES</a:t>
            </a:r>
          </a:p>
          <a:p>
            <a:pPr marL="687388"/>
            <a:r>
              <a:rPr lang="en-US" sz="2000" dirty="0"/>
              <a:t>TOTAL CARBON ANALYSIS</a:t>
            </a:r>
          </a:p>
          <a:p>
            <a:pPr marL="687388"/>
            <a:r>
              <a:rPr lang="en-US" sz="2000" dirty="0"/>
              <a:t>CORES </a:t>
            </a:r>
          </a:p>
          <a:p>
            <a:pPr marL="687388"/>
            <a:r>
              <a:rPr lang="en-US" sz="2000" dirty="0"/>
              <a:t>SOIL SAMPLES </a:t>
            </a:r>
          </a:p>
          <a:p>
            <a:pPr marL="687388"/>
            <a:r>
              <a:rPr lang="en-US" sz="2000" dirty="0"/>
              <a:t>ROCK DESCRIPTIONS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C27CC7-9D91-48E2-84BB-9D067333F022}"/>
              </a:ext>
            </a:extLst>
          </p:cNvPr>
          <p:cNvSpPr txBox="1">
            <a:spLocks/>
          </p:cNvSpPr>
          <p:nvPr/>
        </p:nvSpPr>
        <p:spPr>
          <a:xfrm>
            <a:off x="6344175" y="3926047"/>
            <a:ext cx="5847825" cy="257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Collection and transportation information</a:t>
            </a:r>
          </a:p>
          <a:p>
            <a:r>
              <a:rPr lang="en-US" sz="2200" dirty="0"/>
              <a:t>Laboratory conditions and handling information</a:t>
            </a:r>
          </a:p>
          <a:p>
            <a:r>
              <a:rPr lang="en-US" sz="2200" dirty="0"/>
              <a:t>Analytical information</a:t>
            </a:r>
          </a:p>
          <a:p>
            <a:r>
              <a:rPr lang="en-US" sz="2200" dirty="0"/>
              <a:t>Core Sample Details</a:t>
            </a:r>
          </a:p>
          <a:p>
            <a:r>
              <a:rPr lang="en-US" sz="2200" dirty="0"/>
              <a:t>Soil Sample Details</a:t>
            </a:r>
          </a:p>
          <a:p>
            <a:r>
              <a:rPr lang="en-US" sz="2200" dirty="0"/>
              <a:t>Rock Sample Details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C1524CC-E346-43AA-C122-86BD93B2F10D}"/>
              </a:ext>
            </a:extLst>
          </p:cNvPr>
          <p:cNvSpPr/>
          <p:nvPr/>
        </p:nvSpPr>
        <p:spPr>
          <a:xfrm>
            <a:off x="5192785" y="1543574"/>
            <a:ext cx="260059" cy="1283516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79AB4F2E-334D-CF8E-6183-D993725FB7F1}"/>
              </a:ext>
            </a:extLst>
          </p:cNvPr>
          <p:cNvSpPr/>
          <p:nvPr/>
        </p:nvSpPr>
        <p:spPr>
          <a:xfrm>
            <a:off x="5454242" y="3166845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38FA0463-0C47-93AE-1E2B-673934B10AEA}"/>
              </a:ext>
            </a:extLst>
          </p:cNvPr>
          <p:cNvSpPr/>
          <p:nvPr/>
        </p:nvSpPr>
        <p:spPr>
          <a:xfrm>
            <a:off x="4179115" y="4400027"/>
            <a:ext cx="260059" cy="918594"/>
          </a:xfrm>
          <a:prstGeom prst="righ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0B7354-F1E6-CF9F-CACD-C0443FAAFB8D}"/>
              </a:ext>
            </a:extLst>
          </p:cNvPr>
          <p:cNvCxnSpPr/>
          <p:nvPr/>
        </p:nvCxnSpPr>
        <p:spPr>
          <a:xfrm>
            <a:off x="5550716" y="2181138"/>
            <a:ext cx="898320" cy="190430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F0E33F-0565-FED6-7FAD-88528CA9A995}"/>
              </a:ext>
            </a:extLst>
          </p:cNvPr>
          <p:cNvCxnSpPr/>
          <p:nvPr/>
        </p:nvCxnSpPr>
        <p:spPr>
          <a:xfrm>
            <a:off x="5810775" y="3626142"/>
            <a:ext cx="638261" cy="8703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E3591B1-C1BC-58FB-172E-D120913F062F}"/>
              </a:ext>
            </a:extLst>
          </p:cNvPr>
          <p:cNvCxnSpPr/>
          <p:nvPr/>
        </p:nvCxnSpPr>
        <p:spPr>
          <a:xfrm>
            <a:off x="4515375" y="4859324"/>
            <a:ext cx="1933661" cy="9857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D2D907-31F9-9317-4052-3C4E1ECD3BC0}"/>
              </a:ext>
            </a:extLst>
          </p:cNvPr>
          <p:cNvCxnSpPr/>
          <p:nvPr/>
        </p:nvCxnSpPr>
        <p:spPr>
          <a:xfrm flipV="1">
            <a:off x="3238150" y="5400414"/>
            <a:ext cx="3210887" cy="3313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4EED35-3F20-158D-2CAC-91EE64D25E0D}"/>
              </a:ext>
            </a:extLst>
          </p:cNvPr>
          <p:cNvCxnSpPr/>
          <p:nvPr/>
        </p:nvCxnSpPr>
        <p:spPr>
          <a:xfrm flipV="1">
            <a:off x="3238149" y="5821960"/>
            <a:ext cx="3238152" cy="3502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0078F48-D133-7A7B-CB2E-E5A09F4F8325}"/>
              </a:ext>
            </a:extLst>
          </p:cNvPr>
          <p:cNvCxnSpPr/>
          <p:nvPr/>
        </p:nvCxnSpPr>
        <p:spPr>
          <a:xfrm flipV="1">
            <a:off x="3447874" y="6258187"/>
            <a:ext cx="3001162" cy="33870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A811911-C57F-1979-18F0-4530B8B6D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905" y="252763"/>
            <a:ext cx="5978912" cy="276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521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Apollo samples requested vs sample type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1" y="1510018"/>
            <a:ext cx="11112256" cy="4483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Requested sample type diagram: type of sample that is important for community (drive tube intervals soils vs rock ships/particles vs regolith bulk soil samples (size fraction sieved vs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unsieved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etc.) vs contact pads).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Types of Apollo samples returned (by relative mass across missions by type)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(reflected in request –most folks want rocks,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not drive tube soils!)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786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EF5DFC-66E4-2742-6B53-C7D608532EF2}"/>
              </a:ext>
            </a:extLst>
          </p:cNvPr>
          <p:cNvSpPr txBox="1">
            <a:spLocks/>
          </p:cNvSpPr>
          <p:nvPr/>
        </p:nvSpPr>
        <p:spPr>
          <a:xfrm>
            <a:off x="838200" y="1216405"/>
            <a:ext cx="10515600" cy="533539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From the day that the samples arrive at JSC, we have 6 months to publish a catalog that will be used by the worldwide scientific community to request Artemis samples </a:t>
            </a:r>
          </a:p>
          <a:p>
            <a:r>
              <a:rPr lang="en-US" dirty="0"/>
              <a:t>That seems like a lot of time, but in reality it is ~120 working days</a:t>
            </a:r>
          </a:p>
          <a:p>
            <a:pPr lvl="1"/>
            <a:r>
              <a:rPr lang="en-US" dirty="0"/>
              <a:t>We will not be working “2 shifts”; We will not be working weekends; we likely will not be working in the labs on alternate Fridays</a:t>
            </a:r>
          </a:p>
          <a:p>
            <a:pPr lvl="1"/>
            <a:r>
              <a:rPr lang="en-US" dirty="0"/>
              <a:t>Individual processors will be limited to ~4 hours in the lab most days</a:t>
            </a:r>
          </a:p>
          <a:p>
            <a:pPr lvl="1"/>
            <a:r>
              <a:rPr lang="en-US" dirty="0"/>
              <a:t>Not a matter of work ethic, but lessons learned from ANGSA and </a:t>
            </a:r>
            <a:r>
              <a:rPr lang="en-US" dirty="0" err="1"/>
              <a:t>OREx</a:t>
            </a:r>
            <a:r>
              <a:rPr lang="en-US" dirty="0"/>
              <a:t> about burn out, declining returns on work after long hours in the lab</a:t>
            </a:r>
          </a:p>
          <a:p>
            <a:r>
              <a:rPr lang="en-US" dirty="0"/>
              <a:t>There is enough non lab work that this is largely not an issue.</a:t>
            </a:r>
          </a:p>
          <a:p>
            <a:r>
              <a:rPr lang="en-US" dirty="0"/>
              <a:t>Also, since the catalog needs to come out on JSC arrival +6 months, there will be a deadline of a few weeks before that for “new data”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FB506A-98DE-4E5B-FDEC-76388C0C6962}"/>
              </a:ext>
            </a:extLst>
          </p:cNvPr>
          <p:cNvSpPr txBox="1">
            <a:spLocks/>
          </p:cNvSpPr>
          <p:nvPr/>
        </p:nvSpPr>
        <p:spPr>
          <a:xfrm>
            <a:off x="-417422" y="174248"/>
            <a:ext cx="10603684" cy="10777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Artemis 3 PE Catalog – Managing Expectations</a:t>
            </a:r>
          </a:p>
        </p:txBody>
      </p:sp>
    </p:spTree>
    <p:extLst>
      <p:ext uri="{BB962C8B-B14F-4D97-AF65-F5344CB8AC3E}">
        <p14:creationId xmlns:p14="http://schemas.microsoft.com/office/powerpoint/2010/main" val="2142786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D4679BEF-0FB1-4595-B952-A7318BAA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during Artemis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0" y="1510018"/>
            <a:ext cx="11417975" cy="48679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Calculation of time here: Assumptions is A14-15 (on foot (A14) and similar mass A15)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A14 returned xxx samples which were represented by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xxxx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individual samples (rocks, chips, soils,…)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6 months = 120 working days.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Lessons learned from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OREx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and ANGSA: ~4-5hours of lab time; 3-4 hours of associated paperwork and catalog writing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120 days (24 weeks), and ~120 samples ( = 1 sample per day (does 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NOT include build in time for unexpected situations)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Sample handling: Curation Team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ography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: Erika </a:t>
            </a:r>
            <a:r>
              <a:rPr lang="en-US" sz="2000" dirty="0" err="1">
                <a:solidFill>
                  <a:prstClr val="black"/>
                </a:solidFill>
                <a:latin typeface="Calibri" panose="020F0502020204030204"/>
              </a:rPr>
              <a:t>Blumenfelder</a:t>
            </a: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 + Team (nice high-res images)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Sketches and descriptions: Curation Team with help of A3GT PE team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Time permitting: XCT on selected subsamples; TS on selected samples (~3 TS per week??)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Catalog: Artemis Curator &amp; Curation Lead with the help of A3GT (as per call)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647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84824-92F1-F38E-76F8-79BA0FFE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PE by sample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B9C3AA-E6AF-6607-3C1C-2854D05503BA}"/>
              </a:ext>
            </a:extLst>
          </p:cNvPr>
          <p:cNvSpPr txBox="1"/>
          <p:nvPr/>
        </p:nvSpPr>
        <p:spPr>
          <a:xfrm>
            <a:off x="643689" y="1652519"/>
            <a:ext cx="109046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Rock/chip (incl. float):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Rake: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F639CC-594F-365D-FA64-4FD120E7FA99}"/>
              </a:ext>
            </a:extLst>
          </p:cNvPr>
          <p:cNvSpPr/>
          <p:nvPr/>
        </p:nvSpPr>
        <p:spPr>
          <a:xfrm>
            <a:off x="3260558" y="1552074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390632-2343-7467-A006-4986C5B5D0A8}"/>
              </a:ext>
            </a:extLst>
          </p:cNvPr>
          <p:cNvSpPr/>
          <p:nvPr/>
        </p:nvSpPr>
        <p:spPr>
          <a:xfrm>
            <a:off x="5057274" y="1552074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D24AF8-2CE7-FA16-48DC-40D9D4B057F4}"/>
              </a:ext>
            </a:extLst>
          </p:cNvPr>
          <p:cNvSpPr/>
          <p:nvPr/>
        </p:nvSpPr>
        <p:spPr>
          <a:xfrm>
            <a:off x="6810876" y="1552074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4AB7D2-7D3A-3D23-4E08-8D25D1797BF4}"/>
              </a:ext>
            </a:extLst>
          </p:cNvPr>
          <p:cNvSpPr/>
          <p:nvPr/>
        </p:nvSpPr>
        <p:spPr>
          <a:xfrm>
            <a:off x="8564478" y="1552074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8B96767C-03D1-926D-60B1-7127ACE61ABD}"/>
              </a:ext>
            </a:extLst>
          </p:cNvPr>
          <p:cNvSpPr/>
          <p:nvPr/>
        </p:nvSpPr>
        <p:spPr>
          <a:xfrm>
            <a:off x="4620126" y="1744579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4646066-9232-69A2-9E0E-C6085D2A2926}"/>
              </a:ext>
            </a:extLst>
          </p:cNvPr>
          <p:cNvSpPr/>
          <p:nvPr/>
        </p:nvSpPr>
        <p:spPr>
          <a:xfrm>
            <a:off x="6289715" y="1744579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F1D89B69-5E9D-0CB4-EC60-AAE7ED05E0FF}"/>
              </a:ext>
            </a:extLst>
          </p:cNvPr>
          <p:cNvSpPr/>
          <p:nvPr/>
        </p:nvSpPr>
        <p:spPr>
          <a:xfrm>
            <a:off x="8078704" y="1720516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05E70E-89BF-1064-3B4F-B3925F59329B}"/>
              </a:ext>
            </a:extLst>
          </p:cNvPr>
          <p:cNvSpPr txBox="1"/>
          <p:nvPr/>
        </p:nvSpPr>
        <p:spPr>
          <a:xfrm>
            <a:off x="3441032" y="1650931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bag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D8D63F-7B8F-DAB2-6D43-B60EFD151B44}"/>
              </a:ext>
            </a:extLst>
          </p:cNvPr>
          <p:cNvSpPr txBox="1"/>
          <p:nvPr/>
        </p:nvSpPr>
        <p:spPr>
          <a:xfrm>
            <a:off x="5292997" y="1577823"/>
            <a:ext cx="1179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Puzzle (if broken)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327D9C-E52A-0133-62B8-99D4024718F8}"/>
              </a:ext>
            </a:extLst>
          </p:cNvPr>
          <p:cNvSpPr txBox="1"/>
          <p:nvPr/>
        </p:nvSpPr>
        <p:spPr>
          <a:xfrm>
            <a:off x="7123698" y="1657728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27A125-A61F-E9A5-0196-AF055ADEAB09}"/>
              </a:ext>
            </a:extLst>
          </p:cNvPr>
          <p:cNvSpPr txBox="1"/>
          <p:nvPr/>
        </p:nvSpPr>
        <p:spPr>
          <a:xfrm>
            <a:off x="8702091" y="1553898"/>
            <a:ext cx="144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Photograph/description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E64D63B-A273-5DCA-518B-310EAE800CB1}"/>
              </a:ext>
            </a:extLst>
          </p:cNvPr>
          <p:cNvSpPr/>
          <p:nvPr/>
        </p:nvSpPr>
        <p:spPr>
          <a:xfrm>
            <a:off x="10399535" y="2120887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8760AD35-86A1-79E3-FA5B-6ED7F32E2BC9}"/>
              </a:ext>
            </a:extLst>
          </p:cNvPr>
          <p:cNvSpPr/>
          <p:nvPr/>
        </p:nvSpPr>
        <p:spPr>
          <a:xfrm flipV="1">
            <a:off x="9302655" y="2119920"/>
            <a:ext cx="1096880" cy="572740"/>
          </a:xfrm>
          <a:prstGeom prst="bentArrow">
            <a:avLst/>
          </a:prstGeom>
          <a:solidFill>
            <a:schemeClr val="bg1">
              <a:lumMod val="9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4F5F59-EC09-ADC3-3C83-56F43BD97279}"/>
              </a:ext>
            </a:extLst>
          </p:cNvPr>
          <p:cNvSpPr txBox="1"/>
          <p:nvPr/>
        </p:nvSpPr>
        <p:spPr>
          <a:xfrm>
            <a:off x="10647947" y="2101597"/>
            <a:ext cx="119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Chip for XCT, 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5FDF21-0EA4-892A-61CA-431A8303BD9E}"/>
              </a:ext>
            </a:extLst>
          </p:cNvPr>
          <p:cNvSpPr txBox="1"/>
          <p:nvPr/>
        </p:nvSpPr>
        <p:spPr>
          <a:xfrm>
            <a:off x="9498421" y="2378708"/>
            <a:ext cx="926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02C219-008C-2C91-24E3-A920678A62D0}"/>
              </a:ext>
            </a:extLst>
          </p:cNvPr>
          <p:cNvSpPr/>
          <p:nvPr/>
        </p:nvSpPr>
        <p:spPr>
          <a:xfrm>
            <a:off x="3183459" y="376047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A083851-AB3B-CF64-1A6B-82C7C7D5633A}"/>
              </a:ext>
            </a:extLst>
          </p:cNvPr>
          <p:cNvSpPr/>
          <p:nvPr/>
        </p:nvSpPr>
        <p:spPr>
          <a:xfrm>
            <a:off x="4980175" y="376047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8507A6-5E4F-D95F-68A0-E8BF998AFDFE}"/>
              </a:ext>
            </a:extLst>
          </p:cNvPr>
          <p:cNvSpPr/>
          <p:nvPr/>
        </p:nvSpPr>
        <p:spPr>
          <a:xfrm>
            <a:off x="6733777" y="376047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08E81B9-6BEC-7AF7-AF4B-91AB65D155AC}"/>
              </a:ext>
            </a:extLst>
          </p:cNvPr>
          <p:cNvSpPr/>
          <p:nvPr/>
        </p:nvSpPr>
        <p:spPr>
          <a:xfrm>
            <a:off x="8487379" y="376047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BB3670B5-A3A7-A4B8-BCEC-AC0935B510B9}"/>
              </a:ext>
            </a:extLst>
          </p:cNvPr>
          <p:cNvSpPr/>
          <p:nvPr/>
        </p:nvSpPr>
        <p:spPr>
          <a:xfrm>
            <a:off x="4543027" y="3952975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07291D4C-7A37-CB66-199F-E6E110938DC4}"/>
              </a:ext>
            </a:extLst>
          </p:cNvPr>
          <p:cNvSpPr/>
          <p:nvPr/>
        </p:nvSpPr>
        <p:spPr>
          <a:xfrm>
            <a:off x="6212616" y="3952975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A80E4B86-355A-1DCA-DF19-6F16DB18C8FA}"/>
              </a:ext>
            </a:extLst>
          </p:cNvPr>
          <p:cNvSpPr/>
          <p:nvPr/>
        </p:nvSpPr>
        <p:spPr>
          <a:xfrm>
            <a:off x="8001605" y="3928912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CD15B4-3D42-B5BB-4821-AAEDFF704B60}"/>
              </a:ext>
            </a:extLst>
          </p:cNvPr>
          <p:cNvSpPr txBox="1"/>
          <p:nvPr/>
        </p:nvSpPr>
        <p:spPr>
          <a:xfrm>
            <a:off x="3363933" y="3859327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bag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0A8599-1AE5-2413-2D1B-E4DA1FD44CAD}"/>
              </a:ext>
            </a:extLst>
          </p:cNvPr>
          <p:cNvSpPr txBox="1"/>
          <p:nvPr/>
        </p:nvSpPr>
        <p:spPr>
          <a:xfrm>
            <a:off x="5350671" y="3876593"/>
            <a:ext cx="125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Sort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7E0A01-65DC-654F-935D-BCBFEE411C2F}"/>
              </a:ext>
            </a:extLst>
          </p:cNvPr>
          <p:cNvSpPr txBox="1"/>
          <p:nvPr/>
        </p:nvSpPr>
        <p:spPr>
          <a:xfrm>
            <a:off x="7046599" y="3866124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DEC792-0207-6048-2EE2-F7ECE33BC2F2}"/>
              </a:ext>
            </a:extLst>
          </p:cNvPr>
          <p:cNvSpPr txBox="1"/>
          <p:nvPr/>
        </p:nvSpPr>
        <p:spPr>
          <a:xfrm>
            <a:off x="8624992" y="3762294"/>
            <a:ext cx="144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Photograph/description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DD42CE-65E3-F287-748F-4F8BA25FAA12}"/>
              </a:ext>
            </a:extLst>
          </p:cNvPr>
          <p:cNvSpPr/>
          <p:nvPr/>
        </p:nvSpPr>
        <p:spPr>
          <a:xfrm>
            <a:off x="10322436" y="4305219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Bent 31">
            <a:extLst>
              <a:ext uri="{FF2B5EF4-FFF2-40B4-BE49-F238E27FC236}">
                <a16:creationId xmlns:a16="http://schemas.microsoft.com/office/drawing/2014/main" id="{D6A9F730-69AB-FCBE-4FD3-C9565F85C0E1}"/>
              </a:ext>
            </a:extLst>
          </p:cNvPr>
          <p:cNvSpPr/>
          <p:nvPr/>
        </p:nvSpPr>
        <p:spPr>
          <a:xfrm flipV="1">
            <a:off x="9225556" y="4328322"/>
            <a:ext cx="1096880" cy="572740"/>
          </a:xfrm>
          <a:prstGeom prst="bentArrow">
            <a:avLst/>
          </a:prstGeom>
          <a:solidFill>
            <a:schemeClr val="bg1">
              <a:lumMod val="9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018CDA-8EAD-F2F5-E5F7-799402A7FC92}"/>
              </a:ext>
            </a:extLst>
          </p:cNvPr>
          <p:cNvSpPr txBox="1"/>
          <p:nvPr/>
        </p:nvSpPr>
        <p:spPr>
          <a:xfrm>
            <a:off x="10570848" y="4285929"/>
            <a:ext cx="119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Chip for XCT, 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BC4651-147C-B704-100B-F5E4A467FB70}"/>
              </a:ext>
            </a:extLst>
          </p:cNvPr>
          <p:cNvSpPr txBox="1"/>
          <p:nvPr/>
        </p:nvSpPr>
        <p:spPr>
          <a:xfrm>
            <a:off x="9421322" y="4587110"/>
            <a:ext cx="926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</a:t>
            </a:r>
          </a:p>
        </p:txBody>
      </p:sp>
    </p:spTree>
    <p:extLst>
      <p:ext uri="{BB962C8B-B14F-4D97-AF65-F5344CB8AC3E}">
        <p14:creationId xmlns:p14="http://schemas.microsoft.com/office/powerpoint/2010/main" val="377177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7ED3DC40-BE2B-3DD2-4E5F-A5A792817065}"/>
              </a:ext>
            </a:extLst>
          </p:cNvPr>
          <p:cNvSpPr/>
          <p:nvPr/>
        </p:nvSpPr>
        <p:spPr>
          <a:xfrm>
            <a:off x="10202759" y="141539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84824-92F1-F38E-76F8-79BA0FFE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PE by sample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B9C3AA-E6AF-6607-3C1C-2854D05503BA}"/>
              </a:ext>
            </a:extLst>
          </p:cNvPr>
          <p:cNvSpPr txBox="1"/>
          <p:nvPr/>
        </p:nvSpPr>
        <p:spPr>
          <a:xfrm>
            <a:off x="643689" y="1652519"/>
            <a:ext cx="1090462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Bulk soil (incl. skim, trench, etc.):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Drive tubes: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Sealed samples: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71DE85-1F99-249B-1B55-A7DE02D391F1}"/>
              </a:ext>
            </a:extLst>
          </p:cNvPr>
          <p:cNvSpPr/>
          <p:nvPr/>
        </p:nvSpPr>
        <p:spPr>
          <a:xfrm>
            <a:off x="3138219" y="141539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1BCD600-3061-9FF8-47A2-FAF2E31A9B90}"/>
              </a:ext>
            </a:extLst>
          </p:cNvPr>
          <p:cNvSpPr/>
          <p:nvPr/>
        </p:nvSpPr>
        <p:spPr>
          <a:xfrm>
            <a:off x="4934935" y="141539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BFFC10-7346-1058-6CE3-F923B3527481}"/>
              </a:ext>
            </a:extLst>
          </p:cNvPr>
          <p:cNvSpPr/>
          <p:nvPr/>
        </p:nvSpPr>
        <p:spPr>
          <a:xfrm>
            <a:off x="6688537" y="141539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E803B2-07F7-94CE-B9C2-BD727B4F2744}"/>
              </a:ext>
            </a:extLst>
          </p:cNvPr>
          <p:cNvSpPr/>
          <p:nvPr/>
        </p:nvSpPr>
        <p:spPr>
          <a:xfrm>
            <a:off x="8442139" y="141539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937CDA91-F57D-A5EC-75C0-8C000D3F1F0B}"/>
              </a:ext>
            </a:extLst>
          </p:cNvPr>
          <p:cNvSpPr/>
          <p:nvPr/>
        </p:nvSpPr>
        <p:spPr>
          <a:xfrm>
            <a:off x="4497787" y="1607898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505191C7-B723-BFB4-B1A4-366514F374A6}"/>
              </a:ext>
            </a:extLst>
          </p:cNvPr>
          <p:cNvSpPr/>
          <p:nvPr/>
        </p:nvSpPr>
        <p:spPr>
          <a:xfrm>
            <a:off x="6167376" y="1607898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4FEE87D-86A4-0EE4-7756-4123FAEFB8CA}"/>
              </a:ext>
            </a:extLst>
          </p:cNvPr>
          <p:cNvSpPr/>
          <p:nvPr/>
        </p:nvSpPr>
        <p:spPr>
          <a:xfrm>
            <a:off x="7956365" y="1583835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73FCDA3-D39A-715D-AA03-0C896CA12898}"/>
              </a:ext>
            </a:extLst>
          </p:cNvPr>
          <p:cNvSpPr txBox="1"/>
          <p:nvPr/>
        </p:nvSpPr>
        <p:spPr>
          <a:xfrm>
            <a:off x="3318693" y="1514250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bag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27324C-83B6-C9AA-1356-D215DC3C79B5}"/>
              </a:ext>
            </a:extLst>
          </p:cNvPr>
          <p:cNvSpPr txBox="1"/>
          <p:nvPr/>
        </p:nvSpPr>
        <p:spPr>
          <a:xfrm>
            <a:off x="5305431" y="1531516"/>
            <a:ext cx="125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854929-DCFA-6574-3365-EEAB7EF0CF9D}"/>
              </a:ext>
            </a:extLst>
          </p:cNvPr>
          <p:cNvSpPr txBox="1"/>
          <p:nvPr/>
        </p:nvSpPr>
        <p:spPr>
          <a:xfrm>
            <a:off x="7001359" y="1521047"/>
            <a:ext cx="1179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Split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998E3B-4044-E384-D21D-9B4072BD2984}"/>
              </a:ext>
            </a:extLst>
          </p:cNvPr>
          <p:cNvSpPr txBox="1"/>
          <p:nvPr/>
        </p:nvSpPr>
        <p:spPr>
          <a:xfrm>
            <a:off x="8717364" y="1537532"/>
            <a:ext cx="144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sieve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936BB63-D00C-3E5B-FB82-15F39A56AA2C}"/>
              </a:ext>
            </a:extLst>
          </p:cNvPr>
          <p:cNvSpPr/>
          <p:nvPr/>
        </p:nvSpPr>
        <p:spPr>
          <a:xfrm>
            <a:off x="10195741" y="2181243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Bent 48">
            <a:extLst>
              <a:ext uri="{FF2B5EF4-FFF2-40B4-BE49-F238E27FC236}">
                <a16:creationId xmlns:a16="http://schemas.microsoft.com/office/drawing/2014/main" id="{239C837E-9E55-348B-1403-B297D0E1267F}"/>
              </a:ext>
            </a:extLst>
          </p:cNvPr>
          <p:cNvSpPr/>
          <p:nvPr/>
        </p:nvSpPr>
        <p:spPr>
          <a:xfrm flipV="1">
            <a:off x="9180316" y="2127623"/>
            <a:ext cx="1096880" cy="572740"/>
          </a:xfrm>
          <a:prstGeom prst="bentArrow">
            <a:avLst/>
          </a:prstGeom>
          <a:solidFill>
            <a:schemeClr val="bg1">
              <a:lumMod val="9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82FCE3-0FC2-5910-00B3-47C127B00537}"/>
              </a:ext>
            </a:extLst>
          </p:cNvPr>
          <p:cNvSpPr txBox="1"/>
          <p:nvPr/>
        </p:nvSpPr>
        <p:spPr>
          <a:xfrm>
            <a:off x="10353900" y="2133364"/>
            <a:ext cx="1364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Grain mounts for XCT, TS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151DBB-8DFE-49D5-299E-A95F4085A297}"/>
              </a:ext>
            </a:extLst>
          </p:cNvPr>
          <p:cNvSpPr txBox="1"/>
          <p:nvPr/>
        </p:nvSpPr>
        <p:spPr>
          <a:xfrm>
            <a:off x="9376082" y="2386411"/>
            <a:ext cx="926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</a:t>
            </a:r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1B8EE1BA-8DE6-7387-7AE6-0B4E9D54768B}"/>
              </a:ext>
            </a:extLst>
          </p:cNvPr>
          <p:cNvSpPr/>
          <p:nvPr/>
        </p:nvSpPr>
        <p:spPr>
          <a:xfrm>
            <a:off x="9716736" y="1600758"/>
            <a:ext cx="709863" cy="312821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A65A4A-C97C-1CD7-7703-7755B5525C15}"/>
              </a:ext>
            </a:extLst>
          </p:cNvPr>
          <p:cNvSpPr txBox="1"/>
          <p:nvPr/>
        </p:nvSpPr>
        <p:spPr>
          <a:xfrm>
            <a:off x="9732400" y="1576597"/>
            <a:ext cx="926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some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EC78DFA-F45E-198C-D79F-A18EF8179C44}"/>
              </a:ext>
            </a:extLst>
          </p:cNvPr>
          <p:cNvSpPr txBox="1"/>
          <p:nvPr/>
        </p:nvSpPr>
        <p:spPr>
          <a:xfrm>
            <a:off x="10402028" y="1495288"/>
            <a:ext cx="1320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Photo? Iso/</a:t>
            </a:r>
            <a:r>
              <a:rPr lang="en-US" sz="1200" dirty="0" err="1"/>
              <a:t>FeO</a:t>
            </a:r>
            <a:r>
              <a:rPr lang="en-US" sz="1200" dirty="0"/>
              <a:t>; size distribution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9204913-10DA-40EB-D123-729CF5C10B16}"/>
              </a:ext>
            </a:extLst>
          </p:cNvPr>
          <p:cNvSpPr/>
          <p:nvPr/>
        </p:nvSpPr>
        <p:spPr>
          <a:xfrm>
            <a:off x="2524609" y="365792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BB6BC58-7736-4F10-7188-A6AD7EAE4395}"/>
              </a:ext>
            </a:extLst>
          </p:cNvPr>
          <p:cNvSpPr/>
          <p:nvPr/>
        </p:nvSpPr>
        <p:spPr>
          <a:xfrm>
            <a:off x="4321325" y="365792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58F740-AB2E-42A5-F173-D041D5618417}"/>
              </a:ext>
            </a:extLst>
          </p:cNvPr>
          <p:cNvSpPr/>
          <p:nvPr/>
        </p:nvSpPr>
        <p:spPr>
          <a:xfrm>
            <a:off x="6074927" y="365792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D4C69E3-E088-22C9-9325-1765466AE30C}"/>
              </a:ext>
            </a:extLst>
          </p:cNvPr>
          <p:cNvSpPr/>
          <p:nvPr/>
        </p:nvSpPr>
        <p:spPr>
          <a:xfrm>
            <a:off x="7828529" y="3657920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7074D1EC-6612-6D9D-0390-3EF10B086C14}"/>
              </a:ext>
            </a:extLst>
          </p:cNvPr>
          <p:cNvSpPr/>
          <p:nvPr/>
        </p:nvSpPr>
        <p:spPr>
          <a:xfrm>
            <a:off x="3884177" y="3850425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3A26B9AD-2F44-717B-DAF7-314366651FA5}"/>
              </a:ext>
            </a:extLst>
          </p:cNvPr>
          <p:cNvSpPr/>
          <p:nvPr/>
        </p:nvSpPr>
        <p:spPr>
          <a:xfrm>
            <a:off x="5553766" y="3850425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row: Right 62">
            <a:extLst>
              <a:ext uri="{FF2B5EF4-FFF2-40B4-BE49-F238E27FC236}">
                <a16:creationId xmlns:a16="http://schemas.microsoft.com/office/drawing/2014/main" id="{6FC37F2A-E0C4-316D-D7B8-BC50FF57412D}"/>
              </a:ext>
            </a:extLst>
          </p:cNvPr>
          <p:cNvSpPr/>
          <p:nvPr/>
        </p:nvSpPr>
        <p:spPr>
          <a:xfrm>
            <a:off x="7342755" y="3826362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06EB455-5F37-7A3A-0AD9-784ED21C2D0A}"/>
              </a:ext>
            </a:extLst>
          </p:cNvPr>
          <p:cNvSpPr txBox="1"/>
          <p:nvPr/>
        </p:nvSpPr>
        <p:spPr>
          <a:xfrm>
            <a:off x="2705083" y="3756777"/>
            <a:ext cx="1179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Remove from bag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3ACEBDF-E928-C872-26ED-58EFA2A4B40D}"/>
              </a:ext>
            </a:extLst>
          </p:cNvPr>
          <p:cNvSpPr txBox="1"/>
          <p:nvPr/>
        </p:nvSpPr>
        <p:spPr>
          <a:xfrm>
            <a:off x="4691821" y="3774043"/>
            <a:ext cx="125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6506F93-EEA4-9609-0725-8E00610A2B0C}"/>
              </a:ext>
            </a:extLst>
          </p:cNvPr>
          <p:cNvSpPr txBox="1"/>
          <p:nvPr/>
        </p:nvSpPr>
        <p:spPr>
          <a:xfrm>
            <a:off x="6387749" y="3763574"/>
            <a:ext cx="1179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Imaging inside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1A46EB8-81B7-13C6-D7D2-00AD4C2DC5C4}"/>
              </a:ext>
            </a:extLst>
          </p:cNvPr>
          <p:cNvSpPr txBox="1"/>
          <p:nvPr/>
        </p:nvSpPr>
        <p:spPr>
          <a:xfrm>
            <a:off x="8103754" y="3780059"/>
            <a:ext cx="144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0F6B60DC-5951-B6C1-5F77-3469DF804C7F}"/>
              </a:ext>
            </a:extLst>
          </p:cNvPr>
          <p:cNvSpPr/>
          <p:nvPr/>
        </p:nvSpPr>
        <p:spPr>
          <a:xfrm>
            <a:off x="2641920" y="5543882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8E33F2C-42CF-D949-F8DC-6F98AEE59640}"/>
              </a:ext>
            </a:extLst>
          </p:cNvPr>
          <p:cNvSpPr/>
          <p:nvPr/>
        </p:nvSpPr>
        <p:spPr>
          <a:xfrm>
            <a:off x="4438636" y="5543882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7FA05B7-DC72-1F2B-0563-2DDF0B9355E5}"/>
              </a:ext>
            </a:extLst>
          </p:cNvPr>
          <p:cNvSpPr/>
          <p:nvPr/>
        </p:nvSpPr>
        <p:spPr>
          <a:xfrm>
            <a:off x="6192238" y="5543882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3DAEE07E-5143-540C-04B5-D8FF14C43DBF}"/>
              </a:ext>
            </a:extLst>
          </p:cNvPr>
          <p:cNvSpPr/>
          <p:nvPr/>
        </p:nvSpPr>
        <p:spPr>
          <a:xfrm>
            <a:off x="7945840" y="5543882"/>
            <a:ext cx="1491916" cy="613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BAA83FE9-2F73-17F2-8CD2-D1917CC291DA}"/>
              </a:ext>
            </a:extLst>
          </p:cNvPr>
          <p:cNvSpPr/>
          <p:nvPr/>
        </p:nvSpPr>
        <p:spPr>
          <a:xfrm>
            <a:off x="4001488" y="5736387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FC3ECEEB-657D-8982-C425-12DE1C615B57}"/>
              </a:ext>
            </a:extLst>
          </p:cNvPr>
          <p:cNvSpPr/>
          <p:nvPr/>
        </p:nvSpPr>
        <p:spPr>
          <a:xfrm>
            <a:off x="5671077" y="5736387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Arrow: Right 80">
            <a:extLst>
              <a:ext uri="{FF2B5EF4-FFF2-40B4-BE49-F238E27FC236}">
                <a16:creationId xmlns:a16="http://schemas.microsoft.com/office/drawing/2014/main" id="{C92F67E6-3854-BC68-328A-590B8FD8E627}"/>
              </a:ext>
            </a:extLst>
          </p:cNvPr>
          <p:cNvSpPr/>
          <p:nvPr/>
        </p:nvSpPr>
        <p:spPr>
          <a:xfrm>
            <a:off x="7460066" y="5712324"/>
            <a:ext cx="709863" cy="312821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3ADDE4E-AE24-A5E4-E03D-F76FC6A0B2D8}"/>
              </a:ext>
            </a:extLst>
          </p:cNvPr>
          <p:cNvSpPr txBox="1"/>
          <p:nvPr/>
        </p:nvSpPr>
        <p:spPr>
          <a:xfrm>
            <a:off x="2822394" y="5558515"/>
            <a:ext cx="11790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Remove from bag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9D56EA8-2706-5864-BC6A-1AB70F8314D7}"/>
              </a:ext>
            </a:extLst>
          </p:cNvPr>
          <p:cNvSpPr txBox="1"/>
          <p:nvPr/>
        </p:nvSpPr>
        <p:spPr>
          <a:xfrm>
            <a:off x="4809132" y="5660005"/>
            <a:ext cx="1256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8CE980F-50E6-34D6-DA0D-B661DA7D4FE7}"/>
              </a:ext>
            </a:extLst>
          </p:cNvPr>
          <p:cNvSpPr txBox="1"/>
          <p:nvPr/>
        </p:nvSpPr>
        <p:spPr>
          <a:xfrm>
            <a:off x="6409067" y="5707599"/>
            <a:ext cx="11790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Inspect seal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447DA8A-8182-96AC-A9DD-1387DF0FCEF8}"/>
              </a:ext>
            </a:extLst>
          </p:cNvPr>
          <p:cNvSpPr txBox="1"/>
          <p:nvPr/>
        </p:nvSpPr>
        <p:spPr>
          <a:xfrm>
            <a:off x="8103754" y="5642739"/>
            <a:ext cx="1440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Secondary vacuum containment</a:t>
            </a:r>
          </a:p>
        </p:txBody>
      </p:sp>
    </p:spTree>
    <p:extLst>
      <p:ext uri="{BB962C8B-B14F-4D97-AF65-F5344CB8AC3E}">
        <p14:creationId xmlns:p14="http://schemas.microsoft.com/office/powerpoint/2010/main" val="3815267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89C6C4-A552-4362-B776-CDC9524469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99490" y="6502576"/>
            <a:ext cx="54967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CA4C5-4066-4B7C-B4C1-FF87166B123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0E92F61-6B7C-E9D3-E281-E78E121B1989}"/>
              </a:ext>
            </a:extLst>
          </p:cNvPr>
          <p:cNvSpPr txBox="1">
            <a:spLocks/>
          </p:cNvSpPr>
          <p:nvPr/>
        </p:nvSpPr>
        <p:spPr>
          <a:xfrm>
            <a:off x="331190" y="1510018"/>
            <a:ext cx="10413009" cy="4483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Talking points with A3GT: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Heat sealing of bags inside cabinet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Type of gloves we need (switch to something other than Neoprene?)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Teflon bags only for curation tools (see ANGSA) after cleaning vs nylon (see Apollo)?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Glass vs polycarbonate (glovebox windows for new cabinets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Other points as we think of them</a:t>
            </a:r>
          </a:p>
          <a:p>
            <a:pPr lvl="1">
              <a:spcBef>
                <a:spcPts val="1000"/>
              </a:spcBef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AC3CE8F-A392-AD41-71B6-99D51608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600" y="188913"/>
            <a:ext cx="9647238" cy="388937"/>
          </a:xfrm>
        </p:spPr>
        <p:txBody>
          <a:bodyPr/>
          <a:lstStyle/>
          <a:p>
            <a:r>
              <a:rPr lang="en-US" dirty="0"/>
              <a:t>Artemis PE</a:t>
            </a:r>
          </a:p>
        </p:txBody>
      </p:sp>
    </p:spTree>
    <p:extLst>
      <p:ext uri="{BB962C8B-B14F-4D97-AF65-F5344CB8AC3E}">
        <p14:creationId xmlns:p14="http://schemas.microsoft.com/office/powerpoint/2010/main" val="3974962425"/>
      </p:ext>
    </p:extLst>
  </p:cSld>
  <p:clrMapOvr>
    <a:masterClrMapping/>
  </p:clrMapOvr>
</p:sld>
</file>

<file path=ppt/theme/theme1.xml><?xml version="1.0" encoding="utf-8"?>
<a:theme xmlns:a="http://schemas.openxmlformats.org/drawingml/2006/main" name="Geo Training Mo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2379</Words>
  <Application>Microsoft Office PowerPoint</Application>
  <PresentationFormat>Widescreen</PresentationFormat>
  <Paragraphs>328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Geo Training Moon Theme</vt:lpstr>
      <vt:lpstr>Artemis Curation, Preliminary Examination, and preliminary catalog   Juliane Gross &amp; Ryan Zeigler</vt:lpstr>
      <vt:lpstr>Importance of Curation</vt:lpstr>
      <vt:lpstr>What is curation and where does it start?</vt:lpstr>
      <vt:lpstr>Difference between Artemis Curation Lead and Curation?</vt:lpstr>
      <vt:lpstr>Roles and Responsibilites/expectations</vt:lpstr>
      <vt:lpstr>Curation Plan vs Collection Plan: Defined in NASA Procedural Requirement Document (NPR) 7100.5 (effective date 08/16/2023) </vt:lpstr>
      <vt:lpstr>Curation Plan: overlap with other documents</vt:lpstr>
      <vt:lpstr>Curation Plan vs Collection Plan</vt:lpstr>
      <vt:lpstr>Curation Plan vs Collection Plan</vt:lpstr>
      <vt:lpstr>Curation Facility</vt:lpstr>
      <vt:lpstr>PE during Apollo</vt:lpstr>
      <vt:lpstr>Examples of Previous PE Catalogs</vt:lpstr>
      <vt:lpstr>A List of Apollo 17 Catalogs</vt:lpstr>
      <vt:lpstr>The Apollo 17 PE Catalog</vt:lpstr>
      <vt:lpstr>The Apollo 17 PE Catalog</vt:lpstr>
      <vt:lpstr>The Apollo 17 PE Catalog</vt:lpstr>
      <vt:lpstr>The Apollo 17 PE Catalog</vt:lpstr>
      <vt:lpstr>The Apollo 17 PE Catalog</vt:lpstr>
      <vt:lpstr>Apollo samples requested vs sample type</vt:lpstr>
      <vt:lpstr>PowerPoint Presentation</vt:lpstr>
      <vt:lpstr>PE during Artemis</vt:lpstr>
      <vt:lpstr>Artemis PE by sample type</vt:lpstr>
      <vt:lpstr>Artemis PE by sample type</vt:lpstr>
      <vt:lpstr>Artemis 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Young, Kelsey E. (GSFC-6980)</dc:creator>
  <cp:lastModifiedBy>Gross, Juliane (JSC-XI211)</cp:lastModifiedBy>
  <cp:revision>131</cp:revision>
  <dcterms:created xsi:type="dcterms:W3CDTF">2024-02-02T22:16:17Z</dcterms:created>
  <dcterms:modified xsi:type="dcterms:W3CDTF">2024-02-12T15:39:25Z</dcterms:modified>
</cp:coreProperties>
</file>