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59" r:id="rId5"/>
  </p:sldIdLst>
  <p:sldSz cx="36576000" cy="27432000"/>
  <p:notesSz cx="6858000" cy="9144000"/>
  <p:defaultTextStyle>
    <a:defPPr>
      <a:defRPr lang="en-US"/>
    </a:defPPr>
    <a:lvl1pPr marL="0" algn="l" defTabSz="3072384" rtl="0" eaLnBrk="1" latinLnBrk="0" hangingPunct="1">
      <a:defRPr sz="6048" kern="1200">
        <a:solidFill>
          <a:schemeClr val="tx1"/>
        </a:solidFill>
        <a:latin typeface="+mn-lt"/>
        <a:ea typeface="+mn-ea"/>
        <a:cs typeface="+mn-cs"/>
      </a:defRPr>
    </a:lvl1pPr>
    <a:lvl2pPr marL="1536192" algn="l" defTabSz="3072384" rtl="0" eaLnBrk="1" latinLnBrk="0" hangingPunct="1">
      <a:defRPr sz="6048" kern="1200">
        <a:solidFill>
          <a:schemeClr val="tx1"/>
        </a:solidFill>
        <a:latin typeface="+mn-lt"/>
        <a:ea typeface="+mn-ea"/>
        <a:cs typeface="+mn-cs"/>
      </a:defRPr>
    </a:lvl2pPr>
    <a:lvl3pPr marL="3072384" algn="l" defTabSz="3072384" rtl="0" eaLnBrk="1" latinLnBrk="0" hangingPunct="1">
      <a:defRPr sz="6048" kern="1200">
        <a:solidFill>
          <a:schemeClr val="tx1"/>
        </a:solidFill>
        <a:latin typeface="+mn-lt"/>
        <a:ea typeface="+mn-ea"/>
        <a:cs typeface="+mn-cs"/>
      </a:defRPr>
    </a:lvl3pPr>
    <a:lvl4pPr marL="4608576" algn="l" defTabSz="3072384" rtl="0" eaLnBrk="1" latinLnBrk="0" hangingPunct="1">
      <a:defRPr sz="6048" kern="1200">
        <a:solidFill>
          <a:schemeClr val="tx1"/>
        </a:solidFill>
        <a:latin typeface="+mn-lt"/>
        <a:ea typeface="+mn-ea"/>
        <a:cs typeface="+mn-cs"/>
      </a:defRPr>
    </a:lvl4pPr>
    <a:lvl5pPr marL="6144768" algn="l" defTabSz="3072384" rtl="0" eaLnBrk="1" latinLnBrk="0" hangingPunct="1">
      <a:defRPr sz="6048" kern="1200">
        <a:solidFill>
          <a:schemeClr val="tx1"/>
        </a:solidFill>
        <a:latin typeface="+mn-lt"/>
        <a:ea typeface="+mn-ea"/>
        <a:cs typeface="+mn-cs"/>
      </a:defRPr>
    </a:lvl5pPr>
    <a:lvl6pPr marL="7680960" algn="l" defTabSz="3072384" rtl="0" eaLnBrk="1" latinLnBrk="0" hangingPunct="1">
      <a:defRPr sz="6048" kern="1200">
        <a:solidFill>
          <a:schemeClr val="tx1"/>
        </a:solidFill>
        <a:latin typeface="+mn-lt"/>
        <a:ea typeface="+mn-ea"/>
        <a:cs typeface="+mn-cs"/>
      </a:defRPr>
    </a:lvl6pPr>
    <a:lvl7pPr marL="9217152" algn="l" defTabSz="3072384" rtl="0" eaLnBrk="1" latinLnBrk="0" hangingPunct="1">
      <a:defRPr sz="6048" kern="1200">
        <a:solidFill>
          <a:schemeClr val="tx1"/>
        </a:solidFill>
        <a:latin typeface="+mn-lt"/>
        <a:ea typeface="+mn-ea"/>
        <a:cs typeface="+mn-cs"/>
      </a:defRPr>
    </a:lvl7pPr>
    <a:lvl8pPr marL="10753344" algn="l" defTabSz="3072384" rtl="0" eaLnBrk="1" latinLnBrk="0" hangingPunct="1">
      <a:defRPr sz="6048" kern="1200">
        <a:solidFill>
          <a:schemeClr val="tx1"/>
        </a:solidFill>
        <a:latin typeface="+mn-lt"/>
        <a:ea typeface="+mn-ea"/>
        <a:cs typeface="+mn-cs"/>
      </a:defRPr>
    </a:lvl8pPr>
    <a:lvl9pPr marL="12289536" algn="l" defTabSz="3072384" rtl="0" eaLnBrk="1" latinLnBrk="0" hangingPunct="1">
      <a:defRPr sz="604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33AFF5-F25A-031C-3851-42D2175D4D5A}" v="790" dt="2024-02-13T19:51:59.937"/>
    <p1510:client id="{609FF3CE-007A-CA4D-6713-16E2A69F6DEC}" v="24" dt="2024-02-15T19:03:27.566"/>
    <p1510:client id="{7B9846A2-1917-4117-B751-59D3E1FB6342}" v="9" dt="2024-02-13T19:59:10.653"/>
    <p1510:client id="{85E1C3FD-4A84-4409-9650-B07838FBFA35}" v="1" dt="2024-02-13T20:00:57.071"/>
    <p1510:client id="{D85B675F-FC7E-9199-1365-1C6547B0DE4F}" v="3" dt="2024-02-15T19:04:14.997"/>
    <p1510:client id="{F14813F5-59B9-9148-880C-95D9734DC655}" vWet="2" dt="2024-02-13T20:00:50.9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AE177F-9B17-184F-838F-BC6C936ECFA6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B760E4-C3A9-5147-A343-E9D334F9A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195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n-US" altLang="en-US" sz="1200">
                <a:solidFill>
                  <a:srgbClr val="FF0000"/>
                </a:solidFill>
              </a:rPr>
              <a:t> Structured poster template being used for the university poster sessions, provided as an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B760E4-C3A9-5147-A343-E9D334F9A2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324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57" y="0"/>
            <a:ext cx="36854296" cy="27432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D378-B0DC-014A-A810-DBFFEB1C888C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91B4-FAA4-DA4D-9E49-0747819DEB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5552" y="6838958"/>
            <a:ext cx="31546800" cy="11410948"/>
          </a:xfrm>
        </p:spPr>
        <p:txBody>
          <a:bodyPr anchor="b"/>
          <a:lstStyle>
            <a:lvl1pPr>
              <a:defRPr sz="2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95552" y="18357858"/>
            <a:ext cx="31546800" cy="6000748"/>
          </a:xfrm>
        </p:spPr>
        <p:txBody>
          <a:bodyPr/>
          <a:lstStyle>
            <a:lvl1pPr marL="0" indent="0">
              <a:buNone/>
              <a:defRPr sz="9600">
                <a:solidFill>
                  <a:schemeClr val="tx1"/>
                </a:solidFill>
              </a:defRPr>
            </a:lvl1pPr>
            <a:lvl2pPr marL="1828800" indent="0">
              <a:buNone/>
              <a:defRPr sz="8000">
                <a:solidFill>
                  <a:schemeClr val="tx1">
                    <a:tint val="75000"/>
                  </a:schemeClr>
                </a:solidFill>
              </a:defRPr>
            </a:lvl2pPr>
            <a:lvl3pPr marL="36576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54864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73152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91440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09728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28016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46304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D378-B0DC-014A-A810-DBFFEB1C888C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91B4-FAA4-DA4D-9E49-0747819DEB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4600" y="7302500"/>
            <a:ext cx="15544800" cy="17405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16600" y="7302500"/>
            <a:ext cx="15544800" cy="17405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D378-B0DC-014A-A810-DBFFEB1C888C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91B4-FAA4-DA4D-9E49-0747819DEB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460506"/>
            <a:ext cx="31546800" cy="53022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9368" y="6724652"/>
            <a:ext cx="15473360" cy="3295648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28800" indent="0">
              <a:buNone/>
              <a:defRPr sz="8000" b="1"/>
            </a:lvl2pPr>
            <a:lvl3pPr marL="3657600" indent="0">
              <a:buNone/>
              <a:defRPr sz="7200" b="1"/>
            </a:lvl3pPr>
            <a:lvl4pPr marL="5486400" indent="0">
              <a:buNone/>
              <a:defRPr sz="6400" b="1"/>
            </a:lvl4pPr>
            <a:lvl5pPr marL="7315200" indent="0">
              <a:buNone/>
              <a:defRPr sz="6400" b="1"/>
            </a:lvl5pPr>
            <a:lvl6pPr marL="9144000" indent="0">
              <a:buNone/>
              <a:defRPr sz="6400" b="1"/>
            </a:lvl6pPr>
            <a:lvl7pPr marL="10972800" indent="0">
              <a:buNone/>
              <a:defRPr sz="6400" b="1"/>
            </a:lvl7pPr>
            <a:lvl8pPr marL="12801600" indent="0">
              <a:buNone/>
              <a:defRPr sz="6400" b="1"/>
            </a:lvl8pPr>
            <a:lvl9pPr marL="14630400" indent="0">
              <a:buNone/>
              <a:defRPr sz="6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9368" y="10020300"/>
            <a:ext cx="15473360" cy="14738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516602" y="6724652"/>
            <a:ext cx="15549564" cy="3295648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28800" indent="0">
              <a:buNone/>
              <a:defRPr sz="8000" b="1"/>
            </a:lvl2pPr>
            <a:lvl3pPr marL="3657600" indent="0">
              <a:buNone/>
              <a:defRPr sz="7200" b="1"/>
            </a:lvl3pPr>
            <a:lvl4pPr marL="5486400" indent="0">
              <a:buNone/>
              <a:defRPr sz="6400" b="1"/>
            </a:lvl4pPr>
            <a:lvl5pPr marL="7315200" indent="0">
              <a:buNone/>
              <a:defRPr sz="6400" b="1"/>
            </a:lvl5pPr>
            <a:lvl6pPr marL="9144000" indent="0">
              <a:buNone/>
              <a:defRPr sz="6400" b="1"/>
            </a:lvl6pPr>
            <a:lvl7pPr marL="10972800" indent="0">
              <a:buNone/>
              <a:defRPr sz="6400" b="1"/>
            </a:lvl7pPr>
            <a:lvl8pPr marL="12801600" indent="0">
              <a:buNone/>
              <a:defRPr sz="6400" b="1"/>
            </a:lvl8pPr>
            <a:lvl9pPr marL="14630400" indent="0">
              <a:buNone/>
              <a:defRPr sz="6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516602" y="10020300"/>
            <a:ext cx="15549564" cy="14738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D378-B0DC-014A-A810-DBFFEB1C888C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91B4-FAA4-DA4D-9E49-0747819DEB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D378-B0DC-014A-A810-DBFFEB1C888C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91B4-FAA4-DA4D-9E49-0747819DEB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D378-B0DC-014A-A810-DBFFEB1C888C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91B4-FAA4-DA4D-9E49-0747819DEB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828800"/>
            <a:ext cx="11796712" cy="6400800"/>
          </a:xfrm>
        </p:spPr>
        <p:txBody>
          <a:bodyPr anchor="b"/>
          <a:lstStyle>
            <a:lvl1pPr>
              <a:defRPr sz="1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9564" y="3949706"/>
            <a:ext cx="18516600" cy="19494500"/>
          </a:xfrm>
        </p:spPr>
        <p:txBody>
          <a:bodyPr/>
          <a:lstStyle>
            <a:lvl1pPr>
              <a:defRPr sz="12800"/>
            </a:lvl1pPr>
            <a:lvl2pPr>
              <a:defRPr sz="11200"/>
            </a:lvl2pPr>
            <a:lvl3pPr>
              <a:defRPr sz="96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9364" y="8229600"/>
            <a:ext cx="11796712" cy="15246352"/>
          </a:xfrm>
        </p:spPr>
        <p:txBody>
          <a:bodyPr/>
          <a:lstStyle>
            <a:lvl1pPr marL="0" indent="0">
              <a:buNone/>
              <a:defRPr sz="6400"/>
            </a:lvl1pPr>
            <a:lvl2pPr marL="1828800" indent="0">
              <a:buNone/>
              <a:defRPr sz="5600"/>
            </a:lvl2pPr>
            <a:lvl3pPr marL="3657600" indent="0">
              <a:buNone/>
              <a:defRPr sz="4800"/>
            </a:lvl3pPr>
            <a:lvl4pPr marL="5486400" indent="0">
              <a:buNone/>
              <a:defRPr sz="4000"/>
            </a:lvl4pPr>
            <a:lvl5pPr marL="7315200" indent="0">
              <a:buNone/>
              <a:defRPr sz="4000"/>
            </a:lvl5pPr>
            <a:lvl6pPr marL="9144000" indent="0">
              <a:buNone/>
              <a:defRPr sz="4000"/>
            </a:lvl6pPr>
            <a:lvl7pPr marL="10972800" indent="0">
              <a:buNone/>
              <a:defRPr sz="4000"/>
            </a:lvl7pPr>
            <a:lvl8pPr marL="12801600" indent="0">
              <a:buNone/>
              <a:defRPr sz="4000"/>
            </a:lvl8pPr>
            <a:lvl9pPr marL="14630400" indent="0">
              <a:buNone/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D378-B0DC-014A-A810-DBFFEB1C888C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91B4-FAA4-DA4D-9E49-0747819DEB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828800"/>
            <a:ext cx="11796712" cy="6400800"/>
          </a:xfrm>
        </p:spPr>
        <p:txBody>
          <a:bodyPr anchor="b"/>
          <a:lstStyle>
            <a:lvl1pPr>
              <a:defRPr sz="1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549564" y="3949706"/>
            <a:ext cx="18516600" cy="19494500"/>
          </a:xfrm>
        </p:spPr>
        <p:txBody>
          <a:bodyPr anchor="t"/>
          <a:lstStyle>
            <a:lvl1pPr marL="0" indent="0">
              <a:buNone/>
              <a:defRPr sz="12800"/>
            </a:lvl1pPr>
            <a:lvl2pPr marL="1828800" indent="0">
              <a:buNone/>
              <a:defRPr sz="11200"/>
            </a:lvl2pPr>
            <a:lvl3pPr marL="3657600" indent="0">
              <a:buNone/>
              <a:defRPr sz="9600"/>
            </a:lvl3pPr>
            <a:lvl4pPr marL="5486400" indent="0">
              <a:buNone/>
              <a:defRPr sz="8000"/>
            </a:lvl4pPr>
            <a:lvl5pPr marL="7315200" indent="0">
              <a:buNone/>
              <a:defRPr sz="8000"/>
            </a:lvl5pPr>
            <a:lvl6pPr marL="9144000" indent="0">
              <a:buNone/>
              <a:defRPr sz="8000"/>
            </a:lvl6pPr>
            <a:lvl7pPr marL="10972800" indent="0">
              <a:buNone/>
              <a:defRPr sz="8000"/>
            </a:lvl7pPr>
            <a:lvl8pPr marL="12801600" indent="0">
              <a:buNone/>
              <a:defRPr sz="8000"/>
            </a:lvl8pPr>
            <a:lvl9pPr marL="14630400" indent="0">
              <a:buNone/>
              <a:defRPr sz="8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9364" y="8229600"/>
            <a:ext cx="11796712" cy="15246352"/>
          </a:xfrm>
        </p:spPr>
        <p:txBody>
          <a:bodyPr/>
          <a:lstStyle>
            <a:lvl1pPr marL="0" indent="0">
              <a:buNone/>
              <a:defRPr sz="6400"/>
            </a:lvl1pPr>
            <a:lvl2pPr marL="1828800" indent="0">
              <a:buNone/>
              <a:defRPr sz="5600"/>
            </a:lvl2pPr>
            <a:lvl3pPr marL="3657600" indent="0">
              <a:buNone/>
              <a:defRPr sz="4800"/>
            </a:lvl3pPr>
            <a:lvl4pPr marL="5486400" indent="0">
              <a:buNone/>
              <a:defRPr sz="4000"/>
            </a:lvl4pPr>
            <a:lvl5pPr marL="7315200" indent="0">
              <a:buNone/>
              <a:defRPr sz="4000"/>
            </a:lvl5pPr>
            <a:lvl6pPr marL="9144000" indent="0">
              <a:buNone/>
              <a:defRPr sz="4000"/>
            </a:lvl6pPr>
            <a:lvl7pPr marL="10972800" indent="0">
              <a:buNone/>
              <a:defRPr sz="4000"/>
            </a:lvl7pPr>
            <a:lvl8pPr marL="12801600" indent="0">
              <a:buNone/>
              <a:defRPr sz="4000"/>
            </a:lvl8pPr>
            <a:lvl9pPr marL="14630400" indent="0">
              <a:buNone/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D378-B0DC-014A-A810-DBFFEB1C888C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91B4-FAA4-DA4D-9E49-0747819DEB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D378-B0DC-014A-A810-DBFFEB1C888C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91B4-FAA4-DA4D-9E49-0747819DEB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174702" y="1460500"/>
            <a:ext cx="7886700" cy="2324735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14602" y="1460500"/>
            <a:ext cx="23202900" cy="2324735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D378-B0DC-014A-A810-DBFFEB1C888C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491B4-FAA4-DA4D-9E49-0747819DEB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1460506"/>
            <a:ext cx="31546800" cy="5302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4600" y="7302500"/>
            <a:ext cx="31546800" cy="17405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14600" y="25425406"/>
            <a:ext cx="8229600" cy="1460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FD378-B0DC-014A-A810-DBFFEB1C888C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15800" y="25425406"/>
            <a:ext cx="12344400" cy="1460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831800" y="25425406"/>
            <a:ext cx="8229600" cy="1460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491B4-FAA4-DA4D-9E49-0747819DE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879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657600" rtl="0" eaLnBrk="1" latinLnBrk="0" hangingPunct="1">
        <a:lnSpc>
          <a:spcPct val="90000"/>
        </a:lnSpc>
        <a:spcBef>
          <a:spcPct val="0"/>
        </a:spcBef>
        <a:buNone/>
        <a:defRPr sz="17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0" indent="-914400" algn="l" defTabSz="3657600" rtl="0" eaLnBrk="1" latinLnBrk="0" hangingPunct="1">
        <a:lnSpc>
          <a:spcPct val="90000"/>
        </a:lnSpc>
        <a:spcBef>
          <a:spcPts val="4000"/>
        </a:spcBef>
        <a:buFont typeface="Arial" panose="020B0604020202020204" pitchFamily="34" charset="0"/>
        <a:buChar char="•"/>
        <a:defRPr sz="11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18872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37160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55448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1pPr>
      <a:lvl2pPr marL="18288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09728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28016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46304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9760893-32B8-B240-A583-073947D6AA42}"/>
              </a:ext>
            </a:extLst>
          </p:cNvPr>
          <p:cNvSpPr txBox="1">
            <a:spLocks/>
          </p:cNvSpPr>
          <p:nvPr/>
        </p:nvSpPr>
        <p:spPr bwMode="auto">
          <a:xfrm>
            <a:off x="4697711" y="877529"/>
            <a:ext cx="25573982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l" defTabSz="3657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7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5800" b="1">
                <a:latin typeface="Barlow"/>
                <a:ea typeface="MS PGothic"/>
              </a:rPr>
              <a:t>Benefiting Humanity through Flight Research of Advanced Technologies</a:t>
            </a:r>
            <a:endParaRPr lang="en-US" altLang="en-US" sz="5800" b="1">
              <a:latin typeface="Barlow" pitchFamily="2" charset="77"/>
              <a:ea typeface="MS PGothic" charset="-128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1A717C9-79C2-014A-A7A7-A864D134490E}"/>
              </a:ext>
            </a:extLst>
          </p:cNvPr>
          <p:cNvSpPr txBox="1">
            <a:spLocks/>
          </p:cNvSpPr>
          <p:nvPr/>
        </p:nvSpPr>
        <p:spPr bwMode="auto">
          <a:xfrm>
            <a:off x="4697710" y="1751851"/>
            <a:ext cx="25558378" cy="1440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914400" indent="-914400" algn="l" defTabSz="3657600" rtl="0" eaLnBrk="1" latinLnBrk="0" hangingPunct="1">
              <a:lnSpc>
                <a:spcPct val="90000"/>
              </a:lnSpc>
              <a:spcBef>
                <a:spcPts val="4000"/>
              </a:spcBef>
              <a:buFont typeface="Arial" panose="020B0604020202020204" pitchFamily="34" charset="0"/>
              <a:buChar char="•"/>
              <a:defRPr sz="1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0" indent="-914400" algn="l" defTabSz="3657600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0" indent="-914400" algn="l" defTabSz="3657600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8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00800" indent="-914400" algn="l" defTabSz="3657600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29600" indent="-914400" algn="l" defTabSz="3657600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0" indent="-914400" algn="l" defTabSz="3657600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887200" indent="-914400" algn="l" defTabSz="3657600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716000" indent="-914400" algn="l" defTabSz="3657600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544800" indent="-914400" algn="l" defTabSz="3657600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5400">
                <a:solidFill>
                  <a:schemeClr val="accent5">
                    <a:lumMod val="50000"/>
                  </a:schemeClr>
                </a:solidFill>
                <a:latin typeface="Barlow" pitchFamily="2" charset="77"/>
                <a:ea typeface="MS PGothic" charset="-128"/>
                <a:cs typeface="Baghdad" pitchFamily="2" charset="-78"/>
              </a:rPr>
              <a:t>Integrated Aviation Systems Program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46A525E-2793-734B-A84D-425FCB1DBD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61800" y="6319838"/>
            <a:ext cx="128588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436" tIns="31719" rIns="63436" bIns="31719">
            <a:spAutoFit/>
          </a:bodyPr>
          <a:lstStyle>
            <a:lvl1pPr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/>
            <a:endParaRPr lang="en-US" altLang="en-US" sz="5300">
              <a:latin typeface="Barlow" pitchFamily="2" charset="77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4E545BE-57C7-8242-B2B8-D508C4132795}"/>
              </a:ext>
            </a:extLst>
          </p:cNvPr>
          <p:cNvSpPr txBox="1">
            <a:spLocks/>
          </p:cNvSpPr>
          <p:nvPr/>
        </p:nvSpPr>
        <p:spPr bwMode="auto">
          <a:xfrm>
            <a:off x="4679422" y="3293234"/>
            <a:ext cx="8390964" cy="5802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436" tIns="31719" rIns="63436" bIns="31719" anchor="t"/>
          <a:lstStyle>
            <a:lvl1pPr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3700" b="1">
                <a:latin typeface="Barlow"/>
                <a:ea typeface="MS PGothic"/>
              </a:rPr>
              <a:t>Challenges </a:t>
            </a:r>
            <a:endParaRPr lang="en-US" altLang="en-US" sz="3700" b="1">
              <a:latin typeface="Barlow" pitchFamily="2" charset="77"/>
            </a:endParaRPr>
          </a:p>
          <a:p>
            <a:pPr marL="457200" indent="-457200"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latin typeface="Barlow"/>
                <a:ea typeface="MS PGothic"/>
              </a:rPr>
              <a:t>Global growth in aviation demand drives the need for faster, more efficient, safer, and sustainable aircraft for people and cargo</a:t>
            </a:r>
            <a:endParaRPr lang="en-US" altLang="en-US" sz="3200">
              <a:latin typeface="Barlow" pitchFamily="2" charset="77"/>
              <a:cs typeface="Arial"/>
            </a:endParaRPr>
          </a:p>
          <a:p>
            <a:pPr marL="457200" indent="-457200">
              <a:spcBef>
                <a:spcPts val="1400"/>
              </a:spcBef>
              <a:buFont typeface="Arial"/>
              <a:buChar char="•"/>
            </a:pPr>
            <a:r>
              <a:rPr lang="en-US" sz="3200">
                <a:latin typeface="Barlow"/>
                <a:ea typeface="MS PGothic"/>
                <a:cs typeface="Arial"/>
              </a:rPr>
              <a:t>Practical and affordable commercial high-speed air travel to generate economic and societal benefits in a globally linked world</a:t>
            </a:r>
            <a:endParaRPr lang="en-US" altLang="en-US" sz="3200">
              <a:latin typeface="Barlow" pitchFamily="2" charset="77"/>
              <a:cs typeface="Arial"/>
            </a:endParaRPr>
          </a:p>
          <a:p>
            <a:pPr marL="457200" indent="-457200"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latin typeface="Barlow"/>
                <a:ea typeface="MS PGothic"/>
              </a:rPr>
              <a:t>Achieving the U.S. Aviation Climate Action Plan goal of net-zero carbon emissions from aviation by 2050 </a:t>
            </a:r>
            <a:endParaRPr lang="en-US" altLang="en-US" sz="3200">
              <a:latin typeface="Barlow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en-US" altLang="en-US" sz="3200">
              <a:latin typeface="Barlow"/>
              <a:ea typeface="MS PGothic"/>
            </a:endParaRPr>
          </a:p>
          <a:p>
            <a:endParaRPr lang="en-US" altLang="en-US" sz="3200">
              <a:latin typeface="Barlow" pitchFamily="2" charset="77"/>
            </a:endParaRPr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D4F1D339-3C30-CC44-8EC3-D3879E003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2001" y="15013851"/>
            <a:ext cx="7948819" cy="1015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0" tIns="60950" rIns="121900" bIns="60950" anchor="t">
            <a:spAutoFit/>
          </a:bodyPr>
          <a:lstStyle>
            <a:lvl1pPr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sz="2800" b="1">
                <a:latin typeface="Barlow"/>
                <a:ea typeface="MS PGothic"/>
              </a:rPr>
              <a:t>Sustainable Flight Demonstrator project</a:t>
            </a:r>
            <a:endParaRPr lang="en-US" sz="6600"/>
          </a:p>
          <a:p>
            <a:r>
              <a:rPr lang="en-US" altLang="en-US" sz="2800">
                <a:latin typeface="Barlow"/>
                <a:ea typeface="MS PGothic"/>
              </a:rPr>
              <a:t>X-66 artist concept | Credit: Boeing</a:t>
            </a:r>
            <a:endParaRPr lang="en-US" sz="6600"/>
          </a:p>
        </p:txBody>
      </p:sp>
      <p:sp>
        <p:nvSpPr>
          <p:cNvPr id="12" name="TextBox 16">
            <a:extLst>
              <a:ext uri="{FF2B5EF4-FFF2-40B4-BE49-F238E27FC236}">
                <a16:creationId xmlns:a16="http://schemas.microsoft.com/office/drawing/2014/main" id="{00AFCEF6-5949-F84D-8999-624C284DB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0019" y="21693638"/>
            <a:ext cx="8839200" cy="1015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0" tIns="60950" rIns="121900" bIns="60950" anchor="t">
            <a:spAutoFit/>
          </a:bodyPr>
          <a:lstStyle>
            <a:lvl1pPr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sz="2800" b="1">
                <a:latin typeface="Barlow"/>
                <a:ea typeface="MS PGothic"/>
              </a:rPr>
              <a:t>Low Boom Flight Demonstrator project</a:t>
            </a:r>
            <a:endParaRPr lang="en-US" altLang="en-US" sz="2800" b="1">
              <a:latin typeface="Barlow" pitchFamily="2" charset="77"/>
            </a:endParaRPr>
          </a:p>
          <a:p>
            <a:r>
              <a:rPr lang="en-US" altLang="en-US" sz="2800">
                <a:latin typeface="Barlow"/>
                <a:ea typeface="MS PGothic"/>
              </a:rPr>
              <a:t>X-59 experimental aircraft | Credit: Lockheed Martin </a:t>
            </a:r>
            <a:endParaRPr lang="en-US" altLang="en-US" sz="2800">
              <a:latin typeface="Barlow" pitchFamily="2" charset="77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9762B8-0ECE-8A42-80F4-9EDE5AC9CBEE}"/>
              </a:ext>
            </a:extLst>
          </p:cNvPr>
          <p:cNvSpPr txBox="1">
            <a:spLocks/>
          </p:cNvSpPr>
          <p:nvPr/>
        </p:nvSpPr>
        <p:spPr bwMode="auto">
          <a:xfrm>
            <a:off x="13426481" y="3301326"/>
            <a:ext cx="8163248" cy="6180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436" tIns="31719" rIns="63436" bIns="31719" anchor="t"/>
          <a:lstStyle>
            <a:lvl1pPr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3700" b="1">
                <a:latin typeface="Barlow"/>
                <a:ea typeface="MS PGothic"/>
              </a:rPr>
              <a:t>Expected Impacts </a:t>
            </a:r>
            <a:endParaRPr lang="en-US" altLang="en-US" sz="3700" b="1">
              <a:latin typeface="Barlow" pitchFamily="2" charset="77"/>
            </a:endParaRPr>
          </a:p>
          <a:p>
            <a:pPr marL="457200" indent="-457200"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sz="3200">
                <a:latin typeface="Barlow"/>
                <a:ea typeface="MS PGothic"/>
                <a:cs typeface="Arial"/>
              </a:rPr>
              <a:t>Continue U.S. aviation global competitiveness by advancing new concepts and technologies and enabling new commercial markets (e.g., sustainable commercial supersonic flight over land)</a:t>
            </a:r>
            <a:endParaRPr lang="en-US" sz="3200">
              <a:latin typeface="Barlow"/>
              <a:cs typeface="Arial"/>
            </a:endParaRPr>
          </a:p>
          <a:p>
            <a:pPr marL="457200" indent="-457200"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latin typeface="Barlow"/>
                <a:ea typeface="MS PGothic"/>
              </a:rPr>
              <a:t>Minimize environmental impact through reduced fuel burn and carbon dioxide emissions by a</a:t>
            </a:r>
            <a:r>
              <a:rPr lang="en-US" sz="3200">
                <a:solidFill>
                  <a:srgbClr val="1B1B1B"/>
                </a:solidFill>
                <a:latin typeface="Barlow"/>
                <a:ea typeface="MS PGothic"/>
                <a:cs typeface="Arial"/>
              </a:rPr>
              <a:t>ccelerating commercial adoption of electric propulsion systems and advanced airframe configurations</a:t>
            </a:r>
            <a:endParaRPr lang="en-US">
              <a:latin typeface="Barlow"/>
              <a:cs typeface="Arial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8FD8E8BC-23BB-6440-A88A-2AB9CE4B3BEB}"/>
              </a:ext>
            </a:extLst>
          </p:cNvPr>
          <p:cNvSpPr txBox="1">
            <a:spLocks/>
          </p:cNvSpPr>
          <p:nvPr/>
        </p:nvSpPr>
        <p:spPr bwMode="auto">
          <a:xfrm>
            <a:off x="22219595" y="3312913"/>
            <a:ext cx="13254585" cy="1209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436" tIns="31719" rIns="63436" bIns="31719" anchor="t"/>
          <a:lstStyle>
            <a:lvl1pPr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 sz="3700" b="1" dirty="0">
                <a:latin typeface="Barlow"/>
                <a:ea typeface="MS PGothic"/>
              </a:rPr>
              <a:t>Solutions &amp; Next Steps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latin typeface="Barlow"/>
                <a:ea typeface="MS PGothic"/>
                <a:cs typeface="Arial"/>
              </a:rPr>
              <a:t>Conduct flight research to validate advanced concepts and technologies in a relevant environment to enable industry adoption  </a:t>
            </a:r>
          </a:p>
          <a:p>
            <a:pPr marL="1200150" lvl="1" indent="-457200">
              <a:spcBef>
                <a:spcPct val="20000"/>
              </a:spcBef>
              <a:buFont typeface="Wingdings,Sans-Serif" panose="020B0604020202020204" pitchFamily="34" charset="0"/>
              <a:buChar char="Ø"/>
            </a:pPr>
            <a:r>
              <a:rPr lang="en-US" sz="3200" b="1" dirty="0">
                <a:latin typeface="Barlow"/>
                <a:ea typeface="MS PGothic"/>
                <a:cs typeface="Arial"/>
              </a:rPr>
              <a:t>Sustainable Flight Demonstrator project</a:t>
            </a:r>
            <a:endParaRPr lang="en-US" sz="3200" b="1" dirty="0">
              <a:latin typeface="Barlow"/>
              <a:cs typeface="Arial"/>
            </a:endParaRPr>
          </a:p>
          <a:p>
            <a:pPr lvl="2" indent="0">
              <a:spcBef>
                <a:spcPct val="20000"/>
              </a:spcBef>
            </a:pPr>
            <a:r>
              <a:rPr lang="en-US" sz="3200" dirty="0">
                <a:latin typeface="Barlow"/>
                <a:ea typeface="MS PGothic"/>
                <a:cs typeface="Arial"/>
              </a:rPr>
              <a:t>Build, test, and fly the X-66, an advanced, more efficient airframe utilizing a Transonic Truss-Braced Wing configuration, to obtain data that will inform the next-generation of single-aisle aircraft</a:t>
            </a:r>
            <a:endParaRPr lang="en-US" sz="3200" dirty="0">
              <a:latin typeface="Barlow"/>
              <a:cs typeface="Arial"/>
            </a:endParaRPr>
          </a:p>
          <a:p>
            <a:pPr marL="1200150" lvl="1" indent="-457200">
              <a:spcBef>
                <a:spcPct val="20000"/>
              </a:spcBef>
              <a:buFont typeface="Wingdings"/>
              <a:buChar char="Ø"/>
            </a:pPr>
            <a:r>
              <a:rPr lang="en-US" sz="3200" b="1" dirty="0">
                <a:latin typeface="Barlow"/>
                <a:ea typeface="MS PGothic"/>
                <a:cs typeface="Arial"/>
              </a:rPr>
              <a:t>Electrified Powertrain Flight Demonstration project</a:t>
            </a:r>
            <a:endParaRPr lang="en-US" sz="3200" b="1" dirty="0">
              <a:solidFill>
                <a:srgbClr val="FF0000"/>
              </a:solidFill>
              <a:latin typeface="Barlow"/>
              <a:cs typeface="Arial"/>
            </a:endParaRPr>
          </a:p>
          <a:p>
            <a:pPr lvl="2" indent="0">
              <a:spcBef>
                <a:spcPct val="20000"/>
              </a:spcBef>
            </a:pPr>
            <a:r>
              <a:rPr lang="en-US" altLang="en-US" sz="3200" dirty="0">
                <a:latin typeface="Barlow"/>
                <a:ea typeface="MS PGothic"/>
                <a:cs typeface="Arial"/>
              </a:rPr>
              <a:t>Ground</a:t>
            </a:r>
            <a:r>
              <a:rPr lang="en-US" altLang="en-US" sz="3200" dirty="0">
                <a:latin typeface="Barlow"/>
                <a:ea typeface="MS PGothic"/>
              </a:rPr>
              <a:t> and flight test hybrid electric powertrains on a modified Saab 340B and a modified DeHavilland Dash 7 to inform the development of new certification standards for next-generation single-aisle and regional hybrid-electric aircraft</a:t>
            </a:r>
            <a:endParaRPr lang="en-US" sz="3200" dirty="0">
              <a:latin typeface="Barlow"/>
              <a:cs typeface="Arial"/>
            </a:endParaRPr>
          </a:p>
          <a:p>
            <a:pPr marL="1200150" lvl="1" indent="-457200">
              <a:spcBef>
                <a:spcPct val="20000"/>
              </a:spcBef>
              <a:buFont typeface="Wingdings" panose="020B0604020202020204" pitchFamily="34" charset="0"/>
              <a:buChar char="Ø"/>
            </a:pPr>
            <a:r>
              <a:rPr lang="en-US" altLang="en-US" sz="3200" b="1" dirty="0">
                <a:latin typeface="Barlow"/>
                <a:ea typeface="MS PGothic"/>
              </a:rPr>
              <a:t>Low Boom Flight Demonstrator project</a:t>
            </a:r>
            <a:endParaRPr lang="en-US" sz="3200" b="1" dirty="0">
              <a:latin typeface="Barlow"/>
              <a:ea typeface="MS PGothic"/>
              <a:cs typeface="Arial"/>
            </a:endParaRPr>
          </a:p>
          <a:p>
            <a:pPr lvl="2" indent="0">
              <a:spcBef>
                <a:spcPct val="20000"/>
              </a:spcBef>
            </a:pPr>
            <a:r>
              <a:rPr lang="en-US" altLang="en-US" sz="3200" dirty="0">
                <a:latin typeface="Barlow"/>
                <a:ea typeface="MS PGothic"/>
              </a:rPr>
              <a:t>Develop X-59 to enable flight research over U.S. communities to prove a sonic boom can be reduced to a sonic thump that is publicly acceptable</a:t>
            </a:r>
            <a:endParaRPr lang="en-US" altLang="en-US" sz="3200" dirty="0">
              <a:latin typeface="Barlow"/>
              <a:ea typeface="MS PGothic"/>
              <a:cs typeface="Arial"/>
            </a:endParaRPr>
          </a:p>
          <a:p>
            <a:pPr marL="1200150" lvl="1" indent="-457200">
              <a:spcBef>
                <a:spcPct val="20000"/>
              </a:spcBef>
              <a:buFont typeface="Wingdings"/>
              <a:buChar char="Ø"/>
            </a:pPr>
            <a:r>
              <a:rPr lang="en-US" altLang="en-US" sz="3200" b="1" dirty="0">
                <a:latin typeface="Barlow"/>
                <a:ea typeface="MS PGothic"/>
              </a:rPr>
              <a:t>Flight Demonstrations and Capabilities project</a:t>
            </a:r>
            <a:endParaRPr lang="en-US" altLang="en-US" sz="3200" b="1" dirty="0">
              <a:latin typeface="Barlow" pitchFamily="2" charset="77"/>
            </a:endParaRPr>
          </a:p>
          <a:p>
            <a:pPr lvl="2" indent="0">
              <a:spcBef>
                <a:spcPct val="20000"/>
              </a:spcBef>
            </a:pPr>
            <a:r>
              <a:rPr lang="en-US" altLang="en-US" sz="3200" dirty="0">
                <a:latin typeface="Barlow"/>
                <a:ea typeface="MS PGothic"/>
              </a:rPr>
              <a:t>Operate and sustain test capabilities and facilities necessary for flight research; conduct small-scale flight research demonstrations to accelerate technology development and reduce risk for larger flight demonstrations</a:t>
            </a:r>
            <a:endParaRPr lang="en-US" altLang="en-US" sz="3200" dirty="0">
              <a:latin typeface="Barlow" pitchFamily="2" charset="77"/>
            </a:endParaRPr>
          </a:p>
          <a:p>
            <a:pPr lvl="2" indent="0">
              <a:spcBef>
                <a:spcPct val="20000"/>
              </a:spcBef>
            </a:pPr>
            <a:endParaRPr lang="en-US" altLang="en-US" sz="3200">
              <a:latin typeface="Barlow" pitchFamily="2" charset="77"/>
            </a:endParaRPr>
          </a:p>
          <a:p>
            <a:pPr lvl="2">
              <a:spcBef>
                <a:spcPct val="20000"/>
              </a:spcBef>
            </a:pPr>
            <a:endParaRPr lang="en-US" altLang="en-US" sz="3200">
              <a:latin typeface="Barlow" pitchFamily="2" charset="77"/>
            </a:endParaRPr>
          </a:p>
          <a:p>
            <a:pPr marL="1200150" lvl="1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altLang="en-US" sz="3200">
              <a:latin typeface="Barlow" pitchFamily="2" charset="77"/>
            </a:endParaRPr>
          </a:p>
          <a:p>
            <a:pPr marL="1200150" lvl="1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altLang="en-US" sz="3200">
              <a:latin typeface="Barlow" pitchFamily="2" charset="77"/>
            </a:endParaRP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altLang="en-US" sz="3200">
              <a:latin typeface="Barlow" pitchFamily="2" charset="77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A22F47E6-4648-794A-A150-308C108E6187}"/>
              </a:ext>
            </a:extLst>
          </p:cNvPr>
          <p:cNvSpPr txBox="1">
            <a:spLocks/>
          </p:cNvSpPr>
          <p:nvPr/>
        </p:nvSpPr>
        <p:spPr bwMode="auto">
          <a:xfrm>
            <a:off x="22228232" y="14825844"/>
            <a:ext cx="13264647" cy="3859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436" tIns="31719" rIns="63436" bIns="31719" anchor="t"/>
          <a:lstStyle>
            <a:lvl1pPr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3700" b="1">
                <a:latin typeface="Barlow"/>
                <a:ea typeface="MS PGothic"/>
              </a:rPr>
              <a:t>Results </a:t>
            </a:r>
            <a:endParaRPr lang="en-US" sz="1800">
              <a:solidFill>
                <a:srgbClr val="FF0000"/>
              </a:solidFill>
              <a:latin typeface="Arial"/>
              <a:cs typeface="Arial"/>
            </a:endParaRP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3200">
                <a:latin typeface="Barlow"/>
                <a:ea typeface="MS PGothic"/>
                <a:cs typeface="Arial"/>
              </a:rPr>
              <a:t>Reduce technical risk and/or inform standards development that enables revolutionary technology adoption into commercial regional and single-aisle aircraft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3200">
                <a:latin typeface="Barlow"/>
                <a:ea typeface="MS PGothic"/>
                <a:cs typeface="Arial"/>
              </a:rPr>
              <a:t>Discover publicly acceptable noise limits for supersonic travel over land to inform changes in regulations that could lift the 1973 ban on commercial supersonic flight over land </a:t>
            </a:r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id="{857A327A-CA71-0D45-837E-82E2A5582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92228" y="21665287"/>
            <a:ext cx="8028633" cy="1415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0" tIns="60950" rIns="121900" bIns="60950" anchor="t">
            <a:spAutoFit/>
          </a:bodyPr>
          <a:lstStyle>
            <a:lvl1pPr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sz="2800" b="1">
                <a:latin typeface="Barlow"/>
                <a:ea typeface="MS PGothic"/>
              </a:rPr>
              <a:t>Flight Demonstrations and Capabilities project</a:t>
            </a:r>
          </a:p>
          <a:p>
            <a:r>
              <a:rPr lang="en-US" altLang="en-US" sz="2800">
                <a:latin typeface="Barlow"/>
                <a:ea typeface="MS PGothic"/>
              </a:rPr>
              <a:t>Modified F-15 with shock-sensing probe  </a:t>
            </a:r>
            <a:endParaRPr lang="en-US" sz="2800">
              <a:cs typeface="Arial"/>
            </a:endParaRPr>
          </a:p>
          <a:p>
            <a:r>
              <a:rPr lang="en-US" altLang="en-US" sz="2800">
                <a:latin typeface="Barlow"/>
                <a:ea typeface="MS PGothic"/>
              </a:rPr>
              <a:t>Credit: NASA </a:t>
            </a:r>
            <a:endParaRPr lang="en-US" sz="2800">
              <a:cs typeface="Arial"/>
            </a:endParaRPr>
          </a:p>
        </p:txBody>
      </p:sp>
      <p:pic>
        <p:nvPicPr>
          <p:cNvPr id="3" name="Picture 2" descr="A jet plane on the runway&#10;&#10;Description automatically generated">
            <a:extLst>
              <a:ext uri="{FF2B5EF4-FFF2-40B4-BE49-F238E27FC236}">
                <a16:creationId xmlns:a16="http://schemas.microsoft.com/office/drawing/2014/main" id="{23F3A869-68D0-E736-DC38-FBBC82E5C2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001" y="16537300"/>
            <a:ext cx="9112955" cy="5126037"/>
          </a:xfrm>
          <a:prstGeom prst="rect">
            <a:avLst/>
          </a:prstGeom>
        </p:spPr>
      </p:pic>
      <p:pic>
        <p:nvPicPr>
          <p:cNvPr id="22" name="Picture 21" descr="An airplane flying in the sky&#10;&#10;Description automatically generated">
            <a:extLst>
              <a:ext uri="{FF2B5EF4-FFF2-40B4-BE49-F238E27FC236}">
                <a16:creationId xmlns:a16="http://schemas.microsoft.com/office/drawing/2014/main" id="{97B57FB3-4015-9A16-C2A0-FAC811F2767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241" t="-172" r="687" b="172"/>
          <a:stretch/>
        </p:blipFill>
        <p:spPr>
          <a:xfrm>
            <a:off x="4671213" y="9772896"/>
            <a:ext cx="9118486" cy="5152153"/>
          </a:xfrm>
          <a:prstGeom prst="rect">
            <a:avLst/>
          </a:prstGeom>
        </p:spPr>
      </p:pic>
      <p:pic>
        <p:nvPicPr>
          <p:cNvPr id="24" name="Picture 23" descr="A close-up of a jet&#10;&#10;Description automatically generated">
            <a:extLst>
              <a:ext uri="{FF2B5EF4-FFF2-40B4-BE49-F238E27FC236}">
                <a16:creationId xmlns:a16="http://schemas.microsoft.com/office/drawing/2014/main" id="{E4BAE20E-6C4F-67A0-94B4-74419CFA20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83526" y="16540602"/>
            <a:ext cx="7732227" cy="5121082"/>
          </a:xfrm>
          <a:prstGeom prst="rect">
            <a:avLst/>
          </a:prstGeom>
        </p:spPr>
      </p:pic>
      <p:pic>
        <p:nvPicPr>
          <p:cNvPr id="26" name="Picture 25" descr="A couple of airplanes flying in the sky&#10;&#10;Description automatically generated">
            <a:extLst>
              <a:ext uri="{FF2B5EF4-FFF2-40B4-BE49-F238E27FC236}">
                <a16:creationId xmlns:a16="http://schemas.microsoft.com/office/drawing/2014/main" id="{D56C1925-116C-8DCC-8C96-55F265474A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77842" y="9769193"/>
            <a:ext cx="7739639" cy="5164720"/>
          </a:xfrm>
          <a:prstGeom prst="rect">
            <a:avLst/>
          </a:prstGeom>
        </p:spPr>
      </p:pic>
      <p:sp>
        <p:nvSpPr>
          <p:cNvPr id="27" name="TextBox 16">
            <a:extLst>
              <a:ext uri="{FF2B5EF4-FFF2-40B4-BE49-F238E27FC236}">
                <a16:creationId xmlns:a16="http://schemas.microsoft.com/office/drawing/2014/main" id="{F55EE956-41AF-8485-286F-94F83EEA9B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38779" y="15002734"/>
            <a:ext cx="8710819" cy="1461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0" tIns="60950" rIns="121900" bIns="60950" anchor="t">
            <a:spAutoFit/>
          </a:bodyPr>
          <a:lstStyle>
            <a:lvl1pPr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r>
              <a:rPr lang="en-US" altLang="en-US" sz="2800" b="1">
                <a:latin typeface="Barlow"/>
                <a:ea typeface="MS PGothic"/>
              </a:rPr>
              <a:t>Electrified Powertrain Flight Demonstration project</a:t>
            </a:r>
          </a:p>
          <a:p>
            <a:r>
              <a:rPr lang="en-US" altLang="en-US" sz="2800">
                <a:latin typeface="Barlow"/>
                <a:ea typeface="MS PGothic"/>
              </a:rPr>
              <a:t>Dash 7 (top) &amp; Saab 340B (bottom) aircraft</a:t>
            </a:r>
          </a:p>
          <a:p>
            <a:r>
              <a:rPr lang="en-US" altLang="en-US" sz="2800">
                <a:latin typeface="Barlow"/>
                <a:ea typeface="MS PGothic"/>
              </a:rPr>
              <a:t>Credits: NASA, GE Aerospace, </a:t>
            </a:r>
            <a:r>
              <a:rPr lang="en-US" altLang="en-US" sz="2800" err="1">
                <a:latin typeface="Barlow"/>
                <a:ea typeface="MS PGothic"/>
              </a:rPr>
              <a:t>magniX</a:t>
            </a:r>
            <a:endParaRPr lang="en-US" altLang="en-US" sz="2800">
              <a:latin typeface="Barlow"/>
              <a:ea typeface="MS PGothic"/>
            </a:endParaRP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D952B41D-4C1D-82BB-AA2F-C6C6DB6ACEDA}"/>
              </a:ext>
            </a:extLst>
          </p:cNvPr>
          <p:cNvSpPr txBox="1">
            <a:spLocks/>
          </p:cNvSpPr>
          <p:nvPr/>
        </p:nvSpPr>
        <p:spPr bwMode="auto">
          <a:xfrm>
            <a:off x="22219594" y="18847884"/>
            <a:ext cx="13006408" cy="4580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436" tIns="31719" rIns="63436" bIns="31719" anchor="t"/>
          <a:lstStyle>
            <a:lvl1pPr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>
              <a:buFont typeface="Arial" charset="0"/>
            </a:pPr>
            <a:r>
              <a:rPr lang="en-US" altLang="en-US" sz="3700" b="1">
                <a:latin typeface="Barlow"/>
                <a:ea typeface="MS PGothic"/>
              </a:rPr>
              <a:t>Collaborators</a:t>
            </a:r>
            <a:endParaRPr lang="en-US">
              <a:cs typeface="Arial" charset="0"/>
            </a:endParaRPr>
          </a:p>
          <a:p>
            <a:pPr marL="457200" indent="-457200" algn="just">
              <a:buFont typeface="Arial,Sans-Serif"/>
              <a:buChar char="•"/>
            </a:pPr>
            <a:r>
              <a:rPr lang="en-US" sz="3200">
                <a:latin typeface="Barlow"/>
                <a:ea typeface="MS PGothic"/>
                <a:cs typeface="Arial"/>
              </a:rPr>
              <a:t>NASA Sustainable Flight Demonstrator project</a:t>
            </a:r>
            <a:endParaRPr lang="en-US" sz="3200">
              <a:solidFill>
                <a:srgbClr val="808080"/>
              </a:solidFill>
              <a:latin typeface="Barlow"/>
              <a:ea typeface="MS PGothic"/>
              <a:cs typeface="Arial"/>
            </a:endParaRPr>
          </a:p>
          <a:p>
            <a:pPr marL="857250" lvl="4" indent="0" algn="just"/>
            <a:r>
              <a:rPr lang="en-US" sz="3200">
                <a:latin typeface="Barlow"/>
                <a:ea typeface="MS PGothic"/>
                <a:cs typeface="Arial"/>
              </a:rPr>
              <a:t>Industry partner: Boeing</a:t>
            </a:r>
            <a:r>
              <a:rPr lang="en-US" sz="3200" b="1">
                <a:latin typeface="Barlow"/>
                <a:ea typeface="MS PGothic"/>
                <a:cs typeface="Arial"/>
              </a:rPr>
              <a:t> </a:t>
            </a:r>
            <a:endParaRPr lang="en-US" sz="3200">
              <a:latin typeface="Barlow"/>
              <a:cs typeface="Arial"/>
            </a:endParaRPr>
          </a:p>
          <a:p>
            <a:pPr marL="457200" indent="-457200" algn="just">
              <a:buFont typeface="Arial,Sans-Serif"/>
              <a:buChar char="•"/>
            </a:pPr>
            <a:r>
              <a:rPr lang="en-US" sz="3200">
                <a:latin typeface="Barlow"/>
                <a:ea typeface="MS PGothic"/>
                <a:cs typeface="Arial"/>
              </a:rPr>
              <a:t>NASA Electrified Powertrain Flight Demonstration project</a:t>
            </a:r>
          </a:p>
          <a:p>
            <a:pPr marL="857250" lvl="4" indent="0" algn="just"/>
            <a:r>
              <a:rPr lang="en-US" sz="3200">
                <a:latin typeface="Barlow"/>
                <a:ea typeface="MS PGothic"/>
                <a:cs typeface="Arial"/>
              </a:rPr>
              <a:t>Contractors: GE Aerospace &amp; </a:t>
            </a:r>
            <a:r>
              <a:rPr lang="en-US" sz="3200" err="1">
                <a:latin typeface="Barlow"/>
                <a:ea typeface="MS PGothic"/>
                <a:cs typeface="Arial"/>
              </a:rPr>
              <a:t>magniX</a:t>
            </a:r>
            <a:endParaRPr lang="en-US" sz="3200">
              <a:solidFill>
                <a:srgbClr val="808080"/>
              </a:solidFill>
              <a:latin typeface="Barlow"/>
              <a:ea typeface="MS PGothic"/>
              <a:cs typeface="Arial"/>
            </a:endParaRPr>
          </a:p>
          <a:p>
            <a:pPr marL="457200" indent="-457200" algn="just">
              <a:buFont typeface="Arial,Sans-Serif"/>
              <a:buChar char="•"/>
            </a:pPr>
            <a:r>
              <a:rPr lang="en-US" sz="3200">
                <a:latin typeface="Barlow"/>
                <a:ea typeface="MS PGothic"/>
                <a:cs typeface="Arial"/>
              </a:rPr>
              <a:t>NASA Low Boom Flight Demonstrator project</a:t>
            </a:r>
            <a:endParaRPr lang="en-US" sz="3200">
              <a:solidFill>
                <a:srgbClr val="808080"/>
              </a:solidFill>
              <a:latin typeface="Barlow"/>
              <a:ea typeface="MS PGothic"/>
              <a:cs typeface="Arial"/>
            </a:endParaRPr>
          </a:p>
          <a:p>
            <a:pPr marL="857250" lvl="4" indent="0" algn="just"/>
            <a:r>
              <a:rPr lang="en-US" sz="3200">
                <a:latin typeface="Barlow"/>
                <a:ea typeface="MS PGothic"/>
                <a:cs typeface="Arial"/>
              </a:rPr>
              <a:t>Prime contractor: Lockheed Martin Skunk Works  </a:t>
            </a:r>
            <a:endParaRPr lang="en-US" sz="3200">
              <a:solidFill>
                <a:srgbClr val="808080"/>
              </a:solidFill>
              <a:latin typeface="Barlow"/>
              <a:ea typeface="MS PGothic"/>
              <a:cs typeface="Arial"/>
            </a:endParaRPr>
          </a:p>
          <a:p>
            <a:pPr marL="457200" indent="-457200" algn="just">
              <a:buFont typeface="Arial,Sans-Serif"/>
              <a:buChar char="•"/>
            </a:pPr>
            <a:r>
              <a:rPr lang="en-US" sz="3200">
                <a:latin typeface="Barlow"/>
                <a:ea typeface="MS PGothic"/>
                <a:cs typeface="Arial"/>
              </a:rPr>
              <a:t>NASA Flight Demonstrations and Capabilities project</a:t>
            </a:r>
            <a:endParaRPr lang="en-US" sz="3200">
              <a:solidFill>
                <a:srgbClr val="808080"/>
              </a:solidFill>
              <a:latin typeface="Barlow"/>
              <a:ea typeface="MS PGothic"/>
              <a:cs typeface="Arial"/>
            </a:endParaRPr>
          </a:p>
          <a:p>
            <a:pPr lvl="1" indent="0" algn="just"/>
            <a:r>
              <a:rPr lang="en-US" sz="3200">
                <a:latin typeface="Barlow"/>
                <a:ea typeface="MS PGothic"/>
                <a:cs typeface="Arial"/>
              </a:rPr>
              <a:t>Academia, U.S. industry, other government agencies</a:t>
            </a:r>
            <a:endParaRPr lang="en-US" sz="3200">
              <a:latin typeface="Barlow"/>
              <a:cs typeface="Arial"/>
            </a:endParaRPr>
          </a:p>
          <a:p>
            <a:pPr marL="457200" indent="-457200" algn="just">
              <a:buFont typeface="Arial,Sans-Serif"/>
              <a:buChar char="•"/>
            </a:pPr>
            <a:endParaRPr lang="en-US" sz="3200">
              <a:latin typeface="Barlow"/>
              <a:ea typeface="MS PGothic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777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77B7ADCBD8FA45913D15B65B244BD5" ma:contentTypeVersion="18" ma:contentTypeDescription="Create a new document." ma:contentTypeScope="" ma:versionID="1dd884a89897b85ee2f1298f276a731a">
  <xsd:schema xmlns:xsd="http://www.w3.org/2001/XMLSchema" xmlns:xs="http://www.w3.org/2001/XMLSchema" xmlns:p="http://schemas.microsoft.com/office/2006/metadata/properties" xmlns:ns2="a2e724be-05b9-4f20-b248-a441b308f8d8" xmlns:ns3="44bb281b-c0de-47bd-8bee-9ffeff93e092" xmlns:ns4="d900e117-17a0-4b24-9e47-511ef1d02c43" targetNamespace="http://schemas.microsoft.com/office/2006/metadata/properties" ma:root="true" ma:fieldsID="c77590c6ae8b87c054bcb579df825936" ns2:_="" ns3:_="" ns4:_="">
    <xsd:import namespace="a2e724be-05b9-4f20-b248-a441b308f8d8"/>
    <xsd:import namespace="44bb281b-c0de-47bd-8bee-9ffeff93e092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Imag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e724be-05b9-4f20-b248-a441b308f8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Image" ma:index="23" nillable="true" ma:displayName="Image" ma:format="Thumbnail" ma:internalName="Imag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bb281b-c0de-47bd-8bee-9ffeff93e09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f71334cd-63d2-4509-ab4e-4fb2eda3bb25}" ma:internalName="TaxCatchAll" ma:showField="CatchAllData" ma:web="44bb281b-c0de-47bd-8bee-9ffeff93e09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a2e724be-05b9-4f20-b248-a441b308f8d8">
      <Terms xmlns="http://schemas.microsoft.com/office/infopath/2007/PartnerControls"/>
    </lcf76f155ced4ddcb4097134ff3c332f>
    <Image xmlns="a2e724be-05b9-4f20-b248-a441b308f8d8" xsi:nil="true"/>
  </documentManagement>
</p:properties>
</file>

<file path=customXml/itemProps1.xml><?xml version="1.0" encoding="utf-8"?>
<ds:datastoreItem xmlns:ds="http://schemas.openxmlformats.org/officeDocument/2006/customXml" ds:itemID="{C2943603-EE94-42AA-BA72-846612D4EE1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3D2B859-0175-4A60-9303-72A112981E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e724be-05b9-4f20-b248-a441b308f8d8"/>
    <ds:schemaRef ds:uri="44bb281b-c0de-47bd-8bee-9ffeff93e092"/>
    <ds:schemaRef ds:uri="d900e117-17a0-4b24-9e47-511ef1d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3EC88C2-48B2-47F2-99DD-B79719197AC8}">
  <ds:schemaRefs>
    <ds:schemaRef ds:uri="3ef1e182-35ee-4317-875b-d90022803f2a"/>
    <ds:schemaRef ds:uri="a2e724be-05b9-4f20-b248-a441b308f8d8"/>
    <ds:schemaRef ds:uri="addca52f-905b-4bfe-94af-e7f054beb139"/>
    <ds:schemaRef ds:uri="d900e117-17a0-4b24-9e47-511ef1d02c4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Custom</PresentationFormat>
  <Slides>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revision>7</cp:revision>
  <dcterms:created xsi:type="dcterms:W3CDTF">2018-07-20T22:29:20Z</dcterms:created>
  <dcterms:modified xsi:type="dcterms:W3CDTF">2024-02-15T19:08:19Z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0x010100D977B7ADCBD8FA45913D15B65B244BD5</vt:lpwstr>
  </property>
  <property fmtid="{D5CDD505-2E9C-101B-9397-08002B2CF9AE}" pid="3" name="MediaServiceImageTags">
    <vt:lpwstr/>
  </property>
</Properties>
</file>