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2"/>
  </p:notesMasterIdLst>
  <p:handoutMasterIdLst>
    <p:handoutMasterId r:id="rId23"/>
  </p:handoutMasterIdLst>
  <p:sldIdLst>
    <p:sldId id="440" r:id="rId5"/>
    <p:sldId id="441" r:id="rId6"/>
    <p:sldId id="442" r:id="rId7"/>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50">
          <p15:clr>
            <a:srgbClr val="A4A3A4"/>
          </p15:clr>
        </p15:guide>
        <p15:guide id="2" pos="2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BDC739"/>
    <a:srgbClr val="C14F4F"/>
    <a:srgbClr val="8064A1"/>
    <a:srgbClr val="9BB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4694"/>
  </p:normalViewPr>
  <p:slideViewPr>
    <p:cSldViewPr snapToGrid="0">
      <p:cViewPr varScale="1">
        <p:scale>
          <a:sx n="114" d="100"/>
          <a:sy n="114" d="100"/>
        </p:scale>
        <p:origin x="1662" y="102"/>
      </p:cViewPr>
      <p:guideLst>
        <p:guide orient="horz" pos="750"/>
        <p:guide pos="25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660AAFC-D6BC-2248-BA57-2965F6EF4AB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42" charset="0"/>
                <a:ea typeface="ＭＳ Ｐゴシック" pitchFamily="42" charset="-128"/>
                <a:cs typeface="ＭＳ Ｐゴシック" pitchFamily="42" charset="-128"/>
              </a:defRPr>
            </a:lvl1pPr>
          </a:lstStyle>
          <a:p>
            <a:pPr>
              <a:defRPr/>
            </a:pPr>
            <a:endParaRPr lang="en-US"/>
          </a:p>
        </p:txBody>
      </p:sp>
      <p:sp>
        <p:nvSpPr>
          <p:cNvPr id="20483" name="Rectangle 3">
            <a:extLst>
              <a:ext uri="{FF2B5EF4-FFF2-40B4-BE49-F238E27FC236}">
                <a16:creationId xmlns:a16="http://schemas.microsoft.com/office/drawing/2014/main" id="{7BCAB96D-A54E-F949-B71A-A6B8B25677BE}"/>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42" charset="0"/>
                <a:ea typeface="ＭＳ Ｐゴシック" pitchFamily="42" charset="-128"/>
                <a:cs typeface="ＭＳ Ｐゴシック" pitchFamily="42" charset="-128"/>
              </a:defRPr>
            </a:lvl1pPr>
          </a:lstStyle>
          <a:p>
            <a:pPr>
              <a:defRPr/>
            </a:pPr>
            <a:endParaRPr lang="en-US"/>
          </a:p>
        </p:txBody>
      </p:sp>
      <p:sp>
        <p:nvSpPr>
          <p:cNvPr id="20484" name="Rectangle 4">
            <a:extLst>
              <a:ext uri="{FF2B5EF4-FFF2-40B4-BE49-F238E27FC236}">
                <a16:creationId xmlns:a16="http://schemas.microsoft.com/office/drawing/2014/main" id="{0DCDCE21-98D2-274A-966C-3E472262AF20}"/>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42" charset="0"/>
                <a:ea typeface="ＭＳ Ｐゴシック" pitchFamily="42" charset="-128"/>
                <a:cs typeface="ＭＳ Ｐゴシック" pitchFamily="42" charset="-128"/>
              </a:defRPr>
            </a:lvl1pPr>
          </a:lstStyle>
          <a:p>
            <a:pPr>
              <a:defRPr/>
            </a:pPr>
            <a:endParaRPr lang="en-US"/>
          </a:p>
        </p:txBody>
      </p:sp>
      <p:sp>
        <p:nvSpPr>
          <p:cNvPr id="20485" name="Rectangle 5">
            <a:extLst>
              <a:ext uri="{FF2B5EF4-FFF2-40B4-BE49-F238E27FC236}">
                <a16:creationId xmlns:a16="http://schemas.microsoft.com/office/drawing/2014/main" id="{C3041B7E-624D-434C-A4DF-051DB41F8375}"/>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0E2C37A6-C12A-4FE1-AC88-1DE66163838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6E16013-71B9-D041-AC6F-D5F75F391B8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42" charset="0"/>
                <a:ea typeface="ＭＳ Ｐゴシック" pitchFamily="42" charset="-128"/>
                <a:cs typeface="ＭＳ Ｐゴシック" pitchFamily="42" charset="-128"/>
              </a:defRPr>
            </a:lvl1pPr>
          </a:lstStyle>
          <a:p>
            <a:pPr>
              <a:defRPr/>
            </a:pPr>
            <a:endParaRPr lang="en-US"/>
          </a:p>
        </p:txBody>
      </p:sp>
      <p:sp>
        <p:nvSpPr>
          <p:cNvPr id="4099" name="Rectangle 3">
            <a:extLst>
              <a:ext uri="{FF2B5EF4-FFF2-40B4-BE49-F238E27FC236}">
                <a16:creationId xmlns:a16="http://schemas.microsoft.com/office/drawing/2014/main" id="{70B48369-941A-A840-A134-7B966A15D68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42" charset="0"/>
                <a:ea typeface="ＭＳ Ｐゴシック" pitchFamily="42" charset="-128"/>
                <a:cs typeface="ＭＳ Ｐゴシック" pitchFamily="42" charset="-128"/>
              </a:defRPr>
            </a:lvl1pPr>
          </a:lstStyle>
          <a:p>
            <a:pPr>
              <a:defRPr/>
            </a:pPr>
            <a:endParaRPr lang="en-US"/>
          </a:p>
        </p:txBody>
      </p:sp>
      <p:sp>
        <p:nvSpPr>
          <p:cNvPr id="3076" name="Rectangle 4">
            <a:extLst>
              <a:ext uri="{FF2B5EF4-FFF2-40B4-BE49-F238E27FC236}">
                <a16:creationId xmlns:a16="http://schemas.microsoft.com/office/drawing/2014/main" id="{DF9DA849-BAB8-83F4-76A0-9D6B71EB49C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0FACD83-084D-5144-9886-6992DA063A9E}"/>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98409099-1163-4D4F-801B-BA05024D839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42" charset="0"/>
                <a:ea typeface="ＭＳ Ｐゴシック" pitchFamily="42" charset="-128"/>
                <a:cs typeface="ＭＳ Ｐゴシック" pitchFamily="42" charset="-128"/>
              </a:defRPr>
            </a:lvl1pPr>
          </a:lstStyle>
          <a:p>
            <a:pPr>
              <a:defRPr/>
            </a:pPr>
            <a:endParaRPr lang="en-US"/>
          </a:p>
        </p:txBody>
      </p:sp>
      <p:sp>
        <p:nvSpPr>
          <p:cNvPr id="4103" name="Rectangle 7">
            <a:extLst>
              <a:ext uri="{FF2B5EF4-FFF2-40B4-BE49-F238E27FC236}">
                <a16:creationId xmlns:a16="http://schemas.microsoft.com/office/drawing/2014/main" id="{F94BCD65-7C47-E541-93D4-78953F47EF8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797986D-0C8A-413C-A237-DFC87D65801A}"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38926FC-BDCF-A209-B547-EA2D0C20A18A}"/>
              </a:ext>
            </a:extLst>
          </p:cNvPr>
          <p:cNvSpPr>
            <a:spLocks noGrp="1" noRot="1" noChangeAspect="1" noChangeArrowheads="1" noTextEdit="1"/>
          </p:cNvSpPr>
          <p:nvPr>
            <p:ph type="sldImg"/>
          </p:nvPr>
        </p:nvSpPr>
        <p:spPr>
          <a:xfrm>
            <a:off x="1414463" y="1162050"/>
            <a:ext cx="4181475" cy="3136900"/>
          </a:xfrm>
          <a:ln/>
        </p:spPr>
      </p:sp>
      <p:sp>
        <p:nvSpPr>
          <p:cNvPr id="6147" name="Notes Placeholder 2">
            <a:extLst>
              <a:ext uri="{FF2B5EF4-FFF2-40B4-BE49-F238E27FC236}">
                <a16:creationId xmlns:a16="http://schemas.microsoft.com/office/drawing/2014/main" id="{3E527F0E-B559-98DE-1783-C8640D1877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148" name="Slide Number Placeholder 3">
            <a:extLst>
              <a:ext uri="{FF2B5EF4-FFF2-40B4-BE49-F238E27FC236}">
                <a16:creationId xmlns:a16="http://schemas.microsoft.com/office/drawing/2014/main" id="{346753DC-8C38-5D9D-C6CC-352F932A9D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238033-0C7E-4F81-A916-7C5BA560190C}" type="slidenum">
              <a:rPr lang="en-US" altLang="en-US" sz="120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Rectangle 6">
            <a:extLst>
              <a:ext uri="{FF2B5EF4-FFF2-40B4-BE49-F238E27FC236}">
                <a16:creationId xmlns:a16="http://schemas.microsoft.com/office/drawing/2014/main" id="{EA05CD1B-AD8D-D757-5C9A-BEA9A11FE859}"/>
              </a:ext>
            </a:extLst>
          </p:cNvPr>
          <p:cNvGrpSpPr>
            <a:grpSpLocks/>
          </p:cNvGrpSpPr>
          <p:nvPr userDrawn="1"/>
        </p:nvGrpSpPr>
        <p:grpSpPr bwMode="auto">
          <a:xfrm>
            <a:off x="0" y="1193800"/>
            <a:ext cx="7581900" cy="1168400"/>
            <a:chOff x="0" y="752"/>
            <a:chExt cx="4776" cy="736"/>
          </a:xfrm>
        </p:grpSpPr>
        <p:pic>
          <p:nvPicPr>
            <p:cNvPr id="3" name="Rectangle 6">
              <a:extLst>
                <a:ext uri="{FF2B5EF4-FFF2-40B4-BE49-F238E27FC236}">
                  <a16:creationId xmlns:a16="http://schemas.microsoft.com/office/drawing/2014/main" id="{ED36BE1B-190A-4381-366F-CDEA33110F3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2"/>
              <a:ext cx="4776"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a:extLst>
                <a:ext uri="{FF2B5EF4-FFF2-40B4-BE49-F238E27FC236}">
                  <a16:creationId xmlns:a16="http://schemas.microsoft.com/office/drawing/2014/main" id="{81401816-5C1C-12F5-4E87-BA05913C8593}"/>
                </a:ext>
              </a:extLst>
            </p:cNvPr>
            <p:cNvSpPr txBox="1">
              <a:spLocks noChangeArrowheads="1"/>
            </p:cNvSpPr>
            <p:nvPr/>
          </p:nvSpPr>
          <p:spPr bwMode="auto">
            <a:xfrm>
              <a:off x="0" y="759"/>
              <a:ext cx="4775"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grpSp>
      <p:sp>
        <p:nvSpPr>
          <p:cNvPr id="12349" name="Rectangle 61"/>
          <p:cNvSpPr>
            <a:spLocks noGrp="1" noChangeArrowheads="1"/>
          </p:cNvSpPr>
          <p:nvPr>
            <p:ph type="ctrTitle" sz="quarter"/>
          </p:nvPr>
        </p:nvSpPr>
        <p:spPr>
          <a:xfrm>
            <a:off x="141185" y="1446646"/>
            <a:ext cx="7357643" cy="1044590"/>
          </a:xfrm>
          <a:prstGeom prst="rect">
            <a:avLst/>
          </a:prstGeom>
          <a:effectLst/>
        </p:spPr>
        <p:txBody>
          <a:bodyPr anchor="t"/>
          <a:lstStyle>
            <a:lvl1pPr>
              <a:defRPr sz="3800" b="1">
                <a:solidFill>
                  <a:schemeClr val="bg1"/>
                </a:solidFill>
                <a:effectLst>
                  <a:outerShdw blurRad="50800" dist="63500" dir="2700000" algn="tl" rotWithShape="0">
                    <a:prstClr val="black">
                      <a:alpha val="75000"/>
                    </a:prstClr>
                  </a:outerShdw>
                </a:effectLst>
                <a:latin typeface="Arial"/>
                <a:cs typeface="Arial"/>
              </a:defRPr>
            </a:lvl1pPr>
          </a:lstStyle>
          <a:p>
            <a:r>
              <a:rPr lang="en-US" dirty="0"/>
              <a:t>Click to edit Master title style</a:t>
            </a:r>
          </a:p>
        </p:txBody>
      </p:sp>
      <p:sp>
        <p:nvSpPr>
          <p:cNvPr id="12350" name="Rectangle 62"/>
          <p:cNvSpPr>
            <a:spLocks noGrp="1" noChangeArrowheads="1"/>
          </p:cNvSpPr>
          <p:nvPr>
            <p:ph type="subTitle" sz="quarter" idx="1"/>
          </p:nvPr>
        </p:nvSpPr>
        <p:spPr>
          <a:xfrm>
            <a:off x="768488" y="2518199"/>
            <a:ext cx="6714162" cy="2861417"/>
          </a:xfrm>
          <a:prstGeom prst="rect">
            <a:avLst/>
          </a:prstGeom>
          <a:effectLst/>
        </p:spPr>
        <p:txBody>
          <a:bodyPr/>
          <a:lstStyle>
            <a:lvl1pPr marL="0" indent="0">
              <a:buFontTx/>
              <a:buNone/>
              <a:defRPr sz="1800" b="0">
                <a:solidFill>
                  <a:srgbClr val="6E1463"/>
                </a:solidFill>
                <a:effectLst/>
              </a:defRPr>
            </a:lvl1pPr>
          </a:lstStyle>
          <a:p>
            <a:r>
              <a:rPr lang="en-US" dirty="0"/>
              <a:t>Click to edit Master subtitle style</a:t>
            </a:r>
          </a:p>
        </p:txBody>
      </p:sp>
    </p:spTree>
    <p:extLst>
      <p:ext uri="{BB962C8B-B14F-4D97-AF65-F5344CB8AC3E}">
        <p14:creationId xmlns:p14="http://schemas.microsoft.com/office/powerpoint/2010/main" val="330111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30200"/>
            <a:ext cx="8547100" cy="760413"/>
          </a:xfrm>
          <a:prstGeom prst="rect">
            <a:avLst/>
          </a:prstGeom>
        </p:spPr>
        <p:txBody>
          <a:bodyPr/>
          <a:lstStyle>
            <a:lvl1pPr>
              <a:defRPr>
                <a:effectLst>
                  <a:outerShdw blurRad="50800" dist="63500" dir="2700000" algn="tl" rotWithShape="0">
                    <a:prstClr val="black">
                      <a:alpha val="74000"/>
                    </a:prstClr>
                  </a:outerShdw>
                </a:effectLst>
              </a:defRPr>
            </a:lvl1pPr>
          </a:lstStyle>
          <a:p>
            <a:r>
              <a:rPr lang="en-US" dirty="0"/>
              <a:t>Click to edit Master title style</a:t>
            </a:r>
          </a:p>
        </p:txBody>
      </p:sp>
      <p:sp>
        <p:nvSpPr>
          <p:cNvPr id="3" name="Content Placeholder 2"/>
          <p:cNvSpPr>
            <a:spLocks noGrp="1"/>
          </p:cNvSpPr>
          <p:nvPr>
            <p:ph idx="1"/>
          </p:nvPr>
        </p:nvSpPr>
        <p:spPr>
          <a:xfrm>
            <a:off x="323850" y="1285753"/>
            <a:ext cx="8407400" cy="497534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a:extLst>
              <a:ext uri="{FF2B5EF4-FFF2-40B4-BE49-F238E27FC236}">
                <a16:creationId xmlns:a16="http://schemas.microsoft.com/office/drawing/2014/main" id="{4277357D-D61C-B30B-E5DC-376924078F4F}"/>
              </a:ext>
            </a:extLst>
          </p:cNvPr>
          <p:cNvSpPr>
            <a:spLocks noGrp="1" noChangeArrowheads="1"/>
          </p:cNvSpPr>
          <p:nvPr>
            <p:ph type="sldNum" sz="quarter" idx="10"/>
          </p:nvPr>
        </p:nvSpPr>
        <p:spPr>
          <a:ln/>
        </p:spPr>
        <p:txBody>
          <a:bodyPr/>
          <a:lstStyle>
            <a:lvl1pPr>
              <a:defRPr/>
            </a:lvl1pPr>
          </a:lstStyle>
          <a:p>
            <a:fld id="{F1F2DE7A-76D3-4C8D-BED9-3553BD38C44C}" type="slidenum">
              <a:rPr lang="en-US" altLang="en-US"/>
              <a:pPr/>
              <a:t>‹#›</a:t>
            </a:fld>
            <a:endParaRPr lang="en-US" altLang="en-US"/>
          </a:p>
        </p:txBody>
      </p:sp>
    </p:spTree>
    <p:extLst>
      <p:ext uri="{BB962C8B-B14F-4D97-AF65-F5344CB8AC3E}">
        <p14:creationId xmlns:p14="http://schemas.microsoft.com/office/powerpoint/2010/main" val="86929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E3FC0B6D-0EFC-83C6-62A1-F85335365A7F}"/>
              </a:ext>
            </a:extLst>
          </p:cNvPr>
          <p:cNvSpPr>
            <a:spLocks noGrp="1" noChangeArrowheads="1"/>
          </p:cNvSpPr>
          <p:nvPr>
            <p:ph type="sldNum" sz="quarter" idx="10"/>
          </p:nvPr>
        </p:nvSpPr>
        <p:spPr>
          <a:ln/>
        </p:spPr>
        <p:txBody>
          <a:bodyPr/>
          <a:lstStyle>
            <a:lvl1pPr>
              <a:defRPr/>
            </a:lvl1pPr>
          </a:lstStyle>
          <a:p>
            <a:fld id="{738BF463-8436-4E45-810F-47F1DE7B3BB4}" type="slidenum">
              <a:rPr lang="en-US" altLang="en-US"/>
              <a:pPr/>
              <a:t>‹#›</a:t>
            </a:fld>
            <a:endParaRPr lang="en-US" altLang="en-US"/>
          </a:p>
        </p:txBody>
      </p:sp>
    </p:spTree>
    <p:extLst>
      <p:ext uri="{BB962C8B-B14F-4D97-AF65-F5344CB8AC3E}">
        <p14:creationId xmlns:p14="http://schemas.microsoft.com/office/powerpoint/2010/main" val="3862406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grpSp>
        <p:nvGrpSpPr>
          <p:cNvPr id="1026" name="Rectangle 8">
            <a:extLst>
              <a:ext uri="{FF2B5EF4-FFF2-40B4-BE49-F238E27FC236}">
                <a16:creationId xmlns:a16="http://schemas.microsoft.com/office/drawing/2014/main" id="{D4615183-218B-673B-FF87-2A3CE4A850EB}"/>
              </a:ext>
            </a:extLst>
          </p:cNvPr>
          <p:cNvGrpSpPr>
            <a:grpSpLocks/>
          </p:cNvGrpSpPr>
          <p:nvPr userDrawn="1"/>
        </p:nvGrpSpPr>
        <p:grpSpPr bwMode="auto">
          <a:xfrm>
            <a:off x="0" y="0"/>
            <a:ext cx="9144000" cy="1155700"/>
            <a:chOff x="0" y="0"/>
            <a:chExt cx="5760" cy="728"/>
          </a:xfrm>
        </p:grpSpPr>
        <p:pic>
          <p:nvPicPr>
            <p:cNvPr id="1033" name="Rectangle 8">
              <a:extLst>
                <a:ext uri="{FF2B5EF4-FFF2-40B4-BE49-F238E27FC236}">
                  <a16:creationId xmlns:a16="http://schemas.microsoft.com/office/drawing/2014/main" id="{2E8F91FD-E89B-3895-23CA-731ADBA49C2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760"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a:extLst>
                <a:ext uri="{FF2B5EF4-FFF2-40B4-BE49-F238E27FC236}">
                  <a16:creationId xmlns:a16="http://schemas.microsoft.com/office/drawing/2014/main" id="{99A78396-668A-4672-99C9-BD51334F44F9}"/>
                </a:ext>
              </a:extLst>
            </p:cNvPr>
            <p:cNvSpPr txBox="1">
              <a:spLocks noChangeArrowheads="1"/>
            </p:cNvSpPr>
            <p:nvPr/>
          </p:nvSpPr>
          <p:spPr bwMode="auto">
            <a:xfrm>
              <a:off x="0" y="0"/>
              <a:ext cx="5760"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grpSp>
      <p:sp>
        <p:nvSpPr>
          <p:cNvPr id="1037" name="Rectangle 13">
            <a:extLst>
              <a:ext uri="{FF2B5EF4-FFF2-40B4-BE49-F238E27FC236}">
                <a16:creationId xmlns:a16="http://schemas.microsoft.com/office/drawing/2014/main" id="{3757C391-370C-C141-BBB1-4990FBBECCFC}"/>
              </a:ext>
            </a:extLst>
          </p:cNvPr>
          <p:cNvSpPr>
            <a:spLocks noGrp="1" noChangeArrowheads="1"/>
          </p:cNvSpPr>
          <p:nvPr>
            <p:ph type="sldNum" sz="quarter" idx="4"/>
          </p:nvPr>
        </p:nvSpPr>
        <p:spPr bwMode="auto">
          <a:xfrm>
            <a:off x="8589963" y="6513513"/>
            <a:ext cx="3587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rgbClr val="6E1463"/>
                </a:solidFill>
              </a:defRPr>
            </a:lvl1pPr>
          </a:lstStyle>
          <a:p>
            <a:fld id="{ED809CAB-D7D9-4FC2-843D-A66FA67CD68C}" type="slidenum">
              <a:rPr lang="en-US" altLang="en-US"/>
              <a:pPr/>
              <a:t>‹#›</a:t>
            </a:fld>
            <a:endParaRPr lang="en-US" altLang="en-US"/>
          </a:p>
        </p:txBody>
      </p:sp>
      <p:sp>
        <p:nvSpPr>
          <p:cNvPr id="1027" name="Title Placeholder 6">
            <a:extLst>
              <a:ext uri="{FF2B5EF4-FFF2-40B4-BE49-F238E27FC236}">
                <a16:creationId xmlns:a16="http://schemas.microsoft.com/office/drawing/2014/main" id="{FD19C19D-B1CF-B541-A549-E52B8326925D}"/>
              </a:ext>
            </a:extLst>
          </p:cNvPr>
          <p:cNvSpPr>
            <a:spLocks noGrp="1"/>
          </p:cNvSpPr>
          <p:nvPr>
            <p:ph type="title"/>
          </p:nvPr>
        </p:nvSpPr>
        <p:spPr bwMode="auto">
          <a:xfrm>
            <a:off x="381000" y="147638"/>
            <a:ext cx="8382000" cy="9271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Text Placeholder 7">
            <a:extLst>
              <a:ext uri="{FF2B5EF4-FFF2-40B4-BE49-F238E27FC236}">
                <a16:creationId xmlns:a16="http://schemas.microsoft.com/office/drawing/2014/main" id="{477DA408-1DE5-BB2B-7E35-DB20088E5417}"/>
              </a:ext>
            </a:extLst>
          </p:cNvPr>
          <p:cNvSpPr>
            <a:spLocks noGrp="1"/>
          </p:cNvSpPr>
          <p:nvPr>
            <p:ph type="body" idx="1"/>
          </p:nvPr>
        </p:nvSpPr>
        <p:spPr bwMode="auto">
          <a:xfrm>
            <a:off x="381000" y="1455738"/>
            <a:ext cx="83391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 Third level</a:t>
            </a:r>
          </a:p>
          <a:p>
            <a:pPr lvl="3"/>
            <a:r>
              <a:rPr lang="en-US" altLang="en-US"/>
              <a:t> Fourth level</a:t>
            </a:r>
          </a:p>
          <a:p>
            <a:pPr lvl="4"/>
            <a:r>
              <a:rPr lang="en-US" altLang="en-US"/>
              <a:t>Fifth level</a:t>
            </a:r>
          </a:p>
        </p:txBody>
      </p:sp>
      <p:sp>
        <p:nvSpPr>
          <p:cNvPr id="10" name="Rectangle 9">
            <a:extLst>
              <a:ext uri="{FF2B5EF4-FFF2-40B4-BE49-F238E27FC236}">
                <a16:creationId xmlns:a16="http://schemas.microsoft.com/office/drawing/2014/main" id="{7AA183DB-1331-B145-886D-A1937AADC87D}"/>
              </a:ext>
            </a:extLst>
          </p:cNvPr>
          <p:cNvSpPr/>
          <p:nvPr userDrawn="1"/>
        </p:nvSpPr>
        <p:spPr bwMode="auto">
          <a:xfrm>
            <a:off x="-1" y="6398912"/>
            <a:ext cx="9144001" cy="63413"/>
          </a:xfrm>
          <a:prstGeom prst="rect">
            <a:avLst/>
          </a:prstGeom>
          <a:gradFill flip="none" rotWithShape="1">
            <a:gsLst>
              <a:gs pos="100000">
                <a:srgbClr val="6E1463">
                  <a:alpha val="0"/>
                </a:srgbClr>
              </a:gs>
              <a:gs pos="29000">
                <a:srgbClr val="6E1463"/>
              </a:gs>
              <a:gs pos="0">
                <a:srgbClr val="EB8808"/>
              </a:gs>
            </a:gsLst>
            <a:lin ang="0" scaled="1"/>
            <a:tileRect/>
          </a:gradFill>
          <a:ln w="9525" cap="flat" cmpd="sng" algn="ctr">
            <a:noFill/>
            <a:prstDash val="solid"/>
            <a:round/>
            <a:headEnd type="none" w="med" len="med"/>
            <a:tailEnd type="none" w="med" len="med"/>
          </a:ln>
          <a:effectLst/>
        </p:spPr>
        <p:txBody>
          <a:bodyPr/>
          <a:lstStyle/>
          <a:p>
            <a:pPr>
              <a:defRPr/>
            </a:pPr>
            <a:endParaRPr lang="en-US">
              <a:latin typeface="Arial" pitchFamily="-108" charset="0"/>
              <a:ea typeface="ＭＳ Ｐゴシック" pitchFamily="-108" charset="-128"/>
            </a:endParaRPr>
          </a:p>
        </p:txBody>
      </p:sp>
    </p:spTree>
  </p:cSld>
  <p:clrMap bg1="lt1" tx1="dk1" bg2="lt2" tx2="dk2" accent1="accent1" accent2="accent2" accent3="accent3" accent4="accent4" accent5="accent5" accent6="accent6" hlink="hlink" folHlink="folHlink"/>
  <p:sldLayoutIdLst>
    <p:sldLayoutId id="2147484257" r:id="rId1"/>
    <p:sldLayoutId id="2147484255" r:id="rId2"/>
    <p:sldLayoutId id="2147484256" r:id="rId3"/>
  </p:sldLayoutIdLst>
  <p:hf hdr="0"/>
  <p:txStyles>
    <p:titleStyle>
      <a:lvl1pPr algn="l" rtl="0" eaLnBrk="0" fontAlgn="base" hangingPunct="0">
        <a:lnSpc>
          <a:spcPct val="90000"/>
        </a:lnSpc>
        <a:spcBef>
          <a:spcPct val="0"/>
        </a:spcBef>
        <a:spcAft>
          <a:spcPct val="0"/>
        </a:spcAft>
        <a:defRPr sz="3400" b="1">
          <a:solidFill>
            <a:schemeClr val="bg1"/>
          </a:solidFill>
          <a:effectLst>
            <a:outerShdw blurRad="50800" dist="63500" dir="2700000" algn="tl" rotWithShape="0">
              <a:prstClr val="black">
                <a:alpha val="50000"/>
              </a:prstClr>
            </a:outerShdw>
          </a:effectLst>
          <a:latin typeface="+mj-lt"/>
          <a:ea typeface="+mj-ea"/>
          <a:cs typeface="+mj-cs"/>
        </a:defRPr>
      </a:lvl1pPr>
      <a:lvl2pPr algn="l" rtl="0" eaLnBrk="0" fontAlgn="base" hangingPunct="0">
        <a:lnSpc>
          <a:spcPct val="90000"/>
        </a:lnSpc>
        <a:spcBef>
          <a:spcPct val="0"/>
        </a:spcBef>
        <a:spcAft>
          <a:spcPct val="0"/>
        </a:spcAft>
        <a:defRPr sz="3400" b="1">
          <a:solidFill>
            <a:schemeClr val="bg1"/>
          </a:solidFill>
          <a:latin typeface="Arial" pitchFamily="-108" charset="0"/>
          <a:ea typeface="ＭＳ Ｐゴシック" pitchFamily="-108" charset="-128"/>
          <a:cs typeface="ＭＳ Ｐゴシック" pitchFamily="-108" charset="-128"/>
        </a:defRPr>
      </a:lvl2pPr>
      <a:lvl3pPr algn="l" rtl="0" eaLnBrk="0" fontAlgn="base" hangingPunct="0">
        <a:lnSpc>
          <a:spcPct val="90000"/>
        </a:lnSpc>
        <a:spcBef>
          <a:spcPct val="0"/>
        </a:spcBef>
        <a:spcAft>
          <a:spcPct val="0"/>
        </a:spcAft>
        <a:defRPr sz="3400" b="1">
          <a:solidFill>
            <a:schemeClr val="bg1"/>
          </a:solidFill>
          <a:latin typeface="Arial" pitchFamily="-108" charset="0"/>
          <a:ea typeface="ＭＳ Ｐゴシック" pitchFamily="-108" charset="-128"/>
          <a:cs typeface="ＭＳ Ｐゴシック" pitchFamily="-108" charset="-128"/>
        </a:defRPr>
      </a:lvl3pPr>
      <a:lvl4pPr algn="l" rtl="0" eaLnBrk="0" fontAlgn="base" hangingPunct="0">
        <a:lnSpc>
          <a:spcPct val="90000"/>
        </a:lnSpc>
        <a:spcBef>
          <a:spcPct val="0"/>
        </a:spcBef>
        <a:spcAft>
          <a:spcPct val="0"/>
        </a:spcAft>
        <a:defRPr sz="3400" b="1">
          <a:solidFill>
            <a:schemeClr val="bg1"/>
          </a:solidFill>
          <a:latin typeface="Arial" pitchFamily="-108" charset="0"/>
          <a:ea typeface="ＭＳ Ｐゴシック" pitchFamily="-108" charset="-128"/>
          <a:cs typeface="ＭＳ Ｐゴシック" pitchFamily="-108" charset="-128"/>
        </a:defRPr>
      </a:lvl4pPr>
      <a:lvl5pPr algn="l" rtl="0" eaLnBrk="0" fontAlgn="base" hangingPunct="0">
        <a:lnSpc>
          <a:spcPct val="90000"/>
        </a:lnSpc>
        <a:spcBef>
          <a:spcPct val="0"/>
        </a:spcBef>
        <a:spcAft>
          <a:spcPct val="0"/>
        </a:spcAft>
        <a:defRPr sz="3400" b="1">
          <a:solidFill>
            <a:schemeClr val="bg1"/>
          </a:solidFill>
          <a:latin typeface="Arial" pitchFamily="-108" charset="0"/>
          <a:ea typeface="ＭＳ Ｐゴシック" pitchFamily="-108" charset="-128"/>
          <a:cs typeface="ＭＳ Ｐゴシック" pitchFamily="-108" charset="-128"/>
        </a:defRPr>
      </a:lvl5pPr>
      <a:lvl6pPr marL="457200" algn="l" rtl="0" fontAlgn="base">
        <a:lnSpc>
          <a:spcPct val="90000"/>
        </a:lnSpc>
        <a:spcBef>
          <a:spcPct val="0"/>
        </a:spcBef>
        <a:spcAft>
          <a:spcPct val="0"/>
        </a:spcAft>
        <a:defRPr sz="3000" b="1">
          <a:solidFill>
            <a:schemeClr val="bg1"/>
          </a:solidFill>
          <a:latin typeface="Arial" pitchFamily="-108" charset="0"/>
          <a:ea typeface="ＭＳ Ｐゴシック" pitchFamily="-108" charset="-128"/>
          <a:cs typeface="ＭＳ Ｐゴシック" pitchFamily="-108" charset="-128"/>
        </a:defRPr>
      </a:lvl6pPr>
      <a:lvl7pPr marL="914400" algn="l" rtl="0" fontAlgn="base">
        <a:lnSpc>
          <a:spcPct val="90000"/>
        </a:lnSpc>
        <a:spcBef>
          <a:spcPct val="0"/>
        </a:spcBef>
        <a:spcAft>
          <a:spcPct val="0"/>
        </a:spcAft>
        <a:defRPr sz="3000" b="1">
          <a:solidFill>
            <a:schemeClr val="bg1"/>
          </a:solidFill>
          <a:latin typeface="Arial" pitchFamily="-108" charset="0"/>
          <a:ea typeface="ＭＳ Ｐゴシック" pitchFamily="-108" charset="-128"/>
          <a:cs typeface="ＭＳ Ｐゴシック" pitchFamily="-108" charset="-128"/>
        </a:defRPr>
      </a:lvl7pPr>
      <a:lvl8pPr marL="1371600" algn="l" rtl="0" fontAlgn="base">
        <a:lnSpc>
          <a:spcPct val="90000"/>
        </a:lnSpc>
        <a:spcBef>
          <a:spcPct val="0"/>
        </a:spcBef>
        <a:spcAft>
          <a:spcPct val="0"/>
        </a:spcAft>
        <a:defRPr sz="3000" b="1">
          <a:solidFill>
            <a:schemeClr val="bg1"/>
          </a:solidFill>
          <a:latin typeface="Arial" pitchFamily="-108" charset="0"/>
          <a:ea typeface="ＭＳ Ｐゴシック" pitchFamily="-108" charset="-128"/>
          <a:cs typeface="ＭＳ Ｐゴシック" pitchFamily="-108" charset="-128"/>
        </a:defRPr>
      </a:lvl8pPr>
      <a:lvl9pPr marL="1828800" algn="l" rtl="0" fontAlgn="base">
        <a:lnSpc>
          <a:spcPct val="90000"/>
        </a:lnSpc>
        <a:spcBef>
          <a:spcPct val="0"/>
        </a:spcBef>
        <a:spcAft>
          <a:spcPct val="0"/>
        </a:spcAft>
        <a:defRPr sz="3000" b="1">
          <a:solidFill>
            <a:schemeClr val="bg1"/>
          </a:solidFill>
          <a:latin typeface="Arial" pitchFamily="-108" charset="0"/>
          <a:ea typeface="ＭＳ Ｐゴシック" pitchFamily="-108" charset="-128"/>
          <a:cs typeface="ＭＳ Ｐゴシック" pitchFamily="-108" charset="-128"/>
        </a:defRPr>
      </a:lvl9pPr>
    </p:titleStyle>
    <p:bodyStyle>
      <a:lvl1pPr marL="169863" indent="-169863" algn="l" rtl="0" eaLnBrk="0" fontAlgn="base" hangingPunct="0">
        <a:spcBef>
          <a:spcPct val="20000"/>
        </a:spcBef>
        <a:spcAft>
          <a:spcPct val="0"/>
        </a:spcAft>
        <a:buClr>
          <a:srgbClr val="EB8808"/>
        </a:buClr>
        <a:buChar char="•"/>
        <a:tabLst>
          <a:tab pos="227013" algn="l"/>
          <a:tab pos="1033463" algn="l"/>
        </a:tabLst>
        <a:defRPr sz="2000">
          <a:solidFill>
            <a:srgbClr val="6E1463"/>
          </a:solidFill>
          <a:latin typeface="+mn-lt"/>
          <a:ea typeface="+mn-ea"/>
          <a:cs typeface="+mn-cs"/>
        </a:defRPr>
      </a:lvl1pPr>
      <a:lvl2pPr marL="398463" indent="-228600" algn="l" rtl="0" eaLnBrk="0" fontAlgn="base" hangingPunct="0">
        <a:spcBef>
          <a:spcPct val="20000"/>
        </a:spcBef>
        <a:spcAft>
          <a:spcPct val="0"/>
        </a:spcAft>
        <a:buClr>
          <a:srgbClr val="EB8808"/>
        </a:buClr>
        <a:buChar char="–"/>
        <a:defRPr sz="2000">
          <a:solidFill>
            <a:srgbClr val="6E1463"/>
          </a:solidFill>
          <a:latin typeface="+mn-lt"/>
          <a:ea typeface="+mn-ea"/>
        </a:defRPr>
      </a:lvl2pPr>
      <a:lvl3pPr marL="455613" indent="-114300" algn="l" rtl="0" eaLnBrk="0" fontAlgn="base" hangingPunct="0">
        <a:spcBef>
          <a:spcPct val="20000"/>
        </a:spcBef>
        <a:spcAft>
          <a:spcPct val="0"/>
        </a:spcAft>
        <a:buClr>
          <a:srgbClr val="EB8808"/>
        </a:buClr>
        <a:buChar char="•"/>
        <a:defRPr sz="2000">
          <a:solidFill>
            <a:srgbClr val="6E1463"/>
          </a:solidFill>
          <a:latin typeface="+mn-lt"/>
          <a:ea typeface="+mn-ea"/>
        </a:defRPr>
      </a:lvl3pPr>
      <a:lvl4pPr marL="625475" indent="-169863" algn="l" rtl="0" eaLnBrk="0" fontAlgn="base" hangingPunct="0">
        <a:spcBef>
          <a:spcPct val="20000"/>
        </a:spcBef>
        <a:spcAft>
          <a:spcPct val="0"/>
        </a:spcAft>
        <a:buClr>
          <a:srgbClr val="EB8808"/>
        </a:buClr>
        <a:buChar char="–"/>
        <a:tabLst>
          <a:tab pos="1033463" algn="l"/>
        </a:tabLst>
        <a:defRPr sz="2000">
          <a:solidFill>
            <a:srgbClr val="6E1463"/>
          </a:solidFill>
          <a:latin typeface="+mn-lt"/>
          <a:ea typeface="+mn-ea"/>
        </a:defRPr>
      </a:lvl4pPr>
      <a:lvl5pPr marL="795338" indent="-169863" algn="l" rtl="0" eaLnBrk="0" fontAlgn="base" hangingPunct="0">
        <a:spcBef>
          <a:spcPct val="20000"/>
        </a:spcBef>
        <a:spcAft>
          <a:spcPct val="0"/>
        </a:spcAft>
        <a:buClr>
          <a:srgbClr val="EB8808"/>
        </a:buClr>
        <a:buChar char="»"/>
        <a:tabLst>
          <a:tab pos="976313" algn="l"/>
        </a:tabLst>
        <a:defRPr sz="2000">
          <a:solidFill>
            <a:srgbClr val="6E1463"/>
          </a:solidFill>
          <a:latin typeface="+mn-lt"/>
          <a:ea typeface="+mn-ea"/>
        </a:defRPr>
      </a:lvl5pPr>
      <a:lvl6pPr marL="1658938" indent="-176213" algn="l" rtl="0" fontAlgn="base">
        <a:spcBef>
          <a:spcPct val="20000"/>
        </a:spcBef>
        <a:spcAft>
          <a:spcPct val="0"/>
        </a:spcAft>
        <a:buClr>
          <a:srgbClr val="5A1B86"/>
        </a:buClr>
        <a:buChar char="»"/>
        <a:defRPr sz="1600">
          <a:solidFill>
            <a:schemeClr val="tx1"/>
          </a:solidFill>
          <a:latin typeface="+mn-lt"/>
          <a:ea typeface="+mn-ea"/>
        </a:defRPr>
      </a:lvl6pPr>
      <a:lvl7pPr marL="2116138" indent="-176213" algn="l" rtl="0" fontAlgn="base">
        <a:spcBef>
          <a:spcPct val="20000"/>
        </a:spcBef>
        <a:spcAft>
          <a:spcPct val="0"/>
        </a:spcAft>
        <a:buClr>
          <a:srgbClr val="5A1B86"/>
        </a:buClr>
        <a:buChar char="»"/>
        <a:defRPr sz="1600">
          <a:solidFill>
            <a:schemeClr val="tx1"/>
          </a:solidFill>
          <a:latin typeface="+mn-lt"/>
          <a:ea typeface="+mn-ea"/>
        </a:defRPr>
      </a:lvl7pPr>
      <a:lvl8pPr marL="2573338" indent="-176213" algn="l" rtl="0" fontAlgn="base">
        <a:spcBef>
          <a:spcPct val="20000"/>
        </a:spcBef>
        <a:spcAft>
          <a:spcPct val="0"/>
        </a:spcAft>
        <a:buClr>
          <a:srgbClr val="5A1B86"/>
        </a:buClr>
        <a:buChar char="»"/>
        <a:defRPr sz="1600">
          <a:solidFill>
            <a:schemeClr val="tx1"/>
          </a:solidFill>
          <a:latin typeface="+mn-lt"/>
          <a:ea typeface="+mn-ea"/>
        </a:defRPr>
      </a:lvl8pPr>
      <a:lvl9pPr marL="3030538" indent="-176213" algn="l" rtl="0" fontAlgn="base">
        <a:spcBef>
          <a:spcPct val="20000"/>
        </a:spcBef>
        <a:spcAft>
          <a:spcPct val="0"/>
        </a:spcAft>
        <a:buClr>
          <a:srgbClr val="5A1B86"/>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117-AC64-4A0B-8708-2BD7453106AD}"/>
              </a:ext>
            </a:extLst>
          </p:cNvPr>
          <p:cNvSpPr>
            <a:spLocks noGrp="1"/>
          </p:cNvSpPr>
          <p:nvPr>
            <p:ph type="ctrTitle"/>
          </p:nvPr>
        </p:nvSpPr>
        <p:spPr>
          <a:xfrm>
            <a:off x="142875" y="1246187"/>
            <a:ext cx="7178675" cy="1421511"/>
          </a:xfrm>
        </p:spPr>
        <p:txBody>
          <a:bodyPr/>
          <a:lstStyle/>
          <a:p>
            <a:pPr algn="ctr">
              <a:defRPr/>
            </a:pPr>
            <a:r>
              <a:rPr lang="en-US" sz="2400" b="0" i="0" u="none" strike="noStrike" baseline="0" dirty="0">
                <a:latin typeface="TimesNewRomanPSMT"/>
              </a:rPr>
              <a:t>An infeasible interior-point arc-search algorithm for spacecraft trajectory optimization</a:t>
            </a:r>
            <a:br>
              <a:rPr lang="en-US" sz="2400" dirty="0"/>
            </a:br>
            <a:br>
              <a:rPr lang="en-US" sz="1400" b="0" i="0" u="none" strike="noStrike" baseline="0" dirty="0">
                <a:latin typeface="CMR12"/>
              </a:rPr>
            </a:br>
            <a:r>
              <a:rPr lang="en-US" sz="1400" b="0" i="0" u="none" strike="noStrike" baseline="0" dirty="0">
                <a:latin typeface="CMR12"/>
              </a:rPr>
              <a:t>Yaguang Yang, Robert Pritchett, Noble Hatten</a:t>
            </a:r>
            <a:br>
              <a:rPr lang="en-US" sz="1400" b="0" i="0" u="none" strike="noStrike" baseline="0" dirty="0">
                <a:latin typeface="CMR12"/>
              </a:rPr>
            </a:br>
            <a:br>
              <a:rPr lang="en-US" sz="1400" b="0" i="0" u="none" strike="noStrike" baseline="0" dirty="0">
                <a:latin typeface="CMR12"/>
              </a:rPr>
            </a:br>
            <a:r>
              <a:rPr lang="en-US" sz="1400" dirty="0"/>
              <a:t>INFORMS Optimization 2024/Houston/March 22-24, 2024</a:t>
            </a:r>
            <a:br>
              <a:rPr lang="en-US" sz="1400" dirty="0"/>
            </a:br>
            <a:br>
              <a:rPr lang="en-US" sz="2800" dirty="0"/>
            </a:br>
            <a:endParaRPr lang="en-US" sz="2800" dirty="0"/>
          </a:p>
        </p:txBody>
      </p:sp>
      <p:sp>
        <p:nvSpPr>
          <p:cNvPr id="3" name="Subtitle 2">
            <a:extLst>
              <a:ext uri="{FF2B5EF4-FFF2-40B4-BE49-F238E27FC236}">
                <a16:creationId xmlns:a16="http://schemas.microsoft.com/office/drawing/2014/main" id="{A5C09447-573E-4991-BCC5-B222325A9236}"/>
              </a:ext>
            </a:extLst>
          </p:cNvPr>
          <p:cNvSpPr>
            <a:spLocks noGrp="1"/>
          </p:cNvSpPr>
          <p:nvPr>
            <p:ph type="subTitle" idx="1"/>
          </p:nvPr>
        </p:nvSpPr>
        <p:spPr>
          <a:xfrm>
            <a:off x="2447925" y="4970463"/>
            <a:ext cx="4873625" cy="1031875"/>
          </a:xfrm>
        </p:spPr>
        <p:txBody>
          <a:bodyPr lIns="68580" tIns="34290" rIns="68580" bIns="34290" rtlCol="0">
            <a:normAutofit/>
          </a:bodyPr>
          <a:lstStyle/>
          <a:p>
            <a:pPr>
              <a:defRPr/>
            </a:pPr>
            <a:endParaRPr lang="en-US" dirty="0"/>
          </a:p>
          <a:p>
            <a:pPr>
              <a:defRPr/>
            </a:pPr>
            <a:r>
              <a:rPr lang="en-US" sz="2000" dirty="0"/>
              <a:t>NASA Goddard Space Flight Center</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A016E-BCA9-E348-4B17-57CC9F3A2E0E}"/>
              </a:ext>
            </a:extLst>
          </p:cNvPr>
          <p:cNvSpPr>
            <a:spLocks noGrp="1"/>
          </p:cNvSpPr>
          <p:nvPr>
            <p:ph type="title"/>
          </p:nvPr>
        </p:nvSpPr>
        <p:spPr/>
        <p:txBody>
          <a:bodyPr/>
          <a:lstStyle/>
          <a:p>
            <a:r>
              <a:rPr lang="en-US" dirty="0"/>
              <a:t>Arc-search IPM for NOP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19631A-FC52-A828-CF71-CCF07FC8BA24}"/>
                  </a:ext>
                </a:extLst>
              </p:cNvPr>
              <p:cNvSpPr>
                <a:spLocks noGrp="1"/>
              </p:cNvSpPr>
              <p:nvPr>
                <p:ph idx="1"/>
              </p:nvPr>
            </p:nvSpPr>
            <p:spPr/>
            <p:txBody>
              <a:bodyPr/>
              <a:lstStyle/>
              <a:p>
                <a:r>
                  <a:rPr lang="en-US" dirty="0"/>
                  <a:t>The computation of </a:t>
                </a:r>
                <a14:m>
                  <m:oMath xmlns:m="http://schemas.openxmlformats.org/officeDocument/2006/math">
                    <m:sSubSup>
                      <m:sSubSupPr>
                        <m:ctrlPr>
                          <a:rPr lang="en-US" i="1" smtClean="0">
                            <a:latin typeface="Cambria Math" panose="02040503050406030204" pitchFamily="18" charset="0"/>
                          </a:rPr>
                        </m:ctrlPr>
                      </m:sSubSupPr>
                      <m:e>
                        <m:r>
                          <m:rPr>
                            <m:sty m:val="p"/>
                          </m:rP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𝑥</m:t>
                        </m:r>
                      </m:sub>
                      <m:sup>
                        <m:r>
                          <a:rPr lang="en-US" i="1">
                            <a:latin typeface="Cambria Math" panose="02040503050406030204" pitchFamily="18" charset="0"/>
                          </a:rPr>
                          <m:t>3</m:t>
                        </m:r>
                      </m:sup>
                    </m:sSubSup>
                    <m:r>
                      <a:rPr lang="en-US" i="1">
                        <a:latin typeface="Cambria Math" panose="02040503050406030204" pitchFamily="18" charset="0"/>
                      </a:rPr>
                      <m:t>𝐿</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𝑘</m:t>
                            </m:r>
                          </m:sup>
                        </m:sSup>
                      </m:e>
                    </m:d>
                    <m:acc>
                      <m:accPr>
                        <m:chr m:val="̇"/>
                        <m:ctrlPr>
                          <a:rPr lang="en-US" i="1">
                            <a:latin typeface="Cambria Math" panose="02040503050406030204" pitchFamily="18" charset="0"/>
                          </a:rPr>
                        </m:ctrlPr>
                      </m:accPr>
                      <m:e>
                        <m:r>
                          <a:rPr lang="en-US" i="1">
                            <a:latin typeface="Cambria Math" panose="02040503050406030204" pitchFamily="18" charset="0"/>
                          </a:rPr>
                          <m:t>𝑥</m:t>
                        </m:r>
                      </m:e>
                    </m:acc>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is very expensive [YLY18], the arc-search needs less iterations than the line search but uses more computation time</a:t>
                </a:r>
              </a:p>
              <a:p>
                <a:r>
                  <a:rPr lang="en-US" dirty="0"/>
                  <a:t>The modified algorithm drops the item of </a:t>
                </a:r>
                <a14:m>
                  <m:oMath xmlns:m="http://schemas.openxmlformats.org/officeDocument/2006/math">
                    <m:sSubSup>
                      <m:sSubSupPr>
                        <m:ctrlPr>
                          <a:rPr lang="en-US" i="1" smtClean="0">
                            <a:latin typeface="Cambria Math" panose="02040503050406030204" pitchFamily="18" charset="0"/>
                          </a:rPr>
                        </m:ctrlPr>
                      </m:sSubSupPr>
                      <m:e>
                        <m:r>
                          <m:rPr>
                            <m:sty m:val="p"/>
                          </m:rP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𝑥</m:t>
                        </m:r>
                      </m:sub>
                      <m:sup>
                        <m:r>
                          <a:rPr lang="en-US" i="1">
                            <a:latin typeface="Cambria Math" panose="02040503050406030204" pitchFamily="18" charset="0"/>
                          </a:rPr>
                          <m:t>3</m:t>
                        </m:r>
                      </m:sup>
                    </m:sSubSup>
                    <m:r>
                      <a:rPr lang="en-US" i="1">
                        <a:latin typeface="Cambria Math" panose="02040503050406030204" pitchFamily="18" charset="0"/>
                      </a:rPr>
                      <m:t>𝐿</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𝑘</m:t>
                            </m:r>
                          </m:sup>
                        </m:sSup>
                      </m:e>
                    </m:d>
                    <m:acc>
                      <m:accPr>
                        <m:chr m:val="̇"/>
                        <m:ctrlPr>
                          <a:rPr lang="en-US" i="1">
                            <a:latin typeface="Cambria Math" panose="02040503050406030204" pitchFamily="18" charset="0"/>
                          </a:rPr>
                        </m:ctrlPr>
                      </m:accPr>
                      <m:e>
                        <m:r>
                          <a:rPr lang="en-US" i="1">
                            <a:latin typeface="Cambria Math" panose="02040503050406030204" pitchFamily="18" charset="0"/>
                          </a:rPr>
                          <m:t>𝑥</m:t>
                        </m:r>
                      </m:e>
                    </m:acc>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in the right-hand side and the convergence of the modified algorithm is analyzed</a:t>
                </a:r>
              </a:p>
              <a:p>
                <a:r>
                  <a:rPr lang="en-US" dirty="0"/>
                  <a:t>The two linear systems of equations have the same coefficient matrix therefore only one matrix decomposition is needed.</a:t>
                </a:r>
              </a:p>
              <a:p>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𝑥</m:t>
                        </m:r>
                      </m:sub>
                      <m:sup>
                        <m:r>
                          <a:rPr lang="en-US" i="1">
                            <a:latin typeface="Cambria Math" panose="02040503050406030204" pitchFamily="18" charset="0"/>
                          </a:rPr>
                          <m:t>2</m:t>
                        </m:r>
                      </m:sup>
                    </m:sSubSup>
                    <m:r>
                      <a:rPr lang="en-US" i="1">
                        <a:latin typeface="Cambria Math" panose="02040503050406030204" pitchFamily="18" charset="0"/>
                      </a:rPr>
                      <m:t>h</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𝑘</m:t>
                        </m:r>
                      </m:sup>
                    </m:sSup>
                    <m:r>
                      <a:rPr lang="en-US" i="1">
                        <a:latin typeface="Cambria Math" panose="02040503050406030204" pitchFamily="18" charset="0"/>
                      </a:rPr>
                      <m:t>))</m:t>
                    </m:r>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𝑥</m:t>
                        </m:r>
                      </m:sub>
                      <m:sup>
                        <m:r>
                          <a:rPr lang="en-US" i="1">
                            <a:latin typeface="Cambria Math" panose="02040503050406030204" pitchFamily="18" charset="0"/>
                          </a:rPr>
                          <m:t>2</m:t>
                        </m:r>
                      </m:sup>
                    </m:sSubSup>
                    <m:r>
                      <a:rPr lang="en-US" b="0" i="1" smtClean="0">
                        <a:latin typeface="Cambria Math" panose="02040503050406030204" pitchFamily="18" charset="0"/>
                      </a:rPr>
                      <m:t>𝑔</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𝑘</m:t>
                        </m:r>
                      </m:sup>
                    </m:sSup>
                    <m:r>
                      <a:rPr lang="en-US" i="1">
                        <a:latin typeface="Cambria Math" panose="02040503050406030204" pitchFamily="18" charset="0"/>
                      </a:rPr>
                      <m:t>))</m:t>
                    </m:r>
                  </m:oMath>
                </a14:m>
                <a:r>
                  <a:rPr lang="en-US" dirty="0"/>
                  <a:t> are computed while we formulate the coefficient matrix, therefore, the computation of the right-hand side in the second linear systems of equation is minimal.</a:t>
                </a:r>
              </a:p>
              <a:p>
                <a:r>
                  <a:rPr lang="en-US" dirty="0"/>
                  <a:t>A reduced (instead of the unreduced ) form is used to solve the linear systems of equations to get </a:t>
                </a:r>
                <a14:m>
                  <m:oMath xmlns:m="http://schemas.openxmlformats.org/officeDocument/2006/math">
                    <m:acc>
                      <m:accPr>
                        <m:chr m:val="̇"/>
                        <m:ctrlPr>
                          <a:rPr lang="en-US" sz="2000" i="1" smtClean="0">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𝑣</m:t>
                        </m:r>
                      </m:e>
                    </m:acc>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𝑎𝑛𝑑</m:t>
                    </m:r>
                    <m:r>
                      <a:rPr lang="en-US" sz="2000" b="0" i="1" smtClean="0">
                        <a:latin typeface="Cambria Math" panose="02040503050406030204" pitchFamily="18" charset="0"/>
                        <a:ea typeface="Cambria Math" panose="02040503050406030204" pitchFamily="18" charset="0"/>
                      </a:rPr>
                      <m:t> </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𝑣</m:t>
                        </m:r>
                      </m:e>
                    </m:acc>
                  </m:oMath>
                </a14:m>
                <a:r>
                  <a:rPr lang="en-US" sz="2000" dirty="0"/>
                  <a:t>. </a:t>
                </a:r>
              </a:p>
              <a:p>
                <a:r>
                  <a:rPr lang="en-US" dirty="0"/>
                  <a:t>The arc-search can be carried out along an analytic arc </a:t>
                </a: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𝛼</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𝑣</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𝛼</m:t>
                              </m:r>
                            </m:e>
                          </m:d>
                        </m:e>
                      </m:func>
                      <m:r>
                        <a:rPr lang="en-US" b="0" i="1" smtClean="0">
                          <a:latin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𝑣</m:t>
                          </m:r>
                        </m:e>
                      </m:acc>
                      <m:r>
                        <a:rPr lang="en-US" b="0" i="0" smtClean="0">
                          <a:latin typeface="Cambria Math" panose="02040503050406030204" pitchFamily="18" charset="0"/>
                        </a:rPr>
                        <m:t>[1−</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𝛼</m:t>
                              </m:r>
                            </m:e>
                          </m:d>
                        </m:e>
                      </m:func>
                      <m:r>
                        <a:rPr lang="en-US" b="0" i="1" smtClean="0">
                          <a:latin typeface="Cambria Math" panose="02040503050406030204" pitchFamily="18" charset="0"/>
                        </a:rPr>
                        <m:t>]</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7319631A-FC52-A828-CF71-CCF07FC8BA24}"/>
                  </a:ext>
                </a:extLst>
              </p:cNvPr>
              <p:cNvSpPr>
                <a:spLocks noGrp="1" noRot="1" noChangeAspect="1" noMove="1" noResize="1" noEditPoints="1" noAdjustHandles="1" noChangeArrowheads="1" noChangeShapeType="1" noTextEdit="1"/>
              </p:cNvSpPr>
              <p:nvPr>
                <p:ph idx="1"/>
              </p:nvPr>
            </p:nvSpPr>
            <p:spPr>
              <a:blipFill>
                <a:blip r:embed="rId2"/>
                <a:stretch>
                  <a:fillRect l="-725" t="-36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C6EB7BE-9C36-EE56-8EFF-D07C1B05094E}"/>
              </a:ext>
            </a:extLst>
          </p:cNvPr>
          <p:cNvSpPr>
            <a:spLocks noGrp="1"/>
          </p:cNvSpPr>
          <p:nvPr>
            <p:ph type="sldNum" sz="quarter" idx="10"/>
          </p:nvPr>
        </p:nvSpPr>
        <p:spPr/>
        <p:txBody>
          <a:bodyPr/>
          <a:lstStyle/>
          <a:p>
            <a:fld id="{F1F2DE7A-76D3-4C8D-BED9-3553BD38C44C}" type="slidenum">
              <a:rPr lang="en-US" altLang="en-US" smtClean="0"/>
              <a:pPr/>
              <a:t>10</a:t>
            </a:fld>
            <a:endParaRPr lang="en-US" altLang="en-US"/>
          </a:p>
        </p:txBody>
      </p:sp>
    </p:spTree>
    <p:extLst>
      <p:ext uri="{BB962C8B-B14F-4D97-AF65-F5344CB8AC3E}">
        <p14:creationId xmlns:p14="http://schemas.microsoft.com/office/powerpoint/2010/main" val="143241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B369A-7111-12C3-64C4-1F31233537D7}"/>
              </a:ext>
            </a:extLst>
          </p:cNvPr>
          <p:cNvSpPr>
            <a:spLocks noGrp="1"/>
          </p:cNvSpPr>
          <p:nvPr>
            <p:ph type="title"/>
          </p:nvPr>
        </p:nvSpPr>
        <p:spPr/>
        <p:txBody>
          <a:bodyPr/>
          <a:lstStyle/>
          <a:p>
            <a:r>
              <a:rPr lang="en-US" dirty="0"/>
              <a:t>A simple example: </a:t>
            </a:r>
            <a:r>
              <a:rPr lang="en-US" b="0" i="0" u="none" strike="noStrike" baseline="0" dirty="0">
                <a:latin typeface="Calibri Light" panose="020F0302020204030204" pitchFamily="34" charset="0"/>
                <a:cs typeface="Calibri Light" panose="020F0302020204030204" pitchFamily="34" charset="0"/>
              </a:rPr>
              <a:t>Hock and </a:t>
            </a:r>
            <a:r>
              <a:rPr lang="en-US" b="0" i="0" u="none" strike="noStrike" baseline="0" dirty="0" err="1">
                <a:latin typeface="Calibri Light" panose="020F0302020204030204" pitchFamily="34" charset="0"/>
                <a:cs typeface="Calibri Light" panose="020F0302020204030204" pitchFamily="34" charset="0"/>
              </a:rPr>
              <a:t>Schittkowski</a:t>
            </a:r>
            <a:r>
              <a:rPr lang="en-US" b="0" i="0" u="none" strike="noStrike" baseline="0" dirty="0">
                <a:latin typeface="Calibri Light" panose="020F0302020204030204" pitchFamily="34" charset="0"/>
                <a:cs typeface="Calibri Light" panose="020F0302020204030204" pitchFamily="34" charset="0"/>
              </a:rPr>
              <a:t>-collection 19 and preliminary test</a:t>
            </a:r>
            <a:endParaRPr lang="en-US" dirty="0"/>
          </a:p>
        </p:txBody>
      </p:sp>
      <p:sp>
        <p:nvSpPr>
          <p:cNvPr id="3" name="Content Placeholder 2">
            <a:extLst>
              <a:ext uri="{FF2B5EF4-FFF2-40B4-BE49-F238E27FC236}">
                <a16:creationId xmlns:a16="http://schemas.microsoft.com/office/drawing/2014/main" id="{78ADC96D-794A-ADA0-BC6A-593D598154E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DF3E6B1-094B-4C69-0794-0B74D7DED55D}"/>
              </a:ext>
            </a:extLst>
          </p:cNvPr>
          <p:cNvSpPr>
            <a:spLocks noGrp="1"/>
          </p:cNvSpPr>
          <p:nvPr>
            <p:ph type="sldNum" sz="quarter" idx="10"/>
          </p:nvPr>
        </p:nvSpPr>
        <p:spPr/>
        <p:txBody>
          <a:bodyPr/>
          <a:lstStyle/>
          <a:p>
            <a:fld id="{F1F2DE7A-76D3-4C8D-BED9-3553BD38C44C}" type="slidenum">
              <a:rPr lang="en-US" altLang="en-US" smtClean="0"/>
              <a:pPr/>
              <a:t>11</a:t>
            </a:fld>
            <a:endParaRPr lang="en-US" altLang="en-US"/>
          </a:p>
        </p:txBody>
      </p:sp>
      <p:sp>
        <p:nvSpPr>
          <p:cNvPr id="5" name="Slide Number Placeholder 3">
            <a:extLst>
              <a:ext uri="{FF2B5EF4-FFF2-40B4-BE49-F238E27FC236}">
                <a16:creationId xmlns:a16="http://schemas.microsoft.com/office/drawing/2014/main" id="{D36905E3-9B2B-29FD-BB3E-A42B72373FB5}"/>
              </a:ext>
            </a:extLst>
          </p:cNvPr>
          <p:cNvSpPr txBox="1">
            <a:spLocks/>
          </p:cNvSpPr>
          <p:nvPr/>
        </p:nvSpPr>
        <p:spPr>
          <a:xfrm>
            <a:off x="8610600" y="6028690"/>
            <a:ext cx="2334310" cy="35354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0A05AF75-03CE-40FB-967C-930F9F4221F8}" type="slidenum">
              <a:rPr lang="en-US" smtClean="0"/>
              <a:pPr/>
              <a:t>11</a:t>
            </a:fld>
            <a:endParaRPr lang="en-US"/>
          </a:p>
        </p:txBody>
      </p:sp>
      <p:sp>
        <p:nvSpPr>
          <p:cNvPr id="6" name="TextBox 5">
            <a:extLst>
              <a:ext uri="{FF2B5EF4-FFF2-40B4-BE49-F238E27FC236}">
                <a16:creationId xmlns:a16="http://schemas.microsoft.com/office/drawing/2014/main" id="{2543D2EB-5F6C-A2B3-8B32-5740BA4C2381}"/>
              </a:ext>
            </a:extLst>
          </p:cNvPr>
          <p:cNvSpPr txBox="1"/>
          <p:nvPr/>
        </p:nvSpPr>
        <p:spPr>
          <a:xfrm>
            <a:off x="99939" y="4629884"/>
            <a:ext cx="8956821" cy="1631216"/>
          </a:xfrm>
          <a:prstGeom prst="rect">
            <a:avLst/>
          </a:prstGeom>
          <a:noFill/>
        </p:spPr>
        <p:txBody>
          <a:bodyPr wrap="square">
            <a:spAutoFit/>
          </a:bodyPr>
          <a:lstStyle/>
          <a:p>
            <a:r>
              <a:rPr lang="en-US" sz="2000" dirty="0">
                <a:solidFill>
                  <a:srgbClr val="660033"/>
                </a:solidFill>
                <a:latin typeface="CMR10"/>
              </a:rPr>
              <a:t>The constraints of problem HS-19 is shown above, which is between two curves in red lines. The ellipse passes the current iterate. Searching along the ellipse is better than searching any line-segment. The right most figure shows the iterates that approach to the optimal solution. The modified algorithm solves all </a:t>
            </a:r>
            <a:r>
              <a:rPr lang="en-US" sz="2000" b="0" i="0" u="none" strike="noStrike" baseline="0" dirty="0">
                <a:solidFill>
                  <a:srgbClr val="660033"/>
                </a:solidFill>
                <a:latin typeface="CMR10"/>
                <a:cs typeface="Calibri Light" panose="020F0302020204030204" pitchFamily="34" charset="0"/>
              </a:rPr>
              <a:t>Hock and </a:t>
            </a:r>
            <a:r>
              <a:rPr lang="en-US" sz="2000" b="0" i="0" u="none" strike="noStrike" baseline="0" dirty="0" err="1">
                <a:solidFill>
                  <a:srgbClr val="660033"/>
                </a:solidFill>
                <a:latin typeface="CMR10"/>
                <a:cs typeface="Calibri Light" panose="020F0302020204030204" pitchFamily="34" charset="0"/>
              </a:rPr>
              <a:t>Schittkowski</a:t>
            </a:r>
            <a:r>
              <a:rPr lang="en-US" sz="2000" b="0" i="0" u="none" strike="noStrike" baseline="0" dirty="0">
                <a:solidFill>
                  <a:srgbClr val="660033"/>
                </a:solidFill>
                <a:latin typeface="CMR10"/>
                <a:cs typeface="Calibri Light" panose="020F0302020204030204" pitchFamily="34" charset="0"/>
              </a:rPr>
              <a:t>-collection problems</a:t>
            </a:r>
            <a:r>
              <a:rPr lang="en-US" sz="2000" dirty="0">
                <a:solidFill>
                  <a:srgbClr val="660033"/>
                </a:solidFill>
                <a:latin typeface="CMR10"/>
              </a:rPr>
              <a:t> that failed by using the algorithm in [YLY18]. </a:t>
            </a:r>
          </a:p>
        </p:txBody>
      </p:sp>
      <p:pic>
        <p:nvPicPr>
          <p:cNvPr id="7" name="Picture 6">
            <a:extLst>
              <a:ext uri="{FF2B5EF4-FFF2-40B4-BE49-F238E27FC236}">
                <a16:creationId xmlns:a16="http://schemas.microsoft.com/office/drawing/2014/main" id="{7F63590D-C2B3-8978-A43C-64746D4D879B}"/>
              </a:ext>
            </a:extLst>
          </p:cNvPr>
          <p:cNvPicPr>
            <a:picLocks noChangeAspect="1"/>
          </p:cNvPicPr>
          <p:nvPr/>
        </p:nvPicPr>
        <p:blipFill>
          <a:blip r:embed="rId2"/>
          <a:stretch>
            <a:fillRect/>
          </a:stretch>
        </p:blipFill>
        <p:spPr>
          <a:xfrm>
            <a:off x="-109130" y="1279855"/>
            <a:ext cx="2791370" cy="3276906"/>
          </a:xfrm>
          <a:prstGeom prst="rect">
            <a:avLst/>
          </a:prstGeom>
        </p:spPr>
      </p:pic>
      <p:pic>
        <p:nvPicPr>
          <p:cNvPr id="8" name="Content Placeholder 12">
            <a:extLst>
              <a:ext uri="{FF2B5EF4-FFF2-40B4-BE49-F238E27FC236}">
                <a16:creationId xmlns:a16="http://schemas.microsoft.com/office/drawing/2014/main" id="{68AB6328-94D9-27AD-86DE-3CDF807BD667}"/>
              </a:ext>
            </a:extLst>
          </p:cNvPr>
          <p:cNvPicPr>
            <a:picLocks noChangeAspect="1"/>
          </p:cNvPicPr>
          <p:nvPr/>
        </p:nvPicPr>
        <p:blipFill>
          <a:blip r:embed="rId3"/>
          <a:stretch>
            <a:fillRect/>
          </a:stretch>
        </p:blipFill>
        <p:spPr bwMode="auto">
          <a:xfrm>
            <a:off x="1878179" y="1300000"/>
            <a:ext cx="2510941" cy="32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005B1A5-643D-0601-7A1A-093AAE5FBF0D}"/>
              </a:ext>
            </a:extLst>
          </p:cNvPr>
          <p:cNvPicPr>
            <a:picLocks noChangeAspect="1"/>
          </p:cNvPicPr>
          <p:nvPr/>
        </p:nvPicPr>
        <p:blipFill>
          <a:blip r:embed="rId4"/>
          <a:stretch>
            <a:fillRect/>
          </a:stretch>
        </p:blipFill>
        <p:spPr>
          <a:xfrm>
            <a:off x="4123469" y="1299999"/>
            <a:ext cx="2429732" cy="3256761"/>
          </a:xfrm>
          <a:prstGeom prst="rect">
            <a:avLst/>
          </a:prstGeom>
        </p:spPr>
      </p:pic>
      <p:pic>
        <p:nvPicPr>
          <p:cNvPr id="10" name="Picture 9">
            <a:extLst>
              <a:ext uri="{FF2B5EF4-FFF2-40B4-BE49-F238E27FC236}">
                <a16:creationId xmlns:a16="http://schemas.microsoft.com/office/drawing/2014/main" id="{692F5527-27C1-2796-AE1A-CBCCEDD82C15}"/>
              </a:ext>
            </a:extLst>
          </p:cNvPr>
          <p:cNvPicPr>
            <a:picLocks noChangeAspect="1"/>
          </p:cNvPicPr>
          <p:nvPr/>
        </p:nvPicPr>
        <p:blipFill>
          <a:blip r:embed="rId5"/>
          <a:stretch>
            <a:fillRect/>
          </a:stretch>
        </p:blipFill>
        <p:spPr>
          <a:xfrm>
            <a:off x="6333620" y="1275091"/>
            <a:ext cx="2397629" cy="3256761"/>
          </a:xfrm>
          <a:prstGeom prst="rect">
            <a:avLst/>
          </a:prstGeom>
        </p:spPr>
      </p:pic>
    </p:spTree>
    <p:extLst>
      <p:ext uri="{BB962C8B-B14F-4D97-AF65-F5344CB8AC3E}">
        <p14:creationId xmlns:p14="http://schemas.microsoft.com/office/powerpoint/2010/main" val="551354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4AF03-179A-4C41-6DC9-9C8B9D211870}"/>
              </a:ext>
            </a:extLst>
          </p:cNvPr>
          <p:cNvSpPr>
            <a:spLocks noGrp="1"/>
          </p:cNvSpPr>
          <p:nvPr>
            <p:ph type="title"/>
          </p:nvPr>
        </p:nvSpPr>
        <p:spPr/>
        <p:txBody>
          <a:bodyPr/>
          <a:lstStyle/>
          <a:p>
            <a:r>
              <a:rPr lang="en-US" dirty="0"/>
              <a:t>Application: Hohmann transfer between circular orbits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5FA14B-FCD8-0FE8-5A77-C009F7E67B56}"/>
                  </a:ext>
                </a:extLst>
              </p:cNvPr>
              <p:cNvSpPr>
                <a:spLocks noGrp="1"/>
              </p:cNvSpPr>
              <p:nvPr>
                <p:ph idx="1"/>
              </p:nvPr>
            </p:nvSpPr>
            <p:spPr/>
            <p:txBody>
              <a:bodyPr/>
              <a:lstStyle/>
              <a:p>
                <a:pPr marL="0" indent="0">
                  <a:buNone/>
                </a:pPr>
                <a:r>
                  <a:rPr lang="en-US" dirty="0"/>
                  <a:t>The initial orbit is the inner circle </a:t>
                </a:r>
              </a:p>
              <a:p>
                <a:pPr marL="0" indent="0">
                  <a:buNone/>
                </a:pPr>
                <a:r>
                  <a:rPr lang="en-US" dirty="0"/>
                  <a:t>with radius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a14:m>
                <a:r>
                  <a:rPr lang="en-US" dirty="0"/>
                  <a:t>, the desired final</a:t>
                </a:r>
              </a:p>
              <a:p>
                <a:pPr marL="0" indent="0">
                  <a:buNone/>
                </a:pPr>
                <a:r>
                  <a:rPr lang="en-US" dirty="0"/>
                  <a:t>orbit (in yellow) is the outer circle</a:t>
                </a:r>
              </a:p>
              <a:p>
                <a:pPr marL="0" indent="0">
                  <a:buNone/>
                </a:pPr>
                <a:r>
                  <a:rPr lang="en-US" dirty="0"/>
                  <a:t>with radius of R. The problem </a:t>
                </a:r>
              </a:p>
              <a:p>
                <a:pPr marL="0" indent="0">
                  <a:buNone/>
                </a:pPr>
                <a:r>
                  <a:rPr lang="en-US" dirty="0"/>
                  <a:t>is to use the minimum fuel to </a:t>
                </a:r>
              </a:p>
              <a:p>
                <a:pPr marL="0" indent="0">
                  <a:buNone/>
                </a:pPr>
                <a:r>
                  <a:rPr lang="en-US" dirty="0"/>
                  <a:t>transfer a spacecraft orbit from </a:t>
                </a:r>
              </a:p>
              <a:p>
                <a:pPr marL="0" indent="0">
                  <a:buNone/>
                </a:pPr>
                <a:r>
                  <a:rPr lang="en-US" dirty="0"/>
                  <a:t>The initial orbit to the final orbit.</a:t>
                </a:r>
              </a:p>
              <a:p>
                <a:pPr marL="0" indent="0">
                  <a:buNone/>
                </a:pPr>
                <a:r>
                  <a:rPr lang="en-US" dirty="0"/>
                  <a:t>The arc-search IPM finds </a:t>
                </a:r>
              </a:p>
              <a:p>
                <a:pPr marL="0" indent="0">
                  <a:buNone/>
                </a:pPr>
                <a:r>
                  <a:rPr lang="en-US" dirty="0"/>
                  <a:t>the optimal solution in 30 </a:t>
                </a:r>
              </a:p>
              <a:p>
                <a:pPr marL="0" indent="0">
                  <a:buNone/>
                </a:pPr>
                <a:r>
                  <a:rPr lang="en-US" dirty="0"/>
                  <a:t>iterations. The transfer orbit </a:t>
                </a:r>
              </a:p>
              <a:p>
                <a:pPr marL="0" indent="0">
                  <a:buNone/>
                </a:pPr>
                <a:r>
                  <a:rPr lang="en-US" dirty="0"/>
                  <a:t>is depicted by the red line</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435FA14B-FCD8-0FE8-5A77-C009F7E67B56}"/>
                  </a:ext>
                </a:extLst>
              </p:cNvPr>
              <p:cNvSpPr>
                <a:spLocks noGrp="1" noRot="1" noChangeAspect="1" noMove="1" noResize="1" noEditPoints="1" noAdjustHandles="1" noChangeArrowheads="1" noChangeShapeType="1" noTextEdit="1"/>
              </p:cNvSpPr>
              <p:nvPr>
                <p:ph idx="1"/>
              </p:nvPr>
            </p:nvSpPr>
            <p:spPr>
              <a:blipFill>
                <a:blip r:embed="rId2"/>
                <a:stretch>
                  <a:fillRect l="-725" t="-61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5554FE4-5DDA-E8D9-7F72-D884DDA994C3}"/>
              </a:ext>
            </a:extLst>
          </p:cNvPr>
          <p:cNvSpPr>
            <a:spLocks noGrp="1"/>
          </p:cNvSpPr>
          <p:nvPr>
            <p:ph type="sldNum" sz="quarter" idx="10"/>
          </p:nvPr>
        </p:nvSpPr>
        <p:spPr/>
        <p:txBody>
          <a:bodyPr/>
          <a:lstStyle/>
          <a:p>
            <a:fld id="{F1F2DE7A-76D3-4C8D-BED9-3553BD38C44C}" type="slidenum">
              <a:rPr lang="en-US" altLang="en-US" smtClean="0"/>
              <a:pPr/>
              <a:t>12</a:t>
            </a:fld>
            <a:endParaRPr lang="en-US" altLang="en-US"/>
          </a:p>
        </p:txBody>
      </p:sp>
      <p:pic>
        <p:nvPicPr>
          <p:cNvPr id="5" name="Picture 4">
            <a:extLst>
              <a:ext uri="{FF2B5EF4-FFF2-40B4-BE49-F238E27FC236}">
                <a16:creationId xmlns:a16="http://schemas.microsoft.com/office/drawing/2014/main" id="{2C8B470B-4D41-22A6-2DDC-9B228590078F}"/>
              </a:ext>
            </a:extLst>
          </p:cNvPr>
          <p:cNvPicPr>
            <a:picLocks noChangeAspect="1"/>
          </p:cNvPicPr>
          <p:nvPr/>
        </p:nvPicPr>
        <p:blipFill>
          <a:blip r:embed="rId3"/>
          <a:stretch>
            <a:fillRect/>
          </a:stretch>
        </p:blipFill>
        <p:spPr>
          <a:xfrm>
            <a:off x="3832898" y="1147764"/>
            <a:ext cx="5484458" cy="4960022"/>
          </a:xfrm>
          <a:prstGeom prst="rect">
            <a:avLst/>
          </a:prstGeom>
        </p:spPr>
      </p:pic>
    </p:spTree>
    <p:extLst>
      <p:ext uri="{BB962C8B-B14F-4D97-AF65-F5344CB8AC3E}">
        <p14:creationId xmlns:p14="http://schemas.microsoft.com/office/powerpoint/2010/main" val="155940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C0B91-8228-7A44-A5E9-0BE267870DB8}"/>
              </a:ext>
            </a:extLst>
          </p:cNvPr>
          <p:cNvSpPr>
            <a:spLocks noGrp="1"/>
          </p:cNvSpPr>
          <p:nvPr>
            <p:ph type="title"/>
          </p:nvPr>
        </p:nvSpPr>
        <p:spPr/>
        <p:txBody>
          <a:bodyPr/>
          <a:lstStyle/>
          <a:p>
            <a:r>
              <a:rPr lang="en-US" dirty="0"/>
              <a:t>Application: Hohmann transfer between elliptical orbits</a:t>
            </a:r>
          </a:p>
        </p:txBody>
      </p:sp>
      <p:sp>
        <p:nvSpPr>
          <p:cNvPr id="3" name="Content Placeholder 2">
            <a:extLst>
              <a:ext uri="{FF2B5EF4-FFF2-40B4-BE49-F238E27FC236}">
                <a16:creationId xmlns:a16="http://schemas.microsoft.com/office/drawing/2014/main" id="{BDFFB674-F99C-DED1-F26C-5DF00EDA90C1}"/>
              </a:ext>
            </a:extLst>
          </p:cNvPr>
          <p:cNvSpPr>
            <a:spLocks noGrp="1"/>
          </p:cNvSpPr>
          <p:nvPr>
            <p:ph idx="1"/>
          </p:nvPr>
        </p:nvSpPr>
        <p:spPr>
          <a:xfrm>
            <a:off x="304800" y="1285753"/>
            <a:ext cx="8407400" cy="4975347"/>
          </a:xfrm>
        </p:spPr>
        <p:txBody>
          <a:bodyPr/>
          <a:lstStyle/>
          <a:p>
            <a:pPr marL="0" indent="0">
              <a:buNone/>
            </a:pPr>
            <a:r>
              <a:rPr lang="en-US" sz="1800" dirty="0">
                <a:latin typeface="CMR10"/>
              </a:rPr>
              <a:t>Consider orbit transfers between </a:t>
            </a:r>
          </a:p>
          <a:p>
            <a:pPr marL="0" indent="0">
              <a:buNone/>
            </a:pPr>
            <a:r>
              <a:rPr lang="en-US" sz="1800" dirty="0">
                <a:latin typeface="CMR10"/>
              </a:rPr>
              <a:t>elliptical orbits in three-dimensional </a:t>
            </a:r>
          </a:p>
          <a:p>
            <a:pPr marL="0" indent="0">
              <a:buNone/>
            </a:pPr>
            <a:r>
              <a:rPr lang="en-US" sz="1800" dirty="0">
                <a:latin typeface="CMR10"/>
              </a:rPr>
              <a:t>space. The initial orbit is the inner </a:t>
            </a:r>
          </a:p>
          <a:p>
            <a:pPr marL="0" indent="0">
              <a:buNone/>
            </a:pPr>
            <a:r>
              <a:rPr lang="en-US" sz="1800" dirty="0">
                <a:latin typeface="CMR10"/>
              </a:rPr>
              <a:t>ellipse and the final orbit is the outer </a:t>
            </a:r>
          </a:p>
          <a:p>
            <a:pPr marL="0" indent="0">
              <a:buNone/>
            </a:pPr>
            <a:r>
              <a:rPr lang="en-US" sz="1800" dirty="0">
                <a:latin typeface="CMR10"/>
              </a:rPr>
              <a:t>ellipse. </a:t>
            </a:r>
            <a:r>
              <a:rPr lang="en-US" sz="1800" dirty="0">
                <a:effectLst/>
                <a:latin typeface="CMR10"/>
              </a:rPr>
              <a:t>The ellipses are inclined with </a:t>
            </a:r>
          </a:p>
          <a:p>
            <a:pPr marL="0" indent="0">
              <a:buNone/>
            </a:pPr>
            <a:r>
              <a:rPr lang="en-US" sz="1800" dirty="0">
                <a:effectLst/>
                <a:latin typeface="CMR10"/>
              </a:rPr>
              <a:t>respect to the Earth’s equatorial plane, </a:t>
            </a:r>
          </a:p>
          <a:p>
            <a:pPr marL="0" indent="0">
              <a:buNone/>
            </a:pPr>
            <a:r>
              <a:rPr lang="en-US" sz="1800" dirty="0">
                <a:effectLst/>
                <a:latin typeface="CMR10"/>
              </a:rPr>
              <a:t>but both ellipses lie in the same plane. </a:t>
            </a:r>
          </a:p>
          <a:p>
            <a:pPr marL="0" indent="0">
              <a:buNone/>
            </a:pPr>
            <a:r>
              <a:rPr lang="en-US" sz="1800" dirty="0">
                <a:effectLst/>
                <a:latin typeface="CMR10"/>
              </a:rPr>
              <a:t>The objective is to </a:t>
            </a:r>
            <a:r>
              <a:rPr lang="en-US" sz="1800" dirty="0">
                <a:latin typeface="CMR10"/>
              </a:rPr>
              <a:t>find minimum </a:t>
            </a:r>
          </a:p>
          <a:p>
            <a:pPr marL="0" indent="0">
              <a:buNone/>
            </a:pPr>
            <a:r>
              <a:rPr lang="en-US" sz="1800" dirty="0">
                <a:latin typeface="CMR10"/>
              </a:rPr>
              <a:t>fuel consumption (or minimum </a:t>
            </a:r>
            <a:r>
              <a:rPr lang="el-GR" sz="1800" b="0" i="0" u="none" strike="noStrike" baseline="0" dirty="0">
                <a:latin typeface="CMR10"/>
              </a:rPr>
              <a:t>Δ</a:t>
            </a:r>
            <a:r>
              <a:rPr lang="en-US" sz="1800" b="1" i="0" u="none" strike="noStrike" baseline="0" dirty="0">
                <a:latin typeface="CMR10"/>
              </a:rPr>
              <a:t>v </a:t>
            </a:r>
          </a:p>
          <a:p>
            <a:pPr marL="0" indent="0">
              <a:buNone/>
            </a:pPr>
            <a:r>
              <a:rPr lang="en-US" sz="1800" dirty="0">
                <a:latin typeface="CMR10"/>
              </a:rPr>
              <a:t>in aerospace terminology) to achieve </a:t>
            </a:r>
          </a:p>
          <a:p>
            <a:pPr marL="0" indent="0">
              <a:buNone/>
            </a:pPr>
            <a:r>
              <a:rPr lang="en-US" sz="1800" dirty="0">
                <a:latin typeface="CMR10"/>
              </a:rPr>
              <a:t>this goal. The arc-search IPM finds the </a:t>
            </a:r>
          </a:p>
          <a:p>
            <a:pPr marL="0" indent="0">
              <a:buNone/>
            </a:pPr>
            <a:r>
              <a:rPr lang="en-US" sz="1800" dirty="0">
                <a:latin typeface="CMR10"/>
              </a:rPr>
              <a:t>solution in 12 iterations. The </a:t>
            </a:r>
          </a:p>
          <a:p>
            <a:pPr marL="0" indent="0">
              <a:buNone/>
            </a:pPr>
            <a:r>
              <a:rPr lang="en-US" sz="1800" dirty="0">
                <a:latin typeface="CMR10"/>
              </a:rPr>
              <a:t>transfer orbit is depicted in blue line</a:t>
            </a:r>
          </a:p>
          <a:p>
            <a:endParaRPr lang="en-US" dirty="0"/>
          </a:p>
        </p:txBody>
      </p:sp>
      <p:sp>
        <p:nvSpPr>
          <p:cNvPr id="4" name="Slide Number Placeholder 3">
            <a:extLst>
              <a:ext uri="{FF2B5EF4-FFF2-40B4-BE49-F238E27FC236}">
                <a16:creationId xmlns:a16="http://schemas.microsoft.com/office/drawing/2014/main" id="{3E3C45C6-D0A1-620A-299B-B198EEC8B407}"/>
              </a:ext>
            </a:extLst>
          </p:cNvPr>
          <p:cNvSpPr>
            <a:spLocks noGrp="1"/>
          </p:cNvSpPr>
          <p:nvPr>
            <p:ph type="sldNum" sz="quarter" idx="10"/>
          </p:nvPr>
        </p:nvSpPr>
        <p:spPr/>
        <p:txBody>
          <a:bodyPr/>
          <a:lstStyle/>
          <a:p>
            <a:fld id="{F1F2DE7A-76D3-4C8D-BED9-3553BD38C44C}" type="slidenum">
              <a:rPr lang="en-US" altLang="en-US" smtClean="0"/>
              <a:pPr/>
              <a:t>13</a:t>
            </a:fld>
            <a:endParaRPr lang="en-US" altLang="en-US"/>
          </a:p>
        </p:txBody>
      </p:sp>
      <p:pic>
        <p:nvPicPr>
          <p:cNvPr id="5" name="Picture 4">
            <a:extLst>
              <a:ext uri="{FF2B5EF4-FFF2-40B4-BE49-F238E27FC236}">
                <a16:creationId xmlns:a16="http://schemas.microsoft.com/office/drawing/2014/main" id="{955A8032-FB4A-C677-A73C-2F230F4FD8B1}"/>
              </a:ext>
            </a:extLst>
          </p:cNvPr>
          <p:cNvPicPr>
            <a:picLocks noChangeAspect="1"/>
          </p:cNvPicPr>
          <p:nvPr/>
        </p:nvPicPr>
        <p:blipFill>
          <a:blip r:embed="rId2"/>
          <a:stretch>
            <a:fillRect/>
          </a:stretch>
        </p:blipFill>
        <p:spPr>
          <a:xfrm>
            <a:off x="4102706" y="1343026"/>
            <a:ext cx="4993034" cy="4810123"/>
          </a:xfrm>
          <a:prstGeom prst="rect">
            <a:avLst/>
          </a:prstGeom>
        </p:spPr>
      </p:pic>
    </p:spTree>
    <p:extLst>
      <p:ext uri="{BB962C8B-B14F-4D97-AF65-F5344CB8AC3E}">
        <p14:creationId xmlns:p14="http://schemas.microsoft.com/office/powerpoint/2010/main" val="12540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F1AB-7670-6307-2191-A852F08A507E}"/>
              </a:ext>
            </a:extLst>
          </p:cNvPr>
          <p:cNvSpPr>
            <a:spLocks noGrp="1"/>
          </p:cNvSpPr>
          <p:nvPr>
            <p:ph type="title"/>
          </p:nvPr>
        </p:nvSpPr>
        <p:spPr/>
        <p:txBody>
          <a:bodyPr/>
          <a:lstStyle/>
          <a:p>
            <a:r>
              <a:rPr lang="en-US" dirty="0"/>
              <a:t>Application: formation fly orbit design</a:t>
            </a:r>
          </a:p>
        </p:txBody>
      </p:sp>
      <p:sp>
        <p:nvSpPr>
          <p:cNvPr id="3" name="Content Placeholder 2">
            <a:extLst>
              <a:ext uri="{FF2B5EF4-FFF2-40B4-BE49-F238E27FC236}">
                <a16:creationId xmlns:a16="http://schemas.microsoft.com/office/drawing/2014/main" id="{26B0A894-1AF8-CCEC-D9DA-46DAD6E7594A}"/>
              </a:ext>
            </a:extLst>
          </p:cNvPr>
          <p:cNvSpPr>
            <a:spLocks noGrp="1"/>
          </p:cNvSpPr>
          <p:nvPr>
            <p:ph idx="1"/>
          </p:nvPr>
        </p:nvSpPr>
        <p:spPr/>
        <p:txBody>
          <a:bodyPr/>
          <a:lstStyle/>
          <a:p>
            <a:pPr marL="342900" marR="0" lvl="0" indent="-342900" fontAlgn="base" hangingPunct="0">
              <a:spcBef>
                <a:spcPts val="0"/>
              </a:spcBef>
              <a:spcAft>
                <a:spcPts val="0"/>
              </a:spcAft>
              <a:buFont typeface="Calibri" panose="020F0502020204030204" pitchFamily="34" charset="0"/>
              <a:buChar char="•"/>
              <a:tabLst>
                <a:tab pos="457200" algn="l"/>
              </a:tabLst>
            </a:pPr>
            <a:r>
              <a:rPr lang="en-US" dirty="0">
                <a:solidFill>
                  <a:srgbClr val="6E1463"/>
                </a:solidFill>
                <a:effectLst/>
                <a:latin typeface="CMR10"/>
                <a:ea typeface="Calibri" panose="020F0502020204030204" pitchFamily="34" charset="0"/>
                <a:cs typeface="Times New Roman" panose="02020603050405020304" pitchFamily="18" charset="0"/>
              </a:rPr>
              <a:t>A group of spacecraft flying in formation might be helpful for some science missions</a:t>
            </a:r>
            <a:endParaRPr lang="en-US" dirty="0">
              <a:solidFill>
                <a:srgbClr val="EB8808"/>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hangingPunct="0">
              <a:spcBef>
                <a:spcPts val="0"/>
              </a:spcBef>
              <a:spcAft>
                <a:spcPts val="0"/>
              </a:spcAft>
              <a:buFont typeface="Calibri" panose="020F0502020204030204" pitchFamily="34" charset="0"/>
              <a:buChar char="•"/>
              <a:tabLst>
                <a:tab pos="457200" algn="l"/>
              </a:tabLst>
            </a:pPr>
            <a:r>
              <a:rPr lang="en-US" dirty="0">
                <a:solidFill>
                  <a:srgbClr val="6E1463"/>
                </a:solidFill>
                <a:effectLst/>
                <a:latin typeface="CMR10"/>
                <a:ea typeface="Calibri" panose="020F0502020204030204" pitchFamily="34" charset="0"/>
                <a:cs typeface="Times New Roman" panose="02020603050405020304" pitchFamily="18" charset="0"/>
              </a:rPr>
              <a:t>One example is three spacecraft flying in formation in different orbits</a:t>
            </a:r>
            <a:endParaRPr lang="en-US" dirty="0">
              <a:solidFill>
                <a:srgbClr val="EB8808"/>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hangingPunct="0">
              <a:spcBef>
                <a:spcPts val="0"/>
              </a:spcBef>
              <a:spcAft>
                <a:spcPts val="0"/>
              </a:spcAft>
              <a:buFont typeface="Calibri" panose="020F0502020204030204" pitchFamily="34" charset="0"/>
              <a:buChar char="•"/>
              <a:tabLst>
                <a:tab pos="457200" algn="l"/>
              </a:tabLst>
            </a:pPr>
            <a:r>
              <a:rPr lang="en-US" dirty="0">
                <a:solidFill>
                  <a:srgbClr val="6E1463"/>
                </a:solidFill>
                <a:effectLst/>
                <a:latin typeface="CMR10"/>
                <a:ea typeface="Calibri" panose="020F0502020204030204" pitchFamily="34" charset="0"/>
                <a:cs typeface="Times New Roman" panose="02020603050405020304" pitchFamily="18" charset="0"/>
              </a:rPr>
              <a:t>Consider the constraints that at any given time, the three spacecraft form the vertices of an (approximately) </a:t>
            </a:r>
            <a:r>
              <a:rPr lang="en-US">
                <a:solidFill>
                  <a:srgbClr val="6E1463"/>
                </a:solidFill>
                <a:effectLst/>
                <a:latin typeface="CMR10"/>
                <a:ea typeface="Calibri" panose="020F0502020204030204" pitchFamily="34" charset="0"/>
                <a:cs typeface="Times New Roman" panose="02020603050405020304" pitchFamily="18" charset="0"/>
              </a:rPr>
              <a:t>equilateral triangle, </a:t>
            </a:r>
            <a:r>
              <a:rPr lang="en-US" dirty="0">
                <a:solidFill>
                  <a:srgbClr val="6E1463"/>
                </a:solidFill>
                <a:effectLst/>
                <a:latin typeface="CMR10"/>
                <a:ea typeface="Calibri" panose="020F0502020204030204" pitchFamily="34" charset="0"/>
                <a:cs typeface="Times New Roman" panose="02020603050405020304" pitchFamily="18" charset="0"/>
              </a:rPr>
              <a:t>with the distance between any two spacecraft being close to a constant</a:t>
            </a:r>
            <a:endParaRPr lang="en-US" dirty="0">
              <a:solidFill>
                <a:srgbClr val="EB8808"/>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hangingPunct="0">
              <a:spcBef>
                <a:spcPts val="0"/>
              </a:spcBef>
              <a:spcAft>
                <a:spcPts val="0"/>
              </a:spcAft>
              <a:buFont typeface="Calibri" panose="020F0502020204030204" pitchFamily="34" charset="0"/>
              <a:buChar char="•"/>
              <a:tabLst>
                <a:tab pos="457200" algn="l"/>
              </a:tabLst>
            </a:pPr>
            <a:r>
              <a:rPr lang="en-US" dirty="0">
                <a:solidFill>
                  <a:srgbClr val="6E1463"/>
                </a:solidFill>
                <a:effectLst/>
                <a:latin typeface="CMR10"/>
                <a:ea typeface="Calibri" panose="020F0502020204030204" pitchFamily="34" charset="0"/>
                <a:cs typeface="Times New Roman" panose="02020603050405020304" pitchFamily="18" charset="0"/>
              </a:rPr>
              <a:t>The three orbits must be designed such that the deviation from the equilateral triangle is as small as possible</a:t>
            </a:r>
          </a:p>
          <a:p>
            <a:pPr marL="342900" marR="0" lvl="0" indent="-342900" fontAlgn="base" hangingPunct="0">
              <a:spcBef>
                <a:spcPts val="0"/>
              </a:spcBef>
              <a:spcAft>
                <a:spcPts val="0"/>
              </a:spcAft>
              <a:buFont typeface="Calibri" panose="020F0502020204030204" pitchFamily="34" charset="0"/>
              <a:buChar char="•"/>
              <a:tabLst>
                <a:tab pos="457200" algn="l"/>
              </a:tabLst>
            </a:pPr>
            <a:r>
              <a:rPr lang="en-US" dirty="0">
                <a:solidFill>
                  <a:srgbClr val="6E1463"/>
                </a:solidFill>
                <a:effectLst/>
                <a:latin typeface="CMR10"/>
                <a:ea typeface="Calibri" panose="020F0502020204030204" pitchFamily="34" charset="0"/>
                <a:cs typeface="Calibri" panose="020F0502020204030204" pitchFamily="34" charset="0"/>
              </a:rPr>
              <a:t>The arc-search IPM algorithm is applied to this type of orbit design problem which begins at the start of the mission’s science phase. The optimal solution found improves upon earlier science orbit designs computed in a Keplerian model (see [DNKV05], and [NKDV06])</a:t>
            </a:r>
            <a:endParaRPr lang="en-US" dirty="0">
              <a:solidFill>
                <a:srgbClr val="EB8808"/>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C7F03909-5A94-4E0A-BE27-016968D17979}"/>
              </a:ext>
            </a:extLst>
          </p:cNvPr>
          <p:cNvSpPr>
            <a:spLocks noGrp="1"/>
          </p:cNvSpPr>
          <p:nvPr>
            <p:ph type="sldNum" sz="quarter" idx="10"/>
          </p:nvPr>
        </p:nvSpPr>
        <p:spPr/>
        <p:txBody>
          <a:bodyPr/>
          <a:lstStyle/>
          <a:p>
            <a:fld id="{F1F2DE7A-76D3-4C8D-BED9-3553BD38C44C}" type="slidenum">
              <a:rPr lang="en-US" altLang="en-US" smtClean="0"/>
              <a:pPr/>
              <a:t>14</a:t>
            </a:fld>
            <a:endParaRPr lang="en-US" altLang="en-US"/>
          </a:p>
        </p:txBody>
      </p:sp>
    </p:spTree>
    <p:extLst>
      <p:ext uri="{BB962C8B-B14F-4D97-AF65-F5344CB8AC3E}">
        <p14:creationId xmlns:p14="http://schemas.microsoft.com/office/powerpoint/2010/main" val="94638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8904-6B77-41D6-2393-DB48AF6A3AB5}"/>
              </a:ext>
            </a:extLst>
          </p:cNvPr>
          <p:cNvSpPr>
            <a:spLocks noGrp="1"/>
          </p:cNvSpPr>
          <p:nvPr>
            <p:ph type="title"/>
          </p:nvPr>
        </p:nvSpPr>
        <p:spPr/>
        <p:txBody>
          <a:bodyPr/>
          <a:lstStyle/>
          <a:p>
            <a:r>
              <a:rPr lang="en-US" dirty="0"/>
              <a:t>Formation fly orbit design</a:t>
            </a:r>
          </a:p>
        </p:txBody>
      </p:sp>
      <p:sp>
        <p:nvSpPr>
          <p:cNvPr id="3" name="Content Placeholder 2">
            <a:extLst>
              <a:ext uri="{FF2B5EF4-FFF2-40B4-BE49-F238E27FC236}">
                <a16:creationId xmlns:a16="http://schemas.microsoft.com/office/drawing/2014/main" id="{E30DBF8E-F319-D904-DFCB-462BF47F9785}"/>
              </a:ext>
            </a:extLst>
          </p:cNvPr>
          <p:cNvSpPr>
            <a:spLocks noGrp="1"/>
          </p:cNvSpPr>
          <p:nvPr>
            <p:ph idx="1"/>
          </p:nvPr>
        </p:nvSpPr>
        <p:spPr/>
        <p:txBody>
          <a:bodyPr/>
          <a:lstStyle/>
          <a:p>
            <a:pPr marL="0" indent="0" algn="l">
              <a:buNone/>
            </a:pPr>
            <a:r>
              <a:rPr lang="en-US" sz="1400" b="0" i="0" u="none" strike="noStrike" baseline="0" dirty="0">
                <a:latin typeface="CMR10"/>
              </a:rPr>
              <a:t>The capri line is the desired distance between </a:t>
            </a:r>
          </a:p>
          <a:p>
            <a:pPr marL="0" indent="0" algn="l">
              <a:buNone/>
            </a:pPr>
            <a:r>
              <a:rPr lang="en-US" sz="1400" b="0" i="0" u="none" strike="noStrike" baseline="0" dirty="0">
                <a:latin typeface="CMR10"/>
              </a:rPr>
              <a:t>any spacecraft pair. The blue lines are orbit </a:t>
            </a:r>
          </a:p>
          <a:p>
            <a:pPr marL="0" indent="0" algn="l">
              <a:buNone/>
            </a:pPr>
            <a:r>
              <a:rPr lang="en-US" sz="1400" b="0" i="0" u="none" strike="noStrike" baseline="0" dirty="0">
                <a:latin typeface="CMR10"/>
              </a:rPr>
              <a:t>distances between spacecraft pairs of </a:t>
            </a:r>
          </a:p>
          <a:p>
            <a:pPr marL="0" indent="0" algn="l">
              <a:buNone/>
            </a:pPr>
            <a:r>
              <a:rPr lang="en-US" sz="1400" b="0" i="0" u="none" strike="noStrike" baseline="0" dirty="0">
                <a:latin typeface="CMR10"/>
              </a:rPr>
              <a:t>[DNKV05] orbit design. The red lines are orbit </a:t>
            </a:r>
          </a:p>
          <a:p>
            <a:pPr marL="0" indent="0" algn="l">
              <a:buNone/>
            </a:pPr>
            <a:r>
              <a:rPr lang="en-US" sz="1400" b="0" i="0" u="none" strike="noStrike" baseline="0" dirty="0">
                <a:latin typeface="CMR10"/>
              </a:rPr>
              <a:t>distances between spacecraft pairs of [NKDV06] </a:t>
            </a:r>
          </a:p>
          <a:p>
            <a:pPr marL="0" indent="0" algn="l">
              <a:buNone/>
            </a:pPr>
            <a:r>
              <a:rPr lang="en-US" sz="1400" b="0" i="0" u="none" strike="noStrike" baseline="0" dirty="0">
                <a:latin typeface="CMR10"/>
              </a:rPr>
              <a:t>orbit design. The green lines are orbit distances</a:t>
            </a:r>
          </a:p>
          <a:p>
            <a:pPr marL="0" indent="0" algn="l">
              <a:buNone/>
            </a:pPr>
            <a:r>
              <a:rPr lang="en-US" sz="1400" b="0" i="0" u="none" strike="noStrike" baseline="0" dirty="0">
                <a:latin typeface="CMR10"/>
              </a:rPr>
              <a:t>between spacecraft pairs of the optimal orbit </a:t>
            </a:r>
          </a:p>
          <a:p>
            <a:pPr marL="0" indent="0" algn="l">
              <a:buNone/>
            </a:pPr>
            <a:r>
              <a:rPr lang="en-US" sz="1400" b="0" i="0" u="none" strike="noStrike" baseline="0" dirty="0">
                <a:latin typeface="CMR10"/>
              </a:rPr>
              <a:t>design. The solid lines are orbit distances </a:t>
            </a:r>
          </a:p>
          <a:p>
            <a:pPr marL="0" indent="0" algn="l">
              <a:buNone/>
            </a:pPr>
            <a:r>
              <a:rPr lang="en-US" sz="1400" b="0" i="0" u="none" strike="noStrike" baseline="0" dirty="0">
                <a:latin typeface="CMR10"/>
              </a:rPr>
              <a:t>between spacecraft 1 &amp; 2. The dashed lines </a:t>
            </a:r>
          </a:p>
          <a:p>
            <a:pPr marL="0" indent="0" algn="l">
              <a:buNone/>
            </a:pPr>
            <a:r>
              <a:rPr lang="en-US" sz="1400" b="0" i="0" u="none" strike="noStrike" baseline="0" dirty="0">
                <a:latin typeface="CMR10"/>
              </a:rPr>
              <a:t>are orbit distances between spacecraft 1 &amp; 3.</a:t>
            </a:r>
          </a:p>
          <a:p>
            <a:pPr marL="0" indent="0" algn="l">
              <a:buNone/>
            </a:pPr>
            <a:r>
              <a:rPr lang="en-US" sz="1400" b="0" i="0" u="none" strike="noStrike" baseline="0" dirty="0">
                <a:latin typeface="CMR10"/>
              </a:rPr>
              <a:t>The dashed dot lines are orbit distances </a:t>
            </a:r>
          </a:p>
          <a:p>
            <a:pPr marL="0" indent="0" algn="l">
              <a:buNone/>
            </a:pPr>
            <a:r>
              <a:rPr lang="en-US" sz="1400" b="0" i="0" u="none" strike="noStrike" baseline="0" dirty="0">
                <a:latin typeface="CMR10"/>
              </a:rPr>
              <a:t>between spacecraft 2 &amp; 3. </a:t>
            </a:r>
            <a:r>
              <a:rPr lang="en-US" sz="1400" dirty="0">
                <a:latin typeface="CMR10"/>
              </a:rPr>
              <a:t>The maximum </a:t>
            </a:r>
          </a:p>
          <a:p>
            <a:pPr marL="0" indent="0" algn="l">
              <a:buNone/>
            </a:pPr>
            <a:r>
              <a:rPr lang="en-US" sz="1400" dirty="0">
                <a:latin typeface="CMR10"/>
              </a:rPr>
              <a:t>deviation from the desired distance found by </a:t>
            </a:r>
          </a:p>
          <a:p>
            <a:pPr marL="0" indent="0" algn="l">
              <a:buNone/>
            </a:pPr>
            <a:r>
              <a:rPr lang="en-US" sz="1400" dirty="0">
                <a:latin typeface="CMR10"/>
              </a:rPr>
              <a:t>the arc-search IPM is less than 30% of the </a:t>
            </a:r>
          </a:p>
          <a:p>
            <a:pPr marL="0" indent="0" algn="l">
              <a:buNone/>
            </a:pPr>
            <a:r>
              <a:rPr lang="en-US" sz="1400" dirty="0">
                <a:latin typeface="CMR10"/>
              </a:rPr>
              <a:t>ones of baseline designs. The algorithm </a:t>
            </a:r>
          </a:p>
          <a:p>
            <a:pPr marL="0" indent="0" algn="l">
              <a:buNone/>
            </a:pPr>
            <a:r>
              <a:rPr lang="en-US" sz="1400" dirty="0">
                <a:latin typeface="CMR10"/>
              </a:rPr>
              <a:t>found the optimal solution in one minute.</a:t>
            </a:r>
          </a:p>
        </p:txBody>
      </p:sp>
      <p:sp>
        <p:nvSpPr>
          <p:cNvPr id="4" name="Slide Number Placeholder 3">
            <a:extLst>
              <a:ext uri="{FF2B5EF4-FFF2-40B4-BE49-F238E27FC236}">
                <a16:creationId xmlns:a16="http://schemas.microsoft.com/office/drawing/2014/main" id="{98B4E21F-C4F6-23BC-D883-A42418574988}"/>
              </a:ext>
            </a:extLst>
          </p:cNvPr>
          <p:cNvSpPr>
            <a:spLocks noGrp="1"/>
          </p:cNvSpPr>
          <p:nvPr>
            <p:ph type="sldNum" sz="quarter" idx="10"/>
          </p:nvPr>
        </p:nvSpPr>
        <p:spPr/>
        <p:txBody>
          <a:bodyPr/>
          <a:lstStyle/>
          <a:p>
            <a:fld id="{F1F2DE7A-76D3-4C8D-BED9-3553BD38C44C}" type="slidenum">
              <a:rPr lang="en-US" altLang="en-US" smtClean="0"/>
              <a:pPr/>
              <a:t>15</a:t>
            </a:fld>
            <a:endParaRPr lang="en-US" altLang="en-US"/>
          </a:p>
        </p:txBody>
      </p:sp>
      <p:pic>
        <p:nvPicPr>
          <p:cNvPr id="5" name="Picture 4">
            <a:extLst>
              <a:ext uri="{FF2B5EF4-FFF2-40B4-BE49-F238E27FC236}">
                <a16:creationId xmlns:a16="http://schemas.microsoft.com/office/drawing/2014/main" id="{021CC9D7-B601-817E-CA6D-85DA97B2050A}"/>
              </a:ext>
            </a:extLst>
          </p:cNvPr>
          <p:cNvPicPr>
            <a:picLocks noChangeAspect="1"/>
          </p:cNvPicPr>
          <p:nvPr/>
        </p:nvPicPr>
        <p:blipFill>
          <a:blip r:embed="rId2"/>
          <a:stretch>
            <a:fillRect/>
          </a:stretch>
        </p:blipFill>
        <p:spPr>
          <a:xfrm>
            <a:off x="3879851" y="1260475"/>
            <a:ext cx="5003799" cy="4689475"/>
          </a:xfrm>
          <a:prstGeom prst="rect">
            <a:avLst/>
          </a:prstGeom>
        </p:spPr>
      </p:pic>
    </p:spTree>
    <p:extLst>
      <p:ext uri="{BB962C8B-B14F-4D97-AF65-F5344CB8AC3E}">
        <p14:creationId xmlns:p14="http://schemas.microsoft.com/office/powerpoint/2010/main" val="2278503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D52B-93C7-4690-ACD4-7C7ACFA037E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763DF87-86FE-C061-7889-C5886A74C5F2}"/>
              </a:ext>
            </a:extLst>
          </p:cNvPr>
          <p:cNvSpPr>
            <a:spLocks noGrp="1"/>
          </p:cNvSpPr>
          <p:nvPr>
            <p:ph idx="1"/>
          </p:nvPr>
        </p:nvSpPr>
        <p:spPr/>
        <p:txBody>
          <a:bodyPr/>
          <a:lstStyle/>
          <a:p>
            <a:r>
              <a:rPr lang="en-US" dirty="0"/>
              <a:t>An arc-search interior-point algorithm is devised for NOP</a:t>
            </a:r>
          </a:p>
          <a:p>
            <a:r>
              <a:rPr lang="en-US" dirty="0"/>
              <a:t>A </a:t>
            </a:r>
            <a:r>
              <a:rPr lang="en-US" dirty="0" err="1"/>
              <a:t>Matlab</a:t>
            </a:r>
            <a:r>
              <a:rPr lang="en-US" dirty="0"/>
              <a:t> code implemented</a:t>
            </a:r>
          </a:p>
          <a:p>
            <a:r>
              <a:rPr lang="en-US" dirty="0"/>
              <a:t>The algorithm/code is tested against some NOP benchmark problems, and promising result is observed</a:t>
            </a:r>
          </a:p>
          <a:p>
            <a:r>
              <a:rPr lang="en-US" dirty="0"/>
              <a:t>The algorithm/code is applied to some optimal trajectory design problems and the optimal solutions are found</a:t>
            </a:r>
          </a:p>
          <a:p>
            <a:r>
              <a:rPr lang="en-US" dirty="0"/>
              <a:t>The algorithm/code is applied to formation fly orbit design problem and an optimal solution is found</a:t>
            </a:r>
          </a:p>
          <a:p>
            <a:r>
              <a:rPr lang="en-US" dirty="0"/>
              <a:t>The algorithm/code is considered to apply to formation fly orbit design problem</a:t>
            </a:r>
          </a:p>
          <a:p>
            <a:r>
              <a:rPr lang="en-US" dirty="0"/>
              <a:t>Continuous improvement of the algorithm/code will be a future project</a:t>
            </a:r>
          </a:p>
          <a:p>
            <a:pPr marL="0" indent="0">
              <a:buNone/>
            </a:pPr>
            <a:endParaRPr lang="en-US" dirty="0"/>
          </a:p>
        </p:txBody>
      </p:sp>
      <p:sp>
        <p:nvSpPr>
          <p:cNvPr id="4" name="Slide Number Placeholder 3">
            <a:extLst>
              <a:ext uri="{FF2B5EF4-FFF2-40B4-BE49-F238E27FC236}">
                <a16:creationId xmlns:a16="http://schemas.microsoft.com/office/drawing/2014/main" id="{FC011D41-ABE7-3DA1-39FE-546436CD9650}"/>
              </a:ext>
            </a:extLst>
          </p:cNvPr>
          <p:cNvSpPr>
            <a:spLocks noGrp="1"/>
          </p:cNvSpPr>
          <p:nvPr>
            <p:ph type="sldNum" sz="quarter" idx="10"/>
          </p:nvPr>
        </p:nvSpPr>
        <p:spPr/>
        <p:txBody>
          <a:bodyPr/>
          <a:lstStyle/>
          <a:p>
            <a:fld id="{F1F2DE7A-76D3-4C8D-BED9-3553BD38C44C}" type="slidenum">
              <a:rPr lang="en-US" altLang="en-US" smtClean="0"/>
              <a:pPr/>
              <a:t>16</a:t>
            </a:fld>
            <a:endParaRPr lang="en-US" altLang="en-US"/>
          </a:p>
        </p:txBody>
      </p:sp>
    </p:spTree>
    <p:extLst>
      <p:ext uri="{BB962C8B-B14F-4D97-AF65-F5344CB8AC3E}">
        <p14:creationId xmlns:p14="http://schemas.microsoft.com/office/powerpoint/2010/main" val="28143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CC93-1021-1C3B-F537-0571E5D1010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029CBF8-752E-20DB-FB0B-2A226E7C3A58}"/>
              </a:ext>
            </a:extLst>
          </p:cNvPr>
          <p:cNvSpPr>
            <a:spLocks noGrp="1"/>
          </p:cNvSpPr>
          <p:nvPr>
            <p:ph idx="1"/>
          </p:nvPr>
        </p:nvSpPr>
        <p:spPr/>
        <p:txBody>
          <a:bodyPr/>
          <a:lstStyle/>
          <a:p>
            <a:pPr marL="0" indent="0">
              <a:buNone/>
            </a:pPr>
            <a:r>
              <a:rPr lang="en-US" dirty="0"/>
              <a:t>[YAN21] </a:t>
            </a:r>
            <a:r>
              <a:rPr lang="en-US" dirty="0">
                <a:latin typeface="CMR10"/>
              </a:rPr>
              <a:t>Y. Yang, Arc-search techniques for interior-point method, CRC Press, 2021</a:t>
            </a:r>
          </a:p>
          <a:p>
            <a:pPr marL="0" indent="0">
              <a:buNone/>
            </a:pPr>
            <a:r>
              <a:rPr lang="en-US" dirty="0">
                <a:latin typeface="CMR10"/>
              </a:rPr>
              <a:t>[Todd02] M.J. Todd, The many facets of linear programming, Mathematical Programming, series B 91, 417-436, 2002.</a:t>
            </a:r>
          </a:p>
          <a:p>
            <a:pPr marL="0" indent="0" algn="l">
              <a:buNone/>
            </a:pPr>
            <a:r>
              <a:rPr lang="en-US" dirty="0">
                <a:latin typeface="CMR10"/>
              </a:rPr>
              <a:t>[YLY18] </a:t>
            </a:r>
            <a:r>
              <a:rPr lang="en-US" b="0" i="0" u="none" strike="noStrike" baseline="0" dirty="0">
                <a:latin typeface="CMR10"/>
                <a:cs typeface="Calibri" panose="020F0502020204030204" pitchFamily="34" charset="0"/>
              </a:rPr>
              <a:t>M. Yamashita, E. Iida, and Y. Yang An infeasible interior-point arc-search algorithm for nonlinear constrained optimization, Numerical Algorithms, 12, 781–798, 2018.</a:t>
            </a:r>
          </a:p>
          <a:p>
            <a:pPr marL="0" indent="0" algn="l">
              <a:buNone/>
            </a:pPr>
            <a:r>
              <a:rPr lang="en-US" dirty="0">
                <a:latin typeface="CMR10"/>
                <a:cs typeface="Calibri" panose="020F0502020204030204" pitchFamily="34" charset="0"/>
              </a:rPr>
              <a:t>[DNKV05] </a:t>
            </a:r>
            <a:r>
              <a:rPr lang="en-US" b="0" i="0" u="none" strike="noStrike" baseline="0" dirty="0">
                <a:latin typeface="CMR10"/>
                <a:cs typeface="Calibri" panose="020F0502020204030204" pitchFamily="34" charset="0"/>
              </a:rPr>
              <a:t>S. V. </a:t>
            </a:r>
            <a:r>
              <a:rPr lang="en-US" b="0" i="0" u="none" strike="noStrike" baseline="0" dirty="0" err="1">
                <a:latin typeface="CMR10"/>
                <a:cs typeface="Calibri" panose="020F0502020204030204" pitchFamily="34" charset="0"/>
              </a:rPr>
              <a:t>Dhurandhar</a:t>
            </a:r>
            <a:r>
              <a:rPr lang="en-US" b="0" i="0" u="none" strike="noStrike" baseline="0" dirty="0">
                <a:latin typeface="CMR10"/>
                <a:cs typeface="Calibri" panose="020F0502020204030204" pitchFamily="34" charset="0"/>
              </a:rPr>
              <a:t>, K.R. Nayak, S. </a:t>
            </a:r>
            <a:r>
              <a:rPr lang="en-US" b="0" i="0" u="none" strike="noStrike" baseline="0" dirty="0" err="1">
                <a:latin typeface="CMR10"/>
                <a:cs typeface="Calibri" panose="020F0502020204030204" pitchFamily="34" charset="0"/>
              </a:rPr>
              <a:t>Koshti</a:t>
            </a:r>
            <a:r>
              <a:rPr lang="en-US" b="0" i="0" u="none" strike="noStrike" baseline="0" dirty="0">
                <a:latin typeface="CMR10"/>
                <a:cs typeface="Calibri" panose="020F0502020204030204" pitchFamily="34" charset="0"/>
              </a:rPr>
              <a:t>, and J-Y </a:t>
            </a:r>
            <a:r>
              <a:rPr lang="en-US" b="0" i="0" u="none" strike="noStrike" baseline="0" dirty="0" err="1">
                <a:latin typeface="CMR10"/>
                <a:cs typeface="Calibri" panose="020F0502020204030204" pitchFamily="34" charset="0"/>
              </a:rPr>
              <a:t>Vinet</a:t>
            </a:r>
            <a:r>
              <a:rPr lang="en-US" b="0" i="0" u="none" strike="noStrike" baseline="0" dirty="0">
                <a:latin typeface="CMR10"/>
                <a:cs typeface="Calibri" panose="020F0502020204030204" pitchFamily="34" charset="0"/>
              </a:rPr>
              <a:t>, Classical and Quantum Gravity, 22, 481–487, 2005.</a:t>
            </a:r>
          </a:p>
          <a:p>
            <a:pPr marL="0" indent="0" algn="l">
              <a:buNone/>
            </a:pPr>
            <a:r>
              <a:rPr lang="en-US" dirty="0">
                <a:latin typeface="CMR10"/>
                <a:cs typeface="Calibri" panose="020F0502020204030204" pitchFamily="34" charset="0"/>
              </a:rPr>
              <a:t>[NKDV06] </a:t>
            </a:r>
            <a:r>
              <a:rPr lang="en-US" b="0" i="0" u="none" strike="noStrike" baseline="0" dirty="0">
                <a:latin typeface="CMR10"/>
                <a:cs typeface="Calibri" panose="020F0502020204030204" pitchFamily="34" charset="0"/>
              </a:rPr>
              <a:t>K.R. Nayak, S. </a:t>
            </a:r>
            <a:r>
              <a:rPr lang="en-US" b="0" i="0" u="none" strike="noStrike" baseline="0" dirty="0" err="1">
                <a:latin typeface="CMR10"/>
                <a:cs typeface="Calibri" panose="020F0502020204030204" pitchFamily="34" charset="0"/>
              </a:rPr>
              <a:t>Koshti</a:t>
            </a:r>
            <a:r>
              <a:rPr lang="en-US" b="0" i="0" u="none" strike="noStrike" baseline="0" dirty="0">
                <a:latin typeface="CMR10"/>
                <a:cs typeface="Calibri" panose="020F0502020204030204" pitchFamily="34" charset="0"/>
              </a:rPr>
              <a:t>, S. V. </a:t>
            </a:r>
            <a:r>
              <a:rPr lang="en-US" b="0" i="0" u="none" strike="noStrike" baseline="0" dirty="0" err="1">
                <a:latin typeface="CMR10"/>
                <a:cs typeface="Calibri" panose="020F0502020204030204" pitchFamily="34" charset="0"/>
              </a:rPr>
              <a:t>Dhurandhar</a:t>
            </a:r>
            <a:r>
              <a:rPr lang="en-US" b="0" i="0" u="none" strike="noStrike" baseline="0" dirty="0">
                <a:latin typeface="CMR10"/>
                <a:cs typeface="Calibri" panose="020F0502020204030204" pitchFamily="34" charset="0"/>
              </a:rPr>
              <a:t>, and J-Y </a:t>
            </a:r>
            <a:r>
              <a:rPr lang="en-US" b="0" i="0" u="none" strike="noStrike" baseline="0" dirty="0" err="1">
                <a:latin typeface="CMR10"/>
                <a:cs typeface="Calibri" panose="020F0502020204030204" pitchFamily="34" charset="0"/>
              </a:rPr>
              <a:t>Vinet</a:t>
            </a:r>
            <a:r>
              <a:rPr lang="en-US" b="0" i="0" u="none" strike="noStrike" baseline="0" dirty="0">
                <a:latin typeface="CMR10"/>
                <a:cs typeface="Calibri" panose="020F0502020204030204" pitchFamily="34" charset="0"/>
              </a:rPr>
              <a:t>, Classical and Quantum Gravity, 23, 1763–1778, 2006.</a:t>
            </a:r>
          </a:p>
          <a:p>
            <a:pPr marL="0" indent="0">
              <a:buNone/>
            </a:pPr>
            <a:endParaRPr lang="en-US" dirty="0"/>
          </a:p>
        </p:txBody>
      </p:sp>
      <p:sp>
        <p:nvSpPr>
          <p:cNvPr id="4" name="Slide Number Placeholder 3">
            <a:extLst>
              <a:ext uri="{FF2B5EF4-FFF2-40B4-BE49-F238E27FC236}">
                <a16:creationId xmlns:a16="http://schemas.microsoft.com/office/drawing/2014/main" id="{A21DD5A1-DC50-2183-1A6F-1AC0FA9F1094}"/>
              </a:ext>
            </a:extLst>
          </p:cNvPr>
          <p:cNvSpPr>
            <a:spLocks noGrp="1"/>
          </p:cNvSpPr>
          <p:nvPr>
            <p:ph type="sldNum" sz="quarter" idx="10"/>
          </p:nvPr>
        </p:nvSpPr>
        <p:spPr/>
        <p:txBody>
          <a:bodyPr/>
          <a:lstStyle/>
          <a:p>
            <a:fld id="{F1F2DE7A-76D3-4C8D-BED9-3553BD38C44C}" type="slidenum">
              <a:rPr lang="en-US" altLang="en-US" smtClean="0"/>
              <a:pPr/>
              <a:t>17</a:t>
            </a:fld>
            <a:endParaRPr lang="en-US" altLang="en-US"/>
          </a:p>
        </p:txBody>
      </p:sp>
    </p:spTree>
    <p:extLst>
      <p:ext uri="{BB962C8B-B14F-4D97-AF65-F5344CB8AC3E}">
        <p14:creationId xmlns:p14="http://schemas.microsoft.com/office/powerpoint/2010/main" val="3325246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9158-0580-44B5-A793-1C8779259381}"/>
              </a:ext>
            </a:extLst>
          </p:cNvPr>
          <p:cNvSpPr>
            <a:spLocks noGrp="1"/>
          </p:cNvSpPr>
          <p:nvPr>
            <p:ph type="title"/>
          </p:nvPr>
        </p:nvSpPr>
        <p:spPr/>
        <p:txBody>
          <a:bodyPr/>
          <a:lstStyle/>
          <a:p>
            <a:pPr>
              <a:defRPr/>
            </a:pPr>
            <a:r>
              <a:rPr lang="en-US" dirty="0"/>
              <a:t>Scope</a:t>
            </a:r>
          </a:p>
        </p:txBody>
      </p:sp>
      <p:sp>
        <p:nvSpPr>
          <p:cNvPr id="7171" name="Content Placeholder 2">
            <a:extLst>
              <a:ext uri="{FF2B5EF4-FFF2-40B4-BE49-F238E27FC236}">
                <a16:creationId xmlns:a16="http://schemas.microsoft.com/office/drawing/2014/main" id="{B25D5609-19C2-783B-A7C4-F10ACBF6D49B}"/>
              </a:ext>
            </a:extLst>
          </p:cNvPr>
          <p:cNvSpPr>
            <a:spLocks noGrp="1"/>
          </p:cNvSpPr>
          <p:nvPr>
            <p:ph idx="1"/>
          </p:nvPr>
        </p:nvSpPr>
        <p:spPr>
          <a:xfrm>
            <a:off x="323850" y="1285875"/>
            <a:ext cx="8407400" cy="4975225"/>
          </a:xfrm>
        </p:spPr>
        <p:txBody>
          <a:bodyPr/>
          <a:lstStyle/>
          <a:p>
            <a:r>
              <a:rPr lang="en-US" sz="2600" dirty="0"/>
              <a:t>Optimal trajectory design and interior-point method (IPM)</a:t>
            </a:r>
          </a:p>
          <a:p>
            <a:r>
              <a:rPr lang="en-US" sz="2600" dirty="0"/>
              <a:t>Why arc-search IPM?</a:t>
            </a:r>
          </a:p>
          <a:p>
            <a:r>
              <a:rPr lang="en-US" sz="2600" dirty="0"/>
              <a:t>The arc-search IPM</a:t>
            </a:r>
          </a:p>
          <a:p>
            <a:r>
              <a:rPr lang="en-US" sz="2600" dirty="0"/>
              <a:t>Numerical test for simple benchmark problems</a:t>
            </a:r>
          </a:p>
          <a:p>
            <a:r>
              <a:rPr lang="en-US" sz="2600" dirty="0"/>
              <a:t>Optimal spacecraft trajectory/orbit design applications</a:t>
            </a:r>
          </a:p>
          <a:p>
            <a:pPr lvl="1"/>
            <a:r>
              <a:rPr lang="en-US" sz="2600" dirty="0"/>
              <a:t>Hohmann transfer between circular orbits</a:t>
            </a:r>
          </a:p>
          <a:p>
            <a:pPr lvl="1"/>
            <a:r>
              <a:rPr lang="en-US" sz="2600" dirty="0"/>
              <a:t>Hohmann transfer between elliptical orbits</a:t>
            </a:r>
          </a:p>
          <a:p>
            <a:pPr lvl="1"/>
            <a:r>
              <a:rPr lang="en-US" sz="2600" dirty="0"/>
              <a:t>Optimal orbit </a:t>
            </a:r>
            <a:r>
              <a:rPr lang="en-US" sz="2600"/>
              <a:t>formation fly </a:t>
            </a:r>
            <a:r>
              <a:rPr lang="en-US" sz="2600" dirty="0"/>
              <a:t>design</a:t>
            </a:r>
          </a:p>
          <a:p>
            <a:r>
              <a:rPr lang="en-US" sz="2600" dirty="0"/>
              <a:t>Conclusions</a:t>
            </a:r>
          </a:p>
        </p:txBody>
      </p:sp>
      <p:sp>
        <p:nvSpPr>
          <p:cNvPr id="7172" name="Slide Number Placeholder 3">
            <a:extLst>
              <a:ext uri="{FF2B5EF4-FFF2-40B4-BE49-F238E27FC236}">
                <a16:creationId xmlns:a16="http://schemas.microsoft.com/office/drawing/2014/main" id="{C97FD39B-8688-B1B0-12BE-D9E4ED280EA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06E9FFB-BB69-494A-BC60-5AF4FB5E331D}" type="slidenum">
              <a:rPr lang="en-US" altLang="en-US" sz="800">
                <a:solidFill>
                  <a:srgbClr val="6E1463"/>
                </a:solidFill>
              </a:rPr>
              <a:pPr/>
              <a:t>2</a:t>
            </a:fld>
            <a:endParaRPr lang="en-US" altLang="en-US" sz="800">
              <a:solidFill>
                <a:srgbClr val="6E146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F6EA-06E5-8F13-B038-FB76DB9215DC}"/>
              </a:ext>
            </a:extLst>
          </p:cNvPr>
          <p:cNvSpPr>
            <a:spLocks noGrp="1"/>
          </p:cNvSpPr>
          <p:nvPr>
            <p:ph type="title"/>
          </p:nvPr>
        </p:nvSpPr>
        <p:spPr/>
        <p:txBody>
          <a:bodyPr/>
          <a:lstStyle/>
          <a:p>
            <a:r>
              <a:rPr lang="en-US" dirty="0"/>
              <a:t>Optimal trajectory/orbit design</a:t>
            </a:r>
          </a:p>
        </p:txBody>
      </p:sp>
      <p:sp>
        <p:nvSpPr>
          <p:cNvPr id="3" name="Content Placeholder 2">
            <a:extLst>
              <a:ext uri="{FF2B5EF4-FFF2-40B4-BE49-F238E27FC236}">
                <a16:creationId xmlns:a16="http://schemas.microsoft.com/office/drawing/2014/main" id="{5006C47E-98EB-8E90-5621-DEC6AA1E619F}"/>
              </a:ext>
            </a:extLst>
          </p:cNvPr>
          <p:cNvSpPr>
            <a:spLocks noGrp="1"/>
          </p:cNvSpPr>
          <p:nvPr>
            <p:ph idx="1"/>
          </p:nvPr>
        </p:nvSpPr>
        <p:spPr/>
        <p:txBody>
          <a:bodyPr/>
          <a:lstStyle/>
          <a:p>
            <a:pPr algn="l"/>
            <a:r>
              <a:rPr lang="en-US" sz="2400" b="0" i="0" u="none" strike="noStrike" baseline="0" dirty="0">
                <a:latin typeface="CMR10"/>
              </a:rPr>
              <a:t>Optimal trajectory design for spacecraft is</a:t>
            </a:r>
          </a:p>
          <a:p>
            <a:pPr lvl="1"/>
            <a:r>
              <a:rPr lang="en-US" b="0" i="0" u="none" strike="noStrike" baseline="0" dirty="0">
                <a:latin typeface="CMR10"/>
              </a:rPr>
              <a:t>critical because it can lower the time or fuel required for achieving a mission’s objectives</a:t>
            </a:r>
          </a:p>
          <a:p>
            <a:pPr lvl="1"/>
            <a:r>
              <a:rPr lang="en-US" b="0" i="0" u="none" strike="noStrike" baseline="0" dirty="0">
                <a:latin typeface="CMR10"/>
              </a:rPr>
              <a:t>an optimal control problem</a:t>
            </a:r>
            <a:r>
              <a:rPr lang="en-US" dirty="0">
                <a:latin typeface="CMR10"/>
              </a:rPr>
              <a:t> but can be solved reliably by using non</a:t>
            </a:r>
            <a:r>
              <a:rPr lang="en-US" b="0" i="0" u="none" strike="noStrike" baseline="0" dirty="0">
                <a:latin typeface="CMR10"/>
              </a:rPr>
              <a:t>linear optimization algorithms</a:t>
            </a:r>
          </a:p>
          <a:p>
            <a:pPr algn="l"/>
            <a:r>
              <a:rPr lang="en-US" sz="2400" b="0" i="0" u="none" strike="noStrike" baseline="0" dirty="0">
                <a:latin typeface="CMR10"/>
              </a:rPr>
              <a:t>Two popular methods for solving the nonlinear optimization problem (NOP)</a:t>
            </a:r>
          </a:p>
          <a:p>
            <a:pPr lvl="1"/>
            <a:r>
              <a:rPr lang="en-US" b="0" i="0" u="none" strike="noStrike" baseline="0" dirty="0">
                <a:latin typeface="CMR10"/>
              </a:rPr>
              <a:t>the sequential quadratic programming (SQP) method </a:t>
            </a:r>
          </a:p>
          <a:p>
            <a:pPr lvl="1"/>
            <a:r>
              <a:rPr lang="en-US" b="0" i="0" u="none" strike="noStrike" baseline="0" dirty="0">
                <a:latin typeface="CMR10"/>
              </a:rPr>
              <a:t> the interior-point method (IPM)</a:t>
            </a:r>
          </a:p>
          <a:p>
            <a:pPr algn="l"/>
            <a:r>
              <a:rPr lang="en-US" sz="2400" dirty="0">
                <a:latin typeface="CMR10"/>
              </a:rPr>
              <a:t>IPM has been very successful </a:t>
            </a:r>
          </a:p>
          <a:p>
            <a:pPr lvl="1"/>
            <a:r>
              <a:rPr lang="en-US" dirty="0">
                <a:latin typeface="CMR10"/>
              </a:rPr>
              <a:t>For large scale linear programming (LP) problem, many IPM algorithms are polynomial!</a:t>
            </a:r>
          </a:p>
          <a:p>
            <a:pPr lvl="1"/>
            <a:r>
              <a:rPr lang="en-US" dirty="0">
                <a:latin typeface="CMR10"/>
              </a:rPr>
              <a:t>extended to solve nonlinear programming problem, and some algorithms, such as IPOPT, have become popular</a:t>
            </a:r>
            <a:endParaRPr lang="en-US" dirty="0"/>
          </a:p>
        </p:txBody>
      </p:sp>
      <p:sp>
        <p:nvSpPr>
          <p:cNvPr id="4" name="Slide Number Placeholder 3">
            <a:extLst>
              <a:ext uri="{FF2B5EF4-FFF2-40B4-BE49-F238E27FC236}">
                <a16:creationId xmlns:a16="http://schemas.microsoft.com/office/drawing/2014/main" id="{B9179AEF-B62F-47D1-9B4D-F5C8793F10F3}"/>
              </a:ext>
            </a:extLst>
          </p:cNvPr>
          <p:cNvSpPr>
            <a:spLocks noGrp="1"/>
          </p:cNvSpPr>
          <p:nvPr>
            <p:ph type="sldNum" sz="quarter" idx="10"/>
          </p:nvPr>
        </p:nvSpPr>
        <p:spPr/>
        <p:txBody>
          <a:bodyPr/>
          <a:lstStyle/>
          <a:p>
            <a:fld id="{F1F2DE7A-76D3-4C8D-BED9-3553BD38C44C}" type="slidenum">
              <a:rPr lang="en-US" altLang="en-US" smtClean="0"/>
              <a:pPr/>
              <a:t>3</a:t>
            </a:fld>
            <a:endParaRPr lang="en-US" altLang="en-US"/>
          </a:p>
        </p:txBody>
      </p:sp>
    </p:spTree>
    <p:extLst>
      <p:ext uri="{BB962C8B-B14F-4D97-AF65-F5344CB8AC3E}">
        <p14:creationId xmlns:p14="http://schemas.microsoft.com/office/powerpoint/2010/main" val="367401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8A7C-BE26-AC58-B449-91F759DFA169}"/>
              </a:ext>
            </a:extLst>
          </p:cNvPr>
          <p:cNvSpPr>
            <a:spLocks noGrp="1"/>
          </p:cNvSpPr>
          <p:nvPr>
            <p:ph type="title"/>
          </p:nvPr>
        </p:nvSpPr>
        <p:spPr/>
        <p:txBody>
          <a:bodyPr/>
          <a:lstStyle/>
          <a:p>
            <a:r>
              <a:rPr lang="en-US" dirty="0"/>
              <a:t>Why arc-search IPM</a:t>
            </a:r>
          </a:p>
        </p:txBody>
      </p:sp>
      <p:sp>
        <p:nvSpPr>
          <p:cNvPr id="3" name="Content Placeholder 2">
            <a:extLst>
              <a:ext uri="{FF2B5EF4-FFF2-40B4-BE49-F238E27FC236}">
                <a16:creationId xmlns:a16="http://schemas.microsoft.com/office/drawing/2014/main" id="{92207C0F-EBFA-FB0F-53C9-5974CF886AF4}"/>
              </a:ext>
            </a:extLst>
          </p:cNvPr>
          <p:cNvSpPr>
            <a:spLocks noGrp="1"/>
          </p:cNvSpPr>
          <p:nvPr>
            <p:ph idx="1"/>
          </p:nvPr>
        </p:nvSpPr>
        <p:spPr/>
        <p:txBody>
          <a:bodyPr/>
          <a:lstStyle/>
          <a:p>
            <a:r>
              <a:rPr lang="en-US" sz="2400" dirty="0">
                <a:latin typeface="CMR10"/>
              </a:rPr>
              <a:t>People (e.g. [Todd02]) noticed a </a:t>
            </a:r>
            <a:r>
              <a:rPr lang="en-US" sz="2400" b="1" dirty="0">
                <a:latin typeface="CMR10"/>
              </a:rPr>
              <a:t>dilemma </a:t>
            </a:r>
            <a:r>
              <a:rPr lang="en-US" sz="2400" dirty="0">
                <a:latin typeface="CMR10"/>
              </a:rPr>
              <a:t>of IPM algorithms that </a:t>
            </a:r>
            <a:r>
              <a:rPr lang="en-US" sz="2400" b="1" i="1" dirty="0">
                <a:latin typeface="CMR10"/>
              </a:rPr>
              <a:t>use line search </a:t>
            </a:r>
          </a:p>
          <a:p>
            <a:pPr lvl="1"/>
            <a:r>
              <a:rPr lang="en-US" dirty="0">
                <a:latin typeface="CMR10"/>
              </a:rPr>
              <a:t>To improve efficiency, one should do the following</a:t>
            </a:r>
          </a:p>
          <a:p>
            <a:pPr lvl="2">
              <a:buFont typeface="Courier New" panose="02070309020205020404" pitchFamily="49" charset="0"/>
              <a:buChar char="o"/>
            </a:pPr>
            <a:r>
              <a:rPr lang="en-US" dirty="0">
                <a:latin typeface="CMR10"/>
              </a:rPr>
              <a:t> use higher-order method</a:t>
            </a:r>
          </a:p>
          <a:p>
            <a:pPr lvl="2">
              <a:buFont typeface="Courier New" panose="02070309020205020404" pitchFamily="49" charset="0"/>
              <a:buChar char="o"/>
            </a:pPr>
            <a:r>
              <a:rPr lang="en-US" dirty="0">
                <a:latin typeface="CMR10"/>
              </a:rPr>
              <a:t> search in a wide neighborhood</a:t>
            </a:r>
          </a:p>
          <a:p>
            <a:pPr lvl="2">
              <a:buFont typeface="Courier New" panose="02070309020205020404" pitchFamily="49" charset="0"/>
              <a:buChar char="o"/>
            </a:pPr>
            <a:r>
              <a:rPr lang="en-US" dirty="0">
                <a:latin typeface="CMR10"/>
              </a:rPr>
              <a:t> start from an infeasible point</a:t>
            </a:r>
          </a:p>
          <a:p>
            <a:pPr lvl="1"/>
            <a:r>
              <a:rPr lang="en-US" dirty="0">
                <a:latin typeface="CMR10"/>
              </a:rPr>
              <a:t>Using any of the above strategies in line-search IPM algorithms </a:t>
            </a:r>
            <a:r>
              <a:rPr lang="en-US" b="0" i="0" dirty="0">
                <a:solidFill>
                  <a:srgbClr val="660033"/>
                </a:solidFill>
                <a:effectLst/>
                <a:latin typeface="CMR10"/>
              </a:rPr>
              <a:t>impairs the polynomial bound</a:t>
            </a:r>
          </a:p>
          <a:p>
            <a:pPr lvl="1"/>
            <a:r>
              <a:rPr lang="en-US" dirty="0">
                <a:solidFill>
                  <a:srgbClr val="660033"/>
                </a:solidFill>
                <a:latin typeface="CMR10"/>
              </a:rPr>
              <a:t>U</a:t>
            </a:r>
            <a:r>
              <a:rPr lang="en-US" b="0" i="0" dirty="0">
                <a:solidFill>
                  <a:srgbClr val="660033"/>
                </a:solidFill>
                <a:effectLst/>
                <a:latin typeface="CMR10"/>
              </a:rPr>
              <a:t>sing a combination of the strategies </a:t>
            </a:r>
            <a:r>
              <a:rPr lang="en-US" dirty="0">
                <a:solidFill>
                  <a:srgbClr val="660033"/>
                </a:solidFill>
                <a:latin typeface="CMR10"/>
              </a:rPr>
              <a:t>in line search IPM </a:t>
            </a:r>
            <a:r>
              <a:rPr lang="en-US" b="0" i="0" dirty="0">
                <a:solidFill>
                  <a:srgbClr val="660033"/>
                </a:solidFill>
                <a:effectLst/>
                <a:latin typeface="CMR10"/>
              </a:rPr>
              <a:t>deteriorates further the polynomial bound</a:t>
            </a:r>
          </a:p>
          <a:p>
            <a:pPr lvl="1"/>
            <a:r>
              <a:rPr lang="en-US" dirty="0">
                <a:solidFill>
                  <a:srgbClr val="660033"/>
                </a:solidFill>
                <a:latin typeface="CMR10"/>
              </a:rPr>
              <a:t>U</a:t>
            </a:r>
            <a:r>
              <a:rPr lang="en-US" b="0" i="0" dirty="0">
                <a:solidFill>
                  <a:srgbClr val="660033"/>
                </a:solidFill>
                <a:effectLst/>
                <a:latin typeface="CMR10"/>
              </a:rPr>
              <a:t>sing all these strategies in famous Mehrotra’s predictor-corrector (MPC) algorithm makes it hard to prove its convergence (there is still no convergence result for MPC)!</a:t>
            </a:r>
            <a:endParaRPr lang="en-US" dirty="0">
              <a:solidFill>
                <a:srgbClr val="660033"/>
              </a:solidFill>
              <a:latin typeface="CMR10"/>
            </a:endParaRPr>
          </a:p>
          <a:p>
            <a:pPr marL="0" indent="0">
              <a:buNone/>
            </a:pPr>
            <a:endParaRPr lang="en-US" dirty="0"/>
          </a:p>
        </p:txBody>
      </p:sp>
      <p:sp>
        <p:nvSpPr>
          <p:cNvPr id="4" name="Slide Number Placeholder 3">
            <a:extLst>
              <a:ext uri="{FF2B5EF4-FFF2-40B4-BE49-F238E27FC236}">
                <a16:creationId xmlns:a16="http://schemas.microsoft.com/office/drawing/2014/main" id="{7E380A5E-DDEE-C554-F63C-B64793E595A2}"/>
              </a:ext>
            </a:extLst>
          </p:cNvPr>
          <p:cNvSpPr>
            <a:spLocks noGrp="1"/>
          </p:cNvSpPr>
          <p:nvPr>
            <p:ph type="sldNum" sz="quarter" idx="10"/>
          </p:nvPr>
        </p:nvSpPr>
        <p:spPr/>
        <p:txBody>
          <a:bodyPr/>
          <a:lstStyle/>
          <a:p>
            <a:fld id="{F1F2DE7A-76D3-4C8D-BED9-3553BD38C44C}" type="slidenum">
              <a:rPr lang="en-US" altLang="en-US" smtClean="0"/>
              <a:pPr/>
              <a:t>4</a:t>
            </a:fld>
            <a:endParaRPr lang="en-US" altLang="en-US"/>
          </a:p>
        </p:txBody>
      </p:sp>
    </p:spTree>
    <p:extLst>
      <p:ext uri="{BB962C8B-B14F-4D97-AF65-F5344CB8AC3E}">
        <p14:creationId xmlns:p14="http://schemas.microsoft.com/office/powerpoint/2010/main" val="4214132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9284-427D-1E19-E9A6-9D46A982421F}"/>
              </a:ext>
            </a:extLst>
          </p:cNvPr>
          <p:cNvSpPr>
            <a:spLocks noGrp="1"/>
          </p:cNvSpPr>
          <p:nvPr>
            <p:ph type="title"/>
          </p:nvPr>
        </p:nvSpPr>
        <p:spPr/>
        <p:txBody>
          <a:bodyPr/>
          <a:lstStyle/>
          <a:p>
            <a:r>
              <a:rPr lang="en-US" dirty="0"/>
              <a:t>Why arc-search IPM</a:t>
            </a:r>
          </a:p>
        </p:txBody>
      </p:sp>
      <p:sp>
        <p:nvSpPr>
          <p:cNvPr id="3" name="Content Placeholder 2">
            <a:extLst>
              <a:ext uri="{FF2B5EF4-FFF2-40B4-BE49-F238E27FC236}">
                <a16:creationId xmlns:a16="http://schemas.microsoft.com/office/drawing/2014/main" id="{7C4211B6-CB73-0A9B-FD1C-E7614BC9CEAB}"/>
              </a:ext>
            </a:extLst>
          </p:cNvPr>
          <p:cNvSpPr>
            <a:spLocks noGrp="1"/>
          </p:cNvSpPr>
          <p:nvPr>
            <p:ph idx="1"/>
          </p:nvPr>
        </p:nvSpPr>
        <p:spPr/>
        <p:txBody>
          <a:bodyPr/>
          <a:lstStyle/>
          <a:p>
            <a:r>
              <a:rPr lang="en-US" dirty="0">
                <a:latin typeface="CMR10"/>
              </a:rPr>
              <a:t>Achievements by introducing arc-search in IPM:</a:t>
            </a:r>
          </a:p>
          <a:p>
            <a:pPr lvl="1"/>
            <a:r>
              <a:rPr lang="en-US" dirty="0">
                <a:latin typeface="CMR10"/>
              </a:rPr>
              <a:t>Arc-search IPM algorithms for LP using higher-order method, or wide search neighborhood, or initial infeasible point, or a combination of the strategies improve the polynomial bounds of the corresponding line-search algorithms</a:t>
            </a:r>
          </a:p>
          <a:p>
            <a:pPr lvl="1"/>
            <a:r>
              <a:rPr lang="en-US" dirty="0">
                <a:latin typeface="CMR10"/>
              </a:rPr>
              <a:t>An arc-search IPM algorithm [YAN21] that uses all three strategies achieves the best polynomial bound and computationally competitive to MPC—the dilemma is resolved!</a:t>
            </a:r>
          </a:p>
          <a:p>
            <a:pPr lvl="1"/>
            <a:r>
              <a:rPr lang="en-US" dirty="0">
                <a:latin typeface="CMR10"/>
              </a:rPr>
              <a:t>Similar claims hold for algorithms designed for convex quadratic programming (CQP), linear complementarity programming (LCP), and semi-definite programming (SDP) (see the book—[YAN21] Y. Yang, Arc-search techniques for interior-point methods, CRC Press, 2021)</a:t>
            </a:r>
          </a:p>
          <a:p>
            <a:endParaRPr lang="en-US" dirty="0"/>
          </a:p>
        </p:txBody>
      </p:sp>
      <p:sp>
        <p:nvSpPr>
          <p:cNvPr id="4" name="Slide Number Placeholder 3">
            <a:extLst>
              <a:ext uri="{FF2B5EF4-FFF2-40B4-BE49-F238E27FC236}">
                <a16:creationId xmlns:a16="http://schemas.microsoft.com/office/drawing/2014/main" id="{CF7EFEBD-56E7-FD91-DC63-37D64D581AFC}"/>
              </a:ext>
            </a:extLst>
          </p:cNvPr>
          <p:cNvSpPr>
            <a:spLocks noGrp="1"/>
          </p:cNvSpPr>
          <p:nvPr>
            <p:ph type="sldNum" sz="quarter" idx="10"/>
          </p:nvPr>
        </p:nvSpPr>
        <p:spPr/>
        <p:txBody>
          <a:bodyPr/>
          <a:lstStyle/>
          <a:p>
            <a:fld id="{F1F2DE7A-76D3-4C8D-BED9-3553BD38C44C}" type="slidenum">
              <a:rPr lang="en-US" altLang="en-US" smtClean="0"/>
              <a:pPr/>
              <a:t>5</a:t>
            </a:fld>
            <a:endParaRPr lang="en-US" altLang="en-US"/>
          </a:p>
        </p:txBody>
      </p:sp>
    </p:spTree>
    <p:extLst>
      <p:ext uri="{BB962C8B-B14F-4D97-AF65-F5344CB8AC3E}">
        <p14:creationId xmlns:p14="http://schemas.microsoft.com/office/powerpoint/2010/main" val="133149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29D4-707B-8217-C208-8BE8E89A8260}"/>
              </a:ext>
            </a:extLst>
          </p:cNvPr>
          <p:cNvSpPr>
            <a:spLocks noGrp="1"/>
          </p:cNvSpPr>
          <p:nvPr>
            <p:ph type="title"/>
          </p:nvPr>
        </p:nvSpPr>
        <p:spPr/>
        <p:txBody>
          <a:bodyPr/>
          <a:lstStyle/>
          <a:p>
            <a:r>
              <a:rPr lang="en-US" dirty="0"/>
              <a:t>Why arc-search IPM</a:t>
            </a:r>
          </a:p>
        </p:txBody>
      </p:sp>
      <p:sp>
        <p:nvSpPr>
          <p:cNvPr id="3" name="Content Placeholder 2">
            <a:extLst>
              <a:ext uri="{FF2B5EF4-FFF2-40B4-BE49-F238E27FC236}">
                <a16:creationId xmlns:a16="http://schemas.microsoft.com/office/drawing/2014/main" id="{9C89D247-703B-146B-0880-869EFE1DCB8B}"/>
              </a:ext>
            </a:extLst>
          </p:cNvPr>
          <p:cNvSpPr>
            <a:spLocks noGrp="1"/>
          </p:cNvSpPr>
          <p:nvPr>
            <p:ph idx="1"/>
          </p:nvPr>
        </p:nvSpPr>
        <p:spPr/>
        <p:txBody>
          <a:bodyPr/>
          <a:lstStyle/>
          <a:p>
            <a:r>
              <a:rPr lang="en-US" dirty="0">
                <a:latin typeface="CMR10"/>
              </a:rPr>
              <a:t>Most line search IPM algorithms for nonlinear optimization programming problem (NOP) is first-order method. </a:t>
            </a:r>
          </a:p>
          <a:p>
            <a:r>
              <a:rPr lang="en-US" dirty="0">
                <a:latin typeface="CMR10"/>
              </a:rPr>
              <a:t>The first-order method is essentially a steepest descent algorithm, which is inefficient</a:t>
            </a:r>
          </a:p>
          <a:p>
            <a:r>
              <a:rPr lang="en-US" dirty="0">
                <a:latin typeface="CMR10"/>
              </a:rPr>
              <a:t>Arc-search is a second-order method which </a:t>
            </a:r>
            <a:r>
              <a:rPr lang="en-US" b="0" i="0" u="none" strike="noStrike" baseline="0" dirty="0">
                <a:latin typeface="CMR10"/>
              </a:rPr>
              <a:t>approximate the central path better than the traditional line-search direction</a:t>
            </a:r>
            <a:endParaRPr lang="en-US" dirty="0">
              <a:latin typeface="CMR10"/>
            </a:endParaRPr>
          </a:p>
          <a:p>
            <a:r>
              <a:rPr lang="en-US" dirty="0">
                <a:latin typeface="CMR10"/>
              </a:rPr>
              <a:t>Experience for LP, CQP, LCP, and SDP indicates that arc-search may improve line search first-order algorithms for NOP</a:t>
            </a:r>
          </a:p>
          <a:p>
            <a:pPr algn="l"/>
            <a:r>
              <a:rPr lang="en-US" dirty="0">
                <a:latin typeface="CMR10"/>
              </a:rPr>
              <a:t>S</a:t>
            </a:r>
            <a:r>
              <a:rPr lang="en-US" b="0" i="0" u="none" strike="noStrike" baseline="0" dirty="0">
                <a:latin typeface="CMR10"/>
              </a:rPr>
              <a:t>econd-order method requires solving two linear systems instead of one, but the coefficient matrix is the same for both systems, meaning only one matrix decomposition is required (a trick that was used in MPC). </a:t>
            </a:r>
          </a:p>
          <a:p>
            <a:pPr algn="l"/>
            <a:r>
              <a:rPr lang="en-US" dirty="0">
                <a:latin typeface="CMR10"/>
              </a:rPr>
              <a:t>M</a:t>
            </a:r>
            <a:r>
              <a:rPr lang="en-US" b="0" i="0" u="none" strike="noStrike" baseline="0" dirty="0">
                <a:latin typeface="CMR10"/>
              </a:rPr>
              <a:t>ost elements of the right-hand side vector of the second system are computed already during the assembly of the coefficient matrix</a:t>
            </a:r>
            <a:endParaRPr lang="en-US" dirty="0">
              <a:latin typeface="CMR10"/>
            </a:endParaRPr>
          </a:p>
          <a:p>
            <a:pPr marL="0" indent="0">
              <a:buNone/>
            </a:pPr>
            <a:endParaRPr lang="en-US" dirty="0"/>
          </a:p>
        </p:txBody>
      </p:sp>
      <p:sp>
        <p:nvSpPr>
          <p:cNvPr id="4" name="Slide Number Placeholder 3">
            <a:extLst>
              <a:ext uri="{FF2B5EF4-FFF2-40B4-BE49-F238E27FC236}">
                <a16:creationId xmlns:a16="http://schemas.microsoft.com/office/drawing/2014/main" id="{45B0D988-9A0E-DD98-AA8C-3DCF333988A2}"/>
              </a:ext>
            </a:extLst>
          </p:cNvPr>
          <p:cNvSpPr>
            <a:spLocks noGrp="1"/>
          </p:cNvSpPr>
          <p:nvPr>
            <p:ph type="sldNum" sz="quarter" idx="10"/>
          </p:nvPr>
        </p:nvSpPr>
        <p:spPr/>
        <p:txBody>
          <a:bodyPr/>
          <a:lstStyle/>
          <a:p>
            <a:fld id="{F1F2DE7A-76D3-4C8D-BED9-3553BD38C44C}" type="slidenum">
              <a:rPr lang="en-US" altLang="en-US" smtClean="0"/>
              <a:pPr/>
              <a:t>6</a:t>
            </a:fld>
            <a:endParaRPr lang="en-US" altLang="en-US"/>
          </a:p>
        </p:txBody>
      </p:sp>
    </p:spTree>
    <p:extLst>
      <p:ext uri="{BB962C8B-B14F-4D97-AF65-F5344CB8AC3E}">
        <p14:creationId xmlns:p14="http://schemas.microsoft.com/office/powerpoint/2010/main" val="71611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7048-4A2B-B80B-F608-42C3CD163E0B}"/>
              </a:ext>
            </a:extLst>
          </p:cNvPr>
          <p:cNvSpPr>
            <a:spLocks noGrp="1"/>
          </p:cNvSpPr>
          <p:nvPr>
            <p:ph type="title"/>
          </p:nvPr>
        </p:nvSpPr>
        <p:spPr/>
        <p:txBody>
          <a:bodyPr/>
          <a:lstStyle/>
          <a:p>
            <a:r>
              <a:rPr lang="en-US" dirty="0"/>
              <a:t>Arc-search IPM for NOP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4E1FA2-F36E-139B-E9C9-202C263D6CCF}"/>
                  </a:ext>
                </a:extLst>
              </p:cNvPr>
              <p:cNvSpPr>
                <a:spLocks noGrp="1"/>
              </p:cNvSpPr>
              <p:nvPr>
                <p:ph idx="1"/>
              </p:nvPr>
            </p:nvSpPr>
            <p:spPr/>
            <p:txBody>
              <a:bodyPr/>
              <a:lstStyle/>
              <a:p>
                <a:r>
                  <a:rPr lang="en-US" sz="2000" dirty="0"/>
                  <a:t>Denote a stacked column vector </a:t>
                </a:r>
                <a14:m>
                  <m:oMath xmlns:m="http://schemas.openxmlformats.org/officeDocument/2006/math">
                    <m:sSup>
                      <m:sSupPr>
                        <m:ctrlPr>
                          <a:rPr lang="en-US" sz="2000" i="1">
                            <a:latin typeface="Cambria Math" panose="02040503050406030204" pitchFamily="18" charset="0"/>
                            <a:ea typeface="Cambria Math" panose="02040503050406030204" pitchFamily="18" charset="0"/>
                          </a:rPr>
                        </m:ctrlPr>
                      </m:sSupPr>
                      <m:e>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𝑥</m:t>
                                </m:r>
                              </m:e>
                              <m:sup>
                                <m:r>
                                  <a:rPr lang="en-US" sz="2000" i="1">
                                    <a:latin typeface="Cambria Math" panose="02040503050406030204" pitchFamily="18" charset="0"/>
                                    <a:ea typeface="Cambria Math" panose="02040503050406030204" pitchFamily="18" charset="0"/>
                                  </a:rPr>
                                  <m:t>𝑇</m:t>
                                </m:r>
                              </m:sup>
                            </m:sSup>
                            <m:r>
                              <a:rPr lang="en-US" sz="2000" i="1">
                                <a:latin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𝑦</m:t>
                                </m:r>
                              </m:e>
                              <m:sup>
                                <m:r>
                                  <a:rPr lang="en-US" sz="2000" i="1">
                                    <a:latin typeface="Cambria Math" panose="02040503050406030204" pitchFamily="18" charset="0"/>
                                    <a:ea typeface="Cambria Math" panose="02040503050406030204" pitchFamily="18" charset="0"/>
                                  </a:rPr>
                                  <m:t>𝑇</m:t>
                                </m:r>
                              </m:sup>
                            </m:sSup>
                          </m:e>
                        </m:d>
                      </m:e>
                      <m:sup>
                        <m:r>
                          <a:rPr lang="en-US" sz="2000" i="1">
                            <a:latin typeface="Cambria Math" panose="02040503050406030204" pitchFamily="18" charset="0"/>
                            <a:ea typeface="Cambria Math" panose="02040503050406030204" pitchFamily="18" charset="0"/>
                          </a:rPr>
                          <m:t>𝑇</m:t>
                        </m:r>
                      </m:sup>
                    </m:sSup>
                    <m:r>
                      <a:rPr lang="en-US" sz="2000" i="1">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rPr>
                      <m:t>𝑎𝑠</m:t>
                    </m:r>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oMath>
                </a14:m>
                <a:r>
                  <a:rPr lang="en-US" sz="2000" dirty="0"/>
                  <a:t>, and a diagonal matrix </a:t>
                </a:r>
                <a14:m>
                  <m:oMath xmlns:m="http://schemas.openxmlformats.org/officeDocument/2006/math">
                    <m:r>
                      <a:rPr lang="en-US" sz="2000" b="1" i="1">
                        <a:latin typeface="Cambria Math" panose="02040503050406030204" pitchFamily="18" charset="0"/>
                        <a:ea typeface="Cambria Math" panose="02040503050406030204" pitchFamily="18" charset="0"/>
                      </a:rPr>
                      <m:t>𝒁</m:t>
                    </m:r>
                  </m:oMath>
                </a14:m>
                <a:r>
                  <a:rPr lang="en-US" sz="2000" dirty="0"/>
                  <a:t> whose diagonal components are a vector </a:t>
                </a:r>
                <a14:m>
                  <m:oMath xmlns:m="http://schemas.openxmlformats.org/officeDocument/2006/math">
                    <m:r>
                      <a:rPr lang="en-US" sz="2000" b="0" i="1" smtClean="0">
                        <a:latin typeface="Cambria Math" panose="02040503050406030204" pitchFamily="18" charset="0"/>
                        <a:ea typeface="Cambria Math" panose="02040503050406030204" pitchFamily="18" charset="0"/>
                      </a:rPr>
                      <m:t>𝑧</m:t>
                    </m:r>
                  </m:oMath>
                </a14:m>
                <a:endParaRPr lang="en-US" sz="2000" dirty="0"/>
              </a:p>
              <a:p>
                <a:r>
                  <a:rPr lang="en-US" sz="2000" dirty="0"/>
                  <a:t>Consider the general Nonlinear Optimization Problem (NOP)</a:t>
                </a:r>
              </a:p>
              <a:p>
                <a:pPr marL="0" indent="0">
                  <a:buNone/>
                </a:pPr>
                <a:r>
                  <a:rPr lang="en-US" sz="2000" b="0" dirty="0"/>
                  <a:t>	</a:t>
                </a:r>
                <a14:m>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min</m:t>
                        </m:r>
                      </m:fName>
                      <m:e>
                        <m:r>
                          <a:rPr lang="en-US" sz="2000" b="0" i="1" smtClean="0">
                            <a:latin typeface="Cambria Math" panose="02040503050406030204" pitchFamily="18" charset="0"/>
                          </a:rPr>
                          <m:t>  </m:t>
                        </m:r>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𝑥</m:t>
                        </m:r>
                      </m:e>
                    </m:func>
                    <m:r>
                      <a:rPr lang="en-US" sz="2000" b="0" i="1" smtClean="0">
                        <a:latin typeface="Cambria Math" panose="02040503050406030204" pitchFamily="18" charset="0"/>
                      </a:rPr>
                      <m:t>)</m:t>
                    </m:r>
                  </m:oMath>
                </a14:m>
                <a:endParaRPr lang="en-US" sz="2000" b="0" i="1" dirty="0">
                  <a:latin typeface="Cambria Math" panose="02040503050406030204" pitchFamily="18" charset="0"/>
                </a:endParaRPr>
              </a:p>
              <a:p>
                <a:pPr marL="0" indent="0">
                  <a:buNone/>
                </a:pPr>
                <a:r>
                  <a:rPr lang="en-US" sz="2000" b="0" dirty="0"/>
                  <a:t>	</a:t>
                </a:r>
                <a14:m>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  </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i="1" dirty="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0,  </m:t>
                    </m:r>
                    <m:r>
                      <a:rPr lang="en-US" sz="2000" i="1" smtClean="0">
                        <a:latin typeface="Cambria Math" panose="02040503050406030204" pitchFamily="18" charset="0"/>
                      </a:rPr>
                      <m:t>h</m:t>
                    </m:r>
                    <m:d>
                      <m:dPr>
                        <m:ctrlPr>
                          <a:rPr lang="en-US" sz="2000" b="0" i="1" smtClean="0">
                            <a:latin typeface="Cambria Math" panose="02040503050406030204" pitchFamily="18" charset="0"/>
                          </a:rPr>
                        </m:ctrlPr>
                      </m:dPr>
                      <m:e>
                        <m:r>
                          <a:rPr lang="en-US" sz="2000" i="1">
                            <a:latin typeface="Cambria Math" panose="02040503050406030204" pitchFamily="18" charset="0"/>
                          </a:rPr>
                          <m:t>𝑥</m:t>
                        </m:r>
                      </m:e>
                    </m:d>
                    <m:r>
                      <a:rPr lang="en-US" sz="2000" b="0" i="1" dirty="0"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rPr>
                      <m:t>,</m:t>
                    </m:r>
                    <m:r>
                      <a:rPr lang="en-US" sz="2000" i="1" smtClean="0">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𝑅</m:t>
                        </m:r>
                      </m:e>
                      <m:sup>
                        <m:r>
                          <a:rPr lang="en-US" sz="2000" b="0" i="1" smtClean="0">
                            <a:latin typeface="Cambria Math" panose="02040503050406030204" pitchFamily="18" charset="0"/>
                            <a:ea typeface="Cambria Math" panose="02040503050406030204" pitchFamily="18" charset="0"/>
                          </a:rPr>
                          <m:t>𝑛</m:t>
                        </m:r>
                      </m:sup>
                    </m:sSup>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𝑔</m:t>
                    </m:r>
                    <m:r>
                      <a:rPr lang="en-US" sz="2000" b="0" i="1" smtClean="0">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𝑅</m:t>
                        </m:r>
                      </m:e>
                      <m:sup>
                        <m:r>
                          <a:rPr lang="en-US" sz="2000" i="1">
                            <a:latin typeface="Cambria Math" panose="02040503050406030204" pitchFamily="18" charset="0"/>
                            <a:ea typeface="Cambria Math" panose="02040503050406030204" pitchFamily="18" charset="0"/>
                          </a:rPr>
                          <m:t>𝑛</m:t>
                        </m:r>
                      </m:sup>
                    </m:sSup>
                    <m:r>
                      <a:rPr lang="en-US" sz="2000" b="0" i="1" smtClean="0">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𝑅</m:t>
                        </m:r>
                      </m:e>
                      <m:sup>
                        <m:r>
                          <a:rPr lang="en-US" sz="2000" b="0" i="1" smtClean="0">
                            <a:latin typeface="Cambria Math" panose="02040503050406030204" pitchFamily="18" charset="0"/>
                            <a:ea typeface="Cambria Math" panose="02040503050406030204" pitchFamily="18" charset="0"/>
                          </a:rPr>
                          <m:t>𝑝</m:t>
                        </m:r>
                      </m:sup>
                    </m:sSup>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h</m:t>
                    </m:r>
                    <m:r>
                      <a:rPr lang="en-US" sz="2000" b="0" i="1" smtClean="0">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𝑅</m:t>
                        </m:r>
                      </m:e>
                      <m:sup>
                        <m:r>
                          <a:rPr lang="en-US" sz="2000" i="1">
                            <a:latin typeface="Cambria Math" panose="02040503050406030204" pitchFamily="18" charset="0"/>
                            <a:ea typeface="Cambria Math" panose="02040503050406030204" pitchFamily="18" charset="0"/>
                          </a:rPr>
                          <m:t>𝑛</m:t>
                        </m:r>
                      </m:sup>
                    </m:sSup>
                    <m:r>
                      <a:rPr lang="en-US" sz="2000" b="0" i="1" smtClean="0">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𝑅</m:t>
                        </m:r>
                      </m:e>
                      <m:sup>
                        <m:r>
                          <a:rPr lang="en-US" sz="2000" b="0" i="1" smtClean="0">
                            <a:latin typeface="Cambria Math" panose="02040503050406030204" pitchFamily="18" charset="0"/>
                            <a:ea typeface="Cambria Math" panose="02040503050406030204" pitchFamily="18" charset="0"/>
                          </a:rPr>
                          <m:t>𝑚</m:t>
                        </m:r>
                      </m:sup>
                    </m:sSup>
                    <m:r>
                      <a:rPr lang="en-US" sz="2000" b="0" i="1" smtClean="0">
                        <a:latin typeface="Cambria Math" panose="02040503050406030204" pitchFamily="18" charset="0"/>
                        <a:ea typeface="Cambria Math" panose="02040503050406030204" pitchFamily="18" charset="0"/>
                      </a:rPr>
                      <m:t>.</m:t>
                    </m:r>
                  </m:oMath>
                </a14:m>
                <a:endParaRPr lang="en-US" sz="2000" dirty="0"/>
              </a:p>
              <a:p>
                <a:r>
                  <a:rPr lang="en-US" sz="2000" dirty="0"/>
                  <a:t>Define the </a:t>
                </a:r>
                <a:r>
                  <a:rPr lang="en-US" sz="2000" dirty="0" err="1"/>
                  <a:t>Lagrangian</a:t>
                </a:r>
                <a:r>
                  <a:rPr lang="en-US" sz="2000" dirty="0"/>
                  <a:t> of the NOP as</a:t>
                </a:r>
              </a:p>
              <a:p>
                <a:pPr marL="0" indent="0">
                  <a:buNone/>
                </a:pPr>
                <a:r>
                  <a:rPr lang="en-US" sz="2000" dirty="0"/>
                  <a:t>	</a:t>
                </a:r>
                <a14:m>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x</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y</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w</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s</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z</m:t>
                            </m:r>
                          </m:e>
                        </m:d>
                        <m:r>
                          <a:rPr lang="en-US" sz="2000" b="0" i="0" smtClean="0">
                            <a:latin typeface="Cambria Math" panose="02040503050406030204" pitchFamily="18" charset="0"/>
                          </a:rPr>
                          <m:t>=</m:t>
                        </m:r>
                      </m:fName>
                      <m:e>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𝑥</m:t>
                        </m:r>
                      </m:e>
                    </m:func>
                    <m:r>
                      <a:rPr lang="en-US" sz="2000" b="0" i="1" smtClean="0">
                        <a:latin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𝑦</m:t>
                        </m:r>
                      </m:e>
                      <m:sup>
                        <m:r>
                          <a:rPr lang="en-US" sz="2000" b="0" i="1" smtClean="0">
                            <a:latin typeface="Cambria Math" panose="02040503050406030204" pitchFamily="18" charset="0"/>
                            <a:ea typeface="Cambria Math" panose="02040503050406030204" pitchFamily="18" charset="0"/>
                          </a:rPr>
                          <m:t>𝑇</m:t>
                        </m:r>
                      </m:sup>
                    </m:sSup>
                    <m:r>
                      <a:rPr lang="en-US" sz="2000" b="0" i="1" smtClean="0">
                        <a:latin typeface="Cambria Math" panose="02040503050406030204" pitchFamily="18" charset="0"/>
                        <a:ea typeface="Cambria Math" panose="02040503050406030204" pitchFamily="18" charset="0"/>
                      </a:rPr>
                      <m:t>h</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sSup>
                      <m:sSupPr>
                        <m:ctrlPr>
                          <a:rPr lang="en-US" sz="2000" i="1">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𝑤</m:t>
                        </m:r>
                      </m:e>
                      <m:sup>
                        <m:r>
                          <a:rPr lang="en-US" sz="2000" i="1">
                            <a:latin typeface="Cambria Math" panose="02040503050406030204" pitchFamily="18" charset="0"/>
                            <a:ea typeface="Cambria Math" panose="02040503050406030204" pitchFamily="18" charset="0"/>
                          </a:rPr>
                          <m:t>𝑇</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𝑔</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𝑧</m:t>
                        </m:r>
                      </m:e>
                      <m:sup>
                        <m:r>
                          <a:rPr lang="en-US" sz="2000" i="1">
                            <a:latin typeface="Cambria Math" panose="02040503050406030204" pitchFamily="18" charset="0"/>
                            <a:ea typeface="Cambria Math" panose="02040503050406030204" pitchFamily="18" charset="0"/>
                          </a:rPr>
                          <m:t>𝑇</m:t>
                        </m:r>
                      </m:sup>
                    </m:sSup>
                    <m:r>
                      <a:rPr lang="en-US" sz="2000" b="0" i="1" smtClean="0">
                        <a:latin typeface="Cambria Math" panose="02040503050406030204" pitchFamily="18" charset="0"/>
                        <a:ea typeface="Cambria Math" panose="02040503050406030204" pitchFamily="18" charset="0"/>
                      </a:rPr>
                      <m:t>𝑠</m:t>
                    </m:r>
                  </m:oMath>
                </a14:m>
                <a:r>
                  <a:rPr lang="en-US" sz="2000" dirty="0"/>
                  <a:t> ,</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m:t>
                    </m:r>
                    <m:r>
                      <a:rPr lang="en-US" sz="2000" i="1">
                        <a:latin typeface="Cambria Math" panose="02040503050406030204" pitchFamily="18" charset="0"/>
                      </a:rPr>
                      <m:t>𝑤</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𝑧</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𝜖</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𝑅</m:t>
                        </m:r>
                      </m:e>
                      <m:sup>
                        <m:r>
                          <a:rPr lang="en-US" sz="2000" i="1">
                            <a:latin typeface="Cambria Math" panose="02040503050406030204" pitchFamily="18" charset="0"/>
                            <a:ea typeface="Cambria Math" panose="02040503050406030204" pitchFamily="18" charset="0"/>
                          </a:rPr>
                          <m:t>𝑝</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𝑝</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𝑝</m:t>
                        </m:r>
                      </m:sup>
                    </m:sSup>
                  </m:oMath>
                </a14:m>
                <a:endParaRPr lang="en-US" sz="2000" dirty="0"/>
              </a:p>
              <a:p>
                <a:r>
                  <a:rPr lang="en-US" sz="2000" dirty="0"/>
                  <a:t>Denote </a:t>
                </a:r>
                <a14:m>
                  <m:oMath xmlns:m="http://schemas.openxmlformats.org/officeDocument/2006/math">
                    <m:r>
                      <m:rPr>
                        <m:sty m:val="p"/>
                      </m:rPr>
                      <a:rPr lang="en-US" sz="2000" b="0" i="0" smtClean="0">
                        <a:latin typeface="Cambria Math" panose="02040503050406030204" pitchFamily="18" charset="0"/>
                        <a:ea typeface="Cambria Math" panose="02040503050406030204" pitchFamily="18" charset="0"/>
                      </a:rPr>
                      <m:t>by</m:t>
                    </m:r>
                    <m:r>
                      <a:rPr lang="en-US" sz="2000" b="0" i="0" smtClean="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ea typeface="Cambria Math" panose="02040503050406030204" pitchFamily="18" charset="0"/>
                      </a:rPr>
                      <m:t>v</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𝑤</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𝑧</m:t>
                        </m:r>
                      </m:e>
                    </m:d>
                  </m:oMath>
                </a14:m>
                <a:r>
                  <a:rPr lang="en-US" dirty="0">
                    <a:ea typeface="Cambria Math" panose="02040503050406030204" pitchFamily="18" charset="0"/>
                  </a:rPr>
                  <a:t> for the variables, multipliers, and relaxation variables</a:t>
                </a:r>
                <a:endParaRPr lang="en-US" sz="2000" dirty="0"/>
              </a:p>
              <a:p>
                <a:r>
                  <a:rPr lang="en-US" sz="2000" dirty="0"/>
                  <a:t>Like most NOP algorithms, our goal is to solve the KKT system</a:t>
                </a:r>
              </a:p>
              <a:p>
                <a:pPr marL="0" indent="0">
                  <a:buNone/>
                </a:pPr>
                <a:r>
                  <a:rPr lang="en-US" sz="2000" b="0" dirty="0"/>
                  <a:t>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m:rPr>
                            <m:sty m:val="p"/>
                          </m:rPr>
                          <a:rPr lang="en-US" sz="2000" i="1">
                            <a:latin typeface="Cambria Math" panose="02040503050406030204" pitchFamily="18" charset="0"/>
                            <a:ea typeface="Cambria Math" panose="02040503050406030204" pitchFamily="18" charset="0"/>
                          </a:rPr>
                          <m:t>∇</m:t>
                        </m:r>
                      </m:e>
                      <m:sub>
                        <m:r>
                          <a:rPr lang="en-US" sz="2000" b="0" i="1" smtClean="0">
                            <a:latin typeface="Cambria Math" panose="02040503050406030204" pitchFamily="18" charset="0"/>
                            <a:ea typeface="Cambria Math" panose="02040503050406030204" pitchFamily="18" charset="0"/>
                          </a:rPr>
                          <m:t>𝑥</m:t>
                        </m:r>
                      </m:sub>
                    </m:sSub>
                    <m:r>
                      <a:rPr lang="en-US" sz="2000" b="0" i="1" smtClean="0">
                        <a:latin typeface="Cambria Math" panose="02040503050406030204" pitchFamily="18" charset="0"/>
                        <a:ea typeface="Cambria Math" panose="02040503050406030204" pitchFamily="18" charset="0"/>
                      </a:rPr>
                      <m:t>𝐿</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h</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𝑔</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𝑤</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 </m:t>
                    </m:r>
                    <m:r>
                      <a:rPr lang="en-US" sz="2000" b="1" i="1" smtClean="0">
                        <a:latin typeface="Cambria Math" panose="02040503050406030204" pitchFamily="18" charset="0"/>
                        <a:ea typeface="Cambria Math" panose="02040503050406030204" pitchFamily="18" charset="0"/>
                      </a:rPr>
                      <m:t>𝒁</m:t>
                    </m:r>
                    <m:r>
                      <a:rPr lang="en-US" sz="2000" b="0" i="1" smtClean="0">
                        <a:latin typeface="Cambria Math" panose="02040503050406030204" pitchFamily="18" charset="0"/>
                        <a:ea typeface="Cambria Math" panose="02040503050406030204" pitchFamily="18" charset="0"/>
                      </a:rPr>
                      <m:t>𝑠</m:t>
                    </m:r>
                  </m:oMath>
                </a14:m>
                <a:r>
                  <a:rPr lang="en-US" sz="2000" b="0" dirty="0"/>
                  <a:t>)=0</a:t>
                </a:r>
                <a:endParaRPr lang="en-US" sz="2000" dirty="0"/>
              </a:p>
            </p:txBody>
          </p:sp>
        </mc:Choice>
        <mc:Fallback xmlns="">
          <p:sp>
            <p:nvSpPr>
              <p:cNvPr id="3" name="Content Placeholder 2">
                <a:extLst>
                  <a:ext uri="{FF2B5EF4-FFF2-40B4-BE49-F238E27FC236}">
                    <a16:creationId xmlns:a16="http://schemas.microsoft.com/office/drawing/2014/main" id="{304E1FA2-F36E-139B-E9C9-202C263D6CCF}"/>
                  </a:ext>
                </a:extLst>
              </p:cNvPr>
              <p:cNvSpPr>
                <a:spLocks noGrp="1" noRot="1" noChangeAspect="1" noMove="1" noResize="1" noEditPoints="1" noAdjustHandles="1" noChangeArrowheads="1" noChangeShapeType="1" noTextEdit="1"/>
              </p:cNvSpPr>
              <p:nvPr>
                <p:ph idx="1"/>
              </p:nvPr>
            </p:nvSpPr>
            <p:spPr>
              <a:blipFill>
                <a:blip r:embed="rId2"/>
                <a:stretch>
                  <a:fillRect l="-653" t="-61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BC4F07D-C876-AB95-8DB1-19CF43389070}"/>
              </a:ext>
            </a:extLst>
          </p:cNvPr>
          <p:cNvSpPr>
            <a:spLocks noGrp="1"/>
          </p:cNvSpPr>
          <p:nvPr>
            <p:ph type="sldNum" sz="quarter" idx="10"/>
          </p:nvPr>
        </p:nvSpPr>
        <p:spPr/>
        <p:txBody>
          <a:bodyPr/>
          <a:lstStyle/>
          <a:p>
            <a:fld id="{F1F2DE7A-76D3-4C8D-BED9-3553BD38C44C}" type="slidenum">
              <a:rPr lang="en-US" altLang="en-US" smtClean="0"/>
              <a:pPr/>
              <a:t>7</a:t>
            </a:fld>
            <a:endParaRPr lang="en-US" altLang="en-US"/>
          </a:p>
        </p:txBody>
      </p:sp>
    </p:spTree>
    <p:extLst>
      <p:ext uri="{BB962C8B-B14F-4D97-AF65-F5344CB8AC3E}">
        <p14:creationId xmlns:p14="http://schemas.microsoft.com/office/powerpoint/2010/main" val="51499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3390-1DCD-D78A-91D5-5F3B75B4F656}"/>
              </a:ext>
            </a:extLst>
          </p:cNvPr>
          <p:cNvSpPr>
            <a:spLocks noGrp="1"/>
          </p:cNvSpPr>
          <p:nvPr>
            <p:ph type="title"/>
          </p:nvPr>
        </p:nvSpPr>
        <p:spPr/>
        <p:txBody>
          <a:bodyPr/>
          <a:lstStyle/>
          <a:p>
            <a:r>
              <a:rPr lang="en-US" dirty="0"/>
              <a:t>Arc-search IPM for NOP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88EE07-66F8-2448-F64B-DBA032A45703}"/>
                  </a:ext>
                </a:extLst>
              </p:cNvPr>
              <p:cNvSpPr>
                <a:spLocks noGrp="1"/>
              </p:cNvSpPr>
              <p:nvPr>
                <p:ph idx="1"/>
              </p:nvPr>
            </p:nvSpPr>
            <p:spPr/>
            <p:txBody>
              <a:bodyPr/>
              <a:lstStyle/>
              <a:p>
                <a:r>
                  <a:rPr lang="en-US" dirty="0">
                    <a:latin typeface="CMR10"/>
                  </a:rPr>
                  <a:t>Directly solving the KKT system is very difficult</a:t>
                </a:r>
              </a:p>
              <a:p>
                <a:r>
                  <a:rPr lang="en-US" dirty="0">
                    <a:latin typeface="CMR10"/>
                  </a:rPr>
                  <a:t>Consider a nonlinear system that guides the current iterate </a:t>
                </a:r>
                <a14:m>
                  <m:oMath xmlns:m="http://schemas.openxmlformats.org/officeDocument/2006/math">
                    <m:r>
                      <a:rPr lang="en-US" b="0" i="1" smtClean="0">
                        <a:latin typeface="Cambria Math" panose="02040503050406030204" pitchFamily="18" charset="0"/>
                      </a:rPr>
                      <m:t>𝑣</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oMath>
                </a14:m>
                <a:r>
                  <a:rPr lang="en-US" dirty="0">
                    <a:latin typeface="CMR10"/>
                  </a:rPr>
                  <a:t> to the KKT point </a:t>
                </a:r>
                <a14:m>
                  <m:oMath xmlns:m="http://schemas.openxmlformats.org/officeDocument/2006/math">
                    <m:r>
                      <a:rPr lang="en-US" b="0" i="1" smtClean="0">
                        <a:latin typeface="Cambria Math" panose="02040503050406030204" pitchFamily="18" charset="0"/>
                      </a:rPr>
                      <m:t>(0,0,0,0,0)</m:t>
                    </m:r>
                  </m:oMath>
                </a14:m>
                <a:r>
                  <a:rPr lang="en-US" dirty="0">
                    <a:latin typeface="CMR10"/>
                  </a:rPr>
                  <a:t> as t from 1 goes to 0. The system defines a nonlinear curve in a high dimensional space</a:t>
                </a: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smtClean="0">
                                        <a:latin typeface="Cambria Math" panose="02040503050406030204" pitchFamily="18" charset="0"/>
                                      </a:rPr>
                                    </m:ctrlPr>
                                  </m:sSubPr>
                                  <m:e>
                                    <m:r>
                                      <m:rPr>
                                        <m:sty m:val="p"/>
                                      </m:rPr>
                                      <a:rPr lang="en-US"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𝑥</m:t>
                                    </m:r>
                                  </m:sub>
                                </m:sSub>
                                <m:r>
                                  <m:rPr>
                                    <m:brk m:alnAt="7"/>
                                  </m:rP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𝑡</m:t>
                                          </m:r>
                                        </m:e>
                                      </m:d>
                                      <m:r>
                                        <m:rPr>
                                          <m:brk m:alnAt="7"/>
                                        </m:rPr>
                                        <a:rPr lang="en-US" b="0" i="1" smtClean="0">
                                          <a:latin typeface="Cambria Math" panose="02040503050406030204" pitchFamily="18" charset="0"/>
                                        </a:rPr>
                                        <m:t>)</m:t>
                                      </m:r>
                                    </m:e>
                                  </m:mr>
                                  <m:m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mr>
                                </m:m>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m:rPr>
                                              <m:sty m:val="p"/>
                                            </m:rP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𝑠</m:t>
                                          </m:r>
                                        </m:sub>
                                      </m:sSub>
                                      <m:r>
                                        <m:rPr>
                                          <m:brk m:alnAt="7"/>
                                        </m:rP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r>
                                    <m:e>
                                      <m:r>
                                        <a:rPr lang="en-US" b="0" i="1" smtClean="0">
                                          <a:latin typeface="Cambria Math" panose="02040503050406030204" pitchFamily="18" charset="0"/>
                                        </a:rPr>
                                        <m:t>𝑍</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mr>
                                </m:m>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𝑡</m:t>
                                </m:r>
                                <m:sSub>
                                  <m:sSubPr>
                                    <m:ctrlPr>
                                      <a:rPr lang="en-US" i="1">
                                        <a:latin typeface="Cambria Math" panose="02040503050406030204" pitchFamily="18" charset="0"/>
                                      </a:rPr>
                                    </m:ctrlPr>
                                  </m:sSubPr>
                                  <m:e>
                                    <m:r>
                                      <a:rPr lang="en-US" b="0" i="1" smtClean="0">
                                        <a:latin typeface="Cambria Math" panose="02040503050406030204" pitchFamily="18" charset="0"/>
                                      </a:rPr>
                                      <m:t>[</m:t>
                                    </m:r>
                                    <m:r>
                                      <m:rPr>
                                        <m:sty m:val="p"/>
                                      </m:rPr>
                                      <a:rPr lang="en-US" i="0">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𝑥</m:t>
                                    </m:r>
                                  </m:sub>
                                </m:sSub>
                                <m:r>
                                  <m:rPr>
                                    <m:brk m:alnAt="7"/>
                                  </m:rP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(0))]</m:t>
                                </m:r>
                              </m:e>
                            </m:m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𝑥</m:t>
                                          </m:r>
                                          <m:d>
                                            <m:dPr>
                                              <m:ctrlPr>
                                                <a:rPr lang="en-US" i="1">
                                                  <a:latin typeface="Cambria Math" panose="02040503050406030204" pitchFamily="18" charset="0"/>
                                                </a:rPr>
                                              </m:ctrlPr>
                                            </m:dPr>
                                            <m:e>
                                              <m:r>
                                                <a:rPr lang="en-US" b="0" i="1" smtClean="0">
                                                  <a:latin typeface="Cambria Math" panose="02040503050406030204" pitchFamily="18" charset="0"/>
                                                </a:rPr>
                                                <m:t>0</m:t>
                                              </m:r>
                                            </m:e>
                                          </m:d>
                                        </m:e>
                                      </m:d>
                                      <m:r>
                                        <m:rPr>
                                          <m:brk m:alnAt="7"/>
                                        </m:rPr>
                                        <a:rPr lang="en-US" b="0" i="1" smtClean="0">
                                          <a:latin typeface="Cambria Math" panose="02040503050406030204" pitchFamily="18" charset="0"/>
                                        </a:rPr>
                                        <m:t>]</m:t>
                                      </m:r>
                                    </m:e>
                                  </m:mr>
                                  <m:mr>
                                    <m:e>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d>
                                            <m:dPr>
                                              <m:ctrlPr>
                                                <a:rPr lang="en-US" i="1">
                                                  <a:latin typeface="Cambria Math" panose="02040503050406030204" pitchFamily="18" charset="0"/>
                                                </a:rPr>
                                              </m:ctrlPr>
                                            </m:dPr>
                                            <m:e>
                                              <m:r>
                                                <a:rPr lang="en-US" b="0" i="1" smtClean="0">
                                                  <a:latin typeface="Cambria Math" panose="02040503050406030204" pitchFamily="18" charset="0"/>
                                                </a:rPr>
                                                <m:t>0</m:t>
                                              </m:r>
                                            </m:e>
                                          </m:d>
                                        </m:e>
                                      </m:d>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(0)</m:t>
                                      </m:r>
                                    </m:e>
                                  </m:mr>
                                </m:m>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n-US" i="0">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𝑠</m:t>
                                          </m:r>
                                        </m:sub>
                                      </m:sSub>
                                      <m:r>
                                        <m:rPr>
                                          <m:brk m:alnAt="7"/>
                                        </m:rP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(0))]</m:t>
                                      </m:r>
                                    </m:e>
                                  </m:mr>
                                  <m:mr>
                                    <m:e>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panose="02040503050406030204" pitchFamily="18" charset="0"/>
                                        </a:rPr>
                                        <m:t>𝑍</m:t>
                                      </m:r>
                                      <m:d>
                                        <m:dPr>
                                          <m:ctrlPr>
                                            <a:rPr lang="en-US" i="1">
                                              <a:latin typeface="Cambria Math" panose="02040503050406030204" pitchFamily="18" charset="0"/>
                                            </a:rPr>
                                          </m:ctrlPr>
                                        </m:dPr>
                                        <m:e>
                                          <m:r>
                                            <a:rPr lang="en-US" b="0" i="1" smtClean="0">
                                              <a:latin typeface="Cambria Math" panose="02040503050406030204" pitchFamily="18" charset="0"/>
                                            </a:rPr>
                                            <m:t>0</m:t>
                                          </m:r>
                                        </m:e>
                                      </m:d>
                                      <m:r>
                                        <a:rPr lang="en-US" i="1">
                                          <a:latin typeface="Cambria Math" panose="02040503050406030204" pitchFamily="18" charset="0"/>
                                        </a:rPr>
                                        <m:t>𝑠</m:t>
                                      </m:r>
                                      <m:r>
                                        <a:rPr lang="en-US" i="1">
                                          <a:latin typeface="Cambria Math" panose="02040503050406030204" pitchFamily="18" charset="0"/>
                                        </a:rPr>
                                        <m:t>(0)]</m:t>
                                      </m:r>
                                    </m:e>
                                  </m:mr>
                                </m:m>
                              </m:e>
                            </m:mr>
                          </m:m>
                          <m:r>
                            <a:rPr lang="en-US" b="0" i="1" smtClean="0">
                              <a:latin typeface="Cambria Math" panose="02040503050406030204" pitchFamily="18" charset="0"/>
                            </a:rPr>
                            <m:t>]</m:t>
                          </m:r>
                        </m:e>
                      </m:d>
                    </m:oMath>
                  </m:oMathPara>
                </a14:m>
                <a:endParaRPr lang="en-US" dirty="0"/>
              </a:p>
              <a:p>
                <a:r>
                  <a:rPr lang="en-US" dirty="0">
                    <a:latin typeface="CMR10"/>
                  </a:rPr>
                  <a:t>It is also difficult to solve this system directly</a:t>
                </a:r>
              </a:p>
              <a:p>
                <a:r>
                  <a:rPr lang="en-US" dirty="0">
                    <a:latin typeface="CMR10"/>
                  </a:rPr>
                  <a:t>Key idea: use part of an ellipse to approximate the curve</a:t>
                </a:r>
              </a:p>
              <a:p>
                <a:r>
                  <a:rPr lang="en-US" dirty="0">
                    <a:latin typeface="CMR10"/>
                  </a:rPr>
                  <a:t>The ellipse can be expressed by </a:t>
                </a:r>
                <a14:m>
                  <m:oMath xmlns:m="http://schemas.openxmlformats.org/officeDocument/2006/math">
                    <m:r>
                      <a:rPr lang="en-US" b="0" i="1" smtClean="0">
                        <a:latin typeface="Cambria Math" panose="02040503050406030204" pitchFamily="18" charset="0"/>
                      </a:rPr>
                      <m:t>𝑣</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𝛼</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𝑣</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𝛼</m:t>
                            </m:r>
                          </m:e>
                        </m:d>
                      </m:e>
                    </m:func>
                    <m:r>
                      <a:rPr lang="en-US" b="0" i="1" smtClean="0">
                        <a:latin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𝑣</m:t>
                        </m:r>
                      </m:e>
                    </m:acc>
                    <m:r>
                      <a:rPr lang="en-US" b="0" i="0" smtClean="0">
                        <a:latin typeface="Cambria Math" panose="02040503050406030204" pitchFamily="18" charset="0"/>
                      </a:rPr>
                      <m:t>[1−</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𝛼</m:t>
                            </m:r>
                          </m:e>
                        </m:d>
                      </m:e>
                    </m:func>
                    <m:r>
                      <a:rPr lang="en-US" b="0" i="1" smtClean="0">
                        <a:latin typeface="Cambria Math" panose="02040503050406030204" pitchFamily="18" charset="0"/>
                      </a:rPr>
                      <m:t>]</m:t>
                    </m:r>
                  </m:oMath>
                </a14:m>
                <a:r>
                  <a:rPr lang="en-US" dirty="0">
                    <a:latin typeface="CMR10"/>
                  </a:rPr>
                  <a:t>, where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𝑣</m:t>
                        </m:r>
                      </m:e>
                    </m:acc>
                  </m:oMath>
                </a14:m>
                <a:r>
                  <a:rPr lang="en-US" dirty="0">
                    <a:latin typeface="CMR10"/>
                  </a:rPr>
                  <a:t> and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𝑣</m:t>
                        </m:r>
                      </m:e>
                    </m:acc>
                  </m:oMath>
                </a14:m>
                <a:r>
                  <a:rPr lang="en-US" dirty="0">
                    <a:latin typeface="CMR10"/>
                  </a:rPr>
                  <a:t> can be calculated by two linear systems of equations to be discussed</a:t>
                </a:r>
              </a:p>
              <a:p>
                <a:endParaRPr lang="en-US" dirty="0"/>
              </a:p>
            </p:txBody>
          </p:sp>
        </mc:Choice>
        <mc:Fallback xmlns="">
          <p:sp>
            <p:nvSpPr>
              <p:cNvPr id="3" name="Content Placeholder 2">
                <a:extLst>
                  <a:ext uri="{FF2B5EF4-FFF2-40B4-BE49-F238E27FC236}">
                    <a16:creationId xmlns:a16="http://schemas.microsoft.com/office/drawing/2014/main" id="{4D88EE07-66F8-2448-F64B-DBA032A45703}"/>
                  </a:ext>
                </a:extLst>
              </p:cNvPr>
              <p:cNvSpPr>
                <a:spLocks noGrp="1" noRot="1" noChangeAspect="1" noMove="1" noResize="1" noEditPoints="1" noAdjustHandles="1" noChangeArrowheads="1" noChangeShapeType="1" noTextEdit="1"/>
              </p:cNvSpPr>
              <p:nvPr>
                <p:ph idx="1"/>
              </p:nvPr>
            </p:nvSpPr>
            <p:spPr>
              <a:blipFill>
                <a:blip r:embed="rId2"/>
                <a:stretch>
                  <a:fillRect l="-798" t="-858" r="-580" b="-551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CB71C85-BC7A-8F42-735A-A6A7062EFE48}"/>
              </a:ext>
            </a:extLst>
          </p:cNvPr>
          <p:cNvSpPr>
            <a:spLocks noGrp="1"/>
          </p:cNvSpPr>
          <p:nvPr>
            <p:ph type="sldNum" sz="quarter" idx="10"/>
          </p:nvPr>
        </p:nvSpPr>
        <p:spPr/>
        <p:txBody>
          <a:bodyPr/>
          <a:lstStyle/>
          <a:p>
            <a:fld id="{F1F2DE7A-76D3-4C8D-BED9-3553BD38C44C}" type="slidenum">
              <a:rPr lang="en-US" altLang="en-US" smtClean="0"/>
              <a:pPr/>
              <a:t>8</a:t>
            </a:fld>
            <a:endParaRPr lang="en-US" altLang="en-US"/>
          </a:p>
        </p:txBody>
      </p:sp>
    </p:spTree>
    <p:extLst>
      <p:ext uri="{BB962C8B-B14F-4D97-AF65-F5344CB8AC3E}">
        <p14:creationId xmlns:p14="http://schemas.microsoft.com/office/powerpoint/2010/main" val="62918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45A9-B5F2-8E99-E75A-828DBD1D928D}"/>
              </a:ext>
            </a:extLst>
          </p:cNvPr>
          <p:cNvSpPr>
            <a:spLocks noGrp="1"/>
          </p:cNvSpPr>
          <p:nvPr>
            <p:ph type="title"/>
          </p:nvPr>
        </p:nvSpPr>
        <p:spPr/>
        <p:txBody>
          <a:bodyPr/>
          <a:lstStyle/>
          <a:p>
            <a:r>
              <a:rPr lang="en-US" dirty="0"/>
              <a:t>Arc-search IPM for NOP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AA7713-6F01-867D-C990-38BE5EDB0345}"/>
                  </a:ext>
                </a:extLst>
              </p:cNvPr>
              <p:cNvSpPr>
                <a:spLocks noGrp="1"/>
              </p:cNvSpPr>
              <p:nvPr>
                <p:ph idx="1"/>
              </p:nvPr>
            </p:nvSpPr>
            <p:spPr/>
            <p:txBody>
              <a:bodyPr/>
              <a:lstStyle/>
              <a:p>
                <a14:m>
                  <m:oMath xmlns:m="http://schemas.openxmlformats.org/officeDocument/2006/math">
                    <m:acc>
                      <m:accPr>
                        <m:chr m:val="̇"/>
                        <m:ctrlPr>
                          <a:rPr lang="en-US" sz="2000" i="1" smtClean="0">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𝑣</m:t>
                        </m:r>
                      </m:e>
                    </m:acc>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𝑎𝑛𝑑</m:t>
                    </m:r>
                    <m:r>
                      <a:rPr lang="en-US" sz="2000" b="0" i="1" smtClean="0">
                        <a:latin typeface="Cambria Math" panose="02040503050406030204" pitchFamily="18" charset="0"/>
                        <a:ea typeface="Cambria Math" panose="02040503050406030204" pitchFamily="18" charset="0"/>
                      </a:rPr>
                      <m:t> </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𝑣</m:t>
                        </m:r>
                      </m:e>
                    </m:acc>
                  </m:oMath>
                </a14:m>
                <a:r>
                  <a:rPr lang="en-US" sz="2000" dirty="0">
                    <a:latin typeface="CMR10"/>
                  </a:rPr>
                  <a:t> can be calculated by the following two linear systems of equations</a:t>
                </a:r>
                <a:endParaRPr lang="en-US" sz="20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smtClean="0">
                                        <a:latin typeface="Cambria Math" panose="02040503050406030204" pitchFamily="18" charset="0"/>
                                      </a:rPr>
                                    </m:ctrlPr>
                                  </m:mPr>
                                  <m:mr>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  </m:t>
                                          </m:r>
                                          <m:r>
                                            <m:rPr>
                                              <m:sty m:val="p"/>
                                            </m:rPr>
                                            <a:rPr lang="en-US"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𝑥</m:t>
                                          </m:r>
                                        </m:sub>
                                        <m:sup>
                                          <m:r>
                                            <a:rPr lang="en-US" b="0" i="1" smtClean="0">
                                              <a:latin typeface="Cambria Math" panose="02040503050406030204" pitchFamily="18" charset="0"/>
                                            </a:rPr>
                                            <m:t>2</m:t>
                                          </m:r>
                                        </m:sup>
                                      </m:sSubSup>
                                      <m:r>
                                        <m:rPr>
                                          <m:brk m:alnAt="7"/>
                                        </m:rPr>
                                        <a:rPr lang="en-US" b="0" i="1" smtClean="0">
                                          <a:latin typeface="Cambria Math" panose="02040503050406030204" pitchFamily="18" charset="0"/>
                                        </a:rPr>
                                        <m:t>𝐿</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𝑘</m:t>
                                          </m:r>
                                        </m:sup>
                                      </m:sSup>
                                      <m:r>
                                        <m:rPr>
                                          <m:brk m:alnAt="7"/>
                                        </m:rPr>
                                        <a:rPr lang="en-US" b="0" i="1" smtClean="0">
                                          <a:latin typeface="Cambria Math" panose="02040503050406030204" pitchFamily="18" charset="0"/>
                                        </a:rPr>
                                        <m:t>)</m:t>
                                      </m:r>
                                    </m:e>
                                    <m:e>
                                      <m:r>
                                        <a:rPr lang="en-US" b="0" i="1" smtClean="0">
                                          <a:latin typeface="Cambria Math" panose="02040503050406030204" pitchFamily="18" charset="0"/>
                                        </a:rPr>
                                        <m:t>  −</m:t>
                                      </m:r>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𝑘</m:t>
                                          </m:r>
                                        </m:sup>
                                      </m:sSup>
                                      <m:r>
                                        <a:rPr lang="en-US" b="0" i="1" smtClean="0">
                                          <a:latin typeface="Cambria Math" panose="02040503050406030204" pitchFamily="18" charset="0"/>
                                          <a:ea typeface="Cambria Math" panose="02040503050406030204" pitchFamily="18" charset="0"/>
                                        </a:rPr>
                                        <m:t>)</m:t>
                                      </m:r>
                                    </m:e>
                                  </m:mr>
                                  <m:mr>
                                    <m:e>
                                      <m:r>
                                        <a:rPr lang="en-US" b="0" i="1" smtClean="0">
                                          <a:latin typeface="Cambria Math" panose="02040503050406030204" pitchFamily="18" charset="0"/>
                                        </a:rPr>
                                        <m:t>  </m:t>
                                      </m:r>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h</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𝑘</m:t>
                                          </m:r>
                                        </m:sup>
                                      </m:sSup>
                                      <m:r>
                                        <a:rPr lang="en-US" i="1">
                                          <a:latin typeface="Cambria Math" panose="02040503050406030204" pitchFamily="18" charset="0"/>
                                          <a:ea typeface="Cambria Math" panose="02040503050406030204" pitchFamily="18" charset="0"/>
                                        </a:rPr>
                                        <m:t>)</m:t>
                                      </m:r>
                                    </m:e>
                                    <m:e>
                                      <m:r>
                                        <a:rPr lang="en-US" b="0" i="1" smtClean="0">
                                          <a:latin typeface="Cambria Math" panose="02040503050406030204" pitchFamily="18" charset="0"/>
                                        </a:rPr>
                                        <m:t>         0</m:t>
                                      </m:r>
                                    </m:e>
                                  </m:mr>
                                </m:m>
                              </m:e>
                              <m:e>
                                <m:m>
                                  <m:mPr>
                                    <m:mcs>
                                      <m:mc>
                                        <m:mcPr>
                                          <m:count m:val="3"/>
                                          <m:mcJc m:val="center"/>
                                        </m:mcPr>
                                      </m:mc>
                                    </m:mcs>
                                    <m:ctrlPr>
                                      <a:rPr lang="en-US" i="1" smtClean="0">
                                        <a:latin typeface="Cambria Math" panose="02040503050406030204" pitchFamily="18" charset="0"/>
                                      </a:rPr>
                                    </m:ctrlPr>
                                  </m:mPr>
                                  <m:mr>
                                    <m:e>
                                      <m:r>
                                        <a:rPr lang="en-US" i="1">
                                          <a:latin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𝑘</m:t>
                                          </m:r>
                                        </m:sup>
                                      </m:sSup>
                                      <m:r>
                                        <a:rPr lang="en-US" i="1">
                                          <a:latin typeface="Cambria Math" panose="02040503050406030204" pitchFamily="18" charset="0"/>
                                          <a:ea typeface="Cambria Math" panose="02040503050406030204" pitchFamily="18" charset="0"/>
                                        </a:rPr>
                                        <m:t>)</m:t>
                                      </m:r>
                                    </m:e>
                                    <m:e>
                                      <m:r>
                                        <a:rPr lang="en-US" b="0" i="1" smtClean="0">
                                          <a:latin typeface="Cambria Math" panose="02040503050406030204" pitchFamily="18" charset="0"/>
                                        </a:rPr>
                                        <m:t>0  </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0  </m:t>
                                      </m:r>
                                    </m:e>
                                    <m:e>
                                      <m:r>
                                        <a:rPr lang="en-US" b="0" i="1" smtClean="0">
                                          <a:latin typeface="Cambria Math" panose="02040503050406030204" pitchFamily="18" charset="0"/>
                                        </a:rPr>
                                        <m:t>0</m:t>
                                      </m:r>
                                    </m:e>
                                  </m:mr>
                                </m:m>
                              </m:e>
                            </m:mr>
                            <m:mr>
                              <m:e>
                                <m:m>
                                  <m:mPr>
                                    <m:mcs>
                                      <m:mc>
                                        <m:mcPr>
                                          <m:count m:val="2"/>
                                          <m:mcJc m:val="center"/>
                                        </m:mcPr>
                                      </m:mc>
                                    </m:mcs>
                                    <m:ctrlPr>
                                      <a:rPr lang="en-US" i="1" smtClean="0">
                                        <a:latin typeface="Cambria Math" panose="02040503050406030204" pitchFamily="18" charset="0"/>
                                      </a:rPr>
                                    </m:ctrlPr>
                                  </m:mPr>
                                  <m:mr>
                                    <m:e>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𝑔</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𝑘</m:t>
                                              </m:r>
                                            </m:sup>
                                          </m:sSup>
                                        </m:e>
                                      </m:d>
                                      <m:r>
                                        <a:rPr lang="en-US" b="0" i="1" smtClean="0">
                                          <a:latin typeface="Cambria Math" panose="02040503050406030204" pitchFamily="18" charset="0"/>
                                          <a:ea typeface="Cambria Math" panose="02040503050406030204" pitchFamily="18" charset="0"/>
                                        </a:rPr>
                                        <m:t>             </m:t>
                                      </m:r>
                                    </m:e>
                                    <m:e>
                                      <m:r>
                                        <a:rPr lang="en-US" b="0" i="1" smtClean="0">
                                          <a:latin typeface="Cambria Math" panose="02040503050406030204" pitchFamily="18" charset="0"/>
                                        </a:rPr>
                                        <m:t>0</m:t>
                                      </m:r>
                                    </m:e>
                                  </m:mr>
                                  <m:mr>
                                    <m:e>
                                      <m:r>
                                        <a:rPr lang="en-US" b="0" i="1" smtClean="0">
                                          <a:latin typeface="Cambria Math" panose="02040503050406030204" pitchFamily="18" charset="0"/>
                                        </a:rPr>
                                        <m:t>0           </m:t>
                                      </m:r>
                                    </m:e>
                                    <m:e>
                                      <m:r>
                                        <a:rPr lang="en-US" b="0" i="1" smtClean="0">
                                          <a:latin typeface="Cambria Math" panose="02040503050406030204" pitchFamily="18" charset="0"/>
                                        </a:rPr>
                                        <m:t>0</m:t>
                                      </m:r>
                                    </m:e>
                                  </m:mr>
                                  <m:mr>
                                    <m:e>
                                      <m:r>
                                        <a:rPr lang="en-US" b="0" i="1" smtClean="0">
                                          <a:latin typeface="Cambria Math" panose="02040503050406030204" pitchFamily="18" charset="0"/>
                                        </a:rPr>
                                        <m:t>0           </m:t>
                                      </m:r>
                                    </m:e>
                                    <m:e>
                                      <m:r>
                                        <a:rPr lang="en-US" b="0" i="1" smtClean="0">
                                          <a:latin typeface="Cambria Math" panose="02040503050406030204" pitchFamily="18" charset="0"/>
                                        </a:rPr>
                                        <m:t>0</m:t>
                                      </m:r>
                                    </m:e>
                                  </m:mr>
                                </m:m>
                              </m:e>
                              <m:e>
                                <m:r>
                                  <a:rPr lang="en-US" b="0" i="1" smtClean="0">
                                    <a:latin typeface="Cambria Math" panose="02040503050406030204" pitchFamily="18" charset="0"/>
                                  </a:rPr>
                                  <m:t>       </m:t>
                                </m:r>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   −</m:t>
                                      </m:r>
                                      <m:r>
                                        <a:rPr lang="en-US" b="0" i="1" smtClean="0">
                                          <a:latin typeface="Cambria Math" panose="02040503050406030204" pitchFamily="18" charset="0"/>
                                        </a:rPr>
                                        <m:t>𝐼</m:t>
                                      </m:r>
                                    </m:e>
                                    <m:e>
                                      <m:r>
                                        <a:rPr lang="en-US" b="0" i="1" smtClean="0">
                                          <a:latin typeface="Cambria Math" panose="02040503050406030204" pitchFamily="18" charset="0"/>
                                        </a:rPr>
                                        <m:t>0</m:t>
                                      </m:r>
                                    </m:e>
                                  </m:mr>
                                  <m:mr>
                                    <m:e>
                                      <m:r>
                                        <a:rPr lang="en-US" b="0" i="1" smtClean="0">
                                          <a:latin typeface="Cambria Math" panose="02040503050406030204" pitchFamily="18" charset="0"/>
                                        </a:rPr>
                                        <m:t>𝐼</m:t>
                                      </m:r>
                                    </m:e>
                                    <m:e>
                                      <m:r>
                                        <a:rPr lang="en-US" b="0" i="1" smtClean="0">
                                          <a:latin typeface="Cambria Math" panose="02040503050406030204" pitchFamily="18" charset="0"/>
                                        </a:rPr>
                                        <m:t>     0</m:t>
                                      </m:r>
                                    </m:e>
                                    <m:e>
                                      <m:r>
                                        <a:rPr lang="en-US" b="0" i="1" smtClean="0">
                                          <a:latin typeface="Cambria Math" panose="02040503050406030204" pitchFamily="18" charset="0"/>
                                        </a:rPr>
                                        <m:t>−</m:t>
                                      </m:r>
                                      <m:r>
                                        <a:rPr lang="en-US" b="0" i="1" smtClean="0">
                                          <a:latin typeface="Cambria Math" panose="02040503050406030204" pitchFamily="18" charset="0"/>
                                        </a:rPr>
                                        <m:t>𝐼</m:t>
                                      </m:r>
                                    </m:e>
                                  </m:mr>
                                  <m:mr>
                                    <m:e>
                                      <m:r>
                                        <a:rPr lang="en-US" b="0" i="1" smtClean="0">
                                          <a:latin typeface="Cambria Math" panose="02040503050406030204" pitchFamily="18" charset="0"/>
                                        </a:rPr>
                                        <m:t>0</m:t>
                                      </m:r>
                                    </m:e>
                                    <m:e>
                                      <m:r>
                                        <a:rPr lang="en-US" b="0" i="1" smtClean="0">
                                          <a:latin typeface="Cambria Math" panose="02040503050406030204" pitchFamily="18" charset="0"/>
                                        </a:rPr>
                                        <m:t>     </m:t>
                                      </m:r>
                                      <m:sSup>
                                        <m:sSupPr>
                                          <m:ctrlPr>
                                            <a:rPr lang="en-US"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𝑘</m:t>
                                          </m:r>
                                        </m:sup>
                                      </m:sSup>
                                    </m:e>
                                    <m:e>
                                      <m:sSup>
                                        <m:sSupPr>
                                          <m:ctrlPr>
                                            <a:rPr lang="en-US"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𝑘</m:t>
                                          </m:r>
                                        </m:sup>
                                      </m:sSup>
                                    </m:e>
                                  </m:mr>
                                </m:m>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mr>
                                  <m:m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𝑦</m:t>
                                          </m:r>
                                        </m:e>
                                      </m:acc>
                                    </m:e>
                                  </m:mr>
                                </m:m>
                              </m:e>
                            </m:mr>
                            <m:mr>
                              <m:e>
                                <m:m>
                                  <m:mPr>
                                    <m:mcs>
                                      <m:mc>
                                        <m:mcPr>
                                          <m:count m:val="1"/>
                                          <m:mcJc m:val="center"/>
                                        </m:mcPr>
                                      </m:mc>
                                    </m:mcs>
                                    <m:ctrlPr>
                                      <a:rPr lang="en-US" i="1">
                                        <a:latin typeface="Cambria Math" panose="02040503050406030204" pitchFamily="18" charset="0"/>
                                      </a:rPr>
                                    </m:ctrlPr>
                                  </m:mPr>
                                  <m:m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𝑤</m:t>
                                          </m:r>
                                        </m:e>
                                      </m:acc>
                                    </m:e>
                                  </m:mr>
                                  <m:m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𝑠</m:t>
                                          </m:r>
                                        </m:e>
                                      </m:acc>
                                    </m:e>
                                  </m:mr>
                                  <m:m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𝑧</m:t>
                                          </m:r>
                                        </m:e>
                                      </m:acc>
                                    </m:e>
                                  </m:mr>
                                </m:m>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m:rPr>
                                              <m:sty m:val="p"/>
                                            </m:rPr>
                                            <a:rPr lang="en-US"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𝑥</m:t>
                                          </m:r>
                                        </m:sub>
                                      </m:sSub>
                                      <m:r>
                                        <m:rPr>
                                          <m:brk m:alnAt="7"/>
                                        </m:rPr>
                                        <a:rPr lang="en-US" b="0" i="1" smtClean="0">
                                          <a:latin typeface="Cambria Math" panose="02040503050406030204" pitchFamily="18" charset="0"/>
                                        </a:rPr>
                                        <m:t>𝐿</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𝑘</m:t>
                                          </m:r>
                                        </m:sup>
                                      </m:sSup>
                                      <m:r>
                                        <m:rPr>
                                          <m:brk m:alnAt="7"/>
                                        </m:rPr>
                                        <a:rPr lang="en-US" b="0" i="1" smtClean="0">
                                          <a:latin typeface="Cambria Math" panose="02040503050406030204" pitchFamily="18" charset="0"/>
                                        </a:rPr>
                                        <m:t>)</m:t>
                                      </m:r>
                                    </m:e>
                                  </m:mr>
                                  <m:mr>
                                    <m:e>
                                      <m:r>
                                        <a:rPr lang="en-US" b="0" i="1" smtClean="0">
                                          <a:latin typeface="Cambria Math" panose="02040503050406030204" pitchFamily="18" charset="0"/>
                                        </a:rPr>
                                        <m:t>h</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𝑘</m:t>
                                          </m:r>
                                        </m:sup>
                                      </m:sSup>
                                      <m:r>
                                        <a:rPr lang="en-US" b="0" i="1" smtClean="0">
                                          <a:latin typeface="Cambria Math" panose="02040503050406030204" pitchFamily="18" charset="0"/>
                                        </a:rPr>
                                        <m:t>)</m:t>
                                      </m:r>
                                    </m:e>
                                  </m:mr>
                                </m:m>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𝑔</m:t>
                                      </m:r>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𝑘</m:t>
                                              </m:r>
                                            </m:sup>
                                          </m:sSup>
                                        </m:e>
                                      </m:d>
                                      <m:r>
                                        <m:rPr>
                                          <m:brk m:alnAt="7"/>
                                        </m:rP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𝑠</m:t>
                                          </m:r>
                                        </m:e>
                                        <m:sup>
                                          <m:r>
                                            <a:rPr lang="en-US" i="1">
                                              <a:latin typeface="Cambria Math" panose="02040503050406030204" pitchFamily="18" charset="0"/>
                                            </a:rPr>
                                            <m:t>𝑘</m:t>
                                          </m:r>
                                        </m:sup>
                                      </m:sSup>
                                    </m:e>
                                  </m:mr>
                                  <m:mr>
                                    <m:e>
                                      <m:sSup>
                                        <m:sSupPr>
                                          <m:ctrlPr>
                                            <a:rPr lang="en-US" i="1">
                                              <a:latin typeface="Cambria Math" panose="02040503050406030204" pitchFamily="18" charset="0"/>
                                            </a:rPr>
                                          </m:ctrlPr>
                                        </m:sSupPr>
                                        <m:e>
                                          <m:r>
                                            <a:rPr lang="en-US" b="0" i="1" smtClean="0">
                                              <a:latin typeface="Cambria Math" panose="02040503050406030204" pitchFamily="18" charset="0"/>
                                            </a:rPr>
                                            <m:t>𝑤</m:t>
                                          </m:r>
                                        </m:e>
                                        <m:sup>
                                          <m:r>
                                            <a:rPr lang="en-US" i="1">
                                              <a:latin typeface="Cambria Math" panose="02040503050406030204" pitchFamily="18" charset="0"/>
                                            </a:rPr>
                                            <m:t>𝑘</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𝑧</m:t>
                                          </m:r>
                                        </m:e>
                                        <m:sup>
                                          <m:r>
                                            <a:rPr lang="en-US" i="1">
                                              <a:latin typeface="Cambria Math" panose="02040503050406030204" pitchFamily="18" charset="0"/>
                                            </a:rPr>
                                            <m:t>𝑘</m:t>
                                          </m:r>
                                        </m:sup>
                                      </m:sSup>
                                    </m:e>
                                  </m:mr>
                                  <m:mr>
                                    <m:e>
                                      <m:sSup>
                                        <m:sSupPr>
                                          <m:ctrlPr>
                                            <a:rPr lang="en-US" i="1">
                                              <a:latin typeface="Cambria Math" panose="02040503050406030204" pitchFamily="18" charset="0"/>
                                            </a:rPr>
                                          </m:ctrlPr>
                                        </m:sSupPr>
                                        <m:e>
                                          <m:r>
                                            <a:rPr lang="en-US" b="0" i="1" smtClean="0">
                                              <a:latin typeface="Cambria Math" panose="02040503050406030204" pitchFamily="18" charset="0"/>
                                            </a:rPr>
                                            <m:t>𝑍</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b="0" i="1" smtClean="0">
                                              <a:latin typeface="Cambria Math" panose="02040503050406030204" pitchFamily="18" charset="0"/>
                                            </a:rPr>
                                            <m:t>𝑠</m:t>
                                          </m:r>
                                        </m:e>
                                        <m:sup>
                                          <m:r>
                                            <a:rPr lang="en-US" i="1">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𝑒</m:t>
                                      </m:r>
                                    </m:e>
                                  </m:mr>
                                </m:m>
                              </m:e>
                            </m:mr>
                          </m:m>
                        </m:e>
                      </m:d>
                    </m:oMath>
                  </m:oMathPara>
                </a14:m>
                <a:endParaRPr lang="en-US" b="0" dirty="0"/>
              </a:p>
              <a:p>
                <a:pPr marL="0" indent="0">
                  <a:buNone/>
                </a:pPr>
                <a:r>
                  <a:rPr lang="en-US" dirty="0">
                    <a:latin typeface="CMR10"/>
                  </a:rPr>
                  <a:t>and</a:t>
                </a:r>
                <a:endParaRPr lang="en-US" b="0" dirty="0">
                  <a:latin typeface="CMR1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sSubSup>
                                        <m:sSubSupPr>
                                          <m:ctrlPr>
                                            <a:rPr lang="en-US" i="1">
                                              <a:latin typeface="Cambria Math" panose="02040503050406030204" pitchFamily="18" charset="0"/>
                                            </a:rPr>
                                          </m:ctrlPr>
                                        </m:sSubSupPr>
                                        <m:e>
                                          <m:r>
                                            <a:rPr lang="en-US" i="1">
                                              <a:latin typeface="Cambria Math" panose="02040503050406030204" pitchFamily="18" charset="0"/>
                                            </a:rPr>
                                            <m:t>  </m:t>
                                          </m:r>
                                          <m:r>
                                            <m:rPr>
                                              <m:sty m:val="p"/>
                                            </m:rP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𝑥</m:t>
                                          </m:r>
                                        </m:sub>
                                        <m:sup>
                                          <m:r>
                                            <a:rPr lang="en-US" i="1">
                                              <a:latin typeface="Cambria Math" panose="02040503050406030204" pitchFamily="18" charset="0"/>
                                            </a:rPr>
                                            <m:t>2</m:t>
                                          </m:r>
                                        </m:sup>
                                      </m:sSubSup>
                                      <m:r>
                                        <m:rPr>
                                          <m:brk m:alnAt="7"/>
                                        </m:rPr>
                                        <a:rPr lang="en-US" i="1">
                                          <a:latin typeface="Cambria Math" panose="02040503050406030204" pitchFamily="18" charset="0"/>
                                        </a:rPr>
                                        <m:t>𝐿</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𝑘</m:t>
                                          </m:r>
                                        </m:sup>
                                      </m:sSup>
                                      <m:r>
                                        <m:rPr>
                                          <m:brk m:alnAt="7"/>
                                        </m:rPr>
                                        <a:rPr lang="en-US" i="1">
                                          <a:latin typeface="Cambria Math" panose="02040503050406030204" pitchFamily="18" charset="0"/>
                                        </a:rPr>
                                        <m:t>)</m:t>
                                      </m:r>
                                    </m:e>
                                    <m:e>
                                      <m:r>
                                        <a:rPr lang="en-US" i="1">
                                          <a:latin typeface="Cambria Math" panose="02040503050406030204" pitchFamily="18" charset="0"/>
                                        </a:rPr>
                                        <m:t>  −</m:t>
                                      </m:r>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h</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𝑘</m:t>
                                          </m:r>
                                        </m:sup>
                                      </m:sSup>
                                      <m:r>
                                        <a:rPr lang="en-US" i="1">
                                          <a:latin typeface="Cambria Math" panose="02040503050406030204" pitchFamily="18" charset="0"/>
                                          <a:ea typeface="Cambria Math" panose="02040503050406030204" pitchFamily="18" charset="0"/>
                                        </a:rPr>
                                        <m:t>)</m:t>
                                      </m:r>
                                    </m:e>
                                  </m:mr>
                                  <m:mr>
                                    <m:e>
                                      <m:r>
                                        <a:rPr lang="en-US" i="1">
                                          <a:latin typeface="Cambria Math" panose="02040503050406030204" pitchFamily="18" charset="0"/>
                                        </a:rPr>
                                        <m:t>  </m:t>
                                      </m:r>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h</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𝑘</m:t>
                                          </m:r>
                                        </m:sup>
                                      </m:sSup>
                                      <m: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rPr>
                                        <m:t>         0</m:t>
                                      </m:r>
                                    </m:e>
                                  </m:mr>
                                </m:m>
                              </m:e>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𝑔</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𝑘</m:t>
                                          </m:r>
                                        </m:sup>
                                      </m:sSup>
                                      <m: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rPr>
                                        <m:t>0  </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0  </m:t>
                                      </m:r>
                                    </m:e>
                                    <m:e>
                                      <m:r>
                                        <a:rPr lang="en-US" i="1">
                                          <a:latin typeface="Cambria Math" panose="02040503050406030204" pitchFamily="18" charset="0"/>
                                        </a:rPr>
                                        <m:t>0</m:t>
                                      </m:r>
                                    </m:e>
                                  </m:mr>
                                </m:m>
                              </m:e>
                            </m:mr>
                            <m:mr>
                              <m:e>
                                <m:m>
                                  <m:mPr>
                                    <m:mcs>
                                      <m:mc>
                                        <m:mcPr>
                                          <m:count m:val="2"/>
                                          <m:mcJc m:val="center"/>
                                        </m:mcPr>
                                      </m:mc>
                                    </m:mcs>
                                    <m:ctrlPr>
                                      <a:rPr lang="en-US" i="1">
                                        <a:latin typeface="Cambria Math" panose="02040503050406030204" pitchFamily="18" charset="0"/>
                                      </a:rPr>
                                    </m:ctrlPr>
                                  </m:mPr>
                                  <m:mr>
                                    <m:e>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𝑔</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𝑘</m:t>
                                              </m:r>
                                            </m:sup>
                                          </m:sSup>
                                        </m:e>
                                      </m:d>
                                      <m:r>
                                        <a:rPr lang="en-US" i="1">
                                          <a:latin typeface="Cambria Math" panose="02040503050406030204" pitchFamily="18" charset="0"/>
                                          <a:ea typeface="Cambria Math" panose="02040503050406030204" pitchFamily="18" charset="0"/>
                                        </a:rPr>
                                        <m:t>             </m:t>
                                      </m:r>
                                    </m:e>
                                    <m:e>
                                      <m:r>
                                        <a:rPr lang="en-US" i="1">
                                          <a:latin typeface="Cambria Math" panose="02040503050406030204" pitchFamily="18" charset="0"/>
                                        </a:rPr>
                                        <m:t>0</m:t>
                                      </m:r>
                                    </m:e>
                                  </m:mr>
                                  <m:mr>
                                    <m:e>
                                      <m:r>
                                        <a:rPr lang="en-US" i="1">
                                          <a:latin typeface="Cambria Math" panose="02040503050406030204" pitchFamily="18" charset="0"/>
                                        </a:rPr>
                                        <m:t>0           </m:t>
                                      </m:r>
                                    </m:e>
                                    <m:e>
                                      <m:r>
                                        <a:rPr lang="en-US" i="1">
                                          <a:latin typeface="Cambria Math" panose="02040503050406030204" pitchFamily="18" charset="0"/>
                                        </a:rPr>
                                        <m:t>0</m:t>
                                      </m:r>
                                    </m:e>
                                  </m:mr>
                                  <m:mr>
                                    <m:e>
                                      <m:r>
                                        <a:rPr lang="en-US" i="1">
                                          <a:latin typeface="Cambria Math" panose="02040503050406030204" pitchFamily="18" charset="0"/>
                                        </a:rPr>
                                        <m:t>0           </m:t>
                                      </m:r>
                                    </m:e>
                                    <m:e>
                                      <m:r>
                                        <a:rPr lang="en-US" i="1">
                                          <a:latin typeface="Cambria Math" panose="02040503050406030204" pitchFamily="18" charset="0"/>
                                        </a:rPr>
                                        <m:t>0</m:t>
                                      </m:r>
                                    </m:e>
                                  </m:mr>
                                </m:m>
                              </m:e>
                              <m:e>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   −</m:t>
                                      </m:r>
                                      <m:r>
                                        <a:rPr lang="en-US" i="1">
                                          <a:latin typeface="Cambria Math" panose="02040503050406030204" pitchFamily="18" charset="0"/>
                                        </a:rPr>
                                        <m:t>𝐼</m:t>
                                      </m:r>
                                    </m:e>
                                    <m:e>
                                      <m:r>
                                        <a:rPr lang="en-US" i="1">
                                          <a:latin typeface="Cambria Math" panose="02040503050406030204" pitchFamily="18" charset="0"/>
                                        </a:rPr>
                                        <m:t>0</m:t>
                                      </m:r>
                                    </m:e>
                                  </m:mr>
                                  <m:mr>
                                    <m:e>
                                      <m:r>
                                        <a:rPr lang="en-US" i="1">
                                          <a:latin typeface="Cambria Math" panose="02040503050406030204" pitchFamily="18" charset="0"/>
                                        </a:rPr>
                                        <m:t>𝐼</m:t>
                                      </m:r>
                                    </m:e>
                                    <m:e>
                                      <m:r>
                                        <a:rPr lang="en-US" i="1">
                                          <a:latin typeface="Cambria Math" panose="02040503050406030204" pitchFamily="18" charset="0"/>
                                        </a:rPr>
                                        <m:t>     0</m:t>
                                      </m:r>
                                    </m:e>
                                    <m:e>
                                      <m:r>
                                        <a:rPr lang="en-US" i="1">
                                          <a:latin typeface="Cambria Math" panose="02040503050406030204" pitchFamily="18" charset="0"/>
                                        </a:rPr>
                                        <m:t>−</m:t>
                                      </m:r>
                                      <m:r>
                                        <a:rPr lang="en-US" i="1">
                                          <a:latin typeface="Cambria Math" panose="02040503050406030204" pitchFamily="18" charset="0"/>
                                        </a:rPr>
                                        <m:t>𝐼</m:t>
                                      </m:r>
                                    </m:e>
                                  </m:mr>
                                  <m:mr>
                                    <m:e>
                                      <m:r>
                                        <a:rPr lang="en-US" i="1">
                                          <a:latin typeface="Cambria Math" panose="02040503050406030204" pitchFamily="18" charset="0"/>
                                        </a:rPr>
                                        <m:t>0</m:t>
                                      </m:r>
                                    </m:e>
                                    <m:e>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1">
                                              <a:latin typeface="Cambria Math" panose="02040503050406030204" pitchFamily="18" charset="0"/>
                                            </a:rPr>
                                            <m:t>𝑘</m:t>
                                          </m:r>
                                        </m:sup>
                                      </m:sSup>
                                    </m:e>
                                    <m:e>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𝑘</m:t>
                                          </m:r>
                                        </m:sup>
                                      </m:sSup>
                                    </m:e>
                                  </m:mr>
                                </m:m>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mr>
                                  <m:m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𝑦</m:t>
                                          </m:r>
                                        </m:e>
                                      </m:acc>
                                    </m:e>
                                  </m:mr>
                                </m:m>
                              </m:e>
                            </m:mr>
                            <m:mr>
                              <m:e>
                                <m:m>
                                  <m:mPr>
                                    <m:mcs>
                                      <m:mc>
                                        <m:mcPr>
                                          <m:count m:val="1"/>
                                          <m:mcJc m:val="center"/>
                                        </m:mcPr>
                                      </m:mc>
                                    </m:mcs>
                                    <m:ctrlPr>
                                      <a:rPr lang="en-US" i="1">
                                        <a:latin typeface="Cambria Math" panose="02040503050406030204" pitchFamily="18" charset="0"/>
                                      </a:rPr>
                                    </m:ctrlPr>
                                  </m:mPr>
                                  <m:m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𝑤</m:t>
                                          </m:r>
                                        </m:e>
                                      </m:acc>
                                    </m:e>
                                  </m:mr>
                                  <m:m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𝑠</m:t>
                                          </m:r>
                                        </m:e>
                                      </m:acc>
                                    </m:e>
                                  </m:mr>
                                  <m:m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𝑧</m:t>
                                          </m:r>
                                        </m:e>
                                      </m:acc>
                                    </m:e>
                                  </m:mr>
                                </m:m>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𝑝</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𝑘</m:t>
                                          </m:r>
                                        </m:sup>
                                      </m:sSup>
                                      <m:r>
                                        <m:rPr>
                                          <m:brk m:alnAt="7"/>
                                        </m:rPr>
                                        <a:rPr lang="en-US" b="0" i="1" smtClean="0">
                                          <a:latin typeface="Cambria Math" panose="02040503050406030204" pitchFamily="18" charset="0"/>
                                        </a:rPr>
                                        <m:t>)</m:t>
                                      </m:r>
                                    </m:e>
                                  </m:mr>
                                  <m:mr>
                                    <m:e>
                                      <m:sSup>
                                        <m:sSupPr>
                                          <m:ctrlPr>
                                            <a:rPr lang="en-US" i="1" smtClean="0">
                                              <a:latin typeface="Cambria Math" panose="02040503050406030204" pitchFamily="18" charset="0"/>
                                            </a:rPr>
                                          </m:ctrlPr>
                                        </m:sSupPr>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m:t>
                                              </m:r>
                                              <m:r>
                                                <m:rPr>
                                                  <m:sty m:val="p"/>
                                                </m:rPr>
                                                <a:rPr lang="en-US" i="0"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𝑥</m:t>
                                              </m:r>
                                            </m:sub>
                                            <m:sup>
                                              <m:r>
                                                <a:rPr lang="en-US" b="0" i="1" smtClean="0">
                                                  <a:latin typeface="Cambria Math" panose="02040503050406030204" pitchFamily="18" charset="0"/>
                                                </a:rPr>
                                                <m:t>2</m:t>
                                              </m:r>
                                            </m:sup>
                                          </m:sSubSup>
                                          <m:r>
                                            <a:rPr lang="en-US" b="0" i="1" smtClean="0">
                                              <a:latin typeface="Cambria Math" panose="02040503050406030204" pitchFamily="18" charset="0"/>
                                            </a:rPr>
                                            <m:t>h</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𝑘</m:t>
                                              </m:r>
                                            </m:sup>
                                          </m:sSup>
                                          <m:r>
                                            <a:rPr lang="en-US" b="0" i="1" smtClean="0">
                                              <a:latin typeface="Cambria Math" panose="02040503050406030204" pitchFamily="18" charset="0"/>
                                            </a:rPr>
                                            <m:t>))</m:t>
                                          </m:r>
                                        </m:e>
                                        <m:sup>
                                          <m:r>
                                            <a:rPr lang="en-US" b="0" i="1" smtClean="0">
                                              <a:latin typeface="Cambria Math" panose="02040503050406030204" pitchFamily="18" charset="0"/>
                                            </a:rPr>
                                            <m:t>𝑇</m:t>
                                          </m:r>
                                        </m:sup>
                                      </m:sSup>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e>
                                  </m:mr>
                                </m:m>
                              </m:e>
                            </m:mr>
                            <m:mr>
                              <m:e>
                                <m:m>
                                  <m:mPr>
                                    <m:mcs>
                                      <m:mc>
                                        <m:mcPr>
                                          <m:count m:val="1"/>
                                          <m:mcJc m:val="center"/>
                                        </m:mcPr>
                                      </m:mc>
                                    </m:mcs>
                                    <m:ctrlPr>
                                      <a:rPr lang="en-US" i="1" smtClean="0">
                                        <a:latin typeface="Cambria Math" panose="02040503050406030204" pitchFamily="18" charset="0"/>
                                      </a:rPr>
                                    </m:ctrlPr>
                                  </m:mPr>
                                  <m:mr>
                                    <m:e>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i="1">
                                                  <a:latin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𝑥</m:t>
                                              </m:r>
                                            </m:sub>
                                            <m:sup>
                                              <m:r>
                                                <a:rPr lang="en-US" i="1">
                                                  <a:latin typeface="Cambria Math" panose="02040503050406030204" pitchFamily="18" charset="0"/>
                                                </a:rPr>
                                                <m:t>2</m:t>
                                              </m:r>
                                            </m:sup>
                                          </m:sSubSup>
                                          <m:r>
                                            <a:rPr lang="en-US" b="0" i="1" smtClean="0">
                                              <a:latin typeface="Cambria Math" panose="02040503050406030204" pitchFamily="18" charset="0"/>
                                            </a:rPr>
                                            <m:t>𝑔</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𝑘</m:t>
                                              </m:r>
                                            </m:sup>
                                          </m:sSup>
                                          <m:r>
                                            <a:rPr lang="en-US" i="1">
                                              <a:latin typeface="Cambria Math" panose="02040503050406030204" pitchFamily="18" charset="0"/>
                                            </a:rPr>
                                            <m:t>))</m:t>
                                          </m:r>
                                        </m:e>
                                        <m:sup>
                                          <m:r>
                                            <a:rPr lang="en-US" i="1">
                                              <a:latin typeface="Cambria Math" panose="02040503050406030204" pitchFamily="18" charset="0"/>
                                            </a:rPr>
                                            <m:t>𝑇</m:t>
                                          </m:r>
                                        </m:sup>
                                      </m:sSup>
                                      <m:acc>
                                        <m:accPr>
                                          <m:chr m:val="̇"/>
                                          <m:ctrlPr>
                                            <a:rPr lang="en-US" i="1">
                                              <a:latin typeface="Cambria Math" panose="02040503050406030204" pitchFamily="18" charset="0"/>
                                            </a:rPr>
                                          </m:ctrlPr>
                                        </m:accPr>
                                        <m:e>
                                          <m:r>
                                            <a:rPr lang="en-US" i="1">
                                              <a:latin typeface="Cambria Math" panose="02040503050406030204" pitchFamily="18" charset="0"/>
                                            </a:rPr>
                                            <m:t>𝑥</m:t>
                                          </m:r>
                                        </m:e>
                                      </m:acc>
                                      <m:acc>
                                        <m:accPr>
                                          <m:chr m:val="̇"/>
                                          <m:ctrlPr>
                                            <a:rPr lang="en-US" i="1">
                                              <a:latin typeface="Cambria Math" panose="02040503050406030204" pitchFamily="18" charset="0"/>
                                            </a:rPr>
                                          </m:ctrlPr>
                                        </m:accPr>
                                        <m:e>
                                          <m:r>
                                            <a:rPr lang="en-US" i="1">
                                              <a:latin typeface="Cambria Math" panose="02040503050406030204" pitchFamily="18" charset="0"/>
                                            </a:rPr>
                                            <m:t>𝑥</m:t>
                                          </m:r>
                                        </m:e>
                                      </m:acc>
                                    </m:e>
                                  </m:mr>
                                  <m:mr>
                                    <m:e>
                                      <m:r>
                                        <a:rPr lang="en-US" b="0" i="1" smtClean="0">
                                          <a:latin typeface="Cambria Math" panose="02040503050406030204" pitchFamily="18" charset="0"/>
                                        </a:rPr>
                                        <m:t>0</m:t>
                                      </m:r>
                                    </m:e>
                                  </m:mr>
                                  <m:mr>
                                    <m:e>
                                      <m:r>
                                        <a:rPr lang="en-US" b="0" i="1" smtClean="0">
                                          <a:latin typeface="Cambria Math" panose="02040503050406030204" pitchFamily="18" charset="0"/>
                                        </a:rPr>
                                        <m:t>−2</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𝑍</m:t>
                                          </m:r>
                                        </m:e>
                                      </m:acc>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𝑠</m:t>
                                          </m:r>
                                        </m:e>
                                      </m:acc>
                                    </m:e>
                                  </m:mr>
                                </m:m>
                              </m:e>
                            </m:mr>
                          </m:m>
                        </m:e>
                      </m:d>
                    </m:oMath>
                  </m:oMathPara>
                </a14:m>
                <a:endParaRPr lang="en-US" dirty="0"/>
              </a:p>
              <a:p>
                <a:r>
                  <a:rPr lang="en-US" dirty="0">
                    <a:latin typeface="CMR10"/>
                  </a:rPr>
                  <a:t>W</a:t>
                </a:r>
                <a:r>
                  <a:rPr lang="en-US" b="0" dirty="0">
                    <a:latin typeface="CMR10"/>
                  </a:rPr>
                  <a:t>here </a:t>
                </a:r>
                <a14:m>
                  <m:oMath xmlns:m="http://schemas.openxmlformats.org/officeDocument/2006/math">
                    <m:r>
                      <m:rPr>
                        <m:brk m:alnAt="7"/>
                      </m:rP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𝑘</m:t>
                            </m:r>
                          </m:sup>
                        </m:sSup>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𝑥</m:t>
                        </m:r>
                      </m:sub>
                      <m:sup>
                        <m:r>
                          <a:rPr lang="en-US" i="1">
                            <a:latin typeface="Cambria Math" panose="02040503050406030204" pitchFamily="18" charset="0"/>
                          </a:rPr>
                          <m:t>3</m:t>
                        </m:r>
                      </m:sup>
                    </m:sSubSup>
                    <m:r>
                      <a:rPr lang="en-US" i="1">
                        <a:latin typeface="Cambria Math" panose="02040503050406030204" pitchFamily="18" charset="0"/>
                      </a:rPr>
                      <m:t>𝐿</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𝑘</m:t>
                            </m:r>
                          </m:sup>
                        </m:sSup>
                      </m:e>
                    </m:d>
                    <m:acc>
                      <m:accPr>
                        <m:chr m:val="̇"/>
                        <m:ctrlPr>
                          <a:rPr lang="en-US" i="1">
                            <a:latin typeface="Cambria Math" panose="02040503050406030204" pitchFamily="18" charset="0"/>
                          </a:rPr>
                        </m:ctrlPr>
                      </m:accPr>
                      <m:e>
                        <m:r>
                          <a:rPr lang="en-US" i="1">
                            <a:latin typeface="Cambria Math" panose="02040503050406030204" pitchFamily="18" charset="0"/>
                          </a:rPr>
                          <m:t>𝑥</m:t>
                        </m:r>
                      </m:e>
                    </m:acc>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rPr>
                      <m:t>+2</m:t>
                    </m:r>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i="1">
                                <a:latin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𝑥</m:t>
                            </m:r>
                          </m:sub>
                          <m:sup>
                            <m:r>
                              <a:rPr lang="en-US" i="1">
                                <a:latin typeface="Cambria Math" panose="02040503050406030204" pitchFamily="18" charset="0"/>
                              </a:rPr>
                              <m:t>2</m:t>
                            </m:r>
                          </m:sup>
                        </m:sSubSup>
                        <m:r>
                          <a:rPr lang="en-US" i="1">
                            <a:latin typeface="Cambria Math" panose="02040503050406030204" pitchFamily="18" charset="0"/>
                          </a:rPr>
                          <m:t>h</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𝑘</m:t>
                            </m:r>
                          </m:sup>
                        </m:sSup>
                        <m:r>
                          <a:rPr lang="en-US" i="1">
                            <a:latin typeface="Cambria Math" panose="02040503050406030204" pitchFamily="18" charset="0"/>
                          </a:rPr>
                          <m:t>))</m:t>
                        </m:r>
                      </m:e>
                      <m:sup>
                        <m:r>
                          <a:rPr lang="en-US" i="1">
                            <a:latin typeface="Cambria Math" panose="02040503050406030204" pitchFamily="18" charset="0"/>
                          </a:rPr>
                          <m:t>𝑇</m:t>
                        </m:r>
                      </m:sup>
                    </m:sSup>
                    <m:acc>
                      <m:accPr>
                        <m:chr m:val="̇"/>
                        <m:ctrlPr>
                          <a:rPr lang="en-US" i="1">
                            <a:latin typeface="Cambria Math" panose="02040503050406030204" pitchFamily="18" charset="0"/>
                          </a:rPr>
                        </m:ctrlPr>
                      </m:accPr>
                      <m:e>
                        <m:r>
                          <a:rPr lang="en-US" b="0" i="1" smtClean="0">
                            <a:latin typeface="Cambria Math" panose="02040503050406030204" pitchFamily="18" charset="0"/>
                          </a:rPr>
                          <m:t>𝑦</m:t>
                        </m:r>
                      </m:e>
                    </m:acc>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latin typeface="CMR10"/>
                  </a:rPr>
                  <a:t> </a:t>
                </a:r>
                <a14:m>
                  <m:oMath xmlns:m="http://schemas.openxmlformats.org/officeDocument/2006/math">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b="0" i="1" smtClean="0">
                                <a:latin typeface="Cambria Math" panose="02040503050406030204" pitchFamily="18" charset="0"/>
                              </a:rPr>
                              <m:t>+2</m:t>
                            </m:r>
                            <m:r>
                              <a:rPr lang="en-US" i="1">
                                <a:latin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𝑥</m:t>
                            </m:r>
                          </m:sub>
                          <m:sup>
                            <m:r>
                              <a:rPr lang="en-US" i="1">
                                <a:latin typeface="Cambria Math" panose="02040503050406030204" pitchFamily="18" charset="0"/>
                              </a:rPr>
                              <m:t>2</m:t>
                            </m:r>
                          </m:sup>
                        </m:sSubSup>
                        <m:r>
                          <a:rPr lang="en-US" i="1">
                            <a:latin typeface="Cambria Math" panose="02040503050406030204" pitchFamily="18" charset="0"/>
                          </a:rPr>
                          <m:t>𝑔</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𝑘</m:t>
                            </m:r>
                          </m:sup>
                        </m:sSup>
                        <m:r>
                          <a:rPr lang="en-US" i="1">
                            <a:latin typeface="Cambria Math" panose="02040503050406030204" pitchFamily="18" charset="0"/>
                          </a:rPr>
                          <m:t>))</m:t>
                        </m:r>
                      </m:e>
                      <m:sup>
                        <m:r>
                          <a:rPr lang="en-US" i="1">
                            <a:latin typeface="Cambria Math" panose="02040503050406030204" pitchFamily="18" charset="0"/>
                          </a:rPr>
                          <m:t>𝑇</m:t>
                        </m:r>
                      </m:sup>
                    </m:sSup>
                    <m:acc>
                      <m:accPr>
                        <m:chr m:val="̇"/>
                        <m:ctrlPr>
                          <a:rPr lang="en-US" i="1">
                            <a:latin typeface="Cambria Math" panose="02040503050406030204" pitchFamily="18" charset="0"/>
                          </a:rPr>
                        </m:ctrlPr>
                      </m:accPr>
                      <m:e>
                        <m:r>
                          <a:rPr lang="en-US" b="0" i="1" smtClean="0">
                            <a:latin typeface="Cambria Math" panose="02040503050406030204" pitchFamily="18" charset="0"/>
                          </a:rPr>
                          <m:t>𝑧</m:t>
                        </m:r>
                      </m:e>
                    </m:acc>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rPr>
                      <m:t> </m:t>
                    </m:r>
                  </m:oMath>
                </a14:m>
                <a:r>
                  <a:rPr lang="en-US" dirty="0">
                    <a:latin typeface="CMR10"/>
                  </a:rPr>
                  <a:t> and </a:t>
                </a:r>
                <a14:m>
                  <m:oMath xmlns:m="http://schemas.openxmlformats.org/officeDocument/2006/math">
                    <m:r>
                      <a:rPr lang="en-US" b="0" i="1" smtClean="0">
                        <a:latin typeface="Cambria Math" panose="02040503050406030204" pitchFamily="18" charset="0"/>
                        <a:ea typeface="Cambria Math" panose="02040503050406030204" pitchFamily="18" charset="0"/>
                      </a:rPr>
                      <m:t>𝑒</m:t>
                    </m:r>
                  </m:oMath>
                </a14:m>
                <a:r>
                  <a:rPr lang="en-US" b="0" dirty="0">
                    <a:latin typeface="CMR10"/>
                  </a:rPr>
                  <a:t> is a vector of all ones</a:t>
                </a:r>
              </a:p>
              <a:p>
                <a:endParaRPr lang="en-US" dirty="0"/>
              </a:p>
            </p:txBody>
          </p:sp>
        </mc:Choice>
        <mc:Fallback xmlns="">
          <p:sp>
            <p:nvSpPr>
              <p:cNvPr id="3" name="Content Placeholder 2">
                <a:extLst>
                  <a:ext uri="{FF2B5EF4-FFF2-40B4-BE49-F238E27FC236}">
                    <a16:creationId xmlns:a16="http://schemas.microsoft.com/office/drawing/2014/main" id="{A1AA7713-6F01-867D-C990-38BE5EDB0345}"/>
                  </a:ext>
                </a:extLst>
              </p:cNvPr>
              <p:cNvSpPr>
                <a:spLocks noGrp="1" noRot="1" noChangeAspect="1" noMove="1" noResize="1" noEditPoints="1" noAdjustHandles="1" noChangeArrowheads="1" noChangeShapeType="1" noTextEdit="1"/>
              </p:cNvSpPr>
              <p:nvPr>
                <p:ph idx="1"/>
              </p:nvPr>
            </p:nvSpPr>
            <p:spPr>
              <a:blipFill>
                <a:blip r:embed="rId2"/>
                <a:stretch>
                  <a:fillRect l="-798" t="-858" r="-145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14936BD-7BAA-FC6E-4153-48B4280689A2}"/>
              </a:ext>
            </a:extLst>
          </p:cNvPr>
          <p:cNvSpPr>
            <a:spLocks noGrp="1"/>
          </p:cNvSpPr>
          <p:nvPr>
            <p:ph type="sldNum" sz="quarter" idx="10"/>
          </p:nvPr>
        </p:nvSpPr>
        <p:spPr/>
        <p:txBody>
          <a:bodyPr/>
          <a:lstStyle/>
          <a:p>
            <a:fld id="{F1F2DE7A-76D3-4C8D-BED9-3553BD38C44C}" type="slidenum">
              <a:rPr lang="en-US" altLang="en-US" smtClean="0"/>
              <a:pPr/>
              <a:t>9</a:t>
            </a:fld>
            <a:endParaRPr lang="en-US" altLang="en-US"/>
          </a:p>
        </p:txBody>
      </p:sp>
    </p:spTree>
    <p:extLst>
      <p:ext uri="{BB962C8B-B14F-4D97-AF65-F5344CB8AC3E}">
        <p14:creationId xmlns:p14="http://schemas.microsoft.com/office/powerpoint/2010/main" val="223482687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83ECF31632454397219575B3C50DD6" ma:contentTypeVersion="10" ma:contentTypeDescription="Create a new document." ma:contentTypeScope="" ma:versionID="9bf447252617cebe82f335753e2eec5e">
  <xsd:schema xmlns:xsd="http://www.w3.org/2001/XMLSchema" xmlns:xs="http://www.w3.org/2001/XMLSchema" xmlns:p="http://schemas.microsoft.com/office/2006/metadata/properties" xmlns:ns3="46202186-dff0-438e-bd8c-a2c5d26f164c" xmlns:ns4="cfea6edc-2347-4212-b07f-0468c524625d" targetNamespace="http://schemas.microsoft.com/office/2006/metadata/properties" ma:root="true" ma:fieldsID="e096874854d4fe0c708d191b367322e3" ns3:_="" ns4:_="">
    <xsd:import namespace="46202186-dff0-438e-bd8c-a2c5d26f164c"/>
    <xsd:import namespace="cfea6edc-2347-4212-b07f-0468c524625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202186-dff0-438e-bd8c-a2c5d26f16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ea6edc-2347-4212-b07f-0468c524625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F371DD-4D44-45E3-A699-B6E16131CBF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F8E28E9-D444-49C8-A3FD-1D0F5C4B98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202186-dff0-438e-bd8c-a2c5d26f164c"/>
    <ds:schemaRef ds:uri="cfea6edc-2347-4212-b07f-0468c52462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2F6AD9-7FAC-4D40-A67E-28BA507D83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28276</TotalTime>
  <Words>1814</Words>
  <Application>Microsoft Office PowerPoint</Application>
  <PresentationFormat>On-screen Show (4:3)</PresentationFormat>
  <Paragraphs>159</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Cambria Math</vt:lpstr>
      <vt:lpstr>CMR10</vt:lpstr>
      <vt:lpstr>CMR12</vt:lpstr>
      <vt:lpstr>Courier New</vt:lpstr>
      <vt:lpstr>TimesNewRomanPSMT</vt:lpstr>
      <vt:lpstr>Blank Presentation</vt:lpstr>
      <vt:lpstr>An infeasible interior-point arc-search algorithm for spacecraft trajectory optimization  Yaguang Yang, Robert Pritchett, Noble Hatten  INFORMS Optimization 2024/Houston/March 22-24, 2024  </vt:lpstr>
      <vt:lpstr>Scope</vt:lpstr>
      <vt:lpstr>Optimal trajectory/orbit design</vt:lpstr>
      <vt:lpstr>Why arc-search IPM</vt:lpstr>
      <vt:lpstr>Why arc-search IPM</vt:lpstr>
      <vt:lpstr>Why arc-search IPM</vt:lpstr>
      <vt:lpstr>Arc-search IPM for NOP </vt:lpstr>
      <vt:lpstr>Arc-search IPM for NOP </vt:lpstr>
      <vt:lpstr>Arc-search IPM for NOP </vt:lpstr>
      <vt:lpstr>Arc-search IPM for NOP </vt:lpstr>
      <vt:lpstr>A simple example: Hock and Schittkowski-collection 19 and preliminary test</vt:lpstr>
      <vt:lpstr>Application: Hohmann transfer between circular orbits</vt:lpstr>
      <vt:lpstr>Application: Hohmann transfer between elliptical orbits</vt:lpstr>
      <vt:lpstr>Application: formation fly orbit design</vt:lpstr>
      <vt:lpstr>Formation fly orbit design</vt:lpstr>
      <vt:lpstr>Conclusions</vt:lpstr>
      <vt:lpstr>References</vt:lpstr>
    </vt:vector>
  </TitlesOfParts>
  <Company>LMIT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ODIN</dc:creator>
  <cp:lastModifiedBy>Yang, Yaguang (GSFC-5920)</cp:lastModifiedBy>
  <cp:revision>1155</cp:revision>
  <cp:lastPrinted>2008-06-11T22:04:32Z</cp:lastPrinted>
  <dcterms:created xsi:type="dcterms:W3CDTF">2010-09-10T17:02:27Z</dcterms:created>
  <dcterms:modified xsi:type="dcterms:W3CDTF">2024-02-28T16:56:29Z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0x010100E683ECF31632454397219575B3C50DD6</vt:lpwstr>
  </property>
</Properties>
</file>